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1" r:id="rId2"/>
  </p:sldMasterIdLst>
  <p:notesMasterIdLst>
    <p:notesMasterId r:id="rId22"/>
  </p:notesMasterIdLst>
  <p:handoutMasterIdLst>
    <p:handoutMasterId r:id="rId23"/>
  </p:handoutMasterIdLst>
  <p:sldIdLst>
    <p:sldId id="268" r:id="rId3"/>
    <p:sldId id="270" r:id="rId4"/>
    <p:sldId id="269" r:id="rId5"/>
    <p:sldId id="260" r:id="rId6"/>
    <p:sldId id="271" r:id="rId7"/>
    <p:sldId id="285" r:id="rId8"/>
    <p:sldId id="272" r:id="rId9"/>
    <p:sldId id="273" r:id="rId10"/>
    <p:sldId id="274" r:id="rId11"/>
    <p:sldId id="275" r:id="rId12"/>
    <p:sldId id="282" r:id="rId13"/>
    <p:sldId id="276" r:id="rId14"/>
    <p:sldId id="283" r:id="rId15"/>
    <p:sldId id="277" r:id="rId16"/>
    <p:sldId id="278" r:id="rId17"/>
    <p:sldId id="279" r:id="rId18"/>
    <p:sldId id="280" r:id="rId19"/>
    <p:sldId id="281" r:id="rId20"/>
    <p:sldId id="284" r:id="rId21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401" autoAdjust="0"/>
  </p:normalViewPr>
  <p:slideViewPr>
    <p:cSldViewPr>
      <p:cViewPr>
        <p:scale>
          <a:sx n="100" d="100"/>
          <a:sy n="100" d="100"/>
        </p:scale>
        <p:origin x="-1932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94B9E-17BD-49BB-9D4C-067382E69BA0}" type="datetimeFigureOut">
              <a:rPr lang="ko-KR" altLang="en-US" smtClean="0"/>
              <a:t>2012-10-11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034B9-AAC2-4665-A629-A1ECAFBFB9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02795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CBA68-89E9-479A-A3D4-E189CE3EF8A1}" type="datetimeFigureOut">
              <a:rPr lang="ko-KR" altLang="en-US" smtClean="0"/>
              <a:t>2012-10-11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4B0F7-7B63-41E8-B1A5-30E6AF96DE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369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8651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 smtClean="0"/>
              <a:t>Power를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절약하기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위해</a:t>
            </a:r>
            <a:r>
              <a:rPr lang="ko-KR" altLang="en-US" dirty="0" smtClean="0"/>
              <a:t>선</a:t>
            </a:r>
            <a:r>
              <a:rPr lang="en-US" altLang="ko-KR" dirty="0" smtClean="0"/>
              <a:t> Windows</a:t>
            </a:r>
            <a:r>
              <a:rPr lang="en-US" altLang="ko-KR" baseline="0" dirty="0" smtClean="0"/>
              <a:t> phone</a:t>
            </a:r>
            <a:r>
              <a:rPr lang="ko-KR" altLang="en-US" baseline="0" dirty="0" smtClean="0"/>
              <a:t>의</a:t>
            </a:r>
            <a:r>
              <a:rPr lang="en-US" altLang="ko-KR" baseline="0" dirty="0" smtClean="0"/>
              <a:t> </a:t>
            </a:r>
            <a:r>
              <a:rPr lang="en-US" altLang="ko-KR" baseline="0" dirty="0" err="1" smtClean="0"/>
              <a:t>wifi</a:t>
            </a:r>
            <a:r>
              <a:rPr lang="ko-KR" altLang="en-US" baseline="0" dirty="0" smtClean="0"/>
              <a:t>를 일정시간 사용하지 않으면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끄면 됨 </a:t>
            </a:r>
            <a:endParaRPr lang="en-US" altLang="ko-KR" baseline="0" dirty="0" smtClean="0"/>
          </a:p>
          <a:p>
            <a:r>
              <a:rPr lang="ko-KR" altLang="en-US" baseline="0" dirty="0" smtClean="0"/>
              <a:t>하지만 </a:t>
            </a:r>
            <a:r>
              <a:rPr lang="ko-KR" altLang="en-US" baseline="0" dirty="0" err="1" smtClean="0"/>
              <a:t>두가지의</a:t>
            </a:r>
            <a:r>
              <a:rPr lang="ko-KR" altLang="en-US" baseline="0" dirty="0" smtClean="0"/>
              <a:t> 결점 </a:t>
            </a:r>
            <a:r>
              <a:rPr lang="en-US" altLang="ko-KR" baseline="0" dirty="0" smtClean="0"/>
              <a:t>1) </a:t>
            </a:r>
            <a:r>
              <a:rPr lang="en-US" altLang="ko-KR" baseline="0" dirty="0" err="1" smtClean="0"/>
              <a:t>wifi</a:t>
            </a:r>
            <a:r>
              <a:rPr lang="ko-KR" altLang="en-US" baseline="0" dirty="0" smtClean="0"/>
              <a:t>는 </a:t>
            </a:r>
            <a:r>
              <a:rPr lang="en-US" altLang="ko-KR" baseline="0" dirty="0" smtClean="0"/>
              <a:t>idle</a:t>
            </a:r>
            <a:r>
              <a:rPr lang="ko-KR" altLang="en-US" baseline="0" dirty="0" smtClean="0"/>
              <a:t>한 상태가 </a:t>
            </a:r>
            <a:r>
              <a:rPr lang="ko-KR" altLang="en-US" baseline="0" dirty="0" err="1" smtClean="0"/>
              <a:t>스레스</a:t>
            </a:r>
            <a:r>
              <a:rPr lang="ko-KR" altLang="en-US" baseline="0" dirty="0" smtClean="0"/>
              <a:t> 홀드보다 높은 파워를 먹음 </a:t>
            </a:r>
            <a:r>
              <a:rPr lang="en-US" altLang="ko-KR" baseline="0" dirty="0" smtClean="0"/>
              <a:t>(</a:t>
            </a:r>
            <a:r>
              <a:rPr lang="ko-KR" altLang="en-US" baseline="0" dirty="0" smtClean="0"/>
              <a:t>새 글로 넘어가기 전에 읽는 글의 시간이 길다</a:t>
            </a:r>
            <a:r>
              <a:rPr lang="en-US" altLang="ko-KR" baseline="0" dirty="0" smtClean="0"/>
              <a:t>)</a:t>
            </a:r>
          </a:p>
          <a:p>
            <a:r>
              <a:rPr lang="en-US" altLang="ko-KR" baseline="0" dirty="0" smtClean="0"/>
              <a:t>2) </a:t>
            </a:r>
            <a:r>
              <a:rPr lang="ko-KR" altLang="en-US" baseline="0" dirty="0" smtClean="0"/>
              <a:t>불편함 </a:t>
            </a:r>
            <a:r>
              <a:rPr lang="en-US" altLang="ko-KR" baseline="0" dirty="0" smtClean="0"/>
              <a:t>(</a:t>
            </a:r>
            <a:r>
              <a:rPr lang="ko-KR" altLang="en-US" baseline="0" dirty="0" smtClean="0"/>
              <a:t>유저가 일정 </a:t>
            </a:r>
            <a:r>
              <a:rPr lang="ko-KR" altLang="en-US" baseline="0" dirty="0" err="1" smtClean="0"/>
              <a:t>스레스홀드까지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트레픽을</a:t>
            </a:r>
            <a:r>
              <a:rPr lang="ko-KR" altLang="en-US" baseline="0" dirty="0" smtClean="0"/>
              <a:t> 발생시키지 않다가 다시 네트워크를 연결하려고 하면 </a:t>
            </a:r>
            <a:r>
              <a:rPr lang="ko-KR" altLang="en-US" baseline="0" dirty="0" err="1" smtClean="0"/>
              <a:t>테더링</a:t>
            </a:r>
            <a:r>
              <a:rPr lang="ko-KR" altLang="en-US" baseline="0" dirty="0" smtClean="0"/>
              <a:t> 작업을 다시 거쳐야 한다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1056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애들이 만든 </a:t>
            </a:r>
            <a:r>
              <a:rPr lang="ko-KR" altLang="en-US" dirty="0" err="1" smtClean="0"/>
              <a:t>테더링</a:t>
            </a:r>
            <a:r>
              <a:rPr lang="ko-KR" altLang="en-US" dirty="0" smtClean="0"/>
              <a:t> 프로토콜은 </a:t>
            </a:r>
            <a:r>
              <a:rPr lang="en-US" altLang="ko-KR" dirty="0" smtClean="0"/>
              <a:t>sleep mode</a:t>
            </a:r>
            <a:r>
              <a:rPr lang="ko-KR" altLang="en-US" dirty="0" smtClean="0"/>
              <a:t>를 둠으로써 파워를 절약시키자는 것 </a:t>
            </a:r>
          </a:p>
          <a:p>
            <a:r>
              <a:rPr lang="en-US" altLang="ko-KR" dirty="0" err="1" smtClean="0"/>
              <a:t>wifi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idle state</a:t>
            </a:r>
            <a:r>
              <a:rPr lang="ko-KR" altLang="en-US" dirty="0" smtClean="0"/>
              <a:t>가 전체 </a:t>
            </a:r>
            <a:r>
              <a:rPr lang="en-US" altLang="ko-KR" dirty="0" smtClean="0"/>
              <a:t>application time</a:t>
            </a:r>
            <a:r>
              <a:rPr lang="ko-KR" altLang="en-US" dirty="0" smtClean="0"/>
              <a:t>에 비해 큰 부분을 차지하니까 이 부분을 이용하여 파워를 줄이자</a:t>
            </a:r>
            <a:r>
              <a:rPr lang="en-US" altLang="ko-KR" dirty="0" smtClean="0"/>
              <a:t>. </a:t>
            </a:r>
          </a:p>
          <a:p>
            <a:r>
              <a:rPr lang="en-US" altLang="ko-KR" dirty="0" err="1" smtClean="0"/>
              <a:t>SoftAp</a:t>
            </a:r>
            <a:r>
              <a:rPr lang="ko-KR" altLang="en-US" dirty="0" smtClean="0"/>
              <a:t>에서 </a:t>
            </a:r>
            <a:r>
              <a:rPr lang="ko-KR" altLang="en-US" dirty="0" err="1" smtClean="0"/>
              <a:t>두가지를</a:t>
            </a:r>
            <a:r>
              <a:rPr lang="ko-KR" altLang="en-US" dirty="0" smtClean="0"/>
              <a:t> 도입함</a:t>
            </a:r>
          </a:p>
          <a:p>
            <a:r>
              <a:rPr lang="en-US" altLang="ko-KR" dirty="0" smtClean="0"/>
              <a:t>1. client</a:t>
            </a:r>
            <a:r>
              <a:rPr lang="ko-KR" altLang="en-US" dirty="0" smtClean="0"/>
              <a:t>는 </a:t>
            </a:r>
            <a:r>
              <a:rPr lang="en-US" altLang="ko-KR" dirty="0" err="1" smtClean="0"/>
              <a:t>ap</a:t>
            </a:r>
            <a:r>
              <a:rPr lang="ko-KR" altLang="en-US" dirty="0" smtClean="0"/>
              <a:t>가 항상 </a:t>
            </a:r>
            <a:r>
              <a:rPr lang="ko-KR" altLang="en-US" dirty="0" err="1" smtClean="0"/>
              <a:t>사용가능하다고</a:t>
            </a:r>
            <a:r>
              <a:rPr lang="ko-KR" altLang="en-US" dirty="0" smtClean="0"/>
              <a:t> 생각하고 언제든지 </a:t>
            </a:r>
            <a:r>
              <a:rPr lang="ko-KR" altLang="en-US" dirty="0" err="1" smtClean="0"/>
              <a:t>패킷을</a:t>
            </a:r>
            <a:r>
              <a:rPr lang="ko-KR" altLang="en-US" dirty="0" smtClean="0"/>
              <a:t> 받는다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   </a:t>
            </a:r>
            <a:r>
              <a:rPr lang="ko-KR" altLang="en-US" dirty="0" smtClean="0"/>
              <a:t>하지만 </a:t>
            </a:r>
            <a:r>
              <a:rPr lang="en-US" altLang="ko-KR" dirty="0" err="1" smtClean="0"/>
              <a:t>ap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sleep mode</a:t>
            </a:r>
            <a:r>
              <a:rPr lang="ko-KR" altLang="en-US" dirty="0" smtClean="0"/>
              <a:t>라면 </a:t>
            </a:r>
            <a:r>
              <a:rPr lang="ko-KR" altLang="en-US" dirty="0" err="1" smtClean="0"/>
              <a:t>패킷을</a:t>
            </a:r>
            <a:r>
              <a:rPr lang="ko-KR" altLang="en-US" dirty="0" smtClean="0"/>
              <a:t> 읽을 것이고 </a:t>
            </a:r>
            <a:r>
              <a:rPr lang="en-US" altLang="ko-KR" dirty="0" smtClean="0"/>
              <a:t>network stack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low layer</a:t>
            </a:r>
            <a:r>
              <a:rPr lang="ko-KR" altLang="en-US" dirty="0" smtClean="0"/>
              <a:t>에서 다시 </a:t>
            </a:r>
            <a:r>
              <a:rPr lang="en-US" altLang="ko-KR" dirty="0" err="1" smtClean="0"/>
              <a:t>retran</a:t>
            </a:r>
            <a:r>
              <a:rPr lang="ko-KR" altLang="en-US" dirty="0" smtClean="0"/>
              <a:t>을 </a:t>
            </a:r>
            <a:r>
              <a:rPr lang="ko-KR" altLang="en-US" dirty="0" err="1" smtClean="0"/>
              <a:t>해야할</a:t>
            </a:r>
            <a:r>
              <a:rPr lang="ko-KR" altLang="en-US" dirty="0" smtClean="0"/>
              <a:t> 것이다</a:t>
            </a:r>
            <a:r>
              <a:rPr lang="en-US" altLang="ko-KR" dirty="0" smtClean="0"/>
              <a:t>. =&gt; dozy </a:t>
            </a:r>
            <a:r>
              <a:rPr lang="en-US" altLang="ko-KR" dirty="0" err="1" smtClean="0"/>
              <a:t>ap</a:t>
            </a:r>
            <a:r>
              <a:rPr lang="en-US" altLang="ko-KR" dirty="0" smtClean="0"/>
              <a:t> : sleep request-response protocol</a:t>
            </a:r>
          </a:p>
          <a:p>
            <a:r>
              <a:rPr lang="en-US" altLang="ko-KR" dirty="0" smtClean="0"/>
              <a:t>2. </a:t>
            </a:r>
            <a:r>
              <a:rPr lang="en-US" altLang="ko-KR" dirty="0" err="1" smtClean="0"/>
              <a:t>ap</a:t>
            </a:r>
            <a:r>
              <a:rPr lang="ko-KR" altLang="en-US" dirty="0" smtClean="0"/>
              <a:t>가 자버리면 </a:t>
            </a:r>
            <a:r>
              <a:rPr lang="en-US" altLang="ko-KR" dirty="0" smtClean="0"/>
              <a:t>network </a:t>
            </a:r>
            <a:r>
              <a:rPr lang="en-US" altLang="ko-KR" dirty="0" err="1" smtClean="0"/>
              <a:t>letency</a:t>
            </a:r>
            <a:r>
              <a:rPr lang="ko-KR" altLang="en-US" dirty="0" smtClean="0"/>
              <a:t>가 증가할 것이다</a:t>
            </a:r>
            <a:r>
              <a:rPr lang="en-US" altLang="ko-KR" dirty="0" smtClean="0"/>
              <a:t>. =&gt; adaptive sleep scheme and limit the maximum sleep duration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0184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Using</a:t>
            </a:r>
            <a:r>
              <a:rPr lang="en-US" altLang="ko-KR" baseline="0" dirty="0" smtClean="0"/>
              <a:t> Monsoon power monitor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0169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Inter-packet interval : source</a:t>
            </a:r>
            <a:r>
              <a:rPr lang="ko-KR" altLang="en-US" dirty="0" smtClean="0"/>
              <a:t>에서 보낸 </a:t>
            </a:r>
            <a:r>
              <a:rPr lang="ko-KR" altLang="en-US" dirty="0" err="1" smtClean="0"/>
              <a:t>패킷의</a:t>
            </a:r>
            <a:r>
              <a:rPr lang="ko-KR" altLang="en-US" dirty="0" smtClean="0"/>
              <a:t> 시간 간격 </a:t>
            </a:r>
            <a:endParaRPr lang="en-US" altLang="ko-KR" dirty="0" smtClean="0"/>
          </a:p>
          <a:p>
            <a:r>
              <a:rPr lang="en-US" altLang="ko-KR" dirty="0" err="1" smtClean="0"/>
              <a:t>Cdf</a:t>
            </a:r>
            <a:r>
              <a:rPr lang="en-US" altLang="ko-KR" dirty="0" smtClean="0"/>
              <a:t> in</a:t>
            </a:r>
            <a:r>
              <a:rPr lang="ko-KR" altLang="en-US" dirty="0" smtClean="0"/>
              <a:t> </a:t>
            </a:r>
            <a:r>
              <a:rPr lang="en-US" altLang="ko-KR" dirty="0" smtClean="0"/>
              <a:t>total app time : </a:t>
            </a:r>
            <a:r>
              <a:rPr lang="ko-KR" altLang="en-US" dirty="0" smtClean="0"/>
              <a:t>총 보낸 시간 </a:t>
            </a:r>
            <a:endParaRPr lang="en-US" altLang="ko-KR" dirty="0" smtClean="0"/>
          </a:p>
          <a:p>
            <a:r>
              <a:rPr lang="en-US" altLang="ko-KR" dirty="0" smtClean="0"/>
              <a:t>-&gt; </a:t>
            </a:r>
            <a:r>
              <a:rPr lang="ko-KR" altLang="en-US" dirty="0" smtClean="0"/>
              <a:t>매 </a:t>
            </a:r>
            <a:r>
              <a:rPr lang="ko-KR" altLang="en-US" dirty="0" err="1" smtClean="0"/>
              <a:t>패킷마다</a:t>
            </a:r>
            <a:r>
              <a:rPr lang="ko-KR" altLang="en-US" dirty="0" smtClean="0"/>
              <a:t> </a:t>
            </a:r>
            <a:r>
              <a:rPr lang="en-US" altLang="ko-KR" dirty="0" smtClean="0"/>
              <a:t>interval</a:t>
            </a:r>
            <a:r>
              <a:rPr lang="ko-KR" altLang="en-US" dirty="0" smtClean="0"/>
              <a:t>이 쌓이고 작은 순서대로 </a:t>
            </a:r>
            <a:r>
              <a:rPr lang="en-US" altLang="ko-KR" dirty="0" smtClean="0"/>
              <a:t>sorting.</a:t>
            </a:r>
            <a:r>
              <a:rPr lang="en-US" altLang="ko-KR" baseline="0" dirty="0" smtClean="0"/>
              <a:t> App</a:t>
            </a:r>
            <a:r>
              <a:rPr lang="ko-KR" altLang="en-US" baseline="0" dirty="0" smtClean="0"/>
              <a:t>를 쓸 때 </a:t>
            </a:r>
            <a:r>
              <a:rPr lang="ko-KR" altLang="en-US" baseline="0" dirty="0" err="1" smtClean="0"/>
              <a:t>패킷</a:t>
            </a:r>
            <a:r>
              <a:rPr lang="ko-KR" altLang="en-US" baseline="0" dirty="0" smtClean="0"/>
              <a:t> 간격이 얼마나 되냐를 보니 </a:t>
            </a:r>
            <a:r>
              <a:rPr lang="en-US" altLang="ko-KR" baseline="0" dirty="0" smtClean="0"/>
              <a:t>200ms</a:t>
            </a:r>
            <a:r>
              <a:rPr lang="ko-KR" altLang="en-US" baseline="0" dirty="0" smtClean="0"/>
              <a:t>보다 </a:t>
            </a:r>
            <a:r>
              <a:rPr lang="ko-KR" altLang="en-US" baseline="0" dirty="0" err="1" smtClean="0"/>
              <a:t>작은건</a:t>
            </a:r>
            <a:r>
              <a:rPr lang="ko-KR" altLang="en-US" baseline="0" dirty="0" smtClean="0"/>
              <a:t> 하고 크면 </a:t>
            </a:r>
            <a:r>
              <a:rPr lang="en-US" altLang="ko-KR" baseline="0" dirty="0" smtClean="0"/>
              <a:t>idle</a:t>
            </a:r>
            <a:r>
              <a:rPr lang="ko-KR" altLang="en-US" baseline="0" dirty="0" smtClean="0"/>
              <a:t>상태 일 때 전체 </a:t>
            </a:r>
            <a:r>
              <a:rPr lang="ko-KR" altLang="en-US" baseline="0" dirty="0" err="1" smtClean="0"/>
              <a:t>앱</a:t>
            </a:r>
            <a:r>
              <a:rPr lang="ko-KR" altLang="en-US" baseline="0" dirty="0" smtClean="0"/>
              <a:t> 사용시간의 </a:t>
            </a:r>
            <a:r>
              <a:rPr lang="en-US" altLang="ko-KR" baseline="0" dirty="0" smtClean="0"/>
              <a:t>30%</a:t>
            </a:r>
            <a:r>
              <a:rPr lang="ko-KR" altLang="en-US" baseline="0" dirty="0" smtClean="0"/>
              <a:t>만 무언가를 한다</a:t>
            </a:r>
            <a:r>
              <a:rPr lang="en-US" altLang="ko-KR" baseline="0" dirty="0" smtClean="0"/>
              <a:t>. 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8726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Inter-packet interval : source</a:t>
            </a:r>
            <a:r>
              <a:rPr lang="ko-KR" altLang="en-US" dirty="0" smtClean="0"/>
              <a:t>에서 보낸 </a:t>
            </a:r>
            <a:r>
              <a:rPr lang="ko-KR" altLang="en-US" dirty="0" err="1" smtClean="0"/>
              <a:t>패킷의</a:t>
            </a:r>
            <a:r>
              <a:rPr lang="ko-KR" altLang="en-US" dirty="0" smtClean="0"/>
              <a:t> 시간 간격 </a:t>
            </a:r>
            <a:endParaRPr lang="en-US" altLang="ko-KR" dirty="0" smtClean="0"/>
          </a:p>
          <a:p>
            <a:r>
              <a:rPr lang="en-US" altLang="ko-KR" dirty="0" err="1" smtClean="0"/>
              <a:t>Cdf</a:t>
            </a:r>
            <a:r>
              <a:rPr lang="en-US" altLang="ko-KR" dirty="0" smtClean="0"/>
              <a:t> in</a:t>
            </a:r>
            <a:r>
              <a:rPr lang="ko-KR" altLang="en-US" dirty="0" smtClean="0"/>
              <a:t> </a:t>
            </a:r>
            <a:r>
              <a:rPr lang="en-US" altLang="ko-KR" dirty="0" smtClean="0"/>
              <a:t>total app time : </a:t>
            </a:r>
            <a:r>
              <a:rPr lang="ko-KR" altLang="en-US" dirty="0" smtClean="0"/>
              <a:t>총 보낸 시간 </a:t>
            </a:r>
            <a:endParaRPr lang="en-US" altLang="ko-KR" dirty="0" smtClean="0"/>
          </a:p>
          <a:p>
            <a:r>
              <a:rPr lang="en-US" altLang="ko-KR" dirty="0" smtClean="0"/>
              <a:t>-&gt; </a:t>
            </a:r>
            <a:r>
              <a:rPr lang="ko-KR" altLang="en-US" dirty="0" smtClean="0"/>
              <a:t>매 </a:t>
            </a:r>
            <a:r>
              <a:rPr lang="ko-KR" altLang="en-US" dirty="0" err="1" smtClean="0"/>
              <a:t>패킷마다</a:t>
            </a:r>
            <a:r>
              <a:rPr lang="ko-KR" altLang="en-US" dirty="0" smtClean="0"/>
              <a:t> </a:t>
            </a:r>
            <a:r>
              <a:rPr lang="en-US" altLang="ko-KR" dirty="0" smtClean="0"/>
              <a:t>interval</a:t>
            </a:r>
            <a:r>
              <a:rPr lang="ko-KR" altLang="en-US" dirty="0" smtClean="0"/>
              <a:t>이 쌓이고 작은 순서대로 </a:t>
            </a:r>
            <a:r>
              <a:rPr lang="en-US" altLang="ko-KR" dirty="0" smtClean="0"/>
              <a:t>sorting.</a:t>
            </a:r>
            <a:r>
              <a:rPr lang="en-US" altLang="ko-KR" baseline="0" dirty="0" smtClean="0"/>
              <a:t> App</a:t>
            </a:r>
            <a:r>
              <a:rPr lang="ko-KR" altLang="en-US" baseline="0" dirty="0" smtClean="0"/>
              <a:t>를 쓸 때 </a:t>
            </a:r>
            <a:r>
              <a:rPr lang="ko-KR" altLang="en-US" baseline="0" dirty="0" err="1" smtClean="0"/>
              <a:t>패킷</a:t>
            </a:r>
            <a:r>
              <a:rPr lang="ko-KR" altLang="en-US" baseline="0" dirty="0" smtClean="0"/>
              <a:t> 간격이 얼마나 되냐를 보니 </a:t>
            </a:r>
            <a:r>
              <a:rPr lang="en-US" altLang="ko-KR" baseline="0" dirty="0" smtClean="0"/>
              <a:t>200ms</a:t>
            </a:r>
            <a:r>
              <a:rPr lang="ko-KR" altLang="en-US" baseline="0" dirty="0" smtClean="0"/>
              <a:t>보다 </a:t>
            </a:r>
            <a:r>
              <a:rPr lang="ko-KR" altLang="en-US" baseline="0" dirty="0" err="1" smtClean="0"/>
              <a:t>작은건</a:t>
            </a:r>
            <a:r>
              <a:rPr lang="ko-KR" altLang="en-US" baseline="0" dirty="0" smtClean="0"/>
              <a:t> 하고 크면 </a:t>
            </a:r>
            <a:r>
              <a:rPr lang="en-US" altLang="ko-KR" baseline="0" dirty="0" smtClean="0"/>
              <a:t>idle</a:t>
            </a:r>
            <a:r>
              <a:rPr lang="ko-KR" altLang="en-US" baseline="0" dirty="0" smtClean="0"/>
              <a:t>상태 일 때 전체 </a:t>
            </a:r>
            <a:r>
              <a:rPr lang="ko-KR" altLang="en-US" baseline="0" dirty="0" err="1" smtClean="0"/>
              <a:t>앱</a:t>
            </a:r>
            <a:r>
              <a:rPr lang="ko-KR" altLang="en-US" baseline="0" dirty="0" smtClean="0"/>
              <a:t> 사용시간의 </a:t>
            </a:r>
            <a:r>
              <a:rPr lang="en-US" altLang="ko-KR" baseline="0" dirty="0" smtClean="0"/>
              <a:t>30%</a:t>
            </a:r>
            <a:r>
              <a:rPr lang="ko-KR" altLang="en-US" baseline="0" dirty="0" smtClean="0"/>
              <a:t>만 무언가를 한다</a:t>
            </a:r>
            <a:r>
              <a:rPr lang="en-US" altLang="ko-KR" baseline="0" dirty="0" smtClean="0"/>
              <a:t>. 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8726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모든 어플리케이션은 </a:t>
            </a:r>
            <a:r>
              <a:rPr lang="ko-KR" altLang="en-US" dirty="0" err="1" smtClean="0"/>
              <a:t>두가지</a:t>
            </a:r>
            <a:r>
              <a:rPr lang="ko-KR" altLang="en-US" dirty="0" smtClean="0"/>
              <a:t> 상태가 있다</a:t>
            </a:r>
            <a:r>
              <a:rPr lang="en-US" altLang="ko-KR" dirty="0" smtClean="0"/>
              <a:t>. content fetching, content consuming </a:t>
            </a:r>
          </a:p>
          <a:p>
            <a:r>
              <a:rPr lang="en-US" altLang="ko-KR" dirty="0" smtClean="0"/>
              <a:t>1. </a:t>
            </a:r>
            <a:r>
              <a:rPr lang="ko-KR" altLang="en-US" dirty="0" smtClean="0"/>
              <a:t>유저가 </a:t>
            </a:r>
            <a:r>
              <a:rPr lang="ko-KR" altLang="en-US" dirty="0" err="1" smtClean="0"/>
              <a:t>웹서버를</a:t>
            </a:r>
            <a:r>
              <a:rPr lang="ko-KR" altLang="en-US" dirty="0" smtClean="0"/>
              <a:t> 통해 </a:t>
            </a:r>
            <a:r>
              <a:rPr lang="ko-KR" altLang="en-US" dirty="0" err="1" smtClean="0"/>
              <a:t>다운로드하면</a:t>
            </a:r>
            <a:r>
              <a:rPr lang="ko-KR" altLang="en-US" dirty="0" smtClean="0"/>
              <a:t> 그 다운받은 내용을 볼 시간을 필요하다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 </a:t>
            </a:r>
            <a:r>
              <a:rPr lang="en-US" altLang="ko-KR" dirty="0" smtClean="0"/>
              <a:t>content consuming time</a:t>
            </a:r>
            <a:r>
              <a:rPr lang="ko-KR" altLang="en-US" dirty="0" smtClean="0"/>
              <a:t>은 </a:t>
            </a:r>
            <a:r>
              <a:rPr lang="ko-KR" altLang="en-US" dirty="0" err="1" smtClean="0"/>
              <a:t>십초에서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수십분이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걸릴수도</a:t>
            </a:r>
            <a:r>
              <a:rPr lang="ko-KR" altLang="en-US" dirty="0" smtClean="0"/>
              <a:t> 있음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이 상태에는 </a:t>
            </a:r>
            <a:r>
              <a:rPr lang="en-US" altLang="ko-KR" dirty="0" smtClean="0"/>
              <a:t>network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idle</a:t>
            </a:r>
            <a:r>
              <a:rPr lang="ko-KR" altLang="en-US" dirty="0" smtClean="0"/>
              <a:t>한 상태가 됨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2. 3g </a:t>
            </a:r>
            <a:r>
              <a:rPr lang="ko-KR" altLang="en-US" dirty="0" err="1" smtClean="0"/>
              <a:t>밴드위스</a:t>
            </a:r>
            <a:r>
              <a:rPr lang="en-US" altLang="ko-KR" dirty="0" smtClean="0"/>
              <a:t>(300kbps-1mbps downlink throughput)</a:t>
            </a:r>
            <a:r>
              <a:rPr lang="ko-KR" altLang="en-US" dirty="0" smtClean="0"/>
              <a:t>가 </a:t>
            </a:r>
            <a:r>
              <a:rPr lang="en-US" altLang="ko-KR" dirty="0" err="1" smtClean="0"/>
              <a:t>wifi</a:t>
            </a:r>
            <a:r>
              <a:rPr lang="en-US" altLang="ko-KR" dirty="0" smtClean="0"/>
              <a:t>(much </a:t>
            </a:r>
            <a:r>
              <a:rPr lang="en-US" altLang="ko-KR" dirty="0" err="1" smtClean="0"/>
              <a:t>higer</a:t>
            </a:r>
            <a:r>
              <a:rPr lang="en-US" altLang="ko-KR" dirty="0" smtClean="0"/>
              <a:t> data : 54Mbps for 802.11a/g, 300Mbps for 11n)</a:t>
            </a:r>
            <a:r>
              <a:rPr lang="ko-KR" altLang="en-US" dirty="0" smtClean="0"/>
              <a:t>보다 낮다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3g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higher RTT, ranging from 200ms to 500ms than </a:t>
            </a:r>
            <a:r>
              <a:rPr lang="en-US" altLang="ko-KR" dirty="0" err="1" smtClean="0"/>
              <a:t>wifi</a:t>
            </a:r>
            <a:r>
              <a:rPr lang="en-US" altLang="ko-KR" dirty="0" smtClean="0"/>
              <a:t> </a:t>
            </a:r>
          </a:p>
          <a:p>
            <a:r>
              <a:rPr lang="ko-KR" altLang="en-US" dirty="0" smtClean="0"/>
              <a:t>그렇기 때문에 </a:t>
            </a:r>
            <a:r>
              <a:rPr lang="ko-KR" altLang="en-US" dirty="0" err="1" smtClean="0"/>
              <a:t>테더링을</a:t>
            </a:r>
            <a:r>
              <a:rPr lang="ko-KR" altLang="en-US" dirty="0" smtClean="0"/>
              <a:t> 하는 경우엔 </a:t>
            </a:r>
            <a:r>
              <a:rPr lang="en-US" altLang="ko-KR" dirty="0" smtClean="0"/>
              <a:t>3g</a:t>
            </a:r>
            <a:r>
              <a:rPr lang="ko-KR" altLang="en-US" dirty="0" smtClean="0"/>
              <a:t>에서 보내는 것을 받는데 시간을 </a:t>
            </a:r>
            <a:r>
              <a:rPr lang="ko-KR" altLang="en-US" dirty="0" err="1" smtClean="0"/>
              <a:t>기다려야함</a:t>
            </a:r>
            <a:r>
              <a:rPr lang="en-US" altLang="ko-KR" dirty="0" smtClean="0"/>
              <a:t>. =&gt; idle </a:t>
            </a:r>
            <a:r>
              <a:rPr lang="ko-KR" altLang="en-US" dirty="0" smtClean="0"/>
              <a:t>상태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1105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 smtClean="0"/>
              <a:t>Nexous</a:t>
            </a:r>
            <a:r>
              <a:rPr lang="en-US" altLang="ko-KR" baseline="0" dirty="0" smtClean="0"/>
              <a:t> one PSM </a:t>
            </a:r>
          </a:p>
          <a:p>
            <a:r>
              <a:rPr lang="en-US" altLang="ko-KR" dirty="0" smtClean="0"/>
              <a:t>PM_MAX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PM_FAST</a:t>
            </a:r>
            <a:r>
              <a:rPr lang="ko-KR" altLang="en-US" dirty="0" smtClean="0"/>
              <a:t>로 나뉨 </a:t>
            </a:r>
            <a:endParaRPr lang="en-US" altLang="ko-KR" dirty="0" smtClean="0"/>
          </a:p>
          <a:p>
            <a:r>
              <a:rPr lang="en-US" altLang="ko-KR" dirty="0" smtClean="0"/>
              <a:t>PM_MAX</a:t>
            </a:r>
            <a:r>
              <a:rPr lang="en-US" altLang="ko-KR" baseline="0" dirty="0" smtClean="0"/>
              <a:t> = AP</a:t>
            </a:r>
            <a:r>
              <a:rPr lang="ko-KR" altLang="en-US" baseline="0" dirty="0" smtClean="0"/>
              <a:t>가 보낼 </a:t>
            </a:r>
            <a:r>
              <a:rPr lang="en-US" altLang="ko-KR" baseline="0" dirty="0" smtClean="0"/>
              <a:t>packet</a:t>
            </a:r>
            <a:r>
              <a:rPr lang="ko-KR" altLang="en-US" baseline="0" dirty="0" smtClean="0"/>
              <a:t>이 없으면 </a:t>
            </a:r>
            <a:r>
              <a:rPr lang="en-US" altLang="ko-KR" baseline="0" dirty="0" smtClean="0"/>
              <a:t>client</a:t>
            </a:r>
            <a:r>
              <a:rPr lang="ko-KR" altLang="en-US" baseline="0" dirty="0" smtClean="0"/>
              <a:t>는 잔다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이렇게 하면 </a:t>
            </a:r>
            <a:r>
              <a:rPr lang="en-US" altLang="ko-KR" baseline="0" dirty="0" smtClean="0"/>
              <a:t>long network latency</a:t>
            </a:r>
            <a:r>
              <a:rPr lang="ko-KR" altLang="en-US" baseline="0" dirty="0" smtClean="0"/>
              <a:t>와 비효율적임 </a:t>
            </a:r>
            <a:endParaRPr lang="en-US" altLang="ko-KR" baseline="0" dirty="0" smtClean="0"/>
          </a:p>
          <a:p>
            <a:r>
              <a:rPr lang="en-US" altLang="ko-KR" baseline="0" dirty="0" smtClean="0"/>
              <a:t>So, </a:t>
            </a:r>
            <a:r>
              <a:rPr lang="en-US" altLang="ko-KR" baseline="0" dirty="0" err="1" smtClean="0"/>
              <a:t>ps_poll</a:t>
            </a:r>
            <a:r>
              <a:rPr lang="en-US" altLang="ko-KR" baseline="0" dirty="0" smtClean="0"/>
              <a:t> message</a:t>
            </a:r>
            <a:r>
              <a:rPr lang="ko-KR" altLang="en-US" baseline="0" dirty="0" smtClean="0"/>
              <a:t>가 매 </a:t>
            </a:r>
            <a:r>
              <a:rPr lang="en-US" altLang="ko-KR" baseline="0" dirty="0" smtClean="0"/>
              <a:t>packet</a:t>
            </a:r>
            <a:r>
              <a:rPr lang="ko-KR" altLang="en-US" baseline="0" dirty="0" smtClean="0"/>
              <a:t>마다 필요함</a:t>
            </a:r>
            <a:r>
              <a:rPr lang="en-US" altLang="ko-KR" baseline="0" dirty="0" smtClean="0"/>
              <a:t>. </a:t>
            </a:r>
          </a:p>
          <a:p>
            <a:r>
              <a:rPr lang="en-US" altLang="ko-KR" baseline="0" dirty="0" smtClean="0"/>
              <a:t>PM_FAST</a:t>
            </a:r>
            <a:r>
              <a:rPr lang="ko-KR" altLang="en-US" baseline="0" dirty="0" smtClean="0"/>
              <a:t>는 </a:t>
            </a:r>
            <a:r>
              <a:rPr lang="en-US" altLang="ko-KR" baseline="0" dirty="0" smtClean="0"/>
              <a:t>threshold</a:t>
            </a:r>
            <a:r>
              <a:rPr lang="ko-KR" altLang="en-US" baseline="0" dirty="0" smtClean="0"/>
              <a:t>가 </a:t>
            </a:r>
            <a:r>
              <a:rPr lang="en-US" altLang="ko-KR" baseline="0" dirty="0" smtClean="0"/>
              <a:t>200ms</a:t>
            </a:r>
            <a:r>
              <a:rPr lang="ko-KR" altLang="en-US" baseline="0" dirty="0" smtClean="0"/>
              <a:t>까지 </a:t>
            </a:r>
            <a:r>
              <a:rPr lang="en-US" altLang="ko-KR" baseline="0" dirty="0" smtClean="0"/>
              <a:t>idle</a:t>
            </a:r>
            <a:r>
              <a:rPr lang="ko-KR" altLang="en-US" baseline="0" dirty="0" smtClean="0"/>
              <a:t>하지 </a:t>
            </a:r>
            <a:r>
              <a:rPr lang="ko-KR" altLang="en-US" baseline="0" dirty="0" err="1" smtClean="0"/>
              <a:t>않는한</a:t>
            </a:r>
            <a:r>
              <a:rPr lang="ko-KR" altLang="en-US" baseline="0" dirty="0" smtClean="0"/>
              <a:t> </a:t>
            </a:r>
            <a:r>
              <a:rPr lang="en-US" altLang="ko-KR" baseline="0" dirty="0" err="1" smtClean="0"/>
              <a:t>cliet</a:t>
            </a:r>
            <a:r>
              <a:rPr lang="ko-KR" altLang="en-US" baseline="0" dirty="0" smtClean="0"/>
              <a:t>는 </a:t>
            </a:r>
            <a:r>
              <a:rPr lang="en-US" altLang="ko-KR" baseline="0" dirty="0" err="1" smtClean="0"/>
              <a:t>actvie</a:t>
            </a:r>
            <a:r>
              <a:rPr lang="ko-KR" altLang="en-US" baseline="0" dirty="0" smtClean="0"/>
              <a:t>한 상태 </a:t>
            </a:r>
            <a:endParaRPr lang="en-US" altLang="ko-KR" baseline="0" dirty="0" smtClean="0"/>
          </a:p>
          <a:p>
            <a:r>
              <a:rPr lang="en-US" altLang="ko-KR" baseline="0" dirty="0" smtClean="0"/>
              <a:t>But, threshold</a:t>
            </a:r>
            <a:r>
              <a:rPr lang="ko-KR" altLang="en-US" baseline="0" dirty="0" smtClean="0"/>
              <a:t>가 되면 </a:t>
            </a:r>
            <a:r>
              <a:rPr lang="en-US" altLang="ko-KR" baseline="0" dirty="0" err="1" smtClean="0"/>
              <a:t>null_data</a:t>
            </a:r>
            <a:r>
              <a:rPr lang="en-US" altLang="ko-KR" baseline="0" dirty="0" smtClean="0"/>
              <a:t> frame</a:t>
            </a:r>
            <a:r>
              <a:rPr lang="ko-KR" altLang="en-US" baseline="0" dirty="0" smtClean="0"/>
              <a:t>을 보냄</a:t>
            </a:r>
            <a:r>
              <a:rPr lang="en-US" altLang="ko-KR" baseline="0" dirty="0" smtClean="0"/>
              <a:t>. </a:t>
            </a:r>
            <a:r>
              <a:rPr lang="en-US" altLang="ko-KR" baseline="0" dirty="0" err="1" smtClean="0"/>
              <a:t>Ap</a:t>
            </a:r>
            <a:r>
              <a:rPr lang="ko-KR" altLang="en-US" baseline="0" dirty="0" smtClean="0"/>
              <a:t>에서 </a:t>
            </a:r>
            <a:r>
              <a:rPr lang="en-US" altLang="ko-KR" baseline="0" dirty="0" err="1" smtClean="0"/>
              <a:t>ack</a:t>
            </a:r>
            <a:r>
              <a:rPr lang="ko-KR" altLang="en-US" baseline="0" dirty="0" smtClean="0"/>
              <a:t>가 오면 </a:t>
            </a:r>
            <a:r>
              <a:rPr lang="en-US" altLang="ko-KR" baseline="0" dirty="0" smtClean="0"/>
              <a:t>sleep. </a:t>
            </a:r>
            <a:r>
              <a:rPr lang="ko-KR" altLang="en-US" baseline="0" dirty="0" smtClean="0"/>
              <a:t>데이터는 </a:t>
            </a:r>
            <a:r>
              <a:rPr lang="en-US" altLang="ko-KR" baseline="0" dirty="0" err="1" smtClean="0"/>
              <a:t>ap</a:t>
            </a:r>
            <a:r>
              <a:rPr lang="en-US" altLang="ko-KR" baseline="0" dirty="0" smtClean="0"/>
              <a:t> buffer</a:t>
            </a:r>
            <a:r>
              <a:rPr lang="ko-KR" altLang="en-US" baseline="0" dirty="0" smtClean="0"/>
              <a:t>에 쌓아둠 </a:t>
            </a:r>
            <a:r>
              <a:rPr lang="en-US" altLang="ko-KR" baseline="0" dirty="0" smtClean="0"/>
              <a:t>. </a:t>
            </a:r>
          </a:p>
          <a:p>
            <a:r>
              <a:rPr lang="en-US" altLang="ko-KR" baseline="0" dirty="0" err="1" smtClean="0"/>
              <a:t>Nexous</a:t>
            </a:r>
            <a:r>
              <a:rPr lang="en-US" altLang="ko-KR" baseline="0" dirty="0" smtClean="0"/>
              <a:t> one</a:t>
            </a:r>
            <a:r>
              <a:rPr lang="ko-KR" altLang="en-US" baseline="0" dirty="0" smtClean="0"/>
              <a:t>은 스크린이 꺼지면 </a:t>
            </a:r>
            <a:r>
              <a:rPr lang="en-US" altLang="ko-KR" baseline="0" dirty="0" smtClean="0"/>
              <a:t>PMS_MAX</a:t>
            </a:r>
            <a:r>
              <a:rPr lang="ko-KR" altLang="en-US" baseline="0" dirty="0" smtClean="0"/>
              <a:t>로 전환 평상시엔 </a:t>
            </a:r>
            <a:r>
              <a:rPr lang="en-US" altLang="ko-KR" baseline="0" dirty="0" smtClean="0"/>
              <a:t>PM_FAST </a:t>
            </a:r>
            <a:r>
              <a:rPr lang="ko-KR" altLang="en-US" baseline="0" dirty="0" smtClean="0"/>
              <a:t>상태 </a:t>
            </a: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196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177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aseline="0" dirty="0" smtClean="0"/>
              <a:t>Normal ; PM_MAX 1. AP sleep </a:t>
            </a:r>
            <a:r>
              <a:rPr lang="en-US" altLang="ko-KR" baseline="0" dirty="0" err="1" smtClean="0"/>
              <a:t>requet</a:t>
            </a:r>
            <a:r>
              <a:rPr lang="en-US" altLang="ko-KR" baseline="0" dirty="0" smtClean="0"/>
              <a:t> 2. client </a:t>
            </a:r>
            <a:r>
              <a:rPr lang="ko-KR" altLang="en-US" baseline="0" dirty="0" smtClean="0"/>
              <a:t>보낼 </a:t>
            </a:r>
            <a:r>
              <a:rPr lang="ko-KR" altLang="en-US" baseline="0" dirty="0" err="1" smtClean="0"/>
              <a:t>패킷이</a:t>
            </a:r>
            <a:r>
              <a:rPr lang="ko-KR" altLang="en-US" baseline="0" dirty="0" smtClean="0"/>
              <a:t> 없으면 </a:t>
            </a:r>
            <a:r>
              <a:rPr lang="en-US" altLang="ko-KR" baseline="0" dirty="0" smtClean="0"/>
              <a:t>3. null-data</a:t>
            </a:r>
            <a:r>
              <a:rPr lang="ko-KR" altLang="en-US" baseline="0" dirty="0" smtClean="0"/>
              <a:t>보내고 </a:t>
            </a:r>
            <a:r>
              <a:rPr lang="en-US" altLang="ko-KR" baseline="0" dirty="0" smtClean="0"/>
              <a:t>4. block state : </a:t>
            </a:r>
            <a:r>
              <a:rPr lang="ko-KR" altLang="en-US" baseline="0" dirty="0" smtClean="0"/>
              <a:t>빠르게 자므로 </a:t>
            </a:r>
            <a:r>
              <a:rPr lang="en-US" altLang="ko-KR" baseline="0" dirty="0" smtClean="0"/>
              <a:t>power save</a:t>
            </a:r>
            <a:r>
              <a:rPr lang="ko-KR" altLang="en-US" baseline="0" dirty="0" smtClean="0"/>
              <a:t>가 더 잘됨 </a:t>
            </a:r>
            <a:endParaRPr lang="en-US" altLang="ko-KR" baseline="0" dirty="0" smtClean="0"/>
          </a:p>
          <a:p>
            <a:r>
              <a:rPr lang="en-US" altLang="ko-KR" baseline="0" dirty="0" smtClean="0"/>
              <a:t>PM_FAST 3.null-data</a:t>
            </a:r>
            <a:r>
              <a:rPr lang="ko-KR" altLang="en-US" baseline="0" dirty="0" smtClean="0"/>
              <a:t>를 보내고 </a:t>
            </a:r>
            <a:r>
              <a:rPr lang="en-US" altLang="ko-KR" baseline="0" dirty="0" err="1" smtClean="0"/>
              <a:t>ack</a:t>
            </a:r>
            <a:r>
              <a:rPr lang="ko-KR" altLang="en-US" baseline="0" dirty="0" smtClean="0"/>
              <a:t>를 기다림 </a:t>
            </a:r>
            <a:r>
              <a:rPr lang="en-US" altLang="ko-KR" baseline="0" dirty="0" smtClean="0"/>
              <a:t>4. block state : </a:t>
            </a:r>
            <a:r>
              <a:rPr lang="ko-KR" altLang="en-US" baseline="0" dirty="0" err="1" smtClean="0"/>
              <a:t>응답안오면</a:t>
            </a:r>
            <a:r>
              <a:rPr lang="ko-KR" altLang="en-US" baseline="0" dirty="0" smtClean="0"/>
              <a:t> 못 잠 </a:t>
            </a: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8964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84057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기본 아이디어는 </a:t>
            </a:r>
            <a:r>
              <a:rPr lang="en-US" altLang="ko-KR" dirty="0" err="1" smtClean="0"/>
              <a:t>softap</a:t>
            </a:r>
            <a:r>
              <a:rPr lang="ko-KR" altLang="en-US" baseline="0" dirty="0" smtClean="0"/>
              <a:t> </a:t>
            </a:r>
            <a:r>
              <a:rPr lang="ko-KR" altLang="en-US" dirty="0" smtClean="0"/>
              <a:t>최적의 </a:t>
            </a:r>
            <a:r>
              <a:rPr lang="en-US" altLang="ko-KR" dirty="0" smtClean="0"/>
              <a:t>Sleep</a:t>
            </a:r>
            <a:r>
              <a:rPr lang="en-US" altLang="ko-KR" baseline="0" dirty="0" smtClean="0"/>
              <a:t> interval</a:t>
            </a:r>
            <a:r>
              <a:rPr lang="ko-KR" altLang="en-US" baseline="0" dirty="0" smtClean="0"/>
              <a:t>을 찾아서 </a:t>
            </a:r>
            <a:r>
              <a:rPr lang="ko-KR" altLang="en-US" baseline="0" dirty="0" err="1" smtClean="0"/>
              <a:t>패킷이</a:t>
            </a:r>
            <a:r>
              <a:rPr lang="ko-KR" altLang="en-US" baseline="0" dirty="0" smtClean="0"/>
              <a:t> 도착하기 전에 일어날 수 있도록 하자</a:t>
            </a:r>
            <a:r>
              <a:rPr lang="en-US" altLang="ko-KR" baseline="0" dirty="0" smtClean="0"/>
              <a:t>. </a:t>
            </a:r>
          </a:p>
          <a:p>
            <a:r>
              <a:rPr lang="en-US" altLang="ko-KR" baseline="0" dirty="0" smtClean="0"/>
              <a:t>Idle </a:t>
            </a:r>
            <a:r>
              <a:rPr lang="ko-KR" altLang="en-US" baseline="0" dirty="0" smtClean="0"/>
              <a:t>시간의 </a:t>
            </a:r>
            <a:r>
              <a:rPr lang="en-US" altLang="ko-KR" baseline="0" dirty="0" smtClean="0"/>
              <a:t>thresh</a:t>
            </a:r>
            <a:r>
              <a:rPr lang="ko-KR" altLang="en-US" baseline="0" dirty="0" smtClean="0"/>
              <a:t>가 오면 </a:t>
            </a:r>
            <a:r>
              <a:rPr lang="en-US" altLang="ko-KR" baseline="0" dirty="0" err="1" smtClean="0"/>
              <a:t>softap</a:t>
            </a:r>
            <a:r>
              <a:rPr lang="ko-KR" altLang="en-US" baseline="0" dirty="0" smtClean="0"/>
              <a:t>는 </a:t>
            </a:r>
            <a:r>
              <a:rPr lang="en-US" altLang="ko-KR" baseline="0" dirty="0" smtClean="0"/>
              <a:t>short sleep</a:t>
            </a:r>
            <a:r>
              <a:rPr lang="ko-KR" altLang="en-US" baseline="0" dirty="0" smtClean="0"/>
              <a:t>상태로 들어감 </a:t>
            </a:r>
            <a:endParaRPr lang="en-US" altLang="ko-KR" baseline="0" dirty="0" smtClean="0"/>
          </a:p>
          <a:p>
            <a:r>
              <a:rPr lang="en-US" altLang="ko-KR" baseline="0" dirty="0" smtClean="0"/>
              <a:t>Sleep interval</a:t>
            </a:r>
            <a:r>
              <a:rPr lang="ko-KR" altLang="en-US" baseline="0" dirty="0" smtClean="0"/>
              <a:t>을 최소값으로 초기화 하고 일어나서 </a:t>
            </a:r>
            <a:r>
              <a:rPr lang="ko-KR" altLang="en-US" baseline="0" dirty="0" err="1" smtClean="0"/>
              <a:t>패킷을</a:t>
            </a:r>
            <a:r>
              <a:rPr lang="ko-KR" altLang="en-US" baseline="0" dirty="0" smtClean="0"/>
              <a:t> 보낼 것 오는 것을 기다리는 동안 </a:t>
            </a:r>
            <a:r>
              <a:rPr lang="en-US" altLang="ko-KR" baseline="0" dirty="0" smtClean="0"/>
              <a:t>active </a:t>
            </a:r>
            <a:r>
              <a:rPr lang="ko-KR" altLang="en-US" baseline="0" dirty="0" smtClean="0"/>
              <a:t>상태가 됨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혹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계속 자려면 </a:t>
            </a:r>
            <a:r>
              <a:rPr lang="en-US" altLang="ko-KR" baseline="0" dirty="0" smtClean="0"/>
              <a:t>interval</a:t>
            </a:r>
            <a:r>
              <a:rPr lang="ko-KR" altLang="en-US" baseline="0" dirty="0" smtClean="0"/>
              <a:t>을 수정함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err="1" smtClean="0"/>
              <a:t>패킷의</a:t>
            </a:r>
            <a:r>
              <a:rPr lang="ko-KR" altLang="en-US" baseline="0" dirty="0" smtClean="0"/>
              <a:t> 도착하는 패턴에 따라 </a:t>
            </a:r>
            <a:r>
              <a:rPr lang="en-US" altLang="ko-KR" baseline="0" dirty="0" smtClean="0"/>
              <a:t>sleep cycle</a:t>
            </a:r>
            <a:r>
              <a:rPr lang="ko-KR" altLang="en-US" baseline="0" dirty="0" smtClean="0"/>
              <a:t>이 길어질 수도 있음</a:t>
            </a:r>
            <a:r>
              <a:rPr lang="en-US" altLang="ko-KR" baseline="0" dirty="0" smtClean="0"/>
              <a:t>.(</a:t>
            </a:r>
            <a:r>
              <a:rPr lang="ko-KR" altLang="en-US" baseline="0" dirty="0" smtClean="0"/>
              <a:t>다음 </a:t>
            </a:r>
            <a:r>
              <a:rPr lang="en-US" altLang="ko-KR" baseline="0" dirty="0" smtClean="0"/>
              <a:t>wake up</a:t>
            </a:r>
            <a:r>
              <a:rPr lang="ko-KR" altLang="en-US" baseline="0" dirty="0" smtClean="0"/>
              <a:t>은 더 </a:t>
            </a:r>
            <a:r>
              <a:rPr lang="ko-KR" altLang="en-US" baseline="0" dirty="0" err="1" smtClean="0"/>
              <a:t>늦어질수도</a:t>
            </a:r>
            <a:r>
              <a:rPr lang="en-US" altLang="ko-KR" baseline="0" dirty="0" smtClean="0"/>
              <a:t>..)</a:t>
            </a:r>
          </a:p>
          <a:p>
            <a:r>
              <a:rPr lang="ko-KR" altLang="en-US" baseline="0" dirty="0" smtClean="0"/>
              <a:t>불필요하게 일어나는 것을 줄이기 위해 </a:t>
            </a:r>
            <a:r>
              <a:rPr lang="en-US" altLang="ko-KR" baseline="0" dirty="0" smtClean="0"/>
              <a:t>(power save) – sleep period 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43609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Cur : </a:t>
            </a:r>
            <a:r>
              <a:rPr lang="en-US" altLang="ko-KR" dirty="0" err="1" smtClean="0"/>
              <a:t>init</a:t>
            </a:r>
            <a:r>
              <a:rPr lang="en-US" altLang="ko-KR" dirty="0" smtClean="0"/>
              <a:t> + (N-1)*Step</a:t>
            </a:r>
            <a:r>
              <a:rPr lang="en-US" altLang="ko-KR" baseline="0" dirty="0" smtClean="0"/>
              <a:t> : </a:t>
            </a:r>
            <a:r>
              <a:rPr lang="ko-KR" altLang="en-US" baseline="0" dirty="0" err="1" smtClean="0"/>
              <a:t>패킷이</a:t>
            </a:r>
            <a:r>
              <a:rPr lang="ko-KR" altLang="en-US" baseline="0" dirty="0" smtClean="0"/>
              <a:t> 도착해서 버퍼에 들어가기 전에 일어나야 하기 때문 </a:t>
            </a:r>
            <a:endParaRPr lang="en-US" altLang="ko-KR" baseline="0" dirty="0" smtClean="0"/>
          </a:p>
          <a:p>
            <a:r>
              <a:rPr lang="en-US" altLang="ko-KR" baseline="0" dirty="0" smtClean="0"/>
              <a:t>Pre: </a:t>
            </a:r>
            <a:r>
              <a:rPr lang="ko-KR" altLang="en-US" baseline="0" dirty="0" smtClean="0"/>
              <a:t>그 전의 기록 </a:t>
            </a:r>
            <a:endParaRPr lang="en-US" altLang="ko-KR" baseline="0" dirty="0" smtClean="0"/>
          </a:p>
          <a:p>
            <a:r>
              <a:rPr lang="ko-KR" altLang="en-US" baseline="0" dirty="0" smtClean="0"/>
              <a:t>앞 서 설명한 </a:t>
            </a:r>
            <a:r>
              <a:rPr lang="en-US" altLang="ko-KR" baseline="0" dirty="0" smtClean="0"/>
              <a:t>3g</a:t>
            </a:r>
            <a:r>
              <a:rPr lang="ko-KR" altLang="en-US" baseline="0" dirty="0" smtClean="0"/>
              <a:t>의 </a:t>
            </a:r>
            <a:r>
              <a:rPr lang="en-US" altLang="ko-KR" baseline="0" dirty="0" err="1" smtClean="0"/>
              <a:t>rtt</a:t>
            </a:r>
            <a:r>
              <a:rPr lang="ko-KR" altLang="en-US" baseline="0" dirty="0" smtClean="0"/>
              <a:t>로 인한 </a:t>
            </a:r>
            <a:r>
              <a:rPr lang="ko-KR" altLang="en-US" baseline="0" dirty="0" err="1" smtClean="0"/>
              <a:t>시간동안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sleep </a:t>
            </a:r>
            <a:r>
              <a:rPr lang="ko-KR" altLang="en-US" baseline="0" dirty="0" smtClean="0"/>
              <a:t>하자 </a:t>
            </a:r>
            <a:r>
              <a:rPr lang="en-US" altLang="ko-KR" baseline="0" dirty="0" smtClean="0"/>
              <a:t>. 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aseline="0" dirty="0" smtClean="0"/>
              <a:t>Thresh : </a:t>
            </a:r>
            <a:r>
              <a:rPr lang="en-US" altLang="ko-KR" baseline="0" dirty="0" err="1" smtClean="0"/>
              <a:t>softap</a:t>
            </a:r>
            <a:r>
              <a:rPr lang="ko-KR" altLang="en-US" baseline="0" dirty="0" smtClean="0"/>
              <a:t>가 </a:t>
            </a:r>
            <a:r>
              <a:rPr lang="en-US" altLang="ko-KR" baseline="0" dirty="0" smtClean="0"/>
              <a:t>short sleeping</a:t>
            </a:r>
            <a:r>
              <a:rPr lang="ko-KR" altLang="en-US" baseline="0" dirty="0" smtClean="0"/>
              <a:t>로 진입하면서 </a:t>
            </a:r>
            <a:r>
              <a:rPr lang="en-US" altLang="ko-KR" baseline="0" dirty="0" smtClean="0"/>
              <a:t>burst data</a:t>
            </a:r>
            <a:r>
              <a:rPr lang="ko-KR" altLang="en-US" baseline="0" dirty="0" smtClean="0"/>
              <a:t>가 전송되는 것을 막기 위함</a:t>
            </a:r>
            <a:r>
              <a:rPr lang="en-US" altLang="ko-KR" baseline="0" dirty="0" smtClean="0"/>
              <a:t>. 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시간차가 있는 건 아무래도 </a:t>
            </a:r>
            <a:r>
              <a:rPr lang="en-US" altLang="ko-KR" dirty="0" smtClean="0"/>
              <a:t>short sleep </a:t>
            </a:r>
            <a:r>
              <a:rPr lang="ko-KR" altLang="en-US" dirty="0" smtClean="0"/>
              <a:t>이후 새로운 </a:t>
            </a:r>
            <a:r>
              <a:rPr lang="en-US" altLang="ko-KR" dirty="0" smtClean="0"/>
              <a:t>client</a:t>
            </a:r>
            <a:r>
              <a:rPr lang="ko-KR" altLang="en-US" dirty="0" smtClean="0"/>
              <a:t>가 있는지 검사하는 과정인</a:t>
            </a:r>
            <a:r>
              <a:rPr lang="ko-KR" altLang="en-US" baseline="0" dirty="0" smtClean="0"/>
              <a:t> 듯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9178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 smtClean="0"/>
              <a:t>Ap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sleep</a:t>
            </a:r>
            <a:r>
              <a:rPr lang="ko-KR" altLang="en-US" dirty="0" smtClean="0"/>
              <a:t>인 동안은 </a:t>
            </a:r>
            <a:r>
              <a:rPr lang="ko-KR" altLang="en-US" dirty="0" err="1" smtClean="0"/>
              <a:t>비콘을</a:t>
            </a:r>
            <a:r>
              <a:rPr lang="ko-KR" altLang="en-US" dirty="0" smtClean="0"/>
              <a:t> 쏘지 않음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그래서 새로운 </a:t>
            </a:r>
            <a:r>
              <a:rPr lang="en-US" altLang="ko-KR" dirty="0" smtClean="0"/>
              <a:t>client</a:t>
            </a:r>
            <a:r>
              <a:rPr lang="ko-KR" altLang="en-US" dirty="0" smtClean="0"/>
              <a:t>는 </a:t>
            </a:r>
            <a:r>
              <a:rPr lang="en-US" altLang="ko-KR" dirty="0" err="1" smtClean="0"/>
              <a:t>wifi</a:t>
            </a:r>
            <a:r>
              <a:rPr lang="en-US" altLang="ko-KR" dirty="0" smtClean="0"/>
              <a:t> join</a:t>
            </a:r>
            <a:r>
              <a:rPr lang="ko-KR" altLang="en-US" dirty="0" smtClean="0"/>
              <a:t>이 불가능하다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Active</a:t>
            </a:r>
            <a:r>
              <a:rPr lang="ko-KR" altLang="en-US" dirty="0" err="1" smtClean="0"/>
              <a:t>인동안은</a:t>
            </a:r>
            <a:r>
              <a:rPr lang="ko-KR" altLang="en-US" dirty="0" smtClean="0"/>
              <a:t> 다시 쏘므로 가능함</a:t>
            </a:r>
            <a:r>
              <a:rPr lang="en-US" altLang="ko-KR" dirty="0" smtClean="0"/>
              <a:t>. Long stage</a:t>
            </a:r>
            <a:r>
              <a:rPr lang="ko-KR" altLang="en-US" dirty="0" smtClean="0"/>
              <a:t>동안에도 주기적으로 일어나서 </a:t>
            </a:r>
            <a:r>
              <a:rPr lang="ko-KR" altLang="en-US" dirty="0" err="1" smtClean="0"/>
              <a:t>비콘을</a:t>
            </a:r>
            <a:r>
              <a:rPr lang="ko-KR" altLang="en-US" dirty="0" smtClean="0"/>
              <a:t> 쏨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그래서 문제 없음</a:t>
            </a:r>
            <a:r>
              <a:rPr lang="en-US" altLang="ko-KR" dirty="0" smtClean="0"/>
              <a:t>. </a:t>
            </a:r>
            <a:r>
              <a:rPr lang="ko-KR" altLang="en-US" dirty="0" smtClean="0"/>
              <a:t>약간의 </a:t>
            </a:r>
            <a:r>
              <a:rPr lang="en-US" altLang="ko-KR" dirty="0" smtClean="0"/>
              <a:t>longer latency</a:t>
            </a:r>
            <a:r>
              <a:rPr lang="ko-KR" altLang="en-US" dirty="0" smtClean="0"/>
              <a:t>만 발생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09942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8513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9797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8691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14042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74B0F7-7B63-41E8-B1A5-30E6AF96DE1B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721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communications. korea univ.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5FF7-095F-4ABC-AA77-8B50C2FE26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0991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communications. korea univ.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5FF7-095F-4ABC-AA77-8B50C2FE26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2078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 userDrawn="1"/>
        </p:nvCxnSpPr>
        <p:spPr>
          <a:xfrm>
            <a:off x="246272" y="228562"/>
            <a:ext cx="7480475" cy="1440"/>
          </a:xfrm>
          <a:prstGeom prst="line">
            <a:avLst/>
          </a:prstGeom>
          <a:ln w="3810">
            <a:solidFill>
              <a:srgbClr val="E947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246272" y="1404023"/>
            <a:ext cx="7480475" cy="1440"/>
          </a:xfrm>
          <a:prstGeom prst="line">
            <a:avLst/>
          </a:prstGeom>
          <a:ln w="3810">
            <a:solidFill>
              <a:srgbClr val="E947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246272" y="6269124"/>
            <a:ext cx="7480475" cy="1440"/>
          </a:xfrm>
          <a:prstGeom prst="line">
            <a:avLst/>
          </a:prstGeom>
          <a:ln w="3810">
            <a:solidFill>
              <a:srgbClr val="E947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461758" y="978345"/>
            <a:ext cx="7263717" cy="562981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4700" b="1">
                <a:solidFill>
                  <a:srgbClr val="E94716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en-US" altLang="ko-KR" dirty="0" smtClean="0"/>
              <a:t>contents.</a:t>
            </a:r>
            <a:endParaRPr lang="ko-KR" altLang="en-US" dirty="0"/>
          </a:p>
        </p:txBody>
      </p:sp>
      <p:sp>
        <p:nvSpPr>
          <p:cNvPr id="10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461758" y="293867"/>
            <a:ext cx="7264988" cy="562981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400" b="0">
                <a:solidFill>
                  <a:srgbClr val="4C2C8D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2" hasCustomPrompt="1"/>
          </p:nvPr>
        </p:nvSpPr>
        <p:spPr>
          <a:xfrm>
            <a:off x="461758" y="1773158"/>
            <a:ext cx="7264988" cy="4244719"/>
          </a:xfrm>
          <a:prstGeom prst="rect">
            <a:avLst/>
          </a:prstGeom>
        </p:spPr>
        <p:txBody>
          <a:bodyPr lIns="0" tIns="0" rIns="0" bIns="0"/>
          <a:lstStyle>
            <a:lvl1pPr marL="450748" indent="-450748">
              <a:lnSpc>
                <a:spcPts val="2586"/>
              </a:lnSpc>
              <a:buNone/>
              <a:defRPr sz="2400" b="0" spc="-149" baseline="0">
                <a:solidFill>
                  <a:srgbClr val="4C2C8D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en-US" altLang="ko-KR" dirty="0" smtClean="0"/>
              <a:t>01.  </a:t>
            </a:r>
            <a:r>
              <a:rPr lang="ko-KR" altLang="en-US" dirty="0" smtClean="0"/>
              <a:t>목차 </a:t>
            </a:r>
            <a:endParaRPr lang="en-US" altLang="ko-KR" dirty="0" smtClean="0"/>
          </a:p>
          <a:p>
            <a:pPr lvl="0"/>
            <a:r>
              <a:rPr lang="en-US" altLang="ko-KR" dirty="0" smtClean="0"/>
              <a:t>02.  </a:t>
            </a:r>
            <a:r>
              <a:rPr lang="ko-KR" altLang="en-US" dirty="0" smtClean="0"/>
              <a:t>목차</a:t>
            </a:r>
            <a:endParaRPr lang="en-US" altLang="ko-KR" dirty="0" smtClean="0"/>
          </a:p>
          <a:p>
            <a:pPr lvl="0"/>
            <a:r>
              <a:rPr lang="en-US" altLang="ko-KR" dirty="0" smtClean="0"/>
              <a:t>03.  </a:t>
            </a:r>
            <a:r>
              <a:rPr lang="ko-KR" altLang="en-US" dirty="0" smtClean="0"/>
              <a:t>목차</a:t>
            </a:r>
            <a:endParaRPr lang="en-US" altLang="ko-KR" dirty="0" smtClean="0"/>
          </a:p>
          <a:p>
            <a:pPr lvl="0"/>
            <a:r>
              <a:rPr lang="en-US" altLang="ko-KR" dirty="0" smtClean="0"/>
              <a:t>04.  </a:t>
            </a:r>
            <a:r>
              <a:rPr lang="ko-KR" altLang="en-US" dirty="0" smtClean="0"/>
              <a:t>목차</a:t>
            </a:r>
            <a:endParaRPr lang="en-US" altLang="ko-KR" dirty="0" smtClean="0"/>
          </a:p>
          <a:p>
            <a:pPr lvl="0"/>
            <a:r>
              <a:rPr lang="en-US" altLang="ko-KR" dirty="0" smtClean="0"/>
              <a:t>05.  </a:t>
            </a:r>
            <a:r>
              <a:rPr lang="ko-KR" altLang="en-US" dirty="0" smtClean="0"/>
              <a:t>목차</a:t>
            </a:r>
            <a:endParaRPr lang="en-US" altLang="ko-KR" dirty="0" smtClean="0"/>
          </a:p>
          <a:p>
            <a:pPr lvl="0"/>
            <a:r>
              <a:rPr lang="en-US" altLang="ko-KR" dirty="0" smtClean="0"/>
              <a:t>06.  </a:t>
            </a:r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14" name="텍스트 개체 틀 8"/>
          <p:cNvSpPr>
            <a:spLocks noGrp="1"/>
          </p:cNvSpPr>
          <p:nvPr>
            <p:ph type="body" sz="quarter" idx="13" hasCustomPrompt="1"/>
          </p:nvPr>
        </p:nvSpPr>
        <p:spPr>
          <a:xfrm>
            <a:off x="461758" y="6343300"/>
            <a:ext cx="7264988" cy="22856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789"/>
              </a:lnSpc>
              <a:buNone/>
              <a:defRPr sz="600" b="0">
                <a:solidFill>
                  <a:srgbClr val="4C2C8D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dirty="0" smtClean="0"/>
              <a:t>문서 제목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문서 작성자</a:t>
            </a:r>
            <a:endParaRPr lang="ko-KR" altLang="en-US" dirty="0"/>
          </a:p>
        </p:txBody>
      </p:sp>
      <p:sp>
        <p:nvSpPr>
          <p:cNvPr id="27" name="타원 26"/>
          <p:cNvSpPr/>
          <p:nvPr userDrawn="1"/>
        </p:nvSpPr>
        <p:spPr>
          <a:xfrm>
            <a:off x="8111111" y="2092459"/>
            <a:ext cx="769596" cy="816292"/>
          </a:xfrm>
          <a:prstGeom prst="ellipse">
            <a:avLst/>
          </a:prstGeom>
          <a:solidFill>
            <a:srgbClr val="4C2C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 descr="arro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39994" y="2652959"/>
            <a:ext cx="263310" cy="279286"/>
          </a:xfrm>
          <a:prstGeom prst="rect">
            <a:avLst/>
          </a:prstGeom>
        </p:spPr>
      </p:pic>
      <p:sp>
        <p:nvSpPr>
          <p:cNvPr id="29" name="텍스트 개체 틀 24"/>
          <p:cNvSpPr>
            <a:spLocks noGrp="1"/>
          </p:cNvSpPr>
          <p:nvPr>
            <p:ph type="body" sz="quarter" idx="14" hasCustomPrompt="1"/>
          </p:nvPr>
        </p:nvSpPr>
        <p:spPr>
          <a:xfrm>
            <a:off x="8269023" y="2136508"/>
            <a:ext cx="459132" cy="49674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964"/>
              </a:lnSpc>
              <a:buNone/>
              <a:defRPr sz="1100" b="1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en-US" altLang="ko-KR" dirty="0" smtClean="0"/>
              <a:t>my</a:t>
            </a:r>
          </a:p>
          <a:p>
            <a:pPr lvl="0"/>
            <a:r>
              <a:rPr lang="en-US" altLang="ko-KR" dirty="0" smtClean="0"/>
              <a:t>app.</a:t>
            </a:r>
          </a:p>
          <a:p>
            <a:pPr lvl="0"/>
            <a:r>
              <a:rPr lang="en-US" altLang="ko-KR" dirty="0" smtClean="0"/>
              <a:t>design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23272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communications. korea univ.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5FF7-095F-4ABC-AA77-8B50C2FE26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5580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communications. korea univ.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5FF7-095F-4ABC-AA77-8B50C2FE26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8929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communications. korea univ.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5FF7-095F-4ABC-AA77-8B50C2FE26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6517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communications. korea univ.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5FF7-095F-4ABC-AA77-8B50C2FE26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536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communications. korea univ.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5FF7-095F-4ABC-AA77-8B50C2FE26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87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communications. korea univ.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5FF7-095F-4ABC-AA77-8B50C2FE26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9657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communications. korea univ.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5FF7-095F-4ABC-AA77-8B50C2FE26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2825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communications. korea univ.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5FF7-095F-4ABC-AA77-8B50C2FE26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26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communications. korea univ.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5FF7-095F-4ABC-AA77-8B50C2FE26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500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bg>
      <p:bgPr>
        <a:solidFill>
          <a:srgbClr val="EA55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plu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812721" y="113252"/>
            <a:ext cx="727177" cy="765709"/>
          </a:xfrm>
          <a:prstGeom prst="rect">
            <a:avLst/>
          </a:prstGeom>
        </p:spPr>
      </p:pic>
      <p:sp>
        <p:nvSpPr>
          <p:cNvPr id="4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769201" y="478250"/>
            <a:ext cx="7892949" cy="202440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6136"/>
              </a:lnSpc>
              <a:buNone/>
              <a:defRPr sz="10700" b="1" spc="202" baseline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en-US" altLang="ko-KR" dirty="0" err="1" smtClean="0"/>
              <a:t>projec</a:t>
            </a:r>
            <a:endParaRPr lang="ko-KR" altLang="en-US" dirty="0"/>
          </a:p>
        </p:txBody>
      </p:sp>
      <p:sp>
        <p:nvSpPr>
          <p:cNvPr id="5" name="텍스트 개체 틀 18"/>
          <p:cNvSpPr>
            <a:spLocks noGrp="1"/>
          </p:cNvSpPr>
          <p:nvPr>
            <p:ph type="body" sz="quarter" idx="11" hasCustomPrompt="1"/>
          </p:nvPr>
        </p:nvSpPr>
        <p:spPr>
          <a:xfrm>
            <a:off x="825395" y="2765236"/>
            <a:ext cx="6867876" cy="79623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797"/>
              </a:lnSpc>
              <a:buNone/>
              <a:defRPr sz="1800" spc="-44" baseline="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문서 제목</a:t>
            </a:r>
            <a:endParaRPr lang="ko-KR" altLang="en-US" dirty="0"/>
          </a:p>
        </p:txBody>
      </p:sp>
      <p:sp>
        <p:nvSpPr>
          <p:cNvPr id="6" name="텍스트 개체 틀 18"/>
          <p:cNvSpPr>
            <a:spLocks noGrp="1"/>
          </p:cNvSpPr>
          <p:nvPr>
            <p:ph type="body" sz="quarter" idx="12" hasCustomPrompt="1"/>
          </p:nvPr>
        </p:nvSpPr>
        <p:spPr>
          <a:xfrm>
            <a:off x="825395" y="3824979"/>
            <a:ext cx="6867876" cy="79623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964"/>
              </a:lnSpc>
              <a:buNone/>
              <a:defRPr sz="800" spc="-26" baseline="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날짜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작성자</a:t>
            </a:r>
            <a:endParaRPr lang="ko-KR" altLang="en-US" dirty="0"/>
          </a:p>
        </p:txBody>
      </p:sp>
      <p:pic>
        <p:nvPicPr>
          <p:cNvPr id="7" name="그림 6" descr="bar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681045" y="326521"/>
            <a:ext cx="244998" cy="6106793"/>
          </a:xfrm>
          <a:prstGeom prst="rect">
            <a:avLst/>
          </a:prstGeom>
        </p:spPr>
      </p:pic>
      <p:cxnSp>
        <p:nvCxnSpPr>
          <p:cNvPr id="8" name="직선 연결선 7"/>
          <p:cNvCxnSpPr/>
          <p:nvPr userDrawn="1"/>
        </p:nvCxnSpPr>
        <p:spPr>
          <a:xfrm>
            <a:off x="831164" y="3662751"/>
            <a:ext cx="4078860" cy="144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7697159" y="3662751"/>
            <a:ext cx="1446841" cy="144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 descr="arrow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006477" y="3166486"/>
            <a:ext cx="364892" cy="19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799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한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phon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918276" y="1210418"/>
            <a:ext cx="6899798" cy="4106816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452523" y="1012202"/>
            <a:ext cx="8396962" cy="404027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6135"/>
              </a:lnSpc>
              <a:buNone/>
              <a:defRPr sz="7900" b="0" baseline="0">
                <a:solidFill>
                  <a:srgbClr val="EA5514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dirty="0" smtClean="0"/>
              <a:t>문서 제목</a:t>
            </a:r>
            <a:endParaRPr lang="ko-KR" altLang="en-US" dirty="0"/>
          </a:p>
        </p:txBody>
      </p:sp>
      <p:cxnSp>
        <p:nvCxnSpPr>
          <p:cNvPr id="14" name="직선 연결선 13"/>
          <p:cNvCxnSpPr/>
          <p:nvPr userDrawn="1"/>
        </p:nvCxnSpPr>
        <p:spPr>
          <a:xfrm>
            <a:off x="3309263" y="228562"/>
            <a:ext cx="5541093" cy="1440"/>
          </a:xfrm>
          <a:prstGeom prst="line">
            <a:avLst/>
          </a:prstGeom>
          <a:ln w="381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3309263" y="6277060"/>
            <a:ext cx="5541093" cy="1440"/>
          </a:xfrm>
          <a:prstGeom prst="line">
            <a:avLst/>
          </a:prstGeom>
          <a:ln w="381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3309263" y="326517"/>
            <a:ext cx="5541093" cy="261214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40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8267657" y="776023"/>
            <a:ext cx="62445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7"/>
              </a:lnSpc>
            </a:pPr>
            <a:r>
              <a:rPr lang="en-US" altLang="ko-KR" sz="1100" b="1" dirty="0" smtClean="0">
                <a:solidFill>
                  <a:srgbClr val="4C2C8D"/>
                </a:solidFill>
                <a:latin typeface="나눔고딕" pitchFamily="50" charset="-127"/>
                <a:ea typeface="나눔고딕" pitchFamily="50" charset="-127"/>
              </a:rPr>
              <a:t>my</a:t>
            </a:r>
          </a:p>
          <a:p>
            <a:pPr>
              <a:lnSpc>
                <a:spcPts val="1227"/>
              </a:lnSpc>
            </a:pPr>
            <a:r>
              <a:rPr lang="en-US" altLang="ko-KR" sz="1100" b="1" dirty="0" smtClean="0">
                <a:solidFill>
                  <a:srgbClr val="4C2C8D"/>
                </a:solidFill>
                <a:latin typeface="나눔고딕" pitchFamily="50" charset="-127"/>
                <a:ea typeface="나눔고딕" pitchFamily="50" charset="-127"/>
              </a:rPr>
              <a:t>app.</a:t>
            </a:r>
          </a:p>
          <a:p>
            <a:pPr>
              <a:lnSpc>
                <a:spcPts val="1227"/>
              </a:lnSpc>
            </a:pPr>
            <a:r>
              <a:rPr lang="en-US" altLang="ko-KR" sz="1100" b="1" dirty="0" smtClean="0">
                <a:solidFill>
                  <a:srgbClr val="4C2C8D"/>
                </a:solidFill>
                <a:latin typeface="나눔고딕" pitchFamily="50" charset="-127"/>
                <a:ea typeface="나눔고딕" pitchFamily="50" charset="-127"/>
              </a:rPr>
              <a:t>design</a:t>
            </a:r>
            <a:endParaRPr lang="ko-KR" altLang="en-US" sz="1100" b="1" dirty="0">
              <a:solidFill>
                <a:srgbClr val="4C2C8D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텍스트 개체 틀 20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309263" y="6345620"/>
            <a:ext cx="5541093" cy="163258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800" baseline="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날짜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글쓴이</a:t>
            </a:r>
            <a:endParaRPr lang="ko-KR" altLang="en-US" dirty="0"/>
          </a:p>
        </p:txBody>
      </p:sp>
      <p:sp>
        <p:nvSpPr>
          <p:cNvPr id="26" name="타원 25"/>
          <p:cNvSpPr/>
          <p:nvPr userDrawn="1"/>
        </p:nvSpPr>
        <p:spPr>
          <a:xfrm>
            <a:off x="8111111" y="734663"/>
            <a:ext cx="769596" cy="816292"/>
          </a:xfrm>
          <a:prstGeom prst="ellipse">
            <a:avLst/>
          </a:prstGeom>
          <a:solidFill>
            <a:srgbClr val="E947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rtlCol="0" anchor="ctr"/>
          <a:lstStyle/>
          <a:p>
            <a:pPr algn="ctr"/>
            <a:endParaRPr lang="ko-KR" altLang="en-US"/>
          </a:p>
        </p:txBody>
      </p:sp>
      <p:pic>
        <p:nvPicPr>
          <p:cNvPr id="27" name="그림 26" descr="arrow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39994" y="1295163"/>
            <a:ext cx="263310" cy="279286"/>
          </a:xfrm>
          <a:prstGeom prst="rect">
            <a:avLst/>
          </a:prstGeom>
        </p:spPr>
      </p:pic>
      <p:sp>
        <p:nvSpPr>
          <p:cNvPr id="28" name="텍스트 개체 틀 24"/>
          <p:cNvSpPr>
            <a:spLocks noGrp="1"/>
          </p:cNvSpPr>
          <p:nvPr>
            <p:ph type="body" sz="quarter" idx="13" hasCustomPrompt="1"/>
          </p:nvPr>
        </p:nvSpPr>
        <p:spPr>
          <a:xfrm>
            <a:off x="8269023" y="778712"/>
            <a:ext cx="459132" cy="49674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964"/>
              </a:lnSpc>
              <a:buNone/>
              <a:defRPr sz="1100" b="1">
                <a:solidFill>
                  <a:srgbClr val="4C2C8D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en-US" altLang="ko-KR" dirty="0" smtClean="0"/>
              <a:t>my</a:t>
            </a:r>
          </a:p>
          <a:p>
            <a:pPr lvl="0"/>
            <a:r>
              <a:rPr lang="en-US" altLang="ko-KR" dirty="0" smtClean="0"/>
              <a:t>app.</a:t>
            </a:r>
          </a:p>
          <a:p>
            <a:pPr lvl="0"/>
            <a:r>
              <a:rPr lang="en-US" altLang="ko-KR" dirty="0" smtClean="0"/>
              <a:t>design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98349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영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phon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918276" y="1210418"/>
            <a:ext cx="6899798" cy="4106816"/>
          </a:xfrm>
          <a:prstGeom prst="rect">
            <a:avLst/>
          </a:prstGeom>
        </p:spPr>
      </p:pic>
      <p:sp>
        <p:nvSpPr>
          <p:cNvPr id="4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358377" y="1607567"/>
            <a:ext cx="8491109" cy="404027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5258"/>
              </a:lnSpc>
              <a:buNone/>
              <a:defRPr sz="9100" b="1" baseline="0">
                <a:solidFill>
                  <a:srgbClr val="EA5514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en-US" altLang="ko-KR" dirty="0" smtClean="0"/>
              <a:t>app.</a:t>
            </a:r>
          </a:p>
          <a:p>
            <a:pPr lvl="0"/>
            <a:endParaRPr lang="en-US" altLang="ko-KR" dirty="0" smtClean="0"/>
          </a:p>
          <a:p>
            <a:pPr lvl="0"/>
            <a:r>
              <a:rPr lang="en-US" altLang="ko-KR" dirty="0" smtClean="0"/>
              <a:t>develop –</a:t>
            </a:r>
          </a:p>
          <a:p>
            <a:pPr lvl="0"/>
            <a:r>
              <a:rPr lang="en-US" altLang="ko-KR" dirty="0" err="1" smtClean="0"/>
              <a:t>ment</a:t>
            </a:r>
            <a:endParaRPr lang="ko-KR" altLang="en-US" dirty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3309263" y="228562"/>
            <a:ext cx="5541093" cy="1440"/>
          </a:xfrm>
          <a:prstGeom prst="line">
            <a:avLst/>
          </a:prstGeom>
          <a:ln w="381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3309263" y="6277060"/>
            <a:ext cx="5541093" cy="1440"/>
          </a:xfrm>
          <a:prstGeom prst="line">
            <a:avLst/>
          </a:prstGeom>
          <a:ln w="381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3309263" y="326517"/>
            <a:ext cx="5541093" cy="261214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40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267657" y="776023"/>
            <a:ext cx="62445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7"/>
              </a:lnSpc>
            </a:pPr>
            <a:r>
              <a:rPr lang="en-US" altLang="ko-KR" sz="1100" b="1" dirty="0" smtClean="0">
                <a:solidFill>
                  <a:srgbClr val="4C2C8D"/>
                </a:solidFill>
                <a:latin typeface="나눔고딕" pitchFamily="50" charset="-127"/>
                <a:ea typeface="나눔고딕" pitchFamily="50" charset="-127"/>
              </a:rPr>
              <a:t>my</a:t>
            </a:r>
          </a:p>
          <a:p>
            <a:pPr>
              <a:lnSpc>
                <a:spcPts val="1227"/>
              </a:lnSpc>
            </a:pPr>
            <a:r>
              <a:rPr lang="en-US" altLang="ko-KR" sz="1100" b="1" dirty="0" smtClean="0">
                <a:solidFill>
                  <a:srgbClr val="4C2C8D"/>
                </a:solidFill>
                <a:latin typeface="나눔고딕" pitchFamily="50" charset="-127"/>
                <a:ea typeface="나눔고딕" pitchFamily="50" charset="-127"/>
              </a:rPr>
              <a:t>app.</a:t>
            </a:r>
          </a:p>
          <a:p>
            <a:pPr>
              <a:lnSpc>
                <a:spcPts val="1227"/>
              </a:lnSpc>
            </a:pPr>
            <a:r>
              <a:rPr lang="en-US" altLang="ko-KR" sz="1100" b="1" dirty="0" smtClean="0">
                <a:solidFill>
                  <a:srgbClr val="4C2C8D"/>
                </a:solidFill>
                <a:latin typeface="나눔고딕" pitchFamily="50" charset="-127"/>
                <a:ea typeface="나눔고딕" pitchFamily="50" charset="-127"/>
              </a:rPr>
              <a:t>design</a:t>
            </a:r>
            <a:endParaRPr lang="ko-KR" altLang="en-US" sz="1100" b="1" dirty="0">
              <a:solidFill>
                <a:srgbClr val="4C2C8D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텍스트 개체 틀 20"/>
          <p:cNvSpPr>
            <a:spLocks noGrp="1"/>
          </p:cNvSpPr>
          <p:nvPr>
            <p:ph type="body" sz="quarter" idx="12" hasCustomPrompt="1"/>
          </p:nvPr>
        </p:nvSpPr>
        <p:spPr>
          <a:xfrm>
            <a:off x="3309263" y="6345620"/>
            <a:ext cx="5541093" cy="163258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800" baseline="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날짜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글쓴이</a:t>
            </a:r>
            <a:endParaRPr lang="ko-KR" altLang="en-US" dirty="0"/>
          </a:p>
        </p:txBody>
      </p:sp>
      <p:sp>
        <p:nvSpPr>
          <p:cNvPr id="10" name="타원 9"/>
          <p:cNvSpPr/>
          <p:nvPr userDrawn="1"/>
        </p:nvSpPr>
        <p:spPr>
          <a:xfrm>
            <a:off x="8111111" y="734663"/>
            <a:ext cx="769596" cy="816292"/>
          </a:xfrm>
          <a:prstGeom prst="ellipse">
            <a:avLst/>
          </a:prstGeom>
          <a:solidFill>
            <a:srgbClr val="E947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33" tIns="40067" rIns="80133" bIns="40067"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 descr="arrow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39994" y="1295163"/>
            <a:ext cx="263310" cy="279286"/>
          </a:xfrm>
          <a:prstGeom prst="rect">
            <a:avLst/>
          </a:prstGeom>
        </p:spPr>
      </p:pic>
      <p:sp>
        <p:nvSpPr>
          <p:cNvPr id="12" name="텍스트 개체 틀 24"/>
          <p:cNvSpPr>
            <a:spLocks noGrp="1"/>
          </p:cNvSpPr>
          <p:nvPr>
            <p:ph type="body" sz="quarter" idx="13" hasCustomPrompt="1"/>
          </p:nvPr>
        </p:nvSpPr>
        <p:spPr>
          <a:xfrm>
            <a:off x="8269023" y="778712"/>
            <a:ext cx="459132" cy="49674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964"/>
              </a:lnSpc>
              <a:buNone/>
              <a:defRPr sz="1100" b="1">
                <a:solidFill>
                  <a:srgbClr val="4C2C8D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en-US" altLang="ko-KR" dirty="0" smtClean="0"/>
              <a:t>my</a:t>
            </a:r>
          </a:p>
          <a:p>
            <a:pPr lvl="0"/>
            <a:r>
              <a:rPr lang="en-US" altLang="ko-KR" dirty="0" smtClean="0"/>
              <a:t>app.</a:t>
            </a:r>
          </a:p>
          <a:p>
            <a:pPr lvl="0"/>
            <a:r>
              <a:rPr lang="en-US" altLang="ko-KR" dirty="0" smtClean="0"/>
              <a:t>design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4353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iphone_whit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698408" y="3395884"/>
            <a:ext cx="1809630" cy="2881897"/>
          </a:xfrm>
          <a:prstGeom prst="rect">
            <a:avLst/>
          </a:prstGeom>
        </p:spPr>
      </p:pic>
      <p:cxnSp>
        <p:nvCxnSpPr>
          <p:cNvPr id="6" name="직선 연결선 5"/>
          <p:cNvCxnSpPr/>
          <p:nvPr userDrawn="1"/>
        </p:nvCxnSpPr>
        <p:spPr>
          <a:xfrm>
            <a:off x="3155344" y="218766"/>
            <a:ext cx="3078385" cy="1440"/>
          </a:xfrm>
          <a:prstGeom prst="line">
            <a:avLst/>
          </a:prstGeom>
          <a:ln w="3810">
            <a:solidFill>
              <a:srgbClr val="4C2C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8419382" y="231827"/>
            <a:ext cx="470993" cy="1440"/>
          </a:xfrm>
          <a:prstGeom prst="line">
            <a:avLst/>
          </a:prstGeom>
          <a:ln w="12700">
            <a:solidFill>
              <a:srgbClr val="4C2C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8419382" y="2220315"/>
            <a:ext cx="470993" cy="1440"/>
          </a:xfrm>
          <a:prstGeom prst="line">
            <a:avLst/>
          </a:prstGeom>
          <a:ln w="12700">
            <a:solidFill>
              <a:srgbClr val="4C2C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>
          <a:xfrm>
            <a:off x="8419382" y="4205538"/>
            <a:ext cx="470993" cy="1440"/>
          </a:xfrm>
          <a:prstGeom prst="line">
            <a:avLst/>
          </a:prstGeom>
          <a:ln w="12700">
            <a:solidFill>
              <a:srgbClr val="4C2C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8500961" y="410499"/>
            <a:ext cx="307838" cy="1632584"/>
          </a:xfrm>
          <a:prstGeom prst="rect">
            <a:avLst/>
          </a:prstGeom>
        </p:spPr>
        <p:txBody>
          <a:bodyPr vert="vert270" lIns="80133" tIns="40067" rIns="80133" bIns="40067" anchor="ctr" anchorCtr="0"/>
          <a:lstStyle>
            <a:lvl1pPr algn="ctr">
              <a:buNone/>
              <a:defRPr sz="800">
                <a:solidFill>
                  <a:srgbClr val="E94716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날짜</a:t>
            </a:r>
            <a:endParaRPr lang="ko-KR" altLang="en-US" dirty="0"/>
          </a:p>
        </p:txBody>
      </p:sp>
      <p:sp>
        <p:nvSpPr>
          <p:cNvPr id="15" name="텍스트 개체 틀 13"/>
          <p:cNvSpPr>
            <a:spLocks noGrp="1"/>
          </p:cNvSpPr>
          <p:nvPr>
            <p:ph type="body" sz="quarter" idx="12" hasCustomPrompt="1"/>
          </p:nvPr>
        </p:nvSpPr>
        <p:spPr>
          <a:xfrm>
            <a:off x="8500961" y="2397354"/>
            <a:ext cx="307838" cy="1632584"/>
          </a:xfrm>
          <a:prstGeom prst="rect">
            <a:avLst/>
          </a:prstGeom>
        </p:spPr>
        <p:txBody>
          <a:bodyPr vert="vert270" lIns="80133" tIns="40067" rIns="80133" bIns="40067" anchor="ctr" anchorCtr="0"/>
          <a:lstStyle>
            <a:lvl1pPr algn="ctr">
              <a:buNone/>
              <a:defRPr sz="800">
                <a:solidFill>
                  <a:srgbClr val="E94716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작성자</a:t>
            </a:r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3" hasCustomPrompt="1"/>
          </p:nvPr>
        </p:nvSpPr>
        <p:spPr>
          <a:xfrm>
            <a:off x="3167005" y="342844"/>
            <a:ext cx="3078385" cy="40368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490"/>
              </a:lnSpc>
              <a:buNone/>
              <a:defRPr sz="1400">
                <a:solidFill>
                  <a:srgbClr val="4C2C8D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21" name="그림 20" descr="mark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353443" y="5151082"/>
            <a:ext cx="499560" cy="746973"/>
          </a:xfrm>
          <a:prstGeom prst="rect">
            <a:avLst/>
          </a:prstGeom>
        </p:spPr>
      </p:pic>
      <p:sp>
        <p:nvSpPr>
          <p:cNvPr id="13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452524" y="1012202"/>
            <a:ext cx="5805493" cy="404027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6135"/>
              </a:lnSpc>
              <a:buNone/>
              <a:defRPr sz="7900" b="0" baseline="0">
                <a:solidFill>
                  <a:srgbClr val="EA5514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dirty="0" smtClean="0"/>
              <a:t>문서 제목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9805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plu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812722" y="113253"/>
            <a:ext cx="727177" cy="765709"/>
          </a:xfrm>
          <a:prstGeom prst="rect">
            <a:avLst/>
          </a:prstGeom>
        </p:spPr>
      </p:pic>
      <p:sp>
        <p:nvSpPr>
          <p:cNvPr id="4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769202" y="478251"/>
            <a:ext cx="7892949" cy="202440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6135"/>
              </a:lnSpc>
              <a:buNone/>
              <a:defRPr sz="10700" b="1" spc="202" baseline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en-US" altLang="ko-KR" dirty="0" err="1" smtClean="0"/>
              <a:t>projec</a:t>
            </a:r>
            <a:endParaRPr lang="ko-KR" altLang="en-US" dirty="0"/>
          </a:p>
        </p:txBody>
      </p:sp>
      <p:sp>
        <p:nvSpPr>
          <p:cNvPr id="5" name="텍스트 개체 틀 18"/>
          <p:cNvSpPr>
            <a:spLocks noGrp="1"/>
          </p:cNvSpPr>
          <p:nvPr>
            <p:ph type="body" sz="quarter" idx="11" hasCustomPrompt="1"/>
          </p:nvPr>
        </p:nvSpPr>
        <p:spPr>
          <a:xfrm>
            <a:off x="825396" y="2765237"/>
            <a:ext cx="6867876" cy="79623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797"/>
              </a:lnSpc>
              <a:buNone/>
              <a:defRPr sz="1800" spc="-44" baseline="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문서 제목</a:t>
            </a:r>
            <a:endParaRPr lang="ko-KR" altLang="en-US" dirty="0"/>
          </a:p>
        </p:txBody>
      </p:sp>
      <p:sp>
        <p:nvSpPr>
          <p:cNvPr id="6" name="텍스트 개체 틀 18"/>
          <p:cNvSpPr>
            <a:spLocks noGrp="1"/>
          </p:cNvSpPr>
          <p:nvPr>
            <p:ph type="body" sz="quarter" idx="12" hasCustomPrompt="1"/>
          </p:nvPr>
        </p:nvSpPr>
        <p:spPr>
          <a:xfrm>
            <a:off x="825396" y="3824980"/>
            <a:ext cx="6867876" cy="79623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964"/>
              </a:lnSpc>
              <a:buNone/>
              <a:defRPr sz="800" spc="-26" baseline="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날짜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작성자</a:t>
            </a:r>
            <a:endParaRPr lang="ko-KR" altLang="en-US" dirty="0"/>
          </a:p>
        </p:txBody>
      </p:sp>
      <p:pic>
        <p:nvPicPr>
          <p:cNvPr id="7" name="그림 6" descr="bar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681045" y="326521"/>
            <a:ext cx="244998" cy="6106793"/>
          </a:xfrm>
          <a:prstGeom prst="rect">
            <a:avLst/>
          </a:prstGeom>
        </p:spPr>
      </p:pic>
      <p:cxnSp>
        <p:nvCxnSpPr>
          <p:cNvPr id="8" name="직선 연결선 7"/>
          <p:cNvCxnSpPr/>
          <p:nvPr userDrawn="1"/>
        </p:nvCxnSpPr>
        <p:spPr>
          <a:xfrm>
            <a:off x="831164" y="3662751"/>
            <a:ext cx="4078860" cy="144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7697160" y="3662751"/>
            <a:ext cx="1446841" cy="144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 descr="arrow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006477" y="3166486"/>
            <a:ext cx="364892" cy="19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5692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 userDrawn="1"/>
        </p:nvCxnSpPr>
        <p:spPr>
          <a:xfrm>
            <a:off x="246272" y="228562"/>
            <a:ext cx="7480475" cy="1440"/>
          </a:xfrm>
          <a:prstGeom prst="line">
            <a:avLst/>
          </a:prstGeom>
          <a:ln w="3810">
            <a:solidFill>
              <a:srgbClr val="E947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246272" y="1404023"/>
            <a:ext cx="7480475" cy="1440"/>
          </a:xfrm>
          <a:prstGeom prst="line">
            <a:avLst/>
          </a:prstGeom>
          <a:ln w="3810">
            <a:solidFill>
              <a:srgbClr val="E947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246272" y="6269124"/>
            <a:ext cx="7480475" cy="1440"/>
          </a:xfrm>
          <a:prstGeom prst="line">
            <a:avLst/>
          </a:prstGeom>
          <a:ln w="3810">
            <a:solidFill>
              <a:srgbClr val="E947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461758" y="978345"/>
            <a:ext cx="7263717" cy="562981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4700" b="1">
                <a:solidFill>
                  <a:srgbClr val="E94716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en-US" altLang="ko-KR" dirty="0" smtClean="0"/>
              <a:t>contents.</a:t>
            </a:r>
            <a:endParaRPr lang="ko-KR" altLang="en-US" dirty="0"/>
          </a:p>
        </p:txBody>
      </p:sp>
      <p:sp>
        <p:nvSpPr>
          <p:cNvPr id="10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461758" y="293867"/>
            <a:ext cx="7264988" cy="562981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400" b="0">
                <a:solidFill>
                  <a:srgbClr val="4C2C8D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2" hasCustomPrompt="1"/>
          </p:nvPr>
        </p:nvSpPr>
        <p:spPr>
          <a:xfrm>
            <a:off x="461758" y="1773158"/>
            <a:ext cx="7264988" cy="4244719"/>
          </a:xfrm>
          <a:prstGeom prst="rect">
            <a:avLst/>
          </a:prstGeom>
        </p:spPr>
        <p:txBody>
          <a:bodyPr lIns="0" tIns="0" rIns="0" bIns="0"/>
          <a:lstStyle>
            <a:lvl1pPr marL="450748" indent="-450748">
              <a:lnSpc>
                <a:spcPts val="2586"/>
              </a:lnSpc>
              <a:buNone/>
              <a:defRPr sz="2400" b="0" spc="-149" baseline="0">
                <a:solidFill>
                  <a:srgbClr val="4C2C8D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en-US" altLang="ko-KR" dirty="0" smtClean="0"/>
              <a:t>01.  </a:t>
            </a:r>
            <a:r>
              <a:rPr lang="ko-KR" altLang="en-US" dirty="0" smtClean="0"/>
              <a:t>목차 </a:t>
            </a:r>
            <a:endParaRPr lang="en-US" altLang="ko-KR" dirty="0" smtClean="0"/>
          </a:p>
          <a:p>
            <a:pPr lvl="0"/>
            <a:r>
              <a:rPr lang="en-US" altLang="ko-KR" dirty="0" smtClean="0"/>
              <a:t>02.  </a:t>
            </a:r>
            <a:r>
              <a:rPr lang="ko-KR" altLang="en-US" dirty="0" smtClean="0"/>
              <a:t>목차</a:t>
            </a:r>
            <a:endParaRPr lang="en-US" altLang="ko-KR" dirty="0" smtClean="0"/>
          </a:p>
          <a:p>
            <a:pPr lvl="0"/>
            <a:r>
              <a:rPr lang="en-US" altLang="ko-KR" dirty="0" smtClean="0"/>
              <a:t>03.  </a:t>
            </a:r>
            <a:r>
              <a:rPr lang="ko-KR" altLang="en-US" dirty="0" smtClean="0"/>
              <a:t>목차</a:t>
            </a:r>
            <a:endParaRPr lang="en-US" altLang="ko-KR" dirty="0" smtClean="0"/>
          </a:p>
          <a:p>
            <a:pPr lvl="0"/>
            <a:r>
              <a:rPr lang="en-US" altLang="ko-KR" dirty="0" smtClean="0"/>
              <a:t>04.  </a:t>
            </a:r>
            <a:r>
              <a:rPr lang="ko-KR" altLang="en-US" dirty="0" smtClean="0"/>
              <a:t>목차</a:t>
            </a:r>
            <a:endParaRPr lang="en-US" altLang="ko-KR" dirty="0" smtClean="0"/>
          </a:p>
          <a:p>
            <a:pPr lvl="0"/>
            <a:r>
              <a:rPr lang="en-US" altLang="ko-KR" dirty="0" smtClean="0"/>
              <a:t>05.  </a:t>
            </a:r>
            <a:r>
              <a:rPr lang="ko-KR" altLang="en-US" dirty="0" smtClean="0"/>
              <a:t>목차</a:t>
            </a:r>
            <a:endParaRPr lang="en-US" altLang="ko-KR" dirty="0" smtClean="0"/>
          </a:p>
          <a:p>
            <a:pPr lvl="0"/>
            <a:r>
              <a:rPr lang="en-US" altLang="ko-KR" dirty="0" smtClean="0"/>
              <a:t>06.  </a:t>
            </a:r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12" name="텍스트 개체 틀 8"/>
          <p:cNvSpPr>
            <a:spLocks noGrp="1"/>
          </p:cNvSpPr>
          <p:nvPr>
            <p:ph type="body" sz="quarter" idx="13" hasCustomPrompt="1"/>
          </p:nvPr>
        </p:nvSpPr>
        <p:spPr>
          <a:xfrm>
            <a:off x="461759" y="6629438"/>
            <a:ext cx="7264988" cy="228562"/>
          </a:xfrm>
          <a:prstGeom prst="rect">
            <a:avLst/>
          </a:prstGeom>
        </p:spPr>
        <p:txBody>
          <a:bodyPr lIns="0" tIns="0" rIns="0" bIns="0"/>
          <a:lstStyle>
            <a:lvl1pPr marL="342839" marR="0" indent="-342839" algn="ctr" defTabSz="914239" rtl="0" eaLnBrk="1" fontAlgn="auto" latinLnBrk="1" hangingPunct="1">
              <a:lnSpc>
                <a:spcPts val="789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b="0">
                <a:solidFill>
                  <a:srgbClr val="4C2C8D"/>
                </a:solidFill>
                <a:latin typeface="+mj-lt"/>
                <a:ea typeface="나눔고딕" pitchFamily="50" charset="-127"/>
              </a:defRPr>
            </a:lvl1pPr>
          </a:lstStyle>
          <a:p>
            <a:pPr marL="342839" marR="0" lvl="0" indent="-342839" algn="l" defTabSz="914239" rtl="0" eaLnBrk="1" fontAlgn="auto" latinLnBrk="1" hangingPunct="1">
              <a:lnSpc>
                <a:spcPts val="789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 smtClean="0"/>
              <a:t>Wireless Data Communications Laboratory , </a:t>
            </a:r>
            <a:r>
              <a:rPr lang="en-US" altLang="ko-KR" dirty="0" err="1" smtClean="0"/>
              <a:t>korea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univ</a:t>
            </a:r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050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어플리케이션 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 userDrawn="1"/>
        </p:nvCxnSpPr>
        <p:spPr>
          <a:xfrm>
            <a:off x="246272" y="228562"/>
            <a:ext cx="7480475" cy="1440"/>
          </a:xfrm>
          <a:prstGeom prst="line">
            <a:avLst/>
          </a:prstGeom>
          <a:ln w="3810">
            <a:solidFill>
              <a:srgbClr val="E947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246272" y="1404023"/>
            <a:ext cx="7480475" cy="1440"/>
          </a:xfrm>
          <a:prstGeom prst="line">
            <a:avLst/>
          </a:prstGeom>
          <a:ln w="3810">
            <a:solidFill>
              <a:srgbClr val="E947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 userDrawn="1"/>
        </p:nvCxnSpPr>
        <p:spPr>
          <a:xfrm>
            <a:off x="246272" y="6269124"/>
            <a:ext cx="7480475" cy="1440"/>
          </a:xfrm>
          <a:prstGeom prst="line">
            <a:avLst/>
          </a:prstGeom>
          <a:ln w="3810">
            <a:solidFill>
              <a:srgbClr val="E947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461758" y="978345"/>
            <a:ext cx="7264988" cy="562981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4700" b="1">
                <a:solidFill>
                  <a:srgbClr val="E94716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en-US" altLang="ko-KR" dirty="0" smtClean="0"/>
              <a:t>title.</a:t>
            </a:r>
            <a:endParaRPr lang="ko-KR" altLang="en-US" dirty="0"/>
          </a:p>
        </p:txBody>
      </p:sp>
      <p:sp>
        <p:nvSpPr>
          <p:cNvPr id="17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461758" y="293867"/>
            <a:ext cx="7264988" cy="562981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400" b="0" spc="-131">
                <a:solidFill>
                  <a:srgbClr val="4C2C8D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제목 </a:t>
            </a:r>
            <a:endParaRPr lang="ko-KR" altLang="en-US" dirty="0"/>
          </a:p>
        </p:txBody>
      </p:sp>
      <p:sp>
        <p:nvSpPr>
          <p:cNvPr id="18" name="텍스트 개체 틀 8"/>
          <p:cNvSpPr>
            <a:spLocks noGrp="1"/>
          </p:cNvSpPr>
          <p:nvPr>
            <p:ph type="body" sz="quarter" idx="12" hasCustomPrompt="1"/>
          </p:nvPr>
        </p:nvSpPr>
        <p:spPr>
          <a:xfrm>
            <a:off x="461758" y="1772988"/>
            <a:ext cx="7264988" cy="4244719"/>
          </a:xfrm>
          <a:prstGeom prst="rect">
            <a:avLst/>
          </a:prstGeom>
        </p:spPr>
        <p:txBody>
          <a:bodyPr lIns="0" tIns="0" rIns="0" bIns="0"/>
          <a:lstStyle>
            <a:lvl1pPr marL="450748" indent="-450748">
              <a:lnSpc>
                <a:spcPts val="2542"/>
              </a:lnSpc>
              <a:buNone/>
              <a:defRPr sz="2400" b="0" spc="-149" baseline="0">
                <a:solidFill>
                  <a:srgbClr val="4C2C8D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내용</a:t>
            </a:r>
            <a:endParaRPr lang="ko-KR" altLang="en-US" dirty="0"/>
          </a:p>
        </p:txBody>
      </p:sp>
      <p:sp>
        <p:nvSpPr>
          <p:cNvPr id="12" name="텍스트 개체 틀 8"/>
          <p:cNvSpPr>
            <a:spLocks noGrp="1"/>
          </p:cNvSpPr>
          <p:nvPr>
            <p:ph type="body" sz="quarter" idx="13" hasCustomPrompt="1"/>
          </p:nvPr>
        </p:nvSpPr>
        <p:spPr>
          <a:xfrm>
            <a:off x="461759" y="6629438"/>
            <a:ext cx="7264988" cy="228562"/>
          </a:xfrm>
          <a:prstGeom prst="rect">
            <a:avLst/>
          </a:prstGeom>
        </p:spPr>
        <p:txBody>
          <a:bodyPr lIns="0" tIns="0" rIns="0" bIns="0"/>
          <a:lstStyle>
            <a:lvl1pPr marL="342839" marR="0" indent="-342839" algn="ctr" defTabSz="914239" rtl="0" eaLnBrk="1" fontAlgn="auto" latinLnBrk="1" hangingPunct="1">
              <a:lnSpc>
                <a:spcPts val="789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b="0">
                <a:solidFill>
                  <a:srgbClr val="4C2C8D"/>
                </a:solidFill>
                <a:latin typeface="+mj-lt"/>
                <a:ea typeface="나눔고딕" pitchFamily="50" charset="-127"/>
              </a:defRPr>
            </a:lvl1pPr>
          </a:lstStyle>
          <a:p>
            <a:pPr marL="342839" marR="0" lvl="0" indent="-342839" algn="l" defTabSz="914239" rtl="0" eaLnBrk="1" fontAlgn="auto" latinLnBrk="1" hangingPunct="1">
              <a:lnSpc>
                <a:spcPts val="789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 smtClean="0"/>
              <a:t>Wireless Data Communications Laboratory , </a:t>
            </a:r>
            <a:r>
              <a:rPr lang="en-US" altLang="ko-KR" dirty="0" err="1" smtClean="0"/>
              <a:t>korea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univ</a:t>
            </a:r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191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어플리케이션 핵심기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 userDrawn="1"/>
        </p:nvCxnSpPr>
        <p:spPr>
          <a:xfrm>
            <a:off x="246272" y="228562"/>
            <a:ext cx="7480475" cy="1440"/>
          </a:xfrm>
          <a:prstGeom prst="line">
            <a:avLst/>
          </a:prstGeom>
          <a:ln w="3810">
            <a:solidFill>
              <a:srgbClr val="E947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 userDrawn="1"/>
        </p:nvCxnSpPr>
        <p:spPr>
          <a:xfrm>
            <a:off x="246272" y="1404023"/>
            <a:ext cx="7480475" cy="1440"/>
          </a:xfrm>
          <a:prstGeom prst="line">
            <a:avLst/>
          </a:prstGeom>
          <a:ln w="3810">
            <a:solidFill>
              <a:srgbClr val="E947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 userDrawn="1"/>
        </p:nvCxnSpPr>
        <p:spPr>
          <a:xfrm>
            <a:off x="246272" y="6269124"/>
            <a:ext cx="7480475" cy="1440"/>
          </a:xfrm>
          <a:prstGeom prst="line">
            <a:avLst/>
          </a:prstGeom>
          <a:ln w="3810">
            <a:solidFill>
              <a:srgbClr val="E947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텍스트 개체 틀 8"/>
          <p:cNvSpPr>
            <a:spLocks noGrp="1"/>
          </p:cNvSpPr>
          <p:nvPr>
            <p:ph type="body" sz="quarter" idx="12" hasCustomPrompt="1"/>
          </p:nvPr>
        </p:nvSpPr>
        <p:spPr>
          <a:xfrm>
            <a:off x="461758" y="1773158"/>
            <a:ext cx="7264988" cy="728566"/>
          </a:xfrm>
          <a:prstGeom prst="rect">
            <a:avLst/>
          </a:prstGeom>
        </p:spPr>
        <p:txBody>
          <a:bodyPr lIns="0" tIns="0" rIns="0" bIns="0"/>
          <a:lstStyle>
            <a:lvl1pPr marL="450748" indent="-450748">
              <a:lnSpc>
                <a:spcPts val="2586"/>
              </a:lnSpc>
              <a:buNone/>
              <a:defRPr sz="2400" b="0" spc="-149" baseline="0">
                <a:solidFill>
                  <a:srgbClr val="4C2C8D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en-US" altLang="ko-KR" dirty="0" smtClean="0"/>
              <a:t>01.</a:t>
            </a:r>
          </a:p>
          <a:p>
            <a:pPr lvl="0"/>
            <a:r>
              <a:rPr lang="ko-KR" altLang="en-US" dirty="0" smtClean="0"/>
              <a:t>핵심 기능</a:t>
            </a:r>
            <a:endParaRPr lang="en-US" altLang="ko-KR" dirty="0" smtClean="0"/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461757" y="2599075"/>
            <a:ext cx="7264988" cy="48977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900" spc="9" baseline="0">
                <a:solidFill>
                  <a:srgbClr val="E94716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dirty="0" smtClean="0"/>
              <a:t>핵심 기능 내용 </a:t>
            </a:r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16" name="텍스트 개체 틀 8"/>
          <p:cNvSpPr>
            <a:spLocks noGrp="1"/>
          </p:cNvSpPr>
          <p:nvPr>
            <p:ph type="body" sz="quarter" idx="15" hasCustomPrompt="1"/>
          </p:nvPr>
        </p:nvSpPr>
        <p:spPr>
          <a:xfrm>
            <a:off x="461758" y="3197184"/>
            <a:ext cx="7264988" cy="728570"/>
          </a:xfrm>
          <a:prstGeom prst="rect">
            <a:avLst/>
          </a:prstGeom>
        </p:spPr>
        <p:txBody>
          <a:bodyPr lIns="0" tIns="0" rIns="0" bIns="0"/>
          <a:lstStyle>
            <a:lvl1pPr marL="450748" indent="-450748">
              <a:lnSpc>
                <a:spcPts val="2586"/>
              </a:lnSpc>
              <a:buNone/>
              <a:defRPr sz="2400" b="0" spc="-149" baseline="0">
                <a:solidFill>
                  <a:srgbClr val="4C2C8D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en-US" altLang="ko-KR" dirty="0" smtClean="0"/>
              <a:t>02.</a:t>
            </a:r>
          </a:p>
          <a:p>
            <a:pPr lvl="0"/>
            <a:r>
              <a:rPr lang="ko-KR" altLang="en-US" dirty="0" smtClean="0"/>
              <a:t>핵심 기능</a:t>
            </a:r>
            <a:endParaRPr lang="ko-KR" altLang="en-US" dirty="0"/>
          </a:p>
        </p:txBody>
      </p:sp>
      <p:sp>
        <p:nvSpPr>
          <p:cNvPr id="17" name="텍스트 개체 틀 14"/>
          <p:cNvSpPr>
            <a:spLocks noGrp="1"/>
          </p:cNvSpPr>
          <p:nvPr>
            <p:ph type="body" sz="quarter" idx="16" hasCustomPrompt="1"/>
          </p:nvPr>
        </p:nvSpPr>
        <p:spPr>
          <a:xfrm>
            <a:off x="461757" y="4022688"/>
            <a:ext cx="7264988" cy="48977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900" spc="9" baseline="0">
                <a:solidFill>
                  <a:srgbClr val="E94716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dirty="0" smtClean="0"/>
              <a:t>핵심 기능 내용 </a:t>
            </a:r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8" name="텍스트 개체 틀 8"/>
          <p:cNvSpPr>
            <a:spLocks noGrp="1"/>
          </p:cNvSpPr>
          <p:nvPr>
            <p:ph type="body" sz="quarter" idx="17" hasCustomPrompt="1"/>
          </p:nvPr>
        </p:nvSpPr>
        <p:spPr>
          <a:xfrm>
            <a:off x="461758" y="4621212"/>
            <a:ext cx="7264988" cy="728573"/>
          </a:xfrm>
          <a:prstGeom prst="rect">
            <a:avLst/>
          </a:prstGeom>
        </p:spPr>
        <p:txBody>
          <a:bodyPr lIns="0" tIns="0" rIns="0" bIns="0"/>
          <a:lstStyle>
            <a:lvl1pPr marL="450748" indent="-450748">
              <a:lnSpc>
                <a:spcPts val="2586"/>
              </a:lnSpc>
              <a:buNone/>
              <a:defRPr sz="2400" b="0" spc="-149" baseline="0">
                <a:solidFill>
                  <a:srgbClr val="4C2C8D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en-US" altLang="ko-KR" dirty="0" smtClean="0"/>
              <a:t>03.</a:t>
            </a:r>
          </a:p>
          <a:p>
            <a:pPr lvl="0"/>
            <a:r>
              <a:rPr lang="ko-KR" altLang="en-US" dirty="0" smtClean="0"/>
              <a:t>핵심 기능</a:t>
            </a:r>
            <a:endParaRPr lang="ko-KR" altLang="en-US" dirty="0"/>
          </a:p>
        </p:txBody>
      </p:sp>
      <p:sp>
        <p:nvSpPr>
          <p:cNvPr id="19" name="텍스트 개체 틀 14"/>
          <p:cNvSpPr>
            <a:spLocks noGrp="1"/>
          </p:cNvSpPr>
          <p:nvPr>
            <p:ph type="body" sz="quarter" idx="18" hasCustomPrompt="1"/>
          </p:nvPr>
        </p:nvSpPr>
        <p:spPr>
          <a:xfrm>
            <a:off x="461757" y="5446303"/>
            <a:ext cx="7264988" cy="48977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900" spc="9" baseline="0">
                <a:solidFill>
                  <a:srgbClr val="E94716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dirty="0" smtClean="0"/>
              <a:t>핵심 기능 내용 </a:t>
            </a:r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20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461758" y="978345"/>
            <a:ext cx="7264988" cy="562981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4700" b="1">
                <a:solidFill>
                  <a:srgbClr val="E94716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en-US" altLang="ko-KR" dirty="0" smtClean="0"/>
              <a:t>title.</a:t>
            </a:r>
            <a:endParaRPr lang="ko-KR" altLang="en-US" dirty="0"/>
          </a:p>
        </p:txBody>
      </p:sp>
      <p:sp>
        <p:nvSpPr>
          <p:cNvPr id="21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461758" y="293867"/>
            <a:ext cx="7264988" cy="562981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400" b="0" spc="-131">
                <a:solidFill>
                  <a:srgbClr val="4C2C8D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제목 </a:t>
            </a:r>
            <a:endParaRPr lang="ko-KR" altLang="en-US" dirty="0"/>
          </a:p>
        </p:txBody>
      </p:sp>
      <p:sp>
        <p:nvSpPr>
          <p:cNvPr id="22" name="텍스트 개체 틀 8"/>
          <p:cNvSpPr>
            <a:spLocks noGrp="1"/>
          </p:cNvSpPr>
          <p:nvPr>
            <p:ph type="body" sz="quarter" idx="13" hasCustomPrompt="1"/>
          </p:nvPr>
        </p:nvSpPr>
        <p:spPr>
          <a:xfrm>
            <a:off x="461759" y="6629438"/>
            <a:ext cx="7264988" cy="228562"/>
          </a:xfrm>
          <a:prstGeom prst="rect">
            <a:avLst/>
          </a:prstGeom>
        </p:spPr>
        <p:txBody>
          <a:bodyPr lIns="0" tIns="0" rIns="0" bIns="0"/>
          <a:lstStyle>
            <a:lvl1pPr marL="342839" marR="0" indent="-342839" algn="ctr" defTabSz="914239" rtl="0" eaLnBrk="1" fontAlgn="auto" latinLnBrk="1" hangingPunct="1">
              <a:lnSpc>
                <a:spcPts val="789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b="0">
                <a:solidFill>
                  <a:srgbClr val="4C2C8D"/>
                </a:solidFill>
                <a:latin typeface="+mj-lt"/>
                <a:ea typeface="나눔고딕" pitchFamily="50" charset="-127"/>
              </a:defRPr>
            </a:lvl1pPr>
          </a:lstStyle>
          <a:p>
            <a:pPr marL="342839" marR="0" lvl="0" indent="-342839" algn="l" defTabSz="914239" rtl="0" eaLnBrk="1" fontAlgn="auto" latinLnBrk="1" hangingPunct="1">
              <a:lnSpc>
                <a:spcPts val="789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 smtClean="0"/>
              <a:t>Wireless Data Communications Laboratory , </a:t>
            </a:r>
            <a:r>
              <a:rPr lang="en-US" altLang="ko-KR" dirty="0" err="1" smtClean="0"/>
              <a:t>korea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univ</a:t>
            </a:r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31361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어플리케이션 인터페이스, 디자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8"/>
          <p:cNvSpPr>
            <a:spLocks noGrp="1"/>
          </p:cNvSpPr>
          <p:nvPr>
            <p:ph type="body" sz="quarter" idx="14" hasCustomPrompt="1"/>
          </p:nvPr>
        </p:nvSpPr>
        <p:spPr>
          <a:xfrm>
            <a:off x="461758" y="6083010"/>
            <a:ext cx="7264988" cy="14693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789"/>
              </a:lnSpc>
              <a:buNone/>
              <a:defRPr sz="600" b="1" baseline="0">
                <a:solidFill>
                  <a:srgbClr val="4C2C8D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ko-KR" altLang="en-US" dirty="0" smtClean="0"/>
              <a:t>내용</a:t>
            </a:r>
            <a:endParaRPr lang="ko-KR" altLang="en-US" dirty="0"/>
          </a:p>
        </p:txBody>
      </p:sp>
      <p:sp>
        <p:nvSpPr>
          <p:cNvPr id="15" name="텍스트 개체 틀 8"/>
          <p:cNvSpPr>
            <a:spLocks noGrp="1"/>
          </p:cNvSpPr>
          <p:nvPr>
            <p:ph type="body" sz="quarter" idx="12" hasCustomPrompt="1"/>
          </p:nvPr>
        </p:nvSpPr>
        <p:spPr>
          <a:xfrm>
            <a:off x="461758" y="1772987"/>
            <a:ext cx="7264988" cy="695621"/>
          </a:xfrm>
          <a:prstGeom prst="rect">
            <a:avLst/>
          </a:prstGeom>
        </p:spPr>
        <p:txBody>
          <a:bodyPr lIns="0" tIns="0" rIns="0" bIns="0"/>
          <a:lstStyle>
            <a:lvl1pPr marL="450748" indent="-450748">
              <a:lnSpc>
                <a:spcPts val="2542"/>
              </a:lnSpc>
              <a:buNone/>
              <a:defRPr sz="2400" b="0" spc="-149" baseline="0">
                <a:solidFill>
                  <a:srgbClr val="4C2C8D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내용</a:t>
            </a:r>
            <a:endParaRPr lang="en-US" altLang="ko-KR" dirty="0" smtClean="0"/>
          </a:p>
        </p:txBody>
      </p:sp>
      <p:sp>
        <p:nvSpPr>
          <p:cNvPr id="18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461758" y="978345"/>
            <a:ext cx="7264988" cy="562981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4700" b="1">
                <a:solidFill>
                  <a:srgbClr val="E94716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pPr lvl="0"/>
            <a:r>
              <a:rPr lang="en-US" altLang="ko-KR" dirty="0" smtClean="0"/>
              <a:t>title.</a:t>
            </a:r>
            <a:endParaRPr lang="ko-KR" altLang="en-US" dirty="0"/>
          </a:p>
        </p:txBody>
      </p:sp>
      <p:sp>
        <p:nvSpPr>
          <p:cNvPr id="19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461758" y="293867"/>
            <a:ext cx="7264988" cy="562981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400" b="0" spc="-131">
                <a:solidFill>
                  <a:srgbClr val="4C2C8D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cxnSp>
        <p:nvCxnSpPr>
          <p:cNvPr id="36" name="직선 연결선 35"/>
          <p:cNvCxnSpPr/>
          <p:nvPr userDrawn="1"/>
        </p:nvCxnSpPr>
        <p:spPr>
          <a:xfrm>
            <a:off x="246272" y="228562"/>
            <a:ext cx="7480475" cy="1440"/>
          </a:xfrm>
          <a:prstGeom prst="line">
            <a:avLst/>
          </a:prstGeom>
          <a:ln w="3810">
            <a:solidFill>
              <a:srgbClr val="E947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 userDrawn="1"/>
        </p:nvCxnSpPr>
        <p:spPr>
          <a:xfrm>
            <a:off x="246272" y="1404023"/>
            <a:ext cx="7480475" cy="1440"/>
          </a:xfrm>
          <a:prstGeom prst="line">
            <a:avLst/>
          </a:prstGeom>
          <a:ln w="3810">
            <a:solidFill>
              <a:srgbClr val="E947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 userDrawn="1"/>
        </p:nvCxnSpPr>
        <p:spPr>
          <a:xfrm>
            <a:off x="246272" y="6269124"/>
            <a:ext cx="7480475" cy="1440"/>
          </a:xfrm>
          <a:prstGeom prst="line">
            <a:avLst/>
          </a:prstGeom>
          <a:ln w="3810">
            <a:solidFill>
              <a:srgbClr val="E947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8"/>
          <p:cNvSpPr>
            <a:spLocks noGrp="1"/>
          </p:cNvSpPr>
          <p:nvPr>
            <p:ph type="body" sz="quarter" idx="13" hasCustomPrompt="1"/>
          </p:nvPr>
        </p:nvSpPr>
        <p:spPr>
          <a:xfrm>
            <a:off x="461759" y="6629438"/>
            <a:ext cx="7264988" cy="228562"/>
          </a:xfrm>
          <a:prstGeom prst="rect">
            <a:avLst/>
          </a:prstGeom>
        </p:spPr>
        <p:txBody>
          <a:bodyPr lIns="0" tIns="0" rIns="0" bIns="0"/>
          <a:lstStyle>
            <a:lvl1pPr marL="342839" marR="0" indent="-342839" algn="ctr" defTabSz="914239" rtl="0" eaLnBrk="1" fontAlgn="auto" latinLnBrk="1" hangingPunct="1">
              <a:lnSpc>
                <a:spcPts val="789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b="0">
                <a:solidFill>
                  <a:srgbClr val="4C2C8D"/>
                </a:solidFill>
                <a:latin typeface="+mj-lt"/>
                <a:ea typeface="나눔고딕" pitchFamily="50" charset="-127"/>
              </a:defRPr>
            </a:lvl1pPr>
          </a:lstStyle>
          <a:p>
            <a:pPr marL="342839" marR="0" lvl="0" indent="-342839" algn="l" defTabSz="914239" rtl="0" eaLnBrk="1" fontAlgn="auto" latinLnBrk="1" hangingPunct="1">
              <a:lnSpc>
                <a:spcPts val="789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 smtClean="0"/>
              <a:t>Wireless Data Communications Laboratory , </a:t>
            </a:r>
            <a:r>
              <a:rPr lang="en-US" altLang="ko-KR" dirty="0" err="1" smtClean="0"/>
              <a:t>korea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univ</a:t>
            </a:r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10736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31840" y="648973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wireless data communications. korea univ.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876256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dirty="0" smtClean="0"/>
              <a:t>&lt;1&gt;</a:t>
            </a:r>
          </a:p>
        </p:txBody>
      </p:sp>
    </p:spTree>
    <p:extLst>
      <p:ext uri="{BB962C8B-B14F-4D97-AF65-F5344CB8AC3E}">
        <p14:creationId xmlns:p14="http://schemas.microsoft.com/office/powerpoint/2010/main" val="1524056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418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hf hdr="0" dt="0"/>
  <p:txStyles>
    <p:titleStyle>
      <a:lvl1pPr algn="ctr" defTabSz="914239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9" indent="-342839" algn="l" defTabSz="914239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19" indent="-285700" algn="l" defTabSz="914239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98" indent="-228560" algn="l" defTabSz="914239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18" indent="-228560" algn="l" defTabSz="914239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37" indent="-228560" algn="l" defTabSz="914239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56" indent="-228560" algn="l" defTabSz="91423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75" indent="-228560" algn="l" defTabSz="91423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95" indent="-228560" algn="l" defTabSz="91423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14" indent="-228560" algn="l" defTabSz="914239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9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9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8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7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96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6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35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4" algn="l" defTabSz="914239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tm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mp"/><Relationship Id="rId3" Type="http://schemas.openxmlformats.org/officeDocument/2006/relationships/image" Target="../media/image16.tmp"/><Relationship Id="rId7" Type="http://schemas.openxmlformats.org/officeDocument/2006/relationships/image" Target="../media/image20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tmp"/><Relationship Id="rId5" Type="http://schemas.openxmlformats.org/officeDocument/2006/relationships/image" Target="../media/image18.tmp"/><Relationship Id="rId4" Type="http://schemas.openxmlformats.org/officeDocument/2006/relationships/image" Target="../media/image17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tm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tm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03_seri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92757" y="2567959"/>
            <a:ext cx="6699209" cy="3987699"/>
          </a:xfrm>
          <a:prstGeom prst="rect">
            <a:avLst/>
          </a:prstGeom>
        </p:spPr>
      </p:pic>
      <p:pic>
        <p:nvPicPr>
          <p:cNvPr id="16" name="그림 15" descr="ba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81045" y="326521"/>
            <a:ext cx="244998" cy="6106793"/>
          </a:xfrm>
          <a:prstGeom prst="rect">
            <a:avLst/>
          </a:prstGeom>
        </p:spPr>
      </p:pic>
      <p:cxnSp>
        <p:nvCxnSpPr>
          <p:cNvPr id="17" name="직선 연결선 16"/>
          <p:cNvCxnSpPr/>
          <p:nvPr/>
        </p:nvCxnSpPr>
        <p:spPr>
          <a:xfrm>
            <a:off x="831164" y="3662751"/>
            <a:ext cx="4078860" cy="144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697159" y="3662751"/>
            <a:ext cx="1446841" cy="144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그림 18" descr="arrow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06477" y="3166486"/>
            <a:ext cx="364892" cy="196280"/>
          </a:xfrm>
          <a:prstGeom prst="rect">
            <a:avLst/>
          </a:prstGeom>
        </p:spPr>
      </p:pic>
      <p:sp>
        <p:nvSpPr>
          <p:cNvPr id="14" name="제목 1"/>
          <p:cNvSpPr txBox="1">
            <a:spLocks/>
          </p:cNvSpPr>
          <p:nvPr/>
        </p:nvSpPr>
        <p:spPr>
          <a:xfrm>
            <a:off x="683568" y="1814902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mtClean="0">
                <a:solidFill>
                  <a:schemeClr val="bg1"/>
                </a:solidFill>
              </a:rPr>
              <a:t>DozyAP: Power-Efficient Wi-Fi Tethering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1" name="부제목 2"/>
          <p:cNvSpPr txBox="1">
            <a:spLocks/>
          </p:cNvSpPr>
          <p:nvPr/>
        </p:nvSpPr>
        <p:spPr>
          <a:xfrm>
            <a:off x="1331640" y="5661248"/>
            <a:ext cx="6400800" cy="115212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2000" dirty="0" smtClean="0">
                <a:solidFill>
                  <a:schemeClr val="bg1"/>
                </a:solidFill>
              </a:rPr>
              <a:t>MobiSys’12</a:t>
            </a:r>
          </a:p>
          <a:p>
            <a:pPr marL="0" indent="0" algn="ctr">
              <a:buNone/>
            </a:pPr>
            <a:r>
              <a:rPr lang="en-US" altLang="ko-KR" sz="2000" dirty="0" smtClean="0">
                <a:solidFill>
                  <a:schemeClr val="bg1"/>
                </a:solidFill>
              </a:rPr>
              <a:t>2012.09.20</a:t>
            </a:r>
          </a:p>
          <a:p>
            <a:pPr marL="0" indent="0" algn="ctr">
              <a:buNone/>
            </a:pPr>
            <a:r>
              <a:rPr lang="en-US" altLang="ko-KR" sz="2000" dirty="0" smtClean="0">
                <a:solidFill>
                  <a:schemeClr val="bg1"/>
                </a:solidFill>
              </a:rPr>
              <a:t>Presented by </a:t>
            </a:r>
            <a:r>
              <a:rPr lang="en-US" altLang="ko-KR" sz="2000" dirty="0" err="1" smtClean="0">
                <a:solidFill>
                  <a:schemeClr val="bg1"/>
                </a:solidFill>
              </a:rPr>
              <a:t>Hyemin</a:t>
            </a:r>
            <a:r>
              <a:rPr lang="en-US" altLang="ko-KR" sz="2000" dirty="0" smtClean="0">
                <a:solidFill>
                  <a:schemeClr val="bg1"/>
                </a:solidFill>
              </a:rPr>
              <a:t> </a:t>
            </a:r>
            <a:r>
              <a:rPr lang="en-US" altLang="ko-KR" sz="2000" dirty="0" err="1" smtClean="0">
                <a:solidFill>
                  <a:schemeClr val="bg1"/>
                </a:solidFill>
              </a:rPr>
              <a:t>kim</a:t>
            </a:r>
            <a:r>
              <a:rPr lang="en-US" altLang="ko-KR" sz="2000" dirty="0" smtClean="0">
                <a:solidFill>
                  <a:schemeClr val="bg1"/>
                </a:solidFill>
              </a:rPr>
              <a:t> 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1356" y="3789040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 smtClean="0">
                <a:solidFill>
                  <a:schemeClr val="bg1">
                    <a:lumMod val="85000"/>
                  </a:schemeClr>
                </a:solidFill>
              </a:rPr>
              <a:t>Hao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 Han, </a:t>
            </a:r>
            <a:r>
              <a:rPr lang="en-US" altLang="ko-KR" dirty="0" err="1" smtClean="0">
                <a:solidFill>
                  <a:schemeClr val="bg1">
                    <a:lumMod val="85000"/>
                  </a:schemeClr>
                </a:solidFill>
              </a:rPr>
              <a:t>Yunxin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 Liu, </a:t>
            </a:r>
            <a:r>
              <a:rPr lang="en-US" altLang="ko-KR" dirty="0" err="1" smtClean="0">
                <a:solidFill>
                  <a:schemeClr val="bg1">
                    <a:lumMod val="85000"/>
                  </a:schemeClr>
                </a:solidFill>
              </a:rPr>
              <a:t>Guobin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ko-KR" dirty="0" err="1" smtClean="0">
                <a:solidFill>
                  <a:schemeClr val="bg1">
                    <a:lumMod val="85000"/>
                  </a:schemeClr>
                </a:solidFill>
              </a:rPr>
              <a:t>Shen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altLang="ko-KR" dirty="0" err="1" smtClean="0">
                <a:solidFill>
                  <a:schemeClr val="bg1">
                    <a:lumMod val="85000"/>
                  </a:schemeClr>
                </a:solidFill>
              </a:rPr>
              <a:t>Yongguang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 Zhang, </a:t>
            </a:r>
            <a:r>
              <a:rPr lang="en-US" altLang="ko-KR" dirty="0" err="1" smtClean="0">
                <a:solidFill>
                  <a:schemeClr val="bg1">
                    <a:lumMod val="85000"/>
                  </a:schemeClr>
                </a:solidFill>
              </a:rPr>
              <a:t>Qun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 Li</a:t>
            </a:r>
          </a:p>
          <a:p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Microsoft Research Asia, Beijing, China</a:t>
            </a:r>
          </a:p>
          <a:p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College of William and Mary, Williamsburg, VA, USA</a:t>
            </a:r>
            <a:endParaRPr lang="ko-KR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68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7"/>
          <p:cNvSpPr>
            <a:spLocks noGrp="1"/>
          </p:cNvSpPr>
          <p:nvPr>
            <p:ph type="body" sz="quarter" idx="12"/>
          </p:nvPr>
        </p:nvSpPr>
        <p:spPr>
          <a:xfrm>
            <a:off x="467544" y="1412776"/>
            <a:ext cx="7264988" cy="4244719"/>
          </a:xfrm>
        </p:spPr>
        <p:txBody>
          <a:bodyPr/>
          <a:lstStyle/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Wi-Fi tethering :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“mobile hotspot”, sharing the Internet connection (e.g., a 3G connection) of an Internet-capable mobile phone with other devices over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WiFi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W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hy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Wi-Fi tethering is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desirable </a:t>
            </a:r>
            <a:endParaRPr lang="en-US" altLang="ko-KR" sz="1800" dirty="0">
              <a:latin typeface="Arial" pitchFamily="34" charset="0"/>
              <a:cs typeface="Arial" pitchFamily="34" charset="0"/>
            </a:endParaRPr>
          </a:p>
          <a:p>
            <a:pPr marL="800019" lvl="1" indent="-342900">
              <a:buFont typeface="+mj-lt"/>
              <a:buAutoNum type="arabicPeriod"/>
            </a:pPr>
            <a:r>
              <a:rPr lang="en-US" altLang="ko-KR" sz="1800" dirty="0">
                <a:latin typeface="Arial" pitchFamily="34" charset="0"/>
                <a:cs typeface="Arial" pitchFamily="34" charset="0"/>
              </a:rPr>
              <a:t>cellular data networks provide ubiquitous Internet access but the coverage of Wi-Fi networks is spotty. </a:t>
            </a:r>
            <a:endParaRPr lang="en-US" altLang="ko-KR" sz="1800" dirty="0" smtClean="0">
              <a:latin typeface="Arial" pitchFamily="34" charset="0"/>
              <a:cs typeface="Arial" pitchFamily="34" charset="0"/>
            </a:endParaRPr>
          </a:p>
          <a:p>
            <a:pPr marL="800019" lvl="1" indent="-342900">
              <a:buFont typeface="+mj-lt"/>
              <a:buAutoNum type="arabicPeriod"/>
            </a:pP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it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is common for  people  to  own multiple mobile devices but likely they do not have a dedicated cellular data plan for every device.</a:t>
            </a:r>
          </a:p>
          <a:p>
            <a:r>
              <a:rPr lang="en-US" altLang="ko-KR" sz="1800" dirty="0" err="1"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  mode,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high power state and never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sleeps. </a:t>
            </a:r>
            <a:endParaRPr lang="en-US" altLang="ko-KR" sz="1800" dirty="0">
              <a:latin typeface="Arial" pitchFamily="34" charset="0"/>
              <a:cs typeface="Arial" pitchFamily="34" charset="0"/>
            </a:endParaRPr>
          </a:p>
          <a:p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“ This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increases the power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consumption”</a:t>
            </a:r>
            <a:endParaRPr lang="ko-KR" alt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텍스트 개체 틀 5"/>
          <p:cNvSpPr>
            <a:spLocks noGrp="1"/>
          </p:cNvSpPr>
          <p:nvPr>
            <p:ph type="body" sz="quarter" idx="10"/>
          </p:nvPr>
        </p:nvSpPr>
        <p:spPr>
          <a:xfrm>
            <a:off x="323528" y="188640"/>
            <a:ext cx="7263717" cy="562981"/>
          </a:xfrm>
        </p:spPr>
        <p:txBody>
          <a:bodyPr/>
          <a:lstStyle/>
          <a:p>
            <a:r>
              <a:rPr lang="en-US" altLang="ko-KR" dirty="0"/>
              <a:t>Introduction</a:t>
            </a:r>
            <a:endParaRPr lang="ko-KR" altLang="en-US" dirty="0"/>
          </a:p>
        </p:txBody>
      </p:sp>
      <p:pic>
        <p:nvPicPr>
          <p:cNvPr id="13" name="내용 개체 틀 5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1" y="4389516"/>
            <a:ext cx="3875317" cy="21358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237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>
          <a:xfrm>
            <a:off x="323528" y="188640"/>
            <a:ext cx="7263717" cy="562981"/>
          </a:xfrm>
        </p:spPr>
        <p:txBody>
          <a:bodyPr/>
          <a:lstStyle/>
          <a:p>
            <a:r>
              <a:rPr lang="en-US" altLang="ko-KR" sz="4000" dirty="0" smtClean="0"/>
              <a:t>Introduction</a:t>
            </a:r>
          </a:p>
          <a:p>
            <a:r>
              <a:rPr lang="en-US" altLang="ko-KR" sz="4000" dirty="0"/>
              <a:t>	</a:t>
            </a:r>
            <a:r>
              <a:rPr lang="en-US" altLang="ko-KR" sz="4000" dirty="0" smtClean="0"/>
              <a:t>- Contribution</a:t>
            </a:r>
            <a:endParaRPr lang="ko-KR" altLang="en-US" sz="4000" dirty="0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2"/>
          </p:nvPr>
        </p:nvSpPr>
        <p:spPr>
          <a:xfrm>
            <a:off x="323528" y="1556792"/>
            <a:ext cx="7264988" cy="4244719"/>
          </a:xfrm>
        </p:spPr>
        <p:txBody>
          <a:bodyPr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800" dirty="0">
                <a:latin typeface="Arial" pitchFamily="34" charset="0"/>
                <a:cs typeface="Arial" pitchFamily="34" charset="0"/>
              </a:rPr>
              <a:t>We analyze the traffic patterns of various applications and identify many opportunities to optimize the power consumption of Wi-Fi tethering.</a:t>
            </a:r>
          </a:p>
          <a:p>
            <a:pPr lvl="1">
              <a:lnSpc>
                <a:spcPct val="150000"/>
              </a:lnSpc>
            </a:pPr>
            <a:r>
              <a:rPr lang="en-US" altLang="ko-KR" sz="1800" dirty="0">
                <a:latin typeface="Arial" pitchFamily="34" charset="0"/>
                <a:cs typeface="Arial" pitchFamily="34" charset="0"/>
              </a:rPr>
              <a:t>current Wi-Fi  tethering is  power  hungry and  wastes energy unnecessarily.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800" dirty="0" err="1">
                <a:latin typeface="Arial" pitchFamily="34" charset="0"/>
                <a:cs typeface="Arial" pitchFamily="34" charset="0"/>
              </a:rPr>
              <a:t>DozyAP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 to improve power efficiency of Wi-Fi  tethering.</a:t>
            </a:r>
          </a:p>
          <a:p>
            <a:pPr lvl="1">
              <a:lnSpc>
                <a:spcPct val="150000"/>
              </a:lnSpc>
            </a:pPr>
            <a:r>
              <a:rPr lang="en-US" altLang="ko-KR" sz="1800" dirty="0">
                <a:latin typeface="Arial" pitchFamily="34" charset="0"/>
                <a:cs typeface="Arial" pitchFamily="34" charset="0"/>
              </a:rPr>
              <a:t>sleep protocol to schedule a mobile </a:t>
            </a:r>
            <a:r>
              <a:rPr lang="en-US" altLang="ko-KR" sz="1800" dirty="0" err="1"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 for sleep without requiring tight time synchronization between the </a:t>
            </a:r>
            <a:r>
              <a:rPr lang="en-US" altLang="ko-KR" sz="1800" dirty="0" err="1"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  and its clients.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800" dirty="0">
                <a:latin typeface="Arial" pitchFamily="34" charset="0"/>
                <a:cs typeface="Arial" pitchFamily="34" charset="0"/>
              </a:rPr>
              <a:t>Evaluation results show that </a:t>
            </a:r>
            <a:r>
              <a:rPr lang="en-US" altLang="ko-KR" sz="1800" dirty="0" err="1">
                <a:latin typeface="Arial" pitchFamily="34" charset="0"/>
                <a:cs typeface="Arial" pitchFamily="34" charset="0"/>
              </a:rPr>
              <a:t>DozyAP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 is able to significantly reduce power consumption of Wi-Fi tethering and retain comparable user experience at the same time.</a:t>
            </a:r>
            <a:endParaRPr lang="ko-KR" altLang="en-US" sz="1800" dirty="0">
              <a:latin typeface="Arial" pitchFamily="34" charset="0"/>
              <a:cs typeface="Arial" pitchFamily="34" charset="0"/>
            </a:endParaRPr>
          </a:p>
          <a:p>
            <a:endParaRPr lang="ko-KR" alt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455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텍스트 개체 틀 11"/>
          <p:cNvSpPr>
            <a:spLocks noGrp="1"/>
          </p:cNvSpPr>
          <p:nvPr>
            <p:ph type="body" sz="quarter" idx="10"/>
          </p:nvPr>
        </p:nvSpPr>
        <p:spPr>
          <a:xfrm>
            <a:off x="395536" y="57707"/>
            <a:ext cx="7263717" cy="562981"/>
          </a:xfrm>
        </p:spPr>
        <p:txBody>
          <a:bodyPr/>
          <a:lstStyle/>
          <a:p>
            <a:r>
              <a:rPr lang="en-US" altLang="ko-KR" dirty="0"/>
              <a:t>WI-FI Tethering </a:t>
            </a:r>
            <a:br>
              <a:rPr lang="en-US" altLang="ko-KR" dirty="0"/>
            </a:br>
            <a:r>
              <a:rPr lang="en-US" altLang="ko-KR" dirty="0" smtClean="0"/>
              <a:t>Power Consumption</a:t>
            </a:r>
            <a:endParaRPr lang="ko-KR" altLang="en-US" dirty="0"/>
          </a:p>
        </p:txBody>
      </p:sp>
      <p:pic>
        <p:nvPicPr>
          <p:cNvPr id="4" name="그림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149080"/>
            <a:ext cx="3908250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657837"/>
              </p:ext>
            </p:extLst>
          </p:nvPr>
        </p:nvGraphicFramePr>
        <p:xfrm>
          <a:off x="251520" y="1628800"/>
          <a:ext cx="8784976" cy="24993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448272"/>
                <a:gridCol w="2160240"/>
                <a:gridCol w="1849697"/>
                <a:gridCol w="2326767"/>
              </a:tblGrid>
              <a:tr h="128084">
                <a:tc rowSpan="2"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Wi-Fi </a:t>
                      </a:r>
                    </a:p>
                    <a:p>
                      <a:pPr algn="r" latinLnBrk="1"/>
                      <a:r>
                        <a:rPr lang="en-US" altLang="ko-KR" sz="1400" dirty="0" smtClean="0"/>
                        <a:t>Tethering</a:t>
                      </a:r>
                    </a:p>
                    <a:p>
                      <a:pPr algn="r" latinLnBrk="1"/>
                      <a:endParaRPr lang="en-US" altLang="ko-KR" sz="1400" dirty="0" smtClean="0"/>
                    </a:p>
                    <a:p>
                      <a:pPr algn="l" latinLnBrk="1"/>
                      <a:r>
                        <a:rPr lang="en-US" altLang="ko-KR" sz="1400" dirty="0" smtClean="0"/>
                        <a:t>Smartphone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Disable average power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en-US" altLang="ko-KR" sz="1400" dirty="0" smtClean="0"/>
                        <a:t>consumption</a:t>
                      </a:r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Enable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76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Average power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en-US" altLang="ko-KR" sz="1400" dirty="0" smtClean="0"/>
                        <a:t>consumption</a:t>
                      </a:r>
                      <a:endParaRPr lang="ko-KR" alt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Drop of the battery lifetime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Nexus One</a:t>
                      </a:r>
                    </a:p>
                    <a:p>
                      <a:pPr latinLnBrk="1"/>
                      <a:r>
                        <a:rPr lang="en-US" altLang="ko-KR" sz="1400" dirty="0" smtClean="0"/>
                        <a:t>(Android 2.3.6)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20mW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270mW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From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en-US" altLang="ko-KR" sz="1400" dirty="0" smtClean="0"/>
                        <a:t>70 hours </a:t>
                      </a:r>
                    </a:p>
                    <a:p>
                      <a:pPr algn="ctr" latinLnBrk="1"/>
                      <a:r>
                        <a:rPr lang="en-US" altLang="ko-KR" sz="1400" dirty="0" smtClean="0"/>
                        <a:t>To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en-US" altLang="ko-KR" sz="1400" dirty="0" smtClean="0"/>
                        <a:t>5.2 hours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HTC HD7</a:t>
                      </a:r>
                    </a:p>
                    <a:p>
                      <a:pPr latinLnBrk="1"/>
                      <a:r>
                        <a:rPr lang="en-US" altLang="ko-KR" sz="1400" dirty="0" smtClean="0"/>
                        <a:t>(Windows Phone 7.5)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30mW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302mW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From 43 hours </a:t>
                      </a:r>
                    </a:p>
                    <a:p>
                      <a:pPr algn="ctr" latinLnBrk="1"/>
                      <a:r>
                        <a:rPr lang="en-US" altLang="ko-KR" sz="1400" dirty="0" smtClean="0"/>
                        <a:t>To 4.3 hours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1921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iPhone4</a:t>
                      </a:r>
                    </a:p>
                    <a:p>
                      <a:pPr latinLnBrk="1"/>
                      <a:r>
                        <a:rPr lang="en-US" altLang="ko-KR" sz="1400" dirty="0" smtClean="0"/>
                        <a:t>(</a:t>
                      </a:r>
                      <a:r>
                        <a:rPr lang="en-US" altLang="ko-KR" sz="1400" dirty="0" err="1" smtClean="0"/>
                        <a:t>iOS</a:t>
                      </a:r>
                      <a:r>
                        <a:rPr lang="en-US" altLang="ko-KR" sz="1400" dirty="0" smtClean="0"/>
                        <a:t> 4.3.5)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22mW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333mW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374960" y="4798017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itchFamily="34" charset="0"/>
                <a:cs typeface="Arial" pitchFamily="34" charset="0"/>
              </a:rPr>
              <a:t>They consume an order of magnitude more power than necessary when there is no ongoing traffic.</a:t>
            </a:r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043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395536" y="57707"/>
            <a:ext cx="7263717" cy="562981"/>
          </a:xfrm>
        </p:spPr>
        <p:txBody>
          <a:bodyPr/>
          <a:lstStyle/>
          <a:p>
            <a:r>
              <a:rPr lang="en-US" altLang="ko-KR" dirty="0"/>
              <a:t>WI-FI Tethering</a:t>
            </a:r>
            <a:br>
              <a:rPr lang="en-US" altLang="ko-KR" dirty="0"/>
            </a:br>
            <a:r>
              <a:rPr lang="en-US" altLang="ko-KR" dirty="0"/>
              <a:t>Traffic </a:t>
            </a:r>
            <a:r>
              <a:rPr lang="en-US" altLang="ko-KR" dirty="0" smtClean="0"/>
              <a:t>Patterns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475364" y="1560545"/>
            <a:ext cx="7264988" cy="4244719"/>
          </a:xfrm>
        </p:spPr>
        <p:txBody>
          <a:bodyPr/>
          <a:lstStyle/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Enabled Wi-Fi  tethering on  a Nexus One with a China Unicom 3G connection, and connected  a Wi-Fi client to the mobile </a:t>
            </a:r>
            <a:r>
              <a:rPr lang="en-US" altLang="ko-KR" sz="1800" dirty="0" err="1">
                <a:latin typeface="Arial" pitchFamily="34" charset="0"/>
                <a:cs typeface="Arial" pitchFamily="34" charset="0"/>
              </a:rPr>
              <a:t>SoftAP</a:t>
            </a:r>
            <a:endParaRPr lang="en-US" altLang="ko-KR" sz="18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altLang="ko-KR" sz="1800" dirty="0">
                <a:latin typeface="Arial" pitchFamily="34" charset="0"/>
                <a:cs typeface="Arial" pitchFamily="34" charset="0"/>
              </a:rPr>
              <a:t>two Client </a:t>
            </a:r>
          </a:p>
          <a:p>
            <a:pPr lvl="2"/>
            <a:r>
              <a:rPr lang="en-US" altLang="ko-KR" sz="14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Nexus One smartphone, a Wi-Fi version </a:t>
            </a:r>
            <a:r>
              <a:rPr lang="en-US" altLang="ko-KR" sz="1400" dirty="0" err="1">
                <a:latin typeface="Arial" pitchFamily="34" charset="0"/>
                <a:cs typeface="Arial" pitchFamily="34" charset="0"/>
              </a:rPr>
              <a:t>iPad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 2</a:t>
            </a:r>
          </a:p>
          <a:p>
            <a:pPr lvl="1"/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Linux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2.6.32 as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Wi-Fi sniffer </a:t>
            </a:r>
            <a:endParaRPr lang="en-US" altLang="ko-KR" sz="18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altLang="ko-KR" sz="1400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capture all the frames</a:t>
            </a:r>
          </a:p>
          <a:p>
            <a:pPr lvl="1"/>
            <a:r>
              <a:rPr lang="en-US" altLang="ko-KR" sz="1800" dirty="0">
                <a:latin typeface="Arial" pitchFamily="34" charset="0"/>
                <a:cs typeface="Arial" pitchFamily="34" charset="0"/>
              </a:rPr>
              <a:t>Working : (1)News reading (2)Online book reading (3)Video streaming (4) Search (5)Map (6)  Email (7) RSS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Reader</a:t>
            </a:r>
            <a:endParaRPr lang="en-US" altLang="ko-KR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210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395536" y="57707"/>
            <a:ext cx="7263717" cy="562981"/>
          </a:xfrm>
        </p:spPr>
        <p:txBody>
          <a:bodyPr/>
          <a:lstStyle/>
          <a:p>
            <a:r>
              <a:rPr lang="en-US" altLang="ko-KR" dirty="0"/>
              <a:t>WI-FI Tethering</a:t>
            </a:r>
            <a:br>
              <a:rPr lang="en-US" altLang="ko-KR" dirty="0"/>
            </a:br>
            <a:r>
              <a:rPr lang="en-US" altLang="ko-KR" dirty="0"/>
              <a:t>Traffic </a:t>
            </a:r>
            <a:r>
              <a:rPr lang="en-US" altLang="ko-KR" dirty="0" smtClean="0"/>
              <a:t>Patterns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475364" y="1560545"/>
            <a:ext cx="7264988" cy="4244719"/>
          </a:xfrm>
        </p:spPr>
        <p:txBody>
          <a:bodyPr/>
          <a:lstStyle/>
          <a:p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same application may behave differently on different devices.</a:t>
            </a:r>
            <a:endParaRPr lang="ko-KR" altLang="en-U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그림 7" descr="화면 캡처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9"/>
          <a:stretch/>
        </p:blipFill>
        <p:spPr>
          <a:xfrm>
            <a:off x="107504" y="1844824"/>
            <a:ext cx="3084659" cy="21530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47864" y="2420888"/>
            <a:ext cx="5544616" cy="11951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latin typeface="Arial" pitchFamily="34" charset="0"/>
                <a:ea typeface="나눔고딕" pitchFamily="50" charset="-127"/>
                <a:cs typeface="Arial" pitchFamily="34" charset="0"/>
              </a:rPr>
              <a:t>the </a:t>
            </a:r>
            <a:r>
              <a:rPr lang="en-US" altLang="ko-KR" dirty="0" smtClean="0">
                <a:latin typeface="Arial" pitchFamily="34" charset="0"/>
                <a:ea typeface="나눔고딕" pitchFamily="50" charset="-127"/>
                <a:cs typeface="Arial" pitchFamily="34" charset="0"/>
              </a:rPr>
              <a:t>intervals </a:t>
            </a:r>
            <a:r>
              <a:rPr lang="en-US" altLang="ko-KR" dirty="0">
                <a:latin typeface="Arial" pitchFamily="34" charset="0"/>
                <a:ea typeface="나눔고딕" pitchFamily="50" charset="-127"/>
                <a:cs typeface="Arial" pitchFamily="34" charset="0"/>
              </a:rPr>
              <a:t>under 200ms only take less than 30% of the total </a:t>
            </a:r>
            <a:r>
              <a:rPr lang="en-US" altLang="ko-KR" dirty="0" smtClean="0">
                <a:latin typeface="Arial" pitchFamily="34" charset="0"/>
                <a:ea typeface="나눔고딕" pitchFamily="50" charset="-127"/>
                <a:cs typeface="Arial" pitchFamily="34" charset="0"/>
              </a:rPr>
              <a:t>application </a:t>
            </a:r>
            <a:r>
              <a:rPr lang="en-US" altLang="ko-KR" dirty="0">
                <a:latin typeface="Arial" pitchFamily="34" charset="0"/>
                <a:ea typeface="나눔고딕" pitchFamily="50" charset="-127"/>
                <a:cs typeface="Arial" pitchFamily="34" charset="0"/>
              </a:rPr>
              <a:t>time for all the applications on the Nexus One</a:t>
            </a:r>
            <a:endParaRPr lang="ko-KR" altLang="en-US" dirty="0" smtClean="0">
              <a:latin typeface="Arial" pitchFamily="34" charset="0"/>
              <a:ea typeface="나눔고딕" pitchFamily="50" charset="-127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9" name="그림 8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99" y="4005064"/>
            <a:ext cx="3033189" cy="225677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47864" y="5013136"/>
            <a:ext cx="554461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dirty="0">
                <a:latin typeface="Arial" pitchFamily="34" charset="0"/>
                <a:cs typeface="Arial" pitchFamily="34" charset="0"/>
              </a:rPr>
              <a:t>the inter-packet intervals under 150ms cover more than 80% of  all  the packets for all the applications.</a:t>
            </a:r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54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461758" y="57707"/>
            <a:ext cx="7263717" cy="562981"/>
          </a:xfrm>
        </p:spPr>
        <p:txBody>
          <a:bodyPr/>
          <a:lstStyle/>
          <a:p>
            <a:r>
              <a:rPr lang="en-US" altLang="ko-KR" dirty="0"/>
              <a:t>WI-FI Tethering</a:t>
            </a:r>
            <a:br>
              <a:rPr lang="en-US" altLang="ko-KR" dirty="0"/>
            </a:br>
            <a:r>
              <a:rPr lang="en-US" altLang="ko-KR" dirty="0"/>
              <a:t>Traffic </a:t>
            </a:r>
            <a:r>
              <a:rPr lang="en-US" altLang="ko-KR" dirty="0" smtClean="0"/>
              <a:t>Patterns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323528" y="2060848"/>
            <a:ext cx="7488832" cy="4244719"/>
          </a:xfrm>
        </p:spPr>
        <p:txBody>
          <a:bodyPr/>
          <a:lstStyle/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A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pplications 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only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spent 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a small portion of time for the Internet access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and their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network traffic is very sparse and </a:t>
            </a:r>
            <a:r>
              <a:rPr lang="en-US" altLang="ko-KR" sz="1800" dirty="0" err="1">
                <a:latin typeface="Arial" pitchFamily="34" charset="0"/>
                <a:cs typeface="Arial" pitchFamily="34" charset="0"/>
              </a:rPr>
              <a:t>bursty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content fetching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phase &amp;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content consuming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phase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altLang="ko-KR" sz="1800" dirty="0">
                <a:latin typeface="Arial" pitchFamily="34" charset="0"/>
                <a:cs typeface="Arial" pitchFamily="34" charset="0"/>
              </a:rPr>
              <a:t>the  bandwidth of 3G is much  lower than that of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Wi-Fi</a:t>
            </a:r>
          </a:p>
          <a:p>
            <a:pPr marL="457200" lvl="1" indent="0">
              <a:buNone/>
            </a:pPr>
            <a:endParaRPr lang="ko-KR" altLang="en-US" sz="1800" dirty="0">
              <a:latin typeface="Arial" pitchFamily="34" charset="0"/>
              <a:cs typeface="Arial" pitchFamily="34" charset="0"/>
            </a:endParaRPr>
          </a:p>
          <a:p>
            <a:pPr marL="0" indent="0"/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The Wi-Fi interface of mobile </a:t>
            </a:r>
            <a:r>
              <a:rPr lang="en-US" altLang="ko-KR" sz="1800" dirty="0" err="1" smtClean="0"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should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sleep to save power</a:t>
            </a:r>
          </a:p>
          <a:p>
            <a:pPr lvl="1">
              <a:buAutoNum type="arabicPeriod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long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network idle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intervals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resulting from the user content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consuming. </a:t>
            </a:r>
          </a:p>
          <a:p>
            <a:pPr lvl="1">
              <a:buAutoNum type="arabicPeriod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relatively shorter network idle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intervals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that occur during the content downloading.</a:t>
            </a:r>
          </a:p>
          <a:p>
            <a:endParaRPr lang="ko-KR" alt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723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461758" y="44624"/>
            <a:ext cx="7263717" cy="562981"/>
          </a:xfrm>
        </p:spPr>
        <p:txBody>
          <a:bodyPr/>
          <a:lstStyle/>
          <a:p>
            <a:r>
              <a:rPr lang="en-US" altLang="ko-KR" dirty="0"/>
              <a:t>WI-FI Tethering</a:t>
            </a:r>
            <a:br>
              <a:rPr lang="en-US" altLang="ko-KR" dirty="0"/>
            </a:br>
            <a:r>
              <a:rPr lang="en-US" altLang="ko-KR" dirty="0"/>
              <a:t>Power </a:t>
            </a:r>
            <a:r>
              <a:rPr lang="en-US" altLang="ko-KR" dirty="0" smtClean="0"/>
              <a:t>Saving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467544" y="3789040"/>
            <a:ext cx="7264988" cy="2375922"/>
          </a:xfrm>
        </p:spPr>
        <p:txBody>
          <a:bodyPr/>
          <a:lstStyle/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The IEEE 802.11 standard defines PSM to save power of Wi-Fi client devices</a:t>
            </a:r>
          </a:p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 Nexus One static PSM scheme </a:t>
            </a:r>
          </a:p>
          <a:p>
            <a:pPr lvl="1"/>
            <a:r>
              <a:rPr lang="en-US" altLang="ko-KR" sz="1800" dirty="0">
                <a:latin typeface="Arial" pitchFamily="34" charset="0"/>
                <a:cs typeface="Arial" pitchFamily="34" charset="0"/>
              </a:rPr>
              <a:t>PM_MAX : allowing the client to sleep immediately if the AP does not have any packet. But, long network latency and hence low network efficiency</a:t>
            </a:r>
          </a:p>
          <a:p>
            <a:pPr lvl="1"/>
            <a:r>
              <a:rPr lang="en-US" altLang="ko-KR" sz="1800" dirty="0">
                <a:latin typeface="Arial" pitchFamily="34" charset="0"/>
                <a:cs typeface="Arial" pitchFamily="34" charset="0"/>
              </a:rPr>
              <a:t>PM_FAST : a client stays in active unless its Wi-Fi interface is idle for a threshold of 200ms</a:t>
            </a:r>
            <a:endParaRPr lang="ko-KR" altLang="en-US" sz="1800" dirty="0">
              <a:latin typeface="Arial" pitchFamily="34" charset="0"/>
              <a:cs typeface="Arial" pitchFamily="34" charset="0"/>
            </a:endParaRPr>
          </a:p>
          <a:p>
            <a:endParaRPr lang="ko-KR" alt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67544" y="1916832"/>
            <a:ext cx="1584176" cy="137126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dirty="0" smtClean="0"/>
              <a:t>Traffic Indication Map (TIM) : </a:t>
            </a:r>
          </a:p>
          <a:p>
            <a:r>
              <a:rPr lang="en-US" altLang="ko-KR" sz="1400" dirty="0" smtClean="0"/>
              <a:t>AP buffers the packet and sets</a:t>
            </a:r>
            <a:endParaRPr lang="ko-KR" altLang="en-US" sz="1400" dirty="0"/>
          </a:p>
        </p:txBody>
      </p:sp>
      <p:sp>
        <p:nvSpPr>
          <p:cNvPr id="15" name="타원 14"/>
          <p:cNvSpPr/>
          <p:nvPr/>
        </p:nvSpPr>
        <p:spPr>
          <a:xfrm>
            <a:off x="2149330" y="1988840"/>
            <a:ext cx="1125791" cy="92244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AP</a:t>
            </a:r>
            <a:endParaRPr lang="ko-KR" altLang="en-US" dirty="0"/>
          </a:p>
        </p:txBody>
      </p:sp>
      <p:sp>
        <p:nvSpPr>
          <p:cNvPr id="16" name="타원 15"/>
          <p:cNvSpPr/>
          <p:nvPr/>
        </p:nvSpPr>
        <p:spPr>
          <a:xfrm>
            <a:off x="6800712" y="2020091"/>
            <a:ext cx="1152128" cy="86409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Client</a:t>
            </a:r>
            <a:endParaRPr lang="ko-KR" altLang="en-US" dirty="0"/>
          </a:p>
        </p:txBody>
      </p:sp>
      <p:cxnSp>
        <p:nvCxnSpPr>
          <p:cNvPr id="17" name="직선 화살표 연결선 16"/>
          <p:cNvCxnSpPr>
            <a:stCxn id="15" idx="6"/>
            <a:endCxn id="16" idx="2"/>
          </p:cNvCxnSpPr>
          <p:nvPr/>
        </p:nvCxnSpPr>
        <p:spPr>
          <a:xfrm>
            <a:off x="3275121" y="2450062"/>
            <a:ext cx="3525591" cy="207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99458" y="2173063"/>
            <a:ext cx="3339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periodic  beacons broadcasted every  100ms</a:t>
            </a:r>
            <a:endParaRPr lang="ko-KR" altLang="en-US" sz="1200" dirty="0"/>
          </a:p>
        </p:txBody>
      </p:sp>
      <p:cxnSp>
        <p:nvCxnSpPr>
          <p:cNvPr id="19" name="직선 화살표 연결선 18"/>
          <p:cNvCxnSpPr>
            <a:stCxn id="16" idx="3"/>
          </p:cNvCxnSpPr>
          <p:nvPr/>
        </p:nvCxnSpPr>
        <p:spPr>
          <a:xfrm flipH="1">
            <a:off x="3110253" y="2757643"/>
            <a:ext cx="385918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348196" y="2869624"/>
            <a:ext cx="1124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PS-Poll frame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90312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4139952" y="1732657"/>
            <a:ext cx="4176464" cy="4244719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sleep protocol is implemented directly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 top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 the underlying link layer without TCP/IP headers in the middle to reduce the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overhead.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Type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the packet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type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Sequence </a:t>
            </a:r>
            <a:r>
              <a:rPr lang="en-US" altLang="ko-KR" sz="180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Number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unique ID to identify a sleep request-response pair ( start 0 -&gt; new request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++)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Time </a:t>
            </a:r>
            <a:r>
              <a:rPr lang="en-US" altLang="ko-KR" sz="180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Duration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how long (in milliseconds) the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requests to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sleep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All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sequence numbers and time durations are decided by the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SoftAP</a:t>
            </a:r>
            <a:endParaRPr lang="en-US" altLang="ko-K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ko-KR" alt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내용 개체 틀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8" y="1556792"/>
            <a:ext cx="3922780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텍스트 개체 틀 5"/>
          <p:cNvSpPr>
            <a:spLocks noGrp="1"/>
          </p:cNvSpPr>
          <p:nvPr>
            <p:ph type="body" sz="quarter" idx="10"/>
          </p:nvPr>
        </p:nvSpPr>
        <p:spPr>
          <a:xfrm>
            <a:off x="323528" y="188640"/>
            <a:ext cx="7263717" cy="562981"/>
          </a:xfrm>
        </p:spPr>
        <p:txBody>
          <a:bodyPr/>
          <a:lstStyle/>
          <a:p>
            <a:r>
              <a:rPr lang="en-US" altLang="ko-KR" sz="4000" dirty="0"/>
              <a:t>DOZYAP DESIGN</a:t>
            </a:r>
            <a:endParaRPr lang="en-US" altLang="ko-KR" sz="4000" dirty="0" smtClean="0"/>
          </a:p>
          <a:p>
            <a:r>
              <a:rPr lang="en-US" altLang="ko-KR" sz="4000" dirty="0"/>
              <a:t>	</a:t>
            </a:r>
            <a:r>
              <a:rPr lang="en-US" altLang="ko-KR" sz="4000" dirty="0" smtClean="0"/>
              <a:t>-</a:t>
            </a:r>
            <a:r>
              <a:rPr lang="en-US" altLang="ko-KR" sz="4000" dirty="0">
                <a:latin typeface="Arial" pitchFamily="34" charset="0"/>
                <a:cs typeface="Arial" pitchFamily="34" charset="0"/>
              </a:rPr>
              <a:t> Scheduling for Sleep </a:t>
            </a:r>
            <a:endParaRPr lang="ko-KR" alt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440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4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27" y="1801395"/>
            <a:ext cx="3929790" cy="4388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텍스트 개체 틀 5"/>
          <p:cNvSpPr>
            <a:spLocks noGrp="1"/>
          </p:cNvSpPr>
          <p:nvPr>
            <p:ph type="body" sz="quarter" idx="10"/>
          </p:nvPr>
        </p:nvSpPr>
        <p:spPr>
          <a:xfrm>
            <a:off x="323528" y="188640"/>
            <a:ext cx="7263717" cy="562981"/>
          </a:xfrm>
        </p:spPr>
        <p:txBody>
          <a:bodyPr/>
          <a:lstStyle/>
          <a:p>
            <a:r>
              <a:rPr lang="en-US" altLang="ko-KR" sz="4000" dirty="0"/>
              <a:t>DOZYAP DESIGN</a:t>
            </a:r>
            <a:endParaRPr lang="en-US" altLang="ko-KR" sz="4000" dirty="0" smtClean="0"/>
          </a:p>
          <a:p>
            <a:r>
              <a:rPr lang="en-US" altLang="ko-KR" sz="4000" dirty="0"/>
              <a:t>	</a:t>
            </a:r>
            <a:r>
              <a:rPr lang="en-US" altLang="ko-KR" sz="4000" dirty="0" smtClean="0"/>
              <a:t>-</a:t>
            </a:r>
            <a:r>
              <a:rPr lang="en-US" altLang="ko-KR" sz="4000" dirty="0">
                <a:latin typeface="Arial" pitchFamily="34" charset="0"/>
                <a:cs typeface="Arial" pitchFamily="34" charset="0"/>
              </a:rPr>
              <a:t> State </a:t>
            </a:r>
            <a:r>
              <a:rPr lang="en-US" altLang="ko-KR" sz="4000" dirty="0" smtClean="0">
                <a:latin typeface="Arial" pitchFamily="34" charset="0"/>
                <a:cs typeface="Arial" pitchFamily="34" charset="0"/>
              </a:rPr>
              <a:t>machin</a:t>
            </a:r>
            <a:r>
              <a:rPr lang="en-US" altLang="ko-KR" sz="4000" dirty="0">
                <a:latin typeface="Arial" pitchFamily="34" charset="0"/>
                <a:cs typeface="Arial" pitchFamily="34" charset="0"/>
              </a:rPr>
              <a:t>e</a:t>
            </a:r>
            <a:endParaRPr lang="ko-KR" alt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4499992" y="1801395"/>
            <a:ext cx="4119062" cy="4244719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altLang="ko-KR" sz="1800" dirty="0" err="1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Sates </a:t>
            </a:r>
          </a:p>
          <a:p>
            <a:pPr lvl="1"/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When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sleep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timeout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expires,  if the 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has any buffered data, it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wakes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up its Wi-Fi interface, switches to Normal state and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transmits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buffered data to the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client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Client Sates</a:t>
            </a:r>
            <a:endParaRPr lang="en-US" altLang="ko-KR" sz="2200" dirty="0" smtClean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altLang="ko-KR" sz="1800" dirty="0">
                <a:latin typeface="Arial" pitchFamily="34" charset="0"/>
                <a:cs typeface="Arial" pitchFamily="34" charset="0"/>
              </a:rPr>
              <a:t>Using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PM_MAX,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PM_FAST</a:t>
            </a:r>
          </a:p>
          <a:p>
            <a:pPr lvl="1"/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Normal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: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the client communicates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with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the  </a:t>
            </a:r>
            <a:r>
              <a:rPr lang="en-US" altLang="ko-KR" sz="1800" dirty="0" err="1" smtClean="0">
                <a:latin typeface="Arial" pitchFamily="34" charset="0"/>
                <a:cs typeface="Arial" pitchFamily="34" charset="0"/>
              </a:rPr>
              <a:t>SoftAP</a:t>
            </a:r>
            <a:endParaRPr lang="en-US" altLang="ko-KR" sz="18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Block : </a:t>
            </a:r>
            <a:r>
              <a:rPr lang="en-US" altLang="ko-KR" sz="1800" dirty="0" err="1" smtClean="0">
                <a:latin typeface="Arial" pitchFamily="34" charset="0"/>
                <a:cs typeface="Arial" pitchFamily="34" charset="0"/>
              </a:rPr>
              <a:t>SoftAP&amp;Client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= Sleep   </a:t>
            </a:r>
            <a:endParaRPr lang="en-US" altLang="ko-KR" sz="1800" dirty="0">
              <a:latin typeface="Arial" pitchFamily="34" charset="0"/>
              <a:cs typeface="Arial" pitchFamily="34" charset="0"/>
            </a:endParaRPr>
          </a:p>
          <a:p>
            <a:pPr lvl="1"/>
            <a:endParaRPr lang="en-US" altLang="ko-KR" sz="180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703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4845426" y="1796554"/>
            <a:ext cx="4119062" cy="4244719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altLang="ko-KR" sz="1800" dirty="0">
                <a:latin typeface="Arial" pitchFamily="34" charset="0"/>
                <a:cs typeface="Arial" pitchFamily="34" charset="0"/>
              </a:rPr>
              <a:t>the client will never  conclude that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altLang="ko-KR" sz="1800" dirty="0" err="1" smtClean="0"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is awake while it is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sleeping</a:t>
            </a:r>
          </a:p>
          <a:p>
            <a:pPr lvl="1"/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Packet loss</a:t>
            </a:r>
          </a:p>
          <a:p>
            <a:pPr lvl="1"/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Packet out-of-order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8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altLang="ko-KR" sz="1800" dirty="0" err="1"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 stays in active, wasting energy,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buy, the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client assumes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altLang="ko-KR" sz="1800" dirty="0" err="1"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 is in sleep and delays its packets transmission.</a:t>
            </a:r>
            <a:endParaRPr lang="ko-KR" alt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>
          <a:xfrm>
            <a:off x="323528" y="188640"/>
            <a:ext cx="7263717" cy="562981"/>
          </a:xfrm>
        </p:spPr>
        <p:txBody>
          <a:bodyPr/>
          <a:lstStyle/>
          <a:p>
            <a:r>
              <a:rPr lang="en-US" altLang="ko-KR" sz="4000" dirty="0"/>
              <a:t>DOZYAP DESIGN</a:t>
            </a:r>
            <a:endParaRPr lang="en-US" altLang="ko-KR" sz="4000" dirty="0" smtClean="0"/>
          </a:p>
          <a:p>
            <a:r>
              <a:rPr lang="en-US" altLang="ko-KR" sz="4000" dirty="0"/>
              <a:t>	</a:t>
            </a:r>
            <a:r>
              <a:rPr lang="en-US" altLang="ko-KR" sz="4000" dirty="0" smtClean="0"/>
              <a:t>-</a:t>
            </a:r>
            <a:r>
              <a:rPr lang="en-US" altLang="ko-KR" sz="4000" dirty="0">
                <a:latin typeface="Arial" pitchFamily="34" charset="0"/>
                <a:cs typeface="Arial" pitchFamily="34" charset="0"/>
              </a:rPr>
              <a:t> Synchronization</a:t>
            </a:r>
            <a:endParaRPr lang="ko-KR" altLang="en-US" sz="4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내용 개체 틀 9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59" y="1747249"/>
            <a:ext cx="3666442" cy="2057687"/>
          </a:xfrm>
          <a:prstGeom prst="rect">
            <a:avLst/>
          </a:prstGeom>
        </p:spPr>
      </p:pic>
      <p:pic>
        <p:nvPicPr>
          <p:cNvPr id="8" name="그림 7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00" y="3788675"/>
            <a:ext cx="3475150" cy="1943371"/>
          </a:xfrm>
          <a:prstGeom prst="rect">
            <a:avLst/>
          </a:prstGeom>
        </p:spPr>
      </p:pic>
      <p:pic>
        <p:nvPicPr>
          <p:cNvPr id="9" name="그림 8" descr="화면 캡처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" y="5779697"/>
            <a:ext cx="4829849" cy="171474"/>
          </a:xfrm>
          <a:prstGeom prst="rect">
            <a:avLst/>
          </a:prstGeom>
        </p:spPr>
      </p:pic>
      <p:pic>
        <p:nvPicPr>
          <p:cNvPr id="10" name="그림 9" descr="화면 캡처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00" y="5994226"/>
            <a:ext cx="1876687" cy="181000"/>
          </a:xfrm>
          <a:prstGeom prst="rect">
            <a:avLst/>
          </a:prstGeom>
        </p:spPr>
      </p:pic>
      <p:pic>
        <p:nvPicPr>
          <p:cNvPr id="11" name="그림 10" descr="화면 캡처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456" y="6013278"/>
            <a:ext cx="1457529" cy="142895"/>
          </a:xfrm>
          <a:prstGeom prst="rect">
            <a:avLst/>
          </a:prstGeom>
        </p:spPr>
      </p:pic>
      <p:pic>
        <p:nvPicPr>
          <p:cNvPr id="12" name="그림 11" descr="화면 캡처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318" y="5975173"/>
            <a:ext cx="228632" cy="20005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467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4211960" y="1773158"/>
            <a:ext cx="3600400" cy="4244719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Short </a:t>
            </a:r>
            <a:r>
              <a:rPr lang="en-US" altLang="ko-KR" sz="180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altLang="ko-KR" sz="180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leep stage &amp; Long </a:t>
            </a:r>
            <a:r>
              <a:rPr lang="en-US" altLang="ko-KR" sz="180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sleep </a:t>
            </a:r>
            <a:r>
              <a:rPr lang="en-US" altLang="ko-KR" sz="180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stage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Sleep </a:t>
            </a:r>
            <a:r>
              <a:rPr lang="en-US" altLang="ko-KR" sz="180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period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init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+ N * step (N : the number of continuous sleep slots after the first sleep slot of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init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800" i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cur</a:t>
            </a:r>
            <a:r>
              <a:rPr lang="en-US" altLang="ko-KR" sz="1800" i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pre</a:t>
            </a:r>
            <a:r>
              <a:rPr lang="en-US" altLang="ko-KR" sz="180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to track the  gross length of all successful sleep slots in the current sleep cycle and that in the previous sleep cycle</a:t>
            </a:r>
          </a:p>
          <a:p>
            <a:endParaRPr lang="ko-KR" alt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내용 개체 틀 14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3816424" cy="4680520"/>
          </a:xfrm>
          <a:prstGeom prst="rect">
            <a:avLst/>
          </a:prstGeom>
        </p:spPr>
      </p:pic>
      <p:sp>
        <p:nvSpPr>
          <p:cNvPr id="9" name="텍스트 개체 틀 5"/>
          <p:cNvSpPr>
            <a:spLocks noGrp="1"/>
          </p:cNvSpPr>
          <p:nvPr>
            <p:ph type="body" sz="quarter" idx="10"/>
          </p:nvPr>
        </p:nvSpPr>
        <p:spPr>
          <a:xfrm>
            <a:off x="323528" y="188640"/>
            <a:ext cx="7263717" cy="562981"/>
          </a:xfrm>
        </p:spPr>
        <p:txBody>
          <a:bodyPr/>
          <a:lstStyle/>
          <a:p>
            <a:r>
              <a:rPr lang="en-US" altLang="ko-KR" sz="4000" dirty="0"/>
              <a:t>DOZYAP DESIGN</a:t>
            </a:r>
            <a:endParaRPr lang="en-US" altLang="ko-KR" sz="4000" dirty="0" smtClean="0"/>
          </a:p>
          <a:p>
            <a:r>
              <a:rPr lang="en-US" altLang="ko-KR" sz="4000" dirty="0"/>
              <a:t>	</a:t>
            </a:r>
            <a:r>
              <a:rPr lang="en-US" altLang="ko-KR" sz="4000" dirty="0" smtClean="0"/>
              <a:t>-</a:t>
            </a:r>
            <a:r>
              <a:rPr lang="en-US" altLang="ko-KR" sz="4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4000" dirty="0" smtClean="0">
                <a:latin typeface="Arial" pitchFamily="34" charset="0"/>
                <a:cs typeface="Arial" pitchFamily="34" charset="0"/>
              </a:rPr>
              <a:t>Adaptive Sleeping</a:t>
            </a:r>
            <a:endParaRPr lang="ko-KR" alt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064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3946615" y="4282455"/>
            <a:ext cx="4873857" cy="1799858"/>
          </a:xfrm>
        </p:spPr>
        <p:txBody>
          <a:bodyPr/>
          <a:lstStyle/>
          <a:p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the  </a:t>
            </a:r>
            <a:r>
              <a:rPr lang="en-US" altLang="ko-KR" sz="1800" dirty="0" err="1" smtClean="0"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will first sleep for 300ms followed by  one more 100ms sleep slot. </a:t>
            </a:r>
          </a:p>
          <a:p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after sleeping  for  a time period of  </a:t>
            </a:r>
            <a:r>
              <a:rPr lang="en-US" altLang="ko-KR" sz="1800" dirty="0" err="1" smtClean="0">
                <a:latin typeface="Arial" pitchFamily="34" charset="0"/>
                <a:cs typeface="Arial" pitchFamily="34" charset="0"/>
              </a:rPr>
              <a:t>thresh_l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,  the  </a:t>
            </a:r>
            <a:r>
              <a:rPr lang="en-US" altLang="ko-KR" sz="1800" dirty="0" err="1" smtClean="0"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 enters  the  long sleep stage and periodically sleeps for a time period of long(500ms).</a:t>
            </a:r>
            <a:endParaRPr lang="ko-KR" alt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>
          <a:xfrm>
            <a:off x="323528" y="188640"/>
            <a:ext cx="7263717" cy="562981"/>
          </a:xfrm>
        </p:spPr>
        <p:txBody>
          <a:bodyPr/>
          <a:lstStyle/>
          <a:p>
            <a:r>
              <a:rPr lang="en-US" altLang="ko-KR" sz="4000" dirty="0"/>
              <a:t>DOZYAP DESIGN</a:t>
            </a:r>
            <a:endParaRPr lang="en-US" altLang="ko-KR" sz="4000" dirty="0" smtClean="0"/>
          </a:p>
          <a:p>
            <a:r>
              <a:rPr lang="en-US" altLang="ko-KR" sz="4000" dirty="0"/>
              <a:t>	</a:t>
            </a:r>
            <a:r>
              <a:rPr lang="en-US" altLang="ko-KR" sz="4000" dirty="0" smtClean="0"/>
              <a:t>-</a:t>
            </a:r>
            <a:r>
              <a:rPr lang="en-US" altLang="ko-KR" sz="4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4000" dirty="0" smtClean="0">
                <a:latin typeface="Arial" pitchFamily="34" charset="0"/>
                <a:cs typeface="Arial" pitchFamily="34" charset="0"/>
              </a:rPr>
              <a:t>Adaptive Sleeping</a:t>
            </a:r>
            <a:endParaRPr lang="ko-KR" altLang="en-US" sz="4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그림 6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32434"/>
            <a:ext cx="3839111" cy="22577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95936" y="1732434"/>
            <a:ext cx="4896544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dirty="0">
                <a:latin typeface="Arial" pitchFamily="34" charset="0"/>
                <a:cs typeface="Arial" pitchFamily="34" charset="0"/>
              </a:rPr>
              <a:t>current value of </a:t>
            </a:r>
            <a:r>
              <a:rPr lang="en-US" altLang="ko-KR" dirty="0" err="1">
                <a:latin typeface="Arial" pitchFamily="34" charset="0"/>
                <a:cs typeface="Arial" pitchFamily="34" charset="0"/>
              </a:rPr>
              <a:t>init</a:t>
            </a:r>
            <a:r>
              <a:rPr lang="en-US" altLang="ko-KR" dirty="0">
                <a:latin typeface="Arial" pitchFamily="34" charset="0"/>
                <a:cs typeface="Arial" pitchFamily="34" charset="0"/>
              </a:rPr>
              <a:t> : 200ms</a:t>
            </a:r>
          </a:p>
          <a:p>
            <a:r>
              <a:rPr lang="en-US" altLang="ko-KR" dirty="0">
                <a:latin typeface="Arial" pitchFamily="34" charset="0"/>
                <a:cs typeface="Arial" pitchFamily="34" charset="0"/>
              </a:rPr>
              <a:t>step :100ms </a:t>
            </a:r>
          </a:p>
          <a:p>
            <a:r>
              <a:rPr lang="en-US" altLang="ko-KR" dirty="0">
                <a:latin typeface="Arial" pitchFamily="34" charset="0"/>
                <a:cs typeface="Arial" pitchFamily="34" charset="0"/>
              </a:rPr>
              <a:t>thresh : 150ms</a:t>
            </a:r>
          </a:p>
          <a:p>
            <a:r>
              <a:rPr lang="en-US" altLang="ko-KR" dirty="0">
                <a:latin typeface="Arial" pitchFamily="34" charset="0"/>
                <a:cs typeface="Arial" pitchFamily="34" charset="0"/>
              </a:rPr>
              <a:t>inter-packet interval : 460ms</a:t>
            </a:r>
          </a:p>
          <a:p>
            <a:r>
              <a:rPr lang="en-US" altLang="ko-KR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altLang="ko-KR" dirty="0" err="1"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dirty="0">
                <a:latin typeface="Arial" pitchFamily="34" charset="0"/>
                <a:cs typeface="Arial" pitchFamily="34" charset="0"/>
              </a:rPr>
              <a:t> starts  to sleep after 150ms. </a:t>
            </a:r>
          </a:p>
          <a:p>
            <a:r>
              <a:rPr lang="en-US" altLang="ko-KR" dirty="0">
                <a:latin typeface="Arial" pitchFamily="34" charset="0"/>
                <a:cs typeface="Arial" pitchFamily="34" charset="0"/>
              </a:rPr>
              <a:t>first sleep for 200ms, followed by two 100ms sleep slots. </a:t>
            </a:r>
          </a:p>
          <a:p>
            <a:r>
              <a:rPr lang="en-US" altLang="ko-KR" dirty="0">
                <a:latin typeface="Arial" pitchFamily="34" charset="0"/>
                <a:cs typeface="Arial" pitchFamily="34" charset="0"/>
              </a:rPr>
              <a:t>increase the value of </a:t>
            </a:r>
            <a:r>
              <a:rPr lang="en-US" altLang="ko-KR" dirty="0" err="1">
                <a:latin typeface="Arial" pitchFamily="34" charset="0"/>
                <a:cs typeface="Arial" pitchFamily="34" charset="0"/>
              </a:rPr>
              <a:t>init</a:t>
            </a:r>
            <a:r>
              <a:rPr lang="en-US" altLang="ko-KR" dirty="0">
                <a:latin typeface="Arial" pitchFamily="34" charset="0"/>
                <a:cs typeface="Arial" pitchFamily="34" charset="0"/>
              </a:rPr>
              <a:t> : 300ms</a:t>
            </a:r>
          </a:p>
          <a:p>
            <a:r>
              <a:rPr lang="en-US" altLang="ko-KR" dirty="0">
                <a:latin typeface="Arial" pitchFamily="34" charset="0"/>
                <a:cs typeface="Arial" pitchFamily="34" charset="0"/>
              </a:rPr>
              <a:t>inter-packet interval : 520ms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0843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/>
            <a:r>
              <a:rPr lang="en-US" altLang="ko-KR" sz="1800" dirty="0" err="1" smtClean="0">
                <a:latin typeface="Arial" pitchFamily="34" charset="0"/>
                <a:cs typeface="Arial" pitchFamily="34" charset="0"/>
              </a:rPr>
              <a:t>DozyAP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can support repeatedly applying the sleep request-response protocol to each client.  </a:t>
            </a:r>
            <a:endParaRPr lang="en-US" altLang="ko-KR" sz="18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−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Client goes to sleep once it agrees to the AP’s sleep request. </a:t>
            </a:r>
            <a:endParaRPr lang="en-US" altLang="ko-KR" sz="1800" dirty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−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can sleep only if it receives the sleep responses from all the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clients.</a:t>
            </a:r>
          </a:p>
          <a:p>
            <a:pPr lvl="1">
              <a:buFont typeface="Arial" pitchFamily="34" charset="0"/>
              <a:buChar char="−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but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other clients did not so that the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has to stay awake</a:t>
            </a:r>
          </a:p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the possibility of broadcasting the sleep requests as it can obviously reduce the overhead of the sleep protocol.</a:t>
            </a:r>
          </a:p>
          <a:p>
            <a:pPr lvl="1"/>
            <a:r>
              <a:rPr lang="en-US" altLang="ko-KR" sz="1800" dirty="0">
                <a:latin typeface="Arial" pitchFamily="34" charset="0"/>
                <a:cs typeface="Arial" pitchFamily="34" charset="0"/>
              </a:rPr>
              <a:t>broadcast packets are less reliable</a:t>
            </a:r>
          </a:p>
          <a:p>
            <a:pPr lvl="1"/>
            <a:r>
              <a:rPr lang="en-US" altLang="ko-KR" sz="1800" dirty="0">
                <a:latin typeface="Arial" pitchFamily="34" charset="0"/>
                <a:cs typeface="Arial" pitchFamily="34" charset="0"/>
              </a:rPr>
              <a:t>broadcast packets are transmitted at lowest data rate  and thus take more air time than normal packets.</a:t>
            </a:r>
          </a:p>
          <a:p>
            <a:pPr lvl="1"/>
            <a:r>
              <a:rPr lang="en-US" altLang="ko-KR" sz="1800" dirty="0">
                <a:latin typeface="Arial" pitchFamily="34" charset="0"/>
                <a:cs typeface="Arial" pitchFamily="34" charset="0"/>
              </a:rPr>
              <a:t>the sleep responses are still sent in unicast packets.</a:t>
            </a:r>
            <a:endParaRPr lang="ko-KR" altLang="en-US" sz="1800" dirty="0">
              <a:latin typeface="Arial" pitchFamily="34" charset="0"/>
              <a:cs typeface="Arial" pitchFamily="34" charset="0"/>
            </a:endParaRPr>
          </a:p>
          <a:p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텍스트 개체 틀 5"/>
          <p:cNvSpPr>
            <a:spLocks noGrp="1"/>
          </p:cNvSpPr>
          <p:nvPr>
            <p:ph type="body" sz="quarter" idx="10"/>
          </p:nvPr>
        </p:nvSpPr>
        <p:spPr>
          <a:xfrm>
            <a:off x="323528" y="188640"/>
            <a:ext cx="7488832" cy="562981"/>
          </a:xfrm>
        </p:spPr>
        <p:txBody>
          <a:bodyPr/>
          <a:lstStyle/>
          <a:p>
            <a:r>
              <a:rPr lang="en-US" altLang="ko-KR" sz="4000" dirty="0"/>
              <a:t>DOZYAP DESIGN</a:t>
            </a:r>
            <a:endParaRPr lang="en-US" altLang="ko-KR" sz="4000" dirty="0" smtClean="0"/>
          </a:p>
          <a:p>
            <a:r>
              <a:rPr lang="en-US" altLang="ko-KR" sz="4000" dirty="0"/>
              <a:t>	</a:t>
            </a:r>
            <a:r>
              <a:rPr lang="en-US" altLang="ko-KR" sz="4000" dirty="0" smtClean="0"/>
              <a:t>-</a:t>
            </a:r>
            <a:r>
              <a:rPr lang="en-US" altLang="ko-KR" sz="4000" dirty="0">
                <a:latin typeface="Arial" pitchFamily="34" charset="0"/>
                <a:cs typeface="Arial" pitchFamily="34" charset="0"/>
              </a:rPr>
              <a:t> Supporting </a:t>
            </a:r>
            <a:r>
              <a:rPr lang="en-US" altLang="ko-KR" sz="4000" dirty="0" smtClean="0">
                <a:latin typeface="Arial" pitchFamily="34" charset="0"/>
                <a:cs typeface="Arial" pitchFamily="34" charset="0"/>
              </a:rPr>
              <a:t>Multiple Clients</a:t>
            </a:r>
            <a:endParaRPr lang="ko-KR" alt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167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461758" y="116632"/>
            <a:ext cx="7263717" cy="562981"/>
          </a:xfrm>
        </p:spPr>
        <p:txBody>
          <a:bodyPr/>
          <a:lstStyle/>
          <a:p>
            <a:r>
              <a:rPr lang="en-US" altLang="ko-KR" dirty="0"/>
              <a:t>IMPLEMENTATION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461758" y="1773158"/>
            <a:ext cx="7998674" cy="4244719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DozyAP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prototype  on Nexus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One 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Android 2.3.6 with a Wi-Fi chipset of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Broadcom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BCM4329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802.11 a/b/g/n 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 in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sleep state, all the packets received from 3G interface are buffered. 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client : a loadable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module where a packet buffer </a:t>
            </a:r>
          </a:p>
          <a:p>
            <a:pPr lvl="1"/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together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with a blocking controller to decide if and when application packets must be buffered.</a:t>
            </a:r>
            <a:endParaRPr lang="ko-KR" alt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그림 5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3" y="3869883"/>
            <a:ext cx="3686810" cy="2304256"/>
          </a:xfrm>
          <a:prstGeom prst="rect">
            <a:avLst/>
          </a:prstGeom>
        </p:spPr>
      </p:pic>
      <p:pic>
        <p:nvPicPr>
          <p:cNvPr id="7" name="그림 6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769925"/>
            <a:ext cx="3528392" cy="2398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7922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461758" y="116632"/>
            <a:ext cx="7263717" cy="562981"/>
          </a:xfrm>
        </p:spPr>
        <p:txBody>
          <a:bodyPr/>
          <a:lstStyle/>
          <a:p>
            <a:r>
              <a:rPr lang="en-US" altLang="ko-KR" dirty="0" smtClean="0"/>
              <a:t>Experiment Setup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461758" y="1773158"/>
            <a:ext cx="8070682" cy="4244719"/>
          </a:xfrm>
        </p:spPr>
        <p:txBody>
          <a:bodyPr/>
          <a:lstStyle/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Hardware devices. </a:t>
            </a:r>
            <a:endParaRPr lang="en-US" altLang="ko-KR" sz="18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−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Nexus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One smartphone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with a China Unicom 3G  connection (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WCDMA)</a:t>
            </a:r>
          </a:p>
          <a:p>
            <a:pPr marL="285750" indent="-285750">
              <a:buFont typeface="Arial" pitchFamily="34" charset="0"/>
              <a:buChar char="−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another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Nexus One smartphone as a client to run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applications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285750" indent="-285750">
              <a:buFont typeface="Arial" pitchFamily="34" charset="0"/>
              <a:buChar char="−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Both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smartphones run Android 2.3.6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., a Monsoon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Power Monitor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measure the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power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consumption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Applications and methodology </a:t>
            </a:r>
            <a:endParaRPr lang="en-US" altLang="ko-KR" sz="18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−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five of the  applications : news reading, book reading, video streaming, search,  and  map.</a:t>
            </a:r>
          </a:p>
          <a:p>
            <a:pPr marL="285750" indent="-285750">
              <a:buFont typeface="Arial" pitchFamily="34" charset="0"/>
              <a:buChar char="−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captured trace of the applications to find out all the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HTTP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requests contained in the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traces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Traces</a:t>
            </a:r>
            <a:endParaRPr lang="en-US" altLang="ko-KR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/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Traces</a:t>
            </a:r>
            <a:endParaRPr lang="en-US" altLang="ko-KR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−"/>
            </a:pP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MoodSense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authors conducted a two-month field study with 25 iPhone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users and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collected their network traffic everyday using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tcpdump</a:t>
            </a:r>
            <a:endParaRPr lang="ko-KR" alt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9126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461758" y="116632"/>
            <a:ext cx="7263717" cy="562981"/>
          </a:xfrm>
        </p:spPr>
        <p:txBody>
          <a:bodyPr/>
          <a:lstStyle/>
          <a:p>
            <a:r>
              <a:rPr lang="en-US" altLang="ko-KR" dirty="0"/>
              <a:t>Power Consumption</a:t>
            </a:r>
            <a:endParaRPr lang="ko-KR" altLang="en-US" dirty="0"/>
          </a:p>
        </p:txBody>
      </p:sp>
      <p:sp>
        <p:nvSpPr>
          <p:cNvPr id="7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461758" y="1773158"/>
            <a:ext cx="7264988" cy="4244719"/>
          </a:xfrm>
        </p:spPr>
        <p:txBody>
          <a:bodyPr/>
          <a:lstStyle/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Average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power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power consumption </a:t>
            </a:r>
          </a:p>
          <a:p>
            <a:pPr lvl="1"/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mobile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with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DozyAP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&amp;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without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DozyAP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lvl="1"/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two extreme cases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idle case and busy download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case.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power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saving percentage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the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total power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consumption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 the whole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system</a:t>
            </a:r>
          </a:p>
          <a:p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(including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power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consumed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by  CPU and 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3G)</a:t>
            </a:r>
          </a:p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Total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energy</a:t>
            </a:r>
          </a:p>
          <a:p>
            <a:pPr marL="0" indent="0"/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DozyAP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buffers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packets and delays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their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transmission, </a:t>
            </a:r>
            <a:endParaRPr lang="en-US" altLang="ko-KR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it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may lead to longer application time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comparing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with </a:t>
            </a:r>
            <a:endParaRPr lang="en-US" altLang="ko-KR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case without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DozyAP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ko-KR" alt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그림 7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645024"/>
            <a:ext cx="3468705" cy="26387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396458" y="5444566"/>
            <a:ext cx="720080" cy="21602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113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4004894" y="1773158"/>
            <a:ext cx="4743570" cy="4244719"/>
          </a:xfrm>
        </p:spPr>
        <p:txBody>
          <a:bodyPr/>
          <a:lstStyle/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Wi-Fi interface sleep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time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ko-KR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DozyAP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should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able to save significantly more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power.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Given proper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control over the Wi-Fi hardware, more energy is expected to be saved from sleeping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/>
            <a:r>
              <a:rPr lang="en-US" altLang="ko-KR" sz="1800" dirty="0">
                <a:latin typeface="Arial" pitchFamily="34" charset="0"/>
                <a:cs typeface="Arial" pitchFamily="34" charset="0"/>
              </a:rPr>
              <a:t>Power consumption of  a 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client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lient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needs to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wake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up to receive the sleep requests from the </a:t>
            </a:r>
            <a:r>
              <a:rPr lang="en-US" altLang="ko-KR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 send back the sleep responses when the network is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dle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case introduces the highest overhead but it is </a:t>
            </a:r>
            <a:r>
              <a:rPr lang="en-US" altLang="ko-KR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still 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only  8%</a:t>
            </a:r>
            <a:endParaRPr lang="ko-KR" alt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461758" y="116632"/>
            <a:ext cx="7263717" cy="562981"/>
          </a:xfrm>
        </p:spPr>
        <p:txBody>
          <a:bodyPr/>
          <a:lstStyle/>
          <a:p>
            <a:r>
              <a:rPr lang="en-US" altLang="ko-KR" dirty="0"/>
              <a:t>Power Consumption</a:t>
            </a:r>
            <a:endParaRPr lang="ko-KR" altLang="en-US" dirty="0"/>
          </a:p>
        </p:txBody>
      </p:sp>
      <p:pic>
        <p:nvPicPr>
          <p:cNvPr id="2" name="그림 1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3753374" cy="2143424"/>
          </a:xfrm>
          <a:prstGeom prst="rect">
            <a:avLst/>
          </a:prstGeom>
        </p:spPr>
      </p:pic>
      <p:pic>
        <p:nvPicPr>
          <p:cNvPr id="3" name="그림 2" descr="화면 캡처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32" y="3861048"/>
            <a:ext cx="3781953" cy="224821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79512" y="3284984"/>
            <a:ext cx="720080" cy="21602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79512" y="5628642"/>
            <a:ext cx="792088" cy="216024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240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The 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power efficiency of Wi-Fi 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tethering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800" dirty="0">
                <a:latin typeface="Arial" pitchFamily="34" charset="0"/>
                <a:cs typeface="Arial" pitchFamily="34" charset="0"/>
              </a:rPr>
              <a:t>R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eliable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sleep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request-response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protocol for a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mobile </a:t>
            </a:r>
            <a:r>
              <a:rPr lang="en-US" altLang="ko-KR" sz="1800" dirty="0" err="1" smtClean="0">
                <a:latin typeface="Arial" pitchFamily="34" charset="0"/>
                <a:cs typeface="Arial" pitchFamily="34" charset="0"/>
              </a:rPr>
              <a:t>SoftAP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to coordinate its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sleep schedule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800" dirty="0">
                <a:latin typeface="Arial" pitchFamily="34" charset="0"/>
                <a:cs typeface="Arial" pitchFamily="34" charset="0"/>
              </a:rPr>
              <a:t>A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utomatically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adapt to the on-going traffic </a:t>
            </a:r>
            <a:r>
              <a:rPr lang="en-US" altLang="ko-KR" sz="1800" dirty="0" smtClean="0">
                <a:latin typeface="Arial" pitchFamily="34" charset="0"/>
                <a:cs typeface="Arial" pitchFamily="34" charset="0"/>
              </a:rPr>
              <a:t>load 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for the best power saving.</a:t>
            </a:r>
            <a:endParaRPr lang="ko-KR" alt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461758" y="116632"/>
            <a:ext cx="7263717" cy="562981"/>
          </a:xfrm>
        </p:spPr>
        <p:txBody>
          <a:bodyPr/>
          <a:lstStyle/>
          <a:p>
            <a:r>
              <a:rPr lang="en-US" altLang="ko-KR" dirty="0"/>
              <a:t>CONCLUSIONS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58120" y="6741368"/>
            <a:ext cx="3374322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Wireless data communications lab. Korea </a:t>
            </a:r>
            <a:r>
              <a:rPr lang="en-US" altLang="ko-KR" sz="1200" dirty="0" err="1" smtClean="0">
                <a:latin typeface="나눔고딕" pitchFamily="50" charset="-127"/>
                <a:ea typeface="나눔고딕" pitchFamily="50" charset="-127"/>
              </a:rPr>
              <a:t>univ.</a:t>
            </a:r>
            <a:endParaRPr lang="ko-KR" altLang="en-US" sz="12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814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어플리케이션기획서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6350">
          <a:solidFill>
            <a:srgbClr val="E94716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rgbClr val="E9471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ctr">
          <a:lnSpc>
            <a:spcPts val="900"/>
          </a:lnSpc>
          <a:defRPr sz="650" b="1" dirty="0" smtClean="0">
            <a:solidFill>
              <a:schemeClr val="bg1"/>
            </a:solidFill>
            <a:latin typeface="나눔고딕" pitchFamily="50" charset="-127"/>
            <a:ea typeface="나눔고딕" pitchFamily="50" charset="-127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13182</TotalTime>
  <Words>2183</Words>
  <Application>Microsoft Office PowerPoint</Application>
  <PresentationFormat>화면 슬라이드 쇼(4:3)</PresentationFormat>
  <Paragraphs>243</Paragraphs>
  <Slides>19</Slides>
  <Notes>19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19</vt:i4>
      </vt:variant>
    </vt:vector>
  </HeadingPairs>
  <TitlesOfParts>
    <vt:vector size="21" baseType="lpstr"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DozyAP: Power-Efficient Wi-Fi Tethering</dc:title>
  <dc:creator>min</dc:creator>
  <cp:lastModifiedBy>min</cp:lastModifiedBy>
  <cp:revision>63</cp:revision>
  <cp:lastPrinted>2012-09-21T01:04:53Z</cp:lastPrinted>
  <dcterms:created xsi:type="dcterms:W3CDTF">2012-09-20T01:45:41Z</dcterms:created>
  <dcterms:modified xsi:type="dcterms:W3CDTF">2012-10-12T01:34:40Z</dcterms:modified>
</cp:coreProperties>
</file>