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326" r:id="rId3"/>
    <p:sldId id="258" r:id="rId4"/>
    <p:sldId id="260" r:id="rId5"/>
    <p:sldId id="307" r:id="rId6"/>
    <p:sldId id="308" r:id="rId7"/>
    <p:sldId id="329" r:id="rId8"/>
    <p:sldId id="334" r:id="rId9"/>
    <p:sldId id="335" r:id="rId10"/>
    <p:sldId id="263" r:id="rId11"/>
    <p:sldId id="259" r:id="rId12"/>
    <p:sldId id="322" r:id="rId13"/>
    <p:sldId id="323" r:id="rId14"/>
    <p:sldId id="324" r:id="rId15"/>
    <p:sldId id="325" r:id="rId16"/>
    <p:sldId id="336" r:id="rId17"/>
    <p:sldId id="264" r:id="rId18"/>
    <p:sldId id="265" r:id="rId19"/>
    <p:sldId id="266" r:id="rId20"/>
    <p:sldId id="328" r:id="rId21"/>
    <p:sldId id="267" r:id="rId22"/>
    <p:sldId id="268" r:id="rId23"/>
    <p:sldId id="330" r:id="rId24"/>
    <p:sldId id="279" r:id="rId25"/>
    <p:sldId id="280" r:id="rId26"/>
    <p:sldId id="281" r:id="rId27"/>
    <p:sldId id="283" r:id="rId28"/>
    <p:sldId id="327" r:id="rId29"/>
    <p:sldId id="269" r:id="rId30"/>
    <p:sldId id="271" r:id="rId31"/>
    <p:sldId id="272" r:id="rId32"/>
    <p:sldId id="273" r:id="rId33"/>
    <p:sldId id="274" r:id="rId34"/>
    <p:sldId id="275" r:id="rId35"/>
    <p:sldId id="276" r:id="rId36"/>
    <p:sldId id="277" r:id="rId37"/>
    <p:sldId id="278" r:id="rId38"/>
    <p:sldId id="333" r:id="rId39"/>
    <p:sldId id="298" r:id="rId40"/>
    <p:sldId id="299" r:id="rId41"/>
    <p:sldId id="337" r:id="rId42"/>
    <p:sldId id="338" r:id="rId43"/>
    <p:sldId id="300" r:id="rId44"/>
    <p:sldId id="301" r:id="rId45"/>
    <p:sldId id="304" r:id="rId46"/>
    <p:sldId id="309" r:id="rId47"/>
    <p:sldId id="305" r:id="rId48"/>
    <p:sldId id="306"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2" d="100"/>
          <a:sy n="72" d="100"/>
        </p:scale>
        <p:origin x="56" y="36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7E08B-3919-4552-963B-9A9EA21C4F18}" type="datetimeFigureOut">
              <a:rPr lang="ko-KR" altLang="en-US" smtClean="0"/>
              <a:t>2018-06-05</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5CF335-4290-4803-BFEE-9C540B55CA66}" type="slidenum">
              <a:rPr lang="ko-KR" altLang="en-US" smtClean="0"/>
              <a:t>‹#›</a:t>
            </a:fld>
            <a:endParaRPr lang="ko-KR" altLang="en-US"/>
          </a:p>
        </p:txBody>
      </p:sp>
    </p:spTree>
    <p:extLst>
      <p:ext uri="{BB962C8B-B14F-4D97-AF65-F5344CB8AC3E}">
        <p14:creationId xmlns:p14="http://schemas.microsoft.com/office/powerpoint/2010/main" val="402809132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605CF335-4290-4803-BFEE-9C540B55CA66}" type="slidenum">
              <a:rPr lang="ko-KR" altLang="en-US" smtClean="0"/>
              <a:t>38</a:t>
            </a:fld>
            <a:endParaRPr lang="ko-KR" altLang="en-US"/>
          </a:p>
        </p:txBody>
      </p:sp>
    </p:spTree>
    <p:extLst>
      <p:ext uri="{BB962C8B-B14F-4D97-AF65-F5344CB8AC3E}">
        <p14:creationId xmlns:p14="http://schemas.microsoft.com/office/powerpoint/2010/main" val="2247945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normAutofit/>
          </a:bodyPr>
          <a:lstStyle>
            <a:lvl1pPr algn="ctr">
              <a:defRPr sz="4400">
                <a:latin typeface="Calibri" panose="020F0502020204030204" pitchFamily="34" charset="0"/>
                <a:cs typeface="Calibri" panose="020F0502020204030204" pitchFamily="34" charset="0"/>
              </a:defRPr>
            </a:lvl1p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dirty="0" smtClean="0"/>
              <a:t>마스터 부제목 스타일 편집</a:t>
            </a:r>
            <a:endParaRPr lang="ko-KR" altLang="en-US" dirty="0"/>
          </a:p>
        </p:txBody>
      </p:sp>
      <p:sp>
        <p:nvSpPr>
          <p:cNvPr id="4" name="날짜 개체 틀 3"/>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2558113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838200" y="60324"/>
            <a:ext cx="10515600" cy="833293"/>
          </a:xfrm>
        </p:spPr>
        <p:txBody>
          <a:bodyPr>
            <a:normAutofit/>
          </a:bodyPr>
          <a:lstStyle>
            <a:lvl1pPr>
              <a:defRPr sz="4000">
                <a:latin typeface="Calibri" panose="020F0502020204030204" pitchFamily="34" charset="0"/>
                <a:cs typeface="Calibri" panose="020F0502020204030204" pitchFamily="34" charset="0"/>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838200" y="1267691"/>
            <a:ext cx="10515600" cy="4909272"/>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1187192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2914813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3984939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3450563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1474278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3990622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2424670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3123770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2403277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886D270E-80C4-41DF-B283-DFBA10603953}" type="datetimeFigureOut">
              <a:rPr lang="ko-KR" altLang="en-US" smtClean="0"/>
              <a:t>2018-06-05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3433264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6D270E-80C4-41DF-B283-DFBA10603953}" type="datetimeFigureOut">
              <a:rPr lang="ko-KR" altLang="en-US" smtClean="0"/>
              <a:t>2018-06-05</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FFE74-2D43-47D2-A36A-851C9C28D497}" type="slidenum">
              <a:rPr lang="ko-KR" altLang="en-US" smtClean="0"/>
              <a:t>‹#›</a:t>
            </a:fld>
            <a:endParaRPr lang="ko-KR" altLang="en-US"/>
          </a:p>
        </p:txBody>
      </p:sp>
    </p:spTree>
    <p:extLst>
      <p:ext uri="{BB962C8B-B14F-4D97-AF65-F5344CB8AC3E}">
        <p14:creationId xmlns:p14="http://schemas.microsoft.com/office/powerpoint/2010/main" val="2660799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a:bodyPr>
          <a:lstStyle/>
          <a:p>
            <a:r>
              <a:rPr lang="en-US" altLang="ko-KR" dirty="0" smtClean="0"/>
              <a:t>Smart Charge </a:t>
            </a:r>
            <a:r>
              <a:rPr lang="en-US" altLang="ko-KR" dirty="0"/>
              <a:t>C</a:t>
            </a:r>
            <a:r>
              <a:rPr lang="en-US" altLang="ko-KR" dirty="0" smtClean="0"/>
              <a:t>ommunication (SCC)   for electric vehicles</a:t>
            </a:r>
            <a:endParaRPr lang="ko-KR" altLang="en-US" dirty="0"/>
          </a:p>
        </p:txBody>
      </p:sp>
      <p:sp>
        <p:nvSpPr>
          <p:cNvPr id="3" name="부제목 2"/>
          <p:cNvSpPr>
            <a:spLocks noGrp="1"/>
          </p:cNvSpPr>
          <p:nvPr>
            <p:ph type="subTitle" idx="1"/>
          </p:nvPr>
        </p:nvSpPr>
        <p:spPr/>
        <p:txBody>
          <a:bodyPr/>
          <a:lstStyle/>
          <a:p>
            <a:endParaRPr lang="en-US" altLang="ko-KR" dirty="0" smtClean="0"/>
          </a:p>
          <a:p>
            <a:r>
              <a:rPr lang="en-US" altLang="ko-KR" sz="3200" dirty="0" smtClean="0"/>
              <a:t>ISO/IEC 15118-2</a:t>
            </a:r>
            <a:endParaRPr lang="ko-KR" altLang="en-US" sz="3200" dirty="0"/>
          </a:p>
        </p:txBody>
      </p:sp>
    </p:spTree>
    <p:extLst>
      <p:ext uri="{BB962C8B-B14F-4D97-AF65-F5344CB8AC3E}">
        <p14:creationId xmlns:p14="http://schemas.microsoft.com/office/powerpoint/2010/main" val="3522846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Electric vehicles market growth</a:t>
            </a:r>
            <a:endParaRPr lang="ko-KR" altLang="en-US" dirty="0"/>
          </a:p>
        </p:txBody>
      </p:sp>
      <p:pic>
        <p:nvPicPr>
          <p:cNvPr id="4" name="그림 3"/>
          <p:cNvPicPr>
            <a:picLocks noChangeAspect="1"/>
          </p:cNvPicPr>
          <p:nvPr/>
        </p:nvPicPr>
        <p:blipFill>
          <a:blip r:embed="rId2"/>
          <a:stretch>
            <a:fillRect/>
          </a:stretch>
        </p:blipFill>
        <p:spPr>
          <a:xfrm>
            <a:off x="2180948" y="1239632"/>
            <a:ext cx="7830104" cy="5037598"/>
          </a:xfrm>
          <a:prstGeom prst="rect">
            <a:avLst/>
          </a:prstGeom>
        </p:spPr>
      </p:pic>
    </p:spTree>
    <p:extLst>
      <p:ext uri="{BB962C8B-B14F-4D97-AF65-F5344CB8AC3E}">
        <p14:creationId xmlns:p14="http://schemas.microsoft.com/office/powerpoint/2010/main" val="4009331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Standardization Landscape of </a:t>
            </a:r>
            <a:r>
              <a:rPr lang="en-US" altLang="ko-KR" dirty="0" smtClean="0"/>
              <a:t>V2G </a:t>
            </a:r>
            <a:r>
              <a:rPr lang="en-US" altLang="ko-KR" dirty="0"/>
              <a:t>Interface</a:t>
            </a:r>
            <a:endParaRPr lang="ko-KR" altLang="en-US" dirty="0"/>
          </a:p>
        </p:txBody>
      </p:sp>
      <p:pic>
        <p:nvPicPr>
          <p:cNvPr id="4" name="그림 3"/>
          <p:cNvPicPr>
            <a:picLocks noChangeAspect="1"/>
          </p:cNvPicPr>
          <p:nvPr/>
        </p:nvPicPr>
        <p:blipFill>
          <a:blip r:embed="rId2"/>
          <a:stretch>
            <a:fillRect/>
          </a:stretch>
        </p:blipFill>
        <p:spPr>
          <a:xfrm>
            <a:off x="2338736" y="1897682"/>
            <a:ext cx="7410450" cy="4029075"/>
          </a:xfrm>
          <a:prstGeom prst="rect">
            <a:avLst/>
          </a:prstGeom>
        </p:spPr>
      </p:pic>
      <p:sp>
        <p:nvSpPr>
          <p:cNvPr id="5" name="오른쪽 화살표 4"/>
          <p:cNvSpPr/>
          <p:nvPr/>
        </p:nvSpPr>
        <p:spPr>
          <a:xfrm rot="3108698">
            <a:off x="4377474" y="1698051"/>
            <a:ext cx="1126774" cy="5504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72368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Comparison of International Standards</a:t>
            </a:r>
            <a:endParaRPr lang="ko-KR" altLang="en-US" dirty="0"/>
          </a:p>
        </p:txBody>
      </p:sp>
      <p:pic>
        <p:nvPicPr>
          <p:cNvPr id="4" name="그림 3"/>
          <p:cNvPicPr>
            <a:picLocks noChangeAspect="1"/>
          </p:cNvPicPr>
          <p:nvPr/>
        </p:nvPicPr>
        <p:blipFill>
          <a:blip r:embed="rId2"/>
          <a:stretch>
            <a:fillRect/>
          </a:stretch>
        </p:blipFill>
        <p:spPr>
          <a:xfrm>
            <a:off x="778746" y="893617"/>
            <a:ext cx="10575054" cy="5323415"/>
          </a:xfrm>
          <a:prstGeom prst="rect">
            <a:avLst/>
          </a:prstGeom>
        </p:spPr>
      </p:pic>
      <p:sp>
        <p:nvSpPr>
          <p:cNvPr id="5" name="직사각형 4"/>
          <p:cNvSpPr/>
          <p:nvPr/>
        </p:nvSpPr>
        <p:spPr>
          <a:xfrm>
            <a:off x="2237173" y="1535837"/>
            <a:ext cx="2965142" cy="352443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04010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Comparison of International Standards</a:t>
            </a:r>
            <a:endParaRPr lang="ko-KR" altLang="en-US" dirty="0"/>
          </a:p>
        </p:txBody>
      </p:sp>
      <p:sp>
        <p:nvSpPr>
          <p:cNvPr id="3" name="내용 개체 틀 2"/>
          <p:cNvSpPr>
            <a:spLocks noGrp="1"/>
          </p:cNvSpPr>
          <p:nvPr>
            <p:ph idx="1"/>
          </p:nvPr>
        </p:nvSpPr>
        <p:spPr/>
        <p:txBody>
          <a:bodyPr/>
          <a:lstStyle/>
          <a:p>
            <a:r>
              <a:rPr lang="en-US" altLang="ko-KR" dirty="0" smtClean="0"/>
              <a:t>Slow charging uses AC</a:t>
            </a:r>
          </a:p>
          <a:p>
            <a:r>
              <a:rPr lang="en-US" altLang="ko-KR" dirty="0"/>
              <a:t>T</a:t>
            </a:r>
            <a:r>
              <a:rPr lang="en-US" altLang="ko-KR" dirty="0" smtClean="0"/>
              <a:t>ypes of fast charging interfaces</a:t>
            </a:r>
          </a:p>
          <a:p>
            <a:pPr lvl="1"/>
            <a:r>
              <a:rPr lang="en-US" altLang="ko-KR" dirty="0" err="1" smtClean="0"/>
              <a:t>ChAdeMO</a:t>
            </a:r>
            <a:r>
              <a:rPr lang="en-US" altLang="ko-KR" dirty="0" smtClean="0"/>
              <a:t>, DC Combo use</a:t>
            </a:r>
            <a:r>
              <a:rPr lang="ko-KR" altLang="en-US" dirty="0"/>
              <a:t> </a:t>
            </a:r>
            <a:r>
              <a:rPr lang="en-US" altLang="ko-KR" dirty="0" smtClean="0"/>
              <a:t>DC</a:t>
            </a:r>
          </a:p>
          <a:p>
            <a:pPr lvl="2"/>
            <a:r>
              <a:rPr lang="en-US" altLang="ko-KR" dirty="0" smtClean="0"/>
              <a:t>“Combo”: </a:t>
            </a:r>
            <a:r>
              <a:rPr lang="ko-KR" altLang="en-US" dirty="0" err="1" smtClean="0"/>
              <a:t>완속</a:t>
            </a:r>
            <a:r>
              <a:rPr lang="ko-KR" altLang="en-US" dirty="0" smtClean="0"/>
              <a:t> </a:t>
            </a:r>
            <a:r>
              <a:rPr lang="en-US" altLang="ko-KR" dirty="0" smtClean="0"/>
              <a:t>+ </a:t>
            </a:r>
            <a:r>
              <a:rPr lang="ko-KR" altLang="en-US" dirty="0" smtClean="0"/>
              <a:t>급속</a:t>
            </a:r>
            <a:endParaRPr lang="en-US" altLang="ko-KR" dirty="0" smtClean="0"/>
          </a:p>
          <a:p>
            <a:pPr lvl="2"/>
            <a:r>
              <a:rPr lang="en-US" altLang="ko-KR" dirty="0" err="1" smtClean="0"/>
              <a:t>ChAdeMO</a:t>
            </a:r>
            <a:r>
              <a:rPr lang="en-US" altLang="ko-KR" dirty="0" smtClean="0"/>
              <a:t>: </a:t>
            </a:r>
            <a:r>
              <a:rPr lang="ko-KR" altLang="en-US" dirty="0" err="1" smtClean="0"/>
              <a:t>충전구</a:t>
            </a:r>
            <a:r>
              <a:rPr lang="ko-KR" altLang="en-US" dirty="0" smtClean="0"/>
              <a:t> 분리</a:t>
            </a:r>
            <a:endParaRPr lang="en-US" altLang="ko-KR" dirty="0" smtClean="0"/>
          </a:p>
          <a:p>
            <a:pPr lvl="1"/>
            <a:endParaRPr lang="en-US" altLang="ko-KR" dirty="0" smtClean="0"/>
          </a:p>
          <a:p>
            <a:pPr lvl="1"/>
            <a:endParaRPr lang="en-US" altLang="ko-KR" dirty="0" smtClean="0"/>
          </a:p>
        </p:txBody>
      </p:sp>
      <p:pic>
        <p:nvPicPr>
          <p:cNvPr id="6" name="그림 5"/>
          <p:cNvPicPr>
            <a:picLocks noChangeAspect="1"/>
          </p:cNvPicPr>
          <p:nvPr/>
        </p:nvPicPr>
        <p:blipFill>
          <a:blip r:embed="rId2"/>
          <a:stretch>
            <a:fillRect/>
          </a:stretch>
        </p:blipFill>
        <p:spPr>
          <a:xfrm>
            <a:off x="4632711" y="2541830"/>
            <a:ext cx="7390614" cy="4236270"/>
          </a:xfrm>
          <a:prstGeom prst="rect">
            <a:avLst/>
          </a:prstGeom>
        </p:spPr>
      </p:pic>
    </p:spTree>
    <p:extLst>
      <p:ext uri="{BB962C8B-B14F-4D97-AF65-F5344CB8AC3E}">
        <p14:creationId xmlns:p14="http://schemas.microsoft.com/office/powerpoint/2010/main" val="3353496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Comparison of International Standards</a:t>
            </a:r>
            <a:endParaRPr lang="ko-KR" altLang="en-US" dirty="0"/>
          </a:p>
        </p:txBody>
      </p:sp>
      <p:pic>
        <p:nvPicPr>
          <p:cNvPr id="5" name="그림 4"/>
          <p:cNvPicPr>
            <a:picLocks noChangeAspect="1"/>
          </p:cNvPicPr>
          <p:nvPr/>
        </p:nvPicPr>
        <p:blipFill>
          <a:blip r:embed="rId2"/>
          <a:stretch>
            <a:fillRect/>
          </a:stretch>
        </p:blipFill>
        <p:spPr>
          <a:xfrm>
            <a:off x="1526959" y="983733"/>
            <a:ext cx="8728322" cy="565459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46490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Charging Scenarios</a:t>
            </a:r>
            <a:endParaRPr lang="ko-KR" altLang="en-US" dirty="0"/>
          </a:p>
        </p:txBody>
      </p:sp>
      <p:pic>
        <p:nvPicPr>
          <p:cNvPr id="4" name="그림 3"/>
          <p:cNvPicPr>
            <a:picLocks noChangeAspect="1"/>
          </p:cNvPicPr>
          <p:nvPr/>
        </p:nvPicPr>
        <p:blipFill>
          <a:blip r:embed="rId2"/>
          <a:stretch>
            <a:fillRect/>
          </a:stretch>
        </p:blipFill>
        <p:spPr>
          <a:xfrm>
            <a:off x="1434526" y="893617"/>
            <a:ext cx="9129901" cy="5896256"/>
          </a:xfrm>
          <a:prstGeom prst="rect">
            <a:avLst/>
          </a:prstGeom>
        </p:spPr>
      </p:pic>
    </p:spTree>
    <p:extLst>
      <p:ext uri="{BB962C8B-B14F-4D97-AF65-F5344CB8AC3E}">
        <p14:creationId xmlns:p14="http://schemas.microsoft.com/office/powerpoint/2010/main" val="1083184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DC is for fast charging</a:t>
            </a:r>
            <a:endParaRPr lang="ko-KR" altLang="en-US" dirty="0"/>
          </a:p>
        </p:txBody>
      </p:sp>
      <p:pic>
        <p:nvPicPr>
          <p:cNvPr id="4" name="그림 3"/>
          <p:cNvPicPr>
            <a:picLocks noChangeAspect="1"/>
          </p:cNvPicPr>
          <p:nvPr/>
        </p:nvPicPr>
        <p:blipFill>
          <a:blip r:embed="rId2"/>
          <a:stretch>
            <a:fillRect/>
          </a:stretch>
        </p:blipFill>
        <p:spPr>
          <a:xfrm>
            <a:off x="1811045" y="1267691"/>
            <a:ext cx="8227413" cy="5322236"/>
          </a:xfrm>
          <a:prstGeom prst="rect">
            <a:avLst/>
          </a:prstGeom>
        </p:spPr>
      </p:pic>
    </p:spTree>
    <p:extLst>
      <p:ext uri="{BB962C8B-B14F-4D97-AF65-F5344CB8AC3E}">
        <p14:creationId xmlns:p14="http://schemas.microsoft.com/office/powerpoint/2010/main" val="10743240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DC is for fast charging</a:t>
            </a:r>
            <a:endParaRPr lang="ko-KR" altLang="en-US" dirty="0"/>
          </a:p>
        </p:txBody>
      </p:sp>
      <p:pic>
        <p:nvPicPr>
          <p:cNvPr id="4" name="그림 3"/>
          <p:cNvPicPr>
            <a:picLocks noChangeAspect="1"/>
          </p:cNvPicPr>
          <p:nvPr/>
        </p:nvPicPr>
        <p:blipFill>
          <a:blip r:embed="rId2"/>
          <a:stretch>
            <a:fillRect/>
          </a:stretch>
        </p:blipFill>
        <p:spPr>
          <a:xfrm>
            <a:off x="1660124" y="1079367"/>
            <a:ext cx="8709627" cy="5707612"/>
          </a:xfrm>
          <a:prstGeom prst="rect">
            <a:avLst/>
          </a:prstGeom>
        </p:spPr>
      </p:pic>
    </p:spTree>
    <p:extLst>
      <p:ext uri="{BB962C8B-B14F-4D97-AF65-F5344CB8AC3E}">
        <p14:creationId xmlns:p14="http://schemas.microsoft.com/office/powerpoint/2010/main" val="2996265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a:t>
            </a:r>
            <a:endParaRPr lang="ko-KR" altLang="en-US" dirty="0"/>
          </a:p>
        </p:txBody>
      </p:sp>
      <p:sp>
        <p:nvSpPr>
          <p:cNvPr id="3" name="내용 개체 틀 2"/>
          <p:cNvSpPr>
            <a:spLocks noGrp="1"/>
          </p:cNvSpPr>
          <p:nvPr>
            <p:ph idx="1"/>
          </p:nvPr>
        </p:nvSpPr>
        <p:spPr>
          <a:xfrm>
            <a:off x="838200" y="1825625"/>
            <a:ext cx="6216805" cy="4351338"/>
          </a:xfrm>
        </p:spPr>
        <p:txBody>
          <a:bodyPr>
            <a:normAutofit/>
          </a:bodyPr>
          <a:lstStyle/>
          <a:p>
            <a:r>
              <a:rPr lang="en-US" altLang="ko-KR" dirty="0" smtClean="0"/>
              <a:t>ISO/IEC </a:t>
            </a:r>
            <a:r>
              <a:rPr lang="en-US" altLang="ko-KR" dirty="0"/>
              <a:t>15118 consists of the following </a:t>
            </a:r>
            <a:r>
              <a:rPr lang="en-US" altLang="ko-KR" dirty="0" smtClean="0"/>
              <a:t>parts</a:t>
            </a:r>
            <a:endParaRPr lang="en-US" altLang="ko-KR" dirty="0"/>
          </a:p>
          <a:p>
            <a:pPr lvl="1"/>
            <a:r>
              <a:rPr lang="en-US" altLang="ko-KR" dirty="0"/>
              <a:t>Part 1: General information and use-case definition </a:t>
            </a:r>
          </a:p>
          <a:p>
            <a:pPr lvl="1"/>
            <a:r>
              <a:rPr lang="en-US" altLang="ko-KR" dirty="0"/>
              <a:t>Part 2: Technical protocol description and open systems interconnections (OSI) requirements </a:t>
            </a:r>
          </a:p>
          <a:p>
            <a:pPr lvl="1"/>
            <a:r>
              <a:rPr lang="en-US" altLang="ko-KR" dirty="0"/>
              <a:t>Part 3: Physical and data link layer requirements </a:t>
            </a:r>
            <a:endParaRPr lang="ko-KR" altLang="en-US" dirty="0"/>
          </a:p>
        </p:txBody>
      </p:sp>
      <p:pic>
        <p:nvPicPr>
          <p:cNvPr id="5" name="그림 4"/>
          <p:cNvPicPr>
            <a:picLocks noChangeAspect="1"/>
          </p:cNvPicPr>
          <p:nvPr/>
        </p:nvPicPr>
        <p:blipFill>
          <a:blip r:embed="rId2"/>
          <a:stretch>
            <a:fillRect/>
          </a:stretch>
        </p:blipFill>
        <p:spPr>
          <a:xfrm>
            <a:off x="6753072" y="0"/>
            <a:ext cx="5493245" cy="6590371"/>
          </a:xfrm>
          <a:prstGeom prst="rect">
            <a:avLst/>
          </a:prstGeom>
        </p:spPr>
      </p:pic>
    </p:spTree>
    <p:extLst>
      <p:ext uri="{BB962C8B-B14F-4D97-AF65-F5344CB8AC3E}">
        <p14:creationId xmlns:p14="http://schemas.microsoft.com/office/powerpoint/2010/main" val="480879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a:t>Scope of ISO/IEC 15118 </a:t>
            </a:r>
            <a:r>
              <a:rPr lang="en-US" altLang="ko-KR" dirty="0" smtClean="0"/>
              <a:t>V2G </a:t>
            </a:r>
            <a:r>
              <a:rPr lang="en-US" altLang="ko-KR" dirty="0"/>
              <a:t>Communication Interface</a:t>
            </a:r>
            <a:endParaRPr lang="ko-KR" altLang="en-US" dirty="0"/>
          </a:p>
        </p:txBody>
      </p:sp>
      <p:pic>
        <p:nvPicPr>
          <p:cNvPr id="4" name="그림 3"/>
          <p:cNvPicPr>
            <a:picLocks noChangeAspect="1"/>
          </p:cNvPicPr>
          <p:nvPr/>
        </p:nvPicPr>
        <p:blipFill rotWithShape="1">
          <a:blip r:embed="rId2"/>
          <a:srcRect t="1870"/>
          <a:stretch/>
        </p:blipFill>
        <p:spPr>
          <a:xfrm>
            <a:off x="1737267" y="2007220"/>
            <a:ext cx="8420100" cy="4215470"/>
          </a:xfrm>
          <a:prstGeom prst="rect">
            <a:avLst/>
          </a:prstGeom>
        </p:spPr>
      </p:pic>
    </p:spTree>
    <p:extLst>
      <p:ext uri="{BB962C8B-B14F-4D97-AF65-F5344CB8AC3E}">
        <p14:creationId xmlns:p14="http://schemas.microsoft.com/office/powerpoint/2010/main" val="4031030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Scope of ISO/IEC 15118 V2G Communication Interface</a:t>
            </a:r>
            <a:endParaRPr lang="ko-KR" altLang="en-US" dirty="0"/>
          </a:p>
        </p:txBody>
      </p:sp>
      <p:pic>
        <p:nvPicPr>
          <p:cNvPr id="4" name="그림 3"/>
          <p:cNvPicPr>
            <a:picLocks noChangeAspect="1"/>
          </p:cNvPicPr>
          <p:nvPr/>
        </p:nvPicPr>
        <p:blipFill>
          <a:blip r:embed="rId2"/>
          <a:stretch>
            <a:fillRect/>
          </a:stretch>
        </p:blipFill>
        <p:spPr>
          <a:xfrm>
            <a:off x="1743497" y="1326832"/>
            <a:ext cx="8705005" cy="5531168"/>
          </a:xfrm>
          <a:prstGeom prst="rect">
            <a:avLst/>
          </a:prstGeom>
        </p:spPr>
      </p:pic>
      <p:sp>
        <p:nvSpPr>
          <p:cNvPr id="5" name="직사각형 4"/>
          <p:cNvSpPr/>
          <p:nvPr/>
        </p:nvSpPr>
        <p:spPr>
          <a:xfrm>
            <a:off x="7963270" y="6383045"/>
            <a:ext cx="2489341" cy="474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24871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Use Cases</a:t>
            </a:r>
            <a:endParaRPr lang="ko-KR" altLang="en-US" dirty="0"/>
          </a:p>
        </p:txBody>
      </p:sp>
      <p:pic>
        <p:nvPicPr>
          <p:cNvPr id="3" name="그림 2"/>
          <p:cNvPicPr>
            <a:picLocks noChangeAspect="1"/>
          </p:cNvPicPr>
          <p:nvPr/>
        </p:nvPicPr>
        <p:blipFill>
          <a:blip r:embed="rId2"/>
          <a:stretch>
            <a:fillRect/>
          </a:stretch>
        </p:blipFill>
        <p:spPr>
          <a:xfrm>
            <a:off x="1571347" y="1198858"/>
            <a:ext cx="8585648" cy="5028827"/>
          </a:xfrm>
          <a:prstGeom prst="rect">
            <a:avLst/>
          </a:prstGeom>
        </p:spPr>
      </p:pic>
    </p:spTree>
    <p:extLst>
      <p:ext uri="{BB962C8B-B14F-4D97-AF65-F5344CB8AC3E}">
        <p14:creationId xmlns:p14="http://schemas.microsoft.com/office/powerpoint/2010/main" val="178222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Evolution</a:t>
            </a:r>
            <a:endParaRPr lang="ko-KR" altLang="en-US" dirty="0"/>
          </a:p>
        </p:txBody>
      </p:sp>
      <p:pic>
        <p:nvPicPr>
          <p:cNvPr id="4" name="그림 3"/>
          <p:cNvPicPr>
            <a:picLocks noChangeAspect="1"/>
          </p:cNvPicPr>
          <p:nvPr/>
        </p:nvPicPr>
        <p:blipFill>
          <a:blip r:embed="rId2"/>
          <a:stretch>
            <a:fillRect/>
          </a:stretch>
        </p:blipFill>
        <p:spPr>
          <a:xfrm>
            <a:off x="949909" y="1167566"/>
            <a:ext cx="10243902" cy="5508442"/>
          </a:xfrm>
          <a:prstGeom prst="rect">
            <a:avLst/>
          </a:prstGeom>
        </p:spPr>
      </p:pic>
      <p:pic>
        <p:nvPicPr>
          <p:cNvPr id="5" name="그림 4"/>
          <p:cNvPicPr>
            <a:picLocks noChangeAspect="1"/>
          </p:cNvPicPr>
          <p:nvPr/>
        </p:nvPicPr>
        <p:blipFill>
          <a:blip r:embed="rId3"/>
          <a:stretch>
            <a:fillRect/>
          </a:stretch>
        </p:blipFill>
        <p:spPr>
          <a:xfrm>
            <a:off x="7391168" y="249083"/>
            <a:ext cx="4600575" cy="3838575"/>
          </a:xfrm>
          <a:prstGeom prst="rect">
            <a:avLst/>
          </a:prstGeom>
        </p:spPr>
      </p:pic>
    </p:spTree>
    <p:extLst>
      <p:ext uri="{BB962C8B-B14F-4D97-AF65-F5344CB8AC3E}">
        <p14:creationId xmlns:p14="http://schemas.microsoft.com/office/powerpoint/2010/main" val="188316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Evolution</a:t>
            </a:r>
            <a:endParaRPr lang="ko-KR" altLang="en-US" dirty="0"/>
          </a:p>
        </p:txBody>
      </p:sp>
      <p:pic>
        <p:nvPicPr>
          <p:cNvPr id="3" name="그림 2"/>
          <p:cNvPicPr>
            <a:picLocks noChangeAspect="1"/>
          </p:cNvPicPr>
          <p:nvPr/>
        </p:nvPicPr>
        <p:blipFill>
          <a:blip r:embed="rId2"/>
          <a:stretch>
            <a:fillRect/>
          </a:stretch>
        </p:blipFill>
        <p:spPr>
          <a:xfrm>
            <a:off x="1695635" y="706794"/>
            <a:ext cx="9943242" cy="6151205"/>
          </a:xfrm>
          <a:prstGeom prst="rect">
            <a:avLst/>
          </a:prstGeom>
        </p:spPr>
      </p:pic>
    </p:spTree>
    <p:extLst>
      <p:ext uri="{BB962C8B-B14F-4D97-AF65-F5344CB8AC3E}">
        <p14:creationId xmlns:p14="http://schemas.microsoft.com/office/powerpoint/2010/main" val="3631873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Evolution</a:t>
            </a:r>
            <a:endParaRPr lang="ko-KR" altLang="en-US" dirty="0"/>
          </a:p>
        </p:txBody>
      </p:sp>
      <p:pic>
        <p:nvPicPr>
          <p:cNvPr id="4" name="그림 3"/>
          <p:cNvPicPr>
            <a:picLocks noChangeAspect="1"/>
          </p:cNvPicPr>
          <p:nvPr/>
        </p:nvPicPr>
        <p:blipFill>
          <a:blip r:embed="rId2"/>
          <a:stretch>
            <a:fillRect/>
          </a:stretch>
        </p:blipFill>
        <p:spPr>
          <a:xfrm>
            <a:off x="1260629" y="1322677"/>
            <a:ext cx="9250532" cy="5411831"/>
          </a:xfrm>
          <a:prstGeom prst="rect">
            <a:avLst/>
          </a:prstGeom>
        </p:spPr>
      </p:pic>
    </p:spTree>
    <p:extLst>
      <p:ext uri="{BB962C8B-B14F-4D97-AF65-F5344CB8AC3E}">
        <p14:creationId xmlns:p14="http://schemas.microsoft.com/office/powerpoint/2010/main" val="6144140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a:t>
            </a:r>
            <a:endParaRPr lang="ko-KR" altLang="en-US" dirty="0"/>
          </a:p>
        </p:txBody>
      </p:sp>
      <p:pic>
        <p:nvPicPr>
          <p:cNvPr id="4" name="그림 3"/>
          <p:cNvPicPr>
            <a:picLocks noChangeAspect="1"/>
          </p:cNvPicPr>
          <p:nvPr/>
        </p:nvPicPr>
        <p:blipFill>
          <a:blip r:embed="rId2"/>
          <a:stretch>
            <a:fillRect/>
          </a:stretch>
        </p:blipFill>
        <p:spPr>
          <a:xfrm>
            <a:off x="1464410" y="1575923"/>
            <a:ext cx="9382125" cy="4657725"/>
          </a:xfrm>
          <a:prstGeom prst="rect">
            <a:avLst/>
          </a:prstGeom>
        </p:spPr>
      </p:pic>
    </p:spTree>
    <p:extLst>
      <p:ext uri="{BB962C8B-B14F-4D97-AF65-F5344CB8AC3E}">
        <p14:creationId xmlns:p14="http://schemas.microsoft.com/office/powerpoint/2010/main" val="3802458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a:t>
            </a:r>
            <a:endParaRPr lang="ko-KR" altLang="en-US" dirty="0"/>
          </a:p>
        </p:txBody>
      </p:sp>
      <p:pic>
        <p:nvPicPr>
          <p:cNvPr id="4" name="그림 3"/>
          <p:cNvPicPr>
            <a:picLocks noChangeAspect="1"/>
          </p:cNvPicPr>
          <p:nvPr/>
        </p:nvPicPr>
        <p:blipFill>
          <a:blip r:embed="rId2"/>
          <a:stretch>
            <a:fillRect/>
          </a:stretch>
        </p:blipFill>
        <p:spPr>
          <a:xfrm>
            <a:off x="1468244" y="1520031"/>
            <a:ext cx="9448800" cy="4962525"/>
          </a:xfrm>
          <a:prstGeom prst="rect">
            <a:avLst/>
          </a:prstGeom>
        </p:spPr>
      </p:pic>
    </p:spTree>
    <p:extLst>
      <p:ext uri="{BB962C8B-B14F-4D97-AF65-F5344CB8AC3E}">
        <p14:creationId xmlns:p14="http://schemas.microsoft.com/office/powerpoint/2010/main" val="561272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a:t>
            </a:r>
            <a:endParaRPr lang="ko-KR" altLang="en-US" dirty="0"/>
          </a:p>
        </p:txBody>
      </p:sp>
      <p:pic>
        <p:nvPicPr>
          <p:cNvPr id="3" name="그림 2"/>
          <p:cNvPicPr>
            <a:picLocks noChangeAspect="1"/>
          </p:cNvPicPr>
          <p:nvPr/>
        </p:nvPicPr>
        <p:blipFill>
          <a:blip r:embed="rId2"/>
          <a:stretch>
            <a:fillRect/>
          </a:stretch>
        </p:blipFill>
        <p:spPr>
          <a:xfrm>
            <a:off x="1420282" y="1049681"/>
            <a:ext cx="8749874" cy="5412835"/>
          </a:xfrm>
          <a:prstGeom prst="rect">
            <a:avLst/>
          </a:prstGeom>
        </p:spPr>
      </p:pic>
    </p:spTree>
    <p:extLst>
      <p:ext uri="{BB962C8B-B14F-4D97-AF65-F5344CB8AC3E}">
        <p14:creationId xmlns:p14="http://schemas.microsoft.com/office/powerpoint/2010/main" val="14323310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 – E-mobility</a:t>
            </a:r>
            <a:endParaRPr lang="ko-KR" altLang="en-US" dirty="0"/>
          </a:p>
        </p:txBody>
      </p:sp>
      <p:pic>
        <p:nvPicPr>
          <p:cNvPr id="4" name="그림 3"/>
          <p:cNvPicPr>
            <a:picLocks noChangeAspect="1"/>
          </p:cNvPicPr>
          <p:nvPr/>
        </p:nvPicPr>
        <p:blipFill>
          <a:blip r:embed="rId2"/>
          <a:stretch>
            <a:fillRect/>
          </a:stretch>
        </p:blipFill>
        <p:spPr>
          <a:xfrm>
            <a:off x="1533803" y="931476"/>
            <a:ext cx="8391432" cy="5926524"/>
          </a:xfrm>
          <a:prstGeom prst="rect">
            <a:avLst/>
          </a:prstGeom>
        </p:spPr>
      </p:pic>
    </p:spTree>
    <p:extLst>
      <p:ext uri="{BB962C8B-B14F-4D97-AF65-F5344CB8AC3E}">
        <p14:creationId xmlns:p14="http://schemas.microsoft.com/office/powerpoint/2010/main" val="2533905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a:t>
            </a:r>
            <a:endParaRPr lang="ko-KR" altLang="en-US" dirty="0"/>
          </a:p>
        </p:txBody>
      </p:sp>
      <p:pic>
        <p:nvPicPr>
          <p:cNvPr id="4" name="그림 3"/>
          <p:cNvPicPr>
            <a:picLocks noChangeAspect="1"/>
          </p:cNvPicPr>
          <p:nvPr/>
        </p:nvPicPr>
        <p:blipFill>
          <a:blip r:embed="rId2"/>
          <a:stretch>
            <a:fillRect/>
          </a:stretch>
        </p:blipFill>
        <p:spPr>
          <a:xfrm>
            <a:off x="1400408" y="893617"/>
            <a:ext cx="9467747" cy="5879471"/>
          </a:xfrm>
          <a:prstGeom prst="rect">
            <a:avLst/>
          </a:prstGeom>
        </p:spPr>
      </p:pic>
    </p:spTree>
    <p:extLst>
      <p:ext uri="{BB962C8B-B14F-4D97-AF65-F5344CB8AC3E}">
        <p14:creationId xmlns:p14="http://schemas.microsoft.com/office/powerpoint/2010/main" val="2152991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a:t>
            </a:r>
            <a:endParaRPr lang="ko-KR" altLang="en-US" dirty="0"/>
          </a:p>
        </p:txBody>
      </p:sp>
      <p:pic>
        <p:nvPicPr>
          <p:cNvPr id="3" name="그림 2"/>
          <p:cNvPicPr>
            <a:picLocks noChangeAspect="1"/>
          </p:cNvPicPr>
          <p:nvPr/>
        </p:nvPicPr>
        <p:blipFill>
          <a:blip r:embed="rId2"/>
          <a:stretch>
            <a:fillRect/>
          </a:stretch>
        </p:blipFill>
        <p:spPr>
          <a:xfrm>
            <a:off x="716268" y="712726"/>
            <a:ext cx="10194388" cy="6006371"/>
          </a:xfrm>
          <a:prstGeom prst="rect">
            <a:avLst/>
          </a:prstGeom>
        </p:spPr>
      </p:pic>
      <p:pic>
        <p:nvPicPr>
          <p:cNvPr id="5" name="그림 4"/>
          <p:cNvPicPr>
            <a:picLocks noChangeAspect="1"/>
          </p:cNvPicPr>
          <p:nvPr/>
        </p:nvPicPr>
        <p:blipFill>
          <a:blip r:embed="rId3"/>
          <a:stretch>
            <a:fillRect/>
          </a:stretch>
        </p:blipFill>
        <p:spPr>
          <a:xfrm>
            <a:off x="9491662" y="3330148"/>
            <a:ext cx="2352675" cy="771525"/>
          </a:xfrm>
          <a:prstGeom prst="rect">
            <a:avLst/>
          </a:prstGeom>
        </p:spPr>
      </p:pic>
    </p:spTree>
    <p:extLst>
      <p:ext uri="{BB962C8B-B14F-4D97-AF65-F5344CB8AC3E}">
        <p14:creationId xmlns:p14="http://schemas.microsoft.com/office/powerpoint/2010/main" val="4076922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15118-1</a:t>
            </a:r>
            <a:endParaRPr lang="ko-KR" altLang="en-US" dirty="0"/>
          </a:p>
        </p:txBody>
      </p:sp>
      <p:sp>
        <p:nvSpPr>
          <p:cNvPr id="3" name="내용 개체 틀 2"/>
          <p:cNvSpPr>
            <a:spLocks noGrp="1"/>
          </p:cNvSpPr>
          <p:nvPr>
            <p:ph idx="1"/>
          </p:nvPr>
        </p:nvSpPr>
        <p:spPr/>
        <p:txBody>
          <a:bodyPr/>
          <a:lstStyle/>
          <a:p>
            <a:r>
              <a:rPr lang="en-US" altLang="ko-KR" dirty="0"/>
              <a:t>M</a:t>
            </a:r>
            <a:r>
              <a:rPr lang="en-US" altLang="ko-KR" dirty="0" smtClean="0"/>
              <a:t>ultiple EVCCs and one SECC communicate with each other</a:t>
            </a:r>
          </a:p>
          <a:p>
            <a:r>
              <a:rPr lang="en-US" altLang="ko-KR" dirty="0" smtClean="0"/>
              <a:t> EVSE and EV communicate using the power line standard </a:t>
            </a:r>
            <a:r>
              <a:rPr lang="en-US" altLang="ko-KR" dirty="0" err="1" smtClean="0"/>
              <a:t>HomePlug</a:t>
            </a:r>
            <a:r>
              <a:rPr lang="en-US" altLang="ko-KR" dirty="0" smtClean="0"/>
              <a:t> Green PHY as per ISO 15118 </a:t>
            </a:r>
          </a:p>
          <a:p>
            <a:pPr lvl="1"/>
            <a:r>
              <a:rPr lang="en-US" altLang="ko-KR" dirty="0" smtClean="0"/>
              <a:t>The requirements for this are described in ISO 15118-3</a:t>
            </a:r>
            <a:endParaRPr lang="ko-KR" altLang="en-US" dirty="0"/>
          </a:p>
        </p:txBody>
      </p:sp>
      <p:pic>
        <p:nvPicPr>
          <p:cNvPr id="4" name="그림 3"/>
          <p:cNvPicPr>
            <a:picLocks noChangeAspect="1"/>
          </p:cNvPicPr>
          <p:nvPr/>
        </p:nvPicPr>
        <p:blipFill>
          <a:blip r:embed="rId2"/>
          <a:stretch>
            <a:fillRect/>
          </a:stretch>
        </p:blipFill>
        <p:spPr>
          <a:xfrm>
            <a:off x="1533525" y="3154855"/>
            <a:ext cx="9124950" cy="3495675"/>
          </a:xfrm>
          <a:prstGeom prst="rect">
            <a:avLst/>
          </a:prstGeom>
        </p:spPr>
      </p:pic>
    </p:spTree>
    <p:extLst>
      <p:ext uri="{BB962C8B-B14F-4D97-AF65-F5344CB8AC3E}">
        <p14:creationId xmlns:p14="http://schemas.microsoft.com/office/powerpoint/2010/main" val="15499172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15118-3</a:t>
            </a:r>
            <a:endParaRPr lang="ko-KR" altLang="en-US" dirty="0"/>
          </a:p>
        </p:txBody>
      </p:sp>
      <p:pic>
        <p:nvPicPr>
          <p:cNvPr id="4" name="그림 3"/>
          <p:cNvPicPr>
            <a:picLocks noChangeAspect="1"/>
          </p:cNvPicPr>
          <p:nvPr/>
        </p:nvPicPr>
        <p:blipFill>
          <a:blip r:embed="rId2"/>
          <a:stretch>
            <a:fillRect/>
          </a:stretch>
        </p:blipFill>
        <p:spPr>
          <a:xfrm>
            <a:off x="1577728" y="2181225"/>
            <a:ext cx="9391650" cy="4676775"/>
          </a:xfrm>
          <a:prstGeom prst="rect">
            <a:avLst/>
          </a:prstGeom>
        </p:spPr>
      </p:pic>
      <p:pic>
        <p:nvPicPr>
          <p:cNvPr id="3" name="그림 2"/>
          <p:cNvPicPr>
            <a:picLocks noChangeAspect="1"/>
          </p:cNvPicPr>
          <p:nvPr/>
        </p:nvPicPr>
        <p:blipFill>
          <a:blip r:embed="rId3"/>
          <a:stretch>
            <a:fillRect/>
          </a:stretch>
        </p:blipFill>
        <p:spPr>
          <a:xfrm>
            <a:off x="2806857" y="807868"/>
            <a:ext cx="4722907" cy="4341182"/>
          </a:xfrm>
          <a:prstGeom prst="rect">
            <a:avLst/>
          </a:prstGeom>
        </p:spPr>
      </p:pic>
    </p:spTree>
    <p:extLst>
      <p:ext uri="{BB962C8B-B14F-4D97-AF65-F5344CB8AC3E}">
        <p14:creationId xmlns:p14="http://schemas.microsoft.com/office/powerpoint/2010/main" val="10904621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15118-3</a:t>
            </a:r>
            <a:endParaRPr lang="ko-KR" altLang="en-US" dirty="0"/>
          </a:p>
        </p:txBody>
      </p:sp>
      <p:pic>
        <p:nvPicPr>
          <p:cNvPr id="4" name="그림 3"/>
          <p:cNvPicPr>
            <a:picLocks noChangeAspect="1"/>
          </p:cNvPicPr>
          <p:nvPr/>
        </p:nvPicPr>
        <p:blipFill>
          <a:blip r:embed="rId2"/>
          <a:stretch>
            <a:fillRect/>
          </a:stretch>
        </p:blipFill>
        <p:spPr>
          <a:xfrm>
            <a:off x="1698447" y="893617"/>
            <a:ext cx="8491771" cy="5258608"/>
          </a:xfrm>
          <a:prstGeom prst="rect">
            <a:avLst/>
          </a:prstGeom>
        </p:spPr>
      </p:pic>
    </p:spTree>
    <p:extLst>
      <p:ext uri="{BB962C8B-B14F-4D97-AF65-F5344CB8AC3E}">
        <p14:creationId xmlns:p14="http://schemas.microsoft.com/office/powerpoint/2010/main" val="25074285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15118-3</a:t>
            </a:r>
            <a:endParaRPr lang="ko-KR" altLang="en-US" dirty="0"/>
          </a:p>
        </p:txBody>
      </p:sp>
      <p:pic>
        <p:nvPicPr>
          <p:cNvPr id="6" name="그림 5"/>
          <p:cNvPicPr>
            <a:picLocks noChangeAspect="1"/>
          </p:cNvPicPr>
          <p:nvPr/>
        </p:nvPicPr>
        <p:blipFill>
          <a:blip r:embed="rId2"/>
          <a:stretch>
            <a:fillRect/>
          </a:stretch>
        </p:blipFill>
        <p:spPr>
          <a:xfrm>
            <a:off x="4849839" y="0"/>
            <a:ext cx="5031336" cy="6858000"/>
          </a:xfrm>
          <a:prstGeom prst="rect">
            <a:avLst/>
          </a:prstGeom>
        </p:spPr>
      </p:pic>
    </p:spTree>
    <p:extLst>
      <p:ext uri="{BB962C8B-B14F-4D97-AF65-F5344CB8AC3E}">
        <p14:creationId xmlns:p14="http://schemas.microsoft.com/office/powerpoint/2010/main" val="25662702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15118-3</a:t>
            </a:r>
            <a:endParaRPr lang="ko-KR" altLang="en-US" dirty="0"/>
          </a:p>
        </p:txBody>
      </p:sp>
      <p:pic>
        <p:nvPicPr>
          <p:cNvPr id="4" name="그림 3"/>
          <p:cNvPicPr>
            <a:picLocks noChangeAspect="1"/>
          </p:cNvPicPr>
          <p:nvPr/>
        </p:nvPicPr>
        <p:blipFill>
          <a:blip r:embed="rId2"/>
          <a:stretch>
            <a:fillRect/>
          </a:stretch>
        </p:blipFill>
        <p:spPr>
          <a:xfrm>
            <a:off x="1057275" y="772357"/>
            <a:ext cx="10077450" cy="6085643"/>
          </a:xfrm>
          <a:prstGeom prst="rect">
            <a:avLst/>
          </a:prstGeom>
        </p:spPr>
      </p:pic>
    </p:spTree>
    <p:extLst>
      <p:ext uri="{BB962C8B-B14F-4D97-AF65-F5344CB8AC3E}">
        <p14:creationId xmlns:p14="http://schemas.microsoft.com/office/powerpoint/2010/main" val="29274490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sp>
        <p:nvSpPr>
          <p:cNvPr id="3" name="내용 개체 틀 2"/>
          <p:cNvSpPr>
            <a:spLocks noGrp="1"/>
          </p:cNvSpPr>
          <p:nvPr>
            <p:ph idx="1"/>
          </p:nvPr>
        </p:nvSpPr>
        <p:spPr/>
        <p:txBody>
          <a:bodyPr/>
          <a:lstStyle/>
          <a:p>
            <a:r>
              <a:rPr lang="en-US" altLang="ko-KR" dirty="0" smtClean="0"/>
              <a:t>Relation of charging and communication</a:t>
            </a:r>
            <a:endParaRPr lang="ko-KR" altLang="en-US" dirty="0"/>
          </a:p>
        </p:txBody>
      </p:sp>
      <p:pic>
        <p:nvPicPr>
          <p:cNvPr id="4" name="그림 3"/>
          <p:cNvPicPr>
            <a:picLocks noChangeAspect="1"/>
          </p:cNvPicPr>
          <p:nvPr/>
        </p:nvPicPr>
        <p:blipFill>
          <a:blip r:embed="rId2"/>
          <a:stretch>
            <a:fillRect/>
          </a:stretch>
        </p:blipFill>
        <p:spPr>
          <a:xfrm>
            <a:off x="759279" y="1864311"/>
            <a:ext cx="11226230" cy="4312651"/>
          </a:xfrm>
          <a:prstGeom prst="rect">
            <a:avLst/>
          </a:prstGeom>
        </p:spPr>
      </p:pic>
      <p:pic>
        <p:nvPicPr>
          <p:cNvPr id="5" name="그림 4"/>
          <p:cNvPicPr>
            <a:picLocks noChangeAspect="1"/>
          </p:cNvPicPr>
          <p:nvPr/>
        </p:nvPicPr>
        <p:blipFill>
          <a:blip r:embed="rId3"/>
          <a:stretch>
            <a:fillRect/>
          </a:stretch>
        </p:blipFill>
        <p:spPr>
          <a:xfrm>
            <a:off x="2333794" y="5867816"/>
            <a:ext cx="8077200" cy="466725"/>
          </a:xfrm>
          <a:prstGeom prst="rect">
            <a:avLst/>
          </a:prstGeom>
        </p:spPr>
      </p:pic>
    </p:spTree>
    <p:extLst>
      <p:ext uri="{BB962C8B-B14F-4D97-AF65-F5344CB8AC3E}">
        <p14:creationId xmlns:p14="http://schemas.microsoft.com/office/powerpoint/2010/main" val="30661915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4" name="그림 3"/>
          <p:cNvPicPr>
            <a:picLocks noChangeAspect="1"/>
          </p:cNvPicPr>
          <p:nvPr/>
        </p:nvPicPr>
        <p:blipFill>
          <a:blip r:embed="rId2"/>
          <a:stretch>
            <a:fillRect/>
          </a:stretch>
        </p:blipFill>
        <p:spPr>
          <a:xfrm>
            <a:off x="1166812" y="1914525"/>
            <a:ext cx="9858375" cy="4943475"/>
          </a:xfrm>
          <a:prstGeom prst="rect">
            <a:avLst/>
          </a:prstGeom>
        </p:spPr>
      </p:pic>
      <p:pic>
        <p:nvPicPr>
          <p:cNvPr id="5" name="그림 4"/>
          <p:cNvPicPr>
            <a:picLocks noChangeAspect="1"/>
          </p:cNvPicPr>
          <p:nvPr/>
        </p:nvPicPr>
        <p:blipFill>
          <a:blip r:embed="rId3"/>
          <a:stretch>
            <a:fillRect/>
          </a:stretch>
        </p:blipFill>
        <p:spPr>
          <a:xfrm>
            <a:off x="2806857" y="807868"/>
            <a:ext cx="4722907" cy="4341182"/>
          </a:xfrm>
          <a:prstGeom prst="rect">
            <a:avLst/>
          </a:prstGeom>
        </p:spPr>
      </p:pic>
    </p:spTree>
    <p:extLst>
      <p:ext uri="{BB962C8B-B14F-4D97-AF65-F5344CB8AC3E}">
        <p14:creationId xmlns:p14="http://schemas.microsoft.com/office/powerpoint/2010/main" val="42874731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5" name="그림 4"/>
          <p:cNvPicPr>
            <a:picLocks noChangeAspect="1"/>
          </p:cNvPicPr>
          <p:nvPr/>
        </p:nvPicPr>
        <p:blipFill>
          <a:blip r:embed="rId2"/>
          <a:stretch>
            <a:fillRect/>
          </a:stretch>
        </p:blipFill>
        <p:spPr>
          <a:xfrm>
            <a:off x="1718450" y="1097117"/>
            <a:ext cx="8591550" cy="5362575"/>
          </a:xfrm>
          <a:prstGeom prst="rect">
            <a:avLst/>
          </a:prstGeom>
        </p:spPr>
      </p:pic>
    </p:spTree>
    <p:extLst>
      <p:ext uri="{BB962C8B-B14F-4D97-AF65-F5344CB8AC3E}">
        <p14:creationId xmlns:p14="http://schemas.microsoft.com/office/powerpoint/2010/main" val="20543040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3" name="그림 2"/>
          <p:cNvPicPr>
            <a:picLocks noChangeAspect="1"/>
          </p:cNvPicPr>
          <p:nvPr/>
        </p:nvPicPr>
        <p:blipFill>
          <a:blip r:embed="rId2"/>
          <a:stretch>
            <a:fillRect/>
          </a:stretch>
        </p:blipFill>
        <p:spPr>
          <a:xfrm>
            <a:off x="2003851" y="686367"/>
            <a:ext cx="8864872" cy="6081609"/>
          </a:xfrm>
          <a:prstGeom prst="rect">
            <a:avLst/>
          </a:prstGeom>
        </p:spPr>
      </p:pic>
    </p:spTree>
    <p:extLst>
      <p:ext uri="{BB962C8B-B14F-4D97-AF65-F5344CB8AC3E}">
        <p14:creationId xmlns:p14="http://schemas.microsoft.com/office/powerpoint/2010/main" val="41099980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4" name="그림 3"/>
          <p:cNvPicPr>
            <a:picLocks noChangeAspect="1"/>
          </p:cNvPicPr>
          <p:nvPr/>
        </p:nvPicPr>
        <p:blipFill>
          <a:blip r:embed="rId2"/>
          <a:stretch>
            <a:fillRect/>
          </a:stretch>
        </p:blipFill>
        <p:spPr>
          <a:xfrm>
            <a:off x="1250969" y="1044776"/>
            <a:ext cx="9690062" cy="5583363"/>
          </a:xfrm>
          <a:prstGeom prst="rect">
            <a:avLst/>
          </a:prstGeom>
        </p:spPr>
      </p:pic>
    </p:spTree>
    <p:extLst>
      <p:ext uri="{BB962C8B-B14F-4D97-AF65-F5344CB8AC3E}">
        <p14:creationId xmlns:p14="http://schemas.microsoft.com/office/powerpoint/2010/main" val="21872065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3" name="그림 2"/>
          <p:cNvPicPr>
            <a:picLocks noChangeAspect="1"/>
          </p:cNvPicPr>
          <p:nvPr/>
        </p:nvPicPr>
        <p:blipFill>
          <a:blip r:embed="rId2"/>
          <a:stretch>
            <a:fillRect/>
          </a:stretch>
        </p:blipFill>
        <p:spPr>
          <a:xfrm>
            <a:off x="984792" y="933450"/>
            <a:ext cx="10534650" cy="5924550"/>
          </a:xfrm>
          <a:prstGeom prst="rect">
            <a:avLst/>
          </a:prstGeom>
        </p:spPr>
      </p:pic>
    </p:spTree>
    <p:extLst>
      <p:ext uri="{BB962C8B-B14F-4D97-AF65-F5344CB8AC3E}">
        <p14:creationId xmlns:p14="http://schemas.microsoft.com/office/powerpoint/2010/main" val="16777081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4" name="그림 3"/>
          <p:cNvPicPr>
            <a:picLocks noChangeAspect="1"/>
          </p:cNvPicPr>
          <p:nvPr/>
        </p:nvPicPr>
        <p:blipFill>
          <a:blip r:embed="rId2"/>
          <a:stretch>
            <a:fillRect/>
          </a:stretch>
        </p:blipFill>
        <p:spPr>
          <a:xfrm>
            <a:off x="981075" y="745621"/>
            <a:ext cx="10372725" cy="5991225"/>
          </a:xfrm>
          <a:prstGeom prst="rect">
            <a:avLst/>
          </a:prstGeom>
        </p:spPr>
      </p:pic>
    </p:spTree>
    <p:extLst>
      <p:ext uri="{BB962C8B-B14F-4D97-AF65-F5344CB8AC3E}">
        <p14:creationId xmlns:p14="http://schemas.microsoft.com/office/powerpoint/2010/main" val="26335652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4" name="그림 3"/>
          <p:cNvPicPr>
            <a:picLocks noChangeAspect="1"/>
          </p:cNvPicPr>
          <p:nvPr/>
        </p:nvPicPr>
        <p:blipFill>
          <a:blip r:embed="rId2"/>
          <a:stretch>
            <a:fillRect/>
          </a:stretch>
        </p:blipFill>
        <p:spPr>
          <a:xfrm>
            <a:off x="971550" y="862678"/>
            <a:ext cx="10291182" cy="5995322"/>
          </a:xfrm>
          <a:prstGeom prst="rect">
            <a:avLst/>
          </a:prstGeom>
        </p:spPr>
      </p:pic>
    </p:spTree>
    <p:extLst>
      <p:ext uri="{BB962C8B-B14F-4D97-AF65-F5344CB8AC3E}">
        <p14:creationId xmlns:p14="http://schemas.microsoft.com/office/powerpoint/2010/main" val="26064671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3" name="그림 2"/>
          <p:cNvPicPr>
            <a:picLocks noChangeAspect="1"/>
          </p:cNvPicPr>
          <p:nvPr/>
        </p:nvPicPr>
        <p:blipFill>
          <a:blip r:embed="rId2"/>
          <a:stretch>
            <a:fillRect/>
          </a:stretch>
        </p:blipFill>
        <p:spPr>
          <a:xfrm>
            <a:off x="957262" y="811367"/>
            <a:ext cx="10277475" cy="5934075"/>
          </a:xfrm>
          <a:prstGeom prst="rect">
            <a:avLst/>
          </a:prstGeom>
        </p:spPr>
      </p:pic>
    </p:spTree>
    <p:extLst>
      <p:ext uri="{BB962C8B-B14F-4D97-AF65-F5344CB8AC3E}">
        <p14:creationId xmlns:p14="http://schemas.microsoft.com/office/powerpoint/2010/main" val="35153190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4" name="그림 3"/>
          <p:cNvPicPr>
            <a:picLocks noChangeAspect="1"/>
          </p:cNvPicPr>
          <p:nvPr/>
        </p:nvPicPr>
        <p:blipFill>
          <a:blip r:embed="rId2"/>
          <a:stretch>
            <a:fillRect/>
          </a:stretch>
        </p:blipFill>
        <p:spPr>
          <a:xfrm>
            <a:off x="1614487" y="772725"/>
            <a:ext cx="8146547" cy="5904299"/>
          </a:xfrm>
          <a:prstGeom prst="rect">
            <a:avLst/>
          </a:prstGeom>
        </p:spPr>
      </p:pic>
      <p:sp>
        <p:nvSpPr>
          <p:cNvPr id="6" name="직사각형 5"/>
          <p:cNvSpPr/>
          <p:nvPr/>
        </p:nvSpPr>
        <p:spPr>
          <a:xfrm>
            <a:off x="8980449" y="5947317"/>
            <a:ext cx="929268" cy="729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6856277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 – Overview of EVCC/SECC States</a:t>
            </a:r>
            <a:endParaRPr lang="ko-KR" altLang="en-US" dirty="0"/>
          </a:p>
        </p:txBody>
      </p:sp>
      <p:sp>
        <p:nvSpPr>
          <p:cNvPr id="6" name="직사각형 5"/>
          <p:cNvSpPr/>
          <p:nvPr/>
        </p:nvSpPr>
        <p:spPr>
          <a:xfrm>
            <a:off x="8980449" y="5947317"/>
            <a:ext cx="929268" cy="729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3"/>
          <a:stretch>
            <a:fillRect/>
          </a:stretch>
        </p:blipFill>
        <p:spPr>
          <a:xfrm>
            <a:off x="1855433" y="742697"/>
            <a:ext cx="3666477" cy="5840568"/>
          </a:xfrm>
          <a:prstGeom prst="rect">
            <a:avLst/>
          </a:prstGeom>
        </p:spPr>
      </p:pic>
      <p:pic>
        <p:nvPicPr>
          <p:cNvPr id="5" name="그림 4"/>
          <p:cNvPicPr>
            <a:picLocks noChangeAspect="1"/>
          </p:cNvPicPr>
          <p:nvPr/>
        </p:nvPicPr>
        <p:blipFill>
          <a:blip r:embed="rId4"/>
          <a:stretch>
            <a:fillRect/>
          </a:stretch>
        </p:blipFill>
        <p:spPr>
          <a:xfrm>
            <a:off x="6539143" y="718428"/>
            <a:ext cx="3314876" cy="6024707"/>
          </a:xfrm>
          <a:prstGeom prst="rect">
            <a:avLst/>
          </a:prstGeom>
        </p:spPr>
      </p:pic>
    </p:spTree>
    <p:extLst>
      <p:ext uri="{BB962C8B-B14F-4D97-AF65-F5344CB8AC3E}">
        <p14:creationId xmlns:p14="http://schemas.microsoft.com/office/powerpoint/2010/main" val="28454267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sp>
        <p:nvSpPr>
          <p:cNvPr id="3" name="내용 개체 틀 2"/>
          <p:cNvSpPr>
            <a:spLocks noGrp="1"/>
          </p:cNvSpPr>
          <p:nvPr>
            <p:ph idx="1"/>
          </p:nvPr>
        </p:nvSpPr>
        <p:spPr>
          <a:xfrm>
            <a:off x="838200" y="1267691"/>
            <a:ext cx="6698942" cy="4909272"/>
          </a:xfrm>
        </p:spPr>
        <p:txBody>
          <a:bodyPr/>
          <a:lstStyle/>
          <a:p>
            <a:r>
              <a:rPr lang="en-US" altLang="ko-KR" dirty="0" smtClean="0"/>
              <a:t>EVCC communication states for AC V2G messaging</a:t>
            </a:r>
            <a:endParaRPr lang="ko-KR" altLang="en-US" dirty="0"/>
          </a:p>
        </p:txBody>
      </p:sp>
      <p:pic>
        <p:nvPicPr>
          <p:cNvPr id="4" name="그림 3"/>
          <p:cNvPicPr>
            <a:picLocks noChangeAspect="1"/>
          </p:cNvPicPr>
          <p:nvPr/>
        </p:nvPicPr>
        <p:blipFill>
          <a:blip r:embed="rId2"/>
          <a:stretch>
            <a:fillRect/>
          </a:stretch>
        </p:blipFill>
        <p:spPr>
          <a:xfrm>
            <a:off x="7537142" y="317776"/>
            <a:ext cx="4671657" cy="6429253"/>
          </a:xfrm>
          <a:prstGeom prst="rect">
            <a:avLst/>
          </a:prstGeom>
        </p:spPr>
      </p:pic>
    </p:spTree>
    <p:extLst>
      <p:ext uri="{BB962C8B-B14F-4D97-AF65-F5344CB8AC3E}">
        <p14:creationId xmlns:p14="http://schemas.microsoft.com/office/powerpoint/2010/main" val="31317789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a:srcRect b="45705"/>
          <a:stretch/>
        </p:blipFill>
        <p:spPr>
          <a:xfrm>
            <a:off x="5043887" y="1099012"/>
            <a:ext cx="7342340" cy="5486324"/>
          </a:xfrm>
          <a:prstGeom prst="rect">
            <a:avLst/>
          </a:prstGeom>
        </p:spPr>
      </p:pic>
      <p:sp>
        <p:nvSpPr>
          <p:cNvPr id="2" name="제목 1"/>
          <p:cNvSpPr>
            <a:spLocks noGrp="1"/>
          </p:cNvSpPr>
          <p:nvPr>
            <p:ph type="title"/>
          </p:nvPr>
        </p:nvSpPr>
        <p:spPr/>
        <p:txBody>
          <a:bodyPr/>
          <a:lstStyle/>
          <a:p>
            <a:r>
              <a:rPr lang="en-US" altLang="ko-KR" dirty="0" smtClean="0"/>
              <a:t>ISO/IEC 15118-2</a:t>
            </a:r>
            <a:endParaRPr lang="ko-KR" altLang="en-US" dirty="0"/>
          </a:p>
        </p:txBody>
      </p:sp>
      <p:sp>
        <p:nvSpPr>
          <p:cNvPr id="3" name="내용 개체 틀 2"/>
          <p:cNvSpPr>
            <a:spLocks noGrp="1"/>
          </p:cNvSpPr>
          <p:nvPr>
            <p:ph idx="1"/>
          </p:nvPr>
        </p:nvSpPr>
        <p:spPr>
          <a:xfrm>
            <a:off x="838200" y="1267691"/>
            <a:ext cx="6698942" cy="4909272"/>
          </a:xfrm>
        </p:spPr>
        <p:txBody>
          <a:bodyPr/>
          <a:lstStyle/>
          <a:p>
            <a:r>
              <a:rPr lang="en-US" altLang="ko-KR" dirty="0" smtClean="0"/>
              <a:t>EVCC communication states for AC V2G messaging</a:t>
            </a:r>
            <a:endParaRPr lang="ko-KR" altLang="en-US" dirty="0"/>
          </a:p>
        </p:txBody>
      </p:sp>
    </p:spTree>
    <p:extLst>
      <p:ext uri="{BB962C8B-B14F-4D97-AF65-F5344CB8AC3E}">
        <p14:creationId xmlns:p14="http://schemas.microsoft.com/office/powerpoint/2010/main" val="13822311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5" name="그림 4"/>
          <p:cNvPicPr>
            <a:picLocks noChangeAspect="1"/>
          </p:cNvPicPr>
          <p:nvPr/>
        </p:nvPicPr>
        <p:blipFill>
          <a:blip r:embed="rId2"/>
          <a:stretch>
            <a:fillRect/>
          </a:stretch>
        </p:blipFill>
        <p:spPr>
          <a:xfrm>
            <a:off x="1760784" y="893617"/>
            <a:ext cx="8210550" cy="742950"/>
          </a:xfrm>
          <a:prstGeom prst="rect">
            <a:avLst/>
          </a:prstGeom>
        </p:spPr>
      </p:pic>
      <p:pic>
        <p:nvPicPr>
          <p:cNvPr id="6" name="그림 5"/>
          <p:cNvPicPr>
            <a:picLocks noChangeAspect="1"/>
          </p:cNvPicPr>
          <p:nvPr/>
        </p:nvPicPr>
        <p:blipFill>
          <a:blip r:embed="rId3"/>
          <a:stretch>
            <a:fillRect/>
          </a:stretch>
        </p:blipFill>
        <p:spPr>
          <a:xfrm>
            <a:off x="1822697" y="1932651"/>
            <a:ext cx="8201025" cy="666750"/>
          </a:xfrm>
          <a:prstGeom prst="rect">
            <a:avLst/>
          </a:prstGeom>
        </p:spPr>
      </p:pic>
      <p:pic>
        <p:nvPicPr>
          <p:cNvPr id="7" name="그림 6"/>
          <p:cNvPicPr>
            <a:picLocks noChangeAspect="1"/>
          </p:cNvPicPr>
          <p:nvPr/>
        </p:nvPicPr>
        <p:blipFill>
          <a:blip r:embed="rId4"/>
          <a:stretch>
            <a:fillRect/>
          </a:stretch>
        </p:blipFill>
        <p:spPr>
          <a:xfrm>
            <a:off x="1822697" y="2736172"/>
            <a:ext cx="8086725" cy="533400"/>
          </a:xfrm>
          <a:prstGeom prst="rect">
            <a:avLst/>
          </a:prstGeom>
        </p:spPr>
      </p:pic>
      <p:pic>
        <p:nvPicPr>
          <p:cNvPr id="8" name="그림 7"/>
          <p:cNvPicPr>
            <a:picLocks noChangeAspect="1"/>
          </p:cNvPicPr>
          <p:nvPr/>
        </p:nvPicPr>
        <p:blipFill>
          <a:blip r:embed="rId5"/>
          <a:stretch>
            <a:fillRect/>
          </a:stretch>
        </p:blipFill>
        <p:spPr>
          <a:xfrm>
            <a:off x="1870322" y="4191679"/>
            <a:ext cx="8153400" cy="514350"/>
          </a:xfrm>
          <a:prstGeom prst="rect">
            <a:avLst/>
          </a:prstGeom>
        </p:spPr>
      </p:pic>
      <p:pic>
        <p:nvPicPr>
          <p:cNvPr id="9" name="그림 8"/>
          <p:cNvPicPr>
            <a:picLocks noChangeAspect="1"/>
          </p:cNvPicPr>
          <p:nvPr/>
        </p:nvPicPr>
        <p:blipFill>
          <a:blip r:embed="rId6"/>
          <a:stretch>
            <a:fillRect/>
          </a:stretch>
        </p:blipFill>
        <p:spPr>
          <a:xfrm>
            <a:off x="1803647" y="3392488"/>
            <a:ext cx="8220075" cy="676275"/>
          </a:xfrm>
          <a:prstGeom prst="rect">
            <a:avLst/>
          </a:prstGeom>
        </p:spPr>
      </p:pic>
      <p:pic>
        <p:nvPicPr>
          <p:cNvPr id="10" name="그림 9"/>
          <p:cNvPicPr>
            <a:picLocks noChangeAspect="1"/>
          </p:cNvPicPr>
          <p:nvPr/>
        </p:nvPicPr>
        <p:blipFill>
          <a:blip r:embed="rId7"/>
          <a:stretch>
            <a:fillRect/>
          </a:stretch>
        </p:blipFill>
        <p:spPr>
          <a:xfrm>
            <a:off x="1884609" y="4834084"/>
            <a:ext cx="8124825" cy="990600"/>
          </a:xfrm>
          <a:prstGeom prst="rect">
            <a:avLst/>
          </a:prstGeom>
        </p:spPr>
      </p:pic>
    </p:spTree>
    <p:extLst>
      <p:ext uri="{BB962C8B-B14F-4D97-AF65-F5344CB8AC3E}">
        <p14:creationId xmlns:p14="http://schemas.microsoft.com/office/powerpoint/2010/main" val="40894765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stretch>
            <a:fillRect/>
          </a:stretch>
        </p:blipFill>
        <p:spPr>
          <a:xfrm>
            <a:off x="1546378" y="2667632"/>
            <a:ext cx="8048625" cy="533400"/>
          </a:xfrm>
          <a:prstGeom prst="rect">
            <a:avLst/>
          </a:prstGeom>
        </p:spPr>
      </p:pic>
      <p:sp>
        <p:nvSpPr>
          <p:cNvPr id="2" name="제목 1"/>
          <p:cNvSpPr>
            <a:spLocks noGrp="1"/>
          </p:cNvSpPr>
          <p:nvPr>
            <p:ph type="title"/>
          </p:nvPr>
        </p:nvSpPr>
        <p:spPr/>
        <p:txBody>
          <a:bodyPr/>
          <a:lstStyle/>
          <a:p>
            <a:r>
              <a:rPr lang="en-US" altLang="ko-KR" dirty="0" smtClean="0"/>
              <a:t>ISO/IEC 15118-2</a:t>
            </a:r>
            <a:endParaRPr lang="ko-KR" altLang="en-US" dirty="0"/>
          </a:p>
        </p:txBody>
      </p:sp>
      <p:pic>
        <p:nvPicPr>
          <p:cNvPr id="4" name="그림 3"/>
          <p:cNvPicPr>
            <a:picLocks noChangeAspect="1"/>
          </p:cNvPicPr>
          <p:nvPr/>
        </p:nvPicPr>
        <p:blipFill>
          <a:blip r:embed="rId3"/>
          <a:stretch>
            <a:fillRect/>
          </a:stretch>
        </p:blipFill>
        <p:spPr>
          <a:xfrm>
            <a:off x="1436841" y="1081504"/>
            <a:ext cx="8181975" cy="895350"/>
          </a:xfrm>
          <a:prstGeom prst="rect">
            <a:avLst/>
          </a:prstGeom>
        </p:spPr>
      </p:pic>
      <p:pic>
        <p:nvPicPr>
          <p:cNvPr id="5" name="그림 4"/>
          <p:cNvPicPr>
            <a:picLocks noChangeAspect="1"/>
          </p:cNvPicPr>
          <p:nvPr/>
        </p:nvPicPr>
        <p:blipFill>
          <a:blip r:embed="rId4"/>
          <a:stretch>
            <a:fillRect/>
          </a:stretch>
        </p:blipFill>
        <p:spPr>
          <a:xfrm>
            <a:off x="1436841" y="2112693"/>
            <a:ext cx="8267700" cy="685800"/>
          </a:xfrm>
          <a:prstGeom prst="rect">
            <a:avLst/>
          </a:prstGeom>
        </p:spPr>
      </p:pic>
      <p:pic>
        <p:nvPicPr>
          <p:cNvPr id="7" name="그림 6"/>
          <p:cNvPicPr>
            <a:picLocks noChangeAspect="1"/>
          </p:cNvPicPr>
          <p:nvPr/>
        </p:nvPicPr>
        <p:blipFill>
          <a:blip r:embed="rId5"/>
          <a:stretch>
            <a:fillRect/>
          </a:stretch>
        </p:blipFill>
        <p:spPr>
          <a:xfrm>
            <a:off x="1427316" y="4017569"/>
            <a:ext cx="8191500" cy="1066800"/>
          </a:xfrm>
          <a:prstGeom prst="rect">
            <a:avLst/>
          </a:prstGeom>
        </p:spPr>
      </p:pic>
      <p:cxnSp>
        <p:nvCxnSpPr>
          <p:cNvPr id="9" name="직선 연결선 8"/>
          <p:cNvCxnSpPr>
            <a:stCxn id="6" idx="2"/>
          </p:cNvCxnSpPr>
          <p:nvPr/>
        </p:nvCxnSpPr>
        <p:spPr>
          <a:xfrm flipH="1">
            <a:off x="5570690" y="3201032"/>
            <a:ext cx="1" cy="705143"/>
          </a:xfrm>
          <a:prstGeom prst="line">
            <a:avLst/>
          </a:prstGeom>
          <a:ln w="44450">
            <a:prstDash val="sysDot"/>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H="1">
            <a:off x="5523065" y="5241747"/>
            <a:ext cx="1" cy="705143"/>
          </a:xfrm>
          <a:prstGeom prst="line">
            <a:avLst/>
          </a:prstGeom>
          <a:ln w="4445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164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sp>
        <p:nvSpPr>
          <p:cNvPr id="3" name="내용 개체 틀 2"/>
          <p:cNvSpPr>
            <a:spLocks noGrp="1"/>
          </p:cNvSpPr>
          <p:nvPr>
            <p:ph idx="1"/>
          </p:nvPr>
        </p:nvSpPr>
        <p:spPr>
          <a:xfrm>
            <a:off x="838200" y="1267691"/>
            <a:ext cx="9912658" cy="4909272"/>
          </a:xfrm>
        </p:spPr>
        <p:txBody>
          <a:bodyPr/>
          <a:lstStyle/>
          <a:p>
            <a:r>
              <a:rPr lang="en-US" altLang="ko-KR" dirty="0" smtClean="0"/>
              <a:t>EVCC communication states for AC V2G messaging</a:t>
            </a:r>
            <a:endParaRPr lang="ko-KR" altLang="en-US" dirty="0"/>
          </a:p>
        </p:txBody>
      </p:sp>
      <p:pic>
        <p:nvPicPr>
          <p:cNvPr id="4" name="그림 3"/>
          <p:cNvPicPr>
            <a:picLocks noChangeAspect="1"/>
          </p:cNvPicPr>
          <p:nvPr/>
        </p:nvPicPr>
        <p:blipFill rotWithShape="1">
          <a:blip r:embed="rId2"/>
          <a:srcRect t="48081"/>
          <a:stretch/>
        </p:blipFill>
        <p:spPr>
          <a:xfrm>
            <a:off x="3116951" y="2183907"/>
            <a:ext cx="6373278" cy="4553850"/>
          </a:xfrm>
          <a:prstGeom prst="rect">
            <a:avLst/>
          </a:prstGeom>
        </p:spPr>
      </p:pic>
    </p:spTree>
    <p:extLst>
      <p:ext uri="{BB962C8B-B14F-4D97-AF65-F5344CB8AC3E}">
        <p14:creationId xmlns:p14="http://schemas.microsoft.com/office/powerpoint/2010/main" val="29993635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sp>
        <p:nvSpPr>
          <p:cNvPr id="3" name="내용 개체 틀 2"/>
          <p:cNvSpPr>
            <a:spLocks noGrp="1"/>
          </p:cNvSpPr>
          <p:nvPr>
            <p:ph idx="1"/>
          </p:nvPr>
        </p:nvSpPr>
        <p:spPr>
          <a:xfrm>
            <a:off x="838200" y="1267691"/>
            <a:ext cx="6201792" cy="4909272"/>
          </a:xfrm>
        </p:spPr>
        <p:txBody>
          <a:bodyPr/>
          <a:lstStyle/>
          <a:p>
            <a:r>
              <a:rPr lang="en-US" altLang="ko-KR" dirty="0" smtClean="0"/>
              <a:t>EVCC communication states for DC V2G messaging</a:t>
            </a:r>
            <a:endParaRPr lang="ko-KR" altLang="en-US" dirty="0"/>
          </a:p>
        </p:txBody>
      </p:sp>
      <p:pic>
        <p:nvPicPr>
          <p:cNvPr id="5" name="그림 4"/>
          <p:cNvPicPr>
            <a:picLocks noChangeAspect="1"/>
          </p:cNvPicPr>
          <p:nvPr/>
        </p:nvPicPr>
        <p:blipFill>
          <a:blip r:embed="rId2"/>
          <a:stretch>
            <a:fillRect/>
          </a:stretch>
        </p:blipFill>
        <p:spPr>
          <a:xfrm>
            <a:off x="7039992" y="355107"/>
            <a:ext cx="5040813" cy="6502893"/>
          </a:xfrm>
          <a:prstGeom prst="rect">
            <a:avLst/>
          </a:prstGeom>
        </p:spPr>
      </p:pic>
    </p:spTree>
    <p:extLst>
      <p:ext uri="{BB962C8B-B14F-4D97-AF65-F5344CB8AC3E}">
        <p14:creationId xmlns:p14="http://schemas.microsoft.com/office/powerpoint/2010/main" val="42121249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15118-2</a:t>
            </a:r>
            <a:endParaRPr lang="ko-KR" altLang="en-US" dirty="0"/>
          </a:p>
        </p:txBody>
      </p:sp>
      <p:sp>
        <p:nvSpPr>
          <p:cNvPr id="3" name="내용 개체 틀 2"/>
          <p:cNvSpPr>
            <a:spLocks noGrp="1"/>
          </p:cNvSpPr>
          <p:nvPr>
            <p:ph idx="1"/>
          </p:nvPr>
        </p:nvSpPr>
        <p:spPr>
          <a:xfrm>
            <a:off x="838200" y="1267691"/>
            <a:ext cx="6086384" cy="4909272"/>
          </a:xfrm>
        </p:spPr>
        <p:txBody>
          <a:bodyPr/>
          <a:lstStyle/>
          <a:p>
            <a:r>
              <a:rPr lang="en-US" altLang="ko-KR" dirty="0" smtClean="0"/>
              <a:t>SECC communication states for DC V2G messaging</a:t>
            </a:r>
            <a:endParaRPr lang="ko-KR" altLang="en-US" dirty="0"/>
          </a:p>
        </p:txBody>
      </p:sp>
      <p:pic>
        <p:nvPicPr>
          <p:cNvPr id="4" name="그림 3"/>
          <p:cNvPicPr>
            <a:picLocks noChangeAspect="1"/>
          </p:cNvPicPr>
          <p:nvPr/>
        </p:nvPicPr>
        <p:blipFill>
          <a:blip r:embed="rId2"/>
          <a:stretch>
            <a:fillRect/>
          </a:stretch>
        </p:blipFill>
        <p:spPr>
          <a:xfrm>
            <a:off x="7467631" y="0"/>
            <a:ext cx="5175618" cy="6858000"/>
          </a:xfrm>
          <a:prstGeom prst="rect">
            <a:avLst/>
          </a:prstGeom>
        </p:spPr>
      </p:pic>
    </p:spTree>
    <p:extLst>
      <p:ext uri="{BB962C8B-B14F-4D97-AF65-F5344CB8AC3E}">
        <p14:creationId xmlns:p14="http://schemas.microsoft.com/office/powerpoint/2010/main" val="6540432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 15118-2 – AC vs. DC Communication</a:t>
            </a:r>
            <a:endParaRPr lang="ko-KR" altLang="en-US" dirty="0"/>
          </a:p>
        </p:txBody>
      </p:sp>
      <p:pic>
        <p:nvPicPr>
          <p:cNvPr id="4" name="그림 3"/>
          <p:cNvPicPr>
            <a:picLocks noChangeAspect="1"/>
          </p:cNvPicPr>
          <p:nvPr/>
        </p:nvPicPr>
        <p:blipFill>
          <a:blip r:embed="rId2"/>
          <a:stretch>
            <a:fillRect/>
          </a:stretch>
        </p:blipFill>
        <p:spPr>
          <a:xfrm>
            <a:off x="928240" y="719091"/>
            <a:ext cx="9589508" cy="5877017"/>
          </a:xfrm>
          <a:prstGeom prst="rect">
            <a:avLst/>
          </a:prstGeom>
        </p:spPr>
      </p:pic>
    </p:spTree>
    <p:extLst>
      <p:ext uri="{BB962C8B-B14F-4D97-AF65-F5344CB8AC3E}">
        <p14:creationId xmlns:p14="http://schemas.microsoft.com/office/powerpoint/2010/main" val="6999786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Smart Charge Communication</a:t>
            </a:r>
            <a:endParaRPr lang="ko-KR" altLang="en-US" dirty="0"/>
          </a:p>
        </p:txBody>
      </p:sp>
      <p:pic>
        <p:nvPicPr>
          <p:cNvPr id="4" name="그림 3"/>
          <p:cNvPicPr>
            <a:picLocks noChangeAspect="1"/>
          </p:cNvPicPr>
          <p:nvPr/>
        </p:nvPicPr>
        <p:blipFill>
          <a:blip r:embed="rId2"/>
          <a:stretch>
            <a:fillRect/>
          </a:stretch>
        </p:blipFill>
        <p:spPr>
          <a:xfrm>
            <a:off x="1238250" y="1190625"/>
            <a:ext cx="9715500" cy="4476750"/>
          </a:xfrm>
          <a:prstGeom prst="rect">
            <a:avLst/>
          </a:prstGeom>
        </p:spPr>
      </p:pic>
    </p:spTree>
    <p:extLst>
      <p:ext uri="{BB962C8B-B14F-4D97-AF65-F5344CB8AC3E}">
        <p14:creationId xmlns:p14="http://schemas.microsoft.com/office/powerpoint/2010/main" val="11185650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Smart Charge Communication</a:t>
            </a:r>
            <a:endParaRPr lang="ko-KR" altLang="en-US" dirty="0"/>
          </a:p>
        </p:txBody>
      </p:sp>
      <p:pic>
        <p:nvPicPr>
          <p:cNvPr id="3" name="그림 2"/>
          <p:cNvPicPr>
            <a:picLocks noChangeAspect="1"/>
          </p:cNvPicPr>
          <p:nvPr/>
        </p:nvPicPr>
        <p:blipFill>
          <a:blip r:embed="rId2"/>
          <a:stretch>
            <a:fillRect/>
          </a:stretch>
        </p:blipFill>
        <p:spPr>
          <a:xfrm>
            <a:off x="3900487" y="952924"/>
            <a:ext cx="3796453" cy="5871738"/>
          </a:xfrm>
          <a:prstGeom prst="rect">
            <a:avLst/>
          </a:prstGeom>
        </p:spPr>
      </p:pic>
    </p:spTree>
    <p:extLst>
      <p:ext uri="{BB962C8B-B14F-4D97-AF65-F5344CB8AC3E}">
        <p14:creationId xmlns:p14="http://schemas.microsoft.com/office/powerpoint/2010/main" val="1254506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92500" lnSpcReduction="20000"/>
          </a:bodyPr>
          <a:lstStyle/>
          <a:p>
            <a:r>
              <a:rPr lang="en-US" altLang="ko-KR" b="1" dirty="0" smtClean="0"/>
              <a:t>Actor </a:t>
            </a:r>
            <a:endParaRPr lang="en-US" altLang="ko-KR" dirty="0"/>
          </a:p>
          <a:p>
            <a:pPr lvl="1"/>
            <a:r>
              <a:rPr lang="en-US" altLang="ko-KR" dirty="0"/>
              <a:t>specifies a role played by an user or any other system that interacts with the subject </a:t>
            </a:r>
            <a:endParaRPr lang="ko-KR" altLang="en-US" dirty="0"/>
          </a:p>
          <a:p>
            <a:r>
              <a:rPr lang="en-US" altLang="ko-KR" b="1" dirty="0"/>
              <a:t>Basic </a:t>
            </a:r>
            <a:r>
              <a:rPr lang="en-US" altLang="ko-KR" b="1" dirty="0" smtClean="0"/>
              <a:t>Signaling </a:t>
            </a:r>
            <a:endParaRPr lang="en-US" altLang="ko-KR" dirty="0"/>
          </a:p>
          <a:p>
            <a:pPr lvl="1"/>
            <a:r>
              <a:rPr lang="en-US" altLang="ko-KR" dirty="0"/>
              <a:t>physical </a:t>
            </a:r>
            <a:r>
              <a:rPr lang="en-US" altLang="ko-KR" dirty="0" smtClean="0"/>
              <a:t>signaling </a:t>
            </a:r>
            <a:r>
              <a:rPr lang="en-US" altLang="ko-KR" dirty="0"/>
              <a:t>according to the pilot function provided by IEC 61851-1 Annex A. </a:t>
            </a:r>
            <a:endParaRPr lang="ko-KR" altLang="en-US" dirty="0"/>
          </a:p>
          <a:p>
            <a:r>
              <a:rPr lang="en-US" altLang="ko-KR" b="1" dirty="0"/>
              <a:t>Battery Management System (BMS) </a:t>
            </a:r>
            <a:endParaRPr lang="en-US" altLang="ko-KR" dirty="0"/>
          </a:p>
          <a:p>
            <a:pPr lvl="1"/>
            <a:r>
              <a:rPr lang="en-US" altLang="ko-KR" dirty="0"/>
              <a:t>electronic device that controls or manages the electric and thermal functions of the battery system and that provides communication between the battery system and other vehicle controllers </a:t>
            </a:r>
            <a:endParaRPr lang="ko-KR" altLang="en-US" dirty="0"/>
          </a:p>
          <a:p>
            <a:r>
              <a:rPr lang="en-US" altLang="ko-KR" b="1" dirty="0"/>
              <a:t>Certificate </a:t>
            </a:r>
            <a:endParaRPr lang="en-US" altLang="ko-KR" dirty="0"/>
          </a:p>
          <a:p>
            <a:pPr lvl="1"/>
            <a:r>
              <a:rPr lang="en-US" altLang="ko-KR" dirty="0"/>
              <a:t>certificate which contains the contract id </a:t>
            </a:r>
            <a:endParaRPr lang="ko-KR" altLang="en-US" dirty="0"/>
          </a:p>
          <a:p>
            <a:r>
              <a:rPr lang="en-US" altLang="ko-KR" b="1" dirty="0"/>
              <a:t>Charging control </a:t>
            </a:r>
            <a:endParaRPr lang="en-US" altLang="ko-KR" dirty="0"/>
          </a:p>
          <a:p>
            <a:pPr lvl="1"/>
            <a:r>
              <a:rPr lang="en-US" altLang="ko-KR" dirty="0"/>
              <a:t>confirms the maximum charge current that is allowed to be withdrawn from EVSE based on charge schedule </a:t>
            </a:r>
          </a:p>
          <a:p>
            <a:pPr lvl="1"/>
            <a:r>
              <a:rPr lang="en-US" altLang="ko-KR" dirty="0"/>
              <a:t>NOTE Actual charge current to the battery should be controlled by BMS. It is not in scope of this standard. </a:t>
            </a:r>
          </a:p>
        </p:txBody>
      </p:sp>
    </p:spTree>
    <p:extLst>
      <p:ext uri="{BB962C8B-B14F-4D97-AF65-F5344CB8AC3E}">
        <p14:creationId xmlns:p14="http://schemas.microsoft.com/office/powerpoint/2010/main" val="18455608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a:xfrm>
            <a:off x="838200" y="1267691"/>
            <a:ext cx="10515600" cy="5260928"/>
          </a:xfrm>
        </p:spPr>
        <p:txBody>
          <a:bodyPr>
            <a:normAutofit fontScale="77500" lnSpcReduction="20000"/>
          </a:bodyPr>
          <a:lstStyle/>
          <a:p>
            <a:r>
              <a:rPr lang="en-US" altLang="ko-KR" b="1" dirty="0" smtClean="0"/>
              <a:t>Charging </a:t>
            </a:r>
            <a:r>
              <a:rPr lang="en-US" altLang="ko-KR" b="1" dirty="0"/>
              <a:t>schedule </a:t>
            </a:r>
            <a:endParaRPr lang="en-US" altLang="ko-KR" dirty="0"/>
          </a:p>
          <a:p>
            <a:pPr lvl="1"/>
            <a:r>
              <a:rPr lang="en-US" altLang="ko-KR" dirty="0"/>
              <a:t>maximum charging current vs. time information, which the EV will not exceed while charging the battery. It shall be calculated based on target setting, sales tariff table and grid schedule information, respecting the </a:t>
            </a:r>
            <a:r>
              <a:rPr lang="en-US" altLang="ko-KR" dirty="0" smtClean="0"/>
              <a:t>corresponding </a:t>
            </a:r>
            <a:r>
              <a:rPr lang="en-US" altLang="ko-KR" dirty="0"/>
              <a:t>current limitations, i.e. using the lowest current value </a:t>
            </a:r>
            <a:endParaRPr lang="ko-KR" altLang="en-US" dirty="0"/>
          </a:p>
          <a:p>
            <a:r>
              <a:rPr lang="en-US" altLang="ko-KR" b="1" dirty="0"/>
              <a:t>Charging session </a:t>
            </a:r>
            <a:endParaRPr lang="en-US" altLang="ko-KR" dirty="0"/>
          </a:p>
          <a:p>
            <a:pPr lvl="1"/>
            <a:r>
              <a:rPr lang="en-US" altLang="ko-KR" dirty="0"/>
              <a:t>time between the beginning (connection of the cable) and the end (disconnection of the cable) of a charging process </a:t>
            </a:r>
          </a:p>
          <a:p>
            <a:pPr lvl="1"/>
            <a:r>
              <a:rPr lang="en-US" altLang="ko-KR" dirty="0"/>
              <a:t>NOTE During a charging session the EV may have none, one, or many periods of charging the battery, doing pre-conditioning or post-conditioning. </a:t>
            </a:r>
          </a:p>
          <a:p>
            <a:r>
              <a:rPr lang="en-US" altLang="ko-KR" b="1" dirty="0" smtClean="0"/>
              <a:t>Contactor </a:t>
            </a:r>
            <a:endParaRPr lang="en-US" altLang="ko-KR" dirty="0"/>
          </a:p>
          <a:p>
            <a:pPr lvl="1"/>
            <a:r>
              <a:rPr lang="en-US" altLang="ko-KR" dirty="0"/>
              <a:t>electrically controlled switch used for switching a power circuit </a:t>
            </a:r>
          </a:p>
          <a:p>
            <a:pPr lvl="1"/>
            <a:r>
              <a:rPr lang="en-US" altLang="ko-KR" dirty="0"/>
              <a:t>NOTE 1 Unlike a circuit breaker, a contactor is not intended to interrupt a short circuit current. </a:t>
            </a:r>
          </a:p>
          <a:p>
            <a:pPr lvl="1"/>
            <a:r>
              <a:rPr lang="en-US" altLang="ko-KR" dirty="0"/>
              <a:t>NOTE 2 As far as communication is concerned the contactor occurs as a trigger for the power supply. </a:t>
            </a:r>
          </a:p>
          <a:p>
            <a:r>
              <a:rPr lang="en-US" altLang="ko-KR" b="1" dirty="0" smtClean="0"/>
              <a:t>Contract </a:t>
            </a:r>
            <a:r>
              <a:rPr lang="en-US" altLang="ko-KR" b="1" dirty="0"/>
              <a:t>ID </a:t>
            </a:r>
            <a:endParaRPr lang="en-US" altLang="ko-KR" dirty="0"/>
          </a:p>
          <a:p>
            <a:pPr lvl="1"/>
            <a:r>
              <a:rPr lang="en-US" altLang="ko-KR" dirty="0"/>
              <a:t>identification of the contract that is used by the SECC to enable charging and related services (incl. billing) </a:t>
            </a:r>
          </a:p>
          <a:p>
            <a:pPr lvl="1"/>
            <a:r>
              <a:rPr lang="en-US" altLang="ko-KR" dirty="0"/>
              <a:t>NOTE The contract ID is associated with the electricity consumer and may be vehicle-specific or customer-specific. The customer can e.g. be the driver, the owner of the vehicle or an E-mobility operator</a:t>
            </a:r>
            <a:r>
              <a:rPr lang="en-US" altLang="ko-KR" dirty="0" smtClean="0"/>
              <a:t>.</a:t>
            </a:r>
            <a:endParaRPr lang="en-US" altLang="ko-KR" dirty="0"/>
          </a:p>
        </p:txBody>
      </p:sp>
    </p:spTree>
    <p:extLst>
      <p:ext uri="{BB962C8B-B14F-4D97-AF65-F5344CB8AC3E}">
        <p14:creationId xmlns:p14="http://schemas.microsoft.com/office/powerpoint/2010/main" val="2329613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70000" lnSpcReduction="20000"/>
          </a:bodyPr>
          <a:lstStyle/>
          <a:p>
            <a:r>
              <a:rPr lang="en-US" altLang="ko-KR" b="1" dirty="0" smtClean="0"/>
              <a:t>Demand </a:t>
            </a:r>
            <a:r>
              <a:rPr lang="en-US" altLang="ko-KR" b="1" dirty="0"/>
              <a:t>Clearing House (DCH) </a:t>
            </a:r>
            <a:endParaRPr lang="en-US" altLang="ko-KR" dirty="0"/>
          </a:p>
          <a:p>
            <a:pPr lvl="1"/>
            <a:r>
              <a:rPr lang="en-US" altLang="ko-KR" dirty="0"/>
              <a:t>entity for grid negotiation that provides information on the load of the grid </a:t>
            </a:r>
          </a:p>
          <a:p>
            <a:pPr lvl="1"/>
            <a:r>
              <a:rPr lang="en-US" altLang="ko-KR" dirty="0" smtClean="0"/>
              <a:t>NOTE </a:t>
            </a:r>
            <a:r>
              <a:rPr lang="en-US" altLang="ko-KR" dirty="0"/>
              <a:t>1 The demand clearing house mediates between two clearing partners – a SECC and the part of the power grid connected to this SECC. </a:t>
            </a:r>
          </a:p>
          <a:p>
            <a:pPr lvl="2"/>
            <a:r>
              <a:rPr lang="en-US" altLang="ko-KR" dirty="0" smtClean="0"/>
              <a:t>Collect </a:t>
            </a:r>
            <a:r>
              <a:rPr lang="en-US" altLang="ko-KR" dirty="0"/>
              <a:t>all necessary information from all parts of the power grid, e.g. current or forecasted load of local trans-formers, distribution grid, power substation, transmission grid, transmission substation, power plants (incl. re-</a:t>
            </a:r>
            <a:r>
              <a:rPr lang="en-US" altLang="ko-KR" dirty="0" err="1"/>
              <a:t>newable</a:t>
            </a:r>
            <a:r>
              <a:rPr lang="en-US" altLang="ko-KR" dirty="0"/>
              <a:t> energies), and predicted charging profiles submitted by EVCCs. </a:t>
            </a:r>
          </a:p>
          <a:p>
            <a:pPr lvl="2"/>
            <a:r>
              <a:rPr lang="en-US" altLang="ko-KR" dirty="0" smtClean="0"/>
              <a:t>Consolidate </a:t>
            </a:r>
            <a:r>
              <a:rPr lang="en-US" altLang="ko-KR" dirty="0"/>
              <a:t>the collected grid information to a “grid profile” and offer it to SECCs / EVCCs. </a:t>
            </a:r>
          </a:p>
          <a:p>
            <a:pPr lvl="2"/>
            <a:r>
              <a:rPr lang="en-US" altLang="ko-KR" dirty="0" smtClean="0"/>
              <a:t>Provide </a:t>
            </a:r>
            <a:r>
              <a:rPr lang="en-US" altLang="ko-KR" dirty="0"/>
              <a:t>charging profile proposal for the connected EV to the requesting SECC based on the collected grid pro-file. </a:t>
            </a:r>
          </a:p>
          <a:p>
            <a:pPr lvl="2"/>
            <a:r>
              <a:rPr lang="en-US" altLang="ko-KR" dirty="0" smtClean="0"/>
              <a:t>Inform </a:t>
            </a:r>
            <a:r>
              <a:rPr lang="en-US" altLang="ko-KR" dirty="0"/>
              <a:t>the SECC as to the necessity for an updated charging profile if the grid profile has changed. </a:t>
            </a:r>
          </a:p>
          <a:p>
            <a:pPr lvl="2"/>
            <a:r>
              <a:rPr lang="en-US" altLang="ko-KR" dirty="0" smtClean="0"/>
              <a:t>On </a:t>
            </a:r>
            <a:r>
              <a:rPr lang="en-US" altLang="ko-KR" dirty="0"/>
              <a:t>the contrary, the SECC will inform the demand clearing house if the EV's charging profile has changed. </a:t>
            </a:r>
          </a:p>
          <a:p>
            <a:pPr lvl="1"/>
            <a:r>
              <a:rPr lang="en-US" altLang="ko-KR" dirty="0" smtClean="0"/>
              <a:t>NOTE </a:t>
            </a:r>
            <a:r>
              <a:rPr lang="en-US" altLang="ko-KR" dirty="0"/>
              <a:t>2 Demand clearing house and meter operator may exchange information with each other as well as with other actors. </a:t>
            </a:r>
          </a:p>
          <a:p>
            <a:r>
              <a:rPr lang="en-US" altLang="ko-KR" b="1" dirty="0" smtClean="0"/>
              <a:t>Distribution </a:t>
            </a:r>
            <a:r>
              <a:rPr lang="en-US" altLang="ko-KR" b="1" dirty="0"/>
              <a:t>System Operator (DSO) </a:t>
            </a:r>
            <a:endParaRPr lang="en-US" altLang="ko-KR" dirty="0"/>
          </a:p>
          <a:p>
            <a:pPr lvl="1"/>
            <a:r>
              <a:rPr lang="en-US" altLang="ko-KR" dirty="0"/>
              <a:t>item responsible for the voltage stability in the distribution grid (medium and low-voltage power grid) </a:t>
            </a:r>
          </a:p>
          <a:p>
            <a:pPr lvl="1"/>
            <a:r>
              <a:rPr lang="en-US" altLang="ko-KR" dirty="0"/>
              <a:t>NOTE 1 Electricity distribution is the final stage in the physical delivery of electricity to the delivery point (e.g. end user, EVSE or parking operator). </a:t>
            </a:r>
          </a:p>
          <a:p>
            <a:pPr lvl="1"/>
            <a:r>
              <a:rPr lang="en-US" altLang="ko-KR" dirty="0"/>
              <a:t>NOTE 2 A distribution system network carries electricity from the transmission grid and delivers it to consumers. </a:t>
            </a:r>
            <a:r>
              <a:rPr lang="en-US" altLang="ko-KR" dirty="0" err="1"/>
              <a:t>Typi-cally</a:t>
            </a:r>
            <a:r>
              <a:rPr lang="en-US" altLang="ko-KR" dirty="0"/>
              <a:t>, the network would include medium-voltage power lines, electrical substations and low-voltage distribution wiring networks with associated equipment. Depending on national distribution regulations, the DSO may also be responsible for metering the energy (MO). </a:t>
            </a:r>
            <a:endParaRPr lang="ko-KR" altLang="en-US" dirty="0"/>
          </a:p>
        </p:txBody>
      </p:sp>
    </p:spTree>
    <p:extLst>
      <p:ext uri="{BB962C8B-B14F-4D97-AF65-F5344CB8AC3E}">
        <p14:creationId xmlns:p14="http://schemas.microsoft.com/office/powerpoint/2010/main" val="24873756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a:xfrm>
            <a:off x="838200" y="1267690"/>
            <a:ext cx="10515600" cy="5064283"/>
          </a:xfrm>
        </p:spPr>
        <p:txBody>
          <a:bodyPr>
            <a:normAutofit fontScale="62500" lnSpcReduction="20000"/>
          </a:bodyPr>
          <a:lstStyle/>
          <a:p>
            <a:r>
              <a:rPr lang="en-US" altLang="ko-KR" b="1" dirty="0" smtClean="0"/>
              <a:t>E-Mobility Operator </a:t>
            </a:r>
            <a:endParaRPr lang="en-US" altLang="ko-KR" dirty="0" smtClean="0"/>
          </a:p>
          <a:p>
            <a:pPr lvl="1"/>
            <a:r>
              <a:rPr lang="en-US" altLang="ko-KR" dirty="0" smtClean="0"/>
              <a:t>entity with which the customer has a contract for all services related to the EV operation </a:t>
            </a:r>
          </a:p>
          <a:p>
            <a:pPr lvl="1"/>
            <a:r>
              <a:rPr lang="en-US" altLang="ko-KR" dirty="0" smtClean="0"/>
              <a:t>NOTE 1 Typically the E-mobility operator will include some of the other actors, like spot operator or energy provider, and has a close relationship with the distribution system operator and meter operator. An OEM or utility could also fulfil such a role. </a:t>
            </a:r>
          </a:p>
          <a:p>
            <a:pPr lvl="1"/>
            <a:r>
              <a:rPr lang="en-US" altLang="ko-KR" dirty="0" smtClean="0"/>
              <a:t>NOTE 2 The E-mobility operator authenticates contract IDs from his customers received either from the E-Mobility op-</a:t>
            </a:r>
            <a:r>
              <a:rPr lang="en-US" altLang="ko-KR" dirty="0" err="1" smtClean="0"/>
              <a:t>erator</a:t>
            </a:r>
            <a:r>
              <a:rPr lang="en-US" altLang="ko-KR" dirty="0" smtClean="0"/>
              <a:t> clearing house, other E-mobility operators or spot operators he is in relation with. </a:t>
            </a:r>
            <a:endParaRPr lang="ko-KR" altLang="en-US" dirty="0"/>
          </a:p>
          <a:p>
            <a:r>
              <a:rPr lang="en-US" altLang="ko-KR" b="1" dirty="0" smtClean="0"/>
              <a:t>E-Mobility </a:t>
            </a:r>
            <a:r>
              <a:rPr lang="en-US" altLang="ko-KR" b="1" dirty="0"/>
              <a:t>Operator ID </a:t>
            </a:r>
            <a:endParaRPr lang="en-US" altLang="ko-KR" dirty="0"/>
          </a:p>
          <a:p>
            <a:pPr lvl="1"/>
            <a:r>
              <a:rPr lang="en-US" altLang="ko-KR" dirty="0"/>
              <a:t>unique identification related to the contract between the vehicle user or the vehicle itself and the E-mobility operator, which identifies the issuer of the contract ID </a:t>
            </a:r>
          </a:p>
          <a:p>
            <a:pPr lvl="1"/>
            <a:r>
              <a:rPr lang="en-US" altLang="ko-KR" dirty="0"/>
              <a:t>NOTE E-Mobility Operator ID may be used for roaming services </a:t>
            </a:r>
            <a:endParaRPr lang="ko-KR" altLang="en-US" dirty="0"/>
          </a:p>
          <a:p>
            <a:r>
              <a:rPr lang="en-US" altLang="ko-KR" b="1" dirty="0"/>
              <a:t>E-Mobility Operator Clearing House (EMOCH) </a:t>
            </a:r>
            <a:endParaRPr lang="en-US" altLang="ko-KR" dirty="0"/>
          </a:p>
          <a:p>
            <a:pPr lvl="1"/>
            <a:r>
              <a:rPr lang="en-US" altLang="ko-KR" dirty="0"/>
              <a:t>entity mediating between two clearing partners to provide validation services for roaming regarding contracts of different E-Mobility Operators for the purpose of: </a:t>
            </a:r>
          </a:p>
          <a:p>
            <a:pPr lvl="2"/>
            <a:r>
              <a:rPr lang="en-US" altLang="ko-KR" dirty="0" smtClean="0"/>
              <a:t>collecting </a:t>
            </a:r>
            <a:r>
              <a:rPr lang="en-US" altLang="ko-KR" dirty="0"/>
              <a:t>all necessary contract information like Contract ID, E-Mobility Operator, communication path to E-Mobility Operator, roaming fees, begin and end date of contract, etc. </a:t>
            </a:r>
          </a:p>
          <a:p>
            <a:pPr lvl="2"/>
            <a:r>
              <a:rPr lang="en-US" altLang="ko-KR" dirty="0" smtClean="0"/>
              <a:t>provide </a:t>
            </a:r>
            <a:r>
              <a:rPr lang="en-US" altLang="ko-KR" dirty="0"/>
              <a:t>SECC with confirmation that an E-Mobility Operator will pay for a given Contract ID (</a:t>
            </a:r>
            <a:r>
              <a:rPr lang="en-US" altLang="ko-KR" dirty="0" err="1"/>
              <a:t>authen-tication</a:t>
            </a:r>
            <a:r>
              <a:rPr lang="en-US" altLang="ko-KR" dirty="0"/>
              <a:t> of valid contract) transfer a Service Detail Record (SDR) after each charging session to the electricity provider of the identified contract </a:t>
            </a:r>
            <a:endParaRPr lang="en-US" altLang="ko-KR" dirty="0" smtClean="0"/>
          </a:p>
          <a:p>
            <a:pPr lvl="1"/>
            <a:r>
              <a:rPr lang="en-US" altLang="ko-KR" dirty="0" smtClean="0"/>
              <a:t>NOTE </a:t>
            </a:r>
            <a:r>
              <a:rPr lang="en-US" altLang="ko-KR" dirty="0"/>
              <a:t>E-Mobility operator clearing house, E-Mobility Operator and meter operator may exchange information with each other as well as other actors. </a:t>
            </a:r>
            <a:endParaRPr lang="ko-KR" altLang="en-US" dirty="0"/>
          </a:p>
          <a:p>
            <a:r>
              <a:rPr lang="en-US" altLang="ko-KR" b="1" dirty="0"/>
              <a:t>Electric Energy Meter (EEM) </a:t>
            </a:r>
            <a:endParaRPr lang="en-US" altLang="ko-KR" dirty="0"/>
          </a:p>
          <a:p>
            <a:pPr lvl="1"/>
            <a:r>
              <a:rPr lang="en-US" altLang="ko-KR" dirty="0"/>
              <a:t>equipment for measuring electrical energy by integrating power with respect to time, which complies with IEC 62052-11 and IEC 62053-21, IEC 62053-52 NOTE Some use cases need the amount of electric </a:t>
            </a:r>
            <a:r>
              <a:rPr lang="en-US" altLang="ko-KR" dirty="0" err="1"/>
              <a:t>ener-gy</a:t>
            </a:r>
            <a:r>
              <a:rPr lang="en-US" altLang="ko-KR" dirty="0"/>
              <a:t> measured by the electric energy meter and communicated through the SECC to the EVCC, while other scenarios do not need a separate electric energy meter. The EV may get this information and use it according to the OEM‟s intentions </a:t>
            </a:r>
            <a:endParaRPr lang="ko-KR" altLang="en-US" dirty="0"/>
          </a:p>
        </p:txBody>
      </p:sp>
    </p:spTree>
    <p:extLst>
      <p:ext uri="{BB962C8B-B14F-4D97-AF65-F5344CB8AC3E}">
        <p14:creationId xmlns:p14="http://schemas.microsoft.com/office/powerpoint/2010/main" val="10535931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70000" lnSpcReduction="20000"/>
          </a:bodyPr>
          <a:lstStyle/>
          <a:p>
            <a:r>
              <a:rPr lang="en-US" altLang="ko-KR" b="1" dirty="0" smtClean="0"/>
              <a:t>Electricity Provider (EP) </a:t>
            </a:r>
            <a:endParaRPr lang="en-US" altLang="ko-KR" dirty="0" smtClean="0"/>
          </a:p>
          <a:p>
            <a:pPr lvl="1"/>
            <a:r>
              <a:rPr lang="en-US" altLang="ko-KR" dirty="0" smtClean="0"/>
              <a:t>body of secondary actor to provide electricity </a:t>
            </a:r>
          </a:p>
          <a:p>
            <a:r>
              <a:rPr lang="en-US" altLang="ko-KR" b="1" dirty="0" smtClean="0"/>
              <a:t>Electric Vehicle (EV) </a:t>
            </a:r>
            <a:endParaRPr lang="en-US" altLang="ko-KR" dirty="0" smtClean="0"/>
          </a:p>
          <a:p>
            <a:pPr lvl="1"/>
            <a:r>
              <a:rPr lang="en-US" altLang="ko-KR" dirty="0" smtClean="0"/>
              <a:t>any vehicle propelled by an electric motor drawing current from a rechargeable storage battery or from other portable energy storage devices (rechargeable, using energy from a source off the vehicle such as a </a:t>
            </a:r>
            <a:r>
              <a:rPr lang="en-US" altLang="ko-KR" dirty="0" err="1" smtClean="0"/>
              <a:t>residen-tial</a:t>
            </a:r>
            <a:r>
              <a:rPr lang="en-US" altLang="ko-KR" dirty="0" smtClean="0"/>
              <a:t> or public electric service), which is manufactured primarily for use on public streets, roads or highways </a:t>
            </a:r>
          </a:p>
          <a:p>
            <a:r>
              <a:rPr lang="en-US" altLang="ko-KR" b="1" dirty="0" smtClean="0"/>
              <a:t>Electric </a:t>
            </a:r>
            <a:r>
              <a:rPr lang="en-US" altLang="ko-KR" b="1" dirty="0"/>
              <a:t>Vehicle Charger </a:t>
            </a:r>
            <a:endParaRPr lang="en-US" altLang="ko-KR" dirty="0"/>
          </a:p>
          <a:p>
            <a:pPr lvl="1"/>
            <a:r>
              <a:rPr lang="en-US" altLang="ko-KR" dirty="0"/>
              <a:t>power converter that performs the necessary functions for charging a battery </a:t>
            </a:r>
          </a:p>
          <a:p>
            <a:r>
              <a:rPr lang="en-US" altLang="ko-KR" b="1" dirty="0" smtClean="0"/>
              <a:t>Electric </a:t>
            </a:r>
            <a:r>
              <a:rPr lang="en-US" altLang="ko-KR" b="1" dirty="0"/>
              <a:t>Vehicle Communication Controller (EVCC) </a:t>
            </a:r>
            <a:endParaRPr lang="en-US" altLang="ko-KR" dirty="0"/>
          </a:p>
          <a:p>
            <a:pPr lvl="1"/>
            <a:r>
              <a:rPr lang="en-US" altLang="ko-KR" dirty="0"/>
              <a:t>embedded system, within the vehicle, that implements the communication between the vehicle and the SECC in order to support specific functions </a:t>
            </a:r>
          </a:p>
          <a:p>
            <a:pPr lvl="1"/>
            <a:r>
              <a:rPr lang="en-US" altLang="ko-KR" dirty="0"/>
              <a:t>NOTE Such specific functions could be e.g. controlling input and output channels, encryption, or data transfer be-tween vehicle and SECC. </a:t>
            </a:r>
          </a:p>
          <a:p>
            <a:r>
              <a:rPr lang="en-US" altLang="ko-KR" b="1" dirty="0" smtClean="0"/>
              <a:t>Electric </a:t>
            </a:r>
            <a:r>
              <a:rPr lang="en-US" altLang="ko-KR" b="1" dirty="0"/>
              <a:t>Vehicle Supply Equipment (EVSE) </a:t>
            </a:r>
            <a:endParaRPr lang="en-US" altLang="ko-KR" dirty="0"/>
          </a:p>
          <a:p>
            <a:pPr lvl="1"/>
            <a:r>
              <a:rPr lang="en-US" altLang="ko-KR" dirty="0"/>
              <a:t>conductors, including the phase(s), neutral and protective earth conductors, the EV couplers, attached plugs, and all other accessories, devices, power outlets or apparatuses installed specifically for the purpose of </a:t>
            </a:r>
            <a:r>
              <a:rPr lang="en-US" altLang="ko-KR" dirty="0" err="1"/>
              <a:t>deliv-ering</a:t>
            </a:r>
            <a:r>
              <a:rPr lang="en-US" altLang="ko-KR" dirty="0"/>
              <a:t> energy from the premises wiring to the EV and allowing communication between them as necessary </a:t>
            </a:r>
          </a:p>
          <a:p>
            <a:r>
              <a:rPr lang="en-US" altLang="ko-KR" b="1" dirty="0" smtClean="0"/>
              <a:t>Electronic </a:t>
            </a:r>
            <a:r>
              <a:rPr lang="en-US" altLang="ko-KR" b="1" dirty="0"/>
              <a:t>Control Unit (ECU) </a:t>
            </a:r>
            <a:endParaRPr lang="en-US" altLang="ko-KR" dirty="0"/>
          </a:p>
          <a:p>
            <a:pPr lvl="1"/>
            <a:r>
              <a:rPr lang="en-US" altLang="ko-KR" dirty="0"/>
              <a:t>unit providing information regarding the vehicle </a:t>
            </a:r>
          </a:p>
        </p:txBody>
      </p:sp>
    </p:spTree>
    <p:extLst>
      <p:ext uri="{BB962C8B-B14F-4D97-AF65-F5344CB8AC3E}">
        <p14:creationId xmlns:p14="http://schemas.microsoft.com/office/powerpoint/2010/main" val="41588197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92500" lnSpcReduction="20000"/>
          </a:bodyPr>
          <a:lstStyle/>
          <a:p>
            <a:r>
              <a:rPr lang="en-US" altLang="ko-KR" b="1" dirty="0" smtClean="0"/>
              <a:t>EVSE </a:t>
            </a:r>
            <a:r>
              <a:rPr lang="en-US" altLang="ko-KR" b="1" dirty="0"/>
              <a:t>ID </a:t>
            </a:r>
            <a:endParaRPr lang="en-US" altLang="ko-KR" dirty="0"/>
          </a:p>
          <a:p>
            <a:pPr lvl="1"/>
            <a:r>
              <a:rPr lang="en-US" altLang="ko-KR" dirty="0"/>
              <a:t>unique identification of the charging spot </a:t>
            </a:r>
            <a:r>
              <a:rPr lang="en-US" altLang="ko-KR" b="1" dirty="0" smtClean="0"/>
              <a:t> </a:t>
            </a:r>
            <a:endParaRPr lang="ko-KR" altLang="en-US" dirty="0"/>
          </a:p>
          <a:p>
            <a:r>
              <a:rPr lang="en-US" altLang="ko-KR" b="1" dirty="0"/>
              <a:t>EVSE operator </a:t>
            </a:r>
            <a:endParaRPr lang="en-US" altLang="ko-KR" dirty="0"/>
          </a:p>
          <a:p>
            <a:pPr lvl="1"/>
            <a:r>
              <a:rPr lang="en-US" altLang="ko-KR" dirty="0"/>
              <a:t>actor for managing and maintaining the charging spot </a:t>
            </a:r>
            <a:r>
              <a:rPr lang="en-US" altLang="ko-KR" b="1" dirty="0" smtClean="0"/>
              <a:t> </a:t>
            </a:r>
            <a:endParaRPr lang="ko-KR" altLang="en-US" dirty="0"/>
          </a:p>
          <a:p>
            <a:r>
              <a:rPr lang="en-US" altLang="ko-KR" b="1" dirty="0"/>
              <a:t>EVSE operator ID </a:t>
            </a:r>
            <a:endParaRPr lang="en-US" altLang="ko-KR" dirty="0"/>
          </a:p>
          <a:p>
            <a:pPr lvl="1"/>
            <a:r>
              <a:rPr lang="en-US" altLang="ko-KR" dirty="0"/>
              <a:t>unique identification of the EVSE operator which provides the EV with energy </a:t>
            </a:r>
          </a:p>
          <a:p>
            <a:pPr lvl="1"/>
            <a:r>
              <a:rPr lang="en-US" altLang="ko-KR" dirty="0"/>
              <a:t>NOTE SECC provides the EVSE operator ID together with the EVSE ID uniquely identify the spot. The EVSE opera-tor will fix the power outlet ID. </a:t>
            </a:r>
          </a:p>
          <a:p>
            <a:r>
              <a:rPr lang="en-US" altLang="ko-KR" b="1" dirty="0" smtClean="0"/>
              <a:t>External </a:t>
            </a:r>
            <a:r>
              <a:rPr lang="en-US" altLang="ko-KR" b="1" dirty="0"/>
              <a:t>Identification Means (EIM) </a:t>
            </a:r>
            <a:endParaRPr lang="en-US" altLang="ko-KR" dirty="0"/>
          </a:p>
          <a:p>
            <a:pPr lvl="1"/>
            <a:r>
              <a:rPr lang="en-US" altLang="ko-KR" dirty="0"/>
              <a:t>any external means that enable the user to identify his contract or the car </a:t>
            </a:r>
          </a:p>
          <a:p>
            <a:pPr lvl="1"/>
            <a:r>
              <a:rPr lang="en-US" altLang="ko-KR" dirty="0"/>
              <a:t>EXAMPLE NFC, RFID, SMS </a:t>
            </a:r>
            <a:endParaRPr lang="ko-KR" altLang="en-US" dirty="0"/>
          </a:p>
          <a:p>
            <a:r>
              <a:rPr lang="en-US" altLang="ko-KR" b="1" dirty="0"/>
              <a:t>Fleet operator (FO) </a:t>
            </a:r>
            <a:endParaRPr lang="en-US" altLang="ko-KR" dirty="0"/>
          </a:p>
          <a:p>
            <a:pPr lvl="1"/>
            <a:r>
              <a:rPr lang="en-US" altLang="ko-KR" dirty="0"/>
              <a:t>a person or legal entity operating several EVs and may have the contracts with the E-Mobility Operator </a:t>
            </a:r>
          </a:p>
        </p:txBody>
      </p:sp>
    </p:spTree>
    <p:extLst>
      <p:ext uri="{BB962C8B-B14F-4D97-AF65-F5344CB8AC3E}">
        <p14:creationId xmlns:p14="http://schemas.microsoft.com/office/powerpoint/2010/main" val="14084707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62500" lnSpcReduction="20000"/>
          </a:bodyPr>
          <a:lstStyle/>
          <a:p>
            <a:r>
              <a:rPr lang="en-US" altLang="ko-KR" b="1" dirty="0" smtClean="0"/>
              <a:t>Grid </a:t>
            </a:r>
            <a:r>
              <a:rPr lang="en-US" altLang="ko-KR" b="1" dirty="0"/>
              <a:t>Schedule </a:t>
            </a:r>
            <a:endParaRPr lang="en-US" altLang="ko-KR" dirty="0"/>
          </a:p>
          <a:p>
            <a:pPr lvl="1"/>
            <a:r>
              <a:rPr lang="en-US" altLang="ko-KR" dirty="0"/>
              <a:t>maximum charging current vs. time information, which is possible at the current outlet based on the local grid situation </a:t>
            </a:r>
          </a:p>
          <a:p>
            <a:pPr lvl="1"/>
            <a:r>
              <a:rPr lang="en-US" altLang="ko-KR" dirty="0"/>
              <a:t>NOTE Parameters to calculate grid schedule are e.g. local grid demand and supply situation, actual and forecast. </a:t>
            </a:r>
            <a:endParaRPr lang="ko-KR" altLang="en-US" dirty="0"/>
          </a:p>
          <a:p>
            <a:r>
              <a:rPr lang="en-US" altLang="ko-KR" b="1" dirty="0"/>
              <a:t>High Level Communication </a:t>
            </a:r>
            <a:endParaRPr lang="en-US" altLang="ko-KR" dirty="0"/>
          </a:p>
          <a:p>
            <a:pPr lvl="1"/>
            <a:r>
              <a:rPr lang="en-US" altLang="ko-KR" dirty="0"/>
              <a:t>bidirectional digital communication using protocol and messages specified in ISO/IEC 15118-2 and physical and data link layer specified in ISO/IEC 15118-3. </a:t>
            </a:r>
          </a:p>
          <a:p>
            <a:pPr lvl="1"/>
            <a:r>
              <a:rPr lang="en-US" altLang="ko-KR" dirty="0"/>
              <a:t>NOTE High-level communication in ISO/IEC 15118 is compliant with the term digital communication in SAE J1772/2836/2847/2931. </a:t>
            </a:r>
            <a:endParaRPr lang="ko-KR" altLang="en-US" dirty="0"/>
          </a:p>
          <a:p>
            <a:r>
              <a:rPr lang="en-US" altLang="ko-KR" b="1" dirty="0"/>
              <a:t>Human Machine Interface (HMI) </a:t>
            </a:r>
            <a:endParaRPr lang="en-US" altLang="ko-KR" dirty="0"/>
          </a:p>
          <a:p>
            <a:pPr lvl="1"/>
            <a:r>
              <a:rPr lang="en-US" altLang="ko-KR" dirty="0"/>
              <a:t>interface allowing the vehicle user to receive information relative to the charging process and provide input to the charging system </a:t>
            </a:r>
          </a:p>
          <a:p>
            <a:pPr lvl="1"/>
            <a:r>
              <a:rPr lang="en-US" altLang="ko-KR" dirty="0"/>
              <a:t>NOTE 1 All information from a user (input) or displayed to a user (output) will be performed through an HMI. </a:t>
            </a:r>
          </a:p>
          <a:p>
            <a:pPr lvl="1"/>
            <a:r>
              <a:rPr lang="en-US" altLang="ko-KR" dirty="0"/>
              <a:t>NOTE 2 The HMI could be implemented as a function of the EV, EVSE, mobile phone etc. </a:t>
            </a:r>
            <a:endParaRPr lang="ko-KR" altLang="en-US" dirty="0"/>
          </a:p>
          <a:p>
            <a:r>
              <a:rPr lang="en-US" altLang="ko-KR" b="1" dirty="0"/>
              <a:t>Interlock </a:t>
            </a:r>
            <a:endParaRPr lang="en-US" altLang="ko-KR" dirty="0"/>
          </a:p>
          <a:p>
            <a:pPr lvl="1"/>
            <a:r>
              <a:rPr lang="en-US" altLang="ko-KR" dirty="0"/>
              <a:t>safety function using a mechanical lock, either electrically or manually controlled. This prevents the contacts of a socket outlet or inlet from becoming live before it is properly engaged with a plug, and which either prevents the plug from being withdrawn, while its contacts are live, or makes the contacts dead before separation </a:t>
            </a:r>
            <a:endParaRPr lang="ko-KR" altLang="en-US" dirty="0"/>
          </a:p>
          <a:p>
            <a:r>
              <a:rPr lang="en-US" altLang="ko-KR" b="1" dirty="0"/>
              <a:t>Level selector </a:t>
            </a:r>
            <a:endParaRPr lang="en-US" altLang="ko-KR" dirty="0"/>
          </a:p>
          <a:p>
            <a:pPr lvl="1"/>
            <a:r>
              <a:rPr lang="en-US" altLang="ko-KR" dirty="0"/>
              <a:t>function to select the lowest value among the Sales tariff table, Grid schedule and Local physical limit, and feeds to scheduling function </a:t>
            </a:r>
          </a:p>
          <a:p>
            <a:pPr lvl="1"/>
            <a:r>
              <a:rPr lang="en-US" altLang="ko-KR" dirty="0"/>
              <a:t>NOTE This function may be implemented in EV or EVSE. </a:t>
            </a:r>
          </a:p>
        </p:txBody>
      </p:sp>
    </p:spTree>
    <p:extLst>
      <p:ext uri="{BB962C8B-B14F-4D97-AF65-F5344CB8AC3E}">
        <p14:creationId xmlns:p14="http://schemas.microsoft.com/office/powerpoint/2010/main" val="4598372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70000" lnSpcReduction="20000"/>
          </a:bodyPr>
          <a:lstStyle/>
          <a:p>
            <a:endParaRPr lang="ko-KR" altLang="en-US" dirty="0"/>
          </a:p>
          <a:p>
            <a:r>
              <a:rPr lang="en-US" altLang="ko-KR" b="1" dirty="0" smtClean="0"/>
              <a:t>Meter </a:t>
            </a:r>
            <a:r>
              <a:rPr lang="en-US" altLang="ko-KR" b="1" dirty="0"/>
              <a:t>Operator (MO) </a:t>
            </a:r>
            <a:endParaRPr lang="en-US" altLang="ko-KR" dirty="0"/>
          </a:p>
          <a:p>
            <a:pPr lvl="1"/>
            <a:r>
              <a:rPr lang="en-US" altLang="ko-KR" dirty="0"/>
              <a:t>body having the legal responsibility for the installation and maintenance of the electric energy meter </a:t>
            </a:r>
            <a:endParaRPr lang="ko-KR" altLang="en-US" dirty="0"/>
          </a:p>
          <a:p>
            <a:r>
              <a:rPr lang="en-US" altLang="ko-KR" b="1" dirty="0"/>
              <a:t>Original Equipment Manufacturer (OEM) </a:t>
            </a:r>
            <a:endParaRPr lang="en-US" altLang="ko-KR" dirty="0"/>
          </a:p>
          <a:p>
            <a:pPr lvl="1"/>
            <a:r>
              <a:rPr lang="en-US" altLang="ko-KR" dirty="0"/>
              <a:t>an original equipment manufacturer, or OEM, manufactures products or components that are purchased by a company and retailed under that purchasing </a:t>
            </a:r>
            <a:r>
              <a:rPr lang="en-US" altLang="ko-KR" dirty="0" err="1"/>
              <a:t>company‟s</a:t>
            </a:r>
            <a:r>
              <a:rPr lang="en-US" altLang="ko-KR" dirty="0"/>
              <a:t> brand name. OEM refers to the company that original-</a:t>
            </a:r>
            <a:r>
              <a:rPr lang="en-US" altLang="ko-KR" dirty="0" err="1"/>
              <a:t>ly</a:t>
            </a:r>
            <a:r>
              <a:rPr lang="en-US" altLang="ko-KR" dirty="0"/>
              <a:t> manufactured the product. When referring to automotive parts, OEM designates a replacement part made by the manufacturer of the original part </a:t>
            </a:r>
          </a:p>
          <a:p>
            <a:r>
              <a:rPr lang="en-US" altLang="ko-KR" b="1" dirty="0" smtClean="0"/>
              <a:t>Paying </a:t>
            </a:r>
            <a:r>
              <a:rPr lang="en-US" altLang="ko-KR" b="1" dirty="0"/>
              <a:t>Unit (PU) </a:t>
            </a:r>
            <a:endParaRPr lang="en-US" altLang="ko-KR" dirty="0"/>
          </a:p>
          <a:p>
            <a:pPr lvl="1"/>
            <a:r>
              <a:rPr lang="en-US" altLang="ko-KR" dirty="0"/>
              <a:t>device on EVSE side that offers payment methods </a:t>
            </a:r>
          </a:p>
          <a:p>
            <a:pPr lvl="1"/>
            <a:r>
              <a:rPr lang="en-US" altLang="ko-KR" dirty="0"/>
              <a:t>EXAMPLE payment methods: EIM, cash, credit cards, etc. </a:t>
            </a:r>
          </a:p>
          <a:p>
            <a:pPr lvl="1"/>
            <a:r>
              <a:rPr lang="en-US" altLang="ko-KR" dirty="0"/>
              <a:t>NOTE If the EVCC normally chooses a payment method then the paying unit indicates to the SECC whether the </a:t>
            </a:r>
            <a:r>
              <a:rPr lang="en-US" altLang="ko-KR" dirty="0" err="1"/>
              <a:t>cus-tomer</a:t>
            </a:r>
            <a:r>
              <a:rPr lang="en-US" altLang="ko-KR" dirty="0"/>
              <a:t> is </a:t>
            </a:r>
            <a:r>
              <a:rPr lang="en-US" altLang="ko-KR" dirty="0" err="1"/>
              <a:t>authorised</a:t>
            </a:r>
            <a:r>
              <a:rPr lang="en-US" altLang="ko-KR" dirty="0"/>
              <a:t> or not. </a:t>
            </a:r>
            <a:endParaRPr lang="ko-KR" altLang="en-US" dirty="0"/>
          </a:p>
          <a:p>
            <a:r>
              <a:rPr lang="en-US" altLang="ko-KR" b="1" dirty="0"/>
              <a:t>Payment Data Container </a:t>
            </a:r>
            <a:endParaRPr lang="en-US" altLang="ko-KR" dirty="0"/>
          </a:p>
          <a:p>
            <a:pPr lvl="1"/>
            <a:r>
              <a:rPr lang="en-US" altLang="ko-KR" dirty="0"/>
              <a:t>container, which can carry payment definitions and is thus not directly bound to a message structure </a:t>
            </a:r>
            <a:r>
              <a:rPr lang="en-US" altLang="ko-KR" dirty="0" err="1"/>
              <a:t>encapsu-lating</a:t>
            </a:r>
            <a:r>
              <a:rPr lang="en-US" altLang="ko-KR" dirty="0"/>
              <a:t> the payment information </a:t>
            </a:r>
            <a:endParaRPr lang="ko-KR" altLang="en-US" dirty="0"/>
          </a:p>
          <a:p>
            <a:r>
              <a:rPr lang="en-US" altLang="ko-KR" b="1" dirty="0"/>
              <a:t>Pilot function </a:t>
            </a:r>
            <a:endParaRPr lang="en-US" altLang="ko-KR" dirty="0"/>
          </a:p>
          <a:p>
            <a:pPr lvl="1"/>
            <a:r>
              <a:rPr lang="en-US" altLang="ko-KR" dirty="0"/>
              <a:t>any means, electronic or mechanical, that insures the conditions related to the safety, or the transmission, of data required for the mode of operation, compliant with IEC 61851-1 </a:t>
            </a:r>
          </a:p>
        </p:txBody>
      </p:sp>
    </p:spTree>
    <p:extLst>
      <p:ext uri="{BB962C8B-B14F-4D97-AF65-F5344CB8AC3E}">
        <p14:creationId xmlns:p14="http://schemas.microsoft.com/office/powerpoint/2010/main" val="563612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a:xfrm>
            <a:off x="838200" y="1267691"/>
            <a:ext cx="10515600" cy="5418244"/>
          </a:xfrm>
        </p:spPr>
        <p:txBody>
          <a:bodyPr>
            <a:normAutofit fontScale="70000" lnSpcReduction="20000"/>
          </a:bodyPr>
          <a:lstStyle/>
          <a:p>
            <a:r>
              <a:rPr lang="en-US" altLang="ko-KR" b="1" dirty="0" smtClean="0"/>
              <a:t>Plug </a:t>
            </a:r>
            <a:r>
              <a:rPr lang="en-US" altLang="ko-KR" b="1" dirty="0"/>
              <a:t>and Charge </a:t>
            </a:r>
            <a:endParaRPr lang="en-US" altLang="ko-KR" dirty="0"/>
          </a:p>
          <a:p>
            <a:pPr lvl="1"/>
            <a:r>
              <a:rPr lang="en-US" altLang="ko-KR" dirty="0"/>
              <a:t>scenario where the customer just has to plug his vehicle into the EVSE and all aspects of charging are auto-</a:t>
            </a:r>
            <a:r>
              <a:rPr lang="en-US" altLang="ko-KR" dirty="0" err="1"/>
              <a:t>matically</a:t>
            </a:r>
            <a:r>
              <a:rPr lang="en-US" altLang="ko-KR" dirty="0"/>
              <a:t> taken care of with no further intervention from the driver, this may include, load control, </a:t>
            </a:r>
            <a:r>
              <a:rPr lang="en-US" altLang="ko-KR" dirty="0" err="1"/>
              <a:t>authentica-tion</a:t>
            </a:r>
            <a:r>
              <a:rPr lang="en-US" altLang="ko-KR" dirty="0"/>
              <a:t>, </a:t>
            </a:r>
            <a:r>
              <a:rPr lang="en-US" altLang="ko-KR" dirty="0" err="1"/>
              <a:t>authorisation</a:t>
            </a:r>
            <a:r>
              <a:rPr lang="en-US" altLang="ko-KR" dirty="0"/>
              <a:t> and billing </a:t>
            </a:r>
            <a:endParaRPr lang="ko-KR" altLang="en-US" dirty="0"/>
          </a:p>
          <a:p>
            <a:r>
              <a:rPr lang="en-US" altLang="ko-KR" b="1" dirty="0"/>
              <a:t>Power Outlet </a:t>
            </a:r>
            <a:endParaRPr lang="en-US" altLang="ko-KR" dirty="0"/>
          </a:p>
          <a:p>
            <a:pPr lvl="1"/>
            <a:r>
              <a:rPr lang="en-US" altLang="ko-KR" dirty="0"/>
              <a:t>part of a plug and socket outlet intended to be installed with the fixed wiring. All power outlets shall have the pilot function </a:t>
            </a:r>
            <a:endParaRPr lang="ko-KR" altLang="en-US" dirty="0"/>
          </a:p>
          <a:p>
            <a:r>
              <a:rPr lang="en-US" altLang="ko-KR" b="1" dirty="0"/>
              <a:t>Power Outlet ID </a:t>
            </a:r>
            <a:endParaRPr lang="en-US" altLang="ko-KR" dirty="0"/>
          </a:p>
          <a:p>
            <a:pPr lvl="1"/>
            <a:r>
              <a:rPr lang="en-US" altLang="ko-KR" dirty="0"/>
              <a:t>unique identification of the power outlet to the vehicle </a:t>
            </a:r>
            <a:endParaRPr lang="ko-KR" altLang="en-US" dirty="0"/>
          </a:p>
          <a:p>
            <a:r>
              <a:rPr lang="en-US" altLang="ko-KR" b="1" dirty="0"/>
              <a:t>Primary actor </a:t>
            </a:r>
            <a:endParaRPr lang="en-US" altLang="ko-KR" dirty="0"/>
          </a:p>
          <a:p>
            <a:pPr lvl="1"/>
            <a:r>
              <a:rPr lang="en-US" altLang="ko-KR" dirty="0"/>
              <a:t>role involved directly in the charging process </a:t>
            </a:r>
            <a:endParaRPr lang="ko-KR" altLang="en-US" dirty="0"/>
          </a:p>
          <a:p>
            <a:r>
              <a:rPr lang="en-US" altLang="ko-KR" b="1" dirty="0"/>
              <a:t>Pulse Width Modulation (PWM) </a:t>
            </a:r>
            <a:endParaRPr lang="en-US" altLang="ko-KR" dirty="0"/>
          </a:p>
          <a:p>
            <a:pPr lvl="1"/>
            <a:r>
              <a:rPr lang="en-US" altLang="ko-KR" dirty="0"/>
              <a:t>pulse control in which the pulse width or frequency, or both, are modulated within each fundamental period to produce a certain output waveform (IEC 60050; IEV 551-16-30). </a:t>
            </a:r>
            <a:endParaRPr lang="ko-KR" altLang="en-US" dirty="0"/>
          </a:p>
          <a:p>
            <a:r>
              <a:rPr lang="en-US" altLang="ko-KR" b="1" dirty="0"/>
              <a:t>Residual Current Device (RCD) </a:t>
            </a:r>
            <a:endParaRPr lang="en-US" altLang="ko-KR" dirty="0"/>
          </a:p>
          <a:p>
            <a:pPr lvl="1"/>
            <a:r>
              <a:rPr lang="en-US" altLang="ko-KR" dirty="0"/>
              <a:t>mechanical switch device designed to make, carry and break currents under normal service conditions and to cause the opening of the contacts when the residual current attains a given value under specified conditions </a:t>
            </a:r>
          </a:p>
          <a:p>
            <a:pPr lvl="1"/>
            <a:r>
              <a:rPr lang="en-US" altLang="ko-KR" dirty="0"/>
              <a:t>NOTE 1 A residual current device can be a combination of various separate elements designed to detect and evaluate the residual current and to make and break current. </a:t>
            </a:r>
          </a:p>
          <a:p>
            <a:pPr lvl="1"/>
            <a:r>
              <a:rPr lang="en-US" altLang="ko-KR" dirty="0"/>
              <a:t>NOTE 2 In the following countries, an RCD may be either electrical, electronic, mechanical or a combination thereof: US, JP, UK. </a:t>
            </a:r>
          </a:p>
        </p:txBody>
      </p:sp>
    </p:spTree>
    <p:extLst>
      <p:ext uri="{BB962C8B-B14F-4D97-AF65-F5344CB8AC3E}">
        <p14:creationId xmlns:p14="http://schemas.microsoft.com/office/powerpoint/2010/main" val="11343660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70000" lnSpcReduction="20000"/>
          </a:bodyPr>
          <a:lstStyle/>
          <a:p>
            <a:r>
              <a:rPr lang="en-US" altLang="ko-KR" b="1" dirty="0" smtClean="0"/>
              <a:t>Sales </a:t>
            </a:r>
            <a:r>
              <a:rPr lang="en-US" altLang="ko-KR" b="1" dirty="0"/>
              <a:t>tariff table </a:t>
            </a:r>
            <a:endParaRPr lang="en-US" altLang="ko-KR" dirty="0"/>
          </a:p>
          <a:p>
            <a:pPr lvl="1"/>
            <a:r>
              <a:rPr lang="en-US" altLang="ko-KR" dirty="0"/>
              <a:t>time table of energy price or percentage of green energy and optional current vs. time information </a:t>
            </a:r>
          </a:p>
          <a:p>
            <a:pPr lvl="1"/>
            <a:r>
              <a:rPr lang="en-US" altLang="ko-KR" dirty="0"/>
              <a:t>NOTE - Sales tariff table provides input for calculating a charging schedule. </a:t>
            </a:r>
          </a:p>
          <a:p>
            <a:pPr lvl="2"/>
            <a:r>
              <a:rPr lang="en-US" altLang="ko-KR" dirty="0"/>
              <a:t>- Sales tariff table shall be issued by a secondary actor, e.g. energy provider or mobility operator. </a:t>
            </a:r>
          </a:p>
          <a:p>
            <a:pPr lvl="2"/>
            <a:r>
              <a:rPr lang="en-US" altLang="ko-KR" dirty="0"/>
              <a:t>- Sales tariff table should reflect “supply and demand balance of the energy provider” and “usage of green energy” (e.g. wind mill, photovoltaic). </a:t>
            </a:r>
          </a:p>
          <a:p>
            <a:pPr lvl="2"/>
            <a:r>
              <a:rPr lang="en-US" altLang="ko-KR" dirty="0"/>
              <a:t>- Information of the chosen tariff should be included in service detail record. </a:t>
            </a:r>
          </a:p>
          <a:p>
            <a:pPr lvl="2"/>
            <a:r>
              <a:rPr lang="en-US" altLang="ko-KR" dirty="0"/>
              <a:t>- Sales tariff table can be updated periodically. It may differ by country or energy provider. </a:t>
            </a:r>
            <a:endParaRPr lang="en-US" altLang="ko-KR" dirty="0" smtClean="0"/>
          </a:p>
          <a:p>
            <a:pPr lvl="2"/>
            <a:r>
              <a:rPr lang="en-US" altLang="ko-KR" dirty="0" smtClean="0"/>
              <a:t>There </a:t>
            </a:r>
            <a:r>
              <a:rPr lang="en-US" altLang="ko-KR" dirty="0"/>
              <a:t>may be multiple Sales tariff tables existing for one customer. </a:t>
            </a:r>
          </a:p>
          <a:p>
            <a:pPr lvl="2"/>
            <a:r>
              <a:rPr lang="en-US" altLang="ko-KR" dirty="0"/>
              <a:t>- Sales tariff table information should be constructed in such a way that normal fluctuations on the grid side will not lead to an insufficiently charged EV or cost increase. </a:t>
            </a:r>
          </a:p>
          <a:p>
            <a:pPr lvl="2"/>
            <a:r>
              <a:rPr lang="en-US" altLang="ko-KR" dirty="0"/>
              <a:t>- The contract-based current limitation might vary over time, e.g. lower value during daytime and higher value during the night. </a:t>
            </a:r>
          </a:p>
          <a:p>
            <a:r>
              <a:rPr lang="en-US" altLang="ko-KR" b="1" dirty="0" smtClean="0"/>
              <a:t>Secondary </a:t>
            </a:r>
            <a:r>
              <a:rPr lang="en-US" altLang="ko-KR" b="1" dirty="0"/>
              <a:t>actor </a:t>
            </a:r>
            <a:endParaRPr lang="en-US" altLang="ko-KR" dirty="0"/>
          </a:p>
          <a:p>
            <a:pPr lvl="1"/>
            <a:r>
              <a:rPr lang="en-US" altLang="ko-KR" dirty="0"/>
              <a:t>role involved indirectly in the charging process </a:t>
            </a:r>
          </a:p>
          <a:p>
            <a:pPr lvl="1"/>
            <a:r>
              <a:rPr lang="en-US" altLang="ko-KR" dirty="0"/>
              <a:t>NOTE 1 Secondary actors may exchange information between each other. </a:t>
            </a:r>
          </a:p>
          <a:p>
            <a:pPr lvl="1"/>
            <a:r>
              <a:rPr lang="en-US" altLang="ko-KR" dirty="0"/>
              <a:t>NOTE 2 Secondary actors could also be a single entity. </a:t>
            </a:r>
          </a:p>
          <a:p>
            <a:r>
              <a:rPr lang="en-US" altLang="ko-KR" b="1" dirty="0" smtClean="0"/>
              <a:t>Semi </a:t>
            </a:r>
            <a:r>
              <a:rPr lang="en-US" altLang="ko-KR" b="1" dirty="0"/>
              <a:t>online </a:t>
            </a:r>
            <a:endParaRPr lang="en-US" altLang="ko-KR" dirty="0"/>
          </a:p>
          <a:p>
            <a:pPr lvl="1"/>
            <a:r>
              <a:rPr lang="en-US" altLang="ko-KR" dirty="0"/>
              <a:t>status, where the SECC or any other device in general has the ability to go online, but being online is not re-</a:t>
            </a:r>
            <a:r>
              <a:rPr lang="en-US" altLang="ko-KR" dirty="0" err="1"/>
              <a:t>quired</a:t>
            </a:r>
            <a:r>
              <a:rPr lang="en-US" altLang="ko-KR" dirty="0"/>
              <a:t> synchronously to the referring use case(s) </a:t>
            </a:r>
          </a:p>
          <a:p>
            <a:pPr lvl="1"/>
            <a:r>
              <a:rPr lang="en-US" altLang="ko-KR" dirty="0"/>
              <a:t>NOTE The SECC may decide to go online, if required. </a:t>
            </a:r>
          </a:p>
        </p:txBody>
      </p:sp>
    </p:spTree>
    <p:extLst>
      <p:ext uri="{BB962C8B-B14F-4D97-AF65-F5344CB8AC3E}">
        <p14:creationId xmlns:p14="http://schemas.microsoft.com/office/powerpoint/2010/main" val="38484372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77500" lnSpcReduction="20000"/>
          </a:bodyPr>
          <a:lstStyle/>
          <a:p>
            <a:r>
              <a:rPr lang="en-US" altLang="ko-KR" b="1" dirty="0" smtClean="0"/>
              <a:t>Service </a:t>
            </a:r>
            <a:r>
              <a:rPr lang="en-US" altLang="ko-KR" b="1" dirty="0"/>
              <a:t>Detail Record (SDR) </a:t>
            </a:r>
            <a:endParaRPr lang="en-US" altLang="ko-KR" dirty="0"/>
          </a:p>
          <a:p>
            <a:pPr lvl="1"/>
            <a:r>
              <a:rPr lang="en-US" altLang="ko-KR" dirty="0"/>
              <a:t>data package of a charge or service related session with all necessary information that an E-Mobility Operator needs for billing or for informing the customer about the session </a:t>
            </a:r>
          </a:p>
          <a:p>
            <a:pPr lvl="1"/>
            <a:r>
              <a:rPr lang="en-US" altLang="ko-KR" dirty="0"/>
              <a:t>NOTE Some data may be sent from EVSE. Some data originally owned by E-Mobility Operator Clearing House. Some data may be created at E-Mobility Operator Clearing House. Some records to be sent to E-Mobility Operator for billing or informing their customers. </a:t>
            </a:r>
          </a:p>
          <a:p>
            <a:r>
              <a:rPr lang="en-US" altLang="ko-KR" b="1" dirty="0" smtClean="0"/>
              <a:t>Service </a:t>
            </a:r>
            <a:r>
              <a:rPr lang="en-US" altLang="ko-KR" b="1" dirty="0"/>
              <a:t>provider </a:t>
            </a:r>
            <a:endParaRPr lang="en-US" altLang="ko-KR" dirty="0"/>
          </a:p>
          <a:p>
            <a:pPr lvl="1"/>
            <a:r>
              <a:rPr lang="en-US" altLang="ko-KR" dirty="0"/>
              <a:t>body of secondary actor to offer value-added services to customers throughout the EVSE operator </a:t>
            </a:r>
          </a:p>
          <a:p>
            <a:pPr lvl="1"/>
            <a:r>
              <a:rPr lang="en-US" altLang="ko-KR" dirty="0"/>
              <a:t>NOTE Contract ID may be used for activation. </a:t>
            </a:r>
            <a:r>
              <a:rPr lang="en-US" altLang="ko-KR" b="1" dirty="0" smtClean="0"/>
              <a:t> </a:t>
            </a:r>
            <a:endParaRPr lang="ko-KR" altLang="en-US" dirty="0"/>
          </a:p>
          <a:p>
            <a:r>
              <a:rPr lang="en-US" altLang="ko-KR" b="1" dirty="0"/>
              <a:t>Supply Equipment Communication Controller (SECC) </a:t>
            </a:r>
            <a:endParaRPr lang="en-US" altLang="ko-KR" dirty="0"/>
          </a:p>
          <a:p>
            <a:pPr lvl="1"/>
            <a:r>
              <a:rPr lang="en-US" altLang="ko-KR" dirty="0"/>
              <a:t>entity which implements the communication to one or multiple EVCCs according to ISO/IEC 15118-2 and which may be able to interact with secondary actors </a:t>
            </a:r>
          </a:p>
          <a:p>
            <a:pPr lvl="1"/>
            <a:r>
              <a:rPr lang="en-US" altLang="ko-KR" dirty="0"/>
              <a:t>NOTE 1 Further details regarding possible architectures are given in Annex A. </a:t>
            </a:r>
          </a:p>
          <a:p>
            <a:pPr lvl="1"/>
            <a:r>
              <a:rPr lang="en-US" altLang="ko-KR" dirty="0" smtClean="0"/>
              <a:t>NOTE </a:t>
            </a:r>
            <a:r>
              <a:rPr lang="en-US" altLang="ko-KR" dirty="0"/>
              <a:t>2 Functions of a supply equipment communication controller may control input and output channels, data </a:t>
            </a:r>
            <a:r>
              <a:rPr lang="en-US" altLang="ko-KR" dirty="0" err="1"/>
              <a:t>en-cryption</a:t>
            </a:r>
            <a:r>
              <a:rPr lang="en-US" altLang="ko-KR" dirty="0"/>
              <a:t>, or data transfer between vehicle and SECC. </a:t>
            </a:r>
          </a:p>
          <a:p>
            <a:r>
              <a:rPr lang="en-US" altLang="ko-KR" b="1" dirty="0" smtClean="0"/>
              <a:t>Trigger </a:t>
            </a:r>
            <a:endParaRPr lang="en-US" altLang="ko-KR" dirty="0"/>
          </a:p>
          <a:p>
            <a:pPr lvl="1"/>
            <a:r>
              <a:rPr lang="en-US" altLang="ko-KR" dirty="0"/>
              <a:t>event that will start or be a condition in the use case </a:t>
            </a:r>
          </a:p>
        </p:txBody>
      </p:sp>
    </p:spTree>
    <p:extLst>
      <p:ext uri="{BB962C8B-B14F-4D97-AF65-F5344CB8AC3E}">
        <p14:creationId xmlns:p14="http://schemas.microsoft.com/office/powerpoint/2010/main" val="1471488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ISO/IEC 15118 – Terminology</a:t>
            </a:r>
            <a:endParaRPr lang="ko-KR" altLang="en-US" dirty="0"/>
          </a:p>
        </p:txBody>
      </p:sp>
      <p:sp>
        <p:nvSpPr>
          <p:cNvPr id="3" name="내용 개체 틀 2"/>
          <p:cNvSpPr>
            <a:spLocks noGrp="1"/>
          </p:cNvSpPr>
          <p:nvPr>
            <p:ph idx="1"/>
          </p:nvPr>
        </p:nvSpPr>
        <p:spPr/>
        <p:txBody>
          <a:bodyPr>
            <a:normAutofit fontScale="77500" lnSpcReduction="20000"/>
          </a:bodyPr>
          <a:lstStyle/>
          <a:p>
            <a:r>
              <a:rPr lang="en-US" altLang="ko-KR" b="1" dirty="0" smtClean="0"/>
              <a:t>Use </a:t>
            </a:r>
            <a:r>
              <a:rPr lang="en-US" altLang="ko-KR" b="1" dirty="0"/>
              <a:t>case </a:t>
            </a:r>
            <a:endParaRPr lang="en-US" altLang="ko-KR" dirty="0"/>
          </a:p>
          <a:p>
            <a:pPr lvl="1"/>
            <a:r>
              <a:rPr lang="en-US" altLang="ko-KR" dirty="0"/>
              <a:t>description of a </a:t>
            </a:r>
            <a:r>
              <a:rPr lang="en-US" altLang="ko-KR" dirty="0" err="1"/>
              <a:t>system‟s</a:t>
            </a:r>
            <a:r>
              <a:rPr lang="en-US" altLang="ko-KR" dirty="0"/>
              <a:t> </a:t>
            </a:r>
            <a:r>
              <a:rPr lang="en-US" altLang="ko-KR" dirty="0" err="1"/>
              <a:t>behaviour</a:t>
            </a:r>
            <a:r>
              <a:rPr lang="en-US" altLang="ko-KR" dirty="0"/>
              <a:t> as it responds to a request that originates from outside that system </a:t>
            </a:r>
          </a:p>
          <a:p>
            <a:pPr lvl="1"/>
            <a:r>
              <a:rPr lang="en-US" altLang="ko-KR" dirty="0"/>
              <a:t>NOTE In systems engineering, a use case describes "who" can do "what" with the system in question. The use case technique is used to capture a system's </a:t>
            </a:r>
            <a:r>
              <a:rPr lang="en-US" altLang="ko-KR" dirty="0" err="1"/>
              <a:t>behavioural</a:t>
            </a:r>
            <a:r>
              <a:rPr lang="en-US" altLang="ko-KR" dirty="0"/>
              <a:t> requirements by detailing scenario-driven threads through functional requirements. </a:t>
            </a:r>
          </a:p>
          <a:p>
            <a:r>
              <a:rPr lang="en-US" altLang="ko-KR" b="1" dirty="0" smtClean="0"/>
              <a:t>Value-Added </a:t>
            </a:r>
            <a:r>
              <a:rPr lang="en-US" altLang="ko-KR" b="1" dirty="0"/>
              <a:t>Services (VAS) </a:t>
            </a:r>
            <a:endParaRPr lang="en-US" altLang="ko-KR" dirty="0"/>
          </a:p>
          <a:p>
            <a:pPr lvl="1"/>
            <a:r>
              <a:rPr lang="en-US" altLang="ko-KR" dirty="0"/>
              <a:t>elements not directly needed for the pure charging of the EV </a:t>
            </a:r>
          </a:p>
          <a:p>
            <a:r>
              <a:rPr lang="en-US" altLang="ko-KR" b="1" dirty="0" smtClean="0"/>
              <a:t>Vehicle </a:t>
            </a:r>
            <a:r>
              <a:rPr lang="en-US" altLang="ko-KR" b="1" dirty="0"/>
              <a:t>coupler </a:t>
            </a:r>
            <a:endParaRPr lang="en-US" altLang="ko-KR" dirty="0"/>
          </a:p>
          <a:p>
            <a:pPr lvl="1"/>
            <a:r>
              <a:rPr lang="en-US" altLang="ko-KR" dirty="0"/>
              <a:t>means of enabling the manual connection of a flexible cable to an EV for the purpose of charging the traction batteries consisting of two parts: A vehicle connector and a vehicle inlet </a:t>
            </a:r>
          </a:p>
          <a:p>
            <a:r>
              <a:rPr lang="en-US" altLang="ko-KR" b="1" dirty="0" smtClean="0"/>
              <a:t>Vehicle </a:t>
            </a:r>
            <a:r>
              <a:rPr lang="en-US" altLang="ko-KR" b="1" dirty="0"/>
              <a:t>to grid (V2G) </a:t>
            </a:r>
            <a:endParaRPr lang="en-US" altLang="ko-KR" dirty="0"/>
          </a:p>
          <a:p>
            <a:pPr lvl="1"/>
            <a:r>
              <a:rPr lang="en-US" altLang="ko-KR" dirty="0"/>
              <a:t>plug-in electric vehicle interaction with the electric grid, including charging as well as discharging (excerpted from „scope of V2G Domain Expert Working Group‟, SGIP, NIST) and bi-directional communication interface </a:t>
            </a:r>
          </a:p>
          <a:p>
            <a:r>
              <a:rPr lang="en-US" altLang="ko-KR" b="1" dirty="0" smtClean="0"/>
              <a:t>Vehicle </a:t>
            </a:r>
            <a:r>
              <a:rPr lang="en-US" altLang="ko-KR" b="1" dirty="0"/>
              <a:t>user </a:t>
            </a:r>
            <a:endParaRPr lang="en-US" altLang="ko-KR" dirty="0"/>
          </a:p>
          <a:p>
            <a:pPr lvl="1"/>
            <a:r>
              <a:rPr lang="en-US" altLang="ko-KR" dirty="0"/>
              <a:t>person or legal entity using the vehicle and providing information about driving needs and consequently </a:t>
            </a:r>
            <a:r>
              <a:rPr lang="en-US" altLang="ko-KR" dirty="0" smtClean="0"/>
              <a:t>influences </a:t>
            </a:r>
            <a:r>
              <a:rPr lang="en-US" altLang="ko-KR" dirty="0"/>
              <a:t>charging patterns </a:t>
            </a:r>
            <a:endParaRPr lang="ko-KR" altLang="en-US" dirty="0"/>
          </a:p>
        </p:txBody>
      </p:sp>
    </p:spTree>
    <p:extLst>
      <p:ext uri="{BB962C8B-B14F-4D97-AF65-F5344CB8AC3E}">
        <p14:creationId xmlns:p14="http://schemas.microsoft.com/office/powerpoint/2010/main" val="3165020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TotalTime>
  <Words>2921</Words>
  <Application>Microsoft Office PowerPoint</Application>
  <PresentationFormat>와이드스크린</PresentationFormat>
  <Paragraphs>238</Paragraphs>
  <Slides>60</Slides>
  <Notes>1</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60</vt:i4>
      </vt:variant>
    </vt:vector>
  </HeadingPairs>
  <TitlesOfParts>
    <vt:vector size="64" baseType="lpstr">
      <vt:lpstr>맑은 고딕</vt:lpstr>
      <vt:lpstr>Arial</vt:lpstr>
      <vt:lpstr>Calibri</vt:lpstr>
      <vt:lpstr>Office 테마</vt:lpstr>
      <vt:lpstr>Smart Charge Communication (SCC)   for electric vehicles</vt:lpstr>
      <vt:lpstr>Electric vehicles market growth</vt:lpstr>
      <vt:lpstr>Standardization Landscape of V2G Interface</vt:lpstr>
      <vt:lpstr>Comparison of International Standards</vt:lpstr>
      <vt:lpstr>Comparison of International Standards</vt:lpstr>
      <vt:lpstr>Comparison of International Standards</vt:lpstr>
      <vt:lpstr>Charging Scenarios</vt:lpstr>
      <vt:lpstr>DC is for fast charging</vt:lpstr>
      <vt:lpstr>DC is for fast charging</vt:lpstr>
      <vt:lpstr>ISO/IEC 15118</vt:lpstr>
      <vt:lpstr>Scope of ISO/IEC 15118 V2G Communication Interface</vt:lpstr>
      <vt:lpstr>Scope of ISO/IEC 15118 V2G Communication Interface</vt:lpstr>
      <vt:lpstr>ISO/IEC 15118 – Use Cases</vt:lpstr>
      <vt:lpstr>ISO/IEC 15118 – Evolution</vt:lpstr>
      <vt:lpstr>ISO/IEC 15118 – Evolution</vt:lpstr>
      <vt:lpstr>ISO/IEC 15118 – Evolution</vt:lpstr>
      <vt:lpstr>ISO/IEC 15118-1</vt:lpstr>
      <vt:lpstr>ISO/IEC 15118-1</vt:lpstr>
      <vt:lpstr>ISO/IEC 15118-1</vt:lpstr>
      <vt:lpstr>ISO/IEC 15118-1 – E-mobility</vt:lpstr>
      <vt:lpstr>ISO/IEC 15118-1</vt:lpstr>
      <vt:lpstr>ISO/IEC 15118-1</vt:lpstr>
      <vt:lpstr>ISO/IEC 15118-1</vt:lpstr>
      <vt:lpstr>ISO/IEC 15118-3</vt:lpstr>
      <vt:lpstr>ISO/IEC 15118-3</vt:lpstr>
      <vt:lpstr>ISO/IEC 15118-3</vt:lpstr>
      <vt:lpstr>ISO/IEC 15118-3</vt:lpstr>
      <vt:lpstr>ISO/IEC 15118-2</vt:lpstr>
      <vt:lpstr>ISO/IEC 15118-2</vt:lpstr>
      <vt:lpstr>ISO/IEC 15118-2</vt:lpstr>
      <vt:lpstr>ISO/IEC 15118-2</vt:lpstr>
      <vt:lpstr>ISO/IEC 15118-2</vt:lpstr>
      <vt:lpstr>ISO/IEC 15118-2</vt:lpstr>
      <vt:lpstr>ISO/IEC 15118-2</vt:lpstr>
      <vt:lpstr>ISO/IEC 15118-2</vt:lpstr>
      <vt:lpstr>ISO/IEC 15118-2</vt:lpstr>
      <vt:lpstr>ISO/IEC 15118-2</vt:lpstr>
      <vt:lpstr>ISO/IEC 15118-2 – Overview of EVCC/SECC States</vt:lpstr>
      <vt:lpstr>ISO/IEC 15118-2</vt:lpstr>
      <vt:lpstr>ISO/IEC 15118-2</vt:lpstr>
      <vt:lpstr>ISO/IEC 15118-2</vt:lpstr>
      <vt:lpstr>ISO/IEC 15118-2</vt:lpstr>
      <vt:lpstr>ISO/IEC 15118-2</vt:lpstr>
      <vt:lpstr>ISO/IEC 15118-2</vt:lpstr>
      <vt:lpstr>ISO/IEC 15118-2</vt:lpstr>
      <vt:lpstr>ISO 15118-2 – AC vs. DC Communication</vt:lpstr>
      <vt:lpstr>Smart Charge Communication</vt:lpstr>
      <vt:lpstr>Smart Charge Communication</vt:lpstr>
      <vt:lpstr>ISO/IEC 15118 – Terminology</vt:lpstr>
      <vt:lpstr>ISO/IEC 15118 – Terminology</vt:lpstr>
      <vt:lpstr>ISO/IEC 15118 – Terminology</vt:lpstr>
      <vt:lpstr>ISO/IEC 15118 – Terminology</vt:lpstr>
      <vt:lpstr>ISO/IEC 15118 – Terminology</vt:lpstr>
      <vt:lpstr>ISO/IEC 15118 – Terminology</vt:lpstr>
      <vt:lpstr>ISO/IEC 15118 – Terminology</vt:lpstr>
      <vt:lpstr>ISO/IEC 15118 – Terminology</vt:lpstr>
      <vt:lpstr>ISO/IEC 15118 – Terminology</vt:lpstr>
      <vt:lpstr>ISO/IEC 15118 – Terminology</vt:lpstr>
      <vt:lpstr>ISO/IEC 15118 – Terminology</vt:lpstr>
      <vt:lpstr>ISO/IEC 15118 – Terminology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charge communication for electric vehicle</dc:title>
  <dc:creator>samsung</dc:creator>
  <cp:lastModifiedBy>samsung</cp:lastModifiedBy>
  <cp:revision>186</cp:revision>
  <dcterms:created xsi:type="dcterms:W3CDTF">2018-06-05T01:56:33Z</dcterms:created>
  <dcterms:modified xsi:type="dcterms:W3CDTF">2018-06-05T06:23:11Z</dcterms:modified>
</cp:coreProperties>
</file>