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9" r:id="rId1"/>
  </p:sldMasterIdLst>
  <p:notesMasterIdLst>
    <p:notesMasterId r:id="rId49"/>
  </p:notesMasterIdLst>
  <p:handoutMasterIdLst>
    <p:handoutMasterId r:id="rId50"/>
  </p:handoutMasterIdLst>
  <p:sldIdLst>
    <p:sldId id="256" r:id="rId2"/>
    <p:sldId id="258" r:id="rId3"/>
    <p:sldId id="257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98" r:id="rId18"/>
    <p:sldId id="272" r:id="rId19"/>
    <p:sldId id="273" r:id="rId20"/>
    <p:sldId id="274" r:id="rId21"/>
    <p:sldId id="275" r:id="rId22"/>
    <p:sldId id="299" r:id="rId23"/>
    <p:sldId id="276" r:id="rId24"/>
    <p:sldId id="278" r:id="rId25"/>
    <p:sldId id="277" r:id="rId26"/>
    <p:sldId id="279" r:id="rId27"/>
    <p:sldId id="280" r:id="rId28"/>
    <p:sldId id="281" r:id="rId29"/>
    <p:sldId id="282" r:id="rId30"/>
    <p:sldId id="283" r:id="rId31"/>
    <p:sldId id="286" r:id="rId32"/>
    <p:sldId id="300" r:id="rId33"/>
    <p:sldId id="284" r:id="rId34"/>
    <p:sldId id="285" r:id="rId35"/>
    <p:sldId id="287" r:id="rId36"/>
    <p:sldId id="288" r:id="rId37"/>
    <p:sldId id="289" r:id="rId38"/>
    <p:sldId id="290" r:id="rId39"/>
    <p:sldId id="291" r:id="rId40"/>
    <p:sldId id="292" r:id="rId41"/>
    <p:sldId id="301" r:id="rId42"/>
    <p:sldId id="293" r:id="rId43"/>
    <p:sldId id="294" r:id="rId44"/>
    <p:sldId id="295" r:id="rId45"/>
    <p:sldId id="296" r:id="rId46"/>
    <p:sldId id="297" r:id="rId47"/>
    <p:sldId id="302" r:id="rId48"/>
  </p:sldIdLst>
  <p:sldSz cx="9144000" cy="6858000" type="screen4x3"/>
  <p:notesSz cx="10234613" cy="7099300"/>
  <p:custDataLst>
    <p:tags r:id="rId51"/>
  </p:custDataLst>
  <p:defaultTextStyle>
    <a:defPPr>
      <a:defRPr lang="en-US"/>
    </a:defPPr>
    <a:lvl1pPr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C7CD4"/>
    <a:srgbClr val="6969CD"/>
    <a:srgbClr val="EAEAEA"/>
    <a:srgbClr val="B2B2B2"/>
    <a:srgbClr val="009900"/>
    <a:srgbClr val="00A479"/>
    <a:srgbClr val="333399"/>
    <a:srgbClr val="CCFF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033" autoAdjust="0"/>
    <p:restoredTop sz="94602" autoAdjust="0"/>
  </p:normalViewPr>
  <p:slideViewPr>
    <p:cSldViewPr snapToGrid="0">
      <p:cViewPr>
        <p:scale>
          <a:sx n="113" d="100"/>
          <a:sy n="113" d="100"/>
        </p:scale>
        <p:origin x="-1500" y="4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15494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handoutMaster" Target="handoutMasters/handoutMaster1.xml"/><Relationship Id="rId55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8" Type="http://schemas.openxmlformats.org/officeDocument/2006/relationships/slide" Target="slides/slide7.xml"/><Relationship Id="rId51" Type="http://schemas.openxmlformats.org/officeDocument/2006/relationships/tags" Target="tags/tag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notesMaster" Target="notesMasters/notes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435475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charset="0"/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3363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799138" y="0"/>
            <a:ext cx="4435475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charset="0"/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3364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6745288"/>
            <a:ext cx="4435475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charset="0"/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3365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799138" y="6745288"/>
            <a:ext cx="4435475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charset="0"/>
                <a:ea typeface="굴림" charset="-127"/>
              </a:defRPr>
            </a:lvl1pPr>
          </a:lstStyle>
          <a:p>
            <a:fld id="{4D1201AB-C9A9-4148-8ED5-8060AFAB4CB3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51279262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473575" cy="382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charset="0"/>
              </a:defRPr>
            </a:lvl1pPr>
          </a:lstStyle>
          <a:p>
            <a:endParaRPr lang="de-DE"/>
          </a:p>
        </p:txBody>
      </p:sp>
      <p:sp>
        <p:nvSpPr>
          <p:cNvPr id="18637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851525" y="0"/>
            <a:ext cx="4357688" cy="382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charset="0"/>
              </a:defRPr>
            </a:lvl1pPr>
          </a:lstStyle>
          <a:p>
            <a:endParaRPr lang="de-DE"/>
          </a:p>
        </p:txBody>
      </p:sp>
      <p:sp>
        <p:nvSpPr>
          <p:cNvPr id="186372" name="Rectangle 4"/>
          <p:cNvSpPr>
            <a:spLocks noChangeArrowheads="1" noTextEdit="1"/>
          </p:cNvSpPr>
          <p:nvPr>
            <p:ph type="sldImg" idx="2"/>
          </p:nvPr>
        </p:nvSpPr>
        <p:spPr bwMode="auto">
          <a:xfrm>
            <a:off x="3332163" y="546100"/>
            <a:ext cx="3557587" cy="26685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18637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1377950" y="3378200"/>
            <a:ext cx="7456488" cy="321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smtClean="0"/>
              <a:t>Klicken Sie, um die Formate des Vorlagentextes zu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</a:p>
        </p:txBody>
      </p:sp>
      <p:sp>
        <p:nvSpPr>
          <p:cNvPr id="18637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6757988"/>
            <a:ext cx="4473575" cy="32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charset="0"/>
              </a:defRPr>
            </a:lvl1pPr>
          </a:lstStyle>
          <a:p>
            <a:endParaRPr lang="de-DE"/>
          </a:p>
        </p:txBody>
      </p:sp>
      <p:sp>
        <p:nvSpPr>
          <p:cNvPr id="18637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851525" y="6757988"/>
            <a:ext cx="4357688" cy="32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charset="0"/>
              </a:defRPr>
            </a:lvl1pPr>
          </a:lstStyle>
          <a:p>
            <a:fld id="{84773B3F-BD4C-4813-B216-FA78A3DCC622}" type="slidenum">
              <a:rPr lang="de-DE"/>
              <a:pPr/>
              <a:t>‹#›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766374845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8" name="Rectangle 4"/>
          <p:cNvSpPr>
            <a:spLocks noGrp="1" noChangeArrowheads="1"/>
          </p:cNvSpPr>
          <p:nvPr>
            <p:ph type="ctrTitle"/>
          </p:nvPr>
        </p:nvSpPr>
        <p:spPr>
          <a:xfrm>
            <a:off x="990600" y="1400175"/>
            <a:ext cx="7772400" cy="1143000"/>
          </a:xfrm>
        </p:spPr>
        <p:txBody>
          <a:bodyPr/>
          <a:lstStyle>
            <a:lvl1pPr>
              <a:defRPr sz="3200"/>
            </a:lvl1pPr>
          </a:lstStyle>
          <a:p>
            <a:pPr lvl="0"/>
            <a:r>
              <a:rPr lang="de-DE" noProof="0" smtClean="0"/>
              <a:t>Klicken Sie, um </a:t>
            </a:r>
            <a:r>
              <a:rPr lang="en-US" altLang="ko-KR" noProof="0" smtClean="0"/>
              <a:t>das</a:t>
            </a:r>
            <a:r>
              <a:rPr lang="de-DE" noProof="0" smtClean="0"/>
              <a:t> Titelformat zu bearbeiten</a:t>
            </a:r>
          </a:p>
        </p:txBody>
      </p:sp>
      <p:sp>
        <p:nvSpPr>
          <p:cNvPr id="149509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1335088" y="2933700"/>
            <a:ext cx="6400800" cy="2052638"/>
          </a:xfrm>
        </p:spPr>
        <p:txBody>
          <a:bodyPr/>
          <a:lstStyle>
            <a:lvl1pPr marL="0" indent="0" algn="ctr">
              <a:buFont typeface="Symbol" pitchFamily="18" charset="2"/>
              <a:buNone/>
              <a:defRPr sz="2800"/>
            </a:lvl1pPr>
          </a:lstStyle>
          <a:p>
            <a:pPr lvl="0"/>
            <a:r>
              <a:rPr lang="de-DE" noProof="0" smtClean="0"/>
              <a:t>Klicken </a:t>
            </a:r>
            <a:r>
              <a:rPr lang="en-US" altLang="ko-KR" noProof="0" smtClean="0"/>
              <a:t>Sie</a:t>
            </a:r>
            <a:r>
              <a:rPr lang="de-DE" noProof="0" smtClean="0"/>
              <a:t>, um das Format des Untertitelmasters zu bearbeiten</a:t>
            </a:r>
          </a:p>
        </p:txBody>
      </p:sp>
      <p:sp>
        <p:nvSpPr>
          <p:cNvPr id="149513" name="Rectangle 9"/>
          <p:cNvSpPr>
            <a:spLocks noChangeArrowheads="1"/>
          </p:cNvSpPr>
          <p:nvPr/>
        </p:nvSpPr>
        <p:spPr bwMode="auto">
          <a:xfrm>
            <a:off x="3124200" y="5962650"/>
            <a:ext cx="4648200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None/>
            </a:pPr>
            <a:r>
              <a:rPr lang="en-US" altLang="ko-KR" sz="1800">
                <a:latin typeface="Tahoma" charset="0"/>
                <a:ea typeface="굴림" charset="-127"/>
              </a:rPr>
              <a:t>Computer Networks Group</a:t>
            </a:r>
          </a:p>
          <a:p>
            <a:pPr algn="l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None/>
            </a:pPr>
            <a:r>
              <a:rPr lang="de-DE" sz="1800">
                <a:latin typeface="Tahoma" charset="0"/>
              </a:rPr>
              <a:t>Universität Paderborn</a:t>
            </a:r>
            <a:endParaRPr lang="en-US" altLang="ko-KR" sz="1800">
              <a:latin typeface="Tahoma" charset="0"/>
              <a:ea typeface="굴림" charset="-127"/>
            </a:endParaRPr>
          </a:p>
        </p:txBody>
      </p:sp>
      <p:sp>
        <p:nvSpPr>
          <p:cNvPr id="149516" name="Line 12"/>
          <p:cNvSpPr>
            <a:spLocks noChangeShapeType="1"/>
          </p:cNvSpPr>
          <p:nvPr/>
        </p:nvSpPr>
        <p:spPr bwMode="auto">
          <a:xfrm>
            <a:off x="750888" y="2220913"/>
            <a:ext cx="0" cy="762000"/>
          </a:xfrm>
          <a:prstGeom prst="line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9517" name="Line 13"/>
          <p:cNvSpPr>
            <a:spLocks noChangeShapeType="1"/>
          </p:cNvSpPr>
          <p:nvPr/>
        </p:nvSpPr>
        <p:spPr bwMode="auto">
          <a:xfrm>
            <a:off x="512763" y="2752725"/>
            <a:ext cx="8207375" cy="0"/>
          </a:xfrm>
          <a:prstGeom prst="line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pic>
        <p:nvPicPr>
          <p:cNvPr id="149519" name="Picture 15" descr="uni-logo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8388" y="5967413"/>
            <a:ext cx="657225" cy="71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8215968-090E-4B37-9AE6-29C7B8376D10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4308965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CC0A124-87F5-4866-A1CE-B8E89A67D54E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06669514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23863" y="914400"/>
            <a:ext cx="4167187" cy="5191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743450" y="914400"/>
            <a:ext cx="4168775" cy="5191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E6C843B-2599-4D20-A374-64E040536A8B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8253142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90B891C-37A9-4B89-95AC-4BE21E159BDF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78078883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E852816-9B09-4CAD-84CF-6CBA9905BAD8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32283734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121DA5D-636E-4DDB-9D0E-8060EBBC28BE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1580685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90FFC71-57D9-4948-9177-E8E5A6C4F0CB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10422902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4191A13-DA7E-4881-B76C-5975279FB772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57815598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13F81CE-F12A-4645-940E-A6980D8C52E9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01996051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811963" y="150813"/>
            <a:ext cx="2132012" cy="5954712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12750" y="150813"/>
            <a:ext cx="6246813" cy="5954712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CF91127-8CB9-4151-9C32-7A389177D4FB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08631914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4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412750" y="150813"/>
            <a:ext cx="8531225" cy="571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ko-KR" smtClean="0"/>
              <a:t>Klicken Sie, um das Titelformat zu bearbeiten</a:t>
            </a:r>
          </a:p>
        </p:txBody>
      </p:sp>
      <p:sp>
        <p:nvSpPr>
          <p:cNvPr id="148485" name="Rectangle 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23863" y="914400"/>
            <a:ext cx="8488362" cy="5191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ko-KR" smtClean="0"/>
              <a:t>Klicken Sie, um die Formate des Vorlagentextes zu bearbeiten</a:t>
            </a:r>
          </a:p>
          <a:p>
            <a:pPr lvl="1"/>
            <a:r>
              <a:rPr lang="en-US" altLang="ko-KR" smtClean="0"/>
              <a:t>Zweite Ebene</a:t>
            </a:r>
          </a:p>
          <a:p>
            <a:pPr lvl="2"/>
            <a:r>
              <a:rPr lang="en-US" altLang="ko-KR" smtClean="0"/>
              <a:t>Dritte Ebene</a:t>
            </a:r>
          </a:p>
          <a:p>
            <a:pPr lvl="3"/>
            <a:r>
              <a:rPr lang="en-US" altLang="ko-KR" smtClean="0"/>
              <a:t>Vierte Ebene</a:t>
            </a:r>
          </a:p>
          <a:p>
            <a:pPr lvl="4"/>
            <a:r>
              <a:rPr lang="en-US" altLang="ko-KR" smtClean="0"/>
              <a:t>Fünfte Ebene</a:t>
            </a:r>
          </a:p>
        </p:txBody>
      </p:sp>
      <p:sp>
        <p:nvSpPr>
          <p:cNvPr id="148502" name="Line 22"/>
          <p:cNvSpPr>
            <a:spLocks noChangeShapeType="1"/>
          </p:cNvSpPr>
          <p:nvPr/>
        </p:nvSpPr>
        <p:spPr bwMode="auto">
          <a:xfrm>
            <a:off x="319088" y="252413"/>
            <a:ext cx="0" cy="692150"/>
          </a:xfrm>
          <a:prstGeom prst="line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8504" name="Line 24"/>
          <p:cNvSpPr>
            <a:spLocks noChangeShapeType="1"/>
          </p:cNvSpPr>
          <p:nvPr/>
        </p:nvSpPr>
        <p:spPr bwMode="auto">
          <a:xfrm>
            <a:off x="157163" y="784225"/>
            <a:ext cx="8829675" cy="0"/>
          </a:xfrm>
          <a:prstGeom prst="line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8505" name="Line 25"/>
          <p:cNvSpPr>
            <a:spLocks noChangeShapeType="1"/>
          </p:cNvSpPr>
          <p:nvPr/>
        </p:nvSpPr>
        <p:spPr bwMode="auto">
          <a:xfrm>
            <a:off x="157163" y="6240463"/>
            <a:ext cx="8829675" cy="0"/>
          </a:xfrm>
          <a:prstGeom prst="line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8506" name="Rectangle 2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38175" y="6340475"/>
            <a:ext cx="15906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>
              <a:defRPr sz="1400"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8507" name="Rectangle 27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81250" y="6340475"/>
            <a:ext cx="56769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400"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8508" name="Rectangle 28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201025" y="6340475"/>
            <a:ext cx="6667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400">
                <a:ea typeface="굴림" charset="-127"/>
              </a:defRPr>
            </a:lvl1pPr>
          </a:lstStyle>
          <a:p>
            <a:fld id="{C18634C6-5F28-477E-8DF3-CBA29760FE05}" type="slidenum">
              <a:rPr lang="en-US" altLang="ko-KR"/>
              <a:pPr/>
              <a:t>‹#›</a:t>
            </a:fld>
            <a:endParaRPr lang="en-US" altLang="ko-KR"/>
          </a:p>
        </p:txBody>
      </p:sp>
      <p:pic>
        <p:nvPicPr>
          <p:cNvPr id="148510" name="Picture 30" descr="uni-logo2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297613"/>
            <a:ext cx="515938" cy="5603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</p:sldLayoutIdLst>
  <p:hf hdr="0" ftr="0" dt="0"/>
  <p:txStyles>
    <p:titleStyle>
      <a:lvl1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9pPr>
    </p:titleStyle>
    <p:bodyStyle>
      <a:lvl1pPr marL="2857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6200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2000">
          <a:solidFill>
            <a:schemeClr val="tx1"/>
          </a:solidFill>
          <a:latin typeface="+mn-lt"/>
        </a:defRPr>
      </a:lvl2pPr>
      <a:lvl3pPr marL="12382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>
          <a:solidFill>
            <a:schemeClr val="tx1"/>
          </a:solidFill>
          <a:latin typeface="+mn-lt"/>
        </a:defRPr>
      </a:lvl3pPr>
      <a:lvl4pPr marL="16192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4pPr>
      <a:lvl5pPr marL="20002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5pPr>
      <a:lvl6pPr marL="24574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6pPr>
      <a:lvl7pPr marL="29146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7pPr>
      <a:lvl8pPr marL="33718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8pPr>
      <a:lvl9pPr marL="38290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990600" y="1009650"/>
            <a:ext cx="7772400" cy="1533525"/>
          </a:xfrm>
        </p:spPr>
        <p:txBody>
          <a:bodyPr/>
          <a:lstStyle/>
          <a:p>
            <a:r>
              <a:rPr lang="de-DE"/>
              <a:t>Ad hoc and Sensor Networks</a:t>
            </a:r>
            <a:br>
              <a:rPr lang="de-DE"/>
            </a:br>
            <a:r>
              <a:rPr lang="en-US" altLang="ko-KR">
                <a:ea typeface="굴림" charset="-127"/>
              </a:rPr>
              <a:t>Chapter 11: Routing protocols</a:t>
            </a:r>
            <a:endParaRPr lang="de-DE"/>
          </a:p>
        </p:txBody>
      </p:sp>
      <p:sp>
        <p:nvSpPr>
          <p:cNvPr id="305155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endParaRPr lang="de-DE"/>
          </a:p>
          <a:p>
            <a:r>
              <a:rPr lang="de-DE"/>
              <a:t>Holger Karl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2AFCDE-0A5A-4A85-8D4E-A910F4F771A2}" type="slidenum">
              <a:rPr lang="en-US" altLang="ko-KR"/>
              <a:pPr/>
              <a:t>2</a:t>
            </a:fld>
            <a:endParaRPr lang="en-US" altLang="ko-KR"/>
          </a:p>
        </p:txBody>
      </p:sp>
      <p:sp>
        <p:nvSpPr>
          <p:cNvPr id="3072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Goals of this chapter</a:t>
            </a:r>
          </a:p>
        </p:txBody>
      </p:sp>
      <p:sp>
        <p:nvSpPr>
          <p:cNvPr id="3072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In any network of diameter &gt; 1, the routing &amp; forwarding problem appears</a:t>
            </a:r>
          </a:p>
          <a:p>
            <a:r>
              <a:rPr lang="en-US" altLang="ko-KR">
                <a:ea typeface="굴림" charset="-127"/>
              </a:rPr>
              <a:t>We will discuss mechanisms for constructing routing tables in ad hoc/sensor networks</a:t>
            </a:r>
          </a:p>
          <a:p>
            <a:pPr lvl="1"/>
            <a:r>
              <a:rPr lang="en-US" altLang="ko-KR">
                <a:ea typeface="굴림" charset="-127"/>
              </a:rPr>
              <a:t>Specifically, when nodes are mobile</a:t>
            </a:r>
          </a:p>
          <a:p>
            <a:pPr lvl="1"/>
            <a:r>
              <a:rPr lang="en-US" altLang="ko-KR">
                <a:ea typeface="굴림" charset="-127"/>
              </a:rPr>
              <a:t>Specifically, for broadcast/multicast requirements</a:t>
            </a:r>
          </a:p>
          <a:p>
            <a:pPr lvl="1"/>
            <a:r>
              <a:rPr lang="en-US" altLang="ko-KR">
                <a:ea typeface="굴림" charset="-127"/>
              </a:rPr>
              <a:t>Specifically, with energy efficiency as an optimization metric</a:t>
            </a:r>
          </a:p>
          <a:p>
            <a:pPr lvl="1"/>
            <a:r>
              <a:rPr lang="en-US" altLang="ko-KR">
                <a:ea typeface="굴림" charset="-127"/>
              </a:rPr>
              <a:t>Specifically, when node position is available</a:t>
            </a:r>
          </a:p>
          <a:p>
            <a:pPr lvl="1"/>
            <a:endParaRPr lang="en-US" altLang="ko-KR">
              <a:ea typeface="굴림" charset="-127"/>
            </a:endParaRPr>
          </a:p>
        </p:txBody>
      </p:sp>
      <p:sp>
        <p:nvSpPr>
          <p:cNvPr id="307204" name="Text Box 4"/>
          <p:cNvSpPr txBox="1">
            <a:spLocks noChangeArrowheads="1"/>
          </p:cNvSpPr>
          <p:nvPr/>
        </p:nvSpPr>
        <p:spPr bwMode="auto">
          <a:xfrm>
            <a:off x="1425575" y="5710238"/>
            <a:ext cx="7718425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/>
            <a:r>
              <a:rPr lang="en-US" altLang="ko-KR" sz="1400">
                <a:ea typeface="굴림" charset="-127"/>
              </a:rPr>
              <a:t>Note: Presentation here partially follows Beraldi &amp; Baldoni, Unicast Routing Techniques for Mobile Ad Hoc Networks, in M. Ilyas (ed.), The Handbook of Ad Hoc Wireless Networks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0042BC-D19B-45C0-855E-A554CECAAF27}" type="slidenum">
              <a:rPr lang="en-US" altLang="ko-KR"/>
              <a:pPr/>
              <a:t>3</a:t>
            </a:fld>
            <a:endParaRPr lang="en-US" altLang="ko-KR"/>
          </a:p>
        </p:txBody>
      </p:sp>
      <p:sp>
        <p:nvSpPr>
          <p:cNvPr id="3061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061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Unicast routing in MANETs</a:t>
            </a:r>
            <a:r>
              <a:rPr lang="en-US" altLang="ko-KR">
                <a:ea typeface="굴림" charset="-127"/>
              </a:rPr>
              <a:t> </a:t>
            </a:r>
          </a:p>
          <a:p>
            <a:r>
              <a:rPr lang="en-US" altLang="ko-KR">
                <a:ea typeface="굴림" charset="-127"/>
              </a:rPr>
              <a:t>Energy efficiency &amp; unicast routing</a:t>
            </a:r>
          </a:p>
          <a:p>
            <a:r>
              <a:rPr lang="en-US" altLang="ko-KR">
                <a:ea typeface="굴림" charset="-127"/>
              </a:rPr>
              <a:t>Multi-/broadcast routing</a:t>
            </a:r>
          </a:p>
          <a:p>
            <a:r>
              <a:rPr lang="en-US" altLang="ko-KR">
                <a:ea typeface="굴림" charset="-127"/>
              </a:rPr>
              <a:t>Geographical routing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174B16-8404-40F9-8087-E6FAF08CDFF5}" type="slidenum">
              <a:rPr lang="en-US" altLang="ko-KR"/>
              <a:pPr/>
              <a:t>4</a:t>
            </a:fld>
            <a:endParaRPr lang="en-US" altLang="ko-KR"/>
          </a:p>
        </p:txBody>
      </p:sp>
      <p:sp>
        <p:nvSpPr>
          <p:cNvPr id="308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Unicast, id-centric routing</a:t>
            </a:r>
          </a:p>
        </p:txBody>
      </p:sp>
      <p:sp>
        <p:nvSpPr>
          <p:cNvPr id="3082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Given: a network/a graph</a:t>
            </a:r>
          </a:p>
          <a:p>
            <a:pPr lvl="1"/>
            <a:r>
              <a:rPr lang="en-US" altLang="ko-KR">
                <a:ea typeface="굴림" charset="-127"/>
              </a:rPr>
              <a:t>Each node has a unique identifier (ID)</a:t>
            </a:r>
          </a:p>
          <a:p>
            <a:r>
              <a:rPr lang="en-US" altLang="ko-KR">
                <a:ea typeface="굴림" charset="-127"/>
              </a:rPr>
              <a:t>Goal: Derive a mechanism that allows a packet sent from an arbitrary node to arrive at some arbitrary destination node</a:t>
            </a:r>
          </a:p>
          <a:p>
            <a:pPr lvl="1"/>
            <a:r>
              <a:rPr lang="en-US" altLang="ko-KR">
                <a:ea typeface="굴림" charset="-127"/>
              </a:rPr>
              <a:t>The routing &amp; forwarding problem</a:t>
            </a:r>
          </a:p>
          <a:p>
            <a:pPr lvl="1"/>
            <a:r>
              <a:rPr lang="en-US" altLang="ko-KR">
                <a:ea typeface="굴림" charset="-127"/>
              </a:rPr>
              <a:t>Routing: Construct data structures (e.g., tables) that contain information how a given destination can be reached</a:t>
            </a:r>
          </a:p>
          <a:p>
            <a:pPr lvl="1"/>
            <a:r>
              <a:rPr lang="en-US" altLang="ko-KR">
                <a:ea typeface="굴림" charset="-127"/>
              </a:rPr>
              <a:t>Forwarding: Consult these data structures to forward a given packet to its next hop</a:t>
            </a:r>
          </a:p>
          <a:p>
            <a:r>
              <a:rPr lang="en-US" altLang="ko-KR">
                <a:ea typeface="굴림" charset="-127"/>
              </a:rPr>
              <a:t>Challenges</a:t>
            </a:r>
          </a:p>
          <a:p>
            <a:pPr lvl="1"/>
            <a:r>
              <a:rPr lang="en-US" altLang="ko-KR">
                <a:ea typeface="굴림" charset="-127"/>
              </a:rPr>
              <a:t>Nodes may move around, neighborhood relations change</a:t>
            </a:r>
          </a:p>
          <a:p>
            <a:pPr lvl="1"/>
            <a:r>
              <a:rPr lang="en-US" altLang="ko-KR">
                <a:ea typeface="굴림" charset="-127"/>
              </a:rPr>
              <a:t>Optimization metrics may be more complicated than “smallest hop count” – e.g., energy efficiency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2CE237C-EB2D-4A94-9F21-6F4B24CD9724}" type="slidenum">
              <a:rPr lang="en-US" altLang="ko-KR"/>
              <a:pPr/>
              <a:t>5</a:t>
            </a:fld>
            <a:endParaRPr lang="en-US" altLang="ko-KR"/>
          </a:p>
        </p:txBody>
      </p:sp>
      <p:sp>
        <p:nvSpPr>
          <p:cNvPr id="3092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Ad-hoc routing protocols</a:t>
            </a:r>
          </a:p>
        </p:txBody>
      </p:sp>
      <p:sp>
        <p:nvSpPr>
          <p:cNvPr id="3092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Because of challenges, standard routing approaches not really applicable</a:t>
            </a:r>
          </a:p>
          <a:p>
            <a:pPr lvl="1"/>
            <a:r>
              <a:rPr lang="en-US" altLang="ko-KR">
                <a:ea typeface="굴림" charset="-127"/>
              </a:rPr>
              <a:t>Too big an overhead, too slow in reacting to changes</a:t>
            </a:r>
          </a:p>
          <a:p>
            <a:pPr lvl="1"/>
            <a:r>
              <a:rPr lang="en-US" altLang="ko-KR">
                <a:ea typeface="굴림" charset="-127"/>
              </a:rPr>
              <a:t>Examples: Dijkstra’s link state algorithm; Bellman-Ford distance vector algorithm</a:t>
            </a:r>
          </a:p>
          <a:p>
            <a:r>
              <a:rPr lang="en-US" altLang="ko-KR">
                <a:ea typeface="굴림" charset="-127"/>
              </a:rPr>
              <a:t>Simple solution: Flooding</a:t>
            </a:r>
          </a:p>
          <a:p>
            <a:pPr lvl="1"/>
            <a:r>
              <a:rPr lang="en-US" altLang="ko-KR">
                <a:ea typeface="굴림" charset="-127"/>
              </a:rPr>
              <a:t>Does not need any information (routing tables) – simple </a:t>
            </a:r>
          </a:p>
          <a:p>
            <a:pPr lvl="1"/>
            <a:r>
              <a:rPr lang="en-US" altLang="ko-KR">
                <a:ea typeface="굴림" charset="-127"/>
              </a:rPr>
              <a:t>Packets are usually delivered to destination </a:t>
            </a:r>
          </a:p>
          <a:p>
            <a:pPr lvl="1"/>
            <a:r>
              <a:rPr lang="en-US" altLang="ko-KR">
                <a:ea typeface="굴림" charset="-127"/>
              </a:rPr>
              <a:t>But: overhead is prohibitive</a:t>
            </a:r>
          </a:p>
          <a:p>
            <a:pPr lvl="1"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Usually not acceptable, either</a:t>
            </a:r>
          </a:p>
          <a:p>
            <a:pPr lvl="1"/>
            <a:endParaRPr lang="en-US" altLang="ko-KR">
              <a:ea typeface="굴림" charset="-127"/>
            </a:endParaRPr>
          </a:p>
          <a:p>
            <a:pPr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Need specific, </a:t>
            </a:r>
            <a:r>
              <a:rPr lang="en-US" altLang="ko-KR" b="1" i="1">
                <a:ea typeface="굴림" charset="-127"/>
              </a:rPr>
              <a:t>ad hoc</a:t>
            </a:r>
            <a:r>
              <a:rPr lang="en-US" altLang="ko-KR">
                <a:ea typeface="굴림" charset="-127"/>
              </a:rPr>
              <a:t> </a:t>
            </a:r>
            <a:r>
              <a:rPr lang="en-US" altLang="ko-KR" b="1" i="1">
                <a:ea typeface="굴림" charset="-127"/>
              </a:rPr>
              <a:t>routing protocols</a:t>
            </a:r>
            <a:r>
              <a:rPr lang="en-US" altLang="ko-KR">
                <a:ea typeface="굴림" charset="-127"/>
              </a:rPr>
              <a:t>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C734EF-BC5F-47CC-927F-F6D860B98CE4}" type="slidenum">
              <a:rPr lang="en-US" altLang="ko-KR"/>
              <a:pPr/>
              <a:t>6</a:t>
            </a:fld>
            <a:endParaRPr lang="en-US" altLang="ko-KR"/>
          </a:p>
        </p:txBody>
      </p:sp>
      <p:sp>
        <p:nvSpPr>
          <p:cNvPr id="3102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Ad hoc routing protocols – classification  </a:t>
            </a:r>
          </a:p>
        </p:txBody>
      </p:sp>
      <p:sp>
        <p:nvSpPr>
          <p:cNvPr id="3102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Main question to ask: </a:t>
            </a:r>
            <a:r>
              <a:rPr lang="en-US" altLang="ko-KR" b="1" i="1">
                <a:ea typeface="굴림" charset="-127"/>
              </a:rPr>
              <a:t>When</a:t>
            </a:r>
            <a:r>
              <a:rPr lang="en-US" altLang="ko-KR">
                <a:ea typeface="굴림" charset="-127"/>
              </a:rPr>
              <a:t> does the routing protocol operate? 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Option 1: Routing protocol </a:t>
            </a:r>
            <a:r>
              <a:rPr lang="en-US" altLang="ko-KR" b="1" i="1">
                <a:ea typeface="굴림" charset="-127"/>
              </a:rPr>
              <a:t>always </a:t>
            </a:r>
            <a:r>
              <a:rPr lang="en-US" altLang="ko-KR">
                <a:ea typeface="굴림" charset="-127"/>
              </a:rPr>
              <a:t>tries to keep its routing data up-to-date</a:t>
            </a:r>
          </a:p>
          <a:p>
            <a:pPr lvl="1"/>
            <a:r>
              <a:rPr lang="en-US" altLang="ko-KR">
                <a:ea typeface="굴림" charset="-127"/>
              </a:rPr>
              <a:t>Protocol is </a:t>
            </a:r>
            <a:r>
              <a:rPr lang="en-US" altLang="ko-KR" b="1" i="1">
                <a:ea typeface="굴림" charset="-127"/>
              </a:rPr>
              <a:t>proactive </a:t>
            </a:r>
            <a:r>
              <a:rPr lang="en-US" altLang="ko-KR">
                <a:ea typeface="굴림" charset="-127"/>
              </a:rPr>
              <a:t>(active before tables are actually needed) or </a:t>
            </a:r>
            <a:r>
              <a:rPr lang="en-US" altLang="ko-KR" b="1" i="1">
                <a:ea typeface="굴림" charset="-127"/>
              </a:rPr>
              <a:t>table-driven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Option 2: Route is only determined when actually needed</a:t>
            </a:r>
          </a:p>
          <a:p>
            <a:pPr lvl="1"/>
            <a:r>
              <a:rPr lang="en-US" altLang="ko-KR">
                <a:ea typeface="굴림" charset="-127"/>
              </a:rPr>
              <a:t>Protocol operates</a:t>
            </a:r>
            <a:r>
              <a:rPr lang="en-US" altLang="ko-KR" b="1" i="1">
                <a:ea typeface="굴림" charset="-127"/>
              </a:rPr>
              <a:t> on demand</a:t>
            </a:r>
          </a:p>
          <a:p>
            <a:pPr lvl="1"/>
            <a:endParaRPr lang="en-US" altLang="ko-KR" b="1" i="1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Option 3: Combine these behaviors</a:t>
            </a:r>
          </a:p>
          <a:p>
            <a:pPr lvl="1"/>
            <a:r>
              <a:rPr lang="en-US" altLang="ko-KR" b="1" i="1">
                <a:ea typeface="굴림" charset="-127"/>
              </a:rPr>
              <a:t>Hybrid </a:t>
            </a:r>
            <a:r>
              <a:rPr lang="en-US" altLang="ko-KR">
                <a:ea typeface="굴림" charset="-127"/>
              </a:rPr>
              <a:t>protocols</a:t>
            </a:r>
            <a:endParaRPr lang="en-US" altLang="ko-KR" b="1" i="1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C510DF-8668-44DF-9951-0D15B677238A}" type="slidenum">
              <a:rPr lang="en-US" altLang="ko-KR"/>
              <a:pPr/>
              <a:t>7</a:t>
            </a:fld>
            <a:endParaRPr lang="en-US" altLang="ko-KR"/>
          </a:p>
        </p:txBody>
      </p:sp>
      <p:sp>
        <p:nvSpPr>
          <p:cNvPr id="3112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Ad hoc routing protocols – classification </a:t>
            </a:r>
          </a:p>
        </p:txBody>
      </p:sp>
      <p:sp>
        <p:nvSpPr>
          <p:cNvPr id="3112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Is the network regarded as flat or hierarchical?</a:t>
            </a:r>
          </a:p>
          <a:p>
            <a:pPr lvl="1"/>
            <a:r>
              <a:rPr lang="en-US" altLang="ko-KR">
                <a:ea typeface="굴림" charset="-127"/>
              </a:rPr>
              <a:t>Compare topology control, traditional routing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Which data is used to identify nodes?</a:t>
            </a:r>
          </a:p>
          <a:p>
            <a:pPr lvl="1"/>
            <a:r>
              <a:rPr lang="en-US" altLang="ko-KR">
                <a:ea typeface="굴림" charset="-127"/>
              </a:rPr>
              <a:t>An arbitrary identifier?</a:t>
            </a:r>
          </a:p>
          <a:p>
            <a:pPr lvl="1"/>
            <a:r>
              <a:rPr lang="en-US" altLang="ko-KR">
                <a:ea typeface="굴림" charset="-127"/>
              </a:rPr>
              <a:t>The </a:t>
            </a:r>
            <a:r>
              <a:rPr lang="en-US" altLang="ko-KR" b="1" i="1">
                <a:ea typeface="굴림" charset="-127"/>
              </a:rPr>
              <a:t>position</a:t>
            </a:r>
            <a:r>
              <a:rPr lang="en-US" altLang="ko-KR">
                <a:ea typeface="굴림" charset="-127"/>
              </a:rPr>
              <a:t> of a node?</a:t>
            </a:r>
          </a:p>
          <a:p>
            <a:pPr lvl="2"/>
            <a:r>
              <a:rPr lang="en-US" altLang="ko-KR">
                <a:ea typeface="굴림" charset="-127"/>
              </a:rPr>
              <a:t>Can be used to assist in </a:t>
            </a:r>
            <a:r>
              <a:rPr lang="en-US" altLang="ko-KR" b="1" i="1">
                <a:ea typeface="굴림" charset="-127"/>
              </a:rPr>
              <a:t>geographic </a:t>
            </a:r>
            <a:r>
              <a:rPr lang="en-US" altLang="ko-KR">
                <a:ea typeface="굴림" charset="-127"/>
              </a:rPr>
              <a:t>routing protocols because choice of next hop neighbor can be computed based on destination address </a:t>
            </a:r>
          </a:p>
          <a:p>
            <a:pPr lvl="1"/>
            <a:r>
              <a:rPr lang="en-US" altLang="ko-KR">
                <a:ea typeface="굴림" charset="-127"/>
              </a:rPr>
              <a:t>Identifiers that are not arbitrary, but carry some structure?</a:t>
            </a:r>
          </a:p>
          <a:p>
            <a:pPr lvl="2"/>
            <a:r>
              <a:rPr lang="en-US" altLang="ko-KR">
                <a:ea typeface="굴림" charset="-127"/>
              </a:rPr>
              <a:t>As in traditional routing</a:t>
            </a:r>
          </a:p>
          <a:p>
            <a:pPr lvl="2"/>
            <a:r>
              <a:rPr lang="en-US" altLang="ko-KR">
                <a:ea typeface="굴림" charset="-127"/>
              </a:rPr>
              <a:t>Structure akin to position, on a logical level?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BB1930-C87B-4976-8ED6-4A3EC94A138B}" type="slidenum">
              <a:rPr lang="en-US" altLang="ko-KR"/>
              <a:pPr/>
              <a:t>8</a:t>
            </a:fld>
            <a:endParaRPr lang="en-US" altLang="ko-KR"/>
          </a:p>
        </p:txBody>
      </p:sp>
      <p:sp>
        <p:nvSpPr>
          <p:cNvPr id="3123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Proactive protocols</a:t>
            </a:r>
          </a:p>
        </p:txBody>
      </p:sp>
      <p:sp>
        <p:nvSpPr>
          <p:cNvPr id="3123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Idea: Start from a +/- standard routing protocol, adapt it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Adapted distance vector: </a:t>
            </a:r>
            <a:r>
              <a:rPr lang="en-US" altLang="ko-KR" b="1" i="1">
                <a:ea typeface="굴림" charset="-127"/>
              </a:rPr>
              <a:t>Destination Sequence Distance Vector (DSDV)</a:t>
            </a:r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Based on distributed Bellman Ford procedure</a:t>
            </a:r>
          </a:p>
          <a:p>
            <a:pPr lvl="1"/>
            <a:r>
              <a:rPr lang="en-US" altLang="ko-KR">
                <a:ea typeface="굴림" charset="-127"/>
              </a:rPr>
              <a:t>Add </a:t>
            </a:r>
            <a:r>
              <a:rPr lang="en-US" altLang="ko-KR" b="1" i="1">
                <a:ea typeface="굴림" charset="-127"/>
              </a:rPr>
              <a:t>aging </a:t>
            </a:r>
            <a:r>
              <a:rPr lang="en-US" altLang="ko-KR">
                <a:ea typeface="굴림" charset="-127"/>
              </a:rPr>
              <a:t>information to route information propagated by distance vector exchanges; helps to avoid routing loops</a:t>
            </a:r>
          </a:p>
          <a:p>
            <a:pPr lvl="1"/>
            <a:r>
              <a:rPr lang="en-US" altLang="ko-KR">
                <a:ea typeface="굴림" charset="-127"/>
              </a:rPr>
              <a:t>Periodically send full route updates</a:t>
            </a:r>
          </a:p>
          <a:p>
            <a:pPr lvl="1"/>
            <a:r>
              <a:rPr lang="en-US" altLang="ko-KR">
                <a:ea typeface="굴림" charset="-127"/>
              </a:rPr>
              <a:t>On topology change, send incremental route updates</a:t>
            </a:r>
          </a:p>
          <a:p>
            <a:pPr lvl="1"/>
            <a:r>
              <a:rPr lang="en-US" altLang="ko-KR">
                <a:ea typeface="굴림" charset="-127"/>
              </a:rPr>
              <a:t>Unstable route updates are delayed</a:t>
            </a:r>
          </a:p>
          <a:p>
            <a:pPr lvl="1"/>
            <a:r>
              <a:rPr lang="en-US" altLang="ko-KR">
                <a:ea typeface="굴림" charset="-127"/>
              </a:rPr>
              <a:t>… + some smaller changes</a:t>
            </a: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A17311-1EBF-4BF0-8B55-97C27A571AC6}" type="slidenum">
              <a:rPr lang="en-US" altLang="ko-KR"/>
              <a:pPr/>
              <a:t>9</a:t>
            </a:fld>
            <a:endParaRPr lang="en-US" altLang="ko-KR"/>
          </a:p>
        </p:txBody>
      </p:sp>
      <p:sp>
        <p:nvSpPr>
          <p:cNvPr id="3133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Proactive protocols – OLSR </a:t>
            </a:r>
          </a:p>
        </p:txBody>
      </p:sp>
      <p:sp>
        <p:nvSpPr>
          <p:cNvPr id="3133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Combine link-state protocol &amp; topology control</a:t>
            </a:r>
          </a:p>
          <a:p>
            <a:r>
              <a:rPr lang="en-US" altLang="ko-KR" b="1" i="1">
                <a:ea typeface="굴림" charset="-127"/>
              </a:rPr>
              <a:t>Optimized Link State Routing</a:t>
            </a:r>
            <a:r>
              <a:rPr lang="en-US" altLang="ko-KR">
                <a:ea typeface="굴림" charset="-127"/>
              </a:rPr>
              <a:t> (</a:t>
            </a:r>
            <a:r>
              <a:rPr lang="en-US" altLang="ko-KR" b="1" i="1">
                <a:ea typeface="굴림" charset="-127"/>
              </a:rPr>
              <a:t>OLSR</a:t>
            </a:r>
            <a:r>
              <a:rPr lang="en-US" altLang="ko-KR">
                <a:ea typeface="굴림" charset="-127"/>
              </a:rPr>
              <a:t>)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Topology control component: Each node selects a minimal dominating set for its two-hop neighborhood</a:t>
            </a:r>
          </a:p>
          <a:p>
            <a:pPr lvl="1"/>
            <a:r>
              <a:rPr lang="en-US" altLang="ko-KR">
                <a:ea typeface="굴림" charset="-127"/>
              </a:rPr>
              <a:t>Called the </a:t>
            </a:r>
            <a:r>
              <a:rPr lang="en-US" altLang="ko-KR" b="1" i="1">
                <a:ea typeface="굴림" charset="-127"/>
              </a:rPr>
              <a:t>multipoint relays</a:t>
            </a:r>
          </a:p>
          <a:p>
            <a:pPr lvl="1"/>
            <a:r>
              <a:rPr lang="en-US" altLang="ko-KR">
                <a:ea typeface="굴림" charset="-127"/>
              </a:rPr>
              <a:t>Only these nodes are used for packet forwarding</a:t>
            </a:r>
          </a:p>
          <a:p>
            <a:pPr lvl="1"/>
            <a:r>
              <a:rPr lang="en-US" altLang="ko-KR">
                <a:ea typeface="굴림" charset="-127"/>
              </a:rPr>
              <a:t>Allows for efficient flooding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Link-state component: Essentially a standard link-state algorithms on this reduced topology</a:t>
            </a:r>
          </a:p>
          <a:p>
            <a:pPr lvl="1"/>
            <a:r>
              <a:rPr lang="en-US" altLang="ko-KR">
                <a:ea typeface="굴림" charset="-127"/>
              </a:rPr>
              <a:t>Observation: Key idea is to reduce flooding overhead (here by modifying topology)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77AB338-D9AC-40E2-B3DD-B4F088E0CC41}" type="slidenum">
              <a:rPr lang="en-US" altLang="ko-KR"/>
              <a:pPr/>
              <a:t>10</a:t>
            </a:fld>
            <a:endParaRPr lang="en-US" altLang="ko-KR"/>
          </a:p>
        </p:txBody>
      </p:sp>
      <p:sp>
        <p:nvSpPr>
          <p:cNvPr id="3143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Proactive protocols – Combine LS &amp; DS: Fish eye</a:t>
            </a:r>
          </a:p>
        </p:txBody>
      </p:sp>
      <p:sp>
        <p:nvSpPr>
          <p:cNvPr id="3143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Fisheye State Routing (FSR) makes basic observation: When destination is far away, details about path are not relevant – only in vicinity are details required</a:t>
            </a:r>
          </a:p>
          <a:p>
            <a:pPr lvl="1"/>
            <a:r>
              <a:rPr lang="en-US" altLang="ko-KR">
                <a:ea typeface="굴림" charset="-127"/>
              </a:rPr>
              <a:t>Look at the graph as if through a fisheye lens</a:t>
            </a:r>
          </a:p>
          <a:p>
            <a:pPr lvl="1"/>
            <a:r>
              <a:rPr lang="en-US" altLang="ko-KR">
                <a:ea typeface="굴림" charset="-127"/>
              </a:rPr>
              <a:t>Regions of different accuracy of routing information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Practically: </a:t>
            </a:r>
          </a:p>
          <a:p>
            <a:pPr lvl="1"/>
            <a:r>
              <a:rPr lang="en-US" altLang="ko-KR">
                <a:ea typeface="굴림" charset="-127"/>
              </a:rPr>
              <a:t>Each node maintains topology table of network (as in LS)</a:t>
            </a:r>
          </a:p>
          <a:p>
            <a:pPr lvl="1"/>
            <a:r>
              <a:rPr lang="en-US" altLang="ko-KR">
                <a:ea typeface="굴림" charset="-127"/>
              </a:rPr>
              <a:t>Unlike LS: only distribute link state updates locally</a:t>
            </a:r>
          </a:p>
          <a:p>
            <a:pPr lvl="1"/>
            <a:r>
              <a:rPr lang="en-US" altLang="ko-KR">
                <a:ea typeface="굴림" charset="-127"/>
              </a:rPr>
              <a:t>More frequent routing updates for nodes with smaller scope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6A39C1-4991-4B5D-AED8-4615E29269FE}" type="slidenum">
              <a:rPr lang="en-US" altLang="ko-KR"/>
              <a:pPr/>
              <a:t>11</a:t>
            </a:fld>
            <a:endParaRPr lang="en-US" altLang="ko-KR"/>
          </a:p>
        </p:txBody>
      </p:sp>
      <p:sp>
        <p:nvSpPr>
          <p:cNvPr id="3153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Reactive protocols – DSR </a:t>
            </a:r>
          </a:p>
        </p:txBody>
      </p:sp>
      <p:sp>
        <p:nvSpPr>
          <p:cNvPr id="3153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In a reactive protocol, how to forward a packet to destination?</a:t>
            </a:r>
          </a:p>
          <a:p>
            <a:pPr lvl="1"/>
            <a:r>
              <a:rPr lang="en-US" altLang="ko-KR">
                <a:ea typeface="굴림" charset="-127"/>
              </a:rPr>
              <a:t>Initially, no information about next hop is available at all </a:t>
            </a:r>
          </a:p>
          <a:p>
            <a:pPr lvl="1"/>
            <a:r>
              <a:rPr lang="en-US" altLang="ko-KR">
                <a:ea typeface="굴림" charset="-127"/>
              </a:rPr>
              <a:t>One (only?) possible recourse: Send packet to </a:t>
            </a:r>
            <a:r>
              <a:rPr lang="en-US" altLang="ko-KR" b="1" i="1">
                <a:ea typeface="굴림" charset="-127"/>
              </a:rPr>
              <a:t>all </a:t>
            </a:r>
            <a:r>
              <a:rPr lang="en-US" altLang="ko-KR">
                <a:ea typeface="굴림" charset="-127"/>
              </a:rPr>
              <a:t>neighbors – flood the network</a:t>
            </a:r>
          </a:p>
          <a:p>
            <a:pPr lvl="1"/>
            <a:r>
              <a:rPr lang="en-US" altLang="ko-KR">
                <a:ea typeface="굴림" charset="-127"/>
              </a:rPr>
              <a:t>Hope: At some point, packet will reach destination and an answer is sent pack – use this answer for </a:t>
            </a:r>
            <a:r>
              <a:rPr lang="en-US" altLang="ko-KR" b="1" i="1">
                <a:ea typeface="굴림" charset="-127"/>
              </a:rPr>
              <a:t>backward learning</a:t>
            </a:r>
            <a:r>
              <a:rPr lang="en-US" altLang="ko-KR">
                <a:ea typeface="굴림" charset="-127"/>
              </a:rPr>
              <a:t> the route from destination to source 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Practically:  </a:t>
            </a:r>
            <a:r>
              <a:rPr lang="en-US" altLang="ko-KR" b="1" i="1">
                <a:ea typeface="굴림" charset="-127"/>
              </a:rPr>
              <a:t>Dynamic Source Routing (DSR)</a:t>
            </a:r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Use separate </a:t>
            </a:r>
            <a:r>
              <a:rPr lang="en-US" altLang="ko-KR" b="1" i="1">
                <a:ea typeface="굴림" charset="-127"/>
              </a:rPr>
              <a:t>route request/route reply </a:t>
            </a:r>
            <a:r>
              <a:rPr lang="en-US" altLang="ko-KR">
                <a:ea typeface="굴림" charset="-127"/>
              </a:rPr>
              <a:t>packets to discover route</a:t>
            </a:r>
          </a:p>
          <a:p>
            <a:pPr lvl="2"/>
            <a:r>
              <a:rPr lang="en-US" altLang="ko-KR">
                <a:ea typeface="굴림" charset="-127"/>
              </a:rPr>
              <a:t>Data packets only sent once route has been established</a:t>
            </a:r>
          </a:p>
          <a:p>
            <a:pPr lvl="2"/>
            <a:r>
              <a:rPr lang="en-US" altLang="ko-KR">
                <a:ea typeface="굴림" charset="-127"/>
              </a:rPr>
              <a:t>Discovery packets smaller than data packets</a:t>
            </a:r>
          </a:p>
          <a:p>
            <a:pPr lvl="1"/>
            <a:r>
              <a:rPr lang="en-US" altLang="ko-KR">
                <a:ea typeface="굴림" charset="-127"/>
              </a:rPr>
              <a:t>Store routing information in the discovery packets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2663B9-E6C5-450F-9105-C68802B4840E}" type="slidenum">
              <a:rPr lang="en-US" altLang="ko-KR"/>
              <a:pPr/>
              <a:t>12</a:t>
            </a:fld>
            <a:endParaRPr lang="en-US" altLang="ko-KR"/>
          </a:p>
        </p:txBody>
      </p:sp>
      <p:sp>
        <p:nvSpPr>
          <p:cNvPr id="3164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DSR route discovery procedure</a:t>
            </a:r>
          </a:p>
        </p:txBody>
      </p:sp>
      <p:sp>
        <p:nvSpPr>
          <p:cNvPr id="316436" name="Text Box 20"/>
          <p:cNvSpPr txBox="1">
            <a:spLocks noChangeArrowheads="1"/>
          </p:cNvSpPr>
          <p:nvPr/>
        </p:nvSpPr>
        <p:spPr bwMode="auto">
          <a:xfrm>
            <a:off x="317500" y="825500"/>
            <a:ext cx="328136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Search for route from 1 to 5</a:t>
            </a:r>
          </a:p>
        </p:txBody>
      </p:sp>
      <p:sp>
        <p:nvSpPr>
          <p:cNvPr id="316442" name="Oval 26"/>
          <p:cNvSpPr>
            <a:spLocks noChangeArrowheads="1"/>
          </p:cNvSpPr>
          <p:nvPr/>
        </p:nvSpPr>
        <p:spPr bwMode="auto">
          <a:xfrm>
            <a:off x="828675" y="1430338"/>
            <a:ext cx="361950" cy="457200"/>
          </a:xfrm>
          <a:prstGeom prst="ellipse">
            <a:avLst/>
          </a:prstGeom>
          <a:noFill/>
          <a:ln w="1905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r>
              <a:rPr lang="en-US" altLang="ko-KR" sz="1600">
                <a:ea typeface="굴림" charset="-127"/>
              </a:rPr>
              <a:t>1</a:t>
            </a:r>
          </a:p>
        </p:txBody>
      </p:sp>
      <p:sp>
        <p:nvSpPr>
          <p:cNvPr id="316443" name="Oval 27"/>
          <p:cNvSpPr>
            <a:spLocks noChangeArrowheads="1"/>
          </p:cNvSpPr>
          <p:nvPr/>
        </p:nvSpPr>
        <p:spPr bwMode="auto">
          <a:xfrm>
            <a:off x="1662113" y="1708150"/>
            <a:ext cx="361950" cy="457200"/>
          </a:xfrm>
          <a:prstGeom prst="ellipse">
            <a:avLst/>
          </a:prstGeom>
          <a:noFill/>
          <a:ln w="1905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r>
              <a:rPr lang="en-US" altLang="ko-KR" sz="1600">
                <a:ea typeface="굴림" charset="-127"/>
              </a:rPr>
              <a:t>7</a:t>
            </a:r>
          </a:p>
        </p:txBody>
      </p:sp>
      <p:sp>
        <p:nvSpPr>
          <p:cNvPr id="316444" name="Oval 28"/>
          <p:cNvSpPr>
            <a:spLocks noChangeArrowheads="1"/>
          </p:cNvSpPr>
          <p:nvPr/>
        </p:nvSpPr>
        <p:spPr bwMode="auto">
          <a:xfrm>
            <a:off x="1239838" y="2509838"/>
            <a:ext cx="361950" cy="457200"/>
          </a:xfrm>
          <a:prstGeom prst="ellipse">
            <a:avLst/>
          </a:prstGeom>
          <a:noFill/>
          <a:ln w="1905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r>
              <a:rPr lang="en-US" altLang="ko-KR" sz="1600">
                <a:ea typeface="굴림" charset="-127"/>
              </a:rPr>
              <a:t>6</a:t>
            </a:r>
          </a:p>
        </p:txBody>
      </p:sp>
      <p:sp>
        <p:nvSpPr>
          <p:cNvPr id="316445" name="Oval 29"/>
          <p:cNvSpPr>
            <a:spLocks noChangeArrowheads="1"/>
          </p:cNvSpPr>
          <p:nvPr/>
        </p:nvSpPr>
        <p:spPr bwMode="auto">
          <a:xfrm>
            <a:off x="2697163" y="2051050"/>
            <a:ext cx="400050" cy="495300"/>
          </a:xfrm>
          <a:prstGeom prst="ellipse">
            <a:avLst/>
          </a:prstGeom>
          <a:noFill/>
          <a:ln w="5715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r>
              <a:rPr lang="en-US" altLang="ko-KR" sz="1600">
                <a:ea typeface="굴림" charset="-127"/>
              </a:rPr>
              <a:t>5</a:t>
            </a:r>
          </a:p>
        </p:txBody>
      </p:sp>
      <p:sp>
        <p:nvSpPr>
          <p:cNvPr id="316446" name="Oval 30"/>
          <p:cNvSpPr>
            <a:spLocks noChangeArrowheads="1"/>
          </p:cNvSpPr>
          <p:nvPr/>
        </p:nvSpPr>
        <p:spPr bwMode="auto">
          <a:xfrm>
            <a:off x="2073275" y="2386013"/>
            <a:ext cx="361950" cy="457200"/>
          </a:xfrm>
          <a:prstGeom prst="ellipse">
            <a:avLst/>
          </a:prstGeom>
          <a:noFill/>
          <a:ln w="1905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r>
              <a:rPr lang="en-US" altLang="ko-KR" sz="1600">
                <a:ea typeface="굴림" charset="-127"/>
              </a:rPr>
              <a:t>3</a:t>
            </a:r>
          </a:p>
        </p:txBody>
      </p:sp>
      <p:sp>
        <p:nvSpPr>
          <p:cNvPr id="316447" name="Oval 31"/>
          <p:cNvSpPr>
            <a:spLocks noChangeArrowheads="1"/>
          </p:cNvSpPr>
          <p:nvPr/>
        </p:nvSpPr>
        <p:spPr bwMode="auto">
          <a:xfrm>
            <a:off x="469900" y="2295525"/>
            <a:ext cx="361950" cy="457200"/>
          </a:xfrm>
          <a:prstGeom prst="ellipse">
            <a:avLst/>
          </a:prstGeom>
          <a:noFill/>
          <a:ln w="1905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r>
              <a:rPr lang="en-US" altLang="ko-KR" sz="1600">
                <a:ea typeface="굴림" charset="-127"/>
              </a:rPr>
              <a:t>4</a:t>
            </a:r>
          </a:p>
        </p:txBody>
      </p:sp>
      <p:sp>
        <p:nvSpPr>
          <p:cNvPr id="316448" name="Oval 32"/>
          <p:cNvSpPr>
            <a:spLocks noChangeArrowheads="1"/>
          </p:cNvSpPr>
          <p:nvPr/>
        </p:nvSpPr>
        <p:spPr bwMode="auto">
          <a:xfrm>
            <a:off x="2597150" y="1360488"/>
            <a:ext cx="361950" cy="457200"/>
          </a:xfrm>
          <a:prstGeom prst="ellipse">
            <a:avLst/>
          </a:prstGeom>
          <a:noFill/>
          <a:ln w="1905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r>
              <a:rPr lang="en-US" altLang="ko-KR" sz="1600">
                <a:ea typeface="굴림" charset="-127"/>
              </a:rPr>
              <a:t>2</a:t>
            </a:r>
          </a:p>
        </p:txBody>
      </p:sp>
      <p:cxnSp>
        <p:nvCxnSpPr>
          <p:cNvPr id="316449" name="AutoShape 33"/>
          <p:cNvCxnSpPr>
            <a:cxnSpLocks noChangeShapeType="1"/>
            <a:stCxn id="316442" idx="6"/>
            <a:endCxn id="316443" idx="1"/>
          </p:cNvCxnSpPr>
          <p:nvPr/>
        </p:nvCxnSpPr>
        <p:spPr bwMode="auto">
          <a:xfrm>
            <a:off x="1200150" y="1658938"/>
            <a:ext cx="514350" cy="106362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6450" name="AutoShape 34"/>
          <p:cNvCxnSpPr>
            <a:cxnSpLocks noChangeShapeType="1"/>
            <a:stCxn id="316442" idx="3"/>
            <a:endCxn id="316447" idx="0"/>
          </p:cNvCxnSpPr>
          <p:nvPr/>
        </p:nvCxnSpPr>
        <p:spPr bwMode="auto">
          <a:xfrm flipH="1">
            <a:off x="650875" y="1830388"/>
            <a:ext cx="230188" cy="455612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6451" name="AutoShape 35"/>
          <p:cNvCxnSpPr>
            <a:cxnSpLocks noChangeShapeType="1"/>
            <a:stCxn id="316447" idx="6"/>
            <a:endCxn id="316444" idx="2"/>
          </p:cNvCxnSpPr>
          <p:nvPr/>
        </p:nvCxnSpPr>
        <p:spPr bwMode="auto">
          <a:xfrm>
            <a:off x="841375" y="2524125"/>
            <a:ext cx="388938" cy="2143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6452" name="AutoShape 36"/>
          <p:cNvCxnSpPr>
            <a:cxnSpLocks noChangeShapeType="1"/>
            <a:stCxn id="316444" idx="0"/>
            <a:endCxn id="316443" idx="3"/>
          </p:cNvCxnSpPr>
          <p:nvPr/>
        </p:nvCxnSpPr>
        <p:spPr bwMode="auto">
          <a:xfrm flipV="1">
            <a:off x="1420813" y="2108200"/>
            <a:ext cx="293687" cy="3921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6453" name="AutoShape 37"/>
          <p:cNvCxnSpPr>
            <a:cxnSpLocks noChangeShapeType="1"/>
            <a:stCxn id="316443" idx="5"/>
            <a:endCxn id="316446" idx="1"/>
          </p:cNvCxnSpPr>
          <p:nvPr/>
        </p:nvCxnSpPr>
        <p:spPr bwMode="auto">
          <a:xfrm>
            <a:off x="1971675" y="2108200"/>
            <a:ext cx="153988" cy="33496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6454" name="AutoShape 38"/>
          <p:cNvCxnSpPr>
            <a:cxnSpLocks noChangeShapeType="1"/>
            <a:stCxn id="316446" idx="6"/>
            <a:endCxn id="316445" idx="3"/>
          </p:cNvCxnSpPr>
          <p:nvPr/>
        </p:nvCxnSpPr>
        <p:spPr bwMode="auto">
          <a:xfrm flipV="1">
            <a:off x="2444750" y="2501900"/>
            <a:ext cx="311150" cy="112713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6455" name="AutoShape 39"/>
          <p:cNvCxnSpPr>
            <a:cxnSpLocks noChangeShapeType="1"/>
            <a:stCxn id="316445" idx="0"/>
            <a:endCxn id="316448" idx="4"/>
          </p:cNvCxnSpPr>
          <p:nvPr/>
        </p:nvCxnSpPr>
        <p:spPr bwMode="auto">
          <a:xfrm flipH="1" flipV="1">
            <a:off x="2778125" y="1827213"/>
            <a:ext cx="119063" cy="195262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6456" name="AutoShape 40"/>
          <p:cNvCxnSpPr>
            <a:cxnSpLocks noChangeShapeType="1"/>
            <a:stCxn id="316448" idx="2"/>
            <a:endCxn id="316443" idx="7"/>
          </p:cNvCxnSpPr>
          <p:nvPr/>
        </p:nvCxnSpPr>
        <p:spPr bwMode="auto">
          <a:xfrm flipH="1">
            <a:off x="1971675" y="1589088"/>
            <a:ext cx="615950" cy="176212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6457" name="AutoShape 41"/>
          <p:cNvCxnSpPr>
            <a:cxnSpLocks noChangeShapeType="1"/>
            <a:stCxn id="316448" idx="3"/>
            <a:endCxn id="316446" idx="0"/>
          </p:cNvCxnSpPr>
          <p:nvPr/>
        </p:nvCxnSpPr>
        <p:spPr bwMode="auto">
          <a:xfrm flipH="1">
            <a:off x="2254250" y="1760538"/>
            <a:ext cx="395288" cy="615950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6458" name="Line 42"/>
          <p:cNvSpPr>
            <a:spLocks noChangeShapeType="1"/>
          </p:cNvSpPr>
          <p:nvPr/>
        </p:nvSpPr>
        <p:spPr bwMode="auto">
          <a:xfrm>
            <a:off x="1212850" y="1489075"/>
            <a:ext cx="523875" cy="936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16459" name="Line 43"/>
          <p:cNvSpPr>
            <a:spLocks noChangeShapeType="1"/>
          </p:cNvSpPr>
          <p:nvPr/>
        </p:nvSpPr>
        <p:spPr bwMode="auto">
          <a:xfrm flipH="1">
            <a:off x="534988" y="1787525"/>
            <a:ext cx="184150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16460" name="Text Box 44"/>
          <p:cNvSpPr txBox="1">
            <a:spLocks noChangeArrowheads="1"/>
          </p:cNvSpPr>
          <p:nvPr/>
        </p:nvSpPr>
        <p:spPr bwMode="auto">
          <a:xfrm>
            <a:off x="1241425" y="1157288"/>
            <a:ext cx="438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[1]</a:t>
            </a:r>
          </a:p>
        </p:txBody>
      </p:sp>
      <p:sp>
        <p:nvSpPr>
          <p:cNvPr id="316461" name="Text Box 45"/>
          <p:cNvSpPr txBox="1">
            <a:spLocks noChangeArrowheads="1"/>
          </p:cNvSpPr>
          <p:nvPr/>
        </p:nvSpPr>
        <p:spPr bwMode="auto">
          <a:xfrm>
            <a:off x="166688" y="1631950"/>
            <a:ext cx="438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[1]</a:t>
            </a:r>
          </a:p>
        </p:txBody>
      </p:sp>
      <p:grpSp>
        <p:nvGrpSpPr>
          <p:cNvPr id="316548" name="Group 132"/>
          <p:cNvGrpSpPr>
            <a:grpSpLocks/>
          </p:cNvGrpSpPr>
          <p:nvPr/>
        </p:nvGrpSpPr>
        <p:grpSpPr bwMode="auto">
          <a:xfrm>
            <a:off x="5011738" y="1158875"/>
            <a:ext cx="2627312" cy="2176463"/>
            <a:chOff x="3157" y="730"/>
            <a:chExt cx="1655" cy="1371"/>
          </a:xfrm>
        </p:grpSpPr>
        <p:sp>
          <p:nvSpPr>
            <p:cNvPr id="316462" name="Oval 46"/>
            <p:cNvSpPr>
              <a:spLocks noChangeArrowheads="1"/>
            </p:cNvSpPr>
            <p:nvPr/>
          </p:nvSpPr>
          <p:spPr bwMode="auto">
            <a:xfrm>
              <a:off x="3383" y="927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1</a:t>
              </a:r>
            </a:p>
          </p:txBody>
        </p:sp>
        <p:sp>
          <p:nvSpPr>
            <p:cNvPr id="316463" name="Oval 47"/>
            <p:cNvSpPr>
              <a:spLocks noChangeArrowheads="1"/>
            </p:cNvSpPr>
            <p:nvPr/>
          </p:nvSpPr>
          <p:spPr bwMode="auto">
            <a:xfrm>
              <a:off x="3908" y="1102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7</a:t>
              </a:r>
            </a:p>
          </p:txBody>
        </p:sp>
        <p:sp>
          <p:nvSpPr>
            <p:cNvPr id="316464" name="Oval 48"/>
            <p:cNvSpPr>
              <a:spLocks noChangeArrowheads="1"/>
            </p:cNvSpPr>
            <p:nvPr/>
          </p:nvSpPr>
          <p:spPr bwMode="auto">
            <a:xfrm>
              <a:off x="3642" y="1607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6</a:t>
              </a:r>
            </a:p>
          </p:txBody>
        </p:sp>
        <p:sp>
          <p:nvSpPr>
            <p:cNvPr id="316465" name="Oval 49"/>
            <p:cNvSpPr>
              <a:spLocks noChangeArrowheads="1"/>
            </p:cNvSpPr>
            <p:nvPr/>
          </p:nvSpPr>
          <p:spPr bwMode="auto">
            <a:xfrm>
              <a:off x="4560" y="1318"/>
              <a:ext cx="252" cy="312"/>
            </a:xfrm>
            <a:prstGeom prst="ellips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5</a:t>
              </a:r>
            </a:p>
          </p:txBody>
        </p:sp>
        <p:sp>
          <p:nvSpPr>
            <p:cNvPr id="316466" name="Oval 50"/>
            <p:cNvSpPr>
              <a:spLocks noChangeArrowheads="1"/>
            </p:cNvSpPr>
            <p:nvPr/>
          </p:nvSpPr>
          <p:spPr bwMode="auto">
            <a:xfrm>
              <a:off x="4167" y="1529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3</a:t>
              </a:r>
            </a:p>
          </p:txBody>
        </p:sp>
        <p:sp>
          <p:nvSpPr>
            <p:cNvPr id="316467" name="Oval 51"/>
            <p:cNvSpPr>
              <a:spLocks noChangeArrowheads="1"/>
            </p:cNvSpPr>
            <p:nvPr/>
          </p:nvSpPr>
          <p:spPr bwMode="auto">
            <a:xfrm>
              <a:off x="3157" y="1472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4</a:t>
              </a:r>
            </a:p>
          </p:txBody>
        </p:sp>
        <p:sp>
          <p:nvSpPr>
            <p:cNvPr id="316468" name="Oval 52"/>
            <p:cNvSpPr>
              <a:spLocks noChangeArrowheads="1"/>
            </p:cNvSpPr>
            <p:nvPr/>
          </p:nvSpPr>
          <p:spPr bwMode="auto">
            <a:xfrm>
              <a:off x="4497" y="883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2</a:t>
              </a:r>
            </a:p>
          </p:txBody>
        </p:sp>
        <p:cxnSp>
          <p:nvCxnSpPr>
            <p:cNvPr id="316469" name="AutoShape 53"/>
            <p:cNvCxnSpPr>
              <a:cxnSpLocks noChangeShapeType="1"/>
              <a:stCxn id="316462" idx="6"/>
              <a:endCxn id="316463" idx="1"/>
            </p:cNvCxnSpPr>
            <p:nvPr/>
          </p:nvCxnSpPr>
          <p:spPr bwMode="auto">
            <a:xfrm>
              <a:off x="3617" y="1071"/>
              <a:ext cx="324" cy="67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70" name="AutoShape 54"/>
            <p:cNvCxnSpPr>
              <a:cxnSpLocks noChangeShapeType="1"/>
              <a:stCxn id="316462" idx="3"/>
              <a:endCxn id="316467" idx="0"/>
            </p:cNvCxnSpPr>
            <p:nvPr/>
          </p:nvCxnSpPr>
          <p:spPr bwMode="auto">
            <a:xfrm flipH="1">
              <a:off x="3271" y="1179"/>
              <a:ext cx="145" cy="287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71" name="AutoShape 55"/>
            <p:cNvCxnSpPr>
              <a:cxnSpLocks noChangeShapeType="1"/>
              <a:stCxn id="316467" idx="6"/>
              <a:endCxn id="316464" idx="2"/>
            </p:cNvCxnSpPr>
            <p:nvPr/>
          </p:nvCxnSpPr>
          <p:spPr bwMode="auto">
            <a:xfrm>
              <a:off x="3391" y="1616"/>
              <a:ext cx="245" cy="13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72" name="AutoShape 56"/>
            <p:cNvCxnSpPr>
              <a:cxnSpLocks noChangeShapeType="1"/>
              <a:stCxn id="316464" idx="0"/>
              <a:endCxn id="316463" idx="3"/>
            </p:cNvCxnSpPr>
            <p:nvPr/>
          </p:nvCxnSpPr>
          <p:spPr bwMode="auto">
            <a:xfrm flipV="1">
              <a:off x="3756" y="1354"/>
              <a:ext cx="185" cy="247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73" name="AutoShape 57"/>
            <p:cNvCxnSpPr>
              <a:cxnSpLocks noChangeShapeType="1"/>
              <a:stCxn id="316463" idx="5"/>
              <a:endCxn id="316466" idx="1"/>
            </p:cNvCxnSpPr>
            <p:nvPr/>
          </p:nvCxnSpPr>
          <p:spPr bwMode="auto">
            <a:xfrm>
              <a:off x="4103" y="1354"/>
              <a:ext cx="97" cy="211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74" name="AutoShape 58"/>
            <p:cNvCxnSpPr>
              <a:cxnSpLocks noChangeShapeType="1"/>
              <a:stCxn id="316466" idx="6"/>
              <a:endCxn id="316465" idx="3"/>
            </p:cNvCxnSpPr>
            <p:nvPr/>
          </p:nvCxnSpPr>
          <p:spPr bwMode="auto">
            <a:xfrm flipV="1">
              <a:off x="4401" y="1602"/>
              <a:ext cx="196" cy="71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75" name="AutoShape 59"/>
            <p:cNvCxnSpPr>
              <a:cxnSpLocks noChangeShapeType="1"/>
              <a:stCxn id="316465" idx="0"/>
              <a:endCxn id="316468" idx="4"/>
            </p:cNvCxnSpPr>
            <p:nvPr/>
          </p:nvCxnSpPr>
          <p:spPr bwMode="auto">
            <a:xfrm flipH="1" flipV="1">
              <a:off x="4611" y="1177"/>
              <a:ext cx="75" cy="123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76" name="AutoShape 60"/>
            <p:cNvCxnSpPr>
              <a:cxnSpLocks noChangeShapeType="1"/>
              <a:stCxn id="316468" idx="2"/>
              <a:endCxn id="316463" idx="7"/>
            </p:cNvCxnSpPr>
            <p:nvPr/>
          </p:nvCxnSpPr>
          <p:spPr bwMode="auto">
            <a:xfrm flipH="1">
              <a:off x="4103" y="1027"/>
              <a:ext cx="388" cy="111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77" name="AutoShape 61"/>
            <p:cNvCxnSpPr>
              <a:cxnSpLocks noChangeShapeType="1"/>
              <a:stCxn id="316468" idx="3"/>
              <a:endCxn id="316466" idx="0"/>
            </p:cNvCxnSpPr>
            <p:nvPr/>
          </p:nvCxnSpPr>
          <p:spPr bwMode="auto">
            <a:xfrm flipH="1">
              <a:off x="4281" y="1135"/>
              <a:ext cx="249" cy="388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16482" name="Line 66"/>
            <p:cNvSpPr>
              <a:spLocks noChangeShapeType="1"/>
            </p:cNvSpPr>
            <p:nvPr/>
          </p:nvSpPr>
          <p:spPr bwMode="auto">
            <a:xfrm flipV="1">
              <a:off x="4130" y="959"/>
              <a:ext cx="330" cy="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ko-KR" altLang="en-US"/>
            </a:p>
          </p:txBody>
        </p:sp>
        <p:sp>
          <p:nvSpPr>
            <p:cNvPr id="316483" name="Text Box 67"/>
            <p:cNvSpPr txBox="1">
              <a:spLocks noChangeArrowheads="1"/>
            </p:cNvSpPr>
            <p:nvPr/>
          </p:nvSpPr>
          <p:spPr bwMode="auto">
            <a:xfrm>
              <a:off x="3998" y="730"/>
              <a:ext cx="3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[1,7]</a:t>
              </a:r>
            </a:p>
          </p:txBody>
        </p:sp>
        <p:sp>
          <p:nvSpPr>
            <p:cNvPr id="316485" name="Line 69"/>
            <p:cNvSpPr>
              <a:spLocks noChangeShapeType="1"/>
            </p:cNvSpPr>
            <p:nvPr/>
          </p:nvSpPr>
          <p:spPr bwMode="auto">
            <a:xfrm flipH="1">
              <a:off x="3703" y="1346"/>
              <a:ext cx="142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ko-KR" altLang="en-US"/>
            </a:p>
          </p:txBody>
        </p:sp>
        <p:sp>
          <p:nvSpPr>
            <p:cNvPr id="316486" name="Text Box 70"/>
            <p:cNvSpPr txBox="1">
              <a:spLocks noChangeArrowheads="1"/>
            </p:cNvSpPr>
            <p:nvPr/>
          </p:nvSpPr>
          <p:spPr bwMode="auto">
            <a:xfrm>
              <a:off x="3364" y="1222"/>
              <a:ext cx="3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[1,7]</a:t>
              </a:r>
            </a:p>
          </p:txBody>
        </p:sp>
        <p:sp>
          <p:nvSpPr>
            <p:cNvPr id="316487" name="Text Box 71"/>
            <p:cNvSpPr txBox="1">
              <a:spLocks noChangeArrowheads="1"/>
            </p:cNvSpPr>
            <p:nvPr/>
          </p:nvSpPr>
          <p:spPr bwMode="auto">
            <a:xfrm>
              <a:off x="3235" y="1870"/>
              <a:ext cx="3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[1,4]</a:t>
              </a:r>
            </a:p>
          </p:txBody>
        </p:sp>
        <p:sp>
          <p:nvSpPr>
            <p:cNvPr id="316488" name="Line 72"/>
            <p:cNvSpPr>
              <a:spLocks noChangeShapeType="1"/>
            </p:cNvSpPr>
            <p:nvPr/>
          </p:nvSpPr>
          <p:spPr bwMode="auto">
            <a:xfrm>
              <a:off x="3398" y="1760"/>
              <a:ext cx="187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/>
            </a:p>
          </p:txBody>
        </p:sp>
        <p:sp>
          <p:nvSpPr>
            <p:cNvPr id="316511" name="Line 95"/>
            <p:cNvSpPr>
              <a:spLocks noChangeShapeType="1"/>
            </p:cNvSpPr>
            <p:nvPr/>
          </p:nvSpPr>
          <p:spPr bwMode="auto">
            <a:xfrm>
              <a:off x="4040" y="1430"/>
              <a:ext cx="90" cy="1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ko-KR" altLang="en-US"/>
            </a:p>
          </p:txBody>
        </p:sp>
        <p:sp>
          <p:nvSpPr>
            <p:cNvPr id="316512" name="Text Box 96"/>
            <p:cNvSpPr txBox="1">
              <a:spLocks noChangeArrowheads="1"/>
            </p:cNvSpPr>
            <p:nvPr/>
          </p:nvSpPr>
          <p:spPr bwMode="auto">
            <a:xfrm rot="3600000">
              <a:off x="3816" y="1571"/>
              <a:ext cx="3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[1,7]</a:t>
              </a:r>
            </a:p>
          </p:txBody>
        </p:sp>
      </p:grpSp>
      <p:grpSp>
        <p:nvGrpSpPr>
          <p:cNvPr id="316549" name="Group 133"/>
          <p:cNvGrpSpPr>
            <a:grpSpLocks/>
          </p:cNvGrpSpPr>
          <p:nvPr/>
        </p:nvGrpSpPr>
        <p:grpSpPr bwMode="auto">
          <a:xfrm>
            <a:off x="584200" y="3900488"/>
            <a:ext cx="3455988" cy="1731962"/>
            <a:chOff x="368" y="2457"/>
            <a:chExt cx="2177" cy="1091"/>
          </a:xfrm>
        </p:grpSpPr>
        <p:sp>
          <p:nvSpPr>
            <p:cNvPr id="316489" name="Oval 73"/>
            <p:cNvSpPr>
              <a:spLocks noChangeArrowheads="1"/>
            </p:cNvSpPr>
            <p:nvPr/>
          </p:nvSpPr>
          <p:spPr bwMode="auto">
            <a:xfrm>
              <a:off x="594" y="2544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1</a:t>
              </a:r>
            </a:p>
          </p:txBody>
        </p:sp>
        <p:sp>
          <p:nvSpPr>
            <p:cNvPr id="316490" name="Oval 74"/>
            <p:cNvSpPr>
              <a:spLocks noChangeArrowheads="1"/>
            </p:cNvSpPr>
            <p:nvPr/>
          </p:nvSpPr>
          <p:spPr bwMode="auto">
            <a:xfrm>
              <a:off x="1119" y="2719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7</a:t>
              </a:r>
            </a:p>
          </p:txBody>
        </p:sp>
        <p:sp>
          <p:nvSpPr>
            <p:cNvPr id="316491" name="Oval 75"/>
            <p:cNvSpPr>
              <a:spLocks noChangeArrowheads="1"/>
            </p:cNvSpPr>
            <p:nvPr/>
          </p:nvSpPr>
          <p:spPr bwMode="auto">
            <a:xfrm>
              <a:off x="853" y="3224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6</a:t>
              </a:r>
            </a:p>
          </p:txBody>
        </p:sp>
        <p:sp>
          <p:nvSpPr>
            <p:cNvPr id="316492" name="Oval 76"/>
            <p:cNvSpPr>
              <a:spLocks noChangeArrowheads="1"/>
            </p:cNvSpPr>
            <p:nvPr/>
          </p:nvSpPr>
          <p:spPr bwMode="auto">
            <a:xfrm>
              <a:off x="1771" y="2935"/>
              <a:ext cx="252" cy="312"/>
            </a:xfrm>
            <a:prstGeom prst="ellips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5</a:t>
              </a:r>
            </a:p>
          </p:txBody>
        </p:sp>
        <p:sp>
          <p:nvSpPr>
            <p:cNvPr id="316493" name="Oval 77"/>
            <p:cNvSpPr>
              <a:spLocks noChangeArrowheads="1"/>
            </p:cNvSpPr>
            <p:nvPr/>
          </p:nvSpPr>
          <p:spPr bwMode="auto">
            <a:xfrm>
              <a:off x="1378" y="3146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3</a:t>
              </a:r>
            </a:p>
          </p:txBody>
        </p:sp>
        <p:sp>
          <p:nvSpPr>
            <p:cNvPr id="316494" name="Oval 78"/>
            <p:cNvSpPr>
              <a:spLocks noChangeArrowheads="1"/>
            </p:cNvSpPr>
            <p:nvPr/>
          </p:nvSpPr>
          <p:spPr bwMode="auto">
            <a:xfrm>
              <a:off x="368" y="3089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4</a:t>
              </a:r>
            </a:p>
          </p:txBody>
        </p:sp>
        <p:sp>
          <p:nvSpPr>
            <p:cNvPr id="316495" name="Oval 79"/>
            <p:cNvSpPr>
              <a:spLocks noChangeArrowheads="1"/>
            </p:cNvSpPr>
            <p:nvPr/>
          </p:nvSpPr>
          <p:spPr bwMode="auto">
            <a:xfrm>
              <a:off x="1708" y="2500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2</a:t>
              </a:r>
            </a:p>
          </p:txBody>
        </p:sp>
        <p:cxnSp>
          <p:nvCxnSpPr>
            <p:cNvPr id="316496" name="AutoShape 80"/>
            <p:cNvCxnSpPr>
              <a:cxnSpLocks noChangeShapeType="1"/>
              <a:stCxn id="316489" idx="6"/>
              <a:endCxn id="316490" idx="1"/>
            </p:cNvCxnSpPr>
            <p:nvPr/>
          </p:nvCxnSpPr>
          <p:spPr bwMode="auto">
            <a:xfrm>
              <a:off x="828" y="2688"/>
              <a:ext cx="324" cy="67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97" name="AutoShape 81"/>
            <p:cNvCxnSpPr>
              <a:cxnSpLocks noChangeShapeType="1"/>
              <a:stCxn id="316489" idx="3"/>
              <a:endCxn id="316494" idx="0"/>
            </p:cNvCxnSpPr>
            <p:nvPr/>
          </p:nvCxnSpPr>
          <p:spPr bwMode="auto">
            <a:xfrm flipH="1">
              <a:off x="482" y="2796"/>
              <a:ext cx="145" cy="287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98" name="AutoShape 82"/>
            <p:cNvCxnSpPr>
              <a:cxnSpLocks noChangeShapeType="1"/>
              <a:stCxn id="316494" idx="6"/>
              <a:endCxn id="316491" idx="2"/>
            </p:cNvCxnSpPr>
            <p:nvPr/>
          </p:nvCxnSpPr>
          <p:spPr bwMode="auto">
            <a:xfrm>
              <a:off x="602" y="3233"/>
              <a:ext cx="245" cy="13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499" name="AutoShape 83"/>
            <p:cNvCxnSpPr>
              <a:cxnSpLocks noChangeShapeType="1"/>
              <a:stCxn id="316491" idx="0"/>
              <a:endCxn id="316490" idx="3"/>
            </p:cNvCxnSpPr>
            <p:nvPr/>
          </p:nvCxnSpPr>
          <p:spPr bwMode="auto">
            <a:xfrm flipV="1">
              <a:off x="967" y="2971"/>
              <a:ext cx="185" cy="247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00" name="AutoShape 84"/>
            <p:cNvCxnSpPr>
              <a:cxnSpLocks noChangeShapeType="1"/>
              <a:stCxn id="316490" idx="5"/>
              <a:endCxn id="316493" idx="1"/>
            </p:cNvCxnSpPr>
            <p:nvPr/>
          </p:nvCxnSpPr>
          <p:spPr bwMode="auto">
            <a:xfrm>
              <a:off x="1314" y="2971"/>
              <a:ext cx="97" cy="211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01" name="AutoShape 85"/>
            <p:cNvCxnSpPr>
              <a:cxnSpLocks noChangeShapeType="1"/>
              <a:stCxn id="316493" idx="6"/>
              <a:endCxn id="316492" idx="3"/>
            </p:cNvCxnSpPr>
            <p:nvPr/>
          </p:nvCxnSpPr>
          <p:spPr bwMode="auto">
            <a:xfrm flipV="1">
              <a:off x="1612" y="3219"/>
              <a:ext cx="196" cy="71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02" name="AutoShape 86"/>
            <p:cNvCxnSpPr>
              <a:cxnSpLocks noChangeShapeType="1"/>
              <a:stCxn id="316492" idx="0"/>
              <a:endCxn id="316495" idx="4"/>
            </p:cNvCxnSpPr>
            <p:nvPr/>
          </p:nvCxnSpPr>
          <p:spPr bwMode="auto">
            <a:xfrm flipH="1" flipV="1">
              <a:off x="1822" y="2794"/>
              <a:ext cx="75" cy="123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03" name="AutoShape 87"/>
            <p:cNvCxnSpPr>
              <a:cxnSpLocks noChangeShapeType="1"/>
              <a:stCxn id="316495" idx="2"/>
              <a:endCxn id="316490" idx="7"/>
            </p:cNvCxnSpPr>
            <p:nvPr/>
          </p:nvCxnSpPr>
          <p:spPr bwMode="auto">
            <a:xfrm flipH="1">
              <a:off x="1314" y="2644"/>
              <a:ext cx="388" cy="111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04" name="AutoShape 88"/>
            <p:cNvCxnSpPr>
              <a:cxnSpLocks noChangeShapeType="1"/>
              <a:stCxn id="316495" idx="3"/>
              <a:endCxn id="316493" idx="0"/>
            </p:cNvCxnSpPr>
            <p:nvPr/>
          </p:nvCxnSpPr>
          <p:spPr bwMode="auto">
            <a:xfrm flipH="1">
              <a:off x="1492" y="2752"/>
              <a:ext cx="249" cy="388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16505" name="Line 89"/>
            <p:cNvSpPr>
              <a:spLocks noChangeShapeType="1"/>
            </p:cNvSpPr>
            <p:nvPr/>
          </p:nvSpPr>
          <p:spPr bwMode="auto">
            <a:xfrm>
              <a:off x="1943" y="2775"/>
              <a:ext cx="64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ko-KR" altLang="en-US"/>
            </a:p>
          </p:txBody>
        </p:sp>
        <p:sp>
          <p:nvSpPr>
            <p:cNvPr id="316506" name="Text Box 90"/>
            <p:cNvSpPr txBox="1">
              <a:spLocks noChangeArrowheads="1"/>
            </p:cNvSpPr>
            <p:nvPr/>
          </p:nvSpPr>
          <p:spPr bwMode="auto">
            <a:xfrm>
              <a:off x="2029" y="2645"/>
              <a:ext cx="5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[1,7,2]</a:t>
              </a:r>
            </a:p>
          </p:txBody>
        </p:sp>
        <p:sp>
          <p:nvSpPr>
            <p:cNvPr id="316507" name="Line 91"/>
            <p:cNvSpPr>
              <a:spLocks noChangeShapeType="1"/>
            </p:cNvSpPr>
            <p:nvPr/>
          </p:nvSpPr>
          <p:spPr bwMode="auto">
            <a:xfrm flipH="1">
              <a:off x="914" y="2963"/>
              <a:ext cx="142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ko-KR" altLang="en-US"/>
            </a:p>
          </p:txBody>
        </p:sp>
        <p:sp>
          <p:nvSpPr>
            <p:cNvPr id="316509" name="Text Box 93"/>
            <p:cNvSpPr txBox="1">
              <a:spLocks noChangeArrowheads="1"/>
            </p:cNvSpPr>
            <p:nvPr/>
          </p:nvSpPr>
          <p:spPr bwMode="auto">
            <a:xfrm>
              <a:off x="501" y="2873"/>
              <a:ext cx="5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[1,4,6]</a:t>
              </a:r>
            </a:p>
          </p:txBody>
        </p:sp>
        <p:sp>
          <p:nvSpPr>
            <p:cNvPr id="316513" name="Line 97"/>
            <p:cNvSpPr>
              <a:spLocks noChangeShapeType="1"/>
            </p:cNvSpPr>
            <p:nvPr/>
          </p:nvSpPr>
          <p:spPr bwMode="auto">
            <a:xfrm flipH="1">
              <a:off x="1482" y="2795"/>
              <a:ext cx="176" cy="2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ko-KR" altLang="en-US"/>
            </a:p>
          </p:txBody>
        </p:sp>
        <p:sp>
          <p:nvSpPr>
            <p:cNvPr id="316514" name="Text Box 98"/>
            <p:cNvSpPr txBox="1">
              <a:spLocks noChangeArrowheads="1"/>
            </p:cNvSpPr>
            <p:nvPr/>
          </p:nvSpPr>
          <p:spPr bwMode="auto">
            <a:xfrm rot="2821809">
              <a:off x="1180" y="2599"/>
              <a:ext cx="5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[1,7,2]</a:t>
              </a:r>
            </a:p>
          </p:txBody>
        </p:sp>
        <p:sp>
          <p:nvSpPr>
            <p:cNvPr id="316515" name="Line 99"/>
            <p:cNvSpPr>
              <a:spLocks noChangeShapeType="1"/>
            </p:cNvSpPr>
            <p:nvPr/>
          </p:nvSpPr>
          <p:spPr bwMode="auto">
            <a:xfrm flipH="1">
              <a:off x="1559" y="2840"/>
              <a:ext cx="176" cy="2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ko-KR" altLang="en-US"/>
            </a:p>
          </p:txBody>
        </p:sp>
        <p:sp>
          <p:nvSpPr>
            <p:cNvPr id="316516" name="Text Box 100"/>
            <p:cNvSpPr txBox="1">
              <a:spLocks noChangeArrowheads="1"/>
            </p:cNvSpPr>
            <p:nvPr/>
          </p:nvSpPr>
          <p:spPr bwMode="auto">
            <a:xfrm>
              <a:off x="1615" y="3317"/>
              <a:ext cx="5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[1,7,3]</a:t>
              </a:r>
            </a:p>
          </p:txBody>
        </p:sp>
        <p:sp>
          <p:nvSpPr>
            <p:cNvPr id="316517" name="Line 101"/>
            <p:cNvSpPr>
              <a:spLocks noChangeShapeType="1"/>
            </p:cNvSpPr>
            <p:nvPr/>
          </p:nvSpPr>
          <p:spPr bwMode="auto">
            <a:xfrm flipV="1">
              <a:off x="1644" y="3268"/>
              <a:ext cx="156" cy="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endParaRPr lang="ko-KR" altLang="en-US"/>
            </a:p>
          </p:txBody>
        </p:sp>
      </p:grpSp>
      <p:grpSp>
        <p:nvGrpSpPr>
          <p:cNvPr id="316550" name="Group 134"/>
          <p:cNvGrpSpPr>
            <a:grpSpLocks/>
          </p:cNvGrpSpPr>
          <p:nvPr/>
        </p:nvGrpSpPr>
        <p:grpSpPr bwMode="auto">
          <a:xfrm>
            <a:off x="4991100" y="3875088"/>
            <a:ext cx="2627313" cy="1606550"/>
            <a:chOff x="3144" y="2441"/>
            <a:chExt cx="1655" cy="1012"/>
          </a:xfrm>
        </p:grpSpPr>
        <p:sp>
          <p:nvSpPr>
            <p:cNvPr id="316518" name="Oval 102"/>
            <p:cNvSpPr>
              <a:spLocks noChangeArrowheads="1"/>
            </p:cNvSpPr>
            <p:nvPr/>
          </p:nvSpPr>
          <p:spPr bwMode="auto">
            <a:xfrm>
              <a:off x="3370" y="2485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1</a:t>
              </a:r>
            </a:p>
          </p:txBody>
        </p:sp>
        <p:sp>
          <p:nvSpPr>
            <p:cNvPr id="316519" name="Oval 103"/>
            <p:cNvSpPr>
              <a:spLocks noChangeArrowheads="1"/>
            </p:cNvSpPr>
            <p:nvPr/>
          </p:nvSpPr>
          <p:spPr bwMode="auto">
            <a:xfrm>
              <a:off x="3895" y="2660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7</a:t>
              </a:r>
            </a:p>
          </p:txBody>
        </p:sp>
        <p:sp>
          <p:nvSpPr>
            <p:cNvPr id="316520" name="Oval 104"/>
            <p:cNvSpPr>
              <a:spLocks noChangeArrowheads="1"/>
            </p:cNvSpPr>
            <p:nvPr/>
          </p:nvSpPr>
          <p:spPr bwMode="auto">
            <a:xfrm>
              <a:off x="3629" y="3165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6</a:t>
              </a:r>
            </a:p>
          </p:txBody>
        </p:sp>
        <p:sp>
          <p:nvSpPr>
            <p:cNvPr id="316521" name="Oval 105"/>
            <p:cNvSpPr>
              <a:spLocks noChangeArrowheads="1"/>
            </p:cNvSpPr>
            <p:nvPr/>
          </p:nvSpPr>
          <p:spPr bwMode="auto">
            <a:xfrm>
              <a:off x="4547" y="2876"/>
              <a:ext cx="252" cy="312"/>
            </a:xfrm>
            <a:prstGeom prst="ellips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5</a:t>
              </a:r>
            </a:p>
          </p:txBody>
        </p:sp>
        <p:sp>
          <p:nvSpPr>
            <p:cNvPr id="316522" name="Oval 106"/>
            <p:cNvSpPr>
              <a:spLocks noChangeArrowheads="1"/>
            </p:cNvSpPr>
            <p:nvPr/>
          </p:nvSpPr>
          <p:spPr bwMode="auto">
            <a:xfrm>
              <a:off x="4154" y="3087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3</a:t>
              </a:r>
            </a:p>
          </p:txBody>
        </p:sp>
        <p:sp>
          <p:nvSpPr>
            <p:cNvPr id="316523" name="Oval 107"/>
            <p:cNvSpPr>
              <a:spLocks noChangeArrowheads="1"/>
            </p:cNvSpPr>
            <p:nvPr/>
          </p:nvSpPr>
          <p:spPr bwMode="auto">
            <a:xfrm>
              <a:off x="3144" y="3030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4</a:t>
              </a:r>
            </a:p>
          </p:txBody>
        </p:sp>
        <p:sp>
          <p:nvSpPr>
            <p:cNvPr id="316524" name="Oval 108"/>
            <p:cNvSpPr>
              <a:spLocks noChangeArrowheads="1"/>
            </p:cNvSpPr>
            <p:nvPr/>
          </p:nvSpPr>
          <p:spPr bwMode="auto">
            <a:xfrm>
              <a:off x="4484" y="2441"/>
              <a:ext cx="228" cy="288"/>
            </a:xfrm>
            <a:prstGeom prst="ellipse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altLang="ko-KR" sz="1600">
                  <a:ea typeface="굴림" charset="-127"/>
                </a:rPr>
                <a:t>2</a:t>
              </a:r>
            </a:p>
          </p:txBody>
        </p:sp>
        <p:cxnSp>
          <p:nvCxnSpPr>
            <p:cNvPr id="316525" name="AutoShape 109"/>
            <p:cNvCxnSpPr>
              <a:cxnSpLocks noChangeShapeType="1"/>
              <a:stCxn id="316518" idx="6"/>
              <a:endCxn id="316519" idx="1"/>
            </p:cNvCxnSpPr>
            <p:nvPr/>
          </p:nvCxnSpPr>
          <p:spPr bwMode="auto">
            <a:xfrm>
              <a:off x="3604" y="2629"/>
              <a:ext cx="324" cy="67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26" name="AutoShape 110"/>
            <p:cNvCxnSpPr>
              <a:cxnSpLocks noChangeShapeType="1"/>
              <a:stCxn id="316518" idx="3"/>
              <a:endCxn id="316523" idx="0"/>
            </p:cNvCxnSpPr>
            <p:nvPr/>
          </p:nvCxnSpPr>
          <p:spPr bwMode="auto">
            <a:xfrm flipH="1">
              <a:off x="3258" y="2737"/>
              <a:ext cx="145" cy="287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27" name="AutoShape 111"/>
            <p:cNvCxnSpPr>
              <a:cxnSpLocks noChangeShapeType="1"/>
              <a:stCxn id="316523" idx="6"/>
              <a:endCxn id="316520" idx="2"/>
            </p:cNvCxnSpPr>
            <p:nvPr/>
          </p:nvCxnSpPr>
          <p:spPr bwMode="auto">
            <a:xfrm>
              <a:off x="3378" y="3174"/>
              <a:ext cx="245" cy="135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28" name="AutoShape 112"/>
            <p:cNvCxnSpPr>
              <a:cxnSpLocks noChangeShapeType="1"/>
              <a:stCxn id="316520" idx="0"/>
              <a:endCxn id="316519" idx="3"/>
            </p:cNvCxnSpPr>
            <p:nvPr/>
          </p:nvCxnSpPr>
          <p:spPr bwMode="auto">
            <a:xfrm flipV="1">
              <a:off x="3743" y="2912"/>
              <a:ext cx="185" cy="247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29" name="AutoShape 113"/>
            <p:cNvCxnSpPr>
              <a:cxnSpLocks noChangeShapeType="1"/>
              <a:stCxn id="316519" idx="5"/>
              <a:endCxn id="316522" idx="1"/>
            </p:cNvCxnSpPr>
            <p:nvPr/>
          </p:nvCxnSpPr>
          <p:spPr bwMode="auto">
            <a:xfrm>
              <a:off x="4090" y="2912"/>
              <a:ext cx="97" cy="211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30" name="AutoShape 114"/>
            <p:cNvCxnSpPr>
              <a:cxnSpLocks noChangeShapeType="1"/>
              <a:stCxn id="316522" idx="6"/>
              <a:endCxn id="316521" idx="3"/>
            </p:cNvCxnSpPr>
            <p:nvPr/>
          </p:nvCxnSpPr>
          <p:spPr bwMode="auto">
            <a:xfrm flipV="1">
              <a:off x="4388" y="3160"/>
              <a:ext cx="196" cy="71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31" name="AutoShape 115"/>
            <p:cNvCxnSpPr>
              <a:cxnSpLocks noChangeShapeType="1"/>
              <a:stCxn id="316521" idx="0"/>
              <a:endCxn id="316524" idx="4"/>
            </p:cNvCxnSpPr>
            <p:nvPr/>
          </p:nvCxnSpPr>
          <p:spPr bwMode="auto">
            <a:xfrm flipH="1" flipV="1">
              <a:off x="4598" y="2735"/>
              <a:ext cx="75" cy="123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32" name="AutoShape 116"/>
            <p:cNvCxnSpPr>
              <a:cxnSpLocks noChangeShapeType="1"/>
              <a:stCxn id="316524" idx="2"/>
              <a:endCxn id="316519" idx="7"/>
            </p:cNvCxnSpPr>
            <p:nvPr/>
          </p:nvCxnSpPr>
          <p:spPr bwMode="auto">
            <a:xfrm flipH="1">
              <a:off x="4090" y="2585"/>
              <a:ext cx="388" cy="111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16533" name="AutoShape 117"/>
            <p:cNvCxnSpPr>
              <a:cxnSpLocks noChangeShapeType="1"/>
              <a:stCxn id="316524" idx="3"/>
              <a:endCxn id="316522" idx="0"/>
            </p:cNvCxnSpPr>
            <p:nvPr/>
          </p:nvCxnSpPr>
          <p:spPr bwMode="auto">
            <a:xfrm flipH="1">
              <a:off x="4268" y="2693"/>
              <a:ext cx="249" cy="388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316543" name="Text Box 127"/>
          <p:cNvSpPr txBox="1">
            <a:spLocks noChangeArrowheads="1"/>
          </p:cNvSpPr>
          <p:nvPr/>
        </p:nvSpPr>
        <p:spPr bwMode="auto">
          <a:xfrm>
            <a:off x="3198813" y="5716588"/>
            <a:ext cx="5945187" cy="7016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>
                <a:ea typeface="굴림" charset="-127"/>
              </a:rPr>
              <a:t>Node 5 uses route information recorded in RREQ to send back, via </a:t>
            </a:r>
            <a:r>
              <a:rPr lang="en-US" altLang="ko-KR" b="1" i="1">
                <a:ea typeface="굴림" charset="-127"/>
              </a:rPr>
              <a:t>source routing</a:t>
            </a:r>
            <a:r>
              <a:rPr lang="en-US" altLang="ko-KR">
                <a:ea typeface="굴림" charset="-127"/>
              </a:rPr>
              <a:t>, a route reply</a:t>
            </a:r>
          </a:p>
        </p:txBody>
      </p:sp>
      <p:sp>
        <p:nvSpPr>
          <p:cNvPr id="316544" name="Line 128"/>
          <p:cNvSpPr>
            <a:spLocks noChangeShapeType="1"/>
          </p:cNvSpPr>
          <p:nvPr/>
        </p:nvSpPr>
        <p:spPr bwMode="auto">
          <a:xfrm flipH="1">
            <a:off x="7037388" y="5137150"/>
            <a:ext cx="307975" cy="1127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16545" name="Line 129"/>
          <p:cNvSpPr>
            <a:spLocks noChangeShapeType="1"/>
          </p:cNvSpPr>
          <p:nvPr/>
        </p:nvSpPr>
        <p:spPr bwMode="auto">
          <a:xfrm flipH="1" flipV="1">
            <a:off x="6451600" y="4725988"/>
            <a:ext cx="123825" cy="2460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16546" name="Line 130"/>
          <p:cNvSpPr>
            <a:spLocks noChangeShapeType="1"/>
          </p:cNvSpPr>
          <p:nvPr/>
        </p:nvSpPr>
        <p:spPr bwMode="auto">
          <a:xfrm flipH="1" flipV="1">
            <a:off x="5732463" y="4068763"/>
            <a:ext cx="493712" cy="825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16547" name="Text Box 131"/>
          <p:cNvSpPr txBox="1">
            <a:spLocks noChangeArrowheads="1"/>
          </p:cNvSpPr>
          <p:nvPr/>
        </p:nvSpPr>
        <p:spPr bwMode="auto">
          <a:xfrm>
            <a:off x="7283450" y="5224463"/>
            <a:ext cx="10985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[5,3,7,1]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165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165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16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165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165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316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1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3165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165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316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7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165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165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16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6543" grpId="0" animBg="1"/>
      <p:bldP spid="316544" grpId="0" animBg="1"/>
      <p:bldP spid="316545" grpId="0" animBg="1"/>
      <p:bldP spid="316546" grpId="0" animBg="1"/>
      <p:bldP spid="31654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1E0E37-02E0-4E75-9E17-9C56257E6462}" type="slidenum">
              <a:rPr lang="en-US" altLang="ko-KR"/>
              <a:pPr/>
              <a:t>13</a:t>
            </a:fld>
            <a:endParaRPr lang="en-US" altLang="ko-KR"/>
          </a:p>
        </p:txBody>
      </p:sp>
      <p:sp>
        <p:nvSpPr>
          <p:cNvPr id="3174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DSR modifications, extensions</a:t>
            </a:r>
          </a:p>
        </p:txBody>
      </p:sp>
      <p:sp>
        <p:nvSpPr>
          <p:cNvPr id="3174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000">
                <a:ea typeface="굴림" charset="-127"/>
              </a:rPr>
              <a:t>Intermediate nodes may send route replies in case they already know a route</a:t>
            </a:r>
          </a:p>
          <a:p>
            <a:pPr lvl="1"/>
            <a:r>
              <a:rPr lang="en-US" altLang="ko-KR" sz="1800">
                <a:ea typeface="굴림" charset="-127"/>
              </a:rPr>
              <a:t>Problem: stale route caches</a:t>
            </a:r>
          </a:p>
          <a:p>
            <a:r>
              <a:rPr lang="en-US" altLang="ko-KR" sz="2000">
                <a:ea typeface="굴림" charset="-127"/>
              </a:rPr>
              <a:t>Promiscuous operation of radio devices – nodes can learn about topology by listening to control messages</a:t>
            </a:r>
          </a:p>
          <a:p>
            <a:r>
              <a:rPr lang="en-US" altLang="ko-KR" sz="2000">
                <a:ea typeface="굴림" charset="-127"/>
              </a:rPr>
              <a:t>Random delays for generating route replies</a:t>
            </a:r>
          </a:p>
          <a:p>
            <a:pPr lvl="1"/>
            <a:r>
              <a:rPr lang="en-US" altLang="ko-KR" sz="1800">
                <a:ea typeface="굴림" charset="-127"/>
              </a:rPr>
              <a:t>Many nodes might know an answer – reply storms </a:t>
            </a:r>
          </a:p>
          <a:p>
            <a:pPr lvl="1"/>
            <a:r>
              <a:rPr lang="en-US" altLang="ko-KR" sz="1800">
                <a:ea typeface="굴림" charset="-127"/>
              </a:rPr>
              <a:t>NOT necessary for medium access – MAC should take care of it</a:t>
            </a:r>
          </a:p>
          <a:p>
            <a:r>
              <a:rPr lang="en-US" altLang="ko-KR" sz="2000">
                <a:ea typeface="굴림" charset="-127"/>
              </a:rPr>
              <a:t>Salvaging/local repair</a:t>
            </a:r>
          </a:p>
          <a:p>
            <a:pPr lvl="1"/>
            <a:r>
              <a:rPr lang="en-US" altLang="ko-KR" sz="1800">
                <a:ea typeface="굴림" charset="-127"/>
              </a:rPr>
              <a:t>When an error is detected, usually sender times out and constructs entire route anew</a:t>
            </a:r>
          </a:p>
          <a:p>
            <a:pPr lvl="1"/>
            <a:r>
              <a:rPr lang="en-US" altLang="ko-KR" sz="1800">
                <a:ea typeface="굴림" charset="-127"/>
              </a:rPr>
              <a:t>Instead: try to locally change the source-designated route</a:t>
            </a:r>
          </a:p>
          <a:p>
            <a:r>
              <a:rPr lang="en-US" altLang="ko-KR" sz="2000">
                <a:ea typeface="굴림" charset="-127"/>
              </a:rPr>
              <a:t>Cache management mechanisms</a:t>
            </a:r>
          </a:p>
          <a:p>
            <a:pPr lvl="1"/>
            <a:r>
              <a:rPr lang="en-US" altLang="ko-KR" sz="1800">
                <a:ea typeface="굴림" charset="-127"/>
              </a:rPr>
              <a:t>To remove stale cache entries quickly</a:t>
            </a:r>
          </a:p>
          <a:p>
            <a:pPr lvl="1"/>
            <a:r>
              <a:rPr lang="en-US" altLang="ko-KR" sz="1800">
                <a:ea typeface="굴림" charset="-127"/>
              </a:rPr>
              <a:t>Fixed or adaptive lifetime, cache removal messages, …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5EFDF3A-7E5B-43C9-858D-D752B284FC56}" type="slidenum">
              <a:rPr lang="en-US" altLang="ko-KR"/>
              <a:pPr/>
              <a:t>14</a:t>
            </a:fld>
            <a:endParaRPr lang="en-US" altLang="ko-KR"/>
          </a:p>
        </p:txBody>
      </p:sp>
      <p:sp>
        <p:nvSpPr>
          <p:cNvPr id="3184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Reactive protocols – AODV </a:t>
            </a:r>
          </a:p>
        </p:txBody>
      </p:sp>
      <p:sp>
        <p:nvSpPr>
          <p:cNvPr id="3184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b="1" i="1">
                <a:ea typeface="굴림" charset="-127"/>
              </a:rPr>
              <a:t>Ad hoc On Demand Distance Vector </a:t>
            </a:r>
            <a:r>
              <a:rPr lang="en-US" altLang="ko-KR">
                <a:ea typeface="굴림" charset="-127"/>
              </a:rPr>
              <a:t>routing (AODV)</a:t>
            </a:r>
          </a:p>
          <a:p>
            <a:pPr lvl="1"/>
            <a:r>
              <a:rPr lang="en-US" altLang="ko-KR">
                <a:ea typeface="굴림" charset="-127"/>
              </a:rPr>
              <a:t>Very popular routing protocol</a:t>
            </a:r>
          </a:p>
          <a:p>
            <a:pPr lvl="1"/>
            <a:r>
              <a:rPr lang="en-US" altLang="ko-KR">
                <a:ea typeface="굴림" charset="-127"/>
              </a:rPr>
              <a:t>Essentially same basic idea as DSR for discovery procedure</a:t>
            </a:r>
          </a:p>
          <a:p>
            <a:pPr lvl="1"/>
            <a:r>
              <a:rPr lang="en-US" altLang="ko-KR">
                <a:ea typeface="굴림" charset="-127"/>
              </a:rPr>
              <a:t>Nodes maintain routing tables instead of source routing</a:t>
            </a:r>
          </a:p>
          <a:p>
            <a:pPr lvl="1"/>
            <a:r>
              <a:rPr lang="en-US" altLang="ko-KR">
                <a:ea typeface="굴림" charset="-127"/>
              </a:rPr>
              <a:t>Sequence numbers added to handle stale caches</a:t>
            </a:r>
          </a:p>
          <a:p>
            <a:pPr lvl="1"/>
            <a:r>
              <a:rPr lang="en-US" altLang="ko-KR">
                <a:ea typeface="굴림" charset="-127"/>
              </a:rPr>
              <a:t>Nodes remember from where a packet came and populate routing tables with that information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4909E0-4623-41DB-92B0-EFC312490858}" type="slidenum">
              <a:rPr lang="en-US" altLang="ko-KR"/>
              <a:pPr/>
              <a:t>15</a:t>
            </a:fld>
            <a:endParaRPr lang="en-US" altLang="ko-KR"/>
          </a:p>
        </p:txBody>
      </p:sp>
      <p:sp>
        <p:nvSpPr>
          <p:cNvPr id="3194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Reactive protocols – TORA </a:t>
            </a:r>
          </a:p>
        </p:txBody>
      </p:sp>
      <p:sp>
        <p:nvSpPr>
          <p:cNvPr id="3194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Observation: In hilly terrain, routing to a river’s mouth is easy – just go downhill</a:t>
            </a:r>
          </a:p>
          <a:p>
            <a:r>
              <a:rPr lang="en-US" altLang="ko-KR">
                <a:ea typeface="굴림" charset="-127"/>
              </a:rPr>
              <a:t>Idea: Turn network into hilly terrain</a:t>
            </a:r>
          </a:p>
          <a:p>
            <a:pPr lvl="1"/>
            <a:r>
              <a:rPr lang="en-US" altLang="ko-KR">
                <a:ea typeface="굴림" charset="-127"/>
              </a:rPr>
              <a:t>Different “landscape” for each destination</a:t>
            </a:r>
          </a:p>
          <a:p>
            <a:pPr lvl="1"/>
            <a:r>
              <a:rPr lang="en-US" altLang="ko-KR">
                <a:ea typeface="굴림" charset="-127"/>
              </a:rPr>
              <a:t>Assign “heights” to nodes such that when going downhill, destination is reached – in effect: orient edges between neighbors</a:t>
            </a:r>
          </a:p>
          <a:p>
            <a:pPr lvl="1"/>
            <a:r>
              <a:rPr lang="en-US" altLang="ko-KR">
                <a:ea typeface="굴림" charset="-127"/>
              </a:rPr>
              <a:t>Necessary: resulting directed graph has to be cycle free</a:t>
            </a:r>
          </a:p>
          <a:p>
            <a:r>
              <a:rPr lang="en-US" altLang="ko-KR">
                <a:ea typeface="굴림" charset="-127"/>
              </a:rPr>
              <a:t>Reaction to topology changes</a:t>
            </a:r>
          </a:p>
          <a:p>
            <a:pPr lvl="1"/>
            <a:r>
              <a:rPr lang="en-US" altLang="ko-KR">
                <a:ea typeface="굴림" charset="-127"/>
              </a:rPr>
              <a:t>When link is removed that was the last “outlet” of a node, reverse direction of all its other links (increase height!)</a:t>
            </a:r>
          </a:p>
          <a:p>
            <a:pPr lvl="1"/>
            <a:r>
              <a:rPr lang="en-US" altLang="ko-KR">
                <a:ea typeface="굴림" charset="-127"/>
              </a:rPr>
              <a:t>Reapply continuously, until each node except destination has at least a single outlet – will succeed in a connected graph!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08E144-31F6-47F8-A0FE-28F944273A59}" type="slidenum">
              <a:rPr lang="en-US" altLang="ko-KR"/>
              <a:pPr/>
              <a:t>16</a:t>
            </a:fld>
            <a:endParaRPr lang="en-US" altLang="ko-KR"/>
          </a:p>
        </p:txBody>
      </p:sp>
      <p:sp>
        <p:nvSpPr>
          <p:cNvPr id="3205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Alternative approach: Gossiping/rumor routing</a:t>
            </a:r>
          </a:p>
        </p:txBody>
      </p:sp>
      <p:sp>
        <p:nvSpPr>
          <p:cNvPr id="3205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580437" cy="963613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Turn routing problem around: Think of an “agent”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wandering through the network, looking for data (events, …)</a:t>
            </a:r>
          </a:p>
        </p:txBody>
      </p:sp>
      <p:sp>
        <p:nvSpPr>
          <p:cNvPr id="320516" name="AutoShape 4"/>
          <p:cNvSpPr>
            <a:spLocks noChangeArrowheads="1"/>
          </p:cNvSpPr>
          <p:nvPr/>
        </p:nvSpPr>
        <p:spPr bwMode="auto">
          <a:xfrm rot="3135690">
            <a:off x="3805238" y="2916238"/>
            <a:ext cx="3206750" cy="787400"/>
          </a:xfrm>
          <a:prstGeom prst="roundRect">
            <a:avLst>
              <a:gd name="adj" fmla="val 16667"/>
            </a:avLst>
          </a:prstGeom>
          <a:solidFill>
            <a:srgbClr val="CCECFF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20517" name="AutoShape 5"/>
          <p:cNvSpPr>
            <a:spLocks noChangeArrowheads="1"/>
          </p:cNvSpPr>
          <p:nvPr/>
        </p:nvSpPr>
        <p:spPr bwMode="auto">
          <a:xfrm rot="1197444">
            <a:off x="5846763" y="4371975"/>
            <a:ext cx="3206750" cy="787400"/>
          </a:xfrm>
          <a:prstGeom prst="roundRect">
            <a:avLst>
              <a:gd name="adj" fmla="val 16667"/>
            </a:avLst>
          </a:prstGeom>
          <a:solidFill>
            <a:srgbClr val="33CC33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 sz="1800"/>
          </a:p>
        </p:txBody>
      </p:sp>
      <p:grpSp>
        <p:nvGrpSpPr>
          <p:cNvPr id="320518" name="Group 6"/>
          <p:cNvGrpSpPr>
            <a:grpSpLocks/>
          </p:cNvGrpSpPr>
          <p:nvPr/>
        </p:nvGrpSpPr>
        <p:grpSpPr bwMode="auto">
          <a:xfrm>
            <a:off x="5848350" y="4046538"/>
            <a:ext cx="852488" cy="433387"/>
            <a:chOff x="3397" y="2865"/>
            <a:chExt cx="929" cy="472"/>
          </a:xfrm>
        </p:grpSpPr>
        <p:sp>
          <p:nvSpPr>
            <p:cNvPr id="320519" name="Freeform 7"/>
            <p:cNvSpPr>
              <a:spLocks/>
            </p:cNvSpPr>
            <p:nvPr/>
          </p:nvSpPr>
          <p:spPr bwMode="auto">
            <a:xfrm>
              <a:off x="3924" y="2865"/>
              <a:ext cx="402" cy="392"/>
            </a:xfrm>
            <a:custGeom>
              <a:avLst/>
              <a:gdLst>
                <a:gd name="T0" fmla="*/ 788 w 1162"/>
                <a:gd name="T1" fmla="*/ 787 h 1161"/>
                <a:gd name="T2" fmla="*/ 947 w 1162"/>
                <a:gd name="T3" fmla="*/ 1033 h 1161"/>
                <a:gd name="T4" fmla="*/ 740 w 1162"/>
                <a:gd name="T5" fmla="*/ 825 h 1161"/>
                <a:gd name="T6" fmla="*/ 845 w 1162"/>
                <a:gd name="T7" fmla="*/ 1100 h 1161"/>
                <a:gd name="T8" fmla="*/ 686 w 1162"/>
                <a:gd name="T9" fmla="*/ 852 h 1161"/>
                <a:gd name="T10" fmla="*/ 732 w 1162"/>
                <a:gd name="T11" fmla="*/ 1141 h 1161"/>
                <a:gd name="T12" fmla="*/ 628 w 1162"/>
                <a:gd name="T13" fmla="*/ 868 h 1161"/>
                <a:gd name="T14" fmla="*/ 611 w 1162"/>
                <a:gd name="T15" fmla="*/ 1161 h 1161"/>
                <a:gd name="T16" fmla="*/ 567 w 1162"/>
                <a:gd name="T17" fmla="*/ 872 h 1161"/>
                <a:gd name="T18" fmla="*/ 490 w 1162"/>
                <a:gd name="T19" fmla="*/ 1154 h 1161"/>
                <a:gd name="T20" fmla="*/ 507 w 1162"/>
                <a:gd name="T21" fmla="*/ 862 h 1161"/>
                <a:gd name="T22" fmla="*/ 373 w 1162"/>
                <a:gd name="T23" fmla="*/ 1124 h 1161"/>
                <a:gd name="T24" fmla="*/ 449 w 1162"/>
                <a:gd name="T25" fmla="*/ 840 h 1161"/>
                <a:gd name="T26" fmla="*/ 265 w 1162"/>
                <a:gd name="T27" fmla="*/ 1069 h 1161"/>
                <a:gd name="T28" fmla="*/ 398 w 1162"/>
                <a:gd name="T29" fmla="*/ 807 h 1161"/>
                <a:gd name="T30" fmla="*/ 170 w 1162"/>
                <a:gd name="T31" fmla="*/ 993 h 1161"/>
                <a:gd name="T32" fmla="*/ 356 w 1162"/>
                <a:gd name="T33" fmla="*/ 764 h 1161"/>
                <a:gd name="T34" fmla="*/ 93 w 1162"/>
                <a:gd name="T35" fmla="*/ 898 h 1161"/>
                <a:gd name="T36" fmla="*/ 322 w 1162"/>
                <a:gd name="T37" fmla="*/ 713 h 1161"/>
                <a:gd name="T38" fmla="*/ 38 w 1162"/>
                <a:gd name="T39" fmla="*/ 789 h 1161"/>
                <a:gd name="T40" fmla="*/ 300 w 1162"/>
                <a:gd name="T41" fmla="*/ 657 h 1161"/>
                <a:gd name="T42" fmla="*/ 7 w 1162"/>
                <a:gd name="T43" fmla="*/ 672 h 1161"/>
                <a:gd name="T44" fmla="*/ 291 w 1162"/>
                <a:gd name="T45" fmla="*/ 597 h 1161"/>
                <a:gd name="T46" fmla="*/ 0 w 1162"/>
                <a:gd name="T47" fmla="*/ 551 h 1161"/>
                <a:gd name="T48" fmla="*/ 295 w 1162"/>
                <a:gd name="T49" fmla="*/ 536 h 1161"/>
                <a:gd name="T50" fmla="*/ 20 w 1162"/>
                <a:gd name="T51" fmla="*/ 431 h 1161"/>
                <a:gd name="T52" fmla="*/ 310 w 1162"/>
                <a:gd name="T53" fmla="*/ 477 h 1161"/>
                <a:gd name="T54" fmla="*/ 63 w 1162"/>
                <a:gd name="T55" fmla="*/ 317 h 1161"/>
                <a:gd name="T56" fmla="*/ 337 w 1162"/>
                <a:gd name="T57" fmla="*/ 423 h 1161"/>
                <a:gd name="T58" fmla="*/ 129 w 1162"/>
                <a:gd name="T59" fmla="*/ 214 h 1161"/>
                <a:gd name="T60" fmla="*/ 375 w 1162"/>
                <a:gd name="T61" fmla="*/ 376 h 1161"/>
                <a:gd name="T62" fmla="*/ 215 w 1162"/>
                <a:gd name="T63" fmla="*/ 129 h 1161"/>
                <a:gd name="T64" fmla="*/ 423 w 1162"/>
                <a:gd name="T65" fmla="*/ 336 h 1161"/>
                <a:gd name="T66" fmla="*/ 318 w 1162"/>
                <a:gd name="T67" fmla="*/ 62 h 1161"/>
                <a:gd name="T68" fmla="*/ 478 w 1162"/>
                <a:gd name="T69" fmla="*/ 309 h 1161"/>
                <a:gd name="T70" fmla="*/ 431 w 1162"/>
                <a:gd name="T71" fmla="*/ 18 h 1161"/>
                <a:gd name="T72" fmla="*/ 537 w 1162"/>
                <a:gd name="T73" fmla="*/ 294 h 1161"/>
                <a:gd name="T74" fmla="*/ 552 w 1162"/>
                <a:gd name="T75" fmla="*/ 0 h 1161"/>
                <a:gd name="T76" fmla="*/ 596 w 1162"/>
                <a:gd name="T77" fmla="*/ 290 h 1161"/>
                <a:gd name="T78" fmla="*/ 672 w 1162"/>
                <a:gd name="T79" fmla="*/ 6 h 1161"/>
                <a:gd name="T80" fmla="*/ 656 w 1162"/>
                <a:gd name="T81" fmla="*/ 299 h 1161"/>
                <a:gd name="T82" fmla="*/ 790 w 1162"/>
                <a:gd name="T83" fmla="*/ 38 h 1161"/>
                <a:gd name="T84" fmla="*/ 714 w 1162"/>
                <a:gd name="T85" fmla="*/ 321 h 1161"/>
                <a:gd name="T86" fmla="*/ 897 w 1162"/>
                <a:gd name="T87" fmla="*/ 93 h 1161"/>
                <a:gd name="T88" fmla="*/ 765 w 1162"/>
                <a:gd name="T89" fmla="*/ 355 h 1161"/>
                <a:gd name="T90" fmla="*/ 991 w 1162"/>
                <a:gd name="T91" fmla="*/ 169 h 1161"/>
                <a:gd name="T92" fmla="*/ 807 w 1162"/>
                <a:gd name="T93" fmla="*/ 397 h 1161"/>
                <a:gd name="T94" fmla="*/ 1069 w 1162"/>
                <a:gd name="T95" fmla="*/ 264 h 1161"/>
                <a:gd name="T96" fmla="*/ 841 w 1162"/>
                <a:gd name="T97" fmla="*/ 449 h 1161"/>
                <a:gd name="T98" fmla="*/ 1124 w 1162"/>
                <a:gd name="T99" fmla="*/ 372 h 1161"/>
                <a:gd name="T100" fmla="*/ 861 w 1162"/>
                <a:gd name="T101" fmla="*/ 506 h 1161"/>
                <a:gd name="T102" fmla="*/ 1155 w 1162"/>
                <a:gd name="T103" fmla="*/ 490 h 1161"/>
                <a:gd name="T104" fmla="*/ 871 w 1162"/>
                <a:gd name="T105" fmla="*/ 566 h 1161"/>
                <a:gd name="T106" fmla="*/ 1162 w 1162"/>
                <a:gd name="T107" fmla="*/ 612 h 1161"/>
                <a:gd name="T108" fmla="*/ 868 w 1162"/>
                <a:gd name="T109" fmla="*/ 627 h 1161"/>
                <a:gd name="T110" fmla="*/ 1142 w 1162"/>
                <a:gd name="T111" fmla="*/ 731 h 1161"/>
                <a:gd name="T112" fmla="*/ 853 w 1162"/>
                <a:gd name="T113" fmla="*/ 685 h 1161"/>
                <a:gd name="T114" fmla="*/ 1099 w 1162"/>
                <a:gd name="T115" fmla="*/ 845 h 1161"/>
                <a:gd name="T116" fmla="*/ 826 w 1162"/>
                <a:gd name="T117" fmla="*/ 739 h 1161"/>
                <a:gd name="T118" fmla="*/ 1033 w 1162"/>
                <a:gd name="T119" fmla="*/ 947 h 1161"/>
                <a:gd name="T120" fmla="*/ 788 w 1162"/>
                <a:gd name="T121" fmla="*/ 787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62" h="1161">
                  <a:moveTo>
                    <a:pt x="788" y="787"/>
                  </a:moveTo>
                  <a:lnTo>
                    <a:pt x="947" y="1033"/>
                  </a:lnTo>
                  <a:lnTo>
                    <a:pt x="740" y="825"/>
                  </a:lnTo>
                  <a:lnTo>
                    <a:pt x="845" y="1100"/>
                  </a:lnTo>
                  <a:lnTo>
                    <a:pt x="686" y="852"/>
                  </a:lnTo>
                  <a:lnTo>
                    <a:pt x="732" y="1141"/>
                  </a:lnTo>
                  <a:lnTo>
                    <a:pt x="628" y="868"/>
                  </a:lnTo>
                  <a:lnTo>
                    <a:pt x="611" y="1161"/>
                  </a:lnTo>
                  <a:lnTo>
                    <a:pt x="567" y="872"/>
                  </a:lnTo>
                  <a:lnTo>
                    <a:pt x="490" y="1154"/>
                  </a:lnTo>
                  <a:lnTo>
                    <a:pt x="507" y="862"/>
                  </a:lnTo>
                  <a:lnTo>
                    <a:pt x="373" y="1124"/>
                  </a:lnTo>
                  <a:lnTo>
                    <a:pt x="449" y="840"/>
                  </a:lnTo>
                  <a:lnTo>
                    <a:pt x="265" y="1069"/>
                  </a:lnTo>
                  <a:lnTo>
                    <a:pt x="398" y="807"/>
                  </a:lnTo>
                  <a:lnTo>
                    <a:pt x="170" y="993"/>
                  </a:lnTo>
                  <a:lnTo>
                    <a:pt x="356" y="764"/>
                  </a:lnTo>
                  <a:lnTo>
                    <a:pt x="93" y="898"/>
                  </a:lnTo>
                  <a:lnTo>
                    <a:pt x="322" y="713"/>
                  </a:lnTo>
                  <a:lnTo>
                    <a:pt x="38" y="789"/>
                  </a:lnTo>
                  <a:lnTo>
                    <a:pt x="300" y="657"/>
                  </a:lnTo>
                  <a:lnTo>
                    <a:pt x="7" y="672"/>
                  </a:lnTo>
                  <a:lnTo>
                    <a:pt x="291" y="597"/>
                  </a:lnTo>
                  <a:lnTo>
                    <a:pt x="0" y="551"/>
                  </a:lnTo>
                  <a:lnTo>
                    <a:pt x="295" y="536"/>
                  </a:lnTo>
                  <a:lnTo>
                    <a:pt x="20" y="431"/>
                  </a:lnTo>
                  <a:lnTo>
                    <a:pt x="310" y="477"/>
                  </a:lnTo>
                  <a:lnTo>
                    <a:pt x="63" y="317"/>
                  </a:lnTo>
                  <a:lnTo>
                    <a:pt x="337" y="423"/>
                  </a:lnTo>
                  <a:lnTo>
                    <a:pt x="129" y="214"/>
                  </a:lnTo>
                  <a:lnTo>
                    <a:pt x="375" y="376"/>
                  </a:lnTo>
                  <a:lnTo>
                    <a:pt x="215" y="129"/>
                  </a:lnTo>
                  <a:lnTo>
                    <a:pt x="423" y="336"/>
                  </a:lnTo>
                  <a:lnTo>
                    <a:pt x="318" y="62"/>
                  </a:lnTo>
                  <a:lnTo>
                    <a:pt x="478" y="309"/>
                  </a:lnTo>
                  <a:lnTo>
                    <a:pt x="431" y="18"/>
                  </a:lnTo>
                  <a:lnTo>
                    <a:pt x="537" y="294"/>
                  </a:lnTo>
                  <a:lnTo>
                    <a:pt x="552" y="0"/>
                  </a:lnTo>
                  <a:lnTo>
                    <a:pt x="596" y="290"/>
                  </a:lnTo>
                  <a:lnTo>
                    <a:pt x="672" y="6"/>
                  </a:lnTo>
                  <a:lnTo>
                    <a:pt x="656" y="299"/>
                  </a:lnTo>
                  <a:lnTo>
                    <a:pt x="790" y="38"/>
                  </a:lnTo>
                  <a:lnTo>
                    <a:pt x="714" y="321"/>
                  </a:lnTo>
                  <a:lnTo>
                    <a:pt x="897" y="93"/>
                  </a:lnTo>
                  <a:lnTo>
                    <a:pt x="765" y="355"/>
                  </a:lnTo>
                  <a:lnTo>
                    <a:pt x="991" y="169"/>
                  </a:lnTo>
                  <a:lnTo>
                    <a:pt x="807" y="397"/>
                  </a:lnTo>
                  <a:lnTo>
                    <a:pt x="1069" y="264"/>
                  </a:lnTo>
                  <a:lnTo>
                    <a:pt x="841" y="449"/>
                  </a:lnTo>
                  <a:lnTo>
                    <a:pt x="1124" y="372"/>
                  </a:lnTo>
                  <a:lnTo>
                    <a:pt x="861" y="506"/>
                  </a:lnTo>
                  <a:lnTo>
                    <a:pt x="1155" y="490"/>
                  </a:lnTo>
                  <a:lnTo>
                    <a:pt x="871" y="566"/>
                  </a:lnTo>
                  <a:lnTo>
                    <a:pt x="1162" y="612"/>
                  </a:lnTo>
                  <a:lnTo>
                    <a:pt x="868" y="627"/>
                  </a:lnTo>
                  <a:lnTo>
                    <a:pt x="1142" y="731"/>
                  </a:lnTo>
                  <a:lnTo>
                    <a:pt x="853" y="685"/>
                  </a:lnTo>
                  <a:lnTo>
                    <a:pt x="1099" y="845"/>
                  </a:lnTo>
                  <a:lnTo>
                    <a:pt x="826" y="739"/>
                  </a:lnTo>
                  <a:lnTo>
                    <a:pt x="1033" y="947"/>
                  </a:lnTo>
                  <a:lnTo>
                    <a:pt x="788" y="78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320520" name="Group 8"/>
            <p:cNvGrpSpPr>
              <a:grpSpLocks/>
            </p:cNvGrpSpPr>
            <p:nvPr/>
          </p:nvGrpSpPr>
          <p:grpSpPr bwMode="auto">
            <a:xfrm>
              <a:off x="3397" y="3023"/>
              <a:ext cx="781" cy="314"/>
              <a:chOff x="3397" y="3023"/>
              <a:chExt cx="781" cy="314"/>
            </a:xfrm>
          </p:grpSpPr>
          <p:grpSp>
            <p:nvGrpSpPr>
              <p:cNvPr id="320521" name="Group 9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320522" name="Freeform 1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23" name="Freeform 1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24" name="Freeform 1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25" name="Freeform 1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26" name="Freeform 1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27" name="Freeform 1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28" name="Freeform 1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29" name="Freeform 1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30" name="Freeform 1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31" name="Line 1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32" name="Line 2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33" name="Oval 2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320534" name="Group 22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320535" name="AutoShape 23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36" name="Freeform 24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37" name="Freeform 25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38" name="Freeform 26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39" name="Freeform 27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40" name="Freeform 28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41" name="Freeform 29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42" name="Freeform 30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43" name="Freeform 31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44" name="Freeform 32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45" name="Freeform 33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46" name="Freeform 34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47" name="Freeform 35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0548" name="Freeform 36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320549" name="AutoShape 37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20550" name="AutoShape 38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20551" name="Rectangle 39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20552" name="Freeform 40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53" name="Freeform 41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54" name="Freeform 42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55" name="Freeform 43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56" name="Freeform 44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57" name="Freeform 45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58" name="Freeform 46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59" name="Freeform 47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60" name="Freeform 48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61" name="Freeform 49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62" name="Freeform 50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63" name="Freeform 51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20564" name="AutoShape 52"/>
              <p:cNvCxnSpPr>
                <a:cxnSpLocks noChangeShapeType="1"/>
                <a:stCxn id="320558" idx="3"/>
                <a:endCxn id="320530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20565" name="AutoShape 53"/>
              <p:cNvCxnSpPr>
                <a:cxnSpLocks noChangeShapeType="1"/>
                <a:stCxn id="320559" idx="3"/>
                <a:endCxn id="320530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20566" name="AutoShape 54"/>
              <p:cNvCxnSpPr>
                <a:cxnSpLocks noChangeShapeType="1"/>
                <a:stCxn id="320554" idx="3"/>
                <a:endCxn id="320560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20567" name="AutoShape 55"/>
              <p:cNvCxnSpPr>
                <a:cxnSpLocks noChangeShapeType="1"/>
                <a:stCxn id="320555" idx="3"/>
                <a:endCxn id="320561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20568" name="AutoShape 56"/>
              <p:cNvCxnSpPr>
                <a:cxnSpLocks noChangeShapeType="1"/>
                <a:stCxn id="320556" idx="3"/>
                <a:endCxn id="320562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20569" name="AutoShape 57"/>
              <p:cNvCxnSpPr>
                <a:cxnSpLocks noChangeShapeType="1"/>
                <a:stCxn id="320557" idx="3"/>
                <a:endCxn id="320563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20570" name="Line 58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71" name="Line 59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20572" name="AutoShape 60"/>
              <p:cNvCxnSpPr>
                <a:cxnSpLocks noChangeShapeType="1"/>
                <a:stCxn id="320552" idx="3"/>
                <a:endCxn id="320570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20573" name="AutoShape 61"/>
              <p:cNvCxnSpPr>
                <a:cxnSpLocks noChangeShapeType="1"/>
                <a:stCxn id="320553" idx="3"/>
                <a:endCxn id="320571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20574" name="Group 62"/>
          <p:cNvGrpSpPr>
            <a:grpSpLocks/>
          </p:cNvGrpSpPr>
          <p:nvPr/>
        </p:nvGrpSpPr>
        <p:grpSpPr bwMode="auto">
          <a:xfrm>
            <a:off x="4279900" y="3379788"/>
            <a:ext cx="600075" cy="288925"/>
            <a:chOff x="1317" y="2068"/>
            <a:chExt cx="378" cy="182"/>
          </a:xfrm>
        </p:grpSpPr>
        <p:grpSp>
          <p:nvGrpSpPr>
            <p:cNvPr id="320575" name="Group 63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576" name="Freeform 6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77" name="Freeform 6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78" name="Freeform 6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79" name="Freeform 6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80" name="Freeform 6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81" name="Freeform 6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82" name="Freeform 7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83" name="Freeform 7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84" name="Freeform 7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85" name="Line 7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86" name="Line 7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587" name="Oval 7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588" name="AutoShape 76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589" name="AutoShape 77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590" name="Rectangle 78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591" name="Freeform 79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592" name="Freeform 80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593" name="Freeform 81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594" name="Freeform 82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595" name="Freeform 83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596" name="Freeform 84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597" name="Freeform 85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598" name="Freeform 86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599" name="Freeform 87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00" name="Freeform 88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01" name="Freeform 89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02" name="Freeform 90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603" name="AutoShape 91"/>
            <p:cNvCxnSpPr>
              <a:cxnSpLocks noChangeShapeType="1"/>
              <a:stCxn id="320597" idx="3"/>
              <a:endCxn id="320584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04" name="AutoShape 92"/>
            <p:cNvCxnSpPr>
              <a:cxnSpLocks noChangeShapeType="1"/>
              <a:stCxn id="320598" idx="3"/>
              <a:endCxn id="320584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05" name="AutoShape 93"/>
            <p:cNvCxnSpPr>
              <a:cxnSpLocks noChangeShapeType="1"/>
              <a:stCxn id="320593" idx="3"/>
              <a:endCxn id="320599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06" name="AutoShape 94"/>
            <p:cNvCxnSpPr>
              <a:cxnSpLocks noChangeShapeType="1"/>
              <a:stCxn id="320594" idx="3"/>
              <a:endCxn id="320600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07" name="AutoShape 95"/>
            <p:cNvCxnSpPr>
              <a:cxnSpLocks noChangeShapeType="1"/>
              <a:stCxn id="320595" idx="3"/>
              <a:endCxn id="320601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08" name="AutoShape 96"/>
            <p:cNvCxnSpPr>
              <a:cxnSpLocks noChangeShapeType="1"/>
              <a:stCxn id="320596" idx="3"/>
              <a:endCxn id="320602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09" name="AutoShape 97"/>
            <p:cNvCxnSpPr>
              <a:cxnSpLocks noChangeShapeType="1"/>
              <a:stCxn id="320591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10" name="AutoShape 98"/>
            <p:cNvCxnSpPr>
              <a:cxnSpLocks noChangeShapeType="1"/>
              <a:stCxn id="320592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611" name="Group 99"/>
          <p:cNvGrpSpPr>
            <a:grpSpLocks/>
          </p:cNvGrpSpPr>
          <p:nvPr/>
        </p:nvGrpSpPr>
        <p:grpSpPr bwMode="auto">
          <a:xfrm>
            <a:off x="6164263" y="2792413"/>
            <a:ext cx="600075" cy="288925"/>
            <a:chOff x="1317" y="2068"/>
            <a:chExt cx="378" cy="182"/>
          </a:xfrm>
        </p:grpSpPr>
        <p:grpSp>
          <p:nvGrpSpPr>
            <p:cNvPr id="320612" name="Group 100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613" name="Freeform 10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14" name="Freeform 10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15" name="Freeform 10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16" name="Freeform 10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17" name="Freeform 10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18" name="Freeform 10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19" name="Freeform 10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20" name="Freeform 10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21" name="Freeform 10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22" name="Line 11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23" name="Line 11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24" name="Oval 11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625" name="AutoShape 113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626" name="AutoShape 114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627" name="Rectangle 115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628" name="Freeform 116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29" name="Freeform 117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0" name="Freeform 118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1" name="Freeform 119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2" name="Freeform 120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3" name="Freeform 121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4" name="Freeform 122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5" name="Freeform 123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6" name="Freeform 124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7" name="Freeform 125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8" name="Freeform 126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39" name="Freeform 127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640" name="AutoShape 128"/>
            <p:cNvCxnSpPr>
              <a:cxnSpLocks noChangeShapeType="1"/>
              <a:stCxn id="320634" idx="3"/>
              <a:endCxn id="320621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41" name="AutoShape 129"/>
            <p:cNvCxnSpPr>
              <a:cxnSpLocks noChangeShapeType="1"/>
              <a:stCxn id="320635" idx="3"/>
              <a:endCxn id="320621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42" name="AutoShape 130"/>
            <p:cNvCxnSpPr>
              <a:cxnSpLocks noChangeShapeType="1"/>
              <a:stCxn id="320630" idx="3"/>
              <a:endCxn id="320636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43" name="AutoShape 131"/>
            <p:cNvCxnSpPr>
              <a:cxnSpLocks noChangeShapeType="1"/>
              <a:stCxn id="320631" idx="3"/>
              <a:endCxn id="320637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44" name="AutoShape 132"/>
            <p:cNvCxnSpPr>
              <a:cxnSpLocks noChangeShapeType="1"/>
              <a:stCxn id="320632" idx="3"/>
              <a:endCxn id="320638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45" name="AutoShape 133"/>
            <p:cNvCxnSpPr>
              <a:cxnSpLocks noChangeShapeType="1"/>
              <a:stCxn id="320633" idx="3"/>
              <a:endCxn id="320639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46" name="AutoShape 134"/>
            <p:cNvCxnSpPr>
              <a:cxnSpLocks noChangeShapeType="1"/>
              <a:stCxn id="320628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47" name="AutoShape 135"/>
            <p:cNvCxnSpPr>
              <a:cxnSpLocks noChangeShapeType="1"/>
              <a:stCxn id="320629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648" name="Group 136"/>
          <p:cNvGrpSpPr>
            <a:grpSpLocks/>
          </p:cNvGrpSpPr>
          <p:nvPr/>
        </p:nvGrpSpPr>
        <p:grpSpPr bwMode="auto">
          <a:xfrm>
            <a:off x="5122863" y="4529138"/>
            <a:ext cx="600075" cy="288925"/>
            <a:chOff x="1317" y="2068"/>
            <a:chExt cx="378" cy="182"/>
          </a:xfrm>
        </p:grpSpPr>
        <p:grpSp>
          <p:nvGrpSpPr>
            <p:cNvPr id="320649" name="Group 137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650" name="Freeform 13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51" name="Freeform 13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52" name="Freeform 14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53" name="Freeform 14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54" name="Freeform 14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55" name="Freeform 14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56" name="Freeform 14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57" name="Freeform 14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58" name="Freeform 14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59" name="Line 14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60" name="Line 14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61" name="Oval 14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662" name="AutoShape 150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663" name="AutoShape 151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664" name="Rectangle 152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665" name="Freeform 153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66" name="Freeform 154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67" name="Freeform 155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68" name="Freeform 156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69" name="Freeform 157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70" name="Freeform 158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71" name="Freeform 159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72" name="Freeform 160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73" name="Freeform 161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74" name="Freeform 162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75" name="Freeform 163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676" name="Freeform 164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677" name="AutoShape 165"/>
            <p:cNvCxnSpPr>
              <a:cxnSpLocks noChangeShapeType="1"/>
              <a:stCxn id="320671" idx="3"/>
              <a:endCxn id="320658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78" name="AutoShape 166"/>
            <p:cNvCxnSpPr>
              <a:cxnSpLocks noChangeShapeType="1"/>
              <a:stCxn id="320672" idx="3"/>
              <a:endCxn id="320658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79" name="AutoShape 167"/>
            <p:cNvCxnSpPr>
              <a:cxnSpLocks noChangeShapeType="1"/>
              <a:stCxn id="320667" idx="3"/>
              <a:endCxn id="320673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80" name="AutoShape 168"/>
            <p:cNvCxnSpPr>
              <a:cxnSpLocks noChangeShapeType="1"/>
              <a:stCxn id="320668" idx="3"/>
              <a:endCxn id="320674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81" name="AutoShape 169"/>
            <p:cNvCxnSpPr>
              <a:cxnSpLocks noChangeShapeType="1"/>
              <a:stCxn id="320669" idx="3"/>
              <a:endCxn id="320675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82" name="AutoShape 170"/>
            <p:cNvCxnSpPr>
              <a:cxnSpLocks noChangeShapeType="1"/>
              <a:stCxn id="320670" idx="3"/>
              <a:endCxn id="320676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83" name="AutoShape 171"/>
            <p:cNvCxnSpPr>
              <a:cxnSpLocks noChangeShapeType="1"/>
              <a:stCxn id="320665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684" name="AutoShape 172"/>
            <p:cNvCxnSpPr>
              <a:cxnSpLocks noChangeShapeType="1"/>
              <a:stCxn id="320666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685" name="Group 173"/>
          <p:cNvGrpSpPr>
            <a:grpSpLocks/>
          </p:cNvGrpSpPr>
          <p:nvPr/>
        </p:nvGrpSpPr>
        <p:grpSpPr bwMode="auto">
          <a:xfrm>
            <a:off x="7069138" y="5430838"/>
            <a:ext cx="600075" cy="288925"/>
            <a:chOff x="1317" y="2068"/>
            <a:chExt cx="378" cy="182"/>
          </a:xfrm>
        </p:grpSpPr>
        <p:grpSp>
          <p:nvGrpSpPr>
            <p:cNvPr id="320686" name="Group 174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687" name="Freeform 17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88" name="Freeform 17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89" name="Freeform 17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90" name="Freeform 17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91" name="Freeform 17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92" name="Freeform 18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93" name="Freeform 18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94" name="Freeform 18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95" name="Freeform 18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96" name="Line 18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97" name="Line 18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698" name="Oval 18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699" name="AutoShape 187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700" name="AutoShape 188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701" name="Rectangle 189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702" name="Freeform 190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03" name="Freeform 191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04" name="Freeform 192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05" name="Freeform 193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06" name="Freeform 194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07" name="Freeform 195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08" name="Freeform 196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09" name="Freeform 197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10" name="Freeform 198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11" name="Freeform 199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12" name="Freeform 200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13" name="Freeform 201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714" name="AutoShape 202"/>
            <p:cNvCxnSpPr>
              <a:cxnSpLocks noChangeShapeType="1"/>
              <a:stCxn id="320708" idx="3"/>
              <a:endCxn id="320695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15" name="AutoShape 203"/>
            <p:cNvCxnSpPr>
              <a:cxnSpLocks noChangeShapeType="1"/>
              <a:stCxn id="320709" idx="3"/>
              <a:endCxn id="320695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16" name="AutoShape 204"/>
            <p:cNvCxnSpPr>
              <a:cxnSpLocks noChangeShapeType="1"/>
              <a:stCxn id="320704" idx="3"/>
              <a:endCxn id="320710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17" name="AutoShape 205"/>
            <p:cNvCxnSpPr>
              <a:cxnSpLocks noChangeShapeType="1"/>
              <a:stCxn id="320705" idx="3"/>
              <a:endCxn id="320711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18" name="AutoShape 206"/>
            <p:cNvCxnSpPr>
              <a:cxnSpLocks noChangeShapeType="1"/>
              <a:stCxn id="320706" idx="3"/>
              <a:endCxn id="320712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19" name="AutoShape 207"/>
            <p:cNvCxnSpPr>
              <a:cxnSpLocks noChangeShapeType="1"/>
              <a:stCxn id="320707" idx="3"/>
              <a:endCxn id="320713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20" name="AutoShape 208"/>
            <p:cNvCxnSpPr>
              <a:cxnSpLocks noChangeShapeType="1"/>
              <a:stCxn id="320702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21" name="AutoShape 209"/>
            <p:cNvCxnSpPr>
              <a:cxnSpLocks noChangeShapeType="1"/>
              <a:stCxn id="320703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722" name="Group 210"/>
          <p:cNvGrpSpPr>
            <a:grpSpLocks/>
          </p:cNvGrpSpPr>
          <p:nvPr/>
        </p:nvGrpSpPr>
        <p:grpSpPr bwMode="auto">
          <a:xfrm>
            <a:off x="4265613" y="4173538"/>
            <a:ext cx="600075" cy="288925"/>
            <a:chOff x="1317" y="2068"/>
            <a:chExt cx="378" cy="182"/>
          </a:xfrm>
        </p:grpSpPr>
        <p:grpSp>
          <p:nvGrpSpPr>
            <p:cNvPr id="320723" name="Group 211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724" name="Freeform 21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25" name="Freeform 21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26" name="Freeform 21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27" name="Freeform 21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28" name="Freeform 21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29" name="Freeform 21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30" name="Freeform 21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31" name="Freeform 21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32" name="Freeform 22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33" name="Line 22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34" name="Line 22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35" name="Oval 22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736" name="AutoShape 224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737" name="AutoShape 225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738" name="Rectangle 226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739" name="Freeform 227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0" name="Freeform 228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1" name="Freeform 229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2" name="Freeform 230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3" name="Freeform 231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4" name="Freeform 232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5" name="Freeform 233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6" name="Freeform 234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7" name="Freeform 235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8" name="Freeform 236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49" name="Freeform 237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50" name="Freeform 238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751" name="AutoShape 239"/>
            <p:cNvCxnSpPr>
              <a:cxnSpLocks noChangeShapeType="1"/>
              <a:stCxn id="320745" idx="3"/>
              <a:endCxn id="320732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52" name="AutoShape 240"/>
            <p:cNvCxnSpPr>
              <a:cxnSpLocks noChangeShapeType="1"/>
              <a:stCxn id="320746" idx="3"/>
              <a:endCxn id="320732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53" name="AutoShape 241"/>
            <p:cNvCxnSpPr>
              <a:cxnSpLocks noChangeShapeType="1"/>
              <a:stCxn id="320741" idx="3"/>
              <a:endCxn id="320747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54" name="AutoShape 242"/>
            <p:cNvCxnSpPr>
              <a:cxnSpLocks noChangeShapeType="1"/>
              <a:stCxn id="320742" idx="3"/>
              <a:endCxn id="320748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55" name="AutoShape 243"/>
            <p:cNvCxnSpPr>
              <a:cxnSpLocks noChangeShapeType="1"/>
              <a:stCxn id="320743" idx="3"/>
              <a:endCxn id="320749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56" name="AutoShape 244"/>
            <p:cNvCxnSpPr>
              <a:cxnSpLocks noChangeShapeType="1"/>
              <a:stCxn id="320744" idx="3"/>
              <a:endCxn id="320750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57" name="AutoShape 245"/>
            <p:cNvCxnSpPr>
              <a:cxnSpLocks noChangeShapeType="1"/>
              <a:stCxn id="320739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58" name="AutoShape 246"/>
            <p:cNvCxnSpPr>
              <a:cxnSpLocks noChangeShapeType="1"/>
              <a:stCxn id="320740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759" name="Group 247"/>
          <p:cNvGrpSpPr>
            <a:grpSpLocks/>
          </p:cNvGrpSpPr>
          <p:nvPr/>
        </p:nvGrpSpPr>
        <p:grpSpPr bwMode="auto">
          <a:xfrm>
            <a:off x="5534025" y="3475038"/>
            <a:ext cx="600075" cy="288925"/>
            <a:chOff x="1317" y="2068"/>
            <a:chExt cx="378" cy="182"/>
          </a:xfrm>
        </p:grpSpPr>
        <p:grpSp>
          <p:nvGrpSpPr>
            <p:cNvPr id="320760" name="Group 248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761" name="Freeform 24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62" name="Freeform 25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63" name="Freeform 25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64" name="Freeform 25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65" name="Freeform 25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66" name="Freeform 25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67" name="Freeform 25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68" name="Freeform 25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69" name="Freeform 25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70" name="Line 25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71" name="Line 25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72" name="Oval 26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773" name="AutoShape 261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774" name="AutoShape 262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775" name="Rectangle 263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776" name="Freeform 264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77" name="Freeform 265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78" name="Freeform 266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79" name="Freeform 267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80" name="Freeform 268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81" name="Freeform 269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82" name="Freeform 270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83" name="Freeform 271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84" name="Freeform 272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85" name="Freeform 273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86" name="Freeform 274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787" name="Freeform 275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788" name="AutoShape 276"/>
            <p:cNvCxnSpPr>
              <a:cxnSpLocks noChangeShapeType="1"/>
              <a:stCxn id="320782" idx="3"/>
              <a:endCxn id="320769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89" name="AutoShape 277"/>
            <p:cNvCxnSpPr>
              <a:cxnSpLocks noChangeShapeType="1"/>
              <a:stCxn id="320783" idx="3"/>
              <a:endCxn id="320769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90" name="AutoShape 278"/>
            <p:cNvCxnSpPr>
              <a:cxnSpLocks noChangeShapeType="1"/>
              <a:stCxn id="320778" idx="3"/>
              <a:endCxn id="320784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91" name="AutoShape 279"/>
            <p:cNvCxnSpPr>
              <a:cxnSpLocks noChangeShapeType="1"/>
              <a:stCxn id="320779" idx="3"/>
              <a:endCxn id="320785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92" name="AutoShape 280"/>
            <p:cNvCxnSpPr>
              <a:cxnSpLocks noChangeShapeType="1"/>
              <a:stCxn id="320780" idx="3"/>
              <a:endCxn id="320786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93" name="AutoShape 281"/>
            <p:cNvCxnSpPr>
              <a:cxnSpLocks noChangeShapeType="1"/>
              <a:stCxn id="320781" idx="3"/>
              <a:endCxn id="320787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94" name="AutoShape 282"/>
            <p:cNvCxnSpPr>
              <a:cxnSpLocks noChangeShapeType="1"/>
              <a:stCxn id="320776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795" name="AutoShape 283"/>
            <p:cNvCxnSpPr>
              <a:cxnSpLocks noChangeShapeType="1"/>
              <a:stCxn id="320777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796" name="Group 284"/>
          <p:cNvGrpSpPr>
            <a:grpSpLocks/>
          </p:cNvGrpSpPr>
          <p:nvPr/>
        </p:nvGrpSpPr>
        <p:grpSpPr bwMode="auto">
          <a:xfrm>
            <a:off x="7185025" y="3838575"/>
            <a:ext cx="600075" cy="288925"/>
            <a:chOff x="1317" y="2068"/>
            <a:chExt cx="378" cy="182"/>
          </a:xfrm>
        </p:grpSpPr>
        <p:grpSp>
          <p:nvGrpSpPr>
            <p:cNvPr id="320797" name="Group 285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798" name="Freeform 28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799" name="Freeform 28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0" name="Freeform 28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1" name="Freeform 28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2" name="Freeform 29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3" name="Freeform 29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4" name="Freeform 29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5" name="Freeform 29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6" name="Freeform 29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7" name="Line 29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8" name="Line 29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09" name="Oval 29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810" name="AutoShape 298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811" name="AutoShape 299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812" name="Rectangle 300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813" name="Freeform 301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14" name="Freeform 302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15" name="Freeform 303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16" name="Freeform 304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17" name="Freeform 305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18" name="Freeform 306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19" name="Freeform 307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20" name="Freeform 308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21" name="Freeform 309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22" name="Freeform 310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23" name="Freeform 311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24" name="Freeform 312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825" name="AutoShape 313"/>
            <p:cNvCxnSpPr>
              <a:cxnSpLocks noChangeShapeType="1"/>
              <a:stCxn id="320819" idx="3"/>
              <a:endCxn id="320806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26" name="AutoShape 314"/>
            <p:cNvCxnSpPr>
              <a:cxnSpLocks noChangeShapeType="1"/>
              <a:stCxn id="320820" idx="3"/>
              <a:endCxn id="320806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27" name="AutoShape 315"/>
            <p:cNvCxnSpPr>
              <a:cxnSpLocks noChangeShapeType="1"/>
              <a:stCxn id="320815" idx="3"/>
              <a:endCxn id="320821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28" name="AutoShape 316"/>
            <p:cNvCxnSpPr>
              <a:cxnSpLocks noChangeShapeType="1"/>
              <a:stCxn id="320816" idx="3"/>
              <a:endCxn id="320822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29" name="AutoShape 317"/>
            <p:cNvCxnSpPr>
              <a:cxnSpLocks noChangeShapeType="1"/>
              <a:stCxn id="320817" idx="3"/>
              <a:endCxn id="320823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30" name="AutoShape 318"/>
            <p:cNvCxnSpPr>
              <a:cxnSpLocks noChangeShapeType="1"/>
              <a:stCxn id="320818" idx="3"/>
              <a:endCxn id="320824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31" name="AutoShape 319"/>
            <p:cNvCxnSpPr>
              <a:cxnSpLocks noChangeShapeType="1"/>
              <a:stCxn id="320813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32" name="AutoShape 320"/>
            <p:cNvCxnSpPr>
              <a:cxnSpLocks noChangeShapeType="1"/>
              <a:stCxn id="320814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833" name="Group 321"/>
          <p:cNvGrpSpPr>
            <a:grpSpLocks/>
          </p:cNvGrpSpPr>
          <p:nvPr/>
        </p:nvGrpSpPr>
        <p:grpSpPr bwMode="auto">
          <a:xfrm>
            <a:off x="6659563" y="4616450"/>
            <a:ext cx="600075" cy="288925"/>
            <a:chOff x="1317" y="2068"/>
            <a:chExt cx="378" cy="182"/>
          </a:xfrm>
        </p:grpSpPr>
        <p:grpSp>
          <p:nvGrpSpPr>
            <p:cNvPr id="320834" name="Group 322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835" name="Freeform 32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36" name="Freeform 32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37" name="Freeform 32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38" name="Freeform 32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39" name="Freeform 32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40" name="Freeform 32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41" name="Freeform 32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42" name="Freeform 33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43" name="Freeform 33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44" name="Line 33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45" name="Line 33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46" name="Oval 33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847" name="AutoShape 335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848" name="AutoShape 336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849" name="Rectangle 337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850" name="Freeform 338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51" name="Freeform 339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52" name="Freeform 340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53" name="Freeform 341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54" name="Freeform 342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55" name="Freeform 343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56" name="Freeform 344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57" name="Freeform 345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58" name="Freeform 346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59" name="Freeform 347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60" name="Freeform 348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61" name="Freeform 349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862" name="AutoShape 350"/>
            <p:cNvCxnSpPr>
              <a:cxnSpLocks noChangeShapeType="1"/>
              <a:stCxn id="320856" idx="3"/>
              <a:endCxn id="320843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63" name="AutoShape 351"/>
            <p:cNvCxnSpPr>
              <a:cxnSpLocks noChangeShapeType="1"/>
              <a:stCxn id="320857" idx="3"/>
              <a:endCxn id="320843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64" name="AutoShape 352"/>
            <p:cNvCxnSpPr>
              <a:cxnSpLocks noChangeShapeType="1"/>
              <a:stCxn id="320852" idx="3"/>
              <a:endCxn id="320858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65" name="AutoShape 353"/>
            <p:cNvCxnSpPr>
              <a:cxnSpLocks noChangeShapeType="1"/>
              <a:stCxn id="320853" idx="3"/>
              <a:endCxn id="320859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66" name="AutoShape 354"/>
            <p:cNvCxnSpPr>
              <a:cxnSpLocks noChangeShapeType="1"/>
              <a:stCxn id="320854" idx="3"/>
              <a:endCxn id="320860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67" name="AutoShape 355"/>
            <p:cNvCxnSpPr>
              <a:cxnSpLocks noChangeShapeType="1"/>
              <a:stCxn id="320855" idx="3"/>
              <a:endCxn id="320861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68" name="AutoShape 356"/>
            <p:cNvCxnSpPr>
              <a:cxnSpLocks noChangeShapeType="1"/>
              <a:stCxn id="320850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869" name="AutoShape 357"/>
            <p:cNvCxnSpPr>
              <a:cxnSpLocks noChangeShapeType="1"/>
              <a:stCxn id="320851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870" name="Group 358"/>
          <p:cNvGrpSpPr>
            <a:grpSpLocks/>
          </p:cNvGrpSpPr>
          <p:nvPr/>
        </p:nvGrpSpPr>
        <p:grpSpPr bwMode="auto">
          <a:xfrm>
            <a:off x="5900738" y="5084763"/>
            <a:ext cx="600075" cy="288925"/>
            <a:chOff x="1317" y="2068"/>
            <a:chExt cx="378" cy="182"/>
          </a:xfrm>
        </p:grpSpPr>
        <p:grpSp>
          <p:nvGrpSpPr>
            <p:cNvPr id="320871" name="Group 359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872" name="Freeform 36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73" name="Freeform 36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74" name="Freeform 36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75" name="Freeform 36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76" name="Freeform 36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77" name="Freeform 36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78" name="Freeform 36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79" name="Freeform 36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80" name="Freeform 36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81" name="Line 36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82" name="Line 37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883" name="Oval 37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884" name="AutoShape 372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885" name="AutoShape 373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886" name="Rectangle 374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887" name="Freeform 375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88" name="Freeform 376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89" name="Freeform 377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90" name="Freeform 378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91" name="Freeform 379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92" name="Freeform 380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93" name="Freeform 381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94" name="Freeform 382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95" name="Freeform 383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96" name="Freeform 384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97" name="Freeform 385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898" name="Freeform 386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899" name="AutoShape 387"/>
            <p:cNvCxnSpPr>
              <a:cxnSpLocks noChangeShapeType="1"/>
              <a:stCxn id="320893" idx="3"/>
              <a:endCxn id="320880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00" name="AutoShape 388"/>
            <p:cNvCxnSpPr>
              <a:cxnSpLocks noChangeShapeType="1"/>
              <a:stCxn id="320894" idx="3"/>
              <a:endCxn id="320880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01" name="AutoShape 389"/>
            <p:cNvCxnSpPr>
              <a:cxnSpLocks noChangeShapeType="1"/>
              <a:stCxn id="320889" idx="3"/>
              <a:endCxn id="320895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02" name="AutoShape 390"/>
            <p:cNvCxnSpPr>
              <a:cxnSpLocks noChangeShapeType="1"/>
              <a:stCxn id="320890" idx="3"/>
              <a:endCxn id="320896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03" name="AutoShape 391"/>
            <p:cNvCxnSpPr>
              <a:cxnSpLocks noChangeShapeType="1"/>
              <a:stCxn id="320891" idx="3"/>
              <a:endCxn id="320897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04" name="AutoShape 392"/>
            <p:cNvCxnSpPr>
              <a:cxnSpLocks noChangeShapeType="1"/>
              <a:stCxn id="320892" idx="3"/>
              <a:endCxn id="320898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05" name="AutoShape 393"/>
            <p:cNvCxnSpPr>
              <a:cxnSpLocks noChangeShapeType="1"/>
              <a:stCxn id="320887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06" name="AutoShape 394"/>
            <p:cNvCxnSpPr>
              <a:cxnSpLocks noChangeShapeType="1"/>
              <a:stCxn id="320888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907" name="Group 395"/>
          <p:cNvGrpSpPr>
            <a:grpSpLocks/>
          </p:cNvGrpSpPr>
          <p:nvPr/>
        </p:nvGrpSpPr>
        <p:grpSpPr bwMode="auto">
          <a:xfrm>
            <a:off x="7385050" y="4529138"/>
            <a:ext cx="600075" cy="288925"/>
            <a:chOff x="1317" y="2068"/>
            <a:chExt cx="378" cy="182"/>
          </a:xfrm>
        </p:grpSpPr>
        <p:grpSp>
          <p:nvGrpSpPr>
            <p:cNvPr id="320908" name="Group 396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909" name="Freeform 39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0" name="Freeform 39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1" name="Freeform 39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2" name="Freeform 40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3" name="Freeform 40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4" name="Freeform 40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5" name="Freeform 40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6" name="Freeform 40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7" name="Freeform 40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8" name="Line 40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19" name="Line 40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20" name="Oval 40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921" name="AutoShape 409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922" name="AutoShape 410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923" name="Rectangle 411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924" name="Freeform 412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25" name="Freeform 413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26" name="Freeform 414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27" name="Freeform 415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28" name="Freeform 416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29" name="Freeform 417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30" name="Freeform 418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31" name="Freeform 419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32" name="Freeform 420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33" name="Freeform 421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34" name="Freeform 422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35" name="Freeform 423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936" name="AutoShape 424"/>
            <p:cNvCxnSpPr>
              <a:cxnSpLocks noChangeShapeType="1"/>
              <a:stCxn id="320930" idx="3"/>
              <a:endCxn id="320917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37" name="AutoShape 425"/>
            <p:cNvCxnSpPr>
              <a:cxnSpLocks noChangeShapeType="1"/>
              <a:stCxn id="320931" idx="3"/>
              <a:endCxn id="320917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38" name="AutoShape 426"/>
            <p:cNvCxnSpPr>
              <a:cxnSpLocks noChangeShapeType="1"/>
              <a:stCxn id="320926" idx="3"/>
              <a:endCxn id="320932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39" name="AutoShape 427"/>
            <p:cNvCxnSpPr>
              <a:cxnSpLocks noChangeShapeType="1"/>
              <a:stCxn id="320927" idx="3"/>
              <a:endCxn id="320933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40" name="AutoShape 428"/>
            <p:cNvCxnSpPr>
              <a:cxnSpLocks noChangeShapeType="1"/>
              <a:stCxn id="320928" idx="3"/>
              <a:endCxn id="320934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41" name="AutoShape 429"/>
            <p:cNvCxnSpPr>
              <a:cxnSpLocks noChangeShapeType="1"/>
              <a:stCxn id="320929" idx="3"/>
              <a:endCxn id="320935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42" name="AutoShape 430"/>
            <p:cNvCxnSpPr>
              <a:cxnSpLocks noChangeShapeType="1"/>
              <a:stCxn id="320924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43" name="AutoShape 431"/>
            <p:cNvCxnSpPr>
              <a:cxnSpLocks noChangeShapeType="1"/>
              <a:stCxn id="320925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944" name="Group 432"/>
          <p:cNvGrpSpPr>
            <a:grpSpLocks/>
          </p:cNvGrpSpPr>
          <p:nvPr/>
        </p:nvGrpSpPr>
        <p:grpSpPr bwMode="auto">
          <a:xfrm>
            <a:off x="7459663" y="3017838"/>
            <a:ext cx="600075" cy="288925"/>
            <a:chOff x="1317" y="2068"/>
            <a:chExt cx="378" cy="182"/>
          </a:xfrm>
        </p:grpSpPr>
        <p:grpSp>
          <p:nvGrpSpPr>
            <p:cNvPr id="320945" name="Group 433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946" name="Freeform 43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47" name="Freeform 43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48" name="Freeform 43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49" name="Freeform 43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50" name="Freeform 43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51" name="Freeform 43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52" name="Freeform 44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53" name="Freeform 44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54" name="Freeform 44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55" name="Line 44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56" name="Line 44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57" name="Oval 44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958" name="AutoShape 446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959" name="AutoShape 447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960" name="Rectangle 448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961" name="Freeform 449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62" name="Freeform 450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63" name="Freeform 451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64" name="Freeform 452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65" name="Freeform 453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66" name="Freeform 454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67" name="Freeform 455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68" name="Freeform 456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69" name="Freeform 457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70" name="Freeform 458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71" name="Freeform 459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72" name="Freeform 460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0973" name="AutoShape 461"/>
            <p:cNvCxnSpPr>
              <a:cxnSpLocks noChangeShapeType="1"/>
              <a:stCxn id="320967" idx="3"/>
              <a:endCxn id="320954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74" name="AutoShape 462"/>
            <p:cNvCxnSpPr>
              <a:cxnSpLocks noChangeShapeType="1"/>
              <a:stCxn id="320968" idx="3"/>
              <a:endCxn id="320954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75" name="AutoShape 463"/>
            <p:cNvCxnSpPr>
              <a:cxnSpLocks noChangeShapeType="1"/>
              <a:stCxn id="320963" idx="3"/>
              <a:endCxn id="320969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76" name="AutoShape 464"/>
            <p:cNvCxnSpPr>
              <a:cxnSpLocks noChangeShapeType="1"/>
              <a:stCxn id="320964" idx="3"/>
              <a:endCxn id="320970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77" name="AutoShape 465"/>
            <p:cNvCxnSpPr>
              <a:cxnSpLocks noChangeShapeType="1"/>
              <a:stCxn id="320965" idx="3"/>
              <a:endCxn id="320971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78" name="AutoShape 466"/>
            <p:cNvCxnSpPr>
              <a:cxnSpLocks noChangeShapeType="1"/>
              <a:stCxn id="320966" idx="3"/>
              <a:endCxn id="320972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79" name="AutoShape 467"/>
            <p:cNvCxnSpPr>
              <a:cxnSpLocks noChangeShapeType="1"/>
              <a:stCxn id="320961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0980" name="AutoShape 468"/>
            <p:cNvCxnSpPr>
              <a:cxnSpLocks noChangeShapeType="1"/>
              <a:stCxn id="320962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0981" name="Group 469"/>
          <p:cNvGrpSpPr>
            <a:grpSpLocks/>
          </p:cNvGrpSpPr>
          <p:nvPr/>
        </p:nvGrpSpPr>
        <p:grpSpPr bwMode="auto">
          <a:xfrm>
            <a:off x="6615113" y="2198688"/>
            <a:ext cx="600075" cy="288925"/>
            <a:chOff x="1317" y="2068"/>
            <a:chExt cx="378" cy="182"/>
          </a:xfrm>
        </p:grpSpPr>
        <p:grpSp>
          <p:nvGrpSpPr>
            <p:cNvPr id="320982" name="Group 470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0983" name="Freeform 47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84" name="Freeform 47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85" name="Freeform 47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86" name="Freeform 47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87" name="Freeform 47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88" name="Freeform 47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89" name="Freeform 47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90" name="Freeform 47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91" name="Freeform 47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92" name="Line 48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93" name="Line 48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0994" name="Oval 48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0995" name="AutoShape 483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0996" name="AutoShape 484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997" name="Rectangle 485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0998" name="Freeform 486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0999" name="Freeform 487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0" name="Freeform 488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1" name="Freeform 489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2" name="Freeform 490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3" name="Freeform 491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4" name="Freeform 492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5" name="Freeform 493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6" name="Freeform 494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7" name="Freeform 495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8" name="Freeform 496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09" name="Freeform 497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1010" name="AutoShape 498"/>
            <p:cNvCxnSpPr>
              <a:cxnSpLocks noChangeShapeType="1"/>
              <a:stCxn id="321004" idx="3"/>
              <a:endCxn id="320991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11" name="AutoShape 499"/>
            <p:cNvCxnSpPr>
              <a:cxnSpLocks noChangeShapeType="1"/>
              <a:stCxn id="321005" idx="3"/>
              <a:endCxn id="320991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12" name="AutoShape 500"/>
            <p:cNvCxnSpPr>
              <a:cxnSpLocks noChangeShapeType="1"/>
              <a:stCxn id="321000" idx="3"/>
              <a:endCxn id="321006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13" name="AutoShape 501"/>
            <p:cNvCxnSpPr>
              <a:cxnSpLocks noChangeShapeType="1"/>
              <a:stCxn id="321001" idx="3"/>
              <a:endCxn id="321007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14" name="AutoShape 502"/>
            <p:cNvCxnSpPr>
              <a:cxnSpLocks noChangeShapeType="1"/>
              <a:stCxn id="321002" idx="3"/>
              <a:endCxn id="321008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15" name="AutoShape 503"/>
            <p:cNvCxnSpPr>
              <a:cxnSpLocks noChangeShapeType="1"/>
              <a:stCxn id="321003" idx="3"/>
              <a:endCxn id="321009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16" name="AutoShape 504"/>
            <p:cNvCxnSpPr>
              <a:cxnSpLocks noChangeShapeType="1"/>
              <a:stCxn id="320998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17" name="AutoShape 505"/>
            <p:cNvCxnSpPr>
              <a:cxnSpLocks noChangeShapeType="1"/>
              <a:stCxn id="320999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1018" name="Group 506"/>
          <p:cNvGrpSpPr>
            <a:grpSpLocks/>
          </p:cNvGrpSpPr>
          <p:nvPr/>
        </p:nvGrpSpPr>
        <p:grpSpPr bwMode="auto">
          <a:xfrm>
            <a:off x="4008438" y="4818063"/>
            <a:ext cx="600075" cy="288925"/>
            <a:chOff x="1317" y="2068"/>
            <a:chExt cx="378" cy="182"/>
          </a:xfrm>
        </p:grpSpPr>
        <p:grpSp>
          <p:nvGrpSpPr>
            <p:cNvPr id="321019" name="Group 507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1020" name="Freeform 50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21" name="Freeform 50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22" name="Freeform 51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23" name="Freeform 51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24" name="Freeform 51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25" name="Freeform 51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26" name="Freeform 51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27" name="Freeform 51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28" name="Freeform 51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29" name="Line 51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30" name="Line 51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31" name="Oval 51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1032" name="AutoShape 520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1033" name="AutoShape 521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034" name="Rectangle 522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035" name="Freeform 523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36" name="Freeform 524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37" name="Freeform 525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38" name="Freeform 526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39" name="Freeform 527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40" name="Freeform 528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41" name="Freeform 529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42" name="Freeform 530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43" name="Freeform 531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44" name="Freeform 532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45" name="Freeform 533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46" name="Freeform 534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1047" name="AutoShape 535"/>
            <p:cNvCxnSpPr>
              <a:cxnSpLocks noChangeShapeType="1"/>
              <a:stCxn id="321041" idx="3"/>
              <a:endCxn id="321028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48" name="AutoShape 536"/>
            <p:cNvCxnSpPr>
              <a:cxnSpLocks noChangeShapeType="1"/>
              <a:stCxn id="321042" idx="3"/>
              <a:endCxn id="321028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49" name="AutoShape 537"/>
            <p:cNvCxnSpPr>
              <a:cxnSpLocks noChangeShapeType="1"/>
              <a:stCxn id="321037" idx="3"/>
              <a:endCxn id="321043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50" name="AutoShape 538"/>
            <p:cNvCxnSpPr>
              <a:cxnSpLocks noChangeShapeType="1"/>
              <a:stCxn id="321038" idx="3"/>
              <a:endCxn id="321044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51" name="AutoShape 539"/>
            <p:cNvCxnSpPr>
              <a:cxnSpLocks noChangeShapeType="1"/>
              <a:stCxn id="321039" idx="3"/>
              <a:endCxn id="321045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52" name="AutoShape 540"/>
            <p:cNvCxnSpPr>
              <a:cxnSpLocks noChangeShapeType="1"/>
              <a:stCxn id="321040" idx="3"/>
              <a:endCxn id="321046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53" name="AutoShape 541"/>
            <p:cNvCxnSpPr>
              <a:cxnSpLocks noChangeShapeType="1"/>
              <a:stCxn id="321035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54" name="AutoShape 542"/>
            <p:cNvCxnSpPr>
              <a:cxnSpLocks noChangeShapeType="1"/>
              <a:stCxn id="321036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1055" name="Group 543"/>
          <p:cNvGrpSpPr>
            <a:grpSpLocks/>
          </p:cNvGrpSpPr>
          <p:nvPr/>
        </p:nvGrpSpPr>
        <p:grpSpPr bwMode="auto">
          <a:xfrm>
            <a:off x="4433888" y="2609850"/>
            <a:ext cx="600075" cy="288925"/>
            <a:chOff x="1317" y="2068"/>
            <a:chExt cx="378" cy="182"/>
          </a:xfrm>
        </p:grpSpPr>
        <p:grpSp>
          <p:nvGrpSpPr>
            <p:cNvPr id="321056" name="Group 544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1057" name="Freeform 54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58" name="Freeform 54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59" name="Freeform 54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60" name="Freeform 54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61" name="Freeform 54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62" name="Freeform 55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63" name="Freeform 55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64" name="Freeform 55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65" name="Freeform 55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66" name="Line 55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67" name="Line 55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68" name="Oval 55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1069" name="AutoShape 557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1070" name="AutoShape 558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071" name="Rectangle 559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072" name="Freeform 560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73" name="Freeform 561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74" name="Freeform 562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75" name="Freeform 563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76" name="Freeform 564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77" name="Freeform 565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78" name="Freeform 566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79" name="Freeform 567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80" name="Freeform 568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81" name="Freeform 569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82" name="Freeform 570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083" name="Freeform 571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1084" name="AutoShape 572"/>
            <p:cNvCxnSpPr>
              <a:cxnSpLocks noChangeShapeType="1"/>
              <a:stCxn id="321078" idx="3"/>
              <a:endCxn id="321065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85" name="AutoShape 573"/>
            <p:cNvCxnSpPr>
              <a:cxnSpLocks noChangeShapeType="1"/>
              <a:stCxn id="321079" idx="3"/>
              <a:endCxn id="321065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86" name="AutoShape 574"/>
            <p:cNvCxnSpPr>
              <a:cxnSpLocks noChangeShapeType="1"/>
              <a:stCxn id="321074" idx="3"/>
              <a:endCxn id="321080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87" name="AutoShape 575"/>
            <p:cNvCxnSpPr>
              <a:cxnSpLocks noChangeShapeType="1"/>
              <a:stCxn id="321075" idx="3"/>
              <a:endCxn id="321081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88" name="AutoShape 576"/>
            <p:cNvCxnSpPr>
              <a:cxnSpLocks noChangeShapeType="1"/>
              <a:stCxn id="321076" idx="3"/>
              <a:endCxn id="321082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89" name="AutoShape 577"/>
            <p:cNvCxnSpPr>
              <a:cxnSpLocks noChangeShapeType="1"/>
              <a:stCxn id="321077" idx="3"/>
              <a:endCxn id="321083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90" name="AutoShape 578"/>
            <p:cNvCxnSpPr>
              <a:cxnSpLocks noChangeShapeType="1"/>
              <a:stCxn id="321072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091" name="AutoShape 579"/>
            <p:cNvCxnSpPr>
              <a:cxnSpLocks noChangeShapeType="1"/>
              <a:stCxn id="321073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1092" name="Group 580"/>
          <p:cNvGrpSpPr>
            <a:grpSpLocks/>
          </p:cNvGrpSpPr>
          <p:nvPr/>
        </p:nvGrpSpPr>
        <p:grpSpPr bwMode="auto">
          <a:xfrm>
            <a:off x="5026025" y="2990850"/>
            <a:ext cx="600075" cy="288925"/>
            <a:chOff x="1317" y="2068"/>
            <a:chExt cx="378" cy="182"/>
          </a:xfrm>
        </p:grpSpPr>
        <p:grpSp>
          <p:nvGrpSpPr>
            <p:cNvPr id="321093" name="Group 581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1094" name="Freeform 58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95" name="Freeform 58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96" name="Freeform 58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97" name="Freeform 58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98" name="Freeform 58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099" name="Freeform 58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00" name="Freeform 58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01" name="Freeform 58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02" name="Freeform 59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03" name="Line 59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04" name="Line 59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05" name="Oval 59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1106" name="AutoShape 594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1107" name="AutoShape 595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108" name="Rectangle 596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109" name="Freeform 597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0" name="Freeform 598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1" name="Freeform 599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2" name="Freeform 600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3" name="Freeform 601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4" name="Freeform 602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5" name="Freeform 603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6" name="Freeform 604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7" name="Freeform 605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8" name="Freeform 606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19" name="Freeform 607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20" name="Freeform 608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1121" name="AutoShape 609"/>
            <p:cNvCxnSpPr>
              <a:cxnSpLocks noChangeShapeType="1"/>
              <a:stCxn id="321115" idx="3"/>
              <a:endCxn id="321102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22" name="AutoShape 610"/>
            <p:cNvCxnSpPr>
              <a:cxnSpLocks noChangeShapeType="1"/>
              <a:stCxn id="321116" idx="3"/>
              <a:endCxn id="321102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23" name="AutoShape 611"/>
            <p:cNvCxnSpPr>
              <a:cxnSpLocks noChangeShapeType="1"/>
              <a:stCxn id="321111" idx="3"/>
              <a:endCxn id="321117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24" name="AutoShape 612"/>
            <p:cNvCxnSpPr>
              <a:cxnSpLocks noChangeShapeType="1"/>
              <a:stCxn id="321112" idx="3"/>
              <a:endCxn id="321118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25" name="AutoShape 613"/>
            <p:cNvCxnSpPr>
              <a:cxnSpLocks noChangeShapeType="1"/>
              <a:stCxn id="321113" idx="3"/>
              <a:endCxn id="321119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26" name="AutoShape 614"/>
            <p:cNvCxnSpPr>
              <a:cxnSpLocks noChangeShapeType="1"/>
              <a:stCxn id="321114" idx="3"/>
              <a:endCxn id="321120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27" name="AutoShape 615"/>
            <p:cNvCxnSpPr>
              <a:cxnSpLocks noChangeShapeType="1"/>
              <a:stCxn id="321109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28" name="AutoShape 616"/>
            <p:cNvCxnSpPr>
              <a:cxnSpLocks noChangeShapeType="1"/>
              <a:stCxn id="321110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1129" name="Group 617"/>
          <p:cNvGrpSpPr>
            <a:grpSpLocks/>
          </p:cNvGrpSpPr>
          <p:nvPr/>
        </p:nvGrpSpPr>
        <p:grpSpPr bwMode="auto">
          <a:xfrm>
            <a:off x="6061075" y="5630863"/>
            <a:ext cx="600075" cy="288925"/>
            <a:chOff x="1317" y="2068"/>
            <a:chExt cx="378" cy="182"/>
          </a:xfrm>
        </p:grpSpPr>
        <p:grpSp>
          <p:nvGrpSpPr>
            <p:cNvPr id="321130" name="Group 618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1131" name="Freeform 61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32" name="Freeform 62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33" name="Freeform 62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34" name="Freeform 62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35" name="Freeform 62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36" name="Freeform 62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37" name="Freeform 62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38" name="Freeform 62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39" name="Freeform 62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40" name="Line 62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41" name="Line 62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42" name="Oval 63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1143" name="AutoShape 631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1144" name="AutoShape 632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145" name="Rectangle 633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146" name="Freeform 634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47" name="Freeform 635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48" name="Freeform 636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49" name="Freeform 637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50" name="Freeform 638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51" name="Freeform 639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52" name="Freeform 640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53" name="Freeform 641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54" name="Freeform 642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55" name="Freeform 643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56" name="Freeform 644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57" name="Freeform 645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1158" name="AutoShape 646"/>
            <p:cNvCxnSpPr>
              <a:cxnSpLocks noChangeShapeType="1"/>
              <a:stCxn id="321152" idx="3"/>
              <a:endCxn id="321139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59" name="AutoShape 647"/>
            <p:cNvCxnSpPr>
              <a:cxnSpLocks noChangeShapeType="1"/>
              <a:stCxn id="321153" idx="3"/>
              <a:endCxn id="321139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60" name="AutoShape 648"/>
            <p:cNvCxnSpPr>
              <a:cxnSpLocks noChangeShapeType="1"/>
              <a:stCxn id="321148" idx="3"/>
              <a:endCxn id="321154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61" name="AutoShape 649"/>
            <p:cNvCxnSpPr>
              <a:cxnSpLocks noChangeShapeType="1"/>
              <a:stCxn id="321149" idx="3"/>
              <a:endCxn id="321155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62" name="AutoShape 650"/>
            <p:cNvCxnSpPr>
              <a:cxnSpLocks noChangeShapeType="1"/>
              <a:stCxn id="321150" idx="3"/>
              <a:endCxn id="321156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63" name="AutoShape 651"/>
            <p:cNvCxnSpPr>
              <a:cxnSpLocks noChangeShapeType="1"/>
              <a:stCxn id="321151" idx="3"/>
              <a:endCxn id="321157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64" name="AutoShape 652"/>
            <p:cNvCxnSpPr>
              <a:cxnSpLocks noChangeShapeType="1"/>
              <a:stCxn id="321146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65" name="AutoShape 653"/>
            <p:cNvCxnSpPr>
              <a:cxnSpLocks noChangeShapeType="1"/>
              <a:stCxn id="321147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1166" name="Group 654"/>
          <p:cNvGrpSpPr>
            <a:grpSpLocks/>
          </p:cNvGrpSpPr>
          <p:nvPr/>
        </p:nvGrpSpPr>
        <p:grpSpPr bwMode="auto">
          <a:xfrm>
            <a:off x="8167688" y="4889500"/>
            <a:ext cx="600075" cy="288925"/>
            <a:chOff x="1317" y="2068"/>
            <a:chExt cx="378" cy="182"/>
          </a:xfrm>
        </p:grpSpPr>
        <p:grpSp>
          <p:nvGrpSpPr>
            <p:cNvPr id="321167" name="Group 655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1168" name="Freeform 65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69" name="Freeform 65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0" name="Freeform 65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1" name="Freeform 65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2" name="Freeform 66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3" name="Freeform 66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4" name="Freeform 66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5" name="Freeform 66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6" name="Freeform 66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7" name="Line 66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8" name="Line 66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179" name="Oval 66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1180" name="AutoShape 668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1181" name="AutoShape 669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182" name="Rectangle 670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183" name="Freeform 671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84" name="Freeform 672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85" name="Freeform 673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86" name="Freeform 674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87" name="Freeform 675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88" name="Freeform 676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89" name="Freeform 677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90" name="Freeform 678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91" name="Freeform 679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92" name="Freeform 680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93" name="Freeform 681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194" name="Freeform 682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1195" name="AutoShape 683"/>
            <p:cNvCxnSpPr>
              <a:cxnSpLocks noChangeShapeType="1"/>
              <a:stCxn id="321189" idx="3"/>
              <a:endCxn id="321176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96" name="AutoShape 684"/>
            <p:cNvCxnSpPr>
              <a:cxnSpLocks noChangeShapeType="1"/>
              <a:stCxn id="321190" idx="3"/>
              <a:endCxn id="321176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97" name="AutoShape 685"/>
            <p:cNvCxnSpPr>
              <a:cxnSpLocks noChangeShapeType="1"/>
              <a:stCxn id="321185" idx="3"/>
              <a:endCxn id="321191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98" name="AutoShape 686"/>
            <p:cNvCxnSpPr>
              <a:cxnSpLocks noChangeShapeType="1"/>
              <a:stCxn id="321186" idx="3"/>
              <a:endCxn id="321192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199" name="AutoShape 687"/>
            <p:cNvCxnSpPr>
              <a:cxnSpLocks noChangeShapeType="1"/>
              <a:stCxn id="321187" idx="3"/>
              <a:endCxn id="321193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00" name="AutoShape 688"/>
            <p:cNvCxnSpPr>
              <a:cxnSpLocks noChangeShapeType="1"/>
              <a:stCxn id="321188" idx="3"/>
              <a:endCxn id="321194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01" name="AutoShape 689"/>
            <p:cNvCxnSpPr>
              <a:cxnSpLocks noChangeShapeType="1"/>
              <a:stCxn id="321183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02" name="AutoShape 690"/>
            <p:cNvCxnSpPr>
              <a:cxnSpLocks noChangeShapeType="1"/>
              <a:stCxn id="321184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1203" name="Group 691"/>
          <p:cNvGrpSpPr>
            <a:grpSpLocks/>
          </p:cNvGrpSpPr>
          <p:nvPr/>
        </p:nvGrpSpPr>
        <p:grpSpPr bwMode="auto">
          <a:xfrm>
            <a:off x="4754563" y="5438775"/>
            <a:ext cx="600075" cy="288925"/>
            <a:chOff x="1317" y="2068"/>
            <a:chExt cx="378" cy="182"/>
          </a:xfrm>
        </p:grpSpPr>
        <p:grpSp>
          <p:nvGrpSpPr>
            <p:cNvPr id="321204" name="Group 692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1205" name="Freeform 69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06" name="Freeform 69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07" name="Freeform 69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08" name="Freeform 69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09" name="Freeform 69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10" name="Freeform 69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11" name="Freeform 69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12" name="Freeform 70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13" name="Freeform 70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14" name="Line 70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15" name="Line 70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16" name="Oval 70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1217" name="AutoShape 705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1218" name="AutoShape 706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219" name="Rectangle 707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220" name="Freeform 708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21" name="Freeform 709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22" name="Freeform 710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23" name="Freeform 711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24" name="Freeform 712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25" name="Freeform 713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26" name="Freeform 714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27" name="Freeform 715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28" name="Freeform 716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29" name="Freeform 717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30" name="Freeform 718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31" name="Freeform 719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1232" name="AutoShape 720"/>
            <p:cNvCxnSpPr>
              <a:cxnSpLocks noChangeShapeType="1"/>
              <a:stCxn id="321226" idx="3"/>
              <a:endCxn id="321213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33" name="AutoShape 721"/>
            <p:cNvCxnSpPr>
              <a:cxnSpLocks noChangeShapeType="1"/>
              <a:stCxn id="321227" idx="3"/>
              <a:endCxn id="321213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34" name="AutoShape 722"/>
            <p:cNvCxnSpPr>
              <a:cxnSpLocks noChangeShapeType="1"/>
              <a:stCxn id="321222" idx="3"/>
              <a:endCxn id="321228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35" name="AutoShape 723"/>
            <p:cNvCxnSpPr>
              <a:cxnSpLocks noChangeShapeType="1"/>
              <a:stCxn id="321223" idx="3"/>
              <a:endCxn id="321229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36" name="AutoShape 724"/>
            <p:cNvCxnSpPr>
              <a:cxnSpLocks noChangeShapeType="1"/>
              <a:stCxn id="321224" idx="3"/>
              <a:endCxn id="321230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37" name="AutoShape 725"/>
            <p:cNvCxnSpPr>
              <a:cxnSpLocks noChangeShapeType="1"/>
              <a:stCxn id="321225" idx="3"/>
              <a:endCxn id="321231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38" name="AutoShape 726"/>
            <p:cNvCxnSpPr>
              <a:cxnSpLocks noChangeShapeType="1"/>
              <a:stCxn id="321220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39" name="AutoShape 727"/>
            <p:cNvCxnSpPr>
              <a:cxnSpLocks noChangeShapeType="1"/>
              <a:stCxn id="321221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1240" name="Group 728"/>
          <p:cNvGrpSpPr>
            <a:grpSpLocks/>
          </p:cNvGrpSpPr>
          <p:nvPr/>
        </p:nvGrpSpPr>
        <p:grpSpPr bwMode="auto">
          <a:xfrm>
            <a:off x="4375150" y="2025650"/>
            <a:ext cx="600075" cy="288925"/>
            <a:chOff x="1317" y="2068"/>
            <a:chExt cx="378" cy="182"/>
          </a:xfrm>
        </p:grpSpPr>
        <p:grpSp>
          <p:nvGrpSpPr>
            <p:cNvPr id="321241" name="Group 729"/>
            <p:cNvGrpSpPr>
              <a:grpSpLocks/>
            </p:cNvGrpSpPr>
            <p:nvPr/>
          </p:nvGrpSpPr>
          <p:grpSpPr bwMode="auto">
            <a:xfrm>
              <a:off x="1317" y="2068"/>
              <a:ext cx="125" cy="80"/>
              <a:chOff x="2463" y="2256"/>
              <a:chExt cx="348" cy="176"/>
            </a:xfrm>
          </p:grpSpPr>
          <p:sp>
            <p:nvSpPr>
              <p:cNvPr id="321242" name="Freeform 73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43" name="Freeform 73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44" name="Freeform 73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45" name="Freeform 73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46" name="Freeform 73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47" name="Freeform 73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48" name="Freeform 73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49" name="Freeform 73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50" name="Freeform 73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51" name="Line 73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52" name="Line 74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1253" name="Oval 74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21254" name="AutoShape 742"/>
            <p:cNvSpPr>
              <a:spLocks noChangeArrowheads="1"/>
            </p:cNvSpPr>
            <p:nvPr/>
          </p:nvSpPr>
          <p:spPr bwMode="auto">
            <a:xfrm>
              <a:off x="1445" y="2111"/>
              <a:ext cx="250" cy="139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1255" name="AutoShape 743"/>
            <p:cNvSpPr>
              <a:spLocks noChangeArrowheads="1"/>
            </p:cNvSpPr>
            <p:nvPr/>
          </p:nvSpPr>
          <p:spPr bwMode="auto">
            <a:xfrm>
              <a:off x="1474" y="2142"/>
              <a:ext cx="43" cy="74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256" name="Rectangle 744"/>
            <p:cNvSpPr>
              <a:spLocks noChangeArrowheads="1"/>
            </p:cNvSpPr>
            <p:nvPr/>
          </p:nvSpPr>
          <p:spPr bwMode="auto">
            <a:xfrm>
              <a:off x="1573" y="2140"/>
              <a:ext cx="93" cy="87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21257" name="Freeform 745"/>
            <p:cNvSpPr>
              <a:spLocks/>
            </p:cNvSpPr>
            <p:nvPr/>
          </p:nvSpPr>
          <p:spPr bwMode="auto">
            <a:xfrm>
              <a:off x="1661" y="2162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58" name="Freeform 746"/>
            <p:cNvSpPr>
              <a:spLocks/>
            </p:cNvSpPr>
            <p:nvPr/>
          </p:nvSpPr>
          <p:spPr bwMode="auto">
            <a:xfrm>
              <a:off x="1661" y="2178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59" name="Freeform 747"/>
            <p:cNvSpPr>
              <a:spLocks/>
            </p:cNvSpPr>
            <p:nvPr/>
          </p:nvSpPr>
          <p:spPr bwMode="auto">
            <a:xfrm>
              <a:off x="1510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60" name="Freeform 748"/>
            <p:cNvSpPr>
              <a:spLocks/>
            </p:cNvSpPr>
            <p:nvPr/>
          </p:nvSpPr>
          <p:spPr bwMode="auto">
            <a:xfrm>
              <a:off x="1510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61" name="Freeform 749"/>
            <p:cNvSpPr>
              <a:spLocks/>
            </p:cNvSpPr>
            <p:nvPr/>
          </p:nvSpPr>
          <p:spPr bwMode="auto">
            <a:xfrm>
              <a:off x="1510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62" name="Freeform 750"/>
            <p:cNvSpPr>
              <a:spLocks/>
            </p:cNvSpPr>
            <p:nvPr/>
          </p:nvSpPr>
          <p:spPr bwMode="auto">
            <a:xfrm>
              <a:off x="1510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63" name="Freeform 751"/>
            <p:cNvSpPr>
              <a:spLocks/>
            </p:cNvSpPr>
            <p:nvPr/>
          </p:nvSpPr>
          <p:spPr bwMode="auto">
            <a:xfrm flipH="1">
              <a:off x="1464" y="215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64" name="Freeform 752"/>
            <p:cNvSpPr>
              <a:spLocks/>
            </p:cNvSpPr>
            <p:nvPr/>
          </p:nvSpPr>
          <p:spPr bwMode="auto">
            <a:xfrm flipH="1">
              <a:off x="1464" y="217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65" name="Freeform 753"/>
            <p:cNvSpPr>
              <a:spLocks/>
            </p:cNvSpPr>
            <p:nvPr/>
          </p:nvSpPr>
          <p:spPr bwMode="auto">
            <a:xfrm flipH="1">
              <a:off x="1564" y="2154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66" name="Freeform 754"/>
            <p:cNvSpPr>
              <a:spLocks/>
            </p:cNvSpPr>
            <p:nvPr/>
          </p:nvSpPr>
          <p:spPr bwMode="auto">
            <a:xfrm flipH="1">
              <a:off x="1564" y="2169"/>
              <a:ext cx="19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67" name="Freeform 755"/>
            <p:cNvSpPr>
              <a:spLocks/>
            </p:cNvSpPr>
            <p:nvPr/>
          </p:nvSpPr>
          <p:spPr bwMode="auto">
            <a:xfrm flipH="1">
              <a:off x="1564" y="2185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21268" name="Freeform 756"/>
            <p:cNvSpPr>
              <a:spLocks/>
            </p:cNvSpPr>
            <p:nvPr/>
          </p:nvSpPr>
          <p:spPr bwMode="auto">
            <a:xfrm flipH="1">
              <a:off x="1564" y="2201"/>
              <a:ext cx="19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21269" name="AutoShape 757"/>
            <p:cNvCxnSpPr>
              <a:cxnSpLocks noChangeShapeType="1"/>
              <a:stCxn id="321263" idx="3"/>
              <a:endCxn id="321250" idx="2"/>
            </p:cNvCxnSpPr>
            <p:nvPr/>
          </p:nvCxnSpPr>
          <p:spPr bwMode="auto">
            <a:xfrm rot="10800000">
              <a:off x="1442" y="2148"/>
              <a:ext cx="22" cy="15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70" name="AutoShape 758"/>
            <p:cNvCxnSpPr>
              <a:cxnSpLocks noChangeShapeType="1"/>
              <a:stCxn id="321264" idx="3"/>
              <a:endCxn id="321250" idx="2"/>
            </p:cNvCxnSpPr>
            <p:nvPr/>
          </p:nvCxnSpPr>
          <p:spPr bwMode="auto">
            <a:xfrm rot="10800000">
              <a:off x="1442" y="2148"/>
              <a:ext cx="22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71" name="AutoShape 759"/>
            <p:cNvCxnSpPr>
              <a:cxnSpLocks noChangeShapeType="1"/>
              <a:stCxn id="321259" idx="3"/>
              <a:endCxn id="321265" idx="3"/>
            </p:cNvCxnSpPr>
            <p:nvPr/>
          </p:nvCxnSpPr>
          <p:spPr bwMode="auto">
            <a:xfrm>
              <a:off x="1529" y="2162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72" name="AutoShape 760"/>
            <p:cNvCxnSpPr>
              <a:cxnSpLocks noChangeShapeType="1"/>
              <a:stCxn id="321260" idx="3"/>
              <a:endCxn id="321266" idx="3"/>
            </p:cNvCxnSpPr>
            <p:nvPr/>
          </p:nvCxnSpPr>
          <p:spPr bwMode="auto">
            <a:xfrm>
              <a:off x="1529" y="2178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73" name="AutoShape 761"/>
            <p:cNvCxnSpPr>
              <a:cxnSpLocks noChangeShapeType="1"/>
              <a:stCxn id="321261" idx="3"/>
              <a:endCxn id="321267" idx="3"/>
            </p:cNvCxnSpPr>
            <p:nvPr/>
          </p:nvCxnSpPr>
          <p:spPr bwMode="auto">
            <a:xfrm>
              <a:off x="1529" y="2193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74" name="AutoShape 762"/>
            <p:cNvCxnSpPr>
              <a:cxnSpLocks noChangeShapeType="1"/>
              <a:stCxn id="321262" idx="3"/>
              <a:endCxn id="321268" idx="3"/>
            </p:cNvCxnSpPr>
            <p:nvPr/>
          </p:nvCxnSpPr>
          <p:spPr bwMode="auto">
            <a:xfrm>
              <a:off x="1529" y="2209"/>
              <a:ext cx="35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75" name="AutoShape 763"/>
            <p:cNvCxnSpPr>
              <a:cxnSpLocks noChangeShapeType="1"/>
              <a:stCxn id="321257" idx="3"/>
            </p:cNvCxnSpPr>
            <p:nvPr/>
          </p:nvCxnSpPr>
          <p:spPr bwMode="auto">
            <a:xfrm>
              <a:off x="1680" y="2171"/>
              <a:ext cx="8" cy="31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1276" name="AutoShape 764"/>
            <p:cNvCxnSpPr>
              <a:cxnSpLocks noChangeShapeType="1"/>
              <a:stCxn id="321258" idx="3"/>
            </p:cNvCxnSpPr>
            <p:nvPr/>
          </p:nvCxnSpPr>
          <p:spPr bwMode="auto">
            <a:xfrm>
              <a:off x="1680" y="2186"/>
              <a:ext cx="0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321277" name="AutoShape 765"/>
          <p:cNvCxnSpPr>
            <a:cxnSpLocks noChangeShapeType="1"/>
            <a:stCxn id="320549" idx="0"/>
            <a:endCxn id="320773" idx="2"/>
          </p:cNvCxnSpPr>
          <p:nvPr/>
        </p:nvCxnSpPr>
        <p:spPr bwMode="auto">
          <a:xfrm rot="5400000" flipH="1">
            <a:off x="5845176" y="3854450"/>
            <a:ext cx="495300" cy="314325"/>
          </a:xfrm>
          <a:prstGeom prst="curved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1278" name="AutoShape 766"/>
          <p:cNvCxnSpPr>
            <a:cxnSpLocks noChangeShapeType="1"/>
            <a:stCxn id="320773" idx="0"/>
            <a:endCxn id="321106" idx="3"/>
          </p:cNvCxnSpPr>
          <p:nvPr/>
        </p:nvCxnSpPr>
        <p:spPr bwMode="auto">
          <a:xfrm rot="5400000" flipH="1">
            <a:off x="5594351" y="3201987"/>
            <a:ext cx="373062" cy="309563"/>
          </a:xfrm>
          <a:prstGeom prst="curvedConnector2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1279" name="AutoShape 767"/>
          <p:cNvCxnSpPr>
            <a:cxnSpLocks noChangeShapeType="1"/>
            <a:stCxn id="321106" idx="1"/>
            <a:endCxn id="321069" idx="3"/>
          </p:cNvCxnSpPr>
          <p:nvPr/>
        </p:nvCxnSpPr>
        <p:spPr bwMode="auto">
          <a:xfrm rot="10800000">
            <a:off x="5033963" y="2789238"/>
            <a:ext cx="195262" cy="381000"/>
          </a:xfrm>
          <a:prstGeom prst="curvedConnector3">
            <a:avLst>
              <a:gd name="adj1" fmla="val 49593"/>
            </a:avLst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1280" name="AutoShape 768"/>
          <p:cNvCxnSpPr>
            <a:cxnSpLocks noChangeShapeType="1"/>
            <a:stCxn id="321069" idx="0"/>
            <a:endCxn id="321254" idx="1"/>
          </p:cNvCxnSpPr>
          <p:nvPr/>
        </p:nvCxnSpPr>
        <p:spPr bwMode="auto">
          <a:xfrm rot="5400000" flipH="1">
            <a:off x="4470400" y="2312988"/>
            <a:ext cx="473075" cy="257175"/>
          </a:xfrm>
          <a:prstGeom prst="curvedConnector4">
            <a:avLst>
              <a:gd name="adj1" fmla="val 38593"/>
              <a:gd name="adj2" fmla="val 188889"/>
            </a:avLst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1281" name="AutoShape 769"/>
          <p:cNvCxnSpPr>
            <a:cxnSpLocks noChangeShapeType="1"/>
            <a:stCxn id="320551" idx="2"/>
            <a:endCxn id="320847" idx="0"/>
          </p:cNvCxnSpPr>
          <p:nvPr/>
        </p:nvCxnSpPr>
        <p:spPr bwMode="auto">
          <a:xfrm rot="16200000" flipH="1">
            <a:off x="6574632" y="4198144"/>
            <a:ext cx="241300" cy="731837"/>
          </a:xfrm>
          <a:prstGeom prst="curvedConnector3">
            <a:avLst>
              <a:gd name="adj1" fmla="val 49343"/>
            </a:avLst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1282" name="AutoShape 770"/>
          <p:cNvCxnSpPr>
            <a:cxnSpLocks noChangeShapeType="1"/>
            <a:stCxn id="320847" idx="3"/>
            <a:endCxn id="320921" idx="1"/>
          </p:cNvCxnSpPr>
          <p:nvPr/>
        </p:nvCxnSpPr>
        <p:spPr bwMode="auto">
          <a:xfrm flipV="1">
            <a:off x="7259638" y="4708525"/>
            <a:ext cx="328612" cy="87313"/>
          </a:xfrm>
          <a:prstGeom prst="curvedConnector3">
            <a:avLst>
              <a:gd name="adj1" fmla="val 49759"/>
            </a:avLst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1283" name="AutoShape 771"/>
          <p:cNvCxnSpPr>
            <a:cxnSpLocks noChangeShapeType="1"/>
            <a:stCxn id="320921" idx="3"/>
            <a:endCxn id="321180" idx="0"/>
          </p:cNvCxnSpPr>
          <p:nvPr/>
        </p:nvCxnSpPr>
        <p:spPr bwMode="auto">
          <a:xfrm>
            <a:off x="7985125" y="4708525"/>
            <a:ext cx="584200" cy="249238"/>
          </a:xfrm>
          <a:prstGeom prst="curvedConnector2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1284" name="AutoShape 772"/>
          <p:cNvCxnSpPr>
            <a:cxnSpLocks noChangeShapeType="1"/>
            <a:stCxn id="321032" idx="0"/>
            <a:endCxn id="320736" idx="2"/>
          </p:cNvCxnSpPr>
          <p:nvPr/>
        </p:nvCxnSpPr>
        <p:spPr bwMode="auto">
          <a:xfrm rot="16200000">
            <a:off x="4326732" y="4545806"/>
            <a:ext cx="423862" cy="257175"/>
          </a:xfrm>
          <a:prstGeom prst="curvedConnector3">
            <a:avLst>
              <a:gd name="adj1" fmla="val 50185"/>
            </a:avLst>
          </a:prstGeom>
          <a:noFill/>
          <a:ln w="28575">
            <a:solidFill>
              <a:schemeClr val="tx1"/>
            </a:solidFill>
            <a:prstDash val="sysDot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1285" name="AutoShape 773"/>
          <p:cNvCxnSpPr>
            <a:cxnSpLocks noChangeShapeType="1"/>
            <a:stCxn id="320736" idx="0"/>
            <a:endCxn id="320588" idx="2"/>
          </p:cNvCxnSpPr>
          <p:nvPr/>
        </p:nvCxnSpPr>
        <p:spPr bwMode="auto">
          <a:xfrm rot="16200000">
            <a:off x="4387850" y="3948113"/>
            <a:ext cx="573087" cy="14288"/>
          </a:xfrm>
          <a:prstGeom prst="curvedConnector3">
            <a:avLst>
              <a:gd name="adj1" fmla="val 50139"/>
            </a:avLst>
          </a:prstGeom>
          <a:noFill/>
          <a:ln w="28575">
            <a:solidFill>
              <a:schemeClr val="tx1"/>
            </a:solidFill>
            <a:prstDash val="sysDot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1286" name="AutoShape 774"/>
          <p:cNvCxnSpPr>
            <a:cxnSpLocks noChangeShapeType="1"/>
            <a:stCxn id="320588" idx="0"/>
            <a:endCxn id="321069" idx="2"/>
          </p:cNvCxnSpPr>
          <p:nvPr/>
        </p:nvCxnSpPr>
        <p:spPr bwMode="auto">
          <a:xfrm rot="16200000">
            <a:off x="4483894" y="3096419"/>
            <a:ext cx="549275" cy="153987"/>
          </a:xfrm>
          <a:prstGeom prst="curvedConnector3">
            <a:avLst>
              <a:gd name="adj1" fmla="val 50000"/>
            </a:avLst>
          </a:prstGeom>
          <a:noFill/>
          <a:ln w="28575">
            <a:solidFill>
              <a:schemeClr val="tx1"/>
            </a:solidFill>
            <a:prstDash val="sysDot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21287" name="Text Box 775"/>
          <p:cNvSpPr txBox="1">
            <a:spLocks noChangeArrowheads="1"/>
          </p:cNvSpPr>
          <p:nvPr/>
        </p:nvSpPr>
        <p:spPr bwMode="auto">
          <a:xfrm>
            <a:off x="3708400" y="4743450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?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289" name="Rectangle 777"/>
          <p:cNvSpPr>
            <a:spLocks noChangeArrowheads="1"/>
          </p:cNvSpPr>
          <p:nvPr/>
        </p:nvSpPr>
        <p:spPr bwMode="auto">
          <a:xfrm>
            <a:off x="423863" y="1781175"/>
            <a:ext cx="3373437" cy="4308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Agent initially perform random walk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Leave “traces” in the network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Later agents can use these traces to find data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Essentially: works due to high probability of line intersections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0516" grpId="0" animBg="1"/>
      <p:bldP spid="320517" grpId="0" animBg="1"/>
      <p:bldP spid="321287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6F0931-031A-4315-8E55-D186196F342B}" type="slidenum">
              <a:rPr lang="en-US" altLang="ko-KR"/>
              <a:pPr/>
              <a:t>17</a:t>
            </a:fld>
            <a:endParaRPr lang="en-US" altLang="ko-KR"/>
          </a:p>
        </p:txBody>
      </p:sp>
      <p:sp>
        <p:nvSpPr>
          <p:cNvPr id="35123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512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Unicast routing in MANETs 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Energy efficiency &amp; unicast routing</a:t>
            </a:r>
          </a:p>
          <a:p>
            <a:r>
              <a:rPr lang="en-US" altLang="ko-KR">
                <a:ea typeface="굴림" charset="-127"/>
              </a:rPr>
              <a:t>Multi-/broadcast routing</a:t>
            </a:r>
          </a:p>
          <a:p>
            <a:r>
              <a:rPr lang="en-US" altLang="ko-KR">
                <a:ea typeface="굴림" charset="-127"/>
              </a:rPr>
              <a:t>Geographical routing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A5D29F-BF49-493F-9999-B089A3398851}" type="slidenum">
              <a:rPr lang="en-US" altLang="ko-KR"/>
              <a:pPr/>
              <a:t>18</a:t>
            </a:fld>
            <a:endParaRPr lang="en-US" altLang="ko-KR"/>
          </a:p>
        </p:txBody>
      </p:sp>
      <p:sp>
        <p:nvSpPr>
          <p:cNvPr id="3215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Energy-efficient unicast: Goals</a:t>
            </a:r>
          </a:p>
        </p:txBody>
      </p:sp>
      <p:sp>
        <p:nvSpPr>
          <p:cNvPr id="3215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720137" cy="554038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Particularly interesting performance metric: Energy efficiency </a:t>
            </a:r>
          </a:p>
        </p:txBody>
      </p:sp>
      <p:grpSp>
        <p:nvGrpSpPr>
          <p:cNvPr id="321540" name="Group 4"/>
          <p:cNvGrpSpPr>
            <a:grpSpLocks/>
          </p:cNvGrpSpPr>
          <p:nvPr/>
        </p:nvGrpSpPr>
        <p:grpSpPr bwMode="auto">
          <a:xfrm>
            <a:off x="7259638" y="2638425"/>
            <a:ext cx="1165225" cy="635000"/>
            <a:chOff x="1153" y="1498"/>
            <a:chExt cx="734" cy="400"/>
          </a:xfrm>
        </p:grpSpPr>
        <p:grpSp>
          <p:nvGrpSpPr>
            <p:cNvPr id="321541" name="Group 5"/>
            <p:cNvGrpSpPr>
              <a:grpSpLocks/>
            </p:cNvGrpSpPr>
            <p:nvPr/>
          </p:nvGrpSpPr>
          <p:grpSpPr bwMode="auto">
            <a:xfrm>
              <a:off x="1153" y="1509"/>
              <a:ext cx="384" cy="389"/>
              <a:chOff x="707" y="1147"/>
              <a:chExt cx="384" cy="389"/>
            </a:xfrm>
          </p:grpSpPr>
          <p:grpSp>
            <p:nvGrpSpPr>
              <p:cNvPr id="321542" name="Group 6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1543" name="Group 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1544" name="Freeform 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45" name="Freeform 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46" name="Freeform 1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47" name="Freeform 1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48" name="Freeform 1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49" name="Freeform 1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50" name="Freeform 1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51" name="Freeform 1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52" name="Freeform 1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53" name="Line 1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54" name="Line 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55" name="Oval 1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1556" name="AutoShape 2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557" name="AutoShape 2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5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559" name="Freeform 2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0" name="Freeform 2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1" name="Freeform 2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2" name="Freeform 2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3" name="Freeform 2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4" name="Freeform 2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5" name="Freeform 2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6" name="Freeform 3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7" name="Freeform 3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8" name="Freeform 3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69" name="Freeform 3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570" name="Freeform 3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1571" name="AutoShape 35"/>
                <p:cNvCxnSpPr>
                  <a:cxnSpLocks noChangeShapeType="1"/>
                  <a:stCxn id="321565" idx="3"/>
                  <a:endCxn id="321552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572" name="AutoShape 36"/>
                <p:cNvCxnSpPr>
                  <a:cxnSpLocks noChangeShapeType="1"/>
                  <a:stCxn id="321566" idx="3"/>
                  <a:endCxn id="321552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573" name="AutoShape 37"/>
                <p:cNvCxnSpPr>
                  <a:cxnSpLocks noChangeShapeType="1"/>
                  <a:stCxn id="321561" idx="3"/>
                  <a:endCxn id="321567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574" name="AutoShape 38"/>
                <p:cNvCxnSpPr>
                  <a:cxnSpLocks noChangeShapeType="1"/>
                  <a:stCxn id="321562" idx="3"/>
                  <a:endCxn id="321568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575" name="AutoShape 39"/>
                <p:cNvCxnSpPr>
                  <a:cxnSpLocks noChangeShapeType="1"/>
                  <a:stCxn id="321563" idx="3"/>
                  <a:endCxn id="321569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576" name="AutoShape 40"/>
                <p:cNvCxnSpPr>
                  <a:cxnSpLocks noChangeShapeType="1"/>
                  <a:stCxn id="321564" idx="3"/>
                  <a:endCxn id="321570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577" name="AutoShape 41"/>
                <p:cNvCxnSpPr>
                  <a:cxnSpLocks noChangeShapeType="1"/>
                  <a:stCxn id="321559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578" name="AutoShape 42"/>
                <p:cNvCxnSpPr>
                  <a:cxnSpLocks noChangeShapeType="1"/>
                  <a:stCxn id="321560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1579" name="Text Box 43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C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1580" name="Group 44"/>
            <p:cNvGrpSpPr>
              <a:grpSpLocks/>
            </p:cNvGrpSpPr>
            <p:nvPr/>
          </p:nvGrpSpPr>
          <p:grpSpPr bwMode="auto">
            <a:xfrm>
              <a:off x="1593" y="1498"/>
              <a:ext cx="294" cy="231"/>
              <a:chOff x="1570" y="943"/>
              <a:chExt cx="294" cy="231"/>
            </a:xfrm>
          </p:grpSpPr>
          <p:grpSp>
            <p:nvGrpSpPr>
              <p:cNvPr id="321581" name="Group 45"/>
              <p:cNvGrpSpPr>
                <a:grpSpLocks/>
              </p:cNvGrpSpPr>
              <p:nvPr/>
            </p:nvGrpSpPr>
            <p:grpSpPr bwMode="auto">
              <a:xfrm>
                <a:off x="1570" y="983"/>
                <a:ext cx="110" cy="145"/>
                <a:chOff x="1570" y="965"/>
                <a:chExt cx="110" cy="145"/>
              </a:xfrm>
            </p:grpSpPr>
            <p:sp>
              <p:nvSpPr>
                <p:cNvPr id="321582" name="AutoShape 46"/>
                <p:cNvSpPr>
                  <a:spLocks noChangeArrowheads="1"/>
                </p:cNvSpPr>
                <p:nvPr/>
              </p:nvSpPr>
              <p:spPr bwMode="auto">
                <a:xfrm>
                  <a:off x="1570" y="1052"/>
                  <a:ext cx="110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583" name="Rectangle 47"/>
                <p:cNvSpPr>
                  <a:spLocks noChangeArrowheads="1"/>
                </p:cNvSpPr>
                <p:nvPr/>
              </p:nvSpPr>
              <p:spPr bwMode="auto">
                <a:xfrm>
                  <a:off x="1570" y="1072"/>
                  <a:ext cx="109" cy="27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584" name="Rectangle 48"/>
                <p:cNvSpPr>
                  <a:spLocks noChangeArrowheads="1"/>
                </p:cNvSpPr>
                <p:nvPr/>
              </p:nvSpPr>
              <p:spPr bwMode="auto">
                <a:xfrm>
                  <a:off x="1570" y="1046"/>
                  <a:ext cx="109" cy="27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585" name="AutoShape 49"/>
                <p:cNvSpPr>
                  <a:spLocks noChangeArrowheads="1"/>
                </p:cNvSpPr>
                <p:nvPr/>
              </p:nvSpPr>
              <p:spPr bwMode="auto">
                <a:xfrm>
                  <a:off x="1570" y="965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1586" name="Text Box 50"/>
              <p:cNvSpPr txBox="1">
                <a:spLocks noChangeArrowheads="1"/>
              </p:cNvSpPr>
              <p:nvPr/>
            </p:nvSpPr>
            <p:spPr bwMode="auto">
              <a:xfrm>
                <a:off x="1668" y="943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1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1587" name="Group 51"/>
          <p:cNvGrpSpPr>
            <a:grpSpLocks/>
          </p:cNvGrpSpPr>
          <p:nvPr/>
        </p:nvGrpSpPr>
        <p:grpSpPr bwMode="auto">
          <a:xfrm>
            <a:off x="5294313" y="1663700"/>
            <a:ext cx="1195387" cy="635000"/>
            <a:chOff x="3217" y="1498"/>
            <a:chExt cx="753" cy="400"/>
          </a:xfrm>
        </p:grpSpPr>
        <p:grpSp>
          <p:nvGrpSpPr>
            <p:cNvPr id="321588" name="Group 52"/>
            <p:cNvGrpSpPr>
              <a:grpSpLocks/>
            </p:cNvGrpSpPr>
            <p:nvPr/>
          </p:nvGrpSpPr>
          <p:grpSpPr bwMode="auto">
            <a:xfrm>
              <a:off x="3666" y="1498"/>
              <a:ext cx="304" cy="231"/>
              <a:chOff x="2271" y="927"/>
              <a:chExt cx="304" cy="231"/>
            </a:xfrm>
          </p:grpSpPr>
          <p:sp>
            <p:nvSpPr>
              <p:cNvPr id="321589" name="AutoShape 53"/>
              <p:cNvSpPr>
                <a:spLocks noChangeArrowheads="1"/>
              </p:cNvSpPr>
              <p:nvPr/>
            </p:nvSpPr>
            <p:spPr bwMode="auto">
              <a:xfrm>
                <a:off x="2271" y="966"/>
                <a:ext cx="109" cy="145"/>
              </a:xfrm>
              <a:prstGeom prst="can">
                <a:avLst>
                  <a:gd name="adj" fmla="val 33257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21590" name="Text Box 54"/>
              <p:cNvSpPr txBox="1">
                <a:spLocks noChangeArrowheads="1"/>
              </p:cNvSpPr>
              <p:nvPr/>
            </p:nvSpPr>
            <p:spPr bwMode="auto">
              <a:xfrm>
                <a:off x="2379" y="9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4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1591" name="Group 55"/>
            <p:cNvGrpSpPr>
              <a:grpSpLocks/>
            </p:cNvGrpSpPr>
            <p:nvPr/>
          </p:nvGrpSpPr>
          <p:grpSpPr bwMode="auto">
            <a:xfrm>
              <a:off x="3217" y="1509"/>
              <a:ext cx="384" cy="389"/>
              <a:chOff x="707" y="1147"/>
              <a:chExt cx="384" cy="389"/>
            </a:xfrm>
          </p:grpSpPr>
          <p:grpSp>
            <p:nvGrpSpPr>
              <p:cNvPr id="321592" name="Group 56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1593" name="Group 5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1594" name="Freeform 5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95" name="Freeform 5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96" name="Freeform 6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97" name="Freeform 6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98" name="Freeform 6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599" name="Freeform 6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00" name="Freeform 6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01" name="Freeform 6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02" name="Freeform 6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03" name="Line 6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04" name="Line 6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05" name="Oval 6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1606" name="AutoShape 7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607" name="AutoShape 7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608" name="Rectangle 7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609" name="Freeform 7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0" name="Freeform 7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1" name="Freeform 7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2" name="Freeform 7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3" name="Freeform 7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4" name="Freeform 7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5" name="Freeform 7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6" name="Freeform 8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7" name="Freeform 8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8" name="Freeform 8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19" name="Freeform 8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20" name="Freeform 8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1621" name="AutoShape 85"/>
                <p:cNvCxnSpPr>
                  <a:cxnSpLocks noChangeShapeType="1"/>
                  <a:stCxn id="321615" idx="3"/>
                  <a:endCxn id="321602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22" name="AutoShape 86"/>
                <p:cNvCxnSpPr>
                  <a:cxnSpLocks noChangeShapeType="1"/>
                  <a:stCxn id="321616" idx="3"/>
                  <a:endCxn id="321602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23" name="AutoShape 87"/>
                <p:cNvCxnSpPr>
                  <a:cxnSpLocks noChangeShapeType="1"/>
                  <a:stCxn id="321611" idx="3"/>
                  <a:endCxn id="321617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24" name="AutoShape 88"/>
                <p:cNvCxnSpPr>
                  <a:cxnSpLocks noChangeShapeType="1"/>
                  <a:stCxn id="321612" idx="3"/>
                  <a:endCxn id="321618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25" name="AutoShape 89"/>
                <p:cNvCxnSpPr>
                  <a:cxnSpLocks noChangeShapeType="1"/>
                  <a:stCxn id="321613" idx="3"/>
                  <a:endCxn id="321619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26" name="AutoShape 90"/>
                <p:cNvCxnSpPr>
                  <a:cxnSpLocks noChangeShapeType="1"/>
                  <a:stCxn id="321614" idx="3"/>
                  <a:endCxn id="321620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27" name="AutoShape 91"/>
                <p:cNvCxnSpPr>
                  <a:cxnSpLocks noChangeShapeType="1"/>
                  <a:stCxn id="321609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28" name="AutoShape 92"/>
                <p:cNvCxnSpPr>
                  <a:cxnSpLocks noChangeShapeType="1"/>
                  <a:stCxn id="321610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1629" name="Text Box 93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A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1630" name="Group 94"/>
          <p:cNvGrpSpPr>
            <a:grpSpLocks/>
          </p:cNvGrpSpPr>
          <p:nvPr/>
        </p:nvGrpSpPr>
        <p:grpSpPr bwMode="auto">
          <a:xfrm>
            <a:off x="6975475" y="4338638"/>
            <a:ext cx="1204913" cy="635000"/>
            <a:chOff x="2166" y="1498"/>
            <a:chExt cx="759" cy="400"/>
          </a:xfrm>
        </p:grpSpPr>
        <p:grpSp>
          <p:nvGrpSpPr>
            <p:cNvPr id="321631" name="Group 95"/>
            <p:cNvGrpSpPr>
              <a:grpSpLocks/>
            </p:cNvGrpSpPr>
            <p:nvPr/>
          </p:nvGrpSpPr>
          <p:grpSpPr bwMode="auto">
            <a:xfrm>
              <a:off x="2624" y="1498"/>
              <a:ext cx="301" cy="231"/>
              <a:chOff x="1919" y="959"/>
              <a:chExt cx="301" cy="231"/>
            </a:xfrm>
          </p:grpSpPr>
          <p:grpSp>
            <p:nvGrpSpPr>
              <p:cNvPr id="321632" name="Group 96"/>
              <p:cNvGrpSpPr>
                <a:grpSpLocks/>
              </p:cNvGrpSpPr>
              <p:nvPr/>
            </p:nvGrpSpPr>
            <p:grpSpPr bwMode="auto">
              <a:xfrm>
                <a:off x="1919" y="1002"/>
                <a:ext cx="109" cy="145"/>
                <a:chOff x="1919" y="988"/>
                <a:chExt cx="109" cy="145"/>
              </a:xfrm>
            </p:grpSpPr>
            <p:sp>
              <p:nvSpPr>
                <p:cNvPr id="321633" name="AutoShape 97"/>
                <p:cNvSpPr>
                  <a:spLocks noChangeArrowheads="1"/>
                </p:cNvSpPr>
                <p:nvPr/>
              </p:nvSpPr>
              <p:spPr bwMode="auto">
                <a:xfrm>
                  <a:off x="1920" y="1075"/>
                  <a:ext cx="107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634" name="Rectangle 98"/>
                <p:cNvSpPr>
                  <a:spLocks noChangeArrowheads="1"/>
                </p:cNvSpPr>
                <p:nvPr/>
              </p:nvSpPr>
              <p:spPr bwMode="auto">
                <a:xfrm>
                  <a:off x="1920" y="1062"/>
                  <a:ext cx="108" cy="6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635" name="AutoShape 99"/>
                <p:cNvSpPr>
                  <a:spLocks noChangeArrowheads="1"/>
                </p:cNvSpPr>
                <p:nvPr/>
              </p:nvSpPr>
              <p:spPr bwMode="auto">
                <a:xfrm>
                  <a:off x="1919" y="988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1636" name="Text Box 100"/>
              <p:cNvSpPr txBox="1">
                <a:spLocks noChangeArrowheads="1"/>
              </p:cNvSpPr>
              <p:nvPr/>
            </p:nvSpPr>
            <p:spPr bwMode="auto">
              <a:xfrm>
                <a:off x="2024" y="959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2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1637" name="Group 101"/>
            <p:cNvGrpSpPr>
              <a:grpSpLocks/>
            </p:cNvGrpSpPr>
            <p:nvPr/>
          </p:nvGrpSpPr>
          <p:grpSpPr bwMode="auto">
            <a:xfrm>
              <a:off x="2166" y="1509"/>
              <a:ext cx="384" cy="389"/>
              <a:chOff x="707" y="1147"/>
              <a:chExt cx="384" cy="389"/>
            </a:xfrm>
          </p:grpSpPr>
          <p:grpSp>
            <p:nvGrpSpPr>
              <p:cNvPr id="321638" name="Group 102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1639" name="Group 103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1640" name="Freeform 104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41" name="Freeform 105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42" name="Freeform 106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43" name="Freeform 107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44" name="Freeform 108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45" name="Freeform 109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46" name="Freeform 110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47" name="Freeform 111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48" name="Freeform 112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49" name="Line 11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50" name="Line 1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51" name="Oval 115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1652" name="AutoShape 116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653" name="AutoShape 117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654" name="Rectangle 118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655" name="Freeform 119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56" name="Freeform 120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57" name="Freeform 121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58" name="Freeform 122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59" name="Freeform 123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60" name="Freeform 124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61" name="Freeform 125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62" name="Freeform 126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63" name="Freeform 127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64" name="Freeform 128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65" name="Freeform 129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666" name="Freeform 130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1667" name="AutoShape 131"/>
                <p:cNvCxnSpPr>
                  <a:cxnSpLocks noChangeShapeType="1"/>
                  <a:stCxn id="321661" idx="3"/>
                  <a:endCxn id="321648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68" name="AutoShape 132"/>
                <p:cNvCxnSpPr>
                  <a:cxnSpLocks noChangeShapeType="1"/>
                  <a:stCxn id="321662" idx="3"/>
                  <a:endCxn id="321648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69" name="AutoShape 133"/>
                <p:cNvCxnSpPr>
                  <a:cxnSpLocks noChangeShapeType="1"/>
                  <a:stCxn id="321657" idx="3"/>
                  <a:endCxn id="321663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70" name="AutoShape 134"/>
                <p:cNvCxnSpPr>
                  <a:cxnSpLocks noChangeShapeType="1"/>
                  <a:stCxn id="321658" idx="3"/>
                  <a:endCxn id="321664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71" name="AutoShape 135"/>
                <p:cNvCxnSpPr>
                  <a:cxnSpLocks noChangeShapeType="1"/>
                  <a:stCxn id="321659" idx="3"/>
                  <a:endCxn id="321665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72" name="AutoShape 136"/>
                <p:cNvCxnSpPr>
                  <a:cxnSpLocks noChangeShapeType="1"/>
                  <a:stCxn id="321660" idx="3"/>
                  <a:endCxn id="321666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73" name="AutoShape 137"/>
                <p:cNvCxnSpPr>
                  <a:cxnSpLocks noChangeShapeType="1"/>
                  <a:stCxn id="321655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674" name="AutoShape 138"/>
                <p:cNvCxnSpPr>
                  <a:cxnSpLocks noChangeShapeType="1"/>
                  <a:stCxn id="321656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1675" name="Text Box 139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2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G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1676" name="Group 140"/>
          <p:cNvGrpSpPr>
            <a:grpSpLocks/>
          </p:cNvGrpSpPr>
          <p:nvPr/>
        </p:nvGrpSpPr>
        <p:grpSpPr bwMode="auto">
          <a:xfrm>
            <a:off x="3949700" y="3133725"/>
            <a:ext cx="1204913" cy="635000"/>
            <a:chOff x="3203" y="1134"/>
            <a:chExt cx="759" cy="400"/>
          </a:xfrm>
        </p:grpSpPr>
        <p:grpSp>
          <p:nvGrpSpPr>
            <p:cNvPr id="321677" name="Group 141"/>
            <p:cNvGrpSpPr>
              <a:grpSpLocks/>
            </p:cNvGrpSpPr>
            <p:nvPr/>
          </p:nvGrpSpPr>
          <p:grpSpPr bwMode="auto">
            <a:xfrm>
              <a:off x="3661" y="1134"/>
              <a:ext cx="301" cy="231"/>
              <a:chOff x="3661" y="1134"/>
              <a:chExt cx="301" cy="231"/>
            </a:xfrm>
          </p:grpSpPr>
          <p:grpSp>
            <p:nvGrpSpPr>
              <p:cNvPr id="321678" name="Group 142"/>
              <p:cNvGrpSpPr>
                <a:grpSpLocks/>
              </p:cNvGrpSpPr>
              <p:nvPr/>
            </p:nvGrpSpPr>
            <p:grpSpPr bwMode="auto">
              <a:xfrm>
                <a:off x="3661" y="1177"/>
                <a:ext cx="109" cy="145"/>
                <a:chOff x="3661" y="1177"/>
                <a:chExt cx="109" cy="145"/>
              </a:xfrm>
            </p:grpSpPr>
            <p:sp>
              <p:nvSpPr>
                <p:cNvPr id="321679" name="AutoShape 143"/>
                <p:cNvSpPr>
                  <a:spLocks noChangeArrowheads="1"/>
                </p:cNvSpPr>
                <p:nvPr/>
              </p:nvSpPr>
              <p:spPr bwMode="auto">
                <a:xfrm>
                  <a:off x="3662" y="1264"/>
                  <a:ext cx="107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680" name="Rectangle 144"/>
                <p:cNvSpPr>
                  <a:spLocks noChangeArrowheads="1"/>
                </p:cNvSpPr>
                <p:nvPr/>
              </p:nvSpPr>
              <p:spPr bwMode="auto">
                <a:xfrm>
                  <a:off x="3662" y="1229"/>
                  <a:ext cx="108" cy="82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681" name="AutoShape 145"/>
                <p:cNvSpPr>
                  <a:spLocks noChangeArrowheads="1"/>
                </p:cNvSpPr>
                <p:nvPr/>
              </p:nvSpPr>
              <p:spPr bwMode="auto">
                <a:xfrm>
                  <a:off x="3661" y="1177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1682" name="Text Box 146"/>
              <p:cNvSpPr txBox="1">
                <a:spLocks noChangeArrowheads="1"/>
              </p:cNvSpPr>
              <p:nvPr/>
            </p:nvSpPr>
            <p:spPr bwMode="auto">
              <a:xfrm>
                <a:off x="3766" y="113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3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1683" name="Group 147"/>
            <p:cNvGrpSpPr>
              <a:grpSpLocks/>
            </p:cNvGrpSpPr>
            <p:nvPr/>
          </p:nvGrpSpPr>
          <p:grpSpPr bwMode="auto">
            <a:xfrm>
              <a:off x="3203" y="1145"/>
              <a:ext cx="384" cy="389"/>
              <a:chOff x="707" y="1147"/>
              <a:chExt cx="384" cy="389"/>
            </a:xfrm>
          </p:grpSpPr>
          <p:grpSp>
            <p:nvGrpSpPr>
              <p:cNvPr id="321684" name="Group 148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1685" name="Group 149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1686" name="Freeform 150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87" name="Freeform 151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88" name="Freeform 152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89" name="Freeform 153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90" name="Freeform 154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91" name="Freeform 155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92" name="Freeform 156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93" name="Freeform 157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94" name="Freeform 158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95" name="Line 159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96" name="Line 16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697" name="Oval 161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1698" name="AutoShape 162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699" name="AutoShape 163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700" name="Rectangle 164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701" name="Freeform 165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02" name="Freeform 166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03" name="Freeform 167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04" name="Freeform 168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05" name="Freeform 169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06" name="Freeform 170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07" name="Freeform 171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08" name="Freeform 172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09" name="Freeform 173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10" name="Freeform 174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11" name="Freeform 175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12" name="Freeform 176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1713" name="AutoShape 177"/>
                <p:cNvCxnSpPr>
                  <a:cxnSpLocks noChangeShapeType="1"/>
                  <a:stCxn id="321707" idx="3"/>
                  <a:endCxn id="321694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14" name="AutoShape 178"/>
                <p:cNvCxnSpPr>
                  <a:cxnSpLocks noChangeShapeType="1"/>
                  <a:stCxn id="321708" idx="3"/>
                  <a:endCxn id="321694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15" name="AutoShape 179"/>
                <p:cNvCxnSpPr>
                  <a:cxnSpLocks noChangeShapeType="1"/>
                  <a:stCxn id="321703" idx="3"/>
                  <a:endCxn id="321709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16" name="AutoShape 180"/>
                <p:cNvCxnSpPr>
                  <a:cxnSpLocks noChangeShapeType="1"/>
                  <a:stCxn id="321704" idx="3"/>
                  <a:endCxn id="321710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17" name="AutoShape 181"/>
                <p:cNvCxnSpPr>
                  <a:cxnSpLocks noChangeShapeType="1"/>
                  <a:stCxn id="321705" idx="3"/>
                  <a:endCxn id="321711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18" name="AutoShape 182"/>
                <p:cNvCxnSpPr>
                  <a:cxnSpLocks noChangeShapeType="1"/>
                  <a:stCxn id="321706" idx="3"/>
                  <a:endCxn id="321712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19" name="AutoShape 183"/>
                <p:cNvCxnSpPr>
                  <a:cxnSpLocks noChangeShapeType="1"/>
                  <a:stCxn id="321701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20" name="AutoShape 184"/>
                <p:cNvCxnSpPr>
                  <a:cxnSpLocks noChangeShapeType="1"/>
                  <a:stCxn id="321702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1721" name="Text Box 185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D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1722" name="Group 186"/>
          <p:cNvGrpSpPr>
            <a:grpSpLocks/>
          </p:cNvGrpSpPr>
          <p:nvPr/>
        </p:nvGrpSpPr>
        <p:grpSpPr bwMode="auto">
          <a:xfrm>
            <a:off x="5303838" y="5157788"/>
            <a:ext cx="1195387" cy="635000"/>
            <a:chOff x="3217" y="1498"/>
            <a:chExt cx="753" cy="400"/>
          </a:xfrm>
        </p:grpSpPr>
        <p:grpSp>
          <p:nvGrpSpPr>
            <p:cNvPr id="321723" name="Group 187"/>
            <p:cNvGrpSpPr>
              <a:grpSpLocks/>
            </p:cNvGrpSpPr>
            <p:nvPr/>
          </p:nvGrpSpPr>
          <p:grpSpPr bwMode="auto">
            <a:xfrm>
              <a:off x="3666" y="1498"/>
              <a:ext cx="304" cy="231"/>
              <a:chOff x="2271" y="927"/>
              <a:chExt cx="304" cy="231"/>
            </a:xfrm>
          </p:grpSpPr>
          <p:sp>
            <p:nvSpPr>
              <p:cNvPr id="321724" name="AutoShape 188"/>
              <p:cNvSpPr>
                <a:spLocks noChangeArrowheads="1"/>
              </p:cNvSpPr>
              <p:nvPr/>
            </p:nvSpPr>
            <p:spPr bwMode="auto">
              <a:xfrm>
                <a:off x="2271" y="966"/>
                <a:ext cx="109" cy="145"/>
              </a:xfrm>
              <a:prstGeom prst="can">
                <a:avLst>
                  <a:gd name="adj" fmla="val 33257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21725" name="Text Box 189"/>
              <p:cNvSpPr txBox="1">
                <a:spLocks noChangeArrowheads="1"/>
              </p:cNvSpPr>
              <p:nvPr/>
            </p:nvSpPr>
            <p:spPr bwMode="auto">
              <a:xfrm>
                <a:off x="2379" y="9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4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1726" name="Group 190"/>
            <p:cNvGrpSpPr>
              <a:grpSpLocks/>
            </p:cNvGrpSpPr>
            <p:nvPr/>
          </p:nvGrpSpPr>
          <p:grpSpPr bwMode="auto">
            <a:xfrm>
              <a:off x="3217" y="1509"/>
              <a:ext cx="384" cy="389"/>
              <a:chOff x="707" y="1147"/>
              <a:chExt cx="384" cy="389"/>
            </a:xfrm>
          </p:grpSpPr>
          <p:grpSp>
            <p:nvGrpSpPr>
              <p:cNvPr id="321727" name="Group 191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1728" name="Group 192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1729" name="Freeform 193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0" name="Freeform 194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1" name="Freeform 195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2" name="Freeform 196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3" name="Freeform 197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4" name="Freeform 198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5" name="Freeform 199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6" name="Freeform 200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7" name="Freeform 201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8" name="Line 20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39" name="Line 20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40" name="Oval 204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1741" name="AutoShape 205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742" name="AutoShape 206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743" name="Rectangle 207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744" name="Freeform 208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45" name="Freeform 209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46" name="Freeform 210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47" name="Freeform 211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48" name="Freeform 212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49" name="Freeform 213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50" name="Freeform 214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51" name="Freeform 215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52" name="Freeform 216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53" name="Freeform 217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54" name="Freeform 218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55" name="Freeform 219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1756" name="AutoShape 220"/>
                <p:cNvCxnSpPr>
                  <a:cxnSpLocks noChangeShapeType="1"/>
                  <a:stCxn id="321750" idx="3"/>
                  <a:endCxn id="321737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57" name="AutoShape 221"/>
                <p:cNvCxnSpPr>
                  <a:cxnSpLocks noChangeShapeType="1"/>
                  <a:stCxn id="321751" idx="3"/>
                  <a:endCxn id="321737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58" name="AutoShape 222"/>
                <p:cNvCxnSpPr>
                  <a:cxnSpLocks noChangeShapeType="1"/>
                  <a:stCxn id="321746" idx="3"/>
                  <a:endCxn id="321752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59" name="AutoShape 223"/>
                <p:cNvCxnSpPr>
                  <a:cxnSpLocks noChangeShapeType="1"/>
                  <a:stCxn id="321747" idx="3"/>
                  <a:endCxn id="321753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60" name="AutoShape 224"/>
                <p:cNvCxnSpPr>
                  <a:cxnSpLocks noChangeShapeType="1"/>
                  <a:stCxn id="321748" idx="3"/>
                  <a:endCxn id="321754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61" name="AutoShape 225"/>
                <p:cNvCxnSpPr>
                  <a:cxnSpLocks noChangeShapeType="1"/>
                  <a:stCxn id="321749" idx="3"/>
                  <a:endCxn id="321755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62" name="AutoShape 226"/>
                <p:cNvCxnSpPr>
                  <a:cxnSpLocks noChangeShapeType="1"/>
                  <a:stCxn id="321744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763" name="AutoShape 227"/>
                <p:cNvCxnSpPr>
                  <a:cxnSpLocks noChangeShapeType="1"/>
                  <a:stCxn id="321745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1764" name="Text Box 228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H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1765" name="Group 229"/>
          <p:cNvGrpSpPr>
            <a:grpSpLocks/>
          </p:cNvGrpSpPr>
          <p:nvPr/>
        </p:nvGrpSpPr>
        <p:grpSpPr bwMode="auto">
          <a:xfrm>
            <a:off x="7948613" y="3995738"/>
            <a:ext cx="1195387" cy="635000"/>
            <a:chOff x="3217" y="1498"/>
            <a:chExt cx="753" cy="400"/>
          </a:xfrm>
        </p:grpSpPr>
        <p:grpSp>
          <p:nvGrpSpPr>
            <p:cNvPr id="321766" name="Group 230"/>
            <p:cNvGrpSpPr>
              <a:grpSpLocks/>
            </p:cNvGrpSpPr>
            <p:nvPr/>
          </p:nvGrpSpPr>
          <p:grpSpPr bwMode="auto">
            <a:xfrm>
              <a:off x="3666" y="1498"/>
              <a:ext cx="304" cy="231"/>
              <a:chOff x="2271" y="927"/>
              <a:chExt cx="304" cy="231"/>
            </a:xfrm>
          </p:grpSpPr>
          <p:sp>
            <p:nvSpPr>
              <p:cNvPr id="321767" name="AutoShape 231"/>
              <p:cNvSpPr>
                <a:spLocks noChangeArrowheads="1"/>
              </p:cNvSpPr>
              <p:nvPr/>
            </p:nvSpPr>
            <p:spPr bwMode="auto">
              <a:xfrm>
                <a:off x="2271" y="966"/>
                <a:ext cx="109" cy="145"/>
              </a:xfrm>
              <a:prstGeom prst="can">
                <a:avLst>
                  <a:gd name="adj" fmla="val 33257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21768" name="Text Box 232"/>
              <p:cNvSpPr txBox="1">
                <a:spLocks noChangeArrowheads="1"/>
              </p:cNvSpPr>
              <p:nvPr/>
            </p:nvSpPr>
            <p:spPr bwMode="auto">
              <a:xfrm>
                <a:off x="2379" y="9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4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1769" name="Group 233"/>
            <p:cNvGrpSpPr>
              <a:grpSpLocks/>
            </p:cNvGrpSpPr>
            <p:nvPr/>
          </p:nvGrpSpPr>
          <p:grpSpPr bwMode="auto">
            <a:xfrm>
              <a:off x="3217" y="1509"/>
              <a:ext cx="384" cy="389"/>
              <a:chOff x="707" y="1147"/>
              <a:chExt cx="384" cy="389"/>
            </a:xfrm>
          </p:grpSpPr>
          <p:grpSp>
            <p:nvGrpSpPr>
              <p:cNvPr id="321770" name="Group 234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1771" name="Group 235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1772" name="Freeform 236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73" name="Freeform 237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74" name="Freeform 238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75" name="Freeform 239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76" name="Freeform 240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77" name="Freeform 241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78" name="Freeform 242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79" name="Freeform 243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80" name="Freeform 244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81" name="Line 24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82" name="Line 24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783" name="Oval 247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1784" name="AutoShape 248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785" name="AutoShape 249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786" name="Rectangle 250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787" name="Freeform 251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88" name="Freeform 252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89" name="Freeform 253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90" name="Freeform 254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91" name="Freeform 255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92" name="Freeform 256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93" name="Freeform 257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94" name="Freeform 258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95" name="Freeform 259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96" name="Freeform 260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97" name="Freeform 261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798" name="Freeform 262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1799" name="AutoShape 263"/>
                <p:cNvCxnSpPr>
                  <a:cxnSpLocks noChangeShapeType="1"/>
                  <a:stCxn id="321793" idx="3"/>
                  <a:endCxn id="321780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00" name="AutoShape 264"/>
                <p:cNvCxnSpPr>
                  <a:cxnSpLocks noChangeShapeType="1"/>
                  <a:stCxn id="321794" idx="3"/>
                  <a:endCxn id="321780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01" name="AutoShape 265"/>
                <p:cNvCxnSpPr>
                  <a:cxnSpLocks noChangeShapeType="1"/>
                  <a:stCxn id="321789" idx="3"/>
                  <a:endCxn id="321795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02" name="AutoShape 266"/>
                <p:cNvCxnSpPr>
                  <a:cxnSpLocks noChangeShapeType="1"/>
                  <a:stCxn id="321790" idx="3"/>
                  <a:endCxn id="321796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03" name="AutoShape 267"/>
                <p:cNvCxnSpPr>
                  <a:cxnSpLocks noChangeShapeType="1"/>
                  <a:stCxn id="321791" idx="3"/>
                  <a:endCxn id="321797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04" name="AutoShape 268"/>
                <p:cNvCxnSpPr>
                  <a:cxnSpLocks noChangeShapeType="1"/>
                  <a:stCxn id="321792" idx="3"/>
                  <a:endCxn id="321798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05" name="AutoShape 269"/>
                <p:cNvCxnSpPr>
                  <a:cxnSpLocks noChangeShapeType="1"/>
                  <a:stCxn id="321787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06" name="AutoShape 270"/>
                <p:cNvCxnSpPr>
                  <a:cxnSpLocks noChangeShapeType="1"/>
                  <a:stCxn id="321788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1807" name="Text Box 271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0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F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1808" name="Group 272"/>
          <p:cNvGrpSpPr>
            <a:grpSpLocks/>
          </p:cNvGrpSpPr>
          <p:nvPr/>
        </p:nvGrpSpPr>
        <p:grpSpPr bwMode="auto">
          <a:xfrm>
            <a:off x="5297488" y="3992563"/>
            <a:ext cx="1204912" cy="635000"/>
            <a:chOff x="2166" y="1498"/>
            <a:chExt cx="759" cy="400"/>
          </a:xfrm>
        </p:grpSpPr>
        <p:grpSp>
          <p:nvGrpSpPr>
            <p:cNvPr id="321809" name="Group 273"/>
            <p:cNvGrpSpPr>
              <a:grpSpLocks/>
            </p:cNvGrpSpPr>
            <p:nvPr/>
          </p:nvGrpSpPr>
          <p:grpSpPr bwMode="auto">
            <a:xfrm>
              <a:off x="2624" y="1498"/>
              <a:ext cx="301" cy="231"/>
              <a:chOff x="1919" y="959"/>
              <a:chExt cx="301" cy="231"/>
            </a:xfrm>
          </p:grpSpPr>
          <p:grpSp>
            <p:nvGrpSpPr>
              <p:cNvPr id="321810" name="Group 274"/>
              <p:cNvGrpSpPr>
                <a:grpSpLocks/>
              </p:cNvGrpSpPr>
              <p:nvPr/>
            </p:nvGrpSpPr>
            <p:grpSpPr bwMode="auto">
              <a:xfrm>
                <a:off x="1919" y="1002"/>
                <a:ext cx="109" cy="145"/>
                <a:chOff x="1919" y="988"/>
                <a:chExt cx="109" cy="145"/>
              </a:xfrm>
            </p:grpSpPr>
            <p:sp>
              <p:nvSpPr>
                <p:cNvPr id="321811" name="AutoShape 275"/>
                <p:cNvSpPr>
                  <a:spLocks noChangeArrowheads="1"/>
                </p:cNvSpPr>
                <p:nvPr/>
              </p:nvSpPr>
              <p:spPr bwMode="auto">
                <a:xfrm>
                  <a:off x="1920" y="1075"/>
                  <a:ext cx="107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812" name="Rectangle 276"/>
                <p:cNvSpPr>
                  <a:spLocks noChangeArrowheads="1"/>
                </p:cNvSpPr>
                <p:nvPr/>
              </p:nvSpPr>
              <p:spPr bwMode="auto">
                <a:xfrm>
                  <a:off x="1920" y="1062"/>
                  <a:ext cx="108" cy="6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813" name="AutoShape 277"/>
                <p:cNvSpPr>
                  <a:spLocks noChangeArrowheads="1"/>
                </p:cNvSpPr>
                <p:nvPr/>
              </p:nvSpPr>
              <p:spPr bwMode="auto">
                <a:xfrm>
                  <a:off x="1919" y="988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1814" name="Text Box 278"/>
              <p:cNvSpPr txBox="1">
                <a:spLocks noChangeArrowheads="1"/>
              </p:cNvSpPr>
              <p:nvPr/>
            </p:nvSpPr>
            <p:spPr bwMode="auto">
              <a:xfrm>
                <a:off x="2024" y="959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2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1815" name="Group 279"/>
            <p:cNvGrpSpPr>
              <a:grpSpLocks/>
            </p:cNvGrpSpPr>
            <p:nvPr/>
          </p:nvGrpSpPr>
          <p:grpSpPr bwMode="auto">
            <a:xfrm>
              <a:off x="2166" y="1509"/>
              <a:ext cx="384" cy="389"/>
              <a:chOff x="707" y="1147"/>
              <a:chExt cx="384" cy="389"/>
            </a:xfrm>
          </p:grpSpPr>
          <p:grpSp>
            <p:nvGrpSpPr>
              <p:cNvPr id="321816" name="Group 280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1817" name="Group 281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1818" name="Freeform 282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19" name="Freeform 283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0" name="Freeform 284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1" name="Freeform 285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2" name="Freeform 286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3" name="Freeform 287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4" name="Freeform 288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5" name="Freeform 289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6" name="Freeform 290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7" name="Line 29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8" name="Line 29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29" name="Oval 293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1830" name="AutoShape 294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831" name="AutoShape 295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832" name="Rectangle 296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833" name="Freeform 297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34" name="Freeform 298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35" name="Freeform 299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36" name="Freeform 300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37" name="Freeform 301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38" name="Freeform 302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39" name="Freeform 303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40" name="Freeform 304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41" name="Freeform 305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42" name="Freeform 306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43" name="Freeform 307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44" name="Freeform 308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1845" name="AutoShape 309"/>
                <p:cNvCxnSpPr>
                  <a:cxnSpLocks noChangeShapeType="1"/>
                  <a:stCxn id="321839" idx="3"/>
                  <a:endCxn id="321826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46" name="AutoShape 310"/>
                <p:cNvCxnSpPr>
                  <a:cxnSpLocks noChangeShapeType="1"/>
                  <a:stCxn id="321840" idx="3"/>
                  <a:endCxn id="321826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47" name="AutoShape 311"/>
                <p:cNvCxnSpPr>
                  <a:cxnSpLocks noChangeShapeType="1"/>
                  <a:stCxn id="321835" idx="3"/>
                  <a:endCxn id="321841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48" name="AutoShape 312"/>
                <p:cNvCxnSpPr>
                  <a:cxnSpLocks noChangeShapeType="1"/>
                  <a:stCxn id="321836" idx="3"/>
                  <a:endCxn id="321842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49" name="AutoShape 313"/>
                <p:cNvCxnSpPr>
                  <a:cxnSpLocks noChangeShapeType="1"/>
                  <a:stCxn id="321837" idx="3"/>
                  <a:endCxn id="321843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50" name="AutoShape 314"/>
                <p:cNvCxnSpPr>
                  <a:cxnSpLocks noChangeShapeType="1"/>
                  <a:stCxn id="321838" idx="3"/>
                  <a:endCxn id="321844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51" name="AutoShape 315"/>
                <p:cNvCxnSpPr>
                  <a:cxnSpLocks noChangeShapeType="1"/>
                  <a:stCxn id="321833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52" name="AutoShape 316"/>
                <p:cNvCxnSpPr>
                  <a:cxnSpLocks noChangeShapeType="1"/>
                  <a:stCxn id="321834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1853" name="Text Box 317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E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1854" name="Group 318"/>
          <p:cNvGrpSpPr>
            <a:grpSpLocks/>
          </p:cNvGrpSpPr>
          <p:nvPr/>
        </p:nvGrpSpPr>
        <p:grpSpPr bwMode="auto">
          <a:xfrm>
            <a:off x="5291138" y="2827338"/>
            <a:ext cx="1204912" cy="635000"/>
            <a:chOff x="2166" y="1498"/>
            <a:chExt cx="759" cy="400"/>
          </a:xfrm>
        </p:grpSpPr>
        <p:grpSp>
          <p:nvGrpSpPr>
            <p:cNvPr id="321855" name="Group 319"/>
            <p:cNvGrpSpPr>
              <a:grpSpLocks/>
            </p:cNvGrpSpPr>
            <p:nvPr/>
          </p:nvGrpSpPr>
          <p:grpSpPr bwMode="auto">
            <a:xfrm>
              <a:off x="2624" y="1498"/>
              <a:ext cx="301" cy="231"/>
              <a:chOff x="1919" y="959"/>
              <a:chExt cx="301" cy="231"/>
            </a:xfrm>
          </p:grpSpPr>
          <p:grpSp>
            <p:nvGrpSpPr>
              <p:cNvPr id="321856" name="Group 320"/>
              <p:cNvGrpSpPr>
                <a:grpSpLocks/>
              </p:cNvGrpSpPr>
              <p:nvPr/>
            </p:nvGrpSpPr>
            <p:grpSpPr bwMode="auto">
              <a:xfrm>
                <a:off x="1919" y="1002"/>
                <a:ext cx="109" cy="145"/>
                <a:chOff x="1919" y="988"/>
                <a:chExt cx="109" cy="145"/>
              </a:xfrm>
            </p:grpSpPr>
            <p:sp>
              <p:nvSpPr>
                <p:cNvPr id="321857" name="AutoShape 321"/>
                <p:cNvSpPr>
                  <a:spLocks noChangeArrowheads="1"/>
                </p:cNvSpPr>
                <p:nvPr/>
              </p:nvSpPr>
              <p:spPr bwMode="auto">
                <a:xfrm>
                  <a:off x="1920" y="1075"/>
                  <a:ext cx="107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858" name="Rectangle 322"/>
                <p:cNvSpPr>
                  <a:spLocks noChangeArrowheads="1"/>
                </p:cNvSpPr>
                <p:nvPr/>
              </p:nvSpPr>
              <p:spPr bwMode="auto">
                <a:xfrm>
                  <a:off x="1920" y="1062"/>
                  <a:ext cx="108" cy="6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859" name="AutoShape 323"/>
                <p:cNvSpPr>
                  <a:spLocks noChangeArrowheads="1"/>
                </p:cNvSpPr>
                <p:nvPr/>
              </p:nvSpPr>
              <p:spPr bwMode="auto">
                <a:xfrm>
                  <a:off x="1919" y="988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1860" name="Text Box 324"/>
              <p:cNvSpPr txBox="1">
                <a:spLocks noChangeArrowheads="1"/>
              </p:cNvSpPr>
              <p:nvPr/>
            </p:nvSpPr>
            <p:spPr bwMode="auto">
              <a:xfrm>
                <a:off x="2024" y="959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2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1861" name="Group 325"/>
            <p:cNvGrpSpPr>
              <a:grpSpLocks/>
            </p:cNvGrpSpPr>
            <p:nvPr/>
          </p:nvGrpSpPr>
          <p:grpSpPr bwMode="auto">
            <a:xfrm>
              <a:off x="2166" y="1509"/>
              <a:ext cx="384" cy="389"/>
              <a:chOff x="707" y="1147"/>
              <a:chExt cx="384" cy="389"/>
            </a:xfrm>
          </p:grpSpPr>
          <p:grpSp>
            <p:nvGrpSpPr>
              <p:cNvPr id="321862" name="Group 326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1863" name="Group 32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1864" name="Freeform 32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65" name="Freeform 32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66" name="Freeform 33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67" name="Freeform 33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68" name="Freeform 33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69" name="Freeform 33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70" name="Freeform 33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71" name="Freeform 33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72" name="Freeform 33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73" name="Line 33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74" name="Line 33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875" name="Oval 33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1876" name="AutoShape 34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1877" name="AutoShape 34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878" name="Rectangle 34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1879" name="Freeform 34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0" name="Freeform 34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1" name="Freeform 34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2" name="Freeform 34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3" name="Freeform 34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4" name="Freeform 34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5" name="Freeform 34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6" name="Freeform 35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7" name="Freeform 35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8" name="Freeform 35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89" name="Freeform 35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1890" name="Freeform 35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1891" name="AutoShape 355"/>
                <p:cNvCxnSpPr>
                  <a:cxnSpLocks noChangeShapeType="1"/>
                  <a:stCxn id="321885" idx="3"/>
                  <a:endCxn id="321872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92" name="AutoShape 356"/>
                <p:cNvCxnSpPr>
                  <a:cxnSpLocks noChangeShapeType="1"/>
                  <a:stCxn id="321886" idx="3"/>
                  <a:endCxn id="321872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93" name="AutoShape 357"/>
                <p:cNvCxnSpPr>
                  <a:cxnSpLocks noChangeShapeType="1"/>
                  <a:stCxn id="321881" idx="3"/>
                  <a:endCxn id="321887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94" name="AutoShape 358"/>
                <p:cNvCxnSpPr>
                  <a:cxnSpLocks noChangeShapeType="1"/>
                  <a:stCxn id="321882" idx="3"/>
                  <a:endCxn id="321888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95" name="AutoShape 359"/>
                <p:cNvCxnSpPr>
                  <a:cxnSpLocks noChangeShapeType="1"/>
                  <a:stCxn id="321883" idx="3"/>
                  <a:endCxn id="321889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96" name="AutoShape 360"/>
                <p:cNvCxnSpPr>
                  <a:cxnSpLocks noChangeShapeType="1"/>
                  <a:stCxn id="321884" idx="3"/>
                  <a:endCxn id="321890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97" name="AutoShape 361"/>
                <p:cNvCxnSpPr>
                  <a:cxnSpLocks noChangeShapeType="1"/>
                  <a:stCxn id="321879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1898" name="AutoShape 362"/>
                <p:cNvCxnSpPr>
                  <a:cxnSpLocks noChangeShapeType="1"/>
                  <a:stCxn id="321880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1899" name="Text Box 363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B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sp>
        <p:nvSpPr>
          <p:cNvPr id="321900" name="Line 364"/>
          <p:cNvSpPr>
            <a:spLocks noChangeShapeType="1"/>
          </p:cNvSpPr>
          <p:nvPr/>
        </p:nvSpPr>
        <p:spPr bwMode="auto">
          <a:xfrm flipH="1">
            <a:off x="4351338" y="1900238"/>
            <a:ext cx="1027112" cy="12779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1901" name="Line 365"/>
          <p:cNvSpPr>
            <a:spLocks noChangeShapeType="1"/>
          </p:cNvSpPr>
          <p:nvPr/>
        </p:nvSpPr>
        <p:spPr bwMode="auto">
          <a:xfrm>
            <a:off x="6122988" y="4406900"/>
            <a:ext cx="873125" cy="1127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1902" name="Line 366"/>
          <p:cNvSpPr>
            <a:spLocks noChangeShapeType="1"/>
          </p:cNvSpPr>
          <p:nvPr/>
        </p:nvSpPr>
        <p:spPr bwMode="auto">
          <a:xfrm flipV="1">
            <a:off x="6192838" y="4632325"/>
            <a:ext cx="873125" cy="5603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1903" name="Line 367"/>
          <p:cNvSpPr>
            <a:spLocks noChangeShapeType="1"/>
          </p:cNvSpPr>
          <p:nvPr/>
        </p:nvSpPr>
        <p:spPr bwMode="auto">
          <a:xfrm flipH="1" flipV="1">
            <a:off x="4348163" y="3752850"/>
            <a:ext cx="669925" cy="14779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1904" name="Line 368"/>
          <p:cNvSpPr>
            <a:spLocks noChangeShapeType="1"/>
          </p:cNvSpPr>
          <p:nvPr/>
        </p:nvSpPr>
        <p:spPr bwMode="auto">
          <a:xfrm flipH="1" flipV="1">
            <a:off x="7788275" y="3181350"/>
            <a:ext cx="404813" cy="7334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1905" name="Line 369"/>
          <p:cNvSpPr>
            <a:spLocks noChangeShapeType="1"/>
          </p:cNvSpPr>
          <p:nvPr/>
        </p:nvSpPr>
        <p:spPr bwMode="auto">
          <a:xfrm>
            <a:off x="6035675" y="2062163"/>
            <a:ext cx="1104900" cy="496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1906" name="Line 370"/>
          <p:cNvSpPr>
            <a:spLocks noChangeShapeType="1"/>
          </p:cNvSpPr>
          <p:nvPr/>
        </p:nvSpPr>
        <p:spPr bwMode="auto">
          <a:xfrm>
            <a:off x="5702300" y="2306638"/>
            <a:ext cx="0" cy="508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1907" name="Line 371"/>
          <p:cNvSpPr>
            <a:spLocks noChangeShapeType="1"/>
          </p:cNvSpPr>
          <p:nvPr/>
        </p:nvSpPr>
        <p:spPr bwMode="auto">
          <a:xfrm>
            <a:off x="5703888" y="3443288"/>
            <a:ext cx="0" cy="508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1908" name="Line 372"/>
          <p:cNvSpPr>
            <a:spLocks noChangeShapeType="1"/>
          </p:cNvSpPr>
          <p:nvPr/>
        </p:nvSpPr>
        <p:spPr bwMode="auto">
          <a:xfrm>
            <a:off x="5715000" y="4624388"/>
            <a:ext cx="0" cy="508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cxnSp>
        <p:nvCxnSpPr>
          <p:cNvPr id="321909" name="AutoShape 373"/>
          <p:cNvCxnSpPr>
            <a:cxnSpLocks noChangeShapeType="1"/>
            <a:stCxn id="321807" idx="2"/>
            <a:endCxn id="321725" idx="3"/>
          </p:cNvCxnSpPr>
          <p:nvPr/>
        </p:nvCxnSpPr>
        <p:spPr bwMode="auto">
          <a:xfrm rot="5400000">
            <a:off x="7068344" y="4061619"/>
            <a:ext cx="711200" cy="1849438"/>
          </a:xfrm>
          <a:prstGeom prst="curvedConnector2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21910" name="Text Box 374"/>
          <p:cNvSpPr txBox="1">
            <a:spLocks noChangeArrowheads="1"/>
          </p:cNvSpPr>
          <p:nvPr/>
        </p:nvSpPr>
        <p:spPr bwMode="auto">
          <a:xfrm>
            <a:off x="5702300" y="233997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1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11" name="Text Box 375"/>
          <p:cNvSpPr txBox="1">
            <a:spLocks noChangeArrowheads="1"/>
          </p:cNvSpPr>
          <p:nvPr/>
        </p:nvSpPr>
        <p:spPr bwMode="auto">
          <a:xfrm>
            <a:off x="5727700" y="350996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1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12" name="Text Box 376"/>
          <p:cNvSpPr txBox="1">
            <a:spLocks noChangeArrowheads="1"/>
          </p:cNvSpPr>
          <p:nvPr/>
        </p:nvSpPr>
        <p:spPr bwMode="auto">
          <a:xfrm>
            <a:off x="5716588" y="470376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1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13" name="Text Box 377"/>
          <p:cNvSpPr txBox="1">
            <a:spLocks noChangeArrowheads="1"/>
          </p:cNvSpPr>
          <p:nvPr/>
        </p:nvSpPr>
        <p:spPr bwMode="auto">
          <a:xfrm>
            <a:off x="6735763" y="1936750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14" name="Text Box 378"/>
          <p:cNvSpPr txBox="1">
            <a:spLocks noChangeArrowheads="1"/>
          </p:cNvSpPr>
          <p:nvPr/>
        </p:nvSpPr>
        <p:spPr bwMode="auto">
          <a:xfrm>
            <a:off x="7999413" y="323532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15" name="Text Box 379"/>
          <p:cNvSpPr txBox="1">
            <a:spLocks noChangeArrowheads="1"/>
          </p:cNvSpPr>
          <p:nvPr/>
        </p:nvSpPr>
        <p:spPr bwMode="auto">
          <a:xfrm>
            <a:off x="7942263" y="5099050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16" name="Text Box 380"/>
          <p:cNvSpPr txBox="1">
            <a:spLocks noChangeArrowheads="1"/>
          </p:cNvSpPr>
          <p:nvPr/>
        </p:nvSpPr>
        <p:spPr bwMode="auto">
          <a:xfrm>
            <a:off x="6692900" y="478631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17" name="Text Box 381"/>
          <p:cNvSpPr txBox="1">
            <a:spLocks noChangeArrowheads="1"/>
          </p:cNvSpPr>
          <p:nvPr/>
        </p:nvSpPr>
        <p:spPr bwMode="auto">
          <a:xfrm>
            <a:off x="6599238" y="419576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18" name="Text Box 382"/>
          <p:cNvSpPr txBox="1">
            <a:spLocks noChangeArrowheads="1"/>
          </p:cNvSpPr>
          <p:nvPr/>
        </p:nvSpPr>
        <p:spPr bwMode="auto">
          <a:xfrm>
            <a:off x="4319588" y="211137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3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19" name="Text Box 383"/>
          <p:cNvSpPr txBox="1">
            <a:spLocks noChangeArrowheads="1"/>
          </p:cNvSpPr>
          <p:nvPr/>
        </p:nvSpPr>
        <p:spPr bwMode="auto">
          <a:xfrm>
            <a:off x="4148138" y="4306888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3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1920" name="Rectangle 384"/>
          <p:cNvSpPr>
            <a:spLocks noChangeArrowheads="1"/>
          </p:cNvSpPr>
          <p:nvPr/>
        </p:nvSpPr>
        <p:spPr bwMode="auto">
          <a:xfrm>
            <a:off x="487363" y="1463675"/>
            <a:ext cx="3749675" cy="4684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Goals</a:t>
            </a:r>
          </a:p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Minimize energy/bit</a:t>
            </a:r>
          </a:p>
          <a:p>
            <a:pPr marL="1238250" lvl="2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1800">
                <a:ea typeface="굴림" charset="-127"/>
              </a:rPr>
              <a:t>Example: A-B-E-H</a:t>
            </a:r>
          </a:p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Maximize network lifetime</a:t>
            </a:r>
          </a:p>
          <a:p>
            <a:pPr marL="1238250" lvl="2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1800">
                <a:ea typeface="굴림" charset="-127"/>
              </a:rPr>
              <a:t>Time until first node failure, loss of coverage, partitioning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Seems trivial – use proper link/path metrics (not hop count) and standard routing</a:t>
            </a:r>
          </a:p>
        </p:txBody>
      </p:sp>
      <p:sp>
        <p:nvSpPr>
          <p:cNvPr id="321921" name="Text Box 385"/>
          <p:cNvSpPr txBox="1">
            <a:spLocks noChangeArrowheads="1"/>
          </p:cNvSpPr>
          <p:nvPr/>
        </p:nvSpPr>
        <p:spPr bwMode="auto">
          <a:xfrm>
            <a:off x="3873500" y="5815013"/>
            <a:ext cx="50911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Example: Send data from node A to node H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E53629-69F4-4610-8443-80A283E006F1}" type="slidenum">
              <a:rPr lang="en-US" altLang="ko-KR"/>
              <a:pPr/>
              <a:t>19</a:t>
            </a:fld>
            <a:endParaRPr lang="en-US" altLang="ko-KR"/>
          </a:p>
        </p:txBody>
      </p:sp>
      <p:sp>
        <p:nvSpPr>
          <p:cNvPr id="3225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Basic options for path metrics</a:t>
            </a:r>
          </a:p>
        </p:txBody>
      </p:sp>
      <p:sp>
        <p:nvSpPr>
          <p:cNvPr id="3225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3508375" cy="5191125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altLang="ko-KR" sz="2000">
                <a:ea typeface="굴림" charset="-127"/>
              </a:rPr>
              <a:t>Maximum total available battery capacity </a:t>
            </a:r>
          </a:p>
          <a:p>
            <a:pPr lvl="1">
              <a:lnSpc>
                <a:spcPct val="80000"/>
              </a:lnSpc>
            </a:pPr>
            <a:r>
              <a:rPr lang="en-US" altLang="ko-KR" sz="1800">
                <a:ea typeface="굴림" charset="-127"/>
              </a:rPr>
              <a:t>Path metric: Sum of battery levels</a:t>
            </a:r>
          </a:p>
          <a:p>
            <a:pPr lvl="1">
              <a:lnSpc>
                <a:spcPct val="80000"/>
              </a:lnSpc>
            </a:pPr>
            <a:r>
              <a:rPr lang="en-US" altLang="ko-KR" sz="1800">
                <a:ea typeface="굴림" charset="-127"/>
              </a:rPr>
              <a:t>Example: A-C-F-H</a:t>
            </a:r>
          </a:p>
          <a:p>
            <a:pPr>
              <a:lnSpc>
                <a:spcPct val="80000"/>
              </a:lnSpc>
            </a:pPr>
            <a:r>
              <a:rPr lang="en-US" altLang="ko-KR" sz="2000">
                <a:ea typeface="굴림" charset="-127"/>
              </a:rPr>
              <a:t>Minimum battery cost routing</a:t>
            </a:r>
          </a:p>
          <a:p>
            <a:pPr lvl="1">
              <a:lnSpc>
                <a:spcPct val="80000"/>
              </a:lnSpc>
            </a:pPr>
            <a:r>
              <a:rPr lang="en-US" altLang="ko-KR" sz="1800">
                <a:ea typeface="굴림" charset="-127"/>
              </a:rPr>
              <a:t>Path metric: Sum of reciprocal battery levels</a:t>
            </a:r>
          </a:p>
          <a:p>
            <a:pPr lvl="1">
              <a:lnSpc>
                <a:spcPct val="80000"/>
              </a:lnSpc>
            </a:pPr>
            <a:r>
              <a:rPr lang="en-US" altLang="ko-KR" sz="1800">
                <a:ea typeface="굴림" charset="-127"/>
              </a:rPr>
              <a:t>Example: A-D-H</a:t>
            </a:r>
          </a:p>
          <a:p>
            <a:pPr>
              <a:lnSpc>
                <a:spcPct val="80000"/>
              </a:lnSpc>
            </a:pPr>
            <a:r>
              <a:rPr lang="en-US" altLang="ko-KR" sz="2000">
                <a:ea typeface="굴림" charset="-127"/>
              </a:rPr>
              <a:t>Conditional max-min battery capacity routing</a:t>
            </a:r>
          </a:p>
          <a:p>
            <a:pPr lvl="1">
              <a:lnSpc>
                <a:spcPct val="80000"/>
              </a:lnSpc>
            </a:pPr>
            <a:r>
              <a:rPr lang="en-US" altLang="ko-KR" sz="1800">
                <a:ea typeface="굴림" charset="-127"/>
              </a:rPr>
              <a:t>Only take battery level into account when below a given level </a:t>
            </a:r>
          </a:p>
          <a:p>
            <a:pPr>
              <a:lnSpc>
                <a:spcPct val="80000"/>
              </a:lnSpc>
            </a:pPr>
            <a:r>
              <a:rPr lang="en-US" altLang="ko-KR" sz="2000">
                <a:ea typeface="굴림" charset="-127"/>
              </a:rPr>
              <a:t>Minimize variance in power levels </a:t>
            </a:r>
          </a:p>
          <a:p>
            <a:pPr>
              <a:lnSpc>
                <a:spcPct val="80000"/>
              </a:lnSpc>
            </a:pPr>
            <a:r>
              <a:rPr lang="en-US" altLang="ko-KR" sz="2000">
                <a:ea typeface="굴림" charset="-127"/>
              </a:rPr>
              <a:t>Minimum total transmission power</a:t>
            </a:r>
          </a:p>
        </p:txBody>
      </p:sp>
      <p:grpSp>
        <p:nvGrpSpPr>
          <p:cNvPr id="322564" name="Group 4"/>
          <p:cNvGrpSpPr>
            <a:grpSpLocks/>
          </p:cNvGrpSpPr>
          <p:nvPr/>
        </p:nvGrpSpPr>
        <p:grpSpPr bwMode="auto">
          <a:xfrm>
            <a:off x="7259638" y="2370138"/>
            <a:ext cx="1165225" cy="635000"/>
            <a:chOff x="1153" y="1498"/>
            <a:chExt cx="734" cy="400"/>
          </a:xfrm>
        </p:grpSpPr>
        <p:grpSp>
          <p:nvGrpSpPr>
            <p:cNvPr id="322565" name="Group 5"/>
            <p:cNvGrpSpPr>
              <a:grpSpLocks/>
            </p:cNvGrpSpPr>
            <p:nvPr/>
          </p:nvGrpSpPr>
          <p:grpSpPr bwMode="auto">
            <a:xfrm>
              <a:off x="1153" y="1509"/>
              <a:ext cx="384" cy="389"/>
              <a:chOff x="707" y="1147"/>
              <a:chExt cx="384" cy="389"/>
            </a:xfrm>
          </p:grpSpPr>
          <p:grpSp>
            <p:nvGrpSpPr>
              <p:cNvPr id="322566" name="Group 6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2567" name="Group 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2568" name="Freeform 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69" name="Freeform 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0" name="Freeform 1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1" name="Freeform 1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2" name="Freeform 1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3" name="Freeform 1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4" name="Freeform 1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5" name="Freeform 1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6" name="Freeform 1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7" name="Line 1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8" name="Line 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579" name="Oval 1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2580" name="AutoShape 2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581" name="AutoShape 2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582" name="Rectangle 2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583" name="Freeform 2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84" name="Freeform 2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85" name="Freeform 2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86" name="Freeform 2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87" name="Freeform 2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88" name="Freeform 2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89" name="Freeform 2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90" name="Freeform 3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91" name="Freeform 3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92" name="Freeform 3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93" name="Freeform 3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594" name="Freeform 3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2595" name="AutoShape 35"/>
                <p:cNvCxnSpPr>
                  <a:cxnSpLocks noChangeShapeType="1"/>
                  <a:stCxn id="322589" idx="3"/>
                  <a:endCxn id="322576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596" name="AutoShape 36"/>
                <p:cNvCxnSpPr>
                  <a:cxnSpLocks noChangeShapeType="1"/>
                  <a:stCxn id="322590" idx="3"/>
                  <a:endCxn id="322576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597" name="AutoShape 37"/>
                <p:cNvCxnSpPr>
                  <a:cxnSpLocks noChangeShapeType="1"/>
                  <a:stCxn id="322585" idx="3"/>
                  <a:endCxn id="322591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598" name="AutoShape 38"/>
                <p:cNvCxnSpPr>
                  <a:cxnSpLocks noChangeShapeType="1"/>
                  <a:stCxn id="322586" idx="3"/>
                  <a:endCxn id="322592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599" name="AutoShape 39"/>
                <p:cNvCxnSpPr>
                  <a:cxnSpLocks noChangeShapeType="1"/>
                  <a:stCxn id="322587" idx="3"/>
                  <a:endCxn id="322593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00" name="AutoShape 40"/>
                <p:cNvCxnSpPr>
                  <a:cxnSpLocks noChangeShapeType="1"/>
                  <a:stCxn id="322588" idx="3"/>
                  <a:endCxn id="322594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01" name="AutoShape 41"/>
                <p:cNvCxnSpPr>
                  <a:cxnSpLocks noChangeShapeType="1"/>
                  <a:stCxn id="322583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02" name="AutoShape 42"/>
                <p:cNvCxnSpPr>
                  <a:cxnSpLocks noChangeShapeType="1"/>
                  <a:stCxn id="322584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2603" name="Text Box 43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C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2604" name="Group 44"/>
            <p:cNvGrpSpPr>
              <a:grpSpLocks/>
            </p:cNvGrpSpPr>
            <p:nvPr/>
          </p:nvGrpSpPr>
          <p:grpSpPr bwMode="auto">
            <a:xfrm>
              <a:off x="1593" y="1498"/>
              <a:ext cx="294" cy="231"/>
              <a:chOff x="1570" y="943"/>
              <a:chExt cx="294" cy="231"/>
            </a:xfrm>
          </p:grpSpPr>
          <p:grpSp>
            <p:nvGrpSpPr>
              <p:cNvPr id="322605" name="Group 45"/>
              <p:cNvGrpSpPr>
                <a:grpSpLocks/>
              </p:cNvGrpSpPr>
              <p:nvPr/>
            </p:nvGrpSpPr>
            <p:grpSpPr bwMode="auto">
              <a:xfrm>
                <a:off x="1570" y="983"/>
                <a:ext cx="110" cy="145"/>
                <a:chOff x="1570" y="965"/>
                <a:chExt cx="110" cy="145"/>
              </a:xfrm>
            </p:grpSpPr>
            <p:sp>
              <p:nvSpPr>
                <p:cNvPr id="322606" name="AutoShape 46"/>
                <p:cNvSpPr>
                  <a:spLocks noChangeArrowheads="1"/>
                </p:cNvSpPr>
                <p:nvPr/>
              </p:nvSpPr>
              <p:spPr bwMode="auto">
                <a:xfrm>
                  <a:off x="1570" y="1052"/>
                  <a:ext cx="110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607" name="Rectangle 47"/>
                <p:cNvSpPr>
                  <a:spLocks noChangeArrowheads="1"/>
                </p:cNvSpPr>
                <p:nvPr/>
              </p:nvSpPr>
              <p:spPr bwMode="auto">
                <a:xfrm>
                  <a:off x="1570" y="1072"/>
                  <a:ext cx="109" cy="27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608" name="Rectangle 48"/>
                <p:cNvSpPr>
                  <a:spLocks noChangeArrowheads="1"/>
                </p:cNvSpPr>
                <p:nvPr/>
              </p:nvSpPr>
              <p:spPr bwMode="auto">
                <a:xfrm>
                  <a:off x="1570" y="1046"/>
                  <a:ext cx="109" cy="27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609" name="AutoShape 49"/>
                <p:cNvSpPr>
                  <a:spLocks noChangeArrowheads="1"/>
                </p:cNvSpPr>
                <p:nvPr/>
              </p:nvSpPr>
              <p:spPr bwMode="auto">
                <a:xfrm>
                  <a:off x="1570" y="965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2610" name="Text Box 50"/>
              <p:cNvSpPr txBox="1">
                <a:spLocks noChangeArrowheads="1"/>
              </p:cNvSpPr>
              <p:nvPr/>
            </p:nvSpPr>
            <p:spPr bwMode="auto">
              <a:xfrm>
                <a:off x="1668" y="943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1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2611" name="Group 51"/>
          <p:cNvGrpSpPr>
            <a:grpSpLocks/>
          </p:cNvGrpSpPr>
          <p:nvPr/>
        </p:nvGrpSpPr>
        <p:grpSpPr bwMode="auto">
          <a:xfrm>
            <a:off x="5294313" y="1395413"/>
            <a:ext cx="1195387" cy="635000"/>
            <a:chOff x="3217" y="1498"/>
            <a:chExt cx="753" cy="400"/>
          </a:xfrm>
        </p:grpSpPr>
        <p:grpSp>
          <p:nvGrpSpPr>
            <p:cNvPr id="322612" name="Group 52"/>
            <p:cNvGrpSpPr>
              <a:grpSpLocks/>
            </p:cNvGrpSpPr>
            <p:nvPr/>
          </p:nvGrpSpPr>
          <p:grpSpPr bwMode="auto">
            <a:xfrm>
              <a:off x="3666" y="1498"/>
              <a:ext cx="304" cy="231"/>
              <a:chOff x="2271" y="927"/>
              <a:chExt cx="304" cy="231"/>
            </a:xfrm>
          </p:grpSpPr>
          <p:sp>
            <p:nvSpPr>
              <p:cNvPr id="322613" name="AutoShape 53"/>
              <p:cNvSpPr>
                <a:spLocks noChangeArrowheads="1"/>
              </p:cNvSpPr>
              <p:nvPr/>
            </p:nvSpPr>
            <p:spPr bwMode="auto">
              <a:xfrm>
                <a:off x="2271" y="966"/>
                <a:ext cx="109" cy="145"/>
              </a:xfrm>
              <a:prstGeom prst="can">
                <a:avLst>
                  <a:gd name="adj" fmla="val 33257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22614" name="Text Box 54"/>
              <p:cNvSpPr txBox="1">
                <a:spLocks noChangeArrowheads="1"/>
              </p:cNvSpPr>
              <p:nvPr/>
            </p:nvSpPr>
            <p:spPr bwMode="auto">
              <a:xfrm>
                <a:off x="2379" y="9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4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2615" name="Group 55"/>
            <p:cNvGrpSpPr>
              <a:grpSpLocks/>
            </p:cNvGrpSpPr>
            <p:nvPr/>
          </p:nvGrpSpPr>
          <p:grpSpPr bwMode="auto">
            <a:xfrm>
              <a:off x="3217" y="1509"/>
              <a:ext cx="384" cy="389"/>
              <a:chOff x="707" y="1147"/>
              <a:chExt cx="384" cy="389"/>
            </a:xfrm>
          </p:grpSpPr>
          <p:grpSp>
            <p:nvGrpSpPr>
              <p:cNvPr id="322616" name="Group 56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2617" name="Group 5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2618" name="Freeform 5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19" name="Freeform 5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0" name="Freeform 6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1" name="Freeform 6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2" name="Freeform 6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3" name="Freeform 6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4" name="Freeform 6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5" name="Freeform 6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6" name="Freeform 6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7" name="Line 6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8" name="Line 6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29" name="Oval 6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2630" name="AutoShape 7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631" name="AutoShape 7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632" name="Rectangle 7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633" name="Freeform 7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34" name="Freeform 7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35" name="Freeform 7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36" name="Freeform 7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37" name="Freeform 7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38" name="Freeform 7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39" name="Freeform 7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40" name="Freeform 8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41" name="Freeform 8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42" name="Freeform 8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43" name="Freeform 8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44" name="Freeform 8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2645" name="AutoShape 85"/>
                <p:cNvCxnSpPr>
                  <a:cxnSpLocks noChangeShapeType="1"/>
                  <a:stCxn id="322639" idx="3"/>
                  <a:endCxn id="322626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46" name="AutoShape 86"/>
                <p:cNvCxnSpPr>
                  <a:cxnSpLocks noChangeShapeType="1"/>
                  <a:stCxn id="322640" idx="3"/>
                  <a:endCxn id="322626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47" name="AutoShape 87"/>
                <p:cNvCxnSpPr>
                  <a:cxnSpLocks noChangeShapeType="1"/>
                  <a:stCxn id="322635" idx="3"/>
                  <a:endCxn id="322641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48" name="AutoShape 88"/>
                <p:cNvCxnSpPr>
                  <a:cxnSpLocks noChangeShapeType="1"/>
                  <a:stCxn id="322636" idx="3"/>
                  <a:endCxn id="322642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49" name="AutoShape 89"/>
                <p:cNvCxnSpPr>
                  <a:cxnSpLocks noChangeShapeType="1"/>
                  <a:stCxn id="322637" idx="3"/>
                  <a:endCxn id="322643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50" name="AutoShape 90"/>
                <p:cNvCxnSpPr>
                  <a:cxnSpLocks noChangeShapeType="1"/>
                  <a:stCxn id="322638" idx="3"/>
                  <a:endCxn id="322644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51" name="AutoShape 91"/>
                <p:cNvCxnSpPr>
                  <a:cxnSpLocks noChangeShapeType="1"/>
                  <a:stCxn id="322633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52" name="AutoShape 92"/>
                <p:cNvCxnSpPr>
                  <a:cxnSpLocks noChangeShapeType="1"/>
                  <a:stCxn id="322634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2653" name="Text Box 93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A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2654" name="Group 94"/>
          <p:cNvGrpSpPr>
            <a:grpSpLocks/>
          </p:cNvGrpSpPr>
          <p:nvPr/>
        </p:nvGrpSpPr>
        <p:grpSpPr bwMode="auto">
          <a:xfrm>
            <a:off x="6975475" y="4070350"/>
            <a:ext cx="1204913" cy="635000"/>
            <a:chOff x="2166" y="1498"/>
            <a:chExt cx="759" cy="400"/>
          </a:xfrm>
        </p:grpSpPr>
        <p:grpSp>
          <p:nvGrpSpPr>
            <p:cNvPr id="322655" name="Group 95"/>
            <p:cNvGrpSpPr>
              <a:grpSpLocks/>
            </p:cNvGrpSpPr>
            <p:nvPr/>
          </p:nvGrpSpPr>
          <p:grpSpPr bwMode="auto">
            <a:xfrm>
              <a:off x="2624" y="1498"/>
              <a:ext cx="301" cy="231"/>
              <a:chOff x="1919" y="959"/>
              <a:chExt cx="301" cy="231"/>
            </a:xfrm>
          </p:grpSpPr>
          <p:grpSp>
            <p:nvGrpSpPr>
              <p:cNvPr id="322656" name="Group 96"/>
              <p:cNvGrpSpPr>
                <a:grpSpLocks/>
              </p:cNvGrpSpPr>
              <p:nvPr/>
            </p:nvGrpSpPr>
            <p:grpSpPr bwMode="auto">
              <a:xfrm>
                <a:off x="1919" y="1002"/>
                <a:ext cx="109" cy="145"/>
                <a:chOff x="1919" y="988"/>
                <a:chExt cx="109" cy="145"/>
              </a:xfrm>
            </p:grpSpPr>
            <p:sp>
              <p:nvSpPr>
                <p:cNvPr id="322657" name="AutoShape 97"/>
                <p:cNvSpPr>
                  <a:spLocks noChangeArrowheads="1"/>
                </p:cNvSpPr>
                <p:nvPr/>
              </p:nvSpPr>
              <p:spPr bwMode="auto">
                <a:xfrm>
                  <a:off x="1920" y="1075"/>
                  <a:ext cx="107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658" name="Rectangle 98"/>
                <p:cNvSpPr>
                  <a:spLocks noChangeArrowheads="1"/>
                </p:cNvSpPr>
                <p:nvPr/>
              </p:nvSpPr>
              <p:spPr bwMode="auto">
                <a:xfrm>
                  <a:off x="1920" y="1062"/>
                  <a:ext cx="108" cy="6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659" name="AutoShape 99"/>
                <p:cNvSpPr>
                  <a:spLocks noChangeArrowheads="1"/>
                </p:cNvSpPr>
                <p:nvPr/>
              </p:nvSpPr>
              <p:spPr bwMode="auto">
                <a:xfrm>
                  <a:off x="1919" y="988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2660" name="Text Box 100"/>
              <p:cNvSpPr txBox="1">
                <a:spLocks noChangeArrowheads="1"/>
              </p:cNvSpPr>
              <p:nvPr/>
            </p:nvSpPr>
            <p:spPr bwMode="auto">
              <a:xfrm>
                <a:off x="2024" y="959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2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2661" name="Group 101"/>
            <p:cNvGrpSpPr>
              <a:grpSpLocks/>
            </p:cNvGrpSpPr>
            <p:nvPr/>
          </p:nvGrpSpPr>
          <p:grpSpPr bwMode="auto">
            <a:xfrm>
              <a:off x="2166" y="1509"/>
              <a:ext cx="384" cy="389"/>
              <a:chOff x="707" y="1147"/>
              <a:chExt cx="384" cy="389"/>
            </a:xfrm>
          </p:grpSpPr>
          <p:grpSp>
            <p:nvGrpSpPr>
              <p:cNvPr id="322662" name="Group 102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2663" name="Group 103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2664" name="Freeform 104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65" name="Freeform 105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66" name="Freeform 106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67" name="Freeform 107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68" name="Freeform 108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69" name="Freeform 109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70" name="Freeform 110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71" name="Freeform 111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72" name="Freeform 112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73" name="Line 11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74" name="Line 1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675" name="Oval 115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2676" name="AutoShape 116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677" name="AutoShape 117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678" name="Rectangle 118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679" name="Freeform 119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0" name="Freeform 120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1" name="Freeform 121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2" name="Freeform 122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3" name="Freeform 123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4" name="Freeform 124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5" name="Freeform 125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6" name="Freeform 126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7" name="Freeform 127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8" name="Freeform 128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89" name="Freeform 129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690" name="Freeform 130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2691" name="AutoShape 131"/>
                <p:cNvCxnSpPr>
                  <a:cxnSpLocks noChangeShapeType="1"/>
                  <a:stCxn id="322685" idx="3"/>
                  <a:endCxn id="322672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92" name="AutoShape 132"/>
                <p:cNvCxnSpPr>
                  <a:cxnSpLocks noChangeShapeType="1"/>
                  <a:stCxn id="322686" idx="3"/>
                  <a:endCxn id="322672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93" name="AutoShape 133"/>
                <p:cNvCxnSpPr>
                  <a:cxnSpLocks noChangeShapeType="1"/>
                  <a:stCxn id="322681" idx="3"/>
                  <a:endCxn id="322687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94" name="AutoShape 134"/>
                <p:cNvCxnSpPr>
                  <a:cxnSpLocks noChangeShapeType="1"/>
                  <a:stCxn id="322682" idx="3"/>
                  <a:endCxn id="322688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95" name="AutoShape 135"/>
                <p:cNvCxnSpPr>
                  <a:cxnSpLocks noChangeShapeType="1"/>
                  <a:stCxn id="322683" idx="3"/>
                  <a:endCxn id="322689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96" name="AutoShape 136"/>
                <p:cNvCxnSpPr>
                  <a:cxnSpLocks noChangeShapeType="1"/>
                  <a:stCxn id="322684" idx="3"/>
                  <a:endCxn id="322690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97" name="AutoShape 137"/>
                <p:cNvCxnSpPr>
                  <a:cxnSpLocks noChangeShapeType="1"/>
                  <a:stCxn id="322679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698" name="AutoShape 138"/>
                <p:cNvCxnSpPr>
                  <a:cxnSpLocks noChangeShapeType="1"/>
                  <a:stCxn id="322680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2699" name="Text Box 139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2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G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2700" name="Group 140"/>
          <p:cNvGrpSpPr>
            <a:grpSpLocks/>
          </p:cNvGrpSpPr>
          <p:nvPr/>
        </p:nvGrpSpPr>
        <p:grpSpPr bwMode="auto">
          <a:xfrm>
            <a:off x="3949700" y="2865438"/>
            <a:ext cx="1204913" cy="635000"/>
            <a:chOff x="3203" y="1134"/>
            <a:chExt cx="759" cy="400"/>
          </a:xfrm>
        </p:grpSpPr>
        <p:grpSp>
          <p:nvGrpSpPr>
            <p:cNvPr id="322701" name="Group 141"/>
            <p:cNvGrpSpPr>
              <a:grpSpLocks/>
            </p:cNvGrpSpPr>
            <p:nvPr/>
          </p:nvGrpSpPr>
          <p:grpSpPr bwMode="auto">
            <a:xfrm>
              <a:off x="3661" y="1134"/>
              <a:ext cx="301" cy="231"/>
              <a:chOff x="3661" y="1134"/>
              <a:chExt cx="301" cy="231"/>
            </a:xfrm>
          </p:grpSpPr>
          <p:grpSp>
            <p:nvGrpSpPr>
              <p:cNvPr id="322702" name="Group 142"/>
              <p:cNvGrpSpPr>
                <a:grpSpLocks/>
              </p:cNvGrpSpPr>
              <p:nvPr/>
            </p:nvGrpSpPr>
            <p:grpSpPr bwMode="auto">
              <a:xfrm>
                <a:off x="3661" y="1177"/>
                <a:ext cx="109" cy="145"/>
                <a:chOff x="3661" y="1177"/>
                <a:chExt cx="109" cy="145"/>
              </a:xfrm>
            </p:grpSpPr>
            <p:sp>
              <p:nvSpPr>
                <p:cNvPr id="322703" name="AutoShape 143"/>
                <p:cNvSpPr>
                  <a:spLocks noChangeArrowheads="1"/>
                </p:cNvSpPr>
                <p:nvPr/>
              </p:nvSpPr>
              <p:spPr bwMode="auto">
                <a:xfrm>
                  <a:off x="3662" y="1264"/>
                  <a:ext cx="107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704" name="Rectangle 144"/>
                <p:cNvSpPr>
                  <a:spLocks noChangeArrowheads="1"/>
                </p:cNvSpPr>
                <p:nvPr/>
              </p:nvSpPr>
              <p:spPr bwMode="auto">
                <a:xfrm>
                  <a:off x="3662" y="1229"/>
                  <a:ext cx="108" cy="82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705" name="AutoShape 145"/>
                <p:cNvSpPr>
                  <a:spLocks noChangeArrowheads="1"/>
                </p:cNvSpPr>
                <p:nvPr/>
              </p:nvSpPr>
              <p:spPr bwMode="auto">
                <a:xfrm>
                  <a:off x="3661" y="1177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2706" name="Text Box 146"/>
              <p:cNvSpPr txBox="1">
                <a:spLocks noChangeArrowheads="1"/>
              </p:cNvSpPr>
              <p:nvPr/>
            </p:nvSpPr>
            <p:spPr bwMode="auto">
              <a:xfrm>
                <a:off x="3766" y="113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3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2707" name="Group 147"/>
            <p:cNvGrpSpPr>
              <a:grpSpLocks/>
            </p:cNvGrpSpPr>
            <p:nvPr/>
          </p:nvGrpSpPr>
          <p:grpSpPr bwMode="auto">
            <a:xfrm>
              <a:off x="3203" y="1145"/>
              <a:ext cx="384" cy="389"/>
              <a:chOff x="707" y="1147"/>
              <a:chExt cx="384" cy="389"/>
            </a:xfrm>
          </p:grpSpPr>
          <p:grpSp>
            <p:nvGrpSpPr>
              <p:cNvPr id="322708" name="Group 148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2709" name="Group 149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2710" name="Freeform 150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11" name="Freeform 151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12" name="Freeform 152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13" name="Freeform 153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14" name="Freeform 154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15" name="Freeform 155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16" name="Freeform 156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17" name="Freeform 157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18" name="Freeform 158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19" name="Line 159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20" name="Line 16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21" name="Oval 161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2722" name="AutoShape 162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723" name="AutoShape 163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724" name="Rectangle 164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725" name="Freeform 165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26" name="Freeform 166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27" name="Freeform 167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28" name="Freeform 168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29" name="Freeform 169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30" name="Freeform 170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31" name="Freeform 171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32" name="Freeform 172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33" name="Freeform 173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34" name="Freeform 174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35" name="Freeform 175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36" name="Freeform 176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2737" name="AutoShape 177"/>
                <p:cNvCxnSpPr>
                  <a:cxnSpLocks noChangeShapeType="1"/>
                  <a:stCxn id="322731" idx="3"/>
                  <a:endCxn id="322718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38" name="AutoShape 178"/>
                <p:cNvCxnSpPr>
                  <a:cxnSpLocks noChangeShapeType="1"/>
                  <a:stCxn id="322732" idx="3"/>
                  <a:endCxn id="322718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39" name="AutoShape 179"/>
                <p:cNvCxnSpPr>
                  <a:cxnSpLocks noChangeShapeType="1"/>
                  <a:stCxn id="322727" idx="3"/>
                  <a:endCxn id="322733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40" name="AutoShape 180"/>
                <p:cNvCxnSpPr>
                  <a:cxnSpLocks noChangeShapeType="1"/>
                  <a:stCxn id="322728" idx="3"/>
                  <a:endCxn id="322734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41" name="AutoShape 181"/>
                <p:cNvCxnSpPr>
                  <a:cxnSpLocks noChangeShapeType="1"/>
                  <a:stCxn id="322729" idx="3"/>
                  <a:endCxn id="322735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42" name="AutoShape 182"/>
                <p:cNvCxnSpPr>
                  <a:cxnSpLocks noChangeShapeType="1"/>
                  <a:stCxn id="322730" idx="3"/>
                  <a:endCxn id="322736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43" name="AutoShape 183"/>
                <p:cNvCxnSpPr>
                  <a:cxnSpLocks noChangeShapeType="1"/>
                  <a:stCxn id="322725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44" name="AutoShape 184"/>
                <p:cNvCxnSpPr>
                  <a:cxnSpLocks noChangeShapeType="1"/>
                  <a:stCxn id="322726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2745" name="Text Box 185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D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2746" name="Group 186"/>
          <p:cNvGrpSpPr>
            <a:grpSpLocks/>
          </p:cNvGrpSpPr>
          <p:nvPr/>
        </p:nvGrpSpPr>
        <p:grpSpPr bwMode="auto">
          <a:xfrm>
            <a:off x="5303838" y="4889500"/>
            <a:ext cx="1195387" cy="635000"/>
            <a:chOff x="3217" y="1498"/>
            <a:chExt cx="753" cy="400"/>
          </a:xfrm>
        </p:grpSpPr>
        <p:grpSp>
          <p:nvGrpSpPr>
            <p:cNvPr id="322747" name="Group 187"/>
            <p:cNvGrpSpPr>
              <a:grpSpLocks/>
            </p:cNvGrpSpPr>
            <p:nvPr/>
          </p:nvGrpSpPr>
          <p:grpSpPr bwMode="auto">
            <a:xfrm>
              <a:off x="3666" y="1498"/>
              <a:ext cx="304" cy="231"/>
              <a:chOff x="2271" y="927"/>
              <a:chExt cx="304" cy="231"/>
            </a:xfrm>
          </p:grpSpPr>
          <p:sp>
            <p:nvSpPr>
              <p:cNvPr id="322748" name="AutoShape 188"/>
              <p:cNvSpPr>
                <a:spLocks noChangeArrowheads="1"/>
              </p:cNvSpPr>
              <p:nvPr/>
            </p:nvSpPr>
            <p:spPr bwMode="auto">
              <a:xfrm>
                <a:off x="2271" y="966"/>
                <a:ext cx="109" cy="145"/>
              </a:xfrm>
              <a:prstGeom prst="can">
                <a:avLst>
                  <a:gd name="adj" fmla="val 33257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22749" name="Text Box 189"/>
              <p:cNvSpPr txBox="1">
                <a:spLocks noChangeArrowheads="1"/>
              </p:cNvSpPr>
              <p:nvPr/>
            </p:nvSpPr>
            <p:spPr bwMode="auto">
              <a:xfrm>
                <a:off x="2379" y="9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4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2750" name="Group 190"/>
            <p:cNvGrpSpPr>
              <a:grpSpLocks/>
            </p:cNvGrpSpPr>
            <p:nvPr/>
          </p:nvGrpSpPr>
          <p:grpSpPr bwMode="auto">
            <a:xfrm>
              <a:off x="3217" y="1509"/>
              <a:ext cx="384" cy="389"/>
              <a:chOff x="707" y="1147"/>
              <a:chExt cx="384" cy="389"/>
            </a:xfrm>
          </p:grpSpPr>
          <p:grpSp>
            <p:nvGrpSpPr>
              <p:cNvPr id="322751" name="Group 191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2752" name="Group 192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2753" name="Freeform 193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54" name="Freeform 194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55" name="Freeform 195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56" name="Freeform 196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57" name="Freeform 197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58" name="Freeform 198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59" name="Freeform 199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60" name="Freeform 200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61" name="Freeform 201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62" name="Line 20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63" name="Line 20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64" name="Oval 204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2765" name="AutoShape 205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766" name="AutoShape 206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767" name="Rectangle 207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768" name="Freeform 208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69" name="Freeform 209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0" name="Freeform 210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1" name="Freeform 211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2" name="Freeform 212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3" name="Freeform 213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4" name="Freeform 214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5" name="Freeform 215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6" name="Freeform 216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7" name="Freeform 217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8" name="Freeform 218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779" name="Freeform 219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2780" name="AutoShape 220"/>
                <p:cNvCxnSpPr>
                  <a:cxnSpLocks noChangeShapeType="1"/>
                  <a:stCxn id="322774" idx="3"/>
                  <a:endCxn id="322761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81" name="AutoShape 221"/>
                <p:cNvCxnSpPr>
                  <a:cxnSpLocks noChangeShapeType="1"/>
                  <a:stCxn id="322775" idx="3"/>
                  <a:endCxn id="322761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82" name="AutoShape 222"/>
                <p:cNvCxnSpPr>
                  <a:cxnSpLocks noChangeShapeType="1"/>
                  <a:stCxn id="322770" idx="3"/>
                  <a:endCxn id="322776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83" name="AutoShape 223"/>
                <p:cNvCxnSpPr>
                  <a:cxnSpLocks noChangeShapeType="1"/>
                  <a:stCxn id="322771" idx="3"/>
                  <a:endCxn id="322777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84" name="AutoShape 224"/>
                <p:cNvCxnSpPr>
                  <a:cxnSpLocks noChangeShapeType="1"/>
                  <a:stCxn id="322772" idx="3"/>
                  <a:endCxn id="322778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85" name="AutoShape 225"/>
                <p:cNvCxnSpPr>
                  <a:cxnSpLocks noChangeShapeType="1"/>
                  <a:stCxn id="322773" idx="3"/>
                  <a:endCxn id="322779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86" name="AutoShape 226"/>
                <p:cNvCxnSpPr>
                  <a:cxnSpLocks noChangeShapeType="1"/>
                  <a:stCxn id="322768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787" name="AutoShape 227"/>
                <p:cNvCxnSpPr>
                  <a:cxnSpLocks noChangeShapeType="1"/>
                  <a:stCxn id="322769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2788" name="Text Box 228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H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2789" name="Group 229"/>
          <p:cNvGrpSpPr>
            <a:grpSpLocks/>
          </p:cNvGrpSpPr>
          <p:nvPr/>
        </p:nvGrpSpPr>
        <p:grpSpPr bwMode="auto">
          <a:xfrm>
            <a:off x="7948613" y="3727450"/>
            <a:ext cx="1195387" cy="635000"/>
            <a:chOff x="3217" y="1498"/>
            <a:chExt cx="753" cy="400"/>
          </a:xfrm>
        </p:grpSpPr>
        <p:grpSp>
          <p:nvGrpSpPr>
            <p:cNvPr id="322790" name="Group 230"/>
            <p:cNvGrpSpPr>
              <a:grpSpLocks/>
            </p:cNvGrpSpPr>
            <p:nvPr/>
          </p:nvGrpSpPr>
          <p:grpSpPr bwMode="auto">
            <a:xfrm>
              <a:off x="3666" y="1498"/>
              <a:ext cx="304" cy="231"/>
              <a:chOff x="2271" y="927"/>
              <a:chExt cx="304" cy="231"/>
            </a:xfrm>
          </p:grpSpPr>
          <p:sp>
            <p:nvSpPr>
              <p:cNvPr id="322791" name="AutoShape 231"/>
              <p:cNvSpPr>
                <a:spLocks noChangeArrowheads="1"/>
              </p:cNvSpPr>
              <p:nvPr/>
            </p:nvSpPr>
            <p:spPr bwMode="auto">
              <a:xfrm>
                <a:off x="2271" y="966"/>
                <a:ext cx="109" cy="145"/>
              </a:xfrm>
              <a:prstGeom prst="can">
                <a:avLst>
                  <a:gd name="adj" fmla="val 33257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22792" name="Text Box 232"/>
              <p:cNvSpPr txBox="1">
                <a:spLocks noChangeArrowheads="1"/>
              </p:cNvSpPr>
              <p:nvPr/>
            </p:nvSpPr>
            <p:spPr bwMode="auto">
              <a:xfrm>
                <a:off x="2379" y="9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4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2793" name="Group 233"/>
            <p:cNvGrpSpPr>
              <a:grpSpLocks/>
            </p:cNvGrpSpPr>
            <p:nvPr/>
          </p:nvGrpSpPr>
          <p:grpSpPr bwMode="auto">
            <a:xfrm>
              <a:off x="3217" y="1509"/>
              <a:ext cx="384" cy="389"/>
              <a:chOff x="707" y="1147"/>
              <a:chExt cx="384" cy="389"/>
            </a:xfrm>
          </p:grpSpPr>
          <p:grpSp>
            <p:nvGrpSpPr>
              <p:cNvPr id="322794" name="Group 234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2795" name="Group 235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2796" name="Freeform 236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97" name="Freeform 237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98" name="Freeform 238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799" name="Freeform 239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00" name="Freeform 240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01" name="Freeform 241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02" name="Freeform 242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03" name="Freeform 243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04" name="Freeform 244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05" name="Line 24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06" name="Line 24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07" name="Oval 247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2808" name="AutoShape 248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809" name="AutoShape 249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810" name="Rectangle 250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811" name="Freeform 251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12" name="Freeform 252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13" name="Freeform 253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14" name="Freeform 254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15" name="Freeform 255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16" name="Freeform 256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17" name="Freeform 257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18" name="Freeform 258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19" name="Freeform 259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20" name="Freeform 260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21" name="Freeform 261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22" name="Freeform 262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2823" name="AutoShape 263"/>
                <p:cNvCxnSpPr>
                  <a:cxnSpLocks noChangeShapeType="1"/>
                  <a:stCxn id="322817" idx="3"/>
                  <a:endCxn id="322804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24" name="AutoShape 264"/>
                <p:cNvCxnSpPr>
                  <a:cxnSpLocks noChangeShapeType="1"/>
                  <a:stCxn id="322818" idx="3"/>
                  <a:endCxn id="322804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25" name="AutoShape 265"/>
                <p:cNvCxnSpPr>
                  <a:cxnSpLocks noChangeShapeType="1"/>
                  <a:stCxn id="322813" idx="3"/>
                  <a:endCxn id="322819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26" name="AutoShape 266"/>
                <p:cNvCxnSpPr>
                  <a:cxnSpLocks noChangeShapeType="1"/>
                  <a:stCxn id="322814" idx="3"/>
                  <a:endCxn id="322820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27" name="AutoShape 267"/>
                <p:cNvCxnSpPr>
                  <a:cxnSpLocks noChangeShapeType="1"/>
                  <a:stCxn id="322815" idx="3"/>
                  <a:endCxn id="322821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28" name="AutoShape 268"/>
                <p:cNvCxnSpPr>
                  <a:cxnSpLocks noChangeShapeType="1"/>
                  <a:stCxn id="322816" idx="3"/>
                  <a:endCxn id="322822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29" name="AutoShape 269"/>
                <p:cNvCxnSpPr>
                  <a:cxnSpLocks noChangeShapeType="1"/>
                  <a:stCxn id="322811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30" name="AutoShape 270"/>
                <p:cNvCxnSpPr>
                  <a:cxnSpLocks noChangeShapeType="1"/>
                  <a:stCxn id="322812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2831" name="Text Box 271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0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F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2832" name="Group 272"/>
          <p:cNvGrpSpPr>
            <a:grpSpLocks/>
          </p:cNvGrpSpPr>
          <p:nvPr/>
        </p:nvGrpSpPr>
        <p:grpSpPr bwMode="auto">
          <a:xfrm>
            <a:off x="5297488" y="3724275"/>
            <a:ext cx="1204912" cy="635000"/>
            <a:chOff x="2166" y="1498"/>
            <a:chExt cx="759" cy="400"/>
          </a:xfrm>
        </p:grpSpPr>
        <p:grpSp>
          <p:nvGrpSpPr>
            <p:cNvPr id="322833" name="Group 273"/>
            <p:cNvGrpSpPr>
              <a:grpSpLocks/>
            </p:cNvGrpSpPr>
            <p:nvPr/>
          </p:nvGrpSpPr>
          <p:grpSpPr bwMode="auto">
            <a:xfrm>
              <a:off x="2624" y="1498"/>
              <a:ext cx="301" cy="231"/>
              <a:chOff x="1919" y="959"/>
              <a:chExt cx="301" cy="231"/>
            </a:xfrm>
          </p:grpSpPr>
          <p:grpSp>
            <p:nvGrpSpPr>
              <p:cNvPr id="322834" name="Group 274"/>
              <p:cNvGrpSpPr>
                <a:grpSpLocks/>
              </p:cNvGrpSpPr>
              <p:nvPr/>
            </p:nvGrpSpPr>
            <p:grpSpPr bwMode="auto">
              <a:xfrm>
                <a:off x="1919" y="1002"/>
                <a:ext cx="109" cy="145"/>
                <a:chOff x="1919" y="988"/>
                <a:chExt cx="109" cy="145"/>
              </a:xfrm>
            </p:grpSpPr>
            <p:sp>
              <p:nvSpPr>
                <p:cNvPr id="322835" name="AutoShape 275"/>
                <p:cNvSpPr>
                  <a:spLocks noChangeArrowheads="1"/>
                </p:cNvSpPr>
                <p:nvPr/>
              </p:nvSpPr>
              <p:spPr bwMode="auto">
                <a:xfrm>
                  <a:off x="1920" y="1075"/>
                  <a:ext cx="107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836" name="Rectangle 276"/>
                <p:cNvSpPr>
                  <a:spLocks noChangeArrowheads="1"/>
                </p:cNvSpPr>
                <p:nvPr/>
              </p:nvSpPr>
              <p:spPr bwMode="auto">
                <a:xfrm>
                  <a:off x="1920" y="1062"/>
                  <a:ext cx="108" cy="6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837" name="AutoShape 277"/>
                <p:cNvSpPr>
                  <a:spLocks noChangeArrowheads="1"/>
                </p:cNvSpPr>
                <p:nvPr/>
              </p:nvSpPr>
              <p:spPr bwMode="auto">
                <a:xfrm>
                  <a:off x="1919" y="988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2838" name="Text Box 278"/>
              <p:cNvSpPr txBox="1">
                <a:spLocks noChangeArrowheads="1"/>
              </p:cNvSpPr>
              <p:nvPr/>
            </p:nvSpPr>
            <p:spPr bwMode="auto">
              <a:xfrm>
                <a:off x="2024" y="959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2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2839" name="Group 279"/>
            <p:cNvGrpSpPr>
              <a:grpSpLocks/>
            </p:cNvGrpSpPr>
            <p:nvPr/>
          </p:nvGrpSpPr>
          <p:grpSpPr bwMode="auto">
            <a:xfrm>
              <a:off x="2166" y="1509"/>
              <a:ext cx="384" cy="389"/>
              <a:chOff x="707" y="1147"/>
              <a:chExt cx="384" cy="389"/>
            </a:xfrm>
          </p:grpSpPr>
          <p:grpSp>
            <p:nvGrpSpPr>
              <p:cNvPr id="322840" name="Group 280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2841" name="Group 281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2842" name="Freeform 282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43" name="Freeform 283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44" name="Freeform 284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45" name="Freeform 285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46" name="Freeform 286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47" name="Freeform 287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48" name="Freeform 288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49" name="Freeform 289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50" name="Freeform 290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51" name="Line 29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52" name="Line 29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53" name="Oval 293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2854" name="AutoShape 294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855" name="AutoShape 295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856" name="Rectangle 296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857" name="Freeform 297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58" name="Freeform 298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59" name="Freeform 299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60" name="Freeform 300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61" name="Freeform 301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62" name="Freeform 302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63" name="Freeform 303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64" name="Freeform 304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65" name="Freeform 305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66" name="Freeform 306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67" name="Freeform 307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868" name="Freeform 308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2869" name="AutoShape 309"/>
                <p:cNvCxnSpPr>
                  <a:cxnSpLocks noChangeShapeType="1"/>
                  <a:stCxn id="322863" idx="3"/>
                  <a:endCxn id="322850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70" name="AutoShape 310"/>
                <p:cNvCxnSpPr>
                  <a:cxnSpLocks noChangeShapeType="1"/>
                  <a:stCxn id="322864" idx="3"/>
                  <a:endCxn id="322850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71" name="AutoShape 311"/>
                <p:cNvCxnSpPr>
                  <a:cxnSpLocks noChangeShapeType="1"/>
                  <a:stCxn id="322859" idx="3"/>
                  <a:endCxn id="322865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72" name="AutoShape 312"/>
                <p:cNvCxnSpPr>
                  <a:cxnSpLocks noChangeShapeType="1"/>
                  <a:stCxn id="322860" idx="3"/>
                  <a:endCxn id="322866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73" name="AutoShape 313"/>
                <p:cNvCxnSpPr>
                  <a:cxnSpLocks noChangeShapeType="1"/>
                  <a:stCxn id="322861" idx="3"/>
                  <a:endCxn id="322867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74" name="AutoShape 314"/>
                <p:cNvCxnSpPr>
                  <a:cxnSpLocks noChangeShapeType="1"/>
                  <a:stCxn id="322862" idx="3"/>
                  <a:endCxn id="322868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75" name="AutoShape 315"/>
                <p:cNvCxnSpPr>
                  <a:cxnSpLocks noChangeShapeType="1"/>
                  <a:stCxn id="322857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876" name="AutoShape 316"/>
                <p:cNvCxnSpPr>
                  <a:cxnSpLocks noChangeShapeType="1"/>
                  <a:stCxn id="322858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2877" name="Text Box 317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E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22878" name="Group 318"/>
          <p:cNvGrpSpPr>
            <a:grpSpLocks/>
          </p:cNvGrpSpPr>
          <p:nvPr/>
        </p:nvGrpSpPr>
        <p:grpSpPr bwMode="auto">
          <a:xfrm>
            <a:off x="5291138" y="2559050"/>
            <a:ext cx="1204912" cy="635000"/>
            <a:chOff x="2166" y="1498"/>
            <a:chExt cx="759" cy="400"/>
          </a:xfrm>
        </p:grpSpPr>
        <p:grpSp>
          <p:nvGrpSpPr>
            <p:cNvPr id="322879" name="Group 319"/>
            <p:cNvGrpSpPr>
              <a:grpSpLocks/>
            </p:cNvGrpSpPr>
            <p:nvPr/>
          </p:nvGrpSpPr>
          <p:grpSpPr bwMode="auto">
            <a:xfrm>
              <a:off x="2624" y="1498"/>
              <a:ext cx="301" cy="231"/>
              <a:chOff x="1919" y="959"/>
              <a:chExt cx="301" cy="231"/>
            </a:xfrm>
          </p:grpSpPr>
          <p:grpSp>
            <p:nvGrpSpPr>
              <p:cNvPr id="322880" name="Group 320"/>
              <p:cNvGrpSpPr>
                <a:grpSpLocks/>
              </p:cNvGrpSpPr>
              <p:nvPr/>
            </p:nvGrpSpPr>
            <p:grpSpPr bwMode="auto">
              <a:xfrm>
                <a:off x="1919" y="1002"/>
                <a:ext cx="109" cy="145"/>
                <a:chOff x="1919" y="988"/>
                <a:chExt cx="109" cy="145"/>
              </a:xfrm>
            </p:grpSpPr>
            <p:sp>
              <p:nvSpPr>
                <p:cNvPr id="322881" name="AutoShape 321"/>
                <p:cNvSpPr>
                  <a:spLocks noChangeArrowheads="1"/>
                </p:cNvSpPr>
                <p:nvPr/>
              </p:nvSpPr>
              <p:spPr bwMode="auto">
                <a:xfrm>
                  <a:off x="1920" y="1075"/>
                  <a:ext cx="107" cy="55"/>
                </a:xfrm>
                <a:prstGeom prst="can">
                  <a:avLst>
                    <a:gd name="adj" fmla="val 50000"/>
                  </a:avLst>
                </a:prstGeom>
                <a:solidFill>
                  <a:schemeClr val="accent2"/>
                </a:solidFill>
                <a:ln w="9525">
                  <a:solidFill>
                    <a:schemeClr val="accent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882" name="Rectangle 322"/>
                <p:cNvSpPr>
                  <a:spLocks noChangeArrowheads="1"/>
                </p:cNvSpPr>
                <p:nvPr/>
              </p:nvSpPr>
              <p:spPr bwMode="auto">
                <a:xfrm>
                  <a:off x="1920" y="1062"/>
                  <a:ext cx="108" cy="6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883" name="AutoShape 323"/>
                <p:cNvSpPr>
                  <a:spLocks noChangeArrowheads="1"/>
                </p:cNvSpPr>
                <p:nvPr/>
              </p:nvSpPr>
              <p:spPr bwMode="auto">
                <a:xfrm>
                  <a:off x="1919" y="988"/>
                  <a:ext cx="109" cy="145"/>
                </a:xfrm>
                <a:prstGeom prst="can">
                  <a:avLst>
                    <a:gd name="adj" fmla="val 33257"/>
                  </a:avLst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2884" name="Text Box 324"/>
              <p:cNvSpPr txBox="1">
                <a:spLocks noChangeArrowheads="1"/>
              </p:cNvSpPr>
              <p:nvPr/>
            </p:nvSpPr>
            <p:spPr bwMode="auto">
              <a:xfrm>
                <a:off x="2024" y="959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2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grpSp>
          <p:nvGrpSpPr>
            <p:cNvPr id="322885" name="Group 325"/>
            <p:cNvGrpSpPr>
              <a:grpSpLocks/>
            </p:cNvGrpSpPr>
            <p:nvPr/>
          </p:nvGrpSpPr>
          <p:grpSpPr bwMode="auto">
            <a:xfrm>
              <a:off x="2166" y="1509"/>
              <a:ext cx="384" cy="389"/>
              <a:chOff x="707" y="1147"/>
              <a:chExt cx="384" cy="389"/>
            </a:xfrm>
          </p:grpSpPr>
          <p:grpSp>
            <p:nvGrpSpPr>
              <p:cNvPr id="322886" name="Group 326"/>
              <p:cNvGrpSpPr>
                <a:grpSpLocks/>
              </p:cNvGrpSpPr>
              <p:nvPr/>
            </p:nvGrpSpPr>
            <p:grpSpPr bwMode="auto">
              <a:xfrm>
                <a:off x="707" y="1147"/>
                <a:ext cx="384" cy="159"/>
                <a:chOff x="3193" y="2207"/>
                <a:chExt cx="440" cy="183"/>
              </a:xfrm>
            </p:grpSpPr>
            <p:grpSp>
              <p:nvGrpSpPr>
                <p:cNvPr id="322887" name="Group 32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22888" name="Freeform 32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89" name="Freeform 32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0" name="Freeform 33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1" name="Freeform 33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2" name="Freeform 33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3" name="Freeform 33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4" name="Freeform 33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5" name="Freeform 33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6" name="Freeform 33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7" name="Line 33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8" name="Line 33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899" name="Oval 33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2900" name="AutoShape 34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22901" name="AutoShape 34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902" name="Rectangle 34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22903" name="Freeform 34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04" name="Freeform 34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05" name="Freeform 34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06" name="Freeform 34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07" name="Freeform 34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08" name="Freeform 34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09" name="Freeform 34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10" name="Freeform 35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11" name="Freeform 35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12" name="Freeform 35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13" name="Freeform 35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22914" name="Freeform 35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22915" name="AutoShape 355"/>
                <p:cNvCxnSpPr>
                  <a:cxnSpLocks noChangeShapeType="1"/>
                  <a:stCxn id="322909" idx="3"/>
                  <a:endCxn id="322896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916" name="AutoShape 356"/>
                <p:cNvCxnSpPr>
                  <a:cxnSpLocks noChangeShapeType="1"/>
                  <a:stCxn id="322910" idx="3"/>
                  <a:endCxn id="322896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917" name="AutoShape 357"/>
                <p:cNvCxnSpPr>
                  <a:cxnSpLocks noChangeShapeType="1"/>
                  <a:stCxn id="322905" idx="3"/>
                  <a:endCxn id="322911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918" name="AutoShape 358"/>
                <p:cNvCxnSpPr>
                  <a:cxnSpLocks noChangeShapeType="1"/>
                  <a:stCxn id="322906" idx="3"/>
                  <a:endCxn id="322912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919" name="AutoShape 359"/>
                <p:cNvCxnSpPr>
                  <a:cxnSpLocks noChangeShapeType="1"/>
                  <a:stCxn id="322907" idx="3"/>
                  <a:endCxn id="322913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920" name="AutoShape 360"/>
                <p:cNvCxnSpPr>
                  <a:cxnSpLocks noChangeShapeType="1"/>
                  <a:stCxn id="322908" idx="3"/>
                  <a:endCxn id="322914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921" name="AutoShape 361"/>
                <p:cNvCxnSpPr>
                  <a:cxnSpLocks noChangeShapeType="1"/>
                  <a:stCxn id="322903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22922" name="AutoShape 362"/>
                <p:cNvCxnSpPr>
                  <a:cxnSpLocks noChangeShapeType="1"/>
                  <a:stCxn id="322904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22923" name="Text Box 363"/>
              <p:cNvSpPr txBox="1">
                <a:spLocks noChangeArrowheads="1"/>
              </p:cNvSpPr>
              <p:nvPr/>
            </p:nvSpPr>
            <p:spPr bwMode="auto">
              <a:xfrm>
                <a:off x="857" y="1305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B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sp>
        <p:nvSpPr>
          <p:cNvPr id="322924" name="Line 364"/>
          <p:cNvSpPr>
            <a:spLocks noChangeShapeType="1"/>
          </p:cNvSpPr>
          <p:nvPr/>
        </p:nvSpPr>
        <p:spPr bwMode="auto">
          <a:xfrm flipH="1">
            <a:off x="4351338" y="1631950"/>
            <a:ext cx="1027112" cy="127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2925" name="Line 365"/>
          <p:cNvSpPr>
            <a:spLocks noChangeShapeType="1"/>
          </p:cNvSpPr>
          <p:nvPr/>
        </p:nvSpPr>
        <p:spPr bwMode="auto">
          <a:xfrm>
            <a:off x="6122988" y="4138613"/>
            <a:ext cx="873125" cy="1127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2926" name="Line 366"/>
          <p:cNvSpPr>
            <a:spLocks noChangeShapeType="1"/>
          </p:cNvSpPr>
          <p:nvPr/>
        </p:nvSpPr>
        <p:spPr bwMode="auto">
          <a:xfrm flipV="1">
            <a:off x="6192838" y="4364038"/>
            <a:ext cx="873125" cy="560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2927" name="Line 367"/>
          <p:cNvSpPr>
            <a:spLocks noChangeShapeType="1"/>
          </p:cNvSpPr>
          <p:nvPr/>
        </p:nvSpPr>
        <p:spPr bwMode="auto">
          <a:xfrm flipH="1" flipV="1">
            <a:off x="4348163" y="3484563"/>
            <a:ext cx="669925" cy="14779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2928" name="Line 368"/>
          <p:cNvSpPr>
            <a:spLocks noChangeShapeType="1"/>
          </p:cNvSpPr>
          <p:nvPr/>
        </p:nvSpPr>
        <p:spPr bwMode="auto">
          <a:xfrm flipH="1" flipV="1">
            <a:off x="7788275" y="2913063"/>
            <a:ext cx="404813" cy="7334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2929" name="Line 369"/>
          <p:cNvSpPr>
            <a:spLocks noChangeShapeType="1"/>
          </p:cNvSpPr>
          <p:nvPr/>
        </p:nvSpPr>
        <p:spPr bwMode="auto">
          <a:xfrm>
            <a:off x="6035675" y="1793875"/>
            <a:ext cx="1104900" cy="496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2930" name="Line 370"/>
          <p:cNvSpPr>
            <a:spLocks noChangeShapeType="1"/>
          </p:cNvSpPr>
          <p:nvPr/>
        </p:nvSpPr>
        <p:spPr bwMode="auto">
          <a:xfrm>
            <a:off x="5702300" y="2038350"/>
            <a:ext cx="0" cy="508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2931" name="Line 371"/>
          <p:cNvSpPr>
            <a:spLocks noChangeShapeType="1"/>
          </p:cNvSpPr>
          <p:nvPr/>
        </p:nvSpPr>
        <p:spPr bwMode="auto">
          <a:xfrm>
            <a:off x="5703888" y="3175000"/>
            <a:ext cx="0" cy="508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22932" name="Line 372"/>
          <p:cNvSpPr>
            <a:spLocks noChangeShapeType="1"/>
          </p:cNvSpPr>
          <p:nvPr/>
        </p:nvSpPr>
        <p:spPr bwMode="auto">
          <a:xfrm>
            <a:off x="5715000" y="4356100"/>
            <a:ext cx="0" cy="508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cxnSp>
        <p:nvCxnSpPr>
          <p:cNvPr id="322933" name="AutoShape 373"/>
          <p:cNvCxnSpPr>
            <a:cxnSpLocks noChangeShapeType="1"/>
            <a:stCxn id="322831" idx="2"/>
            <a:endCxn id="322749" idx="3"/>
          </p:cNvCxnSpPr>
          <p:nvPr/>
        </p:nvCxnSpPr>
        <p:spPr bwMode="auto">
          <a:xfrm rot="5400000">
            <a:off x="7068344" y="3793331"/>
            <a:ext cx="711200" cy="1849438"/>
          </a:xfrm>
          <a:prstGeom prst="curvedConnector2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22934" name="Text Box 374"/>
          <p:cNvSpPr txBox="1">
            <a:spLocks noChangeArrowheads="1"/>
          </p:cNvSpPr>
          <p:nvPr/>
        </p:nvSpPr>
        <p:spPr bwMode="auto">
          <a:xfrm>
            <a:off x="5702300" y="2071688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1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2935" name="Text Box 375"/>
          <p:cNvSpPr txBox="1">
            <a:spLocks noChangeArrowheads="1"/>
          </p:cNvSpPr>
          <p:nvPr/>
        </p:nvSpPr>
        <p:spPr bwMode="auto">
          <a:xfrm>
            <a:off x="5727700" y="324167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1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2936" name="Text Box 376"/>
          <p:cNvSpPr txBox="1">
            <a:spLocks noChangeArrowheads="1"/>
          </p:cNvSpPr>
          <p:nvPr/>
        </p:nvSpPr>
        <p:spPr bwMode="auto">
          <a:xfrm>
            <a:off x="5716588" y="443547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1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2937" name="Text Box 377"/>
          <p:cNvSpPr txBox="1">
            <a:spLocks noChangeArrowheads="1"/>
          </p:cNvSpPr>
          <p:nvPr/>
        </p:nvSpPr>
        <p:spPr bwMode="auto">
          <a:xfrm>
            <a:off x="6735763" y="166846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2938" name="Text Box 378"/>
          <p:cNvSpPr txBox="1">
            <a:spLocks noChangeArrowheads="1"/>
          </p:cNvSpPr>
          <p:nvPr/>
        </p:nvSpPr>
        <p:spPr bwMode="auto">
          <a:xfrm>
            <a:off x="7999413" y="2967038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2939" name="Text Box 379"/>
          <p:cNvSpPr txBox="1">
            <a:spLocks noChangeArrowheads="1"/>
          </p:cNvSpPr>
          <p:nvPr/>
        </p:nvSpPr>
        <p:spPr bwMode="auto">
          <a:xfrm>
            <a:off x="7942263" y="483076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2940" name="Text Box 380"/>
          <p:cNvSpPr txBox="1">
            <a:spLocks noChangeArrowheads="1"/>
          </p:cNvSpPr>
          <p:nvPr/>
        </p:nvSpPr>
        <p:spPr bwMode="auto">
          <a:xfrm>
            <a:off x="6692900" y="451802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2941" name="Text Box 381"/>
          <p:cNvSpPr txBox="1">
            <a:spLocks noChangeArrowheads="1"/>
          </p:cNvSpPr>
          <p:nvPr/>
        </p:nvSpPr>
        <p:spPr bwMode="auto">
          <a:xfrm>
            <a:off x="6599238" y="392747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2942" name="Text Box 382"/>
          <p:cNvSpPr txBox="1">
            <a:spLocks noChangeArrowheads="1"/>
          </p:cNvSpPr>
          <p:nvPr/>
        </p:nvSpPr>
        <p:spPr bwMode="auto">
          <a:xfrm>
            <a:off x="4319588" y="1843088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3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22943" name="Text Box 383"/>
          <p:cNvSpPr txBox="1">
            <a:spLocks noChangeArrowheads="1"/>
          </p:cNvSpPr>
          <p:nvPr/>
        </p:nvSpPr>
        <p:spPr bwMode="auto">
          <a:xfrm>
            <a:off x="4148138" y="4038600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3</a:t>
            </a:r>
            <a:endParaRPr lang="en-US" altLang="ko-KR" sz="1800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8CD66C-DE11-4434-BA2B-E52A1D31FAFA}" type="slidenum">
              <a:rPr lang="en-US" altLang="ko-KR"/>
              <a:pPr/>
              <a:t>20</a:t>
            </a:fld>
            <a:endParaRPr lang="en-US" altLang="ko-KR"/>
          </a:p>
        </p:txBody>
      </p:sp>
      <p:sp>
        <p:nvSpPr>
          <p:cNvPr id="3235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 non-trivial path metric</a:t>
            </a:r>
          </a:p>
        </p:txBody>
      </p:sp>
      <p:sp>
        <p:nvSpPr>
          <p:cNvPr id="3235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Previous path metrics do not perform particularly well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One non-trivial link weight:</a:t>
            </a:r>
          </a:p>
          <a:p>
            <a:pPr lvl="1"/>
            <a:r>
              <a:rPr lang="en-US" altLang="ko-KR">
                <a:ea typeface="굴림" charset="-127"/>
              </a:rPr>
              <a:t>w</a:t>
            </a:r>
            <a:r>
              <a:rPr lang="en-US" altLang="ko-KR" baseline="-25000">
                <a:ea typeface="굴림" charset="-127"/>
              </a:rPr>
              <a:t>ij</a:t>
            </a:r>
            <a:r>
              <a:rPr lang="en-US" altLang="ko-KR">
                <a:ea typeface="굴림" charset="-127"/>
              </a:rPr>
              <a:t> weight for link node i to node j</a:t>
            </a:r>
          </a:p>
          <a:p>
            <a:pPr lvl="1"/>
            <a:r>
              <a:rPr lang="en-US" altLang="ko-KR">
                <a:ea typeface="굴림" charset="-127"/>
              </a:rPr>
              <a:t> e</a:t>
            </a:r>
            <a:r>
              <a:rPr lang="en-US" altLang="ko-KR" baseline="-25000">
                <a:ea typeface="굴림" charset="-127"/>
              </a:rPr>
              <a:t>ij</a:t>
            </a:r>
            <a:r>
              <a:rPr lang="en-US" altLang="ko-KR">
                <a:ea typeface="굴림" charset="-127"/>
              </a:rPr>
              <a:t> required energy,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</a:t>
            </a:r>
            <a:r>
              <a:rPr lang="en-US" altLang="ko-KR">
                <a:ea typeface="굴림" charset="-127"/>
              </a:rPr>
              <a:t> some constant,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</a:t>
            </a:r>
            <a:r>
              <a:rPr lang="en-US" altLang="ko-KR" baseline="-25000">
                <a:ea typeface="굴림" charset="-127"/>
                <a:sym typeface="Symbol" pitchFamily="18" charset="2"/>
              </a:rPr>
              <a:t>i</a:t>
            </a:r>
            <a:r>
              <a:rPr lang="en-US" altLang="ko-KR">
                <a:ea typeface="굴림" charset="-127"/>
              </a:rPr>
              <a:t> fraction of battery of node i already used up</a:t>
            </a:r>
          </a:p>
          <a:p>
            <a:r>
              <a:rPr lang="en-US" altLang="ko-KR">
                <a:ea typeface="굴림" charset="-127"/>
              </a:rPr>
              <a:t>Path metric: Sum of link weights</a:t>
            </a:r>
          </a:p>
          <a:p>
            <a:pPr lvl="1"/>
            <a:r>
              <a:rPr lang="en-US" altLang="ko-KR">
                <a:ea typeface="굴림" charset="-127"/>
              </a:rPr>
              <a:t>Use path with smallest metric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Properties: Many messages can be send, high network lifetime</a:t>
            </a:r>
          </a:p>
          <a:p>
            <a:pPr lvl="1"/>
            <a:r>
              <a:rPr lang="en-US" altLang="ko-KR">
                <a:ea typeface="굴림" charset="-127"/>
              </a:rPr>
              <a:t>With admission control, even a competitive ratio logarithmic in network size can be shown</a:t>
            </a:r>
          </a:p>
        </p:txBody>
      </p:sp>
      <p:pic>
        <p:nvPicPr>
          <p:cNvPr id="323588" name="Picture 4" descr="txp_fig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9938" y="1797050"/>
            <a:ext cx="3860800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D9E1C1-4BC0-4910-9B56-C5D004CFA048}" type="slidenum">
              <a:rPr lang="en-US" altLang="ko-KR"/>
              <a:pPr/>
              <a:t>21</a:t>
            </a:fld>
            <a:endParaRPr lang="en-US" altLang="ko-KR"/>
          </a:p>
        </p:txBody>
      </p:sp>
      <p:sp>
        <p:nvSpPr>
          <p:cNvPr id="3246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Multipath unicast routing</a:t>
            </a:r>
          </a:p>
        </p:txBody>
      </p:sp>
      <p:sp>
        <p:nvSpPr>
          <p:cNvPr id="3246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488362" cy="958850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Instead of only a single path, it can be useful to compute multiple paths between a given source/destination pair</a:t>
            </a:r>
          </a:p>
        </p:txBody>
      </p:sp>
      <p:pic>
        <p:nvPicPr>
          <p:cNvPr id="325382" name="Picture 77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09913" y="1681163"/>
            <a:ext cx="5718175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25385" name="Rectangle 777"/>
          <p:cNvSpPr>
            <a:spLocks noChangeArrowheads="1"/>
          </p:cNvSpPr>
          <p:nvPr/>
        </p:nvSpPr>
        <p:spPr bwMode="auto">
          <a:xfrm>
            <a:off x="423863" y="1787525"/>
            <a:ext cx="2760662" cy="4119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Multiple paths can be </a:t>
            </a:r>
            <a:r>
              <a:rPr lang="en-US" altLang="ko-KR" b="1" i="1">
                <a:ea typeface="굴림" charset="-127"/>
              </a:rPr>
              <a:t>disjoint </a:t>
            </a:r>
            <a:r>
              <a:rPr lang="en-US" altLang="ko-KR">
                <a:ea typeface="굴림" charset="-127"/>
              </a:rPr>
              <a:t>or </a:t>
            </a:r>
            <a:r>
              <a:rPr lang="en-US" altLang="ko-KR" b="1" i="1">
                <a:ea typeface="굴림" charset="-127"/>
              </a:rPr>
              <a:t>braided</a:t>
            </a:r>
            <a:endParaRPr lang="en-US" altLang="ko-KR">
              <a:ea typeface="굴림" charset="-127"/>
            </a:endParaRPr>
          </a:p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Used simultaneously, alternatively, randomly, …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05F76F-E2FB-4A73-95D7-6ACA3CD5E503}" type="slidenum">
              <a:rPr lang="en-US" altLang="ko-KR"/>
              <a:pPr/>
              <a:t>22</a:t>
            </a:fld>
            <a:endParaRPr lang="en-US" altLang="ko-KR"/>
          </a:p>
        </p:txBody>
      </p:sp>
      <p:sp>
        <p:nvSpPr>
          <p:cNvPr id="3522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522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Unicast routing in MANETs </a:t>
            </a:r>
          </a:p>
          <a:p>
            <a:r>
              <a:rPr lang="en-US" altLang="ko-KR">
                <a:ea typeface="굴림" charset="-127"/>
              </a:rPr>
              <a:t>Energy efficiency &amp; unicast routing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Multi-/broadcast routing</a:t>
            </a:r>
          </a:p>
          <a:p>
            <a:r>
              <a:rPr lang="en-US" altLang="ko-KR">
                <a:ea typeface="굴림" charset="-127"/>
              </a:rPr>
              <a:t>Geographical routing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284D3E-4A37-4B1B-B246-1382B3D1DD8A}" type="slidenum">
              <a:rPr lang="en-US" altLang="ko-KR"/>
              <a:pPr/>
              <a:t>23</a:t>
            </a:fld>
            <a:endParaRPr lang="en-US" altLang="ko-KR"/>
          </a:p>
        </p:txBody>
      </p:sp>
      <p:sp>
        <p:nvSpPr>
          <p:cNvPr id="32563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Broadcast &amp; multicast (energy-efficient)</a:t>
            </a:r>
          </a:p>
        </p:txBody>
      </p:sp>
      <p:sp>
        <p:nvSpPr>
          <p:cNvPr id="3256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Distribute a packet to all reachable nodes (</a:t>
            </a:r>
            <a:r>
              <a:rPr lang="en-US" altLang="ko-KR" b="1" i="1">
                <a:ea typeface="굴림" charset="-127"/>
              </a:rPr>
              <a:t>broadcast</a:t>
            </a:r>
            <a:r>
              <a:rPr lang="en-US" altLang="ko-KR">
                <a:ea typeface="굴림" charset="-127"/>
              </a:rPr>
              <a:t>) or to a somehow (explicitly) denoted subgroup (</a:t>
            </a:r>
            <a:r>
              <a:rPr lang="en-US" altLang="ko-KR" b="1" i="1">
                <a:ea typeface="굴림" charset="-127"/>
              </a:rPr>
              <a:t>multicast</a:t>
            </a:r>
            <a:r>
              <a:rPr lang="en-US" altLang="ko-KR">
                <a:ea typeface="굴림" charset="-127"/>
              </a:rPr>
              <a:t>)</a:t>
            </a:r>
          </a:p>
          <a:p>
            <a:r>
              <a:rPr lang="en-US" altLang="ko-KR">
                <a:ea typeface="굴림" charset="-127"/>
              </a:rPr>
              <a:t>Basic options</a:t>
            </a:r>
          </a:p>
          <a:p>
            <a:pPr lvl="1"/>
            <a:r>
              <a:rPr lang="en-US" altLang="ko-KR">
                <a:ea typeface="굴림" charset="-127"/>
              </a:rPr>
              <a:t>Source-based tree: Construct a tree (one for each source) to reach all addressees </a:t>
            </a:r>
          </a:p>
          <a:p>
            <a:pPr lvl="2"/>
            <a:r>
              <a:rPr lang="en-US" altLang="ko-KR">
                <a:ea typeface="굴림" charset="-127"/>
              </a:rPr>
              <a:t>Minimize total cost (= sum of link weights) of the tree</a:t>
            </a:r>
            <a:endParaRPr lang="en-US" altLang="ko-KR" b="1" i="1">
              <a:ea typeface="굴림" charset="-127"/>
            </a:endParaRPr>
          </a:p>
          <a:p>
            <a:pPr lvl="2"/>
            <a:r>
              <a:rPr lang="en-US" altLang="ko-KR">
                <a:ea typeface="굴림" charset="-127"/>
              </a:rPr>
              <a:t>Minimize maximum cost to each destination </a:t>
            </a:r>
          </a:p>
          <a:p>
            <a:pPr lvl="1"/>
            <a:r>
              <a:rPr lang="en-US" altLang="ko-KR">
                <a:ea typeface="굴림" charset="-127"/>
              </a:rPr>
              <a:t>Shared, core-based trees</a:t>
            </a:r>
          </a:p>
          <a:p>
            <a:pPr lvl="2"/>
            <a:r>
              <a:rPr lang="en-US" altLang="ko-KR">
                <a:ea typeface="굴림" charset="-127"/>
              </a:rPr>
              <a:t>Use only a single tree for all sources</a:t>
            </a:r>
          </a:p>
          <a:p>
            <a:pPr lvl="2"/>
            <a:r>
              <a:rPr lang="en-US" altLang="ko-KR">
                <a:ea typeface="굴림" charset="-127"/>
              </a:rPr>
              <a:t>Every source sends packets to the tree where they are distributed</a:t>
            </a:r>
          </a:p>
          <a:p>
            <a:pPr lvl="1"/>
            <a:r>
              <a:rPr lang="en-US" altLang="ko-KR">
                <a:ea typeface="굴림" charset="-127"/>
              </a:rPr>
              <a:t>Mesh</a:t>
            </a:r>
          </a:p>
          <a:p>
            <a:pPr lvl="2"/>
            <a:r>
              <a:rPr lang="en-US" altLang="ko-KR">
                <a:ea typeface="굴림" charset="-127"/>
              </a:rPr>
              <a:t>Trees are only 1-connected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use meshes to provide higher redundancy and thus robustness in mobile environments </a:t>
            </a:r>
          </a:p>
          <a:p>
            <a:pPr lvl="2"/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22959AC-1FA8-4EE1-B097-BB1028E8CD29}" type="slidenum">
              <a:rPr lang="en-US" altLang="ko-KR"/>
              <a:pPr/>
              <a:t>24</a:t>
            </a:fld>
            <a:endParaRPr lang="en-US" altLang="ko-KR"/>
          </a:p>
        </p:txBody>
      </p:sp>
      <p:sp>
        <p:nvSpPr>
          <p:cNvPr id="3276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Optimization goals for source-based trees</a:t>
            </a:r>
          </a:p>
        </p:txBody>
      </p:sp>
      <p:sp>
        <p:nvSpPr>
          <p:cNvPr id="3276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4040187" cy="5191125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For each source, minimize </a:t>
            </a:r>
            <a:r>
              <a:rPr lang="en-US" altLang="ko-KR" b="1" i="1">
                <a:ea typeface="굴림" charset="-127"/>
              </a:rPr>
              <a:t>total cost</a:t>
            </a:r>
          </a:p>
          <a:p>
            <a:pPr lvl="1"/>
            <a:r>
              <a:rPr lang="en-US" altLang="ko-KR">
                <a:ea typeface="굴림" charset="-127"/>
              </a:rPr>
              <a:t>This is the Steiner tree problem again</a:t>
            </a: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For each source, minimize </a:t>
            </a:r>
            <a:r>
              <a:rPr lang="en-US" altLang="ko-KR" b="1" i="1">
                <a:ea typeface="굴림" charset="-127"/>
              </a:rPr>
              <a:t>maximum cost </a:t>
            </a:r>
            <a:r>
              <a:rPr lang="en-US" altLang="ko-KR">
                <a:ea typeface="굴림" charset="-127"/>
              </a:rPr>
              <a:t>to each destination</a:t>
            </a:r>
          </a:p>
          <a:p>
            <a:pPr lvl="1"/>
            <a:r>
              <a:rPr lang="en-US" altLang="ko-KR">
                <a:ea typeface="굴림" charset="-127"/>
              </a:rPr>
              <a:t>This is obtained by overlapping the </a:t>
            </a:r>
            <a:r>
              <a:rPr lang="en-US" altLang="ko-KR" b="1" i="1">
                <a:ea typeface="굴림" charset="-127"/>
              </a:rPr>
              <a:t>individual </a:t>
            </a:r>
            <a:r>
              <a:rPr lang="en-US" altLang="ko-KR">
                <a:ea typeface="굴림" charset="-127"/>
              </a:rPr>
              <a:t>shortest paths as computed by a normal routing protocol</a:t>
            </a:r>
          </a:p>
        </p:txBody>
      </p:sp>
      <p:sp>
        <p:nvSpPr>
          <p:cNvPr id="327684" name="Text Box 4"/>
          <p:cNvSpPr txBox="1">
            <a:spLocks noChangeArrowheads="1"/>
          </p:cNvSpPr>
          <p:nvPr/>
        </p:nvSpPr>
        <p:spPr bwMode="auto">
          <a:xfrm>
            <a:off x="5664200" y="960438"/>
            <a:ext cx="1365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Steiner tree</a:t>
            </a:r>
          </a:p>
        </p:txBody>
      </p:sp>
      <p:sp>
        <p:nvSpPr>
          <p:cNvPr id="327685" name="Oval 5"/>
          <p:cNvSpPr>
            <a:spLocks noChangeArrowheads="1"/>
          </p:cNvSpPr>
          <p:nvPr/>
        </p:nvSpPr>
        <p:spPr bwMode="auto">
          <a:xfrm>
            <a:off x="5353050" y="1746250"/>
            <a:ext cx="366713" cy="366713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27686" name="Text Box 6"/>
          <p:cNvSpPr txBox="1">
            <a:spLocks noChangeArrowheads="1"/>
          </p:cNvSpPr>
          <p:nvPr/>
        </p:nvSpPr>
        <p:spPr bwMode="auto">
          <a:xfrm>
            <a:off x="5081588" y="1338263"/>
            <a:ext cx="908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Source</a:t>
            </a:r>
          </a:p>
        </p:txBody>
      </p:sp>
      <p:sp>
        <p:nvSpPr>
          <p:cNvPr id="327687" name="Oval 7"/>
          <p:cNvSpPr>
            <a:spLocks noChangeArrowheads="1"/>
          </p:cNvSpPr>
          <p:nvPr/>
        </p:nvSpPr>
        <p:spPr bwMode="auto">
          <a:xfrm>
            <a:off x="6256338" y="2441575"/>
            <a:ext cx="366712" cy="366713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27688" name="Text Box 8"/>
          <p:cNvSpPr txBox="1">
            <a:spLocks noChangeArrowheads="1"/>
          </p:cNvSpPr>
          <p:nvPr/>
        </p:nvSpPr>
        <p:spPr bwMode="auto">
          <a:xfrm>
            <a:off x="5680075" y="2851150"/>
            <a:ext cx="1517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Destination 1</a:t>
            </a:r>
          </a:p>
        </p:txBody>
      </p:sp>
      <p:sp>
        <p:nvSpPr>
          <p:cNvPr id="327689" name="Text Box 9"/>
          <p:cNvSpPr txBox="1">
            <a:spLocks noChangeArrowheads="1"/>
          </p:cNvSpPr>
          <p:nvPr/>
        </p:nvSpPr>
        <p:spPr bwMode="auto">
          <a:xfrm>
            <a:off x="6640513" y="1338263"/>
            <a:ext cx="1517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Destination 2</a:t>
            </a:r>
          </a:p>
        </p:txBody>
      </p:sp>
      <p:sp>
        <p:nvSpPr>
          <p:cNvPr id="327690" name="Oval 10"/>
          <p:cNvSpPr>
            <a:spLocks noChangeArrowheads="1"/>
          </p:cNvSpPr>
          <p:nvPr/>
        </p:nvSpPr>
        <p:spPr bwMode="auto">
          <a:xfrm>
            <a:off x="7215188" y="1746250"/>
            <a:ext cx="366712" cy="366713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cxnSp>
        <p:nvCxnSpPr>
          <p:cNvPr id="327691" name="AutoShape 11"/>
          <p:cNvCxnSpPr>
            <a:cxnSpLocks noChangeShapeType="1"/>
            <a:stCxn id="327685" idx="6"/>
            <a:endCxn id="327690" idx="2"/>
          </p:cNvCxnSpPr>
          <p:nvPr/>
        </p:nvCxnSpPr>
        <p:spPr bwMode="auto">
          <a:xfrm>
            <a:off x="5719763" y="1930400"/>
            <a:ext cx="149542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7692" name="AutoShape 12"/>
          <p:cNvCxnSpPr>
            <a:cxnSpLocks noChangeShapeType="1"/>
            <a:stCxn id="327685" idx="5"/>
            <a:endCxn id="327687" idx="1"/>
          </p:cNvCxnSpPr>
          <p:nvPr/>
        </p:nvCxnSpPr>
        <p:spPr bwMode="auto">
          <a:xfrm>
            <a:off x="5665788" y="2058988"/>
            <a:ext cx="644525" cy="436562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7693" name="AutoShape 13"/>
          <p:cNvCxnSpPr>
            <a:cxnSpLocks noChangeShapeType="1"/>
            <a:stCxn id="327687" idx="7"/>
            <a:endCxn id="327690" idx="3"/>
          </p:cNvCxnSpPr>
          <p:nvPr/>
        </p:nvCxnSpPr>
        <p:spPr bwMode="auto">
          <a:xfrm flipV="1">
            <a:off x="6569075" y="2058988"/>
            <a:ext cx="700088" cy="436562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27694" name="Text Box 14"/>
          <p:cNvSpPr txBox="1">
            <a:spLocks noChangeArrowheads="1"/>
          </p:cNvSpPr>
          <p:nvPr/>
        </p:nvSpPr>
        <p:spPr bwMode="auto">
          <a:xfrm>
            <a:off x="5667375" y="220821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</a:p>
        </p:txBody>
      </p:sp>
      <p:sp>
        <p:nvSpPr>
          <p:cNvPr id="327695" name="Text Box 15"/>
          <p:cNvSpPr txBox="1">
            <a:spLocks noChangeArrowheads="1"/>
          </p:cNvSpPr>
          <p:nvPr/>
        </p:nvSpPr>
        <p:spPr bwMode="auto">
          <a:xfrm>
            <a:off x="6210300" y="1568450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</a:p>
        </p:txBody>
      </p:sp>
      <p:sp>
        <p:nvSpPr>
          <p:cNvPr id="327696" name="Text Box 16"/>
          <p:cNvSpPr txBox="1">
            <a:spLocks noChangeArrowheads="1"/>
          </p:cNvSpPr>
          <p:nvPr/>
        </p:nvSpPr>
        <p:spPr bwMode="auto">
          <a:xfrm>
            <a:off x="6886575" y="224472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1</a:t>
            </a:r>
          </a:p>
        </p:txBody>
      </p:sp>
      <p:sp>
        <p:nvSpPr>
          <p:cNvPr id="327697" name="Oval 17"/>
          <p:cNvSpPr>
            <a:spLocks noChangeArrowheads="1"/>
          </p:cNvSpPr>
          <p:nvPr/>
        </p:nvSpPr>
        <p:spPr bwMode="auto">
          <a:xfrm>
            <a:off x="5365750" y="4335463"/>
            <a:ext cx="366713" cy="366712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27698" name="Text Box 18"/>
          <p:cNvSpPr txBox="1">
            <a:spLocks noChangeArrowheads="1"/>
          </p:cNvSpPr>
          <p:nvPr/>
        </p:nvSpPr>
        <p:spPr bwMode="auto">
          <a:xfrm>
            <a:off x="5094288" y="3927475"/>
            <a:ext cx="908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Source</a:t>
            </a:r>
          </a:p>
        </p:txBody>
      </p:sp>
      <p:sp>
        <p:nvSpPr>
          <p:cNvPr id="327699" name="Oval 19"/>
          <p:cNvSpPr>
            <a:spLocks noChangeArrowheads="1"/>
          </p:cNvSpPr>
          <p:nvPr/>
        </p:nvSpPr>
        <p:spPr bwMode="auto">
          <a:xfrm>
            <a:off x="6269038" y="5030788"/>
            <a:ext cx="366712" cy="3667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27700" name="Text Box 20"/>
          <p:cNvSpPr txBox="1">
            <a:spLocks noChangeArrowheads="1"/>
          </p:cNvSpPr>
          <p:nvPr/>
        </p:nvSpPr>
        <p:spPr bwMode="auto">
          <a:xfrm>
            <a:off x="5692775" y="5440363"/>
            <a:ext cx="1517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Destination 1</a:t>
            </a:r>
          </a:p>
        </p:txBody>
      </p:sp>
      <p:sp>
        <p:nvSpPr>
          <p:cNvPr id="327701" name="Text Box 21"/>
          <p:cNvSpPr txBox="1">
            <a:spLocks noChangeArrowheads="1"/>
          </p:cNvSpPr>
          <p:nvPr/>
        </p:nvSpPr>
        <p:spPr bwMode="auto">
          <a:xfrm>
            <a:off x="6653213" y="3927475"/>
            <a:ext cx="1517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Destination 2</a:t>
            </a:r>
          </a:p>
        </p:txBody>
      </p:sp>
      <p:sp>
        <p:nvSpPr>
          <p:cNvPr id="327702" name="Oval 22"/>
          <p:cNvSpPr>
            <a:spLocks noChangeArrowheads="1"/>
          </p:cNvSpPr>
          <p:nvPr/>
        </p:nvSpPr>
        <p:spPr bwMode="auto">
          <a:xfrm>
            <a:off x="7227888" y="4335463"/>
            <a:ext cx="366712" cy="366712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cxnSp>
        <p:nvCxnSpPr>
          <p:cNvPr id="327703" name="AutoShape 23"/>
          <p:cNvCxnSpPr>
            <a:cxnSpLocks noChangeShapeType="1"/>
            <a:stCxn id="327697" idx="6"/>
            <a:endCxn id="327702" idx="2"/>
          </p:cNvCxnSpPr>
          <p:nvPr/>
        </p:nvCxnSpPr>
        <p:spPr bwMode="auto">
          <a:xfrm>
            <a:off x="5732463" y="4519613"/>
            <a:ext cx="1495425" cy="0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7704" name="AutoShape 24"/>
          <p:cNvCxnSpPr>
            <a:cxnSpLocks noChangeShapeType="1"/>
            <a:stCxn id="327697" idx="5"/>
            <a:endCxn id="327699" idx="1"/>
          </p:cNvCxnSpPr>
          <p:nvPr/>
        </p:nvCxnSpPr>
        <p:spPr bwMode="auto">
          <a:xfrm>
            <a:off x="5678488" y="4648200"/>
            <a:ext cx="644525" cy="436563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7705" name="AutoShape 25"/>
          <p:cNvCxnSpPr>
            <a:cxnSpLocks noChangeShapeType="1"/>
            <a:stCxn id="327699" idx="7"/>
            <a:endCxn id="327702" idx="3"/>
          </p:cNvCxnSpPr>
          <p:nvPr/>
        </p:nvCxnSpPr>
        <p:spPr bwMode="auto">
          <a:xfrm flipV="1">
            <a:off x="6581775" y="4648200"/>
            <a:ext cx="700088" cy="4365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27706" name="Text Box 26"/>
          <p:cNvSpPr txBox="1">
            <a:spLocks noChangeArrowheads="1"/>
          </p:cNvSpPr>
          <p:nvPr/>
        </p:nvSpPr>
        <p:spPr bwMode="auto">
          <a:xfrm>
            <a:off x="5680075" y="479742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</a:p>
        </p:txBody>
      </p:sp>
      <p:sp>
        <p:nvSpPr>
          <p:cNvPr id="327707" name="Text Box 27"/>
          <p:cNvSpPr txBox="1">
            <a:spLocks noChangeArrowheads="1"/>
          </p:cNvSpPr>
          <p:nvPr/>
        </p:nvSpPr>
        <p:spPr bwMode="auto">
          <a:xfrm>
            <a:off x="6223000" y="415766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</a:t>
            </a:r>
          </a:p>
        </p:txBody>
      </p:sp>
      <p:sp>
        <p:nvSpPr>
          <p:cNvPr id="327708" name="Text Box 28"/>
          <p:cNvSpPr txBox="1">
            <a:spLocks noChangeArrowheads="1"/>
          </p:cNvSpPr>
          <p:nvPr/>
        </p:nvSpPr>
        <p:spPr bwMode="auto">
          <a:xfrm>
            <a:off x="6899275" y="4833938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1</a:t>
            </a:r>
          </a:p>
        </p:txBody>
      </p:sp>
      <p:sp>
        <p:nvSpPr>
          <p:cNvPr id="327709" name="Text Box 29"/>
          <p:cNvSpPr txBox="1">
            <a:spLocks noChangeArrowheads="1"/>
          </p:cNvSpPr>
          <p:nvPr/>
        </p:nvSpPr>
        <p:spPr bwMode="auto">
          <a:xfrm>
            <a:off x="5500688" y="3549650"/>
            <a:ext cx="2000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Shortest path tree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EB7B035-CA2E-49E1-B63E-5A8F7D42B0D1}" type="slidenum">
              <a:rPr lang="en-US" altLang="ko-KR"/>
              <a:pPr/>
              <a:t>25</a:t>
            </a:fld>
            <a:endParaRPr lang="en-US" altLang="ko-KR"/>
          </a:p>
        </p:txBody>
      </p:sp>
      <p:sp>
        <p:nvSpPr>
          <p:cNvPr id="3266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Summary of options (broadcast/multicast)</a:t>
            </a:r>
          </a:p>
        </p:txBody>
      </p:sp>
      <p:sp>
        <p:nvSpPr>
          <p:cNvPr id="3266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  <p:grpSp>
        <p:nvGrpSpPr>
          <p:cNvPr id="326660" name="Group 4"/>
          <p:cNvGrpSpPr>
            <a:grpSpLocks/>
          </p:cNvGrpSpPr>
          <p:nvPr/>
        </p:nvGrpSpPr>
        <p:grpSpPr bwMode="auto">
          <a:xfrm>
            <a:off x="515938" y="1381125"/>
            <a:ext cx="8340725" cy="4171950"/>
            <a:chOff x="426" y="384"/>
            <a:chExt cx="5254" cy="2628"/>
          </a:xfrm>
        </p:grpSpPr>
        <p:sp>
          <p:nvSpPr>
            <p:cNvPr id="326661" name="Text Box 5"/>
            <p:cNvSpPr txBox="1">
              <a:spLocks noChangeArrowheads="1"/>
            </p:cNvSpPr>
            <p:nvPr/>
          </p:nvSpPr>
          <p:spPr bwMode="auto">
            <a:xfrm>
              <a:off x="710" y="746"/>
              <a:ext cx="76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ea typeface="굴림" charset="-127"/>
                </a:rPr>
                <a:t>Broadcast</a:t>
              </a:r>
            </a:p>
          </p:txBody>
        </p:sp>
        <p:sp>
          <p:nvSpPr>
            <p:cNvPr id="326662" name="Text Box 6"/>
            <p:cNvSpPr txBox="1">
              <a:spLocks noChangeArrowheads="1"/>
            </p:cNvSpPr>
            <p:nvPr/>
          </p:nvSpPr>
          <p:spPr bwMode="auto">
            <a:xfrm>
              <a:off x="2711" y="746"/>
              <a:ext cx="68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ea typeface="굴림" charset="-127"/>
                </a:rPr>
                <a:t>Multicast</a:t>
              </a:r>
            </a:p>
          </p:txBody>
        </p:sp>
        <p:grpSp>
          <p:nvGrpSpPr>
            <p:cNvPr id="326663" name="Group 7"/>
            <p:cNvGrpSpPr>
              <a:grpSpLocks/>
            </p:cNvGrpSpPr>
            <p:nvPr/>
          </p:nvGrpSpPr>
          <p:grpSpPr bwMode="auto">
            <a:xfrm>
              <a:off x="426" y="1655"/>
              <a:ext cx="5254" cy="1357"/>
              <a:chOff x="426" y="1655"/>
              <a:chExt cx="5254" cy="1357"/>
            </a:xfrm>
          </p:grpSpPr>
          <p:sp>
            <p:nvSpPr>
              <p:cNvPr id="326664" name="Text Box 8"/>
              <p:cNvSpPr txBox="1">
                <a:spLocks noChangeArrowheads="1"/>
              </p:cNvSpPr>
              <p:nvPr/>
            </p:nvSpPr>
            <p:spPr bwMode="auto">
              <a:xfrm>
                <a:off x="5212" y="1655"/>
                <a:ext cx="46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800">
                    <a:ea typeface="굴림" charset="-127"/>
                  </a:rPr>
                  <a:t>Mesh</a:t>
                </a:r>
              </a:p>
            </p:txBody>
          </p:sp>
          <p:sp>
            <p:nvSpPr>
              <p:cNvPr id="326665" name="Text Box 9"/>
              <p:cNvSpPr txBox="1">
                <a:spLocks noChangeArrowheads="1"/>
              </p:cNvSpPr>
              <p:nvPr/>
            </p:nvSpPr>
            <p:spPr bwMode="auto">
              <a:xfrm>
                <a:off x="3377" y="1655"/>
                <a:ext cx="1220" cy="4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800">
                    <a:ea typeface="굴림" charset="-127"/>
                  </a:rPr>
                  <a:t>Shared tree</a:t>
                </a:r>
                <a:br>
                  <a:rPr lang="en-US" altLang="ko-KR" sz="1800">
                    <a:ea typeface="굴림" charset="-127"/>
                  </a:rPr>
                </a:br>
                <a:r>
                  <a:rPr lang="en-US" altLang="ko-KR" sz="1800">
                    <a:ea typeface="굴림" charset="-127"/>
                  </a:rPr>
                  <a:t>(core-based tree)</a:t>
                </a:r>
              </a:p>
            </p:txBody>
          </p:sp>
          <p:sp>
            <p:nvSpPr>
              <p:cNvPr id="326666" name="Text Box 10"/>
              <p:cNvSpPr txBox="1">
                <a:spLocks noChangeArrowheads="1"/>
              </p:cNvSpPr>
              <p:nvPr/>
            </p:nvSpPr>
            <p:spPr bwMode="auto">
              <a:xfrm>
                <a:off x="3117" y="2426"/>
                <a:ext cx="556" cy="4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800">
                    <a:ea typeface="굴림" charset="-127"/>
                  </a:rPr>
                  <a:t>Single </a:t>
                </a:r>
                <a:br>
                  <a:rPr lang="en-US" altLang="ko-KR" sz="1800">
                    <a:ea typeface="굴림" charset="-127"/>
                  </a:rPr>
                </a:br>
                <a:r>
                  <a:rPr lang="en-US" altLang="ko-KR" sz="1800">
                    <a:ea typeface="굴림" charset="-127"/>
                  </a:rPr>
                  <a:t>core</a:t>
                </a:r>
              </a:p>
            </p:txBody>
          </p:sp>
          <p:sp>
            <p:nvSpPr>
              <p:cNvPr id="326667" name="Text Box 11"/>
              <p:cNvSpPr txBox="1">
                <a:spLocks noChangeArrowheads="1"/>
              </p:cNvSpPr>
              <p:nvPr/>
            </p:nvSpPr>
            <p:spPr bwMode="auto">
              <a:xfrm>
                <a:off x="4253" y="2426"/>
                <a:ext cx="652" cy="4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800">
                    <a:ea typeface="굴림" charset="-127"/>
                  </a:rPr>
                  <a:t>Multiple </a:t>
                </a:r>
                <a:br>
                  <a:rPr lang="en-US" altLang="ko-KR" sz="1800">
                    <a:ea typeface="굴림" charset="-127"/>
                  </a:rPr>
                </a:br>
                <a:r>
                  <a:rPr lang="en-US" altLang="ko-KR" sz="1800">
                    <a:ea typeface="굴림" charset="-127"/>
                  </a:rPr>
                  <a:t>core</a:t>
                </a:r>
              </a:p>
            </p:txBody>
          </p:sp>
          <p:sp>
            <p:nvSpPr>
              <p:cNvPr id="326668" name="Text Box 12"/>
              <p:cNvSpPr txBox="1">
                <a:spLocks noChangeArrowheads="1"/>
              </p:cNvSpPr>
              <p:nvPr/>
            </p:nvSpPr>
            <p:spPr bwMode="auto">
              <a:xfrm>
                <a:off x="1076" y="1655"/>
                <a:ext cx="796" cy="4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800">
                    <a:ea typeface="굴림" charset="-127"/>
                  </a:rPr>
                  <a:t>One tree</a:t>
                </a:r>
                <a:br>
                  <a:rPr lang="en-US" altLang="ko-KR" sz="1800">
                    <a:ea typeface="굴림" charset="-127"/>
                  </a:rPr>
                </a:br>
                <a:r>
                  <a:rPr lang="en-US" altLang="ko-KR" sz="1800">
                    <a:ea typeface="굴림" charset="-127"/>
                  </a:rPr>
                  <a:t>per source</a:t>
                </a:r>
              </a:p>
            </p:txBody>
          </p:sp>
          <p:sp>
            <p:nvSpPr>
              <p:cNvPr id="326669" name="Text Box 13"/>
              <p:cNvSpPr txBox="1">
                <a:spLocks noChangeArrowheads="1"/>
              </p:cNvSpPr>
              <p:nvPr/>
            </p:nvSpPr>
            <p:spPr bwMode="auto">
              <a:xfrm>
                <a:off x="426" y="2435"/>
                <a:ext cx="956" cy="5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800">
                    <a:ea typeface="굴림" charset="-127"/>
                  </a:rPr>
                  <a:t>Minimize</a:t>
                </a:r>
                <a:br>
                  <a:rPr lang="en-US" altLang="ko-KR" sz="1800">
                    <a:ea typeface="굴림" charset="-127"/>
                  </a:rPr>
                </a:br>
                <a:r>
                  <a:rPr lang="en-US" altLang="ko-KR" sz="1800">
                    <a:ea typeface="굴림" charset="-127"/>
                  </a:rPr>
                  <a:t>total cost</a:t>
                </a:r>
                <a:br>
                  <a:rPr lang="en-US" altLang="ko-KR" sz="1800">
                    <a:ea typeface="굴림" charset="-127"/>
                  </a:rPr>
                </a:br>
                <a:r>
                  <a:rPr lang="en-US" altLang="ko-KR" sz="1800">
                    <a:ea typeface="굴림" charset="-127"/>
                  </a:rPr>
                  <a:t>(Steiner tree)</a:t>
                </a:r>
              </a:p>
            </p:txBody>
          </p:sp>
          <p:sp>
            <p:nvSpPr>
              <p:cNvPr id="326670" name="Text Box 14"/>
              <p:cNvSpPr txBox="1">
                <a:spLocks noChangeArrowheads="1"/>
              </p:cNvSpPr>
              <p:nvPr/>
            </p:nvSpPr>
            <p:spPr bwMode="auto">
              <a:xfrm>
                <a:off x="1566" y="2435"/>
                <a:ext cx="1292" cy="5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800">
                    <a:ea typeface="굴림" charset="-127"/>
                  </a:rPr>
                  <a:t>Minimize</a:t>
                </a:r>
                <a:br>
                  <a:rPr lang="en-US" altLang="ko-KR" sz="1800">
                    <a:ea typeface="굴림" charset="-127"/>
                  </a:rPr>
                </a:br>
                <a:r>
                  <a:rPr lang="en-US" altLang="ko-KR" sz="1800">
                    <a:ea typeface="굴림" charset="-127"/>
                  </a:rPr>
                  <a:t>cost to each node </a:t>
                </a:r>
                <a:br>
                  <a:rPr lang="en-US" altLang="ko-KR" sz="1800">
                    <a:ea typeface="굴림" charset="-127"/>
                  </a:rPr>
                </a:br>
                <a:r>
                  <a:rPr lang="en-US" altLang="ko-KR" sz="1800">
                    <a:ea typeface="굴림" charset="-127"/>
                  </a:rPr>
                  <a:t>(e.g., Dijkstra)</a:t>
                </a:r>
              </a:p>
            </p:txBody>
          </p:sp>
          <p:cxnSp>
            <p:nvCxnSpPr>
              <p:cNvPr id="326671" name="AutoShape 15"/>
              <p:cNvCxnSpPr>
                <a:cxnSpLocks noChangeShapeType="1"/>
                <a:stCxn id="326669" idx="0"/>
                <a:endCxn id="326668" idx="2"/>
              </p:cNvCxnSpPr>
              <p:nvPr/>
            </p:nvCxnSpPr>
            <p:spPr bwMode="auto">
              <a:xfrm flipV="1">
                <a:off x="904" y="2059"/>
                <a:ext cx="570" cy="37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26672" name="AutoShape 16"/>
              <p:cNvCxnSpPr>
                <a:cxnSpLocks noChangeShapeType="1"/>
                <a:stCxn id="326668" idx="2"/>
                <a:endCxn id="326670" idx="0"/>
              </p:cNvCxnSpPr>
              <p:nvPr/>
            </p:nvCxnSpPr>
            <p:spPr bwMode="auto">
              <a:xfrm>
                <a:off x="1474" y="2059"/>
                <a:ext cx="738" cy="37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26673" name="AutoShape 17"/>
              <p:cNvCxnSpPr>
                <a:cxnSpLocks noChangeShapeType="1"/>
                <a:stCxn id="326666" idx="0"/>
                <a:endCxn id="326665" idx="2"/>
              </p:cNvCxnSpPr>
              <p:nvPr/>
            </p:nvCxnSpPr>
            <p:spPr bwMode="auto">
              <a:xfrm flipV="1">
                <a:off x="3395" y="2059"/>
                <a:ext cx="592" cy="36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26674" name="AutoShape 18"/>
              <p:cNvCxnSpPr>
                <a:cxnSpLocks noChangeShapeType="1"/>
                <a:stCxn id="326665" idx="2"/>
                <a:endCxn id="326667" idx="0"/>
              </p:cNvCxnSpPr>
              <p:nvPr/>
            </p:nvCxnSpPr>
            <p:spPr bwMode="auto">
              <a:xfrm>
                <a:off x="3987" y="2059"/>
                <a:ext cx="592" cy="36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26675" name="AutoShape 19"/>
            <p:cNvCxnSpPr>
              <a:cxnSpLocks noChangeShapeType="1"/>
              <a:stCxn id="326664" idx="0"/>
              <a:endCxn id="326662" idx="2"/>
            </p:cNvCxnSpPr>
            <p:nvPr/>
          </p:nvCxnSpPr>
          <p:spPr bwMode="auto">
            <a:xfrm flipH="1" flipV="1">
              <a:off x="3053" y="977"/>
              <a:ext cx="2393" cy="67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676" name="AutoShape 20"/>
            <p:cNvCxnSpPr>
              <a:cxnSpLocks noChangeShapeType="1"/>
              <a:stCxn id="326662" idx="2"/>
              <a:endCxn id="326668" idx="0"/>
            </p:cNvCxnSpPr>
            <p:nvPr/>
          </p:nvCxnSpPr>
          <p:spPr bwMode="auto">
            <a:xfrm flipH="1">
              <a:off x="1474" y="977"/>
              <a:ext cx="1579" cy="67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677" name="AutoShape 21"/>
            <p:cNvCxnSpPr>
              <a:cxnSpLocks noChangeShapeType="1"/>
              <a:stCxn id="326662" idx="2"/>
              <a:endCxn id="326665" idx="0"/>
            </p:cNvCxnSpPr>
            <p:nvPr/>
          </p:nvCxnSpPr>
          <p:spPr bwMode="auto">
            <a:xfrm>
              <a:off x="3053" y="977"/>
              <a:ext cx="934" cy="67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26678" name="Rectangle 22"/>
            <p:cNvSpPr>
              <a:spLocks noChangeArrowheads="1"/>
            </p:cNvSpPr>
            <p:nvPr/>
          </p:nvSpPr>
          <p:spPr bwMode="auto">
            <a:xfrm>
              <a:off x="2079" y="384"/>
              <a:ext cx="27" cy="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cxnSp>
          <p:nvCxnSpPr>
            <p:cNvPr id="326679" name="AutoShape 23"/>
            <p:cNvCxnSpPr>
              <a:cxnSpLocks noChangeShapeType="1"/>
              <a:stCxn id="326678" idx="2"/>
              <a:endCxn id="326661" idx="0"/>
            </p:cNvCxnSpPr>
            <p:nvPr/>
          </p:nvCxnSpPr>
          <p:spPr bwMode="auto">
            <a:xfrm flipH="1">
              <a:off x="1092" y="411"/>
              <a:ext cx="1001" cy="33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680" name="AutoShape 24"/>
            <p:cNvCxnSpPr>
              <a:cxnSpLocks noChangeShapeType="1"/>
              <a:stCxn id="326678" idx="2"/>
              <a:endCxn id="326662" idx="0"/>
            </p:cNvCxnSpPr>
            <p:nvPr/>
          </p:nvCxnSpPr>
          <p:spPr bwMode="auto">
            <a:xfrm>
              <a:off x="2093" y="411"/>
              <a:ext cx="960" cy="33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833A61-F40C-4B06-9F2F-1C2C3D4BDF87}" type="slidenum">
              <a:rPr lang="en-US" altLang="ko-KR"/>
              <a:pPr/>
              <a:t>26</a:t>
            </a:fld>
            <a:endParaRPr lang="en-US" altLang="ko-KR"/>
          </a:p>
        </p:txBody>
      </p:sp>
      <p:sp>
        <p:nvSpPr>
          <p:cNvPr id="3287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Wireless multicast advantage</a:t>
            </a:r>
          </a:p>
        </p:txBody>
      </p:sp>
      <p:sp>
        <p:nvSpPr>
          <p:cNvPr id="3287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Broad-/Multicasting in wireless is unlike broad-/multicasting in a wired medium</a:t>
            </a:r>
          </a:p>
          <a:p>
            <a:pPr lvl="1"/>
            <a:r>
              <a:rPr lang="en-US" altLang="ko-KR">
                <a:ea typeface="굴림" charset="-127"/>
              </a:rPr>
              <a:t>Wires: locally distributing a packet to n neighbors: n times the cost of a unicast packet </a:t>
            </a:r>
          </a:p>
          <a:p>
            <a:pPr lvl="1"/>
            <a:r>
              <a:rPr lang="en-US" altLang="ko-KR">
                <a:ea typeface="굴림" charset="-127"/>
              </a:rPr>
              <a:t>Wireless: sending to n neighbors can incur costs</a:t>
            </a:r>
          </a:p>
          <a:p>
            <a:pPr lvl="2"/>
            <a:r>
              <a:rPr lang="en-US" altLang="ko-KR">
                <a:ea typeface="굴림" charset="-127"/>
              </a:rPr>
              <a:t>As high as sending to a single neighbor – if receive costs are neglected completely</a:t>
            </a:r>
          </a:p>
          <a:p>
            <a:pPr lvl="2"/>
            <a:r>
              <a:rPr lang="en-US" altLang="ko-KR">
                <a:ea typeface="굴림" charset="-127"/>
              </a:rPr>
              <a:t>As high as sending once, receiving n times – if receives are tuned to the right moment</a:t>
            </a:r>
          </a:p>
          <a:p>
            <a:pPr lvl="2"/>
            <a:r>
              <a:rPr lang="en-US" altLang="ko-KR">
                <a:ea typeface="굴림" charset="-127"/>
              </a:rPr>
              <a:t>As high as sending n unicast packets – if the MAC protocol does not support local multicast </a:t>
            </a:r>
          </a:p>
          <a:p>
            <a:pPr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If local multicast is cheaper than repeated unicasts, then </a:t>
            </a:r>
            <a:r>
              <a:rPr lang="en-US" altLang="ko-KR" b="1" i="1">
                <a:ea typeface="굴림" charset="-127"/>
              </a:rPr>
              <a:t>wireless multicast advantage </a:t>
            </a:r>
            <a:r>
              <a:rPr lang="en-US" altLang="ko-KR">
                <a:ea typeface="굴림" charset="-127"/>
              </a:rPr>
              <a:t>is present</a:t>
            </a:r>
          </a:p>
          <a:p>
            <a:pPr lvl="1"/>
            <a:r>
              <a:rPr lang="en-US" altLang="ko-KR">
                <a:ea typeface="굴림" charset="-127"/>
              </a:rPr>
              <a:t>Can be assumed realistically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3DCC83B-A573-4930-8E79-385AFC24AC58}" type="slidenum">
              <a:rPr lang="en-US" altLang="ko-KR"/>
              <a:pPr/>
              <a:t>27</a:t>
            </a:fld>
            <a:endParaRPr lang="en-US" altLang="ko-KR"/>
          </a:p>
        </p:txBody>
      </p:sp>
      <p:sp>
        <p:nvSpPr>
          <p:cNvPr id="3297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Steiner tree approximations</a:t>
            </a:r>
          </a:p>
        </p:txBody>
      </p:sp>
      <p:sp>
        <p:nvSpPr>
          <p:cNvPr id="3297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Computing Steiner tree is NP complete</a:t>
            </a:r>
          </a:p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 A simple approximation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Pick some arbitrary order of all destination nodes + source node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Successively add these nodes to the tree: For every next node, construct a shortest path to some other node already on the tree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Performs reasonably well in practice</a:t>
            </a:r>
          </a:p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Takahashi Matsuyama heuristic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Similar, but let algorithm decide which is the next node to be added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Start with source node, add that destination node to the tree which has shortest path 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Iterate, picking that destination node which has the shortest path to some node already on the tree</a:t>
            </a:r>
          </a:p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Problem: Wireless multicast advantage not exploited!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And does not really fit to the Steiner tree formulation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094417-6871-4E9E-A92E-7E8D1B679FAF}" type="slidenum">
              <a:rPr lang="en-US" altLang="ko-KR"/>
              <a:pPr/>
              <a:t>28</a:t>
            </a:fld>
            <a:endParaRPr lang="en-US" altLang="ko-KR"/>
          </a:p>
        </p:txBody>
      </p:sp>
      <p:sp>
        <p:nvSpPr>
          <p:cNvPr id="3307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Broadcast incremental power (BIP)</a:t>
            </a:r>
          </a:p>
        </p:txBody>
      </p:sp>
      <p:sp>
        <p:nvSpPr>
          <p:cNvPr id="3307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How to broadcast, using the wireless multicast advantage?</a:t>
            </a:r>
          </a:p>
          <a:p>
            <a:pPr lvl="1"/>
            <a:r>
              <a:rPr lang="en-US" altLang="ko-KR">
                <a:ea typeface="굴림" charset="-127"/>
              </a:rPr>
              <a:t>Goal: use as little transmission power as possible</a:t>
            </a:r>
          </a:p>
          <a:p>
            <a:r>
              <a:rPr lang="en-US" altLang="ko-KR">
                <a:ea typeface="굴림" charset="-127"/>
              </a:rPr>
              <a:t>Idea: Use a minimum-spanning-tree-type construction (Prim’s algorithm)</a:t>
            </a:r>
          </a:p>
          <a:p>
            <a:r>
              <a:rPr lang="en-US" altLang="ko-KR">
                <a:ea typeface="굴림" charset="-127"/>
              </a:rPr>
              <a:t>But: Once a node transmits at a given power level &amp; reaches some neighbors, it becomes </a:t>
            </a:r>
            <a:r>
              <a:rPr lang="en-US" altLang="ko-KR" i="1">
                <a:ea typeface="굴림" charset="-127"/>
              </a:rPr>
              <a:t>cheaper </a:t>
            </a:r>
            <a:r>
              <a:rPr lang="en-US" altLang="ko-KR">
                <a:ea typeface="굴림" charset="-127"/>
              </a:rPr>
              <a:t>to reach </a:t>
            </a:r>
            <a:r>
              <a:rPr lang="en-US" altLang="ko-KR" i="1">
                <a:ea typeface="굴림" charset="-127"/>
              </a:rPr>
              <a:t>additional </a:t>
            </a:r>
            <a:r>
              <a:rPr lang="en-US" altLang="ko-KR">
                <a:ea typeface="굴림" charset="-127"/>
              </a:rPr>
              <a:t>neighbors 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From BIP to multicast incremental power (MIP): </a:t>
            </a:r>
          </a:p>
          <a:p>
            <a:pPr lvl="1"/>
            <a:r>
              <a:rPr lang="en-US" altLang="ko-KR">
                <a:ea typeface="굴림" charset="-127"/>
              </a:rPr>
              <a:t>Start with broadcast tree construction, then prune unnecessary edges out of the tree 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7A2499-7312-4F2B-A4F6-E8AFD65994BC}" type="slidenum">
              <a:rPr lang="en-US" altLang="ko-KR"/>
              <a:pPr/>
              <a:t>29</a:t>
            </a:fld>
            <a:endParaRPr lang="en-US" altLang="ko-KR"/>
          </a:p>
        </p:txBody>
      </p:sp>
      <p:sp>
        <p:nvSpPr>
          <p:cNvPr id="3317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BIP – Algorithm </a:t>
            </a:r>
          </a:p>
        </p:txBody>
      </p:sp>
      <p:sp>
        <p:nvSpPr>
          <p:cNvPr id="3317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  <p:pic>
        <p:nvPicPr>
          <p:cNvPr id="331783" name="Picture 7" descr="clip_image00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200" y="873125"/>
            <a:ext cx="7448550" cy="5311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BCB7B5-6261-4251-9589-6966A39EA3CD}" type="slidenum">
              <a:rPr lang="en-US" altLang="ko-KR"/>
              <a:pPr/>
              <a:t>30</a:t>
            </a:fld>
            <a:endParaRPr lang="en-US" altLang="ko-KR"/>
          </a:p>
        </p:txBody>
      </p:sp>
      <p:sp>
        <p:nvSpPr>
          <p:cNvPr id="3328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BIP – Example </a:t>
            </a:r>
          </a:p>
        </p:txBody>
      </p:sp>
      <p:grpSp>
        <p:nvGrpSpPr>
          <p:cNvPr id="332922" name="Group 122"/>
          <p:cNvGrpSpPr>
            <a:grpSpLocks/>
          </p:cNvGrpSpPr>
          <p:nvPr/>
        </p:nvGrpSpPr>
        <p:grpSpPr bwMode="auto">
          <a:xfrm>
            <a:off x="1687513" y="3265488"/>
            <a:ext cx="2419350" cy="2987675"/>
            <a:chOff x="1062" y="2273"/>
            <a:chExt cx="1524" cy="1882"/>
          </a:xfrm>
        </p:grpSpPr>
        <p:sp>
          <p:nvSpPr>
            <p:cNvPr id="332804" name="Oval 4"/>
            <p:cNvSpPr>
              <a:spLocks noChangeArrowheads="1"/>
            </p:cNvSpPr>
            <p:nvPr/>
          </p:nvSpPr>
          <p:spPr bwMode="auto">
            <a:xfrm>
              <a:off x="1563" y="3068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05" name="Oval 5"/>
            <p:cNvSpPr>
              <a:spLocks noChangeArrowheads="1"/>
            </p:cNvSpPr>
            <p:nvPr/>
          </p:nvSpPr>
          <p:spPr bwMode="auto">
            <a:xfrm>
              <a:off x="1917" y="2535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06" name="Oval 6"/>
            <p:cNvSpPr>
              <a:spLocks noChangeArrowheads="1"/>
            </p:cNvSpPr>
            <p:nvPr/>
          </p:nvSpPr>
          <p:spPr bwMode="auto">
            <a:xfrm>
              <a:off x="2219" y="3072"/>
              <a:ext cx="238" cy="25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07" name="Oval 7"/>
            <p:cNvSpPr>
              <a:spLocks noChangeArrowheads="1"/>
            </p:cNvSpPr>
            <p:nvPr/>
          </p:nvSpPr>
          <p:spPr bwMode="auto">
            <a:xfrm>
              <a:off x="1816" y="366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08" name="Oval 8"/>
            <p:cNvSpPr>
              <a:spLocks noChangeArrowheads="1"/>
            </p:cNvSpPr>
            <p:nvPr/>
          </p:nvSpPr>
          <p:spPr bwMode="auto">
            <a:xfrm>
              <a:off x="1135" y="3522"/>
              <a:ext cx="238" cy="25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09" name="Text Box 9"/>
            <p:cNvSpPr txBox="1">
              <a:spLocks noChangeArrowheads="1"/>
            </p:cNvSpPr>
            <p:nvPr/>
          </p:nvSpPr>
          <p:spPr bwMode="auto">
            <a:xfrm>
              <a:off x="1193" y="2937"/>
              <a:ext cx="42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 (3)</a:t>
              </a:r>
            </a:p>
          </p:txBody>
        </p:sp>
        <p:sp>
          <p:nvSpPr>
            <p:cNvPr id="332810" name="Text Box 10"/>
            <p:cNvSpPr txBox="1">
              <a:spLocks noChangeArrowheads="1"/>
            </p:cNvSpPr>
            <p:nvPr/>
          </p:nvSpPr>
          <p:spPr bwMode="auto">
            <a:xfrm>
              <a:off x="1714" y="2354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</a:t>
              </a:r>
            </a:p>
          </p:txBody>
        </p:sp>
        <p:sp>
          <p:nvSpPr>
            <p:cNvPr id="332811" name="Text Box 11"/>
            <p:cNvSpPr txBox="1">
              <a:spLocks noChangeArrowheads="1"/>
            </p:cNvSpPr>
            <p:nvPr/>
          </p:nvSpPr>
          <p:spPr bwMode="auto">
            <a:xfrm>
              <a:off x="2374" y="2936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B</a:t>
              </a:r>
            </a:p>
          </p:txBody>
        </p:sp>
        <p:sp>
          <p:nvSpPr>
            <p:cNvPr id="332812" name="Text Box 12"/>
            <p:cNvSpPr txBox="1">
              <a:spLocks noChangeArrowheads="1"/>
            </p:cNvSpPr>
            <p:nvPr/>
          </p:nvSpPr>
          <p:spPr bwMode="auto">
            <a:xfrm>
              <a:off x="1626" y="3924"/>
              <a:ext cx="4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C (1)</a:t>
              </a:r>
            </a:p>
          </p:txBody>
        </p:sp>
        <p:sp>
          <p:nvSpPr>
            <p:cNvPr id="332813" name="Text Box 13"/>
            <p:cNvSpPr txBox="1">
              <a:spLocks noChangeArrowheads="1"/>
            </p:cNvSpPr>
            <p:nvPr/>
          </p:nvSpPr>
          <p:spPr bwMode="auto">
            <a:xfrm>
              <a:off x="1062" y="3748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D</a:t>
              </a:r>
            </a:p>
          </p:txBody>
        </p:sp>
        <p:cxnSp>
          <p:nvCxnSpPr>
            <p:cNvPr id="332814" name="AutoShape 14"/>
            <p:cNvCxnSpPr>
              <a:cxnSpLocks noChangeShapeType="1"/>
              <a:stCxn id="332804" idx="7"/>
              <a:endCxn id="332805" idx="3"/>
            </p:cNvCxnSpPr>
            <p:nvPr/>
          </p:nvCxnSpPr>
          <p:spPr bwMode="auto">
            <a:xfrm flipV="1">
              <a:off x="1766" y="2755"/>
              <a:ext cx="186" cy="351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15" name="AutoShape 15"/>
            <p:cNvCxnSpPr>
              <a:cxnSpLocks noChangeShapeType="1"/>
              <a:stCxn id="332804" idx="6"/>
              <a:endCxn id="332806" idx="2"/>
            </p:cNvCxnSpPr>
            <p:nvPr/>
          </p:nvCxnSpPr>
          <p:spPr bwMode="auto">
            <a:xfrm>
              <a:off x="1801" y="3197"/>
              <a:ext cx="418" cy="4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16" name="AutoShape 16"/>
            <p:cNvCxnSpPr>
              <a:cxnSpLocks noChangeShapeType="1"/>
              <a:stCxn id="332806" idx="3"/>
              <a:endCxn id="332807" idx="7"/>
            </p:cNvCxnSpPr>
            <p:nvPr/>
          </p:nvCxnSpPr>
          <p:spPr bwMode="auto">
            <a:xfrm flipH="1">
              <a:off x="2019" y="3292"/>
              <a:ext cx="235" cy="40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17" name="AutoShape 17"/>
            <p:cNvCxnSpPr>
              <a:cxnSpLocks noChangeShapeType="1"/>
              <a:stCxn id="332807" idx="1"/>
              <a:endCxn id="332804" idx="4"/>
            </p:cNvCxnSpPr>
            <p:nvPr/>
          </p:nvCxnSpPr>
          <p:spPr bwMode="auto">
            <a:xfrm flipH="1" flipV="1">
              <a:off x="1682" y="3326"/>
              <a:ext cx="169" cy="374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18" name="AutoShape 18"/>
            <p:cNvCxnSpPr>
              <a:cxnSpLocks noChangeShapeType="1"/>
              <a:stCxn id="332804" idx="3"/>
              <a:endCxn id="332808" idx="7"/>
            </p:cNvCxnSpPr>
            <p:nvPr/>
          </p:nvCxnSpPr>
          <p:spPr bwMode="auto">
            <a:xfrm flipH="1">
              <a:off x="1338" y="3288"/>
              <a:ext cx="260" cy="27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19" name="AutoShape 19"/>
            <p:cNvCxnSpPr>
              <a:cxnSpLocks noChangeShapeType="1"/>
              <a:stCxn id="332808" idx="6"/>
              <a:endCxn id="332807" idx="2"/>
            </p:cNvCxnSpPr>
            <p:nvPr/>
          </p:nvCxnSpPr>
          <p:spPr bwMode="auto">
            <a:xfrm>
              <a:off x="1373" y="3651"/>
              <a:ext cx="443" cy="140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20" name="AutoShape 20"/>
            <p:cNvCxnSpPr>
              <a:cxnSpLocks noChangeShapeType="1"/>
              <a:stCxn id="332806" idx="0"/>
              <a:endCxn id="332805" idx="5"/>
            </p:cNvCxnSpPr>
            <p:nvPr/>
          </p:nvCxnSpPr>
          <p:spPr bwMode="auto">
            <a:xfrm flipH="1" flipV="1">
              <a:off x="2120" y="2755"/>
              <a:ext cx="218" cy="31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32821" name="Text Box 21"/>
            <p:cNvSpPr txBox="1">
              <a:spLocks noChangeArrowheads="1"/>
            </p:cNvSpPr>
            <p:nvPr/>
          </p:nvSpPr>
          <p:spPr bwMode="auto">
            <a:xfrm>
              <a:off x="1679" y="2701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 i="1"/>
                <a:t>2</a:t>
              </a:r>
            </a:p>
          </p:txBody>
        </p:sp>
        <p:sp>
          <p:nvSpPr>
            <p:cNvPr id="332822" name="Text Box 22"/>
            <p:cNvSpPr txBox="1">
              <a:spLocks noChangeArrowheads="1"/>
            </p:cNvSpPr>
            <p:nvPr/>
          </p:nvSpPr>
          <p:spPr bwMode="auto">
            <a:xfrm>
              <a:off x="2214" y="2737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</a:p>
          </p:txBody>
        </p:sp>
        <p:sp>
          <p:nvSpPr>
            <p:cNvPr id="332823" name="Text Box 23"/>
            <p:cNvSpPr txBox="1">
              <a:spLocks noChangeArrowheads="1"/>
            </p:cNvSpPr>
            <p:nvPr/>
          </p:nvSpPr>
          <p:spPr bwMode="auto">
            <a:xfrm>
              <a:off x="2132" y="3401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 i="1"/>
                <a:t>6</a:t>
              </a:r>
            </a:p>
          </p:txBody>
        </p:sp>
        <p:sp>
          <p:nvSpPr>
            <p:cNvPr id="332824" name="Text Box 24"/>
            <p:cNvSpPr txBox="1">
              <a:spLocks noChangeArrowheads="1"/>
            </p:cNvSpPr>
            <p:nvPr/>
          </p:nvSpPr>
          <p:spPr bwMode="auto">
            <a:xfrm>
              <a:off x="1232" y="3248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 i="1"/>
                <a:t>7</a:t>
              </a:r>
            </a:p>
          </p:txBody>
        </p:sp>
        <p:sp>
          <p:nvSpPr>
            <p:cNvPr id="332825" name="Text Box 25"/>
            <p:cNvSpPr txBox="1">
              <a:spLocks noChangeArrowheads="1"/>
            </p:cNvSpPr>
            <p:nvPr/>
          </p:nvSpPr>
          <p:spPr bwMode="auto">
            <a:xfrm>
              <a:off x="1062" y="2273"/>
              <a:ext cx="74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Round 4: </a:t>
              </a:r>
            </a:p>
          </p:txBody>
        </p:sp>
      </p:grpSp>
      <p:grpSp>
        <p:nvGrpSpPr>
          <p:cNvPr id="332923" name="Group 123"/>
          <p:cNvGrpSpPr>
            <a:grpSpLocks/>
          </p:cNvGrpSpPr>
          <p:nvPr/>
        </p:nvGrpSpPr>
        <p:grpSpPr bwMode="auto">
          <a:xfrm>
            <a:off x="5046663" y="3265488"/>
            <a:ext cx="2419350" cy="2987675"/>
            <a:chOff x="3178" y="2273"/>
            <a:chExt cx="1524" cy="1882"/>
          </a:xfrm>
        </p:grpSpPr>
        <p:sp>
          <p:nvSpPr>
            <p:cNvPr id="332826" name="Oval 26"/>
            <p:cNvSpPr>
              <a:spLocks noChangeArrowheads="1"/>
            </p:cNvSpPr>
            <p:nvPr/>
          </p:nvSpPr>
          <p:spPr bwMode="auto">
            <a:xfrm>
              <a:off x="3679" y="3068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27" name="Oval 27"/>
            <p:cNvSpPr>
              <a:spLocks noChangeArrowheads="1"/>
            </p:cNvSpPr>
            <p:nvPr/>
          </p:nvSpPr>
          <p:spPr bwMode="auto">
            <a:xfrm>
              <a:off x="4033" y="2535"/>
              <a:ext cx="238" cy="25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28" name="Oval 28"/>
            <p:cNvSpPr>
              <a:spLocks noChangeArrowheads="1"/>
            </p:cNvSpPr>
            <p:nvPr/>
          </p:nvSpPr>
          <p:spPr bwMode="auto">
            <a:xfrm>
              <a:off x="4335" y="3072"/>
              <a:ext cx="238" cy="25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29" name="Oval 29"/>
            <p:cNvSpPr>
              <a:spLocks noChangeArrowheads="1"/>
            </p:cNvSpPr>
            <p:nvPr/>
          </p:nvSpPr>
          <p:spPr bwMode="auto">
            <a:xfrm>
              <a:off x="3932" y="366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30" name="Oval 30"/>
            <p:cNvSpPr>
              <a:spLocks noChangeArrowheads="1"/>
            </p:cNvSpPr>
            <p:nvPr/>
          </p:nvSpPr>
          <p:spPr bwMode="auto">
            <a:xfrm>
              <a:off x="3251" y="3522"/>
              <a:ext cx="238" cy="25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31" name="Text Box 31"/>
            <p:cNvSpPr txBox="1">
              <a:spLocks noChangeArrowheads="1"/>
            </p:cNvSpPr>
            <p:nvPr/>
          </p:nvSpPr>
          <p:spPr bwMode="auto">
            <a:xfrm>
              <a:off x="3303" y="2937"/>
              <a:ext cx="42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 (5)</a:t>
              </a:r>
            </a:p>
          </p:txBody>
        </p:sp>
        <p:sp>
          <p:nvSpPr>
            <p:cNvPr id="332832" name="Text Box 32"/>
            <p:cNvSpPr txBox="1">
              <a:spLocks noChangeArrowheads="1"/>
            </p:cNvSpPr>
            <p:nvPr/>
          </p:nvSpPr>
          <p:spPr bwMode="auto">
            <a:xfrm>
              <a:off x="3830" y="2354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</a:t>
              </a:r>
            </a:p>
          </p:txBody>
        </p:sp>
        <p:sp>
          <p:nvSpPr>
            <p:cNvPr id="332833" name="Text Box 33"/>
            <p:cNvSpPr txBox="1">
              <a:spLocks noChangeArrowheads="1"/>
            </p:cNvSpPr>
            <p:nvPr/>
          </p:nvSpPr>
          <p:spPr bwMode="auto">
            <a:xfrm>
              <a:off x="4490" y="2936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B</a:t>
              </a:r>
            </a:p>
          </p:txBody>
        </p:sp>
        <p:sp>
          <p:nvSpPr>
            <p:cNvPr id="332834" name="Text Box 34"/>
            <p:cNvSpPr txBox="1">
              <a:spLocks noChangeArrowheads="1"/>
            </p:cNvSpPr>
            <p:nvPr/>
          </p:nvSpPr>
          <p:spPr bwMode="auto">
            <a:xfrm>
              <a:off x="3742" y="3924"/>
              <a:ext cx="4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C (1)</a:t>
              </a:r>
            </a:p>
          </p:txBody>
        </p:sp>
        <p:sp>
          <p:nvSpPr>
            <p:cNvPr id="332835" name="Text Box 35"/>
            <p:cNvSpPr txBox="1">
              <a:spLocks noChangeArrowheads="1"/>
            </p:cNvSpPr>
            <p:nvPr/>
          </p:nvSpPr>
          <p:spPr bwMode="auto">
            <a:xfrm>
              <a:off x="3178" y="3748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D</a:t>
              </a:r>
            </a:p>
          </p:txBody>
        </p:sp>
        <p:cxnSp>
          <p:nvCxnSpPr>
            <p:cNvPr id="332836" name="AutoShape 36"/>
            <p:cNvCxnSpPr>
              <a:cxnSpLocks noChangeShapeType="1"/>
              <a:stCxn id="332826" idx="7"/>
              <a:endCxn id="332827" idx="3"/>
            </p:cNvCxnSpPr>
            <p:nvPr/>
          </p:nvCxnSpPr>
          <p:spPr bwMode="auto">
            <a:xfrm flipV="1">
              <a:off x="3882" y="2755"/>
              <a:ext cx="186" cy="351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37" name="AutoShape 37"/>
            <p:cNvCxnSpPr>
              <a:cxnSpLocks noChangeShapeType="1"/>
              <a:stCxn id="332826" idx="6"/>
              <a:endCxn id="332828" idx="2"/>
            </p:cNvCxnSpPr>
            <p:nvPr/>
          </p:nvCxnSpPr>
          <p:spPr bwMode="auto">
            <a:xfrm>
              <a:off x="3917" y="3197"/>
              <a:ext cx="418" cy="4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38" name="AutoShape 38"/>
            <p:cNvCxnSpPr>
              <a:cxnSpLocks noChangeShapeType="1"/>
              <a:stCxn id="332828" idx="3"/>
              <a:endCxn id="332829" idx="7"/>
            </p:cNvCxnSpPr>
            <p:nvPr/>
          </p:nvCxnSpPr>
          <p:spPr bwMode="auto">
            <a:xfrm flipH="1">
              <a:off x="4135" y="3292"/>
              <a:ext cx="235" cy="40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39" name="AutoShape 39"/>
            <p:cNvCxnSpPr>
              <a:cxnSpLocks noChangeShapeType="1"/>
              <a:stCxn id="332829" idx="1"/>
              <a:endCxn id="332826" idx="4"/>
            </p:cNvCxnSpPr>
            <p:nvPr/>
          </p:nvCxnSpPr>
          <p:spPr bwMode="auto">
            <a:xfrm flipH="1" flipV="1">
              <a:off x="3798" y="3326"/>
              <a:ext cx="169" cy="374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40" name="AutoShape 40"/>
            <p:cNvCxnSpPr>
              <a:cxnSpLocks noChangeShapeType="1"/>
              <a:stCxn id="332826" idx="3"/>
              <a:endCxn id="332830" idx="7"/>
            </p:cNvCxnSpPr>
            <p:nvPr/>
          </p:nvCxnSpPr>
          <p:spPr bwMode="auto">
            <a:xfrm flipH="1">
              <a:off x="3454" y="3288"/>
              <a:ext cx="260" cy="27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41" name="AutoShape 41"/>
            <p:cNvCxnSpPr>
              <a:cxnSpLocks noChangeShapeType="1"/>
              <a:stCxn id="332830" idx="6"/>
              <a:endCxn id="332829" idx="2"/>
            </p:cNvCxnSpPr>
            <p:nvPr/>
          </p:nvCxnSpPr>
          <p:spPr bwMode="auto">
            <a:xfrm>
              <a:off x="3489" y="3651"/>
              <a:ext cx="443" cy="140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42" name="AutoShape 42"/>
            <p:cNvCxnSpPr>
              <a:cxnSpLocks noChangeShapeType="1"/>
              <a:stCxn id="332828" idx="0"/>
              <a:endCxn id="332827" idx="5"/>
            </p:cNvCxnSpPr>
            <p:nvPr/>
          </p:nvCxnSpPr>
          <p:spPr bwMode="auto">
            <a:xfrm flipH="1" flipV="1">
              <a:off x="4236" y="2755"/>
              <a:ext cx="218" cy="31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32843" name="Text Box 43"/>
            <p:cNvSpPr txBox="1">
              <a:spLocks noChangeArrowheads="1"/>
            </p:cNvSpPr>
            <p:nvPr/>
          </p:nvSpPr>
          <p:spPr bwMode="auto">
            <a:xfrm>
              <a:off x="4330" y="2737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</a:p>
          </p:txBody>
        </p:sp>
        <p:sp>
          <p:nvSpPr>
            <p:cNvPr id="332844" name="Text Box 44"/>
            <p:cNvSpPr txBox="1">
              <a:spLocks noChangeArrowheads="1"/>
            </p:cNvSpPr>
            <p:nvPr/>
          </p:nvSpPr>
          <p:spPr bwMode="auto">
            <a:xfrm>
              <a:off x="4248" y="3401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7</a:t>
              </a:r>
            </a:p>
          </p:txBody>
        </p:sp>
        <p:sp>
          <p:nvSpPr>
            <p:cNvPr id="332845" name="Text Box 45"/>
            <p:cNvSpPr txBox="1">
              <a:spLocks noChangeArrowheads="1"/>
            </p:cNvSpPr>
            <p:nvPr/>
          </p:nvSpPr>
          <p:spPr bwMode="auto">
            <a:xfrm>
              <a:off x="3348" y="3248"/>
              <a:ext cx="27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10</a:t>
              </a:r>
            </a:p>
          </p:txBody>
        </p:sp>
        <p:sp>
          <p:nvSpPr>
            <p:cNvPr id="332846" name="Text Box 46"/>
            <p:cNvSpPr txBox="1">
              <a:spLocks noChangeArrowheads="1"/>
            </p:cNvSpPr>
            <p:nvPr/>
          </p:nvSpPr>
          <p:spPr bwMode="auto">
            <a:xfrm>
              <a:off x="3178" y="2273"/>
              <a:ext cx="74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Round 5: </a:t>
              </a:r>
            </a:p>
          </p:txBody>
        </p:sp>
      </p:grpSp>
      <p:grpSp>
        <p:nvGrpSpPr>
          <p:cNvPr id="332919" name="Group 119"/>
          <p:cNvGrpSpPr>
            <a:grpSpLocks/>
          </p:cNvGrpSpPr>
          <p:nvPr/>
        </p:nvGrpSpPr>
        <p:grpSpPr bwMode="auto">
          <a:xfrm>
            <a:off x="7938" y="776288"/>
            <a:ext cx="2419350" cy="2987675"/>
            <a:chOff x="5" y="224"/>
            <a:chExt cx="1524" cy="1882"/>
          </a:xfrm>
        </p:grpSpPr>
        <p:sp>
          <p:nvSpPr>
            <p:cNvPr id="332847" name="Oval 47"/>
            <p:cNvSpPr>
              <a:spLocks noChangeArrowheads="1"/>
            </p:cNvSpPr>
            <p:nvPr/>
          </p:nvSpPr>
          <p:spPr bwMode="auto">
            <a:xfrm>
              <a:off x="506" y="1019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48" name="Oval 48"/>
            <p:cNvSpPr>
              <a:spLocks noChangeArrowheads="1"/>
            </p:cNvSpPr>
            <p:nvPr/>
          </p:nvSpPr>
          <p:spPr bwMode="auto">
            <a:xfrm>
              <a:off x="860" y="486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49" name="Oval 49"/>
            <p:cNvSpPr>
              <a:spLocks noChangeArrowheads="1"/>
            </p:cNvSpPr>
            <p:nvPr/>
          </p:nvSpPr>
          <p:spPr bwMode="auto">
            <a:xfrm>
              <a:off x="1162" y="1023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50" name="Oval 50"/>
            <p:cNvSpPr>
              <a:spLocks noChangeArrowheads="1"/>
            </p:cNvSpPr>
            <p:nvPr/>
          </p:nvSpPr>
          <p:spPr bwMode="auto">
            <a:xfrm>
              <a:off x="759" y="1613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51" name="Oval 51"/>
            <p:cNvSpPr>
              <a:spLocks noChangeArrowheads="1"/>
            </p:cNvSpPr>
            <p:nvPr/>
          </p:nvSpPr>
          <p:spPr bwMode="auto">
            <a:xfrm>
              <a:off x="78" y="1473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52" name="Text Box 52"/>
            <p:cNvSpPr txBox="1">
              <a:spLocks noChangeArrowheads="1"/>
            </p:cNvSpPr>
            <p:nvPr/>
          </p:nvSpPr>
          <p:spPr bwMode="auto">
            <a:xfrm>
              <a:off x="310" y="888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</a:t>
              </a:r>
            </a:p>
          </p:txBody>
        </p:sp>
        <p:sp>
          <p:nvSpPr>
            <p:cNvPr id="332853" name="Text Box 53"/>
            <p:cNvSpPr txBox="1">
              <a:spLocks noChangeArrowheads="1"/>
            </p:cNvSpPr>
            <p:nvPr/>
          </p:nvSpPr>
          <p:spPr bwMode="auto">
            <a:xfrm>
              <a:off x="657" y="305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</a:t>
              </a:r>
            </a:p>
          </p:txBody>
        </p:sp>
        <p:sp>
          <p:nvSpPr>
            <p:cNvPr id="332854" name="Text Box 54"/>
            <p:cNvSpPr txBox="1">
              <a:spLocks noChangeArrowheads="1"/>
            </p:cNvSpPr>
            <p:nvPr/>
          </p:nvSpPr>
          <p:spPr bwMode="auto">
            <a:xfrm>
              <a:off x="1317" y="887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B</a:t>
              </a:r>
            </a:p>
          </p:txBody>
        </p:sp>
        <p:sp>
          <p:nvSpPr>
            <p:cNvPr id="332855" name="Text Box 55"/>
            <p:cNvSpPr txBox="1">
              <a:spLocks noChangeArrowheads="1"/>
            </p:cNvSpPr>
            <p:nvPr/>
          </p:nvSpPr>
          <p:spPr bwMode="auto">
            <a:xfrm>
              <a:off x="569" y="1875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C</a:t>
              </a:r>
            </a:p>
          </p:txBody>
        </p:sp>
        <p:sp>
          <p:nvSpPr>
            <p:cNvPr id="332856" name="Text Box 56"/>
            <p:cNvSpPr txBox="1">
              <a:spLocks noChangeArrowheads="1"/>
            </p:cNvSpPr>
            <p:nvPr/>
          </p:nvSpPr>
          <p:spPr bwMode="auto">
            <a:xfrm>
              <a:off x="5" y="1699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D</a:t>
              </a:r>
            </a:p>
          </p:txBody>
        </p:sp>
        <p:cxnSp>
          <p:nvCxnSpPr>
            <p:cNvPr id="332857" name="AutoShape 57"/>
            <p:cNvCxnSpPr>
              <a:cxnSpLocks noChangeShapeType="1"/>
              <a:stCxn id="332847" idx="7"/>
              <a:endCxn id="332848" idx="3"/>
            </p:cNvCxnSpPr>
            <p:nvPr/>
          </p:nvCxnSpPr>
          <p:spPr bwMode="auto">
            <a:xfrm flipV="1">
              <a:off x="709" y="706"/>
              <a:ext cx="186" cy="351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58" name="AutoShape 58"/>
            <p:cNvCxnSpPr>
              <a:cxnSpLocks noChangeShapeType="1"/>
              <a:stCxn id="332847" idx="6"/>
              <a:endCxn id="332849" idx="2"/>
            </p:cNvCxnSpPr>
            <p:nvPr/>
          </p:nvCxnSpPr>
          <p:spPr bwMode="auto">
            <a:xfrm>
              <a:off x="744" y="1148"/>
              <a:ext cx="418" cy="4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59" name="AutoShape 59"/>
            <p:cNvCxnSpPr>
              <a:cxnSpLocks noChangeShapeType="1"/>
              <a:stCxn id="332849" idx="3"/>
              <a:endCxn id="332850" idx="7"/>
            </p:cNvCxnSpPr>
            <p:nvPr/>
          </p:nvCxnSpPr>
          <p:spPr bwMode="auto">
            <a:xfrm flipH="1">
              <a:off x="962" y="1243"/>
              <a:ext cx="235" cy="40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60" name="AutoShape 60"/>
            <p:cNvCxnSpPr>
              <a:cxnSpLocks noChangeShapeType="1"/>
              <a:stCxn id="332850" idx="1"/>
              <a:endCxn id="332847" idx="4"/>
            </p:cNvCxnSpPr>
            <p:nvPr/>
          </p:nvCxnSpPr>
          <p:spPr bwMode="auto">
            <a:xfrm flipH="1" flipV="1">
              <a:off x="625" y="1277"/>
              <a:ext cx="169" cy="374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61" name="AutoShape 61"/>
            <p:cNvCxnSpPr>
              <a:cxnSpLocks noChangeShapeType="1"/>
              <a:stCxn id="332847" idx="3"/>
              <a:endCxn id="332851" idx="7"/>
            </p:cNvCxnSpPr>
            <p:nvPr/>
          </p:nvCxnSpPr>
          <p:spPr bwMode="auto">
            <a:xfrm flipH="1">
              <a:off x="281" y="1239"/>
              <a:ext cx="260" cy="272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62" name="AutoShape 62"/>
            <p:cNvCxnSpPr>
              <a:cxnSpLocks noChangeShapeType="1"/>
              <a:stCxn id="332851" idx="6"/>
              <a:endCxn id="332850" idx="2"/>
            </p:cNvCxnSpPr>
            <p:nvPr/>
          </p:nvCxnSpPr>
          <p:spPr bwMode="auto">
            <a:xfrm>
              <a:off x="316" y="1602"/>
              <a:ext cx="443" cy="14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63" name="AutoShape 63"/>
            <p:cNvCxnSpPr>
              <a:cxnSpLocks noChangeShapeType="1"/>
              <a:stCxn id="332849" idx="0"/>
              <a:endCxn id="332848" idx="5"/>
            </p:cNvCxnSpPr>
            <p:nvPr/>
          </p:nvCxnSpPr>
          <p:spPr bwMode="auto">
            <a:xfrm flipH="1" flipV="1">
              <a:off x="1063" y="706"/>
              <a:ext cx="218" cy="31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32864" name="Text Box 64"/>
            <p:cNvSpPr txBox="1">
              <a:spLocks noChangeArrowheads="1"/>
            </p:cNvSpPr>
            <p:nvPr/>
          </p:nvSpPr>
          <p:spPr bwMode="auto">
            <a:xfrm>
              <a:off x="869" y="923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</a:p>
          </p:txBody>
        </p:sp>
        <p:sp>
          <p:nvSpPr>
            <p:cNvPr id="332865" name="Text Box 65"/>
            <p:cNvSpPr txBox="1">
              <a:spLocks noChangeArrowheads="1"/>
            </p:cNvSpPr>
            <p:nvPr/>
          </p:nvSpPr>
          <p:spPr bwMode="auto">
            <a:xfrm>
              <a:off x="622" y="652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5</a:t>
              </a:r>
            </a:p>
          </p:txBody>
        </p:sp>
        <p:sp>
          <p:nvSpPr>
            <p:cNvPr id="332866" name="Text Box 66"/>
            <p:cNvSpPr txBox="1">
              <a:spLocks noChangeArrowheads="1"/>
            </p:cNvSpPr>
            <p:nvPr/>
          </p:nvSpPr>
          <p:spPr bwMode="auto">
            <a:xfrm>
              <a:off x="1157" y="688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</a:p>
          </p:txBody>
        </p:sp>
        <p:sp>
          <p:nvSpPr>
            <p:cNvPr id="332867" name="Text Box 67"/>
            <p:cNvSpPr txBox="1">
              <a:spLocks noChangeArrowheads="1"/>
            </p:cNvSpPr>
            <p:nvPr/>
          </p:nvSpPr>
          <p:spPr bwMode="auto">
            <a:xfrm>
              <a:off x="1075" y="1352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7</a:t>
              </a:r>
            </a:p>
          </p:txBody>
        </p:sp>
        <p:sp>
          <p:nvSpPr>
            <p:cNvPr id="332868" name="Text Box 68"/>
            <p:cNvSpPr txBox="1">
              <a:spLocks noChangeArrowheads="1"/>
            </p:cNvSpPr>
            <p:nvPr/>
          </p:nvSpPr>
          <p:spPr bwMode="auto">
            <a:xfrm>
              <a:off x="686" y="1310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</a:p>
          </p:txBody>
        </p:sp>
        <p:sp>
          <p:nvSpPr>
            <p:cNvPr id="332869" name="Text Box 69"/>
            <p:cNvSpPr txBox="1">
              <a:spLocks noChangeArrowheads="1"/>
            </p:cNvSpPr>
            <p:nvPr/>
          </p:nvSpPr>
          <p:spPr bwMode="auto">
            <a:xfrm>
              <a:off x="376" y="1651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</a:p>
          </p:txBody>
        </p:sp>
        <p:sp>
          <p:nvSpPr>
            <p:cNvPr id="332870" name="Text Box 70"/>
            <p:cNvSpPr txBox="1">
              <a:spLocks noChangeArrowheads="1"/>
            </p:cNvSpPr>
            <p:nvPr/>
          </p:nvSpPr>
          <p:spPr bwMode="auto">
            <a:xfrm>
              <a:off x="175" y="1199"/>
              <a:ext cx="27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10</a:t>
              </a:r>
            </a:p>
          </p:txBody>
        </p:sp>
        <p:sp>
          <p:nvSpPr>
            <p:cNvPr id="332871" name="Text Box 71"/>
            <p:cNvSpPr txBox="1">
              <a:spLocks noChangeArrowheads="1"/>
            </p:cNvSpPr>
            <p:nvPr/>
          </p:nvSpPr>
          <p:spPr bwMode="auto">
            <a:xfrm>
              <a:off x="5" y="224"/>
              <a:ext cx="74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Round 1: </a:t>
              </a:r>
            </a:p>
          </p:txBody>
        </p:sp>
      </p:grpSp>
      <p:grpSp>
        <p:nvGrpSpPr>
          <p:cNvPr id="332920" name="Group 120"/>
          <p:cNvGrpSpPr>
            <a:grpSpLocks/>
          </p:cNvGrpSpPr>
          <p:nvPr/>
        </p:nvGrpSpPr>
        <p:grpSpPr bwMode="auto">
          <a:xfrm>
            <a:off x="3367088" y="774700"/>
            <a:ext cx="2419350" cy="2987675"/>
            <a:chOff x="2121" y="224"/>
            <a:chExt cx="1524" cy="1882"/>
          </a:xfrm>
        </p:grpSpPr>
        <p:sp>
          <p:nvSpPr>
            <p:cNvPr id="332872" name="Oval 72"/>
            <p:cNvSpPr>
              <a:spLocks noChangeArrowheads="1"/>
            </p:cNvSpPr>
            <p:nvPr/>
          </p:nvSpPr>
          <p:spPr bwMode="auto">
            <a:xfrm>
              <a:off x="2622" y="1019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73" name="Oval 73"/>
            <p:cNvSpPr>
              <a:spLocks noChangeArrowheads="1"/>
            </p:cNvSpPr>
            <p:nvPr/>
          </p:nvSpPr>
          <p:spPr bwMode="auto">
            <a:xfrm>
              <a:off x="2976" y="486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74" name="Oval 74"/>
            <p:cNvSpPr>
              <a:spLocks noChangeArrowheads="1"/>
            </p:cNvSpPr>
            <p:nvPr/>
          </p:nvSpPr>
          <p:spPr bwMode="auto">
            <a:xfrm>
              <a:off x="3278" y="1023"/>
              <a:ext cx="238" cy="25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75" name="Oval 75"/>
            <p:cNvSpPr>
              <a:spLocks noChangeArrowheads="1"/>
            </p:cNvSpPr>
            <p:nvPr/>
          </p:nvSpPr>
          <p:spPr bwMode="auto">
            <a:xfrm>
              <a:off x="2875" y="1613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76" name="Oval 76"/>
            <p:cNvSpPr>
              <a:spLocks noChangeArrowheads="1"/>
            </p:cNvSpPr>
            <p:nvPr/>
          </p:nvSpPr>
          <p:spPr bwMode="auto">
            <a:xfrm>
              <a:off x="2194" y="1473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77" name="Text Box 77"/>
            <p:cNvSpPr txBox="1">
              <a:spLocks noChangeArrowheads="1"/>
            </p:cNvSpPr>
            <p:nvPr/>
          </p:nvSpPr>
          <p:spPr bwMode="auto">
            <a:xfrm>
              <a:off x="2249" y="894"/>
              <a:ext cx="42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 (1)</a:t>
              </a:r>
            </a:p>
          </p:txBody>
        </p:sp>
        <p:sp>
          <p:nvSpPr>
            <p:cNvPr id="332878" name="Text Box 78"/>
            <p:cNvSpPr txBox="1">
              <a:spLocks noChangeArrowheads="1"/>
            </p:cNvSpPr>
            <p:nvPr/>
          </p:nvSpPr>
          <p:spPr bwMode="auto">
            <a:xfrm>
              <a:off x="2773" y="305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</a:t>
              </a:r>
            </a:p>
          </p:txBody>
        </p:sp>
        <p:sp>
          <p:nvSpPr>
            <p:cNvPr id="332879" name="Text Box 79"/>
            <p:cNvSpPr txBox="1">
              <a:spLocks noChangeArrowheads="1"/>
            </p:cNvSpPr>
            <p:nvPr/>
          </p:nvSpPr>
          <p:spPr bwMode="auto">
            <a:xfrm>
              <a:off x="3433" y="887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B</a:t>
              </a:r>
            </a:p>
          </p:txBody>
        </p:sp>
        <p:sp>
          <p:nvSpPr>
            <p:cNvPr id="332880" name="Text Box 80"/>
            <p:cNvSpPr txBox="1">
              <a:spLocks noChangeArrowheads="1"/>
            </p:cNvSpPr>
            <p:nvPr/>
          </p:nvSpPr>
          <p:spPr bwMode="auto">
            <a:xfrm>
              <a:off x="2685" y="1875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C</a:t>
              </a:r>
            </a:p>
          </p:txBody>
        </p:sp>
        <p:sp>
          <p:nvSpPr>
            <p:cNvPr id="332881" name="Text Box 81"/>
            <p:cNvSpPr txBox="1">
              <a:spLocks noChangeArrowheads="1"/>
            </p:cNvSpPr>
            <p:nvPr/>
          </p:nvSpPr>
          <p:spPr bwMode="auto">
            <a:xfrm>
              <a:off x="2121" y="1699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D</a:t>
              </a:r>
            </a:p>
          </p:txBody>
        </p:sp>
        <p:cxnSp>
          <p:nvCxnSpPr>
            <p:cNvPr id="332882" name="AutoShape 82"/>
            <p:cNvCxnSpPr>
              <a:cxnSpLocks noChangeShapeType="1"/>
              <a:stCxn id="332872" idx="7"/>
              <a:endCxn id="332873" idx="3"/>
            </p:cNvCxnSpPr>
            <p:nvPr/>
          </p:nvCxnSpPr>
          <p:spPr bwMode="auto">
            <a:xfrm flipV="1">
              <a:off x="2825" y="706"/>
              <a:ext cx="186" cy="35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83" name="AutoShape 83"/>
            <p:cNvCxnSpPr>
              <a:cxnSpLocks noChangeShapeType="1"/>
              <a:stCxn id="332872" idx="6"/>
              <a:endCxn id="332874" idx="2"/>
            </p:cNvCxnSpPr>
            <p:nvPr/>
          </p:nvCxnSpPr>
          <p:spPr bwMode="auto">
            <a:xfrm>
              <a:off x="2860" y="1148"/>
              <a:ext cx="418" cy="4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84" name="AutoShape 84"/>
            <p:cNvCxnSpPr>
              <a:cxnSpLocks noChangeShapeType="1"/>
              <a:stCxn id="332874" idx="3"/>
              <a:endCxn id="332875" idx="7"/>
            </p:cNvCxnSpPr>
            <p:nvPr/>
          </p:nvCxnSpPr>
          <p:spPr bwMode="auto">
            <a:xfrm flipH="1">
              <a:off x="3078" y="1243"/>
              <a:ext cx="235" cy="40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85" name="AutoShape 85"/>
            <p:cNvCxnSpPr>
              <a:cxnSpLocks noChangeShapeType="1"/>
              <a:stCxn id="332875" idx="1"/>
              <a:endCxn id="332872" idx="4"/>
            </p:cNvCxnSpPr>
            <p:nvPr/>
          </p:nvCxnSpPr>
          <p:spPr bwMode="auto">
            <a:xfrm flipH="1" flipV="1">
              <a:off x="2741" y="1277"/>
              <a:ext cx="169" cy="374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86" name="AutoShape 86"/>
            <p:cNvCxnSpPr>
              <a:cxnSpLocks noChangeShapeType="1"/>
              <a:stCxn id="332872" idx="3"/>
              <a:endCxn id="332876" idx="7"/>
            </p:cNvCxnSpPr>
            <p:nvPr/>
          </p:nvCxnSpPr>
          <p:spPr bwMode="auto">
            <a:xfrm flipH="1">
              <a:off x="2397" y="1239"/>
              <a:ext cx="260" cy="272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87" name="AutoShape 87"/>
            <p:cNvCxnSpPr>
              <a:cxnSpLocks noChangeShapeType="1"/>
              <a:stCxn id="332876" idx="6"/>
              <a:endCxn id="332875" idx="2"/>
            </p:cNvCxnSpPr>
            <p:nvPr/>
          </p:nvCxnSpPr>
          <p:spPr bwMode="auto">
            <a:xfrm>
              <a:off x="2432" y="1602"/>
              <a:ext cx="443" cy="14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888" name="AutoShape 88"/>
            <p:cNvCxnSpPr>
              <a:cxnSpLocks noChangeShapeType="1"/>
              <a:stCxn id="332874" idx="0"/>
              <a:endCxn id="332873" idx="5"/>
            </p:cNvCxnSpPr>
            <p:nvPr/>
          </p:nvCxnSpPr>
          <p:spPr bwMode="auto">
            <a:xfrm flipH="1" flipV="1">
              <a:off x="3179" y="706"/>
              <a:ext cx="218" cy="317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32889" name="Text Box 89"/>
            <p:cNvSpPr txBox="1">
              <a:spLocks noChangeArrowheads="1"/>
            </p:cNvSpPr>
            <p:nvPr/>
          </p:nvSpPr>
          <p:spPr bwMode="auto">
            <a:xfrm>
              <a:off x="2738" y="652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 i="1"/>
                <a:t>4</a:t>
              </a:r>
            </a:p>
          </p:txBody>
        </p:sp>
        <p:sp>
          <p:nvSpPr>
            <p:cNvPr id="332890" name="Text Box 90"/>
            <p:cNvSpPr txBox="1">
              <a:spLocks noChangeArrowheads="1"/>
            </p:cNvSpPr>
            <p:nvPr/>
          </p:nvSpPr>
          <p:spPr bwMode="auto">
            <a:xfrm>
              <a:off x="3273" y="688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</a:p>
          </p:txBody>
        </p:sp>
        <p:sp>
          <p:nvSpPr>
            <p:cNvPr id="332891" name="Text Box 91"/>
            <p:cNvSpPr txBox="1">
              <a:spLocks noChangeArrowheads="1"/>
            </p:cNvSpPr>
            <p:nvPr/>
          </p:nvSpPr>
          <p:spPr bwMode="auto">
            <a:xfrm>
              <a:off x="3191" y="1352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7</a:t>
              </a:r>
            </a:p>
          </p:txBody>
        </p:sp>
        <p:sp>
          <p:nvSpPr>
            <p:cNvPr id="332892" name="Text Box 92"/>
            <p:cNvSpPr txBox="1">
              <a:spLocks noChangeArrowheads="1"/>
            </p:cNvSpPr>
            <p:nvPr/>
          </p:nvSpPr>
          <p:spPr bwMode="auto">
            <a:xfrm>
              <a:off x="2802" y="1310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 i="1"/>
                <a:t>2</a:t>
              </a:r>
            </a:p>
          </p:txBody>
        </p:sp>
        <p:sp>
          <p:nvSpPr>
            <p:cNvPr id="332893" name="Text Box 93"/>
            <p:cNvSpPr txBox="1">
              <a:spLocks noChangeArrowheads="1"/>
            </p:cNvSpPr>
            <p:nvPr/>
          </p:nvSpPr>
          <p:spPr bwMode="auto">
            <a:xfrm>
              <a:off x="2492" y="1651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</a:p>
          </p:txBody>
        </p:sp>
        <p:sp>
          <p:nvSpPr>
            <p:cNvPr id="332894" name="Text Box 94"/>
            <p:cNvSpPr txBox="1">
              <a:spLocks noChangeArrowheads="1"/>
            </p:cNvSpPr>
            <p:nvPr/>
          </p:nvSpPr>
          <p:spPr bwMode="auto">
            <a:xfrm>
              <a:off x="2291" y="1199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 i="1"/>
                <a:t>9</a:t>
              </a:r>
            </a:p>
          </p:txBody>
        </p:sp>
        <p:sp>
          <p:nvSpPr>
            <p:cNvPr id="332895" name="Text Box 95"/>
            <p:cNvSpPr txBox="1">
              <a:spLocks noChangeArrowheads="1"/>
            </p:cNvSpPr>
            <p:nvPr/>
          </p:nvSpPr>
          <p:spPr bwMode="auto">
            <a:xfrm>
              <a:off x="2121" y="224"/>
              <a:ext cx="74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Round 2: </a:t>
              </a:r>
            </a:p>
          </p:txBody>
        </p:sp>
      </p:grpSp>
      <p:grpSp>
        <p:nvGrpSpPr>
          <p:cNvPr id="332921" name="Group 121"/>
          <p:cNvGrpSpPr>
            <a:grpSpLocks/>
          </p:cNvGrpSpPr>
          <p:nvPr/>
        </p:nvGrpSpPr>
        <p:grpSpPr bwMode="auto">
          <a:xfrm>
            <a:off x="6724650" y="774700"/>
            <a:ext cx="2419350" cy="2987675"/>
            <a:chOff x="4236" y="165"/>
            <a:chExt cx="1524" cy="1882"/>
          </a:xfrm>
        </p:grpSpPr>
        <p:sp>
          <p:nvSpPr>
            <p:cNvPr id="332896" name="Oval 96"/>
            <p:cNvSpPr>
              <a:spLocks noChangeArrowheads="1"/>
            </p:cNvSpPr>
            <p:nvPr/>
          </p:nvSpPr>
          <p:spPr bwMode="auto">
            <a:xfrm>
              <a:off x="4737" y="960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97" name="Oval 97"/>
            <p:cNvSpPr>
              <a:spLocks noChangeArrowheads="1"/>
            </p:cNvSpPr>
            <p:nvPr/>
          </p:nvSpPr>
          <p:spPr bwMode="auto">
            <a:xfrm>
              <a:off x="5091" y="427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98" name="Oval 98"/>
            <p:cNvSpPr>
              <a:spLocks noChangeArrowheads="1"/>
            </p:cNvSpPr>
            <p:nvPr/>
          </p:nvSpPr>
          <p:spPr bwMode="auto">
            <a:xfrm>
              <a:off x="5393" y="964"/>
              <a:ext cx="238" cy="25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899" name="Oval 99"/>
            <p:cNvSpPr>
              <a:spLocks noChangeArrowheads="1"/>
            </p:cNvSpPr>
            <p:nvPr/>
          </p:nvSpPr>
          <p:spPr bwMode="auto">
            <a:xfrm>
              <a:off x="4990" y="1554"/>
              <a:ext cx="238" cy="25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900" name="Oval 100"/>
            <p:cNvSpPr>
              <a:spLocks noChangeArrowheads="1"/>
            </p:cNvSpPr>
            <p:nvPr/>
          </p:nvSpPr>
          <p:spPr bwMode="auto">
            <a:xfrm>
              <a:off x="4309" y="1414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 sz="1800"/>
            </a:p>
          </p:txBody>
        </p:sp>
        <p:sp>
          <p:nvSpPr>
            <p:cNvPr id="332901" name="Text Box 101"/>
            <p:cNvSpPr txBox="1">
              <a:spLocks noChangeArrowheads="1"/>
            </p:cNvSpPr>
            <p:nvPr/>
          </p:nvSpPr>
          <p:spPr bwMode="auto">
            <a:xfrm>
              <a:off x="4361" y="829"/>
              <a:ext cx="42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 (3)</a:t>
              </a:r>
            </a:p>
          </p:txBody>
        </p:sp>
        <p:sp>
          <p:nvSpPr>
            <p:cNvPr id="332902" name="Text Box 102"/>
            <p:cNvSpPr txBox="1">
              <a:spLocks noChangeArrowheads="1"/>
            </p:cNvSpPr>
            <p:nvPr/>
          </p:nvSpPr>
          <p:spPr bwMode="auto">
            <a:xfrm>
              <a:off x="4888" y="246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</a:t>
              </a:r>
            </a:p>
          </p:txBody>
        </p:sp>
        <p:sp>
          <p:nvSpPr>
            <p:cNvPr id="332903" name="Text Box 103"/>
            <p:cNvSpPr txBox="1">
              <a:spLocks noChangeArrowheads="1"/>
            </p:cNvSpPr>
            <p:nvPr/>
          </p:nvSpPr>
          <p:spPr bwMode="auto">
            <a:xfrm>
              <a:off x="5548" y="828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B</a:t>
              </a:r>
            </a:p>
          </p:txBody>
        </p:sp>
        <p:sp>
          <p:nvSpPr>
            <p:cNvPr id="332904" name="Text Box 104"/>
            <p:cNvSpPr txBox="1">
              <a:spLocks noChangeArrowheads="1"/>
            </p:cNvSpPr>
            <p:nvPr/>
          </p:nvSpPr>
          <p:spPr bwMode="auto">
            <a:xfrm>
              <a:off x="4800" y="1816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C</a:t>
              </a:r>
            </a:p>
          </p:txBody>
        </p:sp>
        <p:sp>
          <p:nvSpPr>
            <p:cNvPr id="332905" name="Text Box 105"/>
            <p:cNvSpPr txBox="1">
              <a:spLocks noChangeArrowheads="1"/>
            </p:cNvSpPr>
            <p:nvPr/>
          </p:nvSpPr>
          <p:spPr bwMode="auto">
            <a:xfrm>
              <a:off x="4236" y="1640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D</a:t>
              </a:r>
            </a:p>
          </p:txBody>
        </p:sp>
        <p:cxnSp>
          <p:nvCxnSpPr>
            <p:cNvPr id="332906" name="AutoShape 106"/>
            <p:cNvCxnSpPr>
              <a:cxnSpLocks noChangeShapeType="1"/>
              <a:stCxn id="332896" idx="7"/>
              <a:endCxn id="332897" idx="3"/>
            </p:cNvCxnSpPr>
            <p:nvPr/>
          </p:nvCxnSpPr>
          <p:spPr bwMode="auto">
            <a:xfrm flipV="1">
              <a:off x="4940" y="647"/>
              <a:ext cx="186" cy="351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907" name="AutoShape 107"/>
            <p:cNvCxnSpPr>
              <a:cxnSpLocks noChangeShapeType="1"/>
              <a:stCxn id="332896" idx="6"/>
              <a:endCxn id="332898" idx="2"/>
            </p:cNvCxnSpPr>
            <p:nvPr/>
          </p:nvCxnSpPr>
          <p:spPr bwMode="auto">
            <a:xfrm>
              <a:off x="4975" y="1089"/>
              <a:ext cx="418" cy="4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908" name="AutoShape 108"/>
            <p:cNvCxnSpPr>
              <a:cxnSpLocks noChangeShapeType="1"/>
              <a:stCxn id="332898" idx="3"/>
              <a:endCxn id="332899" idx="7"/>
            </p:cNvCxnSpPr>
            <p:nvPr/>
          </p:nvCxnSpPr>
          <p:spPr bwMode="auto">
            <a:xfrm flipH="1">
              <a:off x="5193" y="1184"/>
              <a:ext cx="235" cy="40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909" name="AutoShape 109"/>
            <p:cNvCxnSpPr>
              <a:cxnSpLocks noChangeShapeType="1"/>
              <a:stCxn id="332899" idx="1"/>
              <a:endCxn id="332896" idx="4"/>
            </p:cNvCxnSpPr>
            <p:nvPr/>
          </p:nvCxnSpPr>
          <p:spPr bwMode="auto">
            <a:xfrm flipH="1" flipV="1">
              <a:off x="4856" y="1218"/>
              <a:ext cx="169" cy="374"/>
            </a:xfrm>
            <a:prstGeom prst="straightConnector1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910" name="AutoShape 110"/>
            <p:cNvCxnSpPr>
              <a:cxnSpLocks noChangeShapeType="1"/>
              <a:stCxn id="332896" idx="3"/>
              <a:endCxn id="332900" idx="7"/>
            </p:cNvCxnSpPr>
            <p:nvPr/>
          </p:nvCxnSpPr>
          <p:spPr bwMode="auto">
            <a:xfrm flipH="1">
              <a:off x="4512" y="1180"/>
              <a:ext cx="260" cy="27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911" name="AutoShape 111"/>
            <p:cNvCxnSpPr>
              <a:cxnSpLocks noChangeShapeType="1"/>
              <a:stCxn id="332900" idx="6"/>
              <a:endCxn id="332899" idx="2"/>
            </p:cNvCxnSpPr>
            <p:nvPr/>
          </p:nvCxnSpPr>
          <p:spPr bwMode="auto">
            <a:xfrm>
              <a:off x="4547" y="1543"/>
              <a:ext cx="443" cy="140"/>
            </a:xfrm>
            <a:prstGeom prst="straightConnector1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2912" name="AutoShape 112"/>
            <p:cNvCxnSpPr>
              <a:cxnSpLocks noChangeShapeType="1"/>
              <a:stCxn id="332898" idx="0"/>
              <a:endCxn id="332897" idx="5"/>
            </p:cNvCxnSpPr>
            <p:nvPr/>
          </p:nvCxnSpPr>
          <p:spPr bwMode="auto">
            <a:xfrm flipH="1" flipV="1">
              <a:off x="5294" y="647"/>
              <a:ext cx="218" cy="31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32913" name="Text Box 113"/>
            <p:cNvSpPr txBox="1">
              <a:spLocks noChangeArrowheads="1"/>
            </p:cNvSpPr>
            <p:nvPr/>
          </p:nvSpPr>
          <p:spPr bwMode="auto">
            <a:xfrm>
              <a:off x="4853" y="593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 i="1"/>
                <a:t>2</a:t>
              </a:r>
            </a:p>
          </p:txBody>
        </p:sp>
        <p:sp>
          <p:nvSpPr>
            <p:cNvPr id="332914" name="Text Box 114"/>
            <p:cNvSpPr txBox="1">
              <a:spLocks noChangeArrowheads="1"/>
            </p:cNvSpPr>
            <p:nvPr/>
          </p:nvSpPr>
          <p:spPr bwMode="auto">
            <a:xfrm>
              <a:off x="5388" y="629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</a:p>
          </p:txBody>
        </p:sp>
        <p:sp>
          <p:nvSpPr>
            <p:cNvPr id="332915" name="Text Box 115"/>
            <p:cNvSpPr txBox="1">
              <a:spLocks noChangeArrowheads="1"/>
            </p:cNvSpPr>
            <p:nvPr/>
          </p:nvSpPr>
          <p:spPr bwMode="auto">
            <a:xfrm>
              <a:off x="5306" y="1293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7</a:t>
              </a:r>
            </a:p>
          </p:txBody>
        </p:sp>
        <p:sp>
          <p:nvSpPr>
            <p:cNvPr id="332916" name="Text Box 116"/>
            <p:cNvSpPr txBox="1">
              <a:spLocks noChangeArrowheads="1"/>
            </p:cNvSpPr>
            <p:nvPr/>
          </p:nvSpPr>
          <p:spPr bwMode="auto">
            <a:xfrm>
              <a:off x="4607" y="1592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</a:p>
          </p:txBody>
        </p:sp>
        <p:sp>
          <p:nvSpPr>
            <p:cNvPr id="332917" name="Text Box 117"/>
            <p:cNvSpPr txBox="1">
              <a:spLocks noChangeArrowheads="1"/>
            </p:cNvSpPr>
            <p:nvPr/>
          </p:nvSpPr>
          <p:spPr bwMode="auto">
            <a:xfrm>
              <a:off x="4406" y="1140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 i="1"/>
                <a:t>7</a:t>
              </a:r>
            </a:p>
          </p:txBody>
        </p:sp>
        <p:sp>
          <p:nvSpPr>
            <p:cNvPr id="332918" name="Text Box 118"/>
            <p:cNvSpPr txBox="1">
              <a:spLocks noChangeArrowheads="1"/>
            </p:cNvSpPr>
            <p:nvPr/>
          </p:nvSpPr>
          <p:spPr bwMode="auto">
            <a:xfrm>
              <a:off x="4236" y="165"/>
              <a:ext cx="74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Round 3: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3E38CD-A35D-4F74-8417-E0DF63CE3CB7}" type="slidenum">
              <a:rPr lang="en-US" altLang="ko-KR"/>
              <a:pPr/>
              <a:t>31</a:t>
            </a:fld>
            <a:endParaRPr lang="en-US" altLang="ko-KR"/>
          </a:p>
        </p:txBody>
      </p:sp>
      <p:sp>
        <p:nvSpPr>
          <p:cNvPr id="3358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Example for mesh-based multicast</a:t>
            </a:r>
          </a:p>
        </p:txBody>
      </p:sp>
      <p:sp>
        <p:nvSpPr>
          <p:cNvPr id="3358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Two-tier data dissemination</a:t>
            </a:r>
          </a:p>
          <a:p>
            <a:pPr lvl="1"/>
            <a:r>
              <a:rPr lang="en-US" altLang="ko-KR">
                <a:ea typeface="굴림" charset="-127"/>
              </a:rPr>
              <a:t>Overlay a mesh, route along mesh intersections</a:t>
            </a:r>
          </a:p>
          <a:p>
            <a:pPr lvl="1"/>
            <a:r>
              <a:rPr lang="en-US" altLang="ko-KR">
                <a:ea typeface="굴림" charset="-127"/>
              </a:rPr>
              <a:t>Broadcast within the quadrant where the destination is (assumed to be) located</a:t>
            </a:r>
          </a:p>
        </p:txBody>
      </p:sp>
      <p:grpSp>
        <p:nvGrpSpPr>
          <p:cNvPr id="335876" name="Group 4"/>
          <p:cNvGrpSpPr>
            <a:grpSpLocks/>
          </p:cNvGrpSpPr>
          <p:nvPr/>
        </p:nvGrpSpPr>
        <p:grpSpPr bwMode="auto">
          <a:xfrm>
            <a:off x="6643688" y="3803650"/>
            <a:ext cx="593725" cy="498475"/>
            <a:chOff x="385" y="845"/>
            <a:chExt cx="584" cy="499"/>
          </a:xfrm>
        </p:grpSpPr>
        <p:grpSp>
          <p:nvGrpSpPr>
            <p:cNvPr id="335877" name="Group 5"/>
            <p:cNvGrpSpPr>
              <a:grpSpLocks/>
            </p:cNvGrpSpPr>
            <p:nvPr/>
          </p:nvGrpSpPr>
          <p:grpSpPr bwMode="auto">
            <a:xfrm>
              <a:off x="657" y="935"/>
              <a:ext cx="312" cy="409"/>
              <a:chOff x="509" y="855"/>
              <a:chExt cx="670" cy="879"/>
            </a:xfrm>
          </p:grpSpPr>
          <p:sp>
            <p:nvSpPr>
              <p:cNvPr id="335878" name="Freeform 6"/>
              <p:cNvSpPr>
                <a:spLocks/>
              </p:cNvSpPr>
              <p:nvPr/>
            </p:nvSpPr>
            <p:spPr bwMode="auto">
              <a:xfrm>
                <a:off x="531" y="855"/>
                <a:ext cx="648" cy="872"/>
              </a:xfrm>
              <a:custGeom>
                <a:avLst/>
                <a:gdLst>
                  <a:gd name="T0" fmla="*/ 54 w 1296"/>
                  <a:gd name="T1" fmla="*/ 49 h 1743"/>
                  <a:gd name="T2" fmla="*/ 118 w 1296"/>
                  <a:gd name="T3" fmla="*/ 2 h 1743"/>
                  <a:gd name="T4" fmla="*/ 1160 w 1296"/>
                  <a:gd name="T5" fmla="*/ 0 h 1743"/>
                  <a:gd name="T6" fmla="*/ 1211 w 1296"/>
                  <a:gd name="T7" fmla="*/ 49 h 1743"/>
                  <a:gd name="T8" fmla="*/ 1205 w 1296"/>
                  <a:gd name="T9" fmla="*/ 1340 h 1743"/>
                  <a:gd name="T10" fmla="*/ 1209 w 1296"/>
                  <a:gd name="T11" fmla="*/ 1416 h 1743"/>
                  <a:gd name="T12" fmla="*/ 1296 w 1296"/>
                  <a:gd name="T13" fmla="*/ 1649 h 1743"/>
                  <a:gd name="T14" fmla="*/ 1255 w 1296"/>
                  <a:gd name="T15" fmla="*/ 1664 h 1743"/>
                  <a:gd name="T16" fmla="*/ 1212 w 1296"/>
                  <a:gd name="T17" fmla="*/ 1677 h 1743"/>
                  <a:gd name="T18" fmla="*/ 1170 w 1296"/>
                  <a:gd name="T19" fmla="*/ 1689 h 1743"/>
                  <a:gd name="T20" fmla="*/ 1125 w 1296"/>
                  <a:gd name="T21" fmla="*/ 1700 h 1743"/>
                  <a:gd name="T22" fmla="*/ 1081 w 1296"/>
                  <a:gd name="T23" fmla="*/ 1710 h 1743"/>
                  <a:gd name="T24" fmla="*/ 1035 w 1296"/>
                  <a:gd name="T25" fmla="*/ 1718 h 1743"/>
                  <a:gd name="T26" fmla="*/ 990 w 1296"/>
                  <a:gd name="T27" fmla="*/ 1725 h 1743"/>
                  <a:gd name="T28" fmla="*/ 944 w 1296"/>
                  <a:gd name="T29" fmla="*/ 1730 h 1743"/>
                  <a:gd name="T30" fmla="*/ 898 w 1296"/>
                  <a:gd name="T31" fmla="*/ 1735 h 1743"/>
                  <a:gd name="T32" fmla="*/ 852 w 1296"/>
                  <a:gd name="T33" fmla="*/ 1738 h 1743"/>
                  <a:gd name="T34" fmla="*/ 806 w 1296"/>
                  <a:gd name="T35" fmla="*/ 1741 h 1743"/>
                  <a:gd name="T36" fmla="*/ 758 w 1296"/>
                  <a:gd name="T37" fmla="*/ 1743 h 1743"/>
                  <a:gd name="T38" fmla="*/ 712 w 1296"/>
                  <a:gd name="T39" fmla="*/ 1743 h 1743"/>
                  <a:gd name="T40" fmla="*/ 667 w 1296"/>
                  <a:gd name="T41" fmla="*/ 1743 h 1743"/>
                  <a:gd name="T42" fmla="*/ 621 w 1296"/>
                  <a:gd name="T43" fmla="*/ 1742 h 1743"/>
                  <a:gd name="T44" fmla="*/ 576 w 1296"/>
                  <a:gd name="T45" fmla="*/ 1740 h 1743"/>
                  <a:gd name="T46" fmla="*/ 533 w 1296"/>
                  <a:gd name="T47" fmla="*/ 1737 h 1743"/>
                  <a:gd name="T48" fmla="*/ 489 w 1296"/>
                  <a:gd name="T49" fmla="*/ 1734 h 1743"/>
                  <a:gd name="T50" fmla="*/ 445 w 1296"/>
                  <a:gd name="T51" fmla="*/ 1730 h 1743"/>
                  <a:gd name="T52" fmla="*/ 404 w 1296"/>
                  <a:gd name="T53" fmla="*/ 1726 h 1743"/>
                  <a:gd name="T54" fmla="*/ 362 w 1296"/>
                  <a:gd name="T55" fmla="*/ 1720 h 1743"/>
                  <a:gd name="T56" fmla="*/ 322 w 1296"/>
                  <a:gd name="T57" fmla="*/ 1714 h 1743"/>
                  <a:gd name="T58" fmla="*/ 283 w 1296"/>
                  <a:gd name="T59" fmla="*/ 1708 h 1743"/>
                  <a:gd name="T60" fmla="*/ 246 w 1296"/>
                  <a:gd name="T61" fmla="*/ 1703 h 1743"/>
                  <a:gd name="T62" fmla="*/ 209 w 1296"/>
                  <a:gd name="T63" fmla="*/ 1696 h 1743"/>
                  <a:gd name="T64" fmla="*/ 174 w 1296"/>
                  <a:gd name="T65" fmla="*/ 1689 h 1743"/>
                  <a:gd name="T66" fmla="*/ 141 w 1296"/>
                  <a:gd name="T67" fmla="*/ 1681 h 1743"/>
                  <a:gd name="T68" fmla="*/ 109 w 1296"/>
                  <a:gd name="T69" fmla="*/ 1674 h 1743"/>
                  <a:gd name="T70" fmla="*/ 79 w 1296"/>
                  <a:gd name="T71" fmla="*/ 1666 h 1743"/>
                  <a:gd name="T72" fmla="*/ 51 w 1296"/>
                  <a:gd name="T73" fmla="*/ 1659 h 1743"/>
                  <a:gd name="T74" fmla="*/ 25 w 1296"/>
                  <a:gd name="T75" fmla="*/ 1651 h 1743"/>
                  <a:gd name="T76" fmla="*/ 0 w 1296"/>
                  <a:gd name="T77" fmla="*/ 1643 h 1743"/>
                  <a:gd name="T78" fmla="*/ 13 w 1296"/>
                  <a:gd name="T79" fmla="*/ 1587 h 1743"/>
                  <a:gd name="T80" fmla="*/ 43 w 1296"/>
                  <a:gd name="T81" fmla="*/ 1395 h 1743"/>
                  <a:gd name="T82" fmla="*/ 54 w 1296"/>
                  <a:gd name="T83" fmla="*/ 49 h 1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96" h="1743">
                    <a:moveTo>
                      <a:pt x="54" y="49"/>
                    </a:moveTo>
                    <a:lnTo>
                      <a:pt x="118" y="2"/>
                    </a:lnTo>
                    <a:lnTo>
                      <a:pt x="1160" y="0"/>
                    </a:lnTo>
                    <a:lnTo>
                      <a:pt x="1211" y="49"/>
                    </a:lnTo>
                    <a:lnTo>
                      <a:pt x="1205" y="1340"/>
                    </a:lnTo>
                    <a:lnTo>
                      <a:pt x="1209" y="1416"/>
                    </a:lnTo>
                    <a:lnTo>
                      <a:pt x="1296" y="1649"/>
                    </a:lnTo>
                    <a:lnTo>
                      <a:pt x="1255" y="1664"/>
                    </a:lnTo>
                    <a:lnTo>
                      <a:pt x="1212" y="1677"/>
                    </a:lnTo>
                    <a:lnTo>
                      <a:pt x="1170" y="1689"/>
                    </a:lnTo>
                    <a:lnTo>
                      <a:pt x="1125" y="1700"/>
                    </a:lnTo>
                    <a:lnTo>
                      <a:pt x="1081" y="1710"/>
                    </a:lnTo>
                    <a:lnTo>
                      <a:pt x="1035" y="1718"/>
                    </a:lnTo>
                    <a:lnTo>
                      <a:pt x="990" y="1725"/>
                    </a:lnTo>
                    <a:lnTo>
                      <a:pt x="944" y="1730"/>
                    </a:lnTo>
                    <a:lnTo>
                      <a:pt x="898" y="1735"/>
                    </a:lnTo>
                    <a:lnTo>
                      <a:pt x="852" y="1738"/>
                    </a:lnTo>
                    <a:lnTo>
                      <a:pt x="806" y="1741"/>
                    </a:lnTo>
                    <a:lnTo>
                      <a:pt x="758" y="1743"/>
                    </a:lnTo>
                    <a:lnTo>
                      <a:pt x="712" y="1743"/>
                    </a:lnTo>
                    <a:lnTo>
                      <a:pt x="667" y="1743"/>
                    </a:lnTo>
                    <a:lnTo>
                      <a:pt x="621" y="1742"/>
                    </a:lnTo>
                    <a:lnTo>
                      <a:pt x="576" y="1740"/>
                    </a:lnTo>
                    <a:lnTo>
                      <a:pt x="533" y="1737"/>
                    </a:lnTo>
                    <a:lnTo>
                      <a:pt x="489" y="1734"/>
                    </a:lnTo>
                    <a:lnTo>
                      <a:pt x="445" y="1730"/>
                    </a:lnTo>
                    <a:lnTo>
                      <a:pt x="404" y="1726"/>
                    </a:lnTo>
                    <a:lnTo>
                      <a:pt x="362" y="1720"/>
                    </a:lnTo>
                    <a:lnTo>
                      <a:pt x="322" y="1714"/>
                    </a:lnTo>
                    <a:lnTo>
                      <a:pt x="283" y="1708"/>
                    </a:lnTo>
                    <a:lnTo>
                      <a:pt x="246" y="1703"/>
                    </a:lnTo>
                    <a:lnTo>
                      <a:pt x="209" y="1696"/>
                    </a:lnTo>
                    <a:lnTo>
                      <a:pt x="174" y="1689"/>
                    </a:lnTo>
                    <a:lnTo>
                      <a:pt x="141" y="1681"/>
                    </a:lnTo>
                    <a:lnTo>
                      <a:pt x="109" y="1674"/>
                    </a:lnTo>
                    <a:lnTo>
                      <a:pt x="79" y="1666"/>
                    </a:lnTo>
                    <a:lnTo>
                      <a:pt x="51" y="1659"/>
                    </a:lnTo>
                    <a:lnTo>
                      <a:pt x="25" y="1651"/>
                    </a:lnTo>
                    <a:lnTo>
                      <a:pt x="0" y="1643"/>
                    </a:lnTo>
                    <a:lnTo>
                      <a:pt x="13" y="1587"/>
                    </a:lnTo>
                    <a:lnTo>
                      <a:pt x="43" y="1395"/>
                    </a:lnTo>
                    <a:lnTo>
                      <a:pt x="54" y="49"/>
                    </a:lnTo>
                    <a:close/>
                  </a:path>
                </a:pathLst>
              </a:custGeom>
              <a:solidFill>
                <a:srgbClr val="000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79" name="Freeform 7"/>
              <p:cNvSpPr>
                <a:spLocks/>
              </p:cNvSpPr>
              <p:nvPr/>
            </p:nvSpPr>
            <p:spPr bwMode="auto">
              <a:xfrm>
                <a:off x="509" y="870"/>
                <a:ext cx="661" cy="864"/>
              </a:xfrm>
              <a:custGeom>
                <a:avLst/>
                <a:gdLst>
                  <a:gd name="T0" fmla="*/ 164 w 1321"/>
                  <a:gd name="T1" fmla="*/ 0 h 1727"/>
                  <a:gd name="T2" fmla="*/ 1192 w 1321"/>
                  <a:gd name="T3" fmla="*/ 7 h 1727"/>
                  <a:gd name="T4" fmla="*/ 1192 w 1321"/>
                  <a:gd name="T5" fmla="*/ 1211 h 1727"/>
                  <a:gd name="T6" fmla="*/ 1187 w 1321"/>
                  <a:gd name="T7" fmla="*/ 1338 h 1727"/>
                  <a:gd name="T8" fmla="*/ 1189 w 1321"/>
                  <a:gd name="T9" fmla="*/ 1369 h 1727"/>
                  <a:gd name="T10" fmla="*/ 1191 w 1321"/>
                  <a:gd name="T11" fmla="*/ 1400 h 1727"/>
                  <a:gd name="T12" fmla="*/ 1195 w 1321"/>
                  <a:gd name="T13" fmla="*/ 1431 h 1727"/>
                  <a:gd name="T14" fmla="*/ 1204 w 1321"/>
                  <a:gd name="T15" fmla="*/ 1462 h 1727"/>
                  <a:gd name="T16" fmla="*/ 1321 w 1321"/>
                  <a:gd name="T17" fmla="*/ 1614 h 1727"/>
                  <a:gd name="T18" fmla="*/ 1283 w 1321"/>
                  <a:gd name="T19" fmla="*/ 1630 h 1727"/>
                  <a:gd name="T20" fmla="*/ 1243 w 1321"/>
                  <a:gd name="T21" fmla="*/ 1645 h 1727"/>
                  <a:gd name="T22" fmla="*/ 1202 w 1321"/>
                  <a:gd name="T23" fmla="*/ 1658 h 1727"/>
                  <a:gd name="T24" fmla="*/ 1161 w 1321"/>
                  <a:gd name="T25" fmla="*/ 1671 h 1727"/>
                  <a:gd name="T26" fmla="*/ 1118 w 1321"/>
                  <a:gd name="T27" fmla="*/ 1681 h 1727"/>
                  <a:gd name="T28" fmla="*/ 1076 w 1321"/>
                  <a:gd name="T29" fmla="*/ 1690 h 1727"/>
                  <a:gd name="T30" fmla="*/ 1032 w 1321"/>
                  <a:gd name="T31" fmla="*/ 1698 h 1727"/>
                  <a:gd name="T32" fmla="*/ 988 w 1321"/>
                  <a:gd name="T33" fmla="*/ 1706 h 1727"/>
                  <a:gd name="T34" fmla="*/ 943 w 1321"/>
                  <a:gd name="T35" fmla="*/ 1712 h 1727"/>
                  <a:gd name="T36" fmla="*/ 898 w 1321"/>
                  <a:gd name="T37" fmla="*/ 1717 h 1727"/>
                  <a:gd name="T38" fmla="*/ 852 w 1321"/>
                  <a:gd name="T39" fmla="*/ 1721 h 1727"/>
                  <a:gd name="T40" fmla="*/ 807 w 1321"/>
                  <a:gd name="T41" fmla="*/ 1724 h 1727"/>
                  <a:gd name="T42" fmla="*/ 761 w 1321"/>
                  <a:gd name="T43" fmla="*/ 1726 h 1727"/>
                  <a:gd name="T44" fmla="*/ 715 w 1321"/>
                  <a:gd name="T45" fmla="*/ 1727 h 1727"/>
                  <a:gd name="T46" fmla="*/ 670 w 1321"/>
                  <a:gd name="T47" fmla="*/ 1727 h 1727"/>
                  <a:gd name="T48" fmla="*/ 624 w 1321"/>
                  <a:gd name="T49" fmla="*/ 1726 h 1727"/>
                  <a:gd name="T50" fmla="*/ 579 w 1321"/>
                  <a:gd name="T51" fmla="*/ 1724 h 1727"/>
                  <a:gd name="T52" fmla="*/ 534 w 1321"/>
                  <a:gd name="T53" fmla="*/ 1721 h 1727"/>
                  <a:gd name="T54" fmla="*/ 490 w 1321"/>
                  <a:gd name="T55" fmla="*/ 1717 h 1727"/>
                  <a:gd name="T56" fmla="*/ 447 w 1321"/>
                  <a:gd name="T57" fmla="*/ 1712 h 1727"/>
                  <a:gd name="T58" fmla="*/ 404 w 1321"/>
                  <a:gd name="T59" fmla="*/ 1707 h 1727"/>
                  <a:gd name="T60" fmla="*/ 361 w 1321"/>
                  <a:gd name="T61" fmla="*/ 1702 h 1727"/>
                  <a:gd name="T62" fmla="*/ 320 w 1321"/>
                  <a:gd name="T63" fmla="*/ 1695 h 1727"/>
                  <a:gd name="T64" fmla="*/ 280 w 1321"/>
                  <a:gd name="T65" fmla="*/ 1687 h 1727"/>
                  <a:gd name="T66" fmla="*/ 239 w 1321"/>
                  <a:gd name="T67" fmla="*/ 1679 h 1727"/>
                  <a:gd name="T68" fmla="*/ 201 w 1321"/>
                  <a:gd name="T69" fmla="*/ 1671 h 1727"/>
                  <a:gd name="T70" fmla="*/ 164 w 1321"/>
                  <a:gd name="T71" fmla="*/ 1661 h 1727"/>
                  <a:gd name="T72" fmla="*/ 129 w 1321"/>
                  <a:gd name="T73" fmla="*/ 1651 h 1727"/>
                  <a:gd name="T74" fmla="*/ 94 w 1321"/>
                  <a:gd name="T75" fmla="*/ 1641 h 1727"/>
                  <a:gd name="T76" fmla="*/ 61 w 1321"/>
                  <a:gd name="T77" fmla="*/ 1629 h 1727"/>
                  <a:gd name="T78" fmla="*/ 30 w 1321"/>
                  <a:gd name="T79" fmla="*/ 1618 h 1727"/>
                  <a:gd name="T80" fmla="*/ 0 w 1321"/>
                  <a:gd name="T81" fmla="*/ 1606 h 1727"/>
                  <a:gd name="T82" fmla="*/ 9 w 1321"/>
                  <a:gd name="T83" fmla="*/ 1588 h 1727"/>
                  <a:gd name="T84" fmla="*/ 18 w 1321"/>
                  <a:gd name="T85" fmla="*/ 1569 h 1727"/>
                  <a:gd name="T86" fmla="*/ 29 w 1321"/>
                  <a:gd name="T87" fmla="*/ 1551 h 1727"/>
                  <a:gd name="T88" fmla="*/ 40 w 1321"/>
                  <a:gd name="T89" fmla="*/ 1532 h 1727"/>
                  <a:gd name="T90" fmla="*/ 52 w 1321"/>
                  <a:gd name="T91" fmla="*/ 1512 h 1727"/>
                  <a:gd name="T92" fmla="*/ 62 w 1321"/>
                  <a:gd name="T93" fmla="*/ 1487 h 1727"/>
                  <a:gd name="T94" fmla="*/ 71 w 1321"/>
                  <a:gd name="T95" fmla="*/ 1459 h 1727"/>
                  <a:gd name="T96" fmla="*/ 80 w 1321"/>
                  <a:gd name="T97" fmla="*/ 1426 h 1727"/>
                  <a:gd name="T98" fmla="*/ 87 w 1321"/>
                  <a:gd name="T99" fmla="*/ 1283 h 1727"/>
                  <a:gd name="T100" fmla="*/ 76 w 1321"/>
                  <a:gd name="T101" fmla="*/ 67 h 1727"/>
                  <a:gd name="T102" fmla="*/ 164 w 1321"/>
                  <a:gd name="T103" fmla="*/ 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1" h="1727">
                    <a:moveTo>
                      <a:pt x="164" y="0"/>
                    </a:moveTo>
                    <a:lnTo>
                      <a:pt x="1192" y="7"/>
                    </a:lnTo>
                    <a:lnTo>
                      <a:pt x="1192" y="1211"/>
                    </a:lnTo>
                    <a:lnTo>
                      <a:pt x="1187" y="1338"/>
                    </a:lnTo>
                    <a:lnTo>
                      <a:pt x="1189" y="1369"/>
                    </a:lnTo>
                    <a:lnTo>
                      <a:pt x="1191" y="1400"/>
                    </a:lnTo>
                    <a:lnTo>
                      <a:pt x="1195" y="1431"/>
                    </a:lnTo>
                    <a:lnTo>
                      <a:pt x="1204" y="1462"/>
                    </a:lnTo>
                    <a:lnTo>
                      <a:pt x="1321" y="1614"/>
                    </a:lnTo>
                    <a:lnTo>
                      <a:pt x="1283" y="1630"/>
                    </a:lnTo>
                    <a:lnTo>
                      <a:pt x="1243" y="1645"/>
                    </a:lnTo>
                    <a:lnTo>
                      <a:pt x="1202" y="1658"/>
                    </a:lnTo>
                    <a:lnTo>
                      <a:pt x="1161" y="1671"/>
                    </a:lnTo>
                    <a:lnTo>
                      <a:pt x="1118" y="1681"/>
                    </a:lnTo>
                    <a:lnTo>
                      <a:pt x="1076" y="1690"/>
                    </a:lnTo>
                    <a:lnTo>
                      <a:pt x="1032" y="1698"/>
                    </a:lnTo>
                    <a:lnTo>
                      <a:pt x="988" y="1706"/>
                    </a:lnTo>
                    <a:lnTo>
                      <a:pt x="943" y="1712"/>
                    </a:lnTo>
                    <a:lnTo>
                      <a:pt x="898" y="1717"/>
                    </a:lnTo>
                    <a:lnTo>
                      <a:pt x="852" y="1721"/>
                    </a:lnTo>
                    <a:lnTo>
                      <a:pt x="807" y="1724"/>
                    </a:lnTo>
                    <a:lnTo>
                      <a:pt x="761" y="1726"/>
                    </a:lnTo>
                    <a:lnTo>
                      <a:pt x="715" y="1727"/>
                    </a:lnTo>
                    <a:lnTo>
                      <a:pt x="670" y="1727"/>
                    </a:lnTo>
                    <a:lnTo>
                      <a:pt x="624" y="1726"/>
                    </a:lnTo>
                    <a:lnTo>
                      <a:pt x="579" y="1724"/>
                    </a:lnTo>
                    <a:lnTo>
                      <a:pt x="534" y="1721"/>
                    </a:lnTo>
                    <a:lnTo>
                      <a:pt x="490" y="1717"/>
                    </a:lnTo>
                    <a:lnTo>
                      <a:pt x="447" y="1712"/>
                    </a:lnTo>
                    <a:lnTo>
                      <a:pt x="404" y="1707"/>
                    </a:lnTo>
                    <a:lnTo>
                      <a:pt x="361" y="1702"/>
                    </a:lnTo>
                    <a:lnTo>
                      <a:pt x="320" y="1695"/>
                    </a:lnTo>
                    <a:lnTo>
                      <a:pt x="280" y="1687"/>
                    </a:lnTo>
                    <a:lnTo>
                      <a:pt x="239" y="1679"/>
                    </a:lnTo>
                    <a:lnTo>
                      <a:pt x="201" y="1671"/>
                    </a:lnTo>
                    <a:lnTo>
                      <a:pt x="164" y="1661"/>
                    </a:lnTo>
                    <a:lnTo>
                      <a:pt x="129" y="1651"/>
                    </a:lnTo>
                    <a:lnTo>
                      <a:pt x="94" y="1641"/>
                    </a:lnTo>
                    <a:lnTo>
                      <a:pt x="61" y="1629"/>
                    </a:lnTo>
                    <a:lnTo>
                      <a:pt x="30" y="1618"/>
                    </a:lnTo>
                    <a:lnTo>
                      <a:pt x="0" y="1606"/>
                    </a:lnTo>
                    <a:lnTo>
                      <a:pt x="9" y="1588"/>
                    </a:lnTo>
                    <a:lnTo>
                      <a:pt x="18" y="1569"/>
                    </a:lnTo>
                    <a:lnTo>
                      <a:pt x="29" y="1551"/>
                    </a:lnTo>
                    <a:lnTo>
                      <a:pt x="40" y="1532"/>
                    </a:lnTo>
                    <a:lnTo>
                      <a:pt x="52" y="1512"/>
                    </a:lnTo>
                    <a:lnTo>
                      <a:pt x="62" y="1487"/>
                    </a:lnTo>
                    <a:lnTo>
                      <a:pt x="71" y="1459"/>
                    </a:lnTo>
                    <a:lnTo>
                      <a:pt x="80" y="1426"/>
                    </a:lnTo>
                    <a:lnTo>
                      <a:pt x="87" y="1283"/>
                    </a:lnTo>
                    <a:lnTo>
                      <a:pt x="76" y="67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333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0" name="Freeform 8"/>
              <p:cNvSpPr>
                <a:spLocks/>
              </p:cNvSpPr>
              <p:nvPr/>
            </p:nvSpPr>
            <p:spPr bwMode="auto">
              <a:xfrm>
                <a:off x="515" y="871"/>
                <a:ext cx="616" cy="830"/>
              </a:xfrm>
              <a:custGeom>
                <a:avLst/>
                <a:gdLst>
                  <a:gd name="T0" fmla="*/ 180 w 1232"/>
                  <a:gd name="T1" fmla="*/ 0 h 1660"/>
                  <a:gd name="T2" fmla="*/ 240 w 1232"/>
                  <a:gd name="T3" fmla="*/ 1 h 1660"/>
                  <a:gd name="T4" fmla="*/ 301 w 1232"/>
                  <a:gd name="T5" fmla="*/ 1 h 1660"/>
                  <a:gd name="T6" fmla="*/ 361 w 1232"/>
                  <a:gd name="T7" fmla="*/ 1 h 1660"/>
                  <a:gd name="T8" fmla="*/ 421 w 1232"/>
                  <a:gd name="T9" fmla="*/ 1 h 1660"/>
                  <a:gd name="T10" fmla="*/ 482 w 1232"/>
                  <a:gd name="T11" fmla="*/ 2 h 1660"/>
                  <a:gd name="T12" fmla="*/ 542 w 1232"/>
                  <a:gd name="T13" fmla="*/ 2 h 1660"/>
                  <a:gd name="T14" fmla="*/ 602 w 1232"/>
                  <a:gd name="T15" fmla="*/ 2 h 1660"/>
                  <a:gd name="T16" fmla="*/ 661 w 1232"/>
                  <a:gd name="T17" fmla="*/ 3 h 1660"/>
                  <a:gd name="T18" fmla="*/ 723 w 1232"/>
                  <a:gd name="T19" fmla="*/ 3 h 1660"/>
                  <a:gd name="T20" fmla="*/ 782 w 1232"/>
                  <a:gd name="T21" fmla="*/ 3 h 1660"/>
                  <a:gd name="T22" fmla="*/ 842 w 1232"/>
                  <a:gd name="T23" fmla="*/ 5 h 1660"/>
                  <a:gd name="T24" fmla="*/ 902 w 1232"/>
                  <a:gd name="T25" fmla="*/ 5 h 1660"/>
                  <a:gd name="T26" fmla="*/ 962 w 1232"/>
                  <a:gd name="T27" fmla="*/ 5 h 1660"/>
                  <a:gd name="T28" fmla="*/ 1022 w 1232"/>
                  <a:gd name="T29" fmla="*/ 5 h 1660"/>
                  <a:gd name="T30" fmla="*/ 1082 w 1232"/>
                  <a:gd name="T31" fmla="*/ 6 h 1660"/>
                  <a:gd name="T32" fmla="*/ 1112 w 1232"/>
                  <a:gd name="T33" fmla="*/ 289 h 1660"/>
                  <a:gd name="T34" fmla="*/ 1112 w 1232"/>
                  <a:gd name="T35" fmla="*/ 854 h 1660"/>
                  <a:gd name="T36" fmla="*/ 1111 w 1232"/>
                  <a:gd name="T37" fmla="*/ 1165 h 1660"/>
                  <a:gd name="T38" fmla="*/ 1108 w 1232"/>
                  <a:gd name="T39" fmla="*/ 1224 h 1660"/>
                  <a:gd name="T40" fmla="*/ 1108 w 1232"/>
                  <a:gd name="T41" fmla="*/ 1282 h 1660"/>
                  <a:gd name="T42" fmla="*/ 1115 w 1232"/>
                  <a:gd name="T43" fmla="*/ 1341 h 1660"/>
                  <a:gd name="T44" fmla="*/ 1137 w 1232"/>
                  <a:gd name="T45" fmla="*/ 1387 h 1660"/>
                  <a:gd name="T46" fmla="*/ 1164 w 1232"/>
                  <a:gd name="T47" fmla="*/ 1423 h 1660"/>
                  <a:gd name="T48" fmla="*/ 1190 w 1232"/>
                  <a:gd name="T49" fmla="*/ 1460 h 1660"/>
                  <a:gd name="T50" fmla="*/ 1218 w 1232"/>
                  <a:gd name="T51" fmla="*/ 1496 h 1660"/>
                  <a:gd name="T52" fmla="*/ 1196 w 1232"/>
                  <a:gd name="T53" fmla="*/ 1528 h 1660"/>
                  <a:gd name="T54" fmla="*/ 1121 w 1232"/>
                  <a:gd name="T55" fmla="*/ 1555 h 1660"/>
                  <a:gd name="T56" fmla="*/ 1044 w 1232"/>
                  <a:gd name="T57" fmla="*/ 1580 h 1660"/>
                  <a:gd name="T58" fmla="*/ 963 w 1232"/>
                  <a:gd name="T59" fmla="*/ 1602 h 1660"/>
                  <a:gd name="T60" fmla="*/ 880 w 1232"/>
                  <a:gd name="T61" fmla="*/ 1620 h 1660"/>
                  <a:gd name="T62" fmla="*/ 796 w 1232"/>
                  <a:gd name="T63" fmla="*/ 1635 h 1660"/>
                  <a:gd name="T64" fmla="*/ 711 w 1232"/>
                  <a:gd name="T65" fmla="*/ 1646 h 1660"/>
                  <a:gd name="T66" fmla="*/ 627 w 1232"/>
                  <a:gd name="T67" fmla="*/ 1655 h 1660"/>
                  <a:gd name="T68" fmla="*/ 543 w 1232"/>
                  <a:gd name="T69" fmla="*/ 1659 h 1660"/>
                  <a:gd name="T70" fmla="*/ 460 w 1232"/>
                  <a:gd name="T71" fmla="*/ 1660 h 1660"/>
                  <a:gd name="T72" fmla="*/ 379 w 1232"/>
                  <a:gd name="T73" fmla="*/ 1659 h 1660"/>
                  <a:gd name="T74" fmla="*/ 301 w 1232"/>
                  <a:gd name="T75" fmla="*/ 1653 h 1660"/>
                  <a:gd name="T76" fmla="*/ 226 w 1232"/>
                  <a:gd name="T77" fmla="*/ 1644 h 1660"/>
                  <a:gd name="T78" fmla="*/ 155 w 1232"/>
                  <a:gd name="T79" fmla="*/ 1632 h 1660"/>
                  <a:gd name="T80" fmla="*/ 89 w 1232"/>
                  <a:gd name="T81" fmla="*/ 1617 h 1660"/>
                  <a:gd name="T82" fmla="*/ 28 w 1232"/>
                  <a:gd name="T83" fmla="*/ 1597 h 1660"/>
                  <a:gd name="T84" fmla="*/ 8 w 1232"/>
                  <a:gd name="T85" fmla="*/ 1568 h 1660"/>
                  <a:gd name="T86" fmla="*/ 26 w 1232"/>
                  <a:gd name="T87" fmla="*/ 1534 h 1660"/>
                  <a:gd name="T88" fmla="*/ 44 w 1232"/>
                  <a:gd name="T89" fmla="*/ 1496 h 1660"/>
                  <a:gd name="T90" fmla="*/ 62 w 1232"/>
                  <a:gd name="T91" fmla="*/ 1447 h 1660"/>
                  <a:gd name="T92" fmla="*/ 70 w 1232"/>
                  <a:gd name="T93" fmla="*/ 1363 h 1660"/>
                  <a:gd name="T94" fmla="*/ 74 w 1232"/>
                  <a:gd name="T95" fmla="*/ 1258 h 1660"/>
                  <a:gd name="T96" fmla="*/ 73 w 1232"/>
                  <a:gd name="T97" fmla="*/ 921 h 1660"/>
                  <a:gd name="T98" fmla="*/ 69 w 1232"/>
                  <a:gd name="T99" fmla="*/ 348 h 1660"/>
                  <a:gd name="T100" fmla="*/ 77 w 1232"/>
                  <a:gd name="T101" fmla="*/ 54 h 1660"/>
                  <a:gd name="T102" fmla="*/ 98 w 1232"/>
                  <a:gd name="T103" fmla="*/ 39 h 1660"/>
                  <a:gd name="T104" fmla="*/ 119 w 1232"/>
                  <a:gd name="T105" fmla="*/ 23 h 1660"/>
                  <a:gd name="T106" fmla="*/ 140 w 1232"/>
                  <a:gd name="T107" fmla="*/ 8 h 1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2" h="1660">
                    <a:moveTo>
                      <a:pt x="150" y="0"/>
                    </a:moveTo>
                    <a:lnTo>
                      <a:pt x="180" y="0"/>
                    </a:lnTo>
                    <a:lnTo>
                      <a:pt x="210" y="0"/>
                    </a:lnTo>
                    <a:lnTo>
                      <a:pt x="240" y="1"/>
                    </a:lnTo>
                    <a:lnTo>
                      <a:pt x="271" y="1"/>
                    </a:lnTo>
                    <a:lnTo>
                      <a:pt x="301" y="1"/>
                    </a:lnTo>
                    <a:lnTo>
                      <a:pt x="331" y="1"/>
                    </a:lnTo>
                    <a:lnTo>
                      <a:pt x="361" y="1"/>
                    </a:lnTo>
                    <a:lnTo>
                      <a:pt x="391" y="1"/>
                    </a:lnTo>
                    <a:lnTo>
                      <a:pt x="421" y="1"/>
                    </a:lnTo>
                    <a:lnTo>
                      <a:pt x="452" y="2"/>
                    </a:lnTo>
                    <a:lnTo>
                      <a:pt x="482" y="2"/>
                    </a:lnTo>
                    <a:lnTo>
                      <a:pt x="512" y="2"/>
                    </a:lnTo>
                    <a:lnTo>
                      <a:pt x="542" y="2"/>
                    </a:lnTo>
                    <a:lnTo>
                      <a:pt x="572" y="2"/>
                    </a:lnTo>
                    <a:lnTo>
                      <a:pt x="602" y="2"/>
                    </a:lnTo>
                    <a:lnTo>
                      <a:pt x="632" y="2"/>
                    </a:lnTo>
                    <a:lnTo>
                      <a:pt x="661" y="3"/>
                    </a:lnTo>
                    <a:lnTo>
                      <a:pt x="691" y="3"/>
                    </a:lnTo>
                    <a:lnTo>
                      <a:pt x="723" y="3"/>
                    </a:lnTo>
                    <a:lnTo>
                      <a:pt x="752" y="3"/>
                    </a:lnTo>
                    <a:lnTo>
                      <a:pt x="782" y="3"/>
                    </a:lnTo>
                    <a:lnTo>
                      <a:pt x="812" y="3"/>
                    </a:lnTo>
                    <a:lnTo>
                      <a:pt x="842" y="5"/>
                    </a:lnTo>
                    <a:lnTo>
                      <a:pt x="872" y="5"/>
                    </a:lnTo>
                    <a:lnTo>
                      <a:pt x="902" y="5"/>
                    </a:lnTo>
                    <a:lnTo>
                      <a:pt x="932" y="5"/>
                    </a:lnTo>
                    <a:lnTo>
                      <a:pt x="962" y="5"/>
                    </a:lnTo>
                    <a:lnTo>
                      <a:pt x="992" y="5"/>
                    </a:lnTo>
                    <a:lnTo>
                      <a:pt x="1022" y="5"/>
                    </a:lnTo>
                    <a:lnTo>
                      <a:pt x="1052" y="6"/>
                    </a:lnTo>
                    <a:lnTo>
                      <a:pt x="1082" y="6"/>
                    </a:lnTo>
                    <a:lnTo>
                      <a:pt x="1112" y="6"/>
                    </a:lnTo>
                    <a:lnTo>
                      <a:pt x="1112" y="289"/>
                    </a:lnTo>
                    <a:lnTo>
                      <a:pt x="1112" y="571"/>
                    </a:lnTo>
                    <a:lnTo>
                      <a:pt x="1112" y="854"/>
                    </a:lnTo>
                    <a:lnTo>
                      <a:pt x="1112" y="1135"/>
                    </a:lnTo>
                    <a:lnTo>
                      <a:pt x="1111" y="1165"/>
                    </a:lnTo>
                    <a:lnTo>
                      <a:pt x="1110" y="1194"/>
                    </a:lnTo>
                    <a:lnTo>
                      <a:pt x="1108" y="1224"/>
                    </a:lnTo>
                    <a:lnTo>
                      <a:pt x="1107" y="1254"/>
                    </a:lnTo>
                    <a:lnTo>
                      <a:pt x="1108" y="1282"/>
                    </a:lnTo>
                    <a:lnTo>
                      <a:pt x="1111" y="1311"/>
                    </a:lnTo>
                    <a:lnTo>
                      <a:pt x="1115" y="1341"/>
                    </a:lnTo>
                    <a:lnTo>
                      <a:pt x="1123" y="1370"/>
                    </a:lnTo>
                    <a:lnTo>
                      <a:pt x="1137" y="1387"/>
                    </a:lnTo>
                    <a:lnTo>
                      <a:pt x="1150" y="1406"/>
                    </a:lnTo>
                    <a:lnTo>
                      <a:pt x="1164" y="1423"/>
                    </a:lnTo>
                    <a:lnTo>
                      <a:pt x="1178" y="1441"/>
                    </a:lnTo>
                    <a:lnTo>
                      <a:pt x="1190" y="1460"/>
                    </a:lnTo>
                    <a:lnTo>
                      <a:pt x="1204" y="1477"/>
                    </a:lnTo>
                    <a:lnTo>
                      <a:pt x="1218" y="1496"/>
                    </a:lnTo>
                    <a:lnTo>
                      <a:pt x="1232" y="1513"/>
                    </a:lnTo>
                    <a:lnTo>
                      <a:pt x="1196" y="1528"/>
                    </a:lnTo>
                    <a:lnTo>
                      <a:pt x="1159" y="1542"/>
                    </a:lnTo>
                    <a:lnTo>
                      <a:pt x="1121" y="1555"/>
                    </a:lnTo>
                    <a:lnTo>
                      <a:pt x="1083" y="1568"/>
                    </a:lnTo>
                    <a:lnTo>
                      <a:pt x="1044" y="1580"/>
                    </a:lnTo>
                    <a:lnTo>
                      <a:pt x="1004" y="1591"/>
                    </a:lnTo>
                    <a:lnTo>
                      <a:pt x="963" y="1602"/>
                    </a:lnTo>
                    <a:lnTo>
                      <a:pt x="922" y="1611"/>
                    </a:lnTo>
                    <a:lnTo>
                      <a:pt x="880" y="1620"/>
                    </a:lnTo>
                    <a:lnTo>
                      <a:pt x="839" y="1628"/>
                    </a:lnTo>
                    <a:lnTo>
                      <a:pt x="796" y="1635"/>
                    </a:lnTo>
                    <a:lnTo>
                      <a:pt x="754" y="1641"/>
                    </a:lnTo>
                    <a:lnTo>
                      <a:pt x="711" y="1646"/>
                    </a:lnTo>
                    <a:lnTo>
                      <a:pt x="670" y="1651"/>
                    </a:lnTo>
                    <a:lnTo>
                      <a:pt x="627" y="1655"/>
                    </a:lnTo>
                    <a:lnTo>
                      <a:pt x="584" y="1657"/>
                    </a:lnTo>
                    <a:lnTo>
                      <a:pt x="543" y="1659"/>
                    </a:lnTo>
                    <a:lnTo>
                      <a:pt x="501" y="1660"/>
                    </a:lnTo>
                    <a:lnTo>
                      <a:pt x="460" y="1660"/>
                    </a:lnTo>
                    <a:lnTo>
                      <a:pt x="418" y="1660"/>
                    </a:lnTo>
                    <a:lnTo>
                      <a:pt x="379" y="1659"/>
                    </a:lnTo>
                    <a:lnTo>
                      <a:pt x="339" y="1657"/>
                    </a:lnTo>
                    <a:lnTo>
                      <a:pt x="301" y="1653"/>
                    </a:lnTo>
                    <a:lnTo>
                      <a:pt x="263" y="1649"/>
                    </a:lnTo>
                    <a:lnTo>
                      <a:pt x="226" y="1644"/>
                    </a:lnTo>
                    <a:lnTo>
                      <a:pt x="190" y="1638"/>
                    </a:lnTo>
                    <a:lnTo>
                      <a:pt x="155" y="1632"/>
                    </a:lnTo>
                    <a:lnTo>
                      <a:pt x="121" y="1625"/>
                    </a:lnTo>
                    <a:lnTo>
                      <a:pt x="89" y="1617"/>
                    </a:lnTo>
                    <a:lnTo>
                      <a:pt x="58" y="1606"/>
                    </a:lnTo>
                    <a:lnTo>
                      <a:pt x="28" y="1597"/>
                    </a:lnTo>
                    <a:lnTo>
                      <a:pt x="0" y="1585"/>
                    </a:lnTo>
                    <a:lnTo>
                      <a:pt x="8" y="1568"/>
                    </a:lnTo>
                    <a:lnTo>
                      <a:pt x="16" y="1551"/>
                    </a:lnTo>
                    <a:lnTo>
                      <a:pt x="26" y="1534"/>
                    </a:lnTo>
                    <a:lnTo>
                      <a:pt x="35" y="1516"/>
                    </a:lnTo>
                    <a:lnTo>
                      <a:pt x="44" y="1496"/>
                    </a:lnTo>
                    <a:lnTo>
                      <a:pt x="53" y="1474"/>
                    </a:lnTo>
                    <a:lnTo>
                      <a:pt x="62" y="1447"/>
                    </a:lnTo>
                    <a:lnTo>
                      <a:pt x="69" y="1416"/>
                    </a:lnTo>
                    <a:lnTo>
                      <a:pt x="70" y="1363"/>
                    </a:lnTo>
                    <a:lnTo>
                      <a:pt x="73" y="1310"/>
                    </a:lnTo>
                    <a:lnTo>
                      <a:pt x="74" y="1258"/>
                    </a:lnTo>
                    <a:lnTo>
                      <a:pt x="75" y="1205"/>
                    </a:lnTo>
                    <a:lnTo>
                      <a:pt x="73" y="921"/>
                    </a:lnTo>
                    <a:lnTo>
                      <a:pt x="72" y="635"/>
                    </a:lnTo>
                    <a:lnTo>
                      <a:pt x="69" y="348"/>
                    </a:lnTo>
                    <a:lnTo>
                      <a:pt x="67" y="62"/>
                    </a:lnTo>
                    <a:lnTo>
                      <a:pt x="77" y="54"/>
                    </a:lnTo>
                    <a:lnTo>
                      <a:pt x="88" y="46"/>
                    </a:lnTo>
                    <a:lnTo>
                      <a:pt x="98" y="39"/>
                    </a:lnTo>
                    <a:lnTo>
                      <a:pt x="109" y="31"/>
                    </a:lnTo>
                    <a:lnTo>
                      <a:pt x="119" y="23"/>
                    </a:lnTo>
                    <a:lnTo>
                      <a:pt x="129" y="15"/>
                    </a:lnTo>
                    <a:lnTo>
                      <a:pt x="140" y="8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3D3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1" name="Freeform 9"/>
              <p:cNvSpPr>
                <a:spLocks/>
              </p:cNvSpPr>
              <p:nvPr/>
            </p:nvSpPr>
            <p:spPr bwMode="auto">
              <a:xfrm>
                <a:off x="521" y="871"/>
                <a:ext cx="571" cy="807"/>
              </a:xfrm>
              <a:custGeom>
                <a:avLst/>
                <a:gdLst>
                  <a:gd name="T0" fmla="*/ 160 w 1140"/>
                  <a:gd name="T1" fmla="*/ 0 h 1613"/>
                  <a:gd name="T2" fmla="*/ 216 w 1140"/>
                  <a:gd name="T3" fmla="*/ 1 h 1613"/>
                  <a:gd name="T4" fmla="*/ 273 w 1140"/>
                  <a:gd name="T5" fmla="*/ 1 h 1613"/>
                  <a:gd name="T6" fmla="*/ 329 w 1140"/>
                  <a:gd name="T7" fmla="*/ 1 h 1613"/>
                  <a:gd name="T8" fmla="*/ 386 w 1140"/>
                  <a:gd name="T9" fmla="*/ 2 h 1613"/>
                  <a:gd name="T10" fmla="*/ 441 w 1140"/>
                  <a:gd name="T11" fmla="*/ 2 h 1613"/>
                  <a:gd name="T12" fmla="*/ 498 w 1140"/>
                  <a:gd name="T13" fmla="*/ 2 h 1613"/>
                  <a:gd name="T14" fmla="*/ 554 w 1140"/>
                  <a:gd name="T15" fmla="*/ 3 h 1613"/>
                  <a:gd name="T16" fmla="*/ 610 w 1140"/>
                  <a:gd name="T17" fmla="*/ 3 h 1613"/>
                  <a:gd name="T18" fmla="*/ 666 w 1140"/>
                  <a:gd name="T19" fmla="*/ 5 h 1613"/>
                  <a:gd name="T20" fmla="*/ 722 w 1140"/>
                  <a:gd name="T21" fmla="*/ 5 h 1613"/>
                  <a:gd name="T22" fmla="*/ 779 w 1140"/>
                  <a:gd name="T23" fmla="*/ 5 h 1613"/>
                  <a:gd name="T24" fmla="*/ 834 w 1140"/>
                  <a:gd name="T25" fmla="*/ 6 h 1613"/>
                  <a:gd name="T26" fmla="*/ 890 w 1140"/>
                  <a:gd name="T27" fmla="*/ 6 h 1613"/>
                  <a:gd name="T28" fmla="*/ 946 w 1140"/>
                  <a:gd name="T29" fmla="*/ 6 h 1613"/>
                  <a:gd name="T30" fmla="*/ 1002 w 1140"/>
                  <a:gd name="T31" fmla="*/ 7 h 1613"/>
                  <a:gd name="T32" fmla="*/ 1030 w 1140"/>
                  <a:gd name="T33" fmla="*/ 271 h 1613"/>
                  <a:gd name="T34" fmla="*/ 1030 w 1140"/>
                  <a:gd name="T35" fmla="*/ 797 h 1613"/>
                  <a:gd name="T36" fmla="*/ 1029 w 1140"/>
                  <a:gd name="T37" fmla="*/ 1088 h 1613"/>
                  <a:gd name="T38" fmla="*/ 1027 w 1140"/>
                  <a:gd name="T39" fmla="*/ 1143 h 1613"/>
                  <a:gd name="T40" fmla="*/ 1027 w 1140"/>
                  <a:gd name="T41" fmla="*/ 1197 h 1613"/>
                  <a:gd name="T42" fmla="*/ 1033 w 1140"/>
                  <a:gd name="T43" fmla="*/ 1252 h 1613"/>
                  <a:gd name="T44" fmla="*/ 1053 w 1140"/>
                  <a:gd name="T45" fmla="*/ 1296 h 1613"/>
                  <a:gd name="T46" fmla="*/ 1078 w 1140"/>
                  <a:gd name="T47" fmla="*/ 1330 h 1613"/>
                  <a:gd name="T48" fmla="*/ 1102 w 1140"/>
                  <a:gd name="T49" fmla="*/ 1362 h 1613"/>
                  <a:gd name="T50" fmla="*/ 1128 w 1140"/>
                  <a:gd name="T51" fmla="*/ 1395 h 1613"/>
                  <a:gd name="T52" fmla="*/ 1107 w 1140"/>
                  <a:gd name="T53" fmla="*/ 1425 h 1613"/>
                  <a:gd name="T54" fmla="*/ 1038 w 1140"/>
                  <a:gd name="T55" fmla="*/ 1454 h 1613"/>
                  <a:gd name="T56" fmla="*/ 966 w 1140"/>
                  <a:gd name="T57" fmla="*/ 1481 h 1613"/>
                  <a:gd name="T58" fmla="*/ 892 w 1140"/>
                  <a:gd name="T59" fmla="*/ 1505 h 1613"/>
                  <a:gd name="T60" fmla="*/ 814 w 1140"/>
                  <a:gd name="T61" fmla="*/ 1528 h 1613"/>
                  <a:gd name="T62" fmla="*/ 737 w 1140"/>
                  <a:gd name="T63" fmla="*/ 1549 h 1613"/>
                  <a:gd name="T64" fmla="*/ 659 w 1140"/>
                  <a:gd name="T65" fmla="*/ 1567 h 1613"/>
                  <a:gd name="T66" fmla="*/ 581 w 1140"/>
                  <a:gd name="T67" fmla="*/ 1583 h 1613"/>
                  <a:gd name="T68" fmla="*/ 503 w 1140"/>
                  <a:gd name="T69" fmla="*/ 1596 h 1613"/>
                  <a:gd name="T70" fmla="*/ 426 w 1140"/>
                  <a:gd name="T71" fmla="*/ 1605 h 1613"/>
                  <a:gd name="T72" fmla="*/ 351 w 1140"/>
                  <a:gd name="T73" fmla="*/ 1611 h 1613"/>
                  <a:gd name="T74" fmla="*/ 280 w 1140"/>
                  <a:gd name="T75" fmla="*/ 1613 h 1613"/>
                  <a:gd name="T76" fmla="*/ 210 w 1140"/>
                  <a:gd name="T77" fmla="*/ 1611 h 1613"/>
                  <a:gd name="T78" fmla="*/ 144 w 1140"/>
                  <a:gd name="T79" fmla="*/ 1604 h 1613"/>
                  <a:gd name="T80" fmla="*/ 83 w 1140"/>
                  <a:gd name="T81" fmla="*/ 1593 h 1613"/>
                  <a:gd name="T82" fmla="*/ 26 w 1140"/>
                  <a:gd name="T83" fmla="*/ 1577 h 1613"/>
                  <a:gd name="T84" fmla="*/ 6 w 1140"/>
                  <a:gd name="T85" fmla="*/ 1550 h 1613"/>
                  <a:gd name="T86" fmla="*/ 21 w 1140"/>
                  <a:gd name="T87" fmla="*/ 1517 h 1613"/>
                  <a:gd name="T88" fmla="*/ 36 w 1140"/>
                  <a:gd name="T89" fmla="*/ 1482 h 1613"/>
                  <a:gd name="T90" fmla="*/ 51 w 1140"/>
                  <a:gd name="T91" fmla="*/ 1436 h 1613"/>
                  <a:gd name="T92" fmla="*/ 57 w 1140"/>
                  <a:gd name="T93" fmla="*/ 1338 h 1613"/>
                  <a:gd name="T94" fmla="*/ 61 w 1140"/>
                  <a:gd name="T95" fmla="*/ 1198 h 1613"/>
                  <a:gd name="T96" fmla="*/ 61 w 1140"/>
                  <a:gd name="T97" fmla="*/ 862 h 1613"/>
                  <a:gd name="T98" fmla="*/ 57 w 1140"/>
                  <a:gd name="T99" fmla="*/ 327 h 1613"/>
                  <a:gd name="T100" fmla="*/ 64 w 1140"/>
                  <a:gd name="T101" fmla="*/ 52 h 1613"/>
                  <a:gd name="T102" fmla="*/ 84 w 1140"/>
                  <a:gd name="T103" fmla="*/ 37 h 1613"/>
                  <a:gd name="T104" fmla="*/ 104 w 1140"/>
                  <a:gd name="T105" fmla="*/ 22 h 1613"/>
                  <a:gd name="T106" fmla="*/ 123 w 1140"/>
                  <a:gd name="T107" fmla="*/ 7 h 1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0" h="1613">
                    <a:moveTo>
                      <a:pt x="132" y="0"/>
                    </a:moveTo>
                    <a:lnTo>
                      <a:pt x="160" y="0"/>
                    </a:lnTo>
                    <a:lnTo>
                      <a:pt x="189" y="0"/>
                    </a:lnTo>
                    <a:lnTo>
                      <a:pt x="216" y="1"/>
                    </a:lnTo>
                    <a:lnTo>
                      <a:pt x="245" y="1"/>
                    </a:lnTo>
                    <a:lnTo>
                      <a:pt x="273" y="1"/>
                    </a:lnTo>
                    <a:lnTo>
                      <a:pt x="301" y="1"/>
                    </a:lnTo>
                    <a:lnTo>
                      <a:pt x="329" y="1"/>
                    </a:lnTo>
                    <a:lnTo>
                      <a:pt x="357" y="1"/>
                    </a:lnTo>
                    <a:lnTo>
                      <a:pt x="386" y="2"/>
                    </a:lnTo>
                    <a:lnTo>
                      <a:pt x="413" y="2"/>
                    </a:lnTo>
                    <a:lnTo>
                      <a:pt x="441" y="2"/>
                    </a:lnTo>
                    <a:lnTo>
                      <a:pt x="470" y="2"/>
                    </a:lnTo>
                    <a:lnTo>
                      <a:pt x="498" y="2"/>
                    </a:lnTo>
                    <a:lnTo>
                      <a:pt x="525" y="3"/>
                    </a:lnTo>
                    <a:lnTo>
                      <a:pt x="554" y="3"/>
                    </a:lnTo>
                    <a:lnTo>
                      <a:pt x="582" y="3"/>
                    </a:lnTo>
                    <a:lnTo>
                      <a:pt x="610" y="3"/>
                    </a:lnTo>
                    <a:lnTo>
                      <a:pt x="638" y="3"/>
                    </a:lnTo>
                    <a:lnTo>
                      <a:pt x="666" y="5"/>
                    </a:lnTo>
                    <a:lnTo>
                      <a:pt x="695" y="5"/>
                    </a:lnTo>
                    <a:lnTo>
                      <a:pt x="722" y="5"/>
                    </a:lnTo>
                    <a:lnTo>
                      <a:pt x="750" y="5"/>
                    </a:lnTo>
                    <a:lnTo>
                      <a:pt x="779" y="5"/>
                    </a:lnTo>
                    <a:lnTo>
                      <a:pt x="806" y="5"/>
                    </a:lnTo>
                    <a:lnTo>
                      <a:pt x="834" y="6"/>
                    </a:lnTo>
                    <a:lnTo>
                      <a:pt x="863" y="6"/>
                    </a:lnTo>
                    <a:lnTo>
                      <a:pt x="890" y="6"/>
                    </a:lnTo>
                    <a:lnTo>
                      <a:pt x="918" y="6"/>
                    </a:lnTo>
                    <a:lnTo>
                      <a:pt x="946" y="6"/>
                    </a:lnTo>
                    <a:lnTo>
                      <a:pt x="974" y="7"/>
                    </a:lnTo>
                    <a:lnTo>
                      <a:pt x="1002" y="7"/>
                    </a:lnTo>
                    <a:lnTo>
                      <a:pt x="1030" y="7"/>
                    </a:lnTo>
                    <a:lnTo>
                      <a:pt x="1030" y="271"/>
                    </a:lnTo>
                    <a:lnTo>
                      <a:pt x="1030" y="533"/>
                    </a:lnTo>
                    <a:lnTo>
                      <a:pt x="1030" y="797"/>
                    </a:lnTo>
                    <a:lnTo>
                      <a:pt x="1030" y="1060"/>
                    </a:lnTo>
                    <a:lnTo>
                      <a:pt x="1029" y="1088"/>
                    </a:lnTo>
                    <a:lnTo>
                      <a:pt x="1029" y="1115"/>
                    </a:lnTo>
                    <a:lnTo>
                      <a:pt x="1027" y="1143"/>
                    </a:lnTo>
                    <a:lnTo>
                      <a:pt x="1026" y="1171"/>
                    </a:lnTo>
                    <a:lnTo>
                      <a:pt x="1027" y="1197"/>
                    </a:lnTo>
                    <a:lnTo>
                      <a:pt x="1030" y="1225"/>
                    </a:lnTo>
                    <a:lnTo>
                      <a:pt x="1033" y="1252"/>
                    </a:lnTo>
                    <a:lnTo>
                      <a:pt x="1040" y="1279"/>
                    </a:lnTo>
                    <a:lnTo>
                      <a:pt x="1053" y="1296"/>
                    </a:lnTo>
                    <a:lnTo>
                      <a:pt x="1065" y="1312"/>
                    </a:lnTo>
                    <a:lnTo>
                      <a:pt x="1078" y="1330"/>
                    </a:lnTo>
                    <a:lnTo>
                      <a:pt x="1091" y="1346"/>
                    </a:lnTo>
                    <a:lnTo>
                      <a:pt x="1102" y="1362"/>
                    </a:lnTo>
                    <a:lnTo>
                      <a:pt x="1115" y="1378"/>
                    </a:lnTo>
                    <a:lnTo>
                      <a:pt x="1128" y="1395"/>
                    </a:lnTo>
                    <a:lnTo>
                      <a:pt x="1140" y="1411"/>
                    </a:lnTo>
                    <a:lnTo>
                      <a:pt x="1107" y="1425"/>
                    </a:lnTo>
                    <a:lnTo>
                      <a:pt x="1074" y="1440"/>
                    </a:lnTo>
                    <a:lnTo>
                      <a:pt x="1038" y="1454"/>
                    </a:lnTo>
                    <a:lnTo>
                      <a:pt x="1002" y="1467"/>
                    </a:lnTo>
                    <a:lnTo>
                      <a:pt x="966" y="1481"/>
                    </a:lnTo>
                    <a:lnTo>
                      <a:pt x="928" y="1493"/>
                    </a:lnTo>
                    <a:lnTo>
                      <a:pt x="892" y="1505"/>
                    </a:lnTo>
                    <a:lnTo>
                      <a:pt x="854" y="1517"/>
                    </a:lnTo>
                    <a:lnTo>
                      <a:pt x="814" y="1528"/>
                    </a:lnTo>
                    <a:lnTo>
                      <a:pt x="776" y="1539"/>
                    </a:lnTo>
                    <a:lnTo>
                      <a:pt x="737" y="1549"/>
                    </a:lnTo>
                    <a:lnTo>
                      <a:pt x="698" y="1559"/>
                    </a:lnTo>
                    <a:lnTo>
                      <a:pt x="659" y="1567"/>
                    </a:lnTo>
                    <a:lnTo>
                      <a:pt x="620" y="1576"/>
                    </a:lnTo>
                    <a:lnTo>
                      <a:pt x="581" y="1583"/>
                    </a:lnTo>
                    <a:lnTo>
                      <a:pt x="541" y="1590"/>
                    </a:lnTo>
                    <a:lnTo>
                      <a:pt x="503" y="1596"/>
                    </a:lnTo>
                    <a:lnTo>
                      <a:pt x="464" y="1600"/>
                    </a:lnTo>
                    <a:lnTo>
                      <a:pt x="426" y="1605"/>
                    </a:lnTo>
                    <a:lnTo>
                      <a:pt x="389" y="1608"/>
                    </a:lnTo>
                    <a:lnTo>
                      <a:pt x="351" y="1611"/>
                    </a:lnTo>
                    <a:lnTo>
                      <a:pt x="316" y="1613"/>
                    </a:lnTo>
                    <a:lnTo>
                      <a:pt x="280" y="1613"/>
                    </a:lnTo>
                    <a:lnTo>
                      <a:pt x="244" y="1613"/>
                    </a:lnTo>
                    <a:lnTo>
                      <a:pt x="210" y="1611"/>
                    </a:lnTo>
                    <a:lnTo>
                      <a:pt x="176" y="1608"/>
                    </a:lnTo>
                    <a:lnTo>
                      <a:pt x="144" y="1604"/>
                    </a:lnTo>
                    <a:lnTo>
                      <a:pt x="113" y="1599"/>
                    </a:lnTo>
                    <a:lnTo>
                      <a:pt x="83" y="1593"/>
                    </a:lnTo>
                    <a:lnTo>
                      <a:pt x="54" y="1585"/>
                    </a:lnTo>
                    <a:lnTo>
                      <a:pt x="26" y="1577"/>
                    </a:lnTo>
                    <a:lnTo>
                      <a:pt x="0" y="1567"/>
                    </a:lnTo>
                    <a:lnTo>
                      <a:pt x="6" y="1550"/>
                    </a:lnTo>
                    <a:lnTo>
                      <a:pt x="13" y="1534"/>
                    </a:lnTo>
                    <a:lnTo>
                      <a:pt x="21" y="1517"/>
                    </a:lnTo>
                    <a:lnTo>
                      <a:pt x="29" y="1500"/>
                    </a:lnTo>
                    <a:lnTo>
                      <a:pt x="36" y="1482"/>
                    </a:lnTo>
                    <a:lnTo>
                      <a:pt x="44" y="1460"/>
                    </a:lnTo>
                    <a:lnTo>
                      <a:pt x="51" y="1436"/>
                    </a:lnTo>
                    <a:lnTo>
                      <a:pt x="56" y="1408"/>
                    </a:lnTo>
                    <a:lnTo>
                      <a:pt x="57" y="1338"/>
                    </a:lnTo>
                    <a:lnTo>
                      <a:pt x="60" y="1269"/>
                    </a:lnTo>
                    <a:lnTo>
                      <a:pt x="61" y="1198"/>
                    </a:lnTo>
                    <a:lnTo>
                      <a:pt x="62" y="1129"/>
                    </a:lnTo>
                    <a:lnTo>
                      <a:pt x="61" y="862"/>
                    </a:lnTo>
                    <a:lnTo>
                      <a:pt x="59" y="594"/>
                    </a:lnTo>
                    <a:lnTo>
                      <a:pt x="57" y="327"/>
                    </a:lnTo>
                    <a:lnTo>
                      <a:pt x="55" y="59"/>
                    </a:lnTo>
                    <a:lnTo>
                      <a:pt x="64" y="52"/>
                    </a:lnTo>
                    <a:lnTo>
                      <a:pt x="75" y="44"/>
                    </a:lnTo>
                    <a:lnTo>
                      <a:pt x="84" y="37"/>
                    </a:lnTo>
                    <a:lnTo>
                      <a:pt x="94" y="29"/>
                    </a:lnTo>
                    <a:lnTo>
                      <a:pt x="104" y="22"/>
                    </a:lnTo>
                    <a:lnTo>
                      <a:pt x="113" y="15"/>
                    </a:lnTo>
                    <a:lnTo>
                      <a:pt x="123" y="7"/>
                    </a:ln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474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2" name="Freeform 10"/>
              <p:cNvSpPr>
                <a:spLocks/>
              </p:cNvSpPr>
              <p:nvPr/>
            </p:nvSpPr>
            <p:spPr bwMode="auto">
              <a:xfrm>
                <a:off x="527" y="872"/>
                <a:ext cx="526" cy="788"/>
              </a:xfrm>
              <a:custGeom>
                <a:avLst/>
                <a:gdLst>
                  <a:gd name="T0" fmla="*/ 144 w 1051"/>
                  <a:gd name="T1" fmla="*/ 0 h 1576"/>
                  <a:gd name="T2" fmla="*/ 196 w 1051"/>
                  <a:gd name="T3" fmla="*/ 1 h 1576"/>
                  <a:gd name="T4" fmla="*/ 248 w 1051"/>
                  <a:gd name="T5" fmla="*/ 1 h 1576"/>
                  <a:gd name="T6" fmla="*/ 300 w 1051"/>
                  <a:gd name="T7" fmla="*/ 1 h 1576"/>
                  <a:gd name="T8" fmla="*/ 352 w 1051"/>
                  <a:gd name="T9" fmla="*/ 1 h 1576"/>
                  <a:gd name="T10" fmla="*/ 405 w 1051"/>
                  <a:gd name="T11" fmla="*/ 2 h 1576"/>
                  <a:gd name="T12" fmla="*/ 457 w 1051"/>
                  <a:gd name="T13" fmla="*/ 2 h 1576"/>
                  <a:gd name="T14" fmla="*/ 508 w 1051"/>
                  <a:gd name="T15" fmla="*/ 2 h 1576"/>
                  <a:gd name="T16" fmla="*/ 560 w 1051"/>
                  <a:gd name="T17" fmla="*/ 4 h 1576"/>
                  <a:gd name="T18" fmla="*/ 613 w 1051"/>
                  <a:gd name="T19" fmla="*/ 4 h 1576"/>
                  <a:gd name="T20" fmla="*/ 665 w 1051"/>
                  <a:gd name="T21" fmla="*/ 4 h 1576"/>
                  <a:gd name="T22" fmla="*/ 717 w 1051"/>
                  <a:gd name="T23" fmla="*/ 5 h 1576"/>
                  <a:gd name="T24" fmla="*/ 769 w 1051"/>
                  <a:gd name="T25" fmla="*/ 5 h 1576"/>
                  <a:gd name="T26" fmla="*/ 821 w 1051"/>
                  <a:gd name="T27" fmla="*/ 5 h 1576"/>
                  <a:gd name="T28" fmla="*/ 872 w 1051"/>
                  <a:gd name="T29" fmla="*/ 5 h 1576"/>
                  <a:gd name="T30" fmla="*/ 924 w 1051"/>
                  <a:gd name="T31" fmla="*/ 6 h 1576"/>
                  <a:gd name="T32" fmla="*/ 950 w 1051"/>
                  <a:gd name="T33" fmla="*/ 251 h 1576"/>
                  <a:gd name="T34" fmla="*/ 950 w 1051"/>
                  <a:gd name="T35" fmla="*/ 740 h 1576"/>
                  <a:gd name="T36" fmla="*/ 949 w 1051"/>
                  <a:gd name="T37" fmla="*/ 1008 h 1576"/>
                  <a:gd name="T38" fmla="*/ 947 w 1051"/>
                  <a:gd name="T39" fmla="*/ 1060 h 1576"/>
                  <a:gd name="T40" fmla="*/ 947 w 1051"/>
                  <a:gd name="T41" fmla="*/ 1112 h 1576"/>
                  <a:gd name="T42" fmla="*/ 953 w 1051"/>
                  <a:gd name="T43" fmla="*/ 1162 h 1576"/>
                  <a:gd name="T44" fmla="*/ 970 w 1051"/>
                  <a:gd name="T45" fmla="*/ 1202 h 1576"/>
                  <a:gd name="T46" fmla="*/ 993 w 1051"/>
                  <a:gd name="T47" fmla="*/ 1233 h 1576"/>
                  <a:gd name="T48" fmla="*/ 1016 w 1051"/>
                  <a:gd name="T49" fmla="*/ 1264 h 1576"/>
                  <a:gd name="T50" fmla="*/ 1040 w 1051"/>
                  <a:gd name="T51" fmla="*/ 1295 h 1576"/>
                  <a:gd name="T52" fmla="*/ 1020 w 1051"/>
                  <a:gd name="T53" fmla="*/ 1324 h 1576"/>
                  <a:gd name="T54" fmla="*/ 957 w 1051"/>
                  <a:gd name="T55" fmla="*/ 1352 h 1576"/>
                  <a:gd name="T56" fmla="*/ 891 w 1051"/>
                  <a:gd name="T57" fmla="*/ 1380 h 1576"/>
                  <a:gd name="T58" fmla="*/ 822 w 1051"/>
                  <a:gd name="T59" fmla="*/ 1408 h 1576"/>
                  <a:gd name="T60" fmla="*/ 752 w 1051"/>
                  <a:gd name="T61" fmla="*/ 1436 h 1576"/>
                  <a:gd name="T62" fmla="*/ 680 w 1051"/>
                  <a:gd name="T63" fmla="*/ 1462 h 1576"/>
                  <a:gd name="T64" fmla="*/ 609 w 1051"/>
                  <a:gd name="T65" fmla="*/ 1488 h 1576"/>
                  <a:gd name="T66" fmla="*/ 537 w 1051"/>
                  <a:gd name="T67" fmla="*/ 1511 h 1576"/>
                  <a:gd name="T68" fmla="*/ 466 w 1051"/>
                  <a:gd name="T69" fmla="*/ 1531 h 1576"/>
                  <a:gd name="T70" fmla="*/ 396 w 1051"/>
                  <a:gd name="T71" fmla="*/ 1549 h 1576"/>
                  <a:gd name="T72" fmla="*/ 326 w 1051"/>
                  <a:gd name="T73" fmla="*/ 1563 h 1576"/>
                  <a:gd name="T74" fmla="*/ 260 w 1051"/>
                  <a:gd name="T75" fmla="*/ 1572 h 1576"/>
                  <a:gd name="T76" fmla="*/ 196 w 1051"/>
                  <a:gd name="T77" fmla="*/ 1576 h 1576"/>
                  <a:gd name="T78" fmla="*/ 135 w 1051"/>
                  <a:gd name="T79" fmla="*/ 1575 h 1576"/>
                  <a:gd name="T80" fmla="*/ 78 w 1051"/>
                  <a:gd name="T81" fmla="*/ 1568 h 1576"/>
                  <a:gd name="T82" fmla="*/ 25 w 1051"/>
                  <a:gd name="T83" fmla="*/ 1556 h 1576"/>
                  <a:gd name="T84" fmla="*/ 5 w 1051"/>
                  <a:gd name="T85" fmla="*/ 1530 h 1576"/>
                  <a:gd name="T86" fmla="*/ 18 w 1051"/>
                  <a:gd name="T87" fmla="*/ 1500 h 1576"/>
                  <a:gd name="T88" fmla="*/ 30 w 1051"/>
                  <a:gd name="T89" fmla="*/ 1466 h 1576"/>
                  <a:gd name="T90" fmla="*/ 42 w 1051"/>
                  <a:gd name="T91" fmla="*/ 1424 h 1576"/>
                  <a:gd name="T92" fmla="*/ 48 w 1051"/>
                  <a:gd name="T93" fmla="*/ 1311 h 1576"/>
                  <a:gd name="T94" fmla="*/ 49 w 1051"/>
                  <a:gd name="T95" fmla="*/ 1137 h 1576"/>
                  <a:gd name="T96" fmla="*/ 49 w 1051"/>
                  <a:gd name="T97" fmla="*/ 802 h 1576"/>
                  <a:gd name="T98" fmla="*/ 46 w 1051"/>
                  <a:gd name="T99" fmla="*/ 304 h 1576"/>
                  <a:gd name="T100" fmla="*/ 55 w 1051"/>
                  <a:gd name="T101" fmla="*/ 47 h 1576"/>
                  <a:gd name="T102" fmla="*/ 73 w 1051"/>
                  <a:gd name="T103" fmla="*/ 35 h 1576"/>
                  <a:gd name="T104" fmla="*/ 90 w 1051"/>
                  <a:gd name="T105" fmla="*/ 21 h 1576"/>
                  <a:gd name="T106" fmla="*/ 109 w 1051"/>
                  <a:gd name="T107" fmla="*/ 7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51" h="1576">
                    <a:moveTo>
                      <a:pt x="118" y="0"/>
                    </a:moveTo>
                    <a:lnTo>
                      <a:pt x="144" y="0"/>
                    </a:lnTo>
                    <a:lnTo>
                      <a:pt x="170" y="0"/>
                    </a:lnTo>
                    <a:lnTo>
                      <a:pt x="196" y="1"/>
                    </a:lnTo>
                    <a:lnTo>
                      <a:pt x="222" y="1"/>
                    </a:lnTo>
                    <a:lnTo>
                      <a:pt x="248" y="1"/>
                    </a:lnTo>
                    <a:lnTo>
                      <a:pt x="275" y="1"/>
                    </a:lnTo>
                    <a:lnTo>
                      <a:pt x="300" y="1"/>
                    </a:lnTo>
                    <a:lnTo>
                      <a:pt x="326" y="1"/>
                    </a:lnTo>
                    <a:lnTo>
                      <a:pt x="352" y="1"/>
                    </a:lnTo>
                    <a:lnTo>
                      <a:pt x="378" y="2"/>
                    </a:lnTo>
                    <a:lnTo>
                      <a:pt x="405" y="2"/>
                    </a:lnTo>
                    <a:lnTo>
                      <a:pt x="430" y="2"/>
                    </a:lnTo>
                    <a:lnTo>
                      <a:pt x="457" y="2"/>
                    </a:lnTo>
                    <a:lnTo>
                      <a:pt x="483" y="2"/>
                    </a:lnTo>
                    <a:lnTo>
                      <a:pt x="508" y="2"/>
                    </a:lnTo>
                    <a:lnTo>
                      <a:pt x="535" y="2"/>
                    </a:lnTo>
                    <a:lnTo>
                      <a:pt x="560" y="4"/>
                    </a:lnTo>
                    <a:lnTo>
                      <a:pt x="587" y="4"/>
                    </a:lnTo>
                    <a:lnTo>
                      <a:pt x="613" y="4"/>
                    </a:lnTo>
                    <a:lnTo>
                      <a:pt x="639" y="4"/>
                    </a:lnTo>
                    <a:lnTo>
                      <a:pt x="665" y="4"/>
                    </a:lnTo>
                    <a:lnTo>
                      <a:pt x="690" y="4"/>
                    </a:lnTo>
                    <a:lnTo>
                      <a:pt x="717" y="5"/>
                    </a:lnTo>
                    <a:lnTo>
                      <a:pt x="742" y="5"/>
                    </a:lnTo>
                    <a:lnTo>
                      <a:pt x="769" y="5"/>
                    </a:lnTo>
                    <a:lnTo>
                      <a:pt x="794" y="5"/>
                    </a:lnTo>
                    <a:lnTo>
                      <a:pt x="821" y="5"/>
                    </a:lnTo>
                    <a:lnTo>
                      <a:pt x="846" y="5"/>
                    </a:lnTo>
                    <a:lnTo>
                      <a:pt x="872" y="5"/>
                    </a:lnTo>
                    <a:lnTo>
                      <a:pt x="898" y="6"/>
                    </a:lnTo>
                    <a:lnTo>
                      <a:pt x="924" y="6"/>
                    </a:lnTo>
                    <a:lnTo>
                      <a:pt x="950" y="6"/>
                    </a:lnTo>
                    <a:lnTo>
                      <a:pt x="950" y="251"/>
                    </a:lnTo>
                    <a:lnTo>
                      <a:pt x="950" y="496"/>
                    </a:lnTo>
                    <a:lnTo>
                      <a:pt x="950" y="740"/>
                    </a:lnTo>
                    <a:lnTo>
                      <a:pt x="950" y="983"/>
                    </a:lnTo>
                    <a:lnTo>
                      <a:pt x="949" y="1008"/>
                    </a:lnTo>
                    <a:lnTo>
                      <a:pt x="949" y="1035"/>
                    </a:lnTo>
                    <a:lnTo>
                      <a:pt x="947" y="1060"/>
                    </a:lnTo>
                    <a:lnTo>
                      <a:pt x="946" y="1087"/>
                    </a:lnTo>
                    <a:lnTo>
                      <a:pt x="947" y="1112"/>
                    </a:lnTo>
                    <a:lnTo>
                      <a:pt x="950" y="1136"/>
                    </a:lnTo>
                    <a:lnTo>
                      <a:pt x="953" y="1162"/>
                    </a:lnTo>
                    <a:lnTo>
                      <a:pt x="959" y="1187"/>
                    </a:lnTo>
                    <a:lnTo>
                      <a:pt x="970" y="1202"/>
                    </a:lnTo>
                    <a:lnTo>
                      <a:pt x="982" y="1218"/>
                    </a:lnTo>
                    <a:lnTo>
                      <a:pt x="993" y="1233"/>
                    </a:lnTo>
                    <a:lnTo>
                      <a:pt x="1005" y="1248"/>
                    </a:lnTo>
                    <a:lnTo>
                      <a:pt x="1016" y="1264"/>
                    </a:lnTo>
                    <a:lnTo>
                      <a:pt x="1028" y="1279"/>
                    </a:lnTo>
                    <a:lnTo>
                      <a:pt x="1040" y="1295"/>
                    </a:lnTo>
                    <a:lnTo>
                      <a:pt x="1051" y="1310"/>
                    </a:lnTo>
                    <a:lnTo>
                      <a:pt x="1020" y="1324"/>
                    </a:lnTo>
                    <a:lnTo>
                      <a:pt x="989" y="1338"/>
                    </a:lnTo>
                    <a:lnTo>
                      <a:pt x="957" y="1352"/>
                    </a:lnTo>
                    <a:lnTo>
                      <a:pt x="924" y="1365"/>
                    </a:lnTo>
                    <a:lnTo>
                      <a:pt x="891" y="1380"/>
                    </a:lnTo>
                    <a:lnTo>
                      <a:pt x="856" y="1394"/>
                    </a:lnTo>
                    <a:lnTo>
                      <a:pt x="822" y="1408"/>
                    </a:lnTo>
                    <a:lnTo>
                      <a:pt x="787" y="1422"/>
                    </a:lnTo>
                    <a:lnTo>
                      <a:pt x="752" y="1436"/>
                    </a:lnTo>
                    <a:lnTo>
                      <a:pt x="716" y="1450"/>
                    </a:lnTo>
                    <a:lnTo>
                      <a:pt x="680" y="1462"/>
                    </a:lnTo>
                    <a:lnTo>
                      <a:pt x="644" y="1476"/>
                    </a:lnTo>
                    <a:lnTo>
                      <a:pt x="609" y="1488"/>
                    </a:lnTo>
                    <a:lnTo>
                      <a:pt x="573" y="1500"/>
                    </a:lnTo>
                    <a:lnTo>
                      <a:pt x="537" y="1511"/>
                    </a:lnTo>
                    <a:lnTo>
                      <a:pt x="502" y="1521"/>
                    </a:lnTo>
                    <a:lnTo>
                      <a:pt x="466" y="1531"/>
                    </a:lnTo>
                    <a:lnTo>
                      <a:pt x="430" y="1541"/>
                    </a:lnTo>
                    <a:lnTo>
                      <a:pt x="396" y="1549"/>
                    </a:lnTo>
                    <a:lnTo>
                      <a:pt x="361" y="1556"/>
                    </a:lnTo>
                    <a:lnTo>
                      <a:pt x="326" y="1563"/>
                    </a:lnTo>
                    <a:lnTo>
                      <a:pt x="293" y="1567"/>
                    </a:lnTo>
                    <a:lnTo>
                      <a:pt x="260" y="1572"/>
                    </a:lnTo>
                    <a:lnTo>
                      <a:pt x="227" y="1574"/>
                    </a:lnTo>
                    <a:lnTo>
                      <a:pt x="196" y="1576"/>
                    </a:lnTo>
                    <a:lnTo>
                      <a:pt x="165" y="1576"/>
                    </a:lnTo>
                    <a:lnTo>
                      <a:pt x="135" y="1575"/>
                    </a:lnTo>
                    <a:lnTo>
                      <a:pt x="106" y="1573"/>
                    </a:lnTo>
                    <a:lnTo>
                      <a:pt x="78" y="1568"/>
                    </a:lnTo>
                    <a:lnTo>
                      <a:pt x="51" y="1563"/>
                    </a:lnTo>
                    <a:lnTo>
                      <a:pt x="25" y="1556"/>
                    </a:lnTo>
                    <a:lnTo>
                      <a:pt x="0" y="1546"/>
                    </a:lnTo>
                    <a:lnTo>
                      <a:pt x="5" y="1530"/>
                    </a:lnTo>
                    <a:lnTo>
                      <a:pt x="11" y="1515"/>
                    </a:lnTo>
                    <a:lnTo>
                      <a:pt x="18" y="1500"/>
                    </a:lnTo>
                    <a:lnTo>
                      <a:pt x="23" y="1484"/>
                    </a:lnTo>
                    <a:lnTo>
                      <a:pt x="30" y="1466"/>
                    </a:lnTo>
                    <a:lnTo>
                      <a:pt x="36" y="1446"/>
                    </a:lnTo>
                    <a:lnTo>
                      <a:pt x="42" y="1424"/>
                    </a:lnTo>
                    <a:lnTo>
                      <a:pt x="46" y="1398"/>
                    </a:lnTo>
                    <a:lnTo>
                      <a:pt x="48" y="1311"/>
                    </a:lnTo>
                    <a:lnTo>
                      <a:pt x="49" y="1224"/>
                    </a:lnTo>
                    <a:lnTo>
                      <a:pt x="49" y="1137"/>
                    </a:lnTo>
                    <a:lnTo>
                      <a:pt x="50" y="1051"/>
                    </a:lnTo>
                    <a:lnTo>
                      <a:pt x="49" y="802"/>
                    </a:lnTo>
                    <a:lnTo>
                      <a:pt x="48" y="553"/>
                    </a:lnTo>
                    <a:lnTo>
                      <a:pt x="46" y="304"/>
                    </a:lnTo>
                    <a:lnTo>
                      <a:pt x="45" y="54"/>
                    </a:lnTo>
                    <a:lnTo>
                      <a:pt x="55" y="47"/>
                    </a:lnTo>
                    <a:lnTo>
                      <a:pt x="64" y="42"/>
                    </a:lnTo>
                    <a:lnTo>
                      <a:pt x="73" y="35"/>
                    </a:lnTo>
                    <a:lnTo>
                      <a:pt x="82" y="28"/>
                    </a:lnTo>
                    <a:lnTo>
                      <a:pt x="90" y="21"/>
                    </a:lnTo>
                    <a:lnTo>
                      <a:pt x="99" y="14"/>
                    </a:lnTo>
                    <a:lnTo>
                      <a:pt x="109" y="7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4F4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3" name="Freeform 11"/>
              <p:cNvSpPr>
                <a:spLocks/>
              </p:cNvSpPr>
              <p:nvPr/>
            </p:nvSpPr>
            <p:spPr bwMode="auto">
              <a:xfrm>
                <a:off x="534" y="872"/>
                <a:ext cx="479" cy="773"/>
              </a:xfrm>
              <a:custGeom>
                <a:avLst/>
                <a:gdLst>
                  <a:gd name="T0" fmla="*/ 125 w 960"/>
                  <a:gd name="T1" fmla="*/ 0 h 1548"/>
                  <a:gd name="T2" fmla="*/ 173 w 960"/>
                  <a:gd name="T3" fmla="*/ 1 h 1548"/>
                  <a:gd name="T4" fmla="*/ 220 w 960"/>
                  <a:gd name="T5" fmla="*/ 1 h 1548"/>
                  <a:gd name="T6" fmla="*/ 269 w 960"/>
                  <a:gd name="T7" fmla="*/ 1 h 1548"/>
                  <a:gd name="T8" fmla="*/ 317 w 960"/>
                  <a:gd name="T9" fmla="*/ 2 h 1548"/>
                  <a:gd name="T10" fmla="*/ 365 w 960"/>
                  <a:gd name="T11" fmla="*/ 2 h 1548"/>
                  <a:gd name="T12" fmla="*/ 413 w 960"/>
                  <a:gd name="T13" fmla="*/ 2 h 1548"/>
                  <a:gd name="T14" fmla="*/ 461 w 960"/>
                  <a:gd name="T15" fmla="*/ 4 h 1548"/>
                  <a:gd name="T16" fmla="*/ 509 w 960"/>
                  <a:gd name="T17" fmla="*/ 4 h 1548"/>
                  <a:gd name="T18" fmla="*/ 557 w 960"/>
                  <a:gd name="T19" fmla="*/ 5 h 1548"/>
                  <a:gd name="T20" fmla="*/ 605 w 960"/>
                  <a:gd name="T21" fmla="*/ 5 h 1548"/>
                  <a:gd name="T22" fmla="*/ 652 w 960"/>
                  <a:gd name="T23" fmla="*/ 5 h 1548"/>
                  <a:gd name="T24" fmla="*/ 701 w 960"/>
                  <a:gd name="T25" fmla="*/ 6 h 1548"/>
                  <a:gd name="T26" fmla="*/ 748 w 960"/>
                  <a:gd name="T27" fmla="*/ 6 h 1548"/>
                  <a:gd name="T28" fmla="*/ 796 w 960"/>
                  <a:gd name="T29" fmla="*/ 6 h 1548"/>
                  <a:gd name="T30" fmla="*/ 843 w 960"/>
                  <a:gd name="T31" fmla="*/ 7 h 1548"/>
                  <a:gd name="T32" fmla="*/ 868 w 960"/>
                  <a:gd name="T33" fmla="*/ 233 h 1548"/>
                  <a:gd name="T34" fmla="*/ 868 w 960"/>
                  <a:gd name="T35" fmla="*/ 683 h 1548"/>
                  <a:gd name="T36" fmla="*/ 866 w 960"/>
                  <a:gd name="T37" fmla="*/ 932 h 1548"/>
                  <a:gd name="T38" fmla="*/ 866 w 960"/>
                  <a:gd name="T39" fmla="*/ 981 h 1548"/>
                  <a:gd name="T40" fmla="*/ 866 w 960"/>
                  <a:gd name="T41" fmla="*/ 1027 h 1548"/>
                  <a:gd name="T42" fmla="*/ 871 w 960"/>
                  <a:gd name="T43" fmla="*/ 1073 h 1548"/>
                  <a:gd name="T44" fmla="*/ 887 w 960"/>
                  <a:gd name="T45" fmla="*/ 1110 h 1548"/>
                  <a:gd name="T46" fmla="*/ 908 w 960"/>
                  <a:gd name="T47" fmla="*/ 1138 h 1548"/>
                  <a:gd name="T48" fmla="*/ 929 w 960"/>
                  <a:gd name="T49" fmla="*/ 1166 h 1548"/>
                  <a:gd name="T50" fmla="*/ 949 w 960"/>
                  <a:gd name="T51" fmla="*/ 1195 h 1548"/>
                  <a:gd name="T52" fmla="*/ 932 w 960"/>
                  <a:gd name="T53" fmla="*/ 1221 h 1548"/>
                  <a:gd name="T54" fmla="*/ 873 w 960"/>
                  <a:gd name="T55" fmla="*/ 1249 h 1548"/>
                  <a:gd name="T56" fmla="*/ 812 w 960"/>
                  <a:gd name="T57" fmla="*/ 1280 h 1548"/>
                  <a:gd name="T58" fmla="*/ 750 w 960"/>
                  <a:gd name="T59" fmla="*/ 1312 h 1548"/>
                  <a:gd name="T60" fmla="*/ 686 w 960"/>
                  <a:gd name="T61" fmla="*/ 1345 h 1548"/>
                  <a:gd name="T62" fmla="*/ 621 w 960"/>
                  <a:gd name="T63" fmla="*/ 1378 h 1548"/>
                  <a:gd name="T64" fmla="*/ 557 w 960"/>
                  <a:gd name="T65" fmla="*/ 1409 h 1548"/>
                  <a:gd name="T66" fmla="*/ 491 w 960"/>
                  <a:gd name="T67" fmla="*/ 1440 h 1548"/>
                  <a:gd name="T68" fmla="*/ 426 w 960"/>
                  <a:gd name="T69" fmla="*/ 1468 h 1548"/>
                  <a:gd name="T70" fmla="*/ 362 w 960"/>
                  <a:gd name="T71" fmla="*/ 1493 h 1548"/>
                  <a:gd name="T72" fmla="*/ 300 w 960"/>
                  <a:gd name="T73" fmla="*/ 1515 h 1548"/>
                  <a:gd name="T74" fmla="*/ 239 w 960"/>
                  <a:gd name="T75" fmla="*/ 1531 h 1548"/>
                  <a:gd name="T76" fmla="*/ 181 w 960"/>
                  <a:gd name="T77" fmla="*/ 1543 h 1548"/>
                  <a:gd name="T78" fmla="*/ 125 w 960"/>
                  <a:gd name="T79" fmla="*/ 1548 h 1548"/>
                  <a:gd name="T80" fmla="*/ 72 w 960"/>
                  <a:gd name="T81" fmla="*/ 1546 h 1548"/>
                  <a:gd name="T82" fmla="*/ 23 w 960"/>
                  <a:gd name="T83" fmla="*/ 1536 h 1548"/>
                  <a:gd name="T84" fmla="*/ 8 w 960"/>
                  <a:gd name="T85" fmla="*/ 1498 h 1548"/>
                  <a:gd name="T86" fmla="*/ 27 w 960"/>
                  <a:gd name="T87" fmla="*/ 1433 h 1548"/>
                  <a:gd name="T88" fmla="*/ 35 w 960"/>
                  <a:gd name="T89" fmla="*/ 1285 h 1548"/>
                  <a:gd name="T90" fmla="*/ 36 w 960"/>
                  <a:gd name="T91" fmla="*/ 1079 h 1548"/>
                  <a:gd name="T92" fmla="*/ 36 w 960"/>
                  <a:gd name="T93" fmla="*/ 744 h 1548"/>
                  <a:gd name="T94" fmla="*/ 35 w 960"/>
                  <a:gd name="T95" fmla="*/ 282 h 1548"/>
                  <a:gd name="T96" fmla="*/ 42 w 960"/>
                  <a:gd name="T97" fmla="*/ 45 h 1548"/>
                  <a:gd name="T98" fmla="*/ 59 w 960"/>
                  <a:gd name="T99" fmla="*/ 32 h 1548"/>
                  <a:gd name="T100" fmla="*/ 75 w 960"/>
                  <a:gd name="T101" fmla="*/ 20 h 1548"/>
                  <a:gd name="T102" fmla="*/ 92 w 960"/>
                  <a:gd name="T103" fmla="*/ 7 h 1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60" h="1548">
                    <a:moveTo>
                      <a:pt x="100" y="0"/>
                    </a:moveTo>
                    <a:lnTo>
                      <a:pt x="125" y="0"/>
                    </a:lnTo>
                    <a:lnTo>
                      <a:pt x="149" y="0"/>
                    </a:lnTo>
                    <a:lnTo>
                      <a:pt x="173" y="1"/>
                    </a:lnTo>
                    <a:lnTo>
                      <a:pt x="197" y="1"/>
                    </a:lnTo>
                    <a:lnTo>
                      <a:pt x="220" y="1"/>
                    </a:lnTo>
                    <a:lnTo>
                      <a:pt x="244" y="1"/>
                    </a:lnTo>
                    <a:lnTo>
                      <a:pt x="269" y="1"/>
                    </a:lnTo>
                    <a:lnTo>
                      <a:pt x="293" y="1"/>
                    </a:lnTo>
                    <a:lnTo>
                      <a:pt x="317" y="2"/>
                    </a:lnTo>
                    <a:lnTo>
                      <a:pt x="341" y="2"/>
                    </a:lnTo>
                    <a:lnTo>
                      <a:pt x="365" y="2"/>
                    </a:lnTo>
                    <a:lnTo>
                      <a:pt x="388" y="2"/>
                    </a:lnTo>
                    <a:lnTo>
                      <a:pt x="413" y="2"/>
                    </a:lnTo>
                    <a:lnTo>
                      <a:pt x="437" y="4"/>
                    </a:lnTo>
                    <a:lnTo>
                      <a:pt x="461" y="4"/>
                    </a:lnTo>
                    <a:lnTo>
                      <a:pt x="485" y="4"/>
                    </a:lnTo>
                    <a:lnTo>
                      <a:pt x="509" y="4"/>
                    </a:lnTo>
                    <a:lnTo>
                      <a:pt x="532" y="4"/>
                    </a:lnTo>
                    <a:lnTo>
                      <a:pt x="557" y="5"/>
                    </a:lnTo>
                    <a:lnTo>
                      <a:pt x="581" y="5"/>
                    </a:lnTo>
                    <a:lnTo>
                      <a:pt x="605" y="5"/>
                    </a:lnTo>
                    <a:lnTo>
                      <a:pt x="629" y="5"/>
                    </a:lnTo>
                    <a:lnTo>
                      <a:pt x="652" y="5"/>
                    </a:lnTo>
                    <a:lnTo>
                      <a:pt x="676" y="5"/>
                    </a:lnTo>
                    <a:lnTo>
                      <a:pt x="701" y="6"/>
                    </a:lnTo>
                    <a:lnTo>
                      <a:pt x="725" y="6"/>
                    </a:lnTo>
                    <a:lnTo>
                      <a:pt x="748" y="6"/>
                    </a:lnTo>
                    <a:lnTo>
                      <a:pt x="772" y="6"/>
                    </a:lnTo>
                    <a:lnTo>
                      <a:pt x="796" y="6"/>
                    </a:lnTo>
                    <a:lnTo>
                      <a:pt x="820" y="7"/>
                    </a:lnTo>
                    <a:lnTo>
                      <a:pt x="843" y="7"/>
                    </a:lnTo>
                    <a:lnTo>
                      <a:pt x="868" y="7"/>
                    </a:lnTo>
                    <a:lnTo>
                      <a:pt x="868" y="233"/>
                    </a:lnTo>
                    <a:lnTo>
                      <a:pt x="868" y="459"/>
                    </a:lnTo>
                    <a:lnTo>
                      <a:pt x="868" y="683"/>
                    </a:lnTo>
                    <a:lnTo>
                      <a:pt x="868" y="908"/>
                    </a:lnTo>
                    <a:lnTo>
                      <a:pt x="866" y="932"/>
                    </a:lnTo>
                    <a:lnTo>
                      <a:pt x="866" y="956"/>
                    </a:lnTo>
                    <a:lnTo>
                      <a:pt x="866" y="981"/>
                    </a:lnTo>
                    <a:lnTo>
                      <a:pt x="865" y="1004"/>
                    </a:lnTo>
                    <a:lnTo>
                      <a:pt x="866" y="1027"/>
                    </a:lnTo>
                    <a:lnTo>
                      <a:pt x="868" y="1050"/>
                    </a:lnTo>
                    <a:lnTo>
                      <a:pt x="871" y="1073"/>
                    </a:lnTo>
                    <a:lnTo>
                      <a:pt x="877" y="1096"/>
                    </a:lnTo>
                    <a:lnTo>
                      <a:pt x="887" y="1110"/>
                    </a:lnTo>
                    <a:lnTo>
                      <a:pt x="897" y="1125"/>
                    </a:lnTo>
                    <a:lnTo>
                      <a:pt x="908" y="1138"/>
                    </a:lnTo>
                    <a:lnTo>
                      <a:pt x="918" y="1152"/>
                    </a:lnTo>
                    <a:lnTo>
                      <a:pt x="929" y="1166"/>
                    </a:lnTo>
                    <a:lnTo>
                      <a:pt x="939" y="1180"/>
                    </a:lnTo>
                    <a:lnTo>
                      <a:pt x="949" y="1195"/>
                    </a:lnTo>
                    <a:lnTo>
                      <a:pt x="960" y="1209"/>
                    </a:lnTo>
                    <a:lnTo>
                      <a:pt x="932" y="1221"/>
                    </a:lnTo>
                    <a:lnTo>
                      <a:pt x="902" y="1235"/>
                    </a:lnTo>
                    <a:lnTo>
                      <a:pt x="873" y="1249"/>
                    </a:lnTo>
                    <a:lnTo>
                      <a:pt x="843" y="1264"/>
                    </a:lnTo>
                    <a:lnTo>
                      <a:pt x="812" y="1280"/>
                    </a:lnTo>
                    <a:lnTo>
                      <a:pt x="781" y="1296"/>
                    </a:lnTo>
                    <a:lnTo>
                      <a:pt x="750" y="1312"/>
                    </a:lnTo>
                    <a:lnTo>
                      <a:pt x="718" y="1329"/>
                    </a:lnTo>
                    <a:lnTo>
                      <a:pt x="686" y="1345"/>
                    </a:lnTo>
                    <a:lnTo>
                      <a:pt x="653" y="1361"/>
                    </a:lnTo>
                    <a:lnTo>
                      <a:pt x="621" y="1378"/>
                    </a:lnTo>
                    <a:lnTo>
                      <a:pt x="589" y="1394"/>
                    </a:lnTo>
                    <a:lnTo>
                      <a:pt x="557" y="1409"/>
                    </a:lnTo>
                    <a:lnTo>
                      <a:pt x="523" y="1425"/>
                    </a:lnTo>
                    <a:lnTo>
                      <a:pt x="491" y="1440"/>
                    </a:lnTo>
                    <a:lnTo>
                      <a:pt x="459" y="1454"/>
                    </a:lnTo>
                    <a:lnTo>
                      <a:pt x="426" y="1468"/>
                    </a:lnTo>
                    <a:lnTo>
                      <a:pt x="394" y="1482"/>
                    </a:lnTo>
                    <a:lnTo>
                      <a:pt x="362" y="1493"/>
                    </a:lnTo>
                    <a:lnTo>
                      <a:pt x="331" y="1505"/>
                    </a:lnTo>
                    <a:lnTo>
                      <a:pt x="300" y="1515"/>
                    </a:lnTo>
                    <a:lnTo>
                      <a:pt x="269" y="1524"/>
                    </a:lnTo>
                    <a:lnTo>
                      <a:pt x="239" y="1531"/>
                    </a:lnTo>
                    <a:lnTo>
                      <a:pt x="210" y="1538"/>
                    </a:lnTo>
                    <a:lnTo>
                      <a:pt x="181" y="1543"/>
                    </a:lnTo>
                    <a:lnTo>
                      <a:pt x="152" y="1546"/>
                    </a:lnTo>
                    <a:lnTo>
                      <a:pt x="125" y="1548"/>
                    </a:lnTo>
                    <a:lnTo>
                      <a:pt x="98" y="1548"/>
                    </a:lnTo>
                    <a:lnTo>
                      <a:pt x="72" y="1546"/>
                    </a:lnTo>
                    <a:lnTo>
                      <a:pt x="47" y="1542"/>
                    </a:lnTo>
                    <a:lnTo>
                      <a:pt x="23" y="1536"/>
                    </a:lnTo>
                    <a:lnTo>
                      <a:pt x="0" y="1528"/>
                    </a:lnTo>
                    <a:lnTo>
                      <a:pt x="8" y="1498"/>
                    </a:lnTo>
                    <a:lnTo>
                      <a:pt x="17" y="1468"/>
                    </a:lnTo>
                    <a:lnTo>
                      <a:pt x="27" y="1433"/>
                    </a:lnTo>
                    <a:lnTo>
                      <a:pt x="33" y="1389"/>
                    </a:lnTo>
                    <a:lnTo>
                      <a:pt x="35" y="1285"/>
                    </a:lnTo>
                    <a:lnTo>
                      <a:pt x="36" y="1181"/>
                    </a:lnTo>
                    <a:lnTo>
                      <a:pt x="36" y="1079"/>
                    </a:lnTo>
                    <a:lnTo>
                      <a:pt x="37" y="975"/>
                    </a:lnTo>
                    <a:lnTo>
                      <a:pt x="36" y="744"/>
                    </a:lnTo>
                    <a:lnTo>
                      <a:pt x="36" y="514"/>
                    </a:lnTo>
                    <a:lnTo>
                      <a:pt x="35" y="282"/>
                    </a:lnTo>
                    <a:lnTo>
                      <a:pt x="33" y="52"/>
                    </a:lnTo>
                    <a:lnTo>
                      <a:pt x="42" y="45"/>
                    </a:lnTo>
                    <a:lnTo>
                      <a:pt x="50" y="39"/>
                    </a:lnTo>
                    <a:lnTo>
                      <a:pt x="59" y="32"/>
                    </a:lnTo>
                    <a:lnTo>
                      <a:pt x="67" y="25"/>
                    </a:lnTo>
                    <a:lnTo>
                      <a:pt x="75" y="20"/>
                    </a:lnTo>
                    <a:lnTo>
                      <a:pt x="84" y="13"/>
                    </a:lnTo>
                    <a:lnTo>
                      <a:pt x="92" y="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56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4" name="Freeform 12"/>
              <p:cNvSpPr>
                <a:spLocks/>
              </p:cNvSpPr>
              <p:nvPr/>
            </p:nvSpPr>
            <p:spPr bwMode="auto">
              <a:xfrm>
                <a:off x="540" y="872"/>
                <a:ext cx="434" cy="761"/>
              </a:xfrm>
              <a:custGeom>
                <a:avLst/>
                <a:gdLst>
                  <a:gd name="T0" fmla="*/ 126 w 868"/>
                  <a:gd name="T1" fmla="*/ 0 h 1521"/>
                  <a:gd name="T2" fmla="*/ 215 w 868"/>
                  <a:gd name="T3" fmla="*/ 1 h 1521"/>
                  <a:gd name="T4" fmla="*/ 303 w 868"/>
                  <a:gd name="T5" fmla="*/ 3 h 1521"/>
                  <a:gd name="T6" fmla="*/ 391 w 868"/>
                  <a:gd name="T7" fmla="*/ 4 h 1521"/>
                  <a:gd name="T8" fmla="*/ 479 w 868"/>
                  <a:gd name="T9" fmla="*/ 4 h 1521"/>
                  <a:gd name="T10" fmla="*/ 568 w 868"/>
                  <a:gd name="T11" fmla="*/ 5 h 1521"/>
                  <a:gd name="T12" fmla="*/ 655 w 868"/>
                  <a:gd name="T13" fmla="*/ 6 h 1521"/>
                  <a:gd name="T14" fmla="*/ 744 w 868"/>
                  <a:gd name="T15" fmla="*/ 7 h 1521"/>
                  <a:gd name="T16" fmla="*/ 788 w 868"/>
                  <a:gd name="T17" fmla="*/ 213 h 1521"/>
                  <a:gd name="T18" fmla="*/ 788 w 868"/>
                  <a:gd name="T19" fmla="*/ 627 h 1521"/>
                  <a:gd name="T20" fmla="*/ 788 w 868"/>
                  <a:gd name="T21" fmla="*/ 856 h 1521"/>
                  <a:gd name="T22" fmla="*/ 787 w 868"/>
                  <a:gd name="T23" fmla="*/ 899 h 1521"/>
                  <a:gd name="T24" fmla="*/ 787 w 868"/>
                  <a:gd name="T25" fmla="*/ 942 h 1521"/>
                  <a:gd name="T26" fmla="*/ 791 w 868"/>
                  <a:gd name="T27" fmla="*/ 983 h 1521"/>
                  <a:gd name="T28" fmla="*/ 805 w 868"/>
                  <a:gd name="T29" fmla="*/ 1017 h 1521"/>
                  <a:gd name="T30" fmla="*/ 823 w 868"/>
                  <a:gd name="T31" fmla="*/ 1043 h 1521"/>
                  <a:gd name="T32" fmla="*/ 841 w 868"/>
                  <a:gd name="T33" fmla="*/ 1068 h 1521"/>
                  <a:gd name="T34" fmla="*/ 859 w 868"/>
                  <a:gd name="T35" fmla="*/ 1094 h 1521"/>
                  <a:gd name="T36" fmla="*/ 843 w 868"/>
                  <a:gd name="T37" fmla="*/ 1118 h 1521"/>
                  <a:gd name="T38" fmla="*/ 790 w 868"/>
                  <a:gd name="T39" fmla="*/ 1147 h 1521"/>
                  <a:gd name="T40" fmla="*/ 735 w 868"/>
                  <a:gd name="T41" fmla="*/ 1179 h 1521"/>
                  <a:gd name="T42" fmla="*/ 678 w 868"/>
                  <a:gd name="T43" fmla="*/ 1214 h 1521"/>
                  <a:gd name="T44" fmla="*/ 621 w 868"/>
                  <a:gd name="T45" fmla="*/ 1252 h 1521"/>
                  <a:gd name="T46" fmla="*/ 562 w 868"/>
                  <a:gd name="T47" fmla="*/ 1291 h 1521"/>
                  <a:gd name="T48" fmla="*/ 504 w 868"/>
                  <a:gd name="T49" fmla="*/ 1330 h 1521"/>
                  <a:gd name="T50" fmla="*/ 446 w 868"/>
                  <a:gd name="T51" fmla="*/ 1368 h 1521"/>
                  <a:gd name="T52" fmla="*/ 387 w 868"/>
                  <a:gd name="T53" fmla="*/ 1404 h 1521"/>
                  <a:gd name="T54" fmla="*/ 329 w 868"/>
                  <a:gd name="T55" fmla="*/ 1437 h 1521"/>
                  <a:gd name="T56" fmla="*/ 273 w 868"/>
                  <a:gd name="T57" fmla="*/ 1466 h 1521"/>
                  <a:gd name="T58" fmla="*/ 217 w 868"/>
                  <a:gd name="T59" fmla="*/ 1490 h 1521"/>
                  <a:gd name="T60" fmla="*/ 164 w 868"/>
                  <a:gd name="T61" fmla="*/ 1507 h 1521"/>
                  <a:gd name="T62" fmla="*/ 114 w 868"/>
                  <a:gd name="T63" fmla="*/ 1519 h 1521"/>
                  <a:gd name="T64" fmla="*/ 67 w 868"/>
                  <a:gd name="T65" fmla="*/ 1521 h 1521"/>
                  <a:gd name="T66" fmla="*/ 20 w 868"/>
                  <a:gd name="T67" fmla="*/ 1514 h 1521"/>
                  <a:gd name="T68" fmla="*/ 4 w 868"/>
                  <a:gd name="T69" fmla="*/ 1480 h 1521"/>
                  <a:gd name="T70" fmla="*/ 16 w 868"/>
                  <a:gd name="T71" fmla="*/ 1420 h 1521"/>
                  <a:gd name="T72" fmla="*/ 22 w 868"/>
                  <a:gd name="T73" fmla="*/ 1258 h 1521"/>
                  <a:gd name="T74" fmla="*/ 23 w 868"/>
                  <a:gd name="T75" fmla="*/ 1018 h 1521"/>
                  <a:gd name="T76" fmla="*/ 23 w 868"/>
                  <a:gd name="T77" fmla="*/ 686 h 1521"/>
                  <a:gd name="T78" fmla="*/ 22 w 868"/>
                  <a:gd name="T79" fmla="*/ 261 h 1521"/>
                  <a:gd name="T80" fmla="*/ 30 w 868"/>
                  <a:gd name="T81" fmla="*/ 42 h 1521"/>
                  <a:gd name="T82" fmla="*/ 45 w 868"/>
                  <a:gd name="T83" fmla="*/ 29 h 1521"/>
                  <a:gd name="T84" fmla="*/ 60 w 868"/>
                  <a:gd name="T85" fmla="*/ 17 h 1521"/>
                  <a:gd name="T86" fmla="*/ 75 w 868"/>
                  <a:gd name="T87" fmla="*/ 6 h 1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8" h="1521">
                    <a:moveTo>
                      <a:pt x="83" y="0"/>
                    </a:moveTo>
                    <a:lnTo>
                      <a:pt x="126" y="0"/>
                    </a:lnTo>
                    <a:lnTo>
                      <a:pt x="171" y="1"/>
                    </a:lnTo>
                    <a:lnTo>
                      <a:pt x="215" y="1"/>
                    </a:lnTo>
                    <a:lnTo>
                      <a:pt x="259" y="1"/>
                    </a:lnTo>
                    <a:lnTo>
                      <a:pt x="303" y="3"/>
                    </a:lnTo>
                    <a:lnTo>
                      <a:pt x="348" y="3"/>
                    </a:lnTo>
                    <a:lnTo>
                      <a:pt x="391" y="4"/>
                    </a:lnTo>
                    <a:lnTo>
                      <a:pt x="435" y="4"/>
                    </a:lnTo>
                    <a:lnTo>
                      <a:pt x="479" y="4"/>
                    </a:lnTo>
                    <a:lnTo>
                      <a:pt x="524" y="5"/>
                    </a:lnTo>
                    <a:lnTo>
                      <a:pt x="568" y="5"/>
                    </a:lnTo>
                    <a:lnTo>
                      <a:pt x="611" y="5"/>
                    </a:lnTo>
                    <a:lnTo>
                      <a:pt x="655" y="6"/>
                    </a:lnTo>
                    <a:lnTo>
                      <a:pt x="700" y="6"/>
                    </a:lnTo>
                    <a:lnTo>
                      <a:pt x="744" y="7"/>
                    </a:lnTo>
                    <a:lnTo>
                      <a:pt x="788" y="7"/>
                    </a:lnTo>
                    <a:lnTo>
                      <a:pt x="788" y="213"/>
                    </a:lnTo>
                    <a:lnTo>
                      <a:pt x="788" y="421"/>
                    </a:lnTo>
                    <a:lnTo>
                      <a:pt x="788" y="627"/>
                    </a:lnTo>
                    <a:lnTo>
                      <a:pt x="788" y="834"/>
                    </a:lnTo>
                    <a:lnTo>
                      <a:pt x="788" y="856"/>
                    </a:lnTo>
                    <a:lnTo>
                      <a:pt x="787" y="877"/>
                    </a:lnTo>
                    <a:lnTo>
                      <a:pt x="787" y="899"/>
                    </a:lnTo>
                    <a:lnTo>
                      <a:pt x="785" y="921"/>
                    </a:lnTo>
                    <a:lnTo>
                      <a:pt x="787" y="942"/>
                    </a:lnTo>
                    <a:lnTo>
                      <a:pt x="788" y="962"/>
                    </a:lnTo>
                    <a:lnTo>
                      <a:pt x="791" y="983"/>
                    </a:lnTo>
                    <a:lnTo>
                      <a:pt x="796" y="1004"/>
                    </a:lnTo>
                    <a:lnTo>
                      <a:pt x="805" y="1017"/>
                    </a:lnTo>
                    <a:lnTo>
                      <a:pt x="814" y="1029"/>
                    </a:lnTo>
                    <a:lnTo>
                      <a:pt x="823" y="1043"/>
                    </a:lnTo>
                    <a:lnTo>
                      <a:pt x="833" y="1056"/>
                    </a:lnTo>
                    <a:lnTo>
                      <a:pt x="841" y="1068"/>
                    </a:lnTo>
                    <a:lnTo>
                      <a:pt x="850" y="1081"/>
                    </a:lnTo>
                    <a:lnTo>
                      <a:pt x="859" y="1094"/>
                    </a:lnTo>
                    <a:lnTo>
                      <a:pt x="868" y="1106"/>
                    </a:lnTo>
                    <a:lnTo>
                      <a:pt x="843" y="1118"/>
                    </a:lnTo>
                    <a:lnTo>
                      <a:pt x="817" y="1132"/>
                    </a:lnTo>
                    <a:lnTo>
                      <a:pt x="790" y="1147"/>
                    </a:lnTo>
                    <a:lnTo>
                      <a:pt x="762" y="1162"/>
                    </a:lnTo>
                    <a:lnTo>
                      <a:pt x="735" y="1179"/>
                    </a:lnTo>
                    <a:lnTo>
                      <a:pt x="707" y="1196"/>
                    </a:lnTo>
                    <a:lnTo>
                      <a:pt x="678" y="1214"/>
                    </a:lnTo>
                    <a:lnTo>
                      <a:pt x="649" y="1233"/>
                    </a:lnTo>
                    <a:lnTo>
                      <a:pt x="621" y="1252"/>
                    </a:lnTo>
                    <a:lnTo>
                      <a:pt x="592" y="1271"/>
                    </a:lnTo>
                    <a:lnTo>
                      <a:pt x="562" y="1291"/>
                    </a:lnTo>
                    <a:lnTo>
                      <a:pt x="533" y="1310"/>
                    </a:lnTo>
                    <a:lnTo>
                      <a:pt x="504" y="1330"/>
                    </a:lnTo>
                    <a:lnTo>
                      <a:pt x="474" y="1348"/>
                    </a:lnTo>
                    <a:lnTo>
                      <a:pt x="446" y="1368"/>
                    </a:lnTo>
                    <a:lnTo>
                      <a:pt x="416" y="1386"/>
                    </a:lnTo>
                    <a:lnTo>
                      <a:pt x="387" y="1404"/>
                    </a:lnTo>
                    <a:lnTo>
                      <a:pt x="358" y="1421"/>
                    </a:lnTo>
                    <a:lnTo>
                      <a:pt x="329" y="1437"/>
                    </a:lnTo>
                    <a:lnTo>
                      <a:pt x="300" y="1452"/>
                    </a:lnTo>
                    <a:lnTo>
                      <a:pt x="273" y="1466"/>
                    </a:lnTo>
                    <a:lnTo>
                      <a:pt x="245" y="1479"/>
                    </a:lnTo>
                    <a:lnTo>
                      <a:pt x="217" y="1490"/>
                    </a:lnTo>
                    <a:lnTo>
                      <a:pt x="191" y="1499"/>
                    </a:lnTo>
                    <a:lnTo>
                      <a:pt x="164" y="1507"/>
                    </a:lnTo>
                    <a:lnTo>
                      <a:pt x="139" y="1514"/>
                    </a:lnTo>
                    <a:lnTo>
                      <a:pt x="114" y="1519"/>
                    </a:lnTo>
                    <a:lnTo>
                      <a:pt x="90" y="1521"/>
                    </a:lnTo>
                    <a:lnTo>
                      <a:pt x="67" y="1521"/>
                    </a:lnTo>
                    <a:lnTo>
                      <a:pt x="44" y="1519"/>
                    </a:lnTo>
                    <a:lnTo>
                      <a:pt x="20" y="1514"/>
                    </a:lnTo>
                    <a:lnTo>
                      <a:pt x="0" y="1507"/>
                    </a:lnTo>
                    <a:lnTo>
                      <a:pt x="4" y="1480"/>
                    </a:lnTo>
                    <a:lnTo>
                      <a:pt x="10" y="1452"/>
                    </a:lnTo>
                    <a:lnTo>
                      <a:pt x="16" y="1420"/>
                    </a:lnTo>
                    <a:lnTo>
                      <a:pt x="20" y="1378"/>
                    </a:lnTo>
                    <a:lnTo>
                      <a:pt x="22" y="1258"/>
                    </a:lnTo>
                    <a:lnTo>
                      <a:pt x="22" y="1137"/>
                    </a:lnTo>
                    <a:lnTo>
                      <a:pt x="23" y="1018"/>
                    </a:lnTo>
                    <a:lnTo>
                      <a:pt x="23" y="897"/>
                    </a:lnTo>
                    <a:lnTo>
                      <a:pt x="23" y="686"/>
                    </a:lnTo>
                    <a:lnTo>
                      <a:pt x="23" y="474"/>
                    </a:lnTo>
                    <a:lnTo>
                      <a:pt x="22" y="261"/>
                    </a:lnTo>
                    <a:lnTo>
                      <a:pt x="22" y="47"/>
                    </a:lnTo>
                    <a:lnTo>
                      <a:pt x="30" y="42"/>
                    </a:lnTo>
                    <a:lnTo>
                      <a:pt x="37" y="36"/>
                    </a:lnTo>
                    <a:lnTo>
                      <a:pt x="45" y="29"/>
                    </a:lnTo>
                    <a:lnTo>
                      <a:pt x="53" y="23"/>
                    </a:lnTo>
                    <a:lnTo>
                      <a:pt x="60" y="17"/>
                    </a:lnTo>
                    <a:lnTo>
                      <a:pt x="68" y="12"/>
                    </a:lnTo>
                    <a:lnTo>
                      <a:pt x="75" y="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606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5" name="Freeform 13"/>
              <p:cNvSpPr>
                <a:spLocks/>
              </p:cNvSpPr>
              <p:nvPr/>
            </p:nvSpPr>
            <p:spPr bwMode="auto">
              <a:xfrm>
                <a:off x="546" y="872"/>
                <a:ext cx="390" cy="749"/>
              </a:xfrm>
              <a:custGeom>
                <a:avLst/>
                <a:gdLst>
                  <a:gd name="T0" fmla="*/ 109 w 781"/>
                  <a:gd name="T1" fmla="*/ 0 h 1498"/>
                  <a:gd name="T2" fmla="*/ 188 w 781"/>
                  <a:gd name="T3" fmla="*/ 1 h 1498"/>
                  <a:gd name="T4" fmla="*/ 268 w 781"/>
                  <a:gd name="T5" fmla="*/ 3 h 1498"/>
                  <a:gd name="T6" fmla="*/ 348 w 781"/>
                  <a:gd name="T7" fmla="*/ 4 h 1498"/>
                  <a:gd name="T8" fmla="*/ 428 w 781"/>
                  <a:gd name="T9" fmla="*/ 4 h 1498"/>
                  <a:gd name="T10" fmla="*/ 508 w 781"/>
                  <a:gd name="T11" fmla="*/ 5 h 1498"/>
                  <a:gd name="T12" fmla="*/ 588 w 781"/>
                  <a:gd name="T13" fmla="*/ 6 h 1498"/>
                  <a:gd name="T14" fmla="*/ 667 w 781"/>
                  <a:gd name="T15" fmla="*/ 7 h 1498"/>
                  <a:gd name="T16" fmla="*/ 708 w 781"/>
                  <a:gd name="T17" fmla="*/ 195 h 1498"/>
                  <a:gd name="T18" fmla="*/ 708 w 781"/>
                  <a:gd name="T19" fmla="*/ 571 h 1498"/>
                  <a:gd name="T20" fmla="*/ 708 w 781"/>
                  <a:gd name="T21" fmla="*/ 779 h 1498"/>
                  <a:gd name="T22" fmla="*/ 706 w 781"/>
                  <a:gd name="T23" fmla="*/ 819 h 1498"/>
                  <a:gd name="T24" fmla="*/ 708 w 781"/>
                  <a:gd name="T25" fmla="*/ 859 h 1498"/>
                  <a:gd name="T26" fmla="*/ 711 w 781"/>
                  <a:gd name="T27" fmla="*/ 894 h 1498"/>
                  <a:gd name="T28" fmla="*/ 724 w 781"/>
                  <a:gd name="T29" fmla="*/ 924 h 1498"/>
                  <a:gd name="T30" fmla="*/ 740 w 781"/>
                  <a:gd name="T31" fmla="*/ 947 h 1498"/>
                  <a:gd name="T32" fmla="*/ 757 w 781"/>
                  <a:gd name="T33" fmla="*/ 972 h 1498"/>
                  <a:gd name="T34" fmla="*/ 773 w 781"/>
                  <a:gd name="T35" fmla="*/ 995 h 1498"/>
                  <a:gd name="T36" fmla="*/ 758 w 781"/>
                  <a:gd name="T37" fmla="*/ 1018 h 1498"/>
                  <a:gd name="T38" fmla="*/ 710 w 781"/>
                  <a:gd name="T39" fmla="*/ 1045 h 1498"/>
                  <a:gd name="T40" fmla="*/ 660 w 781"/>
                  <a:gd name="T41" fmla="*/ 1080 h 1498"/>
                  <a:gd name="T42" fmla="*/ 610 w 781"/>
                  <a:gd name="T43" fmla="*/ 1118 h 1498"/>
                  <a:gd name="T44" fmla="*/ 558 w 781"/>
                  <a:gd name="T45" fmla="*/ 1161 h 1498"/>
                  <a:gd name="T46" fmla="*/ 506 w 781"/>
                  <a:gd name="T47" fmla="*/ 1205 h 1498"/>
                  <a:gd name="T48" fmla="*/ 453 w 781"/>
                  <a:gd name="T49" fmla="*/ 1252 h 1498"/>
                  <a:gd name="T50" fmla="*/ 401 w 781"/>
                  <a:gd name="T51" fmla="*/ 1297 h 1498"/>
                  <a:gd name="T52" fmla="*/ 349 w 781"/>
                  <a:gd name="T53" fmla="*/ 1341 h 1498"/>
                  <a:gd name="T54" fmla="*/ 297 w 781"/>
                  <a:gd name="T55" fmla="*/ 1382 h 1498"/>
                  <a:gd name="T56" fmla="*/ 247 w 781"/>
                  <a:gd name="T57" fmla="*/ 1419 h 1498"/>
                  <a:gd name="T58" fmla="*/ 198 w 781"/>
                  <a:gd name="T59" fmla="*/ 1450 h 1498"/>
                  <a:gd name="T60" fmla="*/ 150 w 781"/>
                  <a:gd name="T61" fmla="*/ 1475 h 1498"/>
                  <a:gd name="T62" fmla="*/ 105 w 781"/>
                  <a:gd name="T63" fmla="*/ 1491 h 1498"/>
                  <a:gd name="T64" fmla="*/ 61 w 781"/>
                  <a:gd name="T65" fmla="*/ 1498 h 1498"/>
                  <a:gd name="T66" fmla="*/ 20 w 781"/>
                  <a:gd name="T67" fmla="*/ 1495 h 1498"/>
                  <a:gd name="T68" fmla="*/ 3 w 781"/>
                  <a:gd name="T69" fmla="*/ 1462 h 1498"/>
                  <a:gd name="T70" fmla="*/ 7 w 781"/>
                  <a:gd name="T71" fmla="*/ 1406 h 1498"/>
                  <a:gd name="T72" fmla="*/ 11 w 781"/>
                  <a:gd name="T73" fmla="*/ 1232 h 1498"/>
                  <a:gd name="T74" fmla="*/ 11 w 781"/>
                  <a:gd name="T75" fmla="*/ 959 h 1498"/>
                  <a:gd name="T76" fmla="*/ 12 w 781"/>
                  <a:gd name="T77" fmla="*/ 628 h 1498"/>
                  <a:gd name="T78" fmla="*/ 12 w 781"/>
                  <a:gd name="T79" fmla="*/ 239 h 1498"/>
                  <a:gd name="T80" fmla="*/ 19 w 781"/>
                  <a:gd name="T81" fmla="*/ 38 h 1498"/>
                  <a:gd name="T82" fmla="*/ 33 w 781"/>
                  <a:gd name="T83" fmla="*/ 28 h 1498"/>
                  <a:gd name="T84" fmla="*/ 48 w 781"/>
                  <a:gd name="T85" fmla="*/ 17 h 1498"/>
                  <a:gd name="T86" fmla="*/ 61 w 781"/>
                  <a:gd name="T87" fmla="*/ 6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1" h="1498">
                    <a:moveTo>
                      <a:pt x="68" y="0"/>
                    </a:moveTo>
                    <a:lnTo>
                      <a:pt x="109" y="0"/>
                    </a:lnTo>
                    <a:lnTo>
                      <a:pt x="148" y="1"/>
                    </a:lnTo>
                    <a:lnTo>
                      <a:pt x="188" y="1"/>
                    </a:lnTo>
                    <a:lnTo>
                      <a:pt x="228" y="1"/>
                    </a:lnTo>
                    <a:lnTo>
                      <a:pt x="268" y="3"/>
                    </a:lnTo>
                    <a:lnTo>
                      <a:pt x="308" y="3"/>
                    </a:lnTo>
                    <a:lnTo>
                      <a:pt x="348" y="4"/>
                    </a:lnTo>
                    <a:lnTo>
                      <a:pt x="389" y="4"/>
                    </a:lnTo>
                    <a:lnTo>
                      <a:pt x="428" y="4"/>
                    </a:lnTo>
                    <a:lnTo>
                      <a:pt x="468" y="5"/>
                    </a:lnTo>
                    <a:lnTo>
                      <a:pt x="508" y="5"/>
                    </a:lnTo>
                    <a:lnTo>
                      <a:pt x="547" y="5"/>
                    </a:lnTo>
                    <a:lnTo>
                      <a:pt x="588" y="6"/>
                    </a:lnTo>
                    <a:lnTo>
                      <a:pt x="628" y="6"/>
                    </a:lnTo>
                    <a:lnTo>
                      <a:pt x="667" y="7"/>
                    </a:lnTo>
                    <a:lnTo>
                      <a:pt x="708" y="7"/>
                    </a:lnTo>
                    <a:lnTo>
                      <a:pt x="708" y="195"/>
                    </a:lnTo>
                    <a:lnTo>
                      <a:pt x="708" y="383"/>
                    </a:lnTo>
                    <a:lnTo>
                      <a:pt x="708" y="571"/>
                    </a:lnTo>
                    <a:lnTo>
                      <a:pt x="708" y="758"/>
                    </a:lnTo>
                    <a:lnTo>
                      <a:pt x="708" y="779"/>
                    </a:lnTo>
                    <a:lnTo>
                      <a:pt x="708" y="799"/>
                    </a:lnTo>
                    <a:lnTo>
                      <a:pt x="706" y="819"/>
                    </a:lnTo>
                    <a:lnTo>
                      <a:pt x="706" y="840"/>
                    </a:lnTo>
                    <a:lnTo>
                      <a:pt x="708" y="859"/>
                    </a:lnTo>
                    <a:lnTo>
                      <a:pt x="709" y="876"/>
                    </a:lnTo>
                    <a:lnTo>
                      <a:pt x="711" y="894"/>
                    </a:lnTo>
                    <a:lnTo>
                      <a:pt x="716" y="913"/>
                    </a:lnTo>
                    <a:lnTo>
                      <a:pt x="724" y="924"/>
                    </a:lnTo>
                    <a:lnTo>
                      <a:pt x="732" y="936"/>
                    </a:lnTo>
                    <a:lnTo>
                      <a:pt x="740" y="947"/>
                    </a:lnTo>
                    <a:lnTo>
                      <a:pt x="749" y="959"/>
                    </a:lnTo>
                    <a:lnTo>
                      <a:pt x="757" y="972"/>
                    </a:lnTo>
                    <a:lnTo>
                      <a:pt x="765" y="983"/>
                    </a:lnTo>
                    <a:lnTo>
                      <a:pt x="773" y="995"/>
                    </a:lnTo>
                    <a:lnTo>
                      <a:pt x="781" y="1006"/>
                    </a:lnTo>
                    <a:lnTo>
                      <a:pt x="758" y="1018"/>
                    </a:lnTo>
                    <a:lnTo>
                      <a:pt x="734" y="1030"/>
                    </a:lnTo>
                    <a:lnTo>
                      <a:pt x="710" y="1045"/>
                    </a:lnTo>
                    <a:lnTo>
                      <a:pt x="685" y="1061"/>
                    </a:lnTo>
                    <a:lnTo>
                      <a:pt x="660" y="1080"/>
                    </a:lnTo>
                    <a:lnTo>
                      <a:pt x="635" y="1098"/>
                    </a:lnTo>
                    <a:lnTo>
                      <a:pt x="610" y="1118"/>
                    </a:lnTo>
                    <a:lnTo>
                      <a:pt x="583" y="1140"/>
                    </a:lnTo>
                    <a:lnTo>
                      <a:pt x="558" y="1161"/>
                    </a:lnTo>
                    <a:lnTo>
                      <a:pt x="531" y="1184"/>
                    </a:lnTo>
                    <a:lnTo>
                      <a:pt x="506" y="1205"/>
                    </a:lnTo>
                    <a:lnTo>
                      <a:pt x="480" y="1229"/>
                    </a:lnTo>
                    <a:lnTo>
                      <a:pt x="453" y="1252"/>
                    </a:lnTo>
                    <a:lnTo>
                      <a:pt x="427" y="1275"/>
                    </a:lnTo>
                    <a:lnTo>
                      <a:pt x="401" y="1297"/>
                    </a:lnTo>
                    <a:lnTo>
                      <a:pt x="375" y="1320"/>
                    </a:lnTo>
                    <a:lnTo>
                      <a:pt x="349" y="1341"/>
                    </a:lnTo>
                    <a:lnTo>
                      <a:pt x="323" y="1362"/>
                    </a:lnTo>
                    <a:lnTo>
                      <a:pt x="297" y="1382"/>
                    </a:lnTo>
                    <a:lnTo>
                      <a:pt x="272" y="1401"/>
                    </a:lnTo>
                    <a:lnTo>
                      <a:pt x="247" y="1419"/>
                    </a:lnTo>
                    <a:lnTo>
                      <a:pt x="223" y="1435"/>
                    </a:lnTo>
                    <a:lnTo>
                      <a:pt x="198" y="1450"/>
                    </a:lnTo>
                    <a:lnTo>
                      <a:pt x="174" y="1464"/>
                    </a:lnTo>
                    <a:lnTo>
                      <a:pt x="150" y="1475"/>
                    </a:lnTo>
                    <a:lnTo>
                      <a:pt x="127" y="1484"/>
                    </a:lnTo>
                    <a:lnTo>
                      <a:pt x="105" y="1491"/>
                    </a:lnTo>
                    <a:lnTo>
                      <a:pt x="82" y="1496"/>
                    </a:lnTo>
                    <a:lnTo>
                      <a:pt x="61" y="1498"/>
                    </a:lnTo>
                    <a:lnTo>
                      <a:pt x="41" y="1498"/>
                    </a:lnTo>
                    <a:lnTo>
                      <a:pt x="20" y="1495"/>
                    </a:lnTo>
                    <a:lnTo>
                      <a:pt x="0" y="1489"/>
                    </a:lnTo>
                    <a:lnTo>
                      <a:pt x="3" y="1462"/>
                    </a:lnTo>
                    <a:lnTo>
                      <a:pt x="5" y="1436"/>
                    </a:lnTo>
                    <a:lnTo>
                      <a:pt x="7" y="1406"/>
                    </a:lnTo>
                    <a:lnTo>
                      <a:pt x="9" y="1369"/>
                    </a:lnTo>
                    <a:lnTo>
                      <a:pt x="11" y="1232"/>
                    </a:lnTo>
                    <a:lnTo>
                      <a:pt x="11" y="1095"/>
                    </a:lnTo>
                    <a:lnTo>
                      <a:pt x="11" y="959"/>
                    </a:lnTo>
                    <a:lnTo>
                      <a:pt x="12" y="823"/>
                    </a:lnTo>
                    <a:lnTo>
                      <a:pt x="12" y="628"/>
                    </a:lnTo>
                    <a:lnTo>
                      <a:pt x="12" y="433"/>
                    </a:lnTo>
                    <a:lnTo>
                      <a:pt x="12" y="239"/>
                    </a:lnTo>
                    <a:lnTo>
                      <a:pt x="12" y="44"/>
                    </a:lnTo>
                    <a:lnTo>
                      <a:pt x="19" y="38"/>
                    </a:lnTo>
                    <a:lnTo>
                      <a:pt x="26" y="34"/>
                    </a:lnTo>
                    <a:lnTo>
                      <a:pt x="33" y="28"/>
                    </a:lnTo>
                    <a:lnTo>
                      <a:pt x="41" y="22"/>
                    </a:lnTo>
                    <a:lnTo>
                      <a:pt x="48" y="17"/>
                    </a:lnTo>
                    <a:lnTo>
                      <a:pt x="54" y="12"/>
                    </a:lnTo>
                    <a:lnTo>
                      <a:pt x="61" y="6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6B6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6" name="Freeform 14"/>
              <p:cNvSpPr>
                <a:spLocks/>
              </p:cNvSpPr>
              <p:nvPr/>
            </p:nvSpPr>
            <p:spPr bwMode="auto">
              <a:xfrm>
                <a:off x="550" y="873"/>
                <a:ext cx="347" cy="737"/>
              </a:xfrm>
              <a:custGeom>
                <a:avLst/>
                <a:gdLst>
                  <a:gd name="T0" fmla="*/ 90 w 694"/>
                  <a:gd name="T1" fmla="*/ 0 h 1475"/>
                  <a:gd name="T2" fmla="*/ 162 w 694"/>
                  <a:gd name="T3" fmla="*/ 2 h 1475"/>
                  <a:gd name="T4" fmla="*/ 234 w 694"/>
                  <a:gd name="T5" fmla="*/ 3 h 1475"/>
                  <a:gd name="T6" fmla="*/ 306 w 694"/>
                  <a:gd name="T7" fmla="*/ 4 h 1475"/>
                  <a:gd name="T8" fmla="*/ 378 w 694"/>
                  <a:gd name="T9" fmla="*/ 4 h 1475"/>
                  <a:gd name="T10" fmla="*/ 450 w 694"/>
                  <a:gd name="T11" fmla="*/ 5 h 1475"/>
                  <a:gd name="T12" fmla="*/ 522 w 694"/>
                  <a:gd name="T13" fmla="*/ 6 h 1475"/>
                  <a:gd name="T14" fmla="*/ 595 w 694"/>
                  <a:gd name="T15" fmla="*/ 7 h 1475"/>
                  <a:gd name="T16" fmla="*/ 631 w 694"/>
                  <a:gd name="T17" fmla="*/ 176 h 1475"/>
                  <a:gd name="T18" fmla="*/ 631 w 694"/>
                  <a:gd name="T19" fmla="*/ 514 h 1475"/>
                  <a:gd name="T20" fmla="*/ 629 w 694"/>
                  <a:gd name="T21" fmla="*/ 701 h 1475"/>
                  <a:gd name="T22" fmla="*/ 629 w 694"/>
                  <a:gd name="T23" fmla="*/ 738 h 1475"/>
                  <a:gd name="T24" fmla="*/ 629 w 694"/>
                  <a:gd name="T25" fmla="*/ 772 h 1475"/>
                  <a:gd name="T26" fmla="*/ 633 w 694"/>
                  <a:gd name="T27" fmla="*/ 807 h 1475"/>
                  <a:gd name="T28" fmla="*/ 643 w 694"/>
                  <a:gd name="T29" fmla="*/ 833 h 1475"/>
                  <a:gd name="T30" fmla="*/ 658 w 694"/>
                  <a:gd name="T31" fmla="*/ 853 h 1475"/>
                  <a:gd name="T32" fmla="*/ 672 w 694"/>
                  <a:gd name="T33" fmla="*/ 874 h 1475"/>
                  <a:gd name="T34" fmla="*/ 687 w 694"/>
                  <a:gd name="T35" fmla="*/ 893 h 1475"/>
                  <a:gd name="T36" fmla="*/ 651 w 694"/>
                  <a:gd name="T37" fmla="*/ 927 h 1475"/>
                  <a:gd name="T38" fmla="*/ 564 w 694"/>
                  <a:gd name="T39" fmla="*/ 999 h 1475"/>
                  <a:gd name="T40" fmla="*/ 474 w 694"/>
                  <a:gd name="T41" fmla="*/ 1094 h 1475"/>
                  <a:gd name="T42" fmla="*/ 382 w 694"/>
                  <a:gd name="T43" fmla="*/ 1199 h 1475"/>
                  <a:gd name="T44" fmla="*/ 291 w 694"/>
                  <a:gd name="T45" fmla="*/ 1301 h 1475"/>
                  <a:gd name="T46" fmla="*/ 202 w 694"/>
                  <a:gd name="T47" fmla="*/ 1390 h 1475"/>
                  <a:gd name="T48" fmla="*/ 118 w 694"/>
                  <a:gd name="T49" fmla="*/ 1452 h 1475"/>
                  <a:gd name="T50" fmla="*/ 40 w 694"/>
                  <a:gd name="T51" fmla="*/ 1475 h 1475"/>
                  <a:gd name="T52" fmla="*/ 3 w 694"/>
                  <a:gd name="T53" fmla="*/ 1444 h 1475"/>
                  <a:gd name="T54" fmla="*/ 2 w 694"/>
                  <a:gd name="T55" fmla="*/ 1392 h 1475"/>
                  <a:gd name="T56" fmla="*/ 2 w 694"/>
                  <a:gd name="T57" fmla="*/ 1206 h 1475"/>
                  <a:gd name="T58" fmla="*/ 2 w 694"/>
                  <a:gd name="T59" fmla="*/ 898 h 1475"/>
                  <a:gd name="T60" fmla="*/ 3 w 694"/>
                  <a:gd name="T61" fmla="*/ 570 h 1475"/>
                  <a:gd name="T62" fmla="*/ 3 w 694"/>
                  <a:gd name="T63" fmla="*/ 217 h 1475"/>
                  <a:gd name="T64" fmla="*/ 11 w 694"/>
                  <a:gd name="T65" fmla="*/ 36 h 1475"/>
                  <a:gd name="T66" fmla="*/ 24 w 694"/>
                  <a:gd name="T67" fmla="*/ 26 h 1475"/>
                  <a:gd name="T68" fmla="*/ 35 w 694"/>
                  <a:gd name="T69" fmla="*/ 15 h 1475"/>
                  <a:gd name="T70" fmla="*/ 48 w 694"/>
                  <a:gd name="T71" fmla="*/ 5 h 1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4" h="1475">
                    <a:moveTo>
                      <a:pt x="55" y="0"/>
                    </a:moveTo>
                    <a:lnTo>
                      <a:pt x="90" y="0"/>
                    </a:lnTo>
                    <a:lnTo>
                      <a:pt x="126" y="2"/>
                    </a:lnTo>
                    <a:lnTo>
                      <a:pt x="162" y="2"/>
                    </a:lnTo>
                    <a:lnTo>
                      <a:pt x="199" y="2"/>
                    </a:lnTo>
                    <a:lnTo>
                      <a:pt x="234" y="3"/>
                    </a:lnTo>
                    <a:lnTo>
                      <a:pt x="270" y="3"/>
                    </a:lnTo>
                    <a:lnTo>
                      <a:pt x="306" y="4"/>
                    </a:lnTo>
                    <a:lnTo>
                      <a:pt x="343" y="4"/>
                    </a:lnTo>
                    <a:lnTo>
                      <a:pt x="378" y="4"/>
                    </a:lnTo>
                    <a:lnTo>
                      <a:pt x="414" y="5"/>
                    </a:lnTo>
                    <a:lnTo>
                      <a:pt x="450" y="5"/>
                    </a:lnTo>
                    <a:lnTo>
                      <a:pt x="487" y="5"/>
                    </a:lnTo>
                    <a:lnTo>
                      <a:pt x="522" y="6"/>
                    </a:lnTo>
                    <a:lnTo>
                      <a:pt x="558" y="6"/>
                    </a:lnTo>
                    <a:lnTo>
                      <a:pt x="595" y="7"/>
                    </a:lnTo>
                    <a:lnTo>
                      <a:pt x="631" y="7"/>
                    </a:lnTo>
                    <a:lnTo>
                      <a:pt x="631" y="176"/>
                    </a:lnTo>
                    <a:lnTo>
                      <a:pt x="631" y="345"/>
                    </a:lnTo>
                    <a:lnTo>
                      <a:pt x="631" y="514"/>
                    </a:lnTo>
                    <a:lnTo>
                      <a:pt x="631" y="683"/>
                    </a:lnTo>
                    <a:lnTo>
                      <a:pt x="629" y="701"/>
                    </a:lnTo>
                    <a:lnTo>
                      <a:pt x="629" y="719"/>
                    </a:lnTo>
                    <a:lnTo>
                      <a:pt x="629" y="738"/>
                    </a:lnTo>
                    <a:lnTo>
                      <a:pt x="628" y="756"/>
                    </a:lnTo>
                    <a:lnTo>
                      <a:pt x="629" y="772"/>
                    </a:lnTo>
                    <a:lnTo>
                      <a:pt x="631" y="790"/>
                    </a:lnTo>
                    <a:lnTo>
                      <a:pt x="633" y="807"/>
                    </a:lnTo>
                    <a:lnTo>
                      <a:pt x="636" y="823"/>
                    </a:lnTo>
                    <a:lnTo>
                      <a:pt x="643" y="833"/>
                    </a:lnTo>
                    <a:lnTo>
                      <a:pt x="651" y="844"/>
                    </a:lnTo>
                    <a:lnTo>
                      <a:pt x="658" y="853"/>
                    </a:lnTo>
                    <a:lnTo>
                      <a:pt x="665" y="863"/>
                    </a:lnTo>
                    <a:lnTo>
                      <a:pt x="672" y="874"/>
                    </a:lnTo>
                    <a:lnTo>
                      <a:pt x="679" y="883"/>
                    </a:lnTo>
                    <a:lnTo>
                      <a:pt x="687" y="893"/>
                    </a:lnTo>
                    <a:lnTo>
                      <a:pt x="694" y="904"/>
                    </a:lnTo>
                    <a:lnTo>
                      <a:pt x="651" y="927"/>
                    </a:lnTo>
                    <a:lnTo>
                      <a:pt x="609" y="959"/>
                    </a:lnTo>
                    <a:lnTo>
                      <a:pt x="564" y="999"/>
                    </a:lnTo>
                    <a:lnTo>
                      <a:pt x="519" y="1044"/>
                    </a:lnTo>
                    <a:lnTo>
                      <a:pt x="474" y="1094"/>
                    </a:lnTo>
                    <a:lnTo>
                      <a:pt x="428" y="1146"/>
                    </a:lnTo>
                    <a:lnTo>
                      <a:pt x="382" y="1199"/>
                    </a:lnTo>
                    <a:lnTo>
                      <a:pt x="337" y="1251"/>
                    </a:lnTo>
                    <a:lnTo>
                      <a:pt x="291" y="1301"/>
                    </a:lnTo>
                    <a:lnTo>
                      <a:pt x="247" y="1349"/>
                    </a:lnTo>
                    <a:lnTo>
                      <a:pt x="202" y="1390"/>
                    </a:lnTo>
                    <a:lnTo>
                      <a:pt x="159" y="1426"/>
                    </a:lnTo>
                    <a:lnTo>
                      <a:pt x="118" y="1452"/>
                    </a:lnTo>
                    <a:lnTo>
                      <a:pt x="79" y="1469"/>
                    </a:lnTo>
                    <a:lnTo>
                      <a:pt x="40" y="1475"/>
                    </a:lnTo>
                    <a:lnTo>
                      <a:pt x="4" y="1468"/>
                    </a:lnTo>
                    <a:lnTo>
                      <a:pt x="3" y="1444"/>
                    </a:lnTo>
                    <a:lnTo>
                      <a:pt x="2" y="1420"/>
                    </a:lnTo>
                    <a:lnTo>
                      <a:pt x="2" y="1392"/>
                    </a:lnTo>
                    <a:lnTo>
                      <a:pt x="0" y="1359"/>
                    </a:lnTo>
                    <a:lnTo>
                      <a:pt x="2" y="1206"/>
                    </a:lnTo>
                    <a:lnTo>
                      <a:pt x="2" y="1051"/>
                    </a:lnTo>
                    <a:lnTo>
                      <a:pt x="2" y="898"/>
                    </a:lnTo>
                    <a:lnTo>
                      <a:pt x="3" y="746"/>
                    </a:lnTo>
                    <a:lnTo>
                      <a:pt x="3" y="570"/>
                    </a:lnTo>
                    <a:lnTo>
                      <a:pt x="3" y="393"/>
                    </a:lnTo>
                    <a:lnTo>
                      <a:pt x="3" y="217"/>
                    </a:lnTo>
                    <a:lnTo>
                      <a:pt x="4" y="41"/>
                    </a:lnTo>
                    <a:lnTo>
                      <a:pt x="11" y="36"/>
                    </a:lnTo>
                    <a:lnTo>
                      <a:pt x="17" y="30"/>
                    </a:lnTo>
                    <a:lnTo>
                      <a:pt x="24" y="26"/>
                    </a:lnTo>
                    <a:lnTo>
                      <a:pt x="29" y="20"/>
                    </a:lnTo>
                    <a:lnTo>
                      <a:pt x="35" y="15"/>
                    </a:lnTo>
                    <a:lnTo>
                      <a:pt x="42" y="10"/>
                    </a:lnTo>
                    <a:lnTo>
                      <a:pt x="48" y="5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757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7" name="Freeform 15"/>
              <p:cNvSpPr>
                <a:spLocks/>
              </p:cNvSpPr>
              <p:nvPr/>
            </p:nvSpPr>
            <p:spPr bwMode="auto">
              <a:xfrm>
                <a:off x="550" y="873"/>
                <a:ext cx="307" cy="727"/>
              </a:xfrm>
              <a:custGeom>
                <a:avLst/>
                <a:gdLst>
                  <a:gd name="T0" fmla="*/ 82 w 615"/>
                  <a:gd name="T1" fmla="*/ 0 h 1455"/>
                  <a:gd name="T2" fmla="*/ 146 w 615"/>
                  <a:gd name="T3" fmla="*/ 2 h 1455"/>
                  <a:gd name="T4" fmla="*/ 210 w 615"/>
                  <a:gd name="T5" fmla="*/ 3 h 1455"/>
                  <a:gd name="T6" fmla="*/ 274 w 615"/>
                  <a:gd name="T7" fmla="*/ 4 h 1455"/>
                  <a:gd name="T8" fmla="*/ 338 w 615"/>
                  <a:gd name="T9" fmla="*/ 4 h 1455"/>
                  <a:gd name="T10" fmla="*/ 401 w 615"/>
                  <a:gd name="T11" fmla="*/ 5 h 1455"/>
                  <a:gd name="T12" fmla="*/ 466 w 615"/>
                  <a:gd name="T13" fmla="*/ 6 h 1455"/>
                  <a:gd name="T14" fmla="*/ 529 w 615"/>
                  <a:gd name="T15" fmla="*/ 7 h 1455"/>
                  <a:gd name="T16" fmla="*/ 562 w 615"/>
                  <a:gd name="T17" fmla="*/ 157 h 1455"/>
                  <a:gd name="T18" fmla="*/ 562 w 615"/>
                  <a:gd name="T19" fmla="*/ 458 h 1455"/>
                  <a:gd name="T20" fmla="*/ 560 w 615"/>
                  <a:gd name="T21" fmla="*/ 624 h 1455"/>
                  <a:gd name="T22" fmla="*/ 560 w 615"/>
                  <a:gd name="T23" fmla="*/ 657 h 1455"/>
                  <a:gd name="T24" fmla="*/ 562 w 615"/>
                  <a:gd name="T25" fmla="*/ 688 h 1455"/>
                  <a:gd name="T26" fmla="*/ 565 w 615"/>
                  <a:gd name="T27" fmla="*/ 717 h 1455"/>
                  <a:gd name="T28" fmla="*/ 573 w 615"/>
                  <a:gd name="T29" fmla="*/ 741 h 1455"/>
                  <a:gd name="T30" fmla="*/ 586 w 615"/>
                  <a:gd name="T31" fmla="*/ 760 h 1455"/>
                  <a:gd name="T32" fmla="*/ 597 w 615"/>
                  <a:gd name="T33" fmla="*/ 778 h 1455"/>
                  <a:gd name="T34" fmla="*/ 609 w 615"/>
                  <a:gd name="T35" fmla="*/ 797 h 1455"/>
                  <a:gd name="T36" fmla="*/ 578 w 615"/>
                  <a:gd name="T37" fmla="*/ 828 h 1455"/>
                  <a:gd name="T38" fmla="*/ 502 w 615"/>
                  <a:gd name="T39" fmla="*/ 903 h 1455"/>
                  <a:gd name="T40" fmla="*/ 424 w 615"/>
                  <a:gd name="T41" fmla="*/ 1006 h 1455"/>
                  <a:gd name="T42" fmla="*/ 345 w 615"/>
                  <a:gd name="T43" fmla="*/ 1124 h 1455"/>
                  <a:gd name="T44" fmla="*/ 268 w 615"/>
                  <a:gd name="T45" fmla="*/ 1243 h 1455"/>
                  <a:gd name="T46" fmla="*/ 192 w 615"/>
                  <a:gd name="T47" fmla="*/ 1346 h 1455"/>
                  <a:gd name="T48" fmla="*/ 118 w 615"/>
                  <a:gd name="T49" fmla="*/ 1422 h 1455"/>
                  <a:gd name="T50" fmla="*/ 49 w 615"/>
                  <a:gd name="T51" fmla="*/ 1455 h 1455"/>
                  <a:gd name="T52" fmla="*/ 12 w 615"/>
                  <a:gd name="T53" fmla="*/ 1427 h 1455"/>
                  <a:gd name="T54" fmla="*/ 5 w 615"/>
                  <a:gd name="T55" fmla="*/ 1380 h 1455"/>
                  <a:gd name="T56" fmla="*/ 0 w 615"/>
                  <a:gd name="T57" fmla="*/ 1180 h 1455"/>
                  <a:gd name="T58" fmla="*/ 2 w 615"/>
                  <a:gd name="T59" fmla="*/ 838 h 1455"/>
                  <a:gd name="T60" fmla="*/ 3 w 615"/>
                  <a:gd name="T61" fmla="*/ 511 h 1455"/>
                  <a:gd name="T62" fmla="*/ 4 w 615"/>
                  <a:gd name="T63" fmla="*/ 195 h 1455"/>
                  <a:gd name="T64" fmla="*/ 11 w 615"/>
                  <a:gd name="T65" fmla="*/ 33 h 1455"/>
                  <a:gd name="T66" fmla="*/ 22 w 615"/>
                  <a:gd name="T67" fmla="*/ 23 h 1455"/>
                  <a:gd name="T68" fmla="*/ 34 w 615"/>
                  <a:gd name="T69" fmla="*/ 14 h 1455"/>
                  <a:gd name="T70" fmla="*/ 44 w 615"/>
                  <a:gd name="T71" fmla="*/ 5 h 1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1455">
                    <a:moveTo>
                      <a:pt x="50" y="0"/>
                    </a:moveTo>
                    <a:lnTo>
                      <a:pt x="82" y="0"/>
                    </a:lnTo>
                    <a:lnTo>
                      <a:pt x="115" y="2"/>
                    </a:lnTo>
                    <a:lnTo>
                      <a:pt x="146" y="2"/>
                    </a:lnTo>
                    <a:lnTo>
                      <a:pt x="178" y="2"/>
                    </a:lnTo>
                    <a:lnTo>
                      <a:pt x="210" y="3"/>
                    </a:lnTo>
                    <a:lnTo>
                      <a:pt x="242" y="3"/>
                    </a:lnTo>
                    <a:lnTo>
                      <a:pt x="274" y="4"/>
                    </a:lnTo>
                    <a:lnTo>
                      <a:pt x="306" y="4"/>
                    </a:lnTo>
                    <a:lnTo>
                      <a:pt x="338" y="4"/>
                    </a:lnTo>
                    <a:lnTo>
                      <a:pt x="370" y="5"/>
                    </a:lnTo>
                    <a:lnTo>
                      <a:pt x="401" y="5"/>
                    </a:lnTo>
                    <a:lnTo>
                      <a:pt x="434" y="5"/>
                    </a:lnTo>
                    <a:lnTo>
                      <a:pt x="466" y="6"/>
                    </a:lnTo>
                    <a:lnTo>
                      <a:pt x="498" y="6"/>
                    </a:lnTo>
                    <a:lnTo>
                      <a:pt x="529" y="7"/>
                    </a:lnTo>
                    <a:lnTo>
                      <a:pt x="562" y="7"/>
                    </a:lnTo>
                    <a:lnTo>
                      <a:pt x="562" y="157"/>
                    </a:lnTo>
                    <a:lnTo>
                      <a:pt x="562" y="307"/>
                    </a:lnTo>
                    <a:lnTo>
                      <a:pt x="562" y="458"/>
                    </a:lnTo>
                    <a:lnTo>
                      <a:pt x="562" y="608"/>
                    </a:lnTo>
                    <a:lnTo>
                      <a:pt x="560" y="624"/>
                    </a:lnTo>
                    <a:lnTo>
                      <a:pt x="560" y="640"/>
                    </a:lnTo>
                    <a:lnTo>
                      <a:pt x="560" y="657"/>
                    </a:lnTo>
                    <a:lnTo>
                      <a:pt x="560" y="673"/>
                    </a:lnTo>
                    <a:lnTo>
                      <a:pt x="562" y="688"/>
                    </a:lnTo>
                    <a:lnTo>
                      <a:pt x="563" y="702"/>
                    </a:lnTo>
                    <a:lnTo>
                      <a:pt x="565" y="717"/>
                    </a:lnTo>
                    <a:lnTo>
                      <a:pt x="567" y="732"/>
                    </a:lnTo>
                    <a:lnTo>
                      <a:pt x="573" y="741"/>
                    </a:lnTo>
                    <a:lnTo>
                      <a:pt x="579" y="750"/>
                    </a:lnTo>
                    <a:lnTo>
                      <a:pt x="586" y="760"/>
                    </a:lnTo>
                    <a:lnTo>
                      <a:pt x="591" y="769"/>
                    </a:lnTo>
                    <a:lnTo>
                      <a:pt x="597" y="778"/>
                    </a:lnTo>
                    <a:lnTo>
                      <a:pt x="603" y="787"/>
                    </a:lnTo>
                    <a:lnTo>
                      <a:pt x="609" y="797"/>
                    </a:lnTo>
                    <a:lnTo>
                      <a:pt x="615" y="806"/>
                    </a:lnTo>
                    <a:lnTo>
                      <a:pt x="578" y="828"/>
                    </a:lnTo>
                    <a:lnTo>
                      <a:pt x="540" y="861"/>
                    </a:lnTo>
                    <a:lnTo>
                      <a:pt x="502" y="903"/>
                    </a:lnTo>
                    <a:lnTo>
                      <a:pt x="462" y="951"/>
                    </a:lnTo>
                    <a:lnTo>
                      <a:pt x="424" y="1006"/>
                    </a:lnTo>
                    <a:lnTo>
                      <a:pt x="384" y="1064"/>
                    </a:lnTo>
                    <a:lnTo>
                      <a:pt x="345" y="1124"/>
                    </a:lnTo>
                    <a:lnTo>
                      <a:pt x="307" y="1184"/>
                    </a:lnTo>
                    <a:lnTo>
                      <a:pt x="268" y="1243"/>
                    </a:lnTo>
                    <a:lnTo>
                      <a:pt x="229" y="1297"/>
                    </a:lnTo>
                    <a:lnTo>
                      <a:pt x="192" y="1346"/>
                    </a:lnTo>
                    <a:lnTo>
                      <a:pt x="154" y="1389"/>
                    </a:lnTo>
                    <a:lnTo>
                      <a:pt x="118" y="1422"/>
                    </a:lnTo>
                    <a:lnTo>
                      <a:pt x="82" y="1444"/>
                    </a:lnTo>
                    <a:lnTo>
                      <a:pt x="49" y="1455"/>
                    </a:lnTo>
                    <a:lnTo>
                      <a:pt x="15" y="1450"/>
                    </a:lnTo>
                    <a:lnTo>
                      <a:pt x="12" y="1427"/>
                    </a:lnTo>
                    <a:lnTo>
                      <a:pt x="9" y="1404"/>
                    </a:lnTo>
                    <a:lnTo>
                      <a:pt x="5" y="1380"/>
                    </a:lnTo>
                    <a:lnTo>
                      <a:pt x="0" y="1351"/>
                    </a:lnTo>
                    <a:lnTo>
                      <a:pt x="0" y="1180"/>
                    </a:lnTo>
                    <a:lnTo>
                      <a:pt x="2" y="1009"/>
                    </a:lnTo>
                    <a:lnTo>
                      <a:pt x="2" y="838"/>
                    </a:lnTo>
                    <a:lnTo>
                      <a:pt x="2" y="669"/>
                    </a:lnTo>
                    <a:lnTo>
                      <a:pt x="3" y="511"/>
                    </a:lnTo>
                    <a:lnTo>
                      <a:pt x="4" y="353"/>
                    </a:lnTo>
                    <a:lnTo>
                      <a:pt x="4" y="195"/>
                    </a:lnTo>
                    <a:lnTo>
                      <a:pt x="5" y="37"/>
                    </a:lnTo>
                    <a:lnTo>
                      <a:pt x="11" y="33"/>
                    </a:lnTo>
                    <a:lnTo>
                      <a:pt x="17" y="28"/>
                    </a:lnTo>
                    <a:lnTo>
                      <a:pt x="22" y="23"/>
                    </a:lnTo>
                    <a:lnTo>
                      <a:pt x="28" y="19"/>
                    </a:lnTo>
                    <a:lnTo>
                      <a:pt x="34" y="14"/>
                    </a:lnTo>
                    <a:lnTo>
                      <a:pt x="39" y="10"/>
                    </a:lnTo>
                    <a:lnTo>
                      <a:pt x="44" y="5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7C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8" name="Freeform 16"/>
              <p:cNvSpPr>
                <a:spLocks/>
              </p:cNvSpPr>
              <p:nvPr/>
            </p:nvSpPr>
            <p:spPr bwMode="auto">
              <a:xfrm>
                <a:off x="550" y="873"/>
                <a:ext cx="268" cy="716"/>
              </a:xfrm>
              <a:custGeom>
                <a:avLst/>
                <a:gdLst>
                  <a:gd name="T0" fmla="*/ 74 w 536"/>
                  <a:gd name="T1" fmla="*/ 0 h 1431"/>
                  <a:gd name="T2" fmla="*/ 131 w 536"/>
                  <a:gd name="T3" fmla="*/ 1 h 1431"/>
                  <a:gd name="T4" fmla="*/ 186 w 536"/>
                  <a:gd name="T5" fmla="*/ 2 h 1431"/>
                  <a:gd name="T6" fmla="*/ 241 w 536"/>
                  <a:gd name="T7" fmla="*/ 3 h 1431"/>
                  <a:gd name="T8" fmla="*/ 298 w 536"/>
                  <a:gd name="T9" fmla="*/ 3 h 1431"/>
                  <a:gd name="T10" fmla="*/ 353 w 536"/>
                  <a:gd name="T11" fmla="*/ 4 h 1431"/>
                  <a:gd name="T12" fmla="*/ 408 w 536"/>
                  <a:gd name="T13" fmla="*/ 5 h 1431"/>
                  <a:gd name="T14" fmla="*/ 465 w 536"/>
                  <a:gd name="T15" fmla="*/ 6 h 1431"/>
                  <a:gd name="T16" fmla="*/ 492 w 536"/>
                  <a:gd name="T17" fmla="*/ 137 h 1431"/>
                  <a:gd name="T18" fmla="*/ 492 w 536"/>
                  <a:gd name="T19" fmla="*/ 399 h 1431"/>
                  <a:gd name="T20" fmla="*/ 492 w 536"/>
                  <a:gd name="T21" fmla="*/ 545 h 1431"/>
                  <a:gd name="T22" fmla="*/ 491 w 536"/>
                  <a:gd name="T23" fmla="*/ 573 h 1431"/>
                  <a:gd name="T24" fmla="*/ 492 w 536"/>
                  <a:gd name="T25" fmla="*/ 601 h 1431"/>
                  <a:gd name="T26" fmla="*/ 495 w 536"/>
                  <a:gd name="T27" fmla="*/ 626 h 1431"/>
                  <a:gd name="T28" fmla="*/ 502 w 536"/>
                  <a:gd name="T29" fmla="*/ 647 h 1431"/>
                  <a:gd name="T30" fmla="*/ 512 w 536"/>
                  <a:gd name="T31" fmla="*/ 663 h 1431"/>
                  <a:gd name="T32" fmla="*/ 522 w 536"/>
                  <a:gd name="T33" fmla="*/ 678 h 1431"/>
                  <a:gd name="T34" fmla="*/ 532 w 536"/>
                  <a:gd name="T35" fmla="*/ 694 h 1431"/>
                  <a:gd name="T36" fmla="*/ 504 w 536"/>
                  <a:gd name="T37" fmla="*/ 724 h 1431"/>
                  <a:gd name="T38" fmla="*/ 439 w 536"/>
                  <a:gd name="T39" fmla="*/ 803 h 1431"/>
                  <a:gd name="T40" fmla="*/ 375 w 536"/>
                  <a:gd name="T41" fmla="*/ 916 h 1431"/>
                  <a:gd name="T42" fmla="*/ 309 w 536"/>
                  <a:gd name="T43" fmla="*/ 1048 h 1431"/>
                  <a:gd name="T44" fmla="*/ 244 w 536"/>
                  <a:gd name="T45" fmla="*/ 1182 h 1431"/>
                  <a:gd name="T46" fmla="*/ 180 w 536"/>
                  <a:gd name="T47" fmla="*/ 1300 h 1431"/>
                  <a:gd name="T48" fmla="*/ 118 w 536"/>
                  <a:gd name="T49" fmla="*/ 1389 h 1431"/>
                  <a:gd name="T50" fmla="*/ 57 w 536"/>
                  <a:gd name="T51" fmla="*/ 1431 h 1431"/>
                  <a:gd name="T52" fmla="*/ 21 w 536"/>
                  <a:gd name="T53" fmla="*/ 1408 h 1431"/>
                  <a:gd name="T54" fmla="*/ 7 w 536"/>
                  <a:gd name="T55" fmla="*/ 1365 h 1431"/>
                  <a:gd name="T56" fmla="*/ 0 w 536"/>
                  <a:gd name="T57" fmla="*/ 1152 h 1431"/>
                  <a:gd name="T58" fmla="*/ 2 w 536"/>
                  <a:gd name="T59" fmla="*/ 777 h 1431"/>
                  <a:gd name="T60" fmla="*/ 3 w 536"/>
                  <a:gd name="T61" fmla="*/ 451 h 1431"/>
                  <a:gd name="T62" fmla="*/ 5 w 536"/>
                  <a:gd name="T63" fmla="*/ 171 h 1431"/>
                  <a:gd name="T64" fmla="*/ 11 w 536"/>
                  <a:gd name="T65" fmla="*/ 28 h 1431"/>
                  <a:gd name="T66" fmla="*/ 21 w 536"/>
                  <a:gd name="T67" fmla="*/ 20 h 1431"/>
                  <a:gd name="T68" fmla="*/ 32 w 536"/>
                  <a:gd name="T69" fmla="*/ 11 h 1431"/>
                  <a:gd name="T70" fmla="*/ 42 w 536"/>
                  <a:gd name="T71" fmla="*/ 3 h 1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6" h="1431">
                    <a:moveTo>
                      <a:pt x="47" y="0"/>
                    </a:moveTo>
                    <a:lnTo>
                      <a:pt x="74" y="0"/>
                    </a:lnTo>
                    <a:lnTo>
                      <a:pt x="102" y="1"/>
                    </a:lnTo>
                    <a:lnTo>
                      <a:pt x="131" y="1"/>
                    </a:lnTo>
                    <a:lnTo>
                      <a:pt x="158" y="1"/>
                    </a:lnTo>
                    <a:lnTo>
                      <a:pt x="186" y="2"/>
                    </a:lnTo>
                    <a:lnTo>
                      <a:pt x="214" y="2"/>
                    </a:lnTo>
                    <a:lnTo>
                      <a:pt x="241" y="3"/>
                    </a:lnTo>
                    <a:lnTo>
                      <a:pt x="270" y="3"/>
                    </a:lnTo>
                    <a:lnTo>
                      <a:pt x="298" y="3"/>
                    </a:lnTo>
                    <a:lnTo>
                      <a:pt x="325" y="4"/>
                    </a:lnTo>
                    <a:lnTo>
                      <a:pt x="353" y="4"/>
                    </a:lnTo>
                    <a:lnTo>
                      <a:pt x="381" y="4"/>
                    </a:lnTo>
                    <a:lnTo>
                      <a:pt x="408" y="5"/>
                    </a:lnTo>
                    <a:lnTo>
                      <a:pt x="437" y="5"/>
                    </a:lnTo>
                    <a:lnTo>
                      <a:pt x="465" y="6"/>
                    </a:lnTo>
                    <a:lnTo>
                      <a:pt x="492" y="6"/>
                    </a:lnTo>
                    <a:lnTo>
                      <a:pt x="492" y="137"/>
                    </a:lnTo>
                    <a:lnTo>
                      <a:pt x="492" y="268"/>
                    </a:lnTo>
                    <a:lnTo>
                      <a:pt x="492" y="399"/>
                    </a:lnTo>
                    <a:lnTo>
                      <a:pt x="492" y="530"/>
                    </a:lnTo>
                    <a:lnTo>
                      <a:pt x="492" y="545"/>
                    </a:lnTo>
                    <a:lnTo>
                      <a:pt x="492" y="558"/>
                    </a:lnTo>
                    <a:lnTo>
                      <a:pt x="491" y="573"/>
                    </a:lnTo>
                    <a:lnTo>
                      <a:pt x="491" y="588"/>
                    </a:lnTo>
                    <a:lnTo>
                      <a:pt x="492" y="601"/>
                    </a:lnTo>
                    <a:lnTo>
                      <a:pt x="494" y="614"/>
                    </a:lnTo>
                    <a:lnTo>
                      <a:pt x="495" y="626"/>
                    </a:lnTo>
                    <a:lnTo>
                      <a:pt x="497" y="639"/>
                    </a:lnTo>
                    <a:lnTo>
                      <a:pt x="502" y="647"/>
                    </a:lnTo>
                    <a:lnTo>
                      <a:pt x="507" y="655"/>
                    </a:lnTo>
                    <a:lnTo>
                      <a:pt x="512" y="663"/>
                    </a:lnTo>
                    <a:lnTo>
                      <a:pt x="517" y="670"/>
                    </a:lnTo>
                    <a:lnTo>
                      <a:pt x="522" y="678"/>
                    </a:lnTo>
                    <a:lnTo>
                      <a:pt x="527" y="686"/>
                    </a:lnTo>
                    <a:lnTo>
                      <a:pt x="532" y="694"/>
                    </a:lnTo>
                    <a:lnTo>
                      <a:pt x="536" y="702"/>
                    </a:lnTo>
                    <a:lnTo>
                      <a:pt x="504" y="724"/>
                    </a:lnTo>
                    <a:lnTo>
                      <a:pt x="473" y="758"/>
                    </a:lnTo>
                    <a:lnTo>
                      <a:pt x="439" y="803"/>
                    </a:lnTo>
                    <a:lnTo>
                      <a:pt x="407" y="856"/>
                    </a:lnTo>
                    <a:lnTo>
                      <a:pt x="375" y="916"/>
                    </a:lnTo>
                    <a:lnTo>
                      <a:pt x="341" y="981"/>
                    </a:lnTo>
                    <a:lnTo>
                      <a:pt x="309" y="1048"/>
                    </a:lnTo>
                    <a:lnTo>
                      <a:pt x="277" y="1115"/>
                    </a:lnTo>
                    <a:lnTo>
                      <a:pt x="244" y="1182"/>
                    </a:lnTo>
                    <a:lnTo>
                      <a:pt x="211" y="1244"/>
                    </a:lnTo>
                    <a:lnTo>
                      <a:pt x="180" y="1300"/>
                    </a:lnTo>
                    <a:lnTo>
                      <a:pt x="148" y="1350"/>
                    </a:lnTo>
                    <a:lnTo>
                      <a:pt x="118" y="1389"/>
                    </a:lnTo>
                    <a:lnTo>
                      <a:pt x="87" y="1417"/>
                    </a:lnTo>
                    <a:lnTo>
                      <a:pt x="57" y="1431"/>
                    </a:lnTo>
                    <a:lnTo>
                      <a:pt x="28" y="1428"/>
                    </a:lnTo>
                    <a:lnTo>
                      <a:pt x="21" y="1408"/>
                    </a:lnTo>
                    <a:lnTo>
                      <a:pt x="14" y="1387"/>
                    </a:lnTo>
                    <a:lnTo>
                      <a:pt x="7" y="1365"/>
                    </a:lnTo>
                    <a:lnTo>
                      <a:pt x="0" y="1340"/>
                    </a:lnTo>
                    <a:lnTo>
                      <a:pt x="0" y="1152"/>
                    </a:lnTo>
                    <a:lnTo>
                      <a:pt x="2" y="965"/>
                    </a:lnTo>
                    <a:lnTo>
                      <a:pt x="2" y="777"/>
                    </a:lnTo>
                    <a:lnTo>
                      <a:pt x="2" y="591"/>
                    </a:lnTo>
                    <a:lnTo>
                      <a:pt x="3" y="451"/>
                    </a:lnTo>
                    <a:lnTo>
                      <a:pt x="4" y="311"/>
                    </a:lnTo>
                    <a:lnTo>
                      <a:pt x="5" y="171"/>
                    </a:lnTo>
                    <a:lnTo>
                      <a:pt x="6" y="32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6" y="16"/>
                    </a:lnTo>
                    <a:lnTo>
                      <a:pt x="32" y="11"/>
                    </a:lnTo>
                    <a:lnTo>
                      <a:pt x="36" y="8"/>
                    </a:lnTo>
                    <a:lnTo>
                      <a:pt x="42" y="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84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89" name="Freeform 17"/>
              <p:cNvSpPr>
                <a:spLocks/>
              </p:cNvSpPr>
              <p:nvPr/>
            </p:nvSpPr>
            <p:spPr bwMode="auto">
              <a:xfrm>
                <a:off x="550" y="873"/>
                <a:ext cx="229" cy="705"/>
              </a:xfrm>
              <a:custGeom>
                <a:avLst/>
                <a:gdLst>
                  <a:gd name="T0" fmla="*/ 66 w 458"/>
                  <a:gd name="T1" fmla="*/ 0 h 1410"/>
                  <a:gd name="T2" fmla="*/ 113 w 458"/>
                  <a:gd name="T3" fmla="*/ 1 h 1410"/>
                  <a:gd name="T4" fmla="*/ 161 w 458"/>
                  <a:gd name="T5" fmla="*/ 2 h 1410"/>
                  <a:gd name="T6" fmla="*/ 209 w 458"/>
                  <a:gd name="T7" fmla="*/ 3 h 1410"/>
                  <a:gd name="T8" fmla="*/ 256 w 458"/>
                  <a:gd name="T9" fmla="*/ 3 h 1410"/>
                  <a:gd name="T10" fmla="*/ 305 w 458"/>
                  <a:gd name="T11" fmla="*/ 4 h 1410"/>
                  <a:gd name="T12" fmla="*/ 352 w 458"/>
                  <a:gd name="T13" fmla="*/ 5 h 1410"/>
                  <a:gd name="T14" fmla="*/ 399 w 458"/>
                  <a:gd name="T15" fmla="*/ 6 h 1410"/>
                  <a:gd name="T16" fmla="*/ 423 w 458"/>
                  <a:gd name="T17" fmla="*/ 118 h 1410"/>
                  <a:gd name="T18" fmla="*/ 423 w 458"/>
                  <a:gd name="T19" fmla="*/ 343 h 1410"/>
                  <a:gd name="T20" fmla="*/ 423 w 458"/>
                  <a:gd name="T21" fmla="*/ 467 h 1410"/>
                  <a:gd name="T22" fmla="*/ 423 w 458"/>
                  <a:gd name="T23" fmla="*/ 494 h 1410"/>
                  <a:gd name="T24" fmla="*/ 424 w 458"/>
                  <a:gd name="T25" fmla="*/ 517 h 1410"/>
                  <a:gd name="T26" fmla="*/ 427 w 458"/>
                  <a:gd name="T27" fmla="*/ 538 h 1410"/>
                  <a:gd name="T28" fmla="*/ 436 w 458"/>
                  <a:gd name="T29" fmla="*/ 561 h 1410"/>
                  <a:gd name="T30" fmla="*/ 450 w 458"/>
                  <a:gd name="T31" fmla="*/ 588 h 1410"/>
                  <a:gd name="T32" fmla="*/ 431 w 458"/>
                  <a:gd name="T33" fmla="*/ 622 h 1410"/>
                  <a:gd name="T34" fmla="*/ 378 w 458"/>
                  <a:gd name="T35" fmla="*/ 705 h 1410"/>
                  <a:gd name="T36" fmla="*/ 325 w 458"/>
                  <a:gd name="T37" fmla="*/ 828 h 1410"/>
                  <a:gd name="T38" fmla="*/ 274 w 458"/>
                  <a:gd name="T39" fmla="*/ 973 h 1410"/>
                  <a:gd name="T40" fmla="*/ 222 w 458"/>
                  <a:gd name="T41" fmla="*/ 1122 h 1410"/>
                  <a:gd name="T42" fmla="*/ 169 w 458"/>
                  <a:gd name="T43" fmla="*/ 1257 h 1410"/>
                  <a:gd name="T44" fmla="*/ 118 w 458"/>
                  <a:gd name="T45" fmla="*/ 1359 h 1410"/>
                  <a:gd name="T46" fmla="*/ 66 w 458"/>
                  <a:gd name="T47" fmla="*/ 1410 h 1410"/>
                  <a:gd name="T48" fmla="*/ 36 w 458"/>
                  <a:gd name="T49" fmla="*/ 1401 h 1410"/>
                  <a:gd name="T50" fmla="*/ 26 w 458"/>
                  <a:gd name="T51" fmla="*/ 1381 h 1410"/>
                  <a:gd name="T52" fmla="*/ 15 w 458"/>
                  <a:gd name="T53" fmla="*/ 1361 h 1410"/>
                  <a:gd name="T54" fmla="*/ 5 w 458"/>
                  <a:gd name="T55" fmla="*/ 1342 h 1410"/>
                  <a:gd name="T56" fmla="*/ 0 w 458"/>
                  <a:gd name="T57" fmla="*/ 1126 h 1410"/>
                  <a:gd name="T58" fmla="*/ 0 w 458"/>
                  <a:gd name="T59" fmla="*/ 717 h 1410"/>
                  <a:gd name="T60" fmla="*/ 3 w 458"/>
                  <a:gd name="T61" fmla="*/ 392 h 1410"/>
                  <a:gd name="T62" fmla="*/ 6 w 458"/>
                  <a:gd name="T63" fmla="*/ 150 h 1410"/>
                  <a:gd name="T64" fmla="*/ 12 w 458"/>
                  <a:gd name="T65" fmla="*/ 26 h 1410"/>
                  <a:gd name="T66" fmla="*/ 20 w 458"/>
                  <a:gd name="T67" fmla="*/ 18 h 1410"/>
                  <a:gd name="T68" fmla="*/ 29 w 458"/>
                  <a:gd name="T69" fmla="*/ 11 h 1410"/>
                  <a:gd name="T70" fmla="*/ 37 w 458"/>
                  <a:gd name="T71" fmla="*/ 3 h 1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8" h="1410">
                    <a:moveTo>
                      <a:pt x="42" y="0"/>
                    </a:moveTo>
                    <a:lnTo>
                      <a:pt x="66" y="0"/>
                    </a:lnTo>
                    <a:lnTo>
                      <a:pt x="89" y="1"/>
                    </a:lnTo>
                    <a:lnTo>
                      <a:pt x="113" y="1"/>
                    </a:lnTo>
                    <a:lnTo>
                      <a:pt x="138" y="1"/>
                    </a:lnTo>
                    <a:lnTo>
                      <a:pt x="161" y="2"/>
                    </a:lnTo>
                    <a:lnTo>
                      <a:pt x="185" y="2"/>
                    </a:lnTo>
                    <a:lnTo>
                      <a:pt x="209" y="3"/>
                    </a:lnTo>
                    <a:lnTo>
                      <a:pt x="233" y="3"/>
                    </a:lnTo>
                    <a:lnTo>
                      <a:pt x="256" y="3"/>
                    </a:lnTo>
                    <a:lnTo>
                      <a:pt x="280" y="4"/>
                    </a:lnTo>
                    <a:lnTo>
                      <a:pt x="305" y="4"/>
                    </a:lnTo>
                    <a:lnTo>
                      <a:pt x="328" y="4"/>
                    </a:lnTo>
                    <a:lnTo>
                      <a:pt x="352" y="5"/>
                    </a:lnTo>
                    <a:lnTo>
                      <a:pt x="376" y="5"/>
                    </a:lnTo>
                    <a:lnTo>
                      <a:pt x="399" y="6"/>
                    </a:lnTo>
                    <a:lnTo>
                      <a:pt x="423" y="6"/>
                    </a:lnTo>
                    <a:lnTo>
                      <a:pt x="423" y="118"/>
                    </a:lnTo>
                    <a:lnTo>
                      <a:pt x="423" y="230"/>
                    </a:lnTo>
                    <a:lnTo>
                      <a:pt x="423" y="343"/>
                    </a:lnTo>
                    <a:lnTo>
                      <a:pt x="423" y="455"/>
                    </a:lnTo>
                    <a:lnTo>
                      <a:pt x="423" y="467"/>
                    </a:lnTo>
                    <a:lnTo>
                      <a:pt x="423" y="480"/>
                    </a:lnTo>
                    <a:lnTo>
                      <a:pt x="423" y="494"/>
                    </a:lnTo>
                    <a:lnTo>
                      <a:pt x="423" y="507"/>
                    </a:lnTo>
                    <a:lnTo>
                      <a:pt x="424" y="517"/>
                    </a:lnTo>
                    <a:lnTo>
                      <a:pt x="426" y="527"/>
                    </a:lnTo>
                    <a:lnTo>
                      <a:pt x="427" y="538"/>
                    </a:lnTo>
                    <a:lnTo>
                      <a:pt x="428" y="548"/>
                    </a:lnTo>
                    <a:lnTo>
                      <a:pt x="436" y="561"/>
                    </a:lnTo>
                    <a:lnTo>
                      <a:pt x="443" y="574"/>
                    </a:lnTo>
                    <a:lnTo>
                      <a:pt x="450" y="588"/>
                    </a:lnTo>
                    <a:lnTo>
                      <a:pt x="458" y="601"/>
                    </a:lnTo>
                    <a:lnTo>
                      <a:pt x="431" y="622"/>
                    </a:lnTo>
                    <a:lnTo>
                      <a:pt x="405" y="656"/>
                    </a:lnTo>
                    <a:lnTo>
                      <a:pt x="378" y="705"/>
                    </a:lnTo>
                    <a:lnTo>
                      <a:pt x="352" y="762"/>
                    </a:lnTo>
                    <a:lnTo>
                      <a:pt x="325" y="828"/>
                    </a:lnTo>
                    <a:lnTo>
                      <a:pt x="300" y="898"/>
                    </a:lnTo>
                    <a:lnTo>
                      <a:pt x="274" y="973"/>
                    </a:lnTo>
                    <a:lnTo>
                      <a:pt x="247" y="1048"/>
                    </a:lnTo>
                    <a:lnTo>
                      <a:pt x="222" y="1122"/>
                    </a:lnTo>
                    <a:lnTo>
                      <a:pt x="195" y="1192"/>
                    </a:lnTo>
                    <a:lnTo>
                      <a:pt x="169" y="1257"/>
                    </a:lnTo>
                    <a:lnTo>
                      <a:pt x="143" y="1313"/>
                    </a:lnTo>
                    <a:lnTo>
                      <a:pt x="118" y="1359"/>
                    </a:lnTo>
                    <a:lnTo>
                      <a:pt x="92" y="1391"/>
                    </a:lnTo>
                    <a:lnTo>
                      <a:pt x="66" y="1410"/>
                    </a:lnTo>
                    <a:lnTo>
                      <a:pt x="41" y="1410"/>
                    </a:lnTo>
                    <a:lnTo>
                      <a:pt x="36" y="1401"/>
                    </a:lnTo>
                    <a:lnTo>
                      <a:pt x="30" y="1391"/>
                    </a:lnTo>
                    <a:lnTo>
                      <a:pt x="26" y="1381"/>
                    </a:lnTo>
                    <a:lnTo>
                      <a:pt x="21" y="1372"/>
                    </a:lnTo>
                    <a:lnTo>
                      <a:pt x="15" y="1361"/>
                    </a:lnTo>
                    <a:lnTo>
                      <a:pt x="11" y="1352"/>
                    </a:lnTo>
                    <a:lnTo>
                      <a:pt x="5" y="1342"/>
                    </a:lnTo>
                    <a:lnTo>
                      <a:pt x="0" y="1330"/>
                    </a:lnTo>
                    <a:lnTo>
                      <a:pt x="0" y="1126"/>
                    </a:lnTo>
                    <a:lnTo>
                      <a:pt x="0" y="921"/>
                    </a:lnTo>
                    <a:lnTo>
                      <a:pt x="0" y="717"/>
                    </a:lnTo>
                    <a:lnTo>
                      <a:pt x="0" y="513"/>
                    </a:lnTo>
                    <a:lnTo>
                      <a:pt x="3" y="392"/>
                    </a:lnTo>
                    <a:lnTo>
                      <a:pt x="4" y="271"/>
                    </a:lnTo>
                    <a:lnTo>
                      <a:pt x="6" y="150"/>
                    </a:lnTo>
                    <a:lnTo>
                      <a:pt x="7" y="29"/>
                    </a:lnTo>
                    <a:lnTo>
                      <a:pt x="12" y="26"/>
                    </a:lnTo>
                    <a:lnTo>
                      <a:pt x="17" y="21"/>
                    </a:lnTo>
                    <a:lnTo>
                      <a:pt x="20" y="18"/>
                    </a:lnTo>
                    <a:lnTo>
                      <a:pt x="25" y="14"/>
                    </a:lnTo>
                    <a:lnTo>
                      <a:pt x="29" y="11"/>
                    </a:lnTo>
                    <a:lnTo>
                      <a:pt x="34" y="8"/>
                    </a:lnTo>
                    <a:lnTo>
                      <a:pt x="37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0" name="Freeform 18"/>
              <p:cNvSpPr>
                <a:spLocks/>
              </p:cNvSpPr>
              <p:nvPr/>
            </p:nvSpPr>
            <p:spPr bwMode="auto">
              <a:xfrm>
                <a:off x="550" y="874"/>
                <a:ext cx="190" cy="695"/>
              </a:xfrm>
              <a:custGeom>
                <a:avLst/>
                <a:gdLst>
                  <a:gd name="T0" fmla="*/ 37 w 380"/>
                  <a:gd name="T1" fmla="*/ 0 h 1389"/>
                  <a:gd name="T2" fmla="*/ 354 w 380"/>
                  <a:gd name="T3" fmla="*/ 7 h 1389"/>
                  <a:gd name="T4" fmla="*/ 354 w 380"/>
                  <a:gd name="T5" fmla="*/ 378 h 1389"/>
                  <a:gd name="T6" fmla="*/ 354 w 380"/>
                  <a:gd name="T7" fmla="*/ 423 h 1389"/>
                  <a:gd name="T8" fmla="*/ 358 w 380"/>
                  <a:gd name="T9" fmla="*/ 455 h 1389"/>
                  <a:gd name="T10" fmla="*/ 380 w 380"/>
                  <a:gd name="T11" fmla="*/ 500 h 1389"/>
                  <a:gd name="T12" fmla="*/ 358 w 380"/>
                  <a:gd name="T13" fmla="*/ 519 h 1389"/>
                  <a:gd name="T14" fmla="*/ 337 w 380"/>
                  <a:gd name="T15" fmla="*/ 555 h 1389"/>
                  <a:gd name="T16" fmla="*/ 316 w 380"/>
                  <a:gd name="T17" fmla="*/ 606 h 1389"/>
                  <a:gd name="T18" fmla="*/ 297 w 380"/>
                  <a:gd name="T19" fmla="*/ 667 h 1389"/>
                  <a:gd name="T20" fmla="*/ 276 w 380"/>
                  <a:gd name="T21" fmla="*/ 738 h 1389"/>
                  <a:gd name="T22" fmla="*/ 256 w 380"/>
                  <a:gd name="T23" fmla="*/ 815 h 1389"/>
                  <a:gd name="T24" fmla="*/ 237 w 380"/>
                  <a:gd name="T25" fmla="*/ 897 h 1389"/>
                  <a:gd name="T26" fmla="*/ 217 w 380"/>
                  <a:gd name="T27" fmla="*/ 980 h 1389"/>
                  <a:gd name="T28" fmla="*/ 197 w 380"/>
                  <a:gd name="T29" fmla="*/ 1062 h 1389"/>
                  <a:gd name="T30" fmla="*/ 178 w 380"/>
                  <a:gd name="T31" fmla="*/ 1140 h 1389"/>
                  <a:gd name="T32" fmla="*/ 158 w 380"/>
                  <a:gd name="T33" fmla="*/ 1212 h 1389"/>
                  <a:gd name="T34" fmla="*/ 138 w 380"/>
                  <a:gd name="T35" fmla="*/ 1275 h 1389"/>
                  <a:gd name="T36" fmla="*/ 117 w 380"/>
                  <a:gd name="T37" fmla="*/ 1327 h 1389"/>
                  <a:gd name="T38" fmla="*/ 96 w 380"/>
                  <a:gd name="T39" fmla="*/ 1365 h 1389"/>
                  <a:gd name="T40" fmla="*/ 74 w 380"/>
                  <a:gd name="T41" fmla="*/ 1387 h 1389"/>
                  <a:gd name="T42" fmla="*/ 52 w 380"/>
                  <a:gd name="T43" fmla="*/ 1389 h 1389"/>
                  <a:gd name="T44" fmla="*/ 0 w 380"/>
                  <a:gd name="T45" fmla="*/ 1320 h 1389"/>
                  <a:gd name="T46" fmla="*/ 0 w 380"/>
                  <a:gd name="T47" fmla="*/ 436 h 1389"/>
                  <a:gd name="T48" fmla="*/ 9 w 380"/>
                  <a:gd name="T49" fmla="*/ 25 h 1389"/>
                  <a:gd name="T50" fmla="*/ 37 w 380"/>
                  <a:gd name="T51" fmla="*/ 0 h 1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0" h="1389">
                    <a:moveTo>
                      <a:pt x="37" y="0"/>
                    </a:moveTo>
                    <a:lnTo>
                      <a:pt x="354" y="7"/>
                    </a:lnTo>
                    <a:lnTo>
                      <a:pt x="354" y="378"/>
                    </a:lnTo>
                    <a:lnTo>
                      <a:pt x="354" y="423"/>
                    </a:lnTo>
                    <a:lnTo>
                      <a:pt x="358" y="455"/>
                    </a:lnTo>
                    <a:lnTo>
                      <a:pt x="380" y="500"/>
                    </a:lnTo>
                    <a:lnTo>
                      <a:pt x="358" y="519"/>
                    </a:lnTo>
                    <a:lnTo>
                      <a:pt x="337" y="555"/>
                    </a:lnTo>
                    <a:lnTo>
                      <a:pt x="316" y="606"/>
                    </a:lnTo>
                    <a:lnTo>
                      <a:pt x="297" y="667"/>
                    </a:lnTo>
                    <a:lnTo>
                      <a:pt x="276" y="738"/>
                    </a:lnTo>
                    <a:lnTo>
                      <a:pt x="256" y="815"/>
                    </a:lnTo>
                    <a:lnTo>
                      <a:pt x="237" y="897"/>
                    </a:lnTo>
                    <a:lnTo>
                      <a:pt x="217" y="980"/>
                    </a:lnTo>
                    <a:lnTo>
                      <a:pt x="197" y="1062"/>
                    </a:lnTo>
                    <a:lnTo>
                      <a:pt x="178" y="1140"/>
                    </a:lnTo>
                    <a:lnTo>
                      <a:pt x="158" y="1212"/>
                    </a:lnTo>
                    <a:lnTo>
                      <a:pt x="138" y="1275"/>
                    </a:lnTo>
                    <a:lnTo>
                      <a:pt x="117" y="1327"/>
                    </a:lnTo>
                    <a:lnTo>
                      <a:pt x="96" y="1365"/>
                    </a:lnTo>
                    <a:lnTo>
                      <a:pt x="74" y="1387"/>
                    </a:lnTo>
                    <a:lnTo>
                      <a:pt x="52" y="1389"/>
                    </a:lnTo>
                    <a:lnTo>
                      <a:pt x="0" y="1320"/>
                    </a:lnTo>
                    <a:lnTo>
                      <a:pt x="0" y="436"/>
                    </a:lnTo>
                    <a:lnTo>
                      <a:pt x="9" y="2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1" name="Freeform 19"/>
              <p:cNvSpPr>
                <a:spLocks/>
              </p:cNvSpPr>
              <p:nvPr/>
            </p:nvSpPr>
            <p:spPr bwMode="auto">
              <a:xfrm>
                <a:off x="595" y="926"/>
                <a:ext cx="463" cy="628"/>
              </a:xfrm>
              <a:custGeom>
                <a:avLst/>
                <a:gdLst>
                  <a:gd name="T0" fmla="*/ 29 w 925"/>
                  <a:gd name="T1" fmla="*/ 10 h 1254"/>
                  <a:gd name="T2" fmla="*/ 87 w 925"/>
                  <a:gd name="T3" fmla="*/ 13 h 1254"/>
                  <a:gd name="T4" fmla="*/ 144 w 925"/>
                  <a:gd name="T5" fmla="*/ 16 h 1254"/>
                  <a:gd name="T6" fmla="*/ 201 w 925"/>
                  <a:gd name="T7" fmla="*/ 17 h 1254"/>
                  <a:gd name="T8" fmla="*/ 257 w 925"/>
                  <a:gd name="T9" fmla="*/ 18 h 1254"/>
                  <a:gd name="T10" fmla="*/ 313 w 925"/>
                  <a:gd name="T11" fmla="*/ 19 h 1254"/>
                  <a:gd name="T12" fmla="*/ 369 w 925"/>
                  <a:gd name="T13" fmla="*/ 20 h 1254"/>
                  <a:gd name="T14" fmla="*/ 425 w 925"/>
                  <a:gd name="T15" fmla="*/ 20 h 1254"/>
                  <a:gd name="T16" fmla="*/ 481 w 925"/>
                  <a:gd name="T17" fmla="*/ 20 h 1254"/>
                  <a:gd name="T18" fmla="*/ 537 w 925"/>
                  <a:gd name="T19" fmla="*/ 19 h 1254"/>
                  <a:gd name="T20" fmla="*/ 595 w 925"/>
                  <a:gd name="T21" fmla="*/ 18 h 1254"/>
                  <a:gd name="T22" fmla="*/ 652 w 925"/>
                  <a:gd name="T23" fmla="*/ 16 h 1254"/>
                  <a:gd name="T24" fmla="*/ 711 w 925"/>
                  <a:gd name="T25" fmla="*/ 13 h 1254"/>
                  <a:gd name="T26" fmla="*/ 771 w 925"/>
                  <a:gd name="T27" fmla="*/ 10 h 1254"/>
                  <a:gd name="T28" fmla="*/ 832 w 925"/>
                  <a:gd name="T29" fmla="*/ 6 h 1254"/>
                  <a:gd name="T30" fmla="*/ 894 w 925"/>
                  <a:gd name="T31" fmla="*/ 2 h 1254"/>
                  <a:gd name="T32" fmla="*/ 912 w 925"/>
                  <a:gd name="T33" fmla="*/ 1200 h 1254"/>
                  <a:gd name="T34" fmla="*/ 855 w 925"/>
                  <a:gd name="T35" fmla="*/ 1214 h 1254"/>
                  <a:gd name="T36" fmla="*/ 799 w 925"/>
                  <a:gd name="T37" fmla="*/ 1226 h 1254"/>
                  <a:gd name="T38" fmla="*/ 740 w 925"/>
                  <a:gd name="T39" fmla="*/ 1235 h 1254"/>
                  <a:gd name="T40" fmla="*/ 682 w 925"/>
                  <a:gd name="T41" fmla="*/ 1242 h 1254"/>
                  <a:gd name="T42" fmla="*/ 622 w 925"/>
                  <a:gd name="T43" fmla="*/ 1247 h 1254"/>
                  <a:gd name="T44" fmla="*/ 564 w 925"/>
                  <a:gd name="T45" fmla="*/ 1251 h 1254"/>
                  <a:gd name="T46" fmla="*/ 504 w 925"/>
                  <a:gd name="T47" fmla="*/ 1253 h 1254"/>
                  <a:gd name="T48" fmla="*/ 445 w 925"/>
                  <a:gd name="T49" fmla="*/ 1254 h 1254"/>
                  <a:gd name="T50" fmla="*/ 386 w 925"/>
                  <a:gd name="T51" fmla="*/ 1253 h 1254"/>
                  <a:gd name="T52" fmla="*/ 328 w 925"/>
                  <a:gd name="T53" fmla="*/ 1251 h 1254"/>
                  <a:gd name="T54" fmla="*/ 270 w 925"/>
                  <a:gd name="T55" fmla="*/ 1249 h 1254"/>
                  <a:gd name="T56" fmla="*/ 213 w 925"/>
                  <a:gd name="T57" fmla="*/ 1244 h 1254"/>
                  <a:gd name="T58" fmla="*/ 158 w 925"/>
                  <a:gd name="T59" fmla="*/ 1239 h 1254"/>
                  <a:gd name="T60" fmla="*/ 104 w 925"/>
                  <a:gd name="T61" fmla="*/ 1235 h 1254"/>
                  <a:gd name="T62" fmla="*/ 51 w 925"/>
                  <a:gd name="T63" fmla="*/ 1228 h 1254"/>
                  <a:gd name="T64" fmla="*/ 0 w 925"/>
                  <a:gd name="T65" fmla="*/ 1222 h 1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1254">
                    <a:moveTo>
                      <a:pt x="0" y="9"/>
                    </a:moveTo>
                    <a:lnTo>
                      <a:pt x="29" y="10"/>
                    </a:lnTo>
                    <a:lnTo>
                      <a:pt x="58" y="11"/>
                    </a:lnTo>
                    <a:lnTo>
                      <a:pt x="87" y="13"/>
                    </a:lnTo>
                    <a:lnTo>
                      <a:pt x="116" y="15"/>
                    </a:lnTo>
                    <a:lnTo>
                      <a:pt x="144" y="16"/>
                    </a:lnTo>
                    <a:lnTo>
                      <a:pt x="173" y="16"/>
                    </a:lnTo>
                    <a:lnTo>
                      <a:pt x="201" y="17"/>
                    </a:lnTo>
                    <a:lnTo>
                      <a:pt x="228" y="18"/>
                    </a:lnTo>
                    <a:lnTo>
                      <a:pt x="257" y="18"/>
                    </a:lnTo>
                    <a:lnTo>
                      <a:pt x="285" y="19"/>
                    </a:lnTo>
                    <a:lnTo>
                      <a:pt x="313" y="19"/>
                    </a:lnTo>
                    <a:lnTo>
                      <a:pt x="341" y="20"/>
                    </a:lnTo>
                    <a:lnTo>
                      <a:pt x="369" y="20"/>
                    </a:lnTo>
                    <a:lnTo>
                      <a:pt x="397" y="20"/>
                    </a:lnTo>
                    <a:lnTo>
                      <a:pt x="425" y="20"/>
                    </a:lnTo>
                    <a:lnTo>
                      <a:pt x="453" y="20"/>
                    </a:lnTo>
                    <a:lnTo>
                      <a:pt x="481" y="20"/>
                    </a:lnTo>
                    <a:lnTo>
                      <a:pt x="510" y="19"/>
                    </a:lnTo>
                    <a:lnTo>
                      <a:pt x="537" y="19"/>
                    </a:lnTo>
                    <a:lnTo>
                      <a:pt x="566" y="18"/>
                    </a:lnTo>
                    <a:lnTo>
                      <a:pt x="595" y="18"/>
                    </a:lnTo>
                    <a:lnTo>
                      <a:pt x="624" y="17"/>
                    </a:lnTo>
                    <a:lnTo>
                      <a:pt x="652" y="16"/>
                    </a:lnTo>
                    <a:lnTo>
                      <a:pt x="682" y="15"/>
                    </a:lnTo>
                    <a:lnTo>
                      <a:pt x="711" y="13"/>
                    </a:lnTo>
                    <a:lnTo>
                      <a:pt x="741" y="11"/>
                    </a:lnTo>
                    <a:lnTo>
                      <a:pt x="771" y="10"/>
                    </a:lnTo>
                    <a:lnTo>
                      <a:pt x="801" y="9"/>
                    </a:lnTo>
                    <a:lnTo>
                      <a:pt x="832" y="6"/>
                    </a:lnTo>
                    <a:lnTo>
                      <a:pt x="863" y="4"/>
                    </a:lnTo>
                    <a:lnTo>
                      <a:pt x="894" y="2"/>
                    </a:lnTo>
                    <a:lnTo>
                      <a:pt x="925" y="0"/>
                    </a:lnTo>
                    <a:lnTo>
                      <a:pt x="912" y="1200"/>
                    </a:lnTo>
                    <a:lnTo>
                      <a:pt x="884" y="1207"/>
                    </a:lnTo>
                    <a:lnTo>
                      <a:pt x="855" y="1214"/>
                    </a:lnTo>
                    <a:lnTo>
                      <a:pt x="827" y="1220"/>
                    </a:lnTo>
                    <a:lnTo>
                      <a:pt x="799" y="1226"/>
                    </a:lnTo>
                    <a:lnTo>
                      <a:pt x="770" y="1230"/>
                    </a:lnTo>
                    <a:lnTo>
                      <a:pt x="740" y="1235"/>
                    </a:lnTo>
                    <a:lnTo>
                      <a:pt x="711" y="1238"/>
                    </a:lnTo>
                    <a:lnTo>
                      <a:pt x="682" y="1242"/>
                    </a:lnTo>
                    <a:lnTo>
                      <a:pt x="652" y="1245"/>
                    </a:lnTo>
                    <a:lnTo>
                      <a:pt x="622" y="1247"/>
                    </a:lnTo>
                    <a:lnTo>
                      <a:pt x="594" y="1250"/>
                    </a:lnTo>
                    <a:lnTo>
                      <a:pt x="564" y="1251"/>
                    </a:lnTo>
                    <a:lnTo>
                      <a:pt x="534" y="1252"/>
                    </a:lnTo>
                    <a:lnTo>
                      <a:pt x="504" y="1253"/>
                    </a:lnTo>
                    <a:lnTo>
                      <a:pt x="475" y="1254"/>
                    </a:lnTo>
                    <a:lnTo>
                      <a:pt x="445" y="1254"/>
                    </a:lnTo>
                    <a:lnTo>
                      <a:pt x="416" y="1253"/>
                    </a:lnTo>
                    <a:lnTo>
                      <a:pt x="386" y="1253"/>
                    </a:lnTo>
                    <a:lnTo>
                      <a:pt x="357" y="1252"/>
                    </a:lnTo>
                    <a:lnTo>
                      <a:pt x="328" y="1251"/>
                    </a:lnTo>
                    <a:lnTo>
                      <a:pt x="299" y="1250"/>
                    </a:lnTo>
                    <a:lnTo>
                      <a:pt x="270" y="1249"/>
                    </a:lnTo>
                    <a:lnTo>
                      <a:pt x="242" y="1246"/>
                    </a:lnTo>
                    <a:lnTo>
                      <a:pt x="213" y="1244"/>
                    </a:lnTo>
                    <a:lnTo>
                      <a:pt x="186" y="1242"/>
                    </a:lnTo>
                    <a:lnTo>
                      <a:pt x="158" y="1239"/>
                    </a:lnTo>
                    <a:lnTo>
                      <a:pt x="131" y="1237"/>
                    </a:lnTo>
                    <a:lnTo>
                      <a:pt x="104" y="1235"/>
                    </a:lnTo>
                    <a:lnTo>
                      <a:pt x="78" y="1231"/>
                    </a:lnTo>
                    <a:lnTo>
                      <a:pt x="51" y="1228"/>
                    </a:lnTo>
                    <a:lnTo>
                      <a:pt x="26" y="1226"/>
                    </a:lnTo>
                    <a:lnTo>
                      <a:pt x="0" y="122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2" name="Freeform 20"/>
              <p:cNvSpPr>
                <a:spLocks/>
              </p:cNvSpPr>
              <p:nvPr/>
            </p:nvSpPr>
            <p:spPr bwMode="auto">
              <a:xfrm>
                <a:off x="610" y="926"/>
                <a:ext cx="455" cy="642"/>
              </a:xfrm>
              <a:custGeom>
                <a:avLst/>
                <a:gdLst>
                  <a:gd name="T0" fmla="*/ 25 w 911"/>
                  <a:gd name="T1" fmla="*/ 48 h 1285"/>
                  <a:gd name="T2" fmla="*/ 75 w 911"/>
                  <a:gd name="T3" fmla="*/ 51 h 1285"/>
                  <a:gd name="T4" fmla="*/ 126 w 911"/>
                  <a:gd name="T5" fmla="*/ 55 h 1285"/>
                  <a:gd name="T6" fmla="*/ 178 w 911"/>
                  <a:gd name="T7" fmla="*/ 57 h 1285"/>
                  <a:gd name="T8" fmla="*/ 229 w 911"/>
                  <a:gd name="T9" fmla="*/ 59 h 1285"/>
                  <a:gd name="T10" fmla="*/ 281 w 911"/>
                  <a:gd name="T11" fmla="*/ 60 h 1285"/>
                  <a:gd name="T12" fmla="*/ 334 w 911"/>
                  <a:gd name="T13" fmla="*/ 61 h 1285"/>
                  <a:gd name="T14" fmla="*/ 387 w 911"/>
                  <a:gd name="T15" fmla="*/ 61 h 1285"/>
                  <a:gd name="T16" fmla="*/ 441 w 911"/>
                  <a:gd name="T17" fmla="*/ 61 h 1285"/>
                  <a:gd name="T18" fmla="*/ 496 w 911"/>
                  <a:gd name="T19" fmla="*/ 60 h 1285"/>
                  <a:gd name="T20" fmla="*/ 551 w 911"/>
                  <a:gd name="T21" fmla="*/ 58 h 1285"/>
                  <a:gd name="T22" fmla="*/ 606 w 911"/>
                  <a:gd name="T23" fmla="*/ 57 h 1285"/>
                  <a:gd name="T24" fmla="*/ 663 w 911"/>
                  <a:gd name="T25" fmla="*/ 53 h 1285"/>
                  <a:gd name="T26" fmla="*/ 720 w 911"/>
                  <a:gd name="T27" fmla="*/ 51 h 1285"/>
                  <a:gd name="T28" fmla="*/ 777 w 911"/>
                  <a:gd name="T29" fmla="*/ 46 h 1285"/>
                  <a:gd name="T30" fmla="*/ 835 w 911"/>
                  <a:gd name="T31" fmla="*/ 43 h 1285"/>
                  <a:gd name="T32" fmla="*/ 870 w 911"/>
                  <a:gd name="T33" fmla="*/ 38 h 1285"/>
                  <a:gd name="T34" fmla="*/ 881 w 911"/>
                  <a:gd name="T35" fmla="*/ 28 h 1285"/>
                  <a:gd name="T36" fmla="*/ 894 w 911"/>
                  <a:gd name="T37" fmla="*/ 13 h 1285"/>
                  <a:gd name="T38" fmla="*/ 906 w 911"/>
                  <a:gd name="T39" fmla="*/ 3 h 1285"/>
                  <a:gd name="T40" fmla="*/ 911 w 911"/>
                  <a:gd name="T41" fmla="*/ 1231 h 1285"/>
                  <a:gd name="T42" fmla="*/ 855 w 911"/>
                  <a:gd name="T43" fmla="*/ 1245 h 1285"/>
                  <a:gd name="T44" fmla="*/ 798 w 911"/>
                  <a:gd name="T45" fmla="*/ 1256 h 1285"/>
                  <a:gd name="T46" fmla="*/ 741 w 911"/>
                  <a:gd name="T47" fmla="*/ 1266 h 1285"/>
                  <a:gd name="T48" fmla="*/ 682 w 911"/>
                  <a:gd name="T49" fmla="*/ 1274 h 1285"/>
                  <a:gd name="T50" fmla="*/ 623 w 911"/>
                  <a:gd name="T51" fmla="*/ 1279 h 1285"/>
                  <a:gd name="T52" fmla="*/ 563 w 911"/>
                  <a:gd name="T53" fmla="*/ 1283 h 1285"/>
                  <a:gd name="T54" fmla="*/ 505 w 911"/>
                  <a:gd name="T55" fmla="*/ 1285 h 1285"/>
                  <a:gd name="T56" fmla="*/ 446 w 911"/>
                  <a:gd name="T57" fmla="*/ 1285 h 1285"/>
                  <a:gd name="T58" fmla="*/ 386 w 911"/>
                  <a:gd name="T59" fmla="*/ 1285 h 1285"/>
                  <a:gd name="T60" fmla="*/ 328 w 911"/>
                  <a:gd name="T61" fmla="*/ 1283 h 1285"/>
                  <a:gd name="T62" fmla="*/ 271 w 911"/>
                  <a:gd name="T63" fmla="*/ 1279 h 1285"/>
                  <a:gd name="T64" fmla="*/ 213 w 911"/>
                  <a:gd name="T65" fmla="*/ 1276 h 1285"/>
                  <a:gd name="T66" fmla="*/ 158 w 911"/>
                  <a:gd name="T67" fmla="*/ 1271 h 1285"/>
                  <a:gd name="T68" fmla="*/ 104 w 911"/>
                  <a:gd name="T69" fmla="*/ 1266 h 1285"/>
                  <a:gd name="T70" fmla="*/ 51 w 911"/>
                  <a:gd name="T71" fmla="*/ 1260 h 1285"/>
                  <a:gd name="T72" fmla="*/ 0 w 911"/>
                  <a:gd name="T73" fmla="*/ 1253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11" h="1285">
                    <a:moveTo>
                      <a:pt x="0" y="45"/>
                    </a:moveTo>
                    <a:lnTo>
                      <a:pt x="25" y="48"/>
                    </a:lnTo>
                    <a:lnTo>
                      <a:pt x="50" y="50"/>
                    </a:lnTo>
                    <a:lnTo>
                      <a:pt x="75" y="51"/>
                    </a:lnTo>
                    <a:lnTo>
                      <a:pt x="100" y="53"/>
                    </a:lnTo>
                    <a:lnTo>
                      <a:pt x="126" y="55"/>
                    </a:lnTo>
                    <a:lnTo>
                      <a:pt x="151" y="56"/>
                    </a:lnTo>
                    <a:lnTo>
                      <a:pt x="178" y="57"/>
                    </a:lnTo>
                    <a:lnTo>
                      <a:pt x="203" y="58"/>
                    </a:lnTo>
                    <a:lnTo>
                      <a:pt x="229" y="59"/>
                    </a:lnTo>
                    <a:lnTo>
                      <a:pt x="255" y="60"/>
                    </a:lnTo>
                    <a:lnTo>
                      <a:pt x="281" y="60"/>
                    </a:lnTo>
                    <a:lnTo>
                      <a:pt x="308" y="60"/>
                    </a:lnTo>
                    <a:lnTo>
                      <a:pt x="334" y="61"/>
                    </a:lnTo>
                    <a:lnTo>
                      <a:pt x="361" y="61"/>
                    </a:lnTo>
                    <a:lnTo>
                      <a:pt x="387" y="61"/>
                    </a:lnTo>
                    <a:lnTo>
                      <a:pt x="415" y="61"/>
                    </a:lnTo>
                    <a:lnTo>
                      <a:pt x="441" y="61"/>
                    </a:lnTo>
                    <a:lnTo>
                      <a:pt x="469" y="60"/>
                    </a:lnTo>
                    <a:lnTo>
                      <a:pt x="496" y="60"/>
                    </a:lnTo>
                    <a:lnTo>
                      <a:pt x="523" y="59"/>
                    </a:lnTo>
                    <a:lnTo>
                      <a:pt x="551" y="58"/>
                    </a:lnTo>
                    <a:lnTo>
                      <a:pt x="578" y="57"/>
                    </a:lnTo>
                    <a:lnTo>
                      <a:pt x="606" y="57"/>
                    </a:lnTo>
                    <a:lnTo>
                      <a:pt x="635" y="55"/>
                    </a:lnTo>
                    <a:lnTo>
                      <a:pt x="663" y="53"/>
                    </a:lnTo>
                    <a:lnTo>
                      <a:pt x="691" y="52"/>
                    </a:lnTo>
                    <a:lnTo>
                      <a:pt x="720" y="51"/>
                    </a:lnTo>
                    <a:lnTo>
                      <a:pt x="748" y="49"/>
                    </a:lnTo>
                    <a:lnTo>
                      <a:pt x="777" y="46"/>
                    </a:lnTo>
                    <a:lnTo>
                      <a:pt x="805" y="45"/>
                    </a:lnTo>
                    <a:lnTo>
                      <a:pt x="835" y="43"/>
                    </a:lnTo>
                    <a:lnTo>
                      <a:pt x="864" y="41"/>
                    </a:lnTo>
                    <a:lnTo>
                      <a:pt x="870" y="38"/>
                    </a:lnTo>
                    <a:lnTo>
                      <a:pt x="876" y="34"/>
                    </a:lnTo>
                    <a:lnTo>
                      <a:pt x="881" y="28"/>
                    </a:lnTo>
                    <a:lnTo>
                      <a:pt x="888" y="20"/>
                    </a:lnTo>
                    <a:lnTo>
                      <a:pt x="894" y="13"/>
                    </a:lnTo>
                    <a:lnTo>
                      <a:pt x="900" y="7"/>
                    </a:lnTo>
                    <a:lnTo>
                      <a:pt x="906" y="3"/>
                    </a:lnTo>
                    <a:lnTo>
                      <a:pt x="911" y="0"/>
                    </a:lnTo>
                    <a:lnTo>
                      <a:pt x="911" y="1231"/>
                    </a:lnTo>
                    <a:lnTo>
                      <a:pt x="884" y="1238"/>
                    </a:lnTo>
                    <a:lnTo>
                      <a:pt x="855" y="1245"/>
                    </a:lnTo>
                    <a:lnTo>
                      <a:pt x="827" y="1251"/>
                    </a:lnTo>
                    <a:lnTo>
                      <a:pt x="798" y="1256"/>
                    </a:lnTo>
                    <a:lnTo>
                      <a:pt x="770" y="1262"/>
                    </a:lnTo>
                    <a:lnTo>
                      <a:pt x="741" y="1266"/>
                    </a:lnTo>
                    <a:lnTo>
                      <a:pt x="711" y="1270"/>
                    </a:lnTo>
                    <a:lnTo>
                      <a:pt x="682" y="1274"/>
                    </a:lnTo>
                    <a:lnTo>
                      <a:pt x="652" y="1276"/>
                    </a:lnTo>
                    <a:lnTo>
                      <a:pt x="623" y="1279"/>
                    </a:lnTo>
                    <a:lnTo>
                      <a:pt x="593" y="1281"/>
                    </a:lnTo>
                    <a:lnTo>
                      <a:pt x="563" y="1283"/>
                    </a:lnTo>
                    <a:lnTo>
                      <a:pt x="535" y="1284"/>
                    </a:lnTo>
                    <a:lnTo>
                      <a:pt x="505" y="1285"/>
                    </a:lnTo>
                    <a:lnTo>
                      <a:pt x="475" y="1285"/>
                    </a:lnTo>
                    <a:lnTo>
                      <a:pt x="446" y="1285"/>
                    </a:lnTo>
                    <a:lnTo>
                      <a:pt x="416" y="1285"/>
                    </a:lnTo>
                    <a:lnTo>
                      <a:pt x="386" y="1285"/>
                    </a:lnTo>
                    <a:lnTo>
                      <a:pt x="357" y="1284"/>
                    </a:lnTo>
                    <a:lnTo>
                      <a:pt x="328" y="1283"/>
                    </a:lnTo>
                    <a:lnTo>
                      <a:pt x="300" y="1282"/>
                    </a:lnTo>
                    <a:lnTo>
                      <a:pt x="271" y="1279"/>
                    </a:lnTo>
                    <a:lnTo>
                      <a:pt x="242" y="1278"/>
                    </a:lnTo>
                    <a:lnTo>
                      <a:pt x="213" y="1276"/>
                    </a:lnTo>
                    <a:lnTo>
                      <a:pt x="186" y="1274"/>
                    </a:lnTo>
                    <a:lnTo>
                      <a:pt x="158" y="1271"/>
                    </a:lnTo>
                    <a:lnTo>
                      <a:pt x="131" y="1268"/>
                    </a:lnTo>
                    <a:lnTo>
                      <a:pt x="104" y="1266"/>
                    </a:lnTo>
                    <a:lnTo>
                      <a:pt x="77" y="1262"/>
                    </a:lnTo>
                    <a:lnTo>
                      <a:pt x="51" y="1260"/>
                    </a:lnTo>
                    <a:lnTo>
                      <a:pt x="25" y="1256"/>
                    </a:lnTo>
                    <a:lnTo>
                      <a:pt x="0" y="1253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8E7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3" name="Freeform 21"/>
              <p:cNvSpPr>
                <a:spLocks/>
              </p:cNvSpPr>
              <p:nvPr/>
            </p:nvSpPr>
            <p:spPr bwMode="auto">
              <a:xfrm>
                <a:off x="606" y="945"/>
                <a:ext cx="445" cy="609"/>
              </a:xfrm>
              <a:custGeom>
                <a:avLst/>
                <a:gdLst>
                  <a:gd name="T0" fmla="*/ 26 w 890"/>
                  <a:gd name="T1" fmla="*/ 10 h 1218"/>
                  <a:gd name="T2" fmla="*/ 77 w 890"/>
                  <a:gd name="T3" fmla="*/ 13 h 1218"/>
                  <a:gd name="T4" fmla="*/ 129 w 890"/>
                  <a:gd name="T5" fmla="*/ 17 h 1218"/>
                  <a:gd name="T6" fmla="*/ 181 w 890"/>
                  <a:gd name="T7" fmla="*/ 19 h 1218"/>
                  <a:gd name="T8" fmla="*/ 234 w 890"/>
                  <a:gd name="T9" fmla="*/ 20 h 1218"/>
                  <a:gd name="T10" fmla="*/ 288 w 890"/>
                  <a:gd name="T11" fmla="*/ 21 h 1218"/>
                  <a:gd name="T12" fmla="*/ 342 w 890"/>
                  <a:gd name="T13" fmla="*/ 21 h 1218"/>
                  <a:gd name="T14" fmla="*/ 397 w 890"/>
                  <a:gd name="T15" fmla="*/ 21 h 1218"/>
                  <a:gd name="T16" fmla="*/ 453 w 890"/>
                  <a:gd name="T17" fmla="*/ 21 h 1218"/>
                  <a:gd name="T18" fmla="*/ 508 w 890"/>
                  <a:gd name="T19" fmla="*/ 20 h 1218"/>
                  <a:gd name="T20" fmla="*/ 565 w 890"/>
                  <a:gd name="T21" fmla="*/ 18 h 1218"/>
                  <a:gd name="T22" fmla="*/ 622 w 890"/>
                  <a:gd name="T23" fmla="*/ 15 h 1218"/>
                  <a:gd name="T24" fmla="*/ 681 w 890"/>
                  <a:gd name="T25" fmla="*/ 13 h 1218"/>
                  <a:gd name="T26" fmla="*/ 740 w 890"/>
                  <a:gd name="T27" fmla="*/ 10 h 1218"/>
                  <a:gd name="T28" fmla="*/ 799 w 890"/>
                  <a:gd name="T29" fmla="*/ 6 h 1218"/>
                  <a:gd name="T30" fmla="*/ 860 w 890"/>
                  <a:gd name="T31" fmla="*/ 3 h 1218"/>
                  <a:gd name="T32" fmla="*/ 890 w 890"/>
                  <a:gd name="T33" fmla="*/ 1165 h 1218"/>
                  <a:gd name="T34" fmla="*/ 834 w 890"/>
                  <a:gd name="T35" fmla="*/ 1179 h 1218"/>
                  <a:gd name="T36" fmla="*/ 779 w 890"/>
                  <a:gd name="T37" fmla="*/ 1191 h 1218"/>
                  <a:gd name="T38" fmla="*/ 723 w 890"/>
                  <a:gd name="T39" fmla="*/ 1200 h 1218"/>
                  <a:gd name="T40" fmla="*/ 665 w 890"/>
                  <a:gd name="T41" fmla="*/ 1207 h 1218"/>
                  <a:gd name="T42" fmla="*/ 607 w 890"/>
                  <a:gd name="T43" fmla="*/ 1213 h 1218"/>
                  <a:gd name="T44" fmla="*/ 550 w 890"/>
                  <a:gd name="T45" fmla="*/ 1216 h 1218"/>
                  <a:gd name="T46" fmla="*/ 492 w 890"/>
                  <a:gd name="T47" fmla="*/ 1218 h 1218"/>
                  <a:gd name="T48" fmla="*/ 435 w 890"/>
                  <a:gd name="T49" fmla="*/ 1218 h 1218"/>
                  <a:gd name="T50" fmla="*/ 377 w 890"/>
                  <a:gd name="T51" fmla="*/ 1218 h 1218"/>
                  <a:gd name="T52" fmla="*/ 319 w 890"/>
                  <a:gd name="T53" fmla="*/ 1216 h 1218"/>
                  <a:gd name="T54" fmla="*/ 264 w 890"/>
                  <a:gd name="T55" fmla="*/ 1214 h 1218"/>
                  <a:gd name="T56" fmla="*/ 209 w 890"/>
                  <a:gd name="T57" fmla="*/ 1209 h 1218"/>
                  <a:gd name="T58" fmla="*/ 155 w 890"/>
                  <a:gd name="T59" fmla="*/ 1205 h 1218"/>
                  <a:gd name="T60" fmla="*/ 102 w 890"/>
                  <a:gd name="T61" fmla="*/ 1200 h 1218"/>
                  <a:gd name="T62" fmla="*/ 50 w 890"/>
                  <a:gd name="T63" fmla="*/ 1193 h 1218"/>
                  <a:gd name="T64" fmla="*/ 0 w 890"/>
                  <a:gd name="T65" fmla="*/ 1187 h 1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0" h="1218">
                    <a:moveTo>
                      <a:pt x="0" y="7"/>
                    </a:moveTo>
                    <a:lnTo>
                      <a:pt x="26" y="10"/>
                    </a:lnTo>
                    <a:lnTo>
                      <a:pt x="51" y="12"/>
                    </a:lnTo>
                    <a:lnTo>
                      <a:pt x="77" y="13"/>
                    </a:lnTo>
                    <a:lnTo>
                      <a:pt x="103" y="15"/>
                    </a:lnTo>
                    <a:lnTo>
                      <a:pt x="129" y="17"/>
                    </a:lnTo>
                    <a:lnTo>
                      <a:pt x="155" y="18"/>
                    </a:lnTo>
                    <a:lnTo>
                      <a:pt x="181" y="19"/>
                    </a:lnTo>
                    <a:lnTo>
                      <a:pt x="208" y="20"/>
                    </a:lnTo>
                    <a:lnTo>
                      <a:pt x="234" y="20"/>
                    </a:lnTo>
                    <a:lnTo>
                      <a:pt x="261" y="21"/>
                    </a:lnTo>
                    <a:lnTo>
                      <a:pt x="288" y="21"/>
                    </a:lnTo>
                    <a:lnTo>
                      <a:pt x="315" y="21"/>
                    </a:lnTo>
                    <a:lnTo>
                      <a:pt x="342" y="21"/>
                    </a:lnTo>
                    <a:lnTo>
                      <a:pt x="370" y="21"/>
                    </a:lnTo>
                    <a:lnTo>
                      <a:pt x="397" y="21"/>
                    </a:lnTo>
                    <a:lnTo>
                      <a:pt x="424" y="21"/>
                    </a:lnTo>
                    <a:lnTo>
                      <a:pt x="453" y="21"/>
                    </a:lnTo>
                    <a:lnTo>
                      <a:pt x="481" y="20"/>
                    </a:lnTo>
                    <a:lnTo>
                      <a:pt x="508" y="20"/>
                    </a:lnTo>
                    <a:lnTo>
                      <a:pt x="537" y="19"/>
                    </a:lnTo>
                    <a:lnTo>
                      <a:pt x="565" y="18"/>
                    </a:lnTo>
                    <a:lnTo>
                      <a:pt x="594" y="17"/>
                    </a:lnTo>
                    <a:lnTo>
                      <a:pt x="622" y="15"/>
                    </a:lnTo>
                    <a:lnTo>
                      <a:pt x="651" y="14"/>
                    </a:lnTo>
                    <a:lnTo>
                      <a:pt x="681" y="13"/>
                    </a:lnTo>
                    <a:lnTo>
                      <a:pt x="710" y="11"/>
                    </a:lnTo>
                    <a:lnTo>
                      <a:pt x="740" y="10"/>
                    </a:lnTo>
                    <a:lnTo>
                      <a:pt x="770" y="8"/>
                    </a:lnTo>
                    <a:lnTo>
                      <a:pt x="799" y="6"/>
                    </a:lnTo>
                    <a:lnTo>
                      <a:pt x="829" y="4"/>
                    </a:lnTo>
                    <a:lnTo>
                      <a:pt x="860" y="3"/>
                    </a:lnTo>
                    <a:lnTo>
                      <a:pt x="890" y="0"/>
                    </a:lnTo>
                    <a:lnTo>
                      <a:pt x="890" y="1165"/>
                    </a:lnTo>
                    <a:lnTo>
                      <a:pt x="862" y="1172"/>
                    </a:lnTo>
                    <a:lnTo>
                      <a:pt x="834" y="1179"/>
                    </a:lnTo>
                    <a:lnTo>
                      <a:pt x="807" y="1185"/>
                    </a:lnTo>
                    <a:lnTo>
                      <a:pt x="779" y="1191"/>
                    </a:lnTo>
                    <a:lnTo>
                      <a:pt x="751" y="1195"/>
                    </a:lnTo>
                    <a:lnTo>
                      <a:pt x="723" y="1200"/>
                    </a:lnTo>
                    <a:lnTo>
                      <a:pt x="694" y="1203"/>
                    </a:lnTo>
                    <a:lnTo>
                      <a:pt x="665" y="1207"/>
                    </a:lnTo>
                    <a:lnTo>
                      <a:pt x="636" y="1209"/>
                    </a:lnTo>
                    <a:lnTo>
                      <a:pt x="607" y="1213"/>
                    </a:lnTo>
                    <a:lnTo>
                      <a:pt x="579" y="1214"/>
                    </a:lnTo>
                    <a:lnTo>
                      <a:pt x="550" y="1216"/>
                    </a:lnTo>
                    <a:lnTo>
                      <a:pt x="521" y="1217"/>
                    </a:lnTo>
                    <a:lnTo>
                      <a:pt x="492" y="1218"/>
                    </a:lnTo>
                    <a:lnTo>
                      <a:pt x="463" y="1218"/>
                    </a:lnTo>
                    <a:lnTo>
                      <a:pt x="435" y="1218"/>
                    </a:lnTo>
                    <a:lnTo>
                      <a:pt x="406" y="1218"/>
                    </a:lnTo>
                    <a:lnTo>
                      <a:pt x="377" y="1218"/>
                    </a:lnTo>
                    <a:lnTo>
                      <a:pt x="348" y="1217"/>
                    </a:lnTo>
                    <a:lnTo>
                      <a:pt x="319" y="1216"/>
                    </a:lnTo>
                    <a:lnTo>
                      <a:pt x="292" y="1215"/>
                    </a:lnTo>
                    <a:lnTo>
                      <a:pt x="264" y="1214"/>
                    </a:lnTo>
                    <a:lnTo>
                      <a:pt x="236" y="1211"/>
                    </a:lnTo>
                    <a:lnTo>
                      <a:pt x="209" y="1209"/>
                    </a:lnTo>
                    <a:lnTo>
                      <a:pt x="181" y="1207"/>
                    </a:lnTo>
                    <a:lnTo>
                      <a:pt x="155" y="1205"/>
                    </a:lnTo>
                    <a:lnTo>
                      <a:pt x="128" y="1202"/>
                    </a:lnTo>
                    <a:lnTo>
                      <a:pt x="102" y="1200"/>
                    </a:lnTo>
                    <a:lnTo>
                      <a:pt x="75" y="1196"/>
                    </a:lnTo>
                    <a:lnTo>
                      <a:pt x="50" y="1193"/>
                    </a:lnTo>
                    <a:lnTo>
                      <a:pt x="24" y="1191"/>
                    </a:lnTo>
                    <a:lnTo>
                      <a:pt x="0" y="118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A4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4" name="Freeform 22"/>
              <p:cNvSpPr>
                <a:spLocks/>
              </p:cNvSpPr>
              <p:nvPr/>
            </p:nvSpPr>
            <p:spPr bwMode="auto">
              <a:xfrm>
                <a:off x="626" y="946"/>
                <a:ext cx="423" cy="580"/>
              </a:xfrm>
              <a:custGeom>
                <a:avLst/>
                <a:gdLst>
                  <a:gd name="T0" fmla="*/ 24 w 845"/>
                  <a:gd name="T1" fmla="*/ 9 h 1159"/>
                  <a:gd name="T2" fmla="*/ 72 w 845"/>
                  <a:gd name="T3" fmla="*/ 13 h 1159"/>
                  <a:gd name="T4" fmla="*/ 122 w 845"/>
                  <a:gd name="T5" fmla="*/ 15 h 1159"/>
                  <a:gd name="T6" fmla="*/ 171 w 845"/>
                  <a:gd name="T7" fmla="*/ 17 h 1159"/>
                  <a:gd name="T8" fmla="*/ 222 w 845"/>
                  <a:gd name="T9" fmla="*/ 19 h 1159"/>
                  <a:gd name="T10" fmla="*/ 273 w 845"/>
                  <a:gd name="T11" fmla="*/ 19 h 1159"/>
                  <a:gd name="T12" fmla="*/ 324 w 845"/>
                  <a:gd name="T13" fmla="*/ 21 h 1159"/>
                  <a:gd name="T14" fmla="*/ 376 w 845"/>
                  <a:gd name="T15" fmla="*/ 21 h 1159"/>
                  <a:gd name="T16" fmla="*/ 429 w 845"/>
                  <a:gd name="T17" fmla="*/ 19 h 1159"/>
                  <a:gd name="T18" fmla="*/ 482 w 845"/>
                  <a:gd name="T19" fmla="*/ 18 h 1159"/>
                  <a:gd name="T20" fmla="*/ 536 w 845"/>
                  <a:gd name="T21" fmla="*/ 16 h 1159"/>
                  <a:gd name="T22" fmla="*/ 592 w 845"/>
                  <a:gd name="T23" fmla="*/ 14 h 1159"/>
                  <a:gd name="T24" fmla="*/ 647 w 845"/>
                  <a:gd name="T25" fmla="*/ 11 h 1159"/>
                  <a:gd name="T26" fmla="*/ 702 w 845"/>
                  <a:gd name="T27" fmla="*/ 9 h 1159"/>
                  <a:gd name="T28" fmla="*/ 759 w 845"/>
                  <a:gd name="T29" fmla="*/ 6 h 1159"/>
                  <a:gd name="T30" fmla="*/ 816 w 845"/>
                  <a:gd name="T31" fmla="*/ 2 h 1159"/>
                  <a:gd name="T32" fmla="*/ 845 w 845"/>
                  <a:gd name="T33" fmla="*/ 278 h 1159"/>
                  <a:gd name="T34" fmla="*/ 845 w 845"/>
                  <a:gd name="T35" fmla="*/ 832 h 1159"/>
                  <a:gd name="T36" fmla="*/ 820 w 845"/>
                  <a:gd name="T37" fmla="*/ 1116 h 1159"/>
                  <a:gd name="T38" fmla="*/ 767 w 845"/>
                  <a:gd name="T39" fmla="*/ 1128 h 1159"/>
                  <a:gd name="T40" fmla="*/ 714 w 845"/>
                  <a:gd name="T41" fmla="*/ 1137 h 1159"/>
                  <a:gd name="T42" fmla="*/ 660 w 845"/>
                  <a:gd name="T43" fmla="*/ 1145 h 1159"/>
                  <a:gd name="T44" fmla="*/ 604 w 845"/>
                  <a:gd name="T45" fmla="*/ 1151 h 1159"/>
                  <a:gd name="T46" fmla="*/ 550 w 845"/>
                  <a:gd name="T47" fmla="*/ 1156 h 1159"/>
                  <a:gd name="T48" fmla="*/ 495 w 845"/>
                  <a:gd name="T49" fmla="*/ 1158 h 1159"/>
                  <a:gd name="T50" fmla="*/ 440 w 845"/>
                  <a:gd name="T51" fmla="*/ 1159 h 1159"/>
                  <a:gd name="T52" fmla="*/ 385 w 845"/>
                  <a:gd name="T53" fmla="*/ 1159 h 1159"/>
                  <a:gd name="T54" fmla="*/ 330 w 845"/>
                  <a:gd name="T55" fmla="*/ 1158 h 1159"/>
                  <a:gd name="T56" fmla="*/ 277 w 845"/>
                  <a:gd name="T57" fmla="*/ 1156 h 1159"/>
                  <a:gd name="T58" fmla="*/ 224 w 845"/>
                  <a:gd name="T59" fmla="*/ 1152 h 1159"/>
                  <a:gd name="T60" fmla="*/ 171 w 845"/>
                  <a:gd name="T61" fmla="*/ 1149 h 1159"/>
                  <a:gd name="T62" fmla="*/ 121 w 845"/>
                  <a:gd name="T63" fmla="*/ 1144 h 1159"/>
                  <a:gd name="T64" fmla="*/ 71 w 845"/>
                  <a:gd name="T65" fmla="*/ 1138 h 1159"/>
                  <a:gd name="T66" fmla="*/ 23 w 845"/>
                  <a:gd name="T67" fmla="*/ 1133 h 1159"/>
                  <a:gd name="T68" fmla="*/ 0 w 845"/>
                  <a:gd name="T69" fmla="*/ 848 h 1159"/>
                  <a:gd name="T70" fmla="*/ 0 w 845"/>
                  <a:gd name="T71" fmla="*/ 288 h 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45" h="1159">
                    <a:moveTo>
                      <a:pt x="0" y="7"/>
                    </a:moveTo>
                    <a:lnTo>
                      <a:pt x="24" y="9"/>
                    </a:lnTo>
                    <a:lnTo>
                      <a:pt x="48" y="10"/>
                    </a:lnTo>
                    <a:lnTo>
                      <a:pt x="72" y="13"/>
                    </a:lnTo>
                    <a:lnTo>
                      <a:pt x="97" y="14"/>
                    </a:lnTo>
                    <a:lnTo>
                      <a:pt x="122" y="15"/>
                    </a:lnTo>
                    <a:lnTo>
                      <a:pt x="147" y="16"/>
                    </a:lnTo>
                    <a:lnTo>
                      <a:pt x="171" y="17"/>
                    </a:lnTo>
                    <a:lnTo>
                      <a:pt x="197" y="18"/>
                    </a:lnTo>
                    <a:lnTo>
                      <a:pt x="222" y="19"/>
                    </a:lnTo>
                    <a:lnTo>
                      <a:pt x="247" y="19"/>
                    </a:lnTo>
                    <a:lnTo>
                      <a:pt x="273" y="19"/>
                    </a:lnTo>
                    <a:lnTo>
                      <a:pt x="299" y="21"/>
                    </a:lnTo>
                    <a:lnTo>
                      <a:pt x="324" y="21"/>
                    </a:lnTo>
                    <a:lnTo>
                      <a:pt x="351" y="21"/>
                    </a:lnTo>
                    <a:lnTo>
                      <a:pt x="376" y="21"/>
                    </a:lnTo>
                    <a:lnTo>
                      <a:pt x="403" y="19"/>
                    </a:lnTo>
                    <a:lnTo>
                      <a:pt x="429" y="19"/>
                    </a:lnTo>
                    <a:lnTo>
                      <a:pt x="456" y="18"/>
                    </a:lnTo>
                    <a:lnTo>
                      <a:pt x="482" y="18"/>
                    </a:lnTo>
                    <a:lnTo>
                      <a:pt x="510" y="17"/>
                    </a:lnTo>
                    <a:lnTo>
                      <a:pt x="536" y="16"/>
                    </a:lnTo>
                    <a:lnTo>
                      <a:pt x="564" y="15"/>
                    </a:lnTo>
                    <a:lnTo>
                      <a:pt x="592" y="14"/>
                    </a:lnTo>
                    <a:lnTo>
                      <a:pt x="619" y="13"/>
                    </a:lnTo>
                    <a:lnTo>
                      <a:pt x="647" y="11"/>
                    </a:lnTo>
                    <a:lnTo>
                      <a:pt x="675" y="10"/>
                    </a:lnTo>
                    <a:lnTo>
                      <a:pt x="702" y="9"/>
                    </a:lnTo>
                    <a:lnTo>
                      <a:pt x="731" y="7"/>
                    </a:lnTo>
                    <a:lnTo>
                      <a:pt x="759" y="6"/>
                    </a:lnTo>
                    <a:lnTo>
                      <a:pt x="788" y="3"/>
                    </a:lnTo>
                    <a:lnTo>
                      <a:pt x="816" y="2"/>
                    </a:lnTo>
                    <a:lnTo>
                      <a:pt x="845" y="0"/>
                    </a:lnTo>
                    <a:lnTo>
                      <a:pt x="845" y="278"/>
                    </a:lnTo>
                    <a:lnTo>
                      <a:pt x="845" y="554"/>
                    </a:lnTo>
                    <a:lnTo>
                      <a:pt x="845" y="832"/>
                    </a:lnTo>
                    <a:lnTo>
                      <a:pt x="845" y="1109"/>
                    </a:lnTo>
                    <a:lnTo>
                      <a:pt x="820" y="1116"/>
                    </a:lnTo>
                    <a:lnTo>
                      <a:pt x="793" y="1122"/>
                    </a:lnTo>
                    <a:lnTo>
                      <a:pt x="767" y="1128"/>
                    </a:lnTo>
                    <a:lnTo>
                      <a:pt x="740" y="1133"/>
                    </a:lnTo>
                    <a:lnTo>
                      <a:pt x="714" y="1137"/>
                    </a:lnTo>
                    <a:lnTo>
                      <a:pt x="686" y="1142"/>
                    </a:lnTo>
                    <a:lnTo>
                      <a:pt x="660" y="1145"/>
                    </a:lnTo>
                    <a:lnTo>
                      <a:pt x="632" y="1149"/>
                    </a:lnTo>
                    <a:lnTo>
                      <a:pt x="604" y="1151"/>
                    </a:lnTo>
                    <a:lnTo>
                      <a:pt x="578" y="1153"/>
                    </a:lnTo>
                    <a:lnTo>
                      <a:pt x="550" y="1156"/>
                    </a:lnTo>
                    <a:lnTo>
                      <a:pt x="523" y="1157"/>
                    </a:lnTo>
                    <a:lnTo>
                      <a:pt x="495" y="1158"/>
                    </a:lnTo>
                    <a:lnTo>
                      <a:pt x="467" y="1159"/>
                    </a:lnTo>
                    <a:lnTo>
                      <a:pt x="440" y="1159"/>
                    </a:lnTo>
                    <a:lnTo>
                      <a:pt x="412" y="1159"/>
                    </a:lnTo>
                    <a:lnTo>
                      <a:pt x="385" y="1159"/>
                    </a:lnTo>
                    <a:lnTo>
                      <a:pt x="358" y="1159"/>
                    </a:lnTo>
                    <a:lnTo>
                      <a:pt x="330" y="1158"/>
                    </a:lnTo>
                    <a:lnTo>
                      <a:pt x="304" y="1157"/>
                    </a:lnTo>
                    <a:lnTo>
                      <a:pt x="277" y="1156"/>
                    </a:lnTo>
                    <a:lnTo>
                      <a:pt x="251" y="1154"/>
                    </a:lnTo>
                    <a:lnTo>
                      <a:pt x="224" y="1152"/>
                    </a:lnTo>
                    <a:lnTo>
                      <a:pt x="198" y="1151"/>
                    </a:lnTo>
                    <a:lnTo>
                      <a:pt x="171" y="1149"/>
                    </a:lnTo>
                    <a:lnTo>
                      <a:pt x="146" y="1146"/>
                    </a:lnTo>
                    <a:lnTo>
                      <a:pt x="121" y="1144"/>
                    </a:lnTo>
                    <a:lnTo>
                      <a:pt x="96" y="1141"/>
                    </a:lnTo>
                    <a:lnTo>
                      <a:pt x="71" y="1138"/>
                    </a:lnTo>
                    <a:lnTo>
                      <a:pt x="47" y="1135"/>
                    </a:lnTo>
                    <a:lnTo>
                      <a:pt x="23" y="1133"/>
                    </a:lnTo>
                    <a:lnTo>
                      <a:pt x="0" y="1129"/>
                    </a:lnTo>
                    <a:lnTo>
                      <a:pt x="0" y="848"/>
                    </a:lnTo>
                    <a:lnTo>
                      <a:pt x="0" y="568"/>
                    </a:lnTo>
                    <a:lnTo>
                      <a:pt x="0" y="28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F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5" name="Freeform 23"/>
              <p:cNvSpPr>
                <a:spLocks/>
              </p:cNvSpPr>
              <p:nvPr/>
            </p:nvSpPr>
            <p:spPr bwMode="auto">
              <a:xfrm>
                <a:off x="646" y="949"/>
                <a:ext cx="401" cy="549"/>
              </a:xfrm>
              <a:custGeom>
                <a:avLst/>
                <a:gdLst>
                  <a:gd name="T0" fmla="*/ 23 w 803"/>
                  <a:gd name="T1" fmla="*/ 9 h 1100"/>
                  <a:gd name="T2" fmla="*/ 69 w 803"/>
                  <a:gd name="T3" fmla="*/ 12 h 1100"/>
                  <a:gd name="T4" fmla="*/ 116 w 803"/>
                  <a:gd name="T5" fmla="*/ 14 h 1100"/>
                  <a:gd name="T6" fmla="*/ 163 w 803"/>
                  <a:gd name="T7" fmla="*/ 17 h 1100"/>
                  <a:gd name="T8" fmla="*/ 211 w 803"/>
                  <a:gd name="T9" fmla="*/ 18 h 1100"/>
                  <a:gd name="T10" fmla="*/ 260 w 803"/>
                  <a:gd name="T11" fmla="*/ 19 h 1100"/>
                  <a:gd name="T12" fmla="*/ 308 w 803"/>
                  <a:gd name="T13" fmla="*/ 19 h 1100"/>
                  <a:gd name="T14" fmla="*/ 358 w 803"/>
                  <a:gd name="T15" fmla="*/ 19 h 1100"/>
                  <a:gd name="T16" fmla="*/ 409 w 803"/>
                  <a:gd name="T17" fmla="*/ 19 h 1100"/>
                  <a:gd name="T18" fmla="*/ 459 w 803"/>
                  <a:gd name="T19" fmla="*/ 18 h 1100"/>
                  <a:gd name="T20" fmla="*/ 510 w 803"/>
                  <a:gd name="T21" fmla="*/ 15 h 1100"/>
                  <a:gd name="T22" fmla="*/ 562 w 803"/>
                  <a:gd name="T23" fmla="*/ 14 h 1100"/>
                  <a:gd name="T24" fmla="*/ 615 w 803"/>
                  <a:gd name="T25" fmla="*/ 12 h 1100"/>
                  <a:gd name="T26" fmla="*/ 668 w 803"/>
                  <a:gd name="T27" fmla="*/ 9 h 1100"/>
                  <a:gd name="T28" fmla="*/ 721 w 803"/>
                  <a:gd name="T29" fmla="*/ 6 h 1100"/>
                  <a:gd name="T30" fmla="*/ 775 w 803"/>
                  <a:gd name="T31" fmla="*/ 3 h 1100"/>
                  <a:gd name="T32" fmla="*/ 803 w 803"/>
                  <a:gd name="T33" fmla="*/ 264 h 1100"/>
                  <a:gd name="T34" fmla="*/ 803 w 803"/>
                  <a:gd name="T35" fmla="*/ 790 h 1100"/>
                  <a:gd name="T36" fmla="*/ 778 w 803"/>
                  <a:gd name="T37" fmla="*/ 1058 h 1100"/>
                  <a:gd name="T38" fmla="*/ 728 w 803"/>
                  <a:gd name="T39" fmla="*/ 1070 h 1100"/>
                  <a:gd name="T40" fmla="*/ 678 w 803"/>
                  <a:gd name="T41" fmla="*/ 1079 h 1100"/>
                  <a:gd name="T42" fmla="*/ 626 w 803"/>
                  <a:gd name="T43" fmla="*/ 1087 h 1100"/>
                  <a:gd name="T44" fmla="*/ 575 w 803"/>
                  <a:gd name="T45" fmla="*/ 1092 h 1100"/>
                  <a:gd name="T46" fmla="*/ 523 w 803"/>
                  <a:gd name="T47" fmla="*/ 1096 h 1100"/>
                  <a:gd name="T48" fmla="*/ 471 w 803"/>
                  <a:gd name="T49" fmla="*/ 1099 h 1100"/>
                  <a:gd name="T50" fmla="*/ 418 w 803"/>
                  <a:gd name="T51" fmla="*/ 1100 h 1100"/>
                  <a:gd name="T52" fmla="*/ 366 w 803"/>
                  <a:gd name="T53" fmla="*/ 1100 h 1100"/>
                  <a:gd name="T54" fmla="*/ 314 w 803"/>
                  <a:gd name="T55" fmla="*/ 1099 h 1100"/>
                  <a:gd name="T56" fmla="*/ 264 w 803"/>
                  <a:gd name="T57" fmla="*/ 1097 h 1100"/>
                  <a:gd name="T58" fmla="*/ 213 w 803"/>
                  <a:gd name="T59" fmla="*/ 1094 h 1100"/>
                  <a:gd name="T60" fmla="*/ 163 w 803"/>
                  <a:gd name="T61" fmla="*/ 1091 h 1100"/>
                  <a:gd name="T62" fmla="*/ 115 w 803"/>
                  <a:gd name="T63" fmla="*/ 1086 h 1100"/>
                  <a:gd name="T64" fmla="*/ 68 w 803"/>
                  <a:gd name="T65" fmla="*/ 1080 h 1100"/>
                  <a:gd name="T66" fmla="*/ 22 w 803"/>
                  <a:gd name="T67" fmla="*/ 1074 h 1100"/>
                  <a:gd name="T68" fmla="*/ 0 w 803"/>
                  <a:gd name="T69" fmla="*/ 806 h 1100"/>
                  <a:gd name="T70" fmla="*/ 0 w 803"/>
                  <a:gd name="T71" fmla="*/ 274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03" h="1100">
                    <a:moveTo>
                      <a:pt x="0" y="6"/>
                    </a:moveTo>
                    <a:lnTo>
                      <a:pt x="23" y="9"/>
                    </a:lnTo>
                    <a:lnTo>
                      <a:pt x="46" y="10"/>
                    </a:lnTo>
                    <a:lnTo>
                      <a:pt x="69" y="12"/>
                    </a:lnTo>
                    <a:lnTo>
                      <a:pt x="92" y="13"/>
                    </a:lnTo>
                    <a:lnTo>
                      <a:pt x="116" y="14"/>
                    </a:lnTo>
                    <a:lnTo>
                      <a:pt x="139" y="15"/>
                    </a:lnTo>
                    <a:lnTo>
                      <a:pt x="163" y="17"/>
                    </a:lnTo>
                    <a:lnTo>
                      <a:pt x="188" y="18"/>
                    </a:lnTo>
                    <a:lnTo>
                      <a:pt x="211" y="18"/>
                    </a:lnTo>
                    <a:lnTo>
                      <a:pt x="235" y="19"/>
                    </a:lnTo>
                    <a:lnTo>
                      <a:pt x="260" y="19"/>
                    </a:lnTo>
                    <a:lnTo>
                      <a:pt x="284" y="19"/>
                    </a:lnTo>
                    <a:lnTo>
                      <a:pt x="308" y="19"/>
                    </a:lnTo>
                    <a:lnTo>
                      <a:pt x="333" y="19"/>
                    </a:lnTo>
                    <a:lnTo>
                      <a:pt x="358" y="19"/>
                    </a:lnTo>
                    <a:lnTo>
                      <a:pt x="383" y="19"/>
                    </a:lnTo>
                    <a:lnTo>
                      <a:pt x="409" y="19"/>
                    </a:lnTo>
                    <a:lnTo>
                      <a:pt x="433" y="18"/>
                    </a:lnTo>
                    <a:lnTo>
                      <a:pt x="459" y="18"/>
                    </a:lnTo>
                    <a:lnTo>
                      <a:pt x="485" y="17"/>
                    </a:lnTo>
                    <a:lnTo>
                      <a:pt x="510" y="15"/>
                    </a:lnTo>
                    <a:lnTo>
                      <a:pt x="535" y="15"/>
                    </a:lnTo>
                    <a:lnTo>
                      <a:pt x="562" y="14"/>
                    </a:lnTo>
                    <a:lnTo>
                      <a:pt x="588" y="13"/>
                    </a:lnTo>
                    <a:lnTo>
                      <a:pt x="615" y="12"/>
                    </a:lnTo>
                    <a:lnTo>
                      <a:pt x="641" y="10"/>
                    </a:lnTo>
                    <a:lnTo>
                      <a:pt x="668" y="9"/>
                    </a:lnTo>
                    <a:lnTo>
                      <a:pt x="694" y="7"/>
                    </a:lnTo>
                    <a:lnTo>
                      <a:pt x="721" y="6"/>
                    </a:lnTo>
                    <a:lnTo>
                      <a:pt x="749" y="4"/>
                    </a:lnTo>
                    <a:lnTo>
                      <a:pt x="775" y="3"/>
                    </a:lnTo>
                    <a:lnTo>
                      <a:pt x="803" y="0"/>
                    </a:lnTo>
                    <a:lnTo>
                      <a:pt x="803" y="264"/>
                    </a:lnTo>
                    <a:lnTo>
                      <a:pt x="803" y="527"/>
                    </a:lnTo>
                    <a:lnTo>
                      <a:pt x="803" y="790"/>
                    </a:lnTo>
                    <a:lnTo>
                      <a:pt x="803" y="1052"/>
                    </a:lnTo>
                    <a:lnTo>
                      <a:pt x="778" y="1058"/>
                    </a:lnTo>
                    <a:lnTo>
                      <a:pt x="753" y="1065"/>
                    </a:lnTo>
                    <a:lnTo>
                      <a:pt x="728" y="1070"/>
                    </a:lnTo>
                    <a:lnTo>
                      <a:pt x="704" y="1074"/>
                    </a:lnTo>
                    <a:lnTo>
                      <a:pt x="678" y="1079"/>
                    </a:lnTo>
                    <a:lnTo>
                      <a:pt x="652" y="1084"/>
                    </a:lnTo>
                    <a:lnTo>
                      <a:pt x="626" y="1087"/>
                    </a:lnTo>
                    <a:lnTo>
                      <a:pt x="601" y="1089"/>
                    </a:lnTo>
                    <a:lnTo>
                      <a:pt x="575" y="1092"/>
                    </a:lnTo>
                    <a:lnTo>
                      <a:pt x="548" y="1094"/>
                    </a:lnTo>
                    <a:lnTo>
                      <a:pt x="523" y="1096"/>
                    </a:lnTo>
                    <a:lnTo>
                      <a:pt x="496" y="1097"/>
                    </a:lnTo>
                    <a:lnTo>
                      <a:pt x="471" y="1099"/>
                    </a:lnTo>
                    <a:lnTo>
                      <a:pt x="444" y="1100"/>
                    </a:lnTo>
                    <a:lnTo>
                      <a:pt x="418" y="1100"/>
                    </a:lnTo>
                    <a:lnTo>
                      <a:pt x="393" y="1100"/>
                    </a:lnTo>
                    <a:lnTo>
                      <a:pt x="366" y="1100"/>
                    </a:lnTo>
                    <a:lnTo>
                      <a:pt x="341" y="1100"/>
                    </a:lnTo>
                    <a:lnTo>
                      <a:pt x="314" y="1099"/>
                    </a:lnTo>
                    <a:lnTo>
                      <a:pt x="289" y="1099"/>
                    </a:lnTo>
                    <a:lnTo>
                      <a:pt x="264" y="1097"/>
                    </a:lnTo>
                    <a:lnTo>
                      <a:pt x="238" y="1095"/>
                    </a:lnTo>
                    <a:lnTo>
                      <a:pt x="213" y="1094"/>
                    </a:lnTo>
                    <a:lnTo>
                      <a:pt x="189" y="1092"/>
                    </a:lnTo>
                    <a:lnTo>
                      <a:pt x="163" y="1091"/>
                    </a:lnTo>
                    <a:lnTo>
                      <a:pt x="139" y="1088"/>
                    </a:lnTo>
                    <a:lnTo>
                      <a:pt x="115" y="1086"/>
                    </a:lnTo>
                    <a:lnTo>
                      <a:pt x="92" y="1084"/>
                    </a:lnTo>
                    <a:lnTo>
                      <a:pt x="68" y="1080"/>
                    </a:lnTo>
                    <a:lnTo>
                      <a:pt x="45" y="1078"/>
                    </a:lnTo>
                    <a:lnTo>
                      <a:pt x="22" y="1074"/>
                    </a:lnTo>
                    <a:lnTo>
                      <a:pt x="0" y="1072"/>
                    </a:lnTo>
                    <a:lnTo>
                      <a:pt x="0" y="806"/>
                    </a:lnTo>
                    <a:lnTo>
                      <a:pt x="0" y="540"/>
                    </a:lnTo>
                    <a:lnTo>
                      <a:pt x="0" y="27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47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6" name="Freeform 24"/>
              <p:cNvSpPr>
                <a:spLocks/>
              </p:cNvSpPr>
              <p:nvPr/>
            </p:nvSpPr>
            <p:spPr bwMode="auto">
              <a:xfrm>
                <a:off x="666" y="950"/>
                <a:ext cx="380" cy="521"/>
              </a:xfrm>
              <a:custGeom>
                <a:avLst/>
                <a:gdLst>
                  <a:gd name="T0" fmla="*/ 22 w 759"/>
                  <a:gd name="T1" fmla="*/ 8 h 1040"/>
                  <a:gd name="T2" fmla="*/ 66 w 759"/>
                  <a:gd name="T3" fmla="*/ 11 h 1040"/>
                  <a:gd name="T4" fmla="*/ 109 w 759"/>
                  <a:gd name="T5" fmla="*/ 14 h 1040"/>
                  <a:gd name="T6" fmla="*/ 154 w 759"/>
                  <a:gd name="T7" fmla="*/ 16 h 1040"/>
                  <a:gd name="T8" fmla="*/ 199 w 759"/>
                  <a:gd name="T9" fmla="*/ 17 h 1040"/>
                  <a:gd name="T10" fmla="*/ 245 w 759"/>
                  <a:gd name="T11" fmla="*/ 18 h 1040"/>
                  <a:gd name="T12" fmla="*/ 292 w 759"/>
                  <a:gd name="T13" fmla="*/ 18 h 1040"/>
                  <a:gd name="T14" fmla="*/ 339 w 759"/>
                  <a:gd name="T15" fmla="*/ 18 h 1040"/>
                  <a:gd name="T16" fmla="*/ 386 w 759"/>
                  <a:gd name="T17" fmla="*/ 18 h 1040"/>
                  <a:gd name="T18" fmla="*/ 434 w 759"/>
                  <a:gd name="T19" fmla="*/ 17 h 1040"/>
                  <a:gd name="T20" fmla="*/ 483 w 759"/>
                  <a:gd name="T21" fmla="*/ 15 h 1040"/>
                  <a:gd name="T22" fmla="*/ 531 w 759"/>
                  <a:gd name="T23" fmla="*/ 14 h 1040"/>
                  <a:gd name="T24" fmla="*/ 581 w 759"/>
                  <a:gd name="T25" fmla="*/ 11 h 1040"/>
                  <a:gd name="T26" fmla="*/ 631 w 759"/>
                  <a:gd name="T27" fmla="*/ 8 h 1040"/>
                  <a:gd name="T28" fmla="*/ 682 w 759"/>
                  <a:gd name="T29" fmla="*/ 6 h 1040"/>
                  <a:gd name="T30" fmla="*/ 734 w 759"/>
                  <a:gd name="T31" fmla="*/ 2 h 1040"/>
                  <a:gd name="T32" fmla="*/ 759 w 759"/>
                  <a:gd name="T33" fmla="*/ 250 h 1040"/>
                  <a:gd name="T34" fmla="*/ 759 w 759"/>
                  <a:gd name="T35" fmla="*/ 748 h 1040"/>
                  <a:gd name="T36" fmla="*/ 736 w 759"/>
                  <a:gd name="T37" fmla="*/ 1001 h 1040"/>
                  <a:gd name="T38" fmla="*/ 689 w 759"/>
                  <a:gd name="T39" fmla="*/ 1012 h 1040"/>
                  <a:gd name="T40" fmla="*/ 641 w 759"/>
                  <a:gd name="T41" fmla="*/ 1021 h 1040"/>
                  <a:gd name="T42" fmla="*/ 592 w 759"/>
                  <a:gd name="T43" fmla="*/ 1028 h 1040"/>
                  <a:gd name="T44" fmla="*/ 544 w 759"/>
                  <a:gd name="T45" fmla="*/ 1033 h 1040"/>
                  <a:gd name="T46" fmla="*/ 494 w 759"/>
                  <a:gd name="T47" fmla="*/ 1037 h 1040"/>
                  <a:gd name="T48" fmla="*/ 445 w 759"/>
                  <a:gd name="T49" fmla="*/ 1039 h 1040"/>
                  <a:gd name="T50" fmla="*/ 395 w 759"/>
                  <a:gd name="T51" fmla="*/ 1040 h 1040"/>
                  <a:gd name="T52" fmla="*/ 346 w 759"/>
                  <a:gd name="T53" fmla="*/ 1040 h 1040"/>
                  <a:gd name="T54" fmla="*/ 297 w 759"/>
                  <a:gd name="T55" fmla="*/ 1039 h 1040"/>
                  <a:gd name="T56" fmla="*/ 249 w 759"/>
                  <a:gd name="T57" fmla="*/ 1038 h 1040"/>
                  <a:gd name="T58" fmla="*/ 202 w 759"/>
                  <a:gd name="T59" fmla="*/ 1035 h 1040"/>
                  <a:gd name="T60" fmla="*/ 154 w 759"/>
                  <a:gd name="T61" fmla="*/ 1031 h 1040"/>
                  <a:gd name="T62" fmla="*/ 108 w 759"/>
                  <a:gd name="T63" fmla="*/ 1027 h 1040"/>
                  <a:gd name="T64" fmla="*/ 65 w 759"/>
                  <a:gd name="T65" fmla="*/ 1022 h 1040"/>
                  <a:gd name="T66" fmla="*/ 21 w 759"/>
                  <a:gd name="T67" fmla="*/ 1016 h 1040"/>
                  <a:gd name="T68" fmla="*/ 0 w 759"/>
                  <a:gd name="T69" fmla="*/ 763 h 1040"/>
                  <a:gd name="T70" fmla="*/ 0 w 759"/>
                  <a:gd name="T71" fmla="*/ 259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59" h="1040">
                    <a:moveTo>
                      <a:pt x="0" y="6"/>
                    </a:moveTo>
                    <a:lnTo>
                      <a:pt x="22" y="8"/>
                    </a:lnTo>
                    <a:lnTo>
                      <a:pt x="44" y="9"/>
                    </a:lnTo>
                    <a:lnTo>
                      <a:pt x="66" y="11"/>
                    </a:lnTo>
                    <a:lnTo>
                      <a:pt x="88" y="13"/>
                    </a:lnTo>
                    <a:lnTo>
                      <a:pt x="109" y="14"/>
                    </a:lnTo>
                    <a:lnTo>
                      <a:pt x="133" y="15"/>
                    </a:lnTo>
                    <a:lnTo>
                      <a:pt x="154" y="16"/>
                    </a:lnTo>
                    <a:lnTo>
                      <a:pt x="177" y="17"/>
                    </a:lnTo>
                    <a:lnTo>
                      <a:pt x="199" y="17"/>
                    </a:lnTo>
                    <a:lnTo>
                      <a:pt x="222" y="18"/>
                    </a:lnTo>
                    <a:lnTo>
                      <a:pt x="245" y="18"/>
                    </a:lnTo>
                    <a:lnTo>
                      <a:pt x="268" y="18"/>
                    </a:lnTo>
                    <a:lnTo>
                      <a:pt x="292" y="18"/>
                    </a:lnTo>
                    <a:lnTo>
                      <a:pt x="316" y="18"/>
                    </a:lnTo>
                    <a:lnTo>
                      <a:pt x="339" y="18"/>
                    </a:lnTo>
                    <a:lnTo>
                      <a:pt x="363" y="18"/>
                    </a:lnTo>
                    <a:lnTo>
                      <a:pt x="386" y="18"/>
                    </a:lnTo>
                    <a:lnTo>
                      <a:pt x="410" y="17"/>
                    </a:lnTo>
                    <a:lnTo>
                      <a:pt x="434" y="17"/>
                    </a:lnTo>
                    <a:lnTo>
                      <a:pt x="459" y="16"/>
                    </a:lnTo>
                    <a:lnTo>
                      <a:pt x="483" y="15"/>
                    </a:lnTo>
                    <a:lnTo>
                      <a:pt x="507" y="15"/>
                    </a:lnTo>
                    <a:lnTo>
                      <a:pt x="531" y="14"/>
                    </a:lnTo>
                    <a:lnTo>
                      <a:pt x="556" y="13"/>
                    </a:lnTo>
                    <a:lnTo>
                      <a:pt x="581" y="11"/>
                    </a:lnTo>
                    <a:lnTo>
                      <a:pt x="606" y="9"/>
                    </a:lnTo>
                    <a:lnTo>
                      <a:pt x="631" y="8"/>
                    </a:lnTo>
                    <a:lnTo>
                      <a:pt x="657" y="7"/>
                    </a:lnTo>
                    <a:lnTo>
                      <a:pt x="682" y="6"/>
                    </a:lnTo>
                    <a:lnTo>
                      <a:pt x="707" y="3"/>
                    </a:lnTo>
                    <a:lnTo>
                      <a:pt x="734" y="2"/>
                    </a:lnTo>
                    <a:lnTo>
                      <a:pt x="759" y="0"/>
                    </a:lnTo>
                    <a:lnTo>
                      <a:pt x="759" y="250"/>
                    </a:lnTo>
                    <a:lnTo>
                      <a:pt x="759" y="499"/>
                    </a:lnTo>
                    <a:lnTo>
                      <a:pt x="759" y="748"/>
                    </a:lnTo>
                    <a:lnTo>
                      <a:pt x="759" y="995"/>
                    </a:lnTo>
                    <a:lnTo>
                      <a:pt x="736" y="1001"/>
                    </a:lnTo>
                    <a:lnTo>
                      <a:pt x="712" y="1007"/>
                    </a:lnTo>
                    <a:lnTo>
                      <a:pt x="689" y="1012"/>
                    </a:lnTo>
                    <a:lnTo>
                      <a:pt x="665" y="1016"/>
                    </a:lnTo>
                    <a:lnTo>
                      <a:pt x="641" y="1021"/>
                    </a:lnTo>
                    <a:lnTo>
                      <a:pt x="616" y="1024"/>
                    </a:lnTo>
                    <a:lnTo>
                      <a:pt x="592" y="1028"/>
                    </a:lnTo>
                    <a:lnTo>
                      <a:pt x="568" y="1031"/>
                    </a:lnTo>
                    <a:lnTo>
                      <a:pt x="544" y="1033"/>
                    </a:lnTo>
                    <a:lnTo>
                      <a:pt x="518" y="1036"/>
                    </a:lnTo>
                    <a:lnTo>
                      <a:pt x="494" y="1037"/>
                    </a:lnTo>
                    <a:lnTo>
                      <a:pt x="469" y="1038"/>
                    </a:lnTo>
                    <a:lnTo>
                      <a:pt x="445" y="1039"/>
                    </a:lnTo>
                    <a:lnTo>
                      <a:pt x="419" y="1040"/>
                    </a:lnTo>
                    <a:lnTo>
                      <a:pt x="395" y="1040"/>
                    </a:lnTo>
                    <a:lnTo>
                      <a:pt x="371" y="1040"/>
                    </a:lnTo>
                    <a:lnTo>
                      <a:pt x="346" y="1040"/>
                    </a:lnTo>
                    <a:lnTo>
                      <a:pt x="321" y="1040"/>
                    </a:lnTo>
                    <a:lnTo>
                      <a:pt x="297" y="1039"/>
                    </a:lnTo>
                    <a:lnTo>
                      <a:pt x="273" y="1039"/>
                    </a:lnTo>
                    <a:lnTo>
                      <a:pt x="249" y="1038"/>
                    </a:lnTo>
                    <a:lnTo>
                      <a:pt x="225" y="1036"/>
                    </a:lnTo>
                    <a:lnTo>
                      <a:pt x="202" y="1035"/>
                    </a:lnTo>
                    <a:lnTo>
                      <a:pt x="177" y="1033"/>
                    </a:lnTo>
                    <a:lnTo>
                      <a:pt x="154" y="1031"/>
                    </a:lnTo>
                    <a:lnTo>
                      <a:pt x="131" y="1029"/>
                    </a:lnTo>
                    <a:lnTo>
                      <a:pt x="108" y="1027"/>
                    </a:lnTo>
                    <a:lnTo>
                      <a:pt x="86" y="1024"/>
                    </a:lnTo>
                    <a:lnTo>
                      <a:pt x="65" y="1022"/>
                    </a:lnTo>
                    <a:lnTo>
                      <a:pt x="43" y="1020"/>
                    </a:lnTo>
                    <a:lnTo>
                      <a:pt x="21" y="1016"/>
                    </a:lnTo>
                    <a:lnTo>
                      <a:pt x="0" y="1014"/>
                    </a:lnTo>
                    <a:lnTo>
                      <a:pt x="0" y="763"/>
                    </a:lnTo>
                    <a:lnTo>
                      <a:pt x="0" y="512"/>
                    </a:lnTo>
                    <a:lnTo>
                      <a:pt x="0" y="25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49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7" name="Freeform 25"/>
              <p:cNvSpPr>
                <a:spLocks/>
              </p:cNvSpPr>
              <p:nvPr/>
            </p:nvSpPr>
            <p:spPr bwMode="auto">
              <a:xfrm>
                <a:off x="686" y="953"/>
                <a:ext cx="358" cy="491"/>
              </a:xfrm>
              <a:custGeom>
                <a:avLst/>
                <a:gdLst>
                  <a:gd name="T0" fmla="*/ 0 w 717"/>
                  <a:gd name="T1" fmla="*/ 5 h 981"/>
                  <a:gd name="T2" fmla="*/ 42 w 717"/>
                  <a:gd name="T3" fmla="*/ 9 h 981"/>
                  <a:gd name="T4" fmla="*/ 83 w 717"/>
                  <a:gd name="T5" fmla="*/ 11 h 981"/>
                  <a:gd name="T6" fmla="*/ 126 w 717"/>
                  <a:gd name="T7" fmla="*/ 13 h 981"/>
                  <a:gd name="T8" fmla="*/ 168 w 717"/>
                  <a:gd name="T9" fmla="*/ 15 h 981"/>
                  <a:gd name="T10" fmla="*/ 211 w 717"/>
                  <a:gd name="T11" fmla="*/ 16 h 981"/>
                  <a:gd name="T12" fmla="*/ 255 w 717"/>
                  <a:gd name="T13" fmla="*/ 17 h 981"/>
                  <a:gd name="T14" fmla="*/ 299 w 717"/>
                  <a:gd name="T15" fmla="*/ 17 h 981"/>
                  <a:gd name="T16" fmla="*/ 344 w 717"/>
                  <a:gd name="T17" fmla="*/ 16 h 981"/>
                  <a:gd name="T18" fmla="*/ 388 w 717"/>
                  <a:gd name="T19" fmla="*/ 16 h 981"/>
                  <a:gd name="T20" fmla="*/ 433 w 717"/>
                  <a:gd name="T21" fmla="*/ 15 h 981"/>
                  <a:gd name="T22" fmla="*/ 479 w 717"/>
                  <a:gd name="T23" fmla="*/ 12 h 981"/>
                  <a:gd name="T24" fmla="*/ 526 w 717"/>
                  <a:gd name="T25" fmla="*/ 10 h 981"/>
                  <a:gd name="T26" fmla="*/ 573 w 717"/>
                  <a:gd name="T27" fmla="*/ 8 h 981"/>
                  <a:gd name="T28" fmla="*/ 620 w 717"/>
                  <a:gd name="T29" fmla="*/ 5 h 981"/>
                  <a:gd name="T30" fmla="*/ 668 w 717"/>
                  <a:gd name="T31" fmla="*/ 3 h 981"/>
                  <a:gd name="T32" fmla="*/ 717 w 717"/>
                  <a:gd name="T33" fmla="*/ 0 h 981"/>
                  <a:gd name="T34" fmla="*/ 717 w 717"/>
                  <a:gd name="T35" fmla="*/ 235 h 981"/>
                  <a:gd name="T36" fmla="*/ 717 w 717"/>
                  <a:gd name="T37" fmla="*/ 470 h 981"/>
                  <a:gd name="T38" fmla="*/ 717 w 717"/>
                  <a:gd name="T39" fmla="*/ 705 h 981"/>
                  <a:gd name="T40" fmla="*/ 717 w 717"/>
                  <a:gd name="T41" fmla="*/ 939 h 981"/>
                  <a:gd name="T42" fmla="*/ 673 w 717"/>
                  <a:gd name="T43" fmla="*/ 949 h 981"/>
                  <a:gd name="T44" fmla="*/ 628 w 717"/>
                  <a:gd name="T45" fmla="*/ 958 h 981"/>
                  <a:gd name="T46" fmla="*/ 583 w 717"/>
                  <a:gd name="T47" fmla="*/ 966 h 981"/>
                  <a:gd name="T48" fmla="*/ 537 w 717"/>
                  <a:gd name="T49" fmla="*/ 972 h 981"/>
                  <a:gd name="T50" fmla="*/ 491 w 717"/>
                  <a:gd name="T51" fmla="*/ 977 h 981"/>
                  <a:gd name="T52" fmla="*/ 444 w 717"/>
                  <a:gd name="T53" fmla="*/ 979 h 981"/>
                  <a:gd name="T54" fmla="*/ 398 w 717"/>
                  <a:gd name="T55" fmla="*/ 981 h 981"/>
                  <a:gd name="T56" fmla="*/ 350 w 717"/>
                  <a:gd name="T57" fmla="*/ 981 h 981"/>
                  <a:gd name="T58" fmla="*/ 304 w 717"/>
                  <a:gd name="T59" fmla="*/ 981 h 981"/>
                  <a:gd name="T60" fmla="*/ 258 w 717"/>
                  <a:gd name="T61" fmla="*/ 979 h 981"/>
                  <a:gd name="T62" fmla="*/ 213 w 717"/>
                  <a:gd name="T63" fmla="*/ 977 h 981"/>
                  <a:gd name="T64" fmla="*/ 168 w 717"/>
                  <a:gd name="T65" fmla="*/ 974 h 981"/>
                  <a:gd name="T66" fmla="*/ 125 w 717"/>
                  <a:gd name="T67" fmla="*/ 970 h 981"/>
                  <a:gd name="T68" fmla="*/ 82 w 717"/>
                  <a:gd name="T69" fmla="*/ 966 h 981"/>
                  <a:gd name="T70" fmla="*/ 41 w 717"/>
                  <a:gd name="T71" fmla="*/ 961 h 981"/>
                  <a:gd name="T72" fmla="*/ 0 w 717"/>
                  <a:gd name="T73" fmla="*/ 956 h 981"/>
                  <a:gd name="T74" fmla="*/ 0 w 717"/>
                  <a:gd name="T75" fmla="*/ 719 h 981"/>
                  <a:gd name="T76" fmla="*/ 0 w 717"/>
                  <a:gd name="T77" fmla="*/ 481 h 981"/>
                  <a:gd name="T78" fmla="*/ 0 w 717"/>
                  <a:gd name="T79" fmla="*/ 243 h 981"/>
                  <a:gd name="T80" fmla="*/ 0 w 717"/>
                  <a:gd name="T81" fmla="*/ 5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17" h="981">
                    <a:moveTo>
                      <a:pt x="0" y="5"/>
                    </a:moveTo>
                    <a:lnTo>
                      <a:pt x="42" y="9"/>
                    </a:lnTo>
                    <a:lnTo>
                      <a:pt x="83" y="11"/>
                    </a:lnTo>
                    <a:lnTo>
                      <a:pt x="126" y="13"/>
                    </a:lnTo>
                    <a:lnTo>
                      <a:pt x="168" y="15"/>
                    </a:lnTo>
                    <a:lnTo>
                      <a:pt x="211" y="16"/>
                    </a:lnTo>
                    <a:lnTo>
                      <a:pt x="255" y="17"/>
                    </a:lnTo>
                    <a:lnTo>
                      <a:pt x="299" y="17"/>
                    </a:lnTo>
                    <a:lnTo>
                      <a:pt x="344" y="16"/>
                    </a:lnTo>
                    <a:lnTo>
                      <a:pt x="388" y="16"/>
                    </a:lnTo>
                    <a:lnTo>
                      <a:pt x="433" y="15"/>
                    </a:lnTo>
                    <a:lnTo>
                      <a:pt x="479" y="12"/>
                    </a:lnTo>
                    <a:lnTo>
                      <a:pt x="526" y="10"/>
                    </a:lnTo>
                    <a:lnTo>
                      <a:pt x="573" y="8"/>
                    </a:lnTo>
                    <a:lnTo>
                      <a:pt x="620" y="5"/>
                    </a:lnTo>
                    <a:lnTo>
                      <a:pt x="668" y="3"/>
                    </a:lnTo>
                    <a:lnTo>
                      <a:pt x="717" y="0"/>
                    </a:lnTo>
                    <a:lnTo>
                      <a:pt x="717" y="235"/>
                    </a:lnTo>
                    <a:lnTo>
                      <a:pt x="717" y="470"/>
                    </a:lnTo>
                    <a:lnTo>
                      <a:pt x="717" y="705"/>
                    </a:lnTo>
                    <a:lnTo>
                      <a:pt x="717" y="939"/>
                    </a:lnTo>
                    <a:lnTo>
                      <a:pt x="673" y="949"/>
                    </a:lnTo>
                    <a:lnTo>
                      <a:pt x="628" y="958"/>
                    </a:lnTo>
                    <a:lnTo>
                      <a:pt x="583" y="966"/>
                    </a:lnTo>
                    <a:lnTo>
                      <a:pt x="537" y="972"/>
                    </a:lnTo>
                    <a:lnTo>
                      <a:pt x="491" y="977"/>
                    </a:lnTo>
                    <a:lnTo>
                      <a:pt x="444" y="979"/>
                    </a:lnTo>
                    <a:lnTo>
                      <a:pt x="398" y="981"/>
                    </a:lnTo>
                    <a:lnTo>
                      <a:pt x="350" y="981"/>
                    </a:lnTo>
                    <a:lnTo>
                      <a:pt x="304" y="981"/>
                    </a:lnTo>
                    <a:lnTo>
                      <a:pt x="258" y="979"/>
                    </a:lnTo>
                    <a:lnTo>
                      <a:pt x="213" y="977"/>
                    </a:lnTo>
                    <a:lnTo>
                      <a:pt x="168" y="974"/>
                    </a:lnTo>
                    <a:lnTo>
                      <a:pt x="125" y="970"/>
                    </a:lnTo>
                    <a:lnTo>
                      <a:pt x="82" y="966"/>
                    </a:lnTo>
                    <a:lnTo>
                      <a:pt x="41" y="961"/>
                    </a:lnTo>
                    <a:lnTo>
                      <a:pt x="0" y="956"/>
                    </a:lnTo>
                    <a:lnTo>
                      <a:pt x="0" y="719"/>
                    </a:lnTo>
                    <a:lnTo>
                      <a:pt x="0" y="481"/>
                    </a:lnTo>
                    <a:lnTo>
                      <a:pt x="0" y="24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4F5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8" name="Freeform 26"/>
              <p:cNvSpPr>
                <a:spLocks/>
              </p:cNvSpPr>
              <p:nvPr/>
            </p:nvSpPr>
            <p:spPr bwMode="auto">
              <a:xfrm>
                <a:off x="706" y="954"/>
                <a:ext cx="336" cy="462"/>
              </a:xfrm>
              <a:custGeom>
                <a:avLst/>
                <a:gdLst>
                  <a:gd name="T0" fmla="*/ 0 w 672"/>
                  <a:gd name="T1" fmla="*/ 6 h 923"/>
                  <a:gd name="T2" fmla="*/ 39 w 672"/>
                  <a:gd name="T3" fmla="*/ 9 h 923"/>
                  <a:gd name="T4" fmla="*/ 77 w 672"/>
                  <a:gd name="T5" fmla="*/ 12 h 923"/>
                  <a:gd name="T6" fmla="*/ 117 w 672"/>
                  <a:gd name="T7" fmla="*/ 14 h 923"/>
                  <a:gd name="T8" fmla="*/ 156 w 672"/>
                  <a:gd name="T9" fmla="*/ 15 h 923"/>
                  <a:gd name="T10" fmla="*/ 197 w 672"/>
                  <a:gd name="T11" fmla="*/ 16 h 923"/>
                  <a:gd name="T12" fmla="*/ 238 w 672"/>
                  <a:gd name="T13" fmla="*/ 16 h 923"/>
                  <a:gd name="T14" fmla="*/ 279 w 672"/>
                  <a:gd name="T15" fmla="*/ 16 h 923"/>
                  <a:gd name="T16" fmla="*/ 321 w 672"/>
                  <a:gd name="T17" fmla="*/ 16 h 923"/>
                  <a:gd name="T18" fmla="*/ 364 w 672"/>
                  <a:gd name="T19" fmla="*/ 15 h 923"/>
                  <a:gd name="T20" fmla="*/ 406 w 672"/>
                  <a:gd name="T21" fmla="*/ 14 h 923"/>
                  <a:gd name="T22" fmla="*/ 449 w 672"/>
                  <a:gd name="T23" fmla="*/ 13 h 923"/>
                  <a:gd name="T24" fmla="*/ 493 w 672"/>
                  <a:gd name="T25" fmla="*/ 10 h 923"/>
                  <a:gd name="T26" fmla="*/ 536 w 672"/>
                  <a:gd name="T27" fmla="*/ 8 h 923"/>
                  <a:gd name="T28" fmla="*/ 581 w 672"/>
                  <a:gd name="T29" fmla="*/ 6 h 923"/>
                  <a:gd name="T30" fmla="*/ 626 w 672"/>
                  <a:gd name="T31" fmla="*/ 3 h 923"/>
                  <a:gd name="T32" fmla="*/ 672 w 672"/>
                  <a:gd name="T33" fmla="*/ 0 h 923"/>
                  <a:gd name="T34" fmla="*/ 672 w 672"/>
                  <a:gd name="T35" fmla="*/ 221 h 923"/>
                  <a:gd name="T36" fmla="*/ 672 w 672"/>
                  <a:gd name="T37" fmla="*/ 442 h 923"/>
                  <a:gd name="T38" fmla="*/ 672 w 672"/>
                  <a:gd name="T39" fmla="*/ 663 h 923"/>
                  <a:gd name="T40" fmla="*/ 672 w 672"/>
                  <a:gd name="T41" fmla="*/ 883 h 923"/>
                  <a:gd name="T42" fmla="*/ 631 w 672"/>
                  <a:gd name="T43" fmla="*/ 893 h 923"/>
                  <a:gd name="T44" fmla="*/ 589 w 672"/>
                  <a:gd name="T45" fmla="*/ 901 h 923"/>
                  <a:gd name="T46" fmla="*/ 547 w 672"/>
                  <a:gd name="T47" fmla="*/ 909 h 923"/>
                  <a:gd name="T48" fmla="*/ 503 w 672"/>
                  <a:gd name="T49" fmla="*/ 914 h 923"/>
                  <a:gd name="T50" fmla="*/ 459 w 672"/>
                  <a:gd name="T51" fmla="*/ 918 h 923"/>
                  <a:gd name="T52" fmla="*/ 415 w 672"/>
                  <a:gd name="T53" fmla="*/ 921 h 923"/>
                  <a:gd name="T54" fmla="*/ 372 w 672"/>
                  <a:gd name="T55" fmla="*/ 923 h 923"/>
                  <a:gd name="T56" fmla="*/ 328 w 672"/>
                  <a:gd name="T57" fmla="*/ 923 h 923"/>
                  <a:gd name="T58" fmla="*/ 285 w 672"/>
                  <a:gd name="T59" fmla="*/ 923 h 923"/>
                  <a:gd name="T60" fmla="*/ 241 w 672"/>
                  <a:gd name="T61" fmla="*/ 921 h 923"/>
                  <a:gd name="T62" fmla="*/ 199 w 672"/>
                  <a:gd name="T63" fmla="*/ 918 h 923"/>
                  <a:gd name="T64" fmla="*/ 157 w 672"/>
                  <a:gd name="T65" fmla="*/ 916 h 923"/>
                  <a:gd name="T66" fmla="*/ 116 w 672"/>
                  <a:gd name="T67" fmla="*/ 913 h 923"/>
                  <a:gd name="T68" fmla="*/ 76 w 672"/>
                  <a:gd name="T69" fmla="*/ 908 h 923"/>
                  <a:gd name="T70" fmla="*/ 38 w 672"/>
                  <a:gd name="T71" fmla="*/ 903 h 923"/>
                  <a:gd name="T72" fmla="*/ 0 w 672"/>
                  <a:gd name="T73" fmla="*/ 899 h 923"/>
                  <a:gd name="T74" fmla="*/ 0 w 672"/>
                  <a:gd name="T75" fmla="*/ 676 h 923"/>
                  <a:gd name="T76" fmla="*/ 0 w 672"/>
                  <a:gd name="T77" fmla="*/ 453 h 923"/>
                  <a:gd name="T78" fmla="*/ 0 w 672"/>
                  <a:gd name="T79" fmla="*/ 229 h 923"/>
                  <a:gd name="T80" fmla="*/ 0 w 672"/>
                  <a:gd name="T81" fmla="*/ 6 h 9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72" h="923">
                    <a:moveTo>
                      <a:pt x="0" y="6"/>
                    </a:moveTo>
                    <a:lnTo>
                      <a:pt x="39" y="9"/>
                    </a:lnTo>
                    <a:lnTo>
                      <a:pt x="77" y="12"/>
                    </a:lnTo>
                    <a:lnTo>
                      <a:pt x="117" y="14"/>
                    </a:lnTo>
                    <a:lnTo>
                      <a:pt x="156" y="15"/>
                    </a:lnTo>
                    <a:lnTo>
                      <a:pt x="197" y="16"/>
                    </a:lnTo>
                    <a:lnTo>
                      <a:pt x="238" y="16"/>
                    </a:lnTo>
                    <a:lnTo>
                      <a:pt x="279" y="16"/>
                    </a:lnTo>
                    <a:lnTo>
                      <a:pt x="321" y="16"/>
                    </a:lnTo>
                    <a:lnTo>
                      <a:pt x="364" y="15"/>
                    </a:lnTo>
                    <a:lnTo>
                      <a:pt x="406" y="14"/>
                    </a:lnTo>
                    <a:lnTo>
                      <a:pt x="449" y="13"/>
                    </a:lnTo>
                    <a:lnTo>
                      <a:pt x="493" y="10"/>
                    </a:lnTo>
                    <a:lnTo>
                      <a:pt x="536" y="8"/>
                    </a:lnTo>
                    <a:lnTo>
                      <a:pt x="581" y="6"/>
                    </a:lnTo>
                    <a:lnTo>
                      <a:pt x="626" y="3"/>
                    </a:lnTo>
                    <a:lnTo>
                      <a:pt x="672" y="0"/>
                    </a:lnTo>
                    <a:lnTo>
                      <a:pt x="672" y="221"/>
                    </a:lnTo>
                    <a:lnTo>
                      <a:pt x="672" y="442"/>
                    </a:lnTo>
                    <a:lnTo>
                      <a:pt x="672" y="663"/>
                    </a:lnTo>
                    <a:lnTo>
                      <a:pt x="672" y="883"/>
                    </a:lnTo>
                    <a:lnTo>
                      <a:pt x="631" y="893"/>
                    </a:lnTo>
                    <a:lnTo>
                      <a:pt x="589" y="901"/>
                    </a:lnTo>
                    <a:lnTo>
                      <a:pt x="547" y="909"/>
                    </a:lnTo>
                    <a:lnTo>
                      <a:pt x="503" y="914"/>
                    </a:lnTo>
                    <a:lnTo>
                      <a:pt x="459" y="918"/>
                    </a:lnTo>
                    <a:lnTo>
                      <a:pt x="415" y="921"/>
                    </a:lnTo>
                    <a:lnTo>
                      <a:pt x="372" y="923"/>
                    </a:lnTo>
                    <a:lnTo>
                      <a:pt x="328" y="923"/>
                    </a:lnTo>
                    <a:lnTo>
                      <a:pt x="285" y="923"/>
                    </a:lnTo>
                    <a:lnTo>
                      <a:pt x="241" y="921"/>
                    </a:lnTo>
                    <a:lnTo>
                      <a:pt x="199" y="918"/>
                    </a:lnTo>
                    <a:lnTo>
                      <a:pt x="157" y="916"/>
                    </a:lnTo>
                    <a:lnTo>
                      <a:pt x="116" y="913"/>
                    </a:lnTo>
                    <a:lnTo>
                      <a:pt x="76" y="908"/>
                    </a:lnTo>
                    <a:lnTo>
                      <a:pt x="38" y="903"/>
                    </a:lnTo>
                    <a:lnTo>
                      <a:pt x="0" y="899"/>
                    </a:lnTo>
                    <a:lnTo>
                      <a:pt x="0" y="676"/>
                    </a:lnTo>
                    <a:lnTo>
                      <a:pt x="0" y="453"/>
                    </a:lnTo>
                    <a:lnTo>
                      <a:pt x="0" y="22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46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899" name="Freeform 27"/>
              <p:cNvSpPr>
                <a:spLocks/>
              </p:cNvSpPr>
              <p:nvPr/>
            </p:nvSpPr>
            <p:spPr bwMode="auto">
              <a:xfrm>
                <a:off x="726" y="956"/>
                <a:ext cx="314" cy="432"/>
              </a:xfrm>
              <a:custGeom>
                <a:avLst/>
                <a:gdLst>
                  <a:gd name="T0" fmla="*/ 0 w 629"/>
                  <a:gd name="T1" fmla="*/ 6 h 865"/>
                  <a:gd name="T2" fmla="*/ 36 w 629"/>
                  <a:gd name="T3" fmla="*/ 10 h 865"/>
                  <a:gd name="T4" fmla="*/ 72 w 629"/>
                  <a:gd name="T5" fmla="*/ 12 h 865"/>
                  <a:gd name="T6" fmla="*/ 109 w 629"/>
                  <a:gd name="T7" fmla="*/ 13 h 865"/>
                  <a:gd name="T8" fmla="*/ 146 w 629"/>
                  <a:gd name="T9" fmla="*/ 15 h 865"/>
                  <a:gd name="T10" fmla="*/ 184 w 629"/>
                  <a:gd name="T11" fmla="*/ 15 h 865"/>
                  <a:gd name="T12" fmla="*/ 222 w 629"/>
                  <a:gd name="T13" fmla="*/ 17 h 865"/>
                  <a:gd name="T14" fmla="*/ 261 w 629"/>
                  <a:gd name="T15" fmla="*/ 17 h 865"/>
                  <a:gd name="T16" fmla="*/ 301 w 629"/>
                  <a:gd name="T17" fmla="*/ 15 h 865"/>
                  <a:gd name="T18" fmla="*/ 340 w 629"/>
                  <a:gd name="T19" fmla="*/ 15 h 865"/>
                  <a:gd name="T20" fmla="*/ 380 w 629"/>
                  <a:gd name="T21" fmla="*/ 14 h 865"/>
                  <a:gd name="T22" fmla="*/ 420 w 629"/>
                  <a:gd name="T23" fmla="*/ 12 h 865"/>
                  <a:gd name="T24" fmla="*/ 461 w 629"/>
                  <a:gd name="T25" fmla="*/ 11 h 865"/>
                  <a:gd name="T26" fmla="*/ 502 w 629"/>
                  <a:gd name="T27" fmla="*/ 9 h 865"/>
                  <a:gd name="T28" fmla="*/ 544 w 629"/>
                  <a:gd name="T29" fmla="*/ 6 h 865"/>
                  <a:gd name="T30" fmla="*/ 586 w 629"/>
                  <a:gd name="T31" fmla="*/ 4 h 865"/>
                  <a:gd name="T32" fmla="*/ 629 w 629"/>
                  <a:gd name="T33" fmla="*/ 0 h 865"/>
                  <a:gd name="T34" fmla="*/ 629 w 629"/>
                  <a:gd name="T35" fmla="*/ 208 h 865"/>
                  <a:gd name="T36" fmla="*/ 629 w 629"/>
                  <a:gd name="T37" fmla="*/ 415 h 865"/>
                  <a:gd name="T38" fmla="*/ 629 w 629"/>
                  <a:gd name="T39" fmla="*/ 622 h 865"/>
                  <a:gd name="T40" fmla="*/ 629 w 629"/>
                  <a:gd name="T41" fmla="*/ 828 h 865"/>
                  <a:gd name="T42" fmla="*/ 590 w 629"/>
                  <a:gd name="T43" fmla="*/ 837 h 865"/>
                  <a:gd name="T44" fmla="*/ 551 w 629"/>
                  <a:gd name="T45" fmla="*/ 845 h 865"/>
                  <a:gd name="T46" fmla="*/ 511 w 629"/>
                  <a:gd name="T47" fmla="*/ 852 h 865"/>
                  <a:gd name="T48" fmla="*/ 471 w 629"/>
                  <a:gd name="T49" fmla="*/ 857 h 865"/>
                  <a:gd name="T50" fmla="*/ 430 w 629"/>
                  <a:gd name="T51" fmla="*/ 861 h 865"/>
                  <a:gd name="T52" fmla="*/ 389 w 629"/>
                  <a:gd name="T53" fmla="*/ 863 h 865"/>
                  <a:gd name="T54" fmla="*/ 348 w 629"/>
                  <a:gd name="T55" fmla="*/ 865 h 865"/>
                  <a:gd name="T56" fmla="*/ 307 w 629"/>
                  <a:gd name="T57" fmla="*/ 865 h 865"/>
                  <a:gd name="T58" fmla="*/ 266 w 629"/>
                  <a:gd name="T59" fmla="*/ 865 h 865"/>
                  <a:gd name="T60" fmla="*/ 226 w 629"/>
                  <a:gd name="T61" fmla="*/ 863 h 865"/>
                  <a:gd name="T62" fmla="*/ 186 w 629"/>
                  <a:gd name="T63" fmla="*/ 861 h 865"/>
                  <a:gd name="T64" fmla="*/ 147 w 629"/>
                  <a:gd name="T65" fmla="*/ 859 h 865"/>
                  <a:gd name="T66" fmla="*/ 109 w 629"/>
                  <a:gd name="T67" fmla="*/ 855 h 865"/>
                  <a:gd name="T68" fmla="*/ 71 w 629"/>
                  <a:gd name="T69" fmla="*/ 851 h 865"/>
                  <a:gd name="T70" fmla="*/ 36 w 629"/>
                  <a:gd name="T71" fmla="*/ 847 h 865"/>
                  <a:gd name="T72" fmla="*/ 0 w 629"/>
                  <a:gd name="T73" fmla="*/ 843 h 865"/>
                  <a:gd name="T74" fmla="*/ 0 w 629"/>
                  <a:gd name="T75" fmla="*/ 634 h 865"/>
                  <a:gd name="T76" fmla="*/ 0 w 629"/>
                  <a:gd name="T77" fmla="*/ 426 h 865"/>
                  <a:gd name="T78" fmla="*/ 0 w 629"/>
                  <a:gd name="T79" fmla="*/ 216 h 865"/>
                  <a:gd name="T80" fmla="*/ 0 w 629"/>
                  <a:gd name="T81" fmla="*/ 6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9" h="865">
                    <a:moveTo>
                      <a:pt x="0" y="6"/>
                    </a:moveTo>
                    <a:lnTo>
                      <a:pt x="36" y="10"/>
                    </a:lnTo>
                    <a:lnTo>
                      <a:pt x="72" y="12"/>
                    </a:lnTo>
                    <a:lnTo>
                      <a:pt x="109" y="13"/>
                    </a:lnTo>
                    <a:lnTo>
                      <a:pt x="146" y="15"/>
                    </a:lnTo>
                    <a:lnTo>
                      <a:pt x="184" y="15"/>
                    </a:lnTo>
                    <a:lnTo>
                      <a:pt x="222" y="17"/>
                    </a:lnTo>
                    <a:lnTo>
                      <a:pt x="261" y="17"/>
                    </a:lnTo>
                    <a:lnTo>
                      <a:pt x="301" y="15"/>
                    </a:lnTo>
                    <a:lnTo>
                      <a:pt x="340" y="15"/>
                    </a:lnTo>
                    <a:lnTo>
                      <a:pt x="380" y="14"/>
                    </a:lnTo>
                    <a:lnTo>
                      <a:pt x="420" y="12"/>
                    </a:lnTo>
                    <a:lnTo>
                      <a:pt x="461" y="11"/>
                    </a:lnTo>
                    <a:lnTo>
                      <a:pt x="502" y="9"/>
                    </a:lnTo>
                    <a:lnTo>
                      <a:pt x="544" y="6"/>
                    </a:lnTo>
                    <a:lnTo>
                      <a:pt x="586" y="4"/>
                    </a:lnTo>
                    <a:lnTo>
                      <a:pt x="629" y="0"/>
                    </a:lnTo>
                    <a:lnTo>
                      <a:pt x="629" y="208"/>
                    </a:lnTo>
                    <a:lnTo>
                      <a:pt x="629" y="415"/>
                    </a:lnTo>
                    <a:lnTo>
                      <a:pt x="629" y="622"/>
                    </a:lnTo>
                    <a:lnTo>
                      <a:pt x="629" y="828"/>
                    </a:lnTo>
                    <a:lnTo>
                      <a:pt x="590" y="837"/>
                    </a:lnTo>
                    <a:lnTo>
                      <a:pt x="551" y="845"/>
                    </a:lnTo>
                    <a:lnTo>
                      <a:pt x="511" y="852"/>
                    </a:lnTo>
                    <a:lnTo>
                      <a:pt x="471" y="857"/>
                    </a:lnTo>
                    <a:lnTo>
                      <a:pt x="430" y="861"/>
                    </a:lnTo>
                    <a:lnTo>
                      <a:pt x="389" y="863"/>
                    </a:lnTo>
                    <a:lnTo>
                      <a:pt x="348" y="865"/>
                    </a:lnTo>
                    <a:lnTo>
                      <a:pt x="307" y="865"/>
                    </a:lnTo>
                    <a:lnTo>
                      <a:pt x="266" y="865"/>
                    </a:lnTo>
                    <a:lnTo>
                      <a:pt x="226" y="863"/>
                    </a:lnTo>
                    <a:lnTo>
                      <a:pt x="186" y="861"/>
                    </a:lnTo>
                    <a:lnTo>
                      <a:pt x="147" y="859"/>
                    </a:lnTo>
                    <a:lnTo>
                      <a:pt x="109" y="855"/>
                    </a:lnTo>
                    <a:lnTo>
                      <a:pt x="71" y="851"/>
                    </a:lnTo>
                    <a:lnTo>
                      <a:pt x="36" y="847"/>
                    </a:lnTo>
                    <a:lnTo>
                      <a:pt x="0" y="843"/>
                    </a:lnTo>
                    <a:lnTo>
                      <a:pt x="0" y="634"/>
                    </a:lnTo>
                    <a:lnTo>
                      <a:pt x="0" y="426"/>
                    </a:lnTo>
                    <a:lnTo>
                      <a:pt x="0" y="21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B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0" name="Freeform 28"/>
              <p:cNvSpPr>
                <a:spLocks/>
              </p:cNvSpPr>
              <p:nvPr/>
            </p:nvSpPr>
            <p:spPr bwMode="auto">
              <a:xfrm>
                <a:off x="746" y="959"/>
                <a:ext cx="293" cy="402"/>
              </a:xfrm>
              <a:custGeom>
                <a:avLst/>
                <a:gdLst>
                  <a:gd name="T0" fmla="*/ 0 w 586"/>
                  <a:gd name="T1" fmla="*/ 5 h 804"/>
                  <a:gd name="T2" fmla="*/ 33 w 586"/>
                  <a:gd name="T3" fmla="*/ 7 h 804"/>
                  <a:gd name="T4" fmla="*/ 68 w 586"/>
                  <a:gd name="T5" fmla="*/ 9 h 804"/>
                  <a:gd name="T6" fmla="*/ 103 w 586"/>
                  <a:gd name="T7" fmla="*/ 12 h 804"/>
                  <a:gd name="T8" fmla="*/ 137 w 586"/>
                  <a:gd name="T9" fmla="*/ 13 h 804"/>
                  <a:gd name="T10" fmla="*/ 173 w 586"/>
                  <a:gd name="T11" fmla="*/ 14 h 804"/>
                  <a:gd name="T12" fmla="*/ 209 w 586"/>
                  <a:gd name="T13" fmla="*/ 14 h 804"/>
                  <a:gd name="T14" fmla="*/ 244 w 586"/>
                  <a:gd name="T15" fmla="*/ 14 h 804"/>
                  <a:gd name="T16" fmla="*/ 281 w 586"/>
                  <a:gd name="T17" fmla="*/ 14 h 804"/>
                  <a:gd name="T18" fmla="*/ 318 w 586"/>
                  <a:gd name="T19" fmla="*/ 14 h 804"/>
                  <a:gd name="T20" fmla="*/ 355 w 586"/>
                  <a:gd name="T21" fmla="*/ 13 h 804"/>
                  <a:gd name="T22" fmla="*/ 393 w 586"/>
                  <a:gd name="T23" fmla="*/ 12 h 804"/>
                  <a:gd name="T24" fmla="*/ 431 w 586"/>
                  <a:gd name="T25" fmla="*/ 9 h 804"/>
                  <a:gd name="T26" fmla="*/ 469 w 586"/>
                  <a:gd name="T27" fmla="*/ 7 h 804"/>
                  <a:gd name="T28" fmla="*/ 508 w 586"/>
                  <a:gd name="T29" fmla="*/ 5 h 804"/>
                  <a:gd name="T30" fmla="*/ 547 w 586"/>
                  <a:gd name="T31" fmla="*/ 2 h 804"/>
                  <a:gd name="T32" fmla="*/ 586 w 586"/>
                  <a:gd name="T33" fmla="*/ 0 h 804"/>
                  <a:gd name="T34" fmla="*/ 586 w 586"/>
                  <a:gd name="T35" fmla="*/ 192 h 804"/>
                  <a:gd name="T36" fmla="*/ 586 w 586"/>
                  <a:gd name="T37" fmla="*/ 386 h 804"/>
                  <a:gd name="T38" fmla="*/ 586 w 586"/>
                  <a:gd name="T39" fmla="*/ 578 h 804"/>
                  <a:gd name="T40" fmla="*/ 586 w 586"/>
                  <a:gd name="T41" fmla="*/ 770 h 804"/>
                  <a:gd name="T42" fmla="*/ 551 w 586"/>
                  <a:gd name="T43" fmla="*/ 779 h 804"/>
                  <a:gd name="T44" fmla="*/ 514 w 586"/>
                  <a:gd name="T45" fmla="*/ 786 h 804"/>
                  <a:gd name="T46" fmla="*/ 477 w 586"/>
                  <a:gd name="T47" fmla="*/ 793 h 804"/>
                  <a:gd name="T48" fmla="*/ 439 w 586"/>
                  <a:gd name="T49" fmla="*/ 797 h 804"/>
                  <a:gd name="T50" fmla="*/ 401 w 586"/>
                  <a:gd name="T51" fmla="*/ 801 h 804"/>
                  <a:gd name="T52" fmla="*/ 363 w 586"/>
                  <a:gd name="T53" fmla="*/ 803 h 804"/>
                  <a:gd name="T54" fmla="*/ 325 w 586"/>
                  <a:gd name="T55" fmla="*/ 804 h 804"/>
                  <a:gd name="T56" fmla="*/ 287 w 586"/>
                  <a:gd name="T57" fmla="*/ 804 h 804"/>
                  <a:gd name="T58" fmla="*/ 249 w 586"/>
                  <a:gd name="T59" fmla="*/ 804 h 804"/>
                  <a:gd name="T60" fmla="*/ 212 w 586"/>
                  <a:gd name="T61" fmla="*/ 803 h 804"/>
                  <a:gd name="T62" fmla="*/ 174 w 586"/>
                  <a:gd name="T63" fmla="*/ 801 h 804"/>
                  <a:gd name="T64" fmla="*/ 138 w 586"/>
                  <a:gd name="T65" fmla="*/ 799 h 804"/>
                  <a:gd name="T66" fmla="*/ 103 w 586"/>
                  <a:gd name="T67" fmla="*/ 795 h 804"/>
                  <a:gd name="T68" fmla="*/ 67 w 586"/>
                  <a:gd name="T69" fmla="*/ 792 h 804"/>
                  <a:gd name="T70" fmla="*/ 33 w 586"/>
                  <a:gd name="T71" fmla="*/ 788 h 804"/>
                  <a:gd name="T72" fmla="*/ 0 w 586"/>
                  <a:gd name="T73" fmla="*/ 784 h 804"/>
                  <a:gd name="T74" fmla="*/ 0 w 586"/>
                  <a:gd name="T75" fmla="*/ 590 h 804"/>
                  <a:gd name="T76" fmla="*/ 0 w 586"/>
                  <a:gd name="T77" fmla="*/ 395 h 804"/>
                  <a:gd name="T78" fmla="*/ 0 w 586"/>
                  <a:gd name="T79" fmla="*/ 199 h 804"/>
                  <a:gd name="T80" fmla="*/ 0 w 586"/>
                  <a:gd name="T81" fmla="*/ 5 h 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86" h="804">
                    <a:moveTo>
                      <a:pt x="0" y="5"/>
                    </a:moveTo>
                    <a:lnTo>
                      <a:pt x="33" y="7"/>
                    </a:lnTo>
                    <a:lnTo>
                      <a:pt x="68" y="9"/>
                    </a:lnTo>
                    <a:lnTo>
                      <a:pt x="103" y="12"/>
                    </a:lnTo>
                    <a:lnTo>
                      <a:pt x="137" y="13"/>
                    </a:lnTo>
                    <a:lnTo>
                      <a:pt x="173" y="14"/>
                    </a:lnTo>
                    <a:lnTo>
                      <a:pt x="209" y="14"/>
                    </a:lnTo>
                    <a:lnTo>
                      <a:pt x="244" y="14"/>
                    </a:lnTo>
                    <a:lnTo>
                      <a:pt x="281" y="14"/>
                    </a:lnTo>
                    <a:lnTo>
                      <a:pt x="318" y="14"/>
                    </a:lnTo>
                    <a:lnTo>
                      <a:pt x="355" y="13"/>
                    </a:lnTo>
                    <a:lnTo>
                      <a:pt x="393" y="12"/>
                    </a:lnTo>
                    <a:lnTo>
                      <a:pt x="431" y="9"/>
                    </a:lnTo>
                    <a:lnTo>
                      <a:pt x="469" y="7"/>
                    </a:lnTo>
                    <a:lnTo>
                      <a:pt x="508" y="5"/>
                    </a:lnTo>
                    <a:lnTo>
                      <a:pt x="547" y="2"/>
                    </a:lnTo>
                    <a:lnTo>
                      <a:pt x="586" y="0"/>
                    </a:lnTo>
                    <a:lnTo>
                      <a:pt x="586" y="192"/>
                    </a:lnTo>
                    <a:lnTo>
                      <a:pt x="586" y="386"/>
                    </a:lnTo>
                    <a:lnTo>
                      <a:pt x="586" y="578"/>
                    </a:lnTo>
                    <a:lnTo>
                      <a:pt x="586" y="770"/>
                    </a:lnTo>
                    <a:lnTo>
                      <a:pt x="551" y="779"/>
                    </a:lnTo>
                    <a:lnTo>
                      <a:pt x="514" y="786"/>
                    </a:lnTo>
                    <a:lnTo>
                      <a:pt x="477" y="793"/>
                    </a:lnTo>
                    <a:lnTo>
                      <a:pt x="439" y="797"/>
                    </a:lnTo>
                    <a:lnTo>
                      <a:pt x="401" y="801"/>
                    </a:lnTo>
                    <a:lnTo>
                      <a:pt x="363" y="803"/>
                    </a:lnTo>
                    <a:lnTo>
                      <a:pt x="325" y="804"/>
                    </a:lnTo>
                    <a:lnTo>
                      <a:pt x="287" y="804"/>
                    </a:lnTo>
                    <a:lnTo>
                      <a:pt x="249" y="804"/>
                    </a:lnTo>
                    <a:lnTo>
                      <a:pt x="212" y="803"/>
                    </a:lnTo>
                    <a:lnTo>
                      <a:pt x="174" y="801"/>
                    </a:lnTo>
                    <a:lnTo>
                      <a:pt x="138" y="799"/>
                    </a:lnTo>
                    <a:lnTo>
                      <a:pt x="103" y="795"/>
                    </a:lnTo>
                    <a:lnTo>
                      <a:pt x="67" y="792"/>
                    </a:lnTo>
                    <a:lnTo>
                      <a:pt x="33" y="788"/>
                    </a:lnTo>
                    <a:lnTo>
                      <a:pt x="0" y="784"/>
                    </a:lnTo>
                    <a:lnTo>
                      <a:pt x="0" y="590"/>
                    </a:lnTo>
                    <a:lnTo>
                      <a:pt x="0" y="395"/>
                    </a:lnTo>
                    <a:lnTo>
                      <a:pt x="0" y="19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60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1" name="Freeform 29"/>
              <p:cNvSpPr>
                <a:spLocks/>
              </p:cNvSpPr>
              <p:nvPr/>
            </p:nvSpPr>
            <p:spPr bwMode="auto">
              <a:xfrm>
                <a:off x="766" y="960"/>
                <a:ext cx="271" cy="373"/>
              </a:xfrm>
              <a:custGeom>
                <a:avLst/>
                <a:gdLst>
                  <a:gd name="T0" fmla="*/ 0 w 543"/>
                  <a:gd name="T1" fmla="*/ 4 h 745"/>
                  <a:gd name="T2" fmla="*/ 31 w 543"/>
                  <a:gd name="T3" fmla="*/ 6 h 745"/>
                  <a:gd name="T4" fmla="*/ 64 w 543"/>
                  <a:gd name="T5" fmla="*/ 9 h 745"/>
                  <a:gd name="T6" fmla="*/ 95 w 543"/>
                  <a:gd name="T7" fmla="*/ 10 h 745"/>
                  <a:gd name="T8" fmla="*/ 127 w 543"/>
                  <a:gd name="T9" fmla="*/ 12 h 745"/>
                  <a:gd name="T10" fmla="*/ 160 w 543"/>
                  <a:gd name="T11" fmla="*/ 12 h 745"/>
                  <a:gd name="T12" fmla="*/ 193 w 543"/>
                  <a:gd name="T13" fmla="*/ 13 h 745"/>
                  <a:gd name="T14" fmla="*/ 226 w 543"/>
                  <a:gd name="T15" fmla="*/ 13 h 745"/>
                  <a:gd name="T16" fmla="*/ 260 w 543"/>
                  <a:gd name="T17" fmla="*/ 12 h 745"/>
                  <a:gd name="T18" fmla="*/ 294 w 543"/>
                  <a:gd name="T19" fmla="*/ 12 h 745"/>
                  <a:gd name="T20" fmla="*/ 329 w 543"/>
                  <a:gd name="T21" fmla="*/ 11 h 745"/>
                  <a:gd name="T22" fmla="*/ 363 w 543"/>
                  <a:gd name="T23" fmla="*/ 10 h 745"/>
                  <a:gd name="T24" fmla="*/ 399 w 543"/>
                  <a:gd name="T25" fmla="*/ 9 h 745"/>
                  <a:gd name="T26" fmla="*/ 433 w 543"/>
                  <a:gd name="T27" fmla="*/ 6 h 745"/>
                  <a:gd name="T28" fmla="*/ 470 w 543"/>
                  <a:gd name="T29" fmla="*/ 4 h 745"/>
                  <a:gd name="T30" fmla="*/ 506 w 543"/>
                  <a:gd name="T31" fmla="*/ 2 h 745"/>
                  <a:gd name="T32" fmla="*/ 543 w 543"/>
                  <a:gd name="T33" fmla="*/ 0 h 745"/>
                  <a:gd name="T34" fmla="*/ 543 w 543"/>
                  <a:gd name="T35" fmla="*/ 178 h 745"/>
                  <a:gd name="T36" fmla="*/ 543 w 543"/>
                  <a:gd name="T37" fmla="*/ 357 h 745"/>
                  <a:gd name="T38" fmla="*/ 543 w 543"/>
                  <a:gd name="T39" fmla="*/ 535 h 745"/>
                  <a:gd name="T40" fmla="*/ 543 w 543"/>
                  <a:gd name="T41" fmla="*/ 713 h 745"/>
                  <a:gd name="T42" fmla="*/ 510 w 543"/>
                  <a:gd name="T43" fmla="*/ 721 h 745"/>
                  <a:gd name="T44" fmla="*/ 476 w 543"/>
                  <a:gd name="T45" fmla="*/ 728 h 745"/>
                  <a:gd name="T46" fmla="*/ 442 w 543"/>
                  <a:gd name="T47" fmla="*/ 733 h 745"/>
                  <a:gd name="T48" fmla="*/ 407 w 543"/>
                  <a:gd name="T49" fmla="*/ 738 h 745"/>
                  <a:gd name="T50" fmla="*/ 371 w 543"/>
                  <a:gd name="T51" fmla="*/ 742 h 745"/>
                  <a:gd name="T52" fmla="*/ 337 w 543"/>
                  <a:gd name="T53" fmla="*/ 744 h 745"/>
                  <a:gd name="T54" fmla="*/ 301 w 543"/>
                  <a:gd name="T55" fmla="*/ 745 h 745"/>
                  <a:gd name="T56" fmla="*/ 265 w 543"/>
                  <a:gd name="T57" fmla="*/ 745 h 745"/>
                  <a:gd name="T58" fmla="*/ 231 w 543"/>
                  <a:gd name="T59" fmla="*/ 745 h 745"/>
                  <a:gd name="T60" fmla="*/ 196 w 543"/>
                  <a:gd name="T61" fmla="*/ 744 h 745"/>
                  <a:gd name="T62" fmla="*/ 162 w 543"/>
                  <a:gd name="T63" fmla="*/ 743 h 745"/>
                  <a:gd name="T64" fmla="*/ 127 w 543"/>
                  <a:gd name="T65" fmla="*/ 740 h 745"/>
                  <a:gd name="T66" fmla="*/ 95 w 543"/>
                  <a:gd name="T67" fmla="*/ 737 h 745"/>
                  <a:gd name="T68" fmla="*/ 63 w 543"/>
                  <a:gd name="T69" fmla="*/ 733 h 745"/>
                  <a:gd name="T70" fmla="*/ 30 w 543"/>
                  <a:gd name="T71" fmla="*/ 730 h 745"/>
                  <a:gd name="T72" fmla="*/ 0 w 543"/>
                  <a:gd name="T73" fmla="*/ 727 h 745"/>
                  <a:gd name="T74" fmla="*/ 0 w 543"/>
                  <a:gd name="T75" fmla="*/ 547 h 745"/>
                  <a:gd name="T76" fmla="*/ 0 w 543"/>
                  <a:gd name="T77" fmla="*/ 366 h 745"/>
                  <a:gd name="T78" fmla="*/ 0 w 543"/>
                  <a:gd name="T79" fmla="*/ 185 h 745"/>
                  <a:gd name="T80" fmla="*/ 0 w 543"/>
                  <a:gd name="T81" fmla="*/ 4 h 7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3" h="745">
                    <a:moveTo>
                      <a:pt x="0" y="4"/>
                    </a:moveTo>
                    <a:lnTo>
                      <a:pt x="31" y="6"/>
                    </a:lnTo>
                    <a:lnTo>
                      <a:pt x="64" y="9"/>
                    </a:lnTo>
                    <a:lnTo>
                      <a:pt x="95" y="10"/>
                    </a:lnTo>
                    <a:lnTo>
                      <a:pt x="127" y="12"/>
                    </a:lnTo>
                    <a:lnTo>
                      <a:pt x="160" y="12"/>
                    </a:lnTo>
                    <a:lnTo>
                      <a:pt x="193" y="13"/>
                    </a:lnTo>
                    <a:lnTo>
                      <a:pt x="226" y="13"/>
                    </a:lnTo>
                    <a:lnTo>
                      <a:pt x="260" y="12"/>
                    </a:lnTo>
                    <a:lnTo>
                      <a:pt x="294" y="12"/>
                    </a:lnTo>
                    <a:lnTo>
                      <a:pt x="329" y="11"/>
                    </a:lnTo>
                    <a:lnTo>
                      <a:pt x="363" y="10"/>
                    </a:lnTo>
                    <a:lnTo>
                      <a:pt x="399" y="9"/>
                    </a:lnTo>
                    <a:lnTo>
                      <a:pt x="433" y="6"/>
                    </a:lnTo>
                    <a:lnTo>
                      <a:pt x="470" y="4"/>
                    </a:lnTo>
                    <a:lnTo>
                      <a:pt x="506" y="2"/>
                    </a:lnTo>
                    <a:lnTo>
                      <a:pt x="543" y="0"/>
                    </a:lnTo>
                    <a:lnTo>
                      <a:pt x="543" y="178"/>
                    </a:lnTo>
                    <a:lnTo>
                      <a:pt x="543" y="357"/>
                    </a:lnTo>
                    <a:lnTo>
                      <a:pt x="543" y="535"/>
                    </a:lnTo>
                    <a:lnTo>
                      <a:pt x="543" y="713"/>
                    </a:lnTo>
                    <a:lnTo>
                      <a:pt x="510" y="721"/>
                    </a:lnTo>
                    <a:lnTo>
                      <a:pt x="476" y="728"/>
                    </a:lnTo>
                    <a:lnTo>
                      <a:pt x="442" y="733"/>
                    </a:lnTo>
                    <a:lnTo>
                      <a:pt x="407" y="738"/>
                    </a:lnTo>
                    <a:lnTo>
                      <a:pt x="371" y="742"/>
                    </a:lnTo>
                    <a:lnTo>
                      <a:pt x="337" y="744"/>
                    </a:lnTo>
                    <a:lnTo>
                      <a:pt x="301" y="745"/>
                    </a:lnTo>
                    <a:lnTo>
                      <a:pt x="265" y="745"/>
                    </a:lnTo>
                    <a:lnTo>
                      <a:pt x="231" y="745"/>
                    </a:lnTo>
                    <a:lnTo>
                      <a:pt x="196" y="744"/>
                    </a:lnTo>
                    <a:lnTo>
                      <a:pt x="162" y="743"/>
                    </a:lnTo>
                    <a:lnTo>
                      <a:pt x="127" y="740"/>
                    </a:lnTo>
                    <a:lnTo>
                      <a:pt x="95" y="737"/>
                    </a:lnTo>
                    <a:lnTo>
                      <a:pt x="63" y="733"/>
                    </a:lnTo>
                    <a:lnTo>
                      <a:pt x="30" y="730"/>
                    </a:lnTo>
                    <a:lnTo>
                      <a:pt x="0" y="727"/>
                    </a:lnTo>
                    <a:lnTo>
                      <a:pt x="0" y="547"/>
                    </a:lnTo>
                    <a:lnTo>
                      <a:pt x="0" y="366"/>
                    </a:lnTo>
                    <a:lnTo>
                      <a:pt x="0" y="185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66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2" name="Freeform 30"/>
              <p:cNvSpPr>
                <a:spLocks/>
              </p:cNvSpPr>
              <p:nvPr/>
            </p:nvSpPr>
            <p:spPr bwMode="auto">
              <a:xfrm>
                <a:off x="785" y="963"/>
                <a:ext cx="251" cy="344"/>
              </a:xfrm>
              <a:custGeom>
                <a:avLst/>
                <a:gdLst>
                  <a:gd name="T0" fmla="*/ 0 w 501"/>
                  <a:gd name="T1" fmla="*/ 5 h 688"/>
                  <a:gd name="T2" fmla="*/ 28 w 501"/>
                  <a:gd name="T3" fmla="*/ 7 h 688"/>
                  <a:gd name="T4" fmla="*/ 57 w 501"/>
                  <a:gd name="T5" fmla="*/ 9 h 688"/>
                  <a:gd name="T6" fmla="*/ 87 w 501"/>
                  <a:gd name="T7" fmla="*/ 10 h 688"/>
                  <a:gd name="T8" fmla="*/ 117 w 501"/>
                  <a:gd name="T9" fmla="*/ 12 h 688"/>
                  <a:gd name="T10" fmla="*/ 147 w 501"/>
                  <a:gd name="T11" fmla="*/ 13 h 688"/>
                  <a:gd name="T12" fmla="*/ 177 w 501"/>
                  <a:gd name="T13" fmla="*/ 13 h 688"/>
                  <a:gd name="T14" fmla="*/ 208 w 501"/>
                  <a:gd name="T15" fmla="*/ 13 h 688"/>
                  <a:gd name="T16" fmla="*/ 239 w 501"/>
                  <a:gd name="T17" fmla="*/ 13 h 688"/>
                  <a:gd name="T18" fmla="*/ 270 w 501"/>
                  <a:gd name="T19" fmla="*/ 12 h 688"/>
                  <a:gd name="T20" fmla="*/ 302 w 501"/>
                  <a:gd name="T21" fmla="*/ 10 h 688"/>
                  <a:gd name="T22" fmla="*/ 335 w 501"/>
                  <a:gd name="T23" fmla="*/ 9 h 688"/>
                  <a:gd name="T24" fmla="*/ 367 w 501"/>
                  <a:gd name="T25" fmla="*/ 8 h 688"/>
                  <a:gd name="T26" fmla="*/ 400 w 501"/>
                  <a:gd name="T27" fmla="*/ 6 h 688"/>
                  <a:gd name="T28" fmla="*/ 433 w 501"/>
                  <a:gd name="T29" fmla="*/ 5 h 688"/>
                  <a:gd name="T30" fmla="*/ 467 w 501"/>
                  <a:gd name="T31" fmla="*/ 2 h 688"/>
                  <a:gd name="T32" fmla="*/ 501 w 501"/>
                  <a:gd name="T33" fmla="*/ 0 h 688"/>
                  <a:gd name="T34" fmla="*/ 501 w 501"/>
                  <a:gd name="T35" fmla="*/ 165 h 688"/>
                  <a:gd name="T36" fmla="*/ 501 w 501"/>
                  <a:gd name="T37" fmla="*/ 330 h 688"/>
                  <a:gd name="T38" fmla="*/ 501 w 501"/>
                  <a:gd name="T39" fmla="*/ 494 h 688"/>
                  <a:gd name="T40" fmla="*/ 501 w 501"/>
                  <a:gd name="T41" fmla="*/ 659 h 688"/>
                  <a:gd name="T42" fmla="*/ 470 w 501"/>
                  <a:gd name="T43" fmla="*/ 666 h 688"/>
                  <a:gd name="T44" fmla="*/ 438 w 501"/>
                  <a:gd name="T45" fmla="*/ 672 h 688"/>
                  <a:gd name="T46" fmla="*/ 406 w 501"/>
                  <a:gd name="T47" fmla="*/ 678 h 688"/>
                  <a:gd name="T48" fmla="*/ 375 w 501"/>
                  <a:gd name="T49" fmla="*/ 681 h 688"/>
                  <a:gd name="T50" fmla="*/ 342 w 501"/>
                  <a:gd name="T51" fmla="*/ 685 h 688"/>
                  <a:gd name="T52" fmla="*/ 309 w 501"/>
                  <a:gd name="T53" fmla="*/ 686 h 688"/>
                  <a:gd name="T54" fmla="*/ 277 w 501"/>
                  <a:gd name="T55" fmla="*/ 688 h 688"/>
                  <a:gd name="T56" fmla="*/ 245 w 501"/>
                  <a:gd name="T57" fmla="*/ 688 h 688"/>
                  <a:gd name="T58" fmla="*/ 213 w 501"/>
                  <a:gd name="T59" fmla="*/ 688 h 688"/>
                  <a:gd name="T60" fmla="*/ 180 w 501"/>
                  <a:gd name="T61" fmla="*/ 687 h 688"/>
                  <a:gd name="T62" fmla="*/ 148 w 501"/>
                  <a:gd name="T63" fmla="*/ 685 h 688"/>
                  <a:gd name="T64" fmla="*/ 117 w 501"/>
                  <a:gd name="T65" fmla="*/ 683 h 688"/>
                  <a:gd name="T66" fmla="*/ 87 w 501"/>
                  <a:gd name="T67" fmla="*/ 680 h 688"/>
                  <a:gd name="T68" fmla="*/ 57 w 501"/>
                  <a:gd name="T69" fmla="*/ 678 h 688"/>
                  <a:gd name="T70" fmla="*/ 27 w 501"/>
                  <a:gd name="T71" fmla="*/ 674 h 688"/>
                  <a:gd name="T72" fmla="*/ 0 w 501"/>
                  <a:gd name="T73" fmla="*/ 671 h 688"/>
                  <a:gd name="T74" fmla="*/ 0 w 501"/>
                  <a:gd name="T75" fmla="*/ 504 h 688"/>
                  <a:gd name="T76" fmla="*/ 0 w 501"/>
                  <a:gd name="T77" fmla="*/ 338 h 688"/>
                  <a:gd name="T78" fmla="*/ 0 w 501"/>
                  <a:gd name="T79" fmla="*/ 171 h 688"/>
                  <a:gd name="T80" fmla="*/ 0 w 501"/>
                  <a:gd name="T81" fmla="*/ 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1" h="688">
                    <a:moveTo>
                      <a:pt x="0" y="5"/>
                    </a:moveTo>
                    <a:lnTo>
                      <a:pt x="28" y="7"/>
                    </a:lnTo>
                    <a:lnTo>
                      <a:pt x="57" y="9"/>
                    </a:lnTo>
                    <a:lnTo>
                      <a:pt x="87" y="10"/>
                    </a:lnTo>
                    <a:lnTo>
                      <a:pt x="117" y="12"/>
                    </a:lnTo>
                    <a:lnTo>
                      <a:pt x="147" y="13"/>
                    </a:lnTo>
                    <a:lnTo>
                      <a:pt x="177" y="13"/>
                    </a:lnTo>
                    <a:lnTo>
                      <a:pt x="208" y="13"/>
                    </a:lnTo>
                    <a:lnTo>
                      <a:pt x="239" y="13"/>
                    </a:lnTo>
                    <a:lnTo>
                      <a:pt x="270" y="12"/>
                    </a:lnTo>
                    <a:lnTo>
                      <a:pt x="302" y="10"/>
                    </a:lnTo>
                    <a:lnTo>
                      <a:pt x="335" y="9"/>
                    </a:lnTo>
                    <a:lnTo>
                      <a:pt x="367" y="8"/>
                    </a:lnTo>
                    <a:lnTo>
                      <a:pt x="400" y="6"/>
                    </a:lnTo>
                    <a:lnTo>
                      <a:pt x="433" y="5"/>
                    </a:lnTo>
                    <a:lnTo>
                      <a:pt x="467" y="2"/>
                    </a:lnTo>
                    <a:lnTo>
                      <a:pt x="501" y="0"/>
                    </a:lnTo>
                    <a:lnTo>
                      <a:pt x="501" y="165"/>
                    </a:lnTo>
                    <a:lnTo>
                      <a:pt x="501" y="330"/>
                    </a:lnTo>
                    <a:lnTo>
                      <a:pt x="501" y="494"/>
                    </a:lnTo>
                    <a:lnTo>
                      <a:pt x="501" y="659"/>
                    </a:lnTo>
                    <a:lnTo>
                      <a:pt x="470" y="666"/>
                    </a:lnTo>
                    <a:lnTo>
                      <a:pt x="438" y="672"/>
                    </a:lnTo>
                    <a:lnTo>
                      <a:pt x="406" y="678"/>
                    </a:lnTo>
                    <a:lnTo>
                      <a:pt x="375" y="681"/>
                    </a:lnTo>
                    <a:lnTo>
                      <a:pt x="342" y="685"/>
                    </a:lnTo>
                    <a:lnTo>
                      <a:pt x="309" y="686"/>
                    </a:lnTo>
                    <a:lnTo>
                      <a:pt x="277" y="688"/>
                    </a:lnTo>
                    <a:lnTo>
                      <a:pt x="245" y="688"/>
                    </a:lnTo>
                    <a:lnTo>
                      <a:pt x="213" y="688"/>
                    </a:lnTo>
                    <a:lnTo>
                      <a:pt x="180" y="687"/>
                    </a:lnTo>
                    <a:lnTo>
                      <a:pt x="148" y="685"/>
                    </a:lnTo>
                    <a:lnTo>
                      <a:pt x="117" y="683"/>
                    </a:lnTo>
                    <a:lnTo>
                      <a:pt x="87" y="680"/>
                    </a:lnTo>
                    <a:lnTo>
                      <a:pt x="57" y="678"/>
                    </a:lnTo>
                    <a:lnTo>
                      <a:pt x="27" y="674"/>
                    </a:lnTo>
                    <a:lnTo>
                      <a:pt x="0" y="671"/>
                    </a:lnTo>
                    <a:lnTo>
                      <a:pt x="0" y="504"/>
                    </a:lnTo>
                    <a:lnTo>
                      <a:pt x="0" y="338"/>
                    </a:lnTo>
                    <a:lnTo>
                      <a:pt x="0" y="17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687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3" name="Freeform 31"/>
              <p:cNvSpPr>
                <a:spLocks/>
              </p:cNvSpPr>
              <p:nvPr/>
            </p:nvSpPr>
            <p:spPr bwMode="auto">
              <a:xfrm>
                <a:off x="805" y="964"/>
                <a:ext cx="229" cy="315"/>
              </a:xfrm>
              <a:custGeom>
                <a:avLst/>
                <a:gdLst>
                  <a:gd name="T0" fmla="*/ 0 w 457"/>
                  <a:gd name="T1" fmla="*/ 4 h 630"/>
                  <a:gd name="T2" fmla="*/ 26 w 457"/>
                  <a:gd name="T3" fmla="*/ 6 h 630"/>
                  <a:gd name="T4" fmla="*/ 53 w 457"/>
                  <a:gd name="T5" fmla="*/ 8 h 630"/>
                  <a:gd name="T6" fmla="*/ 79 w 457"/>
                  <a:gd name="T7" fmla="*/ 10 h 630"/>
                  <a:gd name="T8" fmla="*/ 107 w 457"/>
                  <a:gd name="T9" fmla="*/ 10 h 630"/>
                  <a:gd name="T10" fmla="*/ 135 w 457"/>
                  <a:gd name="T11" fmla="*/ 11 h 630"/>
                  <a:gd name="T12" fmla="*/ 162 w 457"/>
                  <a:gd name="T13" fmla="*/ 11 h 630"/>
                  <a:gd name="T14" fmla="*/ 190 w 457"/>
                  <a:gd name="T15" fmla="*/ 11 h 630"/>
                  <a:gd name="T16" fmla="*/ 219 w 457"/>
                  <a:gd name="T17" fmla="*/ 11 h 630"/>
                  <a:gd name="T18" fmla="*/ 248 w 457"/>
                  <a:gd name="T19" fmla="*/ 10 h 630"/>
                  <a:gd name="T20" fmla="*/ 276 w 457"/>
                  <a:gd name="T21" fmla="*/ 10 h 630"/>
                  <a:gd name="T22" fmla="*/ 305 w 457"/>
                  <a:gd name="T23" fmla="*/ 9 h 630"/>
                  <a:gd name="T24" fmla="*/ 335 w 457"/>
                  <a:gd name="T25" fmla="*/ 6 h 630"/>
                  <a:gd name="T26" fmla="*/ 365 w 457"/>
                  <a:gd name="T27" fmla="*/ 5 h 630"/>
                  <a:gd name="T28" fmla="*/ 396 w 457"/>
                  <a:gd name="T29" fmla="*/ 3 h 630"/>
                  <a:gd name="T30" fmla="*/ 426 w 457"/>
                  <a:gd name="T31" fmla="*/ 2 h 630"/>
                  <a:gd name="T32" fmla="*/ 457 w 457"/>
                  <a:gd name="T33" fmla="*/ 0 h 630"/>
                  <a:gd name="T34" fmla="*/ 457 w 457"/>
                  <a:gd name="T35" fmla="*/ 151 h 630"/>
                  <a:gd name="T36" fmla="*/ 457 w 457"/>
                  <a:gd name="T37" fmla="*/ 301 h 630"/>
                  <a:gd name="T38" fmla="*/ 457 w 457"/>
                  <a:gd name="T39" fmla="*/ 451 h 630"/>
                  <a:gd name="T40" fmla="*/ 457 w 457"/>
                  <a:gd name="T41" fmla="*/ 602 h 630"/>
                  <a:gd name="T42" fmla="*/ 428 w 457"/>
                  <a:gd name="T43" fmla="*/ 609 h 630"/>
                  <a:gd name="T44" fmla="*/ 400 w 457"/>
                  <a:gd name="T45" fmla="*/ 615 h 630"/>
                  <a:gd name="T46" fmla="*/ 371 w 457"/>
                  <a:gd name="T47" fmla="*/ 619 h 630"/>
                  <a:gd name="T48" fmla="*/ 342 w 457"/>
                  <a:gd name="T49" fmla="*/ 623 h 630"/>
                  <a:gd name="T50" fmla="*/ 312 w 457"/>
                  <a:gd name="T51" fmla="*/ 626 h 630"/>
                  <a:gd name="T52" fmla="*/ 282 w 457"/>
                  <a:gd name="T53" fmla="*/ 628 h 630"/>
                  <a:gd name="T54" fmla="*/ 252 w 457"/>
                  <a:gd name="T55" fmla="*/ 629 h 630"/>
                  <a:gd name="T56" fmla="*/ 223 w 457"/>
                  <a:gd name="T57" fmla="*/ 630 h 630"/>
                  <a:gd name="T58" fmla="*/ 193 w 457"/>
                  <a:gd name="T59" fmla="*/ 629 h 630"/>
                  <a:gd name="T60" fmla="*/ 165 w 457"/>
                  <a:gd name="T61" fmla="*/ 629 h 630"/>
                  <a:gd name="T62" fmla="*/ 136 w 457"/>
                  <a:gd name="T63" fmla="*/ 626 h 630"/>
                  <a:gd name="T64" fmla="*/ 107 w 457"/>
                  <a:gd name="T65" fmla="*/ 625 h 630"/>
                  <a:gd name="T66" fmla="*/ 79 w 457"/>
                  <a:gd name="T67" fmla="*/ 623 h 630"/>
                  <a:gd name="T68" fmla="*/ 52 w 457"/>
                  <a:gd name="T69" fmla="*/ 619 h 630"/>
                  <a:gd name="T70" fmla="*/ 25 w 457"/>
                  <a:gd name="T71" fmla="*/ 617 h 630"/>
                  <a:gd name="T72" fmla="*/ 0 w 457"/>
                  <a:gd name="T73" fmla="*/ 614 h 630"/>
                  <a:gd name="T74" fmla="*/ 0 w 457"/>
                  <a:gd name="T75" fmla="*/ 460 h 630"/>
                  <a:gd name="T76" fmla="*/ 0 w 457"/>
                  <a:gd name="T77" fmla="*/ 308 h 630"/>
                  <a:gd name="T78" fmla="*/ 0 w 457"/>
                  <a:gd name="T79" fmla="*/ 156 h 630"/>
                  <a:gd name="T80" fmla="*/ 0 w 457"/>
                  <a:gd name="T81" fmla="*/ 4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57" h="630">
                    <a:moveTo>
                      <a:pt x="0" y="4"/>
                    </a:moveTo>
                    <a:lnTo>
                      <a:pt x="26" y="6"/>
                    </a:lnTo>
                    <a:lnTo>
                      <a:pt x="53" y="8"/>
                    </a:lnTo>
                    <a:lnTo>
                      <a:pt x="79" y="10"/>
                    </a:lnTo>
                    <a:lnTo>
                      <a:pt x="107" y="10"/>
                    </a:lnTo>
                    <a:lnTo>
                      <a:pt x="135" y="11"/>
                    </a:lnTo>
                    <a:lnTo>
                      <a:pt x="162" y="11"/>
                    </a:lnTo>
                    <a:lnTo>
                      <a:pt x="190" y="11"/>
                    </a:lnTo>
                    <a:lnTo>
                      <a:pt x="219" y="11"/>
                    </a:lnTo>
                    <a:lnTo>
                      <a:pt x="248" y="10"/>
                    </a:lnTo>
                    <a:lnTo>
                      <a:pt x="276" y="10"/>
                    </a:lnTo>
                    <a:lnTo>
                      <a:pt x="305" y="9"/>
                    </a:lnTo>
                    <a:lnTo>
                      <a:pt x="335" y="6"/>
                    </a:lnTo>
                    <a:lnTo>
                      <a:pt x="365" y="5"/>
                    </a:lnTo>
                    <a:lnTo>
                      <a:pt x="396" y="3"/>
                    </a:lnTo>
                    <a:lnTo>
                      <a:pt x="426" y="2"/>
                    </a:lnTo>
                    <a:lnTo>
                      <a:pt x="457" y="0"/>
                    </a:lnTo>
                    <a:lnTo>
                      <a:pt x="457" y="151"/>
                    </a:lnTo>
                    <a:lnTo>
                      <a:pt x="457" y="301"/>
                    </a:lnTo>
                    <a:lnTo>
                      <a:pt x="457" y="451"/>
                    </a:lnTo>
                    <a:lnTo>
                      <a:pt x="457" y="602"/>
                    </a:lnTo>
                    <a:lnTo>
                      <a:pt x="428" y="609"/>
                    </a:lnTo>
                    <a:lnTo>
                      <a:pt x="400" y="615"/>
                    </a:lnTo>
                    <a:lnTo>
                      <a:pt x="371" y="619"/>
                    </a:lnTo>
                    <a:lnTo>
                      <a:pt x="342" y="623"/>
                    </a:lnTo>
                    <a:lnTo>
                      <a:pt x="312" y="626"/>
                    </a:lnTo>
                    <a:lnTo>
                      <a:pt x="282" y="628"/>
                    </a:lnTo>
                    <a:lnTo>
                      <a:pt x="252" y="629"/>
                    </a:lnTo>
                    <a:lnTo>
                      <a:pt x="223" y="630"/>
                    </a:lnTo>
                    <a:lnTo>
                      <a:pt x="193" y="629"/>
                    </a:lnTo>
                    <a:lnTo>
                      <a:pt x="165" y="629"/>
                    </a:lnTo>
                    <a:lnTo>
                      <a:pt x="136" y="626"/>
                    </a:lnTo>
                    <a:lnTo>
                      <a:pt x="107" y="625"/>
                    </a:lnTo>
                    <a:lnTo>
                      <a:pt x="79" y="623"/>
                    </a:lnTo>
                    <a:lnTo>
                      <a:pt x="52" y="619"/>
                    </a:lnTo>
                    <a:lnTo>
                      <a:pt x="25" y="617"/>
                    </a:lnTo>
                    <a:lnTo>
                      <a:pt x="0" y="614"/>
                    </a:lnTo>
                    <a:lnTo>
                      <a:pt x="0" y="460"/>
                    </a:lnTo>
                    <a:lnTo>
                      <a:pt x="0" y="308"/>
                    </a:lnTo>
                    <a:lnTo>
                      <a:pt x="0" y="15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0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4" name="Freeform 32"/>
              <p:cNvSpPr>
                <a:spLocks/>
              </p:cNvSpPr>
              <p:nvPr/>
            </p:nvSpPr>
            <p:spPr bwMode="auto">
              <a:xfrm>
                <a:off x="826" y="967"/>
                <a:ext cx="206" cy="285"/>
              </a:xfrm>
              <a:custGeom>
                <a:avLst/>
                <a:gdLst>
                  <a:gd name="T0" fmla="*/ 0 w 414"/>
                  <a:gd name="T1" fmla="*/ 4 h 571"/>
                  <a:gd name="T2" fmla="*/ 24 w 414"/>
                  <a:gd name="T3" fmla="*/ 6 h 571"/>
                  <a:gd name="T4" fmla="*/ 47 w 414"/>
                  <a:gd name="T5" fmla="*/ 7 h 571"/>
                  <a:gd name="T6" fmla="*/ 72 w 414"/>
                  <a:gd name="T7" fmla="*/ 8 h 571"/>
                  <a:gd name="T8" fmla="*/ 96 w 414"/>
                  <a:gd name="T9" fmla="*/ 9 h 571"/>
                  <a:gd name="T10" fmla="*/ 121 w 414"/>
                  <a:gd name="T11" fmla="*/ 11 h 571"/>
                  <a:gd name="T12" fmla="*/ 145 w 414"/>
                  <a:gd name="T13" fmla="*/ 11 h 571"/>
                  <a:gd name="T14" fmla="*/ 171 w 414"/>
                  <a:gd name="T15" fmla="*/ 11 h 571"/>
                  <a:gd name="T16" fmla="*/ 197 w 414"/>
                  <a:gd name="T17" fmla="*/ 11 h 571"/>
                  <a:gd name="T18" fmla="*/ 222 w 414"/>
                  <a:gd name="T19" fmla="*/ 9 h 571"/>
                  <a:gd name="T20" fmla="*/ 249 w 414"/>
                  <a:gd name="T21" fmla="*/ 9 h 571"/>
                  <a:gd name="T22" fmla="*/ 275 w 414"/>
                  <a:gd name="T23" fmla="*/ 8 h 571"/>
                  <a:gd name="T24" fmla="*/ 302 w 414"/>
                  <a:gd name="T25" fmla="*/ 7 h 571"/>
                  <a:gd name="T26" fmla="*/ 330 w 414"/>
                  <a:gd name="T27" fmla="*/ 5 h 571"/>
                  <a:gd name="T28" fmla="*/ 357 w 414"/>
                  <a:gd name="T29" fmla="*/ 4 h 571"/>
                  <a:gd name="T30" fmla="*/ 385 w 414"/>
                  <a:gd name="T31" fmla="*/ 2 h 571"/>
                  <a:gd name="T32" fmla="*/ 414 w 414"/>
                  <a:gd name="T33" fmla="*/ 0 h 571"/>
                  <a:gd name="T34" fmla="*/ 414 w 414"/>
                  <a:gd name="T35" fmla="*/ 546 h 571"/>
                  <a:gd name="T36" fmla="*/ 388 w 414"/>
                  <a:gd name="T37" fmla="*/ 552 h 571"/>
                  <a:gd name="T38" fmla="*/ 362 w 414"/>
                  <a:gd name="T39" fmla="*/ 558 h 571"/>
                  <a:gd name="T40" fmla="*/ 335 w 414"/>
                  <a:gd name="T41" fmla="*/ 561 h 571"/>
                  <a:gd name="T42" fmla="*/ 309 w 414"/>
                  <a:gd name="T43" fmla="*/ 565 h 571"/>
                  <a:gd name="T44" fmla="*/ 282 w 414"/>
                  <a:gd name="T45" fmla="*/ 567 h 571"/>
                  <a:gd name="T46" fmla="*/ 255 w 414"/>
                  <a:gd name="T47" fmla="*/ 569 h 571"/>
                  <a:gd name="T48" fmla="*/ 228 w 414"/>
                  <a:gd name="T49" fmla="*/ 571 h 571"/>
                  <a:gd name="T50" fmla="*/ 202 w 414"/>
                  <a:gd name="T51" fmla="*/ 571 h 571"/>
                  <a:gd name="T52" fmla="*/ 175 w 414"/>
                  <a:gd name="T53" fmla="*/ 571 h 571"/>
                  <a:gd name="T54" fmla="*/ 149 w 414"/>
                  <a:gd name="T55" fmla="*/ 569 h 571"/>
                  <a:gd name="T56" fmla="*/ 122 w 414"/>
                  <a:gd name="T57" fmla="*/ 568 h 571"/>
                  <a:gd name="T58" fmla="*/ 97 w 414"/>
                  <a:gd name="T59" fmla="*/ 566 h 571"/>
                  <a:gd name="T60" fmla="*/ 72 w 414"/>
                  <a:gd name="T61" fmla="*/ 564 h 571"/>
                  <a:gd name="T62" fmla="*/ 47 w 414"/>
                  <a:gd name="T63" fmla="*/ 561 h 571"/>
                  <a:gd name="T64" fmla="*/ 23 w 414"/>
                  <a:gd name="T65" fmla="*/ 559 h 571"/>
                  <a:gd name="T66" fmla="*/ 0 w 414"/>
                  <a:gd name="T67" fmla="*/ 556 h 571"/>
                  <a:gd name="T68" fmla="*/ 0 w 414"/>
                  <a:gd name="T69" fmla="*/ 4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4" h="571">
                    <a:moveTo>
                      <a:pt x="0" y="4"/>
                    </a:moveTo>
                    <a:lnTo>
                      <a:pt x="24" y="6"/>
                    </a:lnTo>
                    <a:lnTo>
                      <a:pt x="47" y="7"/>
                    </a:lnTo>
                    <a:lnTo>
                      <a:pt x="72" y="8"/>
                    </a:lnTo>
                    <a:lnTo>
                      <a:pt x="96" y="9"/>
                    </a:lnTo>
                    <a:lnTo>
                      <a:pt x="121" y="11"/>
                    </a:lnTo>
                    <a:lnTo>
                      <a:pt x="145" y="11"/>
                    </a:lnTo>
                    <a:lnTo>
                      <a:pt x="171" y="11"/>
                    </a:lnTo>
                    <a:lnTo>
                      <a:pt x="197" y="11"/>
                    </a:lnTo>
                    <a:lnTo>
                      <a:pt x="222" y="9"/>
                    </a:lnTo>
                    <a:lnTo>
                      <a:pt x="249" y="9"/>
                    </a:lnTo>
                    <a:lnTo>
                      <a:pt x="275" y="8"/>
                    </a:lnTo>
                    <a:lnTo>
                      <a:pt x="302" y="7"/>
                    </a:lnTo>
                    <a:lnTo>
                      <a:pt x="330" y="5"/>
                    </a:lnTo>
                    <a:lnTo>
                      <a:pt x="357" y="4"/>
                    </a:lnTo>
                    <a:lnTo>
                      <a:pt x="385" y="2"/>
                    </a:lnTo>
                    <a:lnTo>
                      <a:pt x="414" y="0"/>
                    </a:lnTo>
                    <a:lnTo>
                      <a:pt x="414" y="546"/>
                    </a:lnTo>
                    <a:lnTo>
                      <a:pt x="388" y="552"/>
                    </a:lnTo>
                    <a:lnTo>
                      <a:pt x="362" y="558"/>
                    </a:lnTo>
                    <a:lnTo>
                      <a:pt x="335" y="561"/>
                    </a:lnTo>
                    <a:lnTo>
                      <a:pt x="309" y="565"/>
                    </a:lnTo>
                    <a:lnTo>
                      <a:pt x="282" y="567"/>
                    </a:lnTo>
                    <a:lnTo>
                      <a:pt x="255" y="569"/>
                    </a:lnTo>
                    <a:lnTo>
                      <a:pt x="228" y="571"/>
                    </a:lnTo>
                    <a:lnTo>
                      <a:pt x="202" y="571"/>
                    </a:lnTo>
                    <a:lnTo>
                      <a:pt x="175" y="571"/>
                    </a:lnTo>
                    <a:lnTo>
                      <a:pt x="149" y="569"/>
                    </a:lnTo>
                    <a:lnTo>
                      <a:pt x="122" y="568"/>
                    </a:lnTo>
                    <a:lnTo>
                      <a:pt x="97" y="566"/>
                    </a:lnTo>
                    <a:lnTo>
                      <a:pt x="72" y="564"/>
                    </a:lnTo>
                    <a:lnTo>
                      <a:pt x="47" y="561"/>
                    </a:lnTo>
                    <a:lnTo>
                      <a:pt x="23" y="559"/>
                    </a:lnTo>
                    <a:lnTo>
                      <a:pt x="0" y="55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5" name="Freeform 33"/>
              <p:cNvSpPr>
                <a:spLocks/>
              </p:cNvSpPr>
              <p:nvPr/>
            </p:nvSpPr>
            <p:spPr bwMode="auto">
              <a:xfrm>
                <a:off x="586" y="1581"/>
                <a:ext cx="75" cy="64"/>
              </a:xfrm>
              <a:custGeom>
                <a:avLst/>
                <a:gdLst>
                  <a:gd name="T0" fmla="*/ 74 w 150"/>
                  <a:gd name="T1" fmla="*/ 0 h 128"/>
                  <a:gd name="T2" fmla="*/ 89 w 150"/>
                  <a:gd name="T3" fmla="*/ 1 h 128"/>
                  <a:gd name="T4" fmla="*/ 104 w 150"/>
                  <a:gd name="T5" fmla="*/ 4 h 128"/>
                  <a:gd name="T6" fmla="*/ 116 w 150"/>
                  <a:gd name="T7" fmla="*/ 10 h 128"/>
                  <a:gd name="T8" fmla="*/ 128 w 150"/>
                  <a:gd name="T9" fmla="*/ 18 h 128"/>
                  <a:gd name="T10" fmla="*/ 137 w 150"/>
                  <a:gd name="T11" fmla="*/ 27 h 128"/>
                  <a:gd name="T12" fmla="*/ 144 w 150"/>
                  <a:gd name="T13" fmla="*/ 39 h 128"/>
                  <a:gd name="T14" fmla="*/ 149 w 150"/>
                  <a:gd name="T15" fmla="*/ 50 h 128"/>
                  <a:gd name="T16" fmla="*/ 150 w 150"/>
                  <a:gd name="T17" fmla="*/ 63 h 128"/>
                  <a:gd name="T18" fmla="*/ 149 w 150"/>
                  <a:gd name="T19" fmla="*/ 76 h 128"/>
                  <a:gd name="T20" fmla="*/ 144 w 150"/>
                  <a:gd name="T21" fmla="*/ 88 h 128"/>
                  <a:gd name="T22" fmla="*/ 137 w 150"/>
                  <a:gd name="T23" fmla="*/ 99 h 128"/>
                  <a:gd name="T24" fmla="*/ 128 w 150"/>
                  <a:gd name="T25" fmla="*/ 109 h 128"/>
                  <a:gd name="T26" fmla="*/ 116 w 150"/>
                  <a:gd name="T27" fmla="*/ 116 h 128"/>
                  <a:gd name="T28" fmla="*/ 104 w 150"/>
                  <a:gd name="T29" fmla="*/ 123 h 128"/>
                  <a:gd name="T30" fmla="*/ 89 w 150"/>
                  <a:gd name="T31" fmla="*/ 126 h 128"/>
                  <a:gd name="T32" fmla="*/ 74 w 150"/>
                  <a:gd name="T33" fmla="*/ 128 h 128"/>
                  <a:gd name="T34" fmla="*/ 59 w 150"/>
                  <a:gd name="T35" fmla="*/ 126 h 128"/>
                  <a:gd name="T36" fmla="*/ 45 w 150"/>
                  <a:gd name="T37" fmla="*/ 123 h 128"/>
                  <a:gd name="T38" fmla="*/ 32 w 150"/>
                  <a:gd name="T39" fmla="*/ 116 h 128"/>
                  <a:gd name="T40" fmla="*/ 22 w 150"/>
                  <a:gd name="T41" fmla="*/ 109 h 128"/>
                  <a:gd name="T42" fmla="*/ 13 w 150"/>
                  <a:gd name="T43" fmla="*/ 99 h 128"/>
                  <a:gd name="T44" fmla="*/ 6 w 150"/>
                  <a:gd name="T45" fmla="*/ 88 h 128"/>
                  <a:gd name="T46" fmla="*/ 1 w 150"/>
                  <a:gd name="T47" fmla="*/ 76 h 128"/>
                  <a:gd name="T48" fmla="*/ 0 w 150"/>
                  <a:gd name="T49" fmla="*/ 63 h 128"/>
                  <a:gd name="T50" fmla="*/ 1 w 150"/>
                  <a:gd name="T51" fmla="*/ 50 h 128"/>
                  <a:gd name="T52" fmla="*/ 6 w 150"/>
                  <a:gd name="T53" fmla="*/ 39 h 128"/>
                  <a:gd name="T54" fmla="*/ 13 w 150"/>
                  <a:gd name="T55" fmla="*/ 27 h 128"/>
                  <a:gd name="T56" fmla="*/ 22 w 150"/>
                  <a:gd name="T57" fmla="*/ 18 h 128"/>
                  <a:gd name="T58" fmla="*/ 32 w 150"/>
                  <a:gd name="T59" fmla="*/ 10 h 128"/>
                  <a:gd name="T60" fmla="*/ 45 w 150"/>
                  <a:gd name="T61" fmla="*/ 4 h 128"/>
                  <a:gd name="T62" fmla="*/ 59 w 150"/>
                  <a:gd name="T63" fmla="*/ 1 h 128"/>
                  <a:gd name="T64" fmla="*/ 74 w 150"/>
                  <a:gd name="T6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0" h="128">
                    <a:moveTo>
                      <a:pt x="74" y="0"/>
                    </a:moveTo>
                    <a:lnTo>
                      <a:pt x="89" y="1"/>
                    </a:lnTo>
                    <a:lnTo>
                      <a:pt x="104" y="4"/>
                    </a:lnTo>
                    <a:lnTo>
                      <a:pt x="116" y="10"/>
                    </a:lnTo>
                    <a:lnTo>
                      <a:pt x="128" y="18"/>
                    </a:lnTo>
                    <a:lnTo>
                      <a:pt x="137" y="27"/>
                    </a:lnTo>
                    <a:lnTo>
                      <a:pt x="144" y="39"/>
                    </a:lnTo>
                    <a:lnTo>
                      <a:pt x="149" y="50"/>
                    </a:lnTo>
                    <a:lnTo>
                      <a:pt x="150" y="63"/>
                    </a:lnTo>
                    <a:lnTo>
                      <a:pt x="149" y="76"/>
                    </a:lnTo>
                    <a:lnTo>
                      <a:pt x="144" y="88"/>
                    </a:lnTo>
                    <a:lnTo>
                      <a:pt x="137" y="99"/>
                    </a:lnTo>
                    <a:lnTo>
                      <a:pt x="128" y="109"/>
                    </a:lnTo>
                    <a:lnTo>
                      <a:pt x="116" y="116"/>
                    </a:lnTo>
                    <a:lnTo>
                      <a:pt x="104" y="123"/>
                    </a:lnTo>
                    <a:lnTo>
                      <a:pt x="89" y="126"/>
                    </a:lnTo>
                    <a:lnTo>
                      <a:pt x="74" y="128"/>
                    </a:lnTo>
                    <a:lnTo>
                      <a:pt x="59" y="126"/>
                    </a:lnTo>
                    <a:lnTo>
                      <a:pt x="45" y="123"/>
                    </a:lnTo>
                    <a:lnTo>
                      <a:pt x="32" y="116"/>
                    </a:lnTo>
                    <a:lnTo>
                      <a:pt x="22" y="109"/>
                    </a:lnTo>
                    <a:lnTo>
                      <a:pt x="13" y="99"/>
                    </a:lnTo>
                    <a:lnTo>
                      <a:pt x="6" y="88"/>
                    </a:lnTo>
                    <a:lnTo>
                      <a:pt x="1" y="76"/>
                    </a:lnTo>
                    <a:lnTo>
                      <a:pt x="0" y="63"/>
                    </a:lnTo>
                    <a:lnTo>
                      <a:pt x="1" y="50"/>
                    </a:lnTo>
                    <a:lnTo>
                      <a:pt x="6" y="39"/>
                    </a:lnTo>
                    <a:lnTo>
                      <a:pt x="13" y="27"/>
                    </a:lnTo>
                    <a:lnTo>
                      <a:pt x="22" y="18"/>
                    </a:lnTo>
                    <a:lnTo>
                      <a:pt x="32" y="10"/>
                    </a:lnTo>
                    <a:lnTo>
                      <a:pt x="45" y="4"/>
                    </a:lnTo>
                    <a:lnTo>
                      <a:pt x="59" y="1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6" name="Freeform 34"/>
              <p:cNvSpPr>
                <a:spLocks/>
              </p:cNvSpPr>
              <p:nvPr/>
            </p:nvSpPr>
            <p:spPr bwMode="auto">
              <a:xfrm>
                <a:off x="695" y="1600"/>
                <a:ext cx="76" cy="64"/>
              </a:xfrm>
              <a:custGeom>
                <a:avLst/>
                <a:gdLst>
                  <a:gd name="T0" fmla="*/ 75 w 151"/>
                  <a:gd name="T1" fmla="*/ 0 h 129"/>
                  <a:gd name="T2" fmla="*/ 90 w 151"/>
                  <a:gd name="T3" fmla="*/ 1 h 129"/>
                  <a:gd name="T4" fmla="*/ 105 w 151"/>
                  <a:gd name="T5" fmla="*/ 4 h 129"/>
                  <a:gd name="T6" fmla="*/ 117 w 151"/>
                  <a:gd name="T7" fmla="*/ 10 h 129"/>
                  <a:gd name="T8" fmla="*/ 129 w 151"/>
                  <a:gd name="T9" fmla="*/ 18 h 129"/>
                  <a:gd name="T10" fmla="*/ 138 w 151"/>
                  <a:gd name="T11" fmla="*/ 27 h 129"/>
                  <a:gd name="T12" fmla="*/ 145 w 151"/>
                  <a:gd name="T13" fmla="*/ 39 h 129"/>
                  <a:gd name="T14" fmla="*/ 150 w 151"/>
                  <a:gd name="T15" fmla="*/ 50 h 129"/>
                  <a:gd name="T16" fmla="*/ 151 w 151"/>
                  <a:gd name="T17" fmla="*/ 63 h 129"/>
                  <a:gd name="T18" fmla="*/ 150 w 151"/>
                  <a:gd name="T19" fmla="*/ 77 h 129"/>
                  <a:gd name="T20" fmla="*/ 145 w 151"/>
                  <a:gd name="T21" fmla="*/ 88 h 129"/>
                  <a:gd name="T22" fmla="*/ 138 w 151"/>
                  <a:gd name="T23" fmla="*/ 100 h 129"/>
                  <a:gd name="T24" fmla="*/ 129 w 151"/>
                  <a:gd name="T25" fmla="*/ 109 h 129"/>
                  <a:gd name="T26" fmla="*/ 117 w 151"/>
                  <a:gd name="T27" fmla="*/ 117 h 129"/>
                  <a:gd name="T28" fmla="*/ 105 w 151"/>
                  <a:gd name="T29" fmla="*/ 124 h 129"/>
                  <a:gd name="T30" fmla="*/ 90 w 151"/>
                  <a:gd name="T31" fmla="*/ 127 h 129"/>
                  <a:gd name="T32" fmla="*/ 75 w 151"/>
                  <a:gd name="T33" fmla="*/ 129 h 129"/>
                  <a:gd name="T34" fmla="*/ 60 w 151"/>
                  <a:gd name="T35" fmla="*/ 127 h 129"/>
                  <a:gd name="T36" fmla="*/ 46 w 151"/>
                  <a:gd name="T37" fmla="*/ 124 h 129"/>
                  <a:gd name="T38" fmla="*/ 33 w 151"/>
                  <a:gd name="T39" fmla="*/ 117 h 129"/>
                  <a:gd name="T40" fmla="*/ 22 w 151"/>
                  <a:gd name="T41" fmla="*/ 109 h 129"/>
                  <a:gd name="T42" fmla="*/ 12 w 151"/>
                  <a:gd name="T43" fmla="*/ 100 h 129"/>
                  <a:gd name="T44" fmla="*/ 6 w 151"/>
                  <a:gd name="T45" fmla="*/ 88 h 129"/>
                  <a:gd name="T46" fmla="*/ 1 w 151"/>
                  <a:gd name="T47" fmla="*/ 77 h 129"/>
                  <a:gd name="T48" fmla="*/ 0 w 151"/>
                  <a:gd name="T49" fmla="*/ 63 h 129"/>
                  <a:gd name="T50" fmla="*/ 1 w 151"/>
                  <a:gd name="T51" fmla="*/ 50 h 129"/>
                  <a:gd name="T52" fmla="*/ 6 w 151"/>
                  <a:gd name="T53" fmla="*/ 39 h 129"/>
                  <a:gd name="T54" fmla="*/ 12 w 151"/>
                  <a:gd name="T55" fmla="*/ 27 h 129"/>
                  <a:gd name="T56" fmla="*/ 22 w 151"/>
                  <a:gd name="T57" fmla="*/ 18 h 129"/>
                  <a:gd name="T58" fmla="*/ 33 w 151"/>
                  <a:gd name="T59" fmla="*/ 10 h 129"/>
                  <a:gd name="T60" fmla="*/ 46 w 151"/>
                  <a:gd name="T61" fmla="*/ 4 h 129"/>
                  <a:gd name="T62" fmla="*/ 60 w 151"/>
                  <a:gd name="T63" fmla="*/ 1 h 129"/>
                  <a:gd name="T64" fmla="*/ 75 w 151"/>
                  <a:gd name="T6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1" h="129">
                    <a:moveTo>
                      <a:pt x="75" y="0"/>
                    </a:moveTo>
                    <a:lnTo>
                      <a:pt x="90" y="1"/>
                    </a:lnTo>
                    <a:lnTo>
                      <a:pt x="105" y="4"/>
                    </a:lnTo>
                    <a:lnTo>
                      <a:pt x="117" y="10"/>
                    </a:lnTo>
                    <a:lnTo>
                      <a:pt x="129" y="18"/>
                    </a:lnTo>
                    <a:lnTo>
                      <a:pt x="138" y="27"/>
                    </a:lnTo>
                    <a:lnTo>
                      <a:pt x="145" y="39"/>
                    </a:lnTo>
                    <a:lnTo>
                      <a:pt x="150" y="50"/>
                    </a:lnTo>
                    <a:lnTo>
                      <a:pt x="151" y="63"/>
                    </a:lnTo>
                    <a:lnTo>
                      <a:pt x="150" y="77"/>
                    </a:lnTo>
                    <a:lnTo>
                      <a:pt x="145" y="88"/>
                    </a:lnTo>
                    <a:lnTo>
                      <a:pt x="138" y="100"/>
                    </a:lnTo>
                    <a:lnTo>
                      <a:pt x="129" y="109"/>
                    </a:lnTo>
                    <a:lnTo>
                      <a:pt x="117" y="117"/>
                    </a:lnTo>
                    <a:lnTo>
                      <a:pt x="105" y="124"/>
                    </a:lnTo>
                    <a:lnTo>
                      <a:pt x="90" y="127"/>
                    </a:lnTo>
                    <a:lnTo>
                      <a:pt x="75" y="129"/>
                    </a:lnTo>
                    <a:lnTo>
                      <a:pt x="60" y="127"/>
                    </a:lnTo>
                    <a:lnTo>
                      <a:pt x="46" y="124"/>
                    </a:lnTo>
                    <a:lnTo>
                      <a:pt x="33" y="117"/>
                    </a:lnTo>
                    <a:lnTo>
                      <a:pt x="22" y="109"/>
                    </a:lnTo>
                    <a:lnTo>
                      <a:pt x="12" y="100"/>
                    </a:lnTo>
                    <a:lnTo>
                      <a:pt x="6" y="88"/>
                    </a:lnTo>
                    <a:lnTo>
                      <a:pt x="1" y="77"/>
                    </a:lnTo>
                    <a:lnTo>
                      <a:pt x="0" y="63"/>
                    </a:lnTo>
                    <a:lnTo>
                      <a:pt x="1" y="50"/>
                    </a:lnTo>
                    <a:lnTo>
                      <a:pt x="6" y="39"/>
                    </a:lnTo>
                    <a:lnTo>
                      <a:pt x="12" y="27"/>
                    </a:lnTo>
                    <a:lnTo>
                      <a:pt x="22" y="18"/>
                    </a:lnTo>
                    <a:lnTo>
                      <a:pt x="33" y="10"/>
                    </a:lnTo>
                    <a:lnTo>
                      <a:pt x="46" y="4"/>
                    </a:lnTo>
                    <a:lnTo>
                      <a:pt x="60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7" name="Freeform 35"/>
              <p:cNvSpPr>
                <a:spLocks/>
              </p:cNvSpPr>
              <p:nvPr/>
            </p:nvSpPr>
            <p:spPr bwMode="auto">
              <a:xfrm>
                <a:off x="875" y="1607"/>
                <a:ext cx="75" cy="64"/>
              </a:xfrm>
              <a:custGeom>
                <a:avLst/>
                <a:gdLst>
                  <a:gd name="T0" fmla="*/ 75 w 150"/>
                  <a:gd name="T1" fmla="*/ 0 h 128"/>
                  <a:gd name="T2" fmla="*/ 90 w 150"/>
                  <a:gd name="T3" fmla="*/ 2 h 128"/>
                  <a:gd name="T4" fmla="*/ 104 w 150"/>
                  <a:gd name="T5" fmla="*/ 5 h 128"/>
                  <a:gd name="T6" fmla="*/ 117 w 150"/>
                  <a:gd name="T7" fmla="*/ 11 h 128"/>
                  <a:gd name="T8" fmla="*/ 128 w 150"/>
                  <a:gd name="T9" fmla="*/ 19 h 128"/>
                  <a:gd name="T10" fmla="*/ 137 w 150"/>
                  <a:gd name="T11" fmla="*/ 28 h 128"/>
                  <a:gd name="T12" fmla="*/ 144 w 150"/>
                  <a:gd name="T13" fmla="*/ 40 h 128"/>
                  <a:gd name="T14" fmla="*/ 149 w 150"/>
                  <a:gd name="T15" fmla="*/ 51 h 128"/>
                  <a:gd name="T16" fmla="*/ 150 w 150"/>
                  <a:gd name="T17" fmla="*/ 64 h 128"/>
                  <a:gd name="T18" fmla="*/ 149 w 150"/>
                  <a:gd name="T19" fmla="*/ 77 h 128"/>
                  <a:gd name="T20" fmla="*/ 144 w 150"/>
                  <a:gd name="T21" fmla="*/ 89 h 128"/>
                  <a:gd name="T22" fmla="*/ 137 w 150"/>
                  <a:gd name="T23" fmla="*/ 100 h 128"/>
                  <a:gd name="T24" fmla="*/ 128 w 150"/>
                  <a:gd name="T25" fmla="*/ 110 h 128"/>
                  <a:gd name="T26" fmla="*/ 117 w 150"/>
                  <a:gd name="T27" fmla="*/ 117 h 128"/>
                  <a:gd name="T28" fmla="*/ 104 w 150"/>
                  <a:gd name="T29" fmla="*/ 124 h 128"/>
                  <a:gd name="T30" fmla="*/ 90 w 150"/>
                  <a:gd name="T31" fmla="*/ 127 h 128"/>
                  <a:gd name="T32" fmla="*/ 75 w 150"/>
                  <a:gd name="T33" fmla="*/ 128 h 128"/>
                  <a:gd name="T34" fmla="*/ 60 w 150"/>
                  <a:gd name="T35" fmla="*/ 127 h 128"/>
                  <a:gd name="T36" fmla="*/ 46 w 150"/>
                  <a:gd name="T37" fmla="*/ 124 h 128"/>
                  <a:gd name="T38" fmla="*/ 34 w 150"/>
                  <a:gd name="T39" fmla="*/ 117 h 128"/>
                  <a:gd name="T40" fmla="*/ 22 w 150"/>
                  <a:gd name="T41" fmla="*/ 110 h 128"/>
                  <a:gd name="T42" fmla="*/ 13 w 150"/>
                  <a:gd name="T43" fmla="*/ 100 h 128"/>
                  <a:gd name="T44" fmla="*/ 6 w 150"/>
                  <a:gd name="T45" fmla="*/ 89 h 128"/>
                  <a:gd name="T46" fmla="*/ 1 w 150"/>
                  <a:gd name="T47" fmla="*/ 77 h 128"/>
                  <a:gd name="T48" fmla="*/ 0 w 150"/>
                  <a:gd name="T49" fmla="*/ 64 h 128"/>
                  <a:gd name="T50" fmla="*/ 1 w 150"/>
                  <a:gd name="T51" fmla="*/ 51 h 128"/>
                  <a:gd name="T52" fmla="*/ 6 w 150"/>
                  <a:gd name="T53" fmla="*/ 40 h 128"/>
                  <a:gd name="T54" fmla="*/ 13 w 150"/>
                  <a:gd name="T55" fmla="*/ 28 h 128"/>
                  <a:gd name="T56" fmla="*/ 22 w 150"/>
                  <a:gd name="T57" fmla="*/ 19 h 128"/>
                  <a:gd name="T58" fmla="*/ 34 w 150"/>
                  <a:gd name="T59" fmla="*/ 11 h 128"/>
                  <a:gd name="T60" fmla="*/ 46 w 150"/>
                  <a:gd name="T61" fmla="*/ 5 h 128"/>
                  <a:gd name="T62" fmla="*/ 60 w 150"/>
                  <a:gd name="T63" fmla="*/ 2 h 128"/>
                  <a:gd name="T64" fmla="*/ 75 w 150"/>
                  <a:gd name="T6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0" h="128">
                    <a:moveTo>
                      <a:pt x="75" y="0"/>
                    </a:moveTo>
                    <a:lnTo>
                      <a:pt x="90" y="2"/>
                    </a:lnTo>
                    <a:lnTo>
                      <a:pt x="104" y="5"/>
                    </a:lnTo>
                    <a:lnTo>
                      <a:pt x="117" y="11"/>
                    </a:lnTo>
                    <a:lnTo>
                      <a:pt x="128" y="19"/>
                    </a:lnTo>
                    <a:lnTo>
                      <a:pt x="137" y="28"/>
                    </a:lnTo>
                    <a:lnTo>
                      <a:pt x="144" y="40"/>
                    </a:lnTo>
                    <a:lnTo>
                      <a:pt x="149" y="51"/>
                    </a:lnTo>
                    <a:lnTo>
                      <a:pt x="150" y="64"/>
                    </a:lnTo>
                    <a:lnTo>
                      <a:pt x="149" y="77"/>
                    </a:lnTo>
                    <a:lnTo>
                      <a:pt x="144" y="89"/>
                    </a:lnTo>
                    <a:lnTo>
                      <a:pt x="137" y="100"/>
                    </a:lnTo>
                    <a:lnTo>
                      <a:pt x="128" y="110"/>
                    </a:lnTo>
                    <a:lnTo>
                      <a:pt x="117" y="117"/>
                    </a:lnTo>
                    <a:lnTo>
                      <a:pt x="104" y="124"/>
                    </a:lnTo>
                    <a:lnTo>
                      <a:pt x="90" y="127"/>
                    </a:lnTo>
                    <a:lnTo>
                      <a:pt x="75" y="128"/>
                    </a:lnTo>
                    <a:lnTo>
                      <a:pt x="60" y="127"/>
                    </a:lnTo>
                    <a:lnTo>
                      <a:pt x="46" y="124"/>
                    </a:lnTo>
                    <a:lnTo>
                      <a:pt x="34" y="117"/>
                    </a:lnTo>
                    <a:lnTo>
                      <a:pt x="22" y="110"/>
                    </a:lnTo>
                    <a:lnTo>
                      <a:pt x="13" y="100"/>
                    </a:lnTo>
                    <a:lnTo>
                      <a:pt x="6" y="89"/>
                    </a:lnTo>
                    <a:lnTo>
                      <a:pt x="1" y="77"/>
                    </a:lnTo>
                    <a:lnTo>
                      <a:pt x="0" y="64"/>
                    </a:lnTo>
                    <a:lnTo>
                      <a:pt x="1" y="51"/>
                    </a:lnTo>
                    <a:lnTo>
                      <a:pt x="6" y="40"/>
                    </a:lnTo>
                    <a:lnTo>
                      <a:pt x="13" y="28"/>
                    </a:lnTo>
                    <a:lnTo>
                      <a:pt x="22" y="19"/>
                    </a:lnTo>
                    <a:lnTo>
                      <a:pt x="34" y="11"/>
                    </a:lnTo>
                    <a:lnTo>
                      <a:pt x="46" y="5"/>
                    </a:lnTo>
                    <a:lnTo>
                      <a:pt x="60" y="2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8" name="Freeform 36"/>
              <p:cNvSpPr>
                <a:spLocks/>
              </p:cNvSpPr>
              <p:nvPr/>
            </p:nvSpPr>
            <p:spPr bwMode="auto">
              <a:xfrm>
                <a:off x="987" y="1590"/>
                <a:ext cx="75" cy="64"/>
              </a:xfrm>
              <a:custGeom>
                <a:avLst/>
                <a:gdLst>
                  <a:gd name="T0" fmla="*/ 75 w 151"/>
                  <a:gd name="T1" fmla="*/ 0 h 129"/>
                  <a:gd name="T2" fmla="*/ 90 w 151"/>
                  <a:gd name="T3" fmla="*/ 1 h 129"/>
                  <a:gd name="T4" fmla="*/ 105 w 151"/>
                  <a:gd name="T5" fmla="*/ 5 h 129"/>
                  <a:gd name="T6" fmla="*/ 117 w 151"/>
                  <a:gd name="T7" fmla="*/ 11 h 129"/>
                  <a:gd name="T8" fmla="*/ 129 w 151"/>
                  <a:gd name="T9" fmla="*/ 18 h 129"/>
                  <a:gd name="T10" fmla="*/ 138 w 151"/>
                  <a:gd name="T11" fmla="*/ 29 h 129"/>
                  <a:gd name="T12" fmla="*/ 145 w 151"/>
                  <a:gd name="T13" fmla="*/ 39 h 129"/>
                  <a:gd name="T14" fmla="*/ 149 w 151"/>
                  <a:gd name="T15" fmla="*/ 52 h 129"/>
                  <a:gd name="T16" fmla="*/ 151 w 151"/>
                  <a:gd name="T17" fmla="*/ 64 h 129"/>
                  <a:gd name="T18" fmla="*/ 149 w 151"/>
                  <a:gd name="T19" fmla="*/ 77 h 129"/>
                  <a:gd name="T20" fmla="*/ 145 w 151"/>
                  <a:gd name="T21" fmla="*/ 90 h 129"/>
                  <a:gd name="T22" fmla="*/ 138 w 151"/>
                  <a:gd name="T23" fmla="*/ 100 h 129"/>
                  <a:gd name="T24" fmla="*/ 129 w 151"/>
                  <a:gd name="T25" fmla="*/ 111 h 129"/>
                  <a:gd name="T26" fmla="*/ 117 w 151"/>
                  <a:gd name="T27" fmla="*/ 117 h 129"/>
                  <a:gd name="T28" fmla="*/ 105 w 151"/>
                  <a:gd name="T29" fmla="*/ 124 h 129"/>
                  <a:gd name="T30" fmla="*/ 90 w 151"/>
                  <a:gd name="T31" fmla="*/ 128 h 129"/>
                  <a:gd name="T32" fmla="*/ 75 w 151"/>
                  <a:gd name="T33" fmla="*/ 129 h 129"/>
                  <a:gd name="T34" fmla="*/ 60 w 151"/>
                  <a:gd name="T35" fmla="*/ 128 h 129"/>
                  <a:gd name="T36" fmla="*/ 46 w 151"/>
                  <a:gd name="T37" fmla="*/ 124 h 129"/>
                  <a:gd name="T38" fmla="*/ 33 w 151"/>
                  <a:gd name="T39" fmla="*/ 117 h 129"/>
                  <a:gd name="T40" fmla="*/ 22 w 151"/>
                  <a:gd name="T41" fmla="*/ 111 h 129"/>
                  <a:gd name="T42" fmla="*/ 12 w 151"/>
                  <a:gd name="T43" fmla="*/ 100 h 129"/>
                  <a:gd name="T44" fmla="*/ 5 w 151"/>
                  <a:gd name="T45" fmla="*/ 90 h 129"/>
                  <a:gd name="T46" fmla="*/ 1 w 151"/>
                  <a:gd name="T47" fmla="*/ 77 h 129"/>
                  <a:gd name="T48" fmla="*/ 0 w 151"/>
                  <a:gd name="T49" fmla="*/ 64 h 129"/>
                  <a:gd name="T50" fmla="*/ 1 w 151"/>
                  <a:gd name="T51" fmla="*/ 52 h 129"/>
                  <a:gd name="T52" fmla="*/ 5 w 151"/>
                  <a:gd name="T53" fmla="*/ 39 h 129"/>
                  <a:gd name="T54" fmla="*/ 12 w 151"/>
                  <a:gd name="T55" fmla="*/ 29 h 129"/>
                  <a:gd name="T56" fmla="*/ 22 w 151"/>
                  <a:gd name="T57" fmla="*/ 18 h 129"/>
                  <a:gd name="T58" fmla="*/ 33 w 151"/>
                  <a:gd name="T59" fmla="*/ 11 h 129"/>
                  <a:gd name="T60" fmla="*/ 46 w 151"/>
                  <a:gd name="T61" fmla="*/ 5 h 129"/>
                  <a:gd name="T62" fmla="*/ 60 w 151"/>
                  <a:gd name="T63" fmla="*/ 1 h 129"/>
                  <a:gd name="T64" fmla="*/ 75 w 151"/>
                  <a:gd name="T6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1" h="129">
                    <a:moveTo>
                      <a:pt x="75" y="0"/>
                    </a:moveTo>
                    <a:lnTo>
                      <a:pt x="90" y="1"/>
                    </a:lnTo>
                    <a:lnTo>
                      <a:pt x="105" y="5"/>
                    </a:lnTo>
                    <a:lnTo>
                      <a:pt x="117" y="11"/>
                    </a:lnTo>
                    <a:lnTo>
                      <a:pt x="129" y="18"/>
                    </a:lnTo>
                    <a:lnTo>
                      <a:pt x="138" y="29"/>
                    </a:lnTo>
                    <a:lnTo>
                      <a:pt x="145" y="39"/>
                    </a:lnTo>
                    <a:lnTo>
                      <a:pt x="149" y="52"/>
                    </a:lnTo>
                    <a:lnTo>
                      <a:pt x="151" y="64"/>
                    </a:lnTo>
                    <a:lnTo>
                      <a:pt x="149" y="77"/>
                    </a:lnTo>
                    <a:lnTo>
                      <a:pt x="145" y="90"/>
                    </a:lnTo>
                    <a:lnTo>
                      <a:pt x="138" y="100"/>
                    </a:lnTo>
                    <a:lnTo>
                      <a:pt x="129" y="111"/>
                    </a:lnTo>
                    <a:lnTo>
                      <a:pt x="117" y="117"/>
                    </a:lnTo>
                    <a:lnTo>
                      <a:pt x="105" y="124"/>
                    </a:lnTo>
                    <a:lnTo>
                      <a:pt x="90" y="128"/>
                    </a:lnTo>
                    <a:lnTo>
                      <a:pt x="75" y="129"/>
                    </a:lnTo>
                    <a:lnTo>
                      <a:pt x="60" y="128"/>
                    </a:lnTo>
                    <a:lnTo>
                      <a:pt x="46" y="124"/>
                    </a:lnTo>
                    <a:lnTo>
                      <a:pt x="33" y="117"/>
                    </a:lnTo>
                    <a:lnTo>
                      <a:pt x="22" y="111"/>
                    </a:lnTo>
                    <a:lnTo>
                      <a:pt x="12" y="100"/>
                    </a:lnTo>
                    <a:lnTo>
                      <a:pt x="5" y="90"/>
                    </a:lnTo>
                    <a:lnTo>
                      <a:pt x="1" y="77"/>
                    </a:lnTo>
                    <a:lnTo>
                      <a:pt x="0" y="64"/>
                    </a:lnTo>
                    <a:lnTo>
                      <a:pt x="1" y="52"/>
                    </a:lnTo>
                    <a:lnTo>
                      <a:pt x="5" y="39"/>
                    </a:lnTo>
                    <a:lnTo>
                      <a:pt x="12" y="29"/>
                    </a:lnTo>
                    <a:lnTo>
                      <a:pt x="22" y="18"/>
                    </a:lnTo>
                    <a:lnTo>
                      <a:pt x="33" y="11"/>
                    </a:lnTo>
                    <a:lnTo>
                      <a:pt x="46" y="5"/>
                    </a:lnTo>
                    <a:lnTo>
                      <a:pt x="60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09" name="Freeform 37"/>
              <p:cNvSpPr>
                <a:spLocks/>
              </p:cNvSpPr>
              <p:nvPr/>
            </p:nvSpPr>
            <p:spPr bwMode="auto">
              <a:xfrm>
                <a:off x="604" y="1596"/>
                <a:ext cx="62" cy="53"/>
              </a:xfrm>
              <a:custGeom>
                <a:avLst/>
                <a:gdLst>
                  <a:gd name="T0" fmla="*/ 61 w 123"/>
                  <a:gd name="T1" fmla="*/ 0 h 104"/>
                  <a:gd name="T2" fmla="*/ 74 w 123"/>
                  <a:gd name="T3" fmla="*/ 1 h 104"/>
                  <a:gd name="T4" fmla="*/ 85 w 123"/>
                  <a:gd name="T5" fmla="*/ 4 h 104"/>
                  <a:gd name="T6" fmla="*/ 95 w 123"/>
                  <a:gd name="T7" fmla="*/ 9 h 104"/>
                  <a:gd name="T8" fmla="*/ 105 w 123"/>
                  <a:gd name="T9" fmla="*/ 15 h 104"/>
                  <a:gd name="T10" fmla="*/ 113 w 123"/>
                  <a:gd name="T11" fmla="*/ 23 h 104"/>
                  <a:gd name="T12" fmla="*/ 118 w 123"/>
                  <a:gd name="T13" fmla="*/ 32 h 104"/>
                  <a:gd name="T14" fmla="*/ 122 w 123"/>
                  <a:gd name="T15" fmla="*/ 42 h 104"/>
                  <a:gd name="T16" fmla="*/ 123 w 123"/>
                  <a:gd name="T17" fmla="*/ 53 h 104"/>
                  <a:gd name="T18" fmla="*/ 122 w 123"/>
                  <a:gd name="T19" fmla="*/ 63 h 104"/>
                  <a:gd name="T20" fmla="*/ 118 w 123"/>
                  <a:gd name="T21" fmla="*/ 73 h 104"/>
                  <a:gd name="T22" fmla="*/ 113 w 123"/>
                  <a:gd name="T23" fmla="*/ 81 h 104"/>
                  <a:gd name="T24" fmla="*/ 105 w 123"/>
                  <a:gd name="T25" fmla="*/ 89 h 104"/>
                  <a:gd name="T26" fmla="*/ 95 w 123"/>
                  <a:gd name="T27" fmla="*/ 95 h 104"/>
                  <a:gd name="T28" fmla="*/ 85 w 123"/>
                  <a:gd name="T29" fmla="*/ 100 h 104"/>
                  <a:gd name="T30" fmla="*/ 74 w 123"/>
                  <a:gd name="T31" fmla="*/ 103 h 104"/>
                  <a:gd name="T32" fmla="*/ 61 w 123"/>
                  <a:gd name="T33" fmla="*/ 104 h 104"/>
                  <a:gd name="T34" fmla="*/ 48 w 123"/>
                  <a:gd name="T35" fmla="*/ 103 h 104"/>
                  <a:gd name="T36" fmla="*/ 37 w 123"/>
                  <a:gd name="T37" fmla="*/ 100 h 104"/>
                  <a:gd name="T38" fmla="*/ 26 w 123"/>
                  <a:gd name="T39" fmla="*/ 95 h 104"/>
                  <a:gd name="T40" fmla="*/ 18 w 123"/>
                  <a:gd name="T41" fmla="*/ 89 h 104"/>
                  <a:gd name="T42" fmla="*/ 10 w 123"/>
                  <a:gd name="T43" fmla="*/ 81 h 104"/>
                  <a:gd name="T44" fmla="*/ 4 w 123"/>
                  <a:gd name="T45" fmla="*/ 73 h 104"/>
                  <a:gd name="T46" fmla="*/ 1 w 123"/>
                  <a:gd name="T47" fmla="*/ 63 h 104"/>
                  <a:gd name="T48" fmla="*/ 0 w 123"/>
                  <a:gd name="T49" fmla="*/ 53 h 104"/>
                  <a:gd name="T50" fmla="*/ 1 w 123"/>
                  <a:gd name="T51" fmla="*/ 42 h 104"/>
                  <a:gd name="T52" fmla="*/ 4 w 123"/>
                  <a:gd name="T53" fmla="*/ 32 h 104"/>
                  <a:gd name="T54" fmla="*/ 10 w 123"/>
                  <a:gd name="T55" fmla="*/ 23 h 104"/>
                  <a:gd name="T56" fmla="*/ 18 w 123"/>
                  <a:gd name="T57" fmla="*/ 15 h 104"/>
                  <a:gd name="T58" fmla="*/ 26 w 123"/>
                  <a:gd name="T59" fmla="*/ 9 h 104"/>
                  <a:gd name="T60" fmla="*/ 37 w 123"/>
                  <a:gd name="T61" fmla="*/ 4 h 104"/>
                  <a:gd name="T62" fmla="*/ 48 w 123"/>
                  <a:gd name="T63" fmla="*/ 1 h 104"/>
                  <a:gd name="T64" fmla="*/ 61 w 123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5" y="9"/>
                    </a:lnTo>
                    <a:lnTo>
                      <a:pt x="105" y="15"/>
                    </a:lnTo>
                    <a:lnTo>
                      <a:pt x="113" y="23"/>
                    </a:lnTo>
                    <a:lnTo>
                      <a:pt x="118" y="32"/>
                    </a:lnTo>
                    <a:lnTo>
                      <a:pt x="122" y="42"/>
                    </a:lnTo>
                    <a:lnTo>
                      <a:pt x="123" y="53"/>
                    </a:lnTo>
                    <a:lnTo>
                      <a:pt x="122" y="63"/>
                    </a:lnTo>
                    <a:lnTo>
                      <a:pt x="118" y="73"/>
                    </a:lnTo>
                    <a:lnTo>
                      <a:pt x="113" y="81"/>
                    </a:lnTo>
                    <a:lnTo>
                      <a:pt x="105" y="89"/>
                    </a:lnTo>
                    <a:lnTo>
                      <a:pt x="95" y="95"/>
                    </a:lnTo>
                    <a:lnTo>
                      <a:pt x="85" y="100"/>
                    </a:lnTo>
                    <a:lnTo>
                      <a:pt x="74" y="103"/>
                    </a:lnTo>
                    <a:lnTo>
                      <a:pt x="61" y="104"/>
                    </a:lnTo>
                    <a:lnTo>
                      <a:pt x="48" y="103"/>
                    </a:lnTo>
                    <a:lnTo>
                      <a:pt x="37" y="100"/>
                    </a:lnTo>
                    <a:lnTo>
                      <a:pt x="26" y="95"/>
                    </a:lnTo>
                    <a:lnTo>
                      <a:pt x="18" y="89"/>
                    </a:lnTo>
                    <a:lnTo>
                      <a:pt x="10" y="81"/>
                    </a:lnTo>
                    <a:lnTo>
                      <a:pt x="4" y="73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0" name="Freeform 38"/>
              <p:cNvSpPr>
                <a:spLocks/>
              </p:cNvSpPr>
              <p:nvPr/>
            </p:nvSpPr>
            <p:spPr bwMode="auto">
              <a:xfrm>
                <a:off x="714" y="1615"/>
                <a:ext cx="63" cy="53"/>
              </a:xfrm>
              <a:custGeom>
                <a:avLst/>
                <a:gdLst>
                  <a:gd name="T0" fmla="*/ 61 w 124"/>
                  <a:gd name="T1" fmla="*/ 0 h 104"/>
                  <a:gd name="T2" fmla="*/ 74 w 124"/>
                  <a:gd name="T3" fmla="*/ 1 h 104"/>
                  <a:gd name="T4" fmla="*/ 85 w 124"/>
                  <a:gd name="T5" fmla="*/ 4 h 104"/>
                  <a:gd name="T6" fmla="*/ 97 w 124"/>
                  <a:gd name="T7" fmla="*/ 9 h 104"/>
                  <a:gd name="T8" fmla="*/ 106 w 124"/>
                  <a:gd name="T9" fmla="*/ 15 h 104"/>
                  <a:gd name="T10" fmla="*/ 114 w 124"/>
                  <a:gd name="T11" fmla="*/ 23 h 104"/>
                  <a:gd name="T12" fmla="*/ 120 w 124"/>
                  <a:gd name="T13" fmla="*/ 31 h 104"/>
                  <a:gd name="T14" fmla="*/ 123 w 124"/>
                  <a:gd name="T15" fmla="*/ 41 h 104"/>
                  <a:gd name="T16" fmla="*/ 124 w 124"/>
                  <a:gd name="T17" fmla="*/ 51 h 104"/>
                  <a:gd name="T18" fmla="*/ 123 w 124"/>
                  <a:gd name="T19" fmla="*/ 62 h 104"/>
                  <a:gd name="T20" fmla="*/ 120 w 124"/>
                  <a:gd name="T21" fmla="*/ 72 h 104"/>
                  <a:gd name="T22" fmla="*/ 114 w 124"/>
                  <a:gd name="T23" fmla="*/ 81 h 104"/>
                  <a:gd name="T24" fmla="*/ 106 w 124"/>
                  <a:gd name="T25" fmla="*/ 88 h 104"/>
                  <a:gd name="T26" fmla="*/ 97 w 124"/>
                  <a:gd name="T27" fmla="*/ 95 h 104"/>
                  <a:gd name="T28" fmla="*/ 85 w 124"/>
                  <a:gd name="T29" fmla="*/ 100 h 104"/>
                  <a:gd name="T30" fmla="*/ 74 w 124"/>
                  <a:gd name="T31" fmla="*/ 103 h 104"/>
                  <a:gd name="T32" fmla="*/ 61 w 124"/>
                  <a:gd name="T33" fmla="*/ 104 h 104"/>
                  <a:gd name="T34" fmla="*/ 48 w 124"/>
                  <a:gd name="T35" fmla="*/ 103 h 104"/>
                  <a:gd name="T36" fmla="*/ 37 w 124"/>
                  <a:gd name="T37" fmla="*/ 100 h 104"/>
                  <a:gd name="T38" fmla="*/ 26 w 124"/>
                  <a:gd name="T39" fmla="*/ 95 h 104"/>
                  <a:gd name="T40" fmla="*/ 18 w 124"/>
                  <a:gd name="T41" fmla="*/ 88 h 104"/>
                  <a:gd name="T42" fmla="*/ 10 w 124"/>
                  <a:gd name="T43" fmla="*/ 81 h 104"/>
                  <a:gd name="T44" fmla="*/ 4 w 124"/>
                  <a:gd name="T45" fmla="*/ 72 h 104"/>
                  <a:gd name="T46" fmla="*/ 1 w 124"/>
                  <a:gd name="T47" fmla="*/ 62 h 104"/>
                  <a:gd name="T48" fmla="*/ 0 w 124"/>
                  <a:gd name="T49" fmla="*/ 51 h 104"/>
                  <a:gd name="T50" fmla="*/ 1 w 124"/>
                  <a:gd name="T51" fmla="*/ 41 h 104"/>
                  <a:gd name="T52" fmla="*/ 4 w 124"/>
                  <a:gd name="T53" fmla="*/ 31 h 104"/>
                  <a:gd name="T54" fmla="*/ 10 w 124"/>
                  <a:gd name="T55" fmla="*/ 23 h 104"/>
                  <a:gd name="T56" fmla="*/ 18 w 124"/>
                  <a:gd name="T57" fmla="*/ 15 h 104"/>
                  <a:gd name="T58" fmla="*/ 26 w 124"/>
                  <a:gd name="T59" fmla="*/ 9 h 104"/>
                  <a:gd name="T60" fmla="*/ 37 w 124"/>
                  <a:gd name="T61" fmla="*/ 4 h 104"/>
                  <a:gd name="T62" fmla="*/ 48 w 124"/>
                  <a:gd name="T63" fmla="*/ 1 h 104"/>
                  <a:gd name="T64" fmla="*/ 61 w 124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7" y="9"/>
                    </a:lnTo>
                    <a:lnTo>
                      <a:pt x="106" y="15"/>
                    </a:lnTo>
                    <a:lnTo>
                      <a:pt x="114" y="23"/>
                    </a:lnTo>
                    <a:lnTo>
                      <a:pt x="120" y="31"/>
                    </a:lnTo>
                    <a:lnTo>
                      <a:pt x="123" y="41"/>
                    </a:lnTo>
                    <a:lnTo>
                      <a:pt x="124" y="51"/>
                    </a:lnTo>
                    <a:lnTo>
                      <a:pt x="123" y="62"/>
                    </a:lnTo>
                    <a:lnTo>
                      <a:pt x="120" y="72"/>
                    </a:lnTo>
                    <a:lnTo>
                      <a:pt x="114" y="81"/>
                    </a:lnTo>
                    <a:lnTo>
                      <a:pt x="106" y="88"/>
                    </a:lnTo>
                    <a:lnTo>
                      <a:pt x="97" y="95"/>
                    </a:lnTo>
                    <a:lnTo>
                      <a:pt x="85" y="100"/>
                    </a:lnTo>
                    <a:lnTo>
                      <a:pt x="74" y="103"/>
                    </a:lnTo>
                    <a:lnTo>
                      <a:pt x="61" y="104"/>
                    </a:lnTo>
                    <a:lnTo>
                      <a:pt x="48" y="103"/>
                    </a:lnTo>
                    <a:lnTo>
                      <a:pt x="37" y="100"/>
                    </a:lnTo>
                    <a:lnTo>
                      <a:pt x="26" y="95"/>
                    </a:lnTo>
                    <a:lnTo>
                      <a:pt x="18" y="88"/>
                    </a:lnTo>
                    <a:lnTo>
                      <a:pt x="10" y="81"/>
                    </a:lnTo>
                    <a:lnTo>
                      <a:pt x="4" y="72"/>
                    </a:lnTo>
                    <a:lnTo>
                      <a:pt x="1" y="62"/>
                    </a:lnTo>
                    <a:lnTo>
                      <a:pt x="0" y="51"/>
                    </a:lnTo>
                    <a:lnTo>
                      <a:pt x="1" y="41"/>
                    </a:lnTo>
                    <a:lnTo>
                      <a:pt x="4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1" name="Freeform 39"/>
              <p:cNvSpPr>
                <a:spLocks/>
              </p:cNvSpPr>
              <p:nvPr/>
            </p:nvSpPr>
            <p:spPr bwMode="auto">
              <a:xfrm>
                <a:off x="894" y="1622"/>
                <a:ext cx="61" cy="53"/>
              </a:xfrm>
              <a:custGeom>
                <a:avLst/>
                <a:gdLst>
                  <a:gd name="T0" fmla="*/ 62 w 123"/>
                  <a:gd name="T1" fmla="*/ 0 h 105"/>
                  <a:gd name="T2" fmla="*/ 75 w 123"/>
                  <a:gd name="T3" fmla="*/ 2 h 105"/>
                  <a:gd name="T4" fmla="*/ 86 w 123"/>
                  <a:gd name="T5" fmla="*/ 5 h 105"/>
                  <a:gd name="T6" fmla="*/ 97 w 123"/>
                  <a:gd name="T7" fmla="*/ 10 h 105"/>
                  <a:gd name="T8" fmla="*/ 105 w 123"/>
                  <a:gd name="T9" fmla="*/ 17 h 105"/>
                  <a:gd name="T10" fmla="*/ 113 w 123"/>
                  <a:gd name="T11" fmla="*/ 23 h 105"/>
                  <a:gd name="T12" fmla="*/ 119 w 123"/>
                  <a:gd name="T13" fmla="*/ 33 h 105"/>
                  <a:gd name="T14" fmla="*/ 122 w 123"/>
                  <a:gd name="T15" fmla="*/ 43 h 105"/>
                  <a:gd name="T16" fmla="*/ 123 w 123"/>
                  <a:gd name="T17" fmla="*/ 53 h 105"/>
                  <a:gd name="T18" fmla="*/ 122 w 123"/>
                  <a:gd name="T19" fmla="*/ 64 h 105"/>
                  <a:gd name="T20" fmla="*/ 119 w 123"/>
                  <a:gd name="T21" fmla="*/ 74 h 105"/>
                  <a:gd name="T22" fmla="*/ 113 w 123"/>
                  <a:gd name="T23" fmla="*/ 82 h 105"/>
                  <a:gd name="T24" fmla="*/ 105 w 123"/>
                  <a:gd name="T25" fmla="*/ 90 h 105"/>
                  <a:gd name="T26" fmla="*/ 97 w 123"/>
                  <a:gd name="T27" fmla="*/ 96 h 105"/>
                  <a:gd name="T28" fmla="*/ 86 w 123"/>
                  <a:gd name="T29" fmla="*/ 101 h 105"/>
                  <a:gd name="T30" fmla="*/ 75 w 123"/>
                  <a:gd name="T31" fmla="*/ 104 h 105"/>
                  <a:gd name="T32" fmla="*/ 62 w 123"/>
                  <a:gd name="T33" fmla="*/ 105 h 105"/>
                  <a:gd name="T34" fmla="*/ 50 w 123"/>
                  <a:gd name="T35" fmla="*/ 104 h 105"/>
                  <a:gd name="T36" fmla="*/ 38 w 123"/>
                  <a:gd name="T37" fmla="*/ 101 h 105"/>
                  <a:gd name="T38" fmla="*/ 28 w 123"/>
                  <a:gd name="T39" fmla="*/ 96 h 105"/>
                  <a:gd name="T40" fmla="*/ 19 w 123"/>
                  <a:gd name="T41" fmla="*/ 90 h 105"/>
                  <a:gd name="T42" fmla="*/ 10 w 123"/>
                  <a:gd name="T43" fmla="*/ 82 h 105"/>
                  <a:gd name="T44" fmla="*/ 5 w 123"/>
                  <a:gd name="T45" fmla="*/ 74 h 105"/>
                  <a:gd name="T46" fmla="*/ 1 w 123"/>
                  <a:gd name="T47" fmla="*/ 64 h 105"/>
                  <a:gd name="T48" fmla="*/ 0 w 123"/>
                  <a:gd name="T49" fmla="*/ 53 h 105"/>
                  <a:gd name="T50" fmla="*/ 1 w 123"/>
                  <a:gd name="T51" fmla="*/ 43 h 105"/>
                  <a:gd name="T52" fmla="*/ 5 w 123"/>
                  <a:gd name="T53" fmla="*/ 33 h 105"/>
                  <a:gd name="T54" fmla="*/ 10 w 123"/>
                  <a:gd name="T55" fmla="*/ 23 h 105"/>
                  <a:gd name="T56" fmla="*/ 19 w 123"/>
                  <a:gd name="T57" fmla="*/ 17 h 105"/>
                  <a:gd name="T58" fmla="*/ 28 w 123"/>
                  <a:gd name="T59" fmla="*/ 10 h 105"/>
                  <a:gd name="T60" fmla="*/ 38 w 123"/>
                  <a:gd name="T61" fmla="*/ 5 h 105"/>
                  <a:gd name="T62" fmla="*/ 50 w 123"/>
                  <a:gd name="T63" fmla="*/ 2 h 105"/>
                  <a:gd name="T64" fmla="*/ 62 w 123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5">
                    <a:moveTo>
                      <a:pt x="62" y="0"/>
                    </a:moveTo>
                    <a:lnTo>
                      <a:pt x="75" y="2"/>
                    </a:lnTo>
                    <a:lnTo>
                      <a:pt x="86" y="5"/>
                    </a:lnTo>
                    <a:lnTo>
                      <a:pt x="97" y="10"/>
                    </a:lnTo>
                    <a:lnTo>
                      <a:pt x="105" y="17"/>
                    </a:lnTo>
                    <a:lnTo>
                      <a:pt x="113" y="23"/>
                    </a:lnTo>
                    <a:lnTo>
                      <a:pt x="119" y="33"/>
                    </a:lnTo>
                    <a:lnTo>
                      <a:pt x="122" y="43"/>
                    </a:lnTo>
                    <a:lnTo>
                      <a:pt x="123" y="53"/>
                    </a:lnTo>
                    <a:lnTo>
                      <a:pt x="122" y="64"/>
                    </a:lnTo>
                    <a:lnTo>
                      <a:pt x="119" y="74"/>
                    </a:lnTo>
                    <a:lnTo>
                      <a:pt x="113" y="82"/>
                    </a:lnTo>
                    <a:lnTo>
                      <a:pt x="105" y="90"/>
                    </a:lnTo>
                    <a:lnTo>
                      <a:pt x="97" y="96"/>
                    </a:lnTo>
                    <a:lnTo>
                      <a:pt x="86" y="101"/>
                    </a:lnTo>
                    <a:lnTo>
                      <a:pt x="75" y="104"/>
                    </a:lnTo>
                    <a:lnTo>
                      <a:pt x="62" y="105"/>
                    </a:lnTo>
                    <a:lnTo>
                      <a:pt x="50" y="104"/>
                    </a:lnTo>
                    <a:lnTo>
                      <a:pt x="38" y="101"/>
                    </a:lnTo>
                    <a:lnTo>
                      <a:pt x="28" y="96"/>
                    </a:lnTo>
                    <a:lnTo>
                      <a:pt x="19" y="90"/>
                    </a:lnTo>
                    <a:lnTo>
                      <a:pt x="10" y="82"/>
                    </a:lnTo>
                    <a:lnTo>
                      <a:pt x="5" y="74"/>
                    </a:lnTo>
                    <a:lnTo>
                      <a:pt x="1" y="64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5" y="33"/>
                    </a:lnTo>
                    <a:lnTo>
                      <a:pt x="10" y="23"/>
                    </a:lnTo>
                    <a:lnTo>
                      <a:pt x="19" y="17"/>
                    </a:lnTo>
                    <a:lnTo>
                      <a:pt x="28" y="10"/>
                    </a:lnTo>
                    <a:lnTo>
                      <a:pt x="38" y="5"/>
                    </a:lnTo>
                    <a:lnTo>
                      <a:pt x="50" y="2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2" name="Freeform 40"/>
              <p:cNvSpPr>
                <a:spLocks/>
              </p:cNvSpPr>
              <p:nvPr/>
            </p:nvSpPr>
            <p:spPr bwMode="auto">
              <a:xfrm>
                <a:off x="1006" y="1605"/>
                <a:ext cx="61" cy="52"/>
              </a:xfrm>
              <a:custGeom>
                <a:avLst/>
                <a:gdLst>
                  <a:gd name="T0" fmla="*/ 61 w 122"/>
                  <a:gd name="T1" fmla="*/ 0 h 105"/>
                  <a:gd name="T2" fmla="*/ 73 w 122"/>
                  <a:gd name="T3" fmla="*/ 1 h 105"/>
                  <a:gd name="T4" fmla="*/ 85 w 122"/>
                  <a:gd name="T5" fmla="*/ 4 h 105"/>
                  <a:gd name="T6" fmla="*/ 95 w 122"/>
                  <a:gd name="T7" fmla="*/ 9 h 105"/>
                  <a:gd name="T8" fmla="*/ 103 w 122"/>
                  <a:gd name="T9" fmla="*/ 16 h 105"/>
                  <a:gd name="T10" fmla="*/ 111 w 122"/>
                  <a:gd name="T11" fmla="*/ 23 h 105"/>
                  <a:gd name="T12" fmla="*/ 117 w 122"/>
                  <a:gd name="T13" fmla="*/ 32 h 105"/>
                  <a:gd name="T14" fmla="*/ 121 w 122"/>
                  <a:gd name="T15" fmla="*/ 43 h 105"/>
                  <a:gd name="T16" fmla="*/ 122 w 122"/>
                  <a:gd name="T17" fmla="*/ 53 h 105"/>
                  <a:gd name="T18" fmla="*/ 121 w 122"/>
                  <a:gd name="T19" fmla="*/ 63 h 105"/>
                  <a:gd name="T20" fmla="*/ 117 w 122"/>
                  <a:gd name="T21" fmla="*/ 74 h 105"/>
                  <a:gd name="T22" fmla="*/ 111 w 122"/>
                  <a:gd name="T23" fmla="*/ 82 h 105"/>
                  <a:gd name="T24" fmla="*/ 103 w 122"/>
                  <a:gd name="T25" fmla="*/ 90 h 105"/>
                  <a:gd name="T26" fmla="*/ 95 w 122"/>
                  <a:gd name="T27" fmla="*/ 96 h 105"/>
                  <a:gd name="T28" fmla="*/ 85 w 122"/>
                  <a:gd name="T29" fmla="*/ 100 h 105"/>
                  <a:gd name="T30" fmla="*/ 73 w 122"/>
                  <a:gd name="T31" fmla="*/ 104 h 105"/>
                  <a:gd name="T32" fmla="*/ 61 w 122"/>
                  <a:gd name="T33" fmla="*/ 105 h 105"/>
                  <a:gd name="T34" fmla="*/ 48 w 122"/>
                  <a:gd name="T35" fmla="*/ 104 h 105"/>
                  <a:gd name="T36" fmla="*/ 37 w 122"/>
                  <a:gd name="T37" fmla="*/ 100 h 105"/>
                  <a:gd name="T38" fmla="*/ 26 w 122"/>
                  <a:gd name="T39" fmla="*/ 96 h 105"/>
                  <a:gd name="T40" fmla="*/ 18 w 122"/>
                  <a:gd name="T41" fmla="*/ 90 h 105"/>
                  <a:gd name="T42" fmla="*/ 10 w 122"/>
                  <a:gd name="T43" fmla="*/ 82 h 105"/>
                  <a:gd name="T44" fmla="*/ 4 w 122"/>
                  <a:gd name="T45" fmla="*/ 74 h 105"/>
                  <a:gd name="T46" fmla="*/ 1 w 122"/>
                  <a:gd name="T47" fmla="*/ 63 h 105"/>
                  <a:gd name="T48" fmla="*/ 0 w 122"/>
                  <a:gd name="T49" fmla="*/ 53 h 105"/>
                  <a:gd name="T50" fmla="*/ 1 w 122"/>
                  <a:gd name="T51" fmla="*/ 43 h 105"/>
                  <a:gd name="T52" fmla="*/ 4 w 122"/>
                  <a:gd name="T53" fmla="*/ 32 h 105"/>
                  <a:gd name="T54" fmla="*/ 10 w 122"/>
                  <a:gd name="T55" fmla="*/ 23 h 105"/>
                  <a:gd name="T56" fmla="*/ 18 w 122"/>
                  <a:gd name="T57" fmla="*/ 16 h 105"/>
                  <a:gd name="T58" fmla="*/ 26 w 122"/>
                  <a:gd name="T59" fmla="*/ 9 h 105"/>
                  <a:gd name="T60" fmla="*/ 37 w 122"/>
                  <a:gd name="T61" fmla="*/ 4 h 105"/>
                  <a:gd name="T62" fmla="*/ 48 w 122"/>
                  <a:gd name="T63" fmla="*/ 1 h 105"/>
                  <a:gd name="T64" fmla="*/ 61 w 122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105">
                    <a:moveTo>
                      <a:pt x="61" y="0"/>
                    </a:moveTo>
                    <a:lnTo>
                      <a:pt x="73" y="1"/>
                    </a:lnTo>
                    <a:lnTo>
                      <a:pt x="85" y="4"/>
                    </a:lnTo>
                    <a:lnTo>
                      <a:pt x="95" y="9"/>
                    </a:lnTo>
                    <a:lnTo>
                      <a:pt x="103" y="16"/>
                    </a:lnTo>
                    <a:lnTo>
                      <a:pt x="111" y="23"/>
                    </a:lnTo>
                    <a:lnTo>
                      <a:pt x="117" y="32"/>
                    </a:lnTo>
                    <a:lnTo>
                      <a:pt x="121" y="43"/>
                    </a:lnTo>
                    <a:lnTo>
                      <a:pt x="122" y="53"/>
                    </a:lnTo>
                    <a:lnTo>
                      <a:pt x="121" y="63"/>
                    </a:lnTo>
                    <a:lnTo>
                      <a:pt x="117" y="74"/>
                    </a:lnTo>
                    <a:lnTo>
                      <a:pt x="111" y="82"/>
                    </a:lnTo>
                    <a:lnTo>
                      <a:pt x="103" y="90"/>
                    </a:lnTo>
                    <a:lnTo>
                      <a:pt x="95" y="96"/>
                    </a:lnTo>
                    <a:lnTo>
                      <a:pt x="85" y="100"/>
                    </a:lnTo>
                    <a:lnTo>
                      <a:pt x="73" y="104"/>
                    </a:lnTo>
                    <a:lnTo>
                      <a:pt x="61" y="105"/>
                    </a:lnTo>
                    <a:lnTo>
                      <a:pt x="48" y="104"/>
                    </a:lnTo>
                    <a:lnTo>
                      <a:pt x="37" y="100"/>
                    </a:lnTo>
                    <a:lnTo>
                      <a:pt x="26" y="96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6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3" name="Freeform 41"/>
              <p:cNvSpPr>
                <a:spLocks/>
              </p:cNvSpPr>
              <p:nvPr/>
            </p:nvSpPr>
            <p:spPr bwMode="auto">
              <a:xfrm>
                <a:off x="596" y="1586"/>
                <a:ext cx="62" cy="52"/>
              </a:xfrm>
              <a:custGeom>
                <a:avLst/>
                <a:gdLst>
                  <a:gd name="T0" fmla="*/ 62 w 124"/>
                  <a:gd name="T1" fmla="*/ 0 h 105"/>
                  <a:gd name="T2" fmla="*/ 74 w 124"/>
                  <a:gd name="T3" fmla="*/ 1 h 105"/>
                  <a:gd name="T4" fmla="*/ 86 w 124"/>
                  <a:gd name="T5" fmla="*/ 4 h 105"/>
                  <a:gd name="T6" fmla="*/ 96 w 124"/>
                  <a:gd name="T7" fmla="*/ 9 h 105"/>
                  <a:gd name="T8" fmla="*/ 105 w 124"/>
                  <a:gd name="T9" fmla="*/ 16 h 105"/>
                  <a:gd name="T10" fmla="*/ 114 w 124"/>
                  <a:gd name="T11" fmla="*/ 23 h 105"/>
                  <a:gd name="T12" fmla="*/ 119 w 124"/>
                  <a:gd name="T13" fmla="*/ 32 h 105"/>
                  <a:gd name="T14" fmla="*/ 123 w 124"/>
                  <a:gd name="T15" fmla="*/ 42 h 105"/>
                  <a:gd name="T16" fmla="*/ 124 w 124"/>
                  <a:gd name="T17" fmla="*/ 53 h 105"/>
                  <a:gd name="T18" fmla="*/ 123 w 124"/>
                  <a:gd name="T19" fmla="*/ 63 h 105"/>
                  <a:gd name="T20" fmla="*/ 119 w 124"/>
                  <a:gd name="T21" fmla="*/ 74 h 105"/>
                  <a:gd name="T22" fmla="*/ 114 w 124"/>
                  <a:gd name="T23" fmla="*/ 82 h 105"/>
                  <a:gd name="T24" fmla="*/ 105 w 124"/>
                  <a:gd name="T25" fmla="*/ 90 h 105"/>
                  <a:gd name="T26" fmla="*/ 96 w 124"/>
                  <a:gd name="T27" fmla="*/ 95 h 105"/>
                  <a:gd name="T28" fmla="*/ 86 w 124"/>
                  <a:gd name="T29" fmla="*/ 100 h 105"/>
                  <a:gd name="T30" fmla="*/ 74 w 124"/>
                  <a:gd name="T31" fmla="*/ 104 h 105"/>
                  <a:gd name="T32" fmla="*/ 62 w 124"/>
                  <a:gd name="T33" fmla="*/ 105 h 105"/>
                  <a:gd name="T34" fmla="*/ 49 w 124"/>
                  <a:gd name="T35" fmla="*/ 104 h 105"/>
                  <a:gd name="T36" fmla="*/ 38 w 124"/>
                  <a:gd name="T37" fmla="*/ 100 h 105"/>
                  <a:gd name="T38" fmla="*/ 27 w 124"/>
                  <a:gd name="T39" fmla="*/ 95 h 105"/>
                  <a:gd name="T40" fmla="*/ 18 w 124"/>
                  <a:gd name="T41" fmla="*/ 90 h 105"/>
                  <a:gd name="T42" fmla="*/ 10 w 124"/>
                  <a:gd name="T43" fmla="*/ 82 h 105"/>
                  <a:gd name="T44" fmla="*/ 4 w 124"/>
                  <a:gd name="T45" fmla="*/ 74 h 105"/>
                  <a:gd name="T46" fmla="*/ 1 w 124"/>
                  <a:gd name="T47" fmla="*/ 63 h 105"/>
                  <a:gd name="T48" fmla="*/ 0 w 124"/>
                  <a:gd name="T49" fmla="*/ 53 h 105"/>
                  <a:gd name="T50" fmla="*/ 1 w 124"/>
                  <a:gd name="T51" fmla="*/ 42 h 105"/>
                  <a:gd name="T52" fmla="*/ 4 w 124"/>
                  <a:gd name="T53" fmla="*/ 32 h 105"/>
                  <a:gd name="T54" fmla="*/ 10 w 124"/>
                  <a:gd name="T55" fmla="*/ 23 h 105"/>
                  <a:gd name="T56" fmla="*/ 18 w 124"/>
                  <a:gd name="T57" fmla="*/ 16 h 105"/>
                  <a:gd name="T58" fmla="*/ 27 w 124"/>
                  <a:gd name="T59" fmla="*/ 9 h 105"/>
                  <a:gd name="T60" fmla="*/ 38 w 124"/>
                  <a:gd name="T61" fmla="*/ 4 h 105"/>
                  <a:gd name="T62" fmla="*/ 49 w 124"/>
                  <a:gd name="T63" fmla="*/ 1 h 105"/>
                  <a:gd name="T64" fmla="*/ 62 w 124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5">
                    <a:moveTo>
                      <a:pt x="62" y="0"/>
                    </a:moveTo>
                    <a:lnTo>
                      <a:pt x="74" y="1"/>
                    </a:lnTo>
                    <a:lnTo>
                      <a:pt x="86" y="4"/>
                    </a:lnTo>
                    <a:lnTo>
                      <a:pt x="96" y="9"/>
                    </a:lnTo>
                    <a:lnTo>
                      <a:pt x="105" y="16"/>
                    </a:lnTo>
                    <a:lnTo>
                      <a:pt x="114" y="23"/>
                    </a:lnTo>
                    <a:lnTo>
                      <a:pt x="119" y="32"/>
                    </a:lnTo>
                    <a:lnTo>
                      <a:pt x="123" y="42"/>
                    </a:lnTo>
                    <a:lnTo>
                      <a:pt x="124" y="53"/>
                    </a:lnTo>
                    <a:lnTo>
                      <a:pt x="123" y="63"/>
                    </a:lnTo>
                    <a:lnTo>
                      <a:pt x="119" y="74"/>
                    </a:lnTo>
                    <a:lnTo>
                      <a:pt x="114" y="82"/>
                    </a:lnTo>
                    <a:lnTo>
                      <a:pt x="105" y="90"/>
                    </a:lnTo>
                    <a:lnTo>
                      <a:pt x="96" y="95"/>
                    </a:lnTo>
                    <a:lnTo>
                      <a:pt x="86" y="100"/>
                    </a:lnTo>
                    <a:lnTo>
                      <a:pt x="74" y="104"/>
                    </a:lnTo>
                    <a:lnTo>
                      <a:pt x="62" y="105"/>
                    </a:lnTo>
                    <a:lnTo>
                      <a:pt x="49" y="104"/>
                    </a:lnTo>
                    <a:lnTo>
                      <a:pt x="38" y="100"/>
                    </a:lnTo>
                    <a:lnTo>
                      <a:pt x="27" y="95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6"/>
                    </a:lnTo>
                    <a:lnTo>
                      <a:pt x="27" y="9"/>
                    </a:lnTo>
                    <a:lnTo>
                      <a:pt x="38" y="4"/>
                    </a:lnTo>
                    <a:lnTo>
                      <a:pt x="49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4" name="Freeform 42"/>
              <p:cNvSpPr>
                <a:spLocks/>
              </p:cNvSpPr>
              <p:nvPr/>
            </p:nvSpPr>
            <p:spPr bwMode="auto">
              <a:xfrm>
                <a:off x="706" y="1605"/>
                <a:ext cx="61" cy="52"/>
              </a:xfrm>
              <a:custGeom>
                <a:avLst/>
                <a:gdLst>
                  <a:gd name="T0" fmla="*/ 62 w 123"/>
                  <a:gd name="T1" fmla="*/ 0 h 105"/>
                  <a:gd name="T2" fmla="*/ 74 w 123"/>
                  <a:gd name="T3" fmla="*/ 1 h 105"/>
                  <a:gd name="T4" fmla="*/ 86 w 123"/>
                  <a:gd name="T5" fmla="*/ 4 h 105"/>
                  <a:gd name="T6" fmla="*/ 96 w 123"/>
                  <a:gd name="T7" fmla="*/ 9 h 105"/>
                  <a:gd name="T8" fmla="*/ 104 w 123"/>
                  <a:gd name="T9" fmla="*/ 15 h 105"/>
                  <a:gd name="T10" fmla="*/ 112 w 123"/>
                  <a:gd name="T11" fmla="*/ 23 h 105"/>
                  <a:gd name="T12" fmla="*/ 118 w 123"/>
                  <a:gd name="T13" fmla="*/ 31 h 105"/>
                  <a:gd name="T14" fmla="*/ 122 w 123"/>
                  <a:gd name="T15" fmla="*/ 41 h 105"/>
                  <a:gd name="T16" fmla="*/ 123 w 123"/>
                  <a:gd name="T17" fmla="*/ 52 h 105"/>
                  <a:gd name="T18" fmla="*/ 122 w 123"/>
                  <a:gd name="T19" fmla="*/ 62 h 105"/>
                  <a:gd name="T20" fmla="*/ 118 w 123"/>
                  <a:gd name="T21" fmla="*/ 72 h 105"/>
                  <a:gd name="T22" fmla="*/ 112 w 123"/>
                  <a:gd name="T23" fmla="*/ 82 h 105"/>
                  <a:gd name="T24" fmla="*/ 104 w 123"/>
                  <a:gd name="T25" fmla="*/ 90 h 105"/>
                  <a:gd name="T26" fmla="*/ 96 w 123"/>
                  <a:gd name="T27" fmla="*/ 96 h 105"/>
                  <a:gd name="T28" fmla="*/ 86 w 123"/>
                  <a:gd name="T29" fmla="*/ 100 h 105"/>
                  <a:gd name="T30" fmla="*/ 74 w 123"/>
                  <a:gd name="T31" fmla="*/ 104 h 105"/>
                  <a:gd name="T32" fmla="*/ 62 w 123"/>
                  <a:gd name="T33" fmla="*/ 105 h 105"/>
                  <a:gd name="T34" fmla="*/ 49 w 123"/>
                  <a:gd name="T35" fmla="*/ 104 h 105"/>
                  <a:gd name="T36" fmla="*/ 38 w 123"/>
                  <a:gd name="T37" fmla="*/ 100 h 105"/>
                  <a:gd name="T38" fmla="*/ 27 w 123"/>
                  <a:gd name="T39" fmla="*/ 96 h 105"/>
                  <a:gd name="T40" fmla="*/ 18 w 123"/>
                  <a:gd name="T41" fmla="*/ 90 h 105"/>
                  <a:gd name="T42" fmla="*/ 10 w 123"/>
                  <a:gd name="T43" fmla="*/ 82 h 105"/>
                  <a:gd name="T44" fmla="*/ 4 w 123"/>
                  <a:gd name="T45" fmla="*/ 72 h 105"/>
                  <a:gd name="T46" fmla="*/ 1 w 123"/>
                  <a:gd name="T47" fmla="*/ 62 h 105"/>
                  <a:gd name="T48" fmla="*/ 0 w 123"/>
                  <a:gd name="T49" fmla="*/ 52 h 105"/>
                  <a:gd name="T50" fmla="*/ 1 w 123"/>
                  <a:gd name="T51" fmla="*/ 41 h 105"/>
                  <a:gd name="T52" fmla="*/ 4 w 123"/>
                  <a:gd name="T53" fmla="*/ 31 h 105"/>
                  <a:gd name="T54" fmla="*/ 10 w 123"/>
                  <a:gd name="T55" fmla="*/ 23 h 105"/>
                  <a:gd name="T56" fmla="*/ 18 w 123"/>
                  <a:gd name="T57" fmla="*/ 15 h 105"/>
                  <a:gd name="T58" fmla="*/ 27 w 123"/>
                  <a:gd name="T59" fmla="*/ 9 h 105"/>
                  <a:gd name="T60" fmla="*/ 38 w 123"/>
                  <a:gd name="T61" fmla="*/ 4 h 105"/>
                  <a:gd name="T62" fmla="*/ 49 w 123"/>
                  <a:gd name="T63" fmla="*/ 1 h 105"/>
                  <a:gd name="T64" fmla="*/ 62 w 123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5">
                    <a:moveTo>
                      <a:pt x="62" y="0"/>
                    </a:moveTo>
                    <a:lnTo>
                      <a:pt x="74" y="1"/>
                    </a:lnTo>
                    <a:lnTo>
                      <a:pt x="86" y="4"/>
                    </a:lnTo>
                    <a:lnTo>
                      <a:pt x="96" y="9"/>
                    </a:lnTo>
                    <a:lnTo>
                      <a:pt x="104" y="15"/>
                    </a:lnTo>
                    <a:lnTo>
                      <a:pt x="112" y="23"/>
                    </a:lnTo>
                    <a:lnTo>
                      <a:pt x="118" y="31"/>
                    </a:lnTo>
                    <a:lnTo>
                      <a:pt x="122" y="41"/>
                    </a:lnTo>
                    <a:lnTo>
                      <a:pt x="123" y="52"/>
                    </a:lnTo>
                    <a:lnTo>
                      <a:pt x="122" y="62"/>
                    </a:lnTo>
                    <a:lnTo>
                      <a:pt x="118" y="72"/>
                    </a:lnTo>
                    <a:lnTo>
                      <a:pt x="112" y="82"/>
                    </a:lnTo>
                    <a:lnTo>
                      <a:pt x="104" y="90"/>
                    </a:lnTo>
                    <a:lnTo>
                      <a:pt x="96" y="96"/>
                    </a:lnTo>
                    <a:lnTo>
                      <a:pt x="86" y="100"/>
                    </a:lnTo>
                    <a:lnTo>
                      <a:pt x="74" y="104"/>
                    </a:lnTo>
                    <a:lnTo>
                      <a:pt x="62" y="105"/>
                    </a:lnTo>
                    <a:lnTo>
                      <a:pt x="49" y="104"/>
                    </a:lnTo>
                    <a:lnTo>
                      <a:pt x="38" y="100"/>
                    </a:lnTo>
                    <a:lnTo>
                      <a:pt x="27" y="96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4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7" y="9"/>
                    </a:lnTo>
                    <a:lnTo>
                      <a:pt x="38" y="4"/>
                    </a:lnTo>
                    <a:lnTo>
                      <a:pt x="49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5" name="Freeform 43"/>
              <p:cNvSpPr>
                <a:spLocks/>
              </p:cNvSpPr>
              <p:nvPr/>
            </p:nvSpPr>
            <p:spPr bwMode="auto">
              <a:xfrm>
                <a:off x="885" y="1612"/>
                <a:ext cx="62" cy="52"/>
              </a:xfrm>
              <a:custGeom>
                <a:avLst/>
                <a:gdLst>
                  <a:gd name="T0" fmla="*/ 61 w 122"/>
                  <a:gd name="T1" fmla="*/ 0 h 104"/>
                  <a:gd name="T2" fmla="*/ 74 w 122"/>
                  <a:gd name="T3" fmla="*/ 1 h 104"/>
                  <a:gd name="T4" fmla="*/ 85 w 122"/>
                  <a:gd name="T5" fmla="*/ 4 h 104"/>
                  <a:gd name="T6" fmla="*/ 96 w 122"/>
                  <a:gd name="T7" fmla="*/ 9 h 104"/>
                  <a:gd name="T8" fmla="*/ 104 w 122"/>
                  <a:gd name="T9" fmla="*/ 15 h 104"/>
                  <a:gd name="T10" fmla="*/ 112 w 122"/>
                  <a:gd name="T11" fmla="*/ 23 h 104"/>
                  <a:gd name="T12" fmla="*/ 117 w 122"/>
                  <a:gd name="T13" fmla="*/ 31 h 104"/>
                  <a:gd name="T14" fmla="*/ 121 w 122"/>
                  <a:gd name="T15" fmla="*/ 41 h 104"/>
                  <a:gd name="T16" fmla="*/ 122 w 122"/>
                  <a:gd name="T17" fmla="*/ 52 h 104"/>
                  <a:gd name="T18" fmla="*/ 121 w 122"/>
                  <a:gd name="T19" fmla="*/ 62 h 104"/>
                  <a:gd name="T20" fmla="*/ 117 w 122"/>
                  <a:gd name="T21" fmla="*/ 72 h 104"/>
                  <a:gd name="T22" fmla="*/ 112 w 122"/>
                  <a:gd name="T23" fmla="*/ 81 h 104"/>
                  <a:gd name="T24" fmla="*/ 104 w 122"/>
                  <a:gd name="T25" fmla="*/ 89 h 104"/>
                  <a:gd name="T26" fmla="*/ 96 w 122"/>
                  <a:gd name="T27" fmla="*/ 94 h 104"/>
                  <a:gd name="T28" fmla="*/ 85 w 122"/>
                  <a:gd name="T29" fmla="*/ 99 h 104"/>
                  <a:gd name="T30" fmla="*/ 74 w 122"/>
                  <a:gd name="T31" fmla="*/ 102 h 104"/>
                  <a:gd name="T32" fmla="*/ 61 w 122"/>
                  <a:gd name="T33" fmla="*/ 104 h 104"/>
                  <a:gd name="T34" fmla="*/ 48 w 122"/>
                  <a:gd name="T35" fmla="*/ 102 h 104"/>
                  <a:gd name="T36" fmla="*/ 37 w 122"/>
                  <a:gd name="T37" fmla="*/ 99 h 104"/>
                  <a:gd name="T38" fmla="*/ 26 w 122"/>
                  <a:gd name="T39" fmla="*/ 94 h 104"/>
                  <a:gd name="T40" fmla="*/ 18 w 122"/>
                  <a:gd name="T41" fmla="*/ 89 h 104"/>
                  <a:gd name="T42" fmla="*/ 10 w 122"/>
                  <a:gd name="T43" fmla="*/ 81 h 104"/>
                  <a:gd name="T44" fmla="*/ 5 w 122"/>
                  <a:gd name="T45" fmla="*/ 72 h 104"/>
                  <a:gd name="T46" fmla="*/ 1 w 122"/>
                  <a:gd name="T47" fmla="*/ 62 h 104"/>
                  <a:gd name="T48" fmla="*/ 0 w 122"/>
                  <a:gd name="T49" fmla="*/ 52 h 104"/>
                  <a:gd name="T50" fmla="*/ 1 w 122"/>
                  <a:gd name="T51" fmla="*/ 41 h 104"/>
                  <a:gd name="T52" fmla="*/ 5 w 122"/>
                  <a:gd name="T53" fmla="*/ 31 h 104"/>
                  <a:gd name="T54" fmla="*/ 10 w 122"/>
                  <a:gd name="T55" fmla="*/ 23 h 104"/>
                  <a:gd name="T56" fmla="*/ 18 w 122"/>
                  <a:gd name="T57" fmla="*/ 15 h 104"/>
                  <a:gd name="T58" fmla="*/ 26 w 122"/>
                  <a:gd name="T59" fmla="*/ 9 h 104"/>
                  <a:gd name="T60" fmla="*/ 37 w 122"/>
                  <a:gd name="T61" fmla="*/ 4 h 104"/>
                  <a:gd name="T62" fmla="*/ 48 w 122"/>
                  <a:gd name="T63" fmla="*/ 1 h 104"/>
                  <a:gd name="T64" fmla="*/ 61 w 122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6" y="9"/>
                    </a:lnTo>
                    <a:lnTo>
                      <a:pt x="104" y="15"/>
                    </a:lnTo>
                    <a:lnTo>
                      <a:pt x="112" y="23"/>
                    </a:lnTo>
                    <a:lnTo>
                      <a:pt x="117" y="31"/>
                    </a:lnTo>
                    <a:lnTo>
                      <a:pt x="121" y="41"/>
                    </a:lnTo>
                    <a:lnTo>
                      <a:pt x="122" y="52"/>
                    </a:lnTo>
                    <a:lnTo>
                      <a:pt x="121" y="62"/>
                    </a:lnTo>
                    <a:lnTo>
                      <a:pt x="117" y="72"/>
                    </a:lnTo>
                    <a:lnTo>
                      <a:pt x="112" y="81"/>
                    </a:lnTo>
                    <a:lnTo>
                      <a:pt x="104" y="89"/>
                    </a:lnTo>
                    <a:lnTo>
                      <a:pt x="96" y="94"/>
                    </a:lnTo>
                    <a:lnTo>
                      <a:pt x="85" y="99"/>
                    </a:lnTo>
                    <a:lnTo>
                      <a:pt x="74" y="102"/>
                    </a:lnTo>
                    <a:lnTo>
                      <a:pt x="61" y="104"/>
                    </a:lnTo>
                    <a:lnTo>
                      <a:pt x="48" y="102"/>
                    </a:lnTo>
                    <a:lnTo>
                      <a:pt x="37" y="99"/>
                    </a:lnTo>
                    <a:lnTo>
                      <a:pt x="26" y="94"/>
                    </a:lnTo>
                    <a:lnTo>
                      <a:pt x="18" y="89"/>
                    </a:lnTo>
                    <a:lnTo>
                      <a:pt x="10" y="81"/>
                    </a:lnTo>
                    <a:lnTo>
                      <a:pt x="5" y="7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5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6" name="Freeform 44"/>
              <p:cNvSpPr>
                <a:spLocks/>
              </p:cNvSpPr>
              <p:nvPr/>
            </p:nvSpPr>
            <p:spPr bwMode="auto">
              <a:xfrm>
                <a:off x="997" y="1595"/>
                <a:ext cx="62" cy="53"/>
              </a:xfrm>
              <a:custGeom>
                <a:avLst/>
                <a:gdLst>
                  <a:gd name="T0" fmla="*/ 63 w 124"/>
                  <a:gd name="T1" fmla="*/ 0 h 105"/>
                  <a:gd name="T2" fmla="*/ 75 w 124"/>
                  <a:gd name="T3" fmla="*/ 1 h 105"/>
                  <a:gd name="T4" fmla="*/ 87 w 124"/>
                  <a:gd name="T5" fmla="*/ 5 h 105"/>
                  <a:gd name="T6" fmla="*/ 97 w 124"/>
                  <a:gd name="T7" fmla="*/ 10 h 105"/>
                  <a:gd name="T8" fmla="*/ 105 w 124"/>
                  <a:gd name="T9" fmla="*/ 15 h 105"/>
                  <a:gd name="T10" fmla="*/ 113 w 124"/>
                  <a:gd name="T11" fmla="*/ 23 h 105"/>
                  <a:gd name="T12" fmla="*/ 119 w 124"/>
                  <a:gd name="T13" fmla="*/ 31 h 105"/>
                  <a:gd name="T14" fmla="*/ 123 w 124"/>
                  <a:gd name="T15" fmla="*/ 42 h 105"/>
                  <a:gd name="T16" fmla="*/ 124 w 124"/>
                  <a:gd name="T17" fmla="*/ 52 h 105"/>
                  <a:gd name="T18" fmla="*/ 123 w 124"/>
                  <a:gd name="T19" fmla="*/ 63 h 105"/>
                  <a:gd name="T20" fmla="*/ 119 w 124"/>
                  <a:gd name="T21" fmla="*/ 73 h 105"/>
                  <a:gd name="T22" fmla="*/ 113 w 124"/>
                  <a:gd name="T23" fmla="*/ 82 h 105"/>
                  <a:gd name="T24" fmla="*/ 105 w 124"/>
                  <a:gd name="T25" fmla="*/ 89 h 105"/>
                  <a:gd name="T26" fmla="*/ 97 w 124"/>
                  <a:gd name="T27" fmla="*/ 96 h 105"/>
                  <a:gd name="T28" fmla="*/ 87 w 124"/>
                  <a:gd name="T29" fmla="*/ 101 h 105"/>
                  <a:gd name="T30" fmla="*/ 75 w 124"/>
                  <a:gd name="T31" fmla="*/ 104 h 105"/>
                  <a:gd name="T32" fmla="*/ 63 w 124"/>
                  <a:gd name="T33" fmla="*/ 105 h 105"/>
                  <a:gd name="T34" fmla="*/ 50 w 124"/>
                  <a:gd name="T35" fmla="*/ 104 h 105"/>
                  <a:gd name="T36" fmla="*/ 38 w 124"/>
                  <a:gd name="T37" fmla="*/ 101 h 105"/>
                  <a:gd name="T38" fmla="*/ 28 w 124"/>
                  <a:gd name="T39" fmla="*/ 96 h 105"/>
                  <a:gd name="T40" fmla="*/ 19 w 124"/>
                  <a:gd name="T41" fmla="*/ 89 h 105"/>
                  <a:gd name="T42" fmla="*/ 11 w 124"/>
                  <a:gd name="T43" fmla="*/ 82 h 105"/>
                  <a:gd name="T44" fmla="*/ 5 w 124"/>
                  <a:gd name="T45" fmla="*/ 73 h 105"/>
                  <a:gd name="T46" fmla="*/ 2 w 124"/>
                  <a:gd name="T47" fmla="*/ 63 h 105"/>
                  <a:gd name="T48" fmla="*/ 0 w 124"/>
                  <a:gd name="T49" fmla="*/ 52 h 105"/>
                  <a:gd name="T50" fmla="*/ 2 w 124"/>
                  <a:gd name="T51" fmla="*/ 42 h 105"/>
                  <a:gd name="T52" fmla="*/ 5 w 124"/>
                  <a:gd name="T53" fmla="*/ 31 h 105"/>
                  <a:gd name="T54" fmla="*/ 11 w 124"/>
                  <a:gd name="T55" fmla="*/ 23 h 105"/>
                  <a:gd name="T56" fmla="*/ 19 w 124"/>
                  <a:gd name="T57" fmla="*/ 15 h 105"/>
                  <a:gd name="T58" fmla="*/ 28 w 124"/>
                  <a:gd name="T59" fmla="*/ 10 h 105"/>
                  <a:gd name="T60" fmla="*/ 38 w 124"/>
                  <a:gd name="T61" fmla="*/ 5 h 105"/>
                  <a:gd name="T62" fmla="*/ 50 w 124"/>
                  <a:gd name="T63" fmla="*/ 1 h 105"/>
                  <a:gd name="T64" fmla="*/ 63 w 124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5">
                    <a:moveTo>
                      <a:pt x="63" y="0"/>
                    </a:moveTo>
                    <a:lnTo>
                      <a:pt x="75" y="1"/>
                    </a:lnTo>
                    <a:lnTo>
                      <a:pt x="87" y="5"/>
                    </a:lnTo>
                    <a:lnTo>
                      <a:pt x="97" y="10"/>
                    </a:lnTo>
                    <a:lnTo>
                      <a:pt x="105" y="15"/>
                    </a:lnTo>
                    <a:lnTo>
                      <a:pt x="113" y="23"/>
                    </a:lnTo>
                    <a:lnTo>
                      <a:pt x="119" y="31"/>
                    </a:lnTo>
                    <a:lnTo>
                      <a:pt x="123" y="42"/>
                    </a:lnTo>
                    <a:lnTo>
                      <a:pt x="124" y="52"/>
                    </a:lnTo>
                    <a:lnTo>
                      <a:pt x="123" y="63"/>
                    </a:lnTo>
                    <a:lnTo>
                      <a:pt x="119" y="73"/>
                    </a:lnTo>
                    <a:lnTo>
                      <a:pt x="113" y="82"/>
                    </a:lnTo>
                    <a:lnTo>
                      <a:pt x="105" y="89"/>
                    </a:lnTo>
                    <a:lnTo>
                      <a:pt x="97" y="96"/>
                    </a:lnTo>
                    <a:lnTo>
                      <a:pt x="87" y="101"/>
                    </a:lnTo>
                    <a:lnTo>
                      <a:pt x="75" y="104"/>
                    </a:lnTo>
                    <a:lnTo>
                      <a:pt x="63" y="105"/>
                    </a:lnTo>
                    <a:lnTo>
                      <a:pt x="50" y="104"/>
                    </a:lnTo>
                    <a:lnTo>
                      <a:pt x="38" y="101"/>
                    </a:lnTo>
                    <a:lnTo>
                      <a:pt x="28" y="96"/>
                    </a:lnTo>
                    <a:lnTo>
                      <a:pt x="19" y="89"/>
                    </a:lnTo>
                    <a:lnTo>
                      <a:pt x="11" y="82"/>
                    </a:lnTo>
                    <a:lnTo>
                      <a:pt x="5" y="73"/>
                    </a:lnTo>
                    <a:lnTo>
                      <a:pt x="2" y="63"/>
                    </a:lnTo>
                    <a:lnTo>
                      <a:pt x="0" y="52"/>
                    </a:lnTo>
                    <a:lnTo>
                      <a:pt x="2" y="42"/>
                    </a:lnTo>
                    <a:lnTo>
                      <a:pt x="5" y="31"/>
                    </a:lnTo>
                    <a:lnTo>
                      <a:pt x="11" y="23"/>
                    </a:lnTo>
                    <a:lnTo>
                      <a:pt x="19" y="15"/>
                    </a:lnTo>
                    <a:lnTo>
                      <a:pt x="28" y="10"/>
                    </a:lnTo>
                    <a:lnTo>
                      <a:pt x="38" y="5"/>
                    </a:lnTo>
                    <a:lnTo>
                      <a:pt x="50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7" name="Freeform 45"/>
              <p:cNvSpPr>
                <a:spLocks/>
              </p:cNvSpPr>
              <p:nvPr/>
            </p:nvSpPr>
            <p:spPr bwMode="auto">
              <a:xfrm>
                <a:off x="798" y="1588"/>
                <a:ext cx="68" cy="118"/>
              </a:xfrm>
              <a:custGeom>
                <a:avLst/>
                <a:gdLst>
                  <a:gd name="T0" fmla="*/ 0 w 137"/>
                  <a:gd name="T1" fmla="*/ 47 h 237"/>
                  <a:gd name="T2" fmla="*/ 0 w 137"/>
                  <a:gd name="T3" fmla="*/ 68 h 237"/>
                  <a:gd name="T4" fmla="*/ 16 w 137"/>
                  <a:gd name="T5" fmla="*/ 96 h 237"/>
                  <a:gd name="T6" fmla="*/ 16 w 137"/>
                  <a:gd name="T7" fmla="*/ 151 h 237"/>
                  <a:gd name="T8" fmla="*/ 3 w 137"/>
                  <a:gd name="T9" fmla="*/ 176 h 237"/>
                  <a:gd name="T10" fmla="*/ 3 w 137"/>
                  <a:gd name="T11" fmla="*/ 202 h 237"/>
                  <a:gd name="T12" fmla="*/ 22 w 137"/>
                  <a:gd name="T13" fmla="*/ 216 h 237"/>
                  <a:gd name="T14" fmla="*/ 40 w 137"/>
                  <a:gd name="T15" fmla="*/ 227 h 237"/>
                  <a:gd name="T16" fmla="*/ 56 w 137"/>
                  <a:gd name="T17" fmla="*/ 234 h 237"/>
                  <a:gd name="T18" fmla="*/ 72 w 137"/>
                  <a:gd name="T19" fmla="*/ 237 h 237"/>
                  <a:gd name="T20" fmla="*/ 89 w 137"/>
                  <a:gd name="T21" fmla="*/ 234 h 237"/>
                  <a:gd name="T22" fmla="*/ 105 w 137"/>
                  <a:gd name="T23" fmla="*/ 226 h 237"/>
                  <a:gd name="T24" fmla="*/ 121 w 137"/>
                  <a:gd name="T25" fmla="*/ 211 h 237"/>
                  <a:gd name="T26" fmla="*/ 137 w 137"/>
                  <a:gd name="T27" fmla="*/ 189 h 237"/>
                  <a:gd name="T28" fmla="*/ 114 w 137"/>
                  <a:gd name="T29" fmla="*/ 151 h 237"/>
                  <a:gd name="T30" fmla="*/ 114 w 137"/>
                  <a:gd name="T31" fmla="*/ 74 h 237"/>
                  <a:gd name="T32" fmla="*/ 130 w 137"/>
                  <a:gd name="T33" fmla="*/ 53 h 237"/>
                  <a:gd name="T34" fmla="*/ 117 w 137"/>
                  <a:gd name="T35" fmla="*/ 32 h 237"/>
                  <a:gd name="T36" fmla="*/ 102 w 137"/>
                  <a:gd name="T37" fmla="*/ 15 h 237"/>
                  <a:gd name="T38" fmla="*/ 84 w 137"/>
                  <a:gd name="T39" fmla="*/ 5 h 237"/>
                  <a:gd name="T40" fmla="*/ 66 w 137"/>
                  <a:gd name="T41" fmla="*/ 0 h 237"/>
                  <a:gd name="T42" fmla="*/ 46 w 137"/>
                  <a:gd name="T43" fmla="*/ 3 h 237"/>
                  <a:gd name="T44" fmla="*/ 28 w 137"/>
                  <a:gd name="T45" fmla="*/ 11 h 237"/>
                  <a:gd name="T46" fmla="*/ 13 w 137"/>
                  <a:gd name="T47" fmla="*/ 26 h 237"/>
                  <a:gd name="T48" fmla="*/ 0 w 137"/>
                  <a:gd name="T49" fmla="*/ 4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7" h="237">
                    <a:moveTo>
                      <a:pt x="0" y="47"/>
                    </a:moveTo>
                    <a:lnTo>
                      <a:pt x="0" y="68"/>
                    </a:lnTo>
                    <a:lnTo>
                      <a:pt x="16" y="96"/>
                    </a:lnTo>
                    <a:lnTo>
                      <a:pt x="16" y="151"/>
                    </a:lnTo>
                    <a:lnTo>
                      <a:pt x="3" y="176"/>
                    </a:lnTo>
                    <a:lnTo>
                      <a:pt x="3" y="202"/>
                    </a:lnTo>
                    <a:lnTo>
                      <a:pt x="22" y="216"/>
                    </a:lnTo>
                    <a:lnTo>
                      <a:pt x="40" y="227"/>
                    </a:lnTo>
                    <a:lnTo>
                      <a:pt x="56" y="234"/>
                    </a:lnTo>
                    <a:lnTo>
                      <a:pt x="72" y="237"/>
                    </a:lnTo>
                    <a:lnTo>
                      <a:pt x="89" y="234"/>
                    </a:lnTo>
                    <a:lnTo>
                      <a:pt x="105" y="226"/>
                    </a:lnTo>
                    <a:lnTo>
                      <a:pt x="121" y="211"/>
                    </a:lnTo>
                    <a:lnTo>
                      <a:pt x="137" y="189"/>
                    </a:lnTo>
                    <a:lnTo>
                      <a:pt x="114" y="151"/>
                    </a:lnTo>
                    <a:lnTo>
                      <a:pt x="114" y="74"/>
                    </a:lnTo>
                    <a:lnTo>
                      <a:pt x="130" y="53"/>
                    </a:lnTo>
                    <a:lnTo>
                      <a:pt x="117" y="32"/>
                    </a:lnTo>
                    <a:lnTo>
                      <a:pt x="102" y="15"/>
                    </a:lnTo>
                    <a:lnTo>
                      <a:pt x="84" y="5"/>
                    </a:lnTo>
                    <a:lnTo>
                      <a:pt x="66" y="0"/>
                    </a:lnTo>
                    <a:lnTo>
                      <a:pt x="46" y="3"/>
                    </a:lnTo>
                    <a:lnTo>
                      <a:pt x="28" y="11"/>
                    </a:lnTo>
                    <a:lnTo>
                      <a:pt x="13" y="26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8" name="Freeform 46"/>
              <p:cNvSpPr>
                <a:spLocks/>
              </p:cNvSpPr>
              <p:nvPr/>
            </p:nvSpPr>
            <p:spPr bwMode="auto">
              <a:xfrm>
                <a:off x="616" y="963"/>
                <a:ext cx="412" cy="37"/>
              </a:xfrm>
              <a:custGeom>
                <a:avLst/>
                <a:gdLst>
                  <a:gd name="T0" fmla="*/ 0 w 825"/>
                  <a:gd name="T1" fmla="*/ 9 h 75"/>
                  <a:gd name="T2" fmla="*/ 0 w 825"/>
                  <a:gd name="T3" fmla="*/ 75 h 75"/>
                  <a:gd name="T4" fmla="*/ 825 w 825"/>
                  <a:gd name="T5" fmla="*/ 69 h 75"/>
                  <a:gd name="T6" fmla="*/ 825 w 825"/>
                  <a:gd name="T7" fmla="*/ 0 h 75"/>
                  <a:gd name="T8" fmla="*/ 0 w 825"/>
                  <a:gd name="T9" fmla="*/ 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5" h="75">
                    <a:moveTo>
                      <a:pt x="0" y="9"/>
                    </a:moveTo>
                    <a:lnTo>
                      <a:pt x="0" y="75"/>
                    </a:lnTo>
                    <a:lnTo>
                      <a:pt x="825" y="69"/>
                    </a:lnTo>
                    <a:lnTo>
                      <a:pt x="825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19" name="Rectangle 47"/>
              <p:cNvSpPr>
                <a:spLocks noChangeArrowheads="1"/>
              </p:cNvSpPr>
              <p:nvPr/>
            </p:nvSpPr>
            <p:spPr bwMode="auto">
              <a:xfrm>
                <a:off x="675" y="972"/>
                <a:ext cx="15" cy="22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0" name="Rectangle 48"/>
              <p:cNvSpPr>
                <a:spLocks noChangeArrowheads="1"/>
              </p:cNvSpPr>
              <p:nvPr/>
            </p:nvSpPr>
            <p:spPr bwMode="auto">
              <a:xfrm>
                <a:off x="849" y="968"/>
                <a:ext cx="92" cy="19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1" name="Rectangle 49"/>
              <p:cNvSpPr>
                <a:spLocks noChangeArrowheads="1"/>
              </p:cNvSpPr>
              <p:nvPr/>
            </p:nvSpPr>
            <p:spPr bwMode="auto">
              <a:xfrm>
                <a:off x="954" y="972"/>
                <a:ext cx="18" cy="16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2" name="Rectangle 50"/>
              <p:cNvSpPr>
                <a:spLocks noChangeArrowheads="1"/>
              </p:cNvSpPr>
              <p:nvPr/>
            </p:nvSpPr>
            <p:spPr bwMode="auto">
              <a:xfrm>
                <a:off x="986" y="973"/>
                <a:ext cx="26" cy="15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3" name="Rectangle 51"/>
              <p:cNvSpPr>
                <a:spLocks noChangeArrowheads="1"/>
              </p:cNvSpPr>
              <p:nvPr/>
            </p:nvSpPr>
            <p:spPr bwMode="auto">
              <a:xfrm>
                <a:off x="633" y="1013"/>
                <a:ext cx="30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4" name="Rectangle 52"/>
              <p:cNvSpPr>
                <a:spLocks noChangeArrowheads="1"/>
              </p:cNvSpPr>
              <p:nvPr/>
            </p:nvSpPr>
            <p:spPr bwMode="auto">
              <a:xfrm>
                <a:off x="633" y="1058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5" name="Rectangle 53"/>
              <p:cNvSpPr>
                <a:spLocks noChangeArrowheads="1"/>
              </p:cNvSpPr>
              <p:nvPr/>
            </p:nvSpPr>
            <p:spPr bwMode="auto">
              <a:xfrm>
                <a:off x="633" y="1094"/>
                <a:ext cx="23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6" name="Rectangle 54"/>
              <p:cNvSpPr>
                <a:spLocks noChangeArrowheads="1"/>
              </p:cNvSpPr>
              <p:nvPr/>
            </p:nvSpPr>
            <p:spPr bwMode="auto">
              <a:xfrm>
                <a:off x="844" y="1091"/>
                <a:ext cx="24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7" name="Rectangle 55"/>
              <p:cNvSpPr>
                <a:spLocks noChangeArrowheads="1"/>
              </p:cNvSpPr>
              <p:nvPr/>
            </p:nvSpPr>
            <p:spPr bwMode="auto">
              <a:xfrm>
                <a:off x="633" y="1146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8" name="Rectangle 56"/>
              <p:cNvSpPr>
                <a:spLocks noChangeArrowheads="1"/>
              </p:cNvSpPr>
              <p:nvPr/>
            </p:nvSpPr>
            <p:spPr bwMode="auto">
              <a:xfrm>
                <a:off x="633" y="1228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29" name="Rectangle 57"/>
              <p:cNvSpPr>
                <a:spLocks noChangeArrowheads="1"/>
              </p:cNvSpPr>
              <p:nvPr/>
            </p:nvSpPr>
            <p:spPr bwMode="auto">
              <a:xfrm>
                <a:off x="633" y="1279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0" name="Rectangle 58"/>
              <p:cNvSpPr>
                <a:spLocks noChangeArrowheads="1"/>
              </p:cNvSpPr>
              <p:nvPr/>
            </p:nvSpPr>
            <p:spPr bwMode="auto">
              <a:xfrm>
                <a:off x="682" y="1013"/>
                <a:ext cx="25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1" name="Rectangle 59"/>
              <p:cNvSpPr>
                <a:spLocks noChangeArrowheads="1"/>
              </p:cNvSpPr>
              <p:nvPr/>
            </p:nvSpPr>
            <p:spPr bwMode="auto">
              <a:xfrm>
                <a:off x="682" y="1058"/>
                <a:ext cx="25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2" name="Rectangle 60"/>
              <p:cNvSpPr>
                <a:spLocks noChangeArrowheads="1"/>
              </p:cNvSpPr>
              <p:nvPr/>
            </p:nvSpPr>
            <p:spPr bwMode="auto">
              <a:xfrm>
                <a:off x="671" y="1094"/>
                <a:ext cx="19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3" name="Rectangle 61"/>
              <p:cNvSpPr>
                <a:spLocks noChangeArrowheads="1"/>
              </p:cNvSpPr>
              <p:nvPr/>
            </p:nvSpPr>
            <p:spPr bwMode="auto">
              <a:xfrm>
                <a:off x="882" y="1091"/>
                <a:ext cx="2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4" name="Rectangle 62"/>
              <p:cNvSpPr>
                <a:spLocks noChangeArrowheads="1"/>
              </p:cNvSpPr>
              <p:nvPr/>
            </p:nvSpPr>
            <p:spPr bwMode="auto">
              <a:xfrm>
                <a:off x="691" y="1146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5" name="Rectangle 63"/>
              <p:cNvSpPr>
                <a:spLocks noChangeArrowheads="1"/>
              </p:cNvSpPr>
              <p:nvPr/>
            </p:nvSpPr>
            <p:spPr bwMode="auto">
              <a:xfrm>
                <a:off x="691" y="1228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6" name="Rectangle 64"/>
              <p:cNvSpPr>
                <a:spLocks noChangeArrowheads="1"/>
              </p:cNvSpPr>
              <p:nvPr/>
            </p:nvSpPr>
            <p:spPr bwMode="auto">
              <a:xfrm>
                <a:off x="691" y="1279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7" name="Rectangle 65"/>
              <p:cNvSpPr>
                <a:spLocks noChangeArrowheads="1"/>
              </p:cNvSpPr>
              <p:nvPr/>
            </p:nvSpPr>
            <p:spPr bwMode="auto">
              <a:xfrm>
                <a:off x="728" y="1015"/>
                <a:ext cx="10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8" name="Rectangle 66"/>
              <p:cNvSpPr>
                <a:spLocks noChangeArrowheads="1"/>
              </p:cNvSpPr>
              <p:nvPr/>
            </p:nvSpPr>
            <p:spPr bwMode="auto">
              <a:xfrm>
                <a:off x="728" y="1059"/>
                <a:ext cx="10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39" name="Rectangle 67"/>
              <p:cNvSpPr>
                <a:spLocks noChangeArrowheads="1"/>
              </p:cNvSpPr>
              <p:nvPr/>
            </p:nvSpPr>
            <p:spPr bwMode="auto">
              <a:xfrm>
                <a:off x="706" y="1096"/>
                <a:ext cx="81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0" name="Rectangle 68"/>
              <p:cNvSpPr>
                <a:spLocks noChangeArrowheads="1"/>
              </p:cNvSpPr>
              <p:nvPr/>
            </p:nvSpPr>
            <p:spPr bwMode="auto">
              <a:xfrm>
                <a:off x="917" y="1092"/>
                <a:ext cx="80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1" name="Rectangle 69"/>
              <p:cNvSpPr>
                <a:spLocks noChangeArrowheads="1"/>
              </p:cNvSpPr>
              <p:nvPr/>
            </p:nvSpPr>
            <p:spPr bwMode="auto">
              <a:xfrm>
                <a:off x="746" y="1147"/>
                <a:ext cx="126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2" name="Rectangle 70"/>
              <p:cNvSpPr>
                <a:spLocks noChangeArrowheads="1"/>
              </p:cNvSpPr>
              <p:nvPr/>
            </p:nvSpPr>
            <p:spPr bwMode="auto">
              <a:xfrm>
                <a:off x="746" y="1229"/>
                <a:ext cx="12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3" name="Rectangle 71"/>
              <p:cNvSpPr>
                <a:spLocks noChangeArrowheads="1"/>
              </p:cNvSpPr>
              <p:nvPr/>
            </p:nvSpPr>
            <p:spPr bwMode="auto">
              <a:xfrm>
                <a:off x="746" y="1281"/>
                <a:ext cx="12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4" name="Rectangle 72"/>
              <p:cNvSpPr>
                <a:spLocks noChangeArrowheads="1"/>
              </p:cNvSpPr>
              <p:nvPr/>
            </p:nvSpPr>
            <p:spPr bwMode="auto">
              <a:xfrm>
                <a:off x="865" y="1016"/>
                <a:ext cx="20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5" name="Rectangle 73"/>
              <p:cNvSpPr>
                <a:spLocks noChangeArrowheads="1"/>
              </p:cNvSpPr>
              <p:nvPr/>
            </p:nvSpPr>
            <p:spPr bwMode="auto">
              <a:xfrm>
                <a:off x="865" y="1061"/>
                <a:ext cx="20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6" name="Rectangle 74"/>
              <p:cNvSpPr>
                <a:spLocks noChangeArrowheads="1"/>
              </p:cNvSpPr>
              <p:nvPr/>
            </p:nvSpPr>
            <p:spPr bwMode="auto">
              <a:xfrm>
                <a:off x="811" y="1097"/>
                <a:ext cx="15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7" name="Rectangle 75"/>
              <p:cNvSpPr>
                <a:spLocks noChangeArrowheads="1"/>
              </p:cNvSpPr>
              <p:nvPr/>
            </p:nvSpPr>
            <p:spPr bwMode="auto">
              <a:xfrm>
                <a:off x="1021" y="1094"/>
                <a:ext cx="15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8" name="Rectangle 76"/>
              <p:cNvSpPr>
                <a:spLocks noChangeArrowheads="1"/>
              </p:cNvSpPr>
              <p:nvPr/>
            </p:nvSpPr>
            <p:spPr bwMode="auto">
              <a:xfrm>
                <a:off x="909" y="1149"/>
                <a:ext cx="22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49" name="Rectangle 77"/>
              <p:cNvSpPr>
                <a:spLocks noChangeArrowheads="1"/>
              </p:cNvSpPr>
              <p:nvPr/>
            </p:nvSpPr>
            <p:spPr bwMode="auto">
              <a:xfrm>
                <a:off x="909" y="1230"/>
                <a:ext cx="22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50" name="Rectangle 78"/>
              <p:cNvSpPr>
                <a:spLocks noChangeArrowheads="1"/>
              </p:cNvSpPr>
              <p:nvPr/>
            </p:nvSpPr>
            <p:spPr bwMode="auto">
              <a:xfrm>
                <a:off x="909" y="1282"/>
                <a:ext cx="22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51" name="Freeform 79"/>
              <p:cNvSpPr>
                <a:spLocks/>
              </p:cNvSpPr>
              <p:nvPr/>
            </p:nvSpPr>
            <p:spPr bwMode="auto">
              <a:xfrm>
                <a:off x="981" y="1382"/>
                <a:ext cx="51" cy="53"/>
              </a:xfrm>
              <a:custGeom>
                <a:avLst/>
                <a:gdLst>
                  <a:gd name="T0" fmla="*/ 51 w 102"/>
                  <a:gd name="T1" fmla="*/ 0 h 106"/>
                  <a:gd name="T2" fmla="*/ 61 w 102"/>
                  <a:gd name="T3" fmla="*/ 1 h 106"/>
                  <a:gd name="T4" fmla="*/ 70 w 102"/>
                  <a:gd name="T5" fmla="*/ 5 h 106"/>
                  <a:gd name="T6" fmla="*/ 79 w 102"/>
                  <a:gd name="T7" fmla="*/ 9 h 106"/>
                  <a:gd name="T8" fmla="*/ 87 w 102"/>
                  <a:gd name="T9" fmla="*/ 16 h 106"/>
                  <a:gd name="T10" fmla="*/ 92 w 102"/>
                  <a:gd name="T11" fmla="*/ 23 h 106"/>
                  <a:gd name="T12" fmla="*/ 98 w 102"/>
                  <a:gd name="T13" fmla="*/ 32 h 106"/>
                  <a:gd name="T14" fmla="*/ 100 w 102"/>
                  <a:gd name="T15" fmla="*/ 43 h 106"/>
                  <a:gd name="T16" fmla="*/ 102 w 102"/>
                  <a:gd name="T17" fmla="*/ 53 h 106"/>
                  <a:gd name="T18" fmla="*/ 100 w 102"/>
                  <a:gd name="T19" fmla="*/ 63 h 106"/>
                  <a:gd name="T20" fmla="*/ 98 w 102"/>
                  <a:gd name="T21" fmla="*/ 74 h 106"/>
                  <a:gd name="T22" fmla="*/ 92 w 102"/>
                  <a:gd name="T23" fmla="*/ 83 h 106"/>
                  <a:gd name="T24" fmla="*/ 87 w 102"/>
                  <a:gd name="T25" fmla="*/ 90 h 106"/>
                  <a:gd name="T26" fmla="*/ 79 w 102"/>
                  <a:gd name="T27" fmla="*/ 97 h 106"/>
                  <a:gd name="T28" fmla="*/ 70 w 102"/>
                  <a:gd name="T29" fmla="*/ 101 h 106"/>
                  <a:gd name="T30" fmla="*/ 61 w 102"/>
                  <a:gd name="T31" fmla="*/ 105 h 106"/>
                  <a:gd name="T32" fmla="*/ 51 w 102"/>
                  <a:gd name="T33" fmla="*/ 106 h 106"/>
                  <a:gd name="T34" fmla="*/ 41 w 102"/>
                  <a:gd name="T35" fmla="*/ 105 h 106"/>
                  <a:gd name="T36" fmla="*/ 31 w 102"/>
                  <a:gd name="T37" fmla="*/ 101 h 106"/>
                  <a:gd name="T38" fmla="*/ 23 w 102"/>
                  <a:gd name="T39" fmla="*/ 97 h 106"/>
                  <a:gd name="T40" fmla="*/ 15 w 102"/>
                  <a:gd name="T41" fmla="*/ 90 h 106"/>
                  <a:gd name="T42" fmla="*/ 9 w 102"/>
                  <a:gd name="T43" fmla="*/ 83 h 106"/>
                  <a:gd name="T44" fmla="*/ 5 w 102"/>
                  <a:gd name="T45" fmla="*/ 74 h 106"/>
                  <a:gd name="T46" fmla="*/ 1 w 102"/>
                  <a:gd name="T47" fmla="*/ 63 h 106"/>
                  <a:gd name="T48" fmla="*/ 0 w 102"/>
                  <a:gd name="T49" fmla="*/ 53 h 106"/>
                  <a:gd name="T50" fmla="*/ 1 w 102"/>
                  <a:gd name="T51" fmla="*/ 43 h 106"/>
                  <a:gd name="T52" fmla="*/ 5 w 102"/>
                  <a:gd name="T53" fmla="*/ 32 h 106"/>
                  <a:gd name="T54" fmla="*/ 9 w 102"/>
                  <a:gd name="T55" fmla="*/ 23 h 106"/>
                  <a:gd name="T56" fmla="*/ 15 w 102"/>
                  <a:gd name="T57" fmla="*/ 16 h 106"/>
                  <a:gd name="T58" fmla="*/ 23 w 102"/>
                  <a:gd name="T59" fmla="*/ 9 h 106"/>
                  <a:gd name="T60" fmla="*/ 31 w 102"/>
                  <a:gd name="T61" fmla="*/ 5 h 106"/>
                  <a:gd name="T62" fmla="*/ 41 w 102"/>
                  <a:gd name="T63" fmla="*/ 1 h 106"/>
                  <a:gd name="T64" fmla="*/ 51 w 102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" h="106">
                    <a:moveTo>
                      <a:pt x="51" y="0"/>
                    </a:moveTo>
                    <a:lnTo>
                      <a:pt x="61" y="1"/>
                    </a:lnTo>
                    <a:lnTo>
                      <a:pt x="70" y="5"/>
                    </a:lnTo>
                    <a:lnTo>
                      <a:pt x="79" y="9"/>
                    </a:lnTo>
                    <a:lnTo>
                      <a:pt x="87" y="16"/>
                    </a:lnTo>
                    <a:lnTo>
                      <a:pt x="92" y="23"/>
                    </a:lnTo>
                    <a:lnTo>
                      <a:pt x="98" y="32"/>
                    </a:lnTo>
                    <a:lnTo>
                      <a:pt x="100" y="43"/>
                    </a:lnTo>
                    <a:lnTo>
                      <a:pt x="102" y="53"/>
                    </a:lnTo>
                    <a:lnTo>
                      <a:pt x="100" y="63"/>
                    </a:lnTo>
                    <a:lnTo>
                      <a:pt x="98" y="74"/>
                    </a:lnTo>
                    <a:lnTo>
                      <a:pt x="92" y="83"/>
                    </a:lnTo>
                    <a:lnTo>
                      <a:pt x="87" y="90"/>
                    </a:lnTo>
                    <a:lnTo>
                      <a:pt x="79" y="97"/>
                    </a:lnTo>
                    <a:lnTo>
                      <a:pt x="70" y="101"/>
                    </a:lnTo>
                    <a:lnTo>
                      <a:pt x="61" y="105"/>
                    </a:lnTo>
                    <a:lnTo>
                      <a:pt x="51" y="106"/>
                    </a:lnTo>
                    <a:lnTo>
                      <a:pt x="41" y="105"/>
                    </a:lnTo>
                    <a:lnTo>
                      <a:pt x="31" y="101"/>
                    </a:lnTo>
                    <a:lnTo>
                      <a:pt x="23" y="97"/>
                    </a:lnTo>
                    <a:lnTo>
                      <a:pt x="15" y="90"/>
                    </a:lnTo>
                    <a:lnTo>
                      <a:pt x="9" y="83"/>
                    </a:lnTo>
                    <a:lnTo>
                      <a:pt x="5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5" y="32"/>
                    </a:lnTo>
                    <a:lnTo>
                      <a:pt x="9" y="23"/>
                    </a:lnTo>
                    <a:lnTo>
                      <a:pt x="15" y="16"/>
                    </a:lnTo>
                    <a:lnTo>
                      <a:pt x="23" y="9"/>
                    </a:lnTo>
                    <a:lnTo>
                      <a:pt x="31" y="5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52" name="Freeform 80"/>
              <p:cNvSpPr>
                <a:spLocks/>
              </p:cNvSpPr>
              <p:nvPr/>
            </p:nvSpPr>
            <p:spPr bwMode="auto">
              <a:xfrm>
                <a:off x="983" y="1457"/>
                <a:ext cx="51" cy="53"/>
              </a:xfrm>
              <a:custGeom>
                <a:avLst/>
                <a:gdLst>
                  <a:gd name="T0" fmla="*/ 50 w 101"/>
                  <a:gd name="T1" fmla="*/ 0 h 106"/>
                  <a:gd name="T2" fmla="*/ 61 w 101"/>
                  <a:gd name="T3" fmla="*/ 1 h 106"/>
                  <a:gd name="T4" fmla="*/ 70 w 101"/>
                  <a:gd name="T5" fmla="*/ 4 h 106"/>
                  <a:gd name="T6" fmla="*/ 78 w 101"/>
                  <a:gd name="T7" fmla="*/ 9 h 106"/>
                  <a:gd name="T8" fmla="*/ 86 w 101"/>
                  <a:gd name="T9" fmla="*/ 15 h 106"/>
                  <a:gd name="T10" fmla="*/ 92 w 101"/>
                  <a:gd name="T11" fmla="*/ 23 h 106"/>
                  <a:gd name="T12" fmla="*/ 98 w 101"/>
                  <a:gd name="T13" fmla="*/ 32 h 106"/>
                  <a:gd name="T14" fmla="*/ 100 w 101"/>
                  <a:gd name="T15" fmla="*/ 42 h 106"/>
                  <a:gd name="T16" fmla="*/ 101 w 101"/>
                  <a:gd name="T17" fmla="*/ 53 h 106"/>
                  <a:gd name="T18" fmla="*/ 100 w 101"/>
                  <a:gd name="T19" fmla="*/ 63 h 106"/>
                  <a:gd name="T20" fmla="*/ 98 w 101"/>
                  <a:gd name="T21" fmla="*/ 74 h 106"/>
                  <a:gd name="T22" fmla="*/ 92 w 101"/>
                  <a:gd name="T23" fmla="*/ 83 h 106"/>
                  <a:gd name="T24" fmla="*/ 86 w 101"/>
                  <a:gd name="T25" fmla="*/ 90 h 106"/>
                  <a:gd name="T26" fmla="*/ 78 w 101"/>
                  <a:gd name="T27" fmla="*/ 97 h 106"/>
                  <a:gd name="T28" fmla="*/ 70 w 101"/>
                  <a:gd name="T29" fmla="*/ 101 h 106"/>
                  <a:gd name="T30" fmla="*/ 61 w 101"/>
                  <a:gd name="T31" fmla="*/ 105 h 106"/>
                  <a:gd name="T32" fmla="*/ 50 w 101"/>
                  <a:gd name="T33" fmla="*/ 106 h 106"/>
                  <a:gd name="T34" fmla="*/ 40 w 101"/>
                  <a:gd name="T35" fmla="*/ 105 h 106"/>
                  <a:gd name="T36" fmla="*/ 31 w 101"/>
                  <a:gd name="T37" fmla="*/ 101 h 106"/>
                  <a:gd name="T38" fmla="*/ 23 w 101"/>
                  <a:gd name="T39" fmla="*/ 97 h 106"/>
                  <a:gd name="T40" fmla="*/ 15 w 101"/>
                  <a:gd name="T41" fmla="*/ 90 h 106"/>
                  <a:gd name="T42" fmla="*/ 9 w 101"/>
                  <a:gd name="T43" fmla="*/ 83 h 106"/>
                  <a:gd name="T44" fmla="*/ 4 w 101"/>
                  <a:gd name="T45" fmla="*/ 74 h 106"/>
                  <a:gd name="T46" fmla="*/ 1 w 101"/>
                  <a:gd name="T47" fmla="*/ 63 h 106"/>
                  <a:gd name="T48" fmla="*/ 0 w 101"/>
                  <a:gd name="T49" fmla="*/ 53 h 106"/>
                  <a:gd name="T50" fmla="*/ 1 w 101"/>
                  <a:gd name="T51" fmla="*/ 42 h 106"/>
                  <a:gd name="T52" fmla="*/ 4 w 101"/>
                  <a:gd name="T53" fmla="*/ 32 h 106"/>
                  <a:gd name="T54" fmla="*/ 9 w 101"/>
                  <a:gd name="T55" fmla="*/ 23 h 106"/>
                  <a:gd name="T56" fmla="*/ 15 w 101"/>
                  <a:gd name="T57" fmla="*/ 15 h 106"/>
                  <a:gd name="T58" fmla="*/ 23 w 101"/>
                  <a:gd name="T59" fmla="*/ 9 h 106"/>
                  <a:gd name="T60" fmla="*/ 31 w 101"/>
                  <a:gd name="T61" fmla="*/ 4 h 106"/>
                  <a:gd name="T62" fmla="*/ 40 w 101"/>
                  <a:gd name="T63" fmla="*/ 1 h 106"/>
                  <a:gd name="T64" fmla="*/ 50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0" y="0"/>
                    </a:moveTo>
                    <a:lnTo>
                      <a:pt x="61" y="1"/>
                    </a:lnTo>
                    <a:lnTo>
                      <a:pt x="70" y="4"/>
                    </a:lnTo>
                    <a:lnTo>
                      <a:pt x="78" y="9"/>
                    </a:lnTo>
                    <a:lnTo>
                      <a:pt x="86" y="15"/>
                    </a:lnTo>
                    <a:lnTo>
                      <a:pt x="92" y="23"/>
                    </a:lnTo>
                    <a:lnTo>
                      <a:pt x="98" y="32"/>
                    </a:lnTo>
                    <a:lnTo>
                      <a:pt x="100" y="42"/>
                    </a:lnTo>
                    <a:lnTo>
                      <a:pt x="101" y="53"/>
                    </a:lnTo>
                    <a:lnTo>
                      <a:pt x="100" y="63"/>
                    </a:lnTo>
                    <a:lnTo>
                      <a:pt x="98" y="74"/>
                    </a:lnTo>
                    <a:lnTo>
                      <a:pt x="92" y="83"/>
                    </a:lnTo>
                    <a:lnTo>
                      <a:pt x="86" y="90"/>
                    </a:lnTo>
                    <a:lnTo>
                      <a:pt x="78" y="97"/>
                    </a:lnTo>
                    <a:lnTo>
                      <a:pt x="70" y="101"/>
                    </a:lnTo>
                    <a:lnTo>
                      <a:pt x="61" y="105"/>
                    </a:lnTo>
                    <a:lnTo>
                      <a:pt x="50" y="106"/>
                    </a:lnTo>
                    <a:lnTo>
                      <a:pt x="40" y="105"/>
                    </a:lnTo>
                    <a:lnTo>
                      <a:pt x="31" y="101"/>
                    </a:lnTo>
                    <a:lnTo>
                      <a:pt x="23" y="97"/>
                    </a:lnTo>
                    <a:lnTo>
                      <a:pt x="15" y="90"/>
                    </a:lnTo>
                    <a:lnTo>
                      <a:pt x="9" y="83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9" y="23"/>
                    </a:lnTo>
                    <a:lnTo>
                      <a:pt x="15" y="15"/>
                    </a:lnTo>
                    <a:lnTo>
                      <a:pt x="23" y="9"/>
                    </a:lnTo>
                    <a:lnTo>
                      <a:pt x="31" y="4"/>
                    </a:lnTo>
                    <a:lnTo>
                      <a:pt x="40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53" name="Freeform 81"/>
              <p:cNvSpPr>
                <a:spLocks/>
              </p:cNvSpPr>
              <p:nvPr/>
            </p:nvSpPr>
            <p:spPr bwMode="auto">
              <a:xfrm>
                <a:off x="622" y="1377"/>
                <a:ext cx="50" cy="53"/>
              </a:xfrm>
              <a:custGeom>
                <a:avLst/>
                <a:gdLst>
                  <a:gd name="T0" fmla="*/ 51 w 101"/>
                  <a:gd name="T1" fmla="*/ 0 h 106"/>
                  <a:gd name="T2" fmla="*/ 62 w 101"/>
                  <a:gd name="T3" fmla="*/ 1 h 106"/>
                  <a:gd name="T4" fmla="*/ 71 w 101"/>
                  <a:gd name="T5" fmla="*/ 4 h 106"/>
                  <a:gd name="T6" fmla="*/ 79 w 101"/>
                  <a:gd name="T7" fmla="*/ 9 h 106"/>
                  <a:gd name="T8" fmla="*/ 87 w 101"/>
                  <a:gd name="T9" fmla="*/ 15 h 106"/>
                  <a:gd name="T10" fmla="*/ 93 w 101"/>
                  <a:gd name="T11" fmla="*/ 23 h 106"/>
                  <a:gd name="T12" fmla="*/ 97 w 101"/>
                  <a:gd name="T13" fmla="*/ 32 h 106"/>
                  <a:gd name="T14" fmla="*/ 100 w 101"/>
                  <a:gd name="T15" fmla="*/ 42 h 106"/>
                  <a:gd name="T16" fmla="*/ 101 w 101"/>
                  <a:gd name="T17" fmla="*/ 53 h 106"/>
                  <a:gd name="T18" fmla="*/ 100 w 101"/>
                  <a:gd name="T19" fmla="*/ 63 h 106"/>
                  <a:gd name="T20" fmla="*/ 97 w 101"/>
                  <a:gd name="T21" fmla="*/ 73 h 106"/>
                  <a:gd name="T22" fmla="*/ 93 w 101"/>
                  <a:gd name="T23" fmla="*/ 83 h 106"/>
                  <a:gd name="T24" fmla="*/ 87 w 101"/>
                  <a:gd name="T25" fmla="*/ 89 h 106"/>
                  <a:gd name="T26" fmla="*/ 79 w 101"/>
                  <a:gd name="T27" fmla="*/ 96 h 106"/>
                  <a:gd name="T28" fmla="*/ 71 w 101"/>
                  <a:gd name="T29" fmla="*/ 101 h 106"/>
                  <a:gd name="T30" fmla="*/ 62 w 101"/>
                  <a:gd name="T31" fmla="*/ 104 h 106"/>
                  <a:gd name="T32" fmla="*/ 51 w 101"/>
                  <a:gd name="T33" fmla="*/ 106 h 106"/>
                  <a:gd name="T34" fmla="*/ 41 w 101"/>
                  <a:gd name="T35" fmla="*/ 104 h 106"/>
                  <a:gd name="T36" fmla="*/ 32 w 101"/>
                  <a:gd name="T37" fmla="*/ 101 h 106"/>
                  <a:gd name="T38" fmla="*/ 24 w 101"/>
                  <a:gd name="T39" fmla="*/ 96 h 106"/>
                  <a:gd name="T40" fmla="*/ 15 w 101"/>
                  <a:gd name="T41" fmla="*/ 89 h 106"/>
                  <a:gd name="T42" fmla="*/ 10 w 101"/>
                  <a:gd name="T43" fmla="*/ 83 h 106"/>
                  <a:gd name="T44" fmla="*/ 5 w 101"/>
                  <a:gd name="T45" fmla="*/ 73 h 106"/>
                  <a:gd name="T46" fmla="*/ 2 w 101"/>
                  <a:gd name="T47" fmla="*/ 63 h 106"/>
                  <a:gd name="T48" fmla="*/ 0 w 101"/>
                  <a:gd name="T49" fmla="*/ 53 h 106"/>
                  <a:gd name="T50" fmla="*/ 2 w 101"/>
                  <a:gd name="T51" fmla="*/ 42 h 106"/>
                  <a:gd name="T52" fmla="*/ 5 w 101"/>
                  <a:gd name="T53" fmla="*/ 32 h 106"/>
                  <a:gd name="T54" fmla="*/ 10 w 101"/>
                  <a:gd name="T55" fmla="*/ 23 h 106"/>
                  <a:gd name="T56" fmla="*/ 15 w 101"/>
                  <a:gd name="T57" fmla="*/ 15 h 106"/>
                  <a:gd name="T58" fmla="*/ 24 w 101"/>
                  <a:gd name="T59" fmla="*/ 9 h 106"/>
                  <a:gd name="T60" fmla="*/ 32 w 101"/>
                  <a:gd name="T61" fmla="*/ 4 h 106"/>
                  <a:gd name="T62" fmla="*/ 41 w 101"/>
                  <a:gd name="T63" fmla="*/ 1 h 106"/>
                  <a:gd name="T64" fmla="*/ 51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1" y="0"/>
                    </a:moveTo>
                    <a:lnTo>
                      <a:pt x="62" y="1"/>
                    </a:lnTo>
                    <a:lnTo>
                      <a:pt x="71" y="4"/>
                    </a:lnTo>
                    <a:lnTo>
                      <a:pt x="79" y="9"/>
                    </a:lnTo>
                    <a:lnTo>
                      <a:pt x="87" y="15"/>
                    </a:lnTo>
                    <a:lnTo>
                      <a:pt x="93" y="23"/>
                    </a:lnTo>
                    <a:lnTo>
                      <a:pt x="97" y="32"/>
                    </a:lnTo>
                    <a:lnTo>
                      <a:pt x="100" y="42"/>
                    </a:lnTo>
                    <a:lnTo>
                      <a:pt x="101" y="53"/>
                    </a:lnTo>
                    <a:lnTo>
                      <a:pt x="100" y="63"/>
                    </a:lnTo>
                    <a:lnTo>
                      <a:pt x="97" y="73"/>
                    </a:lnTo>
                    <a:lnTo>
                      <a:pt x="93" y="83"/>
                    </a:lnTo>
                    <a:lnTo>
                      <a:pt x="87" y="89"/>
                    </a:lnTo>
                    <a:lnTo>
                      <a:pt x="79" y="96"/>
                    </a:lnTo>
                    <a:lnTo>
                      <a:pt x="71" y="101"/>
                    </a:lnTo>
                    <a:lnTo>
                      <a:pt x="62" y="104"/>
                    </a:lnTo>
                    <a:lnTo>
                      <a:pt x="51" y="106"/>
                    </a:lnTo>
                    <a:lnTo>
                      <a:pt x="41" y="104"/>
                    </a:lnTo>
                    <a:lnTo>
                      <a:pt x="32" y="101"/>
                    </a:lnTo>
                    <a:lnTo>
                      <a:pt x="24" y="96"/>
                    </a:lnTo>
                    <a:lnTo>
                      <a:pt x="15" y="89"/>
                    </a:lnTo>
                    <a:lnTo>
                      <a:pt x="10" y="83"/>
                    </a:lnTo>
                    <a:lnTo>
                      <a:pt x="5" y="73"/>
                    </a:lnTo>
                    <a:lnTo>
                      <a:pt x="2" y="63"/>
                    </a:lnTo>
                    <a:lnTo>
                      <a:pt x="0" y="53"/>
                    </a:lnTo>
                    <a:lnTo>
                      <a:pt x="2" y="42"/>
                    </a:lnTo>
                    <a:lnTo>
                      <a:pt x="5" y="32"/>
                    </a:lnTo>
                    <a:lnTo>
                      <a:pt x="10" y="23"/>
                    </a:lnTo>
                    <a:lnTo>
                      <a:pt x="15" y="15"/>
                    </a:lnTo>
                    <a:lnTo>
                      <a:pt x="24" y="9"/>
                    </a:lnTo>
                    <a:lnTo>
                      <a:pt x="32" y="4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54" name="Freeform 82"/>
              <p:cNvSpPr>
                <a:spLocks/>
              </p:cNvSpPr>
              <p:nvPr/>
            </p:nvSpPr>
            <p:spPr bwMode="auto">
              <a:xfrm>
                <a:off x="622" y="1459"/>
                <a:ext cx="50" cy="53"/>
              </a:xfrm>
              <a:custGeom>
                <a:avLst/>
                <a:gdLst>
                  <a:gd name="T0" fmla="*/ 51 w 101"/>
                  <a:gd name="T1" fmla="*/ 0 h 106"/>
                  <a:gd name="T2" fmla="*/ 62 w 101"/>
                  <a:gd name="T3" fmla="*/ 1 h 106"/>
                  <a:gd name="T4" fmla="*/ 71 w 101"/>
                  <a:gd name="T5" fmla="*/ 5 h 106"/>
                  <a:gd name="T6" fmla="*/ 79 w 101"/>
                  <a:gd name="T7" fmla="*/ 9 h 106"/>
                  <a:gd name="T8" fmla="*/ 87 w 101"/>
                  <a:gd name="T9" fmla="*/ 16 h 106"/>
                  <a:gd name="T10" fmla="*/ 93 w 101"/>
                  <a:gd name="T11" fmla="*/ 23 h 106"/>
                  <a:gd name="T12" fmla="*/ 97 w 101"/>
                  <a:gd name="T13" fmla="*/ 32 h 106"/>
                  <a:gd name="T14" fmla="*/ 100 w 101"/>
                  <a:gd name="T15" fmla="*/ 43 h 106"/>
                  <a:gd name="T16" fmla="*/ 101 w 101"/>
                  <a:gd name="T17" fmla="*/ 53 h 106"/>
                  <a:gd name="T18" fmla="*/ 100 w 101"/>
                  <a:gd name="T19" fmla="*/ 64 h 106"/>
                  <a:gd name="T20" fmla="*/ 97 w 101"/>
                  <a:gd name="T21" fmla="*/ 74 h 106"/>
                  <a:gd name="T22" fmla="*/ 93 w 101"/>
                  <a:gd name="T23" fmla="*/ 83 h 106"/>
                  <a:gd name="T24" fmla="*/ 87 w 101"/>
                  <a:gd name="T25" fmla="*/ 90 h 106"/>
                  <a:gd name="T26" fmla="*/ 79 w 101"/>
                  <a:gd name="T27" fmla="*/ 97 h 106"/>
                  <a:gd name="T28" fmla="*/ 71 w 101"/>
                  <a:gd name="T29" fmla="*/ 102 h 106"/>
                  <a:gd name="T30" fmla="*/ 62 w 101"/>
                  <a:gd name="T31" fmla="*/ 105 h 106"/>
                  <a:gd name="T32" fmla="*/ 51 w 101"/>
                  <a:gd name="T33" fmla="*/ 106 h 106"/>
                  <a:gd name="T34" fmla="*/ 41 w 101"/>
                  <a:gd name="T35" fmla="*/ 105 h 106"/>
                  <a:gd name="T36" fmla="*/ 32 w 101"/>
                  <a:gd name="T37" fmla="*/ 102 h 106"/>
                  <a:gd name="T38" fmla="*/ 24 w 101"/>
                  <a:gd name="T39" fmla="*/ 97 h 106"/>
                  <a:gd name="T40" fmla="*/ 15 w 101"/>
                  <a:gd name="T41" fmla="*/ 90 h 106"/>
                  <a:gd name="T42" fmla="*/ 10 w 101"/>
                  <a:gd name="T43" fmla="*/ 83 h 106"/>
                  <a:gd name="T44" fmla="*/ 5 w 101"/>
                  <a:gd name="T45" fmla="*/ 74 h 106"/>
                  <a:gd name="T46" fmla="*/ 2 w 101"/>
                  <a:gd name="T47" fmla="*/ 64 h 106"/>
                  <a:gd name="T48" fmla="*/ 0 w 101"/>
                  <a:gd name="T49" fmla="*/ 53 h 106"/>
                  <a:gd name="T50" fmla="*/ 2 w 101"/>
                  <a:gd name="T51" fmla="*/ 43 h 106"/>
                  <a:gd name="T52" fmla="*/ 5 w 101"/>
                  <a:gd name="T53" fmla="*/ 32 h 106"/>
                  <a:gd name="T54" fmla="*/ 10 w 101"/>
                  <a:gd name="T55" fmla="*/ 23 h 106"/>
                  <a:gd name="T56" fmla="*/ 15 w 101"/>
                  <a:gd name="T57" fmla="*/ 16 h 106"/>
                  <a:gd name="T58" fmla="*/ 24 w 101"/>
                  <a:gd name="T59" fmla="*/ 9 h 106"/>
                  <a:gd name="T60" fmla="*/ 32 w 101"/>
                  <a:gd name="T61" fmla="*/ 5 h 106"/>
                  <a:gd name="T62" fmla="*/ 41 w 101"/>
                  <a:gd name="T63" fmla="*/ 1 h 106"/>
                  <a:gd name="T64" fmla="*/ 51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1" y="0"/>
                    </a:moveTo>
                    <a:lnTo>
                      <a:pt x="62" y="1"/>
                    </a:lnTo>
                    <a:lnTo>
                      <a:pt x="71" y="5"/>
                    </a:lnTo>
                    <a:lnTo>
                      <a:pt x="79" y="9"/>
                    </a:lnTo>
                    <a:lnTo>
                      <a:pt x="87" y="16"/>
                    </a:lnTo>
                    <a:lnTo>
                      <a:pt x="93" y="23"/>
                    </a:lnTo>
                    <a:lnTo>
                      <a:pt x="97" y="32"/>
                    </a:lnTo>
                    <a:lnTo>
                      <a:pt x="100" y="43"/>
                    </a:lnTo>
                    <a:lnTo>
                      <a:pt x="101" y="53"/>
                    </a:lnTo>
                    <a:lnTo>
                      <a:pt x="100" y="64"/>
                    </a:lnTo>
                    <a:lnTo>
                      <a:pt x="97" y="74"/>
                    </a:lnTo>
                    <a:lnTo>
                      <a:pt x="93" y="83"/>
                    </a:lnTo>
                    <a:lnTo>
                      <a:pt x="87" y="90"/>
                    </a:lnTo>
                    <a:lnTo>
                      <a:pt x="79" y="97"/>
                    </a:lnTo>
                    <a:lnTo>
                      <a:pt x="71" y="102"/>
                    </a:lnTo>
                    <a:lnTo>
                      <a:pt x="62" y="105"/>
                    </a:lnTo>
                    <a:lnTo>
                      <a:pt x="51" y="106"/>
                    </a:lnTo>
                    <a:lnTo>
                      <a:pt x="41" y="105"/>
                    </a:lnTo>
                    <a:lnTo>
                      <a:pt x="32" y="102"/>
                    </a:lnTo>
                    <a:lnTo>
                      <a:pt x="24" y="97"/>
                    </a:lnTo>
                    <a:lnTo>
                      <a:pt x="15" y="90"/>
                    </a:lnTo>
                    <a:lnTo>
                      <a:pt x="10" y="83"/>
                    </a:lnTo>
                    <a:lnTo>
                      <a:pt x="5" y="74"/>
                    </a:lnTo>
                    <a:lnTo>
                      <a:pt x="2" y="64"/>
                    </a:lnTo>
                    <a:lnTo>
                      <a:pt x="0" y="53"/>
                    </a:lnTo>
                    <a:lnTo>
                      <a:pt x="2" y="43"/>
                    </a:lnTo>
                    <a:lnTo>
                      <a:pt x="5" y="32"/>
                    </a:lnTo>
                    <a:lnTo>
                      <a:pt x="10" y="23"/>
                    </a:lnTo>
                    <a:lnTo>
                      <a:pt x="15" y="16"/>
                    </a:lnTo>
                    <a:lnTo>
                      <a:pt x="24" y="9"/>
                    </a:lnTo>
                    <a:lnTo>
                      <a:pt x="32" y="5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55" name="Rectangle 83"/>
              <p:cNvSpPr>
                <a:spLocks noChangeArrowheads="1"/>
              </p:cNvSpPr>
              <p:nvPr/>
            </p:nvSpPr>
            <p:spPr bwMode="auto">
              <a:xfrm>
                <a:off x="624" y="1335"/>
                <a:ext cx="40" cy="31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56" name="Freeform 84"/>
              <p:cNvSpPr>
                <a:spLocks/>
              </p:cNvSpPr>
              <p:nvPr/>
            </p:nvSpPr>
            <p:spPr bwMode="auto">
              <a:xfrm>
                <a:off x="694" y="1368"/>
                <a:ext cx="262" cy="162"/>
              </a:xfrm>
              <a:custGeom>
                <a:avLst/>
                <a:gdLst>
                  <a:gd name="T0" fmla="*/ 0 w 525"/>
                  <a:gd name="T1" fmla="*/ 0 h 325"/>
                  <a:gd name="T2" fmla="*/ 0 w 525"/>
                  <a:gd name="T3" fmla="*/ 318 h 325"/>
                  <a:gd name="T4" fmla="*/ 30 w 525"/>
                  <a:gd name="T5" fmla="*/ 325 h 325"/>
                  <a:gd name="T6" fmla="*/ 30 w 525"/>
                  <a:gd name="T7" fmla="*/ 30 h 325"/>
                  <a:gd name="T8" fmla="*/ 497 w 525"/>
                  <a:gd name="T9" fmla="*/ 30 h 325"/>
                  <a:gd name="T10" fmla="*/ 497 w 525"/>
                  <a:gd name="T11" fmla="*/ 318 h 325"/>
                  <a:gd name="T12" fmla="*/ 525 w 525"/>
                  <a:gd name="T13" fmla="*/ 318 h 325"/>
                  <a:gd name="T14" fmla="*/ 525 w 525"/>
                  <a:gd name="T15" fmla="*/ 0 h 325"/>
                  <a:gd name="T16" fmla="*/ 0 w 525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325">
                    <a:moveTo>
                      <a:pt x="0" y="0"/>
                    </a:moveTo>
                    <a:lnTo>
                      <a:pt x="0" y="318"/>
                    </a:lnTo>
                    <a:lnTo>
                      <a:pt x="30" y="325"/>
                    </a:lnTo>
                    <a:lnTo>
                      <a:pt x="30" y="30"/>
                    </a:lnTo>
                    <a:lnTo>
                      <a:pt x="497" y="30"/>
                    </a:lnTo>
                    <a:lnTo>
                      <a:pt x="497" y="318"/>
                    </a:lnTo>
                    <a:lnTo>
                      <a:pt x="525" y="318"/>
                    </a:lnTo>
                    <a:lnTo>
                      <a:pt x="52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57" name="Freeform 85"/>
              <p:cNvSpPr>
                <a:spLocks/>
              </p:cNvSpPr>
              <p:nvPr/>
            </p:nvSpPr>
            <p:spPr bwMode="auto">
              <a:xfrm>
                <a:off x="791" y="1588"/>
                <a:ext cx="69" cy="118"/>
              </a:xfrm>
              <a:custGeom>
                <a:avLst/>
                <a:gdLst>
                  <a:gd name="T0" fmla="*/ 0 w 137"/>
                  <a:gd name="T1" fmla="*/ 47 h 237"/>
                  <a:gd name="T2" fmla="*/ 0 w 137"/>
                  <a:gd name="T3" fmla="*/ 68 h 237"/>
                  <a:gd name="T4" fmla="*/ 17 w 137"/>
                  <a:gd name="T5" fmla="*/ 96 h 237"/>
                  <a:gd name="T6" fmla="*/ 17 w 137"/>
                  <a:gd name="T7" fmla="*/ 151 h 237"/>
                  <a:gd name="T8" fmla="*/ 3 w 137"/>
                  <a:gd name="T9" fmla="*/ 176 h 237"/>
                  <a:gd name="T10" fmla="*/ 3 w 137"/>
                  <a:gd name="T11" fmla="*/ 202 h 237"/>
                  <a:gd name="T12" fmla="*/ 23 w 137"/>
                  <a:gd name="T13" fmla="*/ 216 h 237"/>
                  <a:gd name="T14" fmla="*/ 40 w 137"/>
                  <a:gd name="T15" fmla="*/ 227 h 237"/>
                  <a:gd name="T16" fmla="*/ 58 w 137"/>
                  <a:gd name="T17" fmla="*/ 234 h 237"/>
                  <a:gd name="T18" fmla="*/ 74 w 137"/>
                  <a:gd name="T19" fmla="*/ 237 h 237"/>
                  <a:gd name="T20" fmla="*/ 89 w 137"/>
                  <a:gd name="T21" fmla="*/ 234 h 237"/>
                  <a:gd name="T22" fmla="*/ 105 w 137"/>
                  <a:gd name="T23" fmla="*/ 226 h 237"/>
                  <a:gd name="T24" fmla="*/ 121 w 137"/>
                  <a:gd name="T25" fmla="*/ 211 h 237"/>
                  <a:gd name="T26" fmla="*/ 137 w 137"/>
                  <a:gd name="T27" fmla="*/ 189 h 237"/>
                  <a:gd name="T28" fmla="*/ 115 w 137"/>
                  <a:gd name="T29" fmla="*/ 151 h 237"/>
                  <a:gd name="T30" fmla="*/ 115 w 137"/>
                  <a:gd name="T31" fmla="*/ 74 h 237"/>
                  <a:gd name="T32" fmla="*/ 131 w 137"/>
                  <a:gd name="T33" fmla="*/ 53 h 237"/>
                  <a:gd name="T34" fmla="*/ 119 w 137"/>
                  <a:gd name="T35" fmla="*/ 32 h 237"/>
                  <a:gd name="T36" fmla="*/ 103 w 137"/>
                  <a:gd name="T37" fmla="*/ 15 h 237"/>
                  <a:gd name="T38" fmla="*/ 84 w 137"/>
                  <a:gd name="T39" fmla="*/ 5 h 237"/>
                  <a:gd name="T40" fmla="*/ 66 w 137"/>
                  <a:gd name="T41" fmla="*/ 0 h 237"/>
                  <a:gd name="T42" fmla="*/ 46 w 137"/>
                  <a:gd name="T43" fmla="*/ 3 h 237"/>
                  <a:gd name="T44" fmla="*/ 28 w 137"/>
                  <a:gd name="T45" fmla="*/ 11 h 237"/>
                  <a:gd name="T46" fmla="*/ 13 w 137"/>
                  <a:gd name="T47" fmla="*/ 26 h 237"/>
                  <a:gd name="T48" fmla="*/ 0 w 137"/>
                  <a:gd name="T49" fmla="*/ 4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7" h="237">
                    <a:moveTo>
                      <a:pt x="0" y="47"/>
                    </a:moveTo>
                    <a:lnTo>
                      <a:pt x="0" y="68"/>
                    </a:lnTo>
                    <a:lnTo>
                      <a:pt x="17" y="96"/>
                    </a:lnTo>
                    <a:lnTo>
                      <a:pt x="17" y="151"/>
                    </a:lnTo>
                    <a:lnTo>
                      <a:pt x="3" y="176"/>
                    </a:lnTo>
                    <a:lnTo>
                      <a:pt x="3" y="202"/>
                    </a:lnTo>
                    <a:lnTo>
                      <a:pt x="23" y="216"/>
                    </a:lnTo>
                    <a:lnTo>
                      <a:pt x="40" y="227"/>
                    </a:lnTo>
                    <a:lnTo>
                      <a:pt x="58" y="234"/>
                    </a:lnTo>
                    <a:lnTo>
                      <a:pt x="74" y="237"/>
                    </a:lnTo>
                    <a:lnTo>
                      <a:pt x="89" y="234"/>
                    </a:lnTo>
                    <a:lnTo>
                      <a:pt x="105" y="226"/>
                    </a:lnTo>
                    <a:lnTo>
                      <a:pt x="121" y="211"/>
                    </a:lnTo>
                    <a:lnTo>
                      <a:pt x="137" y="189"/>
                    </a:lnTo>
                    <a:lnTo>
                      <a:pt x="115" y="151"/>
                    </a:lnTo>
                    <a:lnTo>
                      <a:pt x="115" y="74"/>
                    </a:lnTo>
                    <a:lnTo>
                      <a:pt x="131" y="53"/>
                    </a:lnTo>
                    <a:lnTo>
                      <a:pt x="119" y="32"/>
                    </a:lnTo>
                    <a:lnTo>
                      <a:pt x="103" y="15"/>
                    </a:lnTo>
                    <a:lnTo>
                      <a:pt x="84" y="5"/>
                    </a:lnTo>
                    <a:lnTo>
                      <a:pt x="66" y="0"/>
                    </a:lnTo>
                    <a:lnTo>
                      <a:pt x="46" y="3"/>
                    </a:lnTo>
                    <a:lnTo>
                      <a:pt x="28" y="11"/>
                    </a:lnTo>
                    <a:lnTo>
                      <a:pt x="13" y="26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335958" name="Group 86"/>
            <p:cNvGrpSpPr>
              <a:grpSpLocks/>
            </p:cNvGrpSpPr>
            <p:nvPr/>
          </p:nvGrpSpPr>
          <p:grpSpPr bwMode="auto">
            <a:xfrm>
              <a:off x="385" y="845"/>
              <a:ext cx="266" cy="135"/>
              <a:chOff x="2463" y="2256"/>
              <a:chExt cx="348" cy="176"/>
            </a:xfrm>
          </p:grpSpPr>
          <p:sp>
            <p:nvSpPr>
              <p:cNvPr id="335959" name="Freeform 8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0" name="Freeform 8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1" name="Freeform 8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2" name="Freeform 9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3" name="Freeform 9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4" name="Freeform 9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5" name="Freeform 9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6" name="Freeform 9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7" name="Freeform 9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8" name="Line 9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69" name="Line 9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70" name="Oval 9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335971" name="Group 99"/>
          <p:cNvGrpSpPr>
            <a:grpSpLocks/>
          </p:cNvGrpSpPr>
          <p:nvPr/>
        </p:nvGrpSpPr>
        <p:grpSpPr bwMode="auto">
          <a:xfrm>
            <a:off x="7554913" y="3227388"/>
            <a:ext cx="542925" cy="260350"/>
            <a:chOff x="4491" y="2306"/>
            <a:chExt cx="654" cy="314"/>
          </a:xfrm>
        </p:grpSpPr>
        <p:grpSp>
          <p:nvGrpSpPr>
            <p:cNvPr id="335972" name="Group 100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5973" name="Freeform 10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74" name="Freeform 10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75" name="Freeform 10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76" name="Freeform 10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77" name="Freeform 10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78" name="Freeform 10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79" name="Freeform 10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80" name="Freeform 10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81" name="Freeform 10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82" name="Line 11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83" name="Line 11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984" name="Oval 11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5985" name="AutoShape 113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5986" name="AutoShape 114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5987" name="Rectangle 115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5988" name="Freeform 116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89" name="Freeform 117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0" name="Freeform 118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1" name="Freeform 119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2" name="Freeform 120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3" name="Freeform 121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4" name="Freeform 122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5" name="Freeform 123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6" name="Freeform 124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7" name="Freeform 125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8" name="Freeform 126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5999" name="Freeform 127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000" name="AutoShape 128"/>
            <p:cNvCxnSpPr>
              <a:cxnSpLocks noChangeShapeType="1"/>
              <a:stCxn id="335994" idx="3"/>
              <a:endCxn id="335981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01" name="AutoShape 129"/>
            <p:cNvCxnSpPr>
              <a:cxnSpLocks noChangeShapeType="1"/>
              <a:stCxn id="335995" idx="3"/>
              <a:endCxn id="335981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02" name="AutoShape 130"/>
            <p:cNvCxnSpPr>
              <a:cxnSpLocks noChangeShapeType="1"/>
              <a:stCxn id="335990" idx="3"/>
              <a:endCxn id="335996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03" name="AutoShape 131"/>
            <p:cNvCxnSpPr>
              <a:cxnSpLocks noChangeShapeType="1"/>
              <a:stCxn id="335991" idx="3"/>
              <a:endCxn id="335997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04" name="AutoShape 132"/>
            <p:cNvCxnSpPr>
              <a:cxnSpLocks noChangeShapeType="1"/>
              <a:stCxn id="335992" idx="3"/>
              <a:endCxn id="335998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05" name="AutoShape 133"/>
            <p:cNvCxnSpPr>
              <a:cxnSpLocks noChangeShapeType="1"/>
              <a:stCxn id="335993" idx="3"/>
              <a:endCxn id="335999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06" name="AutoShape 134"/>
            <p:cNvCxnSpPr>
              <a:cxnSpLocks noChangeShapeType="1"/>
              <a:stCxn id="335988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07" name="AutoShape 135"/>
            <p:cNvCxnSpPr>
              <a:cxnSpLocks noChangeShapeType="1"/>
              <a:stCxn id="335989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008" name="Group 136"/>
          <p:cNvGrpSpPr>
            <a:grpSpLocks/>
          </p:cNvGrpSpPr>
          <p:nvPr/>
        </p:nvGrpSpPr>
        <p:grpSpPr bwMode="auto">
          <a:xfrm>
            <a:off x="1101725" y="4132263"/>
            <a:ext cx="1006475" cy="900112"/>
            <a:chOff x="3251" y="1155"/>
            <a:chExt cx="634" cy="567"/>
          </a:xfrm>
        </p:grpSpPr>
        <p:sp>
          <p:nvSpPr>
            <p:cNvPr id="336009" name="AutoShape 137"/>
            <p:cNvSpPr>
              <a:spLocks noChangeAspect="1" noChangeArrowheads="1" noTextEdit="1"/>
            </p:cNvSpPr>
            <p:nvPr/>
          </p:nvSpPr>
          <p:spPr bwMode="auto">
            <a:xfrm>
              <a:off x="3251" y="1155"/>
              <a:ext cx="634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0" name="Freeform 138"/>
            <p:cNvSpPr>
              <a:spLocks/>
            </p:cNvSpPr>
            <p:nvPr/>
          </p:nvSpPr>
          <p:spPr bwMode="auto">
            <a:xfrm>
              <a:off x="3258" y="1164"/>
              <a:ext cx="586" cy="546"/>
            </a:xfrm>
            <a:custGeom>
              <a:avLst/>
              <a:gdLst>
                <a:gd name="T0" fmla="*/ 2111 w 2930"/>
                <a:gd name="T1" fmla="*/ 5 h 2732"/>
                <a:gd name="T2" fmla="*/ 1816 w 2930"/>
                <a:gd name="T3" fmla="*/ 193 h 2732"/>
                <a:gd name="T4" fmla="*/ 1479 w 2930"/>
                <a:gd name="T5" fmla="*/ 230 h 2732"/>
                <a:gd name="T6" fmla="*/ 1170 w 2930"/>
                <a:gd name="T7" fmla="*/ 310 h 2732"/>
                <a:gd name="T8" fmla="*/ 749 w 2930"/>
                <a:gd name="T9" fmla="*/ 404 h 2732"/>
                <a:gd name="T10" fmla="*/ 332 w 2930"/>
                <a:gd name="T11" fmla="*/ 619 h 2732"/>
                <a:gd name="T12" fmla="*/ 102 w 2930"/>
                <a:gd name="T13" fmla="*/ 896 h 2732"/>
                <a:gd name="T14" fmla="*/ 0 w 2930"/>
                <a:gd name="T15" fmla="*/ 1274 h 2732"/>
                <a:gd name="T16" fmla="*/ 70 w 2930"/>
                <a:gd name="T17" fmla="*/ 1753 h 2732"/>
                <a:gd name="T18" fmla="*/ 149 w 2930"/>
                <a:gd name="T19" fmla="*/ 2071 h 2732"/>
                <a:gd name="T20" fmla="*/ 177 w 2930"/>
                <a:gd name="T21" fmla="*/ 2427 h 2732"/>
                <a:gd name="T22" fmla="*/ 84 w 2930"/>
                <a:gd name="T23" fmla="*/ 2690 h 2732"/>
                <a:gd name="T24" fmla="*/ 444 w 2930"/>
                <a:gd name="T25" fmla="*/ 2717 h 2732"/>
                <a:gd name="T26" fmla="*/ 496 w 2930"/>
                <a:gd name="T27" fmla="*/ 2666 h 2732"/>
                <a:gd name="T28" fmla="*/ 561 w 2930"/>
                <a:gd name="T29" fmla="*/ 2717 h 2732"/>
                <a:gd name="T30" fmla="*/ 846 w 2930"/>
                <a:gd name="T31" fmla="*/ 2722 h 2732"/>
                <a:gd name="T32" fmla="*/ 898 w 2930"/>
                <a:gd name="T33" fmla="*/ 2657 h 2732"/>
                <a:gd name="T34" fmla="*/ 730 w 2930"/>
                <a:gd name="T35" fmla="*/ 2441 h 2732"/>
                <a:gd name="T36" fmla="*/ 781 w 2930"/>
                <a:gd name="T37" fmla="*/ 2062 h 2732"/>
                <a:gd name="T38" fmla="*/ 1015 w 2930"/>
                <a:gd name="T39" fmla="*/ 1893 h 2732"/>
                <a:gd name="T40" fmla="*/ 1119 w 2930"/>
                <a:gd name="T41" fmla="*/ 1883 h 2732"/>
                <a:gd name="T42" fmla="*/ 1179 w 2930"/>
                <a:gd name="T43" fmla="*/ 2347 h 2732"/>
                <a:gd name="T44" fmla="*/ 1156 w 2930"/>
                <a:gd name="T45" fmla="*/ 2717 h 2732"/>
                <a:gd name="T46" fmla="*/ 1553 w 2930"/>
                <a:gd name="T47" fmla="*/ 2732 h 2732"/>
                <a:gd name="T48" fmla="*/ 1573 w 2930"/>
                <a:gd name="T49" fmla="*/ 2662 h 2732"/>
                <a:gd name="T50" fmla="*/ 1479 w 2930"/>
                <a:gd name="T51" fmla="*/ 2456 h 2732"/>
                <a:gd name="T52" fmla="*/ 1526 w 2930"/>
                <a:gd name="T53" fmla="*/ 2216 h 2732"/>
                <a:gd name="T54" fmla="*/ 1568 w 2930"/>
                <a:gd name="T55" fmla="*/ 2019 h 2732"/>
                <a:gd name="T56" fmla="*/ 1671 w 2930"/>
                <a:gd name="T57" fmla="*/ 2250 h 2732"/>
                <a:gd name="T58" fmla="*/ 1685 w 2930"/>
                <a:gd name="T59" fmla="*/ 2461 h 2732"/>
                <a:gd name="T60" fmla="*/ 1751 w 2930"/>
                <a:gd name="T61" fmla="*/ 2717 h 2732"/>
                <a:gd name="T62" fmla="*/ 2125 w 2930"/>
                <a:gd name="T63" fmla="*/ 2727 h 2732"/>
                <a:gd name="T64" fmla="*/ 2153 w 2930"/>
                <a:gd name="T65" fmla="*/ 2628 h 2732"/>
                <a:gd name="T66" fmla="*/ 2012 w 2930"/>
                <a:gd name="T67" fmla="*/ 2479 h 2732"/>
                <a:gd name="T68" fmla="*/ 2009 w 2930"/>
                <a:gd name="T69" fmla="*/ 1992 h 2732"/>
                <a:gd name="T70" fmla="*/ 1985 w 2930"/>
                <a:gd name="T71" fmla="*/ 1682 h 2732"/>
                <a:gd name="T72" fmla="*/ 2116 w 2930"/>
                <a:gd name="T73" fmla="*/ 1279 h 2732"/>
                <a:gd name="T74" fmla="*/ 2210 w 2930"/>
                <a:gd name="T75" fmla="*/ 1251 h 2732"/>
                <a:gd name="T76" fmla="*/ 2354 w 2930"/>
                <a:gd name="T77" fmla="*/ 1448 h 2732"/>
                <a:gd name="T78" fmla="*/ 2448 w 2930"/>
                <a:gd name="T79" fmla="*/ 1435 h 2732"/>
                <a:gd name="T80" fmla="*/ 2668 w 2930"/>
                <a:gd name="T81" fmla="*/ 1636 h 2732"/>
                <a:gd name="T82" fmla="*/ 2711 w 2930"/>
                <a:gd name="T83" fmla="*/ 2010 h 2732"/>
                <a:gd name="T84" fmla="*/ 2644 w 2930"/>
                <a:gd name="T85" fmla="*/ 2245 h 2732"/>
                <a:gd name="T86" fmla="*/ 2552 w 2930"/>
                <a:gd name="T87" fmla="*/ 2277 h 2732"/>
                <a:gd name="T88" fmla="*/ 2495 w 2930"/>
                <a:gd name="T89" fmla="*/ 2179 h 2732"/>
                <a:gd name="T90" fmla="*/ 2401 w 2930"/>
                <a:gd name="T91" fmla="*/ 2221 h 2732"/>
                <a:gd name="T92" fmla="*/ 2307 w 2930"/>
                <a:gd name="T93" fmla="*/ 2206 h 2732"/>
                <a:gd name="T94" fmla="*/ 2396 w 2930"/>
                <a:gd name="T95" fmla="*/ 2362 h 2732"/>
                <a:gd name="T96" fmla="*/ 2532 w 2930"/>
                <a:gd name="T97" fmla="*/ 2414 h 2732"/>
                <a:gd name="T98" fmla="*/ 2687 w 2930"/>
                <a:gd name="T99" fmla="*/ 2367 h 2732"/>
                <a:gd name="T100" fmla="*/ 2828 w 2930"/>
                <a:gd name="T101" fmla="*/ 2203 h 2732"/>
                <a:gd name="T102" fmla="*/ 2930 w 2930"/>
                <a:gd name="T103" fmla="*/ 1917 h 2732"/>
                <a:gd name="T104" fmla="*/ 2930 w 2930"/>
                <a:gd name="T105" fmla="*/ 1584 h 2732"/>
                <a:gd name="T106" fmla="*/ 2846 w 2930"/>
                <a:gd name="T107" fmla="*/ 1036 h 2732"/>
                <a:gd name="T108" fmla="*/ 2738 w 2930"/>
                <a:gd name="T109" fmla="*/ 708 h 2732"/>
                <a:gd name="T110" fmla="*/ 2761 w 2930"/>
                <a:gd name="T111" fmla="*/ 539 h 2732"/>
                <a:gd name="T112" fmla="*/ 2602 w 2930"/>
                <a:gd name="T113" fmla="*/ 240 h 2732"/>
                <a:gd name="T114" fmla="*/ 2471 w 2930"/>
                <a:gd name="T115" fmla="*/ 57 h 2732"/>
                <a:gd name="T116" fmla="*/ 2336 w 2930"/>
                <a:gd name="T117" fmla="*/ 76 h 2732"/>
                <a:gd name="T118" fmla="*/ 2213 w 2930"/>
                <a:gd name="T119" fmla="*/ 0 h 2732"/>
                <a:gd name="T120" fmla="*/ 2111 w 2930"/>
                <a:gd name="T121" fmla="*/ 5 h 2732"/>
                <a:gd name="T122" fmla="*/ 2111 w 2930"/>
                <a:gd name="T123" fmla="*/ 5 h 2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30" h="2732">
                  <a:moveTo>
                    <a:pt x="2111" y="5"/>
                  </a:moveTo>
                  <a:lnTo>
                    <a:pt x="1816" y="193"/>
                  </a:lnTo>
                  <a:lnTo>
                    <a:pt x="1479" y="230"/>
                  </a:lnTo>
                  <a:lnTo>
                    <a:pt x="1170" y="310"/>
                  </a:lnTo>
                  <a:lnTo>
                    <a:pt x="749" y="404"/>
                  </a:lnTo>
                  <a:lnTo>
                    <a:pt x="332" y="619"/>
                  </a:lnTo>
                  <a:lnTo>
                    <a:pt x="102" y="896"/>
                  </a:lnTo>
                  <a:lnTo>
                    <a:pt x="0" y="1274"/>
                  </a:lnTo>
                  <a:lnTo>
                    <a:pt x="70" y="1753"/>
                  </a:lnTo>
                  <a:lnTo>
                    <a:pt x="149" y="2071"/>
                  </a:lnTo>
                  <a:lnTo>
                    <a:pt x="177" y="2427"/>
                  </a:lnTo>
                  <a:lnTo>
                    <a:pt x="84" y="2690"/>
                  </a:lnTo>
                  <a:lnTo>
                    <a:pt x="444" y="2717"/>
                  </a:lnTo>
                  <a:lnTo>
                    <a:pt x="496" y="2666"/>
                  </a:lnTo>
                  <a:lnTo>
                    <a:pt x="561" y="2717"/>
                  </a:lnTo>
                  <a:lnTo>
                    <a:pt x="846" y="2722"/>
                  </a:lnTo>
                  <a:lnTo>
                    <a:pt x="898" y="2657"/>
                  </a:lnTo>
                  <a:lnTo>
                    <a:pt x="730" y="2441"/>
                  </a:lnTo>
                  <a:lnTo>
                    <a:pt x="781" y="2062"/>
                  </a:lnTo>
                  <a:lnTo>
                    <a:pt x="1015" y="1893"/>
                  </a:lnTo>
                  <a:lnTo>
                    <a:pt x="1119" y="1883"/>
                  </a:lnTo>
                  <a:lnTo>
                    <a:pt x="1179" y="2347"/>
                  </a:lnTo>
                  <a:lnTo>
                    <a:pt x="1156" y="2717"/>
                  </a:lnTo>
                  <a:lnTo>
                    <a:pt x="1553" y="2732"/>
                  </a:lnTo>
                  <a:lnTo>
                    <a:pt x="1573" y="2662"/>
                  </a:lnTo>
                  <a:lnTo>
                    <a:pt x="1479" y="2456"/>
                  </a:lnTo>
                  <a:lnTo>
                    <a:pt x="1526" y="2216"/>
                  </a:lnTo>
                  <a:lnTo>
                    <a:pt x="1568" y="2019"/>
                  </a:lnTo>
                  <a:lnTo>
                    <a:pt x="1671" y="2250"/>
                  </a:lnTo>
                  <a:lnTo>
                    <a:pt x="1685" y="2461"/>
                  </a:lnTo>
                  <a:lnTo>
                    <a:pt x="1751" y="2717"/>
                  </a:lnTo>
                  <a:lnTo>
                    <a:pt x="2125" y="2727"/>
                  </a:lnTo>
                  <a:lnTo>
                    <a:pt x="2153" y="2628"/>
                  </a:lnTo>
                  <a:lnTo>
                    <a:pt x="2012" y="2479"/>
                  </a:lnTo>
                  <a:lnTo>
                    <a:pt x="2009" y="1992"/>
                  </a:lnTo>
                  <a:lnTo>
                    <a:pt x="1985" y="1682"/>
                  </a:lnTo>
                  <a:lnTo>
                    <a:pt x="2116" y="1279"/>
                  </a:lnTo>
                  <a:lnTo>
                    <a:pt x="2210" y="1251"/>
                  </a:lnTo>
                  <a:lnTo>
                    <a:pt x="2354" y="1448"/>
                  </a:lnTo>
                  <a:lnTo>
                    <a:pt x="2448" y="1435"/>
                  </a:lnTo>
                  <a:lnTo>
                    <a:pt x="2668" y="1636"/>
                  </a:lnTo>
                  <a:lnTo>
                    <a:pt x="2711" y="2010"/>
                  </a:lnTo>
                  <a:lnTo>
                    <a:pt x="2644" y="2245"/>
                  </a:lnTo>
                  <a:lnTo>
                    <a:pt x="2552" y="2277"/>
                  </a:lnTo>
                  <a:lnTo>
                    <a:pt x="2495" y="2179"/>
                  </a:lnTo>
                  <a:lnTo>
                    <a:pt x="2401" y="2221"/>
                  </a:lnTo>
                  <a:lnTo>
                    <a:pt x="2307" y="2206"/>
                  </a:lnTo>
                  <a:lnTo>
                    <a:pt x="2396" y="2362"/>
                  </a:lnTo>
                  <a:lnTo>
                    <a:pt x="2532" y="2414"/>
                  </a:lnTo>
                  <a:lnTo>
                    <a:pt x="2687" y="2367"/>
                  </a:lnTo>
                  <a:lnTo>
                    <a:pt x="2828" y="2203"/>
                  </a:lnTo>
                  <a:lnTo>
                    <a:pt x="2930" y="1917"/>
                  </a:lnTo>
                  <a:lnTo>
                    <a:pt x="2930" y="1584"/>
                  </a:lnTo>
                  <a:lnTo>
                    <a:pt x="2846" y="1036"/>
                  </a:lnTo>
                  <a:lnTo>
                    <a:pt x="2738" y="708"/>
                  </a:lnTo>
                  <a:lnTo>
                    <a:pt x="2761" y="539"/>
                  </a:lnTo>
                  <a:lnTo>
                    <a:pt x="2602" y="240"/>
                  </a:lnTo>
                  <a:lnTo>
                    <a:pt x="2471" y="57"/>
                  </a:lnTo>
                  <a:lnTo>
                    <a:pt x="2336" y="76"/>
                  </a:lnTo>
                  <a:lnTo>
                    <a:pt x="2213" y="0"/>
                  </a:lnTo>
                  <a:lnTo>
                    <a:pt x="2111" y="5"/>
                  </a:lnTo>
                  <a:lnTo>
                    <a:pt x="2111" y="5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1" name="Freeform 139"/>
            <p:cNvSpPr>
              <a:spLocks/>
            </p:cNvSpPr>
            <p:nvPr/>
          </p:nvSpPr>
          <p:spPr bwMode="auto">
            <a:xfrm>
              <a:off x="3836" y="1424"/>
              <a:ext cx="37" cy="24"/>
            </a:xfrm>
            <a:custGeom>
              <a:avLst/>
              <a:gdLst>
                <a:gd name="T0" fmla="*/ 0 w 188"/>
                <a:gd name="T1" fmla="*/ 0 h 121"/>
                <a:gd name="T2" fmla="*/ 188 w 188"/>
                <a:gd name="T3" fmla="*/ 92 h 121"/>
                <a:gd name="T4" fmla="*/ 131 w 188"/>
                <a:gd name="T5" fmla="*/ 121 h 121"/>
                <a:gd name="T6" fmla="*/ 14 w 188"/>
                <a:gd name="T7" fmla="*/ 112 h 121"/>
                <a:gd name="T8" fmla="*/ 0 w 188"/>
                <a:gd name="T9" fmla="*/ 0 h 121"/>
                <a:gd name="T10" fmla="*/ 0 w 188"/>
                <a:gd name="T1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8" h="121">
                  <a:moveTo>
                    <a:pt x="0" y="0"/>
                  </a:moveTo>
                  <a:lnTo>
                    <a:pt x="188" y="92"/>
                  </a:lnTo>
                  <a:lnTo>
                    <a:pt x="131" y="121"/>
                  </a:lnTo>
                  <a:lnTo>
                    <a:pt x="14" y="1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2" name="Freeform 140"/>
            <p:cNvSpPr>
              <a:spLocks/>
            </p:cNvSpPr>
            <p:nvPr/>
          </p:nvSpPr>
          <p:spPr bwMode="auto">
            <a:xfrm>
              <a:off x="3717" y="1391"/>
              <a:ext cx="100" cy="93"/>
            </a:xfrm>
            <a:custGeom>
              <a:avLst/>
              <a:gdLst>
                <a:gd name="T0" fmla="*/ 23 w 501"/>
                <a:gd name="T1" fmla="*/ 0 h 468"/>
                <a:gd name="T2" fmla="*/ 135 w 501"/>
                <a:gd name="T3" fmla="*/ 5 h 468"/>
                <a:gd name="T4" fmla="*/ 224 w 501"/>
                <a:gd name="T5" fmla="*/ 197 h 468"/>
                <a:gd name="T6" fmla="*/ 341 w 501"/>
                <a:gd name="T7" fmla="*/ 319 h 468"/>
                <a:gd name="T8" fmla="*/ 501 w 501"/>
                <a:gd name="T9" fmla="*/ 441 h 468"/>
                <a:gd name="T10" fmla="*/ 454 w 501"/>
                <a:gd name="T11" fmla="*/ 468 h 468"/>
                <a:gd name="T12" fmla="*/ 300 w 501"/>
                <a:gd name="T13" fmla="*/ 413 h 468"/>
                <a:gd name="T14" fmla="*/ 98 w 501"/>
                <a:gd name="T15" fmla="*/ 254 h 468"/>
                <a:gd name="T16" fmla="*/ 0 w 501"/>
                <a:gd name="T17" fmla="*/ 56 h 468"/>
                <a:gd name="T18" fmla="*/ 23 w 501"/>
                <a:gd name="T19" fmla="*/ 0 h 468"/>
                <a:gd name="T20" fmla="*/ 23 w 501"/>
                <a:gd name="T2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1" h="468">
                  <a:moveTo>
                    <a:pt x="23" y="0"/>
                  </a:moveTo>
                  <a:lnTo>
                    <a:pt x="135" y="5"/>
                  </a:lnTo>
                  <a:lnTo>
                    <a:pt x="224" y="197"/>
                  </a:lnTo>
                  <a:lnTo>
                    <a:pt x="341" y="319"/>
                  </a:lnTo>
                  <a:lnTo>
                    <a:pt x="501" y="441"/>
                  </a:lnTo>
                  <a:lnTo>
                    <a:pt x="454" y="468"/>
                  </a:lnTo>
                  <a:lnTo>
                    <a:pt x="300" y="413"/>
                  </a:lnTo>
                  <a:lnTo>
                    <a:pt x="98" y="254"/>
                  </a:lnTo>
                  <a:lnTo>
                    <a:pt x="0" y="56"/>
                  </a:lnTo>
                  <a:lnTo>
                    <a:pt x="23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F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3" name="Freeform 141"/>
            <p:cNvSpPr>
              <a:spLocks/>
            </p:cNvSpPr>
            <p:nvPr/>
          </p:nvSpPr>
          <p:spPr bwMode="auto">
            <a:xfrm>
              <a:off x="3530" y="1239"/>
              <a:ext cx="115" cy="144"/>
            </a:xfrm>
            <a:custGeom>
              <a:avLst/>
              <a:gdLst>
                <a:gd name="T0" fmla="*/ 558 w 576"/>
                <a:gd name="T1" fmla="*/ 10 h 722"/>
                <a:gd name="T2" fmla="*/ 300 w 576"/>
                <a:gd name="T3" fmla="*/ 0 h 722"/>
                <a:gd name="T4" fmla="*/ 84 w 576"/>
                <a:gd name="T5" fmla="*/ 89 h 722"/>
                <a:gd name="T6" fmla="*/ 0 w 576"/>
                <a:gd name="T7" fmla="*/ 104 h 722"/>
                <a:gd name="T8" fmla="*/ 0 w 576"/>
                <a:gd name="T9" fmla="*/ 169 h 722"/>
                <a:gd name="T10" fmla="*/ 84 w 576"/>
                <a:gd name="T11" fmla="*/ 253 h 722"/>
                <a:gd name="T12" fmla="*/ 66 w 576"/>
                <a:gd name="T13" fmla="*/ 328 h 722"/>
                <a:gd name="T14" fmla="*/ 146 w 576"/>
                <a:gd name="T15" fmla="*/ 422 h 722"/>
                <a:gd name="T16" fmla="*/ 146 w 576"/>
                <a:gd name="T17" fmla="*/ 506 h 722"/>
                <a:gd name="T18" fmla="*/ 243 w 576"/>
                <a:gd name="T19" fmla="*/ 529 h 722"/>
                <a:gd name="T20" fmla="*/ 342 w 576"/>
                <a:gd name="T21" fmla="*/ 656 h 722"/>
                <a:gd name="T22" fmla="*/ 412 w 576"/>
                <a:gd name="T23" fmla="*/ 680 h 722"/>
                <a:gd name="T24" fmla="*/ 468 w 576"/>
                <a:gd name="T25" fmla="*/ 722 h 722"/>
                <a:gd name="T26" fmla="*/ 538 w 576"/>
                <a:gd name="T27" fmla="*/ 712 h 722"/>
                <a:gd name="T28" fmla="*/ 562 w 576"/>
                <a:gd name="T29" fmla="*/ 558 h 722"/>
                <a:gd name="T30" fmla="*/ 520 w 576"/>
                <a:gd name="T31" fmla="*/ 295 h 722"/>
                <a:gd name="T32" fmla="*/ 576 w 576"/>
                <a:gd name="T33" fmla="*/ 164 h 722"/>
                <a:gd name="T34" fmla="*/ 529 w 576"/>
                <a:gd name="T35" fmla="*/ 146 h 722"/>
                <a:gd name="T36" fmla="*/ 548 w 576"/>
                <a:gd name="T37" fmla="*/ 75 h 722"/>
                <a:gd name="T38" fmla="*/ 558 w 576"/>
                <a:gd name="T39" fmla="*/ 10 h 722"/>
                <a:gd name="T40" fmla="*/ 558 w 576"/>
                <a:gd name="T41" fmla="*/ 10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6" h="722">
                  <a:moveTo>
                    <a:pt x="558" y="10"/>
                  </a:moveTo>
                  <a:lnTo>
                    <a:pt x="300" y="0"/>
                  </a:lnTo>
                  <a:lnTo>
                    <a:pt x="84" y="89"/>
                  </a:lnTo>
                  <a:lnTo>
                    <a:pt x="0" y="104"/>
                  </a:lnTo>
                  <a:lnTo>
                    <a:pt x="0" y="169"/>
                  </a:lnTo>
                  <a:lnTo>
                    <a:pt x="84" y="253"/>
                  </a:lnTo>
                  <a:lnTo>
                    <a:pt x="66" y="328"/>
                  </a:lnTo>
                  <a:lnTo>
                    <a:pt x="146" y="422"/>
                  </a:lnTo>
                  <a:lnTo>
                    <a:pt x="146" y="506"/>
                  </a:lnTo>
                  <a:lnTo>
                    <a:pt x="243" y="529"/>
                  </a:lnTo>
                  <a:lnTo>
                    <a:pt x="342" y="656"/>
                  </a:lnTo>
                  <a:lnTo>
                    <a:pt x="412" y="680"/>
                  </a:lnTo>
                  <a:lnTo>
                    <a:pt x="468" y="722"/>
                  </a:lnTo>
                  <a:lnTo>
                    <a:pt x="538" y="712"/>
                  </a:lnTo>
                  <a:lnTo>
                    <a:pt x="562" y="558"/>
                  </a:lnTo>
                  <a:lnTo>
                    <a:pt x="520" y="295"/>
                  </a:lnTo>
                  <a:lnTo>
                    <a:pt x="576" y="164"/>
                  </a:lnTo>
                  <a:lnTo>
                    <a:pt x="529" y="146"/>
                  </a:lnTo>
                  <a:lnTo>
                    <a:pt x="548" y="75"/>
                  </a:lnTo>
                  <a:lnTo>
                    <a:pt x="558" y="10"/>
                  </a:lnTo>
                  <a:lnTo>
                    <a:pt x="558" y="10"/>
                  </a:ln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4" name="Freeform 142"/>
            <p:cNvSpPr>
              <a:spLocks/>
            </p:cNvSpPr>
            <p:nvPr/>
          </p:nvSpPr>
          <p:spPr bwMode="auto">
            <a:xfrm>
              <a:off x="3523" y="1159"/>
              <a:ext cx="357" cy="491"/>
            </a:xfrm>
            <a:custGeom>
              <a:avLst/>
              <a:gdLst>
                <a:gd name="T0" fmla="*/ 1094 w 1785"/>
                <a:gd name="T1" fmla="*/ 47 h 2458"/>
                <a:gd name="T2" fmla="*/ 1266 w 1785"/>
                <a:gd name="T3" fmla="*/ 185 h 2458"/>
                <a:gd name="T4" fmla="*/ 1468 w 1785"/>
                <a:gd name="T5" fmla="*/ 541 h 2458"/>
                <a:gd name="T6" fmla="*/ 1503 w 1785"/>
                <a:gd name="T7" fmla="*/ 862 h 2458"/>
                <a:gd name="T8" fmla="*/ 1545 w 1785"/>
                <a:gd name="T9" fmla="*/ 1068 h 2458"/>
                <a:gd name="T10" fmla="*/ 1588 w 1785"/>
                <a:gd name="T11" fmla="*/ 1299 h 2458"/>
                <a:gd name="T12" fmla="*/ 1785 w 1785"/>
                <a:gd name="T13" fmla="*/ 1409 h 2458"/>
                <a:gd name="T14" fmla="*/ 1668 w 1785"/>
                <a:gd name="T15" fmla="*/ 1477 h 2458"/>
                <a:gd name="T16" fmla="*/ 1603 w 1785"/>
                <a:gd name="T17" fmla="*/ 1473 h 2458"/>
                <a:gd name="T18" fmla="*/ 1643 w 1785"/>
                <a:gd name="T19" fmla="*/ 1807 h 2458"/>
                <a:gd name="T20" fmla="*/ 1511 w 1785"/>
                <a:gd name="T21" fmla="*/ 2274 h 2458"/>
                <a:gd name="T22" fmla="*/ 1291 w 1785"/>
                <a:gd name="T23" fmla="*/ 2452 h 2458"/>
                <a:gd name="T24" fmla="*/ 1086 w 1785"/>
                <a:gd name="T25" fmla="*/ 2415 h 2458"/>
                <a:gd name="T26" fmla="*/ 984 w 1785"/>
                <a:gd name="T27" fmla="*/ 2207 h 2458"/>
                <a:gd name="T28" fmla="*/ 1107 w 1785"/>
                <a:gd name="T29" fmla="*/ 2207 h 2458"/>
                <a:gd name="T30" fmla="*/ 1092 w 1785"/>
                <a:gd name="T31" fmla="*/ 2271 h 2458"/>
                <a:gd name="T32" fmla="*/ 1036 w 1785"/>
                <a:gd name="T33" fmla="*/ 2265 h 2458"/>
                <a:gd name="T34" fmla="*/ 1162 w 1785"/>
                <a:gd name="T35" fmla="*/ 2403 h 2458"/>
                <a:gd name="T36" fmla="*/ 1367 w 1785"/>
                <a:gd name="T37" fmla="*/ 2345 h 2458"/>
                <a:gd name="T38" fmla="*/ 1530 w 1785"/>
                <a:gd name="T39" fmla="*/ 2056 h 2458"/>
                <a:gd name="T40" fmla="*/ 1582 w 1785"/>
                <a:gd name="T41" fmla="*/ 1826 h 2458"/>
                <a:gd name="T42" fmla="*/ 1585 w 1785"/>
                <a:gd name="T43" fmla="*/ 1458 h 2458"/>
                <a:gd name="T44" fmla="*/ 1631 w 1785"/>
                <a:gd name="T45" fmla="*/ 1421 h 2458"/>
                <a:gd name="T46" fmla="*/ 1693 w 1785"/>
                <a:gd name="T47" fmla="*/ 1403 h 2458"/>
                <a:gd name="T48" fmla="*/ 1557 w 1785"/>
                <a:gd name="T49" fmla="*/ 1384 h 2458"/>
                <a:gd name="T50" fmla="*/ 1518 w 1785"/>
                <a:gd name="T51" fmla="*/ 1242 h 2458"/>
                <a:gd name="T52" fmla="*/ 1472 w 1785"/>
                <a:gd name="T53" fmla="*/ 973 h 2458"/>
                <a:gd name="T54" fmla="*/ 1404 w 1785"/>
                <a:gd name="T55" fmla="*/ 798 h 2458"/>
                <a:gd name="T56" fmla="*/ 1389 w 1785"/>
                <a:gd name="T57" fmla="*/ 676 h 2458"/>
                <a:gd name="T58" fmla="*/ 1291 w 1785"/>
                <a:gd name="T59" fmla="*/ 366 h 2458"/>
                <a:gd name="T60" fmla="*/ 1119 w 1785"/>
                <a:gd name="T61" fmla="*/ 114 h 2458"/>
                <a:gd name="T62" fmla="*/ 1061 w 1785"/>
                <a:gd name="T63" fmla="*/ 157 h 2458"/>
                <a:gd name="T64" fmla="*/ 907 w 1785"/>
                <a:gd name="T65" fmla="*/ 83 h 2458"/>
                <a:gd name="T66" fmla="*/ 723 w 1785"/>
                <a:gd name="T67" fmla="*/ 97 h 2458"/>
                <a:gd name="T68" fmla="*/ 423 w 1785"/>
                <a:gd name="T69" fmla="*/ 289 h 2458"/>
                <a:gd name="T70" fmla="*/ 107 w 1785"/>
                <a:gd name="T71" fmla="*/ 443 h 2458"/>
                <a:gd name="T72" fmla="*/ 41 w 1785"/>
                <a:gd name="T73" fmla="*/ 504 h 2458"/>
                <a:gd name="T74" fmla="*/ 126 w 1785"/>
                <a:gd name="T75" fmla="*/ 633 h 2458"/>
                <a:gd name="T76" fmla="*/ 171 w 1785"/>
                <a:gd name="T77" fmla="*/ 777 h 2458"/>
                <a:gd name="T78" fmla="*/ 266 w 1785"/>
                <a:gd name="T79" fmla="*/ 885 h 2458"/>
                <a:gd name="T80" fmla="*/ 368 w 1785"/>
                <a:gd name="T81" fmla="*/ 992 h 2458"/>
                <a:gd name="T82" fmla="*/ 285 w 1785"/>
                <a:gd name="T83" fmla="*/ 970 h 2458"/>
                <a:gd name="T84" fmla="*/ 200 w 1785"/>
                <a:gd name="T85" fmla="*/ 924 h 2458"/>
                <a:gd name="T86" fmla="*/ 101 w 1785"/>
                <a:gd name="T87" fmla="*/ 784 h 2458"/>
                <a:gd name="T88" fmla="*/ 74 w 1785"/>
                <a:gd name="T89" fmla="*/ 629 h 2458"/>
                <a:gd name="T90" fmla="*/ 0 w 1785"/>
                <a:gd name="T91" fmla="*/ 491 h 2458"/>
                <a:gd name="T92" fmla="*/ 227 w 1785"/>
                <a:gd name="T93" fmla="*/ 308 h 2458"/>
                <a:gd name="T94" fmla="*/ 319 w 1785"/>
                <a:gd name="T95" fmla="*/ 258 h 2458"/>
                <a:gd name="T96" fmla="*/ 377 w 1785"/>
                <a:gd name="T97" fmla="*/ 227 h 2458"/>
                <a:gd name="T98" fmla="*/ 613 w 1785"/>
                <a:gd name="T99" fmla="*/ 78 h 2458"/>
                <a:gd name="T100" fmla="*/ 867 w 1785"/>
                <a:gd name="T101" fmla="*/ 4 h 2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85" h="2458">
                  <a:moveTo>
                    <a:pt x="935" y="25"/>
                  </a:moveTo>
                  <a:lnTo>
                    <a:pt x="1014" y="74"/>
                  </a:lnTo>
                  <a:lnTo>
                    <a:pt x="1061" y="54"/>
                  </a:lnTo>
                  <a:lnTo>
                    <a:pt x="1094" y="47"/>
                  </a:lnTo>
                  <a:lnTo>
                    <a:pt x="1134" y="50"/>
                  </a:lnTo>
                  <a:lnTo>
                    <a:pt x="1171" y="66"/>
                  </a:lnTo>
                  <a:lnTo>
                    <a:pt x="1230" y="124"/>
                  </a:lnTo>
                  <a:lnTo>
                    <a:pt x="1266" y="185"/>
                  </a:lnTo>
                  <a:lnTo>
                    <a:pt x="1303" y="277"/>
                  </a:lnTo>
                  <a:lnTo>
                    <a:pt x="1373" y="396"/>
                  </a:lnTo>
                  <a:lnTo>
                    <a:pt x="1423" y="458"/>
                  </a:lnTo>
                  <a:lnTo>
                    <a:pt x="1468" y="541"/>
                  </a:lnTo>
                  <a:lnTo>
                    <a:pt x="1484" y="617"/>
                  </a:lnTo>
                  <a:lnTo>
                    <a:pt x="1472" y="700"/>
                  </a:lnTo>
                  <a:lnTo>
                    <a:pt x="1447" y="759"/>
                  </a:lnTo>
                  <a:lnTo>
                    <a:pt x="1503" y="862"/>
                  </a:lnTo>
                  <a:lnTo>
                    <a:pt x="1508" y="930"/>
                  </a:lnTo>
                  <a:lnTo>
                    <a:pt x="1539" y="976"/>
                  </a:lnTo>
                  <a:lnTo>
                    <a:pt x="1551" y="1010"/>
                  </a:lnTo>
                  <a:lnTo>
                    <a:pt x="1545" y="1068"/>
                  </a:lnTo>
                  <a:lnTo>
                    <a:pt x="1579" y="1130"/>
                  </a:lnTo>
                  <a:lnTo>
                    <a:pt x="1579" y="1250"/>
                  </a:lnTo>
                  <a:lnTo>
                    <a:pt x="1588" y="1283"/>
                  </a:lnTo>
                  <a:lnTo>
                    <a:pt x="1588" y="1299"/>
                  </a:lnTo>
                  <a:lnTo>
                    <a:pt x="1610" y="1314"/>
                  </a:lnTo>
                  <a:lnTo>
                    <a:pt x="1732" y="1359"/>
                  </a:lnTo>
                  <a:lnTo>
                    <a:pt x="1766" y="1382"/>
                  </a:lnTo>
                  <a:lnTo>
                    <a:pt x="1785" y="1409"/>
                  </a:lnTo>
                  <a:lnTo>
                    <a:pt x="1785" y="1448"/>
                  </a:lnTo>
                  <a:lnTo>
                    <a:pt x="1766" y="1467"/>
                  </a:lnTo>
                  <a:lnTo>
                    <a:pt x="1726" y="1479"/>
                  </a:lnTo>
                  <a:lnTo>
                    <a:pt x="1668" y="1477"/>
                  </a:lnTo>
                  <a:lnTo>
                    <a:pt x="1658" y="1470"/>
                  </a:lnTo>
                  <a:lnTo>
                    <a:pt x="1619" y="1467"/>
                  </a:lnTo>
                  <a:lnTo>
                    <a:pt x="1610" y="1467"/>
                  </a:lnTo>
                  <a:lnTo>
                    <a:pt x="1603" y="1473"/>
                  </a:lnTo>
                  <a:lnTo>
                    <a:pt x="1616" y="1504"/>
                  </a:lnTo>
                  <a:lnTo>
                    <a:pt x="1616" y="1602"/>
                  </a:lnTo>
                  <a:lnTo>
                    <a:pt x="1621" y="1615"/>
                  </a:lnTo>
                  <a:lnTo>
                    <a:pt x="1643" y="1807"/>
                  </a:lnTo>
                  <a:lnTo>
                    <a:pt x="1637" y="1893"/>
                  </a:lnTo>
                  <a:lnTo>
                    <a:pt x="1600" y="2052"/>
                  </a:lnTo>
                  <a:lnTo>
                    <a:pt x="1563" y="2172"/>
                  </a:lnTo>
                  <a:lnTo>
                    <a:pt x="1511" y="2274"/>
                  </a:lnTo>
                  <a:lnTo>
                    <a:pt x="1447" y="2351"/>
                  </a:lnTo>
                  <a:lnTo>
                    <a:pt x="1392" y="2405"/>
                  </a:lnTo>
                  <a:lnTo>
                    <a:pt x="1340" y="2433"/>
                  </a:lnTo>
                  <a:lnTo>
                    <a:pt x="1291" y="2452"/>
                  </a:lnTo>
                  <a:lnTo>
                    <a:pt x="1224" y="2458"/>
                  </a:lnTo>
                  <a:lnTo>
                    <a:pt x="1171" y="2452"/>
                  </a:lnTo>
                  <a:lnTo>
                    <a:pt x="1109" y="2430"/>
                  </a:lnTo>
                  <a:lnTo>
                    <a:pt x="1086" y="2415"/>
                  </a:lnTo>
                  <a:lnTo>
                    <a:pt x="1024" y="2357"/>
                  </a:lnTo>
                  <a:lnTo>
                    <a:pt x="987" y="2283"/>
                  </a:lnTo>
                  <a:lnTo>
                    <a:pt x="975" y="2244"/>
                  </a:lnTo>
                  <a:lnTo>
                    <a:pt x="984" y="2207"/>
                  </a:lnTo>
                  <a:lnTo>
                    <a:pt x="1002" y="2194"/>
                  </a:lnTo>
                  <a:lnTo>
                    <a:pt x="1040" y="2197"/>
                  </a:lnTo>
                  <a:lnTo>
                    <a:pt x="1063" y="2213"/>
                  </a:lnTo>
                  <a:lnTo>
                    <a:pt x="1107" y="2207"/>
                  </a:lnTo>
                  <a:lnTo>
                    <a:pt x="1125" y="2215"/>
                  </a:lnTo>
                  <a:lnTo>
                    <a:pt x="1125" y="2240"/>
                  </a:lnTo>
                  <a:lnTo>
                    <a:pt x="1113" y="2261"/>
                  </a:lnTo>
                  <a:lnTo>
                    <a:pt x="1092" y="2271"/>
                  </a:lnTo>
                  <a:lnTo>
                    <a:pt x="1051" y="2261"/>
                  </a:lnTo>
                  <a:lnTo>
                    <a:pt x="1049" y="2258"/>
                  </a:lnTo>
                  <a:lnTo>
                    <a:pt x="1042" y="2258"/>
                  </a:lnTo>
                  <a:lnTo>
                    <a:pt x="1036" y="2265"/>
                  </a:lnTo>
                  <a:lnTo>
                    <a:pt x="1045" y="2302"/>
                  </a:lnTo>
                  <a:lnTo>
                    <a:pt x="1076" y="2351"/>
                  </a:lnTo>
                  <a:lnTo>
                    <a:pt x="1123" y="2387"/>
                  </a:lnTo>
                  <a:lnTo>
                    <a:pt x="1162" y="2403"/>
                  </a:lnTo>
                  <a:lnTo>
                    <a:pt x="1230" y="2409"/>
                  </a:lnTo>
                  <a:lnTo>
                    <a:pt x="1272" y="2400"/>
                  </a:lnTo>
                  <a:lnTo>
                    <a:pt x="1324" y="2378"/>
                  </a:lnTo>
                  <a:lnTo>
                    <a:pt x="1367" y="2345"/>
                  </a:lnTo>
                  <a:lnTo>
                    <a:pt x="1447" y="2244"/>
                  </a:lnTo>
                  <a:lnTo>
                    <a:pt x="1487" y="2176"/>
                  </a:lnTo>
                  <a:lnTo>
                    <a:pt x="1524" y="2089"/>
                  </a:lnTo>
                  <a:lnTo>
                    <a:pt x="1530" y="2056"/>
                  </a:lnTo>
                  <a:lnTo>
                    <a:pt x="1542" y="2025"/>
                  </a:lnTo>
                  <a:lnTo>
                    <a:pt x="1548" y="1998"/>
                  </a:lnTo>
                  <a:lnTo>
                    <a:pt x="1561" y="1943"/>
                  </a:lnTo>
                  <a:lnTo>
                    <a:pt x="1582" y="1826"/>
                  </a:lnTo>
                  <a:lnTo>
                    <a:pt x="1576" y="1703"/>
                  </a:lnTo>
                  <a:lnTo>
                    <a:pt x="1561" y="1562"/>
                  </a:lnTo>
                  <a:lnTo>
                    <a:pt x="1563" y="1489"/>
                  </a:lnTo>
                  <a:lnTo>
                    <a:pt x="1585" y="1458"/>
                  </a:lnTo>
                  <a:lnTo>
                    <a:pt x="1579" y="1442"/>
                  </a:lnTo>
                  <a:lnTo>
                    <a:pt x="1579" y="1427"/>
                  </a:lnTo>
                  <a:lnTo>
                    <a:pt x="1588" y="1417"/>
                  </a:lnTo>
                  <a:lnTo>
                    <a:pt x="1631" y="1421"/>
                  </a:lnTo>
                  <a:lnTo>
                    <a:pt x="1664" y="1427"/>
                  </a:lnTo>
                  <a:lnTo>
                    <a:pt x="1701" y="1425"/>
                  </a:lnTo>
                  <a:lnTo>
                    <a:pt x="1708" y="1417"/>
                  </a:lnTo>
                  <a:lnTo>
                    <a:pt x="1693" y="1403"/>
                  </a:lnTo>
                  <a:lnTo>
                    <a:pt x="1582" y="1357"/>
                  </a:lnTo>
                  <a:lnTo>
                    <a:pt x="1569" y="1369"/>
                  </a:lnTo>
                  <a:lnTo>
                    <a:pt x="1567" y="1375"/>
                  </a:lnTo>
                  <a:lnTo>
                    <a:pt x="1557" y="1384"/>
                  </a:lnTo>
                  <a:lnTo>
                    <a:pt x="1532" y="1382"/>
                  </a:lnTo>
                  <a:lnTo>
                    <a:pt x="1526" y="1372"/>
                  </a:lnTo>
                  <a:lnTo>
                    <a:pt x="1518" y="1326"/>
                  </a:lnTo>
                  <a:lnTo>
                    <a:pt x="1518" y="1242"/>
                  </a:lnTo>
                  <a:lnTo>
                    <a:pt x="1505" y="1194"/>
                  </a:lnTo>
                  <a:lnTo>
                    <a:pt x="1505" y="1108"/>
                  </a:lnTo>
                  <a:lnTo>
                    <a:pt x="1474" y="1050"/>
                  </a:lnTo>
                  <a:lnTo>
                    <a:pt x="1472" y="973"/>
                  </a:lnTo>
                  <a:lnTo>
                    <a:pt x="1444" y="936"/>
                  </a:lnTo>
                  <a:lnTo>
                    <a:pt x="1431" y="897"/>
                  </a:lnTo>
                  <a:lnTo>
                    <a:pt x="1429" y="838"/>
                  </a:lnTo>
                  <a:lnTo>
                    <a:pt x="1404" y="798"/>
                  </a:lnTo>
                  <a:lnTo>
                    <a:pt x="1392" y="761"/>
                  </a:lnTo>
                  <a:lnTo>
                    <a:pt x="1392" y="737"/>
                  </a:lnTo>
                  <a:lnTo>
                    <a:pt x="1379" y="712"/>
                  </a:lnTo>
                  <a:lnTo>
                    <a:pt x="1389" y="676"/>
                  </a:lnTo>
                  <a:lnTo>
                    <a:pt x="1404" y="636"/>
                  </a:lnTo>
                  <a:lnTo>
                    <a:pt x="1410" y="565"/>
                  </a:lnTo>
                  <a:lnTo>
                    <a:pt x="1389" y="507"/>
                  </a:lnTo>
                  <a:lnTo>
                    <a:pt x="1291" y="366"/>
                  </a:lnTo>
                  <a:lnTo>
                    <a:pt x="1230" y="240"/>
                  </a:lnTo>
                  <a:lnTo>
                    <a:pt x="1202" y="169"/>
                  </a:lnTo>
                  <a:lnTo>
                    <a:pt x="1152" y="120"/>
                  </a:lnTo>
                  <a:lnTo>
                    <a:pt x="1119" y="114"/>
                  </a:lnTo>
                  <a:lnTo>
                    <a:pt x="1088" y="118"/>
                  </a:lnTo>
                  <a:lnTo>
                    <a:pt x="1073" y="126"/>
                  </a:lnTo>
                  <a:lnTo>
                    <a:pt x="1063" y="136"/>
                  </a:lnTo>
                  <a:lnTo>
                    <a:pt x="1061" y="157"/>
                  </a:lnTo>
                  <a:lnTo>
                    <a:pt x="1051" y="163"/>
                  </a:lnTo>
                  <a:lnTo>
                    <a:pt x="1033" y="161"/>
                  </a:lnTo>
                  <a:lnTo>
                    <a:pt x="950" y="99"/>
                  </a:lnTo>
                  <a:lnTo>
                    <a:pt x="907" y="83"/>
                  </a:lnTo>
                  <a:lnTo>
                    <a:pt x="898" y="78"/>
                  </a:lnTo>
                  <a:lnTo>
                    <a:pt x="880" y="74"/>
                  </a:lnTo>
                  <a:lnTo>
                    <a:pt x="782" y="74"/>
                  </a:lnTo>
                  <a:lnTo>
                    <a:pt x="723" y="97"/>
                  </a:lnTo>
                  <a:lnTo>
                    <a:pt x="656" y="136"/>
                  </a:lnTo>
                  <a:lnTo>
                    <a:pt x="561" y="227"/>
                  </a:lnTo>
                  <a:lnTo>
                    <a:pt x="516" y="258"/>
                  </a:lnTo>
                  <a:lnTo>
                    <a:pt x="423" y="289"/>
                  </a:lnTo>
                  <a:lnTo>
                    <a:pt x="266" y="345"/>
                  </a:lnTo>
                  <a:lnTo>
                    <a:pt x="218" y="369"/>
                  </a:lnTo>
                  <a:lnTo>
                    <a:pt x="122" y="437"/>
                  </a:lnTo>
                  <a:lnTo>
                    <a:pt x="107" y="443"/>
                  </a:lnTo>
                  <a:lnTo>
                    <a:pt x="76" y="467"/>
                  </a:lnTo>
                  <a:lnTo>
                    <a:pt x="53" y="483"/>
                  </a:lnTo>
                  <a:lnTo>
                    <a:pt x="41" y="495"/>
                  </a:lnTo>
                  <a:lnTo>
                    <a:pt x="41" y="504"/>
                  </a:lnTo>
                  <a:lnTo>
                    <a:pt x="49" y="516"/>
                  </a:lnTo>
                  <a:lnTo>
                    <a:pt x="53" y="555"/>
                  </a:lnTo>
                  <a:lnTo>
                    <a:pt x="113" y="615"/>
                  </a:lnTo>
                  <a:lnTo>
                    <a:pt x="126" y="633"/>
                  </a:lnTo>
                  <a:lnTo>
                    <a:pt x="136" y="673"/>
                  </a:lnTo>
                  <a:lnTo>
                    <a:pt x="126" y="740"/>
                  </a:lnTo>
                  <a:lnTo>
                    <a:pt x="147" y="761"/>
                  </a:lnTo>
                  <a:lnTo>
                    <a:pt x="171" y="777"/>
                  </a:lnTo>
                  <a:lnTo>
                    <a:pt x="200" y="811"/>
                  </a:lnTo>
                  <a:lnTo>
                    <a:pt x="215" y="862"/>
                  </a:lnTo>
                  <a:lnTo>
                    <a:pt x="227" y="875"/>
                  </a:lnTo>
                  <a:lnTo>
                    <a:pt x="266" y="885"/>
                  </a:lnTo>
                  <a:lnTo>
                    <a:pt x="301" y="909"/>
                  </a:lnTo>
                  <a:lnTo>
                    <a:pt x="328" y="945"/>
                  </a:lnTo>
                  <a:lnTo>
                    <a:pt x="337" y="970"/>
                  </a:lnTo>
                  <a:lnTo>
                    <a:pt x="368" y="992"/>
                  </a:lnTo>
                  <a:lnTo>
                    <a:pt x="368" y="998"/>
                  </a:lnTo>
                  <a:lnTo>
                    <a:pt x="353" y="1007"/>
                  </a:lnTo>
                  <a:lnTo>
                    <a:pt x="319" y="1004"/>
                  </a:lnTo>
                  <a:lnTo>
                    <a:pt x="285" y="970"/>
                  </a:lnTo>
                  <a:lnTo>
                    <a:pt x="273" y="945"/>
                  </a:lnTo>
                  <a:lnTo>
                    <a:pt x="260" y="936"/>
                  </a:lnTo>
                  <a:lnTo>
                    <a:pt x="221" y="933"/>
                  </a:lnTo>
                  <a:lnTo>
                    <a:pt x="200" y="924"/>
                  </a:lnTo>
                  <a:lnTo>
                    <a:pt x="171" y="893"/>
                  </a:lnTo>
                  <a:lnTo>
                    <a:pt x="153" y="854"/>
                  </a:lnTo>
                  <a:lnTo>
                    <a:pt x="147" y="817"/>
                  </a:lnTo>
                  <a:lnTo>
                    <a:pt x="101" y="784"/>
                  </a:lnTo>
                  <a:lnTo>
                    <a:pt x="74" y="737"/>
                  </a:lnTo>
                  <a:lnTo>
                    <a:pt x="74" y="685"/>
                  </a:lnTo>
                  <a:lnTo>
                    <a:pt x="80" y="658"/>
                  </a:lnTo>
                  <a:lnTo>
                    <a:pt x="74" y="629"/>
                  </a:lnTo>
                  <a:lnTo>
                    <a:pt x="28" y="586"/>
                  </a:lnTo>
                  <a:lnTo>
                    <a:pt x="4" y="553"/>
                  </a:lnTo>
                  <a:lnTo>
                    <a:pt x="0" y="513"/>
                  </a:lnTo>
                  <a:lnTo>
                    <a:pt x="0" y="491"/>
                  </a:lnTo>
                  <a:lnTo>
                    <a:pt x="16" y="460"/>
                  </a:lnTo>
                  <a:lnTo>
                    <a:pt x="65" y="415"/>
                  </a:lnTo>
                  <a:lnTo>
                    <a:pt x="181" y="330"/>
                  </a:lnTo>
                  <a:lnTo>
                    <a:pt x="227" y="308"/>
                  </a:lnTo>
                  <a:lnTo>
                    <a:pt x="243" y="304"/>
                  </a:lnTo>
                  <a:lnTo>
                    <a:pt x="252" y="295"/>
                  </a:lnTo>
                  <a:lnTo>
                    <a:pt x="279" y="287"/>
                  </a:lnTo>
                  <a:lnTo>
                    <a:pt x="319" y="258"/>
                  </a:lnTo>
                  <a:lnTo>
                    <a:pt x="334" y="256"/>
                  </a:lnTo>
                  <a:lnTo>
                    <a:pt x="344" y="246"/>
                  </a:lnTo>
                  <a:lnTo>
                    <a:pt x="365" y="240"/>
                  </a:lnTo>
                  <a:lnTo>
                    <a:pt x="377" y="227"/>
                  </a:lnTo>
                  <a:lnTo>
                    <a:pt x="435" y="213"/>
                  </a:lnTo>
                  <a:lnTo>
                    <a:pt x="500" y="182"/>
                  </a:lnTo>
                  <a:lnTo>
                    <a:pt x="564" y="126"/>
                  </a:lnTo>
                  <a:lnTo>
                    <a:pt x="613" y="78"/>
                  </a:lnTo>
                  <a:lnTo>
                    <a:pt x="696" y="29"/>
                  </a:lnTo>
                  <a:lnTo>
                    <a:pt x="757" y="10"/>
                  </a:lnTo>
                  <a:lnTo>
                    <a:pt x="815" y="0"/>
                  </a:lnTo>
                  <a:lnTo>
                    <a:pt x="867" y="4"/>
                  </a:lnTo>
                  <a:lnTo>
                    <a:pt x="935" y="25"/>
                  </a:lnTo>
                  <a:lnTo>
                    <a:pt x="935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5" name="Freeform 143"/>
            <p:cNvSpPr>
              <a:spLocks/>
            </p:cNvSpPr>
            <p:nvPr/>
          </p:nvSpPr>
          <p:spPr bwMode="auto">
            <a:xfrm>
              <a:off x="3251" y="1204"/>
              <a:ext cx="330" cy="507"/>
            </a:xfrm>
            <a:custGeom>
              <a:avLst/>
              <a:gdLst>
                <a:gd name="T0" fmla="*/ 1351 w 1651"/>
                <a:gd name="T1" fmla="*/ 99 h 2537"/>
                <a:gd name="T2" fmla="*/ 1004 w 1651"/>
                <a:gd name="T3" fmla="*/ 169 h 2537"/>
                <a:gd name="T4" fmla="*/ 707 w 1651"/>
                <a:gd name="T5" fmla="*/ 289 h 2537"/>
                <a:gd name="T6" fmla="*/ 413 w 1651"/>
                <a:gd name="T7" fmla="*/ 433 h 2537"/>
                <a:gd name="T8" fmla="*/ 116 w 1651"/>
                <a:gd name="T9" fmla="*/ 897 h 2537"/>
                <a:gd name="T10" fmla="*/ 85 w 1651"/>
                <a:gd name="T11" fmla="*/ 1206 h 2537"/>
                <a:gd name="T12" fmla="*/ 139 w 1651"/>
                <a:gd name="T13" fmla="*/ 1449 h 2537"/>
                <a:gd name="T14" fmla="*/ 223 w 1651"/>
                <a:gd name="T15" fmla="*/ 1825 h 2537"/>
                <a:gd name="T16" fmla="*/ 232 w 1651"/>
                <a:gd name="T17" fmla="*/ 2178 h 2537"/>
                <a:gd name="T18" fmla="*/ 189 w 1651"/>
                <a:gd name="T19" fmla="*/ 2357 h 2537"/>
                <a:gd name="T20" fmla="*/ 174 w 1651"/>
                <a:gd name="T21" fmla="*/ 2491 h 2537"/>
                <a:gd name="T22" fmla="*/ 234 w 1651"/>
                <a:gd name="T23" fmla="*/ 2427 h 2537"/>
                <a:gd name="T24" fmla="*/ 300 w 1651"/>
                <a:gd name="T25" fmla="*/ 2427 h 2537"/>
                <a:gd name="T26" fmla="*/ 244 w 1651"/>
                <a:gd name="T27" fmla="*/ 2464 h 2537"/>
                <a:gd name="T28" fmla="*/ 428 w 1651"/>
                <a:gd name="T29" fmla="*/ 2498 h 2537"/>
                <a:gd name="T30" fmla="*/ 480 w 1651"/>
                <a:gd name="T31" fmla="*/ 2347 h 2537"/>
                <a:gd name="T32" fmla="*/ 426 w 1651"/>
                <a:gd name="T33" fmla="*/ 2157 h 2537"/>
                <a:gd name="T34" fmla="*/ 443 w 1651"/>
                <a:gd name="T35" fmla="*/ 1912 h 2537"/>
                <a:gd name="T36" fmla="*/ 389 w 1651"/>
                <a:gd name="T37" fmla="*/ 1887 h 2537"/>
                <a:gd name="T38" fmla="*/ 486 w 1651"/>
                <a:gd name="T39" fmla="*/ 1724 h 2537"/>
                <a:gd name="T40" fmla="*/ 519 w 1651"/>
                <a:gd name="T41" fmla="*/ 1575 h 2537"/>
                <a:gd name="T42" fmla="*/ 418 w 1651"/>
                <a:gd name="T43" fmla="*/ 1394 h 2537"/>
                <a:gd name="T44" fmla="*/ 443 w 1651"/>
                <a:gd name="T45" fmla="*/ 1345 h 2537"/>
                <a:gd name="T46" fmla="*/ 845 w 1651"/>
                <a:gd name="T47" fmla="*/ 1608 h 2537"/>
                <a:gd name="T48" fmla="*/ 1130 w 1651"/>
                <a:gd name="T49" fmla="*/ 1617 h 2537"/>
                <a:gd name="T50" fmla="*/ 1157 w 1651"/>
                <a:gd name="T51" fmla="*/ 1562 h 2537"/>
                <a:gd name="T52" fmla="*/ 1201 w 1651"/>
                <a:gd name="T53" fmla="*/ 1761 h 2537"/>
                <a:gd name="T54" fmla="*/ 1238 w 1651"/>
                <a:gd name="T55" fmla="*/ 1992 h 2537"/>
                <a:gd name="T56" fmla="*/ 1240 w 1651"/>
                <a:gd name="T57" fmla="*/ 2273 h 2537"/>
                <a:gd name="T58" fmla="*/ 1180 w 1651"/>
                <a:gd name="T59" fmla="*/ 2240 h 2537"/>
                <a:gd name="T60" fmla="*/ 1180 w 1651"/>
                <a:gd name="T61" fmla="*/ 2017 h 2537"/>
                <a:gd name="T62" fmla="*/ 1143 w 1651"/>
                <a:gd name="T63" fmla="*/ 1722 h 2537"/>
                <a:gd name="T64" fmla="*/ 916 w 1651"/>
                <a:gd name="T65" fmla="*/ 1703 h 2537"/>
                <a:gd name="T66" fmla="*/ 585 w 1651"/>
                <a:gd name="T67" fmla="*/ 1590 h 2537"/>
                <a:gd name="T68" fmla="*/ 536 w 1651"/>
                <a:gd name="T69" fmla="*/ 1786 h 2537"/>
                <a:gd name="T70" fmla="*/ 499 w 1651"/>
                <a:gd name="T71" fmla="*/ 1943 h 2537"/>
                <a:gd name="T72" fmla="*/ 490 w 1651"/>
                <a:gd name="T73" fmla="*/ 2213 h 2537"/>
                <a:gd name="T74" fmla="*/ 557 w 1651"/>
                <a:gd name="T75" fmla="*/ 2403 h 2537"/>
                <a:gd name="T76" fmla="*/ 515 w 1651"/>
                <a:gd name="T77" fmla="*/ 2501 h 2537"/>
                <a:gd name="T78" fmla="*/ 397 w 1651"/>
                <a:gd name="T79" fmla="*/ 2535 h 2537"/>
                <a:gd name="T80" fmla="*/ 158 w 1651"/>
                <a:gd name="T81" fmla="*/ 2506 h 2537"/>
                <a:gd name="T82" fmla="*/ 94 w 1651"/>
                <a:gd name="T83" fmla="*/ 2415 h 2537"/>
                <a:gd name="T84" fmla="*/ 164 w 1651"/>
                <a:gd name="T85" fmla="*/ 2252 h 2537"/>
                <a:gd name="T86" fmla="*/ 134 w 1651"/>
                <a:gd name="T87" fmla="*/ 1899 h 2537"/>
                <a:gd name="T88" fmla="*/ 67 w 1651"/>
                <a:gd name="T89" fmla="*/ 1611 h 2537"/>
                <a:gd name="T90" fmla="*/ 39 w 1651"/>
                <a:gd name="T91" fmla="*/ 1345 h 2537"/>
                <a:gd name="T92" fmla="*/ 0 w 1651"/>
                <a:gd name="T93" fmla="*/ 1010 h 2537"/>
                <a:gd name="T94" fmla="*/ 168 w 1651"/>
                <a:gd name="T95" fmla="*/ 592 h 2537"/>
                <a:gd name="T96" fmla="*/ 437 w 1651"/>
                <a:gd name="T97" fmla="*/ 332 h 2537"/>
                <a:gd name="T98" fmla="*/ 1032 w 1651"/>
                <a:gd name="T99" fmla="*/ 111 h 2537"/>
                <a:gd name="T100" fmla="*/ 1471 w 1651"/>
                <a:gd name="T101" fmla="*/ 13 h 2537"/>
                <a:gd name="T102" fmla="*/ 1651 w 1651"/>
                <a:gd name="T103" fmla="*/ 7 h 2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51" h="2537">
                  <a:moveTo>
                    <a:pt x="1651" y="7"/>
                  </a:moveTo>
                  <a:lnTo>
                    <a:pt x="1608" y="35"/>
                  </a:lnTo>
                  <a:lnTo>
                    <a:pt x="1442" y="68"/>
                  </a:lnTo>
                  <a:lnTo>
                    <a:pt x="1351" y="99"/>
                  </a:lnTo>
                  <a:lnTo>
                    <a:pt x="1210" y="134"/>
                  </a:lnTo>
                  <a:lnTo>
                    <a:pt x="1085" y="155"/>
                  </a:lnTo>
                  <a:lnTo>
                    <a:pt x="1050" y="163"/>
                  </a:lnTo>
                  <a:lnTo>
                    <a:pt x="1004" y="169"/>
                  </a:lnTo>
                  <a:lnTo>
                    <a:pt x="967" y="182"/>
                  </a:lnTo>
                  <a:lnTo>
                    <a:pt x="930" y="188"/>
                  </a:lnTo>
                  <a:lnTo>
                    <a:pt x="805" y="237"/>
                  </a:lnTo>
                  <a:lnTo>
                    <a:pt x="707" y="289"/>
                  </a:lnTo>
                  <a:lnTo>
                    <a:pt x="621" y="338"/>
                  </a:lnTo>
                  <a:lnTo>
                    <a:pt x="566" y="365"/>
                  </a:lnTo>
                  <a:lnTo>
                    <a:pt x="492" y="390"/>
                  </a:lnTo>
                  <a:lnTo>
                    <a:pt x="413" y="433"/>
                  </a:lnTo>
                  <a:lnTo>
                    <a:pt x="294" y="550"/>
                  </a:lnTo>
                  <a:lnTo>
                    <a:pt x="232" y="633"/>
                  </a:lnTo>
                  <a:lnTo>
                    <a:pt x="162" y="774"/>
                  </a:lnTo>
                  <a:lnTo>
                    <a:pt x="116" y="897"/>
                  </a:lnTo>
                  <a:lnTo>
                    <a:pt x="109" y="930"/>
                  </a:lnTo>
                  <a:lnTo>
                    <a:pt x="79" y="1029"/>
                  </a:lnTo>
                  <a:lnTo>
                    <a:pt x="79" y="1151"/>
                  </a:lnTo>
                  <a:lnTo>
                    <a:pt x="85" y="1206"/>
                  </a:lnTo>
                  <a:lnTo>
                    <a:pt x="104" y="1316"/>
                  </a:lnTo>
                  <a:lnTo>
                    <a:pt x="122" y="1365"/>
                  </a:lnTo>
                  <a:lnTo>
                    <a:pt x="134" y="1437"/>
                  </a:lnTo>
                  <a:lnTo>
                    <a:pt x="139" y="1449"/>
                  </a:lnTo>
                  <a:lnTo>
                    <a:pt x="139" y="1559"/>
                  </a:lnTo>
                  <a:lnTo>
                    <a:pt x="155" y="1645"/>
                  </a:lnTo>
                  <a:lnTo>
                    <a:pt x="192" y="1749"/>
                  </a:lnTo>
                  <a:lnTo>
                    <a:pt x="223" y="1825"/>
                  </a:lnTo>
                  <a:lnTo>
                    <a:pt x="223" y="1918"/>
                  </a:lnTo>
                  <a:lnTo>
                    <a:pt x="216" y="1939"/>
                  </a:lnTo>
                  <a:lnTo>
                    <a:pt x="220" y="2102"/>
                  </a:lnTo>
                  <a:lnTo>
                    <a:pt x="232" y="2178"/>
                  </a:lnTo>
                  <a:lnTo>
                    <a:pt x="241" y="2227"/>
                  </a:lnTo>
                  <a:lnTo>
                    <a:pt x="238" y="2273"/>
                  </a:lnTo>
                  <a:lnTo>
                    <a:pt x="201" y="2314"/>
                  </a:lnTo>
                  <a:lnTo>
                    <a:pt x="189" y="2357"/>
                  </a:lnTo>
                  <a:lnTo>
                    <a:pt x="162" y="2399"/>
                  </a:lnTo>
                  <a:lnTo>
                    <a:pt x="155" y="2477"/>
                  </a:lnTo>
                  <a:lnTo>
                    <a:pt x="155" y="2479"/>
                  </a:lnTo>
                  <a:lnTo>
                    <a:pt x="174" y="2491"/>
                  </a:lnTo>
                  <a:lnTo>
                    <a:pt x="216" y="2485"/>
                  </a:lnTo>
                  <a:lnTo>
                    <a:pt x="223" y="2479"/>
                  </a:lnTo>
                  <a:lnTo>
                    <a:pt x="223" y="2446"/>
                  </a:lnTo>
                  <a:lnTo>
                    <a:pt x="234" y="2427"/>
                  </a:lnTo>
                  <a:lnTo>
                    <a:pt x="263" y="2406"/>
                  </a:lnTo>
                  <a:lnTo>
                    <a:pt x="290" y="2409"/>
                  </a:lnTo>
                  <a:lnTo>
                    <a:pt x="300" y="2421"/>
                  </a:lnTo>
                  <a:lnTo>
                    <a:pt x="300" y="2427"/>
                  </a:lnTo>
                  <a:lnTo>
                    <a:pt x="294" y="2433"/>
                  </a:lnTo>
                  <a:lnTo>
                    <a:pt x="275" y="2436"/>
                  </a:lnTo>
                  <a:lnTo>
                    <a:pt x="253" y="2454"/>
                  </a:lnTo>
                  <a:lnTo>
                    <a:pt x="244" y="2464"/>
                  </a:lnTo>
                  <a:lnTo>
                    <a:pt x="244" y="2473"/>
                  </a:lnTo>
                  <a:lnTo>
                    <a:pt x="263" y="2485"/>
                  </a:lnTo>
                  <a:lnTo>
                    <a:pt x="389" y="2489"/>
                  </a:lnTo>
                  <a:lnTo>
                    <a:pt x="428" y="2498"/>
                  </a:lnTo>
                  <a:lnTo>
                    <a:pt x="471" y="2491"/>
                  </a:lnTo>
                  <a:lnTo>
                    <a:pt x="508" y="2489"/>
                  </a:lnTo>
                  <a:lnTo>
                    <a:pt x="508" y="2452"/>
                  </a:lnTo>
                  <a:lnTo>
                    <a:pt x="480" y="2347"/>
                  </a:lnTo>
                  <a:lnTo>
                    <a:pt x="447" y="2280"/>
                  </a:lnTo>
                  <a:lnTo>
                    <a:pt x="437" y="2243"/>
                  </a:lnTo>
                  <a:lnTo>
                    <a:pt x="434" y="2221"/>
                  </a:lnTo>
                  <a:lnTo>
                    <a:pt x="426" y="2157"/>
                  </a:lnTo>
                  <a:lnTo>
                    <a:pt x="418" y="2029"/>
                  </a:lnTo>
                  <a:lnTo>
                    <a:pt x="428" y="1976"/>
                  </a:lnTo>
                  <a:lnTo>
                    <a:pt x="432" y="1945"/>
                  </a:lnTo>
                  <a:lnTo>
                    <a:pt x="443" y="1912"/>
                  </a:lnTo>
                  <a:lnTo>
                    <a:pt x="443" y="1906"/>
                  </a:lnTo>
                  <a:lnTo>
                    <a:pt x="437" y="1899"/>
                  </a:lnTo>
                  <a:lnTo>
                    <a:pt x="397" y="1899"/>
                  </a:lnTo>
                  <a:lnTo>
                    <a:pt x="389" y="1887"/>
                  </a:lnTo>
                  <a:lnTo>
                    <a:pt x="391" y="1875"/>
                  </a:lnTo>
                  <a:lnTo>
                    <a:pt x="459" y="1798"/>
                  </a:lnTo>
                  <a:lnTo>
                    <a:pt x="478" y="1755"/>
                  </a:lnTo>
                  <a:lnTo>
                    <a:pt x="486" y="1724"/>
                  </a:lnTo>
                  <a:lnTo>
                    <a:pt x="492" y="1712"/>
                  </a:lnTo>
                  <a:lnTo>
                    <a:pt x="495" y="1682"/>
                  </a:lnTo>
                  <a:lnTo>
                    <a:pt x="508" y="1633"/>
                  </a:lnTo>
                  <a:lnTo>
                    <a:pt x="519" y="1575"/>
                  </a:lnTo>
                  <a:lnTo>
                    <a:pt x="529" y="1549"/>
                  </a:lnTo>
                  <a:lnTo>
                    <a:pt x="461" y="1460"/>
                  </a:lnTo>
                  <a:lnTo>
                    <a:pt x="441" y="1423"/>
                  </a:lnTo>
                  <a:lnTo>
                    <a:pt x="418" y="1394"/>
                  </a:lnTo>
                  <a:lnTo>
                    <a:pt x="413" y="1365"/>
                  </a:lnTo>
                  <a:lnTo>
                    <a:pt x="416" y="1347"/>
                  </a:lnTo>
                  <a:lnTo>
                    <a:pt x="422" y="1341"/>
                  </a:lnTo>
                  <a:lnTo>
                    <a:pt x="443" y="1345"/>
                  </a:lnTo>
                  <a:lnTo>
                    <a:pt x="542" y="1473"/>
                  </a:lnTo>
                  <a:lnTo>
                    <a:pt x="637" y="1544"/>
                  </a:lnTo>
                  <a:lnTo>
                    <a:pt x="744" y="1590"/>
                  </a:lnTo>
                  <a:lnTo>
                    <a:pt x="845" y="1608"/>
                  </a:lnTo>
                  <a:lnTo>
                    <a:pt x="897" y="1611"/>
                  </a:lnTo>
                  <a:lnTo>
                    <a:pt x="1029" y="1627"/>
                  </a:lnTo>
                  <a:lnTo>
                    <a:pt x="1118" y="1611"/>
                  </a:lnTo>
                  <a:lnTo>
                    <a:pt x="1130" y="1617"/>
                  </a:lnTo>
                  <a:lnTo>
                    <a:pt x="1139" y="1617"/>
                  </a:lnTo>
                  <a:lnTo>
                    <a:pt x="1145" y="1611"/>
                  </a:lnTo>
                  <a:lnTo>
                    <a:pt x="1151" y="1568"/>
                  </a:lnTo>
                  <a:lnTo>
                    <a:pt x="1157" y="1562"/>
                  </a:lnTo>
                  <a:lnTo>
                    <a:pt x="1180" y="1565"/>
                  </a:lnTo>
                  <a:lnTo>
                    <a:pt x="1192" y="1580"/>
                  </a:lnTo>
                  <a:lnTo>
                    <a:pt x="1201" y="1621"/>
                  </a:lnTo>
                  <a:lnTo>
                    <a:pt x="1201" y="1761"/>
                  </a:lnTo>
                  <a:lnTo>
                    <a:pt x="1210" y="1869"/>
                  </a:lnTo>
                  <a:lnTo>
                    <a:pt x="1215" y="1881"/>
                  </a:lnTo>
                  <a:lnTo>
                    <a:pt x="1222" y="1943"/>
                  </a:lnTo>
                  <a:lnTo>
                    <a:pt x="1238" y="1992"/>
                  </a:lnTo>
                  <a:lnTo>
                    <a:pt x="1250" y="2068"/>
                  </a:lnTo>
                  <a:lnTo>
                    <a:pt x="1250" y="2118"/>
                  </a:lnTo>
                  <a:lnTo>
                    <a:pt x="1240" y="2145"/>
                  </a:lnTo>
                  <a:lnTo>
                    <a:pt x="1240" y="2273"/>
                  </a:lnTo>
                  <a:lnTo>
                    <a:pt x="1231" y="2283"/>
                  </a:lnTo>
                  <a:lnTo>
                    <a:pt x="1194" y="2280"/>
                  </a:lnTo>
                  <a:lnTo>
                    <a:pt x="1186" y="2268"/>
                  </a:lnTo>
                  <a:lnTo>
                    <a:pt x="1180" y="2240"/>
                  </a:lnTo>
                  <a:lnTo>
                    <a:pt x="1167" y="2194"/>
                  </a:lnTo>
                  <a:lnTo>
                    <a:pt x="1172" y="2087"/>
                  </a:lnTo>
                  <a:lnTo>
                    <a:pt x="1182" y="2062"/>
                  </a:lnTo>
                  <a:lnTo>
                    <a:pt x="1180" y="2017"/>
                  </a:lnTo>
                  <a:lnTo>
                    <a:pt x="1170" y="1976"/>
                  </a:lnTo>
                  <a:lnTo>
                    <a:pt x="1149" y="1862"/>
                  </a:lnTo>
                  <a:lnTo>
                    <a:pt x="1139" y="1753"/>
                  </a:lnTo>
                  <a:lnTo>
                    <a:pt x="1143" y="1722"/>
                  </a:lnTo>
                  <a:lnTo>
                    <a:pt x="1143" y="1712"/>
                  </a:lnTo>
                  <a:lnTo>
                    <a:pt x="1133" y="1703"/>
                  </a:lnTo>
                  <a:lnTo>
                    <a:pt x="1109" y="1712"/>
                  </a:lnTo>
                  <a:lnTo>
                    <a:pt x="916" y="1703"/>
                  </a:lnTo>
                  <a:lnTo>
                    <a:pt x="827" y="1694"/>
                  </a:lnTo>
                  <a:lnTo>
                    <a:pt x="771" y="1682"/>
                  </a:lnTo>
                  <a:lnTo>
                    <a:pt x="658" y="1636"/>
                  </a:lnTo>
                  <a:lnTo>
                    <a:pt x="585" y="1590"/>
                  </a:lnTo>
                  <a:lnTo>
                    <a:pt x="581" y="1586"/>
                  </a:lnTo>
                  <a:lnTo>
                    <a:pt x="569" y="1605"/>
                  </a:lnTo>
                  <a:lnTo>
                    <a:pt x="563" y="1682"/>
                  </a:lnTo>
                  <a:lnTo>
                    <a:pt x="536" y="1786"/>
                  </a:lnTo>
                  <a:lnTo>
                    <a:pt x="515" y="1838"/>
                  </a:lnTo>
                  <a:lnTo>
                    <a:pt x="480" y="1875"/>
                  </a:lnTo>
                  <a:lnTo>
                    <a:pt x="505" y="1912"/>
                  </a:lnTo>
                  <a:lnTo>
                    <a:pt x="499" y="1943"/>
                  </a:lnTo>
                  <a:lnTo>
                    <a:pt x="492" y="1952"/>
                  </a:lnTo>
                  <a:lnTo>
                    <a:pt x="490" y="1994"/>
                  </a:lnTo>
                  <a:lnTo>
                    <a:pt x="480" y="2105"/>
                  </a:lnTo>
                  <a:lnTo>
                    <a:pt x="490" y="2213"/>
                  </a:lnTo>
                  <a:lnTo>
                    <a:pt x="499" y="2237"/>
                  </a:lnTo>
                  <a:lnTo>
                    <a:pt x="505" y="2280"/>
                  </a:lnTo>
                  <a:lnTo>
                    <a:pt x="536" y="2335"/>
                  </a:lnTo>
                  <a:lnTo>
                    <a:pt x="557" y="2403"/>
                  </a:lnTo>
                  <a:lnTo>
                    <a:pt x="563" y="2430"/>
                  </a:lnTo>
                  <a:lnTo>
                    <a:pt x="560" y="2485"/>
                  </a:lnTo>
                  <a:lnTo>
                    <a:pt x="548" y="2498"/>
                  </a:lnTo>
                  <a:lnTo>
                    <a:pt x="515" y="2501"/>
                  </a:lnTo>
                  <a:lnTo>
                    <a:pt x="508" y="2506"/>
                  </a:lnTo>
                  <a:lnTo>
                    <a:pt x="508" y="2516"/>
                  </a:lnTo>
                  <a:lnTo>
                    <a:pt x="478" y="2537"/>
                  </a:lnTo>
                  <a:lnTo>
                    <a:pt x="397" y="2535"/>
                  </a:lnTo>
                  <a:lnTo>
                    <a:pt x="364" y="2522"/>
                  </a:lnTo>
                  <a:lnTo>
                    <a:pt x="247" y="2518"/>
                  </a:lnTo>
                  <a:lnTo>
                    <a:pt x="174" y="2516"/>
                  </a:lnTo>
                  <a:lnTo>
                    <a:pt x="158" y="2506"/>
                  </a:lnTo>
                  <a:lnTo>
                    <a:pt x="122" y="2506"/>
                  </a:lnTo>
                  <a:lnTo>
                    <a:pt x="106" y="2498"/>
                  </a:lnTo>
                  <a:lnTo>
                    <a:pt x="91" y="2477"/>
                  </a:lnTo>
                  <a:lnTo>
                    <a:pt x="94" y="2415"/>
                  </a:lnTo>
                  <a:lnTo>
                    <a:pt x="104" y="2375"/>
                  </a:lnTo>
                  <a:lnTo>
                    <a:pt x="125" y="2335"/>
                  </a:lnTo>
                  <a:lnTo>
                    <a:pt x="143" y="2314"/>
                  </a:lnTo>
                  <a:lnTo>
                    <a:pt x="164" y="2252"/>
                  </a:lnTo>
                  <a:lnTo>
                    <a:pt x="158" y="2200"/>
                  </a:lnTo>
                  <a:lnTo>
                    <a:pt x="146" y="2151"/>
                  </a:lnTo>
                  <a:lnTo>
                    <a:pt x="134" y="2025"/>
                  </a:lnTo>
                  <a:lnTo>
                    <a:pt x="134" y="1899"/>
                  </a:lnTo>
                  <a:lnTo>
                    <a:pt x="131" y="1798"/>
                  </a:lnTo>
                  <a:lnTo>
                    <a:pt x="97" y="1718"/>
                  </a:lnTo>
                  <a:lnTo>
                    <a:pt x="79" y="1654"/>
                  </a:lnTo>
                  <a:lnTo>
                    <a:pt x="67" y="1611"/>
                  </a:lnTo>
                  <a:lnTo>
                    <a:pt x="54" y="1473"/>
                  </a:lnTo>
                  <a:lnTo>
                    <a:pt x="54" y="1402"/>
                  </a:lnTo>
                  <a:lnTo>
                    <a:pt x="44" y="1388"/>
                  </a:lnTo>
                  <a:lnTo>
                    <a:pt x="39" y="1345"/>
                  </a:lnTo>
                  <a:lnTo>
                    <a:pt x="17" y="1268"/>
                  </a:lnTo>
                  <a:lnTo>
                    <a:pt x="11" y="1227"/>
                  </a:lnTo>
                  <a:lnTo>
                    <a:pt x="0" y="1121"/>
                  </a:lnTo>
                  <a:lnTo>
                    <a:pt x="0" y="1010"/>
                  </a:lnTo>
                  <a:lnTo>
                    <a:pt x="30" y="908"/>
                  </a:lnTo>
                  <a:lnTo>
                    <a:pt x="94" y="730"/>
                  </a:lnTo>
                  <a:lnTo>
                    <a:pt x="134" y="654"/>
                  </a:lnTo>
                  <a:lnTo>
                    <a:pt x="168" y="592"/>
                  </a:lnTo>
                  <a:lnTo>
                    <a:pt x="201" y="541"/>
                  </a:lnTo>
                  <a:lnTo>
                    <a:pt x="290" y="439"/>
                  </a:lnTo>
                  <a:lnTo>
                    <a:pt x="358" y="381"/>
                  </a:lnTo>
                  <a:lnTo>
                    <a:pt x="437" y="332"/>
                  </a:lnTo>
                  <a:lnTo>
                    <a:pt x="563" y="286"/>
                  </a:lnTo>
                  <a:lnTo>
                    <a:pt x="750" y="188"/>
                  </a:lnTo>
                  <a:lnTo>
                    <a:pt x="895" y="136"/>
                  </a:lnTo>
                  <a:lnTo>
                    <a:pt x="1032" y="111"/>
                  </a:lnTo>
                  <a:lnTo>
                    <a:pt x="1124" y="99"/>
                  </a:lnTo>
                  <a:lnTo>
                    <a:pt x="1259" y="77"/>
                  </a:lnTo>
                  <a:lnTo>
                    <a:pt x="1409" y="31"/>
                  </a:lnTo>
                  <a:lnTo>
                    <a:pt x="1471" y="13"/>
                  </a:lnTo>
                  <a:lnTo>
                    <a:pt x="1560" y="0"/>
                  </a:lnTo>
                  <a:lnTo>
                    <a:pt x="1649" y="4"/>
                  </a:lnTo>
                  <a:lnTo>
                    <a:pt x="1651" y="7"/>
                  </a:lnTo>
                  <a:lnTo>
                    <a:pt x="165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6" name="Freeform 144"/>
            <p:cNvSpPr>
              <a:spLocks/>
            </p:cNvSpPr>
            <p:nvPr/>
          </p:nvSpPr>
          <p:spPr bwMode="auto">
            <a:xfrm>
              <a:off x="3561" y="1234"/>
              <a:ext cx="84" cy="17"/>
            </a:xfrm>
            <a:custGeom>
              <a:avLst/>
              <a:gdLst>
                <a:gd name="T0" fmla="*/ 307 w 421"/>
                <a:gd name="T1" fmla="*/ 9 h 85"/>
                <a:gd name="T2" fmla="*/ 334 w 421"/>
                <a:gd name="T3" fmla="*/ 7 h 85"/>
                <a:gd name="T4" fmla="*/ 405 w 421"/>
                <a:gd name="T5" fmla="*/ 7 h 85"/>
                <a:gd name="T6" fmla="*/ 421 w 421"/>
                <a:gd name="T7" fmla="*/ 25 h 85"/>
                <a:gd name="T8" fmla="*/ 417 w 421"/>
                <a:gd name="T9" fmla="*/ 50 h 85"/>
                <a:gd name="T10" fmla="*/ 396 w 421"/>
                <a:gd name="T11" fmla="*/ 62 h 85"/>
                <a:gd name="T12" fmla="*/ 338 w 421"/>
                <a:gd name="T13" fmla="*/ 55 h 85"/>
                <a:gd name="T14" fmla="*/ 303 w 421"/>
                <a:gd name="T15" fmla="*/ 40 h 85"/>
                <a:gd name="T16" fmla="*/ 254 w 421"/>
                <a:gd name="T17" fmla="*/ 28 h 85"/>
                <a:gd name="T18" fmla="*/ 171 w 421"/>
                <a:gd name="T19" fmla="*/ 31 h 85"/>
                <a:gd name="T20" fmla="*/ 107 w 421"/>
                <a:gd name="T21" fmla="*/ 46 h 85"/>
                <a:gd name="T22" fmla="*/ 25 w 421"/>
                <a:gd name="T23" fmla="*/ 85 h 85"/>
                <a:gd name="T24" fmla="*/ 6 w 421"/>
                <a:gd name="T25" fmla="*/ 85 h 85"/>
                <a:gd name="T26" fmla="*/ 0 w 421"/>
                <a:gd name="T27" fmla="*/ 79 h 85"/>
                <a:gd name="T28" fmla="*/ 18 w 421"/>
                <a:gd name="T29" fmla="*/ 62 h 85"/>
                <a:gd name="T30" fmla="*/ 117 w 421"/>
                <a:gd name="T31" fmla="*/ 13 h 85"/>
                <a:gd name="T32" fmla="*/ 181 w 421"/>
                <a:gd name="T33" fmla="*/ 0 h 85"/>
                <a:gd name="T34" fmla="*/ 295 w 421"/>
                <a:gd name="T35" fmla="*/ 3 h 85"/>
                <a:gd name="T36" fmla="*/ 307 w 421"/>
                <a:gd name="T37" fmla="*/ 9 h 85"/>
                <a:gd name="T38" fmla="*/ 307 w 421"/>
                <a:gd name="T39" fmla="*/ 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1" h="85">
                  <a:moveTo>
                    <a:pt x="307" y="9"/>
                  </a:moveTo>
                  <a:lnTo>
                    <a:pt x="334" y="7"/>
                  </a:lnTo>
                  <a:lnTo>
                    <a:pt x="405" y="7"/>
                  </a:lnTo>
                  <a:lnTo>
                    <a:pt x="421" y="25"/>
                  </a:lnTo>
                  <a:lnTo>
                    <a:pt x="417" y="50"/>
                  </a:lnTo>
                  <a:lnTo>
                    <a:pt x="396" y="62"/>
                  </a:lnTo>
                  <a:lnTo>
                    <a:pt x="338" y="55"/>
                  </a:lnTo>
                  <a:lnTo>
                    <a:pt x="303" y="40"/>
                  </a:lnTo>
                  <a:lnTo>
                    <a:pt x="254" y="28"/>
                  </a:lnTo>
                  <a:lnTo>
                    <a:pt x="171" y="31"/>
                  </a:lnTo>
                  <a:lnTo>
                    <a:pt x="107" y="46"/>
                  </a:lnTo>
                  <a:lnTo>
                    <a:pt x="25" y="85"/>
                  </a:lnTo>
                  <a:lnTo>
                    <a:pt x="6" y="85"/>
                  </a:lnTo>
                  <a:lnTo>
                    <a:pt x="0" y="79"/>
                  </a:lnTo>
                  <a:lnTo>
                    <a:pt x="18" y="62"/>
                  </a:lnTo>
                  <a:lnTo>
                    <a:pt x="117" y="13"/>
                  </a:lnTo>
                  <a:lnTo>
                    <a:pt x="181" y="0"/>
                  </a:lnTo>
                  <a:lnTo>
                    <a:pt x="295" y="3"/>
                  </a:lnTo>
                  <a:lnTo>
                    <a:pt x="307" y="9"/>
                  </a:lnTo>
                  <a:lnTo>
                    <a:pt x="30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7" name="Freeform 145"/>
            <p:cNvSpPr>
              <a:spLocks/>
            </p:cNvSpPr>
            <p:nvPr/>
          </p:nvSpPr>
          <p:spPr bwMode="auto">
            <a:xfrm>
              <a:off x="3715" y="1266"/>
              <a:ext cx="16" cy="6"/>
            </a:xfrm>
            <a:custGeom>
              <a:avLst/>
              <a:gdLst>
                <a:gd name="T0" fmla="*/ 80 w 80"/>
                <a:gd name="T1" fmla="*/ 9 h 31"/>
                <a:gd name="T2" fmla="*/ 58 w 80"/>
                <a:gd name="T3" fmla="*/ 21 h 31"/>
                <a:gd name="T4" fmla="*/ 33 w 80"/>
                <a:gd name="T5" fmla="*/ 25 h 31"/>
                <a:gd name="T6" fmla="*/ 24 w 80"/>
                <a:gd name="T7" fmla="*/ 31 h 31"/>
                <a:gd name="T8" fmla="*/ 6 w 80"/>
                <a:gd name="T9" fmla="*/ 31 h 31"/>
                <a:gd name="T10" fmla="*/ 0 w 80"/>
                <a:gd name="T11" fmla="*/ 25 h 31"/>
                <a:gd name="T12" fmla="*/ 0 w 80"/>
                <a:gd name="T13" fmla="*/ 15 h 31"/>
                <a:gd name="T14" fmla="*/ 15 w 80"/>
                <a:gd name="T15" fmla="*/ 3 h 31"/>
                <a:gd name="T16" fmla="*/ 27 w 80"/>
                <a:gd name="T17" fmla="*/ 0 h 31"/>
                <a:gd name="T18" fmla="*/ 73 w 80"/>
                <a:gd name="T19" fmla="*/ 3 h 31"/>
                <a:gd name="T20" fmla="*/ 80 w 80"/>
                <a:gd name="T21" fmla="*/ 9 h 31"/>
                <a:gd name="T22" fmla="*/ 80 w 80"/>
                <a:gd name="T23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" h="31">
                  <a:moveTo>
                    <a:pt x="80" y="9"/>
                  </a:moveTo>
                  <a:lnTo>
                    <a:pt x="58" y="21"/>
                  </a:lnTo>
                  <a:lnTo>
                    <a:pt x="33" y="25"/>
                  </a:lnTo>
                  <a:lnTo>
                    <a:pt x="24" y="31"/>
                  </a:lnTo>
                  <a:lnTo>
                    <a:pt x="6" y="31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15" y="3"/>
                  </a:lnTo>
                  <a:lnTo>
                    <a:pt x="27" y="0"/>
                  </a:lnTo>
                  <a:lnTo>
                    <a:pt x="73" y="3"/>
                  </a:lnTo>
                  <a:lnTo>
                    <a:pt x="80" y="9"/>
                  </a:lnTo>
                  <a:lnTo>
                    <a:pt x="8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8" name="Freeform 146"/>
            <p:cNvSpPr>
              <a:spLocks/>
            </p:cNvSpPr>
            <p:nvPr/>
          </p:nvSpPr>
          <p:spPr bwMode="auto">
            <a:xfrm>
              <a:off x="3629" y="1270"/>
              <a:ext cx="18" cy="89"/>
            </a:xfrm>
            <a:custGeom>
              <a:avLst/>
              <a:gdLst>
                <a:gd name="T0" fmla="*/ 89 w 89"/>
                <a:gd name="T1" fmla="*/ 12 h 442"/>
                <a:gd name="T2" fmla="*/ 86 w 89"/>
                <a:gd name="T3" fmla="*/ 33 h 442"/>
                <a:gd name="T4" fmla="*/ 62 w 89"/>
                <a:gd name="T5" fmla="*/ 77 h 442"/>
                <a:gd name="T6" fmla="*/ 46 w 89"/>
                <a:gd name="T7" fmla="*/ 132 h 442"/>
                <a:gd name="T8" fmla="*/ 40 w 89"/>
                <a:gd name="T9" fmla="*/ 144 h 442"/>
                <a:gd name="T10" fmla="*/ 56 w 89"/>
                <a:gd name="T11" fmla="*/ 260 h 442"/>
                <a:gd name="T12" fmla="*/ 65 w 89"/>
                <a:gd name="T13" fmla="*/ 295 h 442"/>
                <a:gd name="T14" fmla="*/ 65 w 89"/>
                <a:gd name="T15" fmla="*/ 427 h 442"/>
                <a:gd name="T16" fmla="*/ 58 w 89"/>
                <a:gd name="T17" fmla="*/ 439 h 442"/>
                <a:gd name="T18" fmla="*/ 56 w 89"/>
                <a:gd name="T19" fmla="*/ 442 h 442"/>
                <a:gd name="T20" fmla="*/ 50 w 89"/>
                <a:gd name="T21" fmla="*/ 435 h 442"/>
                <a:gd name="T22" fmla="*/ 50 w 89"/>
                <a:gd name="T23" fmla="*/ 365 h 442"/>
                <a:gd name="T24" fmla="*/ 31 w 89"/>
                <a:gd name="T25" fmla="*/ 286 h 442"/>
                <a:gd name="T26" fmla="*/ 19 w 89"/>
                <a:gd name="T27" fmla="*/ 252 h 442"/>
                <a:gd name="T28" fmla="*/ 15 w 89"/>
                <a:gd name="T29" fmla="*/ 227 h 442"/>
                <a:gd name="T30" fmla="*/ 7 w 89"/>
                <a:gd name="T31" fmla="*/ 202 h 442"/>
                <a:gd name="T32" fmla="*/ 0 w 89"/>
                <a:gd name="T33" fmla="*/ 138 h 442"/>
                <a:gd name="T34" fmla="*/ 13 w 89"/>
                <a:gd name="T35" fmla="*/ 83 h 442"/>
                <a:gd name="T36" fmla="*/ 34 w 89"/>
                <a:gd name="T37" fmla="*/ 33 h 442"/>
                <a:gd name="T38" fmla="*/ 62 w 89"/>
                <a:gd name="T39" fmla="*/ 0 h 442"/>
                <a:gd name="T40" fmla="*/ 83 w 89"/>
                <a:gd name="T41" fmla="*/ 4 h 442"/>
                <a:gd name="T42" fmla="*/ 89 w 89"/>
                <a:gd name="T43" fmla="*/ 12 h 442"/>
                <a:gd name="T44" fmla="*/ 89 w 89"/>
                <a:gd name="T45" fmla="*/ 1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" h="442">
                  <a:moveTo>
                    <a:pt x="89" y="12"/>
                  </a:moveTo>
                  <a:lnTo>
                    <a:pt x="86" y="33"/>
                  </a:lnTo>
                  <a:lnTo>
                    <a:pt x="62" y="77"/>
                  </a:lnTo>
                  <a:lnTo>
                    <a:pt x="46" y="132"/>
                  </a:lnTo>
                  <a:lnTo>
                    <a:pt x="40" y="144"/>
                  </a:lnTo>
                  <a:lnTo>
                    <a:pt x="56" y="260"/>
                  </a:lnTo>
                  <a:lnTo>
                    <a:pt x="65" y="295"/>
                  </a:lnTo>
                  <a:lnTo>
                    <a:pt x="65" y="427"/>
                  </a:lnTo>
                  <a:lnTo>
                    <a:pt x="58" y="439"/>
                  </a:lnTo>
                  <a:lnTo>
                    <a:pt x="56" y="442"/>
                  </a:lnTo>
                  <a:lnTo>
                    <a:pt x="50" y="435"/>
                  </a:lnTo>
                  <a:lnTo>
                    <a:pt x="50" y="365"/>
                  </a:lnTo>
                  <a:lnTo>
                    <a:pt x="31" y="286"/>
                  </a:lnTo>
                  <a:lnTo>
                    <a:pt x="19" y="252"/>
                  </a:lnTo>
                  <a:lnTo>
                    <a:pt x="15" y="227"/>
                  </a:lnTo>
                  <a:lnTo>
                    <a:pt x="7" y="202"/>
                  </a:lnTo>
                  <a:lnTo>
                    <a:pt x="0" y="138"/>
                  </a:lnTo>
                  <a:lnTo>
                    <a:pt x="13" y="83"/>
                  </a:lnTo>
                  <a:lnTo>
                    <a:pt x="34" y="33"/>
                  </a:lnTo>
                  <a:lnTo>
                    <a:pt x="62" y="0"/>
                  </a:lnTo>
                  <a:lnTo>
                    <a:pt x="83" y="4"/>
                  </a:lnTo>
                  <a:lnTo>
                    <a:pt x="89" y="12"/>
                  </a:lnTo>
                  <a:lnTo>
                    <a:pt x="8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19" name="Freeform 147"/>
            <p:cNvSpPr>
              <a:spLocks/>
            </p:cNvSpPr>
            <p:nvPr/>
          </p:nvSpPr>
          <p:spPr bwMode="auto">
            <a:xfrm>
              <a:off x="3714" y="1291"/>
              <a:ext cx="21" cy="13"/>
            </a:xfrm>
            <a:custGeom>
              <a:avLst/>
              <a:gdLst>
                <a:gd name="T0" fmla="*/ 107 w 107"/>
                <a:gd name="T1" fmla="*/ 28 h 65"/>
                <a:gd name="T2" fmla="*/ 107 w 107"/>
                <a:gd name="T3" fmla="*/ 55 h 65"/>
                <a:gd name="T4" fmla="*/ 95 w 107"/>
                <a:gd name="T5" fmla="*/ 65 h 65"/>
                <a:gd name="T6" fmla="*/ 21 w 107"/>
                <a:gd name="T7" fmla="*/ 59 h 65"/>
                <a:gd name="T8" fmla="*/ 0 w 107"/>
                <a:gd name="T9" fmla="*/ 37 h 65"/>
                <a:gd name="T10" fmla="*/ 2 w 107"/>
                <a:gd name="T11" fmla="*/ 7 h 65"/>
                <a:gd name="T12" fmla="*/ 21 w 107"/>
                <a:gd name="T13" fmla="*/ 0 h 65"/>
                <a:gd name="T14" fmla="*/ 88 w 107"/>
                <a:gd name="T15" fmla="*/ 7 h 65"/>
                <a:gd name="T16" fmla="*/ 107 w 107"/>
                <a:gd name="T17" fmla="*/ 28 h 65"/>
                <a:gd name="T18" fmla="*/ 107 w 107"/>
                <a:gd name="T19" fmla="*/ 2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65">
                  <a:moveTo>
                    <a:pt x="107" y="28"/>
                  </a:moveTo>
                  <a:lnTo>
                    <a:pt x="107" y="55"/>
                  </a:lnTo>
                  <a:lnTo>
                    <a:pt x="95" y="65"/>
                  </a:lnTo>
                  <a:lnTo>
                    <a:pt x="21" y="59"/>
                  </a:lnTo>
                  <a:lnTo>
                    <a:pt x="0" y="37"/>
                  </a:lnTo>
                  <a:lnTo>
                    <a:pt x="2" y="7"/>
                  </a:lnTo>
                  <a:lnTo>
                    <a:pt x="21" y="0"/>
                  </a:lnTo>
                  <a:lnTo>
                    <a:pt x="88" y="7"/>
                  </a:lnTo>
                  <a:lnTo>
                    <a:pt x="107" y="28"/>
                  </a:lnTo>
                  <a:lnTo>
                    <a:pt x="107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0" name="Freeform 148"/>
            <p:cNvSpPr>
              <a:spLocks/>
            </p:cNvSpPr>
            <p:nvPr/>
          </p:nvSpPr>
          <p:spPr bwMode="auto">
            <a:xfrm>
              <a:off x="3741" y="1300"/>
              <a:ext cx="11" cy="14"/>
            </a:xfrm>
            <a:custGeom>
              <a:avLst/>
              <a:gdLst>
                <a:gd name="T0" fmla="*/ 56 w 56"/>
                <a:gd name="T1" fmla="*/ 5 h 70"/>
                <a:gd name="T2" fmla="*/ 52 w 56"/>
                <a:gd name="T3" fmla="*/ 27 h 70"/>
                <a:gd name="T4" fmla="*/ 31 w 56"/>
                <a:gd name="T5" fmla="*/ 58 h 70"/>
                <a:gd name="T6" fmla="*/ 16 w 56"/>
                <a:gd name="T7" fmla="*/ 70 h 70"/>
                <a:gd name="T8" fmla="*/ 6 w 56"/>
                <a:gd name="T9" fmla="*/ 70 h 70"/>
                <a:gd name="T10" fmla="*/ 0 w 56"/>
                <a:gd name="T11" fmla="*/ 61 h 70"/>
                <a:gd name="T12" fmla="*/ 29 w 56"/>
                <a:gd name="T13" fmla="*/ 11 h 70"/>
                <a:gd name="T14" fmla="*/ 40 w 56"/>
                <a:gd name="T15" fmla="*/ 0 h 70"/>
                <a:gd name="T16" fmla="*/ 50 w 56"/>
                <a:gd name="T17" fmla="*/ 0 h 70"/>
                <a:gd name="T18" fmla="*/ 56 w 56"/>
                <a:gd name="T19" fmla="*/ 5 h 70"/>
                <a:gd name="T20" fmla="*/ 56 w 56"/>
                <a:gd name="T21" fmla="*/ 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70">
                  <a:moveTo>
                    <a:pt x="56" y="5"/>
                  </a:moveTo>
                  <a:lnTo>
                    <a:pt x="52" y="27"/>
                  </a:lnTo>
                  <a:lnTo>
                    <a:pt x="31" y="58"/>
                  </a:lnTo>
                  <a:lnTo>
                    <a:pt x="16" y="70"/>
                  </a:lnTo>
                  <a:lnTo>
                    <a:pt x="6" y="70"/>
                  </a:lnTo>
                  <a:lnTo>
                    <a:pt x="0" y="61"/>
                  </a:lnTo>
                  <a:lnTo>
                    <a:pt x="29" y="11"/>
                  </a:lnTo>
                  <a:lnTo>
                    <a:pt x="40" y="0"/>
                  </a:lnTo>
                  <a:lnTo>
                    <a:pt x="50" y="0"/>
                  </a:lnTo>
                  <a:lnTo>
                    <a:pt x="56" y="5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1" name="Freeform 149"/>
            <p:cNvSpPr>
              <a:spLocks/>
            </p:cNvSpPr>
            <p:nvPr/>
          </p:nvSpPr>
          <p:spPr bwMode="auto">
            <a:xfrm>
              <a:off x="3701" y="1301"/>
              <a:ext cx="28" cy="26"/>
            </a:xfrm>
            <a:custGeom>
              <a:avLst/>
              <a:gdLst>
                <a:gd name="T0" fmla="*/ 46 w 136"/>
                <a:gd name="T1" fmla="*/ 30 h 132"/>
                <a:gd name="T2" fmla="*/ 55 w 136"/>
                <a:gd name="T3" fmla="*/ 51 h 132"/>
                <a:gd name="T4" fmla="*/ 95 w 136"/>
                <a:gd name="T5" fmla="*/ 88 h 132"/>
                <a:gd name="T6" fmla="*/ 126 w 136"/>
                <a:gd name="T7" fmla="*/ 97 h 132"/>
                <a:gd name="T8" fmla="*/ 136 w 136"/>
                <a:gd name="T9" fmla="*/ 107 h 132"/>
                <a:gd name="T10" fmla="*/ 136 w 136"/>
                <a:gd name="T11" fmla="*/ 115 h 132"/>
                <a:gd name="T12" fmla="*/ 117 w 136"/>
                <a:gd name="T13" fmla="*/ 132 h 132"/>
                <a:gd name="T14" fmla="*/ 70 w 136"/>
                <a:gd name="T15" fmla="*/ 132 h 132"/>
                <a:gd name="T16" fmla="*/ 49 w 136"/>
                <a:gd name="T17" fmla="*/ 119 h 132"/>
                <a:gd name="T18" fmla="*/ 22 w 136"/>
                <a:gd name="T19" fmla="*/ 82 h 132"/>
                <a:gd name="T20" fmla="*/ 0 w 136"/>
                <a:gd name="T21" fmla="*/ 33 h 132"/>
                <a:gd name="T22" fmla="*/ 0 w 136"/>
                <a:gd name="T23" fmla="*/ 8 h 132"/>
                <a:gd name="T24" fmla="*/ 10 w 136"/>
                <a:gd name="T25" fmla="*/ 0 h 132"/>
                <a:gd name="T26" fmla="*/ 25 w 136"/>
                <a:gd name="T27" fmla="*/ 2 h 132"/>
                <a:gd name="T28" fmla="*/ 46 w 136"/>
                <a:gd name="T29" fmla="*/ 30 h 132"/>
                <a:gd name="T30" fmla="*/ 46 w 136"/>
                <a:gd name="T31" fmla="*/ 3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6" h="132">
                  <a:moveTo>
                    <a:pt x="46" y="30"/>
                  </a:moveTo>
                  <a:lnTo>
                    <a:pt x="55" y="51"/>
                  </a:lnTo>
                  <a:lnTo>
                    <a:pt x="95" y="88"/>
                  </a:lnTo>
                  <a:lnTo>
                    <a:pt x="126" y="97"/>
                  </a:lnTo>
                  <a:lnTo>
                    <a:pt x="136" y="107"/>
                  </a:lnTo>
                  <a:lnTo>
                    <a:pt x="136" y="115"/>
                  </a:lnTo>
                  <a:lnTo>
                    <a:pt x="117" y="132"/>
                  </a:lnTo>
                  <a:lnTo>
                    <a:pt x="70" y="132"/>
                  </a:lnTo>
                  <a:lnTo>
                    <a:pt x="49" y="119"/>
                  </a:lnTo>
                  <a:lnTo>
                    <a:pt x="22" y="82"/>
                  </a:lnTo>
                  <a:lnTo>
                    <a:pt x="0" y="33"/>
                  </a:lnTo>
                  <a:lnTo>
                    <a:pt x="0" y="8"/>
                  </a:lnTo>
                  <a:lnTo>
                    <a:pt x="10" y="0"/>
                  </a:lnTo>
                  <a:lnTo>
                    <a:pt x="25" y="2"/>
                  </a:lnTo>
                  <a:lnTo>
                    <a:pt x="46" y="30"/>
                  </a:lnTo>
                  <a:lnTo>
                    <a:pt x="4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2" name="Freeform 150"/>
            <p:cNvSpPr>
              <a:spLocks/>
            </p:cNvSpPr>
            <p:nvPr/>
          </p:nvSpPr>
          <p:spPr bwMode="auto">
            <a:xfrm>
              <a:off x="3755" y="1322"/>
              <a:ext cx="29" cy="15"/>
            </a:xfrm>
            <a:custGeom>
              <a:avLst/>
              <a:gdLst>
                <a:gd name="T0" fmla="*/ 141 w 141"/>
                <a:gd name="T1" fmla="*/ 6 h 72"/>
                <a:gd name="T2" fmla="*/ 126 w 141"/>
                <a:gd name="T3" fmla="*/ 23 h 72"/>
                <a:gd name="T4" fmla="*/ 43 w 141"/>
                <a:gd name="T5" fmla="*/ 50 h 72"/>
                <a:gd name="T6" fmla="*/ 15 w 141"/>
                <a:gd name="T7" fmla="*/ 72 h 72"/>
                <a:gd name="T8" fmla="*/ 9 w 141"/>
                <a:gd name="T9" fmla="*/ 72 h 72"/>
                <a:gd name="T10" fmla="*/ 0 w 141"/>
                <a:gd name="T11" fmla="*/ 59 h 72"/>
                <a:gd name="T12" fmla="*/ 0 w 141"/>
                <a:gd name="T13" fmla="*/ 50 h 72"/>
                <a:gd name="T14" fmla="*/ 31 w 141"/>
                <a:gd name="T15" fmla="*/ 26 h 72"/>
                <a:gd name="T16" fmla="*/ 114 w 141"/>
                <a:gd name="T17" fmla="*/ 0 h 72"/>
                <a:gd name="T18" fmla="*/ 135 w 141"/>
                <a:gd name="T19" fmla="*/ 0 h 72"/>
                <a:gd name="T20" fmla="*/ 141 w 141"/>
                <a:gd name="T21" fmla="*/ 6 h 72"/>
                <a:gd name="T22" fmla="*/ 141 w 141"/>
                <a:gd name="T23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1" h="72">
                  <a:moveTo>
                    <a:pt x="141" y="6"/>
                  </a:moveTo>
                  <a:lnTo>
                    <a:pt x="126" y="23"/>
                  </a:lnTo>
                  <a:lnTo>
                    <a:pt x="43" y="50"/>
                  </a:lnTo>
                  <a:lnTo>
                    <a:pt x="15" y="72"/>
                  </a:lnTo>
                  <a:lnTo>
                    <a:pt x="9" y="72"/>
                  </a:lnTo>
                  <a:lnTo>
                    <a:pt x="0" y="59"/>
                  </a:lnTo>
                  <a:lnTo>
                    <a:pt x="0" y="50"/>
                  </a:lnTo>
                  <a:lnTo>
                    <a:pt x="31" y="26"/>
                  </a:lnTo>
                  <a:lnTo>
                    <a:pt x="114" y="0"/>
                  </a:lnTo>
                  <a:lnTo>
                    <a:pt x="135" y="0"/>
                  </a:lnTo>
                  <a:lnTo>
                    <a:pt x="141" y="6"/>
                  </a:lnTo>
                  <a:lnTo>
                    <a:pt x="14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3" name="Freeform 151"/>
            <p:cNvSpPr>
              <a:spLocks/>
            </p:cNvSpPr>
            <p:nvPr/>
          </p:nvSpPr>
          <p:spPr bwMode="auto">
            <a:xfrm>
              <a:off x="3766" y="1343"/>
              <a:ext cx="19" cy="10"/>
            </a:xfrm>
            <a:custGeom>
              <a:avLst/>
              <a:gdLst>
                <a:gd name="T0" fmla="*/ 95 w 95"/>
                <a:gd name="T1" fmla="*/ 12 h 46"/>
                <a:gd name="T2" fmla="*/ 16 w 95"/>
                <a:gd name="T3" fmla="*/ 46 h 46"/>
                <a:gd name="T4" fmla="*/ 6 w 95"/>
                <a:gd name="T5" fmla="*/ 43 h 46"/>
                <a:gd name="T6" fmla="*/ 0 w 95"/>
                <a:gd name="T7" fmla="*/ 33 h 46"/>
                <a:gd name="T8" fmla="*/ 0 w 95"/>
                <a:gd name="T9" fmla="*/ 25 h 46"/>
                <a:gd name="T10" fmla="*/ 27 w 95"/>
                <a:gd name="T11" fmla="*/ 9 h 46"/>
                <a:gd name="T12" fmla="*/ 64 w 95"/>
                <a:gd name="T13" fmla="*/ 0 h 46"/>
                <a:gd name="T14" fmla="*/ 95 w 95"/>
                <a:gd name="T15" fmla="*/ 4 h 46"/>
                <a:gd name="T16" fmla="*/ 95 w 95"/>
                <a:gd name="T17" fmla="*/ 12 h 46"/>
                <a:gd name="T18" fmla="*/ 95 w 95"/>
                <a:gd name="T19" fmla="*/ 1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46">
                  <a:moveTo>
                    <a:pt x="95" y="12"/>
                  </a:moveTo>
                  <a:lnTo>
                    <a:pt x="16" y="46"/>
                  </a:lnTo>
                  <a:lnTo>
                    <a:pt x="6" y="43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27" y="9"/>
                  </a:lnTo>
                  <a:lnTo>
                    <a:pt x="64" y="0"/>
                  </a:lnTo>
                  <a:lnTo>
                    <a:pt x="95" y="4"/>
                  </a:lnTo>
                  <a:lnTo>
                    <a:pt x="95" y="12"/>
                  </a:lnTo>
                  <a:lnTo>
                    <a:pt x="95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4" name="Freeform 152"/>
            <p:cNvSpPr>
              <a:spLocks/>
            </p:cNvSpPr>
            <p:nvPr/>
          </p:nvSpPr>
          <p:spPr bwMode="auto">
            <a:xfrm>
              <a:off x="3698" y="1349"/>
              <a:ext cx="15" cy="40"/>
            </a:xfrm>
            <a:custGeom>
              <a:avLst/>
              <a:gdLst>
                <a:gd name="T0" fmla="*/ 71 w 77"/>
                <a:gd name="T1" fmla="*/ 31 h 200"/>
                <a:gd name="T2" fmla="*/ 77 w 77"/>
                <a:gd name="T3" fmla="*/ 62 h 200"/>
                <a:gd name="T4" fmla="*/ 65 w 77"/>
                <a:gd name="T5" fmla="*/ 90 h 200"/>
                <a:gd name="T6" fmla="*/ 60 w 77"/>
                <a:gd name="T7" fmla="*/ 96 h 200"/>
                <a:gd name="T8" fmla="*/ 65 w 77"/>
                <a:gd name="T9" fmla="*/ 173 h 200"/>
                <a:gd name="T10" fmla="*/ 60 w 77"/>
                <a:gd name="T11" fmla="*/ 191 h 200"/>
                <a:gd name="T12" fmla="*/ 47 w 77"/>
                <a:gd name="T13" fmla="*/ 200 h 200"/>
                <a:gd name="T14" fmla="*/ 23 w 77"/>
                <a:gd name="T15" fmla="*/ 194 h 200"/>
                <a:gd name="T16" fmla="*/ 13 w 77"/>
                <a:gd name="T17" fmla="*/ 173 h 200"/>
                <a:gd name="T18" fmla="*/ 10 w 77"/>
                <a:gd name="T19" fmla="*/ 138 h 200"/>
                <a:gd name="T20" fmla="*/ 0 w 77"/>
                <a:gd name="T21" fmla="*/ 105 h 200"/>
                <a:gd name="T22" fmla="*/ 4 w 77"/>
                <a:gd name="T23" fmla="*/ 43 h 200"/>
                <a:gd name="T24" fmla="*/ 34 w 77"/>
                <a:gd name="T25" fmla="*/ 0 h 200"/>
                <a:gd name="T26" fmla="*/ 56 w 77"/>
                <a:gd name="T27" fmla="*/ 6 h 200"/>
                <a:gd name="T28" fmla="*/ 71 w 77"/>
                <a:gd name="T29" fmla="*/ 31 h 200"/>
                <a:gd name="T30" fmla="*/ 71 w 77"/>
                <a:gd name="T31" fmla="*/ 31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200">
                  <a:moveTo>
                    <a:pt x="71" y="31"/>
                  </a:moveTo>
                  <a:lnTo>
                    <a:pt x="77" y="62"/>
                  </a:lnTo>
                  <a:lnTo>
                    <a:pt x="65" y="90"/>
                  </a:lnTo>
                  <a:lnTo>
                    <a:pt x="60" y="96"/>
                  </a:lnTo>
                  <a:lnTo>
                    <a:pt x="65" y="173"/>
                  </a:lnTo>
                  <a:lnTo>
                    <a:pt x="60" y="191"/>
                  </a:lnTo>
                  <a:lnTo>
                    <a:pt x="47" y="200"/>
                  </a:lnTo>
                  <a:lnTo>
                    <a:pt x="23" y="194"/>
                  </a:lnTo>
                  <a:lnTo>
                    <a:pt x="13" y="173"/>
                  </a:lnTo>
                  <a:lnTo>
                    <a:pt x="10" y="138"/>
                  </a:lnTo>
                  <a:lnTo>
                    <a:pt x="0" y="105"/>
                  </a:lnTo>
                  <a:lnTo>
                    <a:pt x="4" y="43"/>
                  </a:lnTo>
                  <a:lnTo>
                    <a:pt x="34" y="0"/>
                  </a:lnTo>
                  <a:lnTo>
                    <a:pt x="56" y="6"/>
                  </a:lnTo>
                  <a:lnTo>
                    <a:pt x="71" y="31"/>
                  </a:lnTo>
                  <a:lnTo>
                    <a:pt x="7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5" name="Freeform 153"/>
            <p:cNvSpPr>
              <a:spLocks/>
            </p:cNvSpPr>
            <p:nvPr/>
          </p:nvSpPr>
          <p:spPr bwMode="auto">
            <a:xfrm>
              <a:off x="3592" y="1366"/>
              <a:ext cx="48" cy="24"/>
            </a:xfrm>
            <a:custGeom>
              <a:avLst/>
              <a:gdLst>
                <a:gd name="T0" fmla="*/ 43 w 239"/>
                <a:gd name="T1" fmla="*/ 15 h 122"/>
                <a:gd name="T2" fmla="*/ 101 w 239"/>
                <a:gd name="T3" fmla="*/ 19 h 122"/>
                <a:gd name="T4" fmla="*/ 125 w 239"/>
                <a:gd name="T5" fmla="*/ 33 h 122"/>
                <a:gd name="T6" fmla="*/ 159 w 239"/>
                <a:gd name="T7" fmla="*/ 67 h 122"/>
                <a:gd name="T8" fmla="*/ 187 w 239"/>
                <a:gd name="T9" fmla="*/ 54 h 122"/>
                <a:gd name="T10" fmla="*/ 211 w 239"/>
                <a:gd name="T11" fmla="*/ 24 h 122"/>
                <a:gd name="T12" fmla="*/ 214 w 239"/>
                <a:gd name="T13" fmla="*/ 15 h 122"/>
                <a:gd name="T14" fmla="*/ 233 w 239"/>
                <a:gd name="T15" fmla="*/ 19 h 122"/>
                <a:gd name="T16" fmla="*/ 239 w 239"/>
                <a:gd name="T17" fmla="*/ 27 h 122"/>
                <a:gd name="T18" fmla="*/ 235 w 239"/>
                <a:gd name="T19" fmla="*/ 79 h 122"/>
                <a:gd name="T20" fmla="*/ 217 w 239"/>
                <a:gd name="T21" fmla="*/ 107 h 122"/>
                <a:gd name="T22" fmla="*/ 196 w 239"/>
                <a:gd name="T23" fmla="*/ 122 h 122"/>
                <a:gd name="T24" fmla="*/ 153 w 239"/>
                <a:gd name="T25" fmla="*/ 122 h 122"/>
                <a:gd name="T26" fmla="*/ 116 w 239"/>
                <a:gd name="T27" fmla="*/ 91 h 122"/>
                <a:gd name="T28" fmla="*/ 85 w 239"/>
                <a:gd name="T29" fmla="*/ 61 h 122"/>
                <a:gd name="T30" fmla="*/ 39 w 239"/>
                <a:gd name="T31" fmla="*/ 61 h 122"/>
                <a:gd name="T32" fmla="*/ 14 w 239"/>
                <a:gd name="T33" fmla="*/ 42 h 122"/>
                <a:gd name="T34" fmla="*/ 0 w 239"/>
                <a:gd name="T35" fmla="*/ 24 h 122"/>
                <a:gd name="T36" fmla="*/ 3 w 239"/>
                <a:gd name="T37" fmla="*/ 9 h 122"/>
                <a:gd name="T38" fmla="*/ 14 w 239"/>
                <a:gd name="T39" fmla="*/ 0 h 122"/>
                <a:gd name="T40" fmla="*/ 27 w 239"/>
                <a:gd name="T41" fmla="*/ 3 h 122"/>
                <a:gd name="T42" fmla="*/ 43 w 239"/>
                <a:gd name="T43" fmla="*/ 15 h 122"/>
                <a:gd name="T44" fmla="*/ 43 w 239"/>
                <a:gd name="T45" fmla="*/ 1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9" h="122">
                  <a:moveTo>
                    <a:pt x="43" y="15"/>
                  </a:moveTo>
                  <a:lnTo>
                    <a:pt x="101" y="19"/>
                  </a:lnTo>
                  <a:lnTo>
                    <a:pt x="125" y="33"/>
                  </a:lnTo>
                  <a:lnTo>
                    <a:pt x="159" y="67"/>
                  </a:lnTo>
                  <a:lnTo>
                    <a:pt x="187" y="54"/>
                  </a:lnTo>
                  <a:lnTo>
                    <a:pt x="211" y="24"/>
                  </a:lnTo>
                  <a:lnTo>
                    <a:pt x="214" y="15"/>
                  </a:lnTo>
                  <a:lnTo>
                    <a:pt x="233" y="19"/>
                  </a:lnTo>
                  <a:lnTo>
                    <a:pt x="239" y="27"/>
                  </a:lnTo>
                  <a:lnTo>
                    <a:pt x="235" y="79"/>
                  </a:lnTo>
                  <a:lnTo>
                    <a:pt x="217" y="107"/>
                  </a:lnTo>
                  <a:lnTo>
                    <a:pt x="196" y="122"/>
                  </a:lnTo>
                  <a:lnTo>
                    <a:pt x="153" y="122"/>
                  </a:lnTo>
                  <a:lnTo>
                    <a:pt x="116" y="91"/>
                  </a:lnTo>
                  <a:lnTo>
                    <a:pt x="85" y="61"/>
                  </a:lnTo>
                  <a:lnTo>
                    <a:pt x="39" y="61"/>
                  </a:lnTo>
                  <a:lnTo>
                    <a:pt x="14" y="42"/>
                  </a:lnTo>
                  <a:lnTo>
                    <a:pt x="0" y="24"/>
                  </a:lnTo>
                  <a:lnTo>
                    <a:pt x="3" y="9"/>
                  </a:lnTo>
                  <a:lnTo>
                    <a:pt x="14" y="0"/>
                  </a:lnTo>
                  <a:lnTo>
                    <a:pt x="27" y="3"/>
                  </a:lnTo>
                  <a:lnTo>
                    <a:pt x="43" y="15"/>
                  </a:lnTo>
                  <a:lnTo>
                    <a:pt x="43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6" name="Freeform 154"/>
            <p:cNvSpPr>
              <a:spLocks/>
            </p:cNvSpPr>
            <p:nvPr/>
          </p:nvSpPr>
          <p:spPr bwMode="auto">
            <a:xfrm>
              <a:off x="3649" y="1366"/>
              <a:ext cx="171" cy="260"/>
            </a:xfrm>
            <a:custGeom>
              <a:avLst/>
              <a:gdLst>
                <a:gd name="T0" fmla="*/ 30 w 852"/>
                <a:gd name="T1" fmla="*/ 27 h 1300"/>
                <a:gd name="T2" fmla="*/ 119 w 852"/>
                <a:gd name="T3" fmla="*/ 120 h 1300"/>
                <a:gd name="T4" fmla="*/ 257 w 852"/>
                <a:gd name="T5" fmla="*/ 207 h 1300"/>
                <a:gd name="T6" fmla="*/ 303 w 852"/>
                <a:gd name="T7" fmla="*/ 246 h 1300"/>
                <a:gd name="T8" fmla="*/ 386 w 852"/>
                <a:gd name="T9" fmla="*/ 380 h 1300"/>
                <a:gd name="T10" fmla="*/ 413 w 852"/>
                <a:gd name="T11" fmla="*/ 390 h 1300"/>
                <a:gd name="T12" fmla="*/ 413 w 852"/>
                <a:gd name="T13" fmla="*/ 349 h 1300"/>
                <a:gd name="T14" fmla="*/ 423 w 852"/>
                <a:gd name="T15" fmla="*/ 324 h 1300"/>
                <a:gd name="T16" fmla="*/ 508 w 852"/>
                <a:gd name="T17" fmla="*/ 395 h 1300"/>
                <a:gd name="T18" fmla="*/ 598 w 852"/>
                <a:gd name="T19" fmla="*/ 477 h 1300"/>
                <a:gd name="T20" fmla="*/ 747 w 852"/>
                <a:gd name="T21" fmla="*/ 564 h 1300"/>
                <a:gd name="T22" fmla="*/ 793 w 852"/>
                <a:gd name="T23" fmla="*/ 574 h 1300"/>
                <a:gd name="T24" fmla="*/ 784 w 852"/>
                <a:gd name="T25" fmla="*/ 545 h 1300"/>
                <a:gd name="T26" fmla="*/ 757 w 852"/>
                <a:gd name="T27" fmla="*/ 527 h 1300"/>
                <a:gd name="T28" fmla="*/ 791 w 852"/>
                <a:gd name="T29" fmla="*/ 508 h 1300"/>
                <a:gd name="T30" fmla="*/ 846 w 852"/>
                <a:gd name="T31" fmla="*/ 551 h 1300"/>
                <a:gd name="T32" fmla="*/ 849 w 852"/>
                <a:gd name="T33" fmla="*/ 594 h 1300"/>
                <a:gd name="T34" fmla="*/ 799 w 852"/>
                <a:gd name="T35" fmla="*/ 623 h 1300"/>
                <a:gd name="T36" fmla="*/ 751 w 852"/>
                <a:gd name="T37" fmla="*/ 611 h 1300"/>
                <a:gd name="T38" fmla="*/ 733 w 852"/>
                <a:gd name="T39" fmla="*/ 615 h 1300"/>
                <a:gd name="T40" fmla="*/ 747 w 852"/>
                <a:gd name="T41" fmla="*/ 689 h 1300"/>
                <a:gd name="T42" fmla="*/ 768 w 852"/>
                <a:gd name="T43" fmla="*/ 819 h 1300"/>
                <a:gd name="T44" fmla="*/ 776 w 852"/>
                <a:gd name="T45" fmla="*/ 1021 h 1300"/>
                <a:gd name="T46" fmla="*/ 754 w 852"/>
                <a:gd name="T47" fmla="*/ 1147 h 1300"/>
                <a:gd name="T48" fmla="*/ 733 w 852"/>
                <a:gd name="T49" fmla="*/ 1214 h 1300"/>
                <a:gd name="T50" fmla="*/ 668 w 852"/>
                <a:gd name="T51" fmla="*/ 1294 h 1300"/>
                <a:gd name="T52" fmla="*/ 598 w 852"/>
                <a:gd name="T53" fmla="*/ 1300 h 1300"/>
                <a:gd name="T54" fmla="*/ 533 w 852"/>
                <a:gd name="T55" fmla="*/ 1248 h 1300"/>
                <a:gd name="T56" fmla="*/ 526 w 852"/>
                <a:gd name="T57" fmla="*/ 1193 h 1300"/>
                <a:gd name="T58" fmla="*/ 496 w 852"/>
                <a:gd name="T59" fmla="*/ 1149 h 1300"/>
                <a:gd name="T60" fmla="*/ 555 w 852"/>
                <a:gd name="T61" fmla="*/ 1137 h 1300"/>
                <a:gd name="T62" fmla="*/ 588 w 852"/>
                <a:gd name="T63" fmla="*/ 1172 h 1300"/>
                <a:gd name="T64" fmla="*/ 584 w 852"/>
                <a:gd name="T65" fmla="*/ 1221 h 1300"/>
                <a:gd name="T66" fmla="*/ 594 w 852"/>
                <a:gd name="T67" fmla="*/ 1239 h 1300"/>
                <a:gd name="T68" fmla="*/ 668 w 852"/>
                <a:gd name="T69" fmla="*/ 1196 h 1300"/>
                <a:gd name="T70" fmla="*/ 696 w 852"/>
                <a:gd name="T71" fmla="*/ 1122 h 1300"/>
                <a:gd name="T72" fmla="*/ 714 w 852"/>
                <a:gd name="T73" fmla="*/ 1003 h 1300"/>
                <a:gd name="T74" fmla="*/ 702 w 852"/>
                <a:gd name="T75" fmla="*/ 831 h 1300"/>
                <a:gd name="T76" fmla="*/ 679 w 852"/>
                <a:gd name="T77" fmla="*/ 671 h 1300"/>
                <a:gd name="T78" fmla="*/ 661 w 852"/>
                <a:gd name="T79" fmla="*/ 607 h 1300"/>
                <a:gd name="T80" fmla="*/ 584 w 852"/>
                <a:gd name="T81" fmla="*/ 570 h 1300"/>
                <a:gd name="T82" fmla="*/ 462 w 852"/>
                <a:gd name="T83" fmla="*/ 460 h 1300"/>
                <a:gd name="T84" fmla="*/ 435 w 852"/>
                <a:gd name="T85" fmla="*/ 475 h 1300"/>
                <a:gd name="T86" fmla="*/ 377 w 852"/>
                <a:gd name="T87" fmla="*/ 460 h 1300"/>
                <a:gd name="T88" fmla="*/ 315 w 852"/>
                <a:gd name="T89" fmla="*/ 353 h 1300"/>
                <a:gd name="T90" fmla="*/ 208 w 852"/>
                <a:gd name="T91" fmla="*/ 248 h 1300"/>
                <a:gd name="T92" fmla="*/ 171 w 852"/>
                <a:gd name="T93" fmla="*/ 217 h 1300"/>
                <a:gd name="T94" fmla="*/ 98 w 852"/>
                <a:gd name="T95" fmla="*/ 172 h 1300"/>
                <a:gd name="T96" fmla="*/ 0 w 852"/>
                <a:gd name="T97" fmla="*/ 42 h 1300"/>
                <a:gd name="T98" fmla="*/ 12 w 852"/>
                <a:gd name="T99" fmla="*/ 0 h 1300"/>
                <a:gd name="T100" fmla="*/ 27 w 852"/>
                <a:gd name="T101" fmla="*/ 9 h 1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2" h="1300">
                  <a:moveTo>
                    <a:pt x="27" y="9"/>
                  </a:moveTo>
                  <a:lnTo>
                    <a:pt x="30" y="27"/>
                  </a:lnTo>
                  <a:lnTo>
                    <a:pt x="58" y="64"/>
                  </a:lnTo>
                  <a:lnTo>
                    <a:pt x="119" y="120"/>
                  </a:lnTo>
                  <a:lnTo>
                    <a:pt x="223" y="174"/>
                  </a:lnTo>
                  <a:lnTo>
                    <a:pt x="257" y="207"/>
                  </a:lnTo>
                  <a:lnTo>
                    <a:pt x="278" y="229"/>
                  </a:lnTo>
                  <a:lnTo>
                    <a:pt x="303" y="246"/>
                  </a:lnTo>
                  <a:lnTo>
                    <a:pt x="349" y="300"/>
                  </a:lnTo>
                  <a:lnTo>
                    <a:pt x="386" y="380"/>
                  </a:lnTo>
                  <a:lnTo>
                    <a:pt x="401" y="392"/>
                  </a:lnTo>
                  <a:lnTo>
                    <a:pt x="413" y="390"/>
                  </a:lnTo>
                  <a:lnTo>
                    <a:pt x="425" y="374"/>
                  </a:lnTo>
                  <a:lnTo>
                    <a:pt x="413" y="349"/>
                  </a:lnTo>
                  <a:lnTo>
                    <a:pt x="413" y="334"/>
                  </a:lnTo>
                  <a:lnTo>
                    <a:pt x="423" y="324"/>
                  </a:lnTo>
                  <a:lnTo>
                    <a:pt x="438" y="328"/>
                  </a:lnTo>
                  <a:lnTo>
                    <a:pt x="508" y="395"/>
                  </a:lnTo>
                  <a:lnTo>
                    <a:pt x="524" y="417"/>
                  </a:lnTo>
                  <a:lnTo>
                    <a:pt x="598" y="477"/>
                  </a:lnTo>
                  <a:lnTo>
                    <a:pt x="708" y="545"/>
                  </a:lnTo>
                  <a:lnTo>
                    <a:pt x="747" y="564"/>
                  </a:lnTo>
                  <a:lnTo>
                    <a:pt x="784" y="574"/>
                  </a:lnTo>
                  <a:lnTo>
                    <a:pt x="793" y="574"/>
                  </a:lnTo>
                  <a:lnTo>
                    <a:pt x="803" y="564"/>
                  </a:lnTo>
                  <a:lnTo>
                    <a:pt x="784" y="545"/>
                  </a:lnTo>
                  <a:lnTo>
                    <a:pt x="768" y="539"/>
                  </a:lnTo>
                  <a:lnTo>
                    <a:pt x="757" y="527"/>
                  </a:lnTo>
                  <a:lnTo>
                    <a:pt x="760" y="508"/>
                  </a:lnTo>
                  <a:lnTo>
                    <a:pt x="791" y="508"/>
                  </a:lnTo>
                  <a:lnTo>
                    <a:pt x="834" y="537"/>
                  </a:lnTo>
                  <a:lnTo>
                    <a:pt x="846" y="551"/>
                  </a:lnTo>
                  <a:lnTo>
                    <a:pt x="852" y="574"/>
                  </a:lnTo>
                  <a:lnTo>
                    <a:pt x="849" y="594"/>
                  </a:lnTo>
                  <a:lnTo>
                    <a:pt x="840" y="611"/>
                  </a:lnTo>
                  <a:lnTo>
                    <a:pt x="799" y="623"/>
                  </a:lnTo>
                  <a:lnTo>
                    <a:pt x="766" y="619"/>
                  </a:lnTo>
                  <a:lnTo>
                    <a:pt x="751" y="611"/>
                  </a:lnTo>
                  <a:lnTo>
                    <a:pt x="739" y="611"/>
                  </a:lnTo>
                  <a:lnTo>
                    <a:pt x="733" y="615"/>
                  </a:lnTo>
                  <a:lnTo>
                    <a:pt x="745" y="665"/>
                  </a:lnTo>
                  <a:lnTo>
                    <a:pt x="747" y="689"/>
                  </a:lnTo>
                  <a:lnTo>
                    <a:pt x="760" y="772"/>
                  </a:lnTo>
                  <a:lnTo>
                    <a:pt x="768" y="819"/>
                  </a:lnTo>
                  <a:lnTo>
                    <a:pt x="778" y="969"/>
                  </a:lnTo>
                  <a:lnTo>
                    <a:pt x="776" y="1021"/>
                  </a:lnTo>
                  <a:lnTo>
                    <a:pt x="766" y="1104"/>
                  </a:lnTo>
                  <a:lnTo>
                    <a:pt x="754" y="1147"/>
                  </a:lnTo>
                  <a:lnTo>
                    <a:pt x="745" y="1193"/>
                  </a:lnTo>
                  <a:lnTo>
                    <a:pt x="733" y="1214"/>
                  </a:lnTo>
                  <a:lnTo>
                    <a:pt x="714" y="1254"/>
                  </a:lnTo>
                  <a:lnTo>
                    <a:pt x="668" y="1294"/>
                  </a:lnTo>
                  <a:lnTo>
                    <a:pt x="646" y="1300"/>
                  </a:lnTo>
                  <a:lnTo>
                    <a:pt x="598" y="1300"/>
                  </a:lnTo>
                  <a:lnTo>
                    <a:pt x="555" y="1275"/>
                  </a:lnTo>
                  <a:lnTo>
                    <a:pt x="533" y="1248"/>
                  </a:lnTo>
                  <a:lnTo>
                    <a:pt x="526" y="1209"/>
                  </a:lnTo>
                  <a:lnTo>
                    <a:pt x="526" y="1193"/>
                  </a:lnTo>
                  <a:lnTo>
                    <a:pt x="496" y="1174"/>
                  </a:lnTo>
                  <a:lnTo>
                    <a:pt x="496" y="1149"/>
                  </a:lnTo>
                  <a:lnTo>
                    <a:pt x="518" y="1135"/>
                  </a:lnTo>
                  <a:lnTo>
                    <a:pt x="555" y="1137"/>
                  </a:lnTo>
                  <a:lnTo>
                    <a:pt x="570" y="1147"/>
                  </a:lnTo>
                  <a:lnTo>
                    <a:pt x="588" y="1172"/>
                  </a:lnTo>
                  <a:lnTo>
                    <a:pt x="588" y="1214"/>
                  </a:lnTo>
                  <a:lnTo>
                    <a:pt x="584" y="1221"/>
                  </a:lnTo>
                  <a:lnTo>
                    <a:pt x="584" y="1230"/>
                  </a:lnTo>
                  <a:lnTo>
                    <a:pt x="594" y="1239"/>
                  </a:lnTo>
                  <a:lnTo>
                    <a:pt x="625" y="1239"/>
                  </a:lnTo>
                  <a:lnTo>
                    <a:pt x="668" y="1196"/>
                  </a:lnTo>
                  <a:lnTo>
                    <a:pt x="692" y="1141"/>
                  </a:lnTo>
                  <a:lnTo>
                    <a:pt x="696" y="1122"/>
                  </a:lnTo>
                  <a:lnTo>
                    <a:pt x="708" y="1079"/>
                  </a:lnTo>
                  <a:lnTo>
                    <a:pt x="714" y="1003"/>
                  </a:lnTo>
                  <a:lnTo>
                    <a:pt x="708" y="858"/>
                  </a:lnTo>
                  <a:lnTo>
                    <a:pt x="702" y="831"/>
                  </a:lnTo>
                  <a:lnTo>
                    <a:pt x="689" y="736"/>
                  </a:lnTo>
                  <a:lnTo>
                    <a:pt x="679" y="671"/>
                  </a:lnTo>
                  <a:lnTo>
                    <a:pt x="668" y="623"/>
                  </a:lnTo>
                  <a:lnTo>
                    <a:pt x="661" y="607"/>
                  </a:lnTo>
                  <a:lnTo>
                    <a:pt x="628" y="588"/>
                  </a:lnTo>
                  <a:lnTo>
                    <a:pt x="584" y="570"/>
                  </a:lnTo>
                  <a:lnTo>
                    <a:pt x="508" y="508"/>
                  </a:lnTo>
                  <a:lnTo>
                    <a:pt x="462" y="460"/>
                  </a:lnTo>
                  <a:lnTo>
                    <a:pt x="454" y="460"/>
                  </a:lnTo>
                  <a:lnTo>
                    <a:pt x="435" y="475"/>
                  </a:lnTo>
                  <a:lnTo>
                    <a:pt x="398" y="472"/>
                  </a:lnTo>
                  <a:lnTo>
                    <a:pt x="377" y="460"/>
                  </a:lnTo>
                  <a:lnTo>
                    <a:pt x="340" y="413"/>
                  </a:lnTo>
                  <a:lnTo>
                    <a:pt x="315" y="353"/>
                  </a:lnTo>
                  <a:lnTo>
                    <a:pt x="260" y="287"/>
                  </a:lnTo>
                  <a:lnTo>
                    <a:pt x="208" y="248"/>
                  </a:lnTo>
                  <a:lnTo>
                    <a:pt x="198" y="246"/>
                  </a:lnTo>
                  <a:lnTo>
                    <a:pt x="171" y="217"/>
                  </a:lnTo>
                  <a:lnTo>
                    <a:pt x="153" y="207"/>
                  </a:lnTo>
                  <a:lnTo>
                    <a:pt x="98" y="172"/>
                  </a:lnTo>
                  <a:lnTo>
                    <a:pt x="24" y="91"/>
                  </a:lnTo>
                  <a:lnTo>
                    <a:pt x="0" y="42"/>
                  </a:lnTo>
                  <a:lnTo>
                    <a:pt x="0" y="12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7" y="9"/>
                  </a:lnTo>
                  <a:lnTo>
                    <a:pt x="2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7" name="Freeform 155"/>
            <p:cNvSpPr>
              <a:spLocks/>
            </p:cNvSpPr>
            <p:nvPr/>
          </p:nvSpPr>
          <p:spPr bwMode="auto">
            <a:xfrm>
              <a:off x="3779" y="1370"/>
              <a:ext cx="19" cy="8"/>
            </a:xfrm>
            <a:custGeom>
              <a:avLst/>
              <a:gdLst>
                <a:gd name="T0" fmla="*/ 95 w 95"/>
                <a:gd name="T1" fmla="*/ 22 h 40"/>
                <a:gd name="T2" fmla="*/ 55 w 95"/>
                <a:gd name="T3" fmla="*/ 28 h 40"/>
                <a:gd name="T4" fmla="*/ 15 w 95"/>
                <a:gd name="T5" fmla="*/ 40 h 40"/>
                <a:gd name="T6" fmla="*/ 9 w 95"/>
                <a:gd name="T7" fmla="*/ 40 h 40"/>
                <a:gd name="T8" fmla="*/ 0 w 95"/>
                <a:gd name="T9" fmla="*/ 30 h 40"/>
                <a:gd name="T10" fmla="*/ 2 w 95"/>
                <a:gd name="T11" fmla="*/ 16 h 40"/>
                <a:gd name="T12" fmla="*/ 29 w 95"/>
                <a:gd name="T13" fmla="*/ 3 h 40"/>
                <a:gd name="T14" fmla="*/ 46 w 95"/>
                <a:gd name="T15" fmla="*/ 0 h 40"/>
                <a:gd name="T16" fmla="*/ 95 w 95"/>
                <a:gd name="T17" fmla="*/ 3 h 40"/>
                <a:gd name="T18" fmla="*/ 95 w 95"/>
                <a:gd name="T19" fmla="*/ 22 h 40"/>
                <a:gd name="T20" fmla="*/ 95 w 95"/>
                <a:gd name="T2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40">
                  <a:moveTo>
                    <a:pt x="95" y="22"/>
                  </a:moveTo>
                  <a:lnTo>
                    <a:pt x="55" y="28"/>
                  </a:lnTo>
                  <a:lnTo>
                    <a:pt x="15" y="40"/>
                  </a:lnTo>
                  <a:lnTo>
                    <a:pt x="9" y="40"/>
                  </a:lnTo>
                  <a:lnTo>
                    <a:pt x="0" y="30"/>
                  </a:lnTo>
                  <a:lnTo>
                    <a:pt x="2" y="16"/>
                  </a:lnTo>
                  <a:lnTo>
                    <a:pt x="29" y="3"/>
                  </a:lnTo>
                  <a:lnTo>
                    <a:pt x="46" y="0"/>
                  </a:lnTo>
                  <a:lnTo>
                    <a:pt x="95" y="3"/>
                  </a:lnTo>
                  <a:lnTo>
                    <a:pt x="95" y="22"/>
                  </a:lnTo>
                  <a:lnTo>
                    <a:pt x="95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8" name="Freeform 156"/>
            <p:cNvSpPr>
              <a:spLocks/>
            </p:cNvSpPr>
            <p:nvPr/>
          </p:nvSpPr>
          <p:spPr bwMode="auto">
            <a:xfrm>
              <a:off x="3719" y="1386"/>
              <a:ext cx="22" cy="9"/>
            </a:xfrm>
            <a:custGeom>
              <a:avLst/>
              <a:gdLst>
                <a:gd name="T0" fmla="*/ 114 w 114"/>
                <a:gd name="T1" fmla="*/ 22 h 47"/>
                <a:gd name="T2" fmla="*/ 110 w 114"/>
                <a:gd name="T3" fmla="*/ 38 h 47"/>
                <a:gd name="T4" fmla="*/ 102 w 114"/>
                <a:gd name="T5" fmla="*/ 47 h 47"/>
                <a:gd name="T6" fmla="*/ 9 w 114"/>
                <a:gd name="T7" fmla="*/ 47 h 47"/>
                <a:gd name="T8" fmla="*/ 0 w 114"/>
                <a:gd name="T9" fmla="*/ 35 h 47"/>
                <a:gd name="T10" fmla="*/ 3 w 114"/>
                <a:gd name="T11" fmla="*/ 26 h 47"/>
                <a:gd name="T12" fmla="*/ 21 w 114"/>
                <a:gd name="T13" fmla="*/ 14 h 47"/>
                <a:gd name="T14" fmla="*/ 67 w 114"/>
                <a:gd name="T15" fmla="*/ 0 h 47"/>
                <a:gd name="T16" fmla="*/ 95 w 114"/>
                <a:gd name="T17" fmla="*/ 4 h 47"/>
                <a:gd name="T18" fmla="*/ 114 w 114"/>
                <a:gd name="T19" fmla="*/ 22 h 47"/>
                <a:gd name="T20" fmla="*/ 114 w 114"/>
                <a:gd name="T21" fmla="*/ 2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47">
                  <a:moveTo>
                    <a:pt x="114" y="22"/>
                  </a:moveTo>
                  <a:lnTo>
                    <a:pt x="110" y="38"/>
                  </a:lnTo>
                  <a:lnTo>
                    <a:pt x="102" y="47"/>
                  </a:lnTo>
                  <a:lnTo>
                    <a:pt x="9" y="47"/>
                  </a:lnTo>
                  <a:lnTo>
                    <a:pt x="0" y="35"/>
                  </a:lnTo>
                  <a:lnTo>
                    <a:pt x="3" y="26"/>
                  </a:lnTo>
                  <a:lnTo>
                    <a:pt x="21" y="14"/>
                  </a:lnTo>
                  <a:lnTo>
                    <a:pt x="67" y="0"/>
                  </a:lnTo>
                  <a:lnTo>
                    <a:pt x="95" y="4"/>
                  </a:lnTo>
                  <a:lnTo>
                    <a:pt x="114" y="22"/>
                  </a:lnTo>
                  <a:lnTo>
                    <a:pt x="11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29" name="Freeform 157"/>
            <p:cNvSpPr>
              <a:spLocks/>
            </p:cNvSpPr>
            <p:nvPr/>
          </p:nvSpPr>
          <p:spPr bwMode="auto">
            <a:xfrm>
              <a:off x="3744" y="1394"/>
              <a:ext cx="47" cy="67"/>
            </a:xfrm>
            <a:custGeom>
              <a:avLst/>
              <a:gdLst>
                <a:gd name="T0" fmla="*/ 54 w 236"/>
                <a:gd name="T1" fmla="*/ 39 h 336"/>
                <a:gd name="T2" fmla="*/ 110 w 236"/>
                <a:gd name="T3" fmla="*/ 162 h 336"/>
                <a:gd name="T4" fmla="*/ 178 w 236"/>
                <a:gd name="T5" fmla="*/ 241 h 336"/>
                <a:gd name="T6" fmla="*/ 207 w 236"/>
                <a:gd name="T7" fmla="*/ 285 h 336"/>
                <a:gd name="T8" fmla="*/ 236 w 236"/>
                <a:gd name="T9" fmla="*/ 328 h 336"/>
                <a:gd name="T10" fmla="*/ 227 w 236"/>
                <a:gd name="T11" fmla="*/ 336 h 336"/>
                <a:gd name="T12" fmla="*/ 205 w 236"/>
                <a:gd name="T13" fmla="*/ 331 h 336"/>
                <a:gd name="T14" fmla="*/ 149 w 236"/>
                <a:gd name="T15" fmla="*/ 285 h 336"/>
                <a:gd name="T16" fmla="*/ 108 w 236"/>
                <a:gd name="T17" fmla="*/ 241 h 336"/>
                <a:gd name="T18" fmla="*/ 64 w 236"/>
                <a:gd name="T19" fmla="*/ 183 h 336"/>
                <a:gd name="T20" fmla="*/ 15 w 236"/>
                <a:gd name="T21" fmla="*/ 74 h 336"/>
                <a:gd name="T22" fmla="*/ 0 w 236"/>
                <a:gd name="T23" fmla="*/ 24 h 336"/>
                <a:gd name="T24" fmla="*/ 3 w 236"/>
                <a:gd name="T25" fmla="*/ 6 h 336"/>
                <a:gd name="T26" fmla="*/ 13 w 236"/>
                <a:gd name="T27" fmla="*/ 0 h 336"/>
                <a:gd name="T28" fmla="*/ 30 w 236"/>
                <a:gd name="T29" fmla="*/ 3 h 336"/>
                <a:gd name="T30" fmla="*/ 54 w 236"/>
                <a:gd name="T31" fmla="*/ 39 h 336"/>
                <a:gd name="T32" fmla="*/ 54 w 236"/>
                <a:gd name="T33" fmla="*/ 3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6" h="336">
                  <a:moveTo>
                    <a:pt x="54" y="39"/>
                  </a:moveTo>
                  <a:lnTo>
                    <a:pt x="110" y="162"/>
                  </a:lnTo>
                  <a:lnTo>
                    <a:pt x="178" y="241"/>
                  </a:lnTo>
                  <a:lnTo>
                    <a:pt x="207" y="285"/>
                  </a:lnTo>
                  <a:lnTo>
                    <a:pt x="236" y="328"/>
                  </a:lnTo>
                  <a:lnTo>
                    <a:pt x="227" y="336"/>
                  </a:lnTo>
                  <a:lnTo>
                    <a:pt x="205" y="331"/>
                  </a:lnTo>
                  <a:lnTo>
                    <a:pt x="149" y="285"/>
                  </a:lnTo>
                  <a:lnTo>
                    <a:pt x="108" y="241"/>
                  </a:lnTo>
                  <a:lnTo>
                    <a:pt x="64" y="183"/>
                  </a:lnTo>
                  <a:lnTo>
                    <a:pt x="15" y="74"/>
                  </a:lnTo>
                  <a:lnTo>
                    <a:pt x="0" y="24"/>
                  </a:lnTo>
                  <a:lnTo>
                    <a:pt x="3" y="6"/>
                  </a:lnTo>
                  <a:lnTo>
                    <a:pt x="13" y="0"/>
                  </a:lnTo>
                  <a:lnTo>
                    <a:pt x="30" y="3"/>
                  </a:lnTo>
                  <a:lnTo>
                    <a:pt x="54" y="39"/>
                  </a:lnTo>
                  <a:lnTo>
                    <a:pt x="54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0" name="Freeform 158"/>
            <p:cNvSpPr>
              <a:spLocks/>
            </p:cNvSpPr>
            <p:nvPr/>
          </p:nvSpPr>
          <p:spPr bwMode="auto">
            <a:xfrm>
              <a:off x="3712" y="1399"/>
              <a:ext cx="21" cy="25"/>
            </a:xfrm>
            <a:custGeom>
              <a:avLst/>
              <a:gdLst>
                <a:gd name="T0" fmla="*/ 58 w 107"/>
                <a:gd name="T1" fmla="*/ 34 h 123"/>
                <a:gd name="T2" fmla="*/ 70 w 107"/>
                <a:gd name="T3" fmla="*/ 58 h 123"/>
                <a:gd name="T4" fmla="*/ 107 w 107"/>
                <a:gd name="T5" fmla="*/ 101 h 123"/>
                <a:gd name="T6" fmla="*/ 107 w 107"/>
                <a:gd name="T7" fmla="*/ 123 h 123"/>
                <a:gd name="T8" fmla="*/ 78 w 107"/>
                <a:gd name="T9" fmla="*/ 123 h 123"/>
                <a:gd name="T10" fmla="*/ 49 w 107"/>
                <a:gd name="T11" fmla="*/ 107 h 123"/>
                <a:gd name="T12" fmla="*/ 6 w 107"/>
                <a:gd name="T13" fmla="*/ 47 h 123"/>
                <a:gd name="T14" fmla="*/ 0 w 107"/>
                <a:gd name="T15" fmla="*/ 28 h 123"/>
                <a:gd name="T16" fmla="*/ 6 w 107"/>
                <a:gd name="T17" fmla="*/ 6 h 123"/>
                <a:gd name="T18" fmla="*/ 16 w 107"/>
                <a:gd name="T19" fmla="*/ 0 h 123"/>
                <a:gd name="T20" fmla="*/ 34 w 107"/>
                <a:gd name="T21" fmla="*/ 4 h 123"/>
                <a:gd name="T22" fmla="*/ 58 w 107"/>
                <a:gd name="T23" fmla="*/ 34 h 123"/>
                <a:gd name="T24" fmla="*/ 58 w 107"/>
                <a:gd name="T25" fmla="*/ 34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7" h="123">
                  <a:moveTo>
                    <a:pt x="58" y="34"/>
                  </a:moveTo>
                  <a:lnTo>
                    <a:pt x="70" y="58"/>
                  </a:lnTo>
                  <a:lnTo>
                    <a:pt x="107" y="101"/>
                  </a:lnTo>
                  <a:lnTo>
                    <a:pt x="107" y="123"/>
                  </a:lnTo>
                  <a:lnTo>
                    <a:pt x="78" y="123"/>
                  </a:lnTo>
                  <a:lnTo>
                    <a:pt x="49" y="107"/>
                  </a:lnTo>
                  <a:lnTo>
                    <a:pt x="6" y="47"/>
                  </a:lnTo>
                  <a:lnTo>
                    <a:pt x="0" y="28"/>
                  </a:lnTo>
                  <a:lnTo>
                    <a:pt x="6" y="6"/>
                  </a:lnTo>
                  <a:lnTo>
                    <a:pt x="16" y="0"/>
                  </a:lnTo>
                  <a:lnTo>
                    <a:pt x="34" y="4"/>
                  </a:lnTo>
                  <a:lnTo>
                    <a:pt x="58" y="34"/>
                  </a:lnTo>
                  <a:lnTo>
                    <a:pt x="58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1" name="Freeform 159"/>
            <p:cNvSpPr>
              <a:spLocks/>
            </p:cNvSpPr>
            <p:nvPr/>
          </p:nvSpPr>
          <p:spPr bwMode="auto">
            <a:xfrm>
              <a:off x="3462" y="1405"/>
              <a:ext cx="7" cy="25"/>
            </a:xfrm>
            <a:custGeom>
              <a:avLst/>
              <a:gdLst>
                <a:gd name="T0" fmla="*/ 31 w 37"/>
                <a:gd name="T1" fmla="*/ 79 h 126"/>
                <a:gd name="T2" fmla="*/ 37 w 37"/>
                <a:gd name="T3" fmla="*/ 110 h 126"/>
                <a:gd name="T4" fmla="*/ 37 w 37"/>
                <a:gd name="T5" fmla="*/ 122 h 126"/>
                <a:gd name="T6" fmla="*/ 33 w 37"/>
                <a:gd name="T7" fmla="*/ 126 h 126"/>
                <a:gd name="T8" fmla="*/ 27 w 37"/>
                <a:gd name="T9" fmla="*/ 126 h 126"/>
                <a:gd name="T10" fmla="*/ 12 w 37"/>
                <a:gd name="T11" fmla="*/ 98 h 126"/>
                <a:gd name="T12" fmla="*/ 2 w 37"/>
                <a:gd name="T13" fmla="*/ 50 h 126"/>
                <a:gd name="T14" fmla="*/ 0 w 37"/>
                <a:gd name="T15" fmla="*/ 9 h 126"/>
                <a:gd name="T16" fmla="*/ 8 w 37"/>
                <a:gd name="T17" fmla="*/ 0 h 126"/>
                <a:gd name="T18" fmla="*/ 27 w 37"/>
                <a:gd name="T19" fmla="*/ 19 h 126"/>
                <a:gd name="T20" fmla="*/ 31 w 37"/>
                <a:gd name="T21" fmla="*/ 79 h 126"/>
                <a:gd name="T22" fmla="*/ 31 w 37"/>
                <a:gd name="T23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126">
                  <a:moveTo>
                    <a:pt x="31" y="79"/>
                  </a:moveTo>
                  <a:lnTo>
                    <a:pt x="37" y="110"/>
                  </a:lnTo>
                  <a:lnTo>
                    <a:pt x="37" y="122"/>
                  </a:lnTo>
                  <a:lnTo>
                    <a:pt x="33" y="126"/>
                  </a:lnTo>
                  <a:lnTo>
                    <a:pt x="27" y="126"/>
                  </a:lnTo>
                  <a:lnTo>
                    <a:pt x="12" y="98"/>
                  </a:lnTo>
                  <a:lnTo>
                    <a:pt x="2" y="50"/>
                  </a:lnTo>
                  <a:lnTo>
                    <a:pt x="0" y="9"/>
                  </a:lnTo>
                  <a:lnTo>
                    <a:pt x="8" y="0"/>
                  </a:lnTo>
                  <a:lnTo>
                    <a:pt x="27" y="19"/>
                  </a:lnTo>
                  <a:lnTo>
                    <a:pt x="31" y="79"/>
                  </a:lnTo>
                  <a:lnTo>
                    <a:pt x="31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2" name="Freeform 160"/>
            <p:cNvSpPr>
              <a:spLocks/>
            </p:cNvSpPr>
            <p:nvPr/>
          </p:nvSpPr>
          <p:spPr bwMode="auto">
            <a:xfrm>
              <a:off x="3568" y="1410"/>
              <a:ext cx="29" cy="95"/>
            </a:xfrm>
            <a:custGeom>
              <a:avLst/>
              <a:gdLst>
                <a:gd name="T0" fmla="*/ 147 w 147"/>
                <a:gd name="T1" fmla="*/ 16 h 473"/>
                <a:gd name="T2" fmla="*/ 126 w 147"/>
                <a:gd name="T3" fmla="*/ 132 h 473"/>
                <a:gd name="T4" fmla="*/ 100 w 147"/>
                <a:gd name="T5" fmla="*/ 225 h 473"/>
                <a:gd name="T6" fmla="*/ 95 w 147"/>
                <a:gd name="T7" fmla="*/ 237 h 473"/>
                <a:gd name="T8" fmla="*/ 89 w 147"/>
                <a:gd name="T9" fmla="*/ 277 h 473"/>
                <a:gd name="T10" fmla="*/ 73 w 147"/>
                <a:gd name="T11" fmla="*/ 338 h 473"/>
                <a:gd name="T12" fmla="*/ 28 w 147"/>
                <a:gd name="T13" fmla="*/ 466 h 473"/>
                <a:gd name="T14" fmla="*/ 21 w 147"/>
                <a:gd name="T15" fmla="*/ 473 h 473"/>
                <a:gd name="T16" fmla="*/ 5 w 147"/>
                <a:gd name="T17" fmla="*/ 470 h 473"/>
                <a:gd name="T18" fmla="*/ 0 w 147"/>
                <a:gd name="T19" fmla="*/ 464 h 473"/>
                <a:gd name="T20" fmla="*/ 9 w 147"/>
                <a:gd name="T21" fmla="*/ 418 h 473"/>
                <a:gd name="T22" fmla="*/ 49 w 147"/>
                <a:gd name="T23" fmla="*/ 291 h 473"/>
                <a:gd name="T24" fmla="*/ 55 w 147"/>
                <a:gd name="T25" fmla="*/ 254 h 473"/>
                <a:gd name="T26" fmla="*/ 73 w 147"/>
                <a:gd name="T27" fmla="*/ 178 h 473"/>
                <a:gd name="T28" fmla="*/ 86 w 147"/>
                <a:gd name="T29" fmla="*/ 136 h 473"/>
                <a:gd name="T30" fmla="*/ 92 w 147"/>
                <a:gd name="T31" fmla="*/ 95 h 473"/>
                <a:gd name="T32" fmla="*/ 108 w 147"/>
                <a:gd name="T33" fmla="*/ 29 h 473"/>
                <a:gd name="T34" fmla="*/ 126 w 147"/>
                <a:gd name="T35" fmla="*/ 0 h 473"/>
                <a:gd name="T36" fmla="*/ 135 w 147"/>
                <a:gd name="T37" fmla="*/ 0 h 473"/>
                <a:gd name="T38" fmla="*/ 147 w 147"/>
                <a:gd name="T39" fmla="*/ 16 h 473"/>
                <a:gd name="T40" fmla="*/ 147 w 147"/>
                <a:gd name="T41" fmla="*/ 16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7" h="473">
                  <a:moveTo>
                    <a:pt x="147" y="16"/>
                  </a:moveTo>
                  <a:lnTo>
                    <a:pt x="126" y="132"/>
                  </a:lnTo>
                  <a:lnTo>
                    <a:pt x="100" y="225"/>
                  </a:lnTo>
                  <a:lnTo>
                    <a:pt x="95" y="237"/>
                  </a:lnTo>
                  <a:lnTo>
                    <a:pt x="89" y="277"/>
                  </a:lnTo>
                  <a:lnTo>
                    <a:pt x="73" y="338"/>
                  </a:lnTo>
                  <a:lnTo>
                    <a:pt x="28" y="466"/>
                  </a:lnTo>
                  <a:lnTo>
                    <a:pt x="21" y="473"/>
                  </a:lnTo>
                  <a:lnTo>
                    <a:pt x="5" y="470"/>
                  </a:lnTo>
                  <a:lnTo>
                    <a:pt x="0" y="464"/>
                  </a:lnTo>
                  <a:lnTo>
                    <a:pt x="9" y="418"/>
                  </a:lnTo>
                  <a:lnTo>
                    <a:pt x="49" y="291"/>
                  </a:lnTo>
                  <a:lnTo>
                    <a:pt x="55" y="254"/>
                  </a:lnTo>
                  <a:lnTo>
                    <a:pt x="73" y="178"/>
                  </a:lnTo>
                  <a:lnTo>
                    <a:pt x="86" y="136"/>
                  </a:lnTo>
                  <a:lnTo>
                    <a:pt x="92" y="95"/>
                  </a:lnTo>
                  <a:lnTo>
                    <a:pt x="108" y="29"/>
                  </a:lnTo>
                  <a:lnTo>
                    <a:pt x="126" y="0"/>
                  </a:lnTo>
                  <a:lnTo>
                    <a:pt x="135" y="0"/>
                  </a:lnTo>
                  <a:lnTo>
                    <a:pt x="147" y="16"/>
                  </a:lnTo>
                  <a:lnTo>
                    <a:pt x="147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3" name="Freeform 161"/>
            <p:cNvSpPr>
              <a:spLocks/>
            </p:cNvSpPr>
            <p:nvPr/>
          </p:nvSpPr>
          <p:spPr bwMode="auto">
            <a:xfrm>
              <a:off x="3578" y="1414"/>
              <a:ext cx="117" cy="303"/>
            </a:xfrm>
            <a:custGeom>
              <a:avLst/>
              <a:gdLst>
                <a:gd name="T0" fmla="*/ 526 w 586"/>
                <a:gd name="T1" fmla="*/ 86 h 1513"/>
                <a:gd name="T2" fmla="*/ 499 w 586"/>
                <a:gd name="T3" fmla="*/ 193 h 1513"/>
                <a:gd name="T4" fmla="*/ 445 w 586"/>
                <a:gd name="T5" fmla="*/ 373 h 1513"/>
                <a:gd name="T6" fmla="*/ 419 w 586"/>
                <a:gd name="T7" fmla="*/ 478 h 1513"/>
                <a:gd name="T8" fmla="*/ 441 w 586"/>
                <a:gd name="T9" fmla="*/ 734 h 1513"/>
                <a:gd name="T10" fmla="*/ 433 w 586"/>
                <a:gd name="T11" fmla="*/ 932 h 1513"/>
                <a:gd name="T12" fmla="*/ 429 w 586"/>
                <a:gd name="T13" fmla="*/ 1193 h 1513"/>
                <a:gd name="T14" fmla="*/ 445 w 586"/>
                <a:gd name="T15" fmla="*/ 1249 h 1513"/>
                <a:gd name="T16" fmla="*/ 573 w 586"/>
                <a:gd name="T17" fmla="*/ 1377 h 1513"/>
                <a:gd name="T18" fmla="*/ 582 w 586"/>
                <a:gd name="T19" fmla="*/ 1472 h 1513"/>
                <a:gd name="T20" fmla="*/ 549 w 586"/>
                <a:gd name="T21" fmla="*/ 1513 h 1513"/>
                <a:gd name="T22" fmla="*/ 356 w 586"/>
                <a:gd name="T23" fmla="*/ 1503 h 1513"/>
                <a:gd name="T24" fmla="*/ 285 w 586"/>
                <a:gd name="T25" fmla="*/ 1497 h 1513"/>
                <a:gd name="T26" fmla="*/ 193 w 586"/>
                <a:gd name="T27" fmla="*/ 1487 h 1513"/>
                <a:gd name="T28" fmla="*/ 123 w 586"/>
                <a:gd name="T29" fmla="*/ 1468 h 1513"/>
                <a:gd name="T30" fmla="*/ 95 w 586"/>
                <a:gd name="T31" fmla="*/ 1423 h 1513"/>
                <a:gd name="T32" fmla="*/ 46 w 586"/>
                <a:gd name="T33" fmla="*/ 1196 h 1513"/>
                <a:gd name="T34" fmla="*/ 34 w 586"/>
                <a:gd name="T35" fmla="*/ 957 h 1513"/>
                <a:gd name="T36" fmla="*/ 0 w 586"/>
                <a:gd name="T37" fmla="*/ 841 h 1513"/>
                <a:gd name="T38" fmla="*/ 28 w 586"/>
                <a:gd name="T39" fmla="*/ 761 h 1513"/>
                <a:gd name="T40" fmla="*/ 34 w 586"/>
                <a:gd name="T41" fmla="*/ 711 h 1513"/>
                <a:gd name="T42" fmla="*/ 74 w 586"/>
                <a:gd name="T43" fmla="*/ 874 h 1513"/>
                <a:gd name="T44" fmla="*/ 117 w 586"/>
                <a:gd name="T45" fmla="*/ 1064 h 1513"/>
                <a:gd name="T46" fmla="*/ 156 w 586"/>
                <a:gd name="T47" fmla="*/ 1309 h 1513"/>
                <a:gd name="T48" fmla="*/ 166 w 586"/>
                <a:gd name="T49" fmla="*/ 1435 h 1513"/>
                <a:gd name="T50" fmla="*/ 181 w 586"/>
                <a:gd name="T51" fmla="*/ 1460 h 1513"/>
                <a:gd name="T52" fmla="*/ 249 w 586"/>
                <a:gd name="T53" fmla="*/ 1468 h 1513"/>
                <a:gd name="T54" fmla="*/ 423 w 586"/>
                <a:gd name="T55" fmla="*/ 1464 h 1513"/>
                <a:gd name="T56" fmla="*/ 512 w 586"/>
                <a:gd name="T57" fmla="*/ 1460 h 1513"/>
                <a:gd name="T58" fmla="*/ 512 w 586"/>
                <a:gd name="T59" fmla="*/ 1380 h 1513"/>
                <a:gd name="T60" fmla="*/ 408 w 586"/>
                <a:gd name="T61" fmla="*/ 1285 h 1513"/>
                <a:gd name="T62" fmla="*/ 368 w 586"/>
                <a:gd name="T63" fmla="*/ 1212 h 1513"/>
                <a:gd name="T64" fmla="*/ 365 w 586"/>
                <a:gd name="T65" fmla="*/ 1113 h 1513"/>
                <a:gd name="T66" fmla="*/ 365 w 586"/>
                <a:gd name="T67" fmla="*/ 843 h 1513"/>
                <a:gd name="T68" fmla="*/ 373 w 586"/>
                <a:gd name="T69" fmla="*/ 703 h 1513"/>
                <a:gd name="T70" fmla="*/ 368 w 586"/>
                <a:gd name="T71" fmla="*/ 558 h 1513"/>
                <a:gd name="T72" fmla="*/ 359 w 586"/>
                <a:gd name="T73" fmla="*/ 463 h 1513"/>
                <a:gd name="T74" fmla="*/ 325 w 586"/>
                <a:gd name="T75" fmla="*/ 466 h 1513"/>
                <a:gd name="T76" fmla="*/ 313 w 586"/>
                <a:gd name="T77" fmla="*/ 460 h 1513"/>
                <a:gd name="T78" fmla="*/ 373 w 586"/>
                <a:gd name="T79" fmla="*/ 346 h 1513"/>
                <a:gd name="T80" fmla="*/ 435 w 586"/>
                <a:gd name="T81" fmla="*/ 184 h 1513"/>
                <a:gd name="T82" fmla="*/ 468 w 586"/>
                <a:gd name="T83" fmla="*/ 64 h 1513"/>
                <a:gd name="T84" fmla="*/ 530 w 586"/>
                <a:gd name="T85" fmla="*/ 22 h 1513"/>
                <a:gd name="T86" fmla="*/ 542 w 586"/>
                <a:gd name="T87" fmla="*/ 40 h 1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86" h="1513">
                  <a:moveTo>
                    <a:pt x="542" y="40"/>
                  </a:moveTo>
                  <a:lnTo>
                    <a:pt x="526" y="86"/>
                  </a:lnTo>
                  <a:lnTo>
                    <a:pt x="512" y="129"/>
                  </a:lnTo>
                  <a:lnTo>
                    <a:pt x="499" y="193"/>
                  </a:lnTo>
                  <a:lnTo>
                    <a:pt x="481" y="285"/>
                  </a:lnTo>
                  <a:lnTo>
                    <a:pt x="445" y="373"/>
                  </a:lnTo>
                  <a:lnTo>
                    <a:pt x="398" y="435"/>
                  </a:lnTo>
                  <a:lnTo>
                    <a:pt x="419" y="478"/>
                  </a:lnTo>
                  <a:lnTo>
                    <a:pt x="426" y="567"/>
                  </a:lnTo>
                  <a:lnTo>
                    <a:pt x="441" y="734"/>
                  </a:lnTo>
                  <a:lnTo>
                    <a:pt x="439" y="856"/>
                  </a:lnTo>
                  <a:lnTo>
                    <a:pt x="433" y="932"/>
                  </a:lnTo>
                  <a:lnTo>
                    <a:pt x="439" y="1049"/>
                  </a:lnTo>
                  <a:lnTo>
                    <a:pt x="429" y="1193"/>
                  </a:lnTo>
                  <a:lnTo>
                    <a:pt x="435" y="1230"/>
                  </a:lnTo>
                  <a:lnTo>
                    <a:pt x="445" y="1249"/>
                  </a:lnTo>
                  <a:lnTo>
                    <a:pt x="536" y="1322"/>
                  </a:lnTo>
                  <a:lnTo>
                    <a:pt x="573" y="1377"/>
                  </a:lnTo>
                  <a:lnTo>
                    <a:pt x="586" y="1423"/>
                  </a:lnTo>
                  <a:lnTo>
                    <a:pt x="582" y="1472"/>
                  </a:lnTo>
                  <a:lnTo>
                    <a:pt x="565" y="1499"/>
                  </a:lnTo>
                  <a:lnTo>
                    <a:pt x="549" y="1513"/>
                  </a:lnTo>
                  <a:lnTo>
                    <a:pt x="447" y="1505"/>
                  </a:lnTo>
                  <a:lnTo>
                    <a:pt x="356" y="1503"/>
                  </a:lnTo>
                  <a:lnTo>
                    <a:pt x="328" y="1493"/>
                  </a:lnTo>
                  <a:lnTo>
                    <a:pt x="285" y="1497"/>
                  </a:lnTo>
                  <a:lnTo>
                    <a:pt x="233" y="1497"/>
                  </a:lnTo>
                  <a:lnTo>
                    <a:pt x="193" y="1487"/>
                  </a:lnTo>
                  <a:lnTo>
                    <a:pt x="144" y="1485"/>
                  </a:lnTo>
                  <a:lnTo>
                    <a:pt x="123" y="1468"/>
                  </a:lnTo>
                  <a:lnTo>
                    <a:pt x="104" y="1445"/>
                  </a:lnTo>
                  <a:lnTo>
                    <a:pt x="95" y="1423"/>
                  </a:lnTo>
                  <a:lnTo>
                    <a:pt x="86" y="1295"/>
                  </a:lnTo>
                  <a:lnTo>
                    <a:pt x="46" y="1196"/>
                  </a:lnTo>
                  <a:lnTo>
                    <a:pt x="43" y="981"/>
                  </a:lnTo>
                  <a:lnTo>
                    <a:pt x="34" y="957"/>
                  </a:lnTo>
                  <a:lnTo>
                    <a:pt x="28" y="920"/>
                  </a:lnTo>
                  <a:lnTo>
                    <a:pt x="0" y="841"/>
                  </a:lnTo>
                  <a:lnTo>
                    <a:pt x="22" y="767"/>
                  </a:lnTo>
                  <a:lnTo>
                    <a:pt x="28" y="761"/>
                  </a:lnTo>
                  <a:lnTo>
                    <a:pt x="34" y="717"/>
                  </a:lnTo>
                  <a:lnTo>
                    <a:pt x="34" y="711"/>
                  </a:lnTo>
                  <a:lnTo>
                    <a:pt x="51" y="794"/>
                  </a:lnTo>
                  <a:lnTo>
                    <a:pt x="74" y="874"/>
                  </a:lnTo>
                  <a:lnTo>
                    <a:pt x="104" y="972"/>
                  </a:lnTo>
                  <a:lnTo>
                    <a:pt x="117" y="1064"/>
                  </a:lnTo>
                  <a:lnTo>
                    <a:pt x="117" y="1223"/>
                  </a:lnTo>
                  <a:lnTo>
                    <a:pt x="156" y="1309"/>
                  </a:lnTo>
                  <a:lnTo>
                    <a:pt x="166" y="1383"/>
                  </a:lnTo>
                  <a:lnTo>
                    <a:pt x="166" y="1435"/>
                  </a:lnTo>
                  <a:lnTo>
                    <a:pt x="175" y="1454"/>
                  </a:lnTo>
                  <a:lnTo>
                    <a:pt x="181" y="1460"/>
                  </a:lnTo>
                  <a:lnTo>
                    <a:pt x="214" y="1464"/>
                  </a:lnTo>
                  <a:lnTo>
                    <a:pt x="249" y="1468"/>
                  </a:lnTo>
                  <a:lnTo>
                    <a:pt x="325" y="1464"/>
                  </a:lnTo>
                  <a:lnTo>
                    <a:pt x="423" y="1464"/>
                  </a:lnTo>
                  <a:lnTo>
                    <a:pt x="503" y="1460"/>
                  </a:lnTo>
                  <a:lnTo>
                    <a:pt x="512" y="1460"/>
                  </a:lnTo>
                  <a:lnTo>
                    <a:pt x="521" y="1451"/>
                  </a:lnTo>
                  <a:lnTo>
                    <a:pt x="512" y="1380"/>
                  </a:lnTo>
                  <a:lnTo>
                    <a:pt x="499" y="1361"/>
                  </a:lnTo>
                  <a:lnTo>
                    <a:pt x="408" y="1285"/>
                  </a:lnTo>
                  <a:lnTo>
                    <a:pt x="389" y="1264"/>
                  </a:lnTo>
                  <a:lnTo>
                    <a:pt x="368" y="1212"/>
                  </a:lnTo>
                  <a:lnTo>
                    <a:pt x="365" y="1193"/>
                  </a:lnTo>
                  <a:lnTo>
                    <a:pt x="365" y="1113"/>
                  </a:lnTo>
                  <a:lnTo>
                    <a:pt x="371" y="972"/>
                  </a:lnTo>
                  <a:lnTo>
                    <a:pt x="365" y="843"/>
                  </a:lnTo>
                  <a:lnTo>
                    <a:pt x="373" y="746"/>
                  </a:lnTo>
                  <a:lnTo>
                    <a:pt x="373" y="703"/>
                  </a:lnTo>
                  <a:lnTo>
                    <a:pt x="368" y="635"/>
                  </a:lnTo>
                  <a:lnTo>
                    <a:pt x="368" y="558"/>
                  </a:lnTo>
                  <a:lnTo>
                    <a:pt x="361" y="530"/>
                  </a:lnTo>
                  <a:lnTo>
                    <a:pt x="359" y="463"/>
                  </a:lnTo>
                  <a:lnTo>
                    <a:pt x="328" y="463"/>
                  </a:lnTo>
                  <a:lnTo>
                    <a:pt x="325" y="466"/>
                  </a:lnTo>
                  <a:lnTo>
                    <a:pt x="319" y="466"/>
                  </a:lnTo>
                  <a:lnTo>
                    <a:pt x="313" y="460"/>
                  </a:lnTo>
                  <a:lnTo>
                    <a:pt x="315" y="445"/>
                  </a:lnTo>
                  <a:lnTo>
                    <a:pt x="373" y="346"/>
                  </a:lnTo>
                  <a:lnTo>
                    <a:pt x="414" y="258"/>
                  </a:lnTo>
                  <a:lnTo>
                    <a:pt x="435" y="184"/>
                  </a:lnTo>
                  <a:lnTo>
                    <a:pt x="439" y="159"/>
                  </a:lnTo>
                  <a:lnTo>
                    <a:pt x="468" y="64"/>
                  </a:lnTo>
                  <a:lnTo>
                    <a:pt x="499" y="0"/>
                  </a:lnTo>
                  <a:lnTo>
                    <a:pt x="530" y="22"/>
                  </a:lnTo>
                  <a:lnTo>
                    <a:pt x="542" y="40"/>
                  </a:lnTo>
                  <a:lnTo>
                    <a:pt x="542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4" name="Freeform 162"/>
            <p:cNvSpPr>
              <a:spLocks/>
            </p:cNvSpPr>
            <p:nvPr/>
          </p:nvSpPr>
          <p:spPr bwMode="auto">
            <a:xfrm>
              <a:off x="3302" y="1418"/>
              <a:ext cx="32" cy="48"/>
            </a:xfrm>
            <a:custGeom>
              <a:avLst/>
              <a:gdLst>
                <a:gd name="T0" fmla="*/ 54 w 156"/>
                <a:gd name="T1" fmla="*/ 39 h 236"/>
                <a:gd name="T2" fmla="*/ 74 w 156"/>
                <a:gd name="T3" fmla="*/ 70 h 236"/>
                <a:gd name="T4" fmla="*/ 122 w 156"/>
                <a:gd name="T5" fmla="*/ 128 h 236"/>
                <a:gd name="T6" fmla="*/ 150 w 156"/>
                <a:gd name="T7" fmla="*/ 180 h 236"/>
                <a:gd name="T8" fmla="*/ 156 w 156"/>
                <a:gd name="T9" fmla="*/ 213 h 236"/>
                <a:gd name="T10" fmla="*/ 153 w 156"/>
                <a:gd name="T11" fmla="*/ 229 h 236"/>
                <a:gd name="T12" fmla="*/ 144 w 156"/>
                <a:gd name="T13" fmla="*/ 236 h 236"/>
                <a:gd name="T14" fmla="*/ 134 w 156"/>
                <a:gd name="T15" fmla="*/ 233 h 236"/>
                <a:gd name="T16" fmla="*/ 109 w 156"/>
                <a:gd name="T17" fmla="*/ 180 h 236"/>
                <a:gd name="T18" fmla="*/ 33 w 156"/>
                <a:gd name="T19" fmla="*/ 89 h 236"/>
                <a:gd name="T20" fmla="*/ 0 w 156"/>
                <a:gd name="T21" fmla="*/ 21 h 236"/>
                <a:gd name="T22" fmla="*/ 2 w 156"/>
                <a:gd name="T23" fmla="*/ 5 h 236"/>
                <a:gd name="T24" fmla="*/ 12 w 156"/>
                <a:gd name="T25" fmla="*/ 0 h 236"/>
                <a:gd name="T26" fmla="*/ 27 w 156"/>
                <a:gd name="T27" fmla="*/ 2 h 236"/>
                <a:gd name="T28" fmla="*/ 54 w 156"/>
                <a:gd name="T29" fmla="*/ 39 h 236"/>
                <a:gd name="T30" fmla="*/ 54 w 156"/>
                <a:gd name="T31" fmla="*/ 3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6" h="236">
                  <a:moveTo>
                    <a:pt x="54" y="39"/>
                  </a:moveTo>
                  <a:lnTo>
                    <a:pt x="74" y="70"/>
                  </a:lnTo>
                  <a:lnTo>
                    <a:pt x="122" y="128"/>
                  </a:lnTo>
                  <a:lnTo>
                    <a:pt x="150" y="180"/>
                  </a:lnTo>
                  <a:lnTo>
                    <a:pt x="156" y="213"/>
                  </a:lnTo>
                  <a:lnTo>
                    <a:pt x="153" y="229"/>
                  </a:lnTo>
                  <a:lnTo>
                    <a:pt x="144" y="236"/>
                  </a:lnTo>
                  <a:lnTo>
                    <a:pt x="134" y="233"/>
                  </a:lnTo>
                  <a:lnTo>
                    <a:pt x="109" y="180"/>
                  </a:lnTo>
                  <a:lnTo>
                    <a:pt x="33" y="89"/>
                  </a:lnTo>
                  <a:lnTo>
                    <a:pt x="0" y="21"/>
                  </a:lnTo>
                  <a:lnTo>
                    <a:pt x="2" y="5"/>
                  </a:lnTo>
                  <a:lnTo>
                    <a:pt x="12" y="0"/>
                  </a:lnTo>
                  <a:lnTo>
                    <a:pt x="27" y="2"/>
                  </a:lnTo>
                  <a:lnTo>
                    <a:pt x="54" y="39"/>
                  </a:lnTo>
                  <a:lnTo>
                    <a:pt x="54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5" name="Freeform 163"/>
            <p:cNvSpPr>
              <a:spLocks/>
            </p:cNvSpPr>
            <p:nvPr/>
          </p:nvSpPr>
          <p:spPr bwMode="auto">
            <a:xfrm>
              <a:off x="3592" y="1424"/>
              <a:ext cx="21" cy="58"/>
            </a:xfrm>
            <a:custGeom>
              <a:avLst/>
              <a:gdLst>
                <a:gd name="T0" fmla="*/ 106 w 106"/>
                <a:gd name="T1" fmla="*/ 19 h 288"/>
                <a:gd name="T2" fmla="*/ 106 w 106"/>
                <a:gd name="T3" fmla="*/ 65 h 288"/>
                <a:gd name="T4" fmla="*/ 98 w 106"/>
                <a:gd name="T5" fmla="*/ 101 h 288"/>
                <a:gd name="T6" fmla="*/ 67 w 106"/>
                <a:gd name="T7" fmla="*/ 183 h 288"/>
                <a:gd name="T8" fmla="*/ 9 w 106"/>
                <a:gd name="T9" fmla="*/ 280 h 288"/>
                <a:gd name="T10" fmla="*/ 0 w 106"/>
                <a:gd name="T11" fmla="*/ 288 h 288"/>
                <a:gd name="T12" fmla="*/ 0 w 106"/>
                <a:gd name="T13" fmla="*/ 273 h 288"/>
                <a:gd name="T14" fmla="*/ 15 w 106"/>
                <a:gd name="T15" fmla="*/ 230 h 288"/>
                <a:gd name="T16" fmla="*/ 48 w 106"/>
                <a:gd name="T17" fmla="*/ 125 h 288"/>
                <a:gd name="T18" fmla="*/ 58 w 106"/>
                <a:gd name="T19" fmla="*/ 92 h 288"/>
                <a:gd name="T20" fmla="*/ 64 w 106"/>
                <a:gd name="T21" fmla="*/ 65 h 288"/>
                <a:gd name="T22" fmla="*/ 67 w 106"/>
                <a:gd name="T23" fmla="*/ 40 h 288"/>
                <a:gd name="T24" fmla="*/ 73 w 106"/>
                <a:gd name="T25" fmla="*/ 16 h 288"/>
                <a:gd name="T26" fmla="*/ 85 w 106"/>
                <a:gd name="T27" fmla="*/ 0 h 288"/>
                <a:gd name="T28" fmla="*/ 95 w 106"/>
                <a:gd name="T29" fmla="*/ 3 h 288"/>
                <a:gd name="T30" fmla="*/ 106 w 106"/>
                <a:gd name="T31" fmla="*/ 19 h 288"/>
                <a:gd name="T32" fmla="*/ 106 w 106"/>
                <a:gd name="T33" fmla="*/ 19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288">
                  <a:moveTo>
                    <a:pt x="106" y="19"/>
                  </a:moveTo>
                  <a:lnTo>
                    <a:pt x="106" y="65"/>
                  </a:lnTo>
                  <a:lnTo>
                    <a:pt x="98" y="101"/>
                  </a:lnTo>
                  <a:lnTo>
                    <a:pt x="67" y="183"/>
                  </a:lnTo>
                  <a:lnTo>
                    <a:pt x="9" y="280"/>
                  </a:lnTo>
                  <a:lnTo>
                    <a:pt x="0" y="288"/>
                  </a:lnTo>
                  <a:lnTo>
                    <a:pt x="0" y="273"/>
                  </a:lnTo>
                  <a:lnTo>
                    <a:pt x="15" y="230"/>
                  </a:lnTo>
                  <a:lnTo>
                    <a:pt x="48" y="125"/>
                  </a:lnTo>
                  <a:lnTo>
                    <a:pt x="58" y="92"/>
                  </a:lnTo>
                  <a:lnTo>
                    <a:pt x="64" y="65"/>
                  </a:lnTo>
                  <a:lnTo>
                    <a:pt x="67" y="40"/>
                  </a:lnTo>
                  <a:lnTo>
                    <a:pt x="73" y="16"/>
                  </a:lnTo>
                  <a:lnTo>
                    <a:pt x="85" y="0"/>
                  </a:lnTo>
                  <a:lnTo>
                    <a:pt x="95" y="3"/>
                  </a:lnTo>
                  <a:lnTo>
                    <a:pt x="106" y="19"/>
                  </a:lnTo>
                  <a:lnTo>
                    <a:pt x="106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6" name="Freeform 164"/>
            <p:cNvSpPr>
              <a:spLocks/>
            </p:cNvSpPr>
            <p:nvPr/>
          </p:nvSpPr>
          <p:spPr bwMode="auto">
            <a:xfrm>
              <a:off x="3484" y="1434"/>
              <a:ext cx="171" cy="283"/>
            </a:xfrm>
            <a:custGeom>
              <a:avLst/>
              <a:gdLst>
                <a:gd name="T0" fmla="*/ 846 w 855"/>
                <a:gd name="T1" fmla="*/ 34 h 1414"/>
                <a:gd name="T2" fmla="*/ 766 w 855"/>
                <a:gd name="T3" fmla="*/ 227 h 1414"/>
                <a:gd name="T4" fmla="*/ 739 w 855"/>
                <a:gd name="T5" fmla="*/ 307 h 1414"/>
                <a:gd name="T6" fmla="*/ 659 w 855"/>
                <a:gd name="T7" fmla="*/ 427 h 1414"/>
                <a:gd name="T8" fmla="*/ 546 w 855"/>
                <a:gd name="T9" fmla="*/ 497 h 1414"/>
                <a:gd name="T10" fmla="*/ 493 w 855"/>
                <a:gd name="T11" fmla="*/ 515 h 1414"/>
                <a:gd name="T12" fmla="*/ 460 w 855"/>
                <a:gd name="T13" fmla="*/ 650 h 1414"/>
                <a:gd name="T14" fmla="*/ 417 w 855"/>
                <a:gd name="T15" fmla="*/ 853 h 1414"/>
                <a:gd name="T16" fmla="*/ 414 w 855"/>
                <a:gd name="T17" fmla="*/ 991 h 1414"/>
                <a:gd name="T18" fmla="*/ 380 w 855"/>
                <a:gd name="T19" fmla="*/ 1117 h 1414"/>
                <a:gd name="T20" fmla="*/ 414 w 855"/>
                <a:gd name="T21" fmla="*/ 1212 h 1414"/>
                <a:gd name="T22" fmla="*/ 460 w 855"/>
                <a:gd name="T23" fmla="*/ 1301 h 1414"/>
                <a:gd name="T24" fmla="*/ 466 w 855"/>
                <a:gd name="T25" fmla="*/ 1359 h 1414"/>
                <a:gd name="T26" fmla="*/ 433 w 855"/>
                <a:gd name="T27" fmla="*/ 1398 h 1414"/>
                <a:gd name="T28" fmla="*/ 227 w 855"/>
                <a:gd name="T29" fmla="*/ 1414 h 1414"/>
                <a:gd name="T30" fmla="*/ 150 w 855"/>
                <a:gd name="T31" fmla="*/ 1408 h 1414"/>
                <a:gd name="T32" fmla="*/ 24 w 855"/>
                <a:gd name="T33" fmla="*/ 1392 h 1414"/>
                <a:gd name="T34" fmla="*/ 3 w 855"/>
                <a:gd name="T35" fmla="*/ 1371 h 1414"/>
                <a:gd name="T36" fmla="*/ 6 w 855"/>
                <a:gd name="T37" fmla="*/ 1344 h 1414"/>
                <a:gd name="T38" fmla="*/ 3 w 855"/>
                <a:gd name="T39" fmla="*/ 1258 h 1414"/>
                <a:gd name="T40" fmla="*/ 22 w 855"/>
                <a:gd name="T41" fmla="*/ 1159 h 1414"/>
                <a:gd name="T42" fmla="*/ 49 w 855"/>
                <a:gd name="T43" fmla="*/ 1153 h 1414"/>
                <a:gd name="T44" fmla="*/ 61 w 855"/>
                <a:gd name="T45" fmla="*/ 1206 h 1414"/>
                <a:gd name="T46" fmla="*/ 55 w 855"/>
                <a:gd name="T47" fmla="*/ 1338 h 1414"/>
                <a:gd name="T48" fmla="*/ 74 w 855"/>
                <a:gd name="T49" fmla="*/ 1363 h 1414"/>
                <a:gd name="T50" fmla="*/ 150 w 855"/>
                <a:gd name="T51" fmla="*/ 1350 h 1414"/>
                <a:gd name="T52" fmla="*/ 169 w 855"/>
                <a:gd name="T53" fmla="*/ 1291 h 1414"/>
                <a:gd name="T54" fmla="*/ 227 w 855"/>
                <a:gd name="T55" fmla="*/ 1274 h 1414"/>
                <a:gd name="T56" fmla="*/ 241 w 855"/>
                <a:gd name="T57" fmla="*/ 1297 h 1414"/>
                <a:gd name="T58" fmla="*/ 206 w 855"/>
                <a:gd name="T59" fmla="*/ 1303 h 1414"/>
                <a:gd name="T60" fmla="*/ 177 w 855"/>
                <a:gd name="T61" fmla="*/ 1350 h 1414"/>
                <a:gd name="T62" fmla="*/ 261 w 855"/>
                <a:gd name="T63" fmla="*/ 1355 h 1414"/>
                <a:gd name="T64" fmla="*/ 288 w 855"/>
                <a:gd name="T65" fmla="*/ 1303 h 1414"/>
                <a:gd name="T66" fmla="*/ 340 w 855"/>
                <a:gd name="T67" fmla="*/ 1266 h 1414"/>
                <a:gd name="T68" fmla="*/ 359 w 855"/>
                <a:gd name="T69" fmla="*/ 1276 h 1414"/>
                <a:gd name="T70" fmla="*/ 322 w 855"/>
                <a:gd name="T71" fmla="*/ 1303 h 1414"/>
                <a:gd name="T72" fmla="*/ 297 w 855"/>
                <a:gd name="T73" fmla="*/ 1347 h 1414"/>
                <a:gd name="T74" fmla="*/ 392 w 855"/>
                <a:gd name="T75" fmla="*/ 1353 h 1414"/>
                <a:gd name="T76" fmla="*/ 392 w 855"/>
                <a:gd name="T77" fmla="*/ 1301 h 1414"/>
                <a:gd name="T78" fmla="*/ 332 w 855"/>
                <a:gd name="T79" fmla="*/ 1169 h 1414"/>
                <a:gd name="T80" fmla="*/ 315 w 855"/>
                <a:gd name="T81" fmla="*/ 1083 h 1414"/>
                <a:gd name="T82" fmla="*/ 353 w 855"/>
                <a:gd name="T83" fmla="*/ 957 h 1414"/>
                <a:gd name="T84" fmla="*/ 365 w 855"/>
                <a:gd name="T85" fmla="*/ 758 h 1414"/>
                <a:gd name="T86" fmla="*/ 392 w 855"/>
                <a:gd name="T87" fmla="*/ 641 h 1414"/>
                <a:gd name="T88" fmla="*/ 420 w 855"/>
                <a:gd name="T89" fmla="*/ 540 h 1414"/>
                <a:gd name="T90" fmla="*/ 450 w 855"/>
                <a:gd name="T91" fmla="*/ 387 h 1414"/>
                <a:gd name="T92" fmla="*/ 497 w 855"/>
                <a:gd name="T93" fmla="*/ 414 h 1414"/>
                <a:gd name="T94" fmla="*/ 503 w 855"/>
                <a:gd name="T95" fmla="*/ 429 h 1414"/>
                <a:gd name="T96" fmla="*/ 623 w 855"/>
                <a:gd name="T97" fmla="*/ 359 h 1414"/>
                <a:gd name="T98" fmla="*/ 718 w 855"/>
                <a:gd name="T99" fmla="*/ 260 h 1414"/>
                <a:gd name="T100" fmla="*/ 741 w 855"/>
                <a:gd name="T101" fmla="*/ 237 h 1414"/>
                <a:gd name="T102" fmla="*/ 797 w 855"/>
                <a:gd name="T103" fmla="*/ 105 h 1414"/>
                <a:gd name="T104" fmla="*/ 821 w 855"/>
                <a:gd name="T105" fmla="*/ 25 h 1414"/>
                <a:gd name="T106" fmla="*/ 849 w 855"/>
                <a:gd name="T107" fmla="*/ 0 h 1414"/>
                <a:gd name="T108" fmla="*/ 855 w 855"/>
                <a:gd name="T109" fmla="*/ 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5" h="1414">
                  <a:moveTo>
                    <a:pt x="855" y="6"/>
                  </a:moveTo>
                  <a:lnTo>
                    <a:pt x="846" y="34"/>
                  </a:lnTo>
                  <a:lnTo>
                    <a:pt x="815" y="123"/>
                  </a:lnTo>
                  <a:lnTo>
                    <a:pt x="766" y="227"/>
                  </a:lnTo>
                  <a:lnTo>
                    <a:pt x="741" y="286"/>
                  </a:lnTo>
                  <a:lnTo>
                    <a:pt x="739" y="307"/>
                  </a:lnTo>
                  <a:lnTo>
                    <a:pt x="718" y="353"/>
                  </a:lnTo>
                  <a:lnTo>
                    <a:pt x="659" y="427"/>
                  </a:lnTo>
                  <a:lnTo>
                    <a:pt x="570" y="488"/>
                  </a:lnTo>
                  <a:lnTo>
                    <a:pt x="546" y="497"/>
                  </a:lnTo>
                  <a:lnTo>
                    <a:pt x="520" y="501"/>
                  </a:lnTo>
                  <a:lnTo>
                    <a:pt x="493" y="515"/>
                  </a:lnTo>
                  <a:lnTo>
                    <a:pt x="481" y="536"/>
                  </a:lnTo>
                  <a:lnTo>
                    <a:pt x="460" y="650"/>
                  </a:lnTo>
                  <a:lnTo>
                    <a:pt x="429" y="748"/>
                  </a:lnTo>
                  <a:lnTo>
                    <a:pt x="417" y="853"/>
                  </a:lnTo>
                  <a:lnTo>
                    <a:pt x="423" y="945"/>
                  </a:lnTo>
                  <a:lnTo>
                    <a:pt x="414" y="991"/>
                  </a:lnTo>
                  <a:lnTo>
                    <a:pt x="408" y="1037"/>
                  </a:lnTo>
                  <a:lnTo>
                    <a:pt x="380" y="1117"/>
                  </a:lnTo>
                  <a:lnTo>
                    <a:pt x="380" y="1141"/>
                  </a:lnTo>
                  <a:lnTo>
                    <a:pt x="414" y="1212"/>
                  </a:lnTo>
                  <a:lnTo>
                    <a:pt x="423" y="1245"/>
                  </a:lnTo>
                  <a:lnTo>
                    <a:pt x="460" y="1301"/>
                  </a:lnTo>
                  <a:lnTo>
                    <a:pt x="469" y="1332"/>
                  </a:lnTo>
                  <a:lnTo>
                    <a:pt x="466" y="1359"/>
                  </a:lnTo>
                  <a:lnTo>
                    <a:pt x="441" y="1384"/>
                  </a:lnTo>
                  <a:lnTo>
                    <a:pt x="433" y="1398"/>
                  </a:lnTo>
                  <a:lnTo>
                    <a:pt x="414" y="1412"/>
                  </a:lnTo>
                  <a:lnTo>
                    <a:pt x="227" y="1414"/>
                  </a:lnTo>
                  <a:lnTo>
                    <a:pt x="187" y="1414"/>
                  </a:lnTo>
                  <a:lnTo>
                    <a:pt x="150" y="1408"/>
                  </a:lnTo>
                  <a:lnTo>
                    <a:pt x="74" y="1408"/>
                  </a:lnTo>
                  <a:lnTo>
                    <a:pt x="24" y="1392"/>
                  </a:lnTo>
                  <a:lnTo>
                    <a:pt x="12" y="1386"/>
                  </a:lnTo>
                  <a:lnTo>
                    <a:pt x="3" y="1371"/>
                  </a:lnTo>
                  <a:lnTo>
                    <a:pt x="6" y="1355"/>
                  </a:lnTo>
                  <a:lnTo>
                    <a:pt x="6" y="1344"/>
                  </a:lnTo>
                  <a:lnTo>
                    <a:pt x="0" y="1334"/>
                  </a:lnTo>
                  <a:lnTo>
                    <a:pt x="3" y="1258"/>
                  </a:lnTo>
                  <a:lnTo>
                    <a:pt x="12" y="1221"/>
                  </a:lnTo>
                  <a:lnTo>
                    <a:pt x="22" y="1159"/>
                  </a:lnTo>
                  <a:lnTo>
                    <a:pt x="30" y="1150"/>
                  </a:lnTo>
                  <a:lnTo>
                    <a:pt x="49" y="1153"/>
                  </a:lnTo>
                  <a:lnTo>
                    <a:pt x="61" y="1171"/>
                  </a:lnTo>
                  <a:lnTo>
                    <a:pt x="61" y="1206"/>
                  </a:lnTo>
                  <a:lnTo>
                    <a:pt x="55" y="1233"/>
                  </a:lnTo>
                  <a:lnTo>
                    <a:pt x="55" y="1338"/>
                  </a:lnTo>
                  <a:lnTo>
                    <a:pt x="61" y="1353"/>
                  </a:lnTo>
                  <a:lnTo>
                    <a:pt x="74" y="1363"/>
                  </a:lnTo>
                  <a:lnTo>
                    <a:pt x="142" y="1359"/>
                  </a:lnTo>
                  <a:lnTo>
                    <a:pt x="150" y="1350"/>
                  </a:lnTo>
                  <a:lnTo>
                    <a:pt x="154" y="1319"/>
                  </a:lnTo>
                  <a:lnTo>
                    <a:pt x="169" y="1291"/>
                  </a:lnTo>
                  <a:lnTo>
                    <a:pt x="193" y="1274"/>
                  </a:lnTo>
                  <a:lnTo>
                    <a:pt x="227" y="1274"/>
                  </a:lnTo>
                  <a:lnTo>
                    <a:pt x="241" y="1291"/>
                  </a:lnTo>
                  <a:lnTo>
                    <a:pt x="241" y="1297"/>
                  </a:lnTo>
                  <a:lnTo>
                    <a:pt x="237" y="1303"/>
                  </a:lnTo>
                  <a:lnTo>
                    <a:pt x="206" y="1303"/>
                  </a:lnTo>
                  <a:lnTo>
                    <a:pt x="177" y="1332"/>
                  </a:lnTo>
                  <a:lnTo>
                    <a:pt x="177" y="1350"/>
                  </a:lnTo>
                  <a:lnTo>
                    <a:pt x="193" y="1363"/>
                  </a:lnTo>
                  <a:lnTo>
                    <a:pt x="261" y="1355"/>
                  </a:lnTo>
                  <a:lnTo>
                    <a:pt x="272" y="1344"/>
                  </a:lnTo>
                  <a:lnTo>
                    <a:pt x="288" y="1303"/>
                  </a:lnTo>
                  <a:lnTo>
                    <a:pt x="315" y="1276"/>
                  </a:lnTo>
                  <a:lnTo>
                    <a:pt x="340" y="1266"/>
                  </a:lnTo>
                  <a:lnTo>
                    <a:pt x="349" y="1266"/>
                  </a:lnTo>
                  <a:lnTo>
                    <a:pt x="359" y="1276"/>
                  </a:lnTo>
                  <a:lnTo>
                    <a:pt x="343" y="1291"/>
                  </a:lnTo>
                  <a:lnTo>
                    <a:pt x="322" y="1303"/>
                  </a:lnTo>
                  <a:lnTo>
                    <a:pt x="301" y="1334"/>
                  </a:lnTo>
                  <a:lnTo>
                    <a:pt x="297" y="1347"/>
                  </a:lnTo>
                  <a:lnTo>
                    <a:pt x="307" y="1355"/>
                  </a:lnTo>
                  <a:lnTo>
                    <a:pt x="392" y="1353"/>
                  </a:lnTo>
                  <a:lnTo>
                    <a:pt x="402" y="1340"/>
                  </a:lnTo>
                  <a:lnTo>
                    <a:pt x="392" y="1301"/>
                  </a:lnTo>
                  <a:lnTo>
                    <a:pt x="353" y="1229"/>
                  </a:lnTo>
                  <a:lnTo>
                    <a:pt x="332" y="1169"/>
                  </a:lnTo>
                  <a:lnTo>
                    <a:pt x="315" y="1126"/>
                  </a:lnTo>
                  <a:lnTo>
                    <a:pt x="315" y="1083"/>
                  </a:lnTo>
                  <a:lnTo>
                    <a:pt x="343" y="1006"/>
                  </a:lnTo>
                  <a:lnTo>
                    <a:pt x="353" y="957"/>
                  </a:lnTo>
                  <a:lnTo>
                    <a:pt x="355" y="917"/>
                  </a:lnTo>
                  <a:lnTo>
                    <a:pt x="365" y="758"/>
                  </a:lnTo>
                  <a:lnTo>
                    <a:pt x="377" y="715"/>
                  </a:lnTo>
                  <a:lnTo>
                    <a:pt x="392" y="641"/>
                  </a:lnTo>
                  <a:lnTo>
                    <a:pt x="417" y="559"/>
                  </a:lnTo>
                  <a:lnTo>
                    <a:pt x="420" y="540"/>
                  </a:lnTo>
                  <a:lnTo>
                    <a:pt x="441" y="402"/>
                  </a:lnTo>
                  <a:lnTo>
                    <a:pt x="450" y="387"/>
                  </a:lnTo>
                  <a:lnTo>
                    <a:pt x="478" y="387"/>
                  </a:lnTo>
                  <a:lnTo>
                    <a:pt x="497" y="414"/>
                  </a:lnTo>
                  <a:lnTo>
                    <a:pt x="497" y="424"/>
                  </a:lnTo>
                  <a:lnTo>
                    <a:pt x="503" y="429"/>
                  </a:lnTo>
                  <a:lnTo>
                    <a:pt x="520" y="427"/>
                  </a:lnTo>
                  <a:lnTo>
                    <a:pt x="623" y="359"/>
                  </a:lnTo>
                  <a:lnTo>
                    <a:pt x="708" y="264"/>
                  </a:lnTo>
                  <a:lnTo>
                    <a:pt x="718" y="260"/>
                  </a:lnTo>
                  <a:lnTo>
                    <a:pt x="724" y="260"/>
                  </a:lnTo>
                  <a:lnTo>
                    <a:pt x="741" y="237"/>
                  </a:lnTo>
                  <a:lnTo>
                    <a:pt x="760" y="190"/>
                  </a:lnTo>
                  <a:lnTo>
                    <a:pt x="797" y="105"/>
                  </a:lnTo>
                  <a:lnTo>
                    <a:pt x="807" y="80"/>
                  </a:lnTo>
                  <a:lnTo>
                    <a:pt x="821" y="25"/>
                  </a:lnTo>
                  <a:lnTo>
                    <a:pt x="842" y="0"/>
                  </a:lnTo>
                  <a:lnTo>
                    <a:pt x="849" y="0"/>
                  </a:lnTo>
                  <a:lnTo>
                    <a:pt x="855" y="6"/>
                  </a:lnTo>
                  <a:lnTo>
                    <a:pt x="85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7" name="Freeform 165"/>
            <p:cNvSpPr>
              <a:spLocks/>
            </p:cNvSpPr>
            <p:nvPr/>
          </p:nvSpPr>
          <p:spPr bwMode="auto">
            <a:xfrm>
              <a:off x="3467" y="1449"/>
              <a:ext cx="21" cy="64"/>
            </a:xfrm>
            <a:custGeom>
              <a:avLst/>
              <a:gdLst>
                <a:gd name="T0" fmla="*/ 37 w 105"/>
                <a:gd name="T1" fmla="*/ 15 h 319"/>
                <a:gd name="T2" fmla="*/ 43 w 105"/>
                <a:gd name="T3" fmla="*/ 91 h 319"/>
                <a:gd name="T4" fmla="*/ 43 w 105"/>
                <a:gd name="T5" fmla="*/ 140 h 319"/>
                <a:gd name="T6" fmla="*/ 55 w 105"/>
                <a:gd name="T7" fmla="*/ 175 h 319"/>
                <a:gd name="T8" fmla="*/ 58 w 105"/>
                <a:gd name="T9" fmla="*/ 196 h 319"/>
                <a:gd name="T10" fmla="*/ 99 w 105"/>
                <a:gd name="T11" fmla="*/ 272 h 319"/>
                <a:gd name="T12" fmla="*/ 105 w 105"/>
                <a:gd name="T13" fmla="*/ 301 h 319"/>
                <a:gd name="T14" fmla="*/ 105 w 105"/>
                <a:gd name="T15" fmla="*/ 309 h 319"/>
                <a:gd name="T16" fmla="*/ 95 w 105"/>
                <a:gd name="T17" fmla="*/ 319 h 319"/>
                <a:gd name="T18" fmla="*/ 76 w 105"/>
                <a:gd name="T19" fmla="*/ 316 h 319"/>
                <a:gd name="T20" fmla="*/ 18 w 105"/>
                <a:gd name="T21" fmla="*/ 208 h 319"/>
                <a:gd name="T22" fmla="*/ 0 w 105"/>
                <a:gd name="T23" fmla="*/ 101 h 319"/>
                <a:gd name="T24" fmla="*/ 6 w 105"/>
                <a:gd name="T25" fmla="*/ 60 h 319"/>
                <a:gd name="T26" fmla="*/ 6 w 105"/>
                <a:gd name="T27" fmla="*/ 12 h 319"/>
                <a:gd name="T28" fmla="*/ 15 w 105"/>
                <a:gd name="T29" fmla="*/ 0 h 319"/>
                <a:gd name="T30" fmla="*/ 28 w 105"/>
                <a:gd name="T31" fmla="*/ 2 h 319"/>
                <a:gd name="T32" fmla="*/ 37 w 105"/>
                <a:gd name="T33" fmla="*/ 15 h 319"/>
                <a:gd name="T34" fmla="*/ 37 w 105"/>
                <a:gd name="T35" fmla="*/ 15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319">
                  <a:moveTo>
                    <a:pt x="37" y="15"/>
                  </a:moveTo>
                  <a:lnTo>
                    <a:pt x="43" y="91"/>
                  </a:lnTo>
                  <a:lnTo>
                    <a:pt x="43" y="140"/>
                  </a:lnTo>
                  <a:lnTo>
                    <a:pt x="55" y="175"/>
                  </a:lnTo>
                  <a:lnTo>
                    <a:pt x="58" y="196"/>
                  </a:lnTo>
                  <a:lnTo>
                    <a:pt x="99" y="272"/>
                  </a:lnTo>
                  <a:lnTo>
                    <a:pt x="105" y="301"/>
                  </a:lnTo>
                  <a:lnTo>
                    <a:pt x="105" y="309"/>
                  </a:lnTo>
                  <a:lnTo>
                    <a:pt x="95" y="319"/>
                  </a:lnTo>
                  <a:lnTo>
                    <a:pt x="76" y="316"/>
                  </a:lnTo>
                  <a:lnTo>
                    <a:pt x="18" y="208"/>
                  </a:lnTo>
                  <a:lnTo>
                    <a:pt x="0" y="101"/>
                  </a:lnTo>
                  <a:lnTo>
                    <a:pt x="6" y="60"/>
                  </a:lnTo>
                  <a:lnTo>
                    <a:pt x="6" y="12"/>
                  </a:lnTo>
                  <a:lnTo>
                    <a:pt x="15" y="0"/>
                  </a:lnTo>
                  <a:lnTo>
                    <a:pt x="28" y="2"/>
                  </a:lnTo>
                  <a:lnTo>
                    <a:pt x="37" y="15"/>
                  </a:lnTo>
                  <a:lnTo>
                    <a:pt x="37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8" name="Freeform 166"/>
            <p:cNvSpPr>
              <a:spLocks/>
            </p:cNvSpPr>
            <p:nvPr/>
          </p:nvSpPr>
          <p:spPr bwMode="auto">
            <a:xfrm>
              <a:off x="3367" y="1551"/>
              <a:ext cx="82" cy="164"/>
            </a:xfrm>
            <a:custGeom>
              <a:avLst/>
              <a:gdLst>
                <a:gd name="T0" fmla="*/ 345 w 413"/>
                <a:gd name="T1" fmla="*/ 82 h 816"/>
                <a:gd name="T2" fmla="*/ 269 w 413"/>
                <a:gd name="T3" fmla="*/ 150 h 816"/>
                <a:gd name="T4" fmla="*/ 242 w 413"/>
                <a:gd name="T5" fmla="*/ 325 h 816"/>
                <a:gd name="T6" fmla="*/ 233 w 413"/>
                <a:gd name="T7" fmla="*/ 521 h 816"/>
                <a:gd name="T8" fmla="*/ 293 w 413"/>
                <a:gd name="T9" fmla="*/ 601 h 816"/>
                <a:gd name="T10" fmla="*/ 382 w 413"/>
                <a:gd name="T11" fmla="*/ 727 h 816"/>
                <a:gd name="T12" fmla="*/ 358 w 413"/>
                <a:gd name="T13" fmla="*/ 800 h 816"/>
                <a:gd name="T14" fmla="*/ 248 w 413"/>
                <a:gd name="T15" fmla="*/ 816 h 816"/>
                <a:gd name="T16" fmla="*/ 165 w 413"/>
                <a:gd name="T17" fmla="*/ 806 h 816"/>
                <a:gd name="T18" fmla="*/ 33 w 413"/>
                <a:gd name="T19" fmla="*/ 804 h 816"/>
                <a:gd name="T20" fmla="*/ 0 w 413"/>
                <a:gd name="T21" fmla="*/ 788 h 816"/>
                <a:gd name="T22" fmla="*/ 79 w 413"/>
                <a:gd name="T23" fmla="*/ 764 h 816"/>
                <a:gd name="T24" fmla="*/ 79 w 413"/>
                <a:gd name="T25" fmla="*/ 736 h 816"/>
                <a:gd name="T26" fmla="*/ 95 w 413"/>
                <a:gd name="T27" fmla="*/ 684 h 816"/>
                <a:gd name="T28" fmla="*/ 153 w 413"/>
                <a:gd name="T29" fmla="*/ 662 h 816"/>
                <a:gd name="T30" fmla="*/ 177 w 413"/>
                <a:gd name="T31" fmla="*/ 672 h 816"/>
                <a:gd name="T32" fmla="*/ 184 w 413"/>
                <a:gd name="T33" fmla="*/ 696 h 816"/>
                <a:gd name="T34" fmla="*/ 113 w 413"/>
                <a:gd name="T35" fmla="*/ 711 h 816"/>
                <a:gd name="T36" fmla="*/ 103 w 413"/>
                <a:gd name="T37" fmla="*/ 748 h 816"/>
                <a:gd name="T38" fmla="*/ 110 w 413"/>
                <a:gd name="T39" fmla="*/ 761 h 816"/>
                <a:gd name="T40" fmla="*/ 184 w 413"/>
                <a:gd name="T41" fmla="*/ 764 h 816"/>
                <a:gd name="T42" fmla="*/ 202 w 413"/>
                <a:gd name="T43" fmla="*/ 730 h 816"/>
                <a:gd name="T44" fmla="*/ 245 w 413"/>
                <a:gd name="T45" fmla="*/ 733 h 816"/>
                <a:gd name="T46" fmla="*/ 223 w 413"/>
                <a:gd name="T47" fmla="*/ 752 h 816"/>
                <a:gd name="T48" fmla="*/ 291 w 413"/>
                <a:gd name="T49" fmla="*/ 761 h 816"/>
                <a:gd name="T50" fmla="*/ 312 w 413"/>
                <a:gd name="T51" fmla="*/ 742 h 816"/>
                <a:gd name="T52" fmla="*/ 303 w 413"/>
                <a:gd name="T53" fmla="*/ 711 h 816"/>
                <a:gd name="T54" fmla="*/ 248 w 413"/>
                <a:gd name="T55" fmla="*/ 684 h 816"/>
                <a:gd name="T56" fmla="*/ 275 w 413"/>
                <a:gd name="T57" fmla="*/ 678 h 816"/>
                <a:gd name="T58" fmla="*/ 254 w 413"/>
                <a:gd name="T59" fmla="*/ 632 h 816"/>
                <a:gd name="T60" fmla="*/ 165 w 413"/>
                <a:gd name="T61" fmla="*/ 527 h 816"/>
                <a:gd name="T62" fmla="*/ 168 w 413"/>
                <a:gd name="T63" fmla="*/ 344 h 816"/>
                <a:gd name="T64" fmla="*/ 190 w 413"/>
                <a:gd name="T65" fmla="*/ 177 h 816"/>
                <a:gd name="T66" fmla="*/ 221 w 413"/>
                <a:gd name="T67" fmla="*/ 82 h 816"/>
                <a:gd name="T68" fmla="*/ 322 w 413"/>
                <a:gd name="T69" fmla="*/ 0 h 816"/>
                <a:gd name="T70" fmla="*/ 388 w 413"/>
                <a:gd name="T71" fmla="*/ 43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3" h="816">
                  <a:moveTo>
                    <a:pt x="388" y="43"/>
                  </a:moveTo>
                  <a:lnTo>
                    <a:pt x="345" y="82"/>
                  </a:lnTo>
                  <a:lnTo>
                    <a:pt x="312" y="104"/>
                  </a:lnTo>
                  <a:lnTo>
                    <a:pt x="269" y="150"/>
                  </a:lnTo>
                  <a:lnTo>
                    <a:pt x="254" y="190"/>
                  </a:lnTo>
                  <a:lnTo>
                    <a:pt x="242" y="325"/>
                  </a:lnTo>
                  <a:lnTo>
                    <a:pt x="229" y="432"/>
                  </a:lnTo>
                  <a:lnTo>
                    <a:pt x="233" y="521"/>
                  </a:lnTo>
                  <a:lnTo>
                    <a:pt x="238" y="546"/>
                  </a:lnTo>
                  <a:lnTo>
                    <a:pt x="293" y="601"/>
                  </a:lnTo>
                  <a:lnTo>
                    <a:pt x="349" y="657"/>
                  </a:lnTo>
                  <a:lnTo>
                    <a:pt x="382" y="727"/>
                  </a:lnTo>
                  <a:lnTo>
                    <a:pt x="382" y="767"/>
                  </a:lnTo>
                  <a:lnTo>
                    <a:pt x="358" y="800"/>
                  </a:lnTo>
                  <a:lnTo>
                    <a:pt x="330" y="816"/>
                  </a:lnTo>
                  <a:lnTo>
                    <a:pt x="248" y="816"/>
                  </a:lnTo>
                  <a:lnTo>
                    <a:pt x="214" y="810"/>
                  </a:lnTo>
                  <a:lnTo>
                    <a:pt x="165" y="806"/>
                  </a:lnTo>
                  <a:lnTo>
                    <a:pt x="119" y="806"/>
                  </a:lnTo>
                  <a:lnTo>
                    <a:pt x="33" y="804"/>
                  </a:lnTo>
                  <a:lnTo>
                    <a:pt x="2" y="788"/>
                  </a:lnTo>
                  <a:lnTo>
                    <a:pt x="0" y="788"/>
                  </a:lnTo>
                  <a:lnTo>
                    <a:pt x="18" y="761"/>
                  </a:lnTo>
                  <a:lnTo>
                    <a:pt x="79" y="764"/>
                  </a:lnTo>
                  <a:lnTo>
                    <a:pt x="85" y="758"/>
                  </a:lnTo>
                  <a:lnTo>
                    <a:pt x="79" y="736"/>
                  </a:lnTo>
                  <a:lnTo>
                    <a:pt x="82" y="705"/>
                  </a:lnTo>
                  <a:lnTo>
                    <a:pt x="95" y="684"/>
                  </a:lnTo>
                  <a:lnTo>
                    <a:pt x="122" y="662"/>
                  </a:lnTo>
                  <a:lnTo>
                    <a:pt x="153" y="662"/>
                  </a:lnTo>
                  <a:lnTo>
                    <a:pt x="174" y="672"/>
                  </a:lnTo>
                  <a:lnTo>
                    <a:pt x="177" y="672"/>
                  </a:lnTo>
                  <a:lnTo>
                    <a:pt x="186" y="680"/>
                  </a:lnTo>
                  <a:lnTo>
                    <a:pt x="184" y="696"/>
                  </a:lnTo>
                  <a:lnTo>
                    <a:pt x="131" y="699"/>
                  </a:lnTo>
                  <a:lnTo>
                    <a:pt x="113" y="711"/>
                  </a:lnTo>
                  <a:lnTo>
                    <a:pt x="103" y="721"/>
                  </a:lnTo>
                  <a:lnTo>
                    <a:pt x="103" y="748"/>
                  </a:lnTo>
                  <a:lnTo>
                    <a:pt x="101" y="752"/>
                  </a:lnTo>
                  <a:lnTo>
                    <a:pt x="110" y="761"/>
                  </a:lnTo>
                  <a:lnTo>
                    <a:pt x="155" y="761"/>
                  </a:lnTo>
                  <a:lnTo>
                    <a:pt x="184" y="764"/>
                  </a:lnTo>
                  <a:lnTo>
                    <a:pt x="192" y="764"/>
                  </a:lnTo>
                  <a:lnTo>
                    <a:pt x="202" y="730"/>
                  </a:lnTo>
                  <a:lnTo>
                    <a:pt x="223" y="709"/>
                  </a:lnTo>
                  <a:lnTo>
                    <a:pt x="245" y="733"/>
                  </a:lnTo>
                  <a:lnTo>
                    <a:pt x="233" y="742"/>
                  </a:lnTo>
                  <a:lnTo>
                    <a:pt x="223" y="752"/>
                  </a:lnTo>
                  <a:lnTo>
                    <a:pt x="223" y="764"/>
                  </a:lnTo>
                  <a:lnTo>
                    <a:pt x="291" y="761"/>
                  </a:lnTo>
                  <a:lnTo>
                    <a:pt x="306" y="748"/>
                  </a:lnTo>
                  <a:lnTo>
                    <a:pt x="312" y="742"/>
                  </a:lnTo>
                  <a:lnTo>
                    <a:pt x="309" y="717"/>
                  </a:lnTo>
                  <a:lnTo>
                    <a:pt x="303" y="711"/>
                  </a:lnTo>
                  <a:lnTo>
                    <a:pt x="275" y="711"/>
                  </a:lnTo>
                  <a:lnTo>
                    <a:pt x="248" y="684"/>
                  </a:lnTo>
                  <a:lnTo>
                    <a:pt x="256" y="678"/>
                  </a:lnTo>
                  <a:lnTo>
                    <a:pt x="275" y="678"/>
                  </a:lnTo>
                  <a:lnTo>
                    <a:pt x="285" y="669"/>
                  </a:lnTo>
                  <a:lnTo>
                    <a:pt x="254" y="632"/>
                  </a:lnTo>
                  <a:lnTo>
                    <a:pt x="177" y="555"/>
                  </a:lnTo>
                  <a:lnTo>
                    <a:pt x="165" y="527"/>
                  </a:lnTo>
                  <a:lnTo>
                    <a:pt x="159" y="451"/>
                  </a:lnTo>
                  <a:lnTo>
                    <a:pt x="168" y="344"/>
                  </a:lnTo>
                  <a:lnTo>
                    <a:pt x="184" y="218"/>
                  </a:lnTo>
                  <a:lnTo>
                    <a:pt x="190" y="177"/>
                  </a:lnTo>
                  <a:lnTo>
                    <a:pt x="198" y="125"/>
                  </a:lnTo>
                  <a:lnTo>
                    <a:pt x="221" y="82"/>
                  </a:lnTo>
                  <a:lnTo>
                    <a:pt x="279" y="30"/>
                  </a:lnTo>
                  <a:lnTo>
                    <a:pt x="322" y="0"/>
                  </a:lnTo>
                  <a:lnTo>
                    <a:pt x="413" y="3"/>
                  </a:lnTo>
                  <a:lnTo>
                    <a:pt x="388" y="43"/>
                  </a:lnTo>
                  <a:lnTo>
                    <a:pt x="388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39" name="Freeform 167"/>
            <p:cNvSpPr>
              <a:spLocks/>
            </p:cNvSpPr>
            <p:nvPr/>
          </p:nvSpPr>
          <p:spPr bwMode="auto">
            <a:xfrm>
              <a:off x="3322" y="1682"/>
              <a:ext cx="20" cy="17"/>
            </a:xfrm>
            <a:custGeom>
              <a:avLst/>
              <a:gdLst>
                <a:gd name="T0" fmla="*/ 99 w 101"/>
                <a:gd name="T1" fmla="*/ 13 h 87"/>
                <a:gd name="T2" fmla="*/ 101 w 101"/>
                <a:gd name="T3" fmla="*/ 19 h 87"/>
                <a:gd name="T4" fmla="*/ 101 w 101"/>
                <a:gd name="T5" fmla="*/ 27 h 87"/>
                <a:gd name="T6" fmla="*/ 93 w 101"/>
                <a:gd name="T7" fmla="*/ 37 h 87"/>
                <a:gd name="T8" fmla="*/ 62 w 101"/>
                <a:gd name="T9" fmla="*/ 40 h 87"/>
                <a:gd name="T10" fmla="*/ 43 w 101"/>
                <a:gd name="T11" fmla="*/ 50 h 87"/>
                <a:gd name="T12" fmla="*/ 29 w 101"/>
                <a:gd name="T13" fmla="*/ 68 h 87"/>
                <a:gd name="T14" fmla="*/ 29 w 101"/>
                <a:gd name="T15" fmla="*/ 80 h 87"/>
                <a:gd name="T16" fmla="*/ 22 w 101"/>
                <a:gd name="T17" fmla="*/ 87 h 87"/>
                <a:gd name="T18" fmla="*/ 10 w 101"/>
                <a:gd name="T19" fmla="*/ 83 h 87"/>
                <a:gd name="T20" fmla="*/ 0 w 101"/>
                <a:gd name="T21" fmla="*/ 71 h 87"/>
                <a:gd name="T22" fmla="*/ 4 w 101"/>
                <a:gd name="T23" fmla="*/ 37 h 87"/>
                <a:gd name="T24" fmla="*/ 16 w 101"/>
                <a:gd name="T25" fmla="*/ 16 h 87"/>
                <a:gd name="T26" fmla="*/ 37 w 101"/>
                <a:gd name="T27" fmla="*/ 4 h 87"/>
                <a:gd name="T28" fmla="*/ 47 w 101"/>
                <a:gd name="T29" fmla="*/ 0 h 87"/>
                <a:gd name="T30" fmla="*/ 83 w 101"/>
                <a:gd name="T31" fmla="*/ 4 h 87"/>
                <a:gd name="T32" fmla="*/ 99 w 101"/>
                <a:gd name="T33" fmla="*/ 13 h 87"/>
                <a:gd name="T34" fmla="*/ 99 w 101"/>
                <a:gd name="T35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87">
                  <a:moveTo>
                    <a:pt x="99" y="13"/>
                  </a:moveTo>
                  <a:lnTo>
                    <a:pt x="101" y="19"/>
                  </a:lnTo>
                  <a:lnTo>
                    <a:pt x="101" y="27"/>
                  </a:lnTo>
                  <a:lnTo>
                    <a:pt x="93" y="37"/>
                  </a:lnTo>
                  <a:lnTo>
                    <a:pt x="62" y="40"/>
                  </a:lnTo>
                  <a:lnTo>
                    <a:pt x="43" y="50"/>
                  </a:lnTo>
                  <a:lnTo>
                    <a:pt x="29" y="68"/>
                  </a:lnTo>
                  <a:lnTo>
                    <a:pt x="29" y="80"/>
                  </a:lnTo>
                  <a:lnTo>
                    <a:pt x="22" y="87"/>
                  </a:lnTo>
                  <a:lnTo>
                    <a:pt x="10" y="83"/>
                  </a:lnTo>
                  <a:lnTo>
                    <a:pt x="0" y="71"/>
                  </a:lnTo>
                  <a:lnTo>
                    <a:pt x="4" y="37"/>
                  </a:lnTo>
                  <a:lnTo>
                    <a:pt x="16" y="16"/>
                  </a:lnTo>
                  <a:lnTo>
                    <a:pt x="37" y="4"/>
                  </a:lnTo>
                  <a:lnTo>
                    <a:pt x="47" y="0"/>
                  </a:lnTo>
                  <a:lnTo>
                    <a:pt x="83" y="4"/>
                  </a:lnTo>
                  <a:lnTo>
                    <a:pt x="99" y="13"/>
                  </a:lnTo>
                  <a:lnTo>
                    <a:pt x="99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40" name="Freeform 168"/>
            <p:cNvSpPr>
              <a:spLocks/>
            </p:cNvSpPr>
            <p:nvPr/>
          </p:nvSpPr>
          <p:spPr bwMode="auto">
            <a:xfrm>
              <a:off x="3653" y="1686"/>
              <a:ext cx="19" cy="18"/>
            </a:xfrm>
            <a:custGeom>
              <a:avLst/>
              <a:gdLst>
                <a:gd name="T0" fmla="*/ 95 w 95"/>
                <a:gd name="T1" fmla="*/ 14 h 90"/>
                <a:gd name="T2" fmla="*/ 95 w 95"/>
                <a:gd name="T3" fmla="*/ 19 h 90"/>
                <a:gd name="T4" fmla="*/ 85 w 95"/>
                <a:gd name="T5" fmla="*/ 29 h 90"/>
                <a:gd name="T6" fmla="*/ 56 w 95"/>
                <a:gd name="T7" fmla="*/ 35 h 90"/>
                <a:gd name="T8" fmla="*/ 27 w 95"/>
                <a:gd name="T9" fmla="*/ 62 h 90"/>
                <a:gd name="T10" fmla="*/ 25 w 95"/>
                <a:gd name="T11" fmla="*/ 84 h 90"/>
                <a:gd name="T12" fmla="*/ 15 w 95"/>
                <a:gd name="T13" fmla="*/ 90 h 90"/>
                <a:gd name="T14" fmla="*/ 9 w 95"/>
                <a:gd name="T15" fmla="*/ 90 h 90"/>
                <a:gd name="T16" fmla="*/ 0 w 95"/>
                <a:gd name="T17" fmla="*/ 78 h 90"/>
                <a:gd name="T18" fmla="*/ 3 w 95"/>
                <a:gd name="T19" fmla="*/ 50 h 90"/>
                <a:gd name="T20" fmla="*/ 19 w 95"/>
                <a:gd name="T21" fmla="*/ 25 h 90"/>
                <a:gd name="T22" fmla="*/ 46 w 95"/>
                <a:gd name="T23" fmla="*/ 4 h 90"/>
                <a:gd name="T24" fmla="*/ 58 w 95"/>
                <a:gd name="T25" fmla="*/ 0 h 90"/>
                <a:gd name="T26" fmla="*/ 85 w 95"/>
                <a:gd name="T27" fmla="*/ 4 h 90"/>
                <a:gd name="T28" fmla="*/ 95 w 95"/>
                <a:gd name="T29" fmla="*/ 14 h 90"/>
                <a:gd name="T30" fmla="*/ 95 w 95"/>
                <a:gd name="T31" fmla="*/ 1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5" h="90">
                  <a:moveTo>
                    <a:pt x="95" y="14"/>
                  </a:moveTo>
                  <a:lnTo>
                    <a:pt x="95" y="19"/>
                  </a:lnTo>
                  <a:lnTo>
                    <a:pt x="85" y="29"/>
                  </a:lnTo>
                  <a:lnTo>
                    <a:pt x="56" y="35"/>
                  </a:lnTo>
                  <a:lnTo>
                    <a:pt x="27" y="62"/>
                  </a:lnTo>
                  <a:lnTo>
                    <a:pt x="25" y="84"/>
                  </a:lnTo>
                  <a:lnTo>
                    <a:pt x="15" y="90"/>
                  </a:lnTo>
                  <a:lnTo>
                    <a:pt x="9" y="90"/>
                  </a:lnTo>
                  <a:lnTo>
                    <a:pt x="0" y="78"/>
                  </a:lnTo>
                  <a:lnTo>
                    <a:pt x="3" y="50"/>
                  </a:lnTo>
                  <a:lnTo>
                    <a:pt x="19" y="25"/>
                  </a:lnTo>
                  <a:lnTo>
                    <a:pt x="46" y="4"/>
                  </a:lnTo>
                  <a:lnTo>
                    <a:pt x="58" y="0"/>
                  </a:lnTo>
                  <a:lnTo>
                    <a:pt x="85" y="4"/>
                  </a:lnTo>
                  <a:lnTo>
                    <a:pt x="95" y="14"/>
                  </a:lnTo>
                  <a:lnTo>
                    <a:pt x="95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41" name="Freeform 169"/>
            <p:cNvSpPr>
              <a:spLocks/>
            </p:cNvSpPr>
            <p:nvPr/>
          </p:nvSpPr>
          <p:spPr bwMode="auto">
            <a:xfrm>
              <a:off x="3624" y="1688"/>
              <a:ext cx="22" cy="15"/>
            </a:xfrm>
            <a:custGeom>
              <a:avLst/>
              <a:gdLst>
                <a:gd name="T0" fmla="*/ 101 w 107"/>
                <a:gd name="T1" fmla="*/ 9 h 74"/>
                <a:gd name="T2" fmla="*/ 107 w 107"/>
                <a:gd name="T3" fmla="*/ 15 h 74"/>
                <a:gd name="T4" fmla="*/ 107 w 107"/>
                <a:gd name="T5" fmla="*/ 25 h 74"/>
                <a:gd name="T6" fmla="*/ 101 w 107"/>
                <a:gd name="T7" fmla="*/ 31 h 74"/>
                <a:gd name="T8" fmla="*/ 43 w 107"/>
                <a:gd name="T9" fmla="*/ 33 h 74"/>
                <a:gd name="T10" fmla="*/ 24 w 107"/>
                <a:gd name="T11" fmla="*/ 52 h 74"/>
                <a:gd name="T12" fmla="*/ 24 w 107"/>
                <a:gd name="T13" fmla="*/ 68 h 74"/>
                <a:gd name="T14" fmla="*/ 18 w 107"/>
                <a:gd name="T15" fmla="*/ 74 h 74"/>
                <a:gd name="T16" fmla="*/ 6 w 107"/>
                <a:gd name="T17" fmla="*/ 74 h 74"/>
                <a:gd name="T18" fmla="*/ 0 w 107"/>
                <a:gd name="T19" fmla="*/ 64 h 74"/>
                <a:gd name="T20" fmla="*/ 2 w 107"/>
                <a:gd name="T21" fmla="*/ 37 h 74"/>
                <a:gd name="T22" fmla="*/ 12 w 107"/>
                <a:gd name="T23" fmla="*/ 21 h 74"/>
                <a:gd name="T24" fmla="*/ 43 w 107"/>
                <a:gd name="T25" fmla="*/ 0 h 74"/>
                <a:gd name="T26" fmla="*/ 92 w 107"/>
                <a:gd name="T27" fmla="*/ 4 h 74"/>
                <a:gd name="T28" fmla="*/ 101 w 107"/>
                <a:gd name="T29" fmla="*/ 9 h 74"/>
                <a:gd name="T30" fmla="*/ 101 w 107"/>
                <a:gd name="T31" fmla="*/ 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74">
                  <a:moveTo>
                    <a:pt x="101" y="9"/>
                  </a:moveTo>
                  <a:lnTo>
                    <a:pt x="107" y="15"/>
                  </a:lnTo>
                  <a:lnTo>
                    <a:pt x="107" y="25"/>
                  </a:lnTo>
                  <a:lnTo>
                    <a:pt x="101" y="31"/>
                  </a:lnTo>
                  <a:lnTo>
                    <a:pt x="43" y="33"/>
                  </a:lnTo>
                  <a:lnTo>
                    <a:pt x="24" y="52"/>
                  </a:lnTo>
                  <a:lnTo>
                    <a:pt x="24" y="68"/>
                  </a:lnTo>
                  <a:lnTo>
                    <a:pt x="18" y="74"/>
                  </a:lnTo>
                  <a:lnTo>
                    <a:pt x="6" y="74"/>
                  </a:lnTo>
                  <a:lnTo>
                    <a:pt x="0" y="64"/>
                  </a:lnTo>
                  <a:lnTo>
                    <a:pt x="2" y="37"/>
                  </a:lnTo>
                  <a:lnTo>
                    <a:pt x="12" y="21"/>
                  </a:lnTo>
                  <a:lnTo>
                    <a:pt x="43" y="0"/>
                  </a:lnTo>
                  <a:lnTo>
                    <a:pt x="92" y="4"/>
                  </a:lnTo>
                  <a:lnTo>
                    <a:pt x="101" y="9"/>
                  </a:lnTo>
                  <a:lnTo>
                    <a:pt x="10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  <p:grpSp>
        <p:nvGrpSpPr>
          <p:cNvPr id="336042" name="Group 170"/>
          <p:cNvGrpSpPr>
            <a:grpSpLocks/>
          </p:cNvGrpSpPr>
          <p:nvPr/>
        </p:nvGrpSpPr>
        <p:grpSpPr bwMode="auto">
          <a:xfrm>
            <a:off x="4935538" y="3208338"/>
            <a:ext cx="542925" cy="260350"/>
            <a:chOff x="4491" y="2306"/>
            <a:chExt cx="654" cy="314"/>
          </a:xfrm>
        </p:grpSpPr>
        <p:grpSp>
          <p:nvGrpSpPr>
            <p:cNvPr id="336043" name="Group 171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044" name="Freeform 17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45" name="Freeform 17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46" name="Freeform 17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47" name="Freeform 17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48" name="Freeform 17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49" name="Freeform 17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50" name="Freeform 17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51" name="Freeform 17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52" name="Freeform 18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53" name="Line 18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54" name="Line 18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55" name="Oval 18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056" name="AutoShape 184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057" name="AutoShape 185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058" name="Rectangle 186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059" name="Freeform 187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0" name="Freeform 188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1" name="Freeform 189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2" name="Freeform 190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3" name="Freeform 191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4" name="Freeform 192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5" name="Freeform 193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6" name="Freeform 194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7" name="Freeform 195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8" name="Freeform 196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69" name="Freeform 197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70" name="Freeform 198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071" name="AutoShape 199"/>
            <p:cNvCxnSpPr>
              <a:cxnSpLocks noChangeShapeType="1"/>
              <a:stCxn id="336065" idx="3"/>
              <a:endCxn id="336052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72" name="AutoShape 200"/>
            <p:cNvCxnSpPr>
              <a:cxnSpLocks noChangeShapeType="1"/>
              <a:stCxn id="336066" idx="3"/>
              <a:endCxn id="336052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73" name="AutoShape 201"/>
            <p:cNvCxnSpPr>
              <a:cxnSpLocks noChangeShapeType="1"/>
              <a:stCxn id="336061" idx="3"/>
              <a:endCxn id="336067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74" name="AutoShape 202"/>
            <p:cNvCxnSpPr>
              <a:cxnSpLocks noChangeShapeType="1"/>
              <a:stCxn id="336062" idx="3"/>
              <a:endCxn id="336068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75" name="AutoShape 203"/>
            <p:cNvCxnSpPr>
              <a:cxnSpLocks noChangeShapeType="1"/>
              <a:stCxn id="336063" idx="3"/>
              <a:endCxn id="336069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76" name="AutoShape 204"/>
            <p:cNvCxnSpPr>
              <a:cxnSpLocks noChangeShapeType="1"/>
              <a:stCxn id="336064" idx="3"/>
              <a:endCxn id="336070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77" name="AutoShape 205"/>
            <p:cNvCxnSpPr>
              <a:cxnSpLocks noChangeShapeType="1"/>
              <a:stCxn id="336059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078" name="AutoShape 206"/>
            <p:cNvCxnSpPr>
              <a:cxnSpLocks noChangeShapeType="1"/>
              <a:stCxn id="336060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079" name="Group 207"/>
          <p:cNvGrpSpPr>
            <a:grpSpLocks/>
          </p:cNvGrpSpPr>
          <p:nvPr/>
        </p:nvGrpSpPr>
        <p:grpSpPr bwMode="auto">
          <a:xfrm>
            <a:off x="6697663" y="5541963"/>
            <a:ext cx="542925" cy="260350"/>
            <a:chOff x="4491" y="2306"/>
            <a:chExt cx="654" cy="314"/>
          </a:xfrm>
        </p:grpSpPr>
        <p:grpSp>
          <p:nvGrpSpPr>
            <p:cNvPr id="336080" name="Group 208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081" name="Freeform 20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82" name="Freeform 21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83" name="Freeform 21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84" name="Freeform 21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85" name="Freeform 21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86" name="Freeform 21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87" name="Freeform 21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88" name="Freeform 21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89" name="Freeform 21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90" name="Line 21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91" name="Line 21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092" name="Oval 22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093" name="AutoShape 221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094" name="AutoShape 222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095" name="Rectangle 223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096" name="Freeform 224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97" name="Freeform 225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98" name="Freeform 226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099" name="Freeform 227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00" name="Freeform 228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01" name="Freeform 229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02" name="Freeform 230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03" name="Freeform 231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04" name="Freeform 232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05" name="Freeform 233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06" name="Freeform 234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07" name="Freeform 235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108" name="AutoShape 236"/>
            <p:cNvCxnSpPr>
              <a:cxnSpLocks noChangeShapeType="1"/>
              <a:stCxn id="336102" idx="3"/>
              <a:endCxn id="336089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09" name="AutoShape 237"/>
            <p:cNvCxnSpPr>
              <a:cxnSpLocks noChangeShapeType="1"/>
              <a:stCxn id="336103" idx="3"/>
              <a:endCxn id="336089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10" name="AutoShape 238"/>
            <p:cNvCxnSpPr>
              <a:cxnSpLocks noChangeShapeType="1"/>
              <a:stCxn id="336098" idx="3"/>
              <a:endCxn id="336104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11" name="AutoShape 239"/>
            <p:cNvCxnSpPr>
              <a:cxnSpLocks noChangeShapeType="1"/>
              <a:stCxn id="336099" idx="3"/>
              <a:endCxn id="336105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12" name="AutoShape 240"/>
            <p:cNvCxnSpPr>
              <a:cxnSpLocks noChangeShapeType="1"/>
              <a:stCxn id="336100" idx="3"/>
              <a:endCxn id="336106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13" name="AutoShape 241"/>
            <p:cNvCxnSpPr>
              <a:cxnSpLocks noChangeShapeType="1"/>
              <a:stCxn id="336101" idx="3"/>
              <a:endCxn id="336107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14" name="AutoShape 242"/>
            <p:cNvCxnSpPr>
              <a:cxnSpLocks noChangeShapeType="1"/>
              <a:stCxn id="336096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15" name="AutoShape 243"/>
            <p:cNvCxnSpPr>
              <a:cxnSpLocks noChangeShapeType="1"/>
              <a:stCxn id="336097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116" name="Group 244"/>
          <p:cNvGrpSpPr>
            <a:grpSpLocks/>
          </p:cNvGrpSpPr>
          <p:nvPr/>
        </p:nvGrpSpPr>
        <p:grpSpPr bwMode="auto">
          <a:xfrm>
            <a:off x="1778000" y="5343525"/>
            <a:ext cx="542925" cy="260350"/>
            <a:chOff x="4491" y="2306"/>
            <a:chExt cx="654" cy="314"/>
          </a:xfrm>
        </p:grpSpPr>
        <p:grpSp>
          <p:nvGrpSpPr>
            <p:cNvPr id="336117" name="Group 245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118" name="Freeform 24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19" name="Freeform 24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0" name="Freeform 24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1" name="Freeform 24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2" name="Freeform 25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3" name="Freeform 25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4" name="Freeform 25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5" name="Freeform 25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6" name="Freeform 25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7" name="Line 25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8" name="Line 25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29" name="Oval 25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130" name="AutoShape 258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131" name="AutoShape 259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132" name="Rectangle 260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133" name="Freeform 261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34" name="Freeform 262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35" name="Freeform 263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36" name="Freeform 264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37" name="Freeform 265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38" name="Freeform 266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39" name="Freeform 267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40" name="Freeform 268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41" name="Freeform 269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42" name="Freeform 270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43" name="Freeform 271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44" name="Freeform 272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145" name="AutoShape 273"/>
            <p:cNvCxnSpPr>
              <a:cxnSpLocks noChangeShapeType="1"/>
              <a:stCxn id="336139" idx="3"/>
              <a:endCxn id="336126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46" name="AutoShape 274"/>
            <p:cNvCxnSpPr>
              <a:cxnSpLocks noChangeShapeType="1"/>
              <a:stCxn id="336140" idx="3"/>
              <a:endCxn id="336126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47" name="AutoShape 275"/>
            <p:cNvCxnSpPr>
              <a:cxnSpLocks noChangeShapeType="1"/>
              <a:stCxn id="336135" idx="3"/>
              <a:endCxn id="336141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48" name="AutoShape 276"/>
            <p:cNvCxnSpPr>
              <a:cxnSpLocks noChangeShapeType="1"/>
              <a:stCxn id="336136" idx="3"/>
              <a:endCxn id="336142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49" name="AutoShape 277"/>
            <p:cNvCxnSpPr>
              <a:cxnSpLocks noChangeShapeType="1"/>
              <a:stCxn id="336137" idx="3"/>
              <a:endCxn id="336143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50" name="AutoShape 278"/>
            <p:cNvCxnSpPr>
              <a:cxnSpLocks noChangeShapeType="1"/>
              <a:stCxn id="336138" idx="3"/>
              <a:endCxn id="336144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51" name="AutoShape 279"/>
            <p:cNvCxnSpPr>
              <a:cxnSpLocks noChangeShapeType="1"/>
              <a:stCxn id="336133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52" name="AutoShape 280"/>
            <p:cNvCxnSpPr>
              <a:cxnSpLocks noChangeShapeType="1"/>
              <a:stCxn id="336134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153" name="Group 281"/>
          <p:cNvGrpSpPr>
            <a:grpSpLocks/>
          </p:cNvGrpSpPr>
          <p:nvPr/>
        </p:nvGrpSpPr>
        <p:grpSpPr bwMode="auto">
          <a:xfrm>
            <a:off x="982663" y="3951288"/>
            <a:ext cx="542925" cy="260350"/>
            <a:chOff x="4491" y="2306"/>
            <a:chExt cx="654" cy="314"/>
          </a:xfrm>
        </p:grpSpPr>
        <p:grpSp>
          <p:nvGrpSpPr>
            <p:cNvPr id="336154" name="Group 282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155" name="Freeform 28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56" name="Freeform 28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57" name="Freeform 28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58" name="Freeform 28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59" name="Freeform 28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60" name="Freeform 28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61" name="Freeform 28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62" name="Freeform 29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63" name="Freeform 29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64" name="Line 29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65" name="Line 29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66" name="Oval 29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167" name="AutoShape 295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168" name="AutoShape 296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169" name="Rectangle 297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170" name="Freeform 298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71" name="Freeform 299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72" name="Freeform 300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73" name="Freeform 301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74" name="Freeform 302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75" name="Freeform 303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76" name="Freeform 304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77" name="Freeform 305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78" name="Freeform 306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79" name="Freeform 307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80" name="Freeform 308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181" name="Freeform 309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182" name="AutoShape 310"/>
            <p:cNvCxnSpPr>
              <a:cxnSpLocks noChangeShapeType="1"/>
              <a:stCxn id="336176" idx="3"/>
              <a:endCxn id="336163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83" name="AutoShape 311"/>
            <p:cNvCxnSpPr>
              <a:cxnSpLocks noChangeShapeType="1"/>
              <a:stCxn id="336177" idx="3"/>
              <a:endCxn id="336163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84" name="AutoShape 312"/>
            <p:cNvCxnSpPr>
              <a:cxnSpLocks noChangeShapeType="1"/>
              <a:stCxn id="336172" idx="3"/>
              <a:endCxn id="336178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85" name="AutoShape 313"/>
            <p:cNvCxnSpPr>
              <a:cxnSpLocks noChangeShapeType="1"/>
              <a:stCxn id="336173" idx="3"/>
              <a:endCxn id="336179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86" name="AutoShape 314"/>
            <p:cNvCxnSpPr>
              <a:cxnSpLocks noChangeShapeType="1"/>
              <a:stCxn id="336174" idx="3"/>
              <a:endCxn id="336180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87" name="AutoShape 315"/>
            <p:cNvCxnSpPr>
              <a:cxnSpLocks noChangeShapeType="1"/>
              <a:stCxn id="336175" idx="3"/>
              <a:endCxn id="336181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88" name="AutoShape 316"/>
            <p:cNvCxnSpPr>
              <a:cxnSpLocks noChangeShapeType="1"/>
              <a:stCxn id="336170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189" name="AutoShape 317"/>
            <p:cNvCxnSpPr>
              <a:cxnSpLocks noChangeShapeType="1"/>
              <a:stCxn id="336171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190" name="Group 318"/>
          <p:cNvGrpSpPr>
            <a:grpSpLocks/>
          </p:cNvGrpSpPr>
          <p:nvPr/>
        </p:nvGrpSpPr>
        <p:grpSpPr bwMode="auto">
          <a:xfrm>
            <a:off x="1962150" y="4584700"/>
            <a:ext cx="542925" cy="260350"/>
            <a:chOff x="4491" y="2306"/>
            <a:chExt cx="654" cy="314"/>
          </a:xfrm>
        </p:grpSpPr>
        <p:grpSp>
          <p:nvGrpSpPr>
            <p:cNvPr id="336191" name="Group 319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192" name="Freeform 32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93" name="Freeform 32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94" name="Freeform 32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95" name="Freeform 32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96" name="Freeform 32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97" name="Freeform 32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98" name="Freeform 32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199" name="Freeform 32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00" name="Freeform 32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01" name="Line 32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02" name="Line 33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03" name="Oval 33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204" name="AutoShape 332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205" name="AutoShape 333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206" name="Rectangle 334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207" name="Freeform 335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08" name="Freeform 336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09" name="Freeform 337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10" name="Freeform 338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11" name="Freeform 339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12" name="Freeform 340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13" name="Freeform 341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14" name="Freeform 342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15" name="Freeform 343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16" name="Freeform 344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17" name="Freeform 345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18" name="Freeform 346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219" name="AutoShape 347"/>
            <p:cNvCxnSpPr>
              <a:cxnSpLocks noChangeShapeType="1"/>
              <a:stCxn id="336213" idx="3"/>
              <a:endCxn id="336200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20" name="AutoShape 348"/>
            <p:cNvCxnSpPr>
              <a:cxnSpLocks noChangeShapeType="1"/>
              <a:stCxn id="336214" idx="3"/>
              <a:endCxn id="336200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21" name="AutoShape 349"/>
            <p:cNvCxnSpPr>
              <a:cxnSpLocks noChangeShapeType="1"/>
              <a:stCxn id="336209" idx="3"/>
              <a:endCxn id="336215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22" name="AutoShape 350"/>
            <p:cNvCxnSpPr>
              <a:cxnSpLocks noChangeShapeType="1"/>
              <a:stCxn id="336210" idx="3"/>
              <a:endCxn id="336216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23" name="AutoShape 351"/>
            <p:cNvCxnSpPr>
              <a:cxnSpLocks noChangeShapeType="1"/>
              <a:stCxn id="336211" idx="3"/>
              <a:endCxn id="336217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24" name="AutoShape 352"/>
            <p:cNvCxnSpPr>
              <a:cxnSpLocks noChangeShapeType="1"/>
              <a:stCxn id="336212" idx="3"/>
              <a:endCxn id="336218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25" name="AutoShape 353"/>
            <p:cNvCxnSpPr>
              <a:cxnSpLocks noChangeShapeType="1"/>
              <a:stCxn id="336207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26" name="AutoShape 354"/>
            <p:cNvCxnSpPr>
              <a:cxnSpLocks noChangeShapeType="1"/>
              <a:stCxn id="336208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227" name="Group 355"/>
          <p:cNvGrpSpPr>
            <a:grpSpLocks/>
          </p:cNvGrpSpPr>
          <p:nvPr/>
        </p:nvGrpSpPr>
        <p:grpSpPr bwMode="auto">
          <a:xfrm>
            <a:off x="1611313" y="3122613"/>
            <a:ext cx="542925" cy="260350"/>
            <a:chOff x="4491" y="2306"/>
            <a:chExt cx="654" cy="314"/>
          </a:xfrm>
        </p:grpSpPr>
        <p:grpSp>
          <p:nvGrpSpPr>
            <p:cNvPr id="336228" name="Group 356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229" name="Freeform 35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0" name="Freeform 35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1" name="Freeform 35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2" name="Freeform 36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3" name="Freeform 36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4" name="Freeform 36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5" name="Freeform 36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6" name="Freeform 36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7" name="Freeform 36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8" name="Line 36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39" name="Line 36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40" name="Oval 36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241" name="AutoShape 369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242" name="AutoShape 370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243" name="Rectangle 371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244" name="Freeform 372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45" name="Freeform 373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46" name="Freeform 374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47" name="Freeform 375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48" name="Freeform 376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49" name="Freeform 377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50" name="Freeform 378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51" name="Freeform 379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52" name="Freeform 380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53" name="Freeform 381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54" name="Freeform 382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55" name="Freeform 383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256" name="AutoShape 384"/>
            <p:cNvCxnSpPr>
              <a:cxnSpLocks noChangeShapeType="1"/>
              <a:stCxn id="336250" idx="3"/>
              <a:endCxn id="336237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57" name="AutoShape 385"/>
            <p:cNvCxnSpPr>
              <a:cxnSpLocks noChangeShapeType="1"/>
              <a:stCxn id="336251" idx="3"/>
              <a:endCxn id="336237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58" name="AutoShape 386"/>
            <p:cNvCxnSpPr>
              <a:cxnSpLocks noChangeShapeType="1"/>
              <a:stCxn id="336246" idx="3"/>
              <a:endCxn id="336252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59" name="AutoShape 387"/>
            <p:cNvCxnSpPr>
              <a:cxnSpLocks noChangeShapeType="1"/>
              <a:stCxn id="336247" idx="3"/>
              <a:endCxn id="336253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60" name="AutoShape 388"/>
            <p:cNvCxnSpPr>
              <a:cxnSpLocks noChangeShapeType="1"/>
              <a:stCxn id="336248" idx="3"/>
              <a:endCxn id="336254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61" name="AutoShape 389"/>
            <p:cNvCxnSpPr>
              <a:cxnSpLocks noChangeShapeType="1"/>
              <a:stCxn id="336249" idx="3"/>
              <a:endCxn id="336255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62" name="AutoShape 390"/>
            <p:cNvCxnSpPr>
              <a:cxnSpLocks noChangeShapeType="1"/>
              <a:stCxn id="336244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63" name="AutoShape 391"/>
            <p:cNvCxnSpPr>
              <a:cxnSpLocks noChangeShapeType="1"/>
              <a:stCxn id="336245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264" name="Group 392"/>
          <p:cNvGrpSpPr>
            <a:grpSpLocks/>
          </p:cNvGrpSpPr>
          <p:nvPr/>
        </p:nvGrpSpPr>
        <p:grpSpPr bwMode="auto">
          <a:xfrm>
            <a:off x="3840163" y="4713288"/>
            <a:ext cx="542925" cy="260350"/>
            <a:chOff x="4491" y="2306"/>
            <a:chExt cx="654" cy="314"/>
          </a:xfrm>
        </p:grpSpPr>
        <p:grpSp>
          <p:nvGrpSpPr>
            <p:cNvPr id="336265" name="Group 393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266" name="Freeform 39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67" name="Freeform 39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68" name="Freeform 39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69" name="Freeform 39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70" name="Freeform 39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71" name="Freeform 39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72" name="Freeform 40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73" name="Freeform 40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74" name="Freeform 40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75" name="Line 40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76" name="Line 40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277" name="Oval 40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278" name="AutoShape 406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279" name="AutoShape 407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280" name="Rectangle 408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281" name="Freeform 409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82" name="Freeform 410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83" name="Freeform 411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84" name="Freeform 412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85" name="Freeform 413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86" name="Freeform 414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87" name="Freeform 415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88" name="Freeform 416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89" name="Freeform 417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90" name="Freeform 418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91" name="Freeform 419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292" name="Freeform 420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293" name="AutoShape 421"/>
            <p:cNvCxnSpPr>
              <a:cxnSpLocks noChangeShapeType="1"/>
              <a:stCxn id="336287" idx="3"/>
              <a:endCxn id="336274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94" name="AutoShape 422"/>
            <p:cNvCxnSpPr>
              <a:cxnSpLocks noChangeShapeType="1"/>
              <a:stCxn id="336288" idx="3"/>
              <a:endCxn id="336274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95" name="AutoShape 423"/>
            <p:cNvCxnSpPr>
              <a:cxnSpLocks noChangeShapeType="1"/>
              <a:stCxn id="336283" idx="3"/>
              <a:endCxn id="336289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96" name="AutoShape 424"/>
            <p:cNvCxnSpPr>
              <a:cxnSpLocks noChangeShapeType="1"/>
              <a:stCxn id="336284" idx="3"/>
              <a:endCxn id="336290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97" name="AutoShape 425"/>
            <p:cNvCxnSpPr>
              <a:cxnSpLocks noChangeShapeType="1"/>
              <a:stCxn id="336285" idx="3"/>
              <a:endCxn id="336291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98" name="AutoShape 426"/>
            <p:cNvCxnSpPr>
              <a:cxnSpLocks noChangeShapeType="1"/>
              <a:stCxn id="336286" idx="3"/>
              <a:endCxn id="336292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299" name="AutoShape 427"/>
            <p:cNvCxnSpPr>
              <a:cxnSpLocks noChangeShapeType="1"/>
              <a:stCxn id="336281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00" name="AutoShape 428"/>
            <p:cNvCxnSpPr>
              <a:cxnSpLocks noChangeShapeType="1"/>
              <a:stCxn id="336282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301" name="Group 429"/>
          <p:cNvGrpSpPr>
            <a:grpSpLocks/>
          </p:cNvGrpSpPr>
          <p:nvPr/>
        </p:nvGrpSpPr>
        <p:grpSpPr bwMode="auto">
          <a:xfrm>
            <a:off x="3744913" y="2789238"/>
            <a:ext cx="542925" cy="260350"/>
            <a:chOff x="4491" y="2306"/>
            <a:chExt cx="654" cy="314"/>
          </a:xfrm>
        </p:grpSpPr>
        <p:grpSp>
          <p:nvGrpSpPr>
            <p:cNvPr id="336302" name="Group 430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303" name="Freeform 43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04" name="Freeform 43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05" name="Freeform 43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06" name="Freeform 43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07" name="Freeform 43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08" name="Freeform 43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09" name="Freeform 43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10" name="Freeform 43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11" name="Freeform 43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12" name="Line 44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13" name="Line 44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14" name="Oval 44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315" name="AutoShape 443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316" name="AutoShape 444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317" name="Rectangle 445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318" name="Freeform 446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19" name="Freeform 447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0" name="Freeform 448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1" name="Freeform 449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2" name="Freeform 450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3" name="Freeform 451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4" name="Freeform 452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5" name="Freeform 453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6" name="Freeform 454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7" name="Freeform 455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8" name="Freeform 456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29" name="Freeform 457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330" name="AutoShape 458"/>
            <p:cNvCxnSpPr>
              <a:cxnSpLocks noChangeShapeType="1"/>
              <a:stCxn id="336324" idx="3"/>
              <a:endCxn id="336311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31" name="AutoShape 459"/>
            <p:cNvCxnSpPr>
              <a:cxnSpLocks noChangeShapeType="1"/>
              <a:stCxn id="336325" idx="3"/>
              <a:endCxn id="336311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32" name="AutoShape 460"/>
            <p:cNvCxnSpPr>
              <a:cxnSpLocks noChangeShapeType="1"/>
              <a:stCxn id="336320" idx="3"/>
              <a:endCxn id="336326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33" name="AutoShape 461"/>
            <p:cNvCxnSpPr>
              <a:cxnSpLocks noChangeShapeType="1"/>
              <a:stCxn id="336321" idx="3"/>
              <a:endCxn id="336327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34" name="AutoShape 462"/>
            <p:cNvCxnSpPr>
              <a:cxnSpLocks noChangeShapeType="1"/>
              <a:stCxn id="336322" idx="3"/>
              <a:endCxn id="336328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35" name="AutoShape 463"/>
            <p:cNvCxnSpPr>
              <a:cxnSpLocks noChangeShapeType="1"/>
              <a:stCxn id="336323" idx="3"/>
              <a:endCxn id="336329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36" name="AutoShape 464"/>
            <p:cNvCxnSpPr>
              <a:cxnSpLocks noChangeShapeType="1"/>
              <a:stCxn id="336318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37" name="AutoShape 465"/>
            <p:cNvCxnSpPr>
              <a:cxnSpLocks noChangeShapeType="1"/>
              <a:stCxn id="336319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338" name="Group 466"/>
          <p:cNvGrpSpPr>
            <a:grpSpLocks/>
          </p:cNvGrpSpPr>
          <p:nvPr/>
        </p:nvGrpSpPr>
        <p:grpSpPr bwMode="auto">
          <a:xfrm>
            <a:off x="7259638" y="3598863"/>
            <a:ext cx="542925" cy="260350"/>
            <a:chOff x="4491" y="2306"/>
            <a:chExt cx="654" cy="314"/>
          </a:xfrm>
        </p:grpSpPr>
        <p:grpSp>
          <p:nvGrpSpPr>
            <p:cNvPr id="336339" name="Group 467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340" name="Freeform 46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41" name="Freeform 46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42" name="Freeform 47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43" name="Freeform 47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44" name="Freeform 47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45" name="Freeform 47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46" name="Freeform 47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47" name="Freeform 47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48" name="Freeform 47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49" name="Line 47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50" name="Line 47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51" name="Oval 47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352" name="AutoShape 480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353" name="AutoShape 481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354" name="Rectangle 482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355" name="Freeform 483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56" name="Freeform 484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57" name="Freeform 485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58" name="Freeform 486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59" name="Freeform 487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60" name="Freeform 488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61" name="Freeform 489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62" name="Freeform 490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63" name="Freeform 491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64" name="Freeform 492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65" name="Freeform 493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66" name="Freeform 494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367" name="AutoShape 495"/>
            <p:cNvCxnSpPr>
              <a:cxnSpLocks noChangeShapeType="1"/>
              <a:stCxn id="336361" idx="3"/>
              <a:endCxn id="336348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68" name="AutoShape 496"/>
            <p:cNvCxnSpPr>
              <a:cxnSpLocks noChangeShapeType="1"/>
              <a:stCxn id="336362" idx="3"/>
              <a:endCxn id="336348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69" name="AutoShape 497"/>
            <p:cNvCxnSpPr>
              <a:cxnSpLocks noChangeShapeType="1"/>
              <a:stCxn id="336357" idx="3"/>
              <a:endCxn id="336363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70" name="AutoShape 498"/>
            <p:cNvCxnSpPr>
              <a:cxnSpLocks noChangeShapeType="1"/>
              <a:stCxn id="336358" idx="3"/>
              <a:endCxn id="336364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71" name="AutoShape 499"/>
            <p:cNvCxnSpPr>
              <a:cxnSpLocks noChangeShapeType="1"/>
              <a:stCxn id="336359" idx="3"/>
              <a:endCxn id="336365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72" name="AutoShape 500"/>
            <p:cNvCxnSpPr>
              <a:cxnSpLocks noChangeShapeType="1"/>
              <a:stCxn id="336360" idx="3"/>
              <a:endCxn id="336366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73" name="AutoShape 501"/>
            <p:cNvCxnSpPr>
              <a:cxnSpLocks noChangeShapeType="1"/>
              <a:stCxn id="336355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374" name="AutoShape 502"/>
            <p:cNvCxnSpPr>
              <a:cxnSpLocks noChangeShapeType="1"/>
              <a:stCxn id="336356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375" name="Group 503"/>
          <p:cNvGrpSpPr>
            <a:grpSpLocks/>
          </p:cNvGrpSpPr>
          <p:nvPr/>
        </p:nvGrpSpPr>
        <p:grpSpPr bwMode="auto">
          <a:xfrm>
            <a:off x="7678738" y="4846638"/>
            <a:ext cx="542925" cy="260350"/>
            <a:chOff x="4491" y="2306"/>
            <a:chExt cx="654" cy="314"/>
          </a:xfrm>
        </p:grpSpPr>
        <p:grpSp>
          <p:nvGrpSpPr>
            <p:cNvPr id="336376" name="Group 504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377" name="Freeform 50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78" name="Freeform 50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79" name="Freeform 50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80" name="Freeform 50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81" name="Freeform 50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82" name="Freeform 51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83" name="Freeform 51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84" name="Freeform 51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85" name="Freeform 51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86" name="Line 51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87" name="Line 51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388" name="Oval 51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389" name="AutoShape 517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390" name="AutoShape 518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391" name="Rectangle 519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392" name="Freeform 520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93" name="Freeform 521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94" name="Freeform 522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95" name="Freeform 523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96" name="Freeform 524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97" name="Freeform 525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98" name="Freeform 526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399" name="Freeform 527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00" name="Freeform 528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01" name="Freeform 529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02" name="Freeform 530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03" name="Freeform 531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404" name="AutoShape 532"/>
            <p:cNvCxnSpPr>
              <a:cxnSpLocks noChangeShapeType="1"/>
              <a:stCxn id="336398" idx="3"/>
              <a:endCxn id="336385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05" name="AutoShape 533"/>
            <p:cNvCxnSpPr>
              <a:cxnSpLocks noChangeShapeType="1"/>
              <a:stCxn id="336399" idx="3"/>
              <a:endCxn id="336385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06" name="AutoShape 534"/>
            <p:cNvCxnSpPr>
              <a:cxnSpLocks noChangeShapeType="1"/>
              <a:stCxn id="336394" idx="3"/>
              <a:endCxn id="336400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07" name="AutoShape 535"/>
            <p:cNvCxnSpPr>
              <a:cxnSpLocks noChangeShapeType="1"/>
              <a:stCxn id="336395" idx="3"/>
              <a:endCxn id="336401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08" name="AutoShape 536"/>
            <p:cNvCxnSpPr>
              <a:cxnSpLocks noChangeShapeType="1"/>
              <a:stCxn id="336396" idx="3"/>
              <a:endCxn id="336402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09" name="AutoShape 537"/>
            <p:cNvCxnSpPr>
              <a:cxnSpLocks noChangeShapeType="1"/>
              <a:stCxn id="336397" idx="3"/>
              <a:endCxn id="336403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10" name="AutoShape 538"/>
            <p:cNvCxnSpPr>
              <a:cxnSpLocks noChangeShapeType="1"/>
              <a:stCxn id="336392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11" name="AutoShape 539"/>
            <p:cNvCxnSpPr>
              <a:cxnSpLocks noChangeShapeType="1"/>
              <a:stCxn id="336393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412" name="Group 540"/>
          <p:cNvGrpSpPr>
            <a:grpSpLocks/>
          </p:cNvGrpSpPr>
          <p:nvPr/>
        </p:nvGrpSpPr>
        <p:grpSpPr bwMode="auto">
          <a:xfrm>
            <a:off x="5087938" y="3922713"/>
            <a:ext cx="542925" cy="260350"/>
            <a:chOff x="4491" y="2306"/>
            <a:chExt cx="654" cy="314"/>
          </a:xfrm>
        </p:grpSpPr>
        <p:grpSp>
          <p:nvGrpSpPr>
            <p:cNvPr id="336413" name="Group 541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414" name="Freeform 54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15" name="Freeform 54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16" name="Freeform 54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17" name="Freeform 54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18" name="Freeform 54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19" name="Freeform 54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20" name="Freeform 54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21" name="Freeform 54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22" name="Freeform 55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23" name="Line 55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24" name="Line 55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25" name="Oval 55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426" name="AutoShape 554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427" name="AutoShape 555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428" name="Rectangle 556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429" name="Freeform 557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0" name="Freeform 558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1" name="Freeform 559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2" name="Freeform 560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3" name="Freeform 561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4" name="Freeform 562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5" name="Freeform 563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6" name="Freeform 564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7" name="Freeform 565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8" name="Freeform 566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39" name="Freeform 567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40" name="Freeform 568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441" name="AutoShape 569"/>
            <p:cNvCxnSpPr>
              <a:cxnSpLocks noChangeShapeType="1"/>
              <a:stCxn id="336435" idx="3"/>
              <a:endCxn id="336422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42" name="AutoShape 570"/>
            <p:cNvCxnSpPr>
              <a:cxnSpLocks noChangeShapeType="1"/>
              <a:stCxn id="336436" idx="3"/>
              <a:endCxn id="336422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43" name="AutoShape 571"/>
            <p:cNvCxnSpPr>
              <a:cxnSpLocks noChangeShapeType="1"/>
              <a:stCxn id="336431" idx="3"/>
              <a:endCxn id="336437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44" name="AutoShape 572"/>
            <p:cNvCxnSpPr>
              <a:cxnSpLocks noChangeShapeType="1"/>
              <a:stCxn id="336432" idx="3"/>
              <a:endCxn id="336438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45" name="AutoShape 573"/>
            <p:cNvCxnSpPr>
              <a:cxnSpLocks noChangeShapeType="1"/>
              <a:stCxn id="336433" idx="3"/>
              <a:endCxn id="336439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46" name="AutoShape 574"/>
            <p:cNvCxnSpPr>
              <a:cxnSpLocks noChangeShapeType="1"/>
              <a:stCxn id="336434" idx="3"/>
              <a:endCxn id="336440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47" name="AutoShape 575"/>
            <p:cNvCxnSpPr>
              <a:cxnSpLocks noChangeShapeType="1"/>
              <a:stCxn id="336429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48" name="AutoShape 576"/>
            <p:cNvCxnSpPr>
              <a:cxnSpLocks noChangeShapeType="1"/>
              <a:stCxn id="336430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449" name="Group 577"/>
          <p:cNvGrpSpPr>
            <a:grpSpLocks/>
          </p:cNvGrpSpPr>
          <p:nvPr/>
        </p:nvGrpSpPr>
        <p:grpSpPr bwMode="auto">
          <a:xfrm>
            <a:off x="4878388" y="5437188"/>
            <a:ext cx="542925" cy="260350"/>
            <a:chOff x="4491" y="2306"/>
            <a:chExt cx="654" cy="314"/>
          </a:xfrm>
        </p:grpSpPr>
        <p:grpSp>
          <p:nvGrpSpPr>
            <p:cNvPr id="336450" name="Group 578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451" name="Freeform 57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52" name="Freeform 58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53" name="Freeform 58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54" name="Freeform 58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55" name="Freeform 58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56" name="Freeform 58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57" name="Freeform 58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58" name="Freeform 58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59" name="Freeform 58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60" name="Line 58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61" name="Line 58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62" name="Oval 59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463" name="AutoShape 591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464" name="AutoShape 592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465" name="Rectangle 593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466" name="Freeform 594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67" name="Freeform 595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68" name="Freeform 596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69" name="Freeform 597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70" name="Freeform 598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71" name="Freeform 599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72" name="Freeform 600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73" name="Freeform 601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74" name="Freeform 602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75" name="Freeform 603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76" name="Freeform 604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477" name="Freeform 605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478" name="AutoShape 606"/>
            <p:cNvCxnSpPr>
              <a:cxnSpLocks noChangeShapeType="1"/>
              <a:stCxn id="336472" idx="3"/>
              <a:endCxn id="336459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79" name="AutoShape 607"/>
            <p:cNvCxnSpPr>
              <a:cxnSpLocks noChangeShapeType="1"/>
              <a:stCxn id="336473" idx="3"/>
              <a:endCxn id="336459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80" name="AutoShape 608"/>
            <p:cNvCxnSpPr>
              <a:cxnSpLocks noChangeShapeType="1"/>
              <a:stCxn id="336468" idx="3"/>
              <a:endCxn id="336474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81" name="AutoShape 609"/>
            <p:cNvCxnSpPr>
              <a:cxnSpLocks noChangeShapeType="1"/>
              <a:stCxn id="336469" idx="3"/>
              <a:endCxn id="336475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82" name="AutoShape 610"/>
            <p:cNvCxnSpPr>
              <a:cxnSpLocks noChangeShapeType="1"/>
              <a:stCxn id="336470" idx="3"/>
              <a:endCxn id="336476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83" name="AutoShape 611"/>
            <p:cNvCxnSpPr>
              <a:cxnSpLocks noChangeShapeType="1"/>
              <a:stCxn id="336471" idx="3"/>
              <a:endCxn id="336477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84" name="AutoShape 612"/>
            <p:cNvCxnSpPr>
              <a:cxnSpLocks noChangeShapeType="1"/>
              <a:stCxn id="336466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485" name="AutoShape 613"/>
            <p:cNvCxnSpPr>
              <a:cxnSpLocks noChangeShapeType="1"/>
              <a:stCxn id="336467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486" name="Group 614"/>
          <p:cNvGrpSpPr>
            <a:grpSpLocks/>
          </p:cNvGrpSpPr>
          <p:nvPr/>
        </p:nvGrpSpPr>
        <p:grpSpPr bwMode="auto">
          <a:xfrm>
            <a:off x="2754313" y="4427538"/>
            <a:ext cx="542925" cy="260350"/>
            <a:chOff x="4491" y="2306"/>
            <a:chExt cx="654" cy="314"/>
          </a:xfrm>
        </p:grpSpPr>
        <p:grpSp>
          <p:nvGrpSpPr>
            <p:cNvPr id="336487" name="Group 615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488" name="Freeform 61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89" name="Freeform 61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0" name="Freeform 61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1" name="Freeform 61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2" name="Freeform 62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3" name="Freeform 62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4" name="Freeform 62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5" name="Freeform 62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6" name="Freeform 62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7" name="Line 62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8" name="Line 62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499" name="Oval 62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500" name="AutoShape 628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501" name="AutoShape 629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502" name="Rectangle 630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503" name="Freeform 631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04" name="Freeform 632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05" name="Freeform 633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06" name="Freeform 634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07" name="Freeform 635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08" name="Freeform 636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09" name="Freeform 637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10" name="Freeform 638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11" name="Freeform 639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12" name="Freeform 640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13" name="Freeform 641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14" name="Freeform 642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515" name="AutoShape 643"/>
            <p:cNvCxnSpPr>
              <a:cxnSpLocks noChangeShapeType="1"/>
              <a:stCxn id="336509" idx="3"/>
              <a:endCxn id="336496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16" name="AutoShape 644"/>
            <p:cNvCxnSpPr>
              <a:cxnSpLocks noChangeShapeType="1"/>
              <a:stCxn id="336510" idx="3"/>
              <a:endCxn id="336496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17" name="AutoShape 645"/>
            <p:cNvCxnSpPr>
              <a:cxnSpLocks noChangeShapeType="1"/>
              <a:stCxn id="336505" idx="3"/>
              <a:endCxn id="336511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18" name="AutoShape 646"/>
            <p:cNvCxnSpPr>
              <a:cxnSpLocks noChangeShapeType="1"/>
              <a:stCxn id="336506" idx="3"/>
              <a:endCxn id="336512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19" name="AutoShape 647"/>
            <p:cNvCxnSpPr>
              <a:cxnSpLocks noChangeShapeType="1"/>
              <a:stCxn id="336507" idx="3"/>
              <a:endCxn id="336513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20" name="AutoShape 648"/>
            <p:cNvCxnSpPr>
              <a:cxnSpLocks noChangeShapeType="1"/>
              <a:stCxn id="336508" idx="3"/>
              <a:endCxn id="336514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21" name="AutoShape 649"/>
            <p:cNvCxnSpPr>
              <a:cxnSpLocks noChangeShapeType="1"/>
              <a:stCxn id="336503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22" name="AutoShape 650"/>
            <p:cNvCxnSpPr>
              <a:cxnSpLocks noChangeShapeType="1"/>
              <a:stCxn id="336504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523" name="Group 651"/>
          <p:cNvGrpSpPr>
            <a:grpSpLocks/>
          </p:cNvGrpSpPr>
          <p:nvPr/>
        </p:nvGrpSpPr>
        <p:grpSpPr bwMode="auto">
          <a:xfrm>
            <a:off x="3154363" y="5684838"/>
            <a:ext cx="542925" cy="260350"/>
            <a:chOff x="4491" y="2306"/>
            <a:chExt cx="654" cy="314"/>
          </a:xfrm>
        </p:grpSpPr>
        <p:grpSp>
          <p:nvGrpSpPr>
            <p:cNvPr id="336524" name="Group 652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525" name="Freeform 65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26" name="Freeform 65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27" name="Freeform 65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28" name="Freeform 65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29" name="Freeform 65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30" name="Freeform 65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31" name="Freeform 65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32" name="Freeform 66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33" name="Freeform 66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34" name="Line 66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35" name="Line 66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36" name="Oval 66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537" name="AutoShape 665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538" name="AutoShape 666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539" name="Rectangle 667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540" name="Freeform 668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41" name="Freeform 669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42" name="Freeform 670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43" name="Freeform 671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44" name="Freeform 672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45" name="Freeform 673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46" name="Freeform 674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47" name="Freeform 675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48" name="Freeform 676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49" name="Freeform 677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50" name="Freeform 678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51" name="Freeform 679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552" name="AutoShape 680"/>
            <p:cNvCxnSpPr>
              <a:cxnSpLocks noChangeShapeType="1"/>
              <a:stCxn id="336546" idx="3"/>
              <a:endCxn id="336533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53" name="AutoShape 681"/>
            <p:cNvCxnSpPr>
              <a:cxnSpLocks noChangeShapeType="1"/>
              <a:stCxn id="336547" idx="3"/>
              <a:endCxn id="336533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54" name="AutoShape 682"/>
            <p:cNvCxnSpPr>
              <a:cxnSpLocks noChangeShapeType="1"/>
              <a:stCxn id="336542" idx="3"/>
              <a:endCxn id="336548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55" name="AutoShape 683"/>
            <p:cNvCxnSpPr>
              <a:cxnSpLocks noChangeShapeType="1"/>
              <a:stCxn id="336543" idx="3"/>
              <a:endCxn id="336549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56" name="AutoShape 684"/>
            <p:cNvCxnSpPr>
              <a:cxnSpLocks noChangeShapeType="1"/>
              <a:stCxn id="336544" idx="3"/>
              <a:endCxn id="336550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57" name="AutoShape 685"/>
            <p:cNvCxnSpPr>
              <a:cxnSpLocks noChangeShapeType="1"/>
              <a:stCxn id="336545" idx="3"/>
              <a:endCxn id="336551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58" name="AutoShape 686"/>
            <p:cNvCxnSpPr>
              <a:cxnSpLocks noChangeShapeType="1"/>
              <a:stCxn id="336540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59" name="AutoShape 687"/>
            <p:cNvCxnSpPr>
              <a:cxnSpLocks noChangeShapeType="1"/>
              <a:stCxn id="336541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560" name="Group 688"/>
          <p:cNvGrpSpPr>
            <a:grpSpLocks/>
          </p:cNvGrpSpPr>
          <p:nvPr/>
        </p:nvGrpSpPr>
        <p:grpSpPr bwMode="auto">
          <a:xfrm>
            <a:off x="4735513" y="4846638"/>
            <a:ext cx="542925" cy="260350"/>
            <a:chOff x="4491" y="2306"/>
            <a:chExt cx="654" cy="314"/>
          </a:xfrm>
        </p:grpSpPr>
        <p:grpSp>
          <p:nvGrpSpPr>
            <p:cNvPr id="336561" name="Group 689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562" name="Freeform 69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63" name="Freeform 69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64" name="Freeform 69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65" name="Freeform 69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66" name="Freeform 69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67" name="Freeform 69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68" name="Freeform 69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69" name="Freeform 69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70" name="Freeform 69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71" name="Line 69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72" name="Line 70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573" name="Oval 70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574" name="AutoShape 702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575" name="AutoShape 703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576" name="Rectangle 704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577" name="Freeform 705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78" name="Freeform 706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79" name="Freeform 707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80" name="Freeform 708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81" name="Freeform 709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82" name="Freeform 710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83" name="Freeform 711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84" name="Freeform 712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85" name="Freeform 713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86" name="Freeform 714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87" name="Freeform 715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588" name="Freeform 716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589" name="AutoShape 717"/>
            <p:cNvCxnSpPr>
              <a:cxnSpLocks noChangeShapeType="1"/>
              <a:stCxn id="336583" idx="3"/>
              <a:endCxn id="336570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90" name="AutoShape 718"/>
            <p:cNvCxnSpPr>
              <a:cxnSpLocks noChangeShapeType="1"/>
              <a:stCxn id="336584" idx="3"/>
              <a:endCxn id="336570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91" name="AutoShape 719"/>
            <p:cNvCxnSpPr>
              <a:cxnSpLocks noChangeShapeType="1"/>
              <a:stCxn id="336579" idx="3"/>
              <a:endCxn id="336585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92" name="AutoShape 720"/>
            <p:cNvCxnSpPr>
              <a:cxnSpLocks noChangeShapeType="1"/>
              <a:stCxn id="336580" idx="3"/>
              <a:endCxn id="336586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93" name="AutoShape 721"/>
            <p:cNvCxnSpPr>
              <a:cxnSpLocks noChangeShapeType="1"/>
              <a:stCxn id="336581" idx="3"/>
              <a:endCxn id="336587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94" name="AutoShape 722"/>
            <p:cNvCxnSpPr>
              <a:cxnSpLocks noChangeShapeType="1"/>
              <a:stCxn id="336582" idx="3"/>
              <a:endCxn id="336588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95" name="AutoShape 723"/>
            <p:cNvCxnSpPr>
              <a:cxnSpLocks noChangeShapeType="1"/>
              <a:stCxn id="336577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596" name="AutoShape 724"/>
            <p:cNvCxnSpPr>
              <a:cxnSpLocks noChangeShapeType="1"/>
              <a:stCxn id="336578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597" name="Group 725"/>
          <p:cNvGrpSpPr>
            <a:grpSpLocks/>
          </p:cNvGrpSpPr>
          <p:nvPr/>
        </p:nvGrpSpPr>
        <p:grpSpPr bwMode="auto">
          <a:xfrm>
            <a:off x="6002338" y="4437063"/>
            <a:ext cx="542925" cy="260350"/>
            <a:chOff x="4491" y="2306"/>
            <a:chExt cx="654" cy="314"/>
          </a:xfrm>
        </p:grpSpPr>
        <p:grpSp>
          <p:nvGrpSpPr>
            <p:cNvPr id="336598" name="Group 726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599" name="Freeform 72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0" name="Freeform 72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1" name="Freeform 72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2" name="Freeform 73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3" name="Freeform 73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4" name="Freeform 73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5" name="Freeform 73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6" name="Freeform 73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7" name="Freeform 73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8" name="Line 73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09" name="Line 73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10" name="Oval 73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611" name="AutoShape 739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612" name="AutoShape 740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613" name="Rectangle 741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614" name="Freeform 742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15" name="Freeform 743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16" name="Freeform 744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17" name="Freeform 745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18" name="Freeform 746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19" name="Freeform 747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20" name="Freeform 748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21" name="Freeform 749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22" name="Freeform 750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23" name="Freeform 751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24" name="Freeform 752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25" name="Freeform 753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626" name="AutoShape 754"/>
            <p:cNvCxnSpPr>
              <a:cxnSpLocks noChangeShapeType="1"/>
              <a:stCxn id="336620" idx="3"/>
              <a:endCxn id="336607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27" name="AutoShape 755"/>
            <p:cNvCxnSpPr>
              <a:cxnSpLocks noChangeShapeType="1"/>
              <a:stCxn id="336621" idx="3"/>
              <a:endCxn id="336607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28" name="AutoShape 756"/>
            <p:cNvCxnSpPr>
              <a:cxnSpLocks noChangeShapeType="1"/>
              <a:stCxn id="336616" idx="3"/>
              <a:endCxn id="336622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29" name="AutoShape 757"/>
            <p:cNvCxnSpPr>
              <a:cxnSpLocks noChangeShapeType="1"/>
              <a:stCxn id="336617" idx="3"/>
              <a:endCxn id="336623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30" name="AutoShape 758"/>
            <p:cNvCxnSpPr>
              <a:cxnSpLocks noChangeShapeType="1"/>
              <a:stCxn id="336618" idx="3"/>
              <a:endCxn id="336624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31" name="AutoShape 759"/>
            <p:cNvCxnSpPr>
              <a:cxnSpLocks noChangeShapeType="1"/>
              <a:stCxn id="336619" idx="3"/>
              <a:endCxn id="336625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32" name="AutoShape 760"/>
            <p:cNvCxnSpPr>
              <a:cxnSpLocks noChangeShapeType="1"/>
              <a:stCxn id="336614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33" name="AutoShape 761"/>
            <p:cNvCxnSpPr>
              <a:cxnSpLocks noChangeShapeType="1"/>
              <a:stCxn id="336615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634" name="Group 762"/>
          <p:cNvGrpSpPr>
            <a:grpSpLocks/>
          </p:cNvGrpSpPr>
          <p:nvPr/>
        </p:nvGrpSpPr>
        <p:grpSpPr bwMode="auto">
          <a:xfrm>
            <a:off x="6059488" y="3094038"/>
            <a:ext cx="542925" cy="260350"/>
            <a:chOff x="4491" y="2306"/>
            <a:chExt cx="654" cy="314"/>
          </a:xfrm>
        </p:grpSpPr>
        <p:grpSp>
          <p:nvGrpSpPr>
            <p:cNvPr id="336635" name="Group 763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636" name="Freeform 76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37" name="Freeform 76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38" name="Freeform 76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39" name="Freeform 76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40" name="Freeform 76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41" name="Freeform 76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42" name="Freeform 77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43" name="Freeform 77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44" name="Freeform 77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45" name="Line 77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46" name="Line 77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47" name="Oval 77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648" name="AutoShape 776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649" name="AutoShape 777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650" name="Rectangle 778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651" name="Freeform 779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52" name="Freeform 780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53" name="Freeform 781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54" name="Freeform 782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55" name="Freeform 783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56" name="Freeform 784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57" name="Freeform 785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58" name="Freeform 786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59" name="Freeform 787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60" name="Freeform 788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61" name="Freeform 789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62" name="Freeform 790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663" name="AutoShape 791"/>
            <p:cNvCxnSpPr>
              <a:cxnSpLocks noChangeShapeType="1"/>
              <a:stCxn id="336657" idx="3"/>
              <a:endCxn id="336644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64" name="AutoShape 792"/>
            <p:cNvCxnSpPr>
              <a:cxnSpLocks noChangeShapeType="1"/>
              <a:stCxn id="336658" idx="3"/>
              <a:endCxn id="336644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65" name="AutoShape 793"/>
            <p:cNvCxnSpPr>
              <a:cxnSpLocks noChangeShapeType="1"/>
              <a:stCxn id="336653" idx="3"/>
              <a:endCxn id="336659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66" name="AutoShape 794"/>
            <p:cNvCxnSpPr>
              <a:cxnSpLocks noChangeShapeType="1"/>
              <a:stCxn id="336654" idx="3"/>
              <a:endCxn id="336660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67" name="AutoShape 795"/>
            <p:cNvCxnSpPr>
              <a:cxnSpLocks noChangeShapeType="1"/>
              <a:stCxn id="336655" idx="3"/>
              <a:endCxn id="336661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68" name="AutoShape 796"/>
            <p:cNvCxnSpPr>
              <a:cxnSpLocks noChangeShapeType="1"/>
              <a:stCxn id="336656" idx="3"/>
              <a:endCxn id="336662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69" name="AutoShape 797"/>
            <p:cNvCxnSpPr>
              <a:cxnSpLocks noChangeShapeType="1"/>
              <a:stCxn id="336651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670" name="AutoShape 798"/>
            <p:cNvCxnSpPr>
              <a:cxnSpLocks noChangeShapeType="1"/>
              <a:stCxn id="336652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671" name="Group 799"/>
          <p:cNvGrpSpPr>
            <a:grpSpLocks/>
          </p:cNvGrpSpPr>
          <p:nvPr/>
        </p:nvGrpSpPr>
        <p:grpSpPr bwMode="auto">
          <a:xfrm>
            <a:off x="3963988" y="3789363"/>
            <a:ext cx="542925" cy="260350"/>
            <a:chOff x="4491" y="2306"/>
            <a:chExt cx="654" cy="314"/>
          </a:xfrm>
        </p:grpSpPr>
        <p:grpSp>
          <p:nvGrpSpPr>
            <p:cNvPr id="336672" name="Group 800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673" name="Freeform 80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74" name="Freeform 80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75" name="Freeform 80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76" name="Freeform 80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77" name="Freeform 80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78" name="Freeform 80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79" name="Freeform 80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80" name="Freeform 80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81" name="Freeform 80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82" name="Line 81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83" name="Line 81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684" name="Oval 81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685" name="AutoShape 813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686" name="AutoShape 814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687" name="Rectangle 815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688" name="Freeform 816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89" name="Freeform 817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0" name="Freeform 818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1" name="Freeform 819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2" name="Freeform 820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3" name="Freeform 821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4" name="Freeform 822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5" name="Freeform 823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6" name="Freeform 824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7" name="Freeform 825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8" name="Freeform 826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699" name="Freeform 827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700" name="AutoShape 828"/>
            <p:cNvCxnSpPr>
              <a:cxnSpLocks noChangeShapeType="1"/>
              <a:stCxn id="336694" idx="3"/>
              <a:endCxn id="336681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01" name="AutoShape 829"/>
            <p:cNvCxnSpPr>
              <a:cxnSpLocks noChangeShapeType="1"/>
              <a:stCxn id="336695" idx="3"/>
              <a:endCxn id="336681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02" name="AutoShape 830"/>
            <p:cNvCxnSpPr>
              <a:cxnSpLocks noChangeShapeType="1"/>
              <a:stCxn id="336690" idx="3"/>
              <a:endCxn id="336696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03" name="AutoShape 831"/>
            <p:cNvCxnSpPr>
              <a:cxnSpLocks noChangeShapeType="1"/>
              <a:stCxn id="336691" idx="3"/>
              <a:endCxn id="336697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04" name="AutoShape 832"/>
            <p:cNvCxnSpPr>
              <a:cxnSpLocks noChangeShapeType="1"/>
              <a:stCxn id="336692" idx="3"/>
              <a:endCxn id="336698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05" name="AutoShape 833"/>
            <p:cNvCxnSpPr>
              <a:cxnSpLocks noChangeShapeType="1"/>
              <a:stCxn id="336693" idx="3"/>
              <a:endCxn id="336699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06" name="AutoShape 834"/>
            <p:cNvCxnSpPr>
              <a:cxnSpLocks noChangeShapeType="1"/>
              <a:stCxn id="336688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07" name="AutoShape 835"/>
            <p:cNvCxnSpPr>
              <a:cxnSpLocks noChangeShapeType="1"/>
              <a:stCxn id="336689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708" name="Group 836"/>
          <p:cNvGrpSpPr>
            <a:grpSpLocks/>
          </p:cNvGrpSpPr>
          <p:nvPr/>
        </p:nvGrpSpPr>
        <p:grpSpPr bwMode="auto">
          <a:xfrm>
            <a:off x="6116638" y="2655888"/>
            <a:ext cx="542925" cy="260350"/>
            <a:chOff x="4491" y="2306"/>
            <a:chExt cx="654" cy="314"/>
          </a:xfrm>
        </p:grpSpPr>
        <p:grpSp>
          <p:nvGrpSpPr>
            <p:cNvPr id="336709" name="Group 837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710" name="Freeform 83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11" name="Freeform 83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12" name="Freeform 84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13" name="Freeform 84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14" name="Freeform 84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15" name="Freeform 84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16" name="Freeform 84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17" name="Freeform 84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18" name="Freeform 84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19" name="Line 84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20" name="Line 84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21" name="Oval 84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722" name="AutoShape 850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723" name="AutoShape 851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724" name="Rectangle 852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725" name="Freeform 853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26" name="Freeform 854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27" name="Freeform 855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28" name="Freeform 856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29" name="Freeform 857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30" name="Freeform 858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31" name="Freeform 859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32" name="Freeform 860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33" name="Freeform 861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34" name="Freeform 862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35" name="Freeform 863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36" name="Freeform 864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737" name="AutoShape 865"/>
            <p:cNvCxnSpPr>
              <a:cxnSpLocks noChangeShapeType="1"/>
              <a:stCxn id="336731" idx="3"/>
              <a:endCxn id="336718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38" name="AutoShape 866"/>
            <p:cNvCxnSpPr>
              <a:cxnSpLocks noChangeShapeType="1"/>
              <a:stCxn id="336732" idx="3"/>
              <a:endCxn id="336718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39" name="AutoShape 867"/>
            <p:cNvCxnSpPr>
              <a:cxnSpLocks noChangeShapeType="1"/>
              <a:stCxn id="336727" idx="3"/>
              <a:endCxn id="336733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40" name="AutoShape 868"/>
            <p:cNvCxnSpPr>
              <a:cxnSpLocks noChangeShapeType="1"/>
              <a:stCxn id="336728" idx="3"/>
              <a:endCxn id="336734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41" name="AutoShape 869"/>
            <p:cNvCxnSpPr>
              <a:cxnSpLocks noChangeShapeType="1"/>
              <a:stCxn id="336729" idx="3"/>
              <a:endCxn id="336735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42" name="AutoShape 870"/>
            <p:cNvCxnSpPr>
              <a:cxnSpLocks noChangeShapeType="1"/>
              <a:stCxn id="336730" idx="3"/>
              <a:endCxn id="336736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43" name="AutoShape 871"/>
            <p:cNvCxnSpPr>
              <a:cxnSpLocks noChangeShapeType="1"/>
              <a:stCxn id="336725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44" name="AutoShape 872"/>
            <p:cNvCxnSpPr>
              <a:cxnSpLocks noChangeShapeType="1"/>
              <a:stCxn id="336726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745" name="Group 873"/>
          <p:cNvGrpSpPr>
            <a:grpSpLocks/>
          </p:cNvGrpSpPr>
          <p:nvPr/>
        </p:nvGrpSpPr>
        <p:grpSpPr bwMode="auto">
          <a:xfrm>
            <a:off x="5916613" y="3646488"/>
            <a:ext cx="542925" cy="260350"/>
            <a:chOff x="4491" y="2306"/>
            <a:chExt cx="654" cy="314"/>
          </a:xfrm>
        </p:grpSpPr>
        <p:grpSp>
          <p:nvGrpSpPr>
            <p:cNvPr id="336746" name="Group 874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747" name="Freeform 87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48" name="Freeform 87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49" name="Freeform 87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50" name="Freeform 87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51" name="Freeform 87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52" name="Freeform 88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53" name="Freeform 88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54" name="Freeform 88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55" name="Freeform 88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56" name="Line 88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57" name="Line 88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58" name="Oval 88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759" name="AutoShape 887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760" name="AutoShape 888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761" name="Rectangle 889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762" name="Freeform 890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63" name="Freeform 891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64" name="Freeform 892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65" name="Freeform 893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66" name="Freeform 894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67" name="Freeform 895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68" name="Freeform 896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69" name="Freeform 897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70" name="Freeform 898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71" name="Freeform 899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72" name="Freeform 900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773" name="Freeform 901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774" name="AutoShape 902"/>
            <p:cNvCxnSpPr>
              <a:cxnSpLocks noChangeShapeType="1"/>
              <a:stCxn id="336768" idx="3"/>
              <a:endCxn id="336755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75" name="AutoShape 903"/>
            <p:cNvCxnSpPr>
              <a:cxnSpLocks noChangeShapeType="1"/>
              <a:stCxn id="336769" idx="3"/>
              <a:endCxn id="336755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76" name="AutoShape 904"/>
            <p:cNvCxnSpPr>
              <a:cxnSpLocks noChangeShapeType="1"/>
              <a:stCxn id="336764" idx="3"/>
              <a:endCxn id="336770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77" name="AutoShape 905"/>
            <p:cNvCxnSpPr>
              <a:cxnSpLocks noChangeShapeType="1"/>
              <a:stCxn id="336765" idx="3"/>
              <a:endCxn id="336771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78" name="AutoShape 906"/>
            <p:cNvCxnSpPr>
              <a:cxnSpLocks noChangeShapeType="1"/>
              <a:stCxn id="336766" idx="3"/>
              <a:endCxn id="336772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79" name="AutoShape 907"/>
            <p:cNvCxnSpPr>
              <a:cxnSpLocks noChangeShapeType="1"/>
              <a:stCxn id="336767" idx="3"/>
              <a:endCxn id="336773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80" name="AutoShape 908"/>
            <p:cNvCxnSpPr>
              <a:cxnSpLocks noChangeShapeType="1"/>
              <a:stCxn id="336762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781" name="AutoShape 909"/>
            <p:cNvCxnSpPr>
              <a:cxnSpLocks noChangeShapeType="1"/>
              <a:stCxn id="336763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782" name="Group 910"/>
          <p:cNvGrpSpPr>
            <a:grpSpLocks/>
          </p:cNvGrpSpPr>
          <p:nvPr/>
        </p:nvGrpSpPr>
        <p:grpSpPr bwMode="auto">
          <a:xfrm>
            <a:off x="3802063" y="3275013"/>
            <a:ext cx="542925" cy="260350"/>
            <a:chOff x="4491" y="2306"/>
            <a:chExt cx="654" cy="314"/>
          </a:xfrm>
        </p:grpSpPr>
        <p:grpSp>
          <p:nvGrpSpPr>
            <p:cNvPr id="336783" name="Group 911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784" name="Freeform 91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85" name="Freeform 91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86" name="Freeform 91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87" name="Freeform 91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88" name="Freeform 91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89" name="Freeform 91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90" name="Freeform 91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91" name="Freeform 91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92" name="Freeform 92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93" name="Line 92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94" name="Line 92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795" name="Oval 92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796" name="AutoShape 924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797" name="AutoShape 925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798" name="Rectangle 926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799" name="Freeform 927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0" name="Freeform 928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1" name="Freeform 929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2" name="Freeform 930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3" name="Freeform 931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4" name="Freeform 932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5" name="Freeform 933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6" name="Freeform 934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7" name="Freeform 935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8" name="Freeform 936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09" name="Freeform 937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10" name="Freeform 938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811" name="AutoShape 939"/>
            <p:cNvCxnSpPr>
              <a:cxnSpLocks noChangeShapeType="1"/>
              <a:stCxn id="336805" idx="3"/>
              <a:endCxn id="336792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12" name="AutoShape 940"/>
            <p:cNvCxnSpPr>
              <a:cxnSpLocks noChangeShapeType="1"/>
              <a:stCxn id="336806" idx="3"/>
              <a:endCxn id="336792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13" name="AutoShape 941"/>
            <p:cNvCxnSpPr>
              <a:cxnSpLocks noChangeShapeType="1"/>
              <a:stCxn id="336801" idx="3"/>
              <a:endCxn id="336807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14" name="AutoShape 942"/>
            <p:cNvCxnSpPr>
              <a:cxnSpLocks noChangeShapeType="1"/>
              <a:stCxn id="336802" idx="3"/>
              <a:endCxn id="336808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15" name="AutoShape 943"/>
            <p:cNvCxnSpPr>
              <a:cxnSpLocks noChangeShapeType="1"/>
              <a:stCxn id="336803" idx="3"/>
              <a:endCxn id="336809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16" name="AutoShape 944"/>
            <p:cNvCxnSpPr>
              <a:cxnSpLocks noChangeShapeType="1"/>
              <a:stCxn id="336804" idx="3"/>
              <a:endCxn id="336810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17" name="AutoShape 945"/>
            <p:cNvCxnSpPr>
              <a:cxnSpLocks noChangeShapeType="1"/>
              <a:stCxn id="336799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18" name="AutoShape 946"/>
            <p:cNvCxnSpPr>
              <a:cxnSpLocks noChangeShapeType="1"/>
              <a:stCxn id="336800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819" name="Group 947"/>
          <p:cNvGrpSpPr>
            <a:grpSpLocks/>
          </p:cNvGrpSpPr>
          <p:nvPr/>
        </p:nvGrpSpPr>
        <p:grpSpPr bwMode="auto">
          <a:xfrm>
            <a:off x="3382963" y="3979863"/>
            <a:ext cx="542925" cy="260350"/>
            <a:chOff x="4491" y="2306"/>
            <a:chExt cx="654" cy="314"/>
          </a:xfrm>
        </p:grpSpPr>
        <p:grpSp>
          <p:nvGrpSpPr>
            <p:cNvPr id="336820" name="Group 948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821" name="Freeform 94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22" name="Freeform 95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23" name="Freeform 95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24" name="Freeform 95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25" name="Freeform 95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26" name="Freeform 95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27" name="Freeform 95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28" name="Freeform 95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29" name="Freeform 95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30" name="Line 95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31" name="Line 95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32" name="Oval 96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833" name="AutoShape 961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834" name="AutoShape 962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835" name="Rectangle 963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836" name="Freeform 964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37" name="Freeform 965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38" name="Freeform 966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39" name="Freeform 967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40" name="Freeform 968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41" name="Freeform 969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42" name="Freeform 970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43" name="Freeform 971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44" name="Freeform 972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45" name="Freeform 973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46" name="Freeform 974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47" name="Freeform 975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848" name="AutoShape 976"/>
            <p:cNvCxnSpPr>
              <a:cxnSpLocks noChangeShapeType="1"/>
              <a:stCxn id="336842" idx="3"/>
              <a:endCxn id="336829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49" name="AutoShape 977"/>
            <p:cNvCxnSpPr>
              <a:cxnSpLocks noChangeShapeType="1"/>
              <a:stCxn id="336843" idx="3"/>
              <a:endCxn id="336829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50" name="AutoShape 978"/>
            <p:cNvCxnSpPr>
              <a:cxnSpLocks noChangeShapeType="1"/>
              <a:stCxn id="336838" idx="3"/>
              <a:endCxn id="336844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51" name="AutoShape 979"/>
            <p:cNvCxnSpPr>
              <a:cxnSpLocks noChangeShapeType="1"/>
              <a:stCxn id="336839" idx="3"/>
              <a:endCxn id="336845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52" name="AutoShape 980"/>
            <p:cNvCxnSpPr>
              <a:cxnSpLocks noChangeShapeType="1"/>
              <a:stCxn id="336840" idx="3"/>
              <a:endCxn id="336846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53" name="AutoShape 981"/>
            <p:cNvCxnSpPr>
              <a:cxnSpLocks noChangeShapeType="1"/>
              <a:stCxn id="336841" idx="3"/>
              <a:endCxn id="336847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54" name="AutoShape 982"/>
            <p:cNvCxnSpPr>
              <a:cxnSpLocks noChangeShapeType="1"/>
              <a:stCxn id="336836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55" name="AutoShape 983"/>
            <p:cNvCxnSpPr>
              <a:cxnSpLocks noChangeShapeType="1"/>
              <a:stCxn id="336837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856" name="Group 984"/>
          <p:cNvGrpSpPr>
            <a:grpSpLocks/>
          </p:cNvGrpSpPr>
          <p:nvPr/>
        </p:nvGrpSpPr>
        <p:grpSpPr bwMode="auto">
          <a:xfrm>
            <a:off x="5678488" y="5846763"/>
            <a:ext cx="542925" cy="260350"/>
            <a:chOff x="4491" y="2306"/>
            <a:chExt cx="654" cy="314"/>
          </a:xfrm>
        </p:grpSpPr>
        <p:grpSp>
          <p:nvGrpSpPr>
            <p:cNvPr id="336857" name="Group 985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858" name="Freeform 98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59" name="Freeform 98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0" name="Freeform 98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1" name="Freeform 98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2" name="Freeform 99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3" name="Freeform 99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4" name="Freeform 99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5" name="Freeform 99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6" name="Freeform 99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7" name="Line 99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8" name="Line 99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69" name="Oval 99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870" name="AutoShape 998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871" name="AutoShape 999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872" name="Rectangle 1000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873" name="Freeform 1001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74" name="Freeform 1002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75" name="Freeform 1003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76" name="Freeform 1004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77" name="Freeform 1005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78" name="Freeform 1006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79" name="Freeform 1007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80" name="Freeform 1008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81" name="Freeform 1009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82" name="Freeform 1010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83" name="Freeform 1011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884" name="Freeform 1012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885" name="AutoShape 1013"/>
            <p:cNvCxnSpPr>
              <a:cxnSpLocks noChangeShapeType="1"/>
              <a:stCxn id="336879" idx="3"/>
              <a:endCxn id="336866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86" name="AutoShape 1014"/>
            <p:cNvCxnSpPr>
              <a:cxnSpLocks noChangeShapeType="1"/>
              <a:stCxn id="336880" idx="3"/>
              <a:endCxn id="336866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87" name="AutoShape 1015"/>
            <p:cNvCxnSpPr>
              <a:cxnSpLocks noChangeShapeType="1"/>
              <a:stCxn id="336875" idx="3"/>
              <a:endCxn id="336881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88" name="AutoShape 1016"/>
            <p:cNvCxnSpPr>
              <a:cxnSpLocks noChangeShapeType="1"/>
              <a:stCxn id="336876" idx="3"/>
              <a:endCxn id="336882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89" name="AutoShape 1017"/>
            <p:cNvCxnSpPr>
              <a:cxnSpLocks noChangeShapeType="1"/>
              <a:stCxn id="336877" idx="3"/>
              <a:endCxn id="336883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90" name="AutoShape 1018"/>
            <p:cNvCxnSpPr>
              <a:cxnSpLocks noChangeShapeType="1"/>
              <a:stCxn id="336878" idx="3"/>
              <a:endCxn id="336884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91" name="AutoShape 1019"/>
            <p:cNvCxnSpPr>
              <a:cxnSpLocks noChangeShapeType="1"/>
              <a:stCxn id="336873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892" name="AutoShape 1020"/>
            <p:cNvCxnSpPr>
              <a:cxnSpLocks noChangeShapeType="1"/>
              <a:stCxn id="336874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893" name="Group 1021"/>
          <p:cNvGrpSpPr>
            <a:grpSpLocks/>
          </p:cNvGrpSpPr>
          <p:nvPr/>
        </p:nvGrpSpPr>
        <p:grpSpPr bwMode="auto">
          <a:xfrm>
            <a:off x="2354263" y="3608388"/>
            <a:ext cx="542925" cy="260350"/>
            <a:chOff x="4491" y="2306"/>
            <a:chExt cx="654" cy="314"/>
          </a:xfrm>
        </p:grpSpPr>
        <p:grpSp>
          <p:nvGrpSpPr>
            <p:cNvPr id="336894" name="Group 1022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895" name="Freeform 102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96" name="Freeform 102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97" name="Freeform 102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98" name="Freeform 102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899" name="Freeform 102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00" name="Freeform 102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01" name="Freeform 102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02" name="Freeform 103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03" name="Freeform 103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04" name="Line 103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05" name="Line 103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06" name="Oval 103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907" name="AutoShape 1035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908" name="AutoShape 1036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909" name="Rectangle 1037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910" name="Freeform 1038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11" name="Freeform 1039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12" name="Freeform 1040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13" name="Freeform 1041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14" name="Freeform 1042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15" name="Freeform 1043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16" name="Freeform 1044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17" name="Freeform 1045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18" name="Freeform 1046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19" name="Freeform 1047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20" name="Freeform 1048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21" name="Freeform 1049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922" name="AutoShape 1050"/>
            <p:cNvCxnSpPr>
              <a:cxnSpLocks noChangeShapeType="1"/>
              <a:stCxn id="336916" idx="3"/>
              <a:endCxn id="336903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23" name="AutoShape 1051"/>
            <p:cNvCxnSpPr>
              <a:cxnSpLocks noChangeShapeType="1"/>
              <a:stCxn id="336917" idx="3"/>
              <a:endCxn id="336903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24" name="AutoShape 1052"/>
            <p:cNvCxnSpPr>
              <a:cxnSpLocks noChangeShapeType="1"/>
              <a:stCxn id="336912" idx="3"/>
              <a:endCxn id="336918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25" name="AutoShape 1053"/>
            <p:cNvCxnSpPr>
              <a:cxnSpLocks noChangeShapeType="1"/>
              <a:stCxn id="336913" idx="3"/>
              <a:endCxn id="336919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26" name="AutoShape 1054"/>
            <p:cNvCxnSpPr>
              <a:cxnSpLocks noChangeShapeType="1"/>
              <a:stCxn id="336914" idx="3"/>
              <a:endCxn id="336920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27" name="AutoShape 1055"/>
            <p:cNvCxnSpPr>
              <a:cxnSpLocks noChangeShapeType="1"/>
              <a:stCxn id="336915" idx="3"/>
              <a:endCxn id="336921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28" name="AutoShape 1056"/>
            <p:cNvCxnSpPr>
              <a:cxnSpLocks noChangeShapeType="1"/>
              <a:stCxn id="336910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29" name="AutoShape 1057"/>
            <p:cNvCxnSpPr>
              <a:cxnSpLocks noChangeShapeType="1"/>
              <a:stCxn id="336911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930" name="Group 1058"/>
          <p:cNvGrpSpPr>
            <a:grpSpLocks/>
          </p:cNvGrpSpPr>
          <p:nvPr/>
        </p:nvGrpSpPr>
        <p:grpSpPr bwMode="auto">
          <a:xfrm>
            <a:off x="2087563" y="2589213"/>
            <a:ext cx="542925" cy="260350"/>
            <a:chOff x="4491" y="2306"/>
            <a:chExt cx="654" cy="314"/>
          </a:xfrm>
        </p:grpSpPr>
        <p:grpSp>
          <p:nvGrpSpPr>
            <p:cNvPr id="336931" name="Group 1059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932" name="Freeform 106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33" name="Freeform 106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34" name="Freeform 106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35" name="Freeform 106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36" name="Freeform 106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37" name="Freeform 106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38" name="Freeform 106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39" name="Freeform 106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40" name="Freeform 106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41" name="Line 106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42" name="Line 107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43" name="Oval 107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944" name="AutoShape 1072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945" name="AutoShape 1073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946" name="Rectangle 1074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947" name="Freeform 1075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48" name="Freeform 1076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49" name="Freeform 1077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50" name="Freeform 1078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51" name="Freeform 1079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52" name="Freeform 1080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53" name="Freeform 1081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54" name="Freeform 1082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55" name="Freeform 1083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56" name="Freeform 1084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57" name="Freeform 1085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58" name="Freeform 1086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959" name="AutoShape 1087"/>
            <p:cNvCxnSpPr>
              <a:cxnSpLocks noChangeShapeType="1"/>
              <a:stCxn id="336953" idx="3"/>
              <a:endCxn id="336940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60" name="AutoShape 1088"/>
            <p:cNvCxnSpPr>
              <a:cxnSpLocks noChangeShapeType="1"/>
              <a:stCxn id="336954" idx="3"/>
              <a:endCxn id="336940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61" name="AutoShape 1089"/>
            <p:cNvCxnSpPr>
              <a:cxnSpLocks noChangeShapeType="1"/>
              <a:stCxn id="336949" idx="3"/>
              <a:endCxn id="336955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62" name="AutoShape 1090"/>
            <p:cNvCxnSpPr>
              <a:cxnSpLocks noChangeShapeType="1"/>
              <a:stCxn id="336950" idx="3"/>
              <a:endCxn id="336956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63" name="AutoShape 1091"/>
            <p:cNvCxnSpPr>
              <a:cxnSpLocks noChangeShapeType="1"/>
              <a:stCxn id="336951" idx="3"/>
              <a:endCxn id="336957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64" name="AutoShape 1092"/>
            <p:cNvCxnSpPr>
              <a:cxnSpLocks noChangeShapeType="1"/>
              <a:stCxn id="336952" idx="3"/>
              <a:endCxn id="336958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65" name="AutoShape 1093"/>
            <p:cNvCxnSpPr>
              <a:cxnSpLocks noChangeShapeType="1"/>
              <a:stCxn id="336947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66" name="AutoShape 1094"/>
            <p:cNvCxnSpPr>
              <a:cxnSpLocks noChangeShapeType="1"/>
              <a:stCxn id="336948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6967" name="Group 1095"/>
          <p:cNvGrpSpPr>
            <a:grpSpLocks/>
          </p:cNvGrpSpPr>
          <p:nvPr/>
        </p:nvGrpSpPr>
        <p:grpSpPr bwMode="auto">
          <a:xfrm>
            <a:off x="5049838" y="2589213"/>
            <a:ext cx="542925" cy="260350"/>
            <a:chOff x="4491" y="2306"/>
            <a:chExt cx="654" cy="314"/>
          </a:xfrm>
        </p:grpSpPr>
        <p:grpSp>
          <p:nvGrpSpPr>
            <p:cNvPr id="336968" name="Group 1096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6969" name="Freeform 109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0" name="Freeform 109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1" name="Freeform 109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2" name="Freeform 110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3" name="Freeform 110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4" name="Freeform 110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5" name="Freeform 110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6" name="Freeform 110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7" name="Freeform 110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8" name="Line 110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79" name="Line 110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6980" name="Oval 110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6981" name="AutoShape 1109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6982" name="AutoShape 1110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983" name="Rectangle 1111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6984" name="Freeform 1112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85" name="Freeform 1113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86" name="Freeform 1114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87" name="Freeform 1115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88" name="Freeform 1116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89" name="Freeform 1117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90" name="Freeform 1118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91" name="Freeform 1119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92" name="Freeform 1120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93" name="Freeform 1121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94" name="Freeform 1122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6995" name="Freeform 1123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6996" name="AutoShape 1124"/>
            <p:cNvCxnSpPr>
              <a:cxnSpLocks noChangeShapeType="1"/>
              <a:stCxn id="336990" idx="3"/>
              <a:endCxn id="336977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97" name="AutoShape 1125"/>
            <p:cNvCxnSpPr>
              <a:cxnSpLocks noChangeShapeType="1"/>
              <a:stCxn id="336991" idx="3"/>
              <a:endCxn id="336977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98" name="AutoShape 1126"/>
            <p:cNvCxnSpPr>
              <a:cxnSpLocks noChangeShapeType="1"/>
              <a:stCxn id="336986" idx="3"/>
              <a:endCxn id="336992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6999" name="AutoShape 1127"/>
            <p:cNvCxnSpPr>
              <a:cxnSpLocks noChangeShapeType="1"/>
              <a:stCxn id="336987" idx="3"/>
              <a:endCxn id="336993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00" name="AutoShape 1128"/>
            <p:cNvCxnSpPr>
              <a:cxnSpLocks noChangeShapeType="1"/>
              <a:stCxn id="336988" idx="3"/>
              <a:endCxn id="336994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01" name="AutoShape 1129"/>
            <p:cNvCxnSpPr>
              <a:cxnSpLocks noChangeShapeType="1"/>
              <a:stCxn id="336989" idx="3"/>
              <a:endCxn id="336995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02" name="AutoShape 1130"/>
            <p:cNvCxnSpPr>
              <a:cxnSpLocks noChangeShapeType="1"/>
              <a:stCxn id="336984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03" name="AutoShape 1131"/>
            <p:cNvCxnSpPr>
              <a:cxnSpLocks noChangeShapeType="1"/>
              <a:stCxn id="336985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7004" name="Group 1132"/>
          <p:cNvGrpSpPr>
            <a:grpSpLocks/>
          </p:cNvGrpSpPr>
          <p:nvPr/>
        </p:nvGrpSpPr>
        <p:grpSpPr bwMode="auto">
          <a:xfrm>
            <a:off x="5640388" y="5046663"/>
            <a:ext cx="542925" cy="260350"/>
            <a:chOff x="4491" y="2306"/>
            <a:chExt cx="654" cy="314"/>
          </a:xfrm>
        </p:grpSpPr>
        <p:grpSp>
          <p:nvGrpSpPr>
            <p:cNvPr id="337005" name="Group 1133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7006" name="Freeform 113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07" name="Freeform 113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08" name="Freeform 113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09" name="Freeform 113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10" name="Freeform 113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11" name="Freeform 113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12" name="Freeform 114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13" name="Freeform 114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14" name="Freeform 114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15" name="Line 114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16" name="Line 114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17" name="Oval 114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7018" name="AutoShape 1146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7019" name="AutoShape 1147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020" name="Rectangle 1148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021" name="Freeform 1149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22" name="Freeform 1150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23" name="Freeform 1151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24" name="Freeform 1152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25" name="Freeform 1153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26" name="Freeform 1154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27" name="Freeform 1155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28" name="Freeform 1156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29" name="Freeform 1157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30" name="Freeform 1158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31" name="Freeform 1159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32" name="Freeform 1160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7033" name="AutoShape 1161"/>
            <p:cNvCxnSpPr>
              <a:cxnSpLocks noChangeShapeType="1"/>
              <a:stCxn id="337027" idx="3"/>
              <a:endCxn id="337014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34" name="AutoShape 1162"/>
            <p:cNvCxnSpPr>
              <a:cxnSpLocks noChangeShapeType="1"/>
              <a:stCxn id="337028" idx="3"/>
              <a:endCxn id="337014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35" name="AutoShape 1163"/>
            <p:cNvCxnSpPr>
              <a:cxnSpLocks noChangeShapeType="1"/>
              <a:stCxn id="337023" idx="3"/>
              <a:endCxn id="337029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36" name="AutoShape 1164"/>
            <p:cNvCxnSpPr>
              <a:cxnSpLocks noChangeShapeType="1"/>
              <a:stCxn id="337024" idx="3"/>
              <a:endCxn id="337030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37" name="AutoShape 1165"/>
            <p:cNvCxnSpPr>
              <a:cxnSpLocks noChangeShapeType="1"/>
              <a:stCxn id="337025" idx="3"/>
              <a:endCxn id="337031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38" name="AutoShape 1166"/>
            <p:cNvCxnSpPr>
              <a:cxnSpLocks noChangeShapeType="1"/>
              <a:stCxn id="337026" idx="3"/>
              <a:endCxn id="337032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39" name="AutoShape 1167"/>
            <p:cNvCxnSpPr>
              <a:cxnSpLocks noChangeShapeType="1"/>
              <a:stCxn id="337021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40" name="AutoShape 1168"/>
            <p:cNvCxnSpPr>
              <a:cxnSpLocks noChangeShapeType="1"/>
              <a:stCxn id="337022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7041" name="Group 1169"/>
          <p:cNvGrpSpPr>
            <a:grpSpLocks/>
          </p:cNvGrpSpPr>
          <p:nvPr/>
        </p:nvGrpSpPr>
        <p:grpSpPr bwMode="auto">
          <a:xfrm>
            <a:off x="2916238" y="3370263"/>
            <a:ext cx="542925" cy="260350"/>
            <a:chOff x="4491" y="2306"/>
            <a:chExt cx="654" cy="314"/>
          </a:xfrm>
        </p:grpSpPr>
        <p:grpSp>
          <p:nvGrpSpPr>
            <p:cNvPr id="337042" name="Group 1170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7043" name="Freeform 117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44" name="Freeform 117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45" name="Freeform 117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46" name="Freeform 117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47" name="Freeform 117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48" name="Freeform 117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49" name="Freeform 117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50" name="Freeform 117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51" name="Freeform 117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52" name="Line 118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53" name="Line 118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54" name="Oval 118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7055" name="AutoShape 1183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7056" name="AutoShape 1184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057" name="Rectangle 1185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058" name="Freeform 1186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59" name="Freeform 1187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0" name="Freeform 1188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1" name="Freeform 1189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2" name="Freeform 1190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3" name="Freeform 1191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4" name="Freeform 1192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5" name="Freeform 1193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6" name="Freeform 1194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7" name="Freeform 1195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8" name="Freeform 1196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69" name="Freeform 1197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7070" name="AutoShape 1198"/>
            <p:cNvCxnSpPr>
              <a:cxnSpLocks noChangeShapeType="1"/>
              <a:stCxn id="337064" idx="3"/>
              <a:endCxn id="337051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71" name="AutoShape 1199"/>
            <p:cNvCxnSpPr>
              <a:cxnSpLocks noChangeShapeType="1"/>
              <a:stCxn id="337065" idx="3"/>
              <a:endCxn id="337051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72" name="AutoShape 1200"/>
            <p:cNvCxnSpPr>
              <a:cxnSpLocks noChangeShapeType="1"/>
              <a:stCxn id="337060" idx="3"/>
              <a:endCxn id="337066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73" name="AutoShape 1201"/>
            <p:cNvCxnSpPr>
              <a:cxnSpLocks noChangeShapeType="1"/>
              <a:stCxn id="337061" idx="3"/>
              <a:endCxn id="337067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74" name="AutoShape 1202"/>
            <p:cNvCxnSpPr>
              <a:cxnSpLocks noChangeShapeType="1"/>
              <a:stCxn id="337062" idx="3"/>
              <a:endCxn id="337068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75" name="AutoShape 1203"/>
            <p:cNvCxnSpPr>
              <a:cxnSpLocks noChangeShapeType="1"/>
              <a:stCxn id="337063" idx="3"/>
              <a:endCxn id="337069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76" name="AutoShape 1204"/>
            <p:cNvCxnSpPr>
              <a:cxnSpLocks noChangeShapeType="1"/>
              <a:stCxn id="337058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077" name="AutoShape 1205"/>
            <p:cNvCxnSpPr>
              <a:cxnSpLocks noChangeShapeType="1"/>
              <a:stCxn id="337059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7078" name="Group 1206"/>
          <p:cNvGrpSpPr>
            <a:grpSpLocks/>
          </p:cNvGrpSpPr>
          <p:nvPr/>
        </p:nvGrpSpPr>
        <p:grpSpPr bwMode="auto">
          <a:xfrm>
            <a:off x="6935788" y="5008563"/>
            <a:ext cx="542925" cy="260350"/>
            <a:chOff x="4491" y="2306"/>
            <a:chExt cx="654" cy="314"/>
          </a:xfrm>
        </p:grpSpPr>
        <p:grpSp>
          <p:nvGrpSpPr>
            <p:cNvPr id="337079" name="Group 1207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7080" name="Freeform 120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81" name="Freeform 120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82" name="Freeform 121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83" name="Freeform 121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84" name="Freeform 121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85" name="Freeform 121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86" name="Freeform 121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87" name="Freeform 121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88" name="Freeform 121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89" name="Line 121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90" name="Line 121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091" name="Oval 121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7092" name="AutoShape 1220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7093" name="AutoShape 1221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094" name="Rectangle 1222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095" name="Freeform 1223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96" name="Freeform 1224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97" name="Freeform 1225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98" name="Freeform 1226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099" name="Freeform 1227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00" name="Freeform 1228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01" name="Freeform 1229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02" name="Freeform 1230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03" name="Freeform 1231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04" name="Freeform 1232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05" name="Freeform 1233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06" name="Freeform 1234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7107" name="AutoShape 1235"/>
            <p:cNvCxnSpPr>
              <a:cxnSpLocks noChangeShapeType="1"/>
              <a:stCxn id="337101" idx="3"/>
              <a:endCxn id="337088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08" name="AutoShape 1236"/>
            <p:cNvCxnSpPr>
              <a:cxnSpLocks noChangeShapeType="1"/>
              <a:stCxn id="337102" idx="3"/>
              <a:endCxn id="337088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09" name="AutoShape 1237"/>
            <p:cNvCxnSpPr>
              <a:cxnSpLocks noChangeShapeType="1"/>
              <a:stCxn id="337097" idx="3"/>
              <a:endCxn id="337103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10" name="AutoShape 1238"/>
            <p:cNvCxnSpPr>
              <a:cxnSpLocks noChangeShapeType="1"/>
              <a:stCxn id="337098" idx="3"/>
              <a:endCxn id="337104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11" name="AutoShape 1239"/>
            <p:cNvCxnSpPr>
              <a:cxnSpLocks noChangeShapeType="1"/>
              <a:stCxn id="337099" idx="3"/>
              <a:endCxn id="337105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12" name="AutoShape 1240"/>
            <p:cNvCxnSpPr>
              <a:cxnSpLocks noChangeShapeType="1"/>
              <a:stCxn id="337100" idx="3"/>
              <a:endCxn id="337106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13" name="AutoShape 1241"/>
            <p:cNvCxnSpPr>
              <a:cxnSpLocks noChangeShapeType="1"/>
              <a:stCxn id="337095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14" name="AutoShape 1242"/>
            <p:cNvCxnSpPr>
              <a:cxnSpLocks noChangeShapeType="1"/>
              <a:stCxn id="337096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7115" name="Group 1243"/>
          <p:cNvGrpSpPr>
            <a:grpSpLocks/>
          </p:cNvGrpSpPr>
          <p:nvPr/>
        </p:nvGrpSpPr>
        <p:grpSpPr bwMode="auto">
          <a:xfrm>
            <a:off x="3030538" y="2970213"/>
            <a:ext cx="542925" cy="260350"/>
            <a:chOff x="4491" y="2306"/>
            <a:chExt cx="654" cy="314"/>
          </a:xfrm>
        </p:grpSpPr>
        <p:grpSp>
          <p:nvGrpSpPr>
            <p:cNvPr id="337116" name="Group 1244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7117" name="Freeform 124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18" name="Freeform 124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19" name="Freeform 124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20" name="Freeform 124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21" name="Freeform 124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22" name="Freeform 125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23" name="Freeform 125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24" name="Freeform 125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25" name="Freeform 125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26" name="Line 125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27" name="Line 125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28" name="Oval 125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7129" name="AutoShape 1257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7130" name="AutoShape 1258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131" name="Rectangle 1259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132" name="Freeform 1260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33" name="Freeform 1261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34" name="Freeform 1262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35" name="Freeform 1263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36" name="Freeform 1264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37" name="Freeform 1265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38" name="Freeform 1266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39" name="Freeform 1267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40" name="Freeform 1268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41" name="Freeform 1269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42" name="Freeform 1270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43" name="Freeform 1271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7144" name="AutoShape 1272"/>
            <p:cNvCxnSpPr>
              <a:cxnSpLocks noChangeShapeType="1"/>
              <a:stCxn id="337138" idx="3"/>
              <a:endCxn id="337125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45" name="AutoShape 1273"/>
            <p:cNvCxnSpPr>
              <a:cxnSpLocks noChangeShapeType="1"/>
              <a:stCxn id="337139" idx="3"/>
              <a:endCxn id="337125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46" name="AutoShape 1274"/>
            <p:cNvCxnSpPr>
              <a:cxnSpLocks noChangeShapeType="1"/>
              <a:stCxn id="337134" idx="3"/>
              <a:endCxn id="337140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47" name="AutoShape 1275"/>
            <p:cNvCxnSpPr>
              <a:cxnSpLocks noChangeShapeType="1"/>
              <a:stCxn id="337135" idx="3"/>
              <a:endCxn id="337141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48" name="AutoShape 1276"/>
            <p:cNvCxnSpPr>
              <a:cxnSpLocks noChangeShapeType="1"/>
              <a:stCxn id="337136" idx="3"/>
              <a:endCxn id="337142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49" name="AutoShape 1277"/>
            <p:cNvCxnSpPr>
              <a:cxnSpLocks noChangeShapeType="1"/>
              <a:stCxn id="337137" idx="3"/>
              <a:endCxn id="337143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50" name="AutoShape 1278"/>
            <p:cNvCxnSpPr>
              <a:cxnSpLocks noChangeShapeType="1"/>
              <a:stCxn id="337132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51" name="AutoShape 1279"/>
            <p:cNvCxnSpPr>
              <a:cxnSpLocks noChangeShapeType="1"/>
              <a:stCxn id="337133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7152" name="Group 1280"/>
          <p:cNvGrpSpPr>
            <a:grpSpLocks/>
          </p:cNvGrpSpPr>
          <p:nvPr/>
        </p:nvGrpSpPr>
        <p:grpSpPr bwMode="auto">
          <a:xfrm>
            <a:off x="3830638" y="5284788"/>
            <a:ext cx="542925" cy="260350"/>
            <a:chOff x="4491" y="2306"/>
            <a:chExt cx="654" cy="314"/>
          </a:xfrm>
        </p:grpSpPr>
        <p:grpSp>
          <p:nvGrpSpPr>
            <p:cNvPr id="337153" name="Group 1281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7154" name="Freeform 128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55" name="Freeform 128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56" name="Freeform 128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57" name="Freeform 128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58" name="Freeform 128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59" name="Freeform 128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60" name="Freeform 128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61" name="Freeform 128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62" name="Freeform 129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63" name="Line 129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64" name="Line 129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65" name="Oval 129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7166" name="AutoShape 1294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7167" name="AutoShape 1295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168" name="Rectangle 1296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169" name="Freeform 1297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0" name="Freeform 1298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1" name="Freeform 1299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2" name="Freeform 1300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3" name="Freeform 1301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4" name="Freeform 1302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5" name="Freeform 1303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6" name="Freeform 1304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7" name="Freeform 1305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8" name="Freeform 1306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79" name="Freeform 1307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180" name="Freeform 1308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7181" name="AutoShape 1309"/>
            <p:cNvCxnSpPr>
              <a:cxnSpLocks noChangeShapeType="1"/>
              <a:stCxn id="337175" idx="3"/>
              <a:endCxn id="337162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82" name="AutoShape 1310"/>
            <p:cNvCxnSpPr>
              <a:cxnSpLocks noChangeShapeType="1"/>
              <a:stCxn id="337176" idx="3"/>
              <a:endCxn id="337162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83" name="AutoShape 1311"/>
            <p:cNvCxnSpPr>
              <a:cxnSpLocks noChangeShapeType="1"/>
              <a:stCxn id="337171" idx="3"/>
              <a:endCxn id="337177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84" name="AutoShape 1312"/>
            <p:cNvCxnSpPr>
              <a:cxnSpLocks noChangeShapeType="1"/>
              <a:stCxn id="337172" idx="3"/>
              <a:endCxn id="337178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85" name="AutoShape 1313"/>
            <p:cNvCxnSpPr>
              <a:cxnSpLocks noChangeShapeType="1"/>
              <a:stCxn id="337173" idx="3"/>
              <a:endCxn id="337179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86" name="AutoShape 1314"/>
            <p:cNvCxnSpPr>
              <a:cxnSpLocks noChangeShapeType="1"/>
              <a:stCxn id="337174" idx="3"/>
              <a:endCxn id="337180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87" name="AutoShape 1315"/>
            <p:cNvCxnSpPr>
              <a:cxnSpLocks noChangeShapeType="1"/>
              <a:stCxn id="337169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188" name="AutoShape 1316"/>
            <p:cNvCxnSpPr>
              <a:cxnSpLocks noChangeShapeType="1"/>
              <a:stCxn id="337170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7189" name="Group 1317"/>
          <p:cNvGrpSpPr>
            <a:grpSpLocks/>
          </p:cNvGrpSpPr>
          <p:nvPr/>
        </p:nvGrpSpPr>
        <p:grpSpPr bwMode="auto">
          <a:xfrm>
            <a:off x="7888288" y="3894138"/>
            <a:ext cx="542925" cy="260350"/>
            <a:chOff x="4491" y="2306"/>
            <a:chExt cx="654" cy="314"/>
          </a:xfrm>
        </p:grpSpPr>
        <p:grpSp>
          <p:nvGrpSpPr>
            <p:cNvPr id="337190" name="Group 1318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7191" name="Freeform 131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92" name="Freeform 132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93" name="Freeform 132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94" name="Freeform 132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95" name="Freeform 132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96" name="Freeform 132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97" name="Freeform 132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98" name="Freeform 132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199" name="Freeform 132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00" name="Line 132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01" name="Line 132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02" name="Oval 133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7203" name="AutoShape 1331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7204" name="AutoShape 1332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205" name="Rectangle 1333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206" name="Freeform 1334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07" name="Freeform 1335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08" name="Freeform 1336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09" name="Freeform 1337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10" name="Freeform 1338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11" name="Freeform 1339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12" name="Freeform 1340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13" name="Freeform 1341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14" name="Freeform 1342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15" name="Freeform 1343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16" name="Freeform 1344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17" name="Freeform 1345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7218" name="AutoShape 1346"/>
            <p:cNvCxnSpPr>
              <a:cxnSpLocks noChangeShapeType="1"/>
              <a:stCxn id="337212" idx="3"/>
              <a:endCxn id="337199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19" name="AutoShape 1347"/>
            <p:cNvCxnSpPr>
              <a:cxnSpLocks noChangeShapeType="1"/>
              <a:stCxn id="337213" idx="3"/>
              <a:endCxn id="337199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20" name="AutoShape 1348"/>
            <p:cNvCxnSpPr>
              <a:cxnSpLocks noChangeShapeType="1"/>
              <a:stCxn id="337208" idx="3"/>
              <a:endCxn id="337214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21" name="AutoShape 1349"/>
            <p:cNvCxnSpPr>
              <a:cxnSpLocks noChangeShapeType="1"/>
              <a:stCxn id="337209" idx="3"/>
              <a:endCxn id="337215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22" name="AutoShape 1350"/>
            <p:cNvCxnSpPr>
              <a:cxnSpLocks noChangeShapeType="1"/>
              <a:stCxn id="337210" idx="3"/>
              <a:endCxn id="337216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23" name="AutoShape 1351"/>
            <p:cNvCxnSpPr>
              <a:cxnSpLocks noChangeShapeType="1"/>
              <a:stCxn id="337211" idx="3"/>
              <a:endCxn id="337217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24" name="AutoShape 1352"/>
            <p:cNvCxnSpPr>
              <a:cxnSpLocks noChangeShapeType="1"/>
              <a:stCxn id="337206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25" name="AutoShape 1353"/>
            <p:cNvCxnSpPr>
              <a:cxnSpLocks noChangeShapeType="1"/>
              <a:stCxn id="337207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7226" name="Group 1354"/>
          <p:cNvGrpSpPr>
            <a:grpSpLocks/>
          </p:cNvGrpSpPr>
          <p:nvPr/>
        </p:nvGrpSpPr>
        <p:grpSpPr bwMode="auto">
          <a:xfrm>
            <a:off x="4440238" y="4265613"/>
            <a:ext cx="542925" cy="260350"/>
            <a:chOff x="4491" y="2306"/>
            <a:chExt cx="654" cy="314"/>
          </a:xfrm>
        </p:grpSpPr>
        <p:grpSp>
          <p:nvGrpSpPr>
            <p:cNvPr id="337227" name="Group 1355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37228" name="Freeform 135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29" name="Freeform 135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0" name="Freeform 135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1" name="Freeform 135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2" name="Freeform 136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3" name="Freeform 136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4" name="Freeform 136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5" name="Freeform 136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6" name="Freeform 136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7" name="Line 136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8" name="Line 136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7239" name="Oval 136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37240" name="AutoShape 1368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7241" name="AutoShape 1369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242" name="Rectangle 1370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37243" name="Freeform 1371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44" name="Freeform 1372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45" name="Freeform 1373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46" name="Freeform 1374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47" name="Freeform 1375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48" name="Freeform 1376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49" name="Freeform 1377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50" name="Freeform 1378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51" name="Freeform 1379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52" name="Freeform 1380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53" name="Freeform 1381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37254" name="Freeform 1382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37255" name="AutoShape 1383"/>
            <p:cNvCxnSpPr>
              <a:cxnSpLocks noChangeShapeType="1"/>
              <a:stCxn id="337249" idx="3"/>
              <a:endCxn id="337236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56" name="AutoShape 1384"/>
            <p:cNvCxnSpPr>
              <a:cxnSpLocks noChangeShapeType="1"/>
              <a:stCxn id="337250" idx="3"/>
              <a:endCxn id="337236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57" name="AutoShape 1385"/>
            <p:cNvCxnSpPr>
              <a:cxnSpLocks noChangeShapeType="1"/>
              <a:stCxn id="337245" idx="3"/>
              <a:endCxn id="337251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58" name="AutoShape 1386"/>
            <p:cNvCxnSpPr>
              <a:cxnSpLocks noChangeShapeType="1"/>
              <a:stCxn id="337246" idx="3"/>
              <a:endCxn id="337252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59" name="AutoShape 1387"/>
            <p:cNvCxnSpPr>
              <a:cxnSpLocks noChangeShapeType="1"/>
              <a:stCxn id="337247" idx="3"/>
              <a:endCxn id="337253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60" name="AutoShape 1388"/>
            <p:cNvCxnSpPr>
              <a:cxnSpLocks noChangeShapeType="1"/>
              <a:stCxn id="337248" idx="3"/>
              <a:endCxn id="337254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61" name="AutoShape 1389"/>
            <p:cNvCxnSpPr>
              <a:cxnSpLocks noChangeShapeType="1"/>
              <a:stCxn id="337243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7262" name="AutoShape 1390"/>
            <p:cNvCxnSpPr>
              <a:cxnSpLocks noChangeShapeType="1"/>
              <a:stCxn id="337244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337263" name="Line 1391"/>
          <p:cNvSpPr>
            <a:spLocks noChangeShapeType="1"/>
          </p:cNvSpPr>
          <p:nvPr/>
        </p:nvSpPr>
        <p:spPr bwMode="auto">
          <a:xfrm>
            <a:off x="2044700" y="2457450"/>
            <a:ext cx="0" cy="3724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64" name="Line 1392"/>
          <p:cNvSpPr>
            <a:spLocks noChangeShapeType="1"/>
          </p:cNvSpPr>
          <p:nvPr/>
        </p:nvSpPr>
        <p:spPr bwMode="auto">
          <a:xfrm>
            <a:off x="1101725" y="3587750"/>
            <a:ext cx="77533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65" name="Line 1393"/>
          <p:cNvSpPr>
            <a:spLocks noChangeShapeType="1"/>
          </p:cNvSpPr>
          <p:nvPr/>
        </p:nvSpPr>
        <p:spPr bwMode="auto">
          <a:xfrm>
            <a:off x="1101725" y="4622800"/>
            <a:ext cx="77533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66" name="Line 1394"/>
          <p:cNvSpPr>
            <a:spLocks noChangeShapeType="1"/>
          </p:cNvSpPr>
          <p:nvPr/>
        </p:nvSpPr>
        <p:spPr bwMode="auto">
          <a:xfrm>
            <a:off x="1101725" y="2552700"/>
            <a:ext cx="77533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67" name="Line 1395"/>
          <p:cNvSpPr>
            <a:spLocks noChangeShapeType="1"/>
          </p:cNvSpPr>
          <p:nvPr/>
        </p:nvSpPr>
        <p:spPr bwMode="auto">
          <a:xfrm>
            <a:off x="1101725" y="5657850"/>
            <a:ext cx="77533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68" name="Line 1396"/>
          <p:cNvSpPr>
            <a:spLocks noChangeShapeType="1"/>
          </p:cNvSpPr>
          <p:nvPr/>
        </p:nvSpPr>
        <p:spPr bwMode="auto">
          <a:xfrm>
            <a:off x="3089275" y="2457450"/>
            <a:ext cx="0" cy="3724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69" name="Line 1397"/>
          <p:cNvSpPr>
            <a:spLocks noChangeShapeType="1"/>
          </p:cNvSpPr>
          <p:nvPr/>
        </p:nvSpPr>
        <p:spPr bwMode="auto">
          <a:xfrm>
            <a:off x="4133850" y="2457450"/>
            <a:ext cx="0" cy="3724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70" name="Line 1398"/>
          <p:cNvSpPr>
            <a:spLocks noChangeShapeType="1"/>
          </p:cNvSpPr>
          <p:nvPr/>
        </p:nvSpPr>
        <p:spPr bwMode="auto">
          <a:xfrm>
            <a:off x="5178425" y="2457450"/>
            <a:ext cx="0" cy="3724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71" name="Line 1399"/>
          <p:cNvSpPr>
            <a:spLocks noChangeShapeType="1"/>
          </p:cNvSpPr>
          <p:nvPr/>
        </p:nvSpPr>
        <p:spPr bwMode="auto">
          <a:xfrm>
            <a:off x="7267575" y="2457450"/>
            <a:ext cx="0" cy="3724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72" name="Line 1400"/>
          <p:cNvSpPr>
            <a:spLocks noChangeShapeType="1"/>
          </p:cNvSpPr>
          <p:nvPr/>
        </p:nvSpPr>
        <p:spPr bwMode="auto">
          <a:xfrm>
            <a:off x="6223000" y="2457450"/>
            <a:ext cx="0" cy="3724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37273" name="Line 1401"/>
          <p:cNvSpPr>
            <a:spLocks noChangeShapeType="1"/>
          </p:cNvSpPr>
          <p:nvPr/>
        </p:nvSpPr>
        <p:spPr bwMode="auto">
          <a:xfrm>
            <a:off x="8312150" y="2457450"/>
            <a:ext cx="0" cy="3724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cxnSp>
        <p:nvCxnSpPr>
          <p:cNvPr id="337274" name="AutoShape 1402"/>
          <p:cNvCxnSpPr>
            <a:cxnSpLocks noChangeShapeType="1"/>
            <a:stCxn id="336193" idx="24"/>
            <a:endCxn id="336493" idx="26"/>
          </p:cNvCxnSpPr>
          <p:nvPr/>
        </p:nvCxnSpPr>
        <p:spPr bwMode="auto">
          <a:xfrm rot="16200000">
            <a:off x="2366169" y="4179094"/>
            <a:ext cx="150813" cy="676275"/>
          </a:xfrm>
          <a:prstGeom prst="curvedConnector3">
            <a:avLst>
              <a:gd name="adj1" fmla="val 256843"/>
            </a:avLst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7275" name="AutoShape 1403"/>
          <p:cNvCxnSpPr>
            <a:cxnSpLocks noChangeShapeType="1"/>
            <a:stCxn id="336497" idx="1"/>
            <a:endCxn id="336277" idx="1"/>
          </p:cNvCxnSpPr>
          <p:nvPr/>
        </p:nvCxnSpPr>
        <p:spPr bwMode="auto">
          <a:xfrm rot="5400000" flipV="1">
            <a:off x="3239294" y="4055269"/>
            <a:ext cx="273050" cy="1093788"/>
          </a:xfrm>
          <a:prstGeom prst="curvedConnector3">
            <a:avLst>
              <a:gd name="adj1" fmla="val -84301"/>
            </a:avLst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7276" name="AutoShape 1404"/>
          <p:cNvCxnSpPr>
            <a:cxnSpLocks noChangeShapeType="1"/>
            <a:stCxn id="336277" idx="7"/>
            <a:endCxn id="336562" idx="24"/>
          </p:cNvCxnSpPr>
          <p:nvPr/>
        </p:nvCxnSpPr>
        <p:spPr bwMode="auto">
          <a:xfrm rot="5400000" flipV="1">
            <a:off x="4336257" y="4336256"/>
            <a:ext cx="120650" cy="925513"/>
          </a:xfrm>
          <a:prstGeom prst="curvedConnector3">
            <a:avLst>
              <a:gd name="adj1" fmla="val -192106"/>
            </a:avLst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7277" name="AutoShape 1405"/>
          <p:cNvCxnSpPr>
            <a:cxnSpLocks noChangeShapeType="1"/>
            <a:stCxn id="336573" idx="7"/>
            <a:endCxn id="336610" idx="3"/>
          </p:cNvCxnSpPr>
          <p:nvPr/>
        </p:nvCxnSpPr>
        <p:spPr bwMode="auto">
          <a:xfrm rot="16200000">
            <a:off x="5258594" y="4045744"/>
            <a:ext cx="396875" cy="1255713"/>
          </a:xfrm>
          <a:prstGeom prst="curvedConnector3">
            <a:avLst>
              <a:gd name="adj1" fmla="val 50000"/>
            </a:avLst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7278" name="AutoShape 1406"/>
          <p:cNvCxnSpPr>
            <a:cxnSpLocks noChangeShapeType="1"/>
            <a:stCxn id="336610" idx="1"/>
            <a:endCxn id="336755" idx="1"/>
          </p:cNvCxnSpPr>
          <p:nvPr/>
        </p:nvCxnSpPr>
        <p:spPr bwMode="auto">
          <a:xfrm rot="5400000" flipH="1">
            <a:off x="5693569" y="4071144"/>
            <a:ext cx="701675" cy="80963"/>
          </a:xfrm>
          <a:prstGeom prst="curvedConnector4">
            <a:avLst>
              <a:gd name="adj1" fmla="val 50227"/>
              <a:gd name="adj2" fmla="val 382352"/>
            </a:avLst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7279" name="AutoShape 1407"/>
          <p:cNvCxnSpPr>
            <a:cxnSpLocks noChangeShapeType="1"/>
            <a:stCxn id="336749" idx="20"/>
            <a:endCxn id="335970" idx="7"/>
          </p:cNvCxnSpPr>
          <p:nvPr/>
        </p:nvCxnSpPr>
        <p:spPr bwMode="auto">
          <a:xfrm rot="5400000" flipV="1">
            <a:off x="6340475" y="3390900"/>
            <a:ext cx="179388" cy="706438"/>
          </a:xfrm>
          <a:prstGeom prst="curvedConnector3">
            <a:avLst>
              <a:gd name="adj1" fmla="val -131856"/>
            </a:avLst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7280" name="Text Box 1408"/>
          <p:cNvSpPr txBox="1">
            <a:spLocks noChangeArrowheads="1"/>
          </p:cNvSpPr>
          <p:nvPr/>
        </p:nvSpPr>
        <p:spPr bwMode="auto">
          <a:xfrm>
            <a:off x="917575" y="4999038"/>
            <a:ext cx="768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Event</a:t>
            </a:r>
          </a:p>
        </p:txBody>
      </p:sp>
      <p:sp>
        <p:nvSpPr>
          <p:cNvPr id="337281" name="Text Box 1409"/>
          <p:cNvSpPr txBox="1">
            <a:spLocks noChangeArrowheads="1"/>
          </p:cNvSpPr>
          <p:nvPr/>
        </p:nvSpPr>
        <p:spPr bwMode="auto">
          <a:xfrm>
            <a:off x="7264400" y="4103688"/>
            <a:ext cx="628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Sink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5D18D5-80C0-4572-BACD-89EFBA8B5439}" type="slidenum">
              <a:rPr lang="en-US" altLang="ko-KR"/>
              <a:pPr/>
              <a:t>32</a:t>
            </a:fld>
            <a:endParaRPr lang="en-US" altLang="ko-KR"/>
          </a:p>
        </p:txBody>
      </p:sp>
      <p:sp>
        <p:nvSpPr>
          <p:cNvPr id="3532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532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Unicast routing in MANETs </a:t>
            </a:r>
          </a:p>
          <a:p>
            <a:r>
              <a:rPr lang="en-US" altLang="ko-KR">
                <a:ea typeface="굴림" charset="-127"/>
              </a:rPr>
              <a:t>Energy efficiency &amp; unicast routing</a:t>
            </a:r>
          </a:p>
          <a:p>
            <a:r>
              <a:rPr lang="en-US" altLang="ko-KR">
                <a:ea typeface="굴림" charset="-127"/>
              </a:rPr>
              <a:t>Multi-/broadcast routing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Geographical routing</a:t>
            </a:r>
          </a:p>
          <a:p>
            <a:pPr lvl="1"/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Position-based routing</a:t>
            </a:r>
          </a:p>
          <a:p>
            <a:pPr lvl="1"/>
            <a:r>
              <a:rPr lang="en-US" altLang="ko-KR">
                <a:ea typeface="굴림" charset="-127"/>
              </a:rPr>
              <a:t>Geocasting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C30D899-FC08-4861-8FD8-07221FD2A82B}" type="slidenum">
              <a:rPr lang="en-US" altLang="ko-KR"/>
              <a:pPr/>
              <a:t>33</a:t>
            </a:fld>
            <a:endParaRPr lang="en-US" altLang="ko-KR"/>
          </a:p>
        </p:txBody>
      </p:sp>
      <p:sp>
        <p:nvSpPr>
          <p:cNvPr id="3338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Geographic routing</a:t>
            </a:r>
          </a:p>
        </p:txBody>
      </p:sp>
      <p:sp>
        <p:nvSpPr>
          <p:cNvPr id="3338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Routing tables contain information to which next hop a packet should be forwarded</a:t>
            </a:r>
          </a:p>
          <a:p>
            <a:pPr lvl="1"/>
            <a:r>
              <a:rPr lang="en-US" altLang="ko-KR">
                <a:ea typeface="굴림" charset="-127"/>
              </a:rPr>
              <a:t>Explicitly constructed</a:t>
            </a:r>
          </a:p>
          <a:p>
            <a:r>
              <a:rPr lang="en-US" altLang="ko-KR">
                <a:ea typeface="굴림" charset="-127"/>
              </a:rPr>
              <a:t>Alternative: Implicitly </a:t>
            </a:r>
            <a:r>
              <a:rPr lang="en-US" altLang="ko-KR" i="1">
                <a:ea typeface="굴림" charset="-127"/>
              </a:rPr>
              <a:t>infer </a:t>
            </a:r>
            <a:r>
              <a:rPr lang="en-US" altLang="ko-KR">
                <a:ea typeface="굴림" charset="-127"/>
              </a:rPr>
              <a:t>this information from physical placement of nodes</a:t>
            </a:r>
          </a:p>
          <a:p>
            <a:pPr lvl="1"/>
            <a:r>
              <a:rPr lang="en-US" altLang="ko-KR">
                <a:ea typeface="굴림" charset="-127"/>
              </a:rPr>
              <a:t>Position of current node, current neighbors, destination known – send to a neighbor in the right direction as next hop</a:t>
            </a:r>
          </a:p>
          <a:p>
            <a:pPr lvl="1"/>
            <a:r>
              <a:rPr lang="en-US" altLang="ko-KR" b="1" i="1">
                <a:ea typeface="굴림" charset="-127"/>
              </a:rPr>
              <a:t>Geographic routing</a:t>
            </a:r>
            <a:r>
              <a:rPr lang="en-US" altLang="ko-KR">
                <a:ea typeface="굴림" charset="-127"/>
              </a:rPr>
              <a:t> </a:t>
            </a:r>
          </a:p>
          <a:p>
            <a:r>
              <a:rPr lang="en-US" altLang="ko-KR">
                <a:ea typeface="굴림" charset="-127"/>
              </a:rPr>
              <a:t>Options</a:t>
            </a:r>
          </a:p>
          <a:p>
            <a:pPr lvl="1"/>
            <a:r>
              <a:rPr lang="en-US" altLang="ko-KR">
                <a:ea typeface="굴림" charset="-127"/>
              </a:rPr>
              <a:t>Send to any node in a given area – </a:t>
            </a:r>
            <a:r>
              <a:rPr lang="en-US" altLang="ko-KR" b="1" i="1">
                <a:ea typeface="굴림" charset="-127"/>
              </a:rPr>
              <a:t>geocasting </a:t>
            </a:r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Use position information to aid in routing – </a:t>
            </a:r>
            <a:r>
              <a:rPr lang="en-US" altLang="ko-KR" b="1" i="1">
                <a:ea typeface="굴림" charset="-127"/>
              </a:rPr>
              <a:t>position-based routing</a:t>
            </a:r>
            <a:endParaRPr lang="en-US" altLang="ko-KR">
              <a:ea typeface="굴림" charset="-127"/>
            </a:endParaRPr>
          </a:p>
          <a:p>
            <a:pPr lvl="2"/>
            <a:r>
              <a:rPr lang="en-US" altLang="ko-KR">
                <a:ea typeface="굴림" charset="-127"/>
              </a:rPr>
              <a:t>Might need a </a:t>
            </a:r>
            <a:r>
              <a:rPr lang="en-US" altLang="ko-KR" b="1" i="1">
                <a:ea typeface="굴림" charset="-127"/>
              </a:rPr>
              <a:t>location service </a:t>
            </a:r>
            <a:r>
              <a:rPr lang="en-US" altLang="ko-KR">
                <a:ea typeface="굴림" charset="-127"/>
              </a:rPr>
              <a:t>to map node ID to node position </a:t>
            </a:r>
          </a:p>
          <a:p>
            <a:pPr lvl="1"/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2C86D5-9DC3-4413-A9BF-9396330A6985}" type="slidenum">
              <a:rPr lang="en-US" altLang="ko-KR"/>
              <a:pPr/>
              <a:t>34</a:t>
            </a:fld>
            <a:endParaRPr lang="en-US" altLang="ko-KR"/>
          </a:p>
        </p:txBody>
      </p:sp>
      <p:sp>
        <p:nvSpPr>
          <p:cNvPr id="3348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Basics of position-based routing </a:t>
            </a:r>
          </a:p>
        </p:txBody>
      </p:sp>
      <p:sp>
        <p:nvSpPr>
          <p:cNvPr id="3348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“Most forward within range r” strategy</a:t>
            </a:r>
          </a:p>
          <a:p>
            <a:pPr lvl="1"/>
            <a:r>
              <a:rPr lang="en-US" altLang="ko-KR">
                <a:ea typeface="굴림" charset="-127"/>
              </a:rPr>
              <a:t>Send to that neighbor that realizes the most forward progress towards destination</a:t>
            </a:r>
          </a:p>
          <a:p>
            <a:pPr lvl="1"/>
            <a:r>
              <a:rPr lang="en-US" altLang="ko-KR">
                <a:ea typeface="굴림" charset="-127"/>
              </a:rPr>
              <a:t>NOT: farthest away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from sender!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Nearest node with (any) forward progress</a:t>
            </a:r>
          </a:p>
          <a:p>
            <a:pPr lvl="1"/>
            <a:r>
              <a:rPr lang="en-US" altLang="ko-KR">
                <a:ea typeface="굴림" charset="-127"/>
              </a:rPr>
              <a:t>Idea: Minimize transmission power</a:t>
            </a:r>
          </a:p>
          <a:p>
            <a:r>
              <a:rPr lang="en-US" altLang="ko-KR">
                <a:ea typeface="굴림" charset="-127"/>
              </a:rPr>
              <a:t>Directional routing</a:t>
            </a:r>
          </a:p>
          <a:p>
            <a:pPr lvl="1"/>
            <a:r>
              <a:rPr lang="en-US" altLang="ko-KR">
                <a:ea typeface="굴림" charset="-127"/>
              </a:rPr>
              <a:t>Choose next hop that is angularly closest to destination</a:t>
            </a:r>
          </a:p>
          <a:p>
            <a:pPr lvl="1"/>
            <a:r>
              <a:rPr lang="en-US" altLang="ko-KR">
                <a:ea typeface="굴림" charset="-127"/>
              </a:rPr>
              <a:t>Choose next hop that is closest to the connecting line to destination</a:t>
            </a:r>
          </a:p>
          <a:p>
            <a:pPr lvl="1"/>
            <a:r>
              <a:rPr lang="en-US" altLang="ko-KR">
                <a:ea typeface="굴림" charset="-127"/>
              </a:rPr>
              <a:t>Problem: Might result in loops!</a:t>
            </a:r>
          </a:p>
        </p:txBody>
      </p:sp>
      <p:grpSp>
        <p:nvGrpSpPr>
          <p:cNvPr id="335278" name="Group 430"/>
          <p:cNvGrpSpPr>
            <a:grpSpLocks/>
          </p:cNvGrpSpPr>
          <p:nvPr/>
        </p:nvGrpSpPr>
        <p:grpSpPr bwMode="auto">
          <a:xfrm>
            <a:off x="4160838" y="1782763"/>
            <a:ext cx="3171825" cy="1201737"/>
            <a:chOff x="332" y="1818"/>
            <a:chExt cx="4299" cy="1628"/>
          </a:xfrm>
        </p:grpSpPr>
        <p:grpSp>
          <p:nvGrpSpPr>
            <p:cNvPr id="334852" name="Group 4"/>
            <p:cNvGrpSpPr>
              <a:grpSpLocks/>
            </p:cNvGrpSpPr>
            <p:nvPr/>
          </p:nvGrpSpPr>
          <p:grpSpPr bwMode="auto">
            <a:xfrm>
              <a:off x="4257" y="2148"/>
              <a:ext cx="374" cy="314"/>
              <a:chOff x="385" y="845"/>
              <a:chExt cx="584" cy="499"/>
            </a:xfrm>
          </p:grpSpPr>
          <p:grpSp>
            <p:nvGrpSpPr>
              <p:cNvPr id="334853" name="Group 5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334854" name="Freeform 6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55" name="Freeform 7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56" name="Freeform 8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57" name="Freeform 9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58" name="Freeform 10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59" name="Freeform 11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0" name="Freeform 12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1" name="Freeform 13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2" name="Freeform 14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3" name="Freeform 15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4" name="Freeform 16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5" name="Freeform 17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6" name="Freeform 18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7" name="Freeform 19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8" name="Freeform 20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69" name="Freeform 21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0" name="Freeform 22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1" name="Freeform 23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2" name="Freeform 24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3" name="Freeform 25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4" name="Freeform 26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5" name="Freeform 27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6" name="Freeform 28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7" name="Freeform 29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8" name="Freeform 30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79" name="Freeform 31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0" name="Freeform 32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1" name="Freeform 33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2" name="Freeform 34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3" name="Freeform 35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4" name="Freeform 36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5" name="Freeform 37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6" name="Freeform 38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7" name="Freeform 39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8" name="Freeform 40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89" name="Freeform 41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0" name="Freeform 42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1" name="Freeform 43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2" name="Freeform 44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3" name="Freeform 45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4" name="Freeform 46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5" name="Rectangle 47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6" name="Rectangle 48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7" name="Rectangle 49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8" name="Rectangle 50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899" name="Rectangle 51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0" name="Rectangle 52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1" name="Rectangle 53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2" name="Rectangle 54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3" name="Rectangle 55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4" name="Rectangle 56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5" name="Rectangle 57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6" name="Rectangle 58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7" name="Rectangle 59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8" name="Rectangle 60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09" name="Rectangle 61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0" name="Rectangle 62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1" name="Rectangle 63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2" name="Rectangle 64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3" name="Rectangle 65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4" name="Rectangle 66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5" name="Rectangle 67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6" name="Rectangle 68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7" name="Rectangle 69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8" name="Rectangle 70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19" name="Rectangle 71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0" name="Rectangle 72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1" name="Rectangle 73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2" name="Rectangle 74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3" name="Rectangle 75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4" name="Rectangle 76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5" name="Rectangle 77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6" name="Rectangle 78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7" name="Freeform 79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8" name="Freeform 80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29" name="Freeform 81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30" name="Freeform 82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31" name="Rectangle 83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32" name="Freeform 84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33" name="Freeform 85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334934" name="Group 86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334935" name="Freeform 8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36" name="Freeform 8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37" name="Freeform 8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38" name="Freeform 9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39" name="Freeform 9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40" name="Freeform 9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41" name="Freeform 9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42" name="Freeform 9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43" name="Freeform 9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44" name="Line 9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45" name="Line 9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46" name="Oval 9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334947" name="Group 99"/>
            <p:cNvGrpSpPr>
              <a:grpSpLocks/>
            </p:cNvGrpSpPr>
            <p:nvPr/>
          </p:nvGrpSpPr>
          <p:grpSpPr bwMode="auto">
            <a:xfrm>
              <a:off x="332" y="2655"/>
              <a:ext cx="1177" cy="508"/>
              <a:chOff x="4384" y="1277"/>
              <a:chExt cx="1177" cy="508"/>
            </a:xfrm>
          </p:grpSpPr>
          <p:sp>
            <p:nvSpPr>
              <p:cNvPr id="334948" name="Freeform 100"/>
              <p:cNvSpPr>
                <a:spLocks/>
              </p:cNvSpPr>
              <p:nvPr/>
            </p:nvSpPr>
            <p:spPr bwMode="auto">
              <a:xfrm flipH="1">
                <a:off x="4981" y="1277"/>
                <a:ext cx="580" cy="508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4949" name="Freeform 101"/>
              <p:cNvSpPr>
                <a:spLocks/>
              </p:cNvSpPr>
              <p:nvPr/>
            </p:nvSpPr>
            <p:spPr bwMode="auto">
              <a:xfrm flipH="1">
                <a:off x="5226" y="1535"/>
                <a:ext cx="45" cy="55"/>
              </a:xfrm>
              <a:custGeom>
                <a:avLst/>
                <a:gdLst>
                  <a:gd name="T0" fmla="*/ 327 w 327"/>
                  <a:gd name="T1" fmla="*/ 301 h 400"/>
                  <a:gd name="T2" fmla="*/ 57 w 327"/>
                  <a:gd name="T3" fmla="*/ 0 h 400"/>
                  <a:gd name="T4" fmla="*/ 0 w 327"/>
                  <a:gd name="T5" fmla="*/ 53 h 400"/>
                  <a:gd name="T6" fmla="*/ 301 w 327"/>
                  <a:gd name="T7" fmla="*/ 400 h 400"/>
                  <a:gd name="T8" fmla="*/ 327 w 327"/>
                  <a:gd name="T9" fmla="*/ 301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7" h="400">
                    <a:moveTo>
                      <a:pt x="327" y="301"/>
                    </a:moveTo>
                    <a:lnTo>
                      <a:pt x="57" y="0"/>
                    </a:lnTo>
                    <a:lnTo>
                      <a:pt x="0" y="53"/>
                    </a:lnTo>
                    <a:lnTo>
                      <a:pt x="301" y="400"/>
                    </a:lnTo>
                    <a:lnTo>
                      <a:pt x="327" y="3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4950" name="Freeform 102"/>
              <p:cNvSpPr>
                <a:spLocks/>
              </p:cNvSpPr>
              <p:nvPr/>
            </p:nvSpPr>
            <p:spPr bwMode="auto">
              <a:xfrm flipH="1">
                <a:off x="5255" y="1516"/>
                <a:ext cx="32" cy="33"/>
              </a:xfrm>
              <a:custGeom>
                <a:avLst/>
                <a:gdLst>
                  <a:gd name="T0" fmla="*/ 198 w 237"/>
                  <a:gd name="T1" fmla="*/ 208 h 238"/>
                  <a:gd name="T2" fmla="*/ 214 w 237"/>
                  <a:gd name="T3" fmla="*/ 189 h 238"/>
                  <a:gd name="T4" fmla="*/ 225 w 237"/>
                  <a:gd name="T5" fmla="*/ 170 h 238"/>
                  <a:gd name="T6" fmla="*/ 233 w 237"/>
                  <a:gd name="T7" fmla="*/ 148 h 238"/>
                  <a:gd name="T8" fmla="*/ 237 w 237"/>
                  <a:gd name="T9" fmla="*/ 125 h 238"/>
                  <a:gd name="T10" fmla="*/ 236 w 237"/>
                  <a:gd name="T11" fmla="*/ 102 h 238"/>
                  <a:gd name="T12" fmla="*/ 230 w 237"/>
                  <a:gd name="T13" fmla="*/ 80 h 238"/>
                  <a:gd name="T14" fmla="*/ 220 w 237"/>
                  <a:gd name="T15" fmla="*/ 59 h 238"/>
                  <a:gd name="T16" fmla="*/ 206 w 237"/>
                  <a:gd name="T17" fmla="*/ 40 h 238"/>
                  <a:gd name="T18" fmla="*/ 188 w 237"/>
                  <a:gd name="T19" fmla="*/ 23 h 238"/>
                  <a:gd name="T20" fmla="*/ 168 w 237"/>
                  <a:gd name="T21" fmla="*/ 12 h 238"/>
                  <a:gd name="T22" fmla="*/ 146 w 237"/>
                  <a:gd name="T23" fmla="*/ 4 h 238"/>
                  <a:gd name="T24" fmla="*/ 124 w 237"/>
                  <a:gd name="T25" fmla="*/ 0 h 238"/>
                  <a:gd name="T26" fmla="*/ 101 w 237"/>
                  <a:gd name="T27" fmla="*/ 2 h 238"/>
                  <a:gd name="T28" fmla="*/ 79 w 237"/>
                  <a:gd name="T29" fmla="*/ 7 h 238"/>
                  <a:gd name="T30" fmla="*/ 57 w 237"/>
                  <a:gd name="T31" fmla="*/ 18 h 238"/>
                  <a:gd name="T32" fmla="*/ 38 w 237"/>
                  <a:gd name="T33" fmla="*/ 32 h 238"/>
                  <a:gd name="T34" fmla="*/ 21 w 237"/>
                  <a:gd name="T35" fmla="*/ 49 h 238"/>
                  <a:gd name="T36" fmla="*/ 10 w 237"/>
                  <a:gd name="T37" fmla="*/ 70 h 238"/>
                  <a:gd name="T38" fmla="*/ 2 w 237"/>
                  <a:gd name="T39" fmla="*/ 91 h 238"/>
                  <a:gd name="T40" fmla="*/ 0 w 237"/>
                  <a:gd name="T41" fmla="*/ 113 h 238"/>
                  <a:gd name="T42" fmla="*/ 0 w 237"/>
                  <a:gd name="T43" fmla="*/ 136 h 238"/>
                  <a:gd name="T44" fmla="*/ 5 w 237"/>
                  <a:gd name="T45" fmla="*/ 158 h 238"/>
                  <a:gd name="T46" fmla="*/ 16 w 237"/>
                  <a:gd name="T47" fmla="*/ 179 h 238"/>
                  <a:gd name="T48" fmla="*/ 29 w 237"/>
                  <a:gd name="T49" fmla="*/ 199 h 238"/>
                  <a:gd name="T50" fmla="*/ 47 w 237"/>
                  <a:gd name="T51" fmla="*/ 215 h 238"/>
                  <a:gd name="T52" fmla="*/ 67 w 237"/>
                  <a:gd name="T53" fmla="*/ 227 h 238"/>
                  <a:gd name="T54" fmla="*/ 89 w 237"/>
                  <a:gd name="T55" fmla="*/ 234 h 238"/>
                  <a:gd name="T56" fmla="*/ 111 w 237"/>
                  <a:gd name="T57" fmla="*/ 238 h 238"/>
                  <a:gd name="T58" fmla="*/ 134 w 237"/>
                  <a:gd name="T59" fmla="*/ 238 h 238"/>
                  <a:gd name="T60" fmla="*/ 156 w 237"/>
                  <a:gd name="T61" fmla="*/ 232 h 238"/>
                  <a:gd name="T62" fmla="*/ 178 w 237"/>
                  <a:gd name="T63" fmla="*/ 222 h 238"/>
                  <a:gd name="T64" fmla="*/ 198 w 237"/>
                  <a:gd name="T65" fmla="*/ 20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7" h="238">
                    <a:moveTo>
                      <a:pt x="198" y="208"/>
                    </a:moveTo>
                    <a:lnTo>
                      <a:pt x="214" y="189"/>
                    </a:lnTo>
                    <a:lnTo>
                      <a:pt x="225" y="170"/>
                    </a:lnTo>
                    <a:lnTo>
                      <a:pt x="233" y="148"/>
                    </a:lnTo>
                    <a:lnTo>
                      <a:pt x="237" y="125"/>
                    </a:lnTo>
                    <a:lnTo>
                      <a:pt x="236" y="102"/>
                    </a:lnTo>
                    <a:lnTo>
                      <a:pt x="230" y="80"/>
                    </a:lnTo>
                    <a:lnTo>
                      <a:pt x="220" y="59"/>
                    </a:lnTo>
                    <a:lnTo>
                      <a:pt x="206" y="40"/>
                    </a:lnTo>
                    <a:lnTo>
                      <a:pt x="188" y="23"/>
                    </a:lnTo>
                    <a:lnTo>
                      <a:pt x="168" y="12"/>
                    </a:lnTo>
                    <a:lnTo>
                      <a:pt x="146" y="4"/>
                    </a:lnTo>
                    <a:lnTo>
                      <a:pt x="124" y="0"/>
                    </a:lnTo>
                    <a:lnTo>
                      <a:pt x="101" y="2"/>
                    </a:lnTo>
                    <a:lnTo>
                      <a:pt x="79" y="7"/>
                    </a:lnTo>
                    <a:lnTo>
                      <a:pt x="57" y="18"/>
                    </a:lnTo>
                    <a:lnTo>
                      <a:pt x="38" y="32"/>
                    </a:lnTo>
                    <a:lnTo>
                      <a:pt x="21" y="49"/>
                    </a:lnTo>
                    <a:lnTo>
                      <a:pt x="10" y="70"/>
                    </a:lnTo>
                    <a:lnTo>
                      <a:pt x="2" y="91"/>
                    </a:lnTo>
                    <a:lnTo>
                      <a:pt x="0" y="113"/>
                    </a:lnTo>
                    <a:lnTo>
                      <a:pt x="0" y="136"/>
                    </a:lnTo>
                    <a:lnTo>
                      <a:pt x="5" y="158"/>
                    </a:lnTo>
                    <a:lnTo>
                      <a:pt x="16" y="179"/>
                    </a:lnTo>
                    <a:lnTo>
                      <a:pt x="29" y="199"/>
                    </a:lnTo>
                    <a:lnTo>
                      <a:pt x="47" y="215"/>
                    </a:lnTo>
                    <a:lnTo>
                      <a:pt x="67" y="227"/>
                    </a:lnTo>
                    <a:lnTo>
                      <a:pt x="89" y="234"/>
                    </a:lnTo>
                    <a:lnTo>
                      <a:pt x="111" y="238"/>
                    </a:lnTo>
                    <a:lnTo>
                      <a:pt x="134" y="238"/>
                    </a:lnTo>
                    <a:lnTo>
                      <a:pt x="156" y="232"/>
                    </a:lnTo>
                    <a:lnTo>
                      <a:pt x="178" y="222"/>
                    </a:lnTo>
                    <a:lnTo>
                      <a:pt x="198" y="2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334951" name="Group 103"/>
              <p:cNvGrpSpPr>
                <a:grpSpLocks/>
              </p:cNvGrpSpPr>
              <p:nvPr/>
            </p:nvGrpSpPr>
            <p:grpSpPr bwMode="auto">
              <a:xfrm>
                <a:off x="4384" y="1280"/>
                <a:ext cx="905" cy="357"/>
                <a:chOff x="2986" y="1406"/>
                <a:chExt cx="905" cy="357"/>
              </a:xfrm>
            </p:grpSpPr>
            <p:sp>
              <p:nvSpPr>
                <p:cNvPr id="334952" name="Rectangle 104"/>
                <p:cNvSpPr>
                  <a:spLocks noChangeArrowheads="1"/>
                </p:cNvSpPr>
                <p:nvPr/>
              </p:nvSpPr>
              <p:spPr bwMode="auto">
                <a:xfrm>
                  <a:off x="3723" y="1628"/>
                  <a:ext cx="108" cy="92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53" name="Freeform 105"/>
                <p:cNvSpPr>
                  <a:spLocks/>
                </p:cNvSpPr>
                <p:nvPr/>
              </p:nvSpPr>
              <p:spPr bwMode="auto">
                <a:xfrm>
                  <a:off x="3660" y="1406"/>
                  <a:ext cx="231" cy="243"/>
                </a:xfrm>
                <a:custGeom>
                  <a:avLst/>
                  <a:gdLst>
                    <a:gd name="T0" fmla="*/ 1173 w 1404"/>
                    <a:gd name="T1" fmla="*/ 181 h 1405"/>
                    <a:gd name="T2" fmla="*/ 1118 w 1404"/>
                    <a:gd name="T3" fmla="*/ 137 h 1405"/>
                    <a:gd name="T4" fmla="*/ 1062 w 1404"/>
                    <a:gd name="T5" fmla="*/ 99 h 1405"/>
                    <a:gd name="T6" fmla="*/ 1002 w 1404"/>
                    <a:gd name="T7" fmla="*/ 67 h 1405"/>
                    <a:gd name="T8" fmla="*/ 939 w 1404"/>
                    <a:gd name="T9" fmla="*/ 40 h 1405"/>
                    <a:gd name="T10" fmla="*/ 873 w 1404"/>
                    <a:gd name="T11" fmla="*/ 21 h 1405"/>
                    <a:gd name="T12" fmla="*/ 805 w 1404"/>
                    <a:gd name="T13" fmla="*/ 8 h 1405"/>
                    <a:gd name="T14" fmla="*/ 736 w 1404"/>
                    <a:gd name="T15" fmla="*/ 1 h 1405"/>
                    <a:gd name="T16" fmla="*/ 630 w 1404"/>
                    <a:gd name="T17" fmla="*/ 3 h 1405"/>
                    <a:gd name="T18" fmla="*/ 493 w 1404"/>
                    <a:gd name="T19" fmla="*/ 31 h 1405"/>
                    <a:gd name="T20" fmla="*/ 368 w 1404"/>
                    <a:gd name="T21" fmla="*/ 85 h 1405"/>
                    <a:gd name="T22" fmla="*/ 256 w 1404"/>
                    <a:gd name="T23" fmla="*/ 160 h 1405"/>
                    <a:gd name="T24" fmla="*/ 160 w 1404"/>
                    <a:gd name="T25" fmla="*/ 256 h 1405"/>
                    <a:gd name="T26" fmla="*/ 85 w 1404"/>
                    <a:gd name="T27" fmla="*/ 367 h 1405"/>
                    <a:gd name="T28" fmla="*/ 31 w 1404"/>
                    <a:gd name="T29" fmla="*/ 494 h 1405"/>
                    <a:gd name="T30" fmla="*/ 4 w 1404"/>
                    <a:gd name="T31" fmla="*/ 631 h 1405"/>
                    <a:gd name="T32" fmla="*/ 1 w 1404"/>
                    <a:gd name="T33" fmla="*/ 737 h 1405"/>
                    <a:gd name="T34" fmla="*/ 8 w 1404"/>
                    <a:gd name="T35" fmla="*/ 806 h 1405"/>
                    <a:gd name="T36" fmla="*/ 21 w 1404"/>
                    <a:gd name="T37" fmla="*/ 874 h 1405"/>
                    <a:gd name="T38" fmla="*/ 41 w 1404"/>
                    <a:gd name="T39" fmla="*/ 939 h 1405"/>
                    <a:gd name="T40" fmla="*/ 67 w 1404"/>
                    <a:gd name="T41" fmla="*/ 1002 h 1405"/>
                    <a:gd name="T42" fmla="*/ 99 w 1404"/>
                    <a:gd name="T43" fmla="*/ 1063 h 1405"/>
                    <a:gd name="T44" fmla="*/ 137 w 1404"/>
                    <a:gd name="T45" fmla="*/ 1119 h 1405"/>
                    <a:gd name="T46" fmla="*/ 182 w 1404"/>
                    <a:gd name="T47" fmla="*/ 1173 h 1405"/>
                    <a:gd name="T48" fmla="*/ 232 w 1404"/>
                    <a:gd name="T49" fmla="*/ 1223 h 1405"/>
                    <a:gd name="T50" fmla="*/ 285 w 1404"/>
                    <a:gd name="T51" fmla="*/ 1267 h 1405"/>
                    <a:gd name="T52" fmla="*/ 342 w 1404"/>
                    <a:gd name="T53" fmla="*/ 1305 h 1405"/>
                    <a:gd name="T54" fmla="*/ 402 w 1404"/>
                    <a:gd name="T55" fmla="*/ 1338 h 1405"/>
                    <a:gd name="T56" fmla="*/ 465 w 1404"/>
                    <a:gd name="T57" fmla="*/ 1364 h 1405"/>
                    <a:gd name="T58" fmla="*/ 530 w 1404"/>
                    <a:gd name="T59" fmla="*/ 1384 h 1405"/>
                    <a:gd name="T60" fmla="*/ 598 w 1404"/>
                    <a:gd name="T61" fmla="*/ 1397 h 1405"/>
                    <a:gd name="T62" fmla="*/ 667 w 1404"/>
                    <a:gd name="T63" fmla="*/ 1404 h 1405"/>
                    <a:gd name="T64" fmla="*/ 736 w 1404"/>
                    <a:gd name="T65" fmla="*/ 1404 h 1405"/>
                    <a:gd name="T66" fmla="*/ 805 w 1404"/>
                    <a:gd name="T67" fmla="*/ 1397 h 1405"/>
                    <a:gd name="T68" fmla="*/ 873 w 1404"/>
                    <a:gd name="T69" fmla="*/ 1384 h 1405"/>
                    <a:gd name="T70" fmla="*/ 939 w 1404"/>
                    <a:gd name="T71" fmla="*/ 1364 h 1405"/>
                    <a:gd name="T72" fmla="*/ 1002 w 1404"/>
                    <a:gd name="T73" fmla="*/ 1338 h 1405"/>
                    <a:gd name="T74" fmla="*/ 1062 w 1404"/>
                    <a:gd name="T75" fmla="*/ 1305 h 1405"/>
                    <a:gd name="T76" fmla="*/ 1118 w 1404"/>
                    <a:gd name="T77" fmla="*/ 1267 h 1405"/>
                    <a:gd name="T78" fmla="*/ 1173 w 1404"/>
                    <a:gd name="T79" fmla="*/ 1223 h 1405"/>
                    <a:gd name="T80" fmla="*/ 1222 w 1404"/>
                    <a:gd name="T81" fmla="*/ 1173 h 1405"/>
                    <a:gd name="T82" fmla="*/ 1267 w 1404"/>
                    <a:gd name="T83" fmla="*/ 1119 h 1405"/>
                    <a:gd name="T84" fmla="*/ 1305 w 1404"/>
                    <a:gd name="T85" fmla="*/ 1063 h 1405"/>
                    <a:gd name="T86" fmla="*/ 1337 w 1404"/>
                    <a:gd name="T87" fmla="*/ 1002 h 1405"/>
                    <a:gd name="T88" fmla="*/ 1364 w 1404"/>
                    <a:gd name="T89" fmla="*/ 939 h 1405"/>
                    <a:gd name="T90" fmla="*/ 1383 w 1404"/>
                    <a:gd name="T91" fmla="*/ 874 h 1405"/>
                    <a:gd name="T92" fmla="*/ 1396 w 1404"/>
                    <a:gd name="T93" fmla="*/ 806 h 1405"/>
                    <a:gd name="T94" fmla="*/ 1403 w 1404"/>
                    <a:gd name="T95" fmla="*/ 737 h 1405"/>
                    <a:gd name="T96" fmla="*/ 1403 w 1404"/>
                    <a:gd name="T97" fmla="*/ 668 h 1405"/>
                    <a:gd name="T98" fmla="*/ 1396 w 1404"/>
                    <a:gd name="T99" fmla="*/ 598 h 1405"/>
                    <a:gd name="T100" fmla="*/ 1383 w 1404"/>
                    <a:gd name="T101" fmla="*/ 531 h 1405"/>
                    <a:gd name="T102" fmla="*/ 1364 w 1404"/>
                    <a:gd name="T103" fmla="*/ 465 h 1405"/>
                    <a:gd name="T104" fmla="*/ 1337 w 1404"/>
                    <a:gd name="T105" fmla="*/ 402 h 1405"/>
                    <a:gd name="T106" fmla="*/ 1305 w 1404"/>
                    <a:gd name="T107" fmla="*/ 341 h 1405"/>
                    <a:gd name="T108" fmla="*/ 1267 w 1404"/>
                    <a:gd name="T109" fmla="*/ 284 h 1405"/>
                    <a:gd name="T110" fmla="*/ 1222 w 1404"/>
                    <a:gd name="T111" fmla="*/ 230 h 14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404" h="1405">
                      <a:moveTo>
                        <a:pt x="1198" y="205"/>
                      </a:moveTo>
                      <a:lnTo>
                        <a:pt x="1173" y="181"/>
                      </a:lnTo>
                      <a:lnTo>
                        <a:pt x="1146" y="158"/>
                      </a:lnTo>
                      <a:lnTo>
                        <a:pt x="1118" y="137"/>
                      </a:lnTo>
                      <a:lnTo>
                        <a:pt x="1091" y="117"/>
                      </a:lnTo>
                      <a:lnTo>
                        <a:pt x="1062" y="99"/>
                      </a:lnTo>
                      <a:lnTo>
                        <a:pt x="1032" y="82"/>
                      </a:lnTo>
                      <a:lnTo>
                        <a:pt x="1002" y="67"/>
                      </a:lnTo>
                      <a:lnTo>
                        <a:pt x="971" y="53"/>
                      </a:lnTo>
                      <a:lnTo>
                        <a:pt x="939" y="40"/>
                      </a:lnTo>
                      <a:lnTo>
                        <a:pt x="907" y="30"/>
                      </a:lnTo>
                      <a:lnTo>
                        <a:pt x="873" y="21"/>
                      </a:lnTo>
                      <a:lnTo>
                        <a:pt x="840" y="14"/>
                      </a:lnTo>
                      <a:lnTo>
                        <a:pt x="805" y="8"/>
                      </a:lnTo>
                      <a:lnTo>
                        <a:pt x="772" y="3"/>
                      </a:lnTo>
                      <a:lnTo>
                        <a:pt x="736" y="1"/>
                      </a:lnTo>
                      <a:lnTo>
                        <a:pt x="702" y="0"/>
                      </a:lnTo>
                      <a:lnTo>
                        <a:pt x="630" y="3"/>
                      </a:lnTo>
                      <a:lnTo>
                        <a:pt x="561" y="14"/>
                      </a:lnTo>
                      <a:lnTo>
                        <a:pt x="493" y="31"/>
                      </a:lnTo>
                      <a:lnTo>
                        <a:pt x="430" y="55"/>
                      </a:lnTo>
                      <a:lnTo>
                        <a:pt x="368" y="85"/>
                      </a:lnTo>
                      <a:lnTo>
                        <a:pt x="310" y="120"/>
                      </a:lnTo>
                      <a:lnTo>
                        <a:pt x="256" y="160"/>
                      </a:lnTo>
                      <a:lnTo>
                        <a:pt x="206" y="206"/>
                      </a:lnTo>
                      <a:lnTo>
                        <a:pt x="160" y="256"/>
                      </a:lnTo>
                      <a:lnTo>
                        <a:pt x="120" y="310"/>
                      </a:lnTo>
                      <a:lnTo>
                        <a:pt x="85" y="367"/>
                      </a:lnTo>
                      <a:lnTo>
                        <a:pt x="56" y="429"/>
                      </a:lnTo>
                      <a:lnTo>
                        <a:pt x="31" y="494"/>
                      </a:lnTo>
                      <a:lnTo>
                        <a:pt x="14" y="561"/>
                      </a:lnTo>
                      <a:lnTo>
                        <a:pt x="4" y="631"/>
                      </a:lnTo>
                      <a:lnTo>
                        <a:pt x="0" y="702"/>
                      </a:lnTo>
                      <a:lnTo>
                        <a:pt x="1" y="737"/>
                      </a:lnTo>
                      <a:lnTo>
                        <a:pt x="4" y="771"/>
                      </a:lnTo>
                      <a:lnTo>
                        <a:pt x="8" y="806"/>
                      </a:lnTo>
                      <a:lnTo>
                        <a:pt x="14" y="841"/>
                      </a:lnTo>
                      <a:lnTo>
                        <a:pt x="21" y="874"/>
                      </a:lnTo>
                      <a:lnTo>
                        <a:pt x="30" y="906"/>
                      </a:lnTo>
                      <a:lnTo>
                        <a:pt x="41" y="939"/>
                      </a:lnTo>
                      <a:lnTo>
                        <a:pt x="53" y="971"/>
                      </a:lnTo>
                      <a:lnTo>
                        <a:pt x="67" y="1002"/>
                      </a:lnTo>
                      <a:lnTo>
                        <a:pt x="82" y="1033"/>
                      </a:lnTo>
                      <a:lnTo>
                        <a:pt x="99" y="1063"/>
                      </a:lnTo>
                      <a:lnTo>
                        <a:pt x="118" y="1092"/>
                      </a:lnTo>
                      <a:lnTo>
                        <a:pt x="137" y="1119"/>
                      </a:lnTo>
                      <a:lnTo>
                        <a:pt x="159" y="1147"/>
                      </a:lnTo>
                      <a:lnTo>
                        <a:pt x="182" y="1173"/>
                      </a:lnTo>
                      <a:lnTo>
                        <a:pt x="206" y="1199"/>
                      </a:lnTo>
                      <a:lnTo>
                        <a:pt x="232" y="1223"/>
                      </a:lnTo>
                      <a:lnTo>
                        <a:pt x="258" y="1246"/>
                      </a:lnTo>
                      <a:lnTo>
                        <a:pt x="285" y="1267"/>
                      </a:lnTo>
                      <a:lnTo>
                        <a:pt x="313" y="1286"/>
                      </a:lnTo>
                      <a:lnTo>
                        <a:pt x="342" y="1305"/>
                      </a:lnTo>
                      <a:lnTo>
                        <a:pt x="372" y="1322"/>
                      </a:lnTo>
                      <a:lnTo>
                        <a:pt x="402" y="1338"/>
                      </a:lnTo>
                      <a:lnTo>
                        <a:pt x="433" y="1352"/>
                      </a:lnTo>
                      <a:lnTo>
                        <a:pt x="465" y="1364"/>
                      </a:lnTo>
                      <a:lnTo>
                        <a:pt x="498" y="1375"/>
                      </a:lnTo>
                      <a:lnTo>
                        <a:pt x="530" y="1384"/>
                      </a:lnTo>
                      <a:lnTo>
                        <a:pt x="563" y="1391"/>
                      </a:lnTo>
                      <a:lnTo>
                        <a:pt x="598" y="1397"/>
                      </a:lnTo>
                      <a:lnTo>
                        <a:pt x="631" y="1402"/>
                      </a:lnTo>
                      <a:lnTo>
                        <a:pt x="667" y="1404"/>
                      </a:lnTo>
                      <a:lnTo>
                        <a:pt x="702" y="1405"/>
                      </a:lnTo>
                      <a:lnTo>
                        <a:pt x="736" y="1404"/>
                      </a:lnTo>
                      <a:lnTo>
                        <a:pt x="772" y="1402"/>
                      </a:lnTo>
                      <a:lnTo>
                        <a:pt x="805" y="1397"/>
                      </a:lnTo>
                      <a:lnTo>
                        <a:pt x="840" y="1391"/>
                      </a:lnTo>
                      <a:lnTo>
                        <a:pt x="873" y="1384"/>
                      </a:lnTo>
                      <a:lnTo>
                        <a:pt x="907" y="1375"/>
                      </a:lnTo>
                      <a:lnTo>
                        <a:pt x="939" y="1364"/>
                      </a:lnTo>
                      <a:lnTo>
                        <a:pt x="971" y="1352"/>
                      </a:lnTo>
                      <a:lnTo>
                        <a:pt x="1002" y="1338"/>
                      </a:lnTo>
                      <a:lnTo>
                        <a:pt x="1032" y="1322"/>
                      </a:lnTo>
                      <a:lnTo>
                        <a:pt x="1062" y="1305"/>
                      </a:lnTo>
                      <a:lnTo>
                        <a:pt x="1091" y="1286"/>
                      </a:lnTo>
                      <a:lnTo>
                        <a:pt x="1118" y="1267"/>
                      </a:lnTo>
                      <a:lnTo>
                        <a:pt x="1146" y="1246"/>
                      </a:lnTo>
                      <a:lnTo>
                        <a:pt x="1173" y="1223"/>
                      </a:lnTo>
                      <a:lnTo>
                        <a:pt x="1198" y="1199"/>
                      </a:lnTo>
                      <a:lnTo>
                        <a:pt x="1222" y="1173"/>
                      </a:lnTo>
                      <a:lnTo>
                        <a:pt x="1245" y="1147"/>
                      </a:lnTo>
                      <a:lnTo>
                        <a:pt x="1267" y="1119"/>
                      </a:lnTo>
                      <a:lnTo>
                        <a:pt x="1287" y="1092"/>
                      </a:lnTo>
                      <a:lnTo>
                        <a:pt x="1305" y="1063"/>
                      </a:lnTo>
                      <a:lnTo>
                        <a:pt x="1322" y="1033"/>
                      </a:lnTo>
                      <a:lnTo>
                        <a:pt x="1337" y="1002"/>
                      </a:lnTo>
                      <a:lnTo>
                        <a:pt x="1351" y="971"/>
                      </a:lnTo>
                      <a:lnTo>
                        <a:pt x="1364" y="939"/>
                      </a:lnTo>
                      <a:lnTo>
                        <a:pt x="1374" y="906"/>
                      </a:lnTo>
                      <a:lnTo>
                        <a:pt x="1383" y="874"/>
                      </a:lnTo>
                      <a:lnTo>
                        <a:pt x="1390" y="841"/>
                      </a:lnTo>
                      <a:lnTo>
                        <a:pt x="1396" y="806"/>
                      </a:lnTo>
                      <a:lnTo>
                        <a:pt x="1401" y="771"/>
                      </a:lnTo>
                      <a:lnTo>
                        <a:pt x="1403" y="737"/>
                      </a:lnTo>
                      <a:lnTo>
                        <a:pt x="1404" y="702"/>
                      </a:lnTo>
                      <a:lnTo>
                        <a:pt x="1403" y="668"/>
                      </a:lnTo>
                      <a:lnTo>
                        <a:pt x="1401" y="632"/>
                      </a:lnTo>
                      <a:lnTo>
                        <a:pt x="1396" y="598"/>
                      </a:lnTo>
                      <a:lnTo>
                        <a:pt x="1390" y="564"/>
                      </a:lnTo>
                      <a:lnTo>
                        <a:pt x="1383" y="531"/>
                      </a:lnTo>
                      <a:lnTo>
                        <a:pt x="1374" y="497"/>
                      </a:lnTo>
                      <a:lnTo>
                        <a:pt x="1364" y="465"/>
                      </a:lnTo>
                      <a:lnTo>
                        <a:pt x="1351" y="433"/>
                      </a:lnTo>
                      <a:lnTo>
                        <a:pt x="1337" y="402"/>
                      </a:lnTo>
                      <a:lnTo>
                        <a:pt x="1322" y="371"/>
                      </a:lnTo>
                      <a:lnTo>
                        <a:pt x="1305" y="341"/>
                      </a:lnTo>
                      <a:lnTo>
                        <a:pt x="1287" y="312"/>
                      </a:lnTo>
                      <a:lnTo>
                        <a:pt x="1267" y="284"/>
                      </a:lnTo>
                      <a:lnTo>
                        <a:pt x="1245" y="257"/>
                      </a:lnTo>
                      <a:lnTo>
                        <a:pt x="1222" y="230"/>
                      </a:lnTo>
                      <a:lnTo>
                        <a:pt x="1198" y="2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54" name="Freeform 106"/>
                <p:cNvSpPr>
                  <a:spLocks/>
                </p:cNvSpPr>
                <p:nvPr/>
              </p:nvSpPr>
              <p:spPr bwMode="auto">
                <a:xfrm>
                  <a:off x="3672" y="1419"/>
                  <a:ext cx="207" cy="217"/>
                </a:xfrm>
                <a:custGeom>
                  <a:avLst/>
                  <a:gdLst>
                    <a:gd name="T0" fmla="*/ 692 w 1256"/>
                    <a:gd name="T1" fmla="*/ 1253 h 1256"/>
                    <a:gd name="T2" fmla="*/ 814 w 1256"/>
                    <a:gd name="T3" fmla="*/ 1227 h 1256"/>
                    <a:gd name="T4" fmla="*/ 927 w 1256"/>
                    <a:gd name="T5" fmla="*/ 1180 h 1256"/>
                    <a:gd name="T6" fmla="*/ 1027 w 1256"/>
                    <a:gd name="T7" fmla="*/ 1113 h 1256"/>
                    <a:gd name="T8" fmla="*/ 1112 w 1256"/>
                    <a:gd name="T9" fmla="*/ 1028 h 1256"/>
                    <a:gd name="T10" fmla="*/ 1180 w 1256"/>
                    <a:gd name="T11" fmla="*/ 928 h 1256"/>
                    <a:gd name="T12" fmla="*/ 1228 w 1256"/>
                    <a:gd name="T13" fmla="*/ 815 h 1256"/>
                    <a:gd name="T14" fmla="*/ 1253 w 1256"/>
                    <a:gd name="T15" fmla="*/ 693 h 1256"/>
                    <a:gd name="T16" fmla="*/ 1253 w 1256"/>
                    <a:gd name="T17" fmla="*/ 564 h 1256"/>
                    <a:gd name="T18" fmla="*/ 1228 w 1256"/>
                    <a:gd name="T19" fmla="*/ 441 h 1256"/>
                    <a:gd name="T20" fmla="*/ 1180 w 1256"/>
                    <a:gd name="T21" fmla="*/ 329 h 1256"/>
                    <a:gd name="T22" fmla="*/ 1112 w 1256"/>
                    <a:gd name="T23" fmla="*/ 229 h 1256"/>
                    <a:gd name="T24" fmla="*/ 1027 w 1256"/>
                    <a:gd name="T25" fmla="*/ 144 h 1256"/>
                    <a:gd name="T26" fmla="*/ 927 w 1256"/>
                    <a:gd name="T27" fmla="*/ 76 h 1256"/>
                    <a:gd name="T28" fmla="*/ 814 w 1256"/>
                    <a:gd name="T29" fmla="*/ 28 h 1256"/>
                    <a:gd name="T30" fmla="*/ 692 w 1256"/>
                    <a:gd name="T31" fmla="*/ 3 h 1256"/>
                    <a:gd name="T32" fmla="*/ 563 w 1256"/>
                    <a:gd name="T33" fmla="*/ 3 h 1256"/>
                    <a:gd name="T34" fmla="*/ 441 w 1256"/>
                    <a:gd name="T35" fmla="*/ 28 h 1256"/>
                    <a:gd name="T36" fmla="*/ 329 w 1256"/>
                    <a:gd name="T37" fmla="*/ 76 h 1256"/>
                    <a:gd name="T38" fmla="*/ 229 w 1256"/>
                    <a:gd name="T39" fmla="*/ 144 h 1256"/>
                    <a:gd name="T40" fmla="*/ 144 w 1256"/>
                    <a:gd name="T41" fmla="*/ 229 h 1256"/>
                    <a:gd name="T42" fmla="*/ 76 w 1256"/>
                    <a:gd name="T43" fmla="*/ 329 h 1256"/>
                    <a:gd name="T44" fmla="*/ 29 w 1256"/>
                    <a:gd name="T45" fmla="*/ 441 h 1256"/>
                    <a:gd name="T46" fmla="*/ 3 w 1256"/>
                    <a:gd name="T47" fmla="*/ 564 h 1256"/>
                    <a:gd name="T48" fmla="*/ 3 w 1256"/>
                    <a:gd name="T49" fmla="*/ 693 h 1256"/>
                    <a:gd name="T50" fmla="*/ 29 w 1256"/>
                    <a:gd name="T51" fmla="*/ 815 h 1256"/>
                    <a:gd name="T52" fmla="*/ 76 w 1256"/>
                    <a:gd name="T53" fmla="*/ 928 h 1256"/>
                    <a:gd name="T54" fmla="*/ 144 w 1256"/>
                    <a:gd name="T55" fmla="*/ 1028 h 1256"/>
                    <a:gd name="T56" fmla="*/ 229 w 1256"/>
                    <a:gd name="T57" fmla="*/ 1113 h 1256"/>
                    <a:gd name="T58" fmla="*/ 329 w 1256"/>
                    <a:gd name="T59" fmla="*/ 1180 h 1256"/>
                    <a:gd name="T60" fmla="*/ 441 w 1256"/>
                    <a:gd name="T61" fmla="*/ 1227 h 1256"/>
                    <a:gd name="T62" fmla="*/ 563 w 1256"/>
                    <a:gd name="T63" fmla="*/ 1253 h 1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256" h="1256">
                      <a:moveTo>
                        <a:pt x="628" y="1256"/>
                      </a:moveTo>
                      <a:lnTo>
                        <a:pt x="692" y="1253"/>
                      </a:lnTo>
                      <a:lnTo>
                        <a:pt x="754" y="1243"/>
                      </a:lnTo>
                      <a:lnTo>
                        <a:pt x="814" y="1227"/>
                      </a:lnTo>
                      <a:lnTo>
                        <a:pt x="872" y="1207"/>
                      </a:lnTo>
                      <a:lnTo>
                        <a:pt x="927" y="1180"/>
                      </a:lnTo>
                      <a:lnTo>
                        <a:pt x="979" y="1149"/>
                      </a:lnTo>
                      <a:lnTo>
                        <a:pt x="1027" y="1113"/>
                      </a:lnTo>
                      <a:lnTo>
                        <a:pt x="1072" y="1072"/>
                      </a:lnTo>
                      <a:lnTo>
                        <a:pt x="1112" y="1028"/>
                      </a:lnTo>
                      <a:lnTo>
                        <a:pt x="1149" y="980"/>
                      </a:lnTo>
                      <a:lnTo>
                        <a:pt x="1180" y="928"/>
                      </a:lnTo>
                      <a:lnTo>
                        <a:pt x="1207" y="873"/>
                      </a:lnTo>
                      <a:lnTo>
                        <a:pt x="1228" y="815"/>
                      </a:lnTo>
                      <a:lnTo>
                        <a:pt x="1244" y="755"/>
                      </a:lnTo>
                      <a:lnTo>
                        <a:pt x="1253" y="693"/>
                      </a:lnTo>
                      <a:lnTo>
                        <a:pt x="1256" y="628"/>
                      </a:lnTo>
                      <a:lnTo>
                        <a:pt x="1253" y="564"/>
                      </a:lnTo>
                      <a:lnTo>
                        <a:pt x="1244" y="502"/>
                      </a:lnTo>
                      <a:lnTo>
                        <a:pt x="1228" y="441"/>
                      </a:lnTo>
                      <a:lnTo>
                        <a:pt x="1207" y="383"/>
                      </a:lnTo>
                      <a:lnTo>
                        <a:pt x="1180" y="329"/>
                      </a:lnTo>
                      <a:lnTo>
                        <a:pt x="1149" y="277"/>
                      </a:lnTo>
                      <a:lnTo>
                        <a:pt x="1112" y="229"/>
                      </a:lnTo>
                      <a:lnTo>
                        <a:pt x="1072" y="184"/>
                      </a:lnTo>
                      <a:lnTo>
                        <a:pt x="1027" y="144"/>
                      </a:lnTo>
                      <a:lnTo>
                        <a:pt x="979" y="107"/>
                      </a:lnTo>
                      <a:lnTo>
                        <a:pt x="927" y="76"/>
                      </a:lnTo>
                      <a:lnTo>
                        <a:pt x="872" y="49"/>
                      </a:lnTo>
                      <a:lnTo>
                        <a:pt x="814" y="28"/>
                      </a:lnTo>
                      <a:lnTo>
                        <a:pt x="754" y="12"/>
                      </a:lnTo>
                      <a:lnTo>
                        <a:pt x="692" y="3"/>
                      </a:lnTo>
                      <a:lnTo>
                        <a:pt x="628" y="0"/>
                      </a:lnTo>
                      <a:lnTo>
                        <a:pt x="563" y="3"/>
                      </a:lnTo>
                      <a:lnTo>
                        <a:pt x="501" y="12"/>
                      </a:lnTo>
                      <a:lnTo>
                        <a:pt x="441" y="28"/>
                      </a:lnTo>
                      <a:lnTo>
                        <a:pt x="383" y="49"/>
                      </a:lnTo>
                      <a:lnTo>
                        <a:pt x="329" y="76"/>
                      </a:lnTo>
                      <a:lnTo>
                        <a:pt x="277" y="107"/>
                      </a:lnTo>
                      <a:lnTo>
                        <a:pt x="229" y="144"/>
                      </a:lnTo>
                      <a:lnTo>
                        <a:pt x="184" y="184"/>
                      </a:lnTo>
                      <a:lnTo>
                        <a:pt x="144" y="229"/>
                      </a:lnTo>
                      <a:lnTo>
                        <a:pt x="107" y="277"/>
                      </a:lnTo>
                      <a:lnTo>
                        <a:pt x="76" y="329"/>
                      </a:lnTo>
                      <a:lnTo>
                        <a:pt x="49" y="383"/>
                      </a:lnTo>
                      <a:lnTo>
                        <a:pt x="29" y="441"/>
                      </a:lnTo>
                      <a:lnTo>
                        <a:pt x="13" y="502"/>
                      </a:lnTo>
                      <a:lnTo>
                        <a:pt x="3" y="564"/>
                      </a:lnTo>
                      <a:lnTo>
                        <a:pt x="0" y="628"/>
                      </a:lnTo>
                      <a:lnTo>
                        <a:pt x="3" y="693"/>
                      </a:lnTo>
                      <a:lnTo>
                        <a:pt x="13" y="755"/>
                      </a:lnTo>
                      <a:lnTo>
                        <a:pt x="29" y="815"/>
                      </a:lnTo>
                      <a:lnTo>
                        <a:pt x="49" y="873"/>
                      </a:lnTo>
                      <a:lnTo>
                        <a:pt x="76" y="928"/>
                      </a:lnTo>
                      <a:lnTo>
                        <a:pt x="107" y="980"/>
                      </a:lnTo>
                      <a:lnTo>
                        <a:pt x="144" y="1028"/>
                      </a:lnTo>
                      <a:lnTo>
                        <a:pt x="184" y="1072"/>
                      </a:lnTo>
                      <a:lnTo>
                        <a:pt x="229" y="1113"/>
                      </a:lnTo>
                      <a:lnTo>
                        <a:pt x="277" y="1149"/>
                      </a:lnTo>
                      <a:lnTo>
                        <a:pt x="329" y="1180"/>
                      </a:lnTo>
                      <a:lnTo>
                        <a:pt x="383" y="1207"/>
                      </a:lnTo>
                      <a:lnTo>
                        <a:pt x="441" y="1227"/>
                      </a:lnTo>
                      <a:lnTo>
                        <a:pt x="501" y="1243"/>
                      </a:lnTo>
                      <a:lnTo>
                        <a:pt x="563" y="1253"/>
                      </a:lnTo>
                      <a:lnTo>
                        <a:pt x="628" y="1256"/>
                      </a:lnTo>
                      <a:close/>
                    </a:path>
                  </a:pathLst>
                </a:custGeom>
                <a:solidFill>
                  <a:srgbClr val="FF93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55" name="Freeform 107"/>
                <p:cNvSpPr>
                  <a:spLocks/>
                </p:cNvSpPr>
                <p:nvPr/>
              </p:nvSpPr>
              <p:spPr bwMode="auto">
                <a:xfrm>
                  <a:off x="3698" y="1464"/>
                  <a:ext cx="171" cy="160"/>
                </a:xfrm>
                <a:custGeom>
                  <a:avLst/>
                  <a:gdLst>
                    <a:gd name="T0" fmla="*/ 930 w 1039"/>
                    <a:gd name="T1" fmla="*/ 34 h 925"/>
                    <a:gd name="T2" fmla="*/ 963 w 1039"/>
                    <a:gd name="T3" fmla="*/ 105 h 925"/>
                    <a:gd name="T4" fmla="*/ 986 w 1039"/>
                    <a:gd name="T5" fmla="*/ 182 h 925"/>
                    <a:gd name="T6" fmla="*/ 999 w 1039"/>
                    <a:gd name="T7" fmla="*/ 264 h 925"/>
                    <a:gd name="T8" fmla="*/ 997 w 1039"/>
                    <a:gd name="T9" fmla="*/ 363 h 925"/>
                    <a:gd name="T10" fmla="*/ 975 w 1039"/>
                    <a:gd name="T11" fmla="*/ 474 h 925"/>
                    <a:gd name="T12" fmla="*/ 932 w 1039"/>
                    <a:gd name="T13" fmla="*/ 575 h 925"/>
                    <a:gd name="T14" fmla="*/ 871 w 1039"/>
                    <a:gd name="T15" fmla="*/ 665 h 925"/>
                    <a:gd name="T16" fmla="*/ 794 w 1039"/>
                    <a:gd name="T17" fmla="*/ 742 h 925"/>
                    <a:gd name="T18" fmla="*/ 704 w 1039"/>
                    <a:gd name="T19" fmla="*/ 803 h 925"/>
                    <a:gd name="T20" fmla="*/ 603 w 1039"/>
                    <a:gd name="T21" fmla="*/ 846 h 925"/>
                    <a:gd name="T22" fmla="*/ 492 w 1039"/>
                    <a:gd name="T23" fmla="*/ 868 h 925"/>
                    <a:gd name="T24" fmla="*/ 403 w 1039"/>
                    <a:gd name="T25" fmla="*/ 870 h 925"/>
                    <a:gd name="T26" fmla="*/ 338 w 1039"/>
                    <a:gd name="T27" fmla="*/ 863 h 925"/>
                    <a:gd name="T28" fmla="*/ 277 w 1039"/>
                    <a:gd name="T29" fmla="*/ 849 h 925"/>
                    <a:gd name="T30" fmla="*/ 218 w 1039"/>
                    <a:gd name="T31" fmla="*/ 828 h 925"/>
                    <a:gd name="T32" fmla="*/ 163 w 1039"/>
                    <a:gd name="T33" fmla="*/ 802 h 925"/>
                    <a:gd name="T34" fmla="*/ 111 w 1039"/>
                    <a:gd name="T35" fmla="*/ 770 h 925"/>
                    <a:gd name="T36" fmla="*/ 63 w 1039"/>
                    <a:gd name="T37" fmla="*/ 732 h 925"/>
                    <a:gd name="T38" fmla="*/ 19 w 1039"/>
                    <a:gd name="T39" fmla="*/ 689 h 925"/>
                    <a:gd name="T40" fmla="*/ 19 w 1039"/>
                    <a:gd name="T41" fmla="*/ 695 h 925"/>
                    <a:gd name="T42" fmla="*/ 63 w 1039"/>
                    <a:gd name="T43" fmla="*/ 748 h 925"/>
                    <a:gd name="T44" fmla="*/ 114 w 1039"/>
                    <a:gd name="T45" fmla="*/ 795 h 925"/>
                    <a:gd name="T46" fmla="*/ 170 w 1039"/>
                    <a:gd name="T47" fmla="*/ 836 h 925"/>
                    <a:gd name="T48" fmla="*/ 230 w 1039"/>
                    <a:gd name="T49" fmla="*/ 870 h 925"/>
                    <a:gd name="T50" fmla="*/ 296 w 1039"/>
                    <a:gd name="T51" fmla="*/ 896 h 925"/>
                    <a:gd name="T52" fmla="*/ 365 w 1039"/>
                    <a:gd name="T53" fmla="*/ 915 h 925"/>
                    <a:gd name="T54" fmla="*/ 437 w 1039"/>
                    <a:gd name="T55" fmla="*/ 924 h 925"/>
                    <a:gd name="T56" fmla="*/ 532 w 1039"/>
                    <a:gd name="T57" fmla="*/ 922 h 925"/>
                    <a:gd name="T58" fmla="*/ 642 w 1039"/>
                    <a:gd name="T59" fmla="*/ 900 h 925"/>
                    <a:gd name="T60" fmla="*/ 743 w 1039"/>
                    <a:gd name="T61" fmla="*/ 857 h 925"/>
                    <a:gd name="T62" fmla="*/ 833 w 1039"/>
                    <a:gd name="T63" fmla="*/ 796 h 925"/>
                    <a:gd name="T64" fmla="*/ 910 w 1039"/>
                    <a:gd name="T65" fmla="*/ 719 h 925"/>
                    <a:gd name="T66" fmla="*/ 971 w 1039"/>
                    <a:gd name="T67" fmla="*/ 629 h 925"/>
                    <a:gd name="T68" fmla="*/ 1014 w 1039"/>
                    <a:gd name="T69" fmla="*/ 528 h 925"/>
                    <a:gd name="T70" fmla="*/ 1036 w 1039"/>
                    <a:gd name="T71" fmla="*/ 417 h 925"/>
                    <a:gd name="T72" fmla="*/ 1037 w 1039"/>
                    <a:gd name="T73" fmla="*/ 309 h 925"/>
                    <a:gd name="T74" fmla="*/ 1020 w 1039"/>
                    <a:gd name="T75" fmla="*/ 211 h 925"/>
                    <a:gd name="T76" fmla="*/ 986 w 1039"/>
                    <a:gd name="T77" fmla="*/ 121 h 925"/>
                    <a:gd name="T78" fmla="*/ 939 w 1039"/>
                    <a:gd name="T79" fmla="*/ 38 h 9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039" h="925">
                      <a:moveTo>
                        <a:pt x="910" y="0"/>
                      </a:moveTo>
                      <a:lnTo>
                        <a:pt x="930" y="34"/>
                      </a:lnTo>
                      <a:lnTo>
                        <a:pt x="948" y="69"/>
                      </a:lnTo>
                      <a:lnTo>
                        <a:pt x="963" y="105"/>
                      </a:lnTo>
                      <a:lnTo>
                        <a:pt x="976" y="143"/>
                      </a:lnTo>
                      <a:lnTo>
                        <a:pt x="986" y="182"/>
                      </a:lnTo>
                      <a:lnTo>
                        <a:pt x="995" y="223"/>
                      </a:lnTo>
                      <a:lnTo>
                        <a:pt x="999" y="264"/>
                      </a:lnTo>
                      <a:lnTo>
                        <a:pt x="1000" y="306"/>
                      </a:lnTo>
                      <a:lnTo>
                        <a:pt x="997" y="363"/>
                      </a:lnTo>
                      <a:lnTo>
                        <a:pt x="989" y="420"/>
                      </a:lnTo>
                      <a:lnTo>
                        <a:pt x="975" y="474"/>
                      </a:lnTo>
                      <a:lnTo>
                        <a:pt x="955" y="525"/>
                      </a:lnTo>
                      <a:lnTo>
                        <a:pt x="932" y="575"/>
                      </a:lnTo>
                      <a:lnTo>
                        <a:pt x="904" y="621"/>
                      </a:lnTo>
                      <a:lnTo>
                        <a:pt x="871" y="665"/>
                      </a:lnTo>
                      <a:lnTo>
                        <a:pt x="834" y="705"/>
                      </a:lnTo>
                      <a:lnTo>
                        <a:pt x="794" y="742"/>
                      </a:lnTo>
                      <a:lnTo>
                        <a:pt x="750" y="774"/>
                      </a:lnTo>
                      <a:lnTo>
                        <a:pt x="704" y="803"/>
                      </a:lnTo>
                      <a:lnTo>
                        <a:pt x="655" y="826"/>
                      </a:lnTo>
                      <a:lnTo>
                        <a:pt x="603" y="846"/>
                      </a:lnTo>
                      <a:lnTo>
                        <a:pt x="549" y="860"/>
                      </a:lnTo>
                      <a:lnTo>
                        <a:pt x="492" y="868"/>
                      </a:lnTo>
                      <a:lnTo>
                        <a:pt x="435" y="871"/>
                      </a:lnTo>
                      <a:lnTo>
                        <a:pt x="403" y="870"/>
                      </a:lnTo>
                      <a:lnTo>
                        <a:pt x="370" y="868"/>
                      </a:lnTo>
                      <a:lnTo>
                        <a:pt x="338" y="863"/>
                      </a:lnTo>
                      <a:lnTo>
                        <a:pt x="307" y="857"/>
                      </a:lnTo>
                      <a:lnTo>
                        <a:pt x="277" y="849"/>
                      </a:lnTo>
                      <a:lnTo>
                        <a:pt x="247" y="839"/>
                      </a:lnTo>
                      <a:lnTo>
                        <a:pt x="218" y="828"/>
                      </a:lnTo>
                      <a:lnTo>
                        <a:pt x="190" y="816"/>
                      </a:lnTo>
                      <a:lnTo>
                        <a:pt x="163" y="802"/>
                      </a:lnTo>
                      <a:lnTo>
                        <a:pt x="137" y="786"/>
                      </a:lnTo>
                      <a:lnTo>
                        <a:pt x="111" y="770"/>
                      </a:lnTo>
                      <a:lnTo>
                        <a:pt x="87" y="751"/>
                      </a:lnTo>
                      <a:lnTo>
                        <a:pt x="63" y="732"/>
                      </a:lnTo>
                      <a:lnTo>
                        <a:pt x="41" y="711"/>
                      </a:lnTo>
                      <a:lnTo>
                        <a:pt x="19" y="689"/>
                      </a:lnTo>
                      <a:lnTo>
                        <a:pt x="0" y="666"/>
                      </a:lnTo>
                      <a:lnTo>
                        <a:pt x="19" y="695"/>
                      </a:lnTo>
                      <a:lnTo>
                        <a:pt x="41" y="721"/>
                      </a:lnTo>
                      <a:lnTo>
                        <a:pt x="63" y="748"/>
                      </a:lnTo>
                      <a:lnTo>
                        <a:pt x="88" y="772"/>
                      </a:lnTo>
                      <a:lnTo>
                        <a:pt x="114" y="795"/>
                      </a:lnTo>
                      <a:lnTo>
                        <a:pt x="141" y="817"/>
                      </a:lnTo>
                      <a:lnTo>
                        <a:pt x="170" y="836"/>
                      </a:lnTo>
                      <a:lnTo>
                        <a:pt x="199" y="854"/>
                      </a:lnTo>
                      <a:lnTo>
                        <a:pt x="230" y="870"/>
                      </a:lnTo>
                      <a:lnTo>
                        <a:pt x="262" y="884"/>
                      </a:lnTo>
                      <a:lnTo>
                        <a:pt x="296" y="896"/>
                      </a:lnTo>
                      <a:lnTo>
                        <a:pt x="329" y="907"/>
                      </a:lnTo>
                      <a:lnTo>
                        <a:pt x="365" y="915"/>
                      </a:lnTo>
                      <a:lnTo>
                        <a:pt x="400" y="921"/>
                      </a:lnTo>
                      <a:lnTo>
                        <a:pt x="437" y="924"/>
                      </a:lnTo>
                      <a:lnTo>
                        <a:pt x="474" y="925"/>
                      </a:lnTo>
                      <a:lnTo>
                        <a:pt x="532" y="922"/>
                      </a:lnTo>
                      <a:lnTo>
                        <a:pt x="588" y="914"/>
                      </a:lnTo>
                      <a:lnTo>
                        <a:pt x="642" y="900"/>
                      </a:lnTo>
                      <a:lnTo>
                        <a:pt x="694" y="880"/>
                      </a:lnTo>
                      <a:lnTo>
                        <a:pt x="743" y="857"/>
                      </a:lnTo>
                      <a:lnTo>
                        <a:pt x="790" y="828"/>
                      </a:lnTo>
                      <a:lnTo>
                        <a:pt x="833" y="796"/>
                      </a:lnTo>
                      <a:lnTo>
                        <a:pt x="874" y="759"/>
                      </a:lnTo>
                      <a:lnTo>
                        <a:pt x="910" y="719"/>
                      </a:lnTo>
                      <a:lnTo>
                        <a:pt x="943" y="675"/>
                      </a:lnTo>
                      <a:lnTo>
                        <a:pt x="971" y="629"/>
                      </a:lnTo>
                      <a:lnTo>
                        <a:pt x="995" y="580"/>
                      </a:lnTo>
                      <a:lnTo>
                        <a:pt x="1014" y="528"/>
                      </a:lnTo>
                      <a:lnTo>
                        <a:pt x="1028" y="474"/>
                      </a:lnTo>
                      <a:lnTo>
                        <a:pt x="1036" y="417"/>
                      </a:lnTo>
                      <a:lnTo>
                        <a:pt x="1039" y="360"/>
                      </a:lnTo>
                      <a:lnTo>
                        <a:pt x="1037" y="309"/>
                      </a:lnTo>
                      <a:lnTo>
                        <a:pt x="1030" y="259"/>
                      </a:lnTo>
                      <a:lnTo>
                        <a:pt x="1020" y="211"/>
                      </a:lnTo>
                      <a:lnTo>
                        <a:pt x="1005" y="165"/>
                      </a:lnTo>
                      <a:lnTo>
                        <a:pt x="986" y="121"/>
                      </a:lnTo>
                      <a:lnTo>
                        <a:pt x="965" y="79"/>
                      </a:lnTo>
                      <a:lnTo>
                        <a:pt x="939" y="38"/>
                      </a:lnTo>
                      <a:lnTo>
                        <a:pt x="9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56" name="Freeform 108"/>
                <p:cNvSpPr>
                  <a:spLocks/>
                </p:cNvSpPr>
                <p:nvPr/>
              </p:nvSpPr>
              <p:spPr bwMode="auto">
                <a:xfrm>
                  <a:off x="3756" y="1509"/>
                  <a:ext cx="38" cy="39"/>
                </a:xfrm>
                <a:custGeom>
                  <a:avLst/>
                  <a:gdLst>
                    <a:gd name="T0" fmla="*/ 117 w 233"/>
                    <a:gd name="T1" fmla="*/ 233 h 233"/>
                    <a:gd name="T2" fmla="*/ 140 w 233"/>
                    <a:gd name="T3" fmla="*/ 230 h 233"/>
                    <a:gd name="T4" fmla="*/ 161 w 233"/>
                    <a:gd name="T5" fmla="*/ 224 h 233"/>
                    <a:gd name="T6" fmla="*/ 182 w 233"/>
                    <a:gd name="T7" fmla="*/ 213 h 233"/>
                    <a:gd name="T8" fmla="*/ 199 w 233"/>
                    <a:gd name="T9" fmla="*/ 198 h 233"/>
                    <a:gd name="T10" fmla="*/ 213 w 233"/>
                    <a:gd name="T11" fmla="*/ 181 h 233"/>
                    <a:gd name="T12" fmla="*/ 224 w 233"/>
                    <a:gd name="T13" fmla="*/ 161 h 233"/>
                    <a:gd name="T14" fmla="*/ 231 w 233"/>
                    <a:gd name="T15" fmla="*/ 139 h 233"/>
                    <a:gd name="T16" fmla="*/ 233 w 233"/>
                    <a:gd name="T17" fmla="*/ 116 h 233"/>
                    <a:gd name="T18" fmla="*/ 231 w 233"/>
                    <a:gd name="T19" fmla="*/ 93 h 233"/>
                    <a:gd name="T20" fmla="*/ 224 w 233"/>
                    <a:gd name="T21" fmla="*/ 72 h 233"/>
                    <a:gd name="T22" fmla="*/ 213 w 233"/>
                    <a:gd name="T23" fmla="*/ 51 h 233"/>
                    <a:gd name="T24" fmla="*/ 199 w 233"/>
                    <a:gd name="T25" fmla="*/ 34 h 233"/>
                    <a:gd name="T26" fmla="*/ 182 w 233"/>
                    <a:gd name="T27" fmla="*/ 20 h 233"/>
                    <a:gd name="T28" fmla="*/ 161 w 233"/>
                    <a:gd name="T29" fmla="*/ 9 h 233"/>
                    <a:gd name="T30" fmla="*/ 140 w 233"/>
                    <a:gd name="T31" fmla="*/ 2 h 233"/>
                    <a:gd name="T32" fmla="*/ 117 w 233"/>
                    <a:gd name="T33" fmla="*/ 0 h 233"/>
                    <a:gd name="T34" fmla="*/ 94 w 233"/>
                    <a:gd name="T35" fmla="*/ 2 h 233"/>
                    <a:gd name="T36" fmla="*/ 72 w 233"/>
                    <a:gd name="T37" fmla="*/ 9 h 233"/>
                    <a:gd name="T38" fmla="*/ 51 w 233"/>
                    <a:gd name="T39" fmla="*/ 20 h 233"/>
                    <a:gd name="T40" fmla="*/ 35 w 233"/>
                    <a:gd name="T41" fmla="*/ 34 h 233"/>
                    <a:gd name="T42" fmla="*/ 20 w 233"/>
                    <a:gd name="T43" fmla="*/ 51 h 233"/>
                    <a:gd name="T44" fmla="*/ 9 w 233"/>
                    <a:gd name="T45" fmla="*/ 72 h 233"/>
                    <a:gd name="T46" fmla="*/ 3 w 233"/>
                    <a:gd name="T47" fmla="*/ 93 h 233"/>
                    <a:gd name="T48" fmla="*/ 0 w 233"/>
                    <a:gd name="T49" fmla="*/ 116 h 233"/>
                    <a:gd name="T50" fmla="*/ 3 w 233"/>
                    <a:gd name="T51" fmla="*/ 139 h 233"/>
                    <a:gd name="T52" fmla="*/ 9 w 233"/>
                    <a:gd name="T53" fmla="*/ 161 h 233"/>
                    <a:gd name="T54" fmla="*/ 20 w 233"/>
                    <a:gd name="T55" fmla="*/ 181 h 233"/>
                    <a:gd name="T56" fmla="*/ 35 w 233"/>
                    <a:gd name="T57" fmla="*/ 198 h 233"/>
                    <a:gd name="T58" fmla="*/ 51 w 233"/>
                    <a:gd name="T59" fmla="*/ 213 h 233"/>
                    <a:gd name="T60" fmla="*/ 72 w 233"/>
                    <a:gd name="T61" fmla="*/ 224 h 233"/>
                    <a:gd name="T62" fmla="*/ 94 w 233"/>
                    <a:gd name="T63" fmla="*/ 230 h 233"/>
                    <a:gd name="T64" fmla="*/ 117 w 233"/>
                    <a:gd name="T65" fmla="*/ 233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33" h="233">
                      <a:moveTo>
                        <a:pt x="117" y="233"/>
                      </a:moveTo>
                      <a:lnTo>
                        <a:pt x="140" y="230"/>
                      </a:lnTo>
                      <a:lnTo>
                        <a:pt x="161" y="224"/>
                      </a:lnTo>
                      <a:lnTo>
                        <a:pt x="182" y="213"/>
                      </a:lnTo>
                      <a:lnTo>
                        <a:pt x="199" y="198"/>
                      </a:lnTo>
                      <a:lnTo>
                        <a:pt x="213" y="181"/>
                      </a:lnTo>
                      <a:lnTo>
                        <a:pt x="224" y="161"/>
                      </a:lnTo>
                      <a:lnTo>
                        <a:pt x="231" y="139"/>
                      </a:lnTo>
                      <a:lnTo>
                        <a:pt x="233" y="116"/>
                      </a:lnTo>
                      <a:lnTo>
                        <a:pt x="231" y="93"/>
                      </a:lnTo>
                      <a:lnTo>
                        <a:pt x="224" y="72"/>
                      </a:lnTo>
                      <a:lnTo>
                        <a:pt x="213" y="51"/>
                      </a:lnTo>
                      <a:lnTo>
                        <a:pt x="199" y="34"/>
                      </a:lnTo>
                      <a:lnTo>
                        <a:pt x="182" y="20"/>
                      </a:lnTo>
                      <a:lnTo>
                        <a:pt x="161" y="9"/>
                      </a:lnTo>
                      <a:lnTo>
                        <a:pt x="140" y="2"/>
                      </a:lnTo>
                      <a:lnTo>
                        <a:pt x="117" y="0"/>
                      </a:lnTo>
                      <a:lnTo>
                        <a:pt x="94" y="2"/>
                      </a:lnTo>
                      <a:lnTo>
                        <a:pt x="72" y="9"/>
                      </a:lnTo>
                      <a:lnTo>
                        <a:pt x="51" y="20"/>
                      </a:lnTo>
                      <a:lnTo>
                        <a:pt x="35" y="34"/>
                      </a:lnTo>
                      <a:lnTo>
                        <a:pt x="20" y="51"/>
                      </a:lnTo>
                      <a:lnTo>
                        <a:pt x="9" y="72"/>
                      </a:lnTo>
                      <a:lnTo>
                        <a:pt x="3" y="93"/>
                      </a:lnTo>
                      <a:lnTo>
                        <a:pt x="0" y="116"/>
                      </a:lnTo>
                      <a:lnTo>
                        <a:pt x="3" y="139"/>
                      </a:lnTo>
                      <a:lnTo>
                        <a:pt x="9" y="161"/>
                      </a:lnTo>
                      <a:lnTo>
                        <a:pt x="20" y="181"/>
                      </a:lnTo>
                      <a:lnTo>
                        <a:pt x="35" y="198"/>
                      </a:lnTo>
                      <a:lnTo>
                        <a:pt x="51" y="213"/>
                      </a:lnTo>
                      <a:lnTo>
                        <a:pt x="72" y="224"/>
                      </a:lnTo>
                      <a:lnTo>
                        <a:pt x="94" y="230"/>
                      </a:lnTo>
                      <a:lnTo>
                        <a:pt x="117" y="2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57" name="Freeform 109"/>
                <p:cNvSpPr>
                  <a:spLocks/>
                </p:cNvSpPr>
                <p:nvPr/>
              </p:nvSpPr>
              <p:spPr bwMode="auto">
                <a:xfrm>
                  <a:off x="3736" y="1659"/>
                  <a:ext cx="83" cy="41"/>
                </a:xfrm>
                <a:custGeom>
                  <a:avLst/>
                  <a:gdLst>
                    <a:gd name="T0" fmla="*/ 502 w 502"/>
                    <a:gd name="T1" fmla="*/ 238 h 238"/>
                    <a:gd name="T2" fmla="*/ 502 w 502"/>
                    <a:gd name="T3" fmla="*/ 0 h 238"/>
                    <a:gd name="T4" fmla="*/ 0 w 502"/>
                    <a:gd name="T5" fmla="*/ 65 h 238"/>
                    <a:gd name="T6" fmla="*/ 0 w 502"/>
                    <a:gd name="T7" fmla="*/ 238 h 238"/>
                    <a:gd name="T8" fmla="*/ 502 w 502"/>
                    <a:gd name="T9" fmla="*/ 238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02" h="238">
                      <a:moveTo>
                        <a:pt x="502" y="238"/>
                      </a:moveTo>
                      <a:lnTo>
                        <a:pt x="502" y="0"/>
                      </a:lnTo>
                      <a:lnTo>
                        <a:pt x="0" y="65"/>
                      </a:lnTo>
                      <a:lnTo>
                        <a:pt x="0" y="238"/>
                      </a:lnTo>
                      <a:lnTo>
                        <a:pt x="502" y="238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58" name="Freeform 110"/>
                <p:cNvSpPr>
                  <a:spLocks/>
                </p:cNvSpPr>
                <p:nvPr/>
              </p:nvSpPr>
              <p:spPr bwMode="auto">
                <a:xfrm>
                  <a:off x="3743" y="1676"/>
                  <a:ext cx="16" cy="15"/>
                </a:xfrm>
                <a:custGeom>
                  <a:avLst/>
                  <a:gdLst>
                    <a:gd name="T0" fmla="*/ 46 w 93"/>
                    <a:gd name="T1" fmla="*/ 94 h 94"/>
                    <a:gd name="T2" fmla="*/ 55 w 93"/>
                    <a:gd name="T3" fmla="*/ 93 h 94"/>
                    <a:gd name="T4" fmla="*/ 64 w 93"/>
                    <a:gd name="T5" fmla="*/ 90 h 94"/>
                    <a:gd name="T6" fmla="*/ 72 w 93"/>
                    <a:gd name="T7" fmla="*/ 86 h 94"/>
                    <a:gd name="T8" fmla="*/ 79 w 93"/>
                    <a:gd name="T9" fmla="*/ 80 h 94"/>
                    <a:gd name="T10" fmla="*/ 85 w 93"/>
                    <a:gd name="T11" fmla="*/ 73 h 94"/>
                    <a:gd name="T12" fmla="*/ 90 w 93"/>
                    <a:gd name="T13" fmla="*/ 66 h 94"/>
                    <a:gd name="T14" fmla="*/ 92 w 93"/>
                    <a:gd name="T15" fmla="*/ 57 h 94"/>
                    <a:gd name="T16" fmla="*/ 93 w 93"/>
                    <a:gd name="T17" fmla="*/ 48 h 94"/>
                    <a:gd name="T18" fmla="*/ 92 w 93"/>
                    <a:gd name="T19" fmla="*/ 38 h 94"/>
                    <a:gd name="T20" fmla="*/ 90 w 93"/>
                    <a:gd name="T21" fmla="*/ 29 h 94"/>
                    <a:gd name="T22" fmla="*/ 85 w 93"/>
                    <a:gd name="T23" fmla="*/ 21 h 94"/>
                    <a:gd name="T24" fmla="*/ 79 w 93"/>
                    <a:gd name="T25" fmla="*/ 14 h 94"/>
                    <a:gd name="T26" fmla="*/ 72 w 93"/>
                    <a:gd name="T27" fmla="*/ 9 h 94"/>
                    <a:gd name="T28" fmla="*/ 64 w 93"/>
                    <a:gd name="T29" fmla="*/ 4 h 94"/>
                    <a:gd name="T30" fmla="*/ 55 w 93"/>
                    <a:gd name="T31" fmla="*/ 2 h 94"/>
                    <a:gd name="T32" fmla="*/ 46 w 93"/>
                    <a:gd name="T33" fmla="*/ 0 h 94"/>
                    <a:gd name="T34" fmla="*/ 37 w 93"/>
                    <a:gd name="T35" fmla="*/ 2 h 94"/>
                    <a:gd name="T36" fmla="*/ 28 w 93"/>
                    <a:gd name="T37" fmla="*/ 4 h 94"/>
                    <a:gd name="T38" fmla="*/ 21 w 93"/>
                    <a:gd name="T39" fmla="*/ 9 h 94"/>
                    <a:gd name="T40" fmla="*/ 14 w 93"/>
                    <a:gd name="T41" fmla="*/ 14 h 94"/>
                    <a:gd name="T42" fmla="*/ 8 w 93"/>
                    <a:gd name="T43" fmla="*/ 21 h 94"/>
                    <a:gd name="T44" fmla="*/ 3 w 93"/>
                    <a:gd name="T45" fmla="*/ 29 h 94"/>
                    <a:gd name="T46" fmla="*/ 1 w 93"/>
                    <a:gd name="T47" fmla="*/ 38 h 94"/>
                    <a:gd name="T48" fmla="*/ 0 w 93"/>
                    <a:gd name="T49" fmla="*/ 48 h 94"/>
                    <a:gd name="T50" fmla="*/ 1 w 93"/>
                    <a:gd name="T51" fmla="*/ 57 h 94"/>
                    <a:gd name="T52" fmla="*/ 3 w 93"/>
                    <a:gd name="T53" fmla="*/ 66 h 94"/>
                    <a:gd name="T54" fmla="*/ 8 w 93"/>
                    <a:gd name="T55" fmla="*/ 73 h 94"/>
                    <a:gd name="T56" fmla="*/ 14 w 93"/>
                    <a:gd name="T57" fmla="*/ 80 h 94"/>
                    <a:gd name="T58" fmla="*/ 21 w 93"/>
                    <a:gd name="T59" fmla="*/ 86 h 94"/>
                    <a:gd name="T60" fmla="*/ 28 w 93"/>
                    <a:gd name="T61" fmla="*/ 90 h 94"/>
                    <a:gd name="T62" fmla="*/ 37 w 93"/>
                    <a:gd name="T63" fmla="*/ 93 h 94"/>
                    <a:gd name="T64" fmla="*/ 46 w 93"/>
                    <a:gd name="T65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3" h="94">
                      <a:moveTo>
                        <a:pt x="46" y="94"/>
                      </a:moveTo>
                      <a:lnTo>
                        <a:pt x="55" y="93"/>
                      </a:lnTo>
                      <a:lnTo>
                        <a:pt x="64" y="90"/>
                      </a:lnTo>
                      <a:lnTo>
                        <a:pt x="72" y="86"/>
                      </a:lnTo>
                      <a:lnTo>
                        <a:pt x="79" y="80"/>
                      </a:lnTo>
                      <a:lnTo>
                        <a:pt x="85" y="73"/>
                      </a:lnTo>
                      <a:lnTo>
                        <a:pt x="90" y="66"/>
                      </a:lnTo>
                      <a:lnTo>
                        <a:pt x="92" y="57"/>
                      </a:lnTo>
                      <a:lnTo>
                        <a:pt x="93" y="48"/>
                      </a:lnTo>
                      <a:lnTo>
                        <a:pt x="92" y="38"/>
                      </a:lnTo>
                      <a:lnTo>
                        <a:pt x="90" y="29"/>
                      </a:lnTo>
                      <a:lnTo>
                        <a:pt x="85" y="21"/>
                      </a:lnTo>
                      <a:lnTo>
                        <a:pt x="79" y="14"/>
                      </a:lnTo>
                      <a:lnTo>
                        <a:pt x="72" y="9"/>
                      </a:lnTo>
                      <a:lnTo>
                        <a:pt x="64" y="4"/>
                      </a:lnTo>
                      <a:lnTo>
                        <a:pt x="55" y="2"/>
                      </a:lnTo>
                      <a:lnTo>
                        <a:pt x="46" y="0"/>
                      </a:lnTo>
                      <a:lnTo>
                        <a:pt x="37" y="2"/>
                      </a:lnTo>
                      <a:lnTo>
                        <a:pt x="28" y="4"/>
                      </a:lnTo>
                      <a:lnTo>
                        <a:pt x="21" y="9"/>
                      </a:lnTo>
                      <a:lnTo>
                        <a:pt x="14" y="14"/>
                      </a:lnTo>
                      <a:lnTo>
                        <a:pt x="8" y="21"/>
                      </a:lnTo>
                      <a:lnTo>
                        <a:pt x="3" y="29"/>
                      </a:lnTo>
                      <a:lnTo>
                        <a:pt x="1" y="38"/>
                      </a:lnTo>
                      <a:lnTo>
                        <a:pt x="0" y="48"/>
                      </a:lnTo>
                      <a:lnTo>
                        <a:pt x="1" y="57"/>
                      </a:lnTo>
                      <a:lnTo>
                        <a:pt x="3" y="66"/>
                      </a:lnTo>
                      <a:lnTo>
                        <a:pt x="8" y="73"/>
                      </a:lnTo>
                      <a:lnTo>
                        <a:pt x="14" y="80"/>
                      </a:lnTo>
                      <a:lnTo>
                        <a:pt x="21" y="86"/>
                      </a:lnTo>
                      <a:lnTo>
                        <a:pt x="28" y="90"/>
                      </a:lnTo>
                      <a:lnTo>
                        <a:pt x="37" y="93"/>
                      </a:lnTo>
                      <a:lnTo>
                        <a:pt x="46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59" name="Freeform 111"/>
                <p:cNvSpPr>
                  <a:spLocks/>
                </p:cNvSpPr>
                <p:nvPr/>
              </p:nvSpPr>
              <p:spPr bwMode="auto">
                <a:xfrm>
                  <a:off x="3769" y="1676"/>
                  <a:ext cx="15" cy="15"/>
                </a:xfrm>
                <a:custGeom>
                  <a:avLst/>
                  <a:gdLst>
                    <a:gd name="T0" fmla="*/ 46 w 93"/>
                    <a:gd name="T1" fmla="*/ 94 h 94"/>
                    <a:gd name="T2" fmla="*/ 55 w 93"/>
                    <a:gd name="T3" fmla="*/ 93 h 94"/>
                    <a:gd name="T4" fmla="*/ 64 w 93"/>
                    <a:gd name="T5" fmla="*/ 90 h 94"/>
                    <a:gd name="T6" fmla="*/ 72 w 93"/>
                    <a:gd name="T7" fmla="*/ 86 h 94"/>
                    <a:gd name="T8" fmla="*/ 79 w 93"/>
                    <a:gd name="T9" fmla="*/ 80 h 94"/>
                    <a:gd name="T10" fmla="*/ 85 w 93"/>
                    <a:gd name="T11" fmla="*/ 73 h 94"/>
                    <a:gd name="T12" fmla="*/ 89 w 93"/>
                    <a:gd name="T13" fmla="*/ 66 h 94"/>
                    <a:gd name="T14" fmla="*/ 92 w 93"/>
                    <a:gd name="T15" fmla="*/ 57 h 94"/>
                    <a:gd name="T16" fmla="*/ 93 w 93"/>
                    <a:gd name="T17" fmla="*/ 48 h 94"/>
                    <a:gd name="T18" fmla="*/ 92 w 93"/>
                    <a:gd name="T19" fmla="*/ 38 h 94"/>
                    <a:gd name="T20" fmla="*/ 89 w 93"/>
                    <a:gd name="T21" fmla="*/ 29 h 94"/>
                    <a:gd name="T22" fmla="*/ 85 w 93"/>
                    <a:gd name="T23" fmla="*/ 21 h 94"/>
                    <a:gd name="T24" fmla="*/ 79 w 93"/>
                    <a:gd name="T25" fmla="*/ 14 h 94"/>
                    <a:gd name="T26" fmla="*/ 72 w 93"/>
                    <a:gd name="T27" fmla="*/ 9 h 94"/>
                    <a:gd name="T28" fmla="*/ 64 w 93"/>
                    <a:gd name="T29" fmla="*/ 4 h 94"/>
                    <a:gd name="T30" fmla="*/ 55 w 93"/>
                    <a:gd name="T31" fmla="*/ 2 h 94"/>
                    <a:gd name="T32" fmla="*/ 46 w 93"/>
                    <a:gd name="T33" fmla="*/ 0 h 94"/>
                    <a:gd name="T34" fmla="*/ 36 w 93"/>
                    <a:gd name="T35" fmla="*/ 2 h 94"/>
                    <a:gd name="T36" fmla="*/ 27 w 93"/>
                    <a:gd name="T37" fmla="*/ 4 h 94"/>
                    <a:gd name="T38" fmla="*/ 20 w 93"/>
                    <a:gd name="T39" fmla="*/ 9 h 94"/>
                    <a:gd name="T40" fmla="*/ 13 w 93"/>
                    <a:gd name="T41" fmla="*/ 14 h 94"/>
                    <a:gd name="T42" fmla="*/ 8 w 93"/>
                    <a:gd name="T43" fmla="*/ 21 h 94"/>
                    <a:gd name="T44" fmla="*/ 3 w 93"/>
                    <a:gd name="T45" fmla="*/ 29 h 94"/>
                    <a:gd name="T46" fmla="*/ 1 w 93"/>
                    <a:gd name="T47" fmla="*/ 38 h 94"/>
                    <a:gd name="T48" fmla="*/ 0 w 93"/>
                    <a:gd name="T49" fmla="*/ 48 h 94"/>
                    <a:gd name="T50" fmla="*/ 1 w 93"/>
                    <a:gd name="T51" fmla="*/ 57 h 94"/>
                    <a:gd name="T52" fmla="*/ 3 w 93"/>
                    <a:gd name="T53" fmla="*/ 66 h 94"/>
                    <a:gd name="T54" fmla="*/ 8 w 93"/>
                    <a:gd name="T55" fmla="*/ 73 h 94"/>
                    <a:gd name="T56" fmla="*/ 13 w 93"/>
                    <a:gd name="T57" fmla="*/ 80 h 94"/>
                    <a:gd name="T58" fmla="*/ 20 w 93"/>
                    <a:gd name="T59" fmla="*/ 86 h 94"/>
                    <a:gd name="T60" fmla="*/ 27 w 93"/>
                    <a:gd name="T61" fmla="*/ 90 h 94"/>
                    <a:gd name="T62" fmla="*/ 36 w 93"/>
                    <a:gd name="T63" fmla="*/ 93 h 94"/>
                    <a:gd name="T64" fmla="*/ 46 w 93"/>
                    <a:gd name="T65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3" h="94">
                      <a:moveTo>
                        <a:pt x="46" y="94"/>
                      </a:moveTo>
                      <a:lnTo>
                        <a:pt x="55" y="93"/>
                      </a:lnTo>
                      <a:lnTo>
                        <a:pt x="64" y="90"/>
                      </a:lnTo>
                      <a:lnTo>
                        <a:pt x="72" y="86"/>
                      </a:lnTo>
                      <a:lnTo>
                        <a:pt x="79" y="80"/>
                      </a:lnTo>
                      <a:lnTo>
                        <a:pt x="85" y="73"/>
                      </a:lnTo>
                      <a:lnTo>
                        <a:pt x="89" y="66"/>
                      </a:lnTo>
                      <a:lnTo>
                        <a:pt x="92" y="57"/>
                      </a:lnTo>
                      <a:lnTo>
                        <a:pt x="93" y="48"/>
                      </a:lnTo>
                      <a:lnTo>
                        <a:pt x="92" y="38"/>
                      </a:lnTo>
                      <a:lnTo>
                        <a:pt x="89" y="29"/>
                      </a:lnTo>
                      <a:lnTo>
                        <a:pt x="85" y="21"/>
                      </a:lnTo>
                      <a:lnTo>
                        <a:pt x="79" y="14"/>
                      </a:lnTo>
                      <a:lnTo>
                        <a:pt x="72" y="9"/>
                      </a:lnTo>
                      <a:lnTo>
                        <a:pt x="64" y="4"/>
                      </a:lnTo>
                      <a:lnTo>
                        <a:pt x="55" y="2"/>
                      </a:lnTo>
                      <a:lnTo>
                        <a:pt x="46" y="0"/>
                      </a:lnTo>
                      <a:lnTo>
                        <a:pt x="36" y="2"/>
                      </a:lnTo>
                      <a:lnTo>
                        <a:pt x="27" y="4"/>
                      </a:lnTo>
                      <a:lnTo>
                        <a:pt x="20" y="9"/>
                      </a:lnTo>
                      <a:lnTo>
                        <a:pt x="13" y="14"/>
                      </a:lnTo>
                      <a:lnTo>
                        <a:pt x="8" y="21"/>
                      </a:lnTo>
                      <a:lnTo>
                        <a:pt x="3" y="29"/>
                      </a:lnTo>
                      <a:lnTo>
                        <a:pt x="1" y="38"/>
                      </a:lnTo>
                      <a:lnTo>
                        <a:pt x="0" y="48"/>
                      </a:lnTo>
                      <a:lnTo>
                        <a:pt x="1" y="57"/>
                      </a:lnTo>
                      <a:lnTo>
                        <a:pt x="3" y="66"/>
                      </a:lnTo>
                      <a:lnTo>
                        <a:pt x="8" y="73"/>
                      </a:lnTo>
                      <a:lnTo>
                        <a:pt x="13" y="80"/>
                      </a:lnTo>
                      <a:lnTo>
                        <a:pt x="20" y="86"/>
                      </a:lnTo>
                      <a:lnTo>
                        <a:pt x="27" y="90"/>
                      </a:lnTo>
                      <a:lnTo>
                        <a:pt x="36" y="93"/>
                      </a:lnTo>
                      <a:lnTo>
                        <a:pt x="46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60" name="Freeform 112"/>
                <p:cNvSpPr>
                  <a:spLocks/>
                </p:cNvSpPr>
                <p:nvPr/>
              </p:nvSpPr>
              <p:spPr bwMode="auto">
                <a:xfrm>
                  <a:off x="3798" y="1676"/>
                  <a:ext cx="15" cy="15"/>
                </a:xfrm>
                <a:custGeom>
                  <a:avLst/>
                  <a:gdLst>
                    <a:gd name="T0" fmla="*/ 47 w 93"/>
                    <a:gd name="T1" fmla="*/ 94 h 94"/>
                    <a:gd name="T2" fmla="*/ 56 w 93"/>
                    <a:gd name="T3" fmla="*/ 93 h 94"/>
                    <a:gd name="T4" fmla="*/ 65 w 93"/>
                    <a:gd name="T5" fmla="*/ 90 h 94"/>
                    <a:gd name="T6" fmla="*/ 72 w 93"/>
                    <a:gd name="T7" fmla="*/ 86 h 94"/>
                    <a:gd name="T8" fmla="*/ 79 w 93"/>
                    <a:gd name="T9" fmla="*/ 80 h 94"/>
                    <a:gd name="T10" fmla="*/ 85 w 93"/>
                    <a:gd name="T11" fmla="*/ 73 h 94"/>
                    <a:gd name="T12" fmla="*/ 90 w 93"/>
                    <a:gd name="T13" fmla="*/ 66 h 94"/>
                    <a:gd name="T14" fmla="*/ 92 w 93"/>
                    <a:gd name="T15" fmla="*/ 57 h 94"/>
                    <a:gd name="T16" fmla="*/ 93 w 93"/>
                    <a:gd name="T17" fmla="*/ 48 h 94"/>
                    <a:gd name="T18" fmla="*/ 92 w 93"/>
                    <a:gd name="T19" fmla="*/ 38 h 94"/>
                    <a:gd name="T20" fmla="*/ 90 w 93"/>
                    <a:gd name="T21" fmla="*/ 29 h 94"/>
                    <a:gd name="T22" fmla="*/ 85 w 93"/>
                    <a:gd name="T23" fmla="*/ 21 h 94"/>
                    <a:gd name="T24" fmla="*/ 79 w 93"/>
                    <a:gd name="T25" fmla="*/ 14 h 94"/>
                    <a:gd name="T26" fmla="*/ 72 w 93"/>
                    <a:gd name="T27" fmla="*/ 9 h 94"/>
                    <a:gd name="T28" fmla="*/ 65 w 93"/>
                    <a:gd name="T29" fmla="*/ 4 h 94"/>
                    <a:gd name="T30" fmla="*/ 56 w 93"/>
                    <a:gd name="T31" fmla="*/ 2 h 94"/>
                    <a:gd name="T32" fmla="*/ 47 w 93"/>
                    <a:gd name="T33" fmla="*/ 0 h 94"/>
                    <a:gd name="T34" fmla="*/ 38 w 93"/>
                    <a:gd name="T35" fmla="*/ 2 h 94"/>
                    <a:gd name="T36" fmla="*/ 29 w 93"/>
                    <a:gd name="T37" fmla="*/ 4 h 94"/>
                    <a:gd name="T38" fmla="*/ 20 w 93"/>
                    <a:gd name="T39" fmla="*/ 9 h 94"/>
                    <a:gd name="T40" fmla="*/ 14 w 93"/>
                    <a:gd name="T41" fmla="*/ 14 h 94"/>
                    <a:gd name="T42" fmla="*/ 8 w 93"/>
                    <a:gd name="T43" fmla="*/ 21 h 94"/>
                    <a:gd name="T44" fmla="*/ 3 w 93"/>
                    <a:gd name="T45" fmla="*/ 29 h 94"/>
                    <a:gd name="T46" fmla="*/ 1 w 93"/>
                    <a:gd name="T47" fmla="*/ 38 h 94"/>
                    <a:gd name="T48" fmla="*/ 0 w 93"/>
                    <a:gd name="T49" fmla="*/ 48 h 94"/>
                    <a:gd name="T50" fmla="*/ 1 w 93"/>
                    <a:gd name="T51" fmla="*/ 57 h 94"/>
                    <a:gd name="T52" fmla="*/ 3 w 93"/>
                    <a:gd name="T53" fmla="*/ 66 h 94"/>
                    <a:gd name="T54" fmla="*/ 8 w 93"/>
                    <a:gd name="T55" fmla="*/ 73 h 94"/>
                    <a:gd name="T56" fmla="*/ 14 w 93"/>
                    <a:gd name="T57" fmla="*/ 80 h 94"/>
                    <a:gd name="T58" fmla="*/ 20 w 93"/>
                    <a:gd name="T59" fmla="*/ 86 h 94"/>
                    <a:gd name="T60" fmla="*/ 29 w 93"/>
                    <a:gd name="T61" fmla="*/ 90 h 94"/>
                    <a:gd name="T62" fmla="*/ 38 w 93"/>
                    <a:gd name="T63" fmla="*/ 93 h 94"/>
                    <a:gd name="T64" fmla="*/ 47 w 93"/>
                    <a:gd name="T65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3" h="94">
                      <a:moveTo>
                        <a:pt x="47" y="94"/>
                      </a:moveTo>
                      <a:lnTo>
                        <a:pt x="56" y="93"/>
                      </a:lnTo>
                      <a:lnTo>
                        <a:pt x="65" y="90"/>
                      </a:lnTo>
                      <a:lnTo>
                        <a:pt x="72" y="86"/>
                      </a:lnTo>
                      <a:lnTo>
                        <a:pt x="79" y="80"/>
                      </a:lnTo>
                      <a:lnTo>
                        <a:pt x="85" y="73"/>
                      </a:lnTo>
                      <a:lnTo>
                        <a:pt x="90" y="66"/>
                      </a:lnTo>
                      <a:lnTo>
                        <a:pt x="92" y="57"/>
                      </a:lnTo>
                      <a:lnTo>
                        <a:pt x="93" y="48"/>
                      </a:lnTo>
                      <a:lnTo>
                        <a:pt x="92" y="38"/>
                      </a:lnTo>
                      <a:lnTo>
                        <a:pt x="90" y="29"/>
                      </a:lnTo>
                      <a:lnTo>
                        <a:pt x="85" y="21"/>
                      </a:lnTo>
                      <a:lnTo>
                        <a:pt x="79" y="14"/>
                      </a:lnTo>
                      <a:lnTo>
                        <a:pt x="72" y="9"/>
                      </a:lnTo>
                      <a:lnTo>
                        <a:pt x="65" y="4"/>
                      </a:lnTo>
                      <a:lnTo>
                        <a:pt x="56" y="2"/>
                      </a:lnTo>
                      <a:lnTo>
                        <a:pt x="47" y="0"/>
                      </a:lnTo>
                      <a:lnTo>
                        <a:pt x="38" y="2"/>
                      </a:lnTo>
                      <a:lnTo>
                        <a:pt x="29" y="4"/>
                      </a:lnTo>
                      <a:lnTo>
                        <a:pt x="20" y="9"/>
                      </a:lnTo>
                      <a:lnTo>
                        <a:pt x="14" y="14"/>
                      </a:lnTo>
                      <a:lnTo>
                        <a:pt x="8" y="21"/>
                      </a:lnTo>
                      <a:lnTo>
                        <a:pt x="3" y="29"/>
                      </a:lnTo>
                      <a:lnTo>
                        <a:pt x="1" y="38"/>
                      </a:lnTo>
                      <a:lnTo>
                        <a:pt x="0" y="48"/>
                      </a:lnTo>
                      <a:lnTo>
                        <a:pt x="1" y="57"/>
                      </a:lnTo>
                      <a:lnTo>
                        <a:pt x="3" y="66"/>
                      </a:lnTo>
                      <a:lnTo>
                        <a:pt x="8" y="73"/>
                      </a:lnTo>
                      <a:lnTo>
                        <a:pt x="14" y="80"/>
                      </a:lnTo>
                      <a:lnTo>
                        <a:pt x="20" y="86"/>
                      </a:lnTo>
                      <a:lnTo>
                        <a:pt x="29" y="90"/>
                      </a:lnTo>
                      <a:lnTo>
                        <a:pt x="38" y="93"/>
                      </a:lnTo>
                      <a:lnTo>
                        <a:pt x="47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61" name="Freeform 113"/>
                <p:cNvSpPr>
                  <a:spLocks/>
                </p:cNvSpPr>
                <p:nvPr/>
              </p:nvSpPr>
              <p:spPr bwMode="auto">
                <a:xfrm>
                  <a:off x="3684" y="1428"/>
                  <a:ext cx="132" cy="109"/>
                </a:xfrm>
                <a:custGeom>
                  <a:avLst/>
                  <a:gdLst>
                    <a:gd name="T0" fmla="*/ 10 w 805"/>
                    <a:gd name="T1" fmla="*/ 556 h 632"/>
                    <a:gd name="T2" fmla="*/ 33 w 805"/>
                    <a:gd name="T3" fmla="*/ 441 h 632"/>
                    <a:gd name="T4" fmla="*/ 78 w 805"/>
                    <a:gd name="T5" fmla="*/ 335 h 632"/>
                    <a:gd name="T6" fmla="*/ 141 w 805"/>
                    <a:gd name="T7" fmla="*/ 240 h 632"/>
                    <a:gd name="T8" fmla="*/ 220 w 805"/>
                    <a:gd name="T9" fmla="*/ 161 h 632"/>
                    <a:gd name="T10" fmla="*/ 315 w 805"/>
                    <a:gd name="T11" fmla="*/ 97 h 632"/>
                    <a:gd name="T12" fmla="*/ 420 w 805"/>
                    <a:gd name="T13" fmla="*/ 52 h 632"/>
                    <a:gd name="T14" fmla="*/ 535 w 805"/>
                    <a:gd name="T15" fmla="*/ 29 h 632"/>
                    <a:gd name="T16" fmla="*/ 608 w 805"/>
                    <a:gd name="T17" fmla="*/ 26 h 632"/>
                    <a:gd name="T18" fmla="*/ 636 w 805"/>
                    <a:gd name="T19" fmla="*/ 27 h 632"/>
                    <a:gd name="T20" fmla="*/ 664 w 805"/>
                    <a:gd name="T21" fmla="*/ 29 h 632"/>
                    <a:gd name="T22" fmla="*/ 690 w 805"/>
                    <a:gd name="T23" fmla="*/ 34 h 632"/>
                    <a:gd name="T24" fmla="*/ 717 w 805"/>
                    <a:gd name="T25" fmla="*/ 39 h 632"/>
                    <a:gd name="T26" fmla="*/ 743 w 805"/>
                    <a:gd name="T27" fmla="*/ 44 h 632"/>
                    <a:gd name="T28" fmla="*/ 768 w 805"/>
                    <a:gd name="T29" fmla="*/ 52 h 632"/>
                    <a:gd name="T30" fmla="*/ 793 w 805"/>
                    <a:gd name="T31" fmla="*/ 61 h 632"/>
                    <a:gd name="T32" fmla="*/ 781 w 805"/>
                    <a:gd name="T33" fmla="*/ 54 h 632"/>
                    <a:gd name="T34" fmla="*/ 733 w 805"/>
                    <a:gd name="T35" fmla="*/ 33 h 632"/>
                    <a:gd name="T36" fmla="*/ 682 w 805"/>
                    <a:gd name="T37" fmla="*/ 17 h 632"/>
                    <a:gd name="T38" fmla="*/ 630 w 805"/>
                    <a:gd name="T39" fmla="*/ 6 h 632"/>
                    <a:gd name="T40" fmla="*/ 576 w 805"/>
                    <a:gd name="T41" fmla="*/ 1 h 632"/>
                    <a:gd name="T42" fmla="*/ 523 w 805"/>
                    <a:gd name="T43" fmla="*/ 0 h 632"/>
                    <a:gd name="T44" fmla="*/ 468 w 805"/>
                    <a:gd name="T45" fmla="*/ 5 h 632"/>
                    <a:gd name="T46" fmla="*/ 414 w 805"/>
                    <a:gd name="T47" fmla="*/ 16 h 632"/>
                    <a:gd name="T48" fmla="*/ 338 w 805"/>
                    <a:gd name="T49" fmla="*/ 41 h 632"/>
                    <a:gd name="T50" fmla="*/ 250 w 805"/>
                    <a:gd name="T51" fmla="*/ 87 h 632"/>
                    <a:gd name="T52" fmla="*/ 173 w 805"/>
                    <a:gd name="T53" fmla="*/ 147 h 632"/>
                    <a:gd name="T54" fmla="*/ 110 w 805"/>
                    <a:gd name="T55" fmla="*/ 219 h 632"/>
                    <a:gd name="T56" fmla="*/ 59 w 805"/>
                    <a:gd name="T57" fmla="*/ 300 h 632"/>
                    <a:gd name="T58" fmla="*/ 23 w 805"/>
                    <a:gd name="T59" fmla="*/ 390 h 632"/>
                    <a:gd name="T60" fmla="*/ 4 w 805"/>
                    <a:gd name="T61" fmla="*/ 484 h 632"/>
                    <a:gd name="T62" fmla="*/ 2 w 805"/>
                    <a:gd name="T63" fmla="*/ 582 h 632"/>
                    <a:gd name="T64" fmla="*/ 7 w 805"/>
                    <a:gd name="T65" fmla="*/ 627 h 632"/>
                    <a:gd name="T66" fmla="*/ 6 w 805"/>
                    <a:gd name="T67" fmla="*/ 620 h 6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05" h="632">
                      <a:moveTo>
                        <a:pt x="6" y="616"/>
                      </a:moveTo>
                      <a:lnTo>
                        <a:pt x="10" y="556"/>
                      </a:lnTo>
                      <a:lnTo>
                        <a:pt x="18" y="497"/>
                      </a:lnTo>
                      <a:lnTo>
                        <a:pt x="33" y="441"/>
                      </a:lnTo>
                      <a:lnTo>
                        <a:pt x="52" y="387"/>
                      </a:lnTo>
                      <a:lnTo>
                        <a:pt x="78" y="335"/>
                      </a:lnTo>
                      <a:lnTo>
                        <a:pt x="106" y="286"/>
                      </a:lnTo>
                      <a:lnTo>
                        <a:pt x="141" y="240"/>
                      </a:lnTo>
                      <a:lnTo>
                        <a:pt x="179" y="199"/>
                      </a:lnTo>
                      <a:lnTo>
                        <a:pt x="220" y="161"/>
                      </a:lnTo>
                      <a:lnTo>
                        <a:pt x="265" y="126"/>
                      </a:lnTo>
                      <a:lnTo>
                        <a:pt x="315" y="97"/>
                      </a:lnTo>
                      <a:lnTo>
                        <a:pt x="365" y="72"/>
                      </a:lnTo>
                      <a:lnTo>
                        <a:pt x="420" y="52"/>
                      </a:lnTo>
                      <a:lnTo>
                        <a:pt x="476" y="38"/>
                      </a:lnTo>
                      <a:lnTo>
                        <a:pt x="535" y="29"/>
                      </a:lnTo>
                      <a:lnTo>
                        <a:pt x="595" y="26"/>
                      </a:lnTo>
                      <a:lnTo>
                        <a:pt x="608" y="26"/>
                      </a:lnTo>
                      <a:lnTo>
                        <a:pt x="622" y="27"/>
                      </a:lnTo>
                      <a:lnTo>
                        <a:pt x="636" y="27"/>
                      </a:lnTo>
                      <a:lnTo>
                        <a:pt x="650" y="28"/>
                      </a:lnTo>
                      <a:lnTo>
                        <a:pt x="664" y="29"/>
                      </a:lnTo>
                      <a:lnTo>
                        <a:pt x="677" y="32"/>
                      </a:lnTo>
                      <a:lnTo>
                        <a:pt x="690" y="34"/>
                      </a:lnTo>
                      <a:lnTo>
                        <a:pt x="704" y="36"/>
                      </a:lnTo>
                      <a:lnTo>
                        <a:pt x="717" y="39"/>
                      </a:lnTo>
                      <a:lnTo>
                        <a:pt x="730" y="42"/>
                      </a:lnTo>
                      <a:lnTo>
                        <a:pt x="743" y="44"/>
                      </a:lnTo>
                      <a:lnTo>
                        <a:pt x="756" y="48"/>
                      </a:lnTo>
                      <a:lnTo>
                        <a:pt x="768" y="52"/>
                      </a:lnTo>
                      <a:lnTo>
                        <a:pt x="781" y="56"/>
                      </a:lnTo>
                      <a:lnTo>
                        <a:pt x="793" y="61"/>
                      </a:lnTo>
                      <a:lnTo>
                        <a:pt x="805" y="65"/>
                      </a:lnTo>
                      <a:lnTo>
                        <a:pt x="781" y="54"/>
                      </a:lnTo>
                      <a:lnTo>
                        <a:pt x="758" y="42"/>
                      </a:lnTo>
                      <a:lnTo>
                        <a:pt x="733" y="33"/>
                      </a:lnTo>
                      <a:lnTo>
                        <a:pt x="707" y="24"/>
                      </a:lnTo>
                      <a:lnTo>
                        <a:pt x="682" y="17"/>
                      </a:lnTo>
                      <a:lnTo>
                        <a:pt x="657" y="11"/>
                      </a:lnTo>
                      <a:lnTo>
                        <a:pt x="630" y="6"/>
                      </a:lnTo>
                      <a:lnTo>
                        <a:pt x="604" y="3"/>
                      </a:lnTo>
                      <a:lnTo>
                        <a:pt x="576" y="1"/>
                      </a:lnTo>
                      <a:lnTo>
                        <a:pt x="550" y="0"/>
                      </a:lnTo>
                      <a:lnTo>
                        <a:pt x="523" y="0"/>
                      </a:lnTo>
                      <a:lnTo>
                        <a:pt x="496" y="2"/>
                      </a:lnTo>
                      <a:lnTo>
                        <a:pt x="468" y="5"/>
                      </a:lnTo>
                      <a:lnTo>
                        <a:pt x="440" y="10"/>
                      </a:lnTo>
                      <a:lnTo>
                        <a:pt x="414" y="16"/>
                      </a:lnTo>
                      <a:lnTo>
                        <a:pt x="386" y="24"/>
                      </a:lnTo>
                      <a:lnTo>
                        <a:pt x="338" y="41"/>
                      </a:lnTo>
                      <a:lnTo>
                        <a:pt x="293" y="62"/>
                      </a:lnTo>
                      <a:lnTo>
                        <a:pt x="250" y="87"/>
                      </a:lnTo>
                      <a:lnTo>
                        <a:pt x="210" y="116"/>
                      </a:lnTo>
                      <a:lnTo>
                        <a:pt x="173" y="147"/>
                      </a:lnTo>
                      <a:lnTo>
                        <a:pt x="140" y="181"/>
                      </a:lnTo>
                      <a:lnTo>
                        <a:pt x="110" y="219"/>
                      </a:lnTo>
                      <a:lnTo>
                        <a:pt x="82" y="259"/>
                      </a:lnTo>
                      <a:lnTo>
                        <a:pt x="59" y="300"/>
                      </a:lnTo>
                      <a:lnTo>
                        <a:pt x="40" y="344"/>
                      </a:lnTo>
                      <a:lnTo>
                        <a:pt x="23" y="390"/>
                      </a:lnTo>
                      <a:lnTo>
                        <a:pt x="12" y="436"/>
                      </a:lnTo>
                      <a:lnTo>
                        <a:pt x="4" y="484"/>
                      </a:lnTo>
                      <a:lnTo>
                        <a:pt x="0" y="533"/>
                      </a:lnTo>
                      <a:lnTo>
                        <a:pt x="2" y="582"/>
                      </a:lnTo>
                      <a:lnTo>
                        <a:pt x="7" y="632"/>
                      </a:lnTo>
                      <a:lnTo>
                        <a:pt x="7" y="627"/>
                      </a:lnTo>
                      <a:lnTo>
                        <a:pt x="7" y="624"/>
                      </a:lnTo>
                      <a:lnTo>
                        <a:pt x="6" y="620"/>
                      </a:lnTo>
                      <a:lnTo>
                        <a:pt x="6" y="6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grpSp>
              <p:nvGrpSpPr>
                <p:cNvPr id="334962" name="Group 114"/>
                <p:cNvGrpSpPr>
                  <a:grpSpLocks/>
                </p:cNvGrpSpPr>
                <p:nvPr/>
              </p:nvGrpSpPr>
              <p:grpSpPr bwMode="auto">
                <a:xfrm>
                  <a:off x="2986" y="1449"/>
                  <a:ext cx="216" cy="138"/>
                  <a:chOff x="2463" y="2256"/>
                  <a:chExt cx="348" cy="176"/>
                </a:xfrm>
              </p:grpSpPr>
              <p:sp>
                <p:nvSpPr>
                  <p:cNvPr id="334963" name="Freeform 115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64" name="Freeform 116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65" name="Freeform 117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66" name="Freeform 118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67" name="Freeform 119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68" name="Freeform 120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69" name="Freeform 121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70" name="Freeform 122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71" name="Freeform 123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72" name="Line 12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73" name="Line 12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4974" name="Oval 126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34975" name="AutoShape 127"/>
                <p:cNvSpPr>
                  <a:spLocks noChangeArrowheads="1"/>
                </p:cNvSpPr>
                <p:nvPr/>
              </p:nvSpPr>
              <p:spPr bwMode="auto">
                <a:xfrm>
                  <a:off x="3208" y="1523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34976" name="AutoShape 128"/>
                <p:cNvSpPr>
                  <a:spLocks noChangeArrowheads="1"/>
                </p:cNvSpPr>
                <p:nvPr/>
              </p:nvSpPr>
              <p:spPr bwMode="auto">
                <a:xfrm>
                  <a:off x="3258" y="1576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34977" name="Rectangle 129"/>
                <p:cNvSpPr>
                  <a:spLocks noChangeArrowheads="1"/>
                </p:cNvSpPr>
                <p:nvPr/>
              </p:nvSpPr>
              <p:spPr bwMode="auto">
                <a:xfrm>
                  <a:off x="3430" y="1573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34978" name="Freeform 130"/>
                <p:cNvSpPr>
                  <a:spLocks/>
                </p:cNvSpPr>
                <p:nvPr/>
              </p:nvSpPr>
              <p:spPr bwMode="auto">
                <a:xfrm>
                  <a:off x="3581" y="1612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79" name="Freeform 131"/>
                <p:cNvSpPr>
                  <a:spLocks/>
                </p:cNvSpPr>
                <p:nvPr/>
              </p:nvSpPr>
              <p:spPr bwMode="auto">
                <a:xfrm>
                  <a:off x="3581" y="1639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0" name="Freeform 132"/>
                <p:cNvSpPr>
                  <a:spLocks/>
                </p:cNvSpPr>
                <p:nvPr/>
              </p:nvSpPr>
              <p:spPr bwMode="auto">
                <a:xfrm>
                  <a:off x="3320" y="1597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1" name="Freeform 133"/>
                <p:cNvSpPr>
                  <a:spLocks/>
                </p:cNvSpPr>
                <p:nvPr/>
              </p:nvSpPr>
              <p:spPr bwMode="auto">
                <a:xfrm>
                  <a:off x="3320" y="1624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2" name="Freeform 134"/>
                <p:cNvSpPr>
                  <a:spLocks/>
                </p:cNvSpPr>
                <p:nvPr/>
              </p:nvSpPr>
              <p:spPr bwMode="auto">
                <a:xfrm>
                  <a:off x="3320" y="165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3" name="Freeform 135"/>
                <p:cNvSpPr>
                  <a:spLocks/>
                </p:cNvSpPr>
                <p:nvPr/>
              </p:nvSpPr>
              <p:spPr bwMode="auto">
                <a:xfrm>
                  <a:off x="3320" y="1679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4" name="Freeform 136"/>
                <p:cNvSpPr>
                  <a:spLocks/>
                </p:cNvSpPr>
                <p:nvPr/>
              </p:nvSpPr>
              <p:spPr bwMode="auto">
                <a:xfrm flipH="1">
                  <a:off x="3240" y="1599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5" name="Freeform 137"/>
                <p:cNvSpPr>
                  <a:spLocks/>
                </p:cNvSpPr>
                <p:nvPr/>
              </p:nvSpPr>
              <p:spPr bwMode="auto">
                <a:xfrm flipH="1">
                  <a:off x="3240" y="162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6" name="Freeform 138"/>
                <p:cNvSpPr>
                  <a:spLocks/>
                </p:cNvSpPr>
                <p:nvPr/>
              </p:nvSpPr>
              <p:spPr bwMode="auto">
                <a:xfrm flipH="1">
                  <a:off x="3413" y="1597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7" name="Freeform 139"/>
                <p:cNvSpPr>
                  <a:spLocks/>
                </p:cNvSpPr>
                <p:nvPr/>
              </p:nvSpPr>
              <p:spPr bwMode="auto">
                <a:xfrm flipH="1">
                  <a:off x="3413" y="1624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8" name="Freeform 140"/>
                <p:cNvSpPr>
                  <a:spLocks/>
                </p:cNvSpPr>
                <p:nvPr/>
              </p:nvSpPr>
              <p:spPr bwMode="auto">
                <a:xfrm flipH="1">
                  <a:off x="3413" y="165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89" name="Freeform 141"/>
                <p:cNvSpPr>
                  <a:spLocks/>
                </p:cNvSpPr>
                <p:nvPr/>
              </p:nvSpPr>
              <p:spPr bwMode="auto">
                <a:xfrm flipH="1">
                  <a:off x="3413" y="1679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34990" name="AutoShape 142"/>
                <p:cNvCxnSpPr>
                  <a:cxnSpLocks noChangeShapeType="1"/>
                  <a:stCxn id="334984" idx="3"/>
                  <a:endCxn id="334971" idx="2"/>
                </p:cNvCxnSpPr>
                <p:nvPr/>
              </p:nvCxnSpPr>
              <p:spPr bwMode="auto">
                <a:xfrm rot="10800000">
                  <a:off x="3202" y="1587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4991" name="AutoShape 143"/>
                <p:cNvCxnSpPr>
                  <a:cxnSpLocks noChangeShapeType="1"/>
                  <a:stCxn id="334985" idx="3"/>
                  <a:endCxn id="334971" idx="2"/>
                </p:cNvCxnSpPr>
                <p:nvPr/>
              </p:nvCxnSpPr>
              <p:spPr bwMode="auto">
                <a:xfrm rot="10800000">
                  <a:off x="3202" y="1587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4992" name="AutoShape 144"/>
                <p:cNvCxnSpPr>
                  <a:cxnSpLocks noChangeShapeType="1"/>
                  <a:stCxn id="334980" idx="3"/>
                  <a:endCxn id="334986" idx="3"/>
                </p:cNvCxnSpPr>
                <p:nvPr/>
              </p:nvCxnSpPr>
              <p:spPr bwMode="auto">
                <a:xfrm>
                  <a:off x="3353" y="1611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4993" name="AutoShape 145"/>
                <p:cNvCxnSpPr>
                  <a:cxnSpLocks noChangeShapeType="1"/>
                  <a:stCxn id="334981" idx="3"/>
                  <a:endCxn id="334987" idx="3"/>
                </p:cNvCxnSpPr>
                <p:nvPr/>
              </p:nvCxnSpPr>
              <p:spPr bwMode="auto">
                <a:xfrm>
                  <a:off x="3353" y="1638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4994" name="AutoShape 146"/>
                <p:cNvCxnSpPr>
                  <a:cxnSpLocks noChangeShapeType="1"/>
                  <a:stCxn id="334982" idx="3"/>
                  <a:endCxn id="334988" idx="3"/>
                </p:cNvCxnSpPr>
                <p:nvPr/>
              </p:nvCxnSpPr>
              <p:spPr bwMode="auto">
                <a:xfrm>
                  <a:off x="3353" y="166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4995" name="AutoShape 147"/>
                <p:cNvCxnSpPr>
                  <a:cxnSpLocks noChangeShapeType="1"/>
                  <a:stCxn id="334983" idx="3"/>
                  <a:endCxn id="334989" idx="3"/>
                </p:cNvCxnSpPr>
                <p:nvPr/>
              </p:nvCxnSpPr>
              <p:spPr bwMode="auto">
                <a:xfrm>
                  <a:off x="3353" y="1693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334996" name="Line 148"/>
                <p:cNvSpPr>
                  <a:spLocks noChangeShapeType="1"/>
                </p:cNvSpPr>
                <p:nvPr/>
              </p:nvSpPr>
              <p:spPr bwMode="auto">
                <a:xfrm flipH="1" flipV="1">
                  <a:off x="3628" y="1680"/>
                  <a:ext cx="95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4997" name="Line 149"/>
                <p:cNvSpPr>
                  <a:spLocks noChangeShapeType="1"/>
                </p:cNvSpPr>
                <p:nvPr/>
              </p:nvSpPr>
              <p:spPr bwMode="auto">
                <a:xfrm flipH="1">
                  <a:off x="3615" y="1701"/>
                  <a:ext cx="11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34998" name="AutoShape 150"/>
                <p:cNvCxnSpPr>
                  <a:cxnSpLocks noChangeShapeType="1"/>
                  <a:stCxn id="334978" idx="3"/>
                  <a:endCxn id="334996" idx="1"/>
                </p:cNvCxnSpPr>
                <p:nvPr/>
              </p:nvCxnSpPr>
              <p:spPr bwMode="auto">
                <a:xfrm>
                  <a:off x="3614" y="1626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4999" name="AutoShape 151"/>
                <p:cNvCxnSpPr>
                  <a:cxnSpLocks noChangeShapeType="1"/>
                  <a:stCxn id="334979" idx="3"/>
                  <a:endCxn id="334997" idx="1"/>
                </p:cNvCxnSpPr>
                <p:nvPr/>
              </p:nvCxnSpPr>
              <p:spPr bwMode="auto">
                <a:xfrm>
                  <a:off x="3614" y="1653"/>
                  <a:ext cx="1" cy="48"/>
                </a:xfrm>
                <a:prstGeom prst="bentConnector4">
                  <a:avLst>
                    <a:gd name="adj1" fmla="val 0"/>
                    <a:gd name="adj2" fmla="val 91667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335000" name="Group 152"/>
            <p:cNvGrpSpPr>
              <a:grpSpLocks/>
            </p:cNvGrpSpPr>
            <p:nvPr/>
          </p:nvGrpSpPr>
          <p:grpSpPr bwMode="auto">
            <a:xfrm>
              <a:off x="3703" y="2628"/>
              <a:ext cx="654" cy="314"/>
              <a:chOff x="4491" y="2306"/>
              <a:chExt cx="654" cy="314"/>
            </a:xfrm>
          </p:grpSpPr>
          <p:grpSp>
            <p:nvGrpSpPr>
              <p:cNvPr id="335001" name="Group 153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5002" name="Freeform 15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03" name="Freeform 15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04" name="Freeform 15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05" name="Freeform 15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06" name="Freeform 15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07" name="Freeform 15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08" name="Freeform 16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09" name="Freeform 16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10" name="Freeform 16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11" name="Line 16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12" name="Line 16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13" name="Oval 16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5014" name="AutoShape 166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5015" name="AutoShape 167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016" name="Rectangle 168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017" name="Freeform 169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18" name="Freeform 170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19" name="Freeform 171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20" name="Freeform 172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21" name="Freeform 173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22" name="Freeform 174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23" name="Freeform 175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24" name="Freeform 176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25" name="Freeform 177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26" name="Freeform 178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27" name="Freeform 179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28" name="Freeform 180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5029" name="AutoShape 181"/>
              <p:cNvCxnSpPr>
                <a:cxnSpLocks noChangeShapeType="1"/>
                <a:stCxn id="335023" idx="3"/>
                <a:endCxn id="335010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30" name="AutoShape 182"/>
              <p:cNvCxnSpPr>
                <a:cxnSpLocks noChangeShapeType="1"/>
                <a:stCxn id="335024" idx="3"/>
                <a:endCxn id="335010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31" name="AutoShape 183"/>
              <p:cNvCxnSpPr>
                <a:cxnSpLocks noChangeShapeType="1"/>
                <a:stCxn id="335019" idx="3"/>
                <a:endCxn id="335025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32" name="AutoShape 184"/>
              <p:cNvCxnSpPr>
                <a:cxnSpLocks noChangeShapeType="1"/>
                <a:stCxn id="335020" idx="3"/>
                <a:endCxn id="335026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33" name="AutoShape 185"/>
              <p:cNvCxnSpPr>
                <a:cxnSpLocks noChangeShapeType="1"/>
                <a:stCxn id="335021" idx="3"/>
                <a:endCxn id="335027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34" name="AutoShape 186"/>
              <p:cNvCxnSpPr>
                <a:cxnSpLocks noChangeShapeType="1"/>
                <a:stCxn id="335022" idx="3"/>
                <a:endCxn id="335028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35" name="AutoShape 187"/>
              <p:cNvCxnSpPr>
                <a:cxnSpLocks noChangeShapeType="1"/>
                <a:stCxn id="335017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36" name="AutoShape 188"/>
              <p:cNvCxnSpPr>
                <a:cxnSpLocks noChangeShapeType="1"/>
                <a:stCxn id="335018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5037" name="Group 189"/>
            <p:cNvGrpSpPr>
              <a:grpSpLocks/>
            </p:cNvGrpSpPr>
            <p:nvPr/>
          </p:nvGrpSpPr>
          <p:grpSpPr bwMode="auto">
            <a:xfrm>
              <a:off x="1255" y="1974"/>
              <a:ext cx="654" cy="314"/>
              <a:chOff x="4491" y="2306"/>
              <a:chExt cx="654" cy="314"/>
            </a:xfrm>
          </p:grpSpPr>
          <p:grpSp>
            <p:nvGrpSpPr>
              <p:cNvPr id="335038" name="Group 190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5039" name="Freeform 19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0" name="Freeform 19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1" name="Freeform 19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2" name="Freeform 19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3" name="Freeform 19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4" name="Freeform 19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5" name="Freeform 19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6" name="Freeform 19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7" name="Freeform 19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8" name="Line 20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49" name="Line 20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50" name="Oval 20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5051" name="AutoShape 203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5052" name="AutoShape 204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053" name="Rectangle 205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054" name="Freeform 206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55" name="Freeform 207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56" name="Freeform 208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57" name="Freeform 209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58" name="Freeform 210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59" name="Freeform 211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60" name="Freeform 212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61" name="Freeform 213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62" name="Freeform 214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63" name="Freeform 215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64" name="Freeform 216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65" name="Freeform 217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5066" name="AutoShape 218"/>
              <p:cNvCxnSpPr>
                <a:cxnSpLocks noChangeShapeType="1"/>
                <a:stCxn id="335060" idx="3"/>
                <a:endCxn id="335047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67" name="AutoShape 219"/>
              <p:cNvCxnSpPr>
                <a:cxnSpLocks noChangeShapeType="1"/>
                <a:stCxn id="335061" idx="3"/>
                <a:endCxn id="335047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68" name="AutoShape 220"/>
              <p:cNvCxnSpPr>
                <a:cxnSpLocks noChangeShapeType="1"/>
                <a:stCxn id="335056" idx="3"/>
                <a:endCxn id="335062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69" name="AutoShape 221"/>
              <p:cNvCxnSpPr>
                <a:cxnSpLocks noChangeShapeType="1"/>
                <a:stCxn id="335057" idx="3"/>
                <a:endCxn id="335063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70" name="AutoShape 222"/>
              <p:cNvCxnSpPr>
                <a:cxnSpLocks noChangeShapeType="1"/>
                <a:stCxn id="335058" idx="3"/>
                <a:endCxn id="335064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71" name="AutoShape 223"/>
              <p:cNvCxnSpPr>
                <a:cxnSpLocks noChangeShapeType="1"/>
                <a:stCxn id="335059" idx="3"/>
                <a:endCxn id="335065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72" name="AutoShape 224"/>
              <p:cNvCxnSpPr>
                <a:cxnSpLocks noChangeShapeType="1"/>
                <a:stCxn id="335054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073" name="AutoShape 225"/>
              <p:cNvCxnSpPr>
                <a:cxnSpLocks noChangeShapeType="1"/>
                <a:stCxn id="335055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5074" name="Group 226"/>
            <p:cNvGrpSpPr>
              <a:grpSpLocks/>
            </p:cNvGrpSpPr>
            <p:nvPr/>
          </p:nvGrpSpPr>
          <p:grpSpPr bwMode="auto">
            <a:xfrm>
              <a:off x="2395" y="1818"/>
              <a:ext cx="654" cy="314"/>
              <a:chOff x="4491" y="2306"/>
              <a:chExt cx="654" cy="314"/>
            </a:xfrm>
          </p:grpSpPr>
          <p:grpSp>
            <p:nvGrpSpPr>
              <p:cNvPr id="335075" name="Group 227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5076" name="Freeform 22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77" name="Freeform 22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78" name="Freeform 23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79" name="Freeform 23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80" name="Freeform 23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81" name="Freeform 23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82" name="Freeform 23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83" name="Freeform 23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84" name="Freeform 23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85" name="Line 23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86" name="Line 23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087" name="Oval 23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5088" name="AutoShape 240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5089" name="AutoShape 241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090" name="Rectangle 242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091" name="Freeform 243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92" name="Freeform 244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93" name="Freeform 245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94" name="Freeform 246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95" name="Freeform 247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96" name="Freeform 248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97" name="Freeform 249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98" name="Freeform 250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099" name="Freeform 251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00" name="Freeform 252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01" name="Freeform 253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02" name="Freeform 254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5103" name="AutoShape 255"/>
              <p:cNvCxnSpPr>
                <a:cxnSpLocks noChangeShapeType="1"/>
                <a:stCxn id="335097" idx="3"/>
                <a:endCxn id="335084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04" name="AutoShape 256"/>
              <p:cNvCxnSpPr>
                <a:cxnSpLocks noChangeShapeType="1"/>
                <a:stCxn id="335098" idx="3"/>
                <a:endCxn id="335084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05" name="AutoShape 257"/>
              <p:cNvCxnSpPr>
                <a:cxnSpLocks noChangeShapeType="1"/>
                <a:stCxn id="335093" idx="3"/>
                <a:endCxn id="335099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06" name="AutoShape 258"/>
              <p:cNvCxnSpPr>
                <a:cxnSpLocks noChangeShapeType="1"/>
                <a:stCxn id="335094" idx="3"/>
                <a:endCxn id="335100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07" name="AutoShape 259"/>
              <p:cNvCxnSpPr>
                <a:cxnSpLocks noChangeShapeType="1"/>
                <a:stCxn id="335095" idx="3"/>
                <a:endCxn id="335101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08" name="AutoShape 260"/>
              <p:cNvCxnSpPr>
                <a:cxnSpLocks noChangeShapeType="1"/>
                <a:stCxn id="335096" idx="3"/>
                <a:endCxn id="335102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09" name="AutoShape 261"/>
              <p:cNvCxnSpPr>
                <a:cxnSpLocks noChangeShapeType="1"/>
                <a:stCxn id="335091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10" name="AutoShape 262"/>
              <p:cNvCxnSpPr>
                <a:cxnSpLocks noChangeShapeType="1"/>
                <a:stCxn id="335092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5111" name="Group 263"/>
            <p:cNvGrpSpPr>
              <a:grpSpLocks/>
            </p:cNvGrpSpPr>
            <p:nvPr/>
          </p:nvGrpSpPr>
          <p:grpSpPr bwMode="auto">
            <a:xfrm>
              <a:off x="1873" y="2406"/>
              <a:ext cx="654" cy="314"/>
              <a:chOff x="4491" y="2306"/>
              <a:chExt cx="654" cy="314"/>
            </a:xfrm>
          </p:grpSpPr>
          <p:grpSp>
            <p:nvGrpSpPr>
              <p:cNvPr id="335112" name="Group 264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5113" name="Freeform 26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14" name="Freeform 26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15" name="Freeform 26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16" name="Freeform 26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17" name="Freeform 26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18" name="Freeform 27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19" name="Freeform 27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20" name="Freeform 27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21" name="Freeform 27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22" name="Line 27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23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24" name="Oval 27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5125" name="AutoShape 277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5126" name="AutoShape 278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127" name="Rectangle 279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128" name="Freeform 280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29" name="Freeform 281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0" name="Freeform 282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1" name="Freeform 283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2" name="Freeform 284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3" name="Freeform 285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4" name="Freeform 286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5" name="Freeform 287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6" name="Freeform 288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7" name="Freeform 289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8" name="Freeform 290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39" name="Freeform 291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5140" name="AutoShape 292"/>
              <p:cNvCxnSpPr>
                <a:cxnSpLocks noChangeShapeType="1"/>
                <a:stCxn id="335134" idx="3"/>
                <a:endCxn id="335121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41" name="AutoShape 293"/>
              <p:cNvCxnSpPr>
                <a:cxnSpLocks noChangeShapeType="1"/>
                <a:stCxn id="335135" idx="3"/>
                <a:endCxn id="335121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42" name="AutoShape 294"/>
              <p:cNvCxnSpPr>
                <a:cxnSpLocks noChangeShapeType="1"/>
                <a:stCxn id="335130" idx="3"/>
                <a:endCxn id="335136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43" name="AutoShape 295"/>
              <p:cNvCxnSpPr>
                <a:cxnSpLocks noChangeShapeType="1"/>
                <a:stCxn id="335131" idx="3"/>
                <a:endCxn id="335137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44" name="AutoShape 296"/>
              <p:cNvCxnSpPr>
                <a:cxnSpLocks noChangeShapeType="1"/>
                <a:stCxn id="335132" idx="3"/>
                <a:endCxn id="335138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45" name="AutoShape 297"/>
              <p:cNvCxnSpPr>
                <a:cxnSpLocks noChangeShapeType="1"/>
                <a:stCxn id="335133" idx="3"/>
                <a:endCxn id="335139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46" name="AutoShape 298"/>
              <p:cNvCxnSpPr>
                <a:cxnSpLocks noChangeShapeType="1"/>
                <a:stCxn id="335128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47" name="AutoShape 299"/>
              <p:cNvCxnSpPr>
                <a:cxnSpLocks noChangeShapeType="1"/>
                <a:stCxn id="335129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5148" name="Group 300"/>
            <p:cNvGrpSpPr>
              <a:grpSpLocks/>
            </p:cNvGrpSpPr>
            <p:nvPr/>
          </p:nvGrpSpPr>
          <p:grpSpPr bwMode="auto">
            <a:xfrm>
              <a:off x="3049" y="2220"/>
              <a:ext cx="654" cy="314"/>
              <a:chOff x="4491" y="2306"/>
              <a:chExt cx="654" cy="314"/>
            </a:xfrm>
          </p:grpSpPr>
          <p:grpSp>
            <p:nvGrpSpPr>
              <p:cNvPr id="335149" name="Group 301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5150" name="Freeform 30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51" name="Freeform 30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52" name="Freeform 30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53" name="Freeform 30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54" name="Freeform 30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55" name="Freeform 30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56" name="Freeform 30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57" name="Freeform 30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58" name="Freeform 31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59" name="Line 31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60" name="Line 31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61" name="Oval 31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5162" name="AutoShape 314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5163" name="AutoShape 315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164" name="Rectangle 316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165" name="Freeform 317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66" name="Freeform 318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67" name="Freeform 319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68" name="Freeform 320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69" name="Freeform 321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70" name="Freeform 322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71" name="Freeform 323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72" name="Freeform 324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73" name="Freeform 325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74" name="Freeform 326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75" name="Freeform 327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176" name="Freeform 328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5177" name="AutoShape 329"/>
              <p:cNvCxnSpPr>
                <a:cxnSpLocks noChangeShapeType="1"/>
                <a:stCxn id="335171" idx="3"/>
                <a:endCxn id="335158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78" name="AutoShape 330"/>
              <p:cNvCxnSpPr>
                <a:cxnSpLocks noChangeShapeType="1"/>
                <a:stCxn id="335172" idx="3"/>
                <a:endCxn id="335158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79" name="AutoShape 331"/>
              <p:cNvCxnSpPr>
                <a:cxnSpLocks noChangeShapeType="1"/>
                <a:stCxn id="335167" idx="3"/>
                <a:endCxn id="335173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80" name="AutoShape 332"/>
              <p:cNvCxnSpPr>
                <a:cxnSpLocks noChangeShapeType="1"/>
                <a:stCxn id="335168" idx="3"/>
                <a:endCxn id="335174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81" name="AutoShape 333"/>
              <p:cNvCxnSpPr>
                <a:cxnSpLocks noChangeShapeType="1"/>
                <a:stCxn id="335169" idx="3"/>
                <a:endCxn id="335175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82" name="AutoShape 334"/>
              <p:cNvCxnSpPr>
                <a:cxnSpLocks noChangeShapeType="1"/>
                <a:stCxn id="335170" idx="3"/>
                <a:endCxn id="335176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83" name="AutoShape 335"/>
              <p:cNvCxnSpPr>
                <a:cxnSpLocks noChangeShapeType="1"/>
                <a:stCxn id="335165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184" name="AutoShape 336"/>
              <p:cNvCxnSpPr>
                <a:cxnSpLocks noChangeShapeType="1"/>
                <a:stCxn id="335166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5185" name="Group 337"/>
            <p:cNvGrpSpPr>
              <a:grpSpLocks/>
            </p:cNvGrpSpPr>
            <p:nvPr/>
          </p:nvGrpSpPr>
          <p:grpSpPr bwMode="auto">
            <a:xfrm>
              <a:off x="1435" y="3132"/>
              <a:ext cx="654" cy="314"/>
              <a:chOff x="4491" y="2306"/>
              <a:chExt cx="654" cy="314"/>
            </a:xfrm>
          </p:grpSpPr>
          <p:grpSp>
            <p:nvGrpSpPr>
              <p:cNvPr id="335186" name="Group 338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5187" name="Freeform 33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88" name="Freeform 34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89" name="Freeform 34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90" name="Freeform 34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91" name="Freeform 34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92" name="Freeform 34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93" name="Freeform 34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94" name="Freeform 34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95" name="Freeform 34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96" name="Line 34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97" name="Line 34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198" name="Oval 35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5199" name="AutoShape 351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5200" name="AutoShape 352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201" name="Rectangle 353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202" name="Freeform 354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03" name="Freeform 355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04" name="Freeform 356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05" name="Freeform 357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06" name="Freeform 358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07" name="Freeform 359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08" name="Freeform 360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09" name="Freeform 361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10" name="Freeform 362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11" name="Freeform 363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12" name="Freeform 364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13" name="Freeform 365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5214" name="AutoShape 366"/>
              <p:cNvCxnSpPr>
                <a:cxnSpLocks noChangeShapeType="1"/>
                <a:stCxn id="335208" idx="3"/>
                <a:endCxn id="335195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15" name="AutoShape 367"/>
              <p:cNvCxnSpPr>
                <a:cxnSpLocks noChangeShapeType="1"/>
                <a:stCxn id="335209" idx="3"/>
                <a:endCxn id="335195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16" name="AutoShape 368"/>
              <p:cNvCxnSpPr>
                <a:cxnSpLocks noChangeShapeType="1"/>
                <a:stCxn id="335204" idx="3"/>
                <a:endCxn id="335210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17" name="AutoShape 369"/>
              <p:cNvCxnSpPr>
                <a:cxnSpLocks noChangeShapeType="1"/>
                <a:stCxn id="335205" idx="3"/>
                <a:endCxn id="335211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18" name="AutoShape 370"/>
              <p:cNvCxnSpPr>
                <a:cxnSpLocks noChangeShapeType="1"/>
                <a:stCxn id="335206" idx="3"/>
                <a:endCxn id="335212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19" name="AutoShape 371"/>
              <p:cNvCxnSpPr>
                <a:cxnSpLocks noChangeShapeType="1"/>
                <a:stCxn id="335207" idx="3"/>
                <a:endCxn id="335213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20" name="AutoShape 372"/>
              <p:cNvCxnSpPr>
                <a:cxnSpLocks noChangeShapeType="1"/>
                <a:stCxn id="335202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21" name="AutoShape 373"/>
              <p:cNvCxnSpPr>
                <a:cxnSpLocks noChangeShapeType="1"/>
                <a:stCxn id="335203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5222" name="Group 374"/>
            <p:cNvGrpSpPr>
              <a:grpSpLocks/>
            </p:cNvGrpSpPr>
            <p:nvPr/>
          </p:nvGrpSpPr>
          <p:grpSpPr bwMode="auto">
            <a:xfrm>
              <a:off x="2701" y="2910"/>
              <a:ext cx="654" cy="314"/>
              <a:chOff x="4491" y="2306"/>
              <a:chExt cx="654" cy="314"/>
            </a:xfrm>
          </p:grpSpPr>
          <p:grpSp>
            <p:nvGrpSpPr>
              <p:cNvPr id="335223" name="Group 375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5224" name="Freeform 37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25" name="Freeform 37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26" name="Freeform 37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27" name="Freeform 37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28" name="Freeform 38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29" name="Freeform 38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30" name="Freeform 38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31" name="Freeform 38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32" name="Freeform 38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33" name="Line 38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34" name="Line 38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5235" name="Oval 38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5236" name="AutoShape 388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5237" name="AutoShape 389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238" name="Rectangle 390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5239" name="Freeform 391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0" name="Freeform 392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1" name="Freeform 393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2" name="Freeform 394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3" name="Freeform 395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4" name="Freeform 396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5" name="Freeform 397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6" name="Freeform 398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7" name="Freeform 399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8" name="Freeform 400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49" name="Freeform 401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5250" name="Freeform 402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5251" name="AutoShape 403"/>
              <p:cNvCxnSpPr>
                <a:cxnSpLocks noChangeShapeType="1"/>
                <a:stCxn id="335245" idx="3"/>
                <a:endCxn id="335232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52" name="AutoShape 404"/>
              <p:cNvCxnSpPr>
                <a:cxnSpLocks noChangeShapeType="1"/>
                <a:stCxn id="335246" idx="3"/>
                <a:endCxn id="335232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53" name="AutoShape 405"/>
              <p:cNvCxnSpPr>
                <a:cxnSpLocks noChangeShapeType="1"/>
                <a:stCxn id="335241" idx="3"/>
                <a:endCxn id="335247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54" name="AutoShape 406"/>
              <p:cNvCxnSpPr>
                <a:cxnSpLocks noChangeShapeType="1"/>
                <a:stCxn id="335242" idx="3"/>
                <a:endCxn id="335248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55" name="AutoShape 407"/>
              <p:cNvCxnSpPr>
                <a:cxnSpLocks noChangeShapeType="1"/>
                <a:stCxn id="335243" idx="3"/>
                <a:endCxn id="335249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56" name="AutoShape 408"/>
              <p:cNvCxnSpPr>
                <a:cxnSpLocks noChangeShapeType="1"/>
                <a:stCxn id="335244" idx="3"/>
                <a:endCxn id="335250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57" name="AutoShape 409"/>
              <p:cNvCxnSpPr>
                <a:cxnSpLocks noChangeShapeType="1"/>
                <a:stCxn id="335239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5258" name="AutoShape 410"/>
              <p:cNvCxnSpPr>
                <a:cxnSpLocks noChangeShapeType="1"/>
                <a:stCxn id="335240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35259" name="AutoShape 411"/>
            <p:cNvCxnSpPr>
              <a:cxnSpLocks noChangeShapeType="1"/>
              <a:stCxn id="334973" idx="1"/>
              <a:endCxn id="335049" idx="0"/>
            </p:cNvCxnSpPr>
            <p:nvPr/>
          </p:nvCxnSpPr>
          <p:spPr bwMode="auto">
            <a:xfrm flipV="1">
              <a:off x="454" y="2043"/>
              <a:ext cx="906" cy="70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0" name="AutoShape 412"/>
            <p:cNvCxnSpPr>
              <a:cxnSpLocks noChangeShapeType="1"/>
              <a:stCxn id="335050" idx="4"/>
              <a:endCxn id="335087" idx="0"/>
            </p:cNvCxnSpPr>
            <p:nvPr/>
          </p:nvCxnSpPr>
          <p:spPr bwMode="auto">
            <a:xfrm flipV="1">
              <a:off x="1361" y="1845"/>
              <a:ext cx="1140" cy="17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1" name="AutoShape 413"/>
            <p:cNvCxnSpPr>
              <a:cxnSpLocks noChangeShapeType="1"/>
              <a:stCxn id="335087" idx="7"/>
              <a:endCxn id="334946" idx="2"/>
            </p:cNvCxnSpPr>
            <p:nvPr/>
          </p:nvCxnSpPr>
          <p:spPr bwMode="auto">
            <a:xfrm>
              <a:off x="2507" y="1848"/>
              <a:ext cx="1826" cy="32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2" name="AutoShape 414"/>
            <p:cNvCxnSpPr>
              <a:cxnSpLocks noChangeShapeType="1"/>
              <a:stCxn id="334944" idx="0"/>
              <a:endCxn id="335013" idx="5"/>
            </p:cNvCxnSpPr>
            <p:nvPr/>
          </p:nvCxnSpPr>
          <p:spPr bwMode="auto">
            <a:xfrm flipH="1">
              <a:off x="3815" y="2191"/>
              <a:ext cx="525" cy="483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3" name="AutoShape 415"/>
            <p:cNvCxnSpPr>
              <a:cxnSpLocks noChangeShapeType="1"/>
              <a:stCxn id="335013" idx="2"/>
              <a:endCxn id="335160" idx="1"/>
            </p:cNvCxnSpPr>
            <p:nvPr/>
          </p:nvCxnSpPr>
          <p:spPr bwMode="auto">
            <a:xfrm flipH="1" flipV="1">
              <a:off x="3171" y="2264"/>
              <a:ext cx="629" cy="40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4" name="AutoShape 416"/>
            <p:cNvCxnSpPr>
              <a:cxnSpLocks noChangeShapeType="1"/>
              <a:stCxn id="335161" idx="2"/>
              <a:endCxn id="335124" idx="0"/>
            </p:cNvCxnSpPr>
            <p:nvPr/>
          </p:nvCxnSpPr>
          <p:spPr bwMode="auto">
            <a:xfrm flipH="1">
              <a:off x="1979" y="2258"/>
              <a:ext cx="1167" cy="17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5" name="AutoShape 417"/>
            <p:cNvCxnSpPr>
              <a:cxnSpLocks noChangeShapeType="1"/>
              <a:stCxn id="335124" idx="0"/>
              <a:endCxn id="334974" idx="1"/>
            </p:cNvCxnSpPr>
            <p:nvPr/>
          </p:nvCxnSpPr>
          <p:spPr bwMode="auto">
            <a:xfrm flipH="1">
              <a:off x="431" y="2433"/>
              <a:ext cx="1548" cy="29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6" name="AutoShape 418"/>
            <p:cNvCxnSpPr>
              <a:cxnSpLocks noChangeShapeType="1"/>
              <a:stCxn id="334972" idx="1"/>
              <a:endCxn id="335198" idx="5"/>
            </p:cNvCxnSpPr>
            <p:nvPr/>
          </p:nvCxnSpPr>
          <p:spPr bwMode="auto">
            <a:xfrm>
              <a:off x="421" y="2745"/>
              <a:ext cx="1126" cy="433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7" name="AutoShape 419"/>
            <p:cNvCxnSpPr>
              <a:cxnSpLocks noChangeShapeType="1"/>
              <a:stCxn id="335198" idx="6"/>
              <a:endCxn id="335235" idx="3"/>
            </p:cNvCxnSpPr>
            <p:nvPr/>
          </p:nvCxnSpPr>
          <p:spPr bwMode="auto">
            <a:xfrm flipV="1">
              <a:off x="1549" y="2956"/>
              <a:ext cx="1251" cy="21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8" name="AutoShape 420"/>
            <p:cNvCxnSpPr>
              <a:cxnSpLocks noChangeShapeType="1"/>
              <a:stCxn id="335234" idx="0"/>
              <a:endCxn id="335012" idx="0"/>
            </p:cNvCxnSpPr>
            <p:nvPr/>
          </p:nvCxnSpPr>
          <p:spPr bwMode="auto">
            <a:xfrm flipV="1">
              <a:off x="2806" y="2697"/>
              <a:ext cx="1002" cy="28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69" name="AutoShape 421"/>
            <p:cNvCxnSpPr>
              <a:cxnSpLocks noChangeShapeType="1"/>
              <a:stCxn id="335123" idx="1"/>
              <a:endCxn id="335234" idx="0"/>
            </p:cNvCxnSpPr>
            <p:nvPr/>
          </p:nvCxnSpPr>
          <p:spPr bwMode="auto">
            <a:xfrm>
              <a:off x="1995" y="2450"/>
              <a:ext cx="811" cy="52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70" name="AutoShape 422"/>
            <p:cNvCxnSpPr>
              <a:cxnSpLocks noChangeShapeType="1"/>
              <a:stCxn id="335124" idx="2"/>
              <a:endCxn id="335198" idx="0"/>
            </p:cNvCxnSpPr>
            <p:nvPr/>
          </p:nvCxnSpPr>
          <p:spPr bwMode="auto">
            <a:xfrm flipH="1">
              <a:off x="1541" y="2444"/>
              <a:ext cx="429" cy="71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71" name="AutoShape 423"/>
            <p:cNvCxnSpPr>
              <a:cxnSpLocks noChangeShapeType="1"/>
              <a:stCxn id="335123" idx="0"/>
              <a:endCxn id="335049" idx="0"/>
            </p:cNvCxnSpPr>
            <p:nvPr/>
          </p:nvCxnSpPr>
          <p:spPr bwMode="auto">
            <a:xfrm flipH="1" flipV="1">
              <a:off x="1360" y="2043"/>
              <a:ext cx="618" cy="43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72" name="AutoShape 424"/>
            <p:cNvCxnSpPr>
              <a:cxnSpLocks noChangeShapeType="1"/>
              <a:stCxn id="335086" idx="0"/>
              <a:endCxn id="335161" idx="3"/>
            </p:cNvCxnSpPr>
            <p:nvPr/>
          </p:nvCxnSpPr>
          <p:spPr bwMode="auto">
            <a:xfrm>
              <a:off x="2500" y="1887"/>
              <a:ext cx="648" cy="37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73" name="AutoShape 425"/>
            <p:cNvCxnSpPr>
              <a:cxnSpLocks noChangeShapeType="1"/>
              <a:stCxn id="335160" idx="0"/>
              <a:endCxn id="335234" idx="0"/>
            </p:cNvCxnSpPr>
            <p:nvPr/>
          </p:nvCxnSpPr>
          <p:spPr bwMode="auto">
            <a:xfrm flipH="1">
              <a:off x="2806" y="2289"/>
              <a:ext cx="348" cy="69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74" name="AutoShape 426"/>
            <p:cNvCxnSpPr>
              <a:cxnSpLocks noChangeShapeType="1"/>
              <a:stCxn id="334974" idx="1"/>
              <a:endCxn id="335124" idx="1"/>
            </p:cNvCxnSpPr>
            <p:nvPr/>
          </p:nvCxnSpPr>
          <p:spPr bwMode="auto">
            <a:xfrm rot="16200000">
              <a:off x="1054" y="1813"/>
              <a:ext cx="295" cy="1541"/>
            </a:xfrm>
            <a:prstGeom prst="curvedConnector3">
              <a:avLst>
                <a:gd name="adj1" fmla="val 149829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75" name="AutoShape 427"/>
            <p:cNvCxnSpPr>
              <a:cxnSpLocks noChangeShapeType="1"/>
              <a:stCxn id="335124" idx="1"/>
              <a:endCxn id="335161" idx="0"/>
            </p:cNvCxnSpPr>
            <p:nvPr/>
          </p:nvCxnSpPr>
          <p:spPr bwMode="auto">
            <a:xfrm rot="16200000">
              <a:off x="2469" y="1750"/>
              <a:ext cx="189" cy="1183"/>
            </a:xfrm>
            <a:prstGeom prst="curvedConnector3">
              <a:avLst>
                <a:gd name="adj1" fmla="val 17619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76" name="AutoShape 428"/>
            <p:cNvCxnSpPr>
              <a:cxnSpLocks noChangeShapeType="1"/>
              <a:endCxn id="335013" idx="7"/>
            </p:cNvCxnSpPr>
            <p:nvPr/>
          </p:nvCxnSpPr>
          <p:spPr bwMode="auto">
            <a:xfrm>
              <a:off x="3166" y="2242"/>
              <a:ext cx="649" cy="416"/>
            </a:xfrm>
            <a:prstGeom prst="curvedConnector2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5277" name="AutoShape 429"/>
            <p:cNvCxnSpPr>
              <a:cxnSpLocks noChangeShapeType="1"/>
              <a:stCxn id="335013" idx="7"/>
              <a:endCxn id="334946" idx="1"/>
            </p:cNvCxnSpPr>
            <p:nvPr/>
          </p:nvCxnSpPr>
          <p:spPr bwMode="auto">
            <a:xfrm rot="16200000">
              <a:off x="3829" y="2153"/>
              <a:ext cx="491" cy="520"/>
            </a:xfrm>
            <a:prstGeom prst="curvedConnector3">
              <a:avLst>
                <a:gd name="adj1" fmla="val 129736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79ED41-589B-4017-899E-A3E295650A1F}" type="slidenum">
              <a:rPr lang="en-US" altLang="ko-KR"/>
              <a:pPr/>
              <a:t>35</a:t>
            </a:fld>
            <a:endParaRPr lang="en-US" altLang="ko-KR"/>
          </a:p>
        </p:txBody>
      </p:sp>
      <p:sp>
        <p:nvSpPr>
          <p:cNvPr id="3379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Problem: Dead ends</a:t>
            </a:r>
          </a:p>
        </p:txBody>
      </p:sp>
      <p:sp>
        <p:nvSpPr>
          <p:cNvPr id="3379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Simple strategies might send a packet into a dead end</a:t>
            </a:r>
          </a:p>
        </p:txBody>
      </p:sp>
      <p:grpSp>
        <p:nvGrpSpPr>
          <p:cNvPr id="339138" name="Group 1218"/>
          <p:cNvGrpSpPr>
            <a:grpSpLocks/>
          </p:cNvGrpSpPr>
          <p:nvPr/>
        </p:nvGrpSpPr>
        <p:grpSpPr bwMode="auto">
          <a:xfrm>
            <a:off x="1093788" y="1612900"/>
            <a:ext cx="6781800" cy="3883025"/>
            <a:chOff x="0" y="379"/>
            <a:chExt cx="5545" cy="3176"/>
          </a:xfrm>
        </p:grpSpPr>
        <p:sp>
          <p:nvSpPr>
            <p:cNvPr id="338531" name="Freeform 611"/>
            <p:cNvSpPr>
              <a:spLocks/>
            </p:cNvSpPr>
            <p:nvPr/>
          </p:nvSpPr>
          <p:spPr bwMode="auto">
            <a:xfrm rot="-300310">
              <a:off x="2685" y="1271"/>
              <a:ext cx="2190" cy="1260"/>
            </a:xfrm>
            <a:custGeom>
              <a:avLst/>
              <a:gdLst>
                <a:gd name="T0" fmla="*/ 78 w 1514"/>
                <a:gd name="T1" fmla="*/ 0 h 1260"/>
                <a:gd name="T2" fmla="*/ 648 w 1514"/>
                <a:gd name="T3" fmla="*/ 168 h 1260"/>
                <a:gd name="T4" fmla="*/ 1152 w 1514"/>
                <a:gd name="T5" fmla="*/ 294 h 1260"/>
                <a:gd name="T6" fmla="*/ 1398 w 1514"/>
                <a:gd name="T7" fmla="*/ 336 h 1260"/>
                <a:gd name="T8" fmla="*/ 1512 w 1514"/>
                <a:gd name="T9" fmla="*/ 348 h 1260"/>
                <a:gd name="T10" fmla="*/ 1434 w 1514"/>
                <a:gd name="T11" fmla="*/ 1236 h 1260"/>
                <a:gd name="T12" fmla="*/ 0 w 1514"/>
                <a:gd name="T13" fmla="*/ 126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14" h="1260">
                  <a:moveTo>
                    <a:pt x="78" y="0"/>
                  </a:moveTo>
                  <a:cubicBezTo>
                    <a:pt x="263" y="77"/>
                    <a:pt x="454" y="120"/>
                    <a:pt x="648" y="168"/>
                  </a:cubicBezTo>
                  <a:cubicBezTo>
                    <a:pt x="814" y="210"/>
                    <a:pt x="981" y="275"/>
                    <a:pt x="1152" y="294"/>
                  </a:cubicBezTo>
                  <a:cubicBezTo>
                    <a:pt x="1233" y="317"/>
                    <a:pt x="1314" y="330"/>
                    <a:pt x="1398" y="336"/>
                  </a:cubicBezTo>
                  <a:cubicBezTo>
                    <a:pt x="1514" y="344"/>
                    <a:pt x="1512" y="304"/>
                    <a:pt x="1512" y="348"/>
                  </a:cubicBezTo>
                  <a:lnTo>
                    <a:pt x="1434" y="1236"/>
                  </a:lnTo>
                  <a:lnTo>
                    <a:pt x="0" y="1260"/>
                  </a:lnTo>
                </a:path>
              </a:pathLst>
            </a:custGeom>
            <a:noFill/>
            <a:ln w="571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338532" name="Group 612"/>
            <p:cNvGrpSpPr>
              <a:grpSpLocks/>
            </p:cNvGrpSpPr>
            <p:nvPr/>
          </p:nvGrpSpPr>
          <p:grpSpPr bwMode="auto">
            <a:xfrm>
              <a:off x="5038" y="1862"/>
              <a:ext cx="374" cy="314"/>
              <a:chOff x="385" y="845"/>
              <a:chExt cx="584" cy="499"/>
            </a:xfrm>
          </p:grpSpPr>
          <p:grpSp>
            <p:nvGrpSpPr>
              <p:cNvPr id="338533" name="Group 613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338534" name="Freeform 614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35" name="Freeform 615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36" name="Freeform 616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37" name="Freeform 617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38" name="Freeform 618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39" name="Freeform 619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0" name="Freeform 620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1" name="Freeform 621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2" name="Freeform 622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3" name="Freeform 623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4" name="Freeform 624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5" name="Freeform 625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6" name="Freeform 626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7" name="Freeform 627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8" name="Freeform 628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49" name="Freeform 629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0" name="Freeform 630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1" name="Freeform 631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2" name="Freeform 632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3" name="Freeform 633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4" name="Freeform 634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5" name="Freeform 635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6" name="Freeform 636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7" name="Freeform 637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8" name="Freeform 638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59" name="Freeform 639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0" name="Freeform 640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1" name="Freeform 641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2" name="Freeform 642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3" name="Freeform 643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4" name="Freeform 644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5" name="Freeform 645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6" name="Freeform 646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7" name="Freeform 647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8" name="Freeform 648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69" name="Freeform 649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0" name="Freeform 650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1" name="Freeform 651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2" name="Freeform 652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3" name="Freeform 653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4" name="Freeform 654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5" name="Rectangle 655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6" name="Rectangle 656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7" name="Rectangle 657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8" name="Rectangle 658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79" name="Rectangle 659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0" name="Rectangle 660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1" name="Rectangle 661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2" name="Rectangle 662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3" name="Rectangle 663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4" name="Rectangle 664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5" name="Rectangle 665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6" name="Rectangle 666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7" name="Rectangle 667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8" name="Rectangle 668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89" name="Rectangle 669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0" name="Rectangle 670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1" name="Rectangle 671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2" name="Rectangle 672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3" name="Rectangle 673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4" name="Rectangle 674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5" name="Rectangle 675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6" name="Rectangle 676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7" name="Rectangle 677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8" name="Rectangle 678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599" name="Rectangle 679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0" name="Rectangle 680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1" name="Rectangle 681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2" name="Rectangle 682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3" name="Rectangle 683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4" name="Rectangle 684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5" name="Rectangle 685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6" name="Rectangle 686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7" name="Freeform 687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8" name="Freeform 688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09" name="Freeform 689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10" name="Freeform 690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11" name="Rectangle 691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12" name="Freeform 692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13" name="Freeform 693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338614" name="Group 694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338615" name="Freeform 69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16" name="Freeform 69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17" name="Freeform 69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18" name="Freeform 69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19" name="Freeform 69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20" name="Freeform 70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21" name="Freeform 70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22" name="Freeform 70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23" name="Freeform 70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24" name="Line 70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25" name="Line 70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26" name="Oval 70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338627" name="Group 707"/>
            <p:cNvGrpSpPr>
              <a:grpSpLocks/>
            </p:cNvGrpSpPr>
            <p:nvPr/>
          </p:nvGrpSpPr>
          <p:grpSpPr bwMode="auto">
            <a:xfrm flipH="1">
              <a:off x="0" y="1765"/>
              <a:ext cx="1177" cy="508"/>
              <a:chOff x="4384" y="1277"/>
              <a:chExt cx="1177" cy="508"/>
            </a:xfrm>
          </p:grpSpPr>
          <p:sp>
            <p:nvSpPr>
              <p:cNvPr id="338628" name="Freeform 708"/>
              <p:cNvSpPr>
                <a:spLocks/>
              </p:cNvSpPr>
              <p:nvPr/>
            </p:nvSpPr>
            <p:spPr bwMode="auto">
              <a:xfrm flipH="1">
                <a:off x="4981" y="1277"/>
                <a:ext cx="580" cy="508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629" name="Freeform 709"/>
              <p:cNvSpPr>
                <a:spLocks/>
              </p:cNvSpPr>
              <p:nvPr/>
            </p:nvSpPr>
            <p:spPr bwMode="auto">
              <a:xfrm flipH="1">
                <a:off x="5226" y="1535"/>
                <a:ext cx="45" cy="55"/>
              </a:xfrm>
              <a:custGeom>
                <a:avLst/>
                <a:gdLst>
                  <a:gd name="T0" fmla="*/ 327 w 327"/>
                  <a:gd name="T1" fmla="*/ 301 h 400"/>
                  <a:gd name="T2" fmla="*/ 57 w 327"/>
                  <a:gd name="T3" fmla="*/ 0 h 400"/>
                  <a:gd name="T4" fmla="*/ 0 w 327"/>
                  <a:gd name="T5" fmla="*/ 53 h 400"/>
                  <a:gd name="T6" fmla="*/ 301 w 327"/>
                  <a:gd name="T7" fmla="*/ 400 h 400"/>
                  <a:gd name="T8" fmla="*/ 327 w 327"/>
                  <a:gd name="T9" fmla="*/ 301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7" h="400">
                    <a:moveTo>
                      <a:pt x="327" y="301"/>
                    </a:moveTo>
                    <a:lnTo>
                      <a:pt x="57" y="0"/>
                    </a:lnTo>
                    <a:lnTo>
                      <a:pt x="0" y="53"/>
                    </a:lnTo>
                    <a:lnTo>
                      <a:pt x="301" y="400"/>
                    </a:lnTo>
                    <a:lnTo>
                      <a:pt x="327" y="3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630" name="Freeform 710"/>
              <p:cNvSpPr>
                <a:spLocks/>
              </p:cNvSpPr>
              <p:nvPr/>
            </p:nvSpPr>
            <p:spPr bwMode="auto">
              <a:xfrm flipH="1">
                <a:off x="5255" y="1516"/>
                <a:ext cx="32" cy="33"/>
              </a:xfrm>
              <a:custGeom>
                <a:avLst/>
                <a:gdLst>
                  <a:gd name="T0" fmla="*/ 198 w 237"/>
                  <a:gd name="T1" fmla="*/ 208 h 238"/>
                  <a:gd name="T2" fmla="*/ 214 w 237"/>
                  <a:gd name="T3" fmla="*/ 189 h 238"/>
                  <a:gd name="T4" fmla="*/ 225 w 237"/>
                  <a:gd name="T5" fmla="*/ 170 h 238"/>
                  <a:gd name="T6" fmla="*/ 233 w 237"/>
                  <a:gd name="T7" fmla="*/ 148 h 238"/>
                  <a:gd name="T8" fmla="*/ 237 w 237"/>
                  <a:gd name="T9" fmla="*/ 125 h 238"/>
                  <a:gd name="T10" fmla="*/ 236 w 237"/>
                  <a:gd name="T11" fmla="*/ 102 h 238"/>
                  <a:gd name="T12" fmla="*/ 230 w 237"/>
                  <a:gd name="T13" fmla="*/ 80 h 238"/>
                  <a:gd name="T14" fmla="*/ 220 w 237"/>
                  <a:gd name="T15" fmla="*/ 59 h 238"/>
                  <a:gd name="T16" fmla="*/ 206 w 237"/>
                  <a:gd name="T17" fmla="*/ 40 h 238"/>
                  <a:gd name="T18" fmla="*/ 188 w 237"/>
                  <a:gd name="T19" fmla="*/ 23 h 238"/>
                  <a:gd name="T20" fmla="*/ 168 w 237"/>
                  <a:gd name="T21" fmla="*/ 12 h 238"/>
                  <a:gd name="T22" fmla="*/ 146 w 237"/>
                  <a:gd name="T23" fmla="*/ 4 h 238"/>
                  <a:gd name="T24" fmla="*/ 124 w 237"/>
                  <a:gd name="T25" fmla="*/ 0 h 238"/>
                  <a:gd name="T26" fmla="*/ 101 w 237"/>
                  <a:gd name="T27" fmla="*/ 2 h 238"/>
                  <a:gd name="T28" fmla="*/ 79 w 237"/>
                  <a:gd name="T29" fmla="*/ 7 h 238"/>
                  <a:gd name="T30" fmla="*/ 57 w 237"/>
                  <a:gd name="T31" fmla="*/ 18 h 238"/>
                  <a:gd name="T32" fmla="*/ 38 w 237"/>
                  <a:gd name="T33" fmla="*/ 32 h 238"/>
                  <a:gd name="T34" fmla="*/ 21 w 237"/>
                  <a:gd name="T35" fmla="*/ 49 h 238"/>
                  <a:gd name="T36" fmla="*/ 10 w 237"/>
                  <a:gd name="T37" fmla="*/ 70 h 238"/>
                  <a:gd name="T38" fmla="*/ 2 w 237"/>
                  <a:gd name="T39" fmla="*/ 91 h 238"/>
                  <a:gd name="T40" fmla="*/ 0 w 237"/>
                  <a:gd name="T41" fmla="*/ 113 h 238"/>
                  <a:gd name="T42" fmla="*/ 0 w 237"/>
                  <a:gd name="T43" fmla="*/ 136 h 238"/>
                  <a:gd name="T44" fmla="*/ 5 w 237"/>
                  <a:gd name="T45" fmla="*/ 158 h 238"/>
                  <a:gd name="T46" fmla="*/ 16 w 237"/>
                  <a:gd name="T47" fmla="*/ 179 h 238"/>
                  <a:gd name="T48" fmla="*/ 29 w 237"/>
                  <a:gd name="T49" fmla="*/ 199 h 238"/>
                  <a:gd name="T50" fmla="*/ 47 w 237"/>
                  <a:gd name="T51" fmla="*/ 215 h 238"/>
                  <a:gd name="T52" fmla="*/ 67 w 237"/>
                  <a:gd name="T53" fmla="*/ 227 h 238"/>
                  <a:gd name="T54" fmla="*/ 89 w 237"/>
                  <a:gd name="T55" fmla="*/ 234 h 238"/>
                  <a:gd name="T56" fmla="*/ 111 w 237"/>
                  <a:gd name="T57" fmla="*/ 238 h 238"/>
                  <a:gd name="T58" fmla="*/ 134 w 237"/>
                  <a:gd name="T59" fmla="*/ 238 h 238"/>
                  <a:gd name="T60" fmla="*/ 156 w 237"/>
                  <a:gd name="T61" fmla="*/ 232 h 238"/>
                  <a:gd name="T62" fmla="*/ 178 w 237"/>
                  <a:gd name="T63" fmla="*/ 222 h 238"/>
                  <a:gd name="T64" fmla="*/ 198 w 237"/>
                  <a:gd name="T65" fmla="*/ 20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7" h="238">
                    <a:moveTo>
                      <a:pt x="198" y="208"/>
                    </a:moveTo>
                    <a:lnTo>
                      <a:pt x="214" y="189"/>
                    </a:lnTo>
                    <a:lnTo>
                      <a:pt x="225" y="170"/>
                    </a:lnTo>
                    <a:lnTo>
                      <a:pt x="233" y="148"/>
                    </a:lnTo>
                    <a:lnTo>
                      <a:pt x="237" y="125"/>
                    </a:lnTo>
                    <a:lnTo>
                      <a:pt x="236" y="102"/>
                    </a:lnTo>
                    <a:lnTo>
                      <a:pt x="230" y="80"/>
                    </a:lnTo>
                    <a:lnTo>
                      <a:pt x="220" y="59"/>
                    </a:lnTo>
                    <a:lnTo>
                      <a:pt x="206" y="40"/>
                    </a:lnTo>
                    <a:lnTo>
                      <a:pt x="188" y="23"/>
                    </a:lnTo>
                    <a:lnTo>
                      <a:pt x="168" y="12"/>
                    </a:lnTo>
                    <a:lnTo>
                      <a:pt x="146" y="4"/>
                    </a:lnTo>
                    <a:lnTo>
                      <a:pt x="124" y="0"/>
                    </a:lnTo>
                    <a:lnTo>
                      <a:pt x="101" y="2"/>
                    </a:lnTo>
                    <a:lnTo>
                      <a:pt x="79" y="7"/>
                    </a:lnTo>
                    <a:lnTo>
                      <a:pt x="57" y="18"/>
                    </a:lnTo>
                    <a:lnTo>
                      <a:pt x="38" y="32"/>
                    </a:lnTo>
                    <a:lnTo>
                      <a:pt x="21" y="49"/>
                    </a:lnTo>
                    <a:lnTo>
                      <a:pt x="10" y="70"/>
                    </a:lnTo>
                    <a:lnTo>
                      <a:pt x="2" y="91"/>
                    </a:lnTo>
                    <a:lnTo>
                      <a:pt x="0" y="113"/>
                    </a:lnTo>
                    <a:lnTo>
                      <a:pt x="0" y="136"/>
                    </a:lnTo>
                    <a:lnTo>
                      <a:pt x="5" y="158"/>
                    </a:lnTo>
                    <a:lnTo>
                      <a:pt x="16" y="179"/>
                    </a:lnTo>
                    <a:lnTo>
                      <a:pt x="29" y="199"/>
                    </a:lnTo>
                    <a:lnTo>
                      <a:pt x="47" y="215"/>
                    </a:lnTo>
                    <a:lnTo>
                      <a:pt x="67" y="227"/>
                    </a:lnTo>
                    <a:lnTo>
                      <a:pt x="89" y="234"/>
                    </a:lnTo>
                    <a:lnTo>
                      <a:pt x="111" y="238"/>
                    </a:lnTo>
                    <a:lnTo>
                      <a:pt x="134" y="238"/>
                    </a:lnTo>
                    <a:lnTo>
                      <a:pt x="156" y="232"/>
                    </a:lnTo>
                    <a:lnTo>
                      <a:pt x="178" y="222"/>
                    </a:lnTo>
                    <a:lnTo>
                      <a:pt x="198" y="2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338631" name="Group 711"/>
              <p:cNvGrpSpPr>
                <a:grpSpLocks/>
              </p:cNvGrpSpPr>
              <p:nvPr/>
            </p:nvGrpSpPr>
            <p:grpSpPr bwMode="auto">
              <a:xfrm>
                <a:off x="4384" y="1280"/>
                <a:ext cx="905" cy="357"/>
                <a:chOff x="2986" y="1406"/>
                <a:chExt cx="905" cy="357"/>
              </a:xfrm>
            </p:grpSpPr>
            <p:sp>
              <p:nvSpPr>
                <p:cNvPr id="338632" name="Rectangle 712"/>
                <p:cNvSpPr>
                  <a:spLocks noChangeArrowheads="1"/>
                </p:cNvSpPr>
                <p:nvPr/>
              </p:nvSpPr>
              <p:spPr bwMode="auto">
                <a:xfrm>
                  <a:off x="3723" y="1628"/>
                  <a:ext cx="108" cy="92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33" name="Freeform 713"/>
                <p:cNvSpPr>
                  <a:spLocks/>
                </p:cNvSpPr>
                <p:nvPr/>
              </p:nvSpPr>
              <p:spPr bwMode="auto">
                <a:xfrm>
                  <a:off x="3660" y="1406"/>
                  <a:ext cx="231" cy="243"/>
                </a:xfrm>
                <a:custGeom>
                  <a:avLst/>
                  <a:gdLst>
                    <a:gd name="T0" fmla="*/ 1173 w 1404"/>
                    <a:gd name="T1" fmla="*/ 181 h 1405"/>
                    <a:gd name="T2" fmla="*/ 1118 w 1404"/>
                    <a:gd name="T3" fmla="*/ 137 h 1405"/>
                    <a:gd name="T4" fmla="*/ 1062 w 1404"/>
                    <a:gd name="T5" fmla="*/ 99 h 1405"/>
                    <a:gd name="T6" fmla="*/ 1002 w 1404"/>
                    <a:gd name="T7" fmla="*/ 67 h 1405"/>
                    <a:gd name="T8" fmla="*/ 939 w 1404"/>
                    <a:gd name="T9" fmla="*/ 40 h 1405"/>
                    <a:gd name="T10" fmla="*/ 873 w 1404"/>
                    <a:gd name="T11" fmla="*/ 21 h 1405"/>
                    <a:gd name="T12" fmla="*/ 805 w 1404"/>
                    <a:gd name="T13" fmla="*/ 8 h 1405"/>
                    <a:gd name="T14" fmla="*/ 736 w 1404"/>
                    <a:gd name="T15" fmla="*/ 1 h 1405"/>
                    <a:gd name="T16" fmla="*/ 630 w 1404"/>
                    <a:gd name="T17" fmla="*/ 3 h 1405"/>
                    <a:gd name="T18" fmla="*/ 493 w 1404"/>
                    <a:gd name="T19" fmla="*/ 31 h 1405"/>
                    <a:gd name="T20" fmla="*/ 368 w 1404"/>
                    <a:gd name="T21" fmla="*/ 85 h 1405"/>
                    <a:gd name="T22" fmla="*/ 256 w 1404"/>
                    <a:gd name="T23" fmla="*/ 160 h 1405"/>
                    <a:gd name="T24" fmla="*/ 160 w 1404"/>
                    <a:gd name="T25" fmla="*/ 256 h 1405"/>
                    <a:gd name="T26" fmla="*/ 85 w 1404"/>
                    <a:gd name="T27" fmla="*/ 367 h 1405"/>
                    <a:gd name="T28" fmla="*/ 31 w 1404"/>
                    <a:gd name="T29" fmla="*/ 494 h 1405"/>
                    <a:gd name="T30" fmla="*/ 4 w 1404"/>
                    <a:gd name="T31" fmla="*/ 631 h 1405"/>
                    <a:gd name="T32" fmla="*/ 1 w 1404"/>
                    <a:gd name="T33" fmla="*/ 737 h 1405"/>
                    <a:gd name="T34" fmla="*/ 8 w 1404"/>
                    <a:gd name="T35" fmla="*/ 806 h 1405"/>
                    <a:gd name="T36" fmla="*/ 21 w 1404"/>
                    <a:gd name="T37" fmla="*/ 874 h 1405"/>
                    <a:gd name="T38" fmla="*/ 41 w 1404"/>
                    <a:gd name="T39" fmla="*/ 939 h 1405"/>
                    <a:gd name="T40" fmla="*/ 67 w 1404"/>
                    <a:gd name="T41" fmla="*/ 1002 h 1405"/>
                    <a:gd name="T42" fmla="*/ 99 w 1404"/>
                    <a:gd name="T43" fmla="*/ 1063 h 1405"/>
                    <a:gd name="T44" fmla="*/ 137 w 1404"/>
                    <a:gd name="T45" fmla="*/ 1119 h 1405"/>
                    <a:gd name="T46" fmla="*/ 182 w 1404"/>
                    <a:gd name="T47" fmla="*/ 1173 h 1405"/>
                    <a:gd name="T48" fmla="*/ 232 w 1404"/>
                    <a:gd name="T49" fmla="*/ 1223 h 1405"/>
                    <a:gd name="T50" fmla="*/ 285 w 1404"/>
                    <a:gd name="T51" fmla="*/ 1267 h 1405"/>
                    <a:gd name="T52" fmla="*/ 342 w 1404"/>
                    <a:gd name="T53" fmla="*/ 1305 h 1405"/>
                    <a:gd name="T54" fmla="*/ 402 w 1404"/>
                    <a:gd name="T55" fmla="*/ 1338 h 1405"/>
                    <a:gd name="T56" fmla="*/ 465 w 1404"/>
                    <a:gd name="T57" fmla="*/ 1364 h 1405"/>
                    <a:gd name="T58" fmla="*/ 530 w 1404"/>
                    <a:gd name="T59" fmla="*/ 1384 h 1405"/>
                    <a:gd name="T60" fmla="*/ 598 w 1404"/>
                    <a:gd name="T61" fmla="*/ 1397 h 1405"/>
                    <a:gd name="T62" fmla="*/ 667 w 1404"/>
                    <a:gd name="T63" fmla="*/ 1404 h 1405"/>
                    <a:gd name="T64" fmla="*/ 736 w 1404"/>
                    <a:gd name="T65" fmla="*/ 1404 h 1405"/>
                    <a:gd name="T66" fmla="*/ 805 w 1404"/>
                    <a:gd name="T67" fmla="*/ 1397 h 1405"/>
                    <a:gd name="T68" fmla="*/ 873 w 1404"/>
                    <a:gd name="T69" fmla="*/ 1384 h 1405"/>
                    <a:gd name="T70" fmla="*/ 939 w 1404"/>
                    <a:gd name="T71" fmla="*/ 1364 h 1405"/>
                    <a:gd name="T72" fmla="*/ 1002 w 1404"/>
                    <a:gd name="T73" fmla="*/ 1338 h 1405"/>
                    <a:gd name="T74" fmla="*/ 1062 w 1404"/>
                    <a:gd name="T75" fmla="*/ 1305 h 1405"/>
                    <a:gd name="T76" fmla="*/ 1118 w 1404"/>
                    <a:gd name="T77" fmla="*/ 1267 h 1405"/>
                    <a:gd name="T78" fmla="*/ 1173 w 1404"/>
                    <a:gd name="T79" fmla="*/ 1223 h 1405"/>
                    <a:gd name="T80" fmla="*/ 1222 w 1404"/>
                    <a:gd name="T81" fmla="*/ 1173 h 1405"/>
                    <a:gd name="T82" fmla="*/ 1267 w 1404"/>
                    <a:gd name="T83" fmla="*/ 1119 h 1405"/>
                    <a:gd name="T84" fmla="*/ 1305 w 1404"/>
                    <a:gd name="T85" fmla="*/ 1063 h 1405"/>
                    <a:gd name="T86" fmla="*/ 1337 w 1404"/>
                    <a:gd name="T87" fmla="*/ 1002 h 1405"/>
                    <a:gd name="T88" fmla="*/ 1364 w 1404"/>
                    <a:gd name="T89" fmla="*/ 939 h 1405"/>
                    <a:gd name="T90" fmla="*/ 1383 w 1404"/>
                    <a:gd name="T91" fmla="*/ 874 h 1405"/>
                    <a:gd name="T92" fmla="*/ 1396 w 1404"/>
                    <a:gd name="T93" fmla="*/ 806 h 1405"/>
                    <a:gd name="T94" fmla="*/ 1403 w 1404"/>
                    <a:gd name="T95" fmla="*/ 737 h 1405"/>
                    <a:gd name="T96" fmla="*/ 1403 w 1404"/>
                    <a:gd name="T97" fmla="*/ 668 h 1405"/>
                    <a:gd name="T98" fmla="*/ 1396 w 1404"/>
                    <a:gd name="T99" fmla="*/ 598 h 1405"/>
                    <a:gd name="T100" fmla="*/ 1383 w 1404"/>
                    <a:gd name="T101" fmla="*/ 531 h 1405"/>
                    <a:gd name="T102" fmla="*/ 1364 w 1404"/>
                    <a:gd name="T103" fmla="*/ 465 h 1405"/>
                    <a:gd name="T104" fmla="*/ 1337 w 1404"/>
                    <a:gd name="T105" fmla="*/ 402 h 1405"/>
                    <a:gd name="T106" fmla="*/ 1305 w 1404"/>
                    <a:gd name="T107" fmla="*/ 341 h 1405"/>
                    <a:gd name="T108" fmla="*/ 1267 w 1404"/>
                    <a:gd name="T109" fmla="*/ 284 h 1405"/>
                    <a:gd name="T110" fmla="*/ 1222 w 1404"/>
                    <a:gd name="T111" fmla="*/ 230 h 14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404" h="1405">
                      <a:moveTo>
                        <a:pt x="1198" y="205"/>
                      </a:moveTo>
                      <a:lnTo>
                        <a:pt x="1173" y="181"/>
                      </a:lnTo>
                      <a:lnTo>
                        <a:pt x="1146" y="158"/>
                      </a:lnTo>
                      <a:lnTo>
                        <a:pt x="1118" y="137"/>
                      </a:lnTo>
                      <a:lnTo>
                        <a:pt x="1091" y="117"/>
                      </a:lnTo>
                      <a:lnTo>
                        <a:pt x="1062" y="99"/>
                      </a:lnTo>
                      <a:lnTo>
                        <a:pt x="1032" y="82"/>
                      </a:lnTo>
                      <a:lnTo>
                        <a:pt x="1002" y="67"/>
                      </a:lnTo>
                      <a:lnTo>
                        <a:pt x="971" y="53"/>
                      </a:lnTo>
                      <a:lnTo>
                        <a:pt x="939" y="40"/>
                      </a:lnTo>
                      <a:lnTo>
                        <a:pt x="907" y="30"/>
                      </a:lnTo>
                      <a:lnTo>
                        <a:pt x="873" y="21"/>
                      </a:lnTo>
                      <a:lnTo>
                        <a:pt x="840" y="14"/>
                      </a:lnTo>
                      <a:lnTo>
                        <a:pt x="805" y="8"/>
                      </a:lnTo>
                      <a:lnTo>
                        <a:pt x="772" y="3"/>
                      </a:lnTo>
                      <a:lnTo>
                        <a:pt x="736" y="1"/>
                      </a:lnTo>
                      <a:lnTo>
                        <a:pt x="702" y="0"/>
                      </a:lnTo>
                      <a:lnTo>
                        <a:pt x="630" y="3"/>
                      </a:lnTo>
                      <a:lnTo>
                        <a:pt x="561" y="14"/>
                      </a:lnTo>
                      <a:lnTo>
                        <a:pt x="493" y="31"/>
                      </a:lnTo>
                      <a:lnTo>
                        <a:pt x="430" y="55"/>
                      </a:lnTo>
                      <a:lnTo>
                        <a:pt x="368" y="85"/>
                      </a:lnTo>
                      <a:lnTo>
                        <a:pt x="310" y="120"/>
                      </a:lnTo>
                      <a:lnTo>
                        <a:pt x="256" y="160"/>
                      </a:lnTo>
                      <a:lnTo>
                        <a:pt x="206" y="206"/>
                      </a:lnTo>
                      <a:lnTo>
                        <a:pt x="160" y="256"/>
                      </a:lnTo>
                      <a:lnTo>
                        <a:pt x="120" y="310"/>
                      </a:lnTo>
                      <a:lnTo>
                        <a:pt x="85" y="367"/>
                      </a:lnTo>
                      <a:lnTo>
                        <a:pt x="56" y="429"/>
                      </a:lnTo>
                      <a:lnTo>
                        <a:pt x="31" y="494"/>
                      </a:lnTo>
                      <a:lnTo>
                        <a:pt x="14" y="561"/>
                      </a:lnTo>
                      <a:lnTo>
                        <a:pt x="4" y="631"/>
                      </a:lnTo>
                      <a:lnTo>
                        <a:pt x="0" y="702"/>
                      </a:lnTo>
                      <a:lnTo>
                        <a:pt x="1" y="737"/>
                      </a:lnTo>
                      <a:lnTo>
                        <a:pt x="4" y="771"/>
                      </a:lnTo>
                      <a:lnTo>
                        <a:pt x="8" y="806"/>
                      </a:lnTo>
                      <a:lnTo>
                        <a:pt x="14" y="841"/>
                      </a:lnTo>
                      <a:lnTo>
                        <a:pt x="21" y="874"/>
                      </a:lnTo>
                      <a:lnTo>
                        <a:pt x="30" y="906"/>
                      </a:lnTo>
                      <a:lnTo>
                        <a:pt x="41" y="939"/>
                      </a:lnTo>
                      <a:lnTo>
                        <a:pt x="53" y="971"/>
                      </a:lnTo>
                      <a:lnTo>
                        <a:pt x="67" y="1002"/>
                      </a:lnTo>
                      <a:lnTo>
                        <a:pt x="82" y="1033"/>
                      </a:lnTo>
                      <a:lnTo>
                        <a:pt x="99" y="1063"/>
                      </a:lnTo>
                      <a:lnTo>
                        <a:pt x="118" y="1092"/>
                      </a:lnTo>
                      <a:lnTo>
                        <a:pt x="137" y="1119"/>
                      </a:lnTo>
                      <a:lnTo>
                        <a:pt x="159" y="1147"/>
                      </a:lnTo>
                      <a:lnTo>
                        <a:pt x="182" y="1173"/>
                      </a:lnTo>
                      <a:lnTo>
                        <a:pt x="206" y="1199"/>
                      </a:lnTo>
                      <a:lnTo>
                        <a:pt x="232" y="1223"/>
                      </a:lnTo>
                      <a:lnTo>
                        <a:pt x="258" y="1246"/>
                      </a:lnTo>
                      <a:lnTo>
                        <a:pt x="285" y="1267"/>
                      </a:lnTo>
                      <a:lnTo>
                        <a:pt x="313" y="1286"/>
                      </a:lnTo>
                      <a:lnTo>
                        <a:pt x="342" y="1305"/>
                      </a:lnTo>
                      <a:lnTo>
                        <a:pt x="372" y="1322"/>
                      </a:lnTo>
                      <a:lnTo>
                        <a:pt x="402" y="1338"/>
                      </a:lnTo>
                      <a:lnTo>
                        <a:pt x="433" y="1352"/>
                      </a:lnTo>
                      <a:lnTo>
                        <a:pt x="465" y="1364"/>
                      </a:lnTo>
                      <a:lnTo>
                        <a:pt x="498" y="1375"/>
                      </a:lnTo>
                      <a:lnTo>
                        <a:pt x="530" y="1384"/>
                      </a:lnTo>
                      <a:lnTo>
                        <a:pt x="563" y="1391"/>
                      </a:lnTo>
                      <a:lnTo>
                        <a:pt x="598" y="1397"/>
                      </a:lnTo>
                      <a:lnTo>
                        <a:pt x="631" y="1402"/>
                      </a:lnTo>
                      <a:lnTo>
                        <a:pt x="667" y="1404"/>
                      </a:lnTo>
                      <a:lnTo>
                        <a:pt x="702" y="1405"/>
                      </a:lnTo>
                      <a:lnTo>
                        <a:pt x="736" y="1404"/>
                      </a:lnTo>
                      <a:lnTo>
                        <a:pt x="772" y="1402"/>
                      </a:lnTo>
                      <a:lnTo>
                        <a:pt x="805" y="1397"/>
                      </a:lnTo>
                      <a:lnTo>
                        <a:pt x="840" y="1391"/>
                      </a:lnTo>
                      <a:lnTo>
                        <a:pt x="873" y="1384"/>
                      </a:lnTo>
                      <a:lnTo>
                        <a:pt x="907" y="1375"/>
                      </a:lnTo>
                      <a:lnTo>
                        <a:pt x="939" y="1364"/>
                      </a:lnTo>
                      <a:lnTo>
                        <a:pt x="971" y="1352"/>
                      </a:lnTo>
                      <a:lnTo>
                        <a:pt x="1002" y="1338"/>
                      </a:lnTo>
                      <a:lnTo>
                        <a:pt x="1032" y="1322"/>
                      </a:lnTo>
                      <a:lnTo>
                        <a:pt x="1062" y="1305"/>
                      </a:lnTo>
                      <a:lnTo>
                        <a:pt x="1091" y="1286"/>
                      </a:lnTo>
                      <a:lnTo>
                        <a:pt x="1118" y="1267"/>
                      </a:lnTo>
                      <a:lnTo>
                        <a:pt x="1146" y="1246"/>
                      </a:lnTo>
                      <a:lnTo>
                        <a:pt x="1173" y="1223"/>
                      </a:lnTo>
                      <a:lnTo>
                        <a:pt x="1198" y="1199"/>
                      </a:lnTo>
                      <a:lnTo>
                        <a:pt x="1222" y="1173"/>
                      </a:lnTo>
                      <a:lnTo>
                        <a:pt x="1245" y="1147"/>
                      </a:lnTo>
                      <a:lnTo>
                        <a:pt x="1267" y="1119"/>
                      </a:lnTo>
                      <a:lnTo>
                        <a:pt x="1287" y="1092"/>
                      </a:lnTo>
                      <a:lnTo>
                        <a:pt x="1305" y="1063"/>
                      </a:lnTo>
                      <a:lnTo>
                        <a:pt x="1322" y="1033"/>
                      </a:lnTo>
                      <a:lnTo>
                        <a:pt x="1337" y="1002"/>
                      </a:lnTo>
                      <a:lnTo>
                        <a:pt x="1351" y="971"/>
                      </a:lnTo>
                      <a:lnTo>
                        <a:pt x="1364" y="939"/>
                      </a:lnTo>
                      <a:lnTo>
                        <a:pt x="1374" y="906"/>
                      </a:lnTo>
                      <a:lnTo>
                        <a:pt x="1383" y="874"/>
                      </a:lnTo>
                      <a:lnTo>
                        <a:pt x="1390" y="841"/>
                      </a:lnTo>
                      <a:lnTo>
                        <a:pt x="1396" y="806"/>
                      </a:lnTo>
                      <a:lnTo>
                        <a:pt x="1401" y="771"/>
                      </a:lnTo>
                      <a:lnTo>
                        <a:pt x="1403" y="737"/>
                      </a:lnTo>
                      <a:lnTo>
                        <a:pt x="1404" y="702"/>
                      </a:lnTo>
                      <a:lnTo>
                        <a:pt x="1403" y="668"/>
                      </a:lnTo>
                      <a:lnTo>
                        <a:pt x="1401" y="632"/>
                      </a:lnTo>
                      <a:lnTo>
                        <a:pt x="1396" y="598"/>
                      </a:lnTo>
                      <a:lnTo>
                        <a:pt x="1390" y="564"/>
                      </a:lnTo>
                      <a:lnTo>
                        <a:pt x="1383" y="531"/>
                      </a:lnTo>
                      <a:lnTo>
                        <a:pt x="1374" y="497"/>
                      </a:lnTo>
                      <a:lnTo>
                        <a:pt x="1364" y="465"/>
                      </a:lnTo>
                      <a:lnTo>
                        <a:pt x="1351" y="433"/>
                      </a:lnTo>
                      <a:lnTo>
                        <a:pt x="1337" y="402"/>
                      </a:lnTo>
                      <a:lnTo>
                        <a:pt x="1322" y="371"/>
                      </a:lnTo>
                      <a:lnTo>
                        <a:pt x="1305" y="341"/>
                      </a:lnTo>
                      <a:lnTo>
                        <a:pt x="1287" y="312"/>
                      </a:lnTo>
                      <a:lnTo>
                        <a:pt x="1267" y="284"/>
                      </a:lnTo>
                      <a:lnTo>
                        <a:pt x="1245" y="257"/>
                      </a:lnTo>
                      <a:lnTo>
                        <a:pt x="1222" y="230"/>
                      </a:lnTo>
                      <a:lnTo>
                        <a:pt x="1198" y="2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34" name="Freeform 714"/>
                <p:cNvSpPr>
                  <a:spLocks/>
                </p:cNvSpPr>
                <p:nvPr/>
              </p:nvSpPr>
              <p:spPr bwMode="auto">
                <a:xfrm>
                  <a:off x="3672" y="1419"/>
                  <a:ext cx="207" cy="217"/>
                </a:xfrm>
                <a:custGeom>
                  <a:avLst/>
                  <a:gdLst>
                    <a:gd name="T0" fmla="*/ 692 w 1256"/>
                    <a:gd name="T1" fmla="*/ 1253 h 1256"/>
                    <a:gd name="T2" fmla="*/ 814 w 1256"/>
                    <a:gd name="T3" fmla="*/ 1227 h 1256"/>
                    <a:gd name="T4" fmla="*/ 927 w 1256"/>
                    <a:gd name="T5" fmla="*/ 1180 h 1256"/>
                    <a:gd name="T6" fmla="*/ 1027 w 1256"/>
                    <a:gd name="T7" fmla="*/ 1113 h 1256"/>
                    <a:gd name="T8" fmla="*/ 1112 w 1256"/>
                    <a:gd name="T9" fmla="*/ 1028 h 1256"/>
                    <a:gd name="T10" fmla="*/ 1180 w 1256"/>
                    <a:gd name="T11" fmla="*/ 928 h 1256"/>
                    <a:gd name="T12" fmla="*/ 1228 w 1256"/>
                    <a:gd name="T13" fmla="*/ 815 h 1256"/>
                    <a:gd name="T14" fmla="*/ 1253 w 1256"/>
                    <a:gd name="T15" fmla="*/ 693 h 1256"/>
                    <a:gd name="T16" fmla="*/ 1253 w 1256"/>
                    <a:gd name="T17" fmla="*/ 564 h 1256"/>
                    <a:gd name="T18" fmla="*/ 1228 w 1256"/>
                    <a:gd name="T19" fmla="*/ 441 h 1256"/>
                    <a:gd name="T20" fmla="*/ 1180 w 1256"/>
                    <a:gd name="T21" fmla="*/ 329 h 1256"/>
                    <a:gd name="T22" fmla="*/ 1112 w 1256"/>
                    <a:gd name="T23" fmla="*/ 229 h 1256"/>
                    <a:gd name="T24" fmla="*/ 1027 w 1256"/>
                    <a:gd name="T25" fmla="*/ 144 h 1256"/>
                    <a:gd name="T26" fmla="*/ 927 w 1256"/>
                    <a:gd name="T27" fmla="*/ 76 h 1256"/>
                    <a:gd name="T28" fmla="*/ 814 w 1256"/>
                    <a:gd name="T29" fmla="*/ 28 h 1256"/>
                    <a:gd name="T30" fmla="*/ 692 w 1256"/>
                    <a:gd name="T31" fmla="*/ 3 h 1256"/>
                    <a:gd name="T32" fmla="*/ 563 w 1256"/>
                    <a:gd name="T33" fmla="*/ 3 h 1256"/>
                    <a:gd name="T34" fmla="*/ 441 w 1256"/>
                    <a:gd name="T35" fmla="*/ 28 h 1256"/>
                    <a:gd name="T36" fmla="*/ 329 w 1256"/>
                    <a:gd name="T37" fmla="*/ 76 h 1256"/>
                    <a:gd name="T38" fmla="*/ 229 w 1256"/>
                    <a:gd name="T39" fmla="*/ 144 h 1256"/>
                    <a:gd name="T40" fmla="*/ 144 w 1256"/>
                    <a:gd name="T41" fmla="*/ 229 h 1256"/>
                    <a:gd name="T42" fmla="*/ 76 w 1256"/>
                    <a:gd name="T43" fmla="*/ 329 h 1256"/>
                    <a:gd name="T44" fmla="*/ 29 w 1256"/>
                    <a:gd name="T45" fmla="*/ 441 h 1256"/>
                    <a:gd name="T46" fmla="*/ 3 w 1256"/>
                    <a:gd name="T47" fmla="*/ 564 h 1256"/>
                    <a:gd name="T48" fmla="*/ 3 w 1256"/>
                    <a:gd name="T49" fmla="*/ 693 h 1256"/>
                    <a:gd name="T50" fmla="*/ 29 w 1256"/>
                    <a:gd name="T51" fmla="*/ 815 h 1256"/>
                    <a:gd name="T52" fmla="*/ 76 w 1256"/>
                    <a:gd name="T53" fmla="*/ 928 h 1256"/>
                    <a:gd name="T54" fmla="*/ 144 w 1256"/>
                    <a:gd name="T55" fmla="*/ 1028 h 1256"/>
                    <a:gd name="T56" fmla="*/ 229 w 1256"/>
                    <a:gd name="T57" fmla="*/ 1113 h 1256"/>
                    <a:gd name="T58" fmla="*/ 329 w 1256"/>
                    <a:gd name="T59" fmla="*/ 1180 h 1256"/>
                    <a:gd name="T60" fmla="*/ 441 w 1256"/>
                    <a:gd name="T61" fmla="*/ 1227 h 1256"/>
                    <a:gd name="T62" fmla="*/ 563 w 1256"/>
                    <a:gd name="T63" fmla="*/ 1253 h 1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256" h="1256">
                      <a:moveTo>
                        <a:pt x="628" y="1256"/>
                      </a:moveTo>
                      <a:lnTo>
                        <a:pt x="692" y="1253"/>
                      </a:lnTo>
                      <a:lnTo>
                        <a:pt x="754" y="1243"/>
                      </a:lnTo>
                      <a:lnTo>
                        <a:pt x="814" y="1227"/>
                      </a:lnTo>
                      <a:lnTo>
                        <a:pt x="872" y="1207"/>
                      </a:lnTo>
                      <a:lnTo>
                        <a:pt x="927" y="1180"/>
                      </a:lnTo>
                      <a:lnTo>
                        <a:pt x="979" y="1149"/>
                      </a:lnTo>
                      <a:lnTo>
                        <a:pt x="1027" y="1113"/>
                      </a:lnTo>
                      <a:lnTo>
                        <a:pt x="1072" y="1072"/>
                      </a:lnTo>
                      <a:lnTo>
                        <a:pt x="1112" y="1028"/>
                      </a:lnTo>
                      <a:lnTo>
                        <a:pt x="1149" y="980"/>
                      </a:lnTo>
                      <a:lnTo>
                        <a:pt x="1180" y="928"/>
                      </a:lnTo>
                      <a:lnTo>
                        <a:pt x="1207" y="873"/>
                      </a:lnTo>
                      <a:lnTo>
                        <a:pt x="1228" y="815"/>
                      </a:lnTo>
                      <a:lnTo>
                        <a:pt x="1244" y="755"/>
                      </a:lnTo>
                      <a:lnTo>
                        <a:pt x="1253" y="693"/>
                      </a:lnTo>
                      <a:lnTo>
                        <a:pt x="1256" y="628"/>
                      </a:lnTo>
                      <a:lnTo>
                        <a:pt x="1253" y="564"/>
                      </a:lnTo>
                      <a:lnTo>
                        <a:pt x="1244" y="502"/>
                      </a:lnTo>
                      <a:lnTo>
                        <a:pt x="1228" y="441"/>
                      </a:lnTo>
                      <a:lnTo>
                        <a:pt x="1207" y="383"/>
                      </a:lnTo>
                      <a:lnTo>
                        <a:pt x="1180" y="329"/>
                      </a:lnTo>
                      <a:lnTo>
                        <a:pt x="1149" y="277"/>
                      </a:lnTo>
                      <a:lnTo>
                        <a:pt x="1112" y="229"/>
                      </a:lnTo>
                      <a:lnTo>
                        <a:pt x="1072" y="184"/>
                      </a:lnTo>
                      <a:lnTo>
                        <a:pt x="1027" y="144"/>
                      </a:lnTo>
                      <a:lnTo>
                        <a:pt x="979" y="107"/>
                      </a:lnTo>
                      <a:lnTo>
                        <a:pt x="927" y="76"/>
                      </a:lnTo>
                      <a:lnTo>
                        <a:pt x="872" y="49"/>
                      </a:lnTo>
                      <a:lnTo>
                        <a:pt x="814" y="28"/>
                      </a:lnTo>
                      <a:lnTo>
                        <a:pt x="754" y="12"/>
                      </a:lnTo>
                      <a:lnTo>
                        <a:pt x="692" y="3"/>
                      </a:lnTo>
                      <a:lnTo>
                        <a:pt x="628" y="0"/>
                      </a:lnTo>
                      <a:lnTo>
                        <a:pt x="563" y="3"/>
                      </a:lnTo>
                      <a:lnTo>
                        <a:pt x="501" y="12"/>
                      </a:lnTo>
                      <a:lnTo>
                        <a:pt x="441" y="28"/>
                      </a:lnTo>
                      <a:lnTo>
                        <a:pt x="383" y="49"/>
                      </a:lnTo>
                      <a:lnTo>
                        <a:pt x="329" y="76"/>
                      </a:lnTo>
                      <a:lnTo>
                        <a:pt x="277" y="107"/>
                      </a:lnTo>
                      <a:lnTo>
                        <a:pt x="229" y="144"/>
                      </a:lnTo>
                      <a:lnTo>
                        <a:pt x="184" y="184"/>
                      </a:lnTo>
                      <a:lnTo>
                        <a:pt x="144" y="229"/>
                      </a:lnTo>
                      <a:lnTo>
                        <a:pt x="107" y="277"/>
                      </a:lnTo>
                      <a:lnTo>
                        <a:pt x="76" y="329"/>
                      </a:lnTo>
                      <a:lnTo>
                        <a:pt x="49" y="383"/>
                      </a:lnTo>
                      <a:lnTo>
                        <a:pt x="29" y="441"/>
                      </a:lnTo>
                      <a:lnTo>
                        <a:pt x="13" y="502"/>
                      </a:lnTo>
                      <a:lnTo>
                        <a:pt x="3" y="564"/>
                      </a:lnTo>
                      <a:lnTo>
                        <a:pt x="0" y="628"/>
                      </a:lnTo>
                      <a:lnTo>
                        <a:pt x="3" y="693"/>
                      </a:lnTo>
                      <a:lnTo>
                        <a:pt x="13" y="755"/>
                      </a:lnTo>
                      <a:lnTo>
                        <a:pt x="29" y="815"/>
                      </a:lnTo>
                      <a:lnTo>
                        <a:pt x="49" y="873"/>
                      </a:lnTo>
                      <a:lnTo>
                        <a:pt x="76" y="928"/>
                      </a:lnTo>
                      <a:lnTo>
                        <a:pt x="107" y="980"/>
                      </a:lnTo>
                      <a:lnTo>
                        <a:pt x="144" y="1028"/>
                      </a:lnTo>
                      <a:lnTo>
                        <a:pt x="184" y="1072"/>
                      </a:lnTo>
                      <a:lnTo>
                        <a:pt x="229" y="1113"/>
                      </a:lnTo>
                      <a:lnTo>
                        <a:pt x="277" y="1149"/>
                      </a:lnTo>
                      <a:lnTo>
                        <a:pt x="329" y="1180"/>
                      </a:lnTo>
                      <a:lnTo>
                        <a:pt x="383" y="1207"/>
                      </a:lnTo>
                      <a:lnTo>
                        <a:pt x="441" y="1227"/>
                      </a:lnTo>
                      <a:lnTo>
                        <a:pt x="501" y="1243"/>
                      </a:lnTo>
                      <a:lnTo>
                        <a:pt x="563" y="1253"/>
                      </a:lnTo>
                      <a:lnTo>
                        <a:pt x="628" y="1256"/>
                      </a:lnTo>
                      <a:close/>
                    </a:path>
                  </a:pathLst>
                </a:custGeom>
                <a:solidFill>
                  <a:srgbClr val="FF93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35" name="Freeform 715"/>
                <p:cNvSpPr>
                  <a:spLocks/>
                </p:cNvSpPr>
                <p:nvPr/>
              </p:nvSpPr>
              <p:spPr bwMode="auto">
                <a:xfrm>
                  <a:off x="3698" y="1464"/>
                  <a:ext cx="171" cy="160"/>
                </a:xfrm>
                <a:custGeom>
                  <a:avLst/>
                  <a:gdLst>
                    <a:gd name="T0" fmla="*/ 930 w 1039"/>
                    <a:gd name="T1" fmla="*/ 34 h 925"/>
                    <a:gd name="T2" fmla="*/ 963 w 1039"/>
                    <a:gd name="T3" fmla="*/ 105 h 925"/>
                    <a:gd name="T4" fmla="*/ 986 w 1039"/>
                    <a:gd name="T5" fmla="*/ 182 h 925"/>
                    <a:gd name="T6" fmla="*/ 999 w 1039"/>
                    <a:gd name="T7" fmla="*/ 264 h 925"/>
                    <a:gd name="T8" fmla="*/ 997 w 1039"/>
                    <a:gd name="T9" fmla="*/ 363 h 925"/>
                    <a:gd name="T10" fmla="*/ 975 w 1039"/>
                    <a:gd name="T11" fmla="*/ 474 h 925"/>
                    <a:gd name="T12" fmla="*/ 932 w 1039"/>
                    <a:gd name="T13" fmla="*/ 575 h 925"/>
                    <a:gd name="T14" fmla="*/ 871 w 1039"/>
                    <a:gd name="T15" fmla="*/ 665 h 925"/>
                    <a:gd name="T16" fmla="*/ 794 w 1039"/>
                    <a:gd name="T17" fmla="*/ 742 h 925"/>
                    <a:gd name="T18" fmla="*/ 704 w 1039"/>
                    <a:gd name="T19" fmla="*/ 803 h 925"/>
                    <a:gd name="T20" fmla="*/ 603 w 1039"/>
                    <a:gd name="T21" fmla="*/ 846 h 925"/>
                    <a:gd name="T22" fmla="*/ 492 w 1039"/>
                    <a:gd name="T23" fmla="*/ 868 h 925"/>
                    <a:gd name="T24" fmla="*/ 403 w 1039"/>
                    <a:gd name="T25" fmla="*/ 870 h 925"/>
                    <a:gd name="T26" fmla="*/ 338 w 1039"/>
                    <a:gd name="T27" fmla="*/ 863 h 925"/>
                    <a:gd name="T28" fmla="*/ 277 w 1039"/>
                    <a:gd name="T29" fmla="*/ 849 h 925"/>
                    <a:gd name="T30" fmla="*/ 218 w 1039"/>
                    <a:gd name="T31" fmla="*/ 828 h 925"/>
                    <a:gd name="T32" fmla="*/ 163 w 1039"/>
                    <a:gd name="T33" fmla="*/ 802 h 925"/>
                    <a:gd name="T34" fmla="*/ 111 w 1039"/>
                    <a:gd name="T35" fmla="*/ 770 h 925"/>
                    <a:gd name="T36" fmla="*/ 63 w 1039"/>
                    <a:gd name="T37" fmla="*/ 732 h 925"/>
                    <a:gd name="T38" fmla="*/ 19 w 1039"/>
                    <a:gd name="T39" fmla="*/ 689 h 925"/>
                    <a:gd name="T40" fmla="*/ 19 w 1039"/>
                    <a:gd name="T41" fmla="*/ 695 h 925"/>
                    <a:gd name="T42" fmla="*/ 63 w 1039"/>
                    <a:gd name="T43" fmla="*/ 748 h 925"/>
                    <a:gd name="T44" fmla="*/ 114 w 1039"/>
                    <a:gd name="T45" fmla="*/ 795 h 925"/>
                    <a:gd name="T46" fmla="*/ 170 w 1039"/>
                    <a:gd name="T47" fmla="*/ 836 h 925"/>
                    <a:gd name="T48" fmla="*/ 230 w 1039"/>
                    <a:gd name="T49" fmla="*/ 870 h 925"/>
                    <a:gd name="T50" fmla="*/ 296 w 1039"/>
                    <a:gd name="T51" fmla="*/ 896 h 925"/>
                    <a:gd name="T52" fmla="*/ 365 w 1039"/>
                    <a:gd name="T53" fmla="*/ 915 h 925"/>
                    <a:gd name="T54" fmla="*/ 437 w 1039"/>
                    <a:gd name="T55" fmla="*/ 924 h 925"/>
                    <a:gd name="T56" fmla="*/ 532 w 1039"/>
                    <a:gd name="T57" fmla="*/ 922 h 925"/>
                    <a:gd name="T58" fmla="*/ 642 w 1039"/>
                    <a:gd name="T59" fmla="*/ 900 h 925"/>
                    <a:gd name="T60" fmla="*/ 743 w 1039"/>
                    <a:gd name="T61" fmla="*/ 857 h 925"/>
                    <a:gd name="T62" fmla="*/ 833 w 1039"/>
                    <a:gd name="T63" fmla="*/ 796 h 925"/>
                    <a:gd name="T64" fmla="*/ 910 w 1039"/>
                    <a:gd name="T65" fmla="*/ 719 h 925"/>
                    <a:gd name="T66" fmla="*/ 971 w 1039"/>
                    <a:gd name="T67" fmla="*/ 629 h 925"/>
                    <a:gd name="T68" fmla="*/ 1014 w 1039"/>
                    <a:gd name="T69" fmla="*/ 528 h 925"/>
                    <a:gd name="T70" fmla="*/ 1036 w 1039"/>
                    <a:gd name="T71" fmla="*/ 417 h 925"/>
                    <a:gd name="T72" fmla="*/ 1037 w 1039"/>
                    <a:gd name="T73" fmla="*/ 309 h 925"/>
                    <a:gd name="T74" fmla="*/ 1020 w 1039"/>
                    <a:gd name="T75" fmla="*/ 211 h 925"/>
                    <a:gd name="T76" fmla="*/ 986 w 1039"/>
                    <a:gd name="T77" fmla="*/ 121 h 925"/>
                    <a:gd name="T78" fmla="*/ 939 w 1039"/>
                    <a:gd name="T79" fmla="*/ 38 h 9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039" h="925">
                      <a:moveTo>
                        <a:pt x="910" y="0"/>
                      </a:moveTo>
                      <a:lnTo>
                        <a:pt x="930" y="34"/>
                      </a:lnTo>
                      <a:lnTo>
                        <a:pt x="948" y="69"/>
                      </a:lnTo>
                      <a:lnTo>
                        <a:pt x="963" y="105"/>
                      </a:lnTo>
                      <a:lnTo>
                        <a:pt x="976" y="143"/>
                      </a:lnTo>
                      <a:lnTo>
                        <a:pt x="986" y="182"/>
                      </a:lnTo>
                      <a:lnTo>
                        <a:pt x="995" y="223"/>
                      </a:lnTo>
                      <a:lnTo>
                        <a:pt x="999" y="264"/>
                      </a:lnTo>
                      <a:lnTo>
                        <a:pt x="1000" y="306"/>
                      </a:lnTo>
                      <a:lnTo>
                        <a:pt x="997" y="363"/>
                      </a:lnTo>
                      <a:lnTo>
                        <a:pt x="989" y="420"/>
                      </a:lnTo>
                      <a:lnTo>
                        <a:pt x="975" y="474"/>
                      </a:lnTo>
                      <a:lnTo>
                        <a:pt x="955" y="525"/>
                      </a:lnTo>
                      <a:lnTo>
                        <a:pt x="932" y="575"/>
                      </a:lnTo>
                      <a:lnTo>
                        <a:pt x="904" y="621"/>
                      </a:lnTo>
                      <a:lnTo>
                        <a:pt x="871" y="665"/>
                      </a:lnTo>
                      <a:lnTo>
                        <a:pt x="834" y="705"/>
                      </a:lnTo>
                      <a:lnTo>
                        <a:pt x="794" y="742"/>
                      </a:lnTo>
                      <a:lnTo>
                        <a:pt x="750" y="774"/>
                      </a:lnTo>
                      <a:lnTo>
                        <a:pt x="704" y="803"/>
                      </a:lnTo>
                      <a:lnTo>
                        <a:pt x="655" y="826"/>
                      </a:lnTo>
                      <a:lnTo>
                        <a:pt x="603" y="846"/>
                      </a:lnTo>
                      <a:lnTo>
                        <a:pt x="549" y="860"/>
                      </a:lnTo>
                      <a:lnTo>
                        <a:pt x="492" y="868"/>
                      </a:lnTo>
                      <a:lnTo>
                        <a:pt x="435" y="871"/>
                      </a:lnTo>
                      <a:lnTo>
                        <a:pt x="403" y="870"/>
                      </a:lnTo>
                      <a:lnTo>
                        <a:pt x="370" y="868"/>
                      </a:lnTo>
                      <a:lnTo>
                        <a:pt x="338" y="863"/>
                      </a:lnTo>
                      <a:lnTo>
                        <a:pt x="307" y="857"/>
                      </a:lnTo>
                      <a:lnTo>
                        <a:pt x="277" y="849"/>
                      </a:lnTo>
                      <a:lnTo>
                        <a:pt x="247" y="839"/>
                      </a:lnTo>
                      <a:lnTo>
                        <a:pt x="218" y="828"/>
                      </a:lnTo>
                      <a:lnTo>
                        <a:pt x="190" y="816"/>
                      </a:lnTo>
                      <a:lnTo>
                        <a:pt x="163" y="802"/>
                      </a:lnTo>
                      <a:lnTo>
                        <a:pt x="137" y="786"/>
                      </a:lnTo>
                      <a:lnTo>
                        <a:pt x="111" y="770"/>
                      </a:lnTo>
                      <a:lnTo>
                        <a:pt x="87" y="751"/>
                      </a:lnTo>
                      <a:lnTo>
                        <a:pt x="63" y="732"/>
                      </a:lnTo>
                      <a:lnTo>
                        <a:pt x="41" y="711"/>
                      </a:lnTo>
                      <a:lnTo>
                        <a:pt x="19" y="689"/>
                      </a:lnTo>
                      <a:lnTo>
                        <a:pt x="0" y="666"/>
                      </a:lnTo>
                      <a:lnTo>
                        <a:pt x="19" y="695"/>
                      </a:lnTo>
                      <a:lnTo>
                        <a:pt x="41" y="721"/>
                      </a:lnTo>
                      <a:lnTo>
                        <a:pt x="63" y="748"/>
                      </a:lnTo>
                      <a:lnTo>
                        <a:pt x="88" y="772"/>
                      </a:lnTo>
                      <a:lnTo>
                        <a:pt x="114" y="795"/>
                      </a:lnTo>
                      <a:lnTo>
                        <a:pt x="141" y="817"/>
                      </a:lnTo>
                      <a:lnTo>
                        <a:pt x="170" y="836"/>
                      </a:lnTo>
                      <a:lnTo>
                        <a:pt x="199" y="854"/>
                      </a:lnTo>
                      <a:lnTo>
                        <a:pt x="230" y="870"/>
                      </a:lnTo>
                      <a:lnTo>
                        <a:pt x="262" y="884"/>
                      </a:lnTo>
                      <a:lnTo>
                        <a:pt x="296" y="896"/>
                      </a:lnTo>
                      <a:lnTo>
                        <a:pt x="329" y="907"/>
                      </a:lnTo>
                      <a:lnTo>
                        <a:pt x="365" y="915"/>
                      </a:lnTo>
                      <a:lnTo>
                        <a:pt x="400" y="921"/>
                      </a:lnTo>
                      <a:lnTo>
                        <a:pt x="437" y="924"/>
                      </a:lnTo>
                      <a:lnTo>
                        <a:pt x="474" y="925"/>
                      </a:lnTo>
                      <a:lnTo>
                        <a:pt x="532" y="922"/>
                      </a:lnTo>
                      <a:lnTo>
                        <a:pt x="588" y="914"/>
                      </a:lnTo>
                      <a:lnTo>
                        <a:pt x="642" y="900"/>
                      </a:lnTo>
                      <a:lnTo>
                        <a:pt x="694" y="880"/>
                      </a:lnTo>
                      <a:lnTo>
                        <a:pt x="743" y="857"/>
                      </a:lnTo>
                      <a:lnTo>
                        <a:pt x="790" y="828"/>
                      </a:lnTo>
                      <a:lnTo>
                        <a:pt x="833" y="796"/>
                      </a:lnTo>
                      <a:lnTo>
                        <a:pt x="874" y="759"/>
                      </a:lnTo>
                      <a:lnTo>
                        <a:pt x="910" y="719"/>
                      </a:lnTo>
                      <a:lnTo>
                        <a:pt x="943" y="675"/>
                      </a:lnTo>
                      <a:lnTo>
                        <a:pt x="971" y="629"/>
                      </a:lnTo>
                      <a:lnTo>
                        <a:pt x="995" y="580"/>
                      </a:lnTo>
                      <a:lnTo>
                        <a:pt x="1014" y="528"/>
                      </a:lnTo>
                      <a:lnTo>
                        <a:pt x="1028" y="474"/>
                      </a:lnTo>
                      <a:lnTo>
                        <a:pt x="1036" y="417"/>
                      </a:lnTo>
                      <a:lnTo>
                        <a:pt x="1039" y="360"/>
                      </a:lnTo>
                      <a:lnTo>
                        <a:pt x="1037" y="309"/>
                      </a:lnTo>
                      <a:lnTo>
                        <a:pt x="1030" y="259"/>
                      </a:lnTo>
                      <a:lnTo>
                        <a:pt x="1020" y="211"/>
                      </a:lnTo>
                      <a:lnTo>
                        <a:pt x="1005" y="165"/>
                      </a:lnTo>
                      <a:lnTo>
                        <a:pt x="986" y="121"/>
                      </a:lnTo>
                      <a:lnTo>
                        <a:pt x="965" y="79"/>
                      </a:lnTo>
                      <a:lnTo>
                        <a:pt x="939" y="38"/>
                      </a:lnTo>
                      <a:lnTo>
                        <a:pt x="9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36" name="Freeform 716"/>
                <p:cNvSpPr>
                  <a:spLocks/>
                </p:cNvSpPr>
                <p:nvPr/>
              </p:nvSpPr>
              <p:spPr bwMode="auto">
                <a:xfrm>
                  <a:off x="3756" y="1509"/>
                  <a:ext cx="38" cy="39"/>
                </a:xfrm>
                <a:custGeom>
                  <a:avLst/>
                  <a:gdLst>
                    <a:gd name="T0" fmla="*/ 117 w 233"/>
                    <a:gd name="T1" fmla="*/ 233 h 233"/>
                    <a:gd name="T2" fmla="*/ 140 w 233"/>
                    <a:gd name="T3" fmla="*/ 230 h 233"/>
                    <a:gd name="T4" fmla="*/ 161 w 233"/>
                    <a:gd name="T5" fmla="*/ 224 h 233"/>
                    <a:gd name="T6" fmla="*/ 182 w 233"/>
                    <a:gd name="T7" fmla="*/ 213 h 233"/>
                    <a:gd name="T8" fmla="*/ 199 w 233"/>
                    <a:gd name="T9" fmla="*/ 198 h 233"/>
                    <a:gd name="T10" fmla="*/ 213 w 233"/>
                    <a:gd name="T11" fmla="*/ 181 h 233"/>
                    <a:gd name="T12" fmla="*/ 224 w 233"/>
                    <a:gd name="T13" fmla="*/ 161 h 233"/>
                    <a:gd name="T14" fmla="*/ 231 w 233"/>
                    <a:gd name="T15" fmla="*/ 139 h 233"/>
                    <a:gd name="T16" fmla="*/ 233 w 233"/>
                    <a:gd name="T17" fmla="*/ 116 h 233"/>
                    <a:gd name="T18" fmla="*/ 231 w 233"/>
                    <a:gd name="T19" fmla="*/ 93 h 233"/>
                    <a:gd name="T20" fmla="*/ 224 w 233"/>
                    <a:gd name="T21" fmla="*/ 72 h 233"/>
                    <a:gd name="T22" fmla="*/ 213 w 233"/>
                    <a:gd name="T23" fmla="*/ 51 h 233"/>
                    <a:gd name="T24" fmla="*/ 199 w 233"/>
                    <a:gd name="T25" fmla="*/ 34 h 233"/>
                    <a:gd name="T26" fmla="*/ 182 w 233"/>
                    <a:gd name="T27" fmla="*/ 20 h 233"/>
                    <a:gd name="T28" fmla="*/ 161 w 233"/>
                    <a:gd name="T29" fmla="*/ 9 h 233"/>
                    <a:gd name="T30" fmla="*/ 140 w 233"/>
                    <a:gd name="T31" fmla="*/ 2 h 233"/>
                    <a:gd name="T32" fmla="*/ 117 w 233"/>
                    <a:gd name="T33" fmla="*/ 0 h 233"/>
                    <a:gd name="T34" fmla="*/ 94 w 233"/>
                    <a:gd name="T35" fmla="*/ 2 h 233"/>
                    <a:gd name="T36" fmla="*/ 72 w 233"/>
                    <a:gd name="T37" fmla="*/ 9 h 233"/>
                    <a:gd name="T38" fmla="*/ 51 w 233"/>
                    <a:gd name="T39" fmla="*/ 20 h 233"/>
                    <a:gd name="T40" fmla="*/ 35 w 233"/>
                    <a:gd name="T41" fmla="*/ 34 h 233"/>
                    <a:gd name="T42" fmla="*/ 20 w 233"/>
                    <a:gd name="T43" fmla="*/ 51 h 233"/>
                    <a:gd name="T44" fmla="*/ 9 w 233"/>
                    <a:gd name="T45" fmla="*/ 72 h 233"/>
                    <a:gd name="T46" fmla="*/ 3 w 233"/>
                    <a:gd name="T47" fmla="*/ 93 h 233"/>
                    <a:gd name="T48" fmla="*/ 0 w 233"/>
                    <a:gd name="T49" fmla="*/ 116 h 233"/>
                    <a:gd name="T50" fmla="*/ 3 w 233"/>
                    <a:gd name="T51" fmla="*/ 139 h 233"/>
                    <a:gd name="T52" fmla="*/ 9 w 233"/>
                    <a:gd name="T53" fmla="*/ 161 h 233"/>
                    <a:gd name="T54" fmla="*/ 20 w 233"/>
                    <a:gd name="T55" fmla="*/ 181 h 233"/>
                    <a:gd name="T56" fmla="*/ 35 w 233"/>
                    <a:gd name="T57" fmla="*/ 198 h 233"/>
                    <a:gd name="T58" fmla="*/ 51 w 233"/>
                    <a:gd name="T59" fmla="*/ 213 h 233"/>
                    <a:gd name="T60" fmla="*/ 72 w 233"/>
                    <a:gd name="T61" fmla="*/ 224 h 233"/>
                    <a:gd name="T62" fmla="*/ 94 w 233"/>
                    <a:gd name="T63" fmla="*/ 230 h 233"/>
                    <a:gd name="T64" fmla="*/ 117 w 233"/>
                    <a:gd name="T65" fmla="*/ 233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33" h="233">
                      <a:moveTo>
                        <a:pt x="117" y="233"/>
                      </a:moveTo>
                      <a:lnTo>
                        <a:pt x="140" y="230"/>
                      </a:lnTo>
                      <a:lnTo>
                        <a:pt x="161" y="224"/>
                      </a:lnTo>
                      <a:lnTo>
                        <a:pt x="182" y="213"/>
                      </a:lnTo>
                      <a:lnTo>
                        <a:pt x="199" y="198"/>
                      </a:lnTo>
                      <a:lnTo>
                        <a:pt x="213" y="181"/>
                      </a:lnTo>
                      <a:lnTo>
                        <a:pt x="224" y="161"/>
                      </a:lnTo>
                      <a:lnTo>
                        <a:pt x="231" y="139"/>
                      </a:lnTo>
                      <a:lnTo>
                        <a:pt x="233" y="116"/>
                      </a:lnTo>
                      <a:lnTo>
                        <a:pt x="231" y="93"/>
                      </a:lnTo>
                      <a:lnTo>
                        <a:pt x="224" y="72"/>
                      </a:lnTo>
                      <a:lnTo>
                        <a:pt x="213" y="51"/>
                      </a:lnTo>
                      <a:lnTo>
                        <a:pt x="199" y="34"/>
                      </a:lnTo>
                      <a:lnTo>
                        <a:pt x="182" y="20"/>
                      </a:lnTo>
                      <a:lnTo>
                        <a:pt x="161" y="9"/>
                      </a:lnTo>
                      <a:lnTo>
                        <a:pt x="140" y="2"/>
                      </a:lnTo>
                      <a:lnTo>
                        <a:pt x="117" y="0"/>
                      </a:lnTo>
                      <a:lnTo>
                        <a:pt x="94" y="2"/>
                      </a:lnTo>
                      <a:lnTo>
                        <a:pt x="72" y="9"/>
                      </a:lnTo>
                      <a:lnTo>
                        <a:pt x="51" y="20"/>
                      </a:lnTo>
                      <a:lnTo>
                        <a:pt x="35" y="34"/>
                      </a:lnTo>
                      <a:lnTo>
                        <a:pt x="20" y="51"/>
                      </a:lnTo>
                      <a:lnTo>
                        <a:pt x="9" y="72"/>
                      </a:lnTo>
                      <a:lnTo>
                        <a:pt x="3" y="93"/>
                      </a:lnTo>
                      <a:lnTo>
                        <a:pt x="0" y="116"/>
                      </a:lnTo>
                      <a:lnTo>
                        <a:pt x="3" y="139"/>
                      </a:lnTo>
                      <a:lnTo>
                        <a:pt x="9" y="161"/>
                      </a:lnTo>
                      <a:lnTo>
                        <a:pt x="20" y="181"/>
                      </a:lnTo>
                      <a:lnTo>
                        <a:pt x="35" y="198"/>
                      </a:lnTo>
                      <a:lnTo>
                        <a:pt x="51" y="213"/>
                      </a:lnTo>
                      <a:lnTo>
                        <a:pt x="72" y="224"/>
                      </a:lnTo>
                      <a:lnTo>
                        <a:pt x="94" y="230"/>
                      </a:lnTo>
                      <a:lnTo>
                        <a:pt x="117" y="2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37" name="Freeform 717"/>
                <p:cNvSpPr>
                  <a:spLocks/>
                </p:cNvSpPr>
                <p:nvPr/>
              </p:nvSpPr>
              <p:spPr bwMode="auto">
                <a:xfrm>
                  <a:off x="3736" y="1659"/>
                  <a:ext cx="83" cy="41"/>
                </a:xfrm>
                <a:custGeom>
                  <a:avLst/>
                  <a:gdLst>
                    <a:gd name="T0" fmla="*/ 502 w 502"/>
                    <a:gd name="T1" fmla="*/ 238 h 238"/>
                    <a:gd name="T2" fmla="*/ 502 w 502"/>
                    <a:gd name="T3" fmla="*/ 0 h 238"/>
                    <a:gd name="T4" fmla="*/ 0 w 502"/>
                    <a:gd name="T5" fmla="*/ 65 h 238"/>
                    <a:gd name="T6" fmla="*/ 0 w 502"/>
                    <a:gd name="T7" fmla="*/ 238 h 238"/>
                    <a:gd name="T8" fmla="*/ 502 w 502"/>
                    <a:gd name="T9" fmla="*/ 238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02" h="238">
                      <a:moveTo>
                        <a:pt x="502" y="238"/>
                      </a:moveTo>
                      <a:lnTo>
                        <a:pt x="502" y="0"/>
                      </a:lnTo>
                      <a:lnTo>
                        <a:pt x="0" y="65"/>
                      </a:lnTo>
                      <a:lnTo>
                        <a:pt x="0" y="238"/>
                      </a:lnTo>
                      <a:lnTo>
                        <a:pt x="502" y="238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38" name="Freeform 718"/>
                <p:cNvSpPr>
                  <a:spLocks/>
                </p:cNvSpPr>
                <p:nvPr/>
              </p:nvSpPr>
              <p:spPr bwMode="auto">
                <a:xfrm>
                  <a:off x="3743" y="1676"/>
                  <a:ext cx="16" cy="15"/>
                </a:xfrm>
                <a:custGeom>
                  <a:avLst/>
                  <a:gdLst>
                    <a:gd name="T0" fmla="*/ 46 w 93"/>
                    <a:gd name="T1" fmla="*/ 94 h 94"/>
                    <a:gd name="T2" fmla="*/ 55 w 93"/>
                    <a:gd name="T3" fmla="*/ 93 h 94"/>
                    <a:gd name="T4" fmla="*/ 64 w 93"/>
                    <a:gd name="T5" fmla="*/ 90 h 94"/>
                    <a:gd name="T6" fmla="*/ 72 w 93"/>
                    <a:gd name="T7" fmla="*/ 86 h 94"/>
                    <a:gd name="T8" fmla="*/ 79 w 93"/>
                    <a:gd name="T9" fmla="*/ 80 h 94"/>
                    <a:gd name="T10" fmla="*/ 85 w 93"/>
                    <a:gd name="T11" fmla="*/ 73 h 94"/>
                    <a:gd name="T12" fmla="*/ 90 w 93"/>
                    <a:gd name="T13" fmla="*/ 66 h 94"/>
                    <a:gd name="T14" fmla="*/ 92 w 93"/>
                    <a:gd name="T15" fmla="*/ 57 h 94"/>
                    <a:gd name="T16" fmla="*/ 93 w 93"/>
                    <a:gd name="T17" fmla="*/ 48 h 94"/>
                    <a:gd name="T18" fmla="*/ 92 w 93"/>
                    <a:gd name="T19" fmla="*/ 38 h 94"/>
                    <a:gd name="T20" fmla="*/ 90 w 93"/>
                    <a:gd name="T21" fmla="*/ 29 h 94"/>
                    <a:gd name="T22" fmla="*/ 85 w 93"/>
                    <a:gd name="T23" fmla="*/ 21 h 94"/>
                    <a:gd name="T24" fmla="*/ 79 w 93"/>
                    <a:gd name="T25" fmla="*/ 14 h 94"/>
                    <a:gd name="T26" fmla="*/ 72 w 93"/>
                    <a:gd name="T27" fmla="*/ 9 h 94"/>
                    <a:gd name="T28" fmla="*/ 64 w 93"/>
                    <a:gd name="T29" fmla="*/ 4 h 94"/>
                    <a:gd name="T30" fmla="*/ 55 w 93"/>
                    <a:gd name="T31" fmla="*/ 2 h 94"/>
                    <a:gd name="T32" fmla="*/ 46 w 93"/>
                    <a:gd name="T33" fmla="*/ 0 h 94"/>
                    <a:gd name="T34" fmla="*/ 37 w 93"/>
                    <a:gd name="T35" fmla="*/ 2 h 94"/>
                    <a:gd name="T36" fmla="*/ 28 w 93"/>
                    <a:gd name="T37" fmla="*/ 4 h 94"/>
                    <a:gd name="T38" fmla="*/ 21 w 93"/>
                    <a:gd name="T39" fmla="*/ 9 h 94"/>
                    <a:gd name="T40" fmla="*/ 14 w 93"/>
                    <a:gd name="T41" fmla="*/ 14 h 94"/>
                    <a:gd name="T42" fmla="*/ 8 w 93"/>
                    <a:gd name="T43" fmla="*/ 21 h 94"/>
                    <a:gd name="T44" fmla="*/ 3 w 93"/>
                    <a:gd name="T45" fmla="*/ 29 h 94"/>
                    <a:gd name="T46" fmla="*/ 1 w 93"/>
                    <a:gd name="T47" fmla="*/ 38 h 94"/>
                    <a:gd name="T48" fmla="*/ 0 w 93"/>
                    <a:gd name="T49" fmla="*/ 48 h 94"/>
                    <a:gd name="T50" fmla="*/ 1 w 93"/>
                    <a:gd name="T51" fmla="*/ 57 h 94"/>
                    <a:gd name="T52" fmla="*/ 3 w 93"/>
                    <a:gd name="T53" fmla="*/ 66 h 94"/>
                    <a:gd name="T54" fmla="*/ 8 w 93"/>
                    <a:gd name="T55" fmla="*/ 73 h 94"/>
                    <a:gd name="T56" fmla="*/ 14 w 93"/>
                    <a:gd name="T57" fmla="*/ 80 h 94"/>
                    <a:gd name="T58" fmla="*/ 21 w 93"/>
                    <a:gd name="T59" fmla="*/ 86 h 94"/>
                    <a:gd name="T60" fmla="*/ 28 w 93"/>
                    <a:gd name="T61" fmla="*/ 90 h 94"/>
                    <a:gd name="T62" fmla="*/ 37 w 93"/>
                    <a:gd name="T63" fmla="*/ 93 h 94"/>
                    <a:gd name="T64" fmla="*/ 46 w 93"/>
                    <a:gd name="T65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3" h="94">
                      <a:moveTo>
                        <a:pt x="46" y="94"/>
                      </a:moveTo>
                      <a:lnTo>
                        <a:pt x="55" y="93"/>
                      </a:lnTo>
                      <a:lnTo>
                        <a:pt x="64" y="90"/>
                      </a:lnTo>
                      <a:lnTo>
                        <a:pt x="72" y="86"/>
                      </a:lnTo>
                      <a:lnTo>
                        <a:pt x="79" y="80"/>
                      </a:lnTo>
                      <a:lnTo>
                        <a:pt x="85" y="73"/>
                      </a:lnTo>
                      <a:lnTo>
                        <a:pt x="90" y="66"/>
                      </a:lnTo>
                      <a:lnTo>
                        <a:pt x="92" y="57"/>
                      </a:lnTo>
                      <a:lnTo>
                        <a:pt x="93" y="48"/>
                      </a:lnTo>
                      <a:lnTo>
                        <a:pt x="92" y="38"/>
                      </a:lnTo>
                      <a:lnTo>
                        <a:pt x="90" y="29"/>
                      </a:lnTo>
                      <a:lnTo>
                        <a:pt x="85" y="21"/>
                      </a:lnTo>
                      <a:lnTo>
                        <a:pt x="79" y="14"/>
                      </a:lnTo>
                      <a:lnTo>
                        <a:pt x="72" y="9"/>
                      </a:lnTo>
                      <a:lnTo>
                        <a:pt x="64" y="4"/>
                      </a:lnTo>
                      <a:lnTo>
                        <a:pt x="55" y="2"/>
                      </a:lnTo>
                      <a:lnTo>
                        <a:pt x="46" y="0"/>
                      </a:lnTo>
                      <a:lnTo>
                        <a:pt x="37" y="2"/>
                      </a:lnTo>
                      <a:lnTo>
                        <a:pt x="28" y="4"/>
                      </a:lnTo>
                      <a:lnTo>
                        <a:pt x="21" y="9"/>
                      </a:lnTo>
                      <a:lnTo>
                        <a:pt x="14" y="14"/>
                      </a:lnTo>
                      <a:lnTo>
                        <a:pt x="8" y="21"/>
                      </a:lnTo>
                      <a:lnTo>
                        <a:pt x="3" y="29"/>
                      </a:lnTo>
                      <a:lnTo>
                        <a:pt x="1" y="38"/>
                      </a:lnTo>
                      <a:lnTo>
                        <a:pt x="0" y="48"/>
                      </a:lnTo>
                      <a:lnTo>
                        <a:pt x="1" y="57"/>
                      </a:lnTo>
                      <a:lnTo>
                        <a:pt x="3" y="66"/>
                      </a:lnTo>
                      <a:lnTo>
                        <a:pt x="8" y="73"/>
                      </a:lnTo>
                      <a:lnTo>
                        <a:pt x="14" y="80"/>
                      </a:lnTo>
                      <a:lnTo>
                        <a:pt x="21" y="86"/>
                      </a:lnTo>
                      <a:lnTo>
                        <a:pt x="28" y="90"/>
                      </a:lnTo>
                      <a:lnTo>
                        <a:pt x="37" y="93"/>
                      </a:lnTo>
                      <a:lnTo>
                        <a:pt x="46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39" name="Freeform 719"/>
                <p:cNvSpPr>
                  <a:spLocks/>
                </p:cNvSpPr>
                <p:nvPr/>
              </p:nvSpPr>
              <p:spPr bwMode="auto">
                <a:xfrm>
                  <a:off x="3769" y="1676"/>
                  <a:ext cx="15" cy="15"/>
                </a:xfrm>
                <a:custGeom>
                  <a:avLst/>
                  <a:gdLst>
                    <a:gd name="T0" fmla="*/ 46 w 93"/>
                    <a:gd name="T1" fmla="*/ 94 h 94"/>
                    <a:gd name="T2" fmla="*/ 55 w 93"/>
                    <a:gd name="T3" fmla="*/ 93 h 94"/>
                    <a:gd name="T4" fmla="*/ 64 w 93"/>
                    <a:gd name="T5" fmla="*/ 90 h 94"/>
                    <a:gd name="T6" fmla="*/ 72 w 93"/>
                    <a:gd name="T7" fmla="*/ 86 h 94"/>
                    <a:gd name="T8" fmla="*/ 79 w 93"/>
                    <a:gd name="T9" fmla="*/ 80 h 94"/>
                    <a:gd name="T10" fmla="*/ 85 w 93"/>
                    <a:gd name="T11" fmla="*/ 73 h 94"/>
                    <a:gd name="T12" fmla="*/ 89 w 93"/>
                    <a:gd name="T13" fmla="*/ 66 h 94"/>
                    <a:gd name="T14" fmla="*/ 92 w 93"/>
                    <a:gd name="T15" fmla="*/ 57 h 94"/>
                    <a:gd name="T16" fmla="*/ 93 w 93"/>
                    <a:gd name="T17" fmla="*/ 48 h 94"/>
                    <a:gd name="T18" fmla="*/ 92 w 93"/>
                    <a:gd name="T19" fmla="*/ 38 h 94"/>
                    <a:gd name="T20" fmla="*/ 89 w 93"/>
                    <a:gd name="T21" fmla="*/ 29 h 94"/>
                    <a:gd name="T22" fmla="*/ 85 w 93"/>
                    <a:gd name="T23" fmla="*/ 21 h 94"/>
                    <a:gd name="T24" fmla="*/ 79 w 93"/>
                    <a:gd name="T25" fmla="*/ 14 h 94"/>
                    <a:gd name="T26" fmla="*/ 72 w 93"/>
                    <a:gd name="T27" fmla="*/ 9 h 94"/>
                    <a:gd name="T28" fmla="*/ 64 w 93"/>
                    <a:gd name="T29" fmla="*/ 4 h 94"/>
                    <a:gd name="T30" fmla="*/ 55 w 93"/>
                    <a:gd name="T31" fmla="*/ 2 h 94"/>
                    <a:gd name="T32" fmla="*/ 46 w 93"/>
                    <a:gd name="T33" fmla="*/ 0 h 94"/>
                    <a:gd name="T34" fmla="*/ 36 w 93"/>
                    <a:gd name="T35" fmla="*/ 2 h 94"/>
                    <a:gd name="T36" fmla="*/ 27 w 93"/>
                    <a:gd name="T37" fmla="*/ 4 h 94"/>
                    <a:gd name="T38" fmla="*/ 20 w 93"/>
                    <a:gd name="T39" fmla="*/ 9 h 94"/>
                    <a:gd name="T40" fmla="*/ 13 w 93"/>
                    <a:gd name="T41" fmla="*/ 14 h 94"/>
                    <a:gd name="T42" fmla="*/ 8 w 93"/>
                    <a:gd name="T43" fmla="*/ 21 h 94"/>
                    <a:gd name="T44" fmla="*/ 3 w 93"/>
                    <a:gd name="T45" fmla="*/ 29 h 94"/>
                    <a:gd name="T46" fmla="*/ 1 w 93"/>
                    <a:gd name="T47" fmla="*/ 38 h 94"/>
                    <a:gd name="T48" fmla="*/ 0 w 93"/>
                    <a:gd name="T49" fmla="*/ 48 h 94"/>
                    <a:gd name="T50" fmla="*/ 1 w 93"/>
                    <a:gd name="T51" fmla="*/ 57 h 94"/>
                    <a:gd name="T52" fmla="*/ 3 w 93"/>
                    <a:gd name="T53" fmla="*/ 66 h 94"/>
                    <a:gd name="T54" fmla="*/ 8 w 93"/>
                    <a:gd name="T55" fmla="*/ 73 h 94"/>
                    <a:gd name="T56" fmla="*/ 13 w 93"/>
                    <a:gd name="T57" fmla="*/ 80 h 94"/>
                    <a:gd name="T58" fmla="*/ 20 w 93"/>
                    <a:gd name="T59" fmla="*/ 86 h 94"/>
                    <a:gd name="T60" fmla="*/ 27 w 93"/>
                    <a:gd name="T61" fmla="*/ 90 h 94"/>
                    <a:gd name="T62" fmla="*/ 36 w 93"/>
                    <a:gd name="T63" fmla="*/ 93 h 94"/>
                    <a:gd name="T64" fmla="*/ 46 w 93"/>
                    <a:gd name="T65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3" h="94">
                      <a:moveTo>
                        <a:pt x="46" y="94"/>
                      </a:moveTo>
                      <a:lnTo>
                        <a:pt x="55" y="93"/>
                      </a:lnTo>
                      <a:lnTo>
                        <a:pt x="64" y="90"/>
                      </a:lnTo>
                      <a:lnTo>
                        <a:pt x="72" y="86"/>
                      </a:lnTo>
                      <a:lnTo>
                        <a:pt x="79" y="80"/>
                      </a:lnTo>
                      <a:lnTo>
                        <a:pt x="85" y="73"/>
                      </a:lnTo>
                      <a:lnTo>
                        <a:pt x="89" y="66"/>
                      </a:lnTo>
                      <a:lnTo>
                        <a:pt x="92" y="57"/>
                      </a:lnTo>
                      <a:lnTo>
                        <a:pt x="93" y="48"/>
                      </a:lnTo>
                      <a:lnTo>
                        <a:pt x="92" y="38"/>
                      </a:lnTo>
                      <a:lnTo>
                        <a:pt x="89" y="29"/>
                      </a:lnTo>
                      <a:lnTo>
                        <a:pt x="85" y="21"/>
                      </a:lnTo>
                      <a:lnTo>
                        <a:pt x="79" y="14"/>
                      </a:lnTo>
                      <a:lnTo>
                        <a:pt x="72" y="9"/>
                      </a:lnTo>
                      <a:lnTo>
                        <a:pt x="64" y="4"/>
                      </a:lnTo>
                      <a:lnTo>
                        <a:pt x="55" y="2"/>
                      </a:lnTo>
                      <a:lnTo>
                        <a:pt x="46" y="0"/>
                      </a:lnTo>
                      <a:lnTo>
                        <a:pt x="36" y="2"/>
                      </a:lnTo>
                      <a:lnTo>
                        <a:pt x="27" y="4"/>
                      </a:lnTo>
                      <a:lnTo>
                        <a:pt x="20" y="9"/>
                      </a:lnTo>
                      <a:lnTo>
                        <a:pt x="13" y="14"/>
                      </a:lnTo>
                      <a:lnTo>
                        <a:pt x="8" y="21"/>
                      </a:lnTo>
                      <a:lnTo>
                        <a:pt x="3" y="29"/>
                      </a:lnTo>
                      <a:lnTo>
                        <a:pt x="1" y="38"/>
                      </a:lnTo>
                      <a:lnTo>
                        <a:pt x="0" y="48"/>
                      </a:lnTo>
                      <a:lnTo>
                        <a:pt x="1" y="57"/>
                      </a:lnTo>
                      <a:lnTo>
                        <a:pt x="3" y="66"/>
                      </a:lnTo>
                      <a:lnTo>
                        <a:pt x="8" y="73"/>
                      </a:lnTo>
                      <a:lnTo>
                        <a:pt x="13" y="80"/>
                      </a:lnTo>
                      <a:lnTo>
                        <a:pt x="20" y="86"/>
                      </a:lnTo>
                      <a:lnTo>
                        <a:pt x="27" y="90"/>
                      </a:lnTo>
                      <a:lnTo>
                        <a:pt x="36" y="93"/>
                      </a:lnTo>
                      <a:lnTo>
                        <a:pt x="46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40" name="Freeform 720"/>
                <p:cNvSpPr>
                  <a:spLocks/>
                </p:cNvSpPr>
                <p:nvPr/>
              </p:nvSpPr>
              <p:spPr bwMode="auto">
                <a:xfrm>
                  <a:off x="3798" y="1676"/>
                  <a:ext cx="15" cy="15"/>
                </a:xfrm>
                <a:custGeom>
                  <a:avLst/>
                  <a:gdLst>
                    <a:gd name="T0" fmla="*/ 47 w 93"/>
                    <a:gd name="T1" fmla="*/ 94 h 94"/>
                    <a:gd name="T2" fmla="*/ 56 w 93"/>
                    <a:gd name="T3" fmla="*/ 93 h 94"/>
                    <a:gd name="T4" fmla="*/ 65 w 93"/>
                    <a:gd name="T5" fmla="*/ 90 h 94"/>
                    <a:gd name="T6" fmla="*/ 72 w 93"/>
                    <a:gd name="T7" fmla="*/ 86 h 94"/>
                    <a:gd name="T8" fmla="*/ 79 w 93"/>
                    <a:gd name="T9" fmla="*/ 80 h 94"/>
                    <a:gd name="T10" fmla="*/ 85 w 93"/>
                    <a:gd name="T11" fmla="*/ 73 h 94"/>
                    <a:gd name="T12" fmla="*/ 90 w 93"/>
                    <a:gd name="T13" fmla="*/ 66 h 94"/>
                    <a:gd name="T14" fmla="*/ 92 w 93"/>
                    <a:gd name="T15" fmla="*/ 57 h 94"/>
                    <a:gd name="T16" fmla="*/ 93 w 93"/>
                    <a:gd name="T17" fmla="*/ 48 h 94"/>
                    <a:gd name="T18" fmla="*/ 92 w 93"/>
                    <a:gd name="T19" fmla="*/ 38 h 94"/>
                    <a:gd name="T20" fmla="*/ 90 w 93"/>
                    <a:gd name="T21" fmla="*/ 29 h 94"/>
                    <a:gd name="T22" fmla="*/ 85 w 93"/>
                    <a:gd name="T23" fmla="*/ 21 h 94"/>
                    <a:gd name="T24" fmla="*/ 79 w 93"/>
                    <a:gd name="T25" fmla="*/ 14 h 94"/>
                    <a:gd name="T26" fmla="*/ 72 w 93"/>
                    <a:gd name="T27" fmla="*/ 9 h 94"/>
                    <a:gd name="T28" fmla="*/ 65 w 93"/>
                    <a:gd name="T29" fmla="*/ 4 h 94"/>
                    <a:gd name="T30" fmla="*/ 56 w 93"/>
                    <a:gd name="T31" fmla="*/ 2 h 94"/>
                    <a:gd name="T32" fmla="*/ 47 w 93"/>
                    <a:gd name="T33" fmla="*/ 0 h 94"/>
                    <a:gd name="T34" fmla="*/ 38 w 93"/>
                    <a:gd name="T35" fmla="*/ 2 h 94"/>
                    <a:gd name="T36" fmla="*/ 29 w 93"/>
                    <a:gd name="T37" fmla="*/ 4 h 94"/>
                    <a:gd name="T38" fmla="*/ 20 w 93"/>
                    <a:gd name="T39" fmla="*/ 9 h 94"/>
                    <a:gd name="T40" fmla="*/ 14 w 93"/>
                    <a:gd name="T41" fmla="*/ 14 h 94"/>
                    <a:gd name="T42" fmla="*/ 8 w 93"/>
                    <a:gd name="T43" fmla="*/ 21 h 94"/>
                    <a:gd name="T44" fmla="*/ 3 w 93"/>
                    <a:gd name="T45" fmla="*/ 29 h 94"/>
                    <a:gd name="T46" fmla="*/ 1 w 93"/>
                    <a:gd name="T47" fmla="*/ 38 h 94"/>
                    <a:gd name="T48" fmla="*/ 0 w 93"/>
                    <a:gd name="T49" fmla="*/ 48 h 94"/>
                    <a:gd name="T50" fmla="*/ 1 w 93"/>
                    <a:gd name="T51" fmla="*/ 57 h 94"/>
                    <a:gd name="T52" fmla="*/ 3 w 93"/>
                    <a:gd name="T53" fmla="*/ 66 h 94"/>
                    <a:gd name="T54" fmla="*/ 8 w 93"/>
                    <a:gd name="T55" fmla="*/ 73 h 94"/>
                    <a:gd name="T56" fmla="*/ 14 w 93"/>
                    <a:gd name="T57" fmla="*/ 80 h 94"/>
                    <a:gd name="T58" fmla="*/ 20 w 93"/>
                    <a:gd name="T59" fmla="*/ 86 h 94"/>
                    <a:gd name="T60" fmla="*/ 29 w 93"/>
                    <a:gd name="T61" fmla="*/ 90 h 94"/>
                    <a:gd name="T62" fmla="*/ 38 w 93"/>
                    <a:gd name="T63" fmla="*/ 93 h 94"/>
                    <a:gd name="T64" fmla="*/ 47 w 93"/>
                    <a:gd name="T65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3" h="94">
                      <a:moveTo>
                        <a:pt x="47" y="94"/>
                      </a:moveTo>
                      <a:lnTo>
                        <a:pt x="56" y="93"/>
                      </a:lnTo>
                      <a:lnTo>
                        <a:pt x="65" y="90"/>
                      </a:lnTo>
                      <a:lnTo>
                        <a:pt x="72" y="86"/>
                      </a:lnTo>
                      <a:lnTo>
                        <a:pt x="79" y="80"/>
                      </a:lnTo>
                      <a:lnTo>
                        <a:pt x="85" y="73"/>
                      </a:lnTo>
                      <a:lnTo>
                        <a:pt x="90" y="66"/>
                      </a:lnTo>
                      <a:lnTo>
                        <a:pt x="92" y="57"/>
                      </a:lnTo>
                      <a:lnTo>
                        <a:pt x="93" y="48"/>
                      </a:lnTo>
                      <a:lnTo>
                        <a:pt x="92" y="38"/>
                      </a:lnTo>
                      <a:lnTo>
                        <a:pt x="90" y="29"/>
                      </a:lnTo>
                      <a:lnTo>
                        <a:pt x="85" y="21"/>
                      </a:lnTo>
                      <a:lnTo>
                        <a:pt x="79" y="14"/>
                      </a:lnTo>
                      <a:lnTo>
                        <a:pt x="72" y="9"/>
                      </a:lnTo>
                      <a:lnTo>
                        <a:pt x="65" y="4"/>
                      </a:lnTo>
                      <a:lnTo>
                        <a:pt x="56" y="2"/>
                      </a:lnTo>
                      <a:lnTo>
                        <a:pt x="47" y="0"/>
                      </a:lnTo>
                      <a:lnTo>
                        <a:pt x="38" y="2"/>
                      </a:lnTo>
                      <a:lnTo>
                        <a:pt x="29" y="4"/>
                      </a:lnTo>
                      <a:lnTo>
                        <a:pt x="20" y="9"/>
                      </a:lnTo>
                      <a:lnTo>
                        <a:pt x="14" y="14"/>
                      </a:lnTo>
                      <a:lnTo>
                        <a:pt x="8" y="21"/>
                      </a:lnTo>
                      <a:lnTo>
                        <a:pt x="3" y="29"/>
                      </a:lnTo>
                      <a:lnTo>
                        <a:pt x="1" y="38"/>
                      </a:lnTo>
                      <a:lnTo>
                        <a:pt x="0" y="48"/>
                      </a:lnTo>
                      <a:lnTo>
                        <a:pt x="1" y="57"/>
                      </a:lnTo>
                      <a:lnTo>
                        <a:pt x="3" y="66"/>
                      </a:lnTo>
                      <a:lnTo>
                        <a:pt x="8" y="73"/>
                      </a:lnTo>
                      <a:lnTo>
                        <a:pt x="14" y="80"/>
                      </a:lnTo>
                      <a:lnTo>
                        <a:pt x="20" y="86"/>
                      </a:lnTo>
                      <a:lnTo>
                        <a:pt x="29" y="90"/>
                      </a:lnTo>
                      <a:lnTo>
                        <a:pt x="38" y="93"/>
                      </a:lnTo>
                      <a:lnTo>
                        <a:pt x="47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41" name="Freeform 721"/>
                <p:cNvSpPr>
                  <a:spLocks/>
                </p:cNvSpPr>
                <p:nvPr/>
              </p:nvSpPr>
              <p:spPr bwMode="auto">
                <a:xfrm>
                  <a:off x="3684" y="1428"/>
                  <a:ext cx="132" cy="109"/>
                </a:xfrm>
                <a:custGeom>
                  <a:avLst/>
                  <a:gdLst>
                    <a:gd name="T0" fmla="*/ 10 w 805"/>
                    <a:gd name="T1" fmla="*/ 556 h 632"/>
                    <a:gd name="T2" fmla="*/ 33 w 805"/>
                    <a:gd name="T3" fmla="*/ 441 h 632"/>
                    <a:gd name="T4" fmla="*/ 78 w 805"/>
                    <a:gd name="T5" fmla="*/ 335 h 632"/>
                    <a:gd name="T6" fmla="*/ 141 w 805"/>
                    <a:gd name="T7" fmla="*/ 240 h 632"/>
                    <a:gd name="T8" fmla="*/ 220 w 805"/>
                    <a:gd name="T9" fmla="*/ 161 h 632"/>
                    <a:gd name="T10" fmla="*/ 315 w 805"/>
                    <a:gd name="T11" fmla="*/ 97 h 632"/>
                    <a:gd name="T12" fmla="*/ 420 w 805"/>
                    <a:gd name="T13" fmla="*/ 52 h 632"/>
                    <a:gd name="T14" fmla="*/ 535 w 805"/>
                    <a:gd name="T15" fmla="*/ 29 h 632"/>
                    <a:gd name="T16" fmla="*/ 608 w 805"/>
                    <a:gd name="T17" fmla="*/ 26 h 632"/>
                    <a:gd name="T18" fmla="*/ 636 w 805"/>
                    <a:gd name="T19" fmla="*/ 27 h 632"/>
                    <a:gd name="T20" fmla="*/ 664 w 805"/>
                    <a:gd name="T21" fmla="*/ 29 h 632"/>
                    <a:gd name="T22" fmla="*/ 690 w 805"/>
                    <a:gd name="T23" fmla="*/ 34 h 632"/>
                    <a:gd name="T24" fmla="*/ 717 w 805"/>
                    <a:gd name="T25" fmla="*/ 39 h 632"/>
                    <a:gd name="T26" fmla="*/ 743 w 805"/>
                    <a:gd name="T27" fmla="*/ 44 h 632"/>
                    <a:gd name="T28" fmla="*/ 768 w 805"/>
                    <a:gd name="T29" fmla="*/ 52 h 632"/>
                    <a:gd name="T30" fmla="*/ 793 w 805"/>
                    <a:gd name="T31" fmla="*/ 61 h 632"/>
                    <a:gd name="T32" fmla="*/ 781 w 805"/>
                    <a:gd name="T33" fmla="*/ 54 h 632"/>
                    <a:gd name="T34" fmla="*/ 733 w 805"/>
                    <a:gd name="T35" fmla="*/ 33 h 632"/>
                    <a:gd name="T36" fmla="*/ 682 w 805"/>
                    <a:gd name="T37" fmla="*/ 17 h 632"/>
                    <a:gd name="T38" fmla="*/ 630 w 805"/>
                    <a:gd name="T39" fmla="*/ 6 h 632"/>
                    <a:gd name="T40" fmla="*/ 576 w 805"/>
                    <a:gd name="T41" fmla="*/ 1 h 632"/>
                    <a:gd name="T42" fmla="*/ 523 w 805"/>
                    <a:gd name="T43" fmla="*/ 0 h 632"/>
                    <a:gd name="T44" fmla="*/ 468 w 805"/>
                    <a:gd name="T45" fmla="*/ 5 h 632"/>
                    <a:gd name="T46" fmla="*/ 414 w 805"/>
                    <a:gd name="T47" fmla="*/ 16 h 632"/>
                    <a:gd name="T48" fmla="*/ 338 w 805"/>
                    <a:gd name="T49" fmla="*/ 41 h 632"/>
                    <a:gd name="T50" fmla="*/ 250 w 805"/>
                    <a:gd name="T51" fmla="*/ 87 h 632"/>
                    <a:gd name="T52" fmla="*/ 173 w 805"/>
                    <a:gd name="T53" fmla="*/ 147 h 632"/>
                    <a:gd name="T54" fmla="*/ 110 w 805"/>
                    <a:gd name="T55" fmla="*/ 219 h 632"/>
                    <a:gd name="T56" fmla="*/ 59 w 805"/>
                    <a:gd name="T57" fmla="*/ 300 h 632"/>
                    <a:gd name="T58" fmla="*/ 23 w 805"/>
                    <a:gd name="T59" fmla="*/ 390 h 632"/>
                    <a:gd name="T60" fmla="*/ 4 w 805"/>
                    <a:gd name="T61" fmla="*/ 484 h 632"/>
                    <a:gd name="T62" fmla="*/ 2 w 805"/>
                    <a:gd name="T63" fmla="*/ 582 h 632"/>
                    <a:gd name="T64" fmla="*/ 7 w 805"/>
                    <a:gd name="T65" fmla="*/ 627 h 632"/>
                    <a:gd name="T66" fmla="*/ 6 w 805"/>
                    <a:gd name="T67" fmla="*/ 620 h 6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05" h="632">
                      <a:moveTo>
                        <a:pt x="6" y="616"/>
                      </a:moveTo>
                      <a:lnTo>
                        <a:pt x="10" y="556"/>
                      </a:lnTo>
                      <a:lnTo>
                        <a:pt x="18" y="497"/>
                      </a:lnTo>
                      <a:lnTo>
                        <a:pt x="33" y="441"/>
                      </a:lnTo>
                      <a:lnTo>
                        <a:pt x="52" y="387"/>
                      </a:lnTo>
                      <a:lnTo>
                        <a:pt x="78" y="335"/>
                      </a:lnTo>
                      <a:lnTo>
                        <a:pt x="106" y="286"/>
                      </a:lnTo>
                      <a:lnTo>
                        <a:pt x="141" y="240"/>
                      </a:lnTo>
                      <a:lnTo>
                        <a:pt x="179" y="199"/>
                      </a:lnTo>
                      <a:lnTo>
                        <a:pt x="220" y="161"/>
                      </a:lnTo>
                      <a:lnTo>
                        <a:pt x="265" y="126"/>
                      </a:lnTo>
                      <a:lnTo>
                        <a:pt x="315" y="97"/>
                      </a:lnTo>
                      <a:lnTo>
                        <a:pt x="365" y="72"/>
                      </a:lnTo>
                      <a:lnTo>
                        <a:pt x="420" y="52"/>
                      </a:lnTo>
                      <a:lnTo>
                        <a:pt x="476" y="38"/>
                      </a:lnTo>
                      <a:lnTo>
                        <a:pt x="535" y="29"/>
                      </a:lnTo>
                      <a:lnTo>
                        <a:pt x="595" y="26"/>
                      </a:lnTo>
                      <a:lnTo>
                        <a:pt x="608" y="26"/>
                      </a:lnTo>
                      <a:lnTo>
                        <a:pt x="622" y="27"/>
                      </a:lnTo>
                      <a:lnTo>
                        <a:pt x="636" y="27"/>
                      </a:lnTo>
                      <a:lnTo>
                        <a:pt x="650" y="28"/>
                      </a:lnTo>
                      <a:lnTo>
                        <a:pt x="664" y="29"/>
                      </a:lnTo>
                      <a:lnTo>
                        <a:pt x="677" y="32"/>
                      </a:lnTo>
                      <a:lnTo>
                        <a:pt x="690" y="34"/>
                      </a:lnTo>
                      <a:lnTo>
                        <a:pt x="704" y="36"/>
                      </a:lnTo>
                      <a:lnTo>
                        <a:pt x="717" y="39"/>
                      </a:lnTo>
                      <a:lnTo>
                        <a:pt x="730" y="42"/>
                      </a:lnTo>
                      <a:lnTo>
                        <a:pt x="743" y="44"/>
                      </a:lnTo>
                      <a:lnTo>
                        <a:pt x="756" y="48"/>
                      </a:lnTo>
                      <a:lnTo>
                        <a:pt x="768" y="52"/>
                      </a:lnTo>
                      <a:lnTo>
                        <a:pt x="781" y="56"/>
                      </a:lnTo>
                      <a:lnTo>
                        <a:pt x="793" y="61"/>
                      </a:lnTo>
                      <a:lnTo>
                        <a:pt x="805" y="65"/>
                      </a:lnTo>
                      <a:lnTo>
                        <a:pt x="781" y="54"/>
                      </a:lnTo>
                      <a:lnTo>
                        <a:pt x="758" y="42"/>
                      </a:lnTo>
                      <a:lnTo>
                        <a:pt x="733" y="33"/>
                      </a:lnTo>
                      <a:lnTo>
                        <a:pt x="707" y="24"/>
                      </a:lnTo>
                      <a:lnTo>
                        <a:pt x="682" y="17"/>
                      </a:lnTo>
                      <a:lnTo>
                        <a:pt x="657" y="11"/>
                      </a:lnTo>
                      <a:lnTo>
                        <a:pt x="630" y="6"/>
                      </a:lnTo>
                      <a:lnTo>
                        <a:pt x="604" y="3"/>
                      </a:lnTo>
                      <a:lnTo>
                        <a:pt x="576" y="1"/>
                      </a:lnTo>
                      <a:lnTo>
                        <a:pt x="550" y="0"/>
                      </a:lnTo>
                      <a:lnTo>
                        <a:pt x="523" y="0"/>
                      </a:lnTo>
                      <a:lnTo>
                        <a:pt x="496" y="2"/>
                      </a:lnTo>
                      <a:lnTo>
                        <a:pt x="468" y="5"/>
                      </a:lnTo>
                      <a:lnTo>
                        <a:pt x="440" y="10"/>
                      </a:lnTo>
                      <a:lnTo>
                        <a:pt x="414" y="16"/>
                      </a:lnTo>
                      <a:lnTo>
                        <a:pt x="386" y="24"/>
                      </a:lnTo>
                      <a:lnTo>
                        <a:pt x="338" y="41"/>
                      </a:lnTo>
                      <a:lnTo>
                        <a:pt x="293" y="62"/>
                      </a:lnTo>
                      <a:lnTo>
                        <a:pt x="250" y="87"/>
                      </a:lnTo>
                      <a:lnTo>
                        <a:pt x="210" y="116"/>
                      </a:lnTo>
                      <a:lnTo>
                        <a:pt x="173" y="147"/>
                      </a:lnTo>
                      <a:lnTo>
                        <a:pt x="140" y="181"/>
                      </a:lnTo>
                      <a:lnTo>
                        <a:pt x="110" y="219"/>
                      </a:lnTo>
                      <a:lnTo>
                        <a:pt x="82" y="259"/>
                      </a:lnTo>
                      <a:lnTo>
                        <a:pt x="59" y="300"/>
                      </a:lnTo>
                      <a:lnTo>
                        <a:pt x="40" y="344"/>
                      </a:lnTo>
                      <a:lnTo>
                        <a:pt x="23" y="390"/>
                      </a:lnTo>
                      <a:lnTo>
                        <a:pt x="12" y="436"/>
                      </a:lnTo>
                      <a:lnTo>
                        <a:pt x="4" y="484"/>
                      </a:lnTo>
                      <a:lnTo>
                        <a:pt x="0" y="533"/>
                      </a:lnTo>
                      <a:lnTo>
                        <a:pt x="2" y="582"/>
                      </a:lnTo>
                      <a:lnTo>
                        <a:pt x="7" y="632"/>
                      </a:lnTo>
                      <a:lnTo>
                        <a:pt x="7" y="627"/>
                      </a:lnTo>
                      <a:lnTo>
                        <a:pt x="7" y="624"/>
                      </a:lnTo>
                      <a:lnTo>
                        <a:pt x="6" y="620"/>
                      </a:lnTo>
                      <a:lnTo>
                        <a:pt x="6" y="6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grpSp>
              <p:nvGrpSpPr>
                <p:cNvPr id="338642" name="Group 722"/>
                <p:cNvGrpSpPr>
                  <a:grpSpLocks/>
                </p:cNvGrpSpPr>
                <p:nvPr/>
              </p:nvGrpSpPr>
              <p:grpSpPr bwMode="auto">
                <a:xfrm>
                  <a:off x="2986" y="1449"/>
                  <a:ext cx="216" cy="138"/>
                  <a:chOff x="2463" y="2256"/>
                  <a:chExt cx="348" cy="176"/>
                </a:xfrm>
              </p:grpSpPr>
              <p:sp>
                <p:nvSpPr>
                  <p:cNvPr id="338643" name="Freeform 723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44" name="Freeform 724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45" name="Freeform 725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46" name="Freeform 726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47" name="Freeform 727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48" name="Freeform 728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49" name="Freeform 729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50" name="Freeform 730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51" name="Freeform 731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52" name="Line 73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53" name="Line 7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8654" name="Oval 734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38655" name="AutoShape 735"/>
                <p:cNvSpPr>
                  <a:spLocks noChangeArrowheads="1"/>
                </p:cNvSpPr>
                <p:nvPr/>
              </p:nvSpPr>
              <p:spPr bwMode="auto">
                <a:xfrm>
                  <a:off x="3208" y="1523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38656" name="AutoShape 736"/>
                <p:cNvSpPr>
                  <a:spLocks noChangeArrowheads="1"/>
                </p:cNvSpPr>
                <p:nvPr/>
              </p:nvSpPr>
              <p:spPr bwMode="auto">
                <a:xfrm>
                  <a:off x="3258" y="1576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38657" name="Rectangle 737"/>
                <p:cNvSpPr>
                  <a:spLocks noChangeArrowheads="1"/>
                </p:cNvSpPr>
                <p:nvPr/>
              </p:nvSpPr>
              <p:spPr bwMode="auto">
                <a:xfrm>
                  <a:off x="3430" y="1573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38658" name="Freeform 738"/>
                <p:cNvSpPr>
                  <a:spLocks/>
                </p:cNvSpPr>
                <p:nvPr/>
              </p:nvSpPr>
              <p:spPr bwMode="auto">
                <a:xfrm>
                  <a:off x="3581" y="1612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59" name="Freeform 739"/>
                <p:cNvSpPr>
                  <a:spLocks/>
                </p:cNvSpPr>
                <p:nvPr/>
              </p:nvSpPr>
              <p:spPr bwMode="auto">
                <a:xfrm>
                  <a:off x="3581" y="1639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0" name="Freeform 740"/>
                <p:cNvSpPr>
                  <a:spLocks/>
                </p:cNvSpPr>
                <p:nvPr/>
              </p:nvSpPr>
              <p:spPr bwMode="auto">
                <a:xfrm>
                  <a:off x="3320" y="1597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1" name="Freeform 741"/>
                <p:cNvSpPr>
                  <a:spLocks/>
                </p:cNvSpPr>
                <p:nvPr/>
              </p:nvSpPr>
              <p:spPr bwMode="auto">
                <a:xfrm>
                  <a:off x="3320" y="1624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2" name="Freeform 742"/>
                <p:cNvSpPr>
                  <a:spLocks/>
                </p:cNvSpPr>
                <p:nvPr/>
              </p:nvSpPr>
              <p:spPr bwMode="auto">
                <a:xfrm>
                  <a:off x="3320" y="165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3" name="Freeform 743"/>
                <p:cNvSpPr>
                  <a:spLocks/>
                </p:cNvSpPr>
                <p:nvPr/>
              </p:nvSpPr>
              <p:spPr bwMode="auto">
                <a:xfrm>
                  <a:off x="3320" y="1679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4" name="Freeform 744"/>
                <p:cNvSpPr>
                  <a:spLocks/>
                </p:cNvSpPr>
                <p:nvPr/>
              </p:nvSpPr>
              <p:spPr bwMode="auto">
                <a:xfrm flipH="1">
                  <a:off x="3240" y="1599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5" name="Freeform 745"/>
                <p:cNvSpPr>
                  <a:spLocks/>
                </p:cNvSpPr>
                <p:nvPr/>
              </p:nvSpPr>
              <p:spPr bwMode="auto">
                <a:xfrm flipH="1">
                  <a:off x="3240" y="162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6" name="Freeform 746"/>
                <p:cNvSpPr>
                  <a:spLocks/>
                </p:cNvSpPr>
                <p:nvPr/>
              </p:nvSpPr>
              <p:spPr bwMode="auto">
                <a:xfrm flipH="1">
                  <a:off x="3413" y="1597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7" name="Freeform 747"/>
                <p:cNvSpPr>
                  <a:spLocks/>
                </p:cNvSpPr>
                <p:nvPr/>
              </p:nvSpPr>
              <p:spPr bwMode="auto">
                <a:xfrm flipH="1">
                  <a:off x="3413" y="1624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8" name="Freeform 748"/>
                <p:cNvSpPr>
                  <a:spLocks/>
                </p:cNvSpPr>
                <p:nvPr/>
              </p:nvSpPr>
              <p:spPr bwMode="auto">
                <a:xfrm flipH="1">
                  <a:off x="3413" y="165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69" name="Freeform 749"/>
                <p:cNvSpPr>
                  <a:spLocks/>
                </p:cNvSpPr>
                <p:nvPr/>
              </p:nvSpPr>
              <p:spPr bwMode="auto">
                <a:xfrm flipH="1">
                  <a:off x="3413" y="1679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38670" name="AutoShape 750"/>
                <p:cNvCxnSpPr>
                  <a:cxnSpLocks noChangeShapeType="1"/>
                  <a:stCxn id="338664" idx="3"/>
                  <a:endCxn id="338651" idx="2"/>
                </p:cNvCxnSpPr>
                <p:nvPr/>
              </p:nvCxnSpPr>
              <p:spPr bwMode="auto">
                <a:xfrm rot="10800000">
                  <a:off x="3202" y="1587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8671" name="AutoShape 751"/>
                <p:cNvCxnSpPr>
                  <a:cxnSpLocks noChangeShapeType="1"/>
                  <a:stCxn id="338665" idx="3"/>
                  <a:endCxn id="338651" idx="2"/>
                </p:cNvCxnSpPr>
                <p:nvPr/>
              </p:nvCxnSpPr>
              <p:spPr bwMode="auto">
                <a:xfrm rot="10800000">
                  <a:off x="3202" y="1587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8672" name="AutoShape 752"/>
                <p:cNvCxnSpPr>
                  <a:cxnSpLocks noChangeShapeType="1"/>
                  <a:stCxn id="338660" idx="3"/>
                  <a:endCxn id="338666" idx="3"/>
                </p:cNvCxnSpPr>
                <p:nvPr/>
              </p:nvCxnSpPr>
              <p:spPr bwMode="auto">
                <a:xfrm>
                  <a:off x="3353" y="1611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8673" name="AutoShape 753"/>
                <p:cNvCxnSpPr>
                  <a:cxnSpLocks noChangeShapeType="1"/>
                  <a:stCxn id="338661" idx="3"/>
                  <a:endCxn id="338667" idx="3"/>
                </p:cNvCxnSpPr>
                <p:nvPr/>
              </p:nvCxnSpPr>
              <p:spPr bwMode="auto">
                <a:xfrm>
                  <a:off x="3353" y="1638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8674" name="AutoShape 754"/>
                <p:cNvCxnSpPr>
                  <a:cxnSpLocks noChangeShapeType="1"/>
                  <a:stCxn id="338662" idx="3"/>
                  <a:endCxn id="338668" idx="3"/>
                </p:cNvCxnSpPr>
                <p:nvPr/>
              </p:nvCxnSpPr>
              <p:spPr bwMode="auto">
                <a:xfrm>
                  <a:off x="3353" y="166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8675" name="AutoShape 755"/>
                <p:cNvCxnSpPr>
                  <a:cxnSpLocks noChangeShapeType="1"/>
                  <a:stCxn id="338663" idx="3"/>
                  <a:endCxn id="338669" idx="3"/>
                </p:cNvCxnSpPr>
                <p:nvPr/>
              </p:nvCxnSpPr>
              <p:spPr bwMode="auto">
                <a:xfrm>
                  <a:off x="3353" y="1693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338676" name="Line 756"/>
                <p:cNvSpPr>
                  <a:spLocks noChangeShapeType="1"/>
                </p:cNvSpPr>
                <p:nvPr/>
              </p:nvSpPr>
              <p:spPr bwMode="auto">
                <a:xfrm flipH="1" flipV="1">
                  <a:off x="3628" y="1680"/>
                  <a:ext cx="95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77" name="Line 757"/>
                <p:cNvSpPr>
                  <a:spLocks noChangeShapeType="1"/>
                </p:cNvSpPr>
                <p:nvPr/>
              </p:nvSpPr>
              <p:spPr bwMode="auto">
                <a:xfrm flipH="1">
                  <a:off x="3615" y="1701"/>
                  <a:ext cx="11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38678" name="AutoShape 758"/>
                <p:cNvCxnSpPr>
                  <a:cxnSpLocks noChangeShapeType="1"/>
                  <a:stCxn id="338658" idx="3"/>
                  <a:endCxn id="338676" idx="1"/>
                </p:cNvCxnSpPr>
                <p:nvPr/>
              </p:nvCxnSpPr>
              <p:spPr bwMode="auto">
                <a:xfrm>
                  <a:off x="3614" y="1626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38679" name="AutoShape 759"/>
                <p:cNvCxnSpPr>
                  <a:cxnSpLocks noChangeShapeType="1"/>
                  <a:stCxn id="338659" idx="3"/>
                  <a:endCxn id="338677" idx="1"/>
                </p:cNvCxnSpPr>
                <p:nvPr/>
              </p:nvCxnSpPr>
              <p:spPr bwMode="auto">
                <a:xfrm>
                  <a:off x="3614" y="1653"/>
                  <a:ext cx="1" cy="48"/>
                </a:xfrm>
                <a:prstGeom prst="bentConnector4">
                  <a:avLst>
                    <a:gd name="adj1" fmla="val 0"/>
                    <a:gd name="adj2" fmla="val 91667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338680" name="Group 760"/>
            <p:cNvGrpSpPr>
              <a:grpSpLocks/>
            </p:cNvGrpSpPr>
            <p:nvPr/>
          </p:nvGrpSpPr>
          <p:grpSpPr bwMode="auto">
            <a:xfrm>
              <a:off x="1651" y="1862"/>
              <a:ext cx="654" cy="314"/>
              <a:chOff x="4491" y="2306"/>
              <a:chExt cx="654" cy="314"/>
            </a:xfrm>
          </p:grpSpPr>
          <p:grpSp>
            <p:nvGrpSpPr>
              <p:cNvPr id="338681" name="Group 761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8682" name="Freeform 76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83" name="Freeform 76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84" name="Freeform 76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85" name="Freeform 76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86" name="Freeform 76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87" name="Freeform 76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88" name="Freeform 76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89" name="Freeform 76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90" name="Freeform 77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91" name="Line 77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92" name="Line 77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693" name="Oval 77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8694" name="AutoShape 774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8695" name="AutoShape 775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696" name="Rectangle 776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697" name="Freeform 777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698" name="Freeform 778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699" name="Freeform 779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00" name="Freeform 780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01" name="Freeform 781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02" name="Freeform 782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03" name="Freeform 783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04" name="Freeform 784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05" name="Freeform 785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06" name="Freeform 786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07" name="Freeform 787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08" name="Freeform 788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8709" name="AutoShape 789"/>
              <p:cNvCxnSpPr>
                <a:cxnSpLocks noChangeShapeType="1"/>
                <a:stCxn id="338703" idx="3"/>
                <a:endCxn id="338690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10" name="AutoShape 790"/>
              <p:cNvCxnSpPr>
                <a:cxnSpLocks noChangeShapeType="1"/>
                <a:stCxn id="338704" idx="3"/>
                <a:endCxn id="338690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11" name="AutoShape 791"/>
              <p:cNvCxnSpPr>
                <a:cxnSpLocks noChangeShapeType="1"/>
                <a:stCxn id="338699" idx="3"/>
                <a:endCxn id="338705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12" name="AutoShape 792"/>
              <p:cNvCxnSpPr>
                <a:cxnSpLocks noChangeShapeType="1"/>
                <a:stCxn id="338700" idx="3"/>
                <a:endCxn id="338706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13" name="AutoShape 793"/>
              <p:cNvCxnSpPr>
                <a:cxnSpLocks noChangeShapeType="1"/>
                <a:stCxn id="338701" idx="3"/>
                <a:endCxn id="338707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14" name="AutoShape 794"/>
              <p:cNvCxnSpPr>
                <a:cxnSpLocks noChangeShapeType="1"/>
                <a:stCxn id="338702" idx="3"/>
                <a:endCxn id="338708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15" name="AutoShape 795"/>
              <p:cNvCxnSpPr>
                <a:cxnSpLocks noChangeShapeType="1"/>
                <a:stCxn id="338697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16" name="AutoShape 796"/>
              <p:cNvCxnSpPr>
                <a:cxnSpLocks noChangeShapeType="1"/>
                <a:stCxn id="338698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8717" name="Group 797"/>
            <p:cNvGrpSpPr>
              <a:grpSpLocks/>
            </p:cNvGrpSpPr>
            <p:nvPr/>
          </p:nvGrpSpPr>
          <p:grpSpPr bwMode="auto">
            <a:xfrm>
              <a:off x="2780" y="1862"/>
              <a:ext cx="654" cy="314"/>
              <a:chOff x="4491" y="2306"/>
              <a:chExt cx="654" cy="314"/>
            </a:xfrm>
          </p:grpSpPr>
          <p:grpSp>
            <p:nvGrpSpPr>
              <p:cNvPr id="338718" name="Group 798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8719" name="Freeform 79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0" name="Freeform 80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1" name="Freeform 80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2" name="Freeform 80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3" name="Freeform 80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4" name="Freeform 80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5" name="Freeform 80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6" name="Freeform 80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7" name="Freeform 80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8" name="Line 80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29" name="Line 80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30" name="Oval 81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8731" name="AutoShape 811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8732" name="AutoShape 812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733" name="Rectangle 813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734" name="Freeform 814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35" name="Freeform 815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36" name="Freeform 816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37" name="Freeform 817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38" name="Freeform 818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39" name="Freeform 819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40" name="Freeform 820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41" name="Freeform 821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42" name="Freeform 822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43" name="Freeform 823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44" name="Freeform 824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45" name="Freeform 825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8746" name="AutoShape 826"/>
              <p:cNvCxnSpPr>
                <a:cxnSpLocks noChangeShapeType="1"/>
                <a:stCxn id="338740" idx="3"/>
                <a:endCxn id="338727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47" name="AutoShape 827"/>
              <p:cNvCxnSpPr>
                <a:cxnSpLocks noChangeShapeType="1"/>
                <a:stCxn id="338741" idx="3"/>
                <a:endCxn id="338727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48" name="AutoShape 828"/>
              <p:cNvCxnSpPr>
                <a:cxnSpLocks noChangeShapeType="1"/>
                <a:stCxn id="338736" idx="3"/>
                <a:endCxn id="338742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49" name="AutoShape 829"/>
              <p:cNvCxnSpPr>
                <a:cxnSpLocks noChangeShapeType="1"/>
                <a:stCxn id="338737" idx="3"/>
                <a:endCxn id="338743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50" name="AutoShape 830"/>
              <p:cNvCxnSpPr>
                <a:cxnSpLocks noChangeShapeType="1"/>
                <a:stCxn id="338738" idx="3"/>
                <a:endCxn id="338744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51" name="AutoShape 831"/>
              <p:cNvCxnSpPr>
                <a:cxnSpLocks noChangeShapeType="1"/>
                <a:stCxn id="338739" idx="3"/>
                <a:endCxn id="338745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52" name="AutoShape 832"/>
              <p:cNvCxnSpPr>
                <a:cxnSpLocks noChangeShapeType="1"/>
                <a:stCxn id="338734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53" name="AutoShape 833"/>
              <p:cNvCxnSpPr>
                <a:cxnSpLocks noChangeShapeType="1"/>
                <a:stCxn id="338735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8754" name="Group 834"/>
            <p:cNvGrpSpPr>
              <a:grpSpLocks/>
            </p:cNvGrpSpPr>
            <p:nvPr/>
          </p:nvGrpSpPr>
          <p:grpSpPr bwMode="auto">
            <a:xfrm>
              <a:off x="3909" y="1862"/>
              <a:ext cx="654" cy="314"/>
              <a:chOff x="4491" y="2306"/>
              <a:chExt cx="654" cy="314"/>
            </a:xfrm>
          </p:grpSpPr>
          <p:grpSp>
            <p:nvGrpSpPr>
              <p:cNvPr id="338755" name="Group 835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8756" name="Freeform 83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57" name="Freeform 83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58" name="Freeform 83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59" name="Freeform 83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60" name="Freeform 84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61" name="Freeform 84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62" name="Freeform 84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63" name="Freeform 84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64" name="Freeform 84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65" name="Line 84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66" name="Line 84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67" name="Oval 84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8768" name="AutoShape 848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8769" name="AutoShape 849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770" name="Rectangle 850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771" name="Freeform 851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72" name="Freeform 852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73" name="Freeform 853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74" name="Freeform 854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75" name="Freeform 855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76" name="Freeform 856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77" name="Freeform 857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78" name="Freeform 858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79" name="Freeform 859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80" name="Freeform 860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81" name="Freeform 861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782" name="Freeform 862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8783" name="AutoShape 863"/>
              <p:cNvCxnSpPr>
                <a:cxnSpLocks noChangeShapeType="1"/>
                <a:stCxn id="338777" idx="3"/>
                <a:endCxn id="338764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84" name="AutoShape 864"/>
              <p:cNvCxnSpPr>
                <a:cxnSpLocks noChangeShapeType="1"/>
                <a:stCxn id="338778" idx="3"/>
                <a:endCxn id="338764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85" name="AutoShape 865"/>
              <p:cNvCxnSpPr>
                <a:cxnSpLocks noChangeShapeType="1"/>
                <a:stCxn id="338773" idx="3"/>
                <a:endCxn id="338779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86" name="AutoShape 866"/>
              <p:cNvCxnSpPr>
                <a:cxnSpLocks noChangeShapeType="1"/>
                <a:stCxn id="338774" idx="3"/>
                <a:endCxn id="338780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87" name="AutoShape 867"/>
              <p:cNvCxnSpPr>
                <a:cxnSpLocks noChangeShapeType="1"/>
                <a:stCxn id="338775" idx="3"/>
                <a:endCxn id="338781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88" name="AutoShape 868"/>
              <p:cNvCxnSpPr>
                <a:cxnSpLocks noChangeShapeType="1"/>
                <a:stCxn id="338776" idx="3"/>
                <a:endCxn id="338782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89" name="AutoShape 869"/>
              <p:cNvCxnSpPr>
                <a:cxnSpLocks noChangeShapeType="1"/>
                <a:stCxn id="338771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790" name="AutoShape 870"/>
              <p:cNvCxnSpPr>
                <a:cxnSpLocks noChangeShapeType="1"/>
                <a:stCxn id="338772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8791" name="Group 871"/>
            <p:cNvGrpSpPr>
              <a:grpSpLocks/>
            </p:cNvGrpSpPr>
            <p:nvPr/>
          </p:nvGrpSpPr>
          <p:grpSpPr bwMode="auto">
            <a:xfrm>
              <a:off x="4891" y="985"/>
              <a:ext cx="654" cy="314"/>
              <a:chOff x="4491" y="2306"/>
              <a:chExt cx="654" cy="314"/>
            </a:xfrm>
          </p:grpSpPr>
          <p:grpSp>
            <p:nvGrpSpPr>
              <p:cNvPr id="338792" name="Group 872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8793" name="Freeform 87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94" name="Freeform 87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95" name="Freeform 87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96" name="Freeform 87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97" name="Freeform 87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98" name="Freeform 87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799" name="Freeform 87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00" name="Freeform 88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01" name="Freeform 88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02" name="Line 88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03" name="Line 88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04" name="Oval 88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8805" name="AutoShape 885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8806" name="AutoShape 886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807" name="Rectangle 887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808" name="Freeform 888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09" name="Freeform 889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0" name="Freeform 890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1" name="Freeform 891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2" name="Freeform 892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3" name="Freeform 893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4" name="Freeform 894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5" name="Freeform 895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6" name="Freeform 896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7" name="Freeform 897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8" name="Freeform 898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19" name="Freeform 899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8820" name="AutoShape 900"/>
              <p:cNvCxnSpPr>
                <a:cxnSpLocks noChangeShapeType="1"/>
                <a:stCxn id="338814" idx="3"/>
                <a:endCxn id="338801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21" name="AutoShape 901"/>
              <p:cNvCxnSpPr>
                <a:cxnSpLocks noChangeShapeType="1"/>
                <a:stCxn id="338815" idx="3"/>
                <a:endCxn id="338801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22" name="AutoShape 902"/>
              <p:cNvCxnSpPr>
                <a:cxnSpLocks noChangeShapeType="1"/>
                <a:stCxn id="338810" idx="3"/>
                <a:endCxn id="338816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23" name="AutoShape 903"/>
              <p:cNvCxnSpPr>
                <a:cxnSpLocks noChangeShapeType="1"/>
                <a:stCxn id="338811" idx="3"/>
                <a:endCxn id="338817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24" name="AutoShape 904"/>
              <p:cNvCxnSpPr>
                <a:cxnSpLocks noChangeShapeType="1"/>
                <a:stCxn id="338812" idx="3"/>
                <a:endCxn id="338818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25" name="AutoShape 905"/>
              <p:cNvCxnSpPr>
                <a:cxnSpLocks noChangeShapeType="1"/>
                <a:stCxn id="338813" idx="3"/>
                <a:endCxn id="338819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26" name="AutoShape 906"/>
              <p:cNvCxnSpPr>
                <a:cxnSpLocks noChangeShapeType="1"/>
                <a:stCxn id="338808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27" name="AutoShape 907"/>
              <p:cNvCxnSpPr>
                <a:cxnSpLocks noChangeShapeType="1"/>
                <a:stCxn id="338809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8828" name="Group 908"/>
            <p:cNvGrpSpPr>
              <a:grpSpLocks/>
            </p:cNvGrpSpPr>
            <p:nvPr/>
          </p:nvGrpSpPr>
          <p:grpSpPr bwMode="auto">
            <a:xfrm>
              <a:off x="3979" y="511"/>
              <a:ext cx="654" cy="314"/>
              <a:chOff x="4491" y="2306"/>
              <a:chExt cx="654" cy="314"/>
            </a:xfrm>
          </p:grpSpPr>
          <p:grpSp>
            <p:nvGrpSpPr>
              <p:cNvPr id="338829" name="Group 909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8830" name="Freeform 91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31" name="Freeform 91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32" name="Freeform 91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33" name="Freeform 91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34" name="Freeform 91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35" name="Freeform 91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36" name="Freeform 91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37" name="Freeform 91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38" name="Freeform 91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39" name="Line 91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40" name="Line 92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41" name="Oval 92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8842" name="AutoShape 922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8843" name="AutoShape 923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844" name="Rectangle 924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845" name="Freeform 925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46" name="Freeform 926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47" name="Freeform 927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48" name="Freeform 928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49" name="Freeform 929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50" name="Freeform 930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51" name="Freeform 931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52" name="Freeform 932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53" name="Freeform 933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54" name="Freeform 934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55" name="Freeform 935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56" name="Freeform 936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8857" name="AutoShape 937"/>
              <p:cNvCxnSpPr>
                <a:cxnSpLocks noChangeShapeType="1"/>
                <a:stCxn id="338851" idx="3"/>
                <a:endCxn id="338838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58" name="AutoShape 938"/>
              <p:cNvCxnSpPr>
                <a:cxnSpLocks noChangeShapeType="1"/>
                <a:stCxn id="338852" idx="3"/>
                <a:endCxn id="338838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59" name="AutoShape 939"/>
              <p:cNvCxnSpPr>
                <a:cxnSpLocks noChangeShapeType="1"/>
                <a:stCxn id="338847" idx="3"/>
                <a:endCxn id="338853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60" name="AutoShape 940"/>
              <p:cNvCxnSpPr>
                <a:cxnSpLocks noChangeShapeType="1"/>
                <a:stCxn id="338848" idx="3"/>
                <a:endCxn id="338854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61" name="AutoShape 941"/>
              <p:cNvCxnSpPr>
                <a:cxnSpLocks noChangeShapeType="1"/>
                <a:stCxn id="338849" idx="3"/>
                <a:endCxn id="338855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62" name="AutoShape 942"/>
              <p:cNvCxnSpPr>
                <a:cxnSpLocks noChangeShapeType="1"/>
                <a:stCxn id="338850" idx="3"/>
                <a:endCxn id="338856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63" name="AutoShape 943"/>
              <p:cNvCxnSpPr>
                <a:cxnSpLocks noChangeShapeType="1"/>
                <a:stCxn id="338845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64" name="AutoShape 944"/>
              <p:cNvCxnSpPr>
                <a:cxnSpLocks noChangeShapeType="1"/>
                <a:stCxn id="338846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8865" name="Group 945"/>
            <p:cNvGrpSpPr>
              <a:grpSpLocks/>
            </p:cNvGrpSpPr>
            <p:nvPr/>
          </p:nvGrpSpPr>
          <p:grpSpPr bwMode="auto">
            <a:xfrm>
              <a:off x="2611" y="379"/>
              <a:ext cx="654" cy="314"/>
              <a:chOff x="4491" y="2306"/>
              <a:chExt cx="654" cy="314"/>
            </a:xfrm>
          </p:grpSpPr>
          <p:grpSp>
            <p:nvGrpSpPr>
              <p:cNvPr id="338866" name="Group 946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8867" name="Freeform 94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68" name="Freeform 94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69" name="Freeform 94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70" name="Freeform 95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71" name="Freeform 95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72" name="Freeform 95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73" name="Freeform 95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74" name="Freeform 95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75" name="Freeform 95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76" name="Line 95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77" name="Line 95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878" name="Oval 95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8879" name="AutoShape 959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8880" name="AutoShape 960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881" name="Rectangle 961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882" name="Freeform 962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83" name="Freeform 963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84" name="Freeform 964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85" name="Freeform 965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86" name="Freeform 966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87" name="Freeform 967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88" name="Freeform 968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89" name="Freeform 969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90" name="Freeform 970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91" name="Freeform 971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92" name="Freeform 972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893" name="Freeform 973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8894" name="AutoShape 974"/>
              <p:cNvCxnSpPr>
                <a:cxnSpLocks noChangeShapeType="1"/>
                <a:stCxn id="338888" idx="3"/>
                <a:endCxn id="338875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95" name="AutoShape 975"/>
              <p:cNvCxnSpPr>
                <a:cxnSpLocks noChangeShapeType="1"/>
                <a:stCxn id="338889" idx="3"/>
                <a:endCxn id="338875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96" name="AutoShape 976"/>
              <p:cNvCxnSpPr>
                <a:cxnSpLocks noChangeShapeType="1"/>
                <a:stCxn id="338884" idx="3"/>
                <a:endCxn id="338890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97" name="AutoShape 977"/>
              <p:cNvCxnSpPr>
                <a:cxnSpLocks noChangeShapeType="1"/>
                <a:stCxn id="338885" idx="3"/>
                <a:endCxn id="338891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98" name="AutoShape 978"/>
              <p:cNvCxnSpPr>
                <a:cxnSpLocks noChangeShapeType="1"/>
                <a:stCxn id="338886" idx="3"/>
                <a:endCxn id="338892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899" name="AutoShape 979"/>
              <p:cNvCxnSpPr>
                <a:cxnSpLocks noChangeShapeType="1"/>
                <a:stCxn id="338887" idx="3"/>
                <a:endCxn id="338893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00" name="AutoShape 980"/>
              <p:cNvCxnSpPr>
                <a:cxnSpLocks noChangeShapeType="1"/>
                <a:stCxn id="338882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01" name="AutoShape 981"/>
              <p:cNvCxnSpPr>
                <a:cxnSpLocks noChangeShapeType="1"/>
                <a:stCxn id="338883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8902" name="Group 982"/>
            <p:cNvGrpSpPr>
              <a:grpSpLocks/>
            </p:cNvGrpSpPr>
            <p:nvPr/>
          </p:nvGrpSpPr>
          <p:grpSpPr bwMode="auto">
            <a:xfrm>
              <a:off x="1423" y="973"/>
              <a:ext cx="654" cy="314"/>
              <a:chOff x="4491" y="2306"/>
              <a:chExt cx="654" cy="314"/>
            </a:xfrm>
          </p:grpSpPr>
          <p:grpSp>
            <p:nvGrpSpPr>
              <p:cNvPr id="338903" name="Group 983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8904" name="Freeform 98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05" name="Freeform 98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06" name="Freeform 98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07" name="Freeform 98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08" name="Freeform 98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09" name="Freeform 98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10" name="Freeform 99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11" name="Freeform 99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12" name="Freeform 99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13" name="Line 99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14" name="Line 99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15" name="Oval 99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8916" name="AutoShape 996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8917" name="AutoShape 997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918" name="Rectangle 998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919" name="Freeform 999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0" name="Freeform 1000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1" name="Freeform 1001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2" name="Freeform 1002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3" name="Freeform 1003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4" name="Freeform 1004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5" name="Freeform 1005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6" name="Freeform 1006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7" name="Freeform 1007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8" name="Freeform 1008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29" name="Freeform 1009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30" name="Freeform 1010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8931" name="AutoShape 1011"/>
              <p:cNvCxnSpPr>
                <a:cxnSpLocks noChangeShapeType="1"/>
                <a:stCxn id="338925" idx="3"/>
                <a:endCxn id="338912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32" name="AutoShape 1012"/>
              <p:cNvCxnSpPr>
                <a:cxnSpLocks noChangeShapeType="1"/>
                <a:stCxn id="338926" idx="3"/>
                <a:endCxn id="338912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33" name="AutoShape 1013"/>
              <p:cNvCxnSpPr>
                <a:cxnSpLocks noChangeShapeType="1"/>
                <a:stCxn id="338921" idx="3"/>
                <a:endCxn id="338927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34" name="AutoShape 1014"/>
              <p:cNvCxnSpPr>
                <a:cxnSpLocks noChangeShapeType="1"/>
                <a:stCxn id="338922" idx="3"/>
                <a:endCxn id="338928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35" name="AutoShape 1015"/>
              <p:cNvCxnSpPr>
                <a:cxnSpLocks noChangeShapeType="1"/>
                <a:stCxn id="338923" idx="3"/>
                <a:endCxn id="338929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36" name="AutoShape 1016"/>
              <p:cNvCxnSpPr>
                <a:cxnSpLocks noChangeShapeType="1"/>
                <a:stCxn id="338924" idx="3"/>
                <a:endCxn id="338930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37" name="AutoShape 1017"/>
              <p:cNvCxnSpPr>
                <a:cxnSpLocks noChangeShapeType="1"/>
                <a:stCxn id="338919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38" name="AutoShape 1018"/>
              <p:cNvCxnSpPr>
                <a:cxnSpLocks noChangeShapeType="1"/>
                <a:stCxn id="338920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8939" name="Group 1019"/>
            <p:cNvGrpSpPr>
              <a:grpSpLocks/>
            </p:cNvGrpSpPr>
            <p:nvPr/>
          </p:nvGrpSpPr>
          <p:grpSpPr bwMode="auto">
            <a:xfrm>
              <a:off x="1351" y="2533"/>
              <a:ext cx="654" cy="314"/>
              <a:chOff x="4491" y="2306"/>
              <a:chExt cx="654" cy="314"/>
            </a:xfrm>
          </p:grpSpPr>
          <p:grpSp>
            <p:nvGrpSpPr>
              <p:cNvPr id="338940" name="Group 1020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8941" name="Freeform 102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42" name="Freeform 102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43" name="Freeform 102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44" name="Freeform 102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45" name="Freeform 102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46" name="Freeform 102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47" name="Freeform 102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48" name="Freeform 102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49" name="Freeform 102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50" name="Line 103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51" name="Line 103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52" name="Oval 103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8953" name="AutoShape 1033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8954" name="AutoShape 1034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955" name="Rectangle 1035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956" name="Freeform 1036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57" name="Freeform 1037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58" name="Freeform 1038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59" name="Freeform 1039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60" name="Freeform 1040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61" name="Freeform 1041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62" name="Freeform 1042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63" name="Freeform 1043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64" name="Freeform 1044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65" name="Freeform 1045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66" name="Freeform 1046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67" name="Freeform 1047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8968" name="AutoShape 1048"/>
              <p:cNvCxnSpPr>
                <a:cxnSpLocks noChangeShapeType="1"/>
                <a:stCxn id="338962" idx="3"/>
                <a:endCxn id="338949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69" name="AutoShape 1049"/>
              <p:cNvCxnSpPr>
                <a:cxnSpLocks noChangeShapeType="1"/>
                <a:stCxn id="338963" idx="3"/>
                <a:endCxn id="338949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70" name="AutoShape 1050"/>
              <p:cNvCxnSpPr>
                <a:cxnSpLocks noChangeShapeType="1"/>
                <a:stCxn id="338958" idx="3"/>
                <a:endCxn id="338964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71" name="AutoShape 1051"/>
              <p:cNvCxnSpPr>
                <a:cxnSpLocks noChangeShapeType="1"/>
                <a:stCxn id="338959" idx="3"/>
                <a:endCxn id="338965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72" name="AutoShape 1052"/>
              <p:cNvCxnSpPr>
                <a:cxnSpLocks noChangeShapeType="1"/>
                <a:stCxn id="338960" idx="3"/>
                <a:endCxn id="338966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73" name="AutoShape 1053"/>
              <p:cNvCxnSpPr>
                <a:cxnSpLocks noChangeShapeType="1"/>
                <a:stCxn id="338961" idx="3"/>
                <a:endCxn id="338967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74" name="AutoShape 1054"/>
              <p:cNvCxnSpPr>
                <a:cxnSpLocks noChangeShapeType="1"/>
                <a:stCxn id="338956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8975" name="AutoShape 1055"/>
              <p:cNvCxnSpPr>
                <a:cxnSpLocks noChangeShapeType="1"/>
                <a:stCxn id="338957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8976" name="Group 1056"/>
            <p:cNvGrpSpPr>
              <a:grpSpLocks/>
            </p:cNvGrpSpPr>
            <p:nvPr/>
          </p:nvGrpSpPr>
          <p:grpSpPr bwMode="auto">
            <a:xfrm>
              <a:off x="1483" y="3241"/>
              <a:ext cx="654" cy="314"/>
              <a:chOff x="4491" y="2306"/>
              <a:chExt cx="654" cy="314"/>
            </a:xfrm>
          </p:grpSpPr>
          <p:grpSp>
            <p:nvGrpSpPr>
              <p:cNvPr id="338977" name="Group 1057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8978" name="Freeform 105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79" name="Freeform 105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0" name="Freeform 106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1" name="Freeform 106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2" name="Freeform 106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3" name="Freeform 106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4" name="Freeform 106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5" name="Freeform 106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6" name="Freeform 106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7" name="Line 106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8" name="Line 106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8989" name="Oval 106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8990" name="AutoShape 1070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8991" name="AutoShape 1071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992" name="Rectangle 1072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8993" name="Freeform 1073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94" name="Freeform 1074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95" name="Freeform 1075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96" name="Freeform 1076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97" name="Freeform 1077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98" name="Freeform 1078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8999" name="Freeform 1079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00" name="Freeform 1080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01" name="Freeform 1081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02" name="Freeform 1082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03" name="Freeform 1083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04" name="Freeform 1084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9005" name="AutoShape 1085"/>
              <p:cNvCxnSpPr>
                <a:cxnSpLocks noChangeShapeType="1"/>
                <a:stCxn id="338999" idx="3"/>
                <a:endCxn id="338986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06" name="AutoShape 1086"/>
              <p:cNvCxnSpPr>
                <a:cxnSpLocks noChangeShapeType="1"/>
                <a:stCxn id="339000" idx="3"/>
                <a:endCxn id="338986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07" name="AutoShape 1087"/>
              <p:cNvCxnSpPr>
                <a:cxnSpLocks noChangeShapeType="1"/>
                <a:stCxn id="338995" idx="3"/>
                <a:endCxn id="339001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08" name="AutoShape 1088"/>
              <p:cNvCxnSpPr>
                <a:cxnSpLocks noChangeShapeType="1"/>
                <a:stCxn id="338996" idx="3"/>
                <a:endCxn id="339002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09" name="AutoShape 1089"/>
              <p:cNvCxnSpPr>
                <a:cxnSpLocks noChangeShapeType="1"/>
                <a:stCxn id="338997" idx="3"/>
                <a:endCxn id="339003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10" name="AutoShape 1090"/>
              <p:cNvCxnSpPr>
                <a:cxnSpLocks noChangeShapeType="1"/>
                <a:stCxn id="338998" idx="3"/>
                <a:endCxn id="339004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11" name="AutoShape 1091"/>
              <p:cNvCxnSpPr>
                <a:cxnSpLocks noChangeShapeType="1"/>
                <a:stCxn id="338993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12" name="AutoShape 1092"/>
              <p:cNvCxnSpPr>
                <a:cxnSpLocks noChangeShapeType="1"/>
                <a:stCxn id="338994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9013" name="Group 1093"/>
            <p:cNvGrpSpPr>
              <a:grpSpLocks/>
            </p:cNvGrpSpPr>
            <p:nvPr/>
          </p:nvGrpSpPr>
          <p:grpSpPr bwMode="auto">
            <a:xfrm>
              <a:off x="2737" y="2983"/>
              <a:ext cx="654" cy="314"/>
              <a:chOff x="4491" y="2306"/>
              <a:chExt cx="654" cy="314"/>
            </a:xfrm>
          </p:grpSpPr>
          <p:grpSp>
            <p:nvGrpSpPr>
              <p:cNvPr id="339014" name="Group 1094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9015" name="Freeform 109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16" name="Freeform 109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17" name="Freeform 109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18" name="Freeform 109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19" name="Freeform 109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20" name="Freeform 110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21" name="Freeform 110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22" name="Freeform 110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23" name="Freeform 110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24" name="Line 110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25" name="Line 110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26" name="Oval 110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9027" name="AutoShape 1107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9028" name="AutoShape 1108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9029" name="Rectangle 1109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9030" name="Freeform 1110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31" name="Freeform 1111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32" name="Freeform 1112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33" name="Freeform 1113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34" name="Freeform 1114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35" name="Freeform 1115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36" name="Freeform 1116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37" name="Freeform 1117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38" name="Freeform 1118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39" name="Freeform 1119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40" name="Freeform 1120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41" name="Freeform 1121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9042" name="AutoShape 1122"/>
              <p:cNvCxnSpPr>
                <a:cxnSpLocks noChangeShapeType="1"/>
                <a:stCxn id="339036" idx="3"/>
                <a:endCxn id="339023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43" name="AutoShape 1123"/>
              <p:cNvCxnSpPr>
                <a:cxnSpLocks noChangeShapeType="1"/>
                <a:stCxn id="339037" idx="3"/>
                <a:endCxn id="339023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44" name="AutoShape 1124"/>
              <p:cNvCxnSpPr>
                <a:cxnSpLocks noChangeShapeType="1"/>
                <a:stCxn id="339032" idx="3"/>
                <a:endCxn id="339038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45" name="AutoShape 1125"/>
              <p:cNvCxnSpPr>
                <a:cxnSpLocks noChangeShapeType="1"/>
                <a:stCxn id="339033" idx="3"/>
                <a:endCxn id="339039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46" name="AutoShape 1126"/>
              <p:cNvCxnSpPr>
                <a:cxnSpLocks noChangeShapeType="1"/>
                <a:stCxn id="339034" idx="3"/>
                <a:endCxn id="339040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47" name="AutoShape 1127"/>
              <p:cNvCxnSpPr>
                <a:cxnSpLocks noChangeShapeType="1"/>
                <a:stCxn id="339035" idx="3"/>
                <a:endCxn id="339041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48" name="AutoShape 1128"/>
              <p:cNvCxnSpPr>
                <a:cxnSpLocks noChangeShapeType="1"/>
                <a:stCxn id="339030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49" name="AutoShape 1129"/>
              <p:cNvCxnSpPr>
                <a:cxnSpLocks noChangeShapeType="1"/>
                <a:stCxn id="339031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9050" name="Group 1130"/>
            <p:cNvGrpSpPr>
              <a:grpSpLocks/>
            </p:cNvGrpSpPr>
            <p:nvPr/>
          </p:nvGrpSpPr>
          <p:grpSpPr bwMode="auto">
            <a:xfrm>
              <a:off x="3841" y="3151"/>
              <a:ext cx="654" cy="314"/>
              <a:chOff x="4491" y="2306"/>
              <a:chExt cx="654" cy="314"/>
            </a:xfrm>
          </p:grpSpPr>
          <p:grpSp>
            <p:nvGrpSpPr>
              <p:cNvPr id="339051" name="Group 1131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9052" name="Freeform 113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53" name="Freeform 113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54" name="Freeform 113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55" name="Freeform 113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56" name="Freeform 113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57" name="Freeform 113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58" name="Freeform 113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59" name="Freeform 113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60" name="Freeform 114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61" name="Line 114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62" name="Line 114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63" name="Oval 114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9064" name="AutoShape 1144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9065" name="AutoShape 1145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9066" name="Rectangle 1146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9067" name="Freeform 1147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68" name="Freeform 1148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69" name="Freeform 1149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70" name="Freeform 1150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71" name="Freeform 1151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72" name="Freeform 1152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73" name="Freeform 1153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74" name="Freeform 1154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75" name="Freeform 1155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76" name="Freeform 1156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77" name="Freeform 1157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078" name="Freeform 1158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9079" name="AutoShape 1159"/>
              <p:cNvCxnSpPr>
                <a:cxnSpLocks noChangeShapeType="1"/>
                <a:stCxn id="339073" idx="3"/>
                <a:endCxn id="339060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80" name="AutoShape 1160"/>
              <p:cNvCxnSpPr>
                <a:cxnSpLocks noChangeShapeType="1"/>
                <a:stCxn id="339074" idx="3"/>
                <a:endCxn id="339060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81" name="AutoShape 1161"/>
              <p:cNvCxnSpPr>
                <a:cxnSpLocks noChangeShapeType="1"/>
                <a:stCxn id="339069" idx="3"/>
                <a:endCxn id="339075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82" name="AutoShape 1162"/>
              <p:cNvCxnSpPr>
                <a:cxnSpLocks noChangeShapeType="1"/>
                <a:stCxn id="339070" idx="3"/>
                <a:endCxn id="339076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83" name="AutoShape 1163"/>
              <p:cNvCxnSpPr>
                <a:cxnSpLocks noChangeShapeType="1"/>
                <a:stCxn id="339071" idx="3"/>
                <a:endCxn id="339077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84" name="AutoShape 1164"/>
              <p:cNvCxnSpPr>
                <a:cxnSpLocks noChangeShapeType="1"/>
                <a:stCxn id="339072" idx="3"/>
                <a:endCxn id="339078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85" name="AutoShape 1165"/>
              <p:cNvCxnSpPr>
                <a:cxnSpLocks noChangeShapeType="1"/>
                <a:stCxn id="339067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086" name="AutoShape 1166"/>
              <p:cNvCxnSpPr>
                <a:cxnSpLocks noChangeShapeType="1"/>
                <a:stCxn id="339068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39087" name="Group 1167"/>
            <p:cNvGrpSpPr>
              <a:grpSpLocks/>
            </p:cNvGrpSpPr>
            <p:nvPr/>
          </p:nvGrpSpPr>
          <p:grpSpPr bwMode="auto">
            <a:xfrm>
              <a:off x="4711" y="2743"/>
              <a:ext cx="654" cy="314"/>
              <a:chOff x="4491" y="2306"/>
              <a:chExt cx="654" cy="314"/>
            </a:xfrm>
          </p:grpSpPr>
          <p:grpSp>
            <p:nvGrpSpPr>
              <p:cNvPr id="339088" name="Group 1168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39089" name="Freeform 116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0" name="Freeform 117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1" name="Freeform 117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2" name="Freeform 117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3" name="Freeform 117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4" name="Freeform 117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5" name="Freeform 117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6" name="Freeform 117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7" name="Freeform 117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8" name="Line 117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099" name="Line 117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39100" name="Oval 118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39101" name="AutoShape 1181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39102" name="AutoShape 1182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9103" name="Rectangle 1183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39104" name="Freeform 1184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05" name="Freeform 1185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06" name="Freeform 1186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07" name="Freeform 1187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08" name="Freeform 1188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09" name="Freeform 1189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10" name="Freeform 1190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11" name="Freeform 1191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12" name="Freeform 1192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13" name="Freeform 1193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14" name="Freeform 1194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9115" name="Freeform 1195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39116" name="AutoShape 1196"/>
              <p:cNvCxnSpPr>
                <a:cxnSpLocks noChangeShapeType="1"/>
                <a:stCxn id="339110" idx="3"/>
                <a:endCxn id="339097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117" name="AutoShape 1197"/>
              <p:cNvCxnSpPr>
                <a:cxnSpLocks noChangeShapeType="1"/>
                <a:stCxn id="339111" idx="3"/>
                <a:endCxn id="339097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118" name="AutoShape 1198"/>
              <p:cNvCxnSpPr>
                <a:cxnSpLocks noChangeShapeType="1"/>
                <a:stCxn id="339106" idx="3"/>
                <a:endCxn id="339112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119" name="AutoShape 1199"/>
              <p:cNvCxnSpPr>
                <a:cxnSpLocks noChangeShapeType="1"/>
                <a:stCxn id="339107" idx="3"/>
                <a:endCxn id="339113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120" name="AutoShape 1200"/>
              <p:cNvCxnSpPr>
                <a:cxnSpLocks noChangeShapeType="1"/>
                <a:stCxn id="339108" idx="3"/>
                <a:endCxn id="339114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121" name="AutoShape 1201"/>
              <p:cNvCxnSpPr>
                <a:cxnSpLocks noChangeShapeType="1"/>
                <a:stCxn id="339109" idx="3"/>
                <a:endCxn id="339115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122" name="AutoShape 1202"/>
              <p:cNvCxnSpPr>
                <a:cxnSpLocks noChangeShapeType="1"/>
                <a:stCxn id="339104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39123" name="AutoShape 1203"/>
              <p:cNvCxnSpPr>
                <a:cxnSpLocks noChangeShapeType="1"/>
                <a:stCxn id="339105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39124" name="AutoShape 1204"/>
            <p:cNvCxnSpPr>
              <a:cxnSpLocks noChangeShapeType="1"/>
              <a:stCxn id="338654" idx="6"/>
              <a:endCxn id="338693" idx="2"/>
            </p:cNvCxnSpPr>
            <p:nvPr/>
          </p:nvCxnSpPr>
          <p:spPr bwMode="auto">
            <a:xfrm>
              <a:off x="1064" y="1849"/>
              <a:ext cx="684" cy="51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25" name="AutoShape 1205"/>
            <p:cNvCxnSpPr>
              <a:cxnSpLocks noChangeShapeType="1"/>
              <a:stCxn id="338693" idx="2"/>
              <a:endCxn id="338730" idx="3"/>
            </p:cNvCxnSpPr>
            <p:nvPr/>
          </p:nvCxnSpPr>
          <p:spPr bwMode="auto">
            <a:xfrm>
              <a:off x="1748" y="1900"/>
              <a:ext cx="1131" cy="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26" name="AutoShape 1206"/>
            <p:cNvCxnSpPr>
              <a:cxnSpLocks noChangeShapeType="1"/>
              <a:stCxn id="338730" idx="3"/>
              <a:endCxn id="338767" idx="5"/>
            </p:cNvCxnSpPr>
            <p:nvPr/>
          </p:nvCxnSpPr>
          <p:spPr bwMode="auto">
            <a:xfrm>
              <a:off x="2879" y="1908"/>
              <a:ext cx="1142" cy="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27" name="AutoShape 1207"/>
            <p:cNvCxnSpPr>
              <a:cxnSpLocks noChangeShapeType="1"/>
              <a:stCxn id="338693" idx="5"/>
              <a:endCxn id="338915" idx="2"/>
            </p:cNvCxnSpPr>
            <p:nvPr/>
          </p:nvCxnSpPr>
          <p:spPr bwMode="auto">
            <a:xfrm flipH="1" flipV="1">
              <a:off x="1520" y="1011"/>
              <a:ext cx="243" cy="89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28" name="AutoShape 1208"/>
            <p:cNvCxnSpPr>
              <a:cxnSpLocks noChangeShapeType="1"/>
              <a:endCxn id="338878" idx="4"/>
            </p:cNvCxnSpPr>
            <p:nvPr/>
          </p:nvCxnSpPr>
          <p:spPr bwMode="auto">
            <a:xfrm flipV="1">
              <a:off x="1512" y="428"/>
              <a:ext cx="1205" cy="56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29" name="AutoShape 1209"/>
            <p:cNvCxnSpPr>
              <a:cxnSpLocks noChangeShapeType="1"/>
              <a:stCxn id="338878" idx="2"/>
              <a:endCxn id="338840" idx="1"/>
            </p:cNvCxnSpPr>
            <p:nvPr/>
          </p:nvCxnSpPr>
          <p:spPr bwMode="auto">
            <a:xfrm>
              <a:off x="2708" y="417"/>
              <a:ext cx="1393" cy="13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30" name="AutoShape 1210"/>
            <p:cNvCxnSpPr>
              <a:cxnSpLocks noChangeShapeType="1"/>
              <a:stCxn id="338841" idx="2"/>
              <a:endCxn id="338803" idx="1"/>
            </p:cNvCxnSpPr>
            <p:nvPr/>
          </p:nvCxnSpPr>
          <p:spPr bwMode="auto">
            <a:xfrm>
              <a:off x="4076" y="549"/>
              <a:ext cx="937" cy="48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31" name="AutoShape 1211"/>
            <p:cNvCxnSpPr>
              <a:cxnSpLocks noChangeShapeType="1"/>
              <a:stCxn id="338802" idx="1"/>
              <a:endCxn id="338624" idx="1"/>
            </p:cNvCxnSpPr>
            <p:nvPr/>
          </p:nvCxnSpPr>
          <p:spPr bwMode="auto">
            <a:xfrm>
              <a:off x="4980" y="1029"/>
              <a:ext cx="127" cy="861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32" name="AutoShape 1212"/>
            <p:cNvCxnSpPr>
              <a:cxnSpLocks noChangeShapeType="1"/>
              <a:stCxn id="338624" idx="0"/>
              <a:endCxn id="339100" idx="5"/>
            </p:cNvCxnSpPr>
            <p:nvPr/>
          </p:nvCxnSpPr>
          <p:spPr bwMode="auto">
            <a:xfrm flipH="1">
              <a:off x="4823" y="1905"/>
              <a:ext cx="298" cy="88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33" name="AutoShape 1213"/>
            <p:cNvCxnSpPr>
              <a:cxnSpLocks noChangeShapeType="1"/>
              <a:stCxn id="339100" idx="7"/>
              <a:endCxn id="339062" idx="1"/>
            </p:cNvCxnSpPr>
            <p:nvPr/>
          </p:nvCxnSpPr>
          <p:spPr bwMode="auto">
            <a:xfrm flipH="1">
              <a:off x="3963" y="2773"/>
              <a:ext cx="860" cy="42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34" name="AutoShape 1214"/>
            <p:cNvCxnSpPr>
              <a:cxnSpLocks noChangeShapeType="1"/>
              <a:stCxn id="339062" idx="0"/>
              <a:endCxn id="339026" idx="0"/>
            </p:cNvCxnSpPr>
            <p:nvPr/>
          </p:nvCxnSpPr>
          <p:spPr bwMode="auto">
            <a:xfrm flipH="1" flipV="1">
              <a:off x="2843" y="3010"/>
              <a:ext cx="1103" cy="21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35" name="AutoShape 1215"/>
            <p:cNvCxnSpPr>
              <a:cxnSpLocks noChangeShapeType="1"/>
              <a:stCxn id="339024" idx="1"/>
              <a:endCxn id="338988" idx="1"/>
            </p:cNvCxnSpPr>
            <p:nvPr/>
          </p:nvCxnSpPr>
          <p:spPr bwMode="auto">
            <a:xfrm flipH="1">
              <a:off x="1605" y="3027"/>
              <a:ext cx="1221" cy="25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36" name="AutoShape 1216"/>
            <p:cNvCxnSpPr>
              <a:cxnSpLocks noChangeShapeType="1"/>
              <a:stCxn id="338989" idx="2"/>
              <a:endCxn id="338952" idx="4"/>
            </p:cNvCxnSpPr>
            <p:nvPr/>
          </p:nvCxnSpPr>
          <p:spPr bwMode="auto">
            <a:xfrm flipH="1" flipV="1">
              <a:off x="1457" y="2582"/>
              <a:ext cx="123" cy="69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39137" name="AutoShape 1217"/>
            <p:cNvCxnSpPr>
              <a:cxnSpLocks noChangeShapeType="1"/>
              <a:stCxn id="338951" idx="0"/>
              <a:endCxn id="338693" idx="2"/>
            </p:cNvCxnSpPr>
            <p:nvPr/>
          </p:nvCxnSpPr>
          <p:spPr bwMode="auto">
            <a:xfrm flipV="1">
              <a:off x="1456" y="1900"/>
              <a:ext cx="292" cy="70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269406-5BE2-49AB-8BE8-1B68853AFB39}" type="slidenum">
              <a:rPr lang="en-US" altLang="ko-KR"/>
              <a:pPr/>
              <a:t>36</a:t>
            </a:fld>
            <a:endParaRPr lang="en-US" altLang="ko-KR"/>
          </a:p>
        </p:txBody>
      </p:sp>
      <p:sp>
        <p:nvSpPr>
          <p:cNvPr id="3399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Right hand rule to leave dead ends – GPSR </a:t>
            </a:r>
          </a:p>
        </p:txBody>
      </p:sp>
      <p:sp>
        <p:nvSpPr>
          <p:cNvPr id="3399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Basic idea to get out of a dead end: Put right hand to the wall, follow the wall</a:t>
            </a:r>
          </a:p>
          <a:p>
            <a:pPr lvl="1"/>
            <a:r>
              <a:rPr lang="en-US" altLang="ko-KR">
                <a:ea typeface="굴림" charset="-127"/>
              </a:rPr>
              <a:t>Does not work if on some inner wall – will walk in circles</a:t>
            </a:r>
          </a:p>
          <a:p>
            <a:pPr lvl="1"/>
            <a:r>
              <a:rPr lang="en-US" altLang="ko-KR">
                <a:ea typeface="굴림" charset="-127"/>
              </a:rPr>
              <a:t>Need some additional rules to detect such circles</a:t>
            </a:r>
          </a:p>
          <a:p>
            <a:r>
              <a:rPr lang="en-US" altLang="ko-KR" b="1" i="1">
                <a:ea typeface="굴림" charset="-127"/>
              </a:rPr>
              <a:t>Geometric Perimeter State Routing </a:t>
            </a:r>
            <a:r>
              <a:rPr lang="en-US" altLang="ko-KR">
                <a:ea typeface="굴림" charset="-127"/>
              </a:rPr>
              <a:t>(</a:t>
            </a:r>
            <a:r>
              <a:rPr lang="en-US" altLang="ko-KR" b="1" i="1">
                <a:ea typeface="굴림" charset="-127"/>
              </a:rPr>
              <a:t>GPSR</a:t>
            </a:r>
            <a:r>
              <a:rPr lang="en-US" altLang="ko-KR">
                <a:ea typeface="굴림" charset="-127"/>
              </a:rPr>
              <a:t>)</a:t>
            </a:r>
          </a:p>
          <a:p>
            <a:pPr lvl="1"/>
            <a:r>
              <a:rPr lang="en-US" altLang="ko-KR">
                <a:ea typeface="굴림" charset="-127"/>
              </a:rPr>
              <a:t>Earlier versions: Compass Routing II, face-2 routing</a:t>
            </a:r>
          </a:p>
          <a:p>
            <a:pPr lvl="1"/>
            <a:r>
              <a:rPr lang="en-US" altLang="ko-KR">
                <a:ea typeface="굴림" charset="-127"/>
              </a:rPr>
              <a:t>Use greedy, “most forward” routing as long as possible</a:t>
            </a:r>
          </a:p>
          <a:p>
            <a:pPr lvl="1"/>
            <a:r>
              <a:rPr lang="en-US" altLang="ko-KR">
                <a:ea typeface="굴림" charset="-127"/>
              </a:rPr>
              <a:t>If no progress possible: Switch to “face” routing</a:t>
            </a:r>
          </a:p>
          <a:p>
            <a:pPr lvl="2"/>
            <a:r>
              <a:rPr lang="en-US" altLang="ko-KR">
                <a:ea typeface="굴림" charset="-127"/>
              </a:rPr>
              <a:t>Face: largest possible region of the plane that is not cut by any edge of the graph; can be exterior or interior</a:t>
            </a:r>
          </a:p>
          <a:p>
            <a:pPr lvl="2"/>
            <a:r>
              <a:rPr lang="en-US" altLang="ko-KR">
                <a:ea typeface="굴림" charset="-127"/>
              </a:rPr>
              <a:t>Send packet around the face using right-hand rule</a:t>
            </a:r>
          </a:p>
          <a:p>
            <a:pPr lvl="2"/>
            <a:r>
              <a:rPr lang="en-US" altLang="ko-KR">
                <a:ea typeface="굴림" charset="-127"/>
              </a:rPr>
              <a:t>Use position where face was entered and destination position to determine when face can be left again, switch back to greedy routing</a:t>
            </a:r>
          </a:p>
          <a:p>
            <a:pPr lvl="1"/>
            <a:r>
              <a:rPr lang="en-US" altLang="ko-KR">
                <a:ea typeface="굴림" charset="-127"/>
              </a:rPr>
              <a:t>Requires: planar graph! (topology control can ensure that)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5D4230-AF00-4DED-840D-718D85A6F992}" type="slidenum">
              <a:rPr lang="en-US" altLang="ko-KR"/>
              <a:pPr/>
              <a:t>37</a:t>
            </a:fld>
            <a:endParaRPr lang="en-US" altLang="ko-KR"/>
          </a:p>
        </p:txBody>
      </p:sp>
      <p:sp>
        <p:nvSpPr>
          <p:cNvPr id="341592" name="Freeform 600"/>
          <p:cNvSpPr>
            <a:spLocks/>
          </p:cNvSpPr>
          <p:nvPr/>
        </p:nvSpPr>
        <p:spPr bwMode="auto">
          <a:xfrm>
            <a:off x="5689600" y="2738438"/>
            <a:ext cx="1514475" cy="1646237"/>
          </a:xfrm>
          <a:custGeom>
            <a:avLst/>
            <a:gdLst>
              <a:gd name="T0" fmla="*/ 83 w 954"/>
              <a:gd name="T1" fmla="*/ 1037 h 1037"/>
              <a:gd name="T2" fmla="*/ 0 w 954"/>
              <a:gd name="T3" fmla="*/ 0 h 1037"/>
              <a:gd name="T4" fmla="*/ 954 w 954"/>
              <a:gd name="T5" fmla="*/ 13 h 1037"/>
              <a:gd name="T6" fmla="*/ 83 w 954"/>
              <a:gd name="T7" fmla="*/ 1037 h 10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4" h="1037">
                <a:moveTo>
                  <a:pt x="83" y="1037"/>
                </a:moveTo>
                <a:lnTo>
                  <a:pt x="0" y="0"/>
                </a:lnTo>
                <a:lnTo>
                  <a:pt x="954" y="13"/>
                </a:lnTo>
                <a:lnTo>
                  <a:pt x="83" y="1037"/>
                </a:lnTo>
                <a:close/>
              </a:path>
            </a:pathLst>
          </a:custGeom>
          <a:solidFill>
            <a:srgbClr val="CCFF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91" name="Freeform 599"/>
          <p:cNvSpPr>
            <a:spLocks/>
          </p:cNvSpPr>
          <p:nvPr/>
        </p:nvSpPr>
        <p:spPr bwMode="auto">
          <a:xfrm>
            <a:off x="1793875" y="2611438"/>
            <a:ext cx="2274888" cy="2509837"/>
          </a:xfrm>
          <a:custGeom>
            <a:avLst/>
            <a:gdLst>
              <a:gd name="T0" fmla="*/ 0 w 1433"/>
              <a:gd name="T1" fmla="*/ 1581 h 1581"/>
              <a:gd name="T2" fmla="*/ 496 w 1433"/>
              <a:gd name="T3" fmla="*/ 790 h 1581"/>
              <a:gd name="T4" fmla="*/ 112 w 1433"/>
              <a:gd name="T5" fmla="*/ 0 h 1581"/>
              <a:gd name="T6" fmla="*/ 1433 w 1433"/>
              <a:gd name="T7" fmla="*/ 99 h 1581"/>
              <a:gd name="T8" fmla="*/ 1408 w 1433"/>
              <a:gd name="T9" fmla="*/ 1437 h 1581"/>
              <a:gd name="T10" fmla="*/ 0 w 1433"/>
              <a:gd name="T11" fmla="*/ 158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33" h="1581">
                <a:moveTo>
                  <a:pt x="0" y="1581"/>
                </a:moveTo>
                <a:lnTo>
                  <a:pt x="496" y="790"/>
                </a:lnTo>
                <a:lnTo>
                  <a:pt x="112" y="0"/>
                </a:lnTo>
                <a:lnTo>
                  <a:pt x="1433" y="99"/>
                </a:lnTo>
                <a:lnTo>
                  <a:pt x="1408" y="1437"/>
                </a:lnTo>
                <a:lnTo>
                  <a:pt x="0" y="1581"/>
                </a:lnTo>
                <a:close/>
              </a:path>
            </a:pathLst>
          </a:cu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09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GPSR – Example </a:t>
            </a:r>
          </a:p>
        </p:txBody>
      </p:sp>
      <p:sp>
        <p:nvSpPr>
          <p:cNvPr id="3409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Route packet from node A to node Z</a:t>
            </a:r>
          </a:p>
        </p:txBody>
      </p:sp>
      <p:grpSp>
        <p:nvGrpSpPr>
          <p:cNvPr id="340996" name="Group 4"/>
          <p:cNvGrpSpPr>
            <a:grpSpLocks/>
          </p:cNvGrpSpPr>
          <p:nvPr/>
        </p:nvGrpSpPr>
        <p:grpSpPr bwMode="auto">
          <a:xfrm>
            <a:off x="7997825" y="3719513"/>
            <a:ext cx="593725" cy="498475"/>
            <a:chOff x="385" y="845"/>
            <a:chExt cx="584" cy="499"/>
          </a:xfrm>
        </p:grpSpPr>
        <p:grpSp>
          <p:nvGrpSpPr>
            <p:cNvPr id="340997" name="Group 5"/>
            <p:cNvGrpSpPr>
              <a:grpSpLocks/>
            </p:cNvGrpSpPr>
            <p:nvPr/>
          </p:nvGrpSpPr>
          <p:grpSpPr bwMode="auto">
            <a:xfrm>
              <a:off x="657" y="935"/>
              <a:ext cx="312" cy="409"/>
              <a:chOff x="509" y="855"/>
              <a:chExt cx="670" cy="879"/>
            </a:xfrm>
          </p:grpSpPr>
          <p:sp>
            <p:nvSpPr>
              <p:cNvPr id="340998" name="Freeform 6"/>
              <p:cNvSpPr>
                <a:spLocks/>
              </p:cNvSpPr>
              <p:nvPr/>
            </p:nvSpPr>
            <p:spPr bwMode="auto">
              <a:xfrm>
                <a:off x="531" y="855"/>
                <a:ext cx="648" cy="872"/>
              </a:xfrm>
              <a:custGeom>
                <a:avLst/>
                <a:gdLst>
                  <a:gd name="T0" fmla="*/ 54 w 1296"/>
                  <a:gd name="T1" fmla="*/ 49 h 1743"/>
                  <a:gd name="T2" fmla="*/ 118 w 1296"/>
                  <a:gd name="T3" fmla="*/ 2 h 1743"/>
                  <a:gd name="T4" fmla="*/ 1160 w 1296"/>
                  <a:gd name="T5" fmla="*/ 0 h 1743"/>
                  <a:gd name="T6" fmla="*/ 1211 w 1296"/>
                  <a:gd name="T7" fmla="*/ 49 h 1743"/>
                  <a:gd name="T8" fmla="*/ 1205 w 1296"/>
                  <a:gd name="T9" fmla="*/ 1340 h 1743"/>
                  <a:gd name="T10" fmla="*/ 1209 w 1296"/>
                  <a:gd name="T11" fmla="*/ 1416 h 1743"/>
                  <a:gd name="T12" fmla="*/ 1296 w 1296"/>
                  <a:gd name="T13" fmla="*/ 1649 h 1743"/>
                  <a:gd name="T14" fmla="*/ 1255 w 1296"/>
                  <a:gd name="T15" fmla="*/ 1664 h 1743"/>
                  <a:gd name="T16" fmla="*/ 1212 w 1296"/>
                  <a:gd name="T17" fmla="*/ 1677 h 1743"/>
                  <a:gd name="T18" fmla="*/ 1170 w 1296"/>
                  <a:gd name="T19" fmla="*/ 1689 h 1743"/>
                  <a:gd name="T20" fmla="*/ 1125 w 1296"/>
                  <a:gd name="T21" fmla="*/ 1700 h 1743"/>
                  <a:gd name="T22" fmla="*/ 1081 w 1296"/>
                  <a:gd name="T23" fmla="*/ 1710 h 1743"/>
                  <a:gd name="T24" fmla="*/ 1035 w 1296"/>
                  <a:gd name="T25" fmla="*/ 1718 h 1743"/>
                  <a:gd name="T26" fmla="*/ 990 w 1296"/>
                  <a:gd name="T27" fmla="*/ 1725 h 1743"/>
                  <a:gd name="T28" fmla="*/ 944 w 1296"/>
                  <a:gd name="T29" fmla="*/ 1730 h 1743"/>
                  <a:gd name="T30" fmla="*/ 898 w 1296"/>
                  <a:gd name="T31" fmla="*/ 1735 h 1743"/>
                  <a:gd name="T32" fmla="*/ 852 w 1296"/>
                  <a:gd name="T33" fmla="*/ 1738 h 1743"/>
                  <a:gd name="T34" fmla="*/ 806 w 1296"/>
                  <a:gd name="T35" fmla="*/ 1741 h 1743"/>
                  <a:gd name="T36" fmla="*/ 758 w 1296"/>
                  <a:gd name="T37" fmla="*/ 1743 h 1743"/>
                  <a:gd name="T38" fmla="*/ 712 w 1296"/>
                  <a:gd name="T39" fmla="*/ 1743 h 1743"/>
                  <a:gd name="T40" fmla="*/ 667 w 1296"/>
                  <a:gd name="T41" fmla="*/ 1743 h 1743"/>
                  <a:gd name="T42" fmla="*/ 621 w 1296"/>
                  <a:gd name="T43" fmla="*/ 1742 h 1743"/>
                  <a:gd name="T44" fmla="*/ 576 w 1296"/>
                  <a:gd name="T45" fmla="*/ 1740 h 1743"/>
                  <a:gd name="T46" fmla="*/ 533 w 1296"/>
                  <a:gd name="T47" fmla="*/ 1737 h 1743"/>
                  <a:gd name="T48" fmla="*/ 489 w 1296"/>
                  <a:gd name="T49" fmla="*/ 1734 h 1743"/>
                  <a:gd name="T50" fmla="*/ 445 w 1296"/>
                  <a:gd name="T51" fmla="*/ 1730 h 1743"/>
                  <a:gd name="T52" fmla="*/ 404 w 1296"/>
                  <a:gd name="T53" fmla="*/ 1726 h 1743"/>
                  <a:gd name="T54" fmla="*/ 362 w 1296"/>
                  <a:gd name="T55" fmla="*/ 1720 h 1743"/>
                  <a:gd name="T56" fmla="*/ 322 w 1296"/>
                  <a:gd name="T57" fmla="*/ 1714 h 1743"/>
                  <a:gd name="T58" fmla="*/ 283 w 1296"/>
                  <a:gd name="T59" fmla="*/ 1708 h 1743"/>
                  <a:gd name="T60" fmla="*/ 246 w 1296"/>
                  <a:gd name="T61" fmla="*/ 1703 h 1743"/>
                  <a:gd name="T62" fmla="*/ 209 w 1296"/>
                  <a:gd name="T63" fmla="*/ 1696 h 1743"/>
                  <a:gd name="T64" fmla="*/ 174 w 1296"/>
                  <a:gd name="T65" fmla="*/ 1689 h 1743"/>
                  <a:gd name="T66" fmla="*/ 141 w 1296"/>
                  <a:gd name="T67" fmla="*/ 1681 h 1743"/>
                  <a:gd name="T68" fmla="*/ 109 w 1296"/>
                  <a:gd name="T69" fmla="*/ 1674 h 1743"/>
                  <a:gd name="T70" fmla="*/ 79 w 1296"/>
                  <a:gd name="T71" fmla="*/ 1666 h 1743"/>
                  <a:gd name="T72" fmla="*/ 51 w 1296"/>
                  <a:gd name="T73" fmla="*/ 1659 h 1743"/>
                  <a:gd name="T74" fmla="*/ 25 w 1296"/>
                  <a:gd name="T75" fmla="*/ 1651 h 1743"/>
                  <a:gd name="T76" fmla="*/ 0 w 1296"/>
                  <a:gd name="T77" fmla="*/ 1643 h 1743"/>
                  <a:gd name="T78" fmla="*/ 13 w 1296"/>
                  <a:gd name="T79" fmla="*/ 1587 h 1743"/>
                  <a:gd name="T80" fmla="*/ 43 w 1296"/>
                  <a:gd name="T81" fmla="*/ 1395 h 1743"/>
                  <a:gd name="T82" fmla="*/ 54 w 1296"/>
                  <a:gd name="T83" fmla="*/ 49 h 1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96" h="1743">
                    <a:moveTo>
                      <a:pt x="54" y="49"/>
                    </a:moveTo>
                    <a:lnTo>
                      <a:pt x="118" y="2"/>
                    </a:lnTo>
                    <a:lnTo>
                      <a:pt x="1160" y="0"/>
                    </a:lnTo>
                    <a:lnTo>
                      <a:pt x="1211" y="49"/>
                    </a:lnTo>
                    <a:lnTo>
                      <a:pt x="1205" y="1340"/>
                    </a:lnTo>
                    <a:lnTo>
                      <a:pt x="1209" y="1416"/>
                    </a:lnTo>
                    <a:lnTo>
                      <a:pt x="1296" y="1649"/>
                    </a:lnTo>
                    <a:lnTo>
                      <a:pt x="1255" y="1664"/>
                    </a:lnTo>
                    <a:lnTo>
                      <a:pt x="1212" y="1677"/>
                    </a:lnTo>
                    <a:lnTo>
                      <a:pt x="1170" y="1689"/>
                    </a:lnTo>
                    <a:lnTo>
                      <a:pt x="1125" y="1700"/>
                    </a:lnTo>
                    <a:lnTo>
                      <a:pt x="1081" y="1710"/>
                    </a:lnTo>
                    <a:lnTo>
                      <a:pt x="1035" y="1718"/>
                    </a:lnTo>
                    <a:lnTo>
                      <a:pt x="990" y="1725"/>
                    </a:lnTo>
                    <a:lnTo>
                      <a:pt x="944" y="1730"/>
                    </a:lnTo>
                    <a:lnTo>
                      <a:pt x="898" y="1735"/>
                    </a:lnTo>
                    <a:lnTo>
                      <a:pt x="852" y="1738"/>
                    </a:lnTo>
                    <a:lnTo>
                      <a:pt x="806" y="1741"/>
                    </a:lnTo>
                    <a:lnTo>
                      <a:pt x="758" y="1743"/>
                    </a:lnTo>
                    <a:lnTo>
                      <a:pt x="712" y="1743"/>
                    </a:lnTo>
                    <a:lnTo>
                      <a:pt x="667" y="1743"/>
                    </a:lnTo>
                    <a:lnTo>
                      <a:pt x="621" y="1742"/>
                    </a:lnTo>
                    <a:lnTo>
                      <a:pt x="576" y="1740"/>
                    </a:lnTo>
                    <a:lnTo>
                      <a:pt x="533" y="1737"/>
                    </a:lnTo>
                    <a:lnTo>
                      <a:pt x="489" y="1734"/>
                    </a:lnTo>
                    <a:lnTo>
                      <a:pt x="445" y="1730"/>
                    </a:lnTo>
                    <a:lnTo>
                      <a:pt x="404" y="1726"/>
                    </a:lnTo>
                    <a:lnTo>
                      <a:pt x="362" y="1720"/>
                    </a:lnTo>
                    <a:lnTo>
                      <a:pt x="322" y="1714"/>
                    </a:lnTo>
                    <a:lnTo>
                      <a:pt x="283" y="1708"/>
                    </a:lnTo>
                    <a:lnTo>
                      <a:pt x="246" y="1703"/>
                    </a:lnTo>
                    <a:lnTo>
                      <a:pt x="209" y="1696"/>
                    </a:lnTo>
                    <a:lnTo>
                      <a:pt x="174" y="1689"/>
                    </a:lnTo>
                    <a:lnTo>
                      <a:pt x="141" y="1681"/>
                    </a:lnTo>
                    <a:lnTo>
                      <a:pt x="109" y="1674"/>
                    </a:lnTo>
                    <a:lnTo>
                      <a:pt x="79" y="1666"/>
                    </a:lnTo>
                    <a:lnTo>
                      <a:pt x="51" y="1659"/>
                    </a:lnTo>
                    <a:lnTo>
                      <a:pt x="25" y="1651"/>
                    </a:lnTo>
                    <a:lnTo>
                      <a:pt x="0" y="1643"/>
                    </a:lnTo>
                    <a:lnTo>
                      <a:pt x="13" y="1587"/>
                    </a:lnTo>
                    <a:lnTo>
                      <a:pt x="43" y="1395"/>
                    </a:lnTo>
                    <a:lnTo>
                      <a:pt x="54" y="49"/>
                    </a:lnTo>
                    <a:close/>
                  </a:path>
                </a:pathLst>
              </a:custGeom>
              <a:solidFill>
                <a:srgbClr val="000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0999" name="Freeform 7"/>
              <p:cNvSpPr>
                <a:spLocks/>
              </p:cNvSpPr>
              <p:nvPr/>
            </p:nvSpPr>
            <p:spPr bwMode="auto">
              <a:xfrm>
                <a:off x="509" y="870"/>
                <a:ext cx="661" cy="864"/>
              </a:xfrm>
              <a:custGeom>
                <a:avLst/>
                <a:gdLst>
                  <a:gd name="T0" fmla="*/ 164 w 1321"/>
                  <a:gd name="T1" fmla="*/ 0 h 1727"/>
                  <a:gd name="T2" fmla="*/ 1192 w 1321"/>
                  <a:gd name="T3" fmla="*/ 7 h 1727"/>
                  <a:gd name="T4" fmla="*/ 1192 w 1321"/>
                  <a:gd name="T5" fmla="*/ 1211 h 1727"/>
                  <a:gd name="T6" fmla="*/ 1187 w 1321"/>
                  <a:gd name="T7" fmla="*/ 1338 h 1727"/>
                  <a:gd name="T8" fmla="*/ 1189 w 1321"/>
                  <a:gd name="T9" fmla="*/ 1369 h 1727"/>
                  <a:gd name="T10" fmla="*/ 1191 w 1321"/>
                  <a:gd name="T11" fmla="*/ 1400 h 1727"/>
                  <a:gd name="T12" fmla="*/ 1195 w 1321"/>
                  <a:gd name="T13" fmla="*/ 1431 h 1727"/>
                  <a:gd name="T14" fmla="*/ 1204 w 1321"/>
                  <a:gd name="T15" fmla="*/ 1462 h 1727"/>
                  <a:gd name="T16" fmla="*/ 1321 w 1321"/>
                  <a:gd name="T17" fmla="*/ 1614 h 1727"/>
                  <a:gd name="T18" fmla="*/ 1283 w 1321"/>
                  <a:gd name="T19" fmla="*/ 1630 h 1727"/>
                  <a:gd name="T20" fmla="*/ 1243 w 1321"/>
                  <a:gd name="T21" fmla="*/ 1645 h 1727"/>
                  <a:gd name="T22" fmla="*/ 1202 w 1321"/>
                  <a:gd name="T23" fmla="*/ 1658 h 1727"/>
                  <a:gd name="T24" fmla="*/ 1161 w 1321"/>
                  <a:gd name="T25" fmla="*/ 1671 h 1727"/>
                  <a:gd name="T26" fmla="*/ 1118 w 1321"/>
                  <a:gd name="T27" fmla="*/ 1681 h 1727"/>
                  <a:gd name="T28" fmla="*/ 1076 w 1321"/>
                  <a:gd name="T29" fmla="*/ 1690 h 1727"/>
                  <a:gd name="T30" fmla="*/ 1032 w 1321"/>
                  <a:gd name="T31" fmla="*/ 1698 h 1727"/>
                  <a:gd name="T32" fmla="*/ 988 w 1321"/>
                  <a:gd name="T33" fmla="*/ 1706 h 1727"/>
                  <a:gd name="T34" fmla="*/ 943 w 1321"/>
                  <a:gd name="T35" fmla="*/ 1712 h 1727"/>
                  <a:gd name="T36" fmla="*/ 898 w 1321"/>
                  <a:gd name="T37" fmla="*/ 1717 h 1727"/>
                  <a:gd name="T38" fmla="*/ 852 w 1321"/>
                  <a:gd name="T39" fmla="*/ 1721 h 1727"/>
                  <a:gd name="T40" fmla="*/ 807 w 1321"/>
                  <a:gd name="T41" fmla="*/ 1724 h 1727"/>
                  <a:gd name="T42" fmla="*/ 761 w 1321"/>
                  <a:gd name="T43" fmla="*/ 1726 h 1727"/>
                  <a:gd name="T44" fmla="*/ 715 w 1321"/>
                  <a:gd name="T45" fmla="*/ 1727 h 1727"/>
                  <a:gd name="T46" fmla="*/ 670 w 1321"/>
                  <a:gd name="T47" fmla="*/ 1727 h 1727"/>
                  <a:gd name="T48" fmla="*/ 624 w 1321"/>
                  <a:gd name="T49" fmla="*/ 1726 h 1727"/>
                  <a:gd name="T50" fmla="*/ 579 w 1321"/>
                  <a:gd name="T51" fmla="*/ 1724 h 1727"/>
                  <a:gd name="T52" fmla="*/ 534 w 1321"/>
                  <a:gd name="T53" fmla="*/ 1721 h 1727"/>
                  <a:gd name="T54" fmla="*/ 490 w 1321"/>
                  <a:gd name="T55" fmla="*/ 1717 h 1727"/>
                  <a:gd name="T56" fmla="*/ 447 w 1321"/>
                  <a:gd name="T57" fmla="*/ 1712 h 1727"/>
                  <a:gd name="T58" fmla="*/ 404 w 1321"/>
                  <a:gd name="T59" fmla="*/ 1707 h 1727"/>
                  <a:gd name="T60" fmla="*/ 361 w 1321"/>
                  <a:gd name="T61" fmla="*/ 1702 h 1727"/>
                  <a:gd name="T62" fmla="*/ 320 w 1321"/>
                  <a:gd name="T63" fmla="*/ 1695 h 1727"/>
                  <a:gd name="T64" fmla="*/ 280 w 1321"/>
                  <a:gd name="T65" fmla="*/ 1687 h 1727"/>
                  <a:gd name="T66" fmla="*/ 239 w 1321"/>
                  <a:gd name="T67" fmla="*/ 1679 h 1727"/>
                  <a:gd name="T68" fmla="*/ 201 w 1321"/>
                  <a:gd name="T69" fmla="*/ 1671 h 1727"/>
                  <a:gd name="T70" fmla="*/ 164 w 1321"/>
                  <a:gd name="T71" fmla="*/ 1661 h 1727"/>
                  <a:gd name="T72" fmla="*/ 129 w 1321"/>
                  <a:gd name="T73" fmla="*/ 1651 h 1727"/>
                  <a:gd name="T74" fmla="*/ 94 w 1321"/>
                  <a:gd name="T75" fmla="*/ 1641 h 1727"/>
                  <a:gd name="T76" fmla="*/ 61 w 1321"/>
                  <a:gd name="T77" fmla="*/ 1629 h 1727"/>
                  <a:gd name="T78" fmla="*/ 30 w 1321"/>
                  <a:gd name="T79" fmla="*/ 1618 h 1727"/>
                  <a:gd name="T80" fmla="*/ 0 w 1321"/>
                  <a:gd name="T81" fmla="*/ 1606 h 1727"/>
                  <a:gd name="T82" fmla="*/ 9 w 1321"/>
                  <a:gd name="T83" fmla="*/ 1588 h 1727"/>
                  <a:gd name="T84" fmla="*/ 18 w 1321"/>
                  <a:gd name="T85" fmla="*/ 1569 h 1727"/>
                  <a:gd name="T86" fmla="*/ 29 w 1321"/>
                  <a:gd name="T87" fmla="*/ 1551 h 1727"/>
                  <a:gd name="T88" fmla="*/ 40 w 1321"/>
                  <a:gd name="T89" fmla="*/ 1532 h 1727"/>
                  <a:gd name="T90" fmla="*/ 52 w 1321"/>
                  <a:gd name="T91" fmla="*/ 1512 h 1727"/>
                  <a:gd name="T92" fmla="*/ 62 w 1321"/>
                  <a:gd name="T93" fmla="*/ 1487 h 1727"/>
                  <a:gd name="T94" fmla="*/ 71 w 1321"/>
                  <a:gd name="T95" fmla="*/ 1459 h 1727"/>
                  <a:gd name="T96" fmla="*/ 80 w 1321"/>
                  <a:gd name="T97" fmla="*/ 1426 h 1727"/>
                  <a:gd name="T98" fmla="*/ 87 w 1321"/>
                  <a:gd name="T99" fmla="*/ 1283 h 1727"/>
                  <a:gd name="T100" fmla="*/ 76 w 1321"/>
                  <a:gd name="T101" fmla="*/ 67 h 1727"/>
                  <a:gd name="T102" fmla="*/ 164 w 1321"/>
                  <a:gd name="T103" fmla="*/ 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1" h="1727">
                    <a:moveTo>
                      <a:pt x="164" y="0"/>
                    </a:moveTo>
                    <a:lnTo>
                      <a:pt x="1192" y="7"/>
                    </a:lnTo>
                    <a:lnTo>
                      <a:pt x="1192" y="1211"/>
                    </a:lnTo>
                    <a:lnTo>
                      <a:pt x="1187" y="1338"/>
                    </a:lnTo>
                    <a:lnTo>
                      <a:pt x="1189" y="1369"/>
                    </a:lnTo>
                    <a:lnTo>
                      <a:pt x="1191" y="1400"/>
                    </a:lnTo>
                    <a:lnTo>
                      <a:pt x="1195" y="1431"/>
                    </a:lnTo>
                    <a:lnTo>
                      <a:pt x="1204" y="1462"/>
                    </a:lnTo>
                    <a:lnTo>
                      <a:pt x="1321" y="1614"/>
                    </a:lnTo>
                    <a:lnTo>
                      <a:pt x="1283" y="1630"/>
                    </a:lnTo>
                    <a:lnTo>
                      <a:pt x="1243" y="1645"/>
                    </a:lnTo>
                    <a:lnTo>
                      <a:pt x="1202" y="1658"/>
                    </a:lnTo>
                    <a:lnTo>
                      <a:pt x="1161" y="1671"/>
                    </a:lnTo>
                    <a:lnTo>
                      <a:pt x="1118" y="1681"/>
                    </a:lnTo>
                    <a:lnTo>
                      <a:pt x="1076" y="1690"/>
                    </a:lnTo>
                    <a:lnTo>
                      <a:pt x="1032" y="1698"/>
                    </a:lnTo>
                    <a:lnTo>
                      <a:pt x="988" y="1706"/>
                    </a:lnTo>
                    <a:lnTo>
                      <a:pt x="943" y="1712"/>
                    </a:lnTo>
                    <a:lnTo>
                      <a:pt x="898" y="1717"/>
                    </a:lnTo>
                    <a:lnTo>
                      <a:pt x="852" y="1721"/>
                    </a:lnTo>
                    <a:lnTo>
                      <a:pt x="807" y="1724"/>
                    </a:lnTo>
                    <a:lnTo>
                      <a:pt x="761" y="1726"/>
                    </a:lnTo>
                    <a:lnTo>
                      <a:pt x="715" y="1727"/>
                    </a:lnTo>
                    <a:lnTo>
                      <a:pt x="670" y="1727"/>
                    </a:lnTo>
                    <a:lnTo>
                      <a:pt x="624" y="1726"/>
                    </a:lnTo>
                    <a:lnTo>
                      <a:pt x="579" y="1724"/>
                    </a:lnTo>
                    <a:lnTo>
                      <a:pt x="534" y="1721"/>
                    </a:lnTo>
                    <a:lnTo>
                      <a:pt x="490" y="1717"/>
                    </a:lnTo>
                    <a:lnTo>
                      <a:pt x="447" y="1712"/>
                    </a:lnTo>
                    <a:lnTo>
                      <a:pt x="404" y="1707"/>
                    </a:lnTo>
                    <a:lnTo>
                      <a:pt x="361" y="1702"/>
                    </a:lnTo>
                    <a:lnTo>
                      <a:pt x="320" y="1695"/>
                    </a:lnTo>
                    <a:lnTo>
                      <a:pt x="280" y="1687"/>
                    </a:lnTo>
                    <a:lnTo>
                      <a:pt x="239" y="1679"/>
                    </a:lnTo>
                    <a:lnTo>
                      <a:pt x="201" y="1671"/>
                    </a:lnTo>
                    <a:lnTo>
                      <a:pt x="164" y="1661"/>
                    </a:lnTo>
                    <a:lnTo>
                      <a:pt x="129" y="1651"/>
                    </a:lnTo>
                    <a:lnTo>
                      <a:pt x="94" y="1641"/>
                    </a:lnTo>
                    <a:lnTo>
                      <a:pt x="61" y="1629"/>
                    </a:lnTo>
                    <a:lnTo>
                      <a:pt x="30" y="1618"/>
                    </a:lnTo>
                    <a:lnTo>
                      <a:pt x="0" y="1606"/>
                    </a:lnTo>
                    <a:lnTo>
                      <a:pt x="9" y="1588"/>
                    </a:lnTo>
                    <a:lnTo>
                      <a:pt x="18" y="1569"/>
                    </a:lnTo>
                    <a:lnTo>
                      <a:pt x="29" y="1551"/>
                    </a:lnTo>
                    <a:lnTo>
                      <a:pt x="40" y="1532"/>
                    </a:lnTo>
                    <a:lnTo>
                      <a:pt x="52" y="1512"/>
                    </a:lnTo>
                    <a:lnTo>
                      <a:pt x="62" y="1487"/>
                    </a:lnTo>
                    <a:lnTo>
                      <a:pt x="71" y="1459"/>
                    </a:lnTo>
                    <a:lnTo>
                      <a:pt x="80" y="1426"/>
                    </a:lnTo>
                    <a:lnTo>
                      <a:pt x="87" y="1283"/>
                    </a:lnTo>
                    <a:lnTo>
                      <a:pt x="76" y="67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333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0" name="Freeform 8"/>
              <p:cNvSpPr>
                <a:spLocks/>
              </p:cNvSpPr>
              <p:nvPr/>
            </p:nvSpPr>
            <p:spPr bwMode="auto">
              <a:xfrm>
                <a:off x="515" y="871"/>
                <a:ext cx="616" cy="830"/>
              </a:xfrm>
              <a:custGeom>
                <a:avLst/>
                <a:gdLst>
                  <a:gd name="T0" fmla="*/ 180 w 1232"/>
                  <a:gd name="T1" fmla="*/ 0 h 1660"/>
                  <a:gd name="T2" fmla="*/ 240 w 1232"/>
                  <a:gd name="T3" fmla="*/ 1 h 1660"/>
                  <a:gd name="T4" fmla="*/ 301 w 1232"/>
                  <a:gd name="T5" fmla="*/ 1 h 1660"/>
                  <a:gd name="T6" fmla="*/ 361 w 1232"/>
                  <a:gd name="T7" fmla="*/ 1 h 1660"/>
                  <a:gd name="T8" fmla="*/ 421 w 1232"/>
                  <a:gd name="T9" fmla="*/ 1 h 1660"/>
                  <a:gd name="T10" fmla="*/ 482 w 1232"/>
                  <a:gd name="T11" fmla="*/ 2 h 1660"/>
                  <a:gd name="T12" fmla="*/ 542 w 1232"/>
                  <a:gd name="T13" fmla="*/ 2 h 1660"/>
                  <a:gd name="T14" fmla="*/ 602 w 1232"/>
                  <a:gd name="T15" fmla="*/ 2 h 1660"/>
                  <a:gd name="T16" fmla="*/ 661 w 1232"/>
                  <a:gd name="T17" fmla="*/ 3 h 1660"/>
                  <a:gd name="T18" fmla="*/ 723 w 1232"/>
                  <a:gd name="T19" fmla="*/ 3 h 1660"/>
                  <a:gd name="T20" fmla="*/ 782 w 1232"/>
                  <a:gd name="T21" fmla="*/ 3 h 1660"/>
                  <a:gd name="T22" fmla="*/ 842 w 1232"/>
                  <a:gd name="T23" fmla="*/ 5 h 1660"/>
                  <a:gd name="T24" fmla="*/ 902 w 1232"/>
                  <a:gd name="T25" fmla="*/ 5 h 1660"/>
                  <a:gd name="T26" fmla="*/ 962 w 1232"/>
                  <a:gd name="T27" fmla="*/ 5 h 1660"/>
                  <a:gd name="T28" fmla="*/ 1022 w 1232"/>
                  <a:gd name="T29" fmla="*/ 5 h 1660"/>
                  <a:gd name="T30" fmla="*/ 1082 w 1232"/>
                  <a:gd name="T31" fmla="*/ 6 h 1660"/>
                  <a:gd name="T32" fmla="*/ 1112 w 1232"/>
                  <a:gd name="T33" fmla="*/ 289 h 1660"/>
                  <a:gd name="T34" fmla="*/ 1112 w 1232"/>
                  <a:gd name="T35" fmla="*/ 854 h 1660"/>
                  <a:gd name="T36" fmla="*/ 1111 w 1232"/>
                  <a:gd name="T37" fmla="*/ 1165 h 1660"/>
                  <a:gd name="T38" fmla="*/ 1108 w 1232"/>
                  <a:gd name="T39" fmla="*/ 1224 h 1660"/>
                  <a:gd name="T40" fmla="*/ 1108 w 1232"/>
                  <a:gd name="T41" fmla="*/ 1282 h 1660"/>
                  <a:gd name="T42" fmla="*/ 1115 w 1232"/>
                  <a:gd name="T43" fmla="*/ 1341 h 1660"/>
                  <a:gd name="T44" fmla="*/ 1137 w 1232"/>
                  <a:gd name="T45" fmla="*/ 1387 h 1660"/>
                  <a:gd name="T46" fmla="*/ 1164 w 1232"/>
                  <a:gd name="T47" fmla="*/ 1423 h 1660"/>
                  <a:gd name="T48" fmla="*/ 1190 w 1232"/>
                  <a:gd name="T49" fmla="*/ 1460 h 1660"/>
                  <a:gd name="T50" fmla="*/ 1218 w 1232"/>
                  <a:gd name="T51" fmla="*/ 1496 h 1660"/>
                  <a:gd name="T52" fmla="*/ 1196 w 1232"/>
                  <a:gd name="T53" fmla="*/ 1528 h 1660"/>
                  <a:gd name="T54" fmla="*/ 1121 w 1232"/>
                  <a:gd name="T55" fmla="*/ 1555 h 1660"/>
                  <a:gd name="T56" fmla="*/ 1044 w 1232"/>
                  <a:gd name="T57" fmla="*/ 1580 h 1660"/>
                  <a:gd name="T58" fmla="*/ 963 w 1232"/>
                  <a:gd name="T59" fmla="*/ 1602 h 1660"/>
                  <a:gd name="T60" fmla="*/ 880 w 1232"/>
                  <a:gd name="T61" fmla="*/ 1620 h 1660"/>
                  <a:gd name="T62" fmla="*/ 796 w 1232"/>
                  <a:gd name="T63" fmla="*/ 1635 h 1660"/>
                  <a:gd name="T64" fmla="*/ 711 w 1232"/>
                  <a:gd name="T65" fmla="*/ 1646 h 1660"/>
                  <a:gd name="T66" fmla="*/ 627 w 1232"/>
                  <a:gd name="T67" fmla="*/ 1655 h 1660"/>
                  <a:gd name="T68" fmla="*/ 543 w 1232"/>
                  <a:gd name="T69" fmla="*/ 1659 h 1660"/>
                  <a:gd name="T70" fmla="*/ 460 w 1232"/>
                  <a:gd name="T71" fmla="*/ 1660 h 1660"/>
                  <a:gd name="T72" fmla="*/ 379 w 1232"/>
                  <a:gd name="T73" fmla="*/ 1659 h 1660"/>
                  <a:gd name="T74" fmla="*/ 301 w 1232"/>
                  <a:gd name="T75" fmla="*/ 1653 h 1660"/>
                  <a:gd name="T76" fmla="*/ 226 w 1232"/>
                  <a:gd name="T77" fmla="*/ 1644 h 1660"/>
                  <a:gd name="T78" fmla="*/ 155 w 1232"/>
                  <a:gd name="T79" fmla="*/ 1632 h 1660"/>
                  <a:gd name="T80" fmla="*/ 89 w 1232"/>
                  <a:gd name="T81" fmla="*/ 1617 h 1660"/>
                  <a:gd name="T82" fmla="*/ 28 w 1232"/>
                  <a:gd name="T83" fmla="*/ 1597 h 1660"/>
                  <a:gd name="T84" fmla="*/ 8 w 1232"/>
                  <a:gd name="T85" fmla="*/ 1568 h 1660"/>
                  <a:gd name="T86" fmla="*/ 26 w 1232"/>
                  <a:gd name="T87" fmla="*/ 1534 h 1660"/>
                  <a:gd name="T88" fmla="*/ 44 w 1232"/>
                  <a:gd name="T89" fmla="*/ 1496 h 1660"/>
                  <a:gd name="T90" fmla="*/ 62 w 1232"/>
                  <a:gd name="T91" fmla="*/ 1447 h 1660"/>
                  <a:gd name="T92" fmla="*/ 70 w 1232"/>
                  <a:gd name="T93" fmla="*/ 1363 h 1660"/>
                  <a:gd name="T94" fmla="*/ 74 w 1232"/>
                  <a:gd name="T95" fmla="*/ 1258 h 1660"/>
                  <a:gd name="T96" fmla="*/ 73 w 1232"/>
                  <a:gd name="T97" fmla="*/ 921 h 1660"/>
                  <a:gd name="T98" fmla="*/ 69 w 1232"/>
                  <a:gd name="T99" fmla="*/ 348 h 1660"/>
                  <a:gd name="T100" fmla="*/ 77 w 1232"/>
                  <a:gd name="T101" fmla="*/ 54 h 1660"/>
                  <a:gd name="T102" fmla="*/ 98 w 1232"/>
                  <a:gd name="T103" fmla="*/ 39 h 1660"/>
                  <a:gd name="T104" fmla="*/ 119 w 1232"/>
                  <a:gd name="T105" fmla="*/ 23 h 1660"/>
                  <a:gd name="T106" fmla="*/ 140 w 1232"/>
                  <a:gd name="T107" fmla="*/ 8 h 1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2" h="1660">
                    <a:moveTo>
                      <a:pt x="150" y="0"/>
                    </a:moveTo>
                    <a:lnTo>
                      <a:pt x="180" y="0"/>
                    </a:lnTo>
                    <a:lnTo>
                      <a:pt x="210" y="0"/>
                    </a:lnTo>
                    <a:lnTo>
                      <a:pt x="240" y="1"/>
                    </a:lnTo>
                    <a:lnTo>
                      <a:pt x="271" y="1"/>
                    </a:lnTo>
                    <a:lnTo>
                      <a:pt x="301" y="1"/>
                    </a:lnTo>
                    <a:lnTo>
                      <a:pt x="331" y="1"/>
                    </a:lnTo>
                    <a:lnTo>
                      <a:pt x="361" y="1"/>
                    </a:lnTo>
                    <a:lnTo>
                      <a:pt x="391" y="1"/>
                    </a:lnTo>
                    <a:lnTo>
                      <a:pt x="421" y="1"/>
                    </a:lnTo>
                    <a:lnTo>
                      <a:pt x="452" y="2"/>
                    </a:lnTo>
                    <a:lnTo>
                      <a:pt x="482" y="2"/>
                    </a:lnTo>
                    <a:lnTo>
                      <a:pt x="512" y="2"/>
                    </a:lnTo>
                    <a:lnTo>
                      <a:pt x="542" y="2"/>
                    </a:lnTo>
                    <a:lnTo>
                      <a:pt x="572" y="2"/>
                    </a:lnTo>
                    <a:lnTo>
                      <a:pt x="602" y="2"/>
                    </a:lnTo>
                    <a:lnTo>
                      <a:pt x="632" y="2"/>
                    </a:lnTo>
                    <a:lnTo>
                      <a:pt x="661" y="3"/>
                    </a:lnTo>
                    <a:lnTo>
                      <a:pt x="691" y="3"/>
                    </a:lnTo>
                    <a:lnTo>
                      <a:pt x="723" y="3"/>
                    </a:lnTo>
                    <a:lnTo>
                      <a:pt x="752" y="3"/>
                    </a:lnTo>
                    <a:lnTo>
                      <a:pt x="782" y="3"/>
                    </a:lnTo>
                    <a:lnTo>
                      <a:pt x="812" y="3"/>
                    </a:lnTo>
                    <a:lnTo>
                      <a:pt x="842" y="5"/>
                    </a:lnTo>
                    <a:lnTo>
                      <a:pt x="872" y="5"/>
                    </a:lnTo>
                    <a:lnTo>
                      <a:pt x="902" y="5"/>
                    </a:lnTo>
                    <a:lnTo>
                      <a:pt x="932" y="5"/>
                    </a:lnTo>
                    <a:lnTo>
                      <a:pt x="962" y="5"/>
                    </a:lnTo>
                    <a:lnTo>
                      <a:pt x="992" y="5"/>
                    </a:lnTo>
                    <a:lnTo>
                      <a:pt x="1022" y="5"/>
                    </a:lnTo>
                    <a:lnTo>
                      <a:pt x="1052" y="6"/>
                    </a:lnTo>
                    <a:lnTo>
                      <a:pt x="1082" y="6"/>
                    </a:lnTo>
                    <a:lnTo>
                      <a:pt x="1112" y="6"/>
                    </a:lnTo>
                    <a:lnTo>
                      <a:pt x="1112" y="289"/>
                    </a:lnTo>
                    <a:lnTo>
                      <a:pt x="1112" y="571"/>
                    </a:lnTo>
                    <a:lnTo>
                      <a:pt x="1112" y="854"/>
                    </a:lnTo>
                    <a:lnTo>
                      <a:pt x="1112" y="1135"/>
                    </a:lnTo>
                    <a:lnTo>
                      <a:pt x="1111" y="1165"/>
                    </a:lnTo>
                    <a:lnTo>
                      <a:pt x="1110" y="1194"/>
                    </a:lnTo>
                    <a:lnTo>
                      <a:pt x="1108" y="1224"/>
                    </a:lnTo>
                    <a:lnTo>
                      <a:pt x="1107" y="1254"/>
                    </a:lnTo>
                    <a:lnTo>
                      <a:pt x="1108" y="1282"/>
                    </a:lnTo>
                    <a:lnTo>
                      <a:pt x="1111" y="1311"/>
                    </a:lnTo>
                    <a:lnTo>
                      <a:pt x="1115" y="1341"/>
                    </a:lnTo>
                    <a:lnTo>
                      <a:pt x="1123" y="1370"/>
                    </a:lnTo>
                    <a:lnTo>
                      <a:pt x="1137" y="1387"/>
                    </a:lnTo>
                    <a:lnTo>
                      <a:pt x="1150" y="1406"/>
                    </a:lnTo>
                    <a:lnTo>
                      <a:pt x="1164" y="1423"/>
                    </a:lnTo>
                    <a:lnTo>
                      <a:pt x="1178" y="1441"/>
                    </a:lnTo>
                    <a:lnTo>
                      <a:pt x="1190" y="1460"/>
                    </a:lnTo>
                    <a:lnTo>
                      <a:pt x="1204" y="1477"/>
                    </a:lnTo>
                    <a:lnTo>
                      <a:pt x="1218" y="1496"/>
                    </a:lnTo>
                    <a:lnTo>
                      <a:pt x="1232" y="1513"/>
                    </a:lnTo>
                    <a:lnTo>
                      <a:pt x="1196" y="1528"/>
                    </a:lnTo>
                    <a:lnTo>
                      <a:pt x="1159" y="1542"/>
                    </a:lnTo>
                    <a:lnTo>
                      <a:pt x="1121" y="1555"/>
                    </a:lnTo>
                    <a:lnTo>
                      <a:pt x="1083" y="1568"/>
                    </a:lnTo>
                    <a:lnTo>
                      <a:pt x="1044" y="1580"/>
                    </a:lnTo>
                    <a:lnTo>
                      <a:pt x="1004" y="1591"/>
                    </a:lnTo>
                    <a:lnTo>
                      <a:pt x="963" y="1602"/>
                    </a:lnTo>
                    <a:lnTo>
                      <a:pt x="922" y="1611"/>
                    </a:lnTo>
                    <a:lnTo>
                      <a:pt x="880" y="1620"/>
                    </a:lnTo>
                    <a:lnTo>
                      <a:pt x="839" y="1628"/>
                    </a:lnTo>
                    <a:lnTo>
                      <a:pt x="796" y="1635"/>
                    </a:lnTo>
                    <a:lnTo>
                      <a:pt x="754" y="1641"/>
                    </a:lnTo>
                    <a:lnTo>
                      <a:pt x="711" y="1646"/>
                    </a:lnTo>
                    <a:lnTo>
                      <a:pt x="670" y="1651"/>
                    </a:lnTo>
                    <a:lnTo>
                      <a:pt x="627" y="1655"/>
                    </a:lnTo>
                    <a:lnTo>
                      <a:pt x="584" y="1657"/>
                    </a:lnTo>
                    <a:lnTo>
                      <a:pt x="543" y="1659"/>
                    </a:lnTo>
                    <a:lnTo>
                      <a:pt x="501" y="1660"/>
                    </a:lnTo>
                    <a:lnTo>
                      <a:pt x="460" y="1660"/>
                    </a:lnTo>
                    <a:lnTo>
                      <a:pt x="418" y="1660"/>
                    </a:lnTo>
                    <a:lnTo>
                      <a:pt x="379" y="1659"/>
                    </a:lnTo>
                    <a:lnTo>
                      <a:pt x="339" y="1657"/>
                    </a:lnTo>
                    <a:lnTo>
                      <a:pt x="301" y="1653"/>
                    </a:lnTo>
                    <a:lnTo>
                      <a:pt x="263" y="1649"/>
                    </a:lnTo>
                    <a:lnTo>
                      <a:pt x="226" y="1644"/>
                    </a:lnTo>
                    <a:lnTo>
                      <a:pt x="190" y="1638"/>
                    </a:lnTo>
                    <a:lnTo>
                      <a:pt x="155" y="1632"/>
                    </a:lnTo>
                    <a:lnTo>
                      <a:pt x="121" y="1625"/>
                    </a:lnTo>
                    <a:lnTo>
                      <a:pt x="89" y="1617"/>
                    </a:lnTo>
                    <a:lnTo>
                      <a:pt x="58" y="1606"/>
                    </a:lnTo>
                    <a:lnTo>
                      <a:pt x="28" y="1597"/>
                    </a:lnTo>
                    <a:lnTo>
                      <a:pt x="0" y="1585"/>
                    </a:lnTo>
                    <a:lnTo>
                      <a:pt x="8" y="1568"/>
                    </a:lnTo>
                    <a:lnTo>
                      <a:pt x="16" y="1551"/>
                    </a:lnTo>
                    <a:lnTo>
                      <a:pt x="26" y="1534"/>
                    </a:lnTo>
                    <a:lnTo>
                      <a:pt x="35" y="1516"/>
                    </a:lnTo>
                    <a:lnTo>
                      <a:pt x="44" y="1496"/>
                    </a:lnTo>
                    <a:lnTo>
                      <a:pt x="53" y="1474"/>
                    </a:lnTo>
                    <a:lnTo>
                      <a:pt x="62" y="1447"/>
                    </a:lnTo>
                    <a:lnTo>
                      <a:pt x="69" y="1416"/>
                    </a:lnTo>
                    <a:lnTo>
                      <a:pt x="70" y="1363"/>
                    </a:lnTo>
                    <a:lnTo>
                      <a:pt x="73" y="1310"/>
                    </a:lnTo>
                    <a:lnTo>
                      <a:pt x="74" y="1258"/>
                    </a:lnTo>
                    <a:lnTo>
                      <a:pt x="75" y="1205"/>
                    </a:lnTo>
                    <a:lnTo>
                      <a:pt x="73" y="921"/>
                    </a:lnTo>
                    <a:lnTo>
                      <a:pt x="72" y="635"/>
                    </a:lnTo>
                    <a:lnTo>
                      <a:pt x="69" y="348"/>
                    </a:lnTo>
                    <a:lnTo>
                      <a:pt x="67" y="62"/>
                    </a:lnTo>
                    <a:lnTo>
                      <a:pt x="77" y="54"/>
                    </a:lnTo>
                    <a:lnTo>
                      <a:pt x="88" y="46"/>
                    </a:lnTo>
                    <a:lnTo>
                      <a:pt x="98" y="39"/>
                    </a:lnTo>
                    <a:lnTo>
                      <a:pt x="109" y="31"/>
                    </a:lnTo>
                    <a:lnTo>
                      <a:pt x="119" y="23"/>
                    </a:lnTo>
                    <a:lnTo>
                      <a:pt x="129" y="15"/>
                    </a:lnTo>
                    <a:lnTo>
                      <a:pt x="140" y="8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3D3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1" name="Freeform 9"/>
              <p:cNvSpPr>
                <a:spLocks/>
              </p:cNvSpPr>
              <p:nvPr/>
            </p:nvSpPr>
            <p:spPr bwMode="auto">
              <a:xfrm>
                <a:off x="521" y="871"/>
                <a:ext cx="571" cy="807"/>
              </a:xfrm>
              <a:custGeom>
                <a:avLst/>
                <a:gdLst>
                  <a:gd name="T0" fmla="*/ 160 w 1140"/>
                  <a:gd name="T1" fmla="*/ 0 h 1613"/>
                  <a:gd name="T2" fmla="*/ 216 w 1140"/>
                  <a:gd name="T3" fmla="*/ 1 h 1613"/>
                  <a:gd name="T4" fmla="*/ 273 w 1140"/>
                  <a:gd name="T5" fmla="*/ 1 h 1613"/>
                  <a:gd name="T6" fmla="*/ 329 w 1140"/>
                  <a:gd name="T7" fmla="*/ 1 h 1613"/>
                  <a:gd name="T8" fmla="*/ 386 w 1140"/>
                  <a:gd name="T9" fmla="*/ 2 h 1613"/>
                  <a:gd name="T10" fmla="*/ 441 w 1140"/>
                  <a:gd name="T11" fmla="*/ 2 h 1613"/>
                  <a:gd name="T12" fmla="*/ 498 w 1140"/>
                  <a:gd name="T13" fmla="*/ 2 h 1613"/>
                  <a:gd name="T14" fmla="*/ 554 w 1140"/>
                  <a:gd name="T15" fmla="*/ 3 h 1613"/>
                  <a:gd name="T16" fmla="*/ 610 w 1140"/>
                  <a:gd name="T17" fmla="*/ 3 h 1613"/>
                  <a:gd name="T18" fmla="*/ 666 w 1140"/>
                  <a:gd name="T19" fmla="*/ 5 h 1613"/>
                  <a:gd name="T20" fmla="*/ 722 w 1140"/>
                  <a:gd name="T21" fmla="*/ 5 h 1613"/>
                  <a:gd name="T22" fmla="*/ 779 w 1140"/>
                  <a:gd name="T23" fmla="*/ 5 h 1613"/>
                  <a:gd name="T24" fmla="*/ 834 w 1140"/>
                  <a:gd name="T25" fmla="*/ 6 h 1613"/>
                  <a:gd name="T26" fmla="*/ 890 w 1140"/>
                  <a:gd name="T27" fmla="*/ 6 h 1613"/>
                  <a:gd name="T28" fmla="*/ 946 w 1140"/>
                  <a:gd name="T29" fmla="*/ 6 h 1613"/>
                  <a:gd name="T30" fmla="*/ 1002 w 1140"/>
                  <a:gd name="T31" fmla="*/ 7 h 1613"/>
                  <a:gd name="T32" fmla="*/ 1030 w 1140"/>
                  <a:gd name="T33" fmla="*/ 271 h 1613"/>
                  <a:gd name="T34" fmla="*/ 1030 w 1140"/>
                  <a:gd name="T35" fmla="*/ 797 h 1613"/>
                  <a:gd name="T36" fmla="*/ 1029 w 1140"/>
                  <a:gd name="T37" fmla="*/ 1088 h 1613"/>
                  <a:gd name="T38" fmla="*/ 1027 w 1140"/>
                  <a:gd name="T39" fmla="*/ 1143 h 1613"/>
                  <a:gd name="T40" fmla="*/ 1027 w 1140"/>
                  <a:gd name="T41" fmla="*/ 1197 h 1613"/>
                  <a:gd name="T42" fmla="*/ 1033 w 1140"/>
                  <a:gd name="T43" fmla="*/ 1252 h 1613"/>
                  <a:gd name="T44" fmla="*/ 1053 w 1140"/>
                  <a:gd name="T45" fmla="*/ 1296 h 1613"/>
                  <a:gd name="T46" fmla="*/ 1078 w 1140"/>
                  <a:gd name="T47" fmla="*/ 1330 h 1613"/>
                  <a:gd name="T48" fmla="*/ 1102 w 1140"/>
                  <a:gd name="T49" fmla="*/ 1362 h 1613"/>
                  <a:gd name="T50" fmla="*/ 1128 w 1140"/>
                  <a:gd name="T51" fmla="*/ 1395 h 1613"/>
                  <a:gd name="T52" fmla="*/ 1107 w 1140"/>
                  <a:gd name="T53" fmla="*/ 1425 h 1613"/>
                  <a:gd name="T54" fmla="*/ 1038 w 1140"/>
                  <a:gd name="T55" fmla="*/ 1454 h 1613"/>
                  <a:gd name="T56" fmla="*/ 966 w 1140"/>
                  <a:gd name="T57" fmla="*/ 1481 h 1613"/>
                  <a:gd name="T58" fmla="*/ 892 w 1140"/>
                  <a:gd name="T59" fmla="*/ 1505 h 1613"/>
                  <a:gd name="T60" fmla="*/ 814 w 1140"/>
                  <a:gd name="T61" fmla="*/ 1528 h 1613"/>
                  <a:gd name="T62" fmla="*/ 737 w 1140"/>
                  <a:gd name="T63" fmla="*/ 1549 h 1613"/>
                  <a:gd name="T64" fmla="*/ 659 w 1140"/>
                  <a:gd name="T65" fmla="*/ 1567 h 1613"/>
                  <a:gd name="T66" fmla="*/ 581 w 1140"/>
                  <a:gd name="T67" fmla="*/ 1583 h 1613"/>
                  <a:gd name="T68" fmla="*/ 503 w 1140"/>
                  <a:gd name="T69" fmla="*/ 1596 h 1613"/>
                  <a:gd name="T70" fmla="*/ 426 w 1140"/>
                  <a:gd name="T71" fmla="*/ 1605 h 1613"/>
                  <a:gd name="T72" fmla="*/ 351 w 1140"/>
                  <a:gd name="T73" fmla="*/ 1611 h 1613"/>
                  <a:gd name="T74" fmla="*/ 280 w 1140"/>
                  <a:gd name="T75" fmla="*/ 1613 h 1613"/>
                  <a:gd name="T76" fmla="*/ 210 w 1140"/>
                  <a:gd name="T77" fmla="*/ 1611 h 1613"/>
                  <a:gd name="T78" fmla="*/ 144 w 1140"/>
                  <a:gd name="T79" fmla="*/ 1604 h 1613"/>
                  <a:gd name="T80" fmla="*/ 83 w 1140"/>
                  <a:gd name="T81" fmla="*/ 1593 h 1613"/>
                  <a:gd name="T82" fmla="*/ 26 w 1140"/>
                  <a:gd name="T83" fmla="*/ 1577 h 1613"/>
                  <a:gd name="T84" fmla="*/ 6 w 1140"/>
                  <a:gd name="T85" fmla="*/ 1550 h 1613"/>
                  <a:gd name="T86" fmla="*/ 21 w 1140"/>
                  <a:gd name="T87" fmla="*/ 1517 h 1613"/>
                  <a:gd name="T88" fmla="*/ 36 w 1140"/>
                  <a:gd name="T89" fmla="*/ 1482 h 1613"/>
                  <a:gd name="T90" fmla="*/ 51 w 1140"/>
                  <a:gd name="T91" fmla="*/ 1436 h 1613"/>
                  <a:gd name="T92" fmla="*/ 57 w 1140"/>
                  <a:gd name="T93" fmla="*/ 1338 h 1613"/>
                  <a:gd name="T94" fmla="*/ 61 w 1140"/>
                  <a:gd name="T95" fmla="*/ 1198 h 1613"/>
                  <a:gd name="T96" fmla="*/ 61 w 1140"/>
                  <a:gd name="T97" fmla="*/ 862 h 1613"/>
                  <a:gd name="T98" fmla="*/ 57 w 1140"/>
                  <a:gd name="T99" fmla="*/ 327 h 1613"/>
                  <a:gd name="T100" fmla="*/ 64 w 1140"/>
                  <a:gd name="T101" fmla="*/ 52 h 1613"/>
                  <a:gd name="T102" fmla="*/ 84 w 1140"/>
                  <a:gd name="T103" fmla="*/ 37 h 1613"/>
                  <a:gd name="T104" fmla="*/ 104 w 1140"/>
                  <a:gd name="T105" fmla="*/ 22 h 1613"/>
                  <a:gd name="T106" fmla="*/ 123 w 1140"/>
                  <a:gd name="T107" fmla="*/ 7 h 1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0" h="1613">
                    <a:moveTo>
                      <a:pt x="132" y="0"/>
                    </a:moveTo>
                    <a:lnTo>
                      <a:pt x="160" y="0"/>
                    </a:lnTo>
                    <a:lnTo>
                      <a:pt x="189" y="0"/>
                    </a:lnTo>
                    <a:lnTo>
                      <a:pt x="216" y="1"/>
                    </a:lnTo>
                    <a:lnTo>
                      <a:pt x="245" y="1"/>
                    </a:lnTo>
                    <a:lnTo>
                      <a:pt x="273" y="1"/>
                    </a:lnTo>
                    <a:lnTo>
                      <a:pt x="301" y="1"/>
                    </a:lnTo>
                    <a:lnTo>
                      <a:pt x="329" y="1"/>
                    </a:lnTo>
                    <a:lnTo>
                      <a:pt x="357" y="1"/>
                    </a:lnTo>
                    <a:lnTo>
                      <a:pt x="386" y="2"/>
                    </a:lnTo>
                    <a:lnTo>
                      <a:pt x="413" y="2"/>
                    </a:lnTo>
                    <a:lnTo>
                      <a:pt x="441" y="2"/>
                    </a:lnTo>
                    <a:lnTo>
                      <a:pt x="470" y="2"/>
                    </a:lnTo>
                    <a:lnTo>
                      <a:pt x="498" y="2"/>
                    </a:lnTo>
                    <a:lnTo>
                      <a:pt x="525" y="3"/>
                    </a:lnTo>
                    <a:lnTo>
                      <a:pt x="554" y="3"/>
                    </a:lnTo>
                    <a:lnTo>
                      <a:pt x="582" y="3"/>
                    </a:lnTo>
                    <a:lnTo>
                      <a:pt x="610" y="3"/>
                    </a:lnTo>
                    <a:lnTo>
                      <a:pt x="638" y="3"/>
                    </a:lnTo>
                    <a:lnTo>
                      <a:pt x="666" y="5"/>
                    </a:lnTo>
                    <a:lnTo>
                      <a:pt x="695" y="5"/>
                    </a:lnTo>
                    <a:lnTo>
                      <a:pt x="722" y="5"/>
                    </a:lnTo>
                    <a:lnTo>
                      <a:pt x="750" y="5"/>
                    </a:lnTo>
                    <a:lnTo>
                      <a:pt x="779" y="5"/>
                    </a:lnTo>
                    <a:lnTo>
                      <a:pt x="806" y="5"/>
                    </a:lnTo>
                    <a:lnTo>
                      <a:pt x="834" y="6"/>
                    </a:lnTo>
                    <a:lnTo>
                      <a:pt x="863" y="6"/>
                    </a:lnTo>
                    <a:lnTo>
                      <a:pt x="890" y="6"/>
                    </a:lnTo>
                    <a:lnTo>
                      <a:pt x="918" y="6"/>
                    </a:lnTo>
                    <a:lnTo>
                      <a:pt x="946" y="6"/>
                    </a:lnTo>
                    <a:lnTo>
                      <a:pt x="974" y="7"/>
                    </a:lnTo>
                    <a:lnTo>
                      <a:pt x="1002" y="7"/>
                    </a:lnTo>
                    <a:lnTo>
                      <a:pt x="1030" y="7"/>
                    </a:lnTo>
                    <a:lnTo>
                      <a:pt x="1030" y="271"/>
                    </a:lnTo>
                    <a:lnTo>
                      <a:pt x="1030" y="533"/>
                    </a:lnTo>
                    <a:lnTo>
                      <a:pt x="1030" y="797"/>
                    </a:lnTo>
                    <a:lnTo>
                      <a:pt x="1030" y="1060"/>
                    </a:lnTo>
                    <a:lnTo>
                      <a:pt x="1029" y="1088"/>
                    </a:lnTo>
                    <a:lnTo>
                      <a:pt x="1029" y="1115"/>
                    </a:lnTo>
                    <a:lnTo>
                      <a:pt x="1027" y="1143"/>
                    </a:lnTo>
                    <a:lnTo>
                      <a:pt x="1026" y="1171"/>
                    </a:lnTo>
                    <a:lnTo>
                      <a:pt x="1027" y="1197"/>
                    </a:lnTo>
                    <a:lnTo>
                      <a:pt x="1030" y="1225"/>
                    </a:lnTo>
                    <a:lnTo>
                      <a:pt x="1033" y="1252"/>
                    </a:lnTo>
                    <a:lnTo>
                      <a:pt x="1040" y="1279"/>
                    </a:lnTo>
                    <a:lnTo>
                      <a:pt x="1053" y="1296"/>
                    </a:lnTo>
                    <a:lnTo>
                      <a:pt x="1065" y="1312"/>
                    </a:lnTo>
                    <a:lnTo>
                      <a:pt x="1078" y="1330"/>
                    </a:lnTo>
                    <a:lnTo>
                      <a:pt x="1091" y="1346"/>
                    </a:lnTo>
                    <a:lnTo>
                      <a:pt x="1102" y="1362"/>
                    </a:lnTo>
                    <a:lnTo>
                      <a:pt x="1115" y="1378"/>
                    </a:lnTo>
                    <a:lnTo>
                      <a:pt x="1128" y="1395"/>
                    </a:lnTo>
                    <a:lnTo>
                      <a:pt x="1140" y="1411"/>
                    </a:lnTo>
                    <a:lnTo>
                      <a:pt x="1107" y="1425"/>
                    </a:lnTo>
                    <a:lnTo>
                      <a:pt x="1074" y="1440"/>
                    </a:lnTo>
                    <a:lnTo>
                      <a:pt x="1038" y="1454"/>
                    </a:lnTo>
                    <a:lnTo>
                      <a:pt x="1002" y="1467"/>
                    </a:lnTo>
                    <a:lnTo>
                      <a:pt x="966" y="1481"/>
                    </a:lnTo>
                    <a:lnTo>
                      <a:pt x="928" y="1493"/>
                    </a:lnTo>
                    <a:lnTo>
                      <a:pt x="892" y="1505"/>
                    </a:lnTo>
                    <a:lnTo>
                      <a:pt x="854" y="1517"/>
                    </a:lnTo>
                    <a:lnTo>
                      <a:pt x="814" y="1528"/>
                    </a:lnTo>
                    <a:lnTo>
                      <a:pt x="776" y="1539"/>
                    </a:lnTo>
                    <a:lnTo>
                      <a:pt x="737" y="1549"/>
                    </a:lnTo>
                    <a:lnTo>
                      <a:pt x="698" y="1559"/>
                    </a:lnTo>
                    <a:lnTo>
                      <a:pt x="659" y="1567"/>
                    </a:lnTo>
                    <a:lnTo>
                      <a:pt x="620" y="1576"/>
                    </a:lnTo>
                    <a:lnTo>
                      <a:pt x="581" y="1583"/>
                    </a:lnTo>
                    <a:lnTo>
                      <a:pt x="541" y="1590"/>
                    </a:lnTo>
                    <a:lnTo>
                      <a:pt x="503" y="1596"/>
                    </a:lnTo>
                    <a:lnTo>
                      <a:pt x="464" y="1600"/>
                    </a:lnTo>
                    <a:lnTo>
                      <a:pt x="426" y="1605"/>
                    </a:lnTo>
                    <a:lnTo>
                      <a:pt x="389" y="1608"/>
                    </a:lnTo>
                    <a:lnTo>
                      <a:pt x="351" y="1611"/>
                    </a:lnTo>
                    <a:lnTo>
                      <a:pt x="316" y="1613"/>
                    </a:lnTo>
                    <a:lnTo>
                      <a:pt x="280" y="1613"/>
                    </a:lnTo>
                    <a:lnTo>
                      <a:pt x="244" y="1613"/>
                    </a:lnTo>
                    <a:lnTo>
                      <a:pt x="210" y="1611"/>
                    </a:lnTo>
                    <a:lnTo>
                      <a:pt x="176" y="1608"/>
                    </a:lnTo>
                    <a:lnTo>
                      <a:pt x="144" y="1604"/>
                    </a:lnTo>
                    <a:lnTo>
                      <a:pt x="113" y="1599"/>
                    </a:lnTo>
                    <a:lnTo>
                      <a:pt x="83" y="1593"/>
                    </a:lnTo>
                    <a:lnTo>
                      <a:pt x="54" y="1585"/>
                    </a:lnTo>
                    <a:lnTo>
                      <a:pt x="26" y="1577"/>
                    </a:lnTo>
                    <a:lnTo>
                      <a:pt x="0" y="1567"/>
                    </a:lnTo>
                    <a:lnTo>
                      <a:pt x="6" y="1550"/>
                    </a:lnTo>
                    <a:lnTo>
                      <a:pt x="13" y="1534"/>
                    </a:lnTo>
                    <a:lnTo>
                      <a:pt x="21" y="1517"/>
                    </a:lnTo>
                    <a:lnTo>
                      <a:pt x="29" y="1500"/>
                    </a:lnTo>
                    <a:lnTo>
                      <a:pt x="36" y="1482"/>
                    </a:lnTo>
                    <a:lnTo>
                      <a:pt x="44" y="1460"/>
                    </a:lnTo>
                    <a:lnTo>
                      <a:pt x="51" y="1436"/>
                    </a:lnTo>
                    <a:lnTo>
                      <a:pt x="56" y="1408"/>
                    </a:lnTo>
                    <a:lnTo>
                      <a:pt x="57" y="1338"/>
                    </a:lnTo>
                    <a:lnTo>
                      <a:pt x="60" y="1269"/>
                    </a:lnTo>
                    <a:lnTo>
                      <a:pt x="61" y="1198"/>
                    </a:lnTo>
                    <a:lnTo>
                      <a:pt x="62" y="1129"/>
                    </a:lnTo>
                    <a:lnTo>
                      <a:pt x="61" y="862"/>
                    </a:lnTo>
                    <a:lnTo>
                      <a:pt x="59" y="594"/>
                    </a:lnTo>
                    <a:lnTo>
                      <a:pt x="57" y="327"/>
                    </a:lnTo>
                    <a:lnTo>
                      <a:pt x="55" y="59"/>
                    </a:lnTo>
                    <a:lnTo>
                      <a:pt x="64" y="52"/>
                    </a:lnTo>
                    <a:lnTo>
                      <a:pt x="75" y="44"/>
                    </a:lnTo>
                    <a:lnTo>
                      <a:pt x="84" y="37"/>
                    </a:lnTo>
                    <a:lnTo>
                      <a:pt x="94" y="29"/>
                    </a:lnTo>
                    <a:lnTo>
                      <a:pt x="104" y="22"/>
                    </a:lnTo>
                    <a:lnTo>
                      <a:pt x="113" y="15"/>
                    </a:lnTo>
                    <a:lnTo>
                      <a:pt x="123" y="7"/>
                    </a:ln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474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2" name="Freeform 10"/>
              <p:cNvSpPr>
                <a:spLocks/>
              </p:cNvSpPr>
              <p:nvPr/>
            </p:nvSpPr>
            <p:spPr bwMode="auto">
              <a:xfrm>
                <a:off x="527" y="872"/>
                <a:ext cx="526" cy="788"/>
              </a:xfrm>
              <a:custGeom>
                <a:avLst/>
                <a:gdLst>
                  <a:gd name="T0" fmla="*/ 144 w 1051"/>
                  <a:gd name="T1" fmla="*/ 0 h 1576"/>
                  <a:gd name="T2" fmla="*/ 196 w 1051"/>
                  <a:gd name="T3" fmla="*/ 1 h 1576"/>
                  <a:gd name="T4" fmla="*/ 248 w 1051"/>
                  <a:gd name="T5" fmla="*/ 1 h 1576"/>
                  <a:gd name="T6" fmla="*/ 300 w 1051"/>
                  <a:gd name="T7" fmla="*/ 1 h 1576"/>
                  <a:gd name="T8" fmla="*/ 352 w 1051"/>
                  <a:gd name="T9" fmla="*/ 1 h 1576"/>
                  <a:gd name="T10" fmla="*/ 405 w 1051"/>
                  <a:gd name="T11" fmla="*/ 2 h 1576"/>
                  <a:gd name="T12" fmla="*/ 457 w 1051"/>
                  <a:gd name="T13" fmla="*/ 2 h 1576"/>
                  <a:gd name="T14" fmla="*/ 508 w 1051"/>
                  <a:gd name="T15" fmla="*/ 2 h 1576"/>
                  <a:gd name="T16" fmla="*/ 560 w 1051"/>
                  <a:gd name="T17" fmla="*/ 4 h 1576"/>
                  <a:gd name="T18" fmla="*/ 613 w 1051"/>
                  <a:gd name="T19" fmla="*/ 4 h 1576"/>
                  <a:gd name="T20" fmla="*/ 665 w 1051"/>
                  <a:gd name="T21" fmla="*/ 4 h 1576"/>
                  <a:gd name="T22" fmla="*/ 717 w 1051"/>
                  <a:gd name="T23" fmla="*/ 5 h 1576"/>
                  <a:gd name="T24" fmla="*/ 769 w 1051"/>
                  <a:gd name="T25" fmla="*/ 5 h 1576"/>
                  <a:gd name="T26" fmla="*/ 821 w 1051"/>
                  <a:gd name="T27" fmla="*/ 5 h 1576"/>
                  <a:gd name="T28" fmla="*/ 872 w 1051"/>
                  <a:gd name="T29" fmla="*/ 5 h 1576"/>
                  <a:gd name="T30" fmla="*/ 924 w 1051"/>
                  <a:gd name="T31" fmla="*/ 6 h 1576"/>
                  <a:gd name="T32" fmla="*/ 950 w 1051"/>
                  <a:gd name="T33" fmla="*/ 251 h 1576"/>
                  <a:gd name="T34" fmla="*/ 950 w 1051"/>
                  <a:gd name="T35" fmla="*/ 740 h 1576"/>
                  <a:gd name="T36" fmla="*/ 949 w 1051"/>
                  <a:gd name="T37" fmla="*/ 1008 h 1576"/>
                  <a:gd name="T38" fmla="*/ 947 w 1051"/>
                  <a:gd name="T39" fmla="*/ 1060 h 1576"/>
                  <a:gd name="T40" fmla="*/ 947 w 1051"/>
                  <a:gd name="T41" fmla="*/ 1112 h 1576"/>
                  <a:gd name="T42" fmla="*/ 953 w 1051"/>
                  <a:gd name="T43" fmla="*/ 1162 h 1576"/>
                  <a:gd name="T44" fmla="*/ 970 w 1051"/>
                  <a:gd name="T45" fmla="*/ 1202 h 1576"/>
                  <a:gd name="T46" fmla="*/ 993 w 1051"/>
                  <a:gd name="T47" fmla="*/ 1233 h 1576"/>
                  <a:gd name="T48" fmla="*/ 1016 w 1051"/>
                  <a:gd name="T49" fmla="*/ 1264 h 1576"/>
                  <a:gd name="T50" fmla="*/ 1040 w 1051"/>
                  <a:gd name="T51" fmla="*/ 1295 h 1576"/>
                  <a:gd name="T52" fmla="*/ 1020 w 1051"/>
                  <a:gd name="T53" fmla="*/ 1324 h 1576"/>
                  <a:gd name="T54" fmla="*/ 957 w 1051"/>
                  <a:gd name="T55" fmla="*/ 1352 h 1576"/>
                  <a:gd name="T56" fmla="*/ 891 w 1051"/>
                  <a:gd name="T57" fmla="*/ 1380 h 1576"/>
                  <a:gd name="T58" fmla="*/ 822 w 1051"/>
                  <a:gd name="T59" fmla="*/ 1408 h 1576"/>
                  <a:gd name="T60" fmla="*/ 752 w 1051"/>
                  <a:gd name="T61" fmla="*/ 1436 h 1576"/>
                  <a:gd name="T62" fmla="*/ 680 w 1051"/>
                  <a:gd name="T63" fmla="*/ 1462 h 1576"/>
                  <a:gd name="T64" fmla="*/ 609 w 1051"/>
                  <a:gd name="T65" fmla="*/ 1488 h 1576"/>
                  <a:gd name="T66" fmla="*/ 537 w 1051"/>
                  <a:gd name="T67" fmla="*/ 1511 h 1576"/>
                  <a:gd name="T68" fmla="*/ 466 w 1051"/>
                  <a:gd name="T69" fmla="*/ 1531 h 1576"/>
                  <a:gd name="T70" fmla="*/ 396 w 1051"/>
                  <a:gd name="T71" fmla="*/ 1549 h 1576"/>
                  <a:gd name="T72" fmla="*/ 326 w 1051"/>
                  <a:gd name="T73" fmla="*/ 1563 h 1576"/>
                  <a:gd name="T74" fmla="*/ 260 w 1051"/>
                  <a:gd name="T75" fmla="*/ 1572 h 1576"/>
                  <a:gd name="T76" fmla="*/ 196 w 1051"/>
                  <a:gd name="T77" fmla="*/ 1576 h 1576"/>
                  <a:gd name="T78" fmla="*/ 135 w 1051"/>
                  <a:gd name="T79" fmla="*/ 1575 h 1576"/>
                  <a:gd name="T80" fmla="*/ 78 w 1051"/>
                  <a:gd name="T81" fmla="*/ 1568 h 1576"/>
                  <a:gd name="T82" fmla="*/ 25 w 1051"/>
                  <a:gd name="T83" fmla="*/ 1556 h 1576"/>
                  <a:gd name="T84" fmla="*/ 5 w 1051"/>
                  <a:gd name="T85" fmla="*/ 1530 h 1576"/>
                  <a:gd name="T86" fmla="*/ 18 w 1051"/>
                  <a:gd name="T87" fmla="*/ 1500 h 1576"/>
                  <a:gd name="T88" fmla="*/ 30 w 1051"/>
                  <a:gd name="T89" fmla="*/ 1466 h 1576"/>
                  <a:gd name="T90" fmla="*/ 42 w 1051"/>
                  <a:gd name="T91" fmla="*/ 1424 h 1576"/>
                  <a:gd name="T92" fmla="*/ 48 w 1051"/>
                  <a:gd name="T93" fmla="*/ 1311 h 1576"/>
                  <a:gd name="T94" fmla="*/ 49 w 1051"/>
                  <a:gd name="T95" fmla="*/ 1137 h 1576"/>
                  <a:gd name="T96" fmla="*/ 49 w 1051"/>
                  <a:gd name="T97" fmla="*/ 802 h 1576"/>
                  <a:gd name="T98" fmla="*/ 46 w 1051"/>
                  <a:gd name="T99" fmla="*/ 304 h 1576"/>
                  <a:gd name="T100" fmla="*/ 55 w 1051"/>
                  <a:gd name="T101" fmla="*/ 47 h 1576"/>
                  <a:gd name="T102" fmla="*/ 73 w 1051"/>
                  <a:gd name="T103" fmla="*/ 35 h 1576"/>
                  <a:gd name="T104" fmla="*/ 90 w 1051"/>
                  <a:gd name="T105" fmla="*/ 21 h 1576"/>
                  <a:gd name="T106" fmla="*/ 109 w 1051"/>
                  <a:gd name="T107" fmla="*/ 7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51" h="1576">
                    <a:moveTo>
                      <a:pt x="118" y="0"/>
                    </a:moveTo>
                    <a:lnTo>
                      <a:pt x="144" y="0"/>
                    </a:lnTo>
                    <a:lnTo>
                      <a:pt x="170" y="0"/>
                    </a:lnTo>
                    <a:lnTo>
                      <a:pt x="196" y="1"/>
                    </a:lnTo>
                    <a:lnTo>
                      <a:pt x="222" y="1"/>
                    </a:lnTo>
                    <a:lnTo>
                      <a:pt x="248" y="1"/>
                    </a:lnTo>
                    <a:lnTo>
                      <a:pt x="275" y="1"/>
                    </a:lnTo>
                    <a:lnTo>
                      <a:pt x="300" y="1"/>
                    </a:lnTo>
                    <a:lnTo>
                      <a:pt x="326" y="1"/>
                    </a:lnTo>
                    <a:lnTo>
                      <a:pt x="352" y="1"/>
                    </a:lnTo>
                    <a:lnTo>
                      <a:pt x="378" y="2"/>
                    </a:lnTo>
                    <a:lnTo>
                      <a:pt x="405" y="2"/>
                    </a:lnTo>
                    <a:lnTo>
                      <a:pt x="430" y="2"/>
                    </a:lnTo>
                    <a:lnTo>
                      <a:pt x="457" y="2"/>
                    </a:lnTo>
                    <a:lnTo>
                      <a:pt x="483" y="2"/>
                    </a:lnTo>
                    <a:lnTo>
                      <a:pt x="508" y="2"/>
                    </a:lnTo>
                    <a:lnTo>
                      <a:pt x="535" y="2"/>
                    </a:lnTo>
                    <a:lnTo>
                      <a:pt x="560" y="4"/>
                    </a:lnTo>
                    <a:lnTo>
                      <a:pt x="587" y="4"/>
                    </a:lnTo>
                    <a:lnTo>
                      <a:pt x="613" y="4"/>
                    </a:lnTo>
                    <a:lnTo>
                      <a:pt x="639" y="4"/>
                    </a:lnTo>
                    <a:lnTo>
                      <a:pt x="665" y="4"/>
                    </a:lnTo>
                    <a:lnTo>
                      <a:pt x="690" y="4"/>
                    </a:lnTo>
                    <a:lnTo>
                      <a:pt x="717" y="5"/>
                    </a:lnTo>
                    <a:lnTo>
                      <a:pt x="742" y="5"/>
                    </a:lnTo>
                    <a:lnTo>
                      <a:pt x="769" y="5"/>
                    </a:lnTo>
                    <a:lnTo>
                      <a:pt x="794" y="5"/>
                    </a:lnTo>
                    <a:lnTo>
                      <a:pt x="821" y="5"/>
                    </a:lnTo>
                    <a:lnTo>
                      <a:pt x="846" y="5"/>
                    </a:lnTo>
                    <a:lnTo>
                      <a:pt x="872" y="5"/>
                    </a:lnTo>
                    <a:lnTo>
                      <a:pt x="898" y="6"/>
                    </a:lnTo>
                    <a:lnTo>
                      <a:pt x="924" y="6"/>
                    </a:lnTo>
                    <a:lnTo>
                      <a:pt x="950" y="6"/>
                    </a:lnTo>
                    <a:lnTo>
                      <a:pt x="950" y="251"/>
                    </a:lnTo>
                    <a:lnTo>
                      <a:pt x="950" y="496"/>
                    </a:lnTo>
                    <a:lnTo>
                      <a:pt x="950" y="740"/>
                    </a:lnTo>
                    <a:lnTo>
                      <a:pt x="950" y="983"/>
                    </a:lnTo>
                    <a:lnTo>
                      <a:pt x="949" y="1008"/>
                    </a:lnTo>
                    <a:lnTo>
                      <a:pt x="949" y="1035"/>
                    </a:lnTo>
                    <a:lnTo>
                      <a:pt x="947" y="1060"/>
                    </a:lnTo>
                    <a:lnTo>
                      <a:pt x="946" y="1087"/>
                    </a:lnTo>
                    <a:lnTo>
                      <a:pt x="947" y="1112"/>
                    </a:lnTo>
                    <a:lnTo>
                      <a:pt x="950" y="1136"/>
                    </a:lnTo>
                    <a:lnTo>
                      <a:pt x="953" y="1162"/>
                    </a:lnTo>
                    <a:lnTo>
                      <a:pt x="959" y="1187"/>
                    </a:lnTo>
                    <a:lnTo>
                      <a:pt x="970" y="1202"/>
                    </a:lnTo>
                    <a:lnTo>
                      <a:pt x="982" y="1218"/>
                    </a:lnTo>
                    <a:lnTo>
                      <a:pt x="993" y="1233"/>
                    </a:lnTo>
                    <a:lnTo>
                      <a:pt x="1005" y="1248"/>
                    </a:lnTo>
                    <a:lnTo>
                      <a:pt x="1016" y="1264"/>
                    </a:lnTo>
                    <a:lnTo>
                      <a:pt x="1028" y="1279"/>
                    </a:lnTo>
                    <a:lnTo>
                      <a:pt x="1040" y="1295"/>
                    </a:lnTo>
                    <a:lnTo>
                      <a:pt x="1051" y="1310"/>
                    </a:lnTo>
                    <a:lnTo>
                      <a:pt x="1020" y="1324"/>
                    </a:lnTo>
                    <a:lnTo>
                      <a:pt x="989" y="1338"/>
                    </a:lnTo>
                    <a:lnTo>
                      <a:pt x="957" y="1352"/>
                    </a:lnTo>
                    <a:lnTo>
                      <a:pt x="924" y="1365"/>
                    </a:lnTo>
                    <a:lnTo>
                      <a:pt x="891" y="1380"/>
                    </a:lnTo>
                    <a:lnTo>
                      <a:pt x="856" y="1394"/>
                    </a:lnTo>
                    <a:lnTo>
                      <a:pt x="822" y="1408"/>
                    </a:lnTo>
                    <a:lnTo>
                      <a:pt x="787" y="1422"/>
                    </a:lnTo>
                    <a:lnTo>
                      <a:pt x="752" y="1436"/>
                    </a:lnTo>
                    <a:lnTo>
                      <a:pt x="716" y="1450"/>
                    </a:lnTo>
                    <a:lnTo>
                      <a:pt x="680" y="1462"/>
                    </a:lnTo>
                    <a:lnTo>
                      <a:pt x="644" y="1476"/>
                    </a:lnTo>
                    <a:lnTo>
                      <a:pt x="609" y="1488"/>
                    </a:lnTo>
                    <a:lnTo>
                      <a:pt x="573" y="1500"/>
                    </a:lnTo>
                    <a:lnTo>
                      <a:pt x="537" y="1511"/>
                    </a:lnTo>
                    <a:lnTo>
                      <a:pt x="502" y="1521"/>
                    </a:lnTo>
                    <a:lnTo>
                      <a:pt x="466" y="1531"/>
                    </a:lnTo>
                    <a:lnTo>
                      <a:pt x="430" y="1541"/>
                    </a:lnTo>
                    <a:lnTo>
                      <a:pt x="396" y="1549"/>
                    </a:lnTo>
                    <a:lnTo>
                      <a:pt x="361" y="1556"/>
                    </a:lnTo>
                    <a:lnTo>
                      <a:pt x="326" y="1563"/>
                    </a:lnTo>
                    <a:lnTo>
                      <a:pt x="293" y="1567"/>
                    </a:lnTo>
                    <a:lnTo>
                      <a:pt x="260" y="1572"/>
                    </a:lnTo>
                    <a:lnTo>
                      <a:pt x="227" y="1574"/>
                    </a:lnTo>
                    <a:lnTo>
                      <a:pt x="196" y="1576"/>
                    </a:lnTo>
                    <a:lnTo>
                      <a:pt x="165" y="1576"/>
                    </a:lnTo>
                    <a:lnTo>
                      <a:pt x="135" y="1575"/>
                    </a:lnTo>
                    <a:lnTo>
                      <a:pt x="106" y="1573"/>
                    </a:lnTo>
                    <a:lnTo>
                      <a:pt x="78" y="1568"/>
                    </a:lnTo>
                    <a:lnTo>
                      <a:pt x="51" y="1563"/>
                    </a:lnTo>
                    <a:lnTo>
                      <a:pt x="25" y="1556"/>
                    </a:lnTo>
                    <a:lnTo>
                      <a:pt x="0" y="1546"/>
                    </a:lnTo>
                    <a:lnTo>
                      <a:pt x="5" y="1530"/>
                    </a:lnTo>
                    <a:lnTo>
                      <a:pt x="11" y="1515"/>
                    </a:lnTo>
                    <a:lnTo>
                      <a:pt x="18" y="1500"/>
                    </a:lnTo>
                    <a:lnTo>
                      <a:pt x="23" y="1484"/>
                    </a:lnTo>
                    <a:lnTo>
                      <a:pt x="30" y="1466"/>
                    </a:lnTo>
                    <a:lnTo>
                      <a:pt x="36" y="1446"/>
                    </a:lnTo>
                    <a:lnTo>
                      <a:pt x="42" y="1424"/>
                    </a:lnTo>
                    <a:lnTo>
                      <a:pt x="46" y="1398"/>
                    </a:lnTo>
                    <a:lnTo>
                      <a:pt x="48" y="1311"/>
                    </a:lnTo>
                    <a:lnTo>
                      <a:pt x="49" y="1224"/>
                    </a:lnTo>
                    <a:lnTo>
                      <a:pt x="49" y="1137"/>
                    </a:lnTo>
                    <a:lnTo>
                      <a:pt x="50" y="1051"/>
                    </a:lnTo>
                    <a:lnTo>
                      <a:pt x="49" y="802"/>
                    </a:lnTo>
                    <a:lnTo>
                      <a:pt x="48" y="553"/>
                    </a:lnTo>
                    <a:lnTo>
                      <a:pt x="46" y="304"/>
                    </a:lnTo>
                    <a:lnTo>
                      <a:pt x="45" y="54"/>
                    </a:lnTo>
                    <a:lnTo>
                      <a:pt x="55" y="47"/>
                    </a:lnTo>
                    <a:lnTo>
                      <a:pt x="64" y="42"/>
                    </a:lnTo>
                    <a:lnTo>
                      <a:pt x="73" y="35"/>
                    </a:lnTo>
                    <a:lnTo>
                      <a:pt x="82" y="28"/>
                    </a:lnTo>
                    <a:lnTo>
                      <a:pt x="90" y="21"/>
                    </a:lnTo>
                    <a:lnTo>
                      <a:pt x="99" y="14"/>
                    </a:lnTo>
                    <a:lnTo>
                      <a:pt x="109" y="7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4F4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3" name="Freeform 11"/>
              <p:cNvSpPr>
                <a:spLocks/>
              </p:cNvSpPr>
              <p:nvPr/>
            </p:nvSpPr>
            <p:spPr bwMode="auto">
              <a:xfrm>
                <a:off x="534" y="872"/>
                <a:ext cx="479" cy="773"/>
              </a:xfrm>
              <a:custGeom>
                <a:avLst/>
                <a:gdLst>
                  <a:gd name="T0" fmla="*/ 125 w 960"/>
                  <a:gd name="T1" fmla="*/ 0 h 1548"/>
                  <a:gd name="T2" fmla="*/ 173 w 960"/>
                  <a:gd name="T3" fmla="*/ 1 h 1548"/>
                  <a:gd name="T4" fmla="*/ 220 w 960"/>
                  <a:gd name="T5" fmla="*/ 1 h 1548"/>
                  <a:gd name="T6" fmla="*/ 269 w 960"/>
                  <a:gd name="T7" fmla="*/ 1 h 1548"/>
                  <a:gd name="T8" fmla="*/ 317 w 960"/>
                  <a:gd name="T9" fmla="*/ 2 h 1548"/>
                  <a:gd name="T10" fmla="*/ 365 w 960"/>
                  <a:gd name="T11" fmla="*/ 2 h 1548"/>
                  <a:gd name="T12" fmla="*/ 413 w 960"/>
                  <a:gd name="T13" fmla="*/ 2 h 1548"/>
                  <a:gd name="T14" fmla="*/ 461 w 960"/>
                  <a:gd name="T15" fmla="*/ 4 h 1548"/>
                  <a:gd name="T16" fmla="*/ 509 w 960"/>
                  <a:gd name="T17" fmla="*/ 4 h 1548"/>
                  <a:gd name="T18" fmla="*/ 557 w 960"/>
                  <a:gd name="T19" fmla="*/ 5 h 1548"/>
                  <a:gd name="T20" fmla="*/ 605 w 960"/>
                  <a:gd name="T21" fmla="*/ 5 h 1548"/>
                  <a:gd name="T22" fmla="*/ 652 w 960"/>
                  <a:gd name="T23" fmla="*/ 5 h 1548"/>
                  <a:gd name="T24" fmla="*/ 701 w 960"/>
                  <a:gd name="T25" fmla="*/ 6 h 1548"/>
                  <a:gd name="T26" fmla="*/ 748 w 960"/>
                  <a:gd name="T27" fmla="*/ 6 h 1548"/>
                  <a:gd name="T28" fmla="*/ 796 w 960"/>
                  <a:gd name="T29" fmla="*/ 6 h 1548"/>
                  <a:gd name="T30" fmla="*/ 843 w 960"/>
                  <a:gd name="T31" fmla="*/ 7 h 1548"/>
                  <a:gd name="T32" fmla="*/ 868 w 960"/>
                  <a:gd name="T33" fmla="*/ 233 h 1548"/>
                  <a:gd name="T34" fmla="*/ 868 w 960"/>
                  <a:gd name="T35" fmla="*/ 683 h 1548"/>
                  <a:gd name="T36" fmla="*/ 866 w 960"/>
                  <a:gd name="T37" fmla="*/ 932 h 1548"/>
                  <a:gd name="T38" fmla="*/ 866 w 960"/>
                  <a:gd name="T39" fmla="*/ 981 h 1548"/>
                  <a:gd name="T40" fmla="*/ 866 w 960"/>
                  <a:gd name="T41" fmla="*/ 1027 h 1548"/>
                  <a:gd name="T42" fmla="*/ 871 w 960"/>
                  <a:gd name="T43" fmla="*/ 1073 h 1548"/>
                  <a:gd name="T44" fmla="*/ 887 w 960"/>
                  <a:gd name="T45" fmla="*/ 1110 h 1548"/>
                  <a:gd name="T46" fmla="*/ 908 w 960"/>
                  <a:gd name="T47" fmla="*/ 1138 h 1548"/>
                  <a:gd name="T48" fmla="*/ 929 w 960"/>
                  <a:gd name="T49" fmla="*/ 1166 h 1548"/>
                  <a:gd name="T50" fmla="*/ 949 w 960"/>
                  <a:gd name="T51" fmla="*/ 1195 h 1548"/>
                  <a:gd name="T52" fmla="*/ 932 w 960"/>
                  <a:gd name="T53" fmla="*/ 1221 h 1548"/>
                  <a:gd name="T54" fmla="*/ 873 w 960"/>
                  <a:gd name="T55" fmla="*/ 1249 h 1548"/>
                  <a:gd name="T56" fmla="*/ 812 w 960"/>
                  <a:gd name="T57" fmla="*/ 1280 h 1548"/>
                  <a:gd name="T58" fmla="*/ 750 w 960"/>
                  <a:gd name="T59" fmla="*/ 1312 h 1548"/>
                  <a:gd name="T60" fmla="*/ 686 w 960"/>
                  <a:gd name="T61" fmla="*/ 1345 h 1548"/>
                  <a:gd name="T62" fmla="*/ 621 w 960"/>
                  <a:gd name="T63" fmla="*/ 1378 h 1548"/>
                  <a:gd name="T64" fmla="*/ 557 w 960"/>
                  <a:gd name="T65" fmla="*/ 1409 h 1548"/>
                  <a:gd name="T66" fmla="*/ 491 w 960"/>
                  <a:gd name="T67" fmla="*/ 1440 h 1548"/>
                  <a:gd name="T68" fmla="*/ 426 w 960"/>
                  <a:gd name="T69" fmla="*/ 1468 h 1548"/>
                  <a:gd name="T70" fmla="*/ 362 w 960"/>
                  <a:gd name="T71" fmla="*/ 1493 h 1548"/>
                  <a:gd name="T72" fmla="*/ 300 w 960"/>
                  <a:gd name="T73" fmla="*/ 1515 h 1548"/>
                  <a:gd name="T74" fmla="*/ 239 w 960"/>
                  <a:gd name="T75" fmla="*/ 1531 h 1548"/>
                  <a:gd name="T76" fmla="*/ 181 w 960"/>
                  <a:gd name="T77" fmla="*/ 1543 h 1548"/>
                  <a:gd name="T78" fmla="*/ 125 w 960"/>
                  <a:gd name="T79" fmla="*/ 1548 h 1548"/>
                  <a:gd name="T80" fmla="*/ 72 w 960"/>
                  <a:gd name="T81" fmla="*/ 1546 h 1548"/>
                  <a:gd name="T82" fmla="*/ 23 w 960"/>
                  <a:gd name="T83" fmla="*/ 1536 h 1548"/>
                  <a:gd name="T84" fmla="*/ 8 w 960"/>
                  <a:gd name="T85" fmla="*/ 1498 h 1548"/>
                  <a:gd name="T86" fmla="*/ 27 w 960"/>
                  <a:gd name="T87" fmla="*/ 1433 h 1548"/>
                  <a:gd name="T88" fmla="*/ 35 w 960"/>
                  <a:gd name="T89" fmla="*/ 1285 h 1548"/>
                  <a:gd name="T90" fmla="*/ 36 w 960"/>
                  <a:gd name="T91" fmla="*/ 1079 h 1548"/>
                  <a:gd name="T92" fmla="*/ 36 w 960"/>
                  <a:gd name="T93" fmla="*/ 744 h 1548"/>
                  <a:gd name="T94" fmla="*/ 35 w 960"/>
                  <a:gd name="T95" fmla="*/ 282 h 1548"/>
                  <a:gd name="T96" fmla="*/ 42 w 960"/>
                  <a:gd name="T97" fmla="*/ 45 h 1548"/>
                  <a:gd name="T98" fmla="*/ 59 w 960"/>
                  <a:gd name="T99" fmla="*/ 32 h 1548"/>
                  <a:gd name="T100" fmla="*/ 75 w 960"/>
                  <a:gd name="T101" fmla="*/ 20 h 1548"/>
                  <a:gd name="T102" fmla="*/ 92 w 960"/>
                  <a:gd name="T103" fmla="*/ 7 h 1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60" h="1548">
                    <a:moveTo>
                      <a:pt x="100" y="0"/>
                    </a:moveTo>
                    <a:lnTo>
                      <a:pt x="125" y="0"/>
                    </a:lnTo>
                    <a:lnTo>
                      <a:pt x="149" y="0"/>
                    </a:lnTo>
                    <a:lnTo>
                      <a:pt x="173" y="1"/>
                    </a:lnTo>
                    <a:lnTo>
                      <a:pt x="197" y="1"/>
                    </a:lnTo>
                    <a:lnTo>
                      <a:pt x="220" y="1"/>
                    </a:lnTo>
                    <a:lnTo>
                      <a:pt x="244" y="1"/>
                    </a:lnTo>
                    <a:lnTo>
                      <a:pt x="269" y="1"/>
                    </a:lnTo>
                    <a:lnTo>
                      <a:pt x="293" y="1"/>
                    </a:lnTo>
                    <a:lnTo>
                      <a:pt x="317" y="2"/>
                    </a:lnTo>
                    <a:lnTo>
                      <a:pt x="341" y="2"/>
                    </a:lnTo>
                    <a:lnTo>
                      <a:pt x="365" y="2"/>
                    </a:lnTo>
                    <a:lnTo>
                      <a:pt x="388" y="2"/>
                    </a:lnTo>
                    <a:lnTo>
                      <a:pt x="413" y="2"/>
                    </a:lnTo>
                    <a:lnTo>
                      <a:pt x="437" y="4"/>
                    </a:lnTo>
                    <a:lnTo>
                      <a:pt x="461" y="4"/>
                    </a:lnTo>
                    <a:lnTo>
                      <a:pt x="485" y="4"/>
                    </a:lnTo>
                    <a:lnTo>
                      <a:pt x="509" y="4"/>
                    </a:lnTo>
                    <a:lnTo>
                      <a:pt x="532" y="4"/>
                    </a:lnTo>
                    <a:lnTo>
                      <a:pt x="557" y="5"/>
                    </a:lnTo>
                    <a:lnTo>
                      <a:pt x="581" y="5"/>
                    </a:lnTo>
                    <a:lnTo>
                      <a:pt x="605" y="5"/>
                    </a:lnTo>
                    <a:lnTo>
                      <a:pt x="629" y="5"/>
                    </a:lnTo>
                    <a:lnTo>
                      <a:pt x="652" y="5"/>
                    </a:lnTo>
                    <a:lnTo>
                      <a:pt x="676" y="5"/>
                    </a:lnTo>
                    <a:lnTo>
                      <a:pt x="701" y="6"/>
                    </a:lnTo>
                    <a:lnTo>
                      <a:pt x="725" y="6"/>
                    </a:lnTo>
                    <a:lnTo>
                      <a:pt x="748" y="6"/>
                    </a:lnTo>
                    <a:lnTo>
                      <a:pt x="772" y="6"/>
                    </a:lnTo>
                    <a:lnTo>
                      <a:pt x="796" y="6"/>
                    </a:lnTo>
                    <a:lnTo>
                      <a:pt x="820" y="7"/>
                    </a:lnTo>
                    <a:lnTo>
                      <a:pt x="843" y="7"/>
                    </a:lnTo>
                    <a:lnTo>
                      <a:pt x="868" y="7"/>
                    </a:lnTo>
                    <a:lnTo>
                      <a:pt x="868" y="233"/>
                    </a:lnTo>
                    <a:lnTo>
                      <a:pt x="868" y="459"/>
                    </a:lnTo>
                    <a:lnTo>
                      <a:pt x="868" y="683"/>
                    </a:lnTo>
                    <a:lnTo>
                      <a:pt x="868" y="908"/>
                    </a:lnTo>
                    <a:lnTo>
                      <a:pt x="866" y="932"/>
                    </a:lnTo>
                    <a:lnTo>
                      <a:pt x="866" y="956"/>
                    </a:lnTo>
                    <a:lnTo>
                      <a:pt x="866" y="981"/>
                    </a:lnTo>
                    <a:lnTo>
                      <a:pt x="865" y="1004"/>
                    </a:lnTo>
                    <a:lnTo>
                      <a:pt x="866" y="1027"/>
                    </a:lnTo>
                    <a:lnTo>
                      <a:pt x="868" y="1050"/>
                    </a:lnTo>
                    <a:lnTo>
                      <a:pt x="871" y="1073"/>
                    </a:lnTo>
                    <a:lnTo>
                      <a:pt x="877" y="1096"/>
                    </a:lnTo>
                    <a:lnTo>
                      <a:pt x="887" y="1110"/>
                    </a:lnTo>
                    <a:lnTo>
                      <a:pt x="897" y="1125"/>
                    </a:lnTo>
                    <a:lnTo>
                      <a:pt x="908" y="1138"/>
                    </a:lnTo>
                    <a:lnTo>
                      <a:pt x="918" y="1152"/>
                    </a:lnTo>
                    <a:lnTo>
                      <a:pt x="929" y="1166"/>
                    </a:lnTo>
                    <a:lnTo>
                      <a:pt x="939" y="1180"/>
                    </a:lnTo>
                    <a:lnTo>
                      <a:pt x="949" y="1195"/>
                    </a:lnTo>
                    <a:lnTo>
                      <a:pt x="960" y="1209"/>
                    </a:lnTo>
                    <a:lnTo>
                      <a:pt x="932" y="1221"/>
                    </a:lnTo>
                    <a:lnTo>
                      <a:pt x="902" y="1235"/>
                    </a:lnTo>
                    <a:lnTo>
                      <a:pt x="873" y="1249"/>
                    </a:lnTo>
                    <a:lnTo>
                      <a:pt x="843" y="1264"/>
                    </a:lnTo>
                    <a:lnTo>
                      <a:pt x="812" y="1280"/>
                    </a:lnTo>
                    <a:lnTo>
                      <a:pt x="781" y="1296"/>
                    </a:lnTo>
                    <a:lnTo>
                      <a:pt x="750" y="1312"/>
                    </a:lnTo>
                    <a:lnTo>
                      <a:pt x="718" y="1329"/>
                    </a:lnTo>
                    <a:lnTo>
                      <a:pt x="686" y="1345"/>
                    </a:lnTo>
                    <a:lnTo>
                      <a:pt x="653" y="1361"/>
                    </a:lnTo>
                    <a:lnTo>
                      <a:pt x="621" y="1378"/>
                    </a:lnTo>
                    <a:lnTo>
                      <a:pt x="589" y="1394"/>
                    </a:lnTo>
                    <a:lnTo>
                      <a:pt x="557" y="1409"/>
                    </a:lnTo>
                    <a:lnTo>
                      <a:pt x="523" y="1425"/>
                    </a:lnTo>
                    <a:lnTo>
                      <a:pt x="491" y="1440"/>
                    </a:lnTo>
                    <a:lnTo>
                      <a:pt x="459" y="1454"/>
                    </a:lnTo>
                    <a:lnTo>
                      <a:pt x="426" y="1468"/>
                    </a:lnTo>
                    <a:lnTo>
                      <a:pt x="394" y="1482"/>
                    </a:lnTo>
                    <a:lnTo>
                      <a:pt x="362" y="1493"/>
                    </a:lnTo>
                    <a:lnTo>
                      <a:pt x="331" y="1505"/>
                    </a:lnTo>
                    <a:lnTo>
                      <a:pt x="300" y="1515"/>
                    </a:lnTo>
                    <a:lnTo>
                      <a:pt x="269" y="1524"/>
                    </a:lnTo>
                    <a:lnTo>
                      <a:pt x="239" y="1531"/>
                    </a:lnTo>
                    <a:lnTo>
                      <a:pt x="210" y="1538"/>
                    </a:lnTo>
                    <a:lnTo>
                      <a:pt x="181" y="1543"/>
                    </a:lnTo>
                    <a:lnTo>
                      <a:pt x="152" y="1546"/>
                    </a:lnTo>
                    <a:lnTo>
                      <a:pt x="125" y="1548"/>
                    </a:lnTo>
                    <a:lnTo>
                      <a:pt x="98" y="1548"/>
                    </a:lnTo>
                    <a:lnTo>
                      <a:pt x="72" y="1546"/>
                    </a:lnTo>
                    <a:lnTo>
                      <a:pt x="47" y="1542"/>
                    </a:lnTo>
                    <a:lnTo>
                      <a:pt x="23" y="1536"/>
                    </a:lnTo>
                    <a:lnTo>
                      <a:pt x="0" y="1528"/>
                    </a:lnTo>
                    <a:lnTo>
                      <a:pt x="8" y="1498"/>
                    </a:lnTo>
                    <a:lnTo>
                      <a:pt x="17" y="1468"/>
                    </a:lnTo>
                    <a:lnTo>
                      <a:pt x="27" y="1433"/>
                    </a:lnTo>
                    <a:lnTo>
                      <a:pt x="33" y="1389"/>
                    </a:lnTo>
                    <a:lnTo>
                      <a:pt x="35" y="1285"/>
                    </a:lnTo>
                    <a:lnTo>
                      <a:pt x="36" y="1181"/>
                    </a:lnTo>
                    <a:lnTo>
                      <a:pt x="36" y="1079"/>
                    </a:lnTo>
                    <a:lnTo>
                      <a:pt x="37" y="975"/>
                    </a:lnTo>
                    <a:lnTo>
                      <a:pt x="36" y="744"/>
                    </a:lnTo>
                    <a:lnTo>
                      <a:pt x="36" y="514"/>
                    </a:lnTo>
                    <a:lnTo>
                      <a:pt x="35" y="282"/>
                    </a:lnTo>
                    <a:lnTo>
                      <a:pt x="33" y="52"/>
                    </a:lnTo>
                    <a:lnTo>
                      <a:pt x="42" y="45"/>
                    </a:lnTo>
                    <a:lnTo>
                      <a:pt x="50" y="39"/>
                    </a:lnTo>
                    <a:lnTo>
                      <a:pt x="59" y="32"/>
                    </a:lnTo>
                    <a:lnTo>
                      <a:pt x="67" y="25"/>
                    </a:lnTo>
                    <a:lnTo>
                      <a:pt x="75" y="20"/>
                    </a:lnTo>
                    <a:lnTo>
                      <a:pt x="84" y="13"/>
                    </a:lnTo>
                    <a:lnTo>
                      <a:pt x="92" y="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56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4" name="Freeform 12"/>
              <p:cNvSpPr>
                <a:spLocks/>
              </p:cNvSpPr>
              <p:nvPr/>
            </p:nvSpPr>
            <p:spPr bwMode="auto">
              <a:xfrm>
                <a:off x="540" y="872"/>
                <a:ext cx="434" cy="761"/>
              </a:xfrm>
              <a:custGeom>
                <a:avLst/>
                <a:gdLst>
                  <a:gd name="T0" fmla="*/ 126 w 868"/>
                  <a:gd name="T1" fmla="*/ 0 h 1521"/>
                  <a:gd name="T2" fmla="*/ 215 w 868"/>
                  <a:gd name="T3" fmla="*/ 1 h 1521"/>
                  <a:gd name="T4" fmla="*/ 303 w 868"/>
                  <a:gd name="T5" fmla="*/ 3 h 1521"/>
                  <a:gd name="T6" fmla="*/ 391 w 868"/>
                  <a:gd name="T7" fmla="*/ 4 h 1521"/>
                  <a:gd name="T8" fmla="*/ 479 w 868"/>
                  <a:gd name="T9" fmla="*/ 4 h 1521"/>
                  <a:gd name="T10" fmla="*/ 568 w 868"/>
                  <a:gd name="T11" fmla="*/ 5 h 1521"/>
                  <a:gd name="T12" fmla="*/ 655 w 868"/>
                  <a:gd name="T13" fmla="*/ 6 h 1521"/>
                  <a:gd name="T14" fmla="*/ 744 w 868"/>
                  <a:gd name="T15" fmla="*/ 7 h 1521"/>
                  <a:gd name="T16" fmla="*/ 788 w 868"/>
                  <a:gd name="T17" fmla="*/ 213 h 1521"/>
                  <a:gd name="T18" fmla="*/ 788 w 868"/>
                  <a:gd name="T19" fmla="*/ 627 h 1521"/>
                  <a:gd name="T20" fmla="*/ 788 w 868"/>
                  <a:gd name="T21" fmla="*/ 856 h 1521"/>
                  <a:gd name="T22" fmla="*/ 787 w 868"/>
                  <a:gd name="T23" fmla="*/ 899 h 1521"/>
                  <a:gd name="T24" fmla="*/ 787 w 868"/>
                  <a:gd name="T25" fmla="*/ 942 h 1521"/>
                  <a:gd name="T26" fmla="*/ 791 w 868"/>
                  <a:gd name="T27" fmla="*/ 983 h 1521"/>
                  <a:gd name="T28" fmla="*/ 805 w 868"/>
                  <a:gd name="T29" fmla="*/ 1017 h 1521"/>
                  <a:gd name="T30" fmla="*/ 823 w 868"/>
                  <a:gd name="T31" fmla="*/ 1043 h 1521"/>
                  <a:gd name="T32" fmla="*/ 841 w 868"/>
                  <a:gd name="T33" fmla="*/ 1068 h 1521"/>
                  <a:gd name="T34" fmla="*/ 859 w 868"/>
                  <a:gd name="T35" fmla="*/ 1094 h 1521"/>
                  <a:gd name="T36" fmla="*/ 843 w 868"/>
                  <a:gd name="T37" fmla="*/ 1118 h 1521"/>
                  <a:gd name="T38" fmla="*/ 790 w 868"/>
                  <a:gd name="T39" fmla="*/ 1147 h 1521"/>
                  <a:gd name="T40" fmla="*/ 735 w 868"/>
                  <a:gd name="T41" fmla="*/ 1179 h 1521"/>
                  <a:gd name="T42" fmla="*/ 678 w 868"/>
                  <a:gd name="T43" fmla="*/ 1214 h 1521"/>
                  <a:gd name="T44" fmla="*/ 621 w 868"/>
                  <a:gd name="T45" fmla="*/ 1252 h 1521"/>
                  <a:gd name="T46" fmla="*/ 562 w 868"/>
                  <a:gd name="T47" fmla="*/ 1291 h 1521"/>
                  <a:gd name="T48" fmla="*/ 504 w 868"/>
                  <a:gd name="T49" fmla="*/ 1330 h 1521"/>
                  <a:gd name="T50" fmla="*/ 446 w 868"/>
                  <a:gd name="T51" fmla="*/ 1368 h 1521"/>
                  <a:gd name="T52" fmla="*/ 387 w 868"/>
                  <a:gd name="T53" fmla="*/ 1404 h 1521"/>
                  <a:gd name="T54" fmla="*/ 329 w 868"/>
                  <a:gd name="T55" fmla="*/ 1437 h 1521"/>
                  <a:gd name="T56" fmla="*/ 273 w 868"/>
                  <a:gd name="T57" fmla="*/ 1466 h 1521"/>
                  <a:gd name="T58" fmla="*/ 217 w 868"/>
                  <a:gd name="T59" fmla="*/ 1490 h 1521"/>
                  <a:gd name="T60" fmla="*/ 164 w 868"/>
                  <a:gd name="T61" fmla="*/ 1507 h 1521"/>
                  <a:gd name="T62" fmla="*/ 114 w 868"/>
                  <a:gd name="T63" fmla="*/ 1519 h 1521"/>
                  <a:gd name="T64" fmla="*/ 67 w 868"/>
                  <a:gd name="T65" fmla="*/ 1521 h 1521"/>
                  <a:gd name="T66" fmla="*/ 20 w 868"/>
                  <a:gd name="T67" fmla="*/ 1514 h 1521"/>
                  <a:gd name="T68" fmla="*/ 4 w 868"/>
                  <a:gd name="T69" fmla="*/ 1480 h 1521"/>
                  <a:gd name="T70" fmla="*/ 16 w 868"/>
                  <a:gd name="T71" fmla="*/ 1420 h 1521"/>
                  <a:gd name="T72" fmla="*/ 22 w 868"/>
                  <a:gd name="T73" fmla="*/ 1258 h 1521"/>
                  <a:gd name="T74" fmla="*/ 23 w 868"/>
                  <a:gd name="T75" fmla="*/ 1018 h 1521"/>
                  <a:gd name="T76" fmla="*/ 23 w 868"/>
                  <a:gd name="T77" fmla="*/ 686 h 1521"/>
                  <a:gd name="T78" fmla="*/ 22 w 868"/>
                  <a:gd name="T79" fmla="*/ 261 h 1521"/>
                  <a:gd name="T80" fmla="*/ 30 w 868"/>
                  <a:gd name="T81" fmla="*/ 42 h 1521"/>
                  <a:gd name="T82" fmla="*/ 45 w 868"/>
                  <a:gd name="T83" fmla="*/ 29 h 1521"/>
                  <a:gd name="T84" fmla="*/ 60 w 868"/>
                  <a:gd name="T85" fmla="*/ 17 h 1521"/>
                  <a:gd name="T86" fmla="*/ 75 w 868"/>
                  <a:gd name="T87" fmla="*/ 6 h 1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8" h="1521">
                    <a:moveTo>
                      <a:pt x="83" y="0"/>
                    </a:moveTo>
                    <a:lnTo>
                      <a:pt x="126" y="0"/>
                    </a:lnTo>
                    <a:lnTo>
                      <a:pt x="171" y="1"/>
                    </a:lnTo>
                    <a:lnTo>
                      <a:pt x="215" y="1"/>
                    </a:lnTo>
                    <a:lnTo>
                      <a:pt x="259" y="1"/>
                    </a:lnTo>
                    <a:lnTo>
                      <a:pt x="303" y="3"/>
                    </a:lnTo>
                    <a:lnTo>
                      <a:pt x="348" y="3"/>
                    </a:lnTo>
                    <a:lnTo>
                      <a:pt x="391" y="4"/>
                    </a:lnTo>
                    <a:lnTo>
                      <a:pt x="435" y="4"/>
                    </a:lnTo>
                    <a:lnTo>
                      <a:pt x="479" y="4"/>
                    </a:lnTo>
                    <a:lnTo>
                      <a:pt x="524" y="5"/>
                    </a:lnTo>
                    <a:lnTo>
                      <a:pt x="568" y="5"/>
                    </a:lnTo>
                    <a:lnTo>
                      <a:pt x="611" y="5"/>
                    </a:lnTo>
                    <a:lnTo>
                      <a:pt x="655" y="6"/>
                    </a:lnTo>
                    <a:lnTo>
                      <a:pt x="700" y="6"/>
                    </a:lnTo>
                    <a:lnTo>
                      <a:pt x="744" y="7"/>
                    </a:lnTo>
                    <a:lnTo>
                      <a:pt x="788" y="7"/>
                    </a:lnTo>
                    <a:lnTo>
                      <a:pt x="788" y="213"/>
                    </a:lnTo>
                    <a:lnTo>
                      <a:pt x="788" y="421"/>
                    </a:lnTo>
                    <a:lnTo>
                      <a:pt x="788" y="627"/>
                    </a:lnTo>
                    <a:lnTo>
                      <a:pt x="788" y="834"/>
                    </a:lnTo>
                    <a:lnTo>
                      <a:pt x="788" y="856"/>
                    </a:lnTo>
                    <a:lnTo>
                      <a:pt x="787" y="877"/>
                    </a:lnTo>
                    <a:lnTo>
                      <a:pt x="787" y="899"/>
                    </a:lnTo>
                    <a:lnTo>
                      <a:pt x="785" y="921"/>
                    </a:lnTo>
                    <a:lnTo>
                      <a:pt x="787" y="942"/>
                    </a:lnTo>
                    <a:lnTo>
                      <a:pt x="788" y="962"/>
                    </a:lnTo>
                    <a:lnTo>
                      <a:pt x="791" y="983"/>
                    </a:lnTo>
                    <a:lnTo>
                      <a:pt x="796" y="1004"/>
                    </a:lnTo>
                    <a:lnTo>
                      <a:pt x="805" y="1017"/>
                    </a:lnTo>
                    <a:lnTo>
                      <a:pt x="814" y="1029"/>
                    </a:lnTo>
                    <a:lnTo>
                      <a:pt x="823" y="1043"/>
                    </a:lnTo>
                    <a:lnTo>
                      <a:pt x="833" y="1056"/>
                    </a:lnTo>
                    <a:lnTo>
                      <a:pt x="841" y="1068"/>
                    </a:lnTo>
                    <a:lnTo>
                      <a:pt x="850" y="1081"/>
                    </a:lnTo>
                    <a:lnTo>
                      <a:pt x="859" y="1094"/>
                    </a:lnTo>
                    <a:lnTo>
                      <a:pt x="868" y="1106"/>
                    </a:lnTo>
                    <a:lnTo>
                      <a:pt x="843" y="1118"/>
                    </a:lnTo>
                    <a:lnTo>
                      <a:pt x="817" y="1132"/>
                    </a:lnTo>
                    <a:lnTo>
                      <a:pt x="790" y="1147"/>
                    </a:lnTo>
                    <a:lnTo>
                      <a:pt x="762" y="1162"/>
                    </a:lnTo>
                    <a:lnTo>
                      <a:pt x="735" y="1179"/>
                    </a:lnTo>
                    <a:lnTo>
                      <a:pt x="707" y="1196"/>
                    </a:lnTo>
                    <a:lnTo>
                      <a:pt x="678" y="1214"/>
                    </a:lnTo>
                    <a:lnTo>
                      <a:pt x="649" y="1233"/>
                    </a:lnTo>
                    <a:lnTo>
                      <a:pt x="621" y="1252"/>
                    </a:lnTo>
                    <a:lnTo>
                      <a:pt x="592" y="1271"/>
                    </a:lnTo>
                    <a:lnTo>
                      <a:pt x="562" y="1291"/>
                    </a:lnTo>
                    <a:lnTo>
                      <a:pt x="533" y="1310"/>
                    </a:lnTo>
                    <a:lnTo>
                      <a:pt x="504" y="1330"/>
                    </a:lnTo>
                    <a:lnTo>
                      <a:pt x="474" y="1348"/>
                    </a:lnTo>
                    <a:lnTo>
                      <a:pt x="446" y="1368"/>
                    </a:lnTo>
                    <a:lnTo>
                      <a:pt x="416" y="1386"/>
                    </a:lnTo>
                    <a:lnTo>
                      <a:pt x="387" y="1404"/>
                    </a:lnTo>
                    <a:lnTo>
                      <a:pt x="358" y="1421"/>
                    </a:lnTo>
                    <a:lnTo>
                      <a:pt x="329" y="1437"/>
                    </a:lnTo>
                    <a:lnTo>
                      <a:pt x="300" y="1452"/>
                    </a:lnTo>
                    <a:lnTo>
                      <a:pt x="273" y="1466"/>
                    </a:lnTo>
                    <a:lnTo>
                      <a:pt x="245" y="1479"/>
                    </a:lnTo>
                    <a:lnTo>
                      <a:pt x="217" y="1490"/>
                    </a:lnTo>
                    <a:lnTo>
                      <a:pt x="191" y="1499"/>
                    </a:lnTo>
                    <a:lnTo>
                      <a:pt x="164" y="1507"/>
                    </a:lnTo>
                    <a:lnTo>
                      <a:pt x="139" y="1514"/>
                    </a:lnTo>
                    <a:lnTo>
                      <a:pt x="114" y="1519"/>
                    </a:lnTo>
                    <a:lnTo>
                      <a:pt x="90" y="1521"/>
                    </a:lnTo>
                    <a:lnTo>
                      <a:pt x="67" y="1521"/>
                    </a:lnTo>
                    <a:lnTo>
                      <a:pt x="44" y="1519"/>
                    </a:lnTo>
                    <a:lnTo>
                      <a:pt x="20" y="1514"/>
                    </a:lnTo>
                    <a:lnTo>
                      <a:pt x="0" y="1507"/>
                    </a:lnTo>
                    <a:lnTo>
                      <a:pt x="4" y="1480"/>
                    </a:lnTo>
                    <a:lnTo>
                      <a:pt x="10" y="1452"/>
                    </a:lnTo>
                    <a:lnTo>
                      <a:pt x="16" y="1420"/>
                    </a:lnTo>
                    <a:lnTo>
                      <a:pt x="20" y="1378"/>
                    </a:lnTo>
                    <a:lnTo>
                      <a:pt x="22" y="1258"/>
                    </a:lnTo>
                    <a:lnTo>
                      <a:pt x="22" y="1137"/>
                    </a:lnTo>
                    <a:lnTo>
                      <a:pt x="23" y="1018"/>
                    </a:lnTo>
                    <a:lnTo>
                      <a:pt x="23" y="897"/>
                    </a:lnTo>
                    <a:lnTo>
                      <a:pt x="23" y="686"/>
                    </a:lnTo>
                    <a:lnTo>
                      <a:pt x="23" y="474"/>
                    </a:lnTo>
                    <a:lnTo>
                      <a:pt x="22" y="261"/>
                    </a:lnTo>
                    <a:lnTo>
                      <a:pt x="22" y="47"/>
                    </a:lnTo>
                    <a:lnTo>
                      <a:pt x="30" y="42"/>
                    </a:lnTo>
                    <a:lnTo>
                      <a:pt x="37" y="36"/>
                    </a:lnTo>
                    <a:lnTo>
                      <a:pt x="45" y="29"/>
                    </a:lnTo>
                    <a:lnTo>
                      <a:pt x="53" y="23"/>
                    </a:lnTo>
                    <a:lnTo>
                      <a:pt x="60" y="17"/>
                    </a:lnTo>
                    <a:lnTo>
                      <a:pt x="68" y="12"/>
                    </a:lnTo>
                    <a:lnTo>
                      <a:pt x="75" y="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606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5" name="Freeform 13"/>
              <p:cNvSpPr>
                <a:spLocks/>
              </p:cNvSpPr>
              <p:nvPr/>
            </p:nvSpPr>
            <p:spPr bwMode="auto">
              <a:xfrm>
                <a:off x="546" y="872"/>
                <a:ext cx="390" cy="749"/>
              </a:xfrm>
              <a:custGeom>
                <a:avLst/>
                <a:gdLst>
                  <a:gd name="T0" fmla="*/ 109 w 781"/>
                  <a:gd name="T1" fmla="*/ 0 h 1498"/>
                  <a:gd name="T2" fmla="*/ 188 w 781"/>
                  <a:gd name="T3" fmla="*/ 1 h 1498"/>
                  <a:gd name="T4" fmla="*/ 268 w 781"/>
                  <a:gd name="T5" fmla="*/ 3 h 1498"/>
                  <a:gd name="T6" fmla="*/ 348 w 781"/>
                  <a:gd name="T7" fmla="*/ 4 h 1498"/>
                  <a:gd name="T8" fmla="*/ 428 w 781"/>
                  <a:gd name="T9" fmla="*/ 4 h 1498"/>
                  <a:gd name="T10" fmla="*/ 508 w 781"/>
                  <a:gd name="T11" fmla="*/ 5 h 1498"/>
                  <a:gd name="T12" fmla="*/ 588 w 781"/>
                  <a:gd name="T13" fmla="*/ 6 h 1498"/>
                  <a:gd name="T14" fmla="*/ 667 w 781"/>
                  <a:gd name="T15" fmla="*/ 7 h 1498"/>
                  <a:gd name="T16" fmla="*/ 708 w 781"/>
                  <a:gd name="T17" fmla="*/ 195 h 1498"/>
                  <a:gd name="T18" fmla="*/ 708 w 781"/>
                  <a:gd name="T19" fmla="*/ 571 h 1498"/>
                  <a:gd name="T20" fmla="*/ 708 w 781"/>
                  <a:gd name="T21" fmla="*/ 779 h 1498"/>
                  <a:gd name="T22" fmla="*/ 706 w 781"/>
                  <a:gd name="T23" fmla="*/ 819 h 1498"/>
                  <a:gd name="T24" fmla="*/ 708 w 781"/>
                  <a:gd name="T25" fmla="*/ 859 h 1498"/>
                  <a:gd name="T26" fmla="*/ 711 w 781"/>
                  <a:gd name="T27" fmla="*/ 894 h 1498"/>
                  <a:gd name="T28" fmla="*/ 724 w 781"/>
                  <a:gd name="T29" fmla="*/ 924 h 1498"/>
                  <a:gd name="T30" fmla="*/ 740 w 781"/>
                  <a:gd name="T31" fmla="*/ 947 h 1498"/>
                  <a:gd name="T32" fmla="*/ 757 w 781"/>
                  <a:gd name="T33" fmla="*/ 972 h 1498"/>
                  <a:gd name="T34" fmla="*/ 773 w 781"/>
                  <a:gd name="T35" fmla="*/ 995 h 1498"/>
                  <a:gd name="T36" fmla="*/ 758 w 781"/>
                  <a:gd name="T37" fmla="*/ 1018 h 1498"/>
                  <a:gd name="T38" fmla="*/ 710 w 781"/>
                  <a:gd name="T39" fmla="*/ 1045 h 1498"/>
                  <a:gd name="T40" fmla="*/ 660 w 781"/>
                  <a:gd name="T41" fmla="*/ 1080 h 1498"/>
                  <a:gd name="T42" fmla="*/ 610 w 781"/>
                  <a:gd name="T43" fmla="*/ 1118 h 1498"/>
                  <a:gd name="T44" fmla="*/ 558 w 781"/>
                  <a:gd name="T45" fmla="*/ 1161 h 1498"/>
                  <a:gd name="T46" fmla="*/ 506 w 781"/>
                  <a:gd name="T47" fmla="*/ 1205 h 1498"/>
                  <a:gd name="T48" fmla="*/ 453 w 781"/>
                  <a:gd name="T49" fmla="*/ 1252 h 1498"/>
                  <a:gd name="T50" fmla="*/ 401 w 781"/>
                  <a:gd name="T51" fmla="*/ 1297 h 1498"/>
                  <a:gd name="T52" fmla="*/ 349 w 781"/>
                  <a:gd name="T53" fmla="*/ 1341 h 1498"/>
                  <a:gd name="T54" fmla="*/ 297 w 781"/>
                  <a:gd name="T55" fmla="*/ 1382 h 1498"/>
                  <a:gd name="T56" fmla="*/ 247 w 781"/>
                  <a:gd name="T57" fmla="*/ 1419 h 1498"/>
                  <a:gd name="T58" fmla="*/ 198 w 781"/>
                  <a:gd name="T59" fmla="*/ 1450 h 1498"/>
                  <a:gd name="T60" fmla="*/ 150 w 781"/>
                  <a:gd name="T61" fmla="*/ 1475 h 1498"/>
                  <a:gd name="T62" fmla="*/ 105 w 781"/>
                  <a:gd name="T63" fmla="*/ 1491 h 1498"/>
                  <a:gd name="T64" fmla="*/ 61 w 781"/>
                  <a:gd name="T65" fmla="*/ 1498 h 1498"/>
                  <a:gd name="T66" fmla="*/ 20 w 781"/>
                  <a:gd name="T67" fmla="*/ 1495 h 1498"/>
                  <a:gd name="T68" fmla="*/ 3 w 781"/>
                  <a:gd name="T69" fmla="*/ 1462 h 1498"/>
                  <a:gd name="T70" fmla="*/ 7 w 781"/>
                  <a:gd name="T71" fmla="*/ 1406 h 1498"/>
                  <a:gd name="T72" fmla="*/ 11 w 781"/>
                  <a:gd name="T73" fmla="*/ 1232 h 1498"/>
                  <a:gd name="T74" fmla="*/ 11 w 781"/>
                  <a:gd name="T75" fmla="*/ 959 h 1498"/>
                  <a:gd name="T76" fmla="*/ 12 w 781"/>
                  <a:gd name="T77" fmla="*/ 628 h 1498"/>
                  <a:gd name="T78" fmla="*/ 12 w 781"/>
                  <a:gd name="T79" fmla="*/ 239 h 1498"/>
                  <a:gd name="T80" fmla="*/ 19 w 781"/>
                  <a:gd name="T81" fmla="*/ 38 h 1498"/>
                  <a:gd name="T82" fmla="*/ 33 w 781"/>
                  <a:gd name="T83" fmla="*/ 28 h 1498"/>
                  <a:gd name="T84" fmla="*/ 48 w 781"/>
                  <a:gd name="T85" fmla="*/ 17 h 1498"/>
                  <a:gd name="T86" fmla="*/ 61 w 781"/>
                  <a:gd name="T87" fmla="*/ 6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1" h="1498">
                    <a:moveTo>
                      <a:pt x="68" y="0"/>
                    </a:moveTo>
                    <a:lnTo>
                      <a:pt x="109" y="0"/>
                    </a:lnTo>
                    <a:lnTo>
                      <a:pt x="148" y="1"/>
                    </a:lnTo>
                    <a:lnTo>
                      <a:pt x="188" y="1"/>
                    </a:lnTo>
                    <a:lnTo>
                      <a:pt x="228" y="1"/>
                    </a:lnTo>
                    <a:lnTo>
                      <a:pt x="268" y="3"/>
                    </a:lnTo>
                    <a:lnTo>
                      <a:pt x="308" y="3"/>
                    </a:lnTo>
                    <a:lnTo>
                      <a:pt x="348" y="4"/>
                    </a:lnTo>
                    <a:lnTo>
                      <a:pt x="389" y="4"/>
                    </a:lnTo>
                    <a:lnTo>
                      <a:pt x="428" y="4"/>
                    </a:lnTo>
                    <a:lnTo>
                      <a:pt x="468" y="5"/>
                    </a:lnTo>
                    <a:lnTo>
                      <a:pt x="508" y="5"/>
                    </a:lnTo>
                    <a:lnTo>
                      <a:pt x="547" y="5"/>
                    </a:lnTo>
                    <a:lnTo>
                      <a:pt x="588" y="6"/>
                    </a:lnTo>
                    <a:lnTo>
                      <a:pt x="628" y="6"/>
                    </a:lnTo>
                    <a:lnTo>
                      <a:pt x="667" y="7"/>
                    </a:lnTo>
                    <a:lnTo>
                      <a:pt x="708" y="7"/>
                    </a:lnTo>
                    <a:lnTo>
                      <a:pt x="708" y="195"/>
                    </a:lnTo>
                    <a:lnTo>
                      <a:pt x="708" y="383"/>
                    </a:lnTo>
                    <a:lnTo>
                      <a:pt x="708" y="571"/>
                    </a:lnTo>
                    <a:lnTo>
                      <a:pt x="708" y="758"/>
                    </a:lnTo>
                    <a:lnTo>
                      <a:pt x="708" y="779"/>
                    </a:lnTo>
                    <a:lnTo>
                      <a:pt x="708" y="799"/>
                    </a:lnTo>
                    <a:lnTo>
                      <a:pt x="706" y="819"/>
                    </a:lnTo>
                    <a:lnTo>
                      <a:pt x="706" y="840"/>
                    </a:lnTo>
                    <a:lnTo>
                      <a:pt x="708" y="859"/>
                    </a:lnTo>
                    <a:lnTo>
                      <a:pt x="709" y="876"/>
                    </a:lnTo>
                    <a:lnTo>
                      <a:pt x="711" y="894"/>
                    </a:lnTo>
                    <a:lnTo>
                      <a:pt x="716" y="913"/>
                    </a:lnTo>
                    <a:lnTo>
                      <a:pt x="724" y="924"/>
                    </a:lnTo>
                    <a:lnTo>
                      <a:pt x="732" y="936"/>
                    </a:lnTo>
                    <a:lnTo>
                      <a:pt x="740" y="947"/>
                    </a:lnTo>
                    <a:lnTo>
                      <a:pt x="749" y="959"/>
                    </a:lnTo>
                    <a:lnTo>
                      <a:pt x="757" y="972"/>
                    </a:lnTo>
                    <a:lnTo>
                      <a:pt x="765" y="983"/>
                    </a:lnTo>
                    <a:lnTo>
                      <a:pt x="773" y="995"/>
                    </a:lnTo>
                    <a:lnTo>
                      <a:pt x="781" y="1006"/>
                    </a:lnTo>
                    <a:lnTo>
                      <a:pt x="758" y="1018"/>
                    </a:lnTo>
                    <a:lnTo>
                      <a:pt x="734" y="1030"/>
                    </a:lnTo>
                    <a:lnTo>
                      <a:pt x="710" y="1045"/>
                    </a:lnTo>
                    <a:lnTo>
                      <a:pt x="685" y="1061"/>
                    </a:lnTo>
                    <a:lnTo>
                      <a:pt x="660" y="1080"/>
                    </a:lnTo>
                    <a:lnTo>
                      <a:pt x="635" y="1098"/>
                    </a:lnTo>
                    <a:lnTo>
                      <a:pt x="610" y="1118"/>
                    </a:lnTo>
                    <a:lnTo>
                      <a:pt x="583" y="1140"/>
                    </a:lnTo>
                    <a:lnTo>
                      <a:pt x="558" y="1161"/>
                    </a:lnTo>
                    <a:lnTo>
                      <a:pt x="531" y="1184"/>
                    </a:lnTo>
                    <a:lnTo>
                      <a:pt x="506" y="1205"/>
                    </a:lnTo>
                    <a:lnTo>
                      <a:pt x="480" y="1229"/>
                    </a:lnTo>
                    <a:lnTo>
                      <a:pt x="453" y="1252"/>
                    </a:lnTo>
                    <a:lnTo>
                      <a:pt x="427" y="1275"/>
                    </a:lnTo>
                    <a:lnTo>
                      <a:pt x="401" y="1297"/>
                    </a:lnTo>
                    <a:lnTo>
                      <a:pt x="375" y="1320"/>
                    </a:lnTo>
                    <a:lnTo>
                      <a:pt x="349" y="1341"/>
                    </a:lnTo>
                    <a:lnTo>
                      <a:pt x="323" y="1362"/>
                    </a:lnTo>
                    <a:lnTo>
                      <a:pt x="297" y="1382"/>
                    </a:lnTo>
                    <a:lnTo>
                      <a:pt x="272" y="1401"/>
                    </a:lnTo>
                    <a:lnTo>
                      <a:pt x="247" y="1419"/>
                    </a:lnTo>
                    <a:lnTo>
                      <a:pt x="223" y="1435"/>
                    </a:lnTo>
                    <a:lnTo>
                      <a:pt x="198" y="1450"/>
                    </a:lnTo>
                    <a:lnTo>
                      <a:pt x="174" y="1464"/>
                    </a:lnTo>
                    <a:lnTo>
                      <a:pt x="150" y="1475"/>
                    </a:lnTo>
                    <a:lnTo>
                      <a:pt x="127" y="1484"/>
                    </a:lnTo>
                    <a:lnTo>
                      <a:pt x="105" y="1491"/>
                    </a:lnTo>
                    <a:lnTo>
                      <a:pt x="82" y="1496"/>
                    </a:lnTo>
                    <a:lnTo>
                      <a:pt x="61" y="1498"/>
                    </a:lnTo>
                    <a:lnTo>
                      <a:pt x="41" y="1498"/>
                    </a:lnTo>
                    <a:lnTo>
                      <a:pt x="20" y="1495"/>
                    </a:lnTo>
                    <a:lnTo>
                      <a:pt x="0" y="1489"/>
                    </a:lnTo>
                    <a:lnTo>
                      <a:pt x="3" y="1462"/>
                    </a:lnTo>
                    <a:lnTo>
                      <a:pt x="5" y="1436"/>
                    </a:lnTo>
                    <a:lnTo>
                      <a:pt x="7" y="1406"/>
                    </a:lnTo>
                    <a:lnTo>
                      <a:pt x="9" y="1369"/>
                    </a:lnTo>
                    <a:lnTo>
                      <a:pt x="11" y="1232"/>
                    </a:lnTo>
                    <a:lnTo>
                      <a:pt x="11" y="1095"/>
                    </a:lnTo>
                    <a:lnTo>
                      <a:pt x="11" y="959"/>
                    </a:lnTo>
                    <a:lnTo>
                      <a:pt x="12" y="823"/>
                    </a:lnTo>
                    <a:lnTo>
                      <a:pt x="12" y="628"/>
                    </a:lnTo>
                    <a:lnTo>
                      <a:pt x="12" y="433"/>
                    </a:lnTo>
                    <a:lnTo>
                      <a:pt x="12" y="239"/>
                    </a:lnTo>
                    <a:lnTo>
                      <a:pt x="12" y="44"/>
                    </a:lnTo>
                    <a:lnTo>
                      <a:pt x="19" y="38"/>
                    </a:lnTo>
                    <a:lnTo>
                      <a:pt x="26" y="34"/>
                    </a:lnTo>
                    <a:lnTo>
                      <a:pt x="33" y="28"/>
                    </a:lnTo>
                    <a:lnTo>
                      <a:pt x="41" y="22"/>
                    </a:lnTo>
                    <a:lnTo>
                      <a:pt x="48" y="17"/>
                    </a:lnTo>
                    <a:lnTo>
                      <a:pt x="54" y="12"/>
                    </a:lnTo>
                    <a:lnTo>
                      <a:pt x="61" y="6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6B6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6" name="Freeform 14"/>
              <p:cNvSpPr>
                <a:spLocks/>
              </p:cNvSpPr>
              <p:nvPr/>
            </p:nvSpPr>
            <p:spPr bwMode="auto">
              <a:xfrm>
                <a:off x="550" y="873"/>
                <a:ext cx="347" cy="737"/>
              </a:xfrm>
              <a:custGeom>
                <a:avLst/>
                <a:gdLst>
                  <a:gd name="T0" fmla="*/ 90 w 694"/>
                  <a:gd name="T1" fmla="*/ 0 h 1475"/>
                  <a:gd name="T2" fmla="*/ 162 w 694"/>
                  <a:gd name="T3" fmla="*/ 2 h 1475"/>
                  <a:gd name="T4" fmla="*/ 234 w 694"/>
                  <a:gd name="T5" fmla="*/ 3 h 1475"/>
                  <a:gd name="T6" fmla="*/ 306 w 694"/>
                  <a:gd name="T7" fmla="*/ 4 h 1475"/>
                  <a:gd name="T8" fmla="*/ 378 w 694"/>
                  <a:gd name="T9" fmla="*/ 4 h 1475"/>
                  <a:gd name="T10" fmla="*/ 450 w 694"/>
                  <a:gd name="T11" fmla="*/ 5 h 1475"/>
                  <a:gd name="T12" fmla="*/ 522 w 694"/>
                  <a:gd name="T13" fmla="*/ 6 h 1475"/>
                  <a:gd name="T14" fmla="*/ 595 w 694"/>
                  <a:gd name="T15" fmla="*/ 7 h 1475"/>
                  <a:gd name="T16" fmla="*/ 631 w 694"/>
                  <a:gd name="T17" fmla="*/ 176 h 1475"/>
                  <a:gd name="T18" fmla="*/ 631 w 694"/>
                  <a:gd name="T19" fmla="*/ 514 h 1475"/>
                  <a:gd name="T20" fmla="*/ 629 w 694"/>
                  <a:gd name="T21" fmla="*/ 701 h 1475"/>
                  <a:gd name="T22" fmla="*/ 629 w 694"/>
                  <a:gd name="T23" fmla="*/ 738 h 1475"/>
                  <a:gd name="T24" fmla="*/ 629 w 694"/>
                  <a:gd name="T25" fmla="*/ 772 h 1475"/>
                  <a:gd name="T26" fmla="*/ 633 w 694"/>
                  <a:gd name="T27" fmla="*/ 807 h 1475"/>
                  <a:gd name="T28" fmla="*/ 643 w 694"/>
                  <a:gd name="T29" fmla="*/ 833 h 1475"/>
                  <a:gd name="T30" fmla="*/ 658 w 694"/>
                  <a:gd name="T31" fmla="*/ 853 h 1475"/>
                  <a:gd name="T32" fmla="*/ 672 w 694"/>
                  <a:gd name="T33" fmla="*/ 874 h 1475"/>
                  <a:gd name="T34" fmla="*/ 687 w 694"/>
                  <a:gd name="T35" fmla="*/ 893 h 1475"/>
                  <a:gd name="T36" fmla="*/ 651 w 694"/>
                  <a:gd name="T37" fmla="*/ 927 h 1475"/>
                  <a:gd name="T38" fmla="*/ 564 w 694"/>
                  <a:gd name="T39" fmla="*/ 999 h 1475"/>
                  <a:gd name="T40" fmla="*/ 474 w 694"/>
                  <a:gd name="T41" fmla="*/ 1094 h 1475"/>
                  <a:gd name="T42" fmla="*/ 382 w 694"/>
                  <a:gd name="T43" fmla="*/ 1199 h 1475"/>
                  <a:gd name="T44" fmla="*/ 291 w 694"/>
                  <a:gd name="T45" fmla="*/ 1301 h 1475"/>
                  <a:gd name="T46" fmla="*/ 202 w 694"/>
                  <a:gd name="T47" fmla="*/ 1390 h 1475"/>
                  <a:gd name="T48" fmla="*/ 118 w 694"/>
                  <a:gd name="T49" fmla="*/ 1452 h 1475"/>
                  <a:gd name="T50" fmla="*/ 40 w 694"/>
                  <a:gd name="T51" fmla="*/ 1475 h 1475"/>
                  <a:gd name="T52" fmla="*/ 3 w 694"/>
                  <a:gd name="T53" fmla="*/ 1444 h 1475"/>
                  <a:gd name="T54" fmla="*/ 2 w 694"/>
                  <a:gd name="T55" fmla="*/ 1392 h 1475"/>
                  <a:gd name="T56" fmla="*/ 2 w 694"/>
                  <a:gd name="T57" fmla="*/ 1206 h 1475"/>
                  <a:gd name="T58" fmla="*/ 2 w 694"/>
                  <a:gd name="T59" fmla="*/ 898 h 1475"/>
                  <a:gd name="T60" fmla="*/ 3 w 694"/>
                  <a:gd name="T61" fmla="*/ 570 h 1475"/>
                  <a:gd name="T62" fmla="*/ 3 w 694"/>
                  <a:gd name="T63" fmla="*/ 217 h 1475"/>
                  <a:gd name="T64" fmla="*/ 11 w 694"/>
                  <a:gd name="T65" fmla="*/ 36 h 1475"/>
                  <a:gd name="T66" fmla="*/ 24 w 694"/>
                  <a:gd name="T67" fmla="*/ 26 h 1475"/>
                  <a:gd name="T68" fmla="*/ 35 w 694"/>
                  <a:gd name="T69" fmla="*/ 15 h 1475"/>
                  <a:gd name="T70" fmla="*/ 48 w 694"/>
                  <a:gd name="T71" fmla="*/ 5 h 1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4" h="1475">
                    <a:moveTo>
                      <a:pt x="55" y="0"/>
                    </a:moveTo>
                    <a:lnTo>
                      <a:pt x="90" y="0"/>
                    </a:lnTo>
                    <a:lnTo>
                      <a:pt x="126" y="2"/>
                    </a:lnTo>
                    <a:lnTo>
                      <a:pt x="162" y="2"/>
                    </a:lnTo>
                    <a:lnTo>
                      <a:pt x="199" y="2"/>
                    </a:lnTo>
                    <a:lnTo>
                      <a:pt x="234" y="3"/>
                    </a:lnTo>
                    <a:lnTo>
                      <a:pt x="270" y="3"/>
                    </a:lnTo>
                    <a:lnTo>
                      <a:pt x="306" y="4"/>
                    </a:lnTo>
                    <a:lnTo>
                      <a:pt x="343" y="4"/>
                    </a:lnTo>
                    <a:lnTo>
                      <a:pt x="378" y="4"/>
                    </a:lnTo>
                    <a:lnTo>
                      <a:pt x="414" y="5"/>
                    </a:lnTo>
                    <a:lnTo>
                      <a:pt x="450" y="5"/>
                    </a:lnTo>
                    <a:lnTo>
                      <a:pt x="487" y="5"/>
                    </a:lnTo>
                    <a:lnTo>
                      <a:pt x="522" y="6"/>
                    </a:lnTo>
                    <a:lnTo>
                      <a:pt x="558" y="6"/>
                    </a:lnTo>
                    <a:lnTo>
                      <a:pt x="595" y="7"/>
                    </a:lnTo>
                    <a:lnTo>
                      <a:pt x="631" y="7"/>
                    </a:lnTo>
                    <a:lnTo>
                      <a:pt x="631" y="176"/>
                    </a:lnTo>
                    <a:lnTo>
                      <a:pt x="631" y="345"/>
                    </a:lnTo>
                    <a:lnTo>
                      <a:pt x="631" y="514"/>
                    </a:lnTo>
                    <a:lnTo>
                      <a:pt x="631" y="683"/>
                    </a:lnTo>
                    <a:lnTo>
                      <a:pt x="629" y="701"/>
                    </a:lnTo>
                    <a:lnTo>
                      <a:pt x="629" y="719"/>
                    </a:lnTo>
                    <a:lnTo>
                      <a:pt x="629" y="738"/>
                    </a:lnTo>
                    <a:lnTo>
                      <a:pt x="628" y="756"/>
                    </a:lnTo>
                    <a:lnTo>
                      <a:pt x="629" y="772"/>
                    </a:lnTo>
                    <a:lnTo>
                      <a:pt x="631" y="790"/>
                    </a:lnTo>
                    <a:lnTo>
                      <a:pt x="633" y="807"/>
                    </a:lnTo>
                    <a:lnTo>
                      <a:pt x="636" y="823"/>
                    </a:lnTo>
                    <a:lnTo>
                      <a:pt x="643" y="833"/>
                    </a:lnTo>
                    <a:lnTo>
                      <a:pt x="651" y="844"/>
                    </a:lnTo>
                    <a:lnTo>
                      <a:pt x="658" y="853"/>
                    </a:lnTo>
                    <a:lnTo>
                      <a:pt x="665" y="863"/>
                    </a:lnTo>
                    <a:lnTo>
                      <a:pt x="672" y="874"/>
                    </a:lnTo>
                    <a:lnTo>
                      <a:pt x="679" y="883"/>
                    </a:lnTo>
                    <a:lnTo>
                      <a:pt x="687" y="893"/>
                    </a:lnTo>
                    <a:lnTo>
                      <a:pt x="694" y="904"/>
                    </a:lnTo>
                    <a:lnTo>
                      <a:pt x="651" y="927"/>
                    </a:lnTo>
                    <a:lnTo>
                      <a:pt x="609" y="959"/>
                    </a:lnTo>
                    <a:lnTo>
                      <a:pt x="564" y="999"/>
                    </a:lnTo>
                    <a:lnTo>
                      <a:pt x="519" y="1044"/>
                    </a:lnTo>
                    <a:lnTo>
                      <a:pt x="474" y="1094"/>
                    </a:lnTo>
                    <a:lnTo>
                      <a:pt x="428" y="1146"/>
                    </a:lnTo>
                    <a:lnTo>
                      <a:pt x="382" y="1199"/>
                    </a:lnTo>
                    <a:lnTo>
                      <a:pt x="337" y="1251"/>
                    </a:lnTo>
                    <a:lnTo>
                      <a:pt x="291" y="1301"/>
                    </a:lnTo>
                    <a:lnTo>
                      <a:pt x="247" y="1349"/>
                    </a:lnTo>
                    <a:lnTo>
                      <a:pt x="202" y="1390"/>
                    </a:lnTo>
                    <a:lnTo>
                      <a:pt x="159" y="1426"/>
                    </a:lnTo>
                    <a:lnTo>
                      <a:pt x="118" y="1452"/>
                    </a:lnTo>
                    <a:lnTo>
                      <a:pt x="79" y="1469"/>
                    </a:lnTo>
                    <a:lnTo>
                      <a:pt x="40" y="1475"/>
                    </a:lnTo>
                    <a:lnTo>
                      <a:pt x="4" y="1468"/>
                    </a:lnTo>
                    <a:lnTo>
                      <a:pt x="3" y="1444"/>
                    </a:lnTo>
                    <a:lnTo>
                      <a:pt x="2" y="1420"/>
                    </a:lnTo>
                    <a:lnTo>
                      <a:pt x="2" y="1392"/>
                    </a:lnTo>
                    <a:lnTo>
                      <a:pt x="0" y="1359"/>
                    </a:lnTo>
                    <a:lnTo>
                      <a:pt x="2" y="1206"/>
                    </a:lnTo>
                    <a:lnTo>
                      <a:pt x="2" y="1051"/>
                    </a:lnTo>
                    <a:lnTo>
                      <a:pt x="2" y="898"/>
                    </a:lnTo>
                    <a:lnTo>
                      <a:pt x="3" y="746"/>
                    </a:lnTo>
                    <a:lnTo>
                      <a:pt x="3" y="570"/>
                    </a:lnTo>
                    <a:lnTo>
                      <a:pt x="3" y="393"/>
                    </a:lnTo>
                    <a:lnTo>
                      <a:pt x="3" y="217"/>
                    </a:lnTo>
                    <a:lnTo>
                      <a:pt x="4" y="41"/>
                    </a:lnTo>
                    <a:lnTo>
                      <a:pt x="11" y="36"/>
                    </a:lnTo>
                    <a:lnTo>
                      <a:pt x="17" y="30"/>
                    </a:lnTo>
                    <a:lnTo>
                      <a:pt x="24" y="26"/>
                    </a:lnTo>
                    <a:lnTo>
                      <a:pt x="29" y="20"/>
                    </a:lnTo>
                    <a:lnTo>
                      <a:pt x="35" y="15"/>
                    </a:lnTo>
                    <a:lnTo>
                      <a:pt x="42" y="10"/>
                    </a:lnTo>
                    <a:lnTo>
                      <a:pt x="48" y="5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757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7" name="Freeform 15"/>
              <p:cNvSpPr>
                <a:spLocks/>
              </p:cNvSpPr>
              <p:nvPr/>
            </p:nvSpPr>
            <p:spPr bwMode="auto">
              <a:xfrm>
                <a:off x="550" y="873"/>
                <a:ext cx="307" cy="727"/>
              </a:xfrm>
              <a:custGeom>
                <a:avLst/>
                <a:gdLst>
                  <a:gd name="T0" fmla="*/ 82 w 615"/>
                  <a:gd name="T1" fmla="*/ 0 h 1455"/>
                  <a:gd name="T2" fmla="*/ 146 w 615"/>
                  <a:gd name="T3" fmla="*/ 2 h 1455"/>
                  <a:gd name="T4" fmla="*/ 210 w 615"/>
                  <a:gd name="T5" fmla="*/ 3 h 1455"/>
                  <a:gd name="T6" fmla="*/ 274 w 615"/>
                  <a:gd name="T7" fmla="*/ 4 h 1455"/>
                  <a:gd name="T8" fmla="*/ 338 w 615"/>
                  <a:gd name="T9" fmla="*/ 4 h 1455"/>
                  <a:gd name="T10" fmla="*/ 401 w 615"/>
                  <a:gd name="T11" fmla="*/ 5 h 1455"/>
                  <a:gd name="T12" fmla="*/ 466 w 615"/>
                  <a:gd name="T13" fmla="*/ 6 h 1455"/>
                  <a:gd name="T14" fmla="*/ 529 w 615"/>
                  <a:gd name="T15" fmla="*/ 7 h 1455"/>
                  <a:gd name="T16" fmla="*/ 562 w 615"/>
                  <a:gd name="T17" fmla="*/ 157 h 1455"/>
                  <a:gd name="T18" fmla="*/ 562 w 615"/>
                  <a:gd name="T19" fmla="*/ 458 h 1455"/>
                  <a:gd name="T20" fmla="*/ 560 w 615"/>
                  <a:gd name="T21" fmla="*/ 624 h 1455"/>
                  <a:gd name="T22" fmla="*/ 560 w 615"/>
                  <a:gd name="T23" fmla="*/ 657 h 1455"/>
                  <a:gd name="T24" fmla="*/ 562 w 615"/>
                  <a:gd name="T25" fmla="*/ 688 h 1455"/>
                  <a:gd name="T26" fmla="*/ 565 w 615"/>
                  <a:gd name="T27" fmla="*/ 717 h 1455"/>
                  <a:gd name="T28" fmla="*/ 573 w 615"/>
                  <a:gd name="T29" fmla="*/ 741 h 1455"/>
                  <a:gd name="T30" fmla="*/ 586 w 615"/>
                  <a:gd name="T31" fmla="*/ 760 h 1455"/>
                  <a:gd name="T32" fmla="*/ 597 w 615"/>
                  <a:gd name="T33" fmla="*/ 778 h 1455"/>
                  <a:gd name="T34" fmla="*/ 609 w 615"/>
                  <a:gd name="T35" fmla="*/ 797 h 1455"/>
                  <a:gd name="T36" fmla="*/ 578 w 615"/>
                  <a:gd name="T37" fmla="*/ 828 h 1455"/>
                  <a:gd name="T38" fmla="*/ 502 w 615"/>
                  <a:gd name="T39" fmla="*/ 903 h 1455"/>
                  <a:gd name="T40" fmla="*/ 424 w 615"/>
                  <a:gd name="T41" fmla="*/ 1006 h 1455"/>
                  <a:gd name="T42" fmla="*/ 345 w 615"/>
                  <a:gd name="T43" fmla="*/ 1124 h 1455"/>
                  <a:gd name="T44" fmla="*/ 268 w 615"/>
                  <a:gd name="T45" fmla="*/ 1243 h 1455"/>
                  <a:gd name="T46" fmla="*/ 192 w 615"/>
                  <a:gd name="T47" fmla="*/ 1346 h 1455"/>
                  <a:gd name="T48" fmla="*/ 118 w 615"/>
                  <a:gd name="T49" fmla="*/ 1422 h 1455"/>
                  <a:gd name="T50" fmla="*/ 49 w 615"/>
                  <a:gd name="T51" fmla="*/ 1455 h 1455"/>
                  <a:gd name="T52" fmla="*/ 12 w 615"/>
                  <a:gd name="T53" fmla="*/ 1427 h 1455"/>
                  <a:gd name="T54" fmla="*/ 5 w 615"/>
                  <a:gd name="T55" fmla="*/ 1380 h 1455"/>
                  <a:gd name="T56" fmla="*/ 0 w 615"/>
                  <a:gd name="T57" fmla="*/ 1180 h 1455"/>
                  <a:gd name="T58" fmla="*/ 2 w 615"/>
                  <a:gd name="T59" fmla="*/ 838 h 1455"/>
                  <a:gd name="T60" fmla="*/ 3 w 615"/>
                  <a:gd name="T61" fmla="*/ 511 h 1455"/>
                  <a:gd name="T62" fmla="*/ 4 w 615"/>
                  <a:gd name="T63" fmla="*/ 195 h 1455"/>
                  <a:gd name="T64" fmla="*/ 11 w 615"/>
                  <a:gd name="T65" fmla="*/ 33 h 1455"/>
                  <a:gd name="T66" fmla="*/ 22 w 615"/>
                  <a:gd name="T67" fmla="*/ 23 h 1455"/>
                  <a:gd name="T68" fmla="*/ 34 w 615"/>
                  <a:gd name="T69" fmla="*/ 14 h 1455"/>
                  <a:gd name="T70" fmla="*/ 44 w 615"/>
                  <a:gd name="T71" fmla="*/ 5 h 1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1455">
                    <a:moveTo>
                      <a:pt x="50" y="0"/>
                    </a:moveTo>
                    <a:lnTo>
                      <a:pt x="82" y="0"/>
                    </a:lnTo>
                    <a:lnTo>
                      <a:pt x="115" y="2"/>
                    </a:lnTo>
                    <a:lnTo>
                      <a:pt x="146" y="2"/>
                    </a:lnTo>
                    <a:lnTo>
                      <a:pt x="178" y="2"/>
                    </a:lnTo>
                    <a:lnTo>
                      <a:pt x="210" y="3"/>
                    </a:lnTo>
                    <a:lnTo>
                      <a:pt x="242" y="3"/>
                    </a:lnTo>
                    <a:lnTo>
                      <a:pt x="274" y="4"/>
                    </a:lnTo>
                    <a:lnTo>
                      <a:pt x="306" y="4"/>
                    </a:lnTo>
                    <a:lnTo>
                      <a:pt x="338" y="4"/>
                    </a:lnTo>
                    <a:lnTo>
                      <a:pt x="370" y="5"/>
                    </a:lnTo>
                    <a:lnTo>
                      <a:pt x="401" y="5"/>
                    </a:lnTo>
                    <a:lnTo>
                      <a:pt x="434" y="5"/>
                    </a:lnTo>
                    <a:lnTo>
                      <a:pt x="466" y="6"/>
                    </a:lnTo>
                    <a:lnTo>
                      <a:pt x="498" y="6"/>
                    </a:lnTo>
                    <a:lnTo>
                      <a:pt x="529" y="7"/>
                    </a:lnTo>
                    <a:lnTo>
                      <a:pt x="562" y="7"/>
                    </a:lnTo>
                    <a:lnTo>
                      <a:pt x="562" y="157"/>
                    </a:lnTo>
                    <a:lnTo>
                      <a:pt x="562" y="307"/>
                    </a:lnTo>
                    <a:lnTo>
                      <a:pt x="562" y="458"/>
                    </a:lnTo>
                    <a:lnTo>
                      <a:pt x="562" y="608"/>
                    </a:lnTo>
                    <a:lnTo>
                      <a:pt x="560" y="624"/>
                    </a:lnTo>
                    <a:lnTo>
                      <a:pt x="560" y="640"/>
                    </a:lnTo>
                    <a:lnTo>
                      <a:pt x="560" y="657"/>
                    </a:lnTo>
                    <a:lnTo>
                      <a:pt x="560" y="673"/>
                    </a:lnTo>
                    <a:lnTo>
                      <a:pt x="562" y="688"/>
                    </a:lnTo>
                    <a:lnTo>
                      <a:pt x="563" y="702"/>
                    </a:lnTo>
                    <a:lnTo>
                      <a:pt x="565" y="717"/>
                    </a:lnTo>
                    <a:lnTo>
                      <a:pt x="567" y="732"/>
                    </a:lnTo>
                    <a:lnTo>
                      <a:pt x="573" y="741"/>
                    </a:lnTo>
                    <a:lnTo>
                      <a:pt x="579" y="750"/>
                    </a:lnTo>
                    <a:lnTo>
                      <a:pt x="586" y="760"/>
                    </a:lnTo>
                    <a:lnTo>
                      <a:pt x="591" y="769"/>
                    </a:lnTo>
                    <a:lnTo>
                      <a:pt x="597" y="778"/>
                    </a:lnTo>
                    <a:lnTo>
                      <a:pt x="603" y="787"/>
                    </a:lnTo>
                    <a:lnTo>
                      <a:pt x="609" y="797"/>
                    </a:lnTo>
                    <a:lnTo>
                      <a:pt x="615" y="806"/>
                    </a:lnTo>
                    <a:lnTo>
                      <a:pt x="578" y="828"/>
                    </a:lnTo>
                    <a:lnTo>
                      <a:pt x="540" y="861"/>
                    </a:lnTo>
                    <a:lnTo>
                      <a:pt x="502" y="903"/>
                    </a:lnTo>
                    <a:lnTo>
                      <a:pt x="462" y="951"/>
                    </a:lnTo>
                    <a:lnTo>
                      <a:pt x="424" y="1006"/>
                    </a:lnTo>
                    <a:lnTo>
                      <a:pt x="384" y="1064"/>
                    </a:lnTo>
                    <a:lnTo>
                      <a:pt x="345" y="1124"/>
                    </a:lnTo>
                    <a:lnTo>
                      <a:pt x="307" y="1184"/>
                    </a:lnTo>
                    <a:lnTo>
                      <a:pt x="268" y="1243"/>
                    </a:lnTo>
                    <a:lnTo>
                      <a:pt x="229" y="1297"/>
                    </a:lnTo>
                    <a:lnTo>
                      <a:pt x="192" y="1346"/>
                    </a:lnTo>
                    <a:lnTo>
                      <a:pt x="154" y="1389"/>
                    </a:lnTo>
                    <a:lnTo>
                      <a:pt x="118" y="1422"/>
                    </a:lnTo>
                    <a:lnTo>
                      <a:pt x="82" y="1444"/>
                    </a:lnTo>
                    <a:lnTo>
                      <a:pt x="49" y="1455"/>
                    </a:lnTo>
                    <a:lnTo>
                      <a:pt x="15" y="1450"/>
                    </a:lnTo>
                    <a:lnTo>
                      <a:pt x="12" y="1427"/>
                    </a:lnTo>
                    <a:lnTo>
                      <a:pt x="9" y="1404"/>
                    </a:lnTo>
                    <a:lnTo>
                      <a:pt x="5" y="1380"/>
                    </a:lnTo>
                    <a:lnTo>
                      <a:pt x="0" y="1351"/>
                    </a:lnTo>
                    <a:lnTo>
                      <a:pt x="0" y="1180"/>
                    </a:lnTo>
                    <a:lnTo>
                      <a:pt x="2" y="1009"/>
                    </a:lnTo>
                    <a:lnTo>
                      <a:pt x="2" y="838"/>
                    </a:lnTo>
                    <a:lnTo>
                      <a:pt x="2" y="669"/>
                    </a:lnTo>
                    <a:lnTo>
                      <a:pt x="3" y="511"/>
                    </a:lnTo>
                    <a:lnTo>
                      <a:pt x="4" y="353"/>
                    </a:lnTo>
                    <a:lnTo>
                      <a:pt x="4" y="195"/>
                    </a:lnTo>
                    <a:lnTo>
                      <a:pt x="5" y="37"/>
                    </a:lnTo>
                    <a:lnTo>
                      <a:pt x="11" y="33"/>
                    </a:lnTo>
                    <a:lnTo>
                      <a:pt x="17" y="28"/>
                    </a:lnTo>
                    <a:lnTo>
                      <a:pt x="22" y="23"/>
                    </a:lnTo>
                    <a:lnTo>
                      <a:pt x="28" y="19"/>
                    </a:lnTo>
                    <a:lnTo>
                      <a:pt x="34" y="14"/>
                    </a:lnTo>
                    <a:lnTo>
                      <a:pt x="39" y="10"/>
                    </a:lnTo>
                    <a:lnTo>
                      <a:pt x="44" y="5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7C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8" name="Freeform 16"/>
              <p:cNvSpPr>
                <a:spLocks/>
              </p:cNvSpPr>
              <p:nvPr/>
            </p:nvSpPr>
            <p:spPr bwMode="auto">
              <a:xfrm>
                <a:off x="550" y="873"/>
                <a:ext cx="268" cy="716"/>
              </a:xfrm>
              <a:custGeom>
                <a:avLst/>
                <a:gdLst>
                  <a:gd name="T0" fmla="*/ 74 w 536"/>
                  <a:gd name="T1" fmla="*/ 0 h 1431"/>
                  <a:gd name="T2" fmla="*/ 131 w 536"/>
                  <a:gd name="T3" fmla="*/ 1 h 1431"/>
                  <a:gd name="T4" fmla="*/ 186 w 536"/>
                  <a:gd name="T5" fmla="*/ 2 h 1431"/>
                  <a:gd name="T6" fmla="*/ 241 w 536"/>
                  <a:gd name="T7" fmla="*/ 3 h 1431"/>
                  <a:gd name="T8" fmla="*/ 298 w 536"/>
                  <a:gd name="T9" fmla="*/ 3 h 1431"/>
                  <a:gd name="T10" fmla="*/ 353 w 536"/>
                  <a:gd name="T11" fmla="*/ 4 h 1431"/>
                  <a:gd name="T12" fmla="*/ 408 w 536"/>
                  <a:gd name="T13" fmla="*/ 5 h 1431"/>
                  <a:gd name="T14" fmla="*/ 465 w 536"/>
                  <a:gd name="T15" fmla="*/ 6 h 1431"/>
                  <a:gd name="T16" fmla="*/ 492 w 536"/>
                  <a:gd name="T17" fmla="*/ 137 h 1431"/>
                  <a:gd name="T18" fmla="*/ 492 w 536"/>
                  <a:gd name="T19" fmla="*/ 399 h 1431"/>
                  <a:gd name="T20" fmla="*/ 492 w 536"/>
                  <a:gd name="T21" fmla="*/ 545 h 1431"/>
                  <a:gd name="T22" fmla="*/ 491 w 536"/>
                  <a:gd name="T23" fmla="*/ 573 h 1431"/>
                  <a:gd name="T24" fmla="*/ 492 w 536"/>
                  <a:gd name="T25" fmla="*/ 601 h 1431"/>
                  <a:gd name="T26" fmla="*/ 495 w 536"/>
                  <a:gd name="T27" fmla="*/ 626 h 1431"/>
                  <a:gd name="T28" fmla="*/ 502 w 536"/>
                  <a:gd name="T29" fmla="*/ 647 h 1431"/>
                  <a:gd name="T30" fmla="*/ 512 w 536"/>
                  <a:gd name="T31" fmla="*/ 663 h 1431"/>
                  <a:gd name="T32" fmla="*/ 522 w 536"/>
                  <a:gd name="T33" fmla="*/ 678 h 1431"/>
                  <a:gd name="T34" fmla="*/ 532 w 536"/>
                  <a:gd name="T35" fmla="*/ 694 h 1431"/>
                  <a:gd name="T36" fmla="*/ 504 w 536"/>
                  <a:gd name="T37" fmla="*/ 724 h 1431"/>
                  <a:gd name="T38" fmla="*/ 439 w 536"/>
                  <a:gd name="T39" fmla="*/ 803 h 1431"/>
                  <a:gd name="T40" fmla="*/ 375 w 536"/>
                  <a:gd name="T41" fmla="*/ 916 h 1431"/>
                  <a:gd name="T42" fmla="*/ 309 w 536"/>
                  <a:gd name="T43" fmla="*/ 1048 h 1431"/>
                  <a:gd name="T44" fmla="*/ 244 w 536"/>
                  <a:gd name="T45" fmla="*/ 1182 h 1431"/>
                  <a:gd name="T46" fmla="*/ 180 w 536"/>
                  <a:gd name="T47" fmla="*/ 1300 h 1431"/>
                  <a:gd name="T48" fmla="*/ 118 w 536"/>
                  <a:gd name="T49" fmla="*/ 1389 h 1431"/>
                  <a:gd name="T50" fmla="*/ 57 w 536"/>
                  <a:gd name="T51" fmla="*/ 1431 h 1431"/>
                  <a:gd name="T52" fmla="*/ 21 w 536"/>
                  <a:gd name="T53" fmla="*/ 1408 h 1431"/>
                  <a:gd name="T54" fmla="*/ 7 w 536"/>
                  <a:gd name="T55" fmla="*/ 1365 h 1431"/>
                  <a:gd name="T56" fmla="*/ 0 w 536"/>
                  <a:gd name="T57" fmla="*/ 1152 h 1431"/>
                  <a:gd name="T58" fmla="*/ 2 w 536"/>
                  <a:gd name="T59" fmla="*/ 777 h 1431"/>
                  <a:gd name="T60" fmla="*/ 3 w 536"/>
                  <a:gd name="T61" fmla="*/ 451 h 1431"/>
                  <a:gd name="T62" fmla="*/ 5 w 536"/>
                  <a:gd name="T63" fmla="*/ 171 h 1431"/>
                  <a:gd name="T64" fmla="*/ 11 w 536"/>
                  <a:gd name="T65" fmla="*/ 28 h 1431"/>
                  <a:gd name="T66" fmla="*/ 21 w 536"/>
                  <a:gd name="T67" fmla="*/ 20 h 1431"/>
                  <a:gd name="T68" fmla="*/ 32 w 536"/>
                  <a:gd name="T69" fmla="*/ 11 h 1431"/>
                  <a:gd name="T70" fmla="*/ 42 w 536"/>
                  <a:gd name="T71" fmla="*/ 3 h 1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6" h="1431">
                    <a:moveTo>
                      <a:pt x="47" y="0"/>
                    </a:moveTo>
                    <a:lnTo>
                      <a:pt x="74" y="0"/>
                    </a:lnTo>
                    <a:lnTo>
                      <a:pt x="102" y="1"/>
                    </a:lnTo>
                    <a:lnTo>
                      <a:pt x="131" y="1"/>
                    </a:lnTo>
                    <a:lnTo>
                      <a:pt x="158" y="1"/>
                    </a:lnTo>
                    <a:lnTo>
                      <a:pt x="186" y="2"/>
                    </a:lnTo>
                    <a:lnTo>
                      <a:pt x="214" y="2"/>
                    </a:lnTo>
                    <a:lnTo>
                      <a:pt x="241" y="3"/>
                    </a:lnTo>
                    <a:lnTo>
                      <a:pt x="270" y="3"/>
                    </a:lnTo>
                    <a:lnTo>
                      <a:pt x="298" y="3"/>
                    </a:lnTo>
                    <a:lnTo>
                      <a:pt x="325" y="4"/>
                    </a:lnTo>
                    <a:lnTo>
                      <a:pt x="353" y="4"/>
                    </a:lnTo>
                    <a:lnTo>
                      <a:pt x="381" y="4"/>
                    </a:lnTo>
                    <a:lnTo>
                      <a:pt x="408" y="5"/>
                    </a:lnTo>
                    <a:lnTo>
                      <a:pt x="437" y="5"/>
                    </a:lnTo>
                    <a:lnTo>
                      <a:pt x="465" y="6"/>
                    </a:lnTo>
                    <a:lnTo>
                      <a:pt x="492" y="6"/>
                    </a:lnTo>
                    <a:lnTo>
                      <a:pt x="492" y="137"/>
                    </a:lnTo>
                    <a:lnTo>
                      <a:pt x="492" y="268"/>
                    </a:lnTo>
                    <a:lnTo>
                      <a:pt x="492" y="399"/>
                    </a:lnTo>
                    <a:lnTo>
                      <a:pt x="492" y="530"/>
                    </a:lnTo>
                    <a:lnTo>
                      <a:pt x="492" y="545"/>
                    </a:lnTo>
                    <a:lnTo>
                      <a:pt x="492" y="558"/>
                    </a:lnTo>
                    <a:lnTo>
                      <a:pt x="491" y="573"/>
                    </a:lnTo>
                    <a:lnTo>
                      <a:pt x="491" y="588"/>
                    </a:lnTo>
                    <a:lnTo>
                      <a:pt x="492" y="601"/>
                    </a:lnTo>
                    <a:lnTo>
                      <a:pt x="494" y="614"/>
                    </a:lnTo>
                    <a:lnTo>
                      <a:pt x="495" y="626"/>
                    </a:lnTo>
                    <a:lnTo>
                      <a:pt x="497" y="639"/>
                    </a:lnTo>
                    <a:lnTo>
                      <a:pt x="502" y="647"/>
                    </a:lnTo>
                    <a:lnTo>
                      <a:pt x="507" y="655"/>
                    </a:lnTo>
                    <a:lnTo>
                      <a:pt x="512" y="663"/>
                    </a:lnTo>
                    <a:lnTo>
                      <a:pt x="517" y="670"/>
                    </a:lnTo>
                    <a:lnTo>
                      <a:pt x="522" y="678"/>
                    </a:lnTo>
                    <a:lnTo>
                      <a:pt x="527" y="686"/>
                    </a:lnTo>
                    <a:lnTo>
                      <a:pt x="532" y="694"/>
                    </a:lnTo>
                    <a:lnTo>
                      <a:pt x="536" y="702"/>
                    </a:lnTo>
                    <a:lnTo>
                      <a:pt x="504" y="724"/>
                    </a:lnTo>
                    <a:lnTo>
                      <a:pt x="473" y="758"/>
                    </a:lnTo>
                    <a:lnTo>
                      <a:pt x="439" y="803"/>
                    </a:lnTo>
                    <a:lnTo>
                      <a:pt x="407" y="856"/>
                    </a:lnTo>
                    <a:lnTo>
                      <a:pt x="375" y="916"/>
                    </a:lnTo>
                    <a:lnTo>
                      <a:pt x="341" y="981"/>
                    </a:lnTo>
                    <a:lnTo>
                      <a:pt x="309" y="1048"/>
                    </a:lnTo>
                    <a:lnTo>
                      <a:pt x="277" y="1115"/>
                    </a:lnTo>
                    <a:lnTo>
                      <a:pt x="244" y="1182"/>
                    </a:lnTo>
                    <a:lnTo>
                      <a:pt x="211" y="1244"/>
                    </a:lnTo>
                    <a:lnTo>
                      <a:pt x="180" y="1300"/>
                    </a:lnTo>
                    <a:lnTo>
                      <a:pt x="148" y="1350"/>
                    </a:lnTo>
                    <a:lnTo>
                      <a:pt x="118" y="1389"/>
                    </a:lnTo>
                    <a:lnTo>
                      <a:pt x="87" y="1417"/>
                    </a:lnTo>
                    <a:lnTo>
                      <a:pt x="57" y="1431"/>
                    </a:lnTo>
                    <a:lnTo>
                      <a:pt x="28" y="1428"/>
                    </a:lnTo>
                    <a:lnTo>
                      <a:pt x="21" y="1408"/>
                    </a:lnTo>
                    <a:lnTo>
                      <a:pt x="14" y="1387"/>
                    </a:lnTo>
                    <a:lnTo>
                      <a:pt x="7" y="1365"/>
                    </a:lnTo>
                    <a:lnTo>
                      <a:pt x="0" y="1340"/>
                    </a:lnTo>
                    <a:lnTo>
                      <a:pt x="0" y="1152"/>
                    </a:lnTo>
                    <a:lnTo>
                      <a:pt x="2" y="965"/>
                    </a:lnTo>
                    <a:lnTo>
                      <a:pt x="2" y="777"/>
                    </a:lnTo>
                    <a:lnTo>
                      <a:pt x="2" y="591"/>
                    </a:lnTo>
                    <a:lnTo>
                      <a:pt x="3" y="451"/>
                    </a:lnTo>
                    <a:lnTo>
                      <a:pt x="4" y="311"/>
                    </a:lnTo>
                    <a:lnTo>
                      <a:pt x="5" y="171"/>
                    </a:lnTo>
                    <a:lnTo>
                      <a:pt x="6" y="32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6" y="16"/>
                    </a:lnTo>
                    <a:lnTo>
                      <a:pt x="32" y="11"/>
                    </a:lnTo>
                    <a:lnTo>
                      <a:pt x="36" y="8"/>
                    </a:lnTo>
                    <a:lnTo>
                      <a:pt x="42" y="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84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09" name="Freeform 17"/>
              <p:cNvSpPr>
                <a:spLocks/>
              </p:cNvSpPr>
              <p:nvPr/>
            </p:nvSpPr>
            <p:spPr bwMode="auto">
              <a:xfrm>
                <a:off x="550" y="873"/>
                <a:ext cx="229" cy="705"/>
              </a:xfrm>
              <a:custGeom>
                <a:avLst/>
                <a:gdLst>
                  <a:gd name="T0" fmla="*/ 66 w 458"/>
                  <a:gd name="T1" fmla="*/ 0 h 1410"/>
                  <a:gd name="T2" fmla="*/ 113 w 458"/>
                  <a:gd name="T3" fmla="*/ 1 h 1410"/>
                  <a:gd name="T4" fmla="*/ 161 w 458"/>
                  <a:gd name="T5" fmla="*/ 2 h 1410"/>
                  <a:gd name="T6" fmla="*/ 209 w 458"/>
                  <a:gd name="T7" fmla="*/ 3 h 1410"/>
                  <a:gd name="T8" fmla="*/ 256 w 458"/>
                  <a:gd name="T9" fmla="*/ 3 h 1410"/>
                  <a:gd name="T10" fmla="*/ 305 w 458"/>
                  <a:gd name="T11" fmla="*/ 4 h 1410"/>
                  <a:gd name="T12" fmla="*/ 352 w 458"/>
                  <a:gd name="T13" fmla="*/ 5 h 1410"/>
                  <a:gd name="T14" fmla="*/ 399 w 458"/>
                  <a:gd name="T15" fmla="*/ 6 h 1410"/>
                  <a:gd name="T16" fmla="*/ 423 w 458"/>
                  <a:gd name="T17" fmla="*/ 118 h 1410"/>
                  <a:gd name="T18" fmla="*/ 423 w 458"/>
                  <a:gd name="T19" fmla="*/ 343 h 1410"/>
                  <a:gd name="T20" fmla="*/ 423 w 458"/>
                  <a:gd name="T21" fmla="*/ 467 h 1410"/>
                  <a:gd name="T22" fmla="*/ 423 w 458"/>
                  <a:gd name="T23" fmla="*/ 494 h 1410"/>
                  <a:gd name="T24" fmla="*/ 424 w 458"/>
                  <a:gd name="T25" fmla="*/ 517 h 1410"/>
                  <a:gd name="T26" fmla="*/ 427 w 458"/>
                  <a:gd name="T27" fmla="*/ 538 h 1410"/>
                  <a:gd name="T28" fmla="*/ 436 w 458"/>
                  <a:gd name="T29" fmla="*/ 561 h 1410"/>
                  <a:gd name="T30" fmla="*/ 450 w 458"/>
                  <a:gd name="T31" fmla="*/ 588 h 1410"/>
                  <a:gd name="T32" fmla="*/ 431 w 458"/>
                  <a:gd name="T33" fmla="*/ 622 h 1410"/>
                  <a:gd name="T34" fmla="*/ 378 w 458"/>
                  <a:gd name="T35" fmla="*/ 705 h 1410"/>
                  <a:gd name="T36" fmla="*/ 325 w 458"/>
                  <a:gd name="T37" fmla="*/ 828 h 1410"/>
                  <a:gd name="T38" fmla="*/ 274 w 458"/>
                  <a:gd name="T39" fmla="*/ 973 h 1410"/>
                  <a:gd name="T40" fmla="*/ 222 w 458"/>
                  <a:gd name="T41" fmla="*/ 1122 h 1410"/>
                  <a:gd name="T42" fmla="*/ 169 w 458"/>
                  <a:gd name="T43" fmla="*/ 1257 h 1410"/>
                  <a:gd name="T44" fmla="*/ 118 w 458"/>
                  <a:gd name="T45" fmla="*/ 1359 h 1410"/>
                  <a:gd name="T46" fmla="*/ 66 w 458"/>
                  <a:gd name="T47" fmla="*/ 1410 h 1410"/>
                  <a:gd name="T48" fmla="*/ 36 w 458"/>
                  <a:gd name="T49" fmla="*/ 1401 h 1410"/>
                  <a:gd name="T50" fmla="*/ 26 w 458"/>
                  <a:gd name="T51" fmla="*/ 1381 h 1410"/>
                  <a:gd name="T52" fmla="*/ 15 w 458"/>
                  <a:gd name="T53" fmla="*/ 1361 h 1410"/>
                  <a:gd name="T54" fmla="*/ 5 w 458"/>
                  <a:gd name="T55" fmla="*/ 1342 h 1410"/>
                  <a:gd name="T56" fmla="*/ 0 w 458"/>
                  <a:gd name="T57" fmla="*/ 1126 h 1410"/>
                  <a:gd name="T58" fmla="*/ 0 w 458"/>
                  <a:gd name="T59" fmla="*/ 717 h 1410"/>
                  <a:gd name="T60" fmla="*/ 3 w 458"/>
                  <a:gd name="T61" fmla="*/ 392 h 1410"/>
                  <a:gd name="T62" fmla="*/ 6 w 458"/>
                  <a:gd name="T63" fmla="*/ 150 h 1410"/>
                  <a:gd name="T64" fmla="*/ 12 w 458"/>
                  <a:gd name="T65" fmla="*/ 26 h 1410"/>
                  <a:gd name="T66" fmla="*/ 20 w 458"/>
                  <a:gd name="T67" fmla="*/ 18 h 1410"/>
                  <a:gd name="T68" fmla="*/ 29 w 458"/>
                  <a:gd name="T69" fmla="*/ 11 h 1410"/>
                  <a:gd name="T70" fmla="*/ 37 w 458"/>
                  <a:gd name="T71" fmla="*/ 3 h 1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8" h="1410">
                    <a:moveTo>
                      <a:pt x="42" y="0"/>
                    </a:moveTo>
                    <a:lnTo>
                      <a:pt x="66" y="0"/>
                    </a:lnTo>
                    <a:lnTo>
                      <a:pt x="89" y="1"/>
                    </a:lnTo>
                    <a:lnTo>
                      <a:pt x="113" y="1"/>
                    </a:lnTo>
                    <a:lnTo>
                      <a:pt x="138" y="1"/>
                    </a:lnTo>
                    <a:lnTo>
                      <a:pt x="161" y="2"/>
                    </a:lnTo>
                    <a:lnTo>
                      <a:pt x="185" y="2"/>
                    </a:lnTo>
                    <a:lnTo>
                      <a:pt x="209" y="3"/>
                    </a:lnTo>
                    <a:lnTo>
                      <a:pt x="233" y="3"/>
                    </a:lnTo>
                    <a:lnTo>
                      <a:pt x="256" y="3"/>
                    </a:lnTo>
                    <a:lnTo>
                      <a:pt x="280" y="4"/>
                    </a:lnTo>
                    <a:lnTo>
                      <a:pt x="305" y="4"/>
                    </a:lnTo>
                    <a:lnTo>
                      <a:pt x="328" y="4"/>
                    </a:lnTo>
                    <a:lnTo>
                      <a:pt x="352" y="5"/>
                    </a:lnTo>
                    <a:lnTo>
                      <a:pt x="376" y="5"/>
                    </a:lnTo>
                    <a:lnTo>
                      <a:pt x="399" y="6"/>
                    </a:lnTo>
                    <a:lnTo>
                      <a:pt x="423" y="6"/>
                    </a:lnTo>
                    <a:lnTo>
                      <a:pt x="423" y="118"/>
                    </a:lnTo>
                    <a:lnTo>
                      <a:pt x="423" y="230"/>
                    </a:lnTo>
                    <a:lnTo>
                      <a:pt x="423" y="343"/>
                    </a:lnTo>
                    <a:lnTo>
                      <a:pt x="423" y="455"/>
                    </a:lnTo>
                    <a:lnTo>
                      <a:pt x="423" y="467"/>
                    </a:lnTo>
                    <a:lnTo>
                      <a:pt x="423" y="480"/>
                    </a:lnTo>
                    <a:lnTo>
                      <a:pt x="423" y="494"/>
                    </a:lnTo>
                    <a:lnTo>
                      <a:pt x="423" y="507"/>
                    </a:lnTo>
                    <a:lnTo>
                      <a:pt x="424" y="517"/>
                    </a:lnTo>
                    <a:lnTo>
                      <a:pt x="426" y="527"/>
                    </a:lnTo>
                    <a:lnTo>
                      <a:pt x="427" y="538"/>
                    </a:lnTo>
                    <a:lnTo>
                      <a:pt x="428" y="548"/>
                    </a:lnTo>
                    <a:lnTo>
                      <a:pt x="436" y="561"/>
                    </a:lnTo>
                    <a:lnTo>
                      <a:pt x="443" y="574"/>
                    </a:lnTo>
                    <a:lnTo>
                      <a:pt x="450" y="588"/>
                    </a:lnTo>
                    <a:lnTo>
                      <a:pt x="458" y="601"/>
                    </a:lnTo>
                    <a:lnTo>
                      <a:pt x="431" y="622"/>
                    </a:lnTo>
                    <a:lnTo>
                      <a:pt x="405" y="656"/>
                    </a:lnTo>
                    <a:lnTo>
                      <a:pt x="378" y="705"/>
                    </a:lnTo>
                    <a:lnTo>
                      <a:pt x="352" y="762"/>
                    </a:lnTo>
                    <a:lnTo>
                      <a:pt x="325" y="828"/>
                    </a:lnTo>
                    <a:lnTo>
                      <a:pt x="300" y="898"/>
                    </a:lnTo>
                    <a:lnTo>
                      <a:pt x="274" y="973"/>
                    </a:lnTo>
                    <a:lnTo>
                      <a:pt x="247" y="1048"/>
                    </a:lnTo>
                    <a:lnTo>
                      <a:pt x="222" y="1122"/>
                    </a:lnTo>
                    <a:lnTo>
                      <a:pt x="195" y="1192"/>
                    </a:lnTo>
                    <a:lnTo>
                      <a:pt x="169" y="1257"/>
                    </a:lnTo>
                    <a:lnTo>
                      <a:pt x="143" y="1313"/>
                    </a:lnTo>
                    <a:lnTo>
                      <a:pt x="118" y="1359"/>
                    </a:lnTo>
                    <a:lnTo>
                      <a:pt x="92" y="1391"/>
                    </a:lnTo>
                    <a:lnTo>
                      <a:pt x="66" y="1410"/>
                    </a:lnTo>
                    <a:lnTo>
                      <a:pt x="41" y="1410"/>
                    </a:lnTo>
                    <a:lnTo>
                      <a:pt x="36" y="1401"/>
                    </a:lnTo>
                    <a:lnTo>
                      <a:pt x="30" y="1391"/>
                    </a:lnTo>
                    <a:lnTo>
                      <a:pt x="26" y="1381"/>
                    </a:lnTo>
                    <a:lnTo>
                      <a:pt x="21" y="1372"/>
                    </a:lnTo>
                    <a:lnTo>
                      <a:pt x="15" y="1361"/>
                    </a:lnTo>
                    <a:lnTo>
                      <a:pt x="11" y="1352"/>
                    </a:lnTo>
                    <a:lnTo>
                      <a:pt x="5" y="1342"/>
                    </a:lnTo>
                    <a:lnTo>
                      <a:pt x="0" y="1330"/>
                    </a:lnTo>
                    <a:lnTo>
                      <a:pt x="0" y="1126"/>
                    </a:lnTo>
                    <a:lnTo>
                      <a:pt x="0" y="921"/>
                    </a:lnTo>
                    <a:lnTo>
                      <a:pt x="0" y="717"/>
                    </a:lnTo>
                    <a:lnTo>
                      <a:pt x="0" y="513"/>
                    </a:lnTo>
                    <a:lnTo>
                      <a:pt x="3" y="392"/>
                    </a:lnTo>
                    <a:lnTo>
                      <a:pt x="4" y="271"/>
                    </a:lnTo>
                    <a:lnTo>
                      <a:pt x="6" y="150"/>
                    </a:lnTo>
                    <a:lnTo>
                      <a:pt x="7" y="29"/>
                    </a:lnTo>
                    <a:lnTo>
                      <a:pt x="12" y="26"/>
                    </a:lnTo>
                    <a:lnTo>
                      <a:pt x="17" y="21"/>
                    </a:lnTo>
                    <a:lnTo>
                      <a:pt x="20" y="18"/>
                    </a:lnTo>
                    <a:lnTo>
                      <a:pt x="25" y="14"/>
                    </a:lnTo>
                    <a:lnTo>
                      <a:pt x="29" y="11"/>
                    </a:lnTo>
                    <a:lnTo>
                      <a:pt x="34" y="8"/>
                    </a:lnTo>
                    <a:lnTo>
                      <a:pt x="37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0" name="Freeform 18"/>
              <p:cNvSpPr>
                <a:spLocks/>
              </p:cNvSpPr>
              <p:nvPr/>
            </p:nvSpPr>
            <p:spPr bwMode="auto">
              <a:xfrm>
                <a:off x="550" y="874"/>
                <a:ext cx="190" cy="695"/>
              </a:xfrm>
              <a:custGeom>
                <a:avLst/>
                <a:gdLst>
                  <a:gd name="T0" fmla="*/ 37 w 380"/>
                  <a:gd name="T1" fmla="*/ 0 h 1389"/>
                  <a:gd name="T2" fmla="*/ 354 w 380"/>
                  <a:gd name="T3" fmla="*/ 7 h 1389"/>
                  <a:gd name="T4" fmla="*/ 354 w 380"/>
                  <a:gd name="T5" fmla="*/ 378 h 1389"/>
                  <a:gd name="T6" fmla="*/ 354 w 380"/>
                  <a:gd name="T7" fmla="*/ 423 h 1389"/>
                  <a:gd name="T8" fmla="*/ 358 w 380"/>
                  <a:gd name="T9" fmla="*/ 455 h 1389"/>
                  <a:gd name="T10" fmla="*/ 380 w 380"/>
                  <a:gd name="T11" fmla="*/ 500 h 1389"/>
                  <a:gd name="T12" fmla="*/ 358 w 380"/>
                  <a:gd name="T13" fmla="*/ 519 h 1389"/>
                  <a:gd name="T14" fmla="*/ 337 w 380"/>
                  <a:gd name="T15" fmla="*/ 555 h 1389"/>
                  <a:gd name="T16" fmla="*/ 316 w 380"/>
                  <a:gd name="T17" fmla="*/ 606 h 1389"/>
                  <a:gd name="T18" fmla="*/ 297 w 380"/>
                  <a:gd name="T19" fmla="*/ 667 h 1389"/>
                  <a:gd name="T20" fmla="*/ 276 w 380"/>
                  <a:gd name="T21" fmla="*/ 738 h 1389"/>
                  <a:gd name="T22" fmla="*/ 256 w 380"/>
                  <a:gd name="T23" fmla="*/ 815 h 1389"/>
                  <a:gd name="T24" fmla="*/ 237 w 380"/>
                  <a:gd name="T25" fmla="*/ 897 h 1389"/>
                  <a:gd name="T26" fmla="*/ 217 w 380"/>
                  <a:gd name="T27" fmla="*/ 980 h 1389"/>
                  <a:gd name="T28" fmla="*/ 197 w 380"/>
                  <a:gd name="T29" fmla="*/ 1062 h 1389"/>
                  <a:gd name="T30" fmla="*/ 178 w 380"/>
                  <a:gd name="T31" fmla="*/ 1140 h 1389"/>
                  <a:gd name="T32" fmla="*/ 158 w 380"/>
                  <a:gd name="T33" fmla="*/ 1212 h 1389"/>
                  <a:gd name="T34" fmla="*/ 138 w 380"/>
                  <a:gd name="T35" fmla="*/ 1275 h 1389"/>
                  <a:gd name="T36" fmla="*/ 117 w 380"/>
                  <a:gd name="T37" fmla="*/ 1327 h 1389"/>
                  <a:gd name="T38" fmla="*/ 96 w 380"/>
                  <a:gd name="T39" fmla="*/ 1365 h 1389"/>
                  <a:gd name="T40" fmla="*/ 74 w 380"/>
                  <a:gd name="T41" fmla="*/ 1387 h 1389"/>
                  <a:gd name="T42" fmla="*/ 52 w 380"/>
                  <a:gd name="T43" fmla="*/ 1389 h 1389"/>
                  <a:gd name="T44" fmla="*/ 0 w 380"/>
                  <a:gd name="T45" fmla="*/ 1320 h 1389"/>
                  <a:gd name="T46" fmla="*/ 0 w 380"/>
                  <a:gd name="T47" fmla="*/ 436 h 1389"/>
                  <a:gd name="T48" fmla="*/ 9 w 380"/>
                  <a:gd name="T49" fmla="*/ 25 h 1389"/>
                  <a:gd name="T50" fmla="*/ 37 w 380"/>
                  <a:gd name="T51" fmla="*/ 0 h 1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0" h="1389">
                    <a:moveTo>
                      <a:pt x="37" y="0"/>
                    </a:moveTo>
                    <a:lnTo>
                      <a:pt x="354" y="7"/>
                    </a:lnTo>
                    <a:lnTo>
                      <a:pt x="354" y="378"/>
                    </a:lnTo>
                    <a:lnTo>
                      <a:pt x="354" y="423"/>
                    </a:lnTo>
                    <a:lnTo>
                      <a:pt x="358" y="455"/>
                    </a:lnTo>
                    <a:lnTo>
                      <a:pt x="380" y="500"/>
                    </a:lnTo>
                    <a:lnTo>
                      <a:pt x="358" y="519"/>
                    </a:lnTo>
                    <a:lnTo>
                      <a:pt x="337" y="555"/>
                    </a:lnTo>
                    <a:lnTo>
                      <a:pt x="316" y="606"/>
                    </a:lnTo>
                    <a:lnTo>
                      <a:pt x="297" y="667"/>
                    </a:lnTo>
                    <a:lnTo>
                      <a:pt x="276" y="738"/>
                    </a:lnTo>
                    <a:lnTo>
                      <a:pt x="256" y="815"/>
                    </a:lnTo>
                    <a:lnTo>
                      <a:pt x="237" y="897"/>
                    </a:lnTo>
                    <a:lnTo>
                      <a:pt x="217" y="980"/>
                    </a:lnTo>
                    <a:lnTo>
                      <a:pt x="197" y="1062"/>
                    </a:lnTo>
                    <a:lnTo>
                      <a:pt x="178" y="1140"/>
                    </a:lnTo>
                    <a:lnTo>
                      <a:pt x="158" y="1212"/>
                    </a:lnTo>
                    <a:lnTo>
                      <a:pt x="138" y="1275"/>
                    </a:lnTo>
                    <a:lnTo>
                      <a:pt x="117" y="1327"/>
                    </a:lnTo>
                    <a:lnTo>
                      <a:pt x="96" y="1365"/>
                    </a:lnTo>
                    <a:lnTo>
                      <a:pt x="74" y="1387"/>
                    </a:lnTo>
                    <a:lnTo>
                      <a:pt x="52" y="1389"/>
                    </a:lnTo>
                    <a:lnTo>
                      <a:pt x="0" y="1320"/>
                    </a:lnTo>
                    <a:lnTo>
                      <a:pt x="0" y="436"/>
                    </a:lnTo>
                    <a:lnTo>
                      <a:pt x="9" y="2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1" name="Freeform 19"/>
              <p:cNvSpPr>
                <a:spLocks/>
              </p:cNvSpPr>
              <p:nvPr/>
            </p:nvSpPr>
            <p:spPr bwMode="auto">
              <a:xfrm>
                <a:off x="595" y="926"/>
                <a:ext cx="463" cy="628"/>
              </a:xfrm>
              <a:custGeom>
                <a:avLst/>
                <a:gdLst>
                  <a:gd name="T0" fmla="*/ 29 w 925"/>
                  <a:gd name="T1" fmla="*/ 10 h 1254"/>
                  <a:gd name="T2" fmla="*/ 87 w 925"/>
                  <a:gd name="T3" fmla="*/ 13 h 1254"/>
                  <a:gd name="T4" fmla="*/ 144 w 925"/>
                  <a:gd name="T5" fmla="*/ 16 h 1254"/>
                  <a:gd name="T6" fmla="*/ 201 w 925"/>
                  <a:gd name="T7" fmla="*/ 17 h 1254"/>
                  <a:gd name="T8" fmla="*/ 257 w 925"/>
                  <a:gd name="T9" fmla="*/ 18 h 1254"/>
                  <a:gd name="T10" fmla="*/ 313 w 925"/>
                  <a:gd name="T11" fmla="*/ 19 h 1254"/>
                  <a:gd name="T12" fmla="*/ 369 w 925"/>
                  <a:gd name="T13" fmla="*/ 20 h 1254"/>
                  <a:gd name="T14" fmla="*/ 425 w 925"/>
                  <a:gd name="T15" fmla="*/ 20 h 1254"/>
                  <a:gd name="T16" fmla="*/ 481 w 925"/>
                  <a:gd name="T17" fmla="*/ 20 h 1254"/>
                  <a:gd name="T18" fmla="*/ 537 w 925"/>
                  <a:gd name="T19" fmla="*/ 19 h 1254"/>
                  <a:gd name="T20" fmla="*/ 595 w 925"/>
                  <a:gd name="T21" fmla="*/ 18 h 1254"/>
                  <a:gd name="T22" fmla="*/ 652 w 925"/>
                  <a:gd name="T23" fmla="*/ 16 h 1254"/>
                  <a:gd name="T24" fmla="*/ 711 w 925"/>
                  <a:gd name="T25" fmla="*/ 13 h 1254"/>
                  <a:gd name="T26" fmla="*/ 771 w 925"/>
                  <a:gd name="T27" fmla="*/ 10 h 1254"/>
                  <a:gd name="T28" fmla="*/ 832 w 925"/>
                  <a:gd name="T29" fmla="*/ 6 h 1254"/>
                  <a:gd name="T30" fmla="*/ 894 w 925"/>
                  <a:gd name="T31" fmla="*/ 2 h 1254"/>
                  <a:gd name="T32" fmla="*/ 912 w 925"/>
                  <a:gd name="T33" fmla="*/ 1200 h 1254"/>
                  <a:gd name="T34" fmla="*/ 855 w 925"/>
                  <a:gd name="T35" fmla="*/ 1214 h 1254"/>
                  <a:gd name="T36" fmla="*/ 799 w 925"/>
                  <a:gd name="T37" fmla="*/ 1226 h 1254"/>
                  <a:gd name="T38" fmla="*/ 740 w 925"/>
                  <a:gd name="T39" fmla="*/ 1235 h 1254"/>
                  <a:gd name="T40" fmla="*/ 682 w 925"/>
                  <a:gd name="T41" fmla="*/ 1242 h 1254"/>
                  <a:gd name="T42" fmla="*/ 622 w 925"/>
                  <a:gd name="T43" fmla="*/ 1247 h 1254"/>
                  <a:gd name="T44" fmla="*/ 564 w 925"/>
                  <a:gd name="T45" fmla="*/ 1251 h 1254"/>
                  <a:gd name="T46" fmla="*/ 504 w 925"/>
                  <a:gd name="T47" fmla="*/ 1253 h 1254"/>
                  <a:gd name="T48" fmla="*/ 445 w 925"/>
                  <a:gd name="T49" fmla="*/ 1254 h 1254"/>
                  <a:gd name="T50" fmla="*/ 386 w 925"/>
                  <a:gd name="T51" fmla="*/ 1253 h 1254"/>
                  <a:gd name="T52" fmla="*/ 328 w 925"/>
                  <a:gd name="T53" fmla="*/ 1251 h 1254"/>
                  <a:gd name="T54" fmla="*/ 270 w 925"/>
                  <a:gd name="T55" fmla="*/ 1249 h 1254"/>
                  <a:gd name="T56" fmla="*/ 213 w 925"/>
                  <a:gd name="T57" fmla="*/ 1244 h 1254"/>
                  <a:gd name="T58" fmla="*/ 158 w 925"/>
                  <a:gd name="T59" fmla="*/ 1239 h 1254"/>
                  <a:gd name="T60" fmla="*/ 104 w 925"/>
                  <a:gd name="T61" fmla="*/ 1235 h 1254"/>
                  <a:gd name="T62" fmla="*/ 51 w 925"/>
                  <a:gd name="T63" fmla="*/ 1228 h 1254"/>
                  <a:gd name="T64" fmla="*/ 0 w 925"/>
                  <a:gd name="T65" fmla="*/ 1222 h 1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1254">
                    <a:moveTo>
                      <a:pt x="0" y="9"/>
                    </a:moveTo>
                    <a:lnTo>
                      <a:pt x="29" y="10"/>
                    </a:lnTo>
                    <a:lnTo>
                      <a:pt x="58" y="11"/>
                    </a:lnTo>
                    <a:lnTo>
                      <a:pt x="87" y="13"/>
                    </a:lnTo>
                    <a:lnTo>
                      <a:pt x="116" y="15"/>
                    </a:lnTo>
                    <a:lnTo>
                      <a:pt x="144" y="16"/>
                    </a:lnTo>
                    <a:lnTo>
                      <a:pt x="173" y="16"/>
                    </a:lnTo>
                    <a:lnTo>
                      <a:pt x="201" y="17"/>
                    </a:lnTo>
                    <a:lnTo>
                      <a:pt x="228" y="18"/>
                    </a:lnTo>
                    <a:lnTo>
                      <a:pt x="257" y="18"/>
                    </a:lnTo>
                    <a:lnTo>
                      <a:pt x="285" y="19"/>
                    </a:lnTo>
                    <a:lnTo>
                      <a:pt x="313" y="19"/>
                    </a:lnTo>
                    <a:lnTo>
                      <a:pt x="341" y="20"/>
                    </a:lnTo>
                    <a:lnTo>
                      <a:pt x="369" y="20"/>
                    </a:lnTo>
                    <a:lnTo>
                      <a:pt x="397" y="20"/>
                    </a:lnTo>
                    <a:lnTo>
                      <a:pt x="425" y="20"/>
                    </a:lnTo>
                    <a:lnTo>
                      <a:pt x="453" y="20"/>
                    </a:lnTo>
                    <a:lnTo>
                      <a:pt x="481" y="20"/>
                    </a:lnTo>
                    <a:lnTo>
                      <a:pt x="510" y="19"/>
                    </a:lnTo>
                    <a:lnTo>
                      <a:pt x="537" y="19"/>
                    </a:lnTo>
                    <a:lnTo>
                      <a:pt x="566" y="18"/>
                    </a:lnTo>
                    <a:lnTo>
                      <a:pt x="595" y="18"/>
                    </a:lnTo>
                    <a:lnTo>
                      <a:pt x="624" y="17"/>
                    </a:lnTo>
                    <a:lnTo>
                      <a:pt x="652" y="16"/>
                    </a:lnTo>
                    <a:lnTo>
                      <a:pt x="682" y="15"/>
                    </a:lnTo>
                    <a:lnTo>
                      <a:pt x="711" y="13"/>
                    </a:lnTo>
                    <a:lnTo>
                      <a:pt x="741" y="11"/>
                    </a:lnTo>
                    <a:lnTo>
                      <a:pt x="771" y="10"/>
                    </a:lnTo>
                    <a:lnTo>
                      <a:pt x="801" y="9"/>
                    </a:lnTo>
                    <a:lnTo>
                      <a:pt x="832" y="6"/>
                    </a:lnTo>
                    <a:lnTo>
                      <a:pt x="863" y="4"/>
                    </a:lnTo>
                    <a:lnTo>
                      <a:pt x="894" y="2"/>
                    </a:lnTo>
                    <a:lnTo>
                      <a:pt x="925" y="0"/>
                    </a:lnTo>
                    <a:lnTo>
                      <a:pt x="912" y="1200"/>
                    </a:lnTo>
                    <a:lnTo>
                      <a:pt x="884" y="1207"/>
                    </a:lnTo>
                    <a:lnTo>
                      <a:pt x="855" y="1214"/>
                    </a:lnTo>
                    <a:lnTo>
                      <a:pt x="827" y="1220"/>
                    </a:lnTo>
                    <a:lnTo>
                      <a:pt x="799" y="1226"/>
                    </a:lnTo>
                    <a:lnTo>
                      <a:pt x="770" y="1230"/>
                    </a:lnTo>
                    <a:lnTo>
                      <a:pt x="740" y="1235"/>
                    </a:lnTo>
                    <a:lnTo>
                      <a:pt x="711" y="1238"/>
                    </a:lnTo>
                    <a:lnTo>
                      <a:pt x="682" y="1242"/>
                    </a:lnTo>
                    <a:lnTo>
                      <a:pt x="652" y="1245"/>
                    </a:lnTo>
                    <a:lnTo>
                      <a:pt x="622" y="1247"/>
                    </a:lnTo>
                    <a:lnTo>
                      <a:pt x="594" y="1250"/>
                    </a:lnTo>
                    <a:lnTo>
                      <a:pt x="564" y="1251"/>
                    </a:lnTo>
                    <a:lnTo>
                      <a:pt x="534" y="1252"/>
                    </a:lnTo>
                    <a:lnTo>
                      <a:pt x="504" y="1253"/>
                    </a:lnTo>
                    <a:lnTo>
                      <a:pt x="475" y="1254"/>
                    </a:lnTo>
                    <a:lnTo>
                      <a:pt x="445" y="1254"/>
                    </a:lnTo>
                    <a:lnTo>
                      <a:pt x="416" y="1253"/>
                    </a:lnTo>
                    <a:lnTo>
                      <a:pt x="386" y="1253"/>
                    </a:lnTo>
                    <a:lnTo>
                      <a:pt x="357" y="1252"/>
                    </a:lnTo>
                    <a:lnTo>
                      <a:pt x="328" y="1251"/>
                    </a:lnTo>
                    <a:lnTo>
                      <a:pt x="299" y="1250"/>
                    </a:lnTo>
                    <a:lnTo>
                      <a:pt x="270" y="1249"/>
                    </a:lnTo>
                    <a:lnTo>
                      <a:pt x="242" y="1246"/>
                    </a:lnTo>
                    <a:lnTo>
                      <a:pt x="213" y="1244"/>
                    </a:lnTo>
                    <a:lnTo>
                      <a:pt x="186" y="1242"/>
                    </a:lnTo>
                    <a:lnTo>
                      <a:pt x="158" y="1239"/>
                    </a:lnTo>
                    <a:lnTo>
                      <a:pt x="131" y="1237"/>
                    </a:lnTo>
                    <a:lnTo>
                      <a:pt x="104" y="1235"/>
                    </a:lnTo>
                    <a:lnTo>
                      <a:pt x="78" y="1231"/>
                    </a:lnTo>
                    <a:lnTo>
                      <a:pt x="51" y="1228"/>
                    </a:lnTo>
                    <a:lnTo>
                      <a:pt x="26" y="1226"/>
                    </a:lnTo>
                    <a:lnTo>
                      <a:pt x="0" y="122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2" name="Freeform 20"/>
              <p:cNvSpPr>
                <a:spLocks/>
              </p:cNvSpPr>
              <p:nvPr/>
            </p:nvSpPr>
            <p:spPr bwMode="auto">
              <a:xfrm>
                <a:off x="610" y="926"/>
                <a:ext cx="455" cy="642"/>
              </a:xfrm>
              <a:custGeom>
                <a:avLst/>
                <a:gdLst>
                  <a:gd name="T0" fmla="*/ 25 w 911"/>
                  <a:gd name="T1" fmla="*/ 48 h 1285"/>
                  <a:gd name="T2" fmla="*/ 75 w 911"/>
                  <a:gd name="T3" fmla="*/ 51 h 1285"/>
                  <a:gd name="T4" fmla="*/ 126 w 911"/>
                  <a:gd name="T5" fmla="*/ 55 h 1285"/>
                  <a:gd name="T6" fmla="*/ 178 w 911"/>
                  <a:gd name="T7" fmla="*/ 57 h 1285"/>
                  <a:gd name="T8" fmla="*/ 229 w 911"/>
                  <a:gd name="T9" fmla="*/ 59 h 1285"/>
                  <a:gd name="T10" fmla="*/ 281 w 911"/>
                  <a:gd name="T11" fmla="*/ 60 h 1285"/>
                  <a:gd name="T12" fmla="*/ 334 w 911"/>
                  <a:gd name="T13" fmla="*/ 61 h 1285"/>
                  <a:gd name="T14" fmla="*/ 387 w 911"/>
                  <a:gd name="T15" fmla="*/ 61 h 1285"/>
                  <a:gd name="T16" fmla="*/ 441 w 911"/>
                  <a:gd name="T17" fmla="*/ 61 h 1285"/>
                  <a:gd name="T18" fmla="*/ 496 w 911"/>
                  <a:gd name="T19" fmla="*/ 60 h 1285"/>
                  <a:gd name="T20" fmla="*/ 551 w 911"/>
                  <a:gd name="T21" fmla="*/ 58 h 1285"/>
                  <a:gd name="T22" fmla="*/ 606 w 911"/>
                  <a:gd name="T23" fmla="*/ 57 h 1285"/>
                  <a:gd name="T24" fmla="*/ 663 w 911"/>
                  <a:gd name="T25" fmla="*/ 53 h 1285"/>
                  <a:gd name="T26" fmla="*/ 720 w 911"/>
                  <a:gd name="T27" fmla="*/ 51 h 1285"/>
                  <a:gd name="T28" fmla="*/ 777 w 911"/>
                  <a:gd name="T29" fmla="*/ 46 h 1285"/>
                  <a:gd name="T30" fmla="*/ 835 w 911"/>
                  <a:gd name="T31" fmla="*/ 43 h 1285"/>
                  <a:gd name="T32" fmla="*/ 870 w 911"/>
                  <a:gd name="T33" fmla="*/ 38 h 1285"/>
                  <a:gd name="T34" fmla="*/ 881 w 911"/>
                  <a:gd name="T35" fmla="*/ 28 h 1285"/>
                  <a:gd name="T36" fmla="*/ 894 w 911"/>
                  <a:gd name="T37" fmla="*/ 13 h 1285"/>
                  <a:gd name="T38" fmla="*/ 906 w 911"/>
                  <a:gd name="T39" fmla="*/ 3 h 1285"/>
                  <a:gd name="T40" fmla="*/ 911 w 911"/>
                  <a:gd name="T41" fmla="*/ 1231 h 1285"/>
                  <a:gd name="T42" fmla="*/ 855 w 911"/>
                  <a:gd name="T43" fmla="*/ 1245 h 1285"/>
                  <a:gd name="T44" fmla="*/ 798 w 911"/>
                  <a:gd name="T45" fmla="*/ 1256 h 1285"/>
                  <a:gd name="T46" fmla="*/ 741 w 911"/>
                  <a:gd name="T47" fmla="*/ 1266 h 1285"/>
                  <a:gd name="T48" fmla="*/ 682 w 911"/>
                  <a:gd name="T49" fmla="*/ 1274 h 1285"/>
                  <a:gd name="T50" fmla="*/ 623 w 911"/>
                  <a:gd name="T51" fmla="*/ 1279 h 1285"/>
                  <a:gd name="T52" fmla="*/ 563 w 911"/>
                  <a:gd name="T53" fmla="*/ 1283 h 1285"/>
                  <a:gd name="T54" fmla="*/ 505 w 911"/>
                  <a:gd name="T55" fmla="*/ 1285 h 1285"/>
                  <a:gd name="T56" fmla="*/ 446 w 911"/>
                  <a:gd name="T57" fmla="*/ 1285 h 1285"/>
                  <a:gd name="T58" fmla="*/ 386 w 911"/>
                  <a:gd name="T59" fmla="*/ 1285 h 1285"/>
                  <a:gd name="T60" fmla="*/ 328 w 911"/>
                  <a:gd name="T61" fmla="*/ 1283 h 1285"/>
                  <a:gd name="T62" fmla="*/ 271 w 911"/>
                  <a:gd name="T63" fmla="*/ 1279 h 1285"/>
                  <a:gd name="T64" fmla="*/ 213 w 911"/>
                  <a:gd name="T65" fmla="*/ 1276 h 1285"/>
                  <a:gd name="T66" fmla="*/ 158 w 911"/>
                  <a:gd name="T67" fmla="*/ 1271 h 1285"/>
                  <a:gd name="T68" fmla="*/ 104 w 911"/>
                  <a:gd name="T69" fmla="*/ 1266 h 1285"/>
                  <a:gd name="T70" fmla="*/ 51 w 911"/>
                  <a:gd name="T71" fmla="*/ 1260 h 1285"/>
                  <a:gd name="T72" fmla="*/ 0 w 911"/>
                  <a:gd name="T73" fmla="*/ 1253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11" h="1285">
                    <a:moveTo>
                      <a:pt x="0" y="45"/>
                    </a:moveTo>
                    <a:lnTo>
                      <a:pt x="25" y="48"/>
                    </a:lnTo>
                    <a:lnTo>
                      <a:pt x="50" y="50"/>
                    </a:lnTo>
                    <a:lnTo>
                      <a:pt x="75" y="51"/>
                    </a:lnTo>
                    <a:lnTo>
                      <a:pt x="100" y="53"/>
                    </a:lnTo>
                    <a:lnTo>
                      <a:pt x="126" y="55"/>
                    </a:lnTo>
                    <a:lnTo>
                      <a:pt x="151" y="56"/>
                    </a:lnTo>
                    <a:lnTo>
                      <a:pt x="178" y="57"/>
                    </a:lnTo>
                    <a:lnTo>
                      <a:pt x="203" y="58"/>
                    </a:lnTo>
                    <a:lnTo>
                      <a:pt x="229" y="59"/>
                    </a:lnTo>
                    <a:lnTo>
                      <a:pt x="255" y="60"/>
                    </a:lnTo>
                    <a:lnTo>
                      <a:pt x="281" y="60"/>
                    </a:lnTo>
                    <a:lnTo>
                      <a:pt x="308" y="60"/>
                    </a:lnTo>
                    <a:lnTo>
                      <a:pt x="334" y="61"/>
                    </a:lnTo>
                    <a:lnTo>
                      <a:pt x="361" y="61"/>
                    </a:lnTo>
                    <a:lnTo>
                      <a:pt x="387" y="61"/>
                    </a:lnTo>
                    <a:lnTo>
                      <a:pt x="415" y="61"/>
                    </a:lnTo>
                    <a:lnTo>
                      <a:pt x="441" y="61"/>
                    </a:lnTo>
                    <a:lnTo>
                      <a:pt x="469" y="60"/>
                    </a:lnTo>
                    <a:lnTo>
                      <a:pt x="496" y="60"/>
                    </a:lnTo>
                    <a:lnTo>
                      <a:pt x="523" y="59"/>
                    </a:lnTo>
                    <a:lnTo>
                      <a:pt x="551" y="58"/>
                    </a:lnTo>
                    <a:lnTo>
                      <a:pt x="578" y="57"/>
                    </a:lnTo>
                    <a:lnTo>
                      <a:pt x="606" y="57"/>
                    </a:lnTo>
                    <a:lnTo>
                      <a:pt x="635" y="55"/>
                    </a:lnTo>
                    <a:lnTo>
                      <a:pt x="663" y="53"/>
                    </a:lnTo>
                    <a:lnTo>
                      <a:pt x="691" y="52"/>
                    </a:lnTo>
                    <a:lnTo>
                      <a:pt x="720" y="51"/>
                    </a:lnTo>
                    <a:lnTo>
                      <a:pt x="748" y="49"/>
                    </a:lnTo>
                    <a:lnTo>
                      <a:pt x="777" y="46"/>
                    </a:lnTo>
                    <a:lnTo>
                      <a:pt x="805" y="45"/>
                    </a:lnTo>
                    <a:lnTo>
                      <a:pt x="835" y="43"/>
                    </a:lnTo>
                    <a:lnTo>
                      <a:pt x="864" y="41"/>
                    </a:lnTo>
                    <a:lnTo>
                      <a:pt x="870" y="38"/>
                    </a:lnTo>
                    <a:lnTo>
                      <a:pt x="876" y="34"/>
                    </a:lnTo>
                    <a:lnTo>
                      <a:pt x="881" y="28"/>
                    </a:lnTo>
                    <a:lnTo>
                      <a:pt x="888" y="20"/>
                    </a:lnTo>
                    <a:lnTo>
                      <a:pt x="894" y="13"/>
                    </a:lnTo>
                    <a:lnTo>
                      <a:pt x="900" y="7"/>
                    </a:lnTo>
                    <a:lnTo>
                      <a:pt x="906" y="3"/>
                    </a:lnTo>
                    <a:lnTo>
                      <a:pt x="911" y="0"/>
                    </a:lnTo>
                    <a:lnTo>
                      <a:pt x="911" y="1231"/>
                    </a:lnTo>
                    <a:lnTo>
                      <a:pt x="884" y="1238"/>
                    </a:lnTo>
                    <a:lnTo>
                      <a:pt x="855" y="1245"/>
                    </a:lnTo>
                    <a:lnTo>
                      <a:pt x="827" y="1251"/>
                    </a:lnTo>
                    <a:lnTo>
                      <a:pt x="798" y="1256"/>
                    </a:lnTo>
                    <a:lnTo>
                      <a:pt x="770" y="1262"/>
                    </a:lnTo>
                    <a:lnTo>
                      <a:pt x="741" y="1266"/>
                    </a:lnTo>
                    <a:lnTo>
                      <a:pt x="711" y="1270"/>
                    </a:lnTo>
                    <a:lnTo>
                      <a:pt x="682" y="1274"/>
                    </a:lnTo>
                    <a:lnTo>
                      <a:pt x="652" y="1276"/>
                    </a:lnTo>
                    <a:lnTo>
                      <a:pt x="623" y="1279"/>
                    </a:lnTo>
                    <a:lnTo>
                      <a:pt x="593" y="1281"/>
                    </a:lnTo>
                    <a:lnTo>
                      <a:pt x="563" y="1283"/>
                    </a:lnTo>
                    <a:lnTo>
                      <a:pt x="535" y="1284"/>
                    </a:lnTo>
                    <a:lnTo>
                      <a:pt x="505" y="1285"/>
                    </a:lnTo>
                    <a:lnTo>
                      <a:pt x="475" y="1285"/>
                    </a:lnTo>
                    <a:lnTo>
                      <a:pt x="446" y="1285"/>
                    </a:lnTo>
                    <a:lnTo>
                      <a:pt x="416" y="1285"/>
                    </a:lnTo>
                    <a:lnTo>
                      <a:pt x="386" y="1285"/>
                    </a:lnTo>
                    <a:lnTo>
                      <a:pt x="357" y="1284"/>
                    </a:lnTo>
                    <a:lnTo>
                      <a:pt x="328" y="1283"/>
                    </a:lnTo>
                    <a:lnTo>
                      <a:pt x="300" y="1282"/>
                    </a:lnTo>
                    <a:lnTo>
                      <a:pt x="271" y="1279"/>
                    </a:lnTo>
                    <a:lnTo>
                      <a:pt x="242" y="1278"/>
                    </a:lnTo>
                    <a:lnTo>
                      <a:pt x="213" y="1276"/>
                    </a:lnTo>
                    <a:lnTo>
                      <a:pt x="186" y="1274"/>
                    </a:lnTo>
                    <a:lnTo>
                      <a:pt x="158" y="1271"/>
                    </a:lnTo>
                    <a:lnTo>
                      <a:pt x="131" y="1268"/>
                    </a:lnTo>
                    <a:lnTo>
                      <a:pt x="104" y="1266"/>
                    </a:lnTo>
                    <a:lnTo>
                      <a:pt x="77" y="1262"/>
                    </a:lnTo>
                    <a:lnTo>
                      <a:pt x="51" y="1260"/>
                    </a:lnTo>
                    <a:lnTo>
                      <a:pt x="25" y="1256"/>
                    </a:lnTo>
                    <a:lnTo>
                      <a:pt x="0" y="1253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8E7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3" name="Freeform 21"/>
              <p:cNvSpPr>
                <a:spLocks/>
              </p:cNvSpPr>
              <p:nvPr/>
            </p:nvSpPr>
            <p:spPr bwMode="auto">
              <a:xfrm>
                <a:off x="606" y="945"/>
                <a:ext cx="445" cy="609"/>
              </a:xfrm>
              <a:custGeom>
                <a:avLst/>
                <a:gdLst>
                  <a:gd name="T0" fmla="*/ 26 w 890"/>
                  <a:gd name="T1" fmla="*/ 10 h 1218"/>
                  <a:gd name="T2" fmla="*/ 77 w 890"/>
                  <a:gd name="T3" fmla="*/ 13 h 1218"/>
                  <a:gd name="T4" fmla="*/ 129 w 890"/>
                  <a:gd name="T5" fmla="*/ 17 h 1218"/>
                  <a:gd name="T6" fmla="*/ 181 w 890"/>
                  <a:gd name="T7" fmla="*/ 19 h 1218"/>
                  <a:gd name="T8" fmla="*/ 234 w 890"/>
                  <a:gd name="T9" fmla="*/ 20 h 1218"/>
                  <a:gd name="T10" fmla="*/ 288 w 890"/>
                  <a:gd name="T11" fmla="*/ 21 h 1218"/>
                  <a:gd name="T12" fmla="*/ 342 w 890"/>
                  <a:gd name="T13" fmla="*/ 21 h 1218"/>
                  <a:gd name="T14" fmla="*/ 397 w 890"/>
                  <a:gd name="T15" fmla="*/ 21 h 1218"/>
                  <a:gd name="T16" fmla="*/ 453 w 890"/>
                  <a:gd name="T17" fmla="*/ 21 h 1218"/>
                  <a:gd name="T18" fmla="*/ 508 w 890"/>
                  <a:gd name="T19" fmla="*/ 20 h 1218"/>
                  <a:gd name="T20" fmla="*/ 565 w 890"/>
                  <a:gd name="T21" fmla="*/ 18 h 1218"/>
                  <a:gd name="T22" fmla="*/ 622 w 890"/>
                  <a:gd name="T23" fmla="*/ 15 h 1218"/>
                  <a:gd name="T24" fmla="*/ 681 w 890"/>
                  <a:gd name="T25" fmla="*/ 13 h 1218"/>
                  <a:gd name="T26" fmla="*/ 740 w 890"/>
                  <a:gd name="T27" fmla="*/ 10 h 1218"/>
                  <a:gd name="T28" fmla="*/ 799 w 890"/>
                  <a:gd name="T29" fmla="*/ 6 h 1218"/>
                  <a:gd name="T30" fmla="*/ 860 w 890"/>
                  <a:gd name="T31" fmla="*/ 3 h 1218"/>
                  <a:gd name="T32" fmla="*/ 890 w 890"/>
                  <a:gd name="T33" fmla="*/ 1165 h 1218"/>
                  <a:gd name="T34" fmla="*/ 834 w 890"/>
                  <a:gd name="T35" fmla="*/ 1179 h 1218"/>
                  <a:gd name="T36" fmla="*/ 779 w 890"/>
                  <a:gd name="T37" fmla="*/ 1191 h 1218"/>
                  <a:gd name="T38" fmla="*/ 723 w 890"/>
                  <a:gd name="T39" fmla="*/ 1200 h 1218"/>
                  <a:gd name="T40" fmla="*/ 665 w 890"/>
                  <a:gd name="T41" fmla="*/ 1207 h 1218"/>
                  <a:gd name="T42" fmla="*/ 607 w 890"/>
                  <a:gd name="T43" fmla="*/ 1213 h 1218"/>
                  <a:gd name="T44" fmla="*/ 550 w 890"/>
                  <a:gd name="T45" fmla="*/ 1216 h 1218"/>
                  <a:gd name="T46" fmla="*/ 492 w 890"/>
                  <a:gd name="T47" fmla="*/ 1218 h 1218"/>
                  <a:gd name="T48" fmla="*/ 435 w 890"/>
                  <a:gd name="T49" fmla="*/ 1218 h 1218"/>
                  <a:gd name="T50" fmla="*/ 377 w 890"/>
                  <a:gd name="T51" fmla="*/ 1218 h 1218"/>
                  <a:gd name="T52" fmla="*/ 319 w 890"/>
                  <a:gd name="T53" fmla="*/ 1216 h 1218"/>
                  <a:gd name="T54" fmla="*/ 264 w 890"/>
                  <a:gd name="T55" fmla="*/ 1214 h 1218"/>
                  <a:gd name="T56" fmla="*/ 209 w 890"/>
                  <a:gd name="T57" fmla="*/ 1209 h 1218"/>
                  <a:gd name="T58" fmla="*/ 155 w 890"/>
                  <a:gd name="T59" fmla="*/ 1205 h 1218"/>
                  <a:gd name="T60" fmla="*/ 102 w 890"/>
                  <a:gd name="T61" fmla="*/ 1200 h 1218"/>
                  <a:gd name="T62" fmla="*/ 50 w 890"/>
                  <a:gd name="T63" fmla="*/ 1193 h 1218"/>
                  <a:gd name="T64" fmla="*/ 0 w 890"/>
                  <a:gd name="T65" fmla="*/ 1187 h 1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0" h="1218">
                    <a:moveTo>
                      <a:pt x="0" y="7"/>
                    </a:moveTo>
                    <a:lnTo>
                      <a:pt x="26" y="10"/>
                    </a:lnTo>
                    <a:lnTo>
                      <a:pt x="51" y="12"/>
                    </a:lnTo>
                    <a:lnTo>
                      <a:pt x="77" y="13"/>
                    </a:lnTo>
                    <a:lnTo>
                      <a:pt x="103" y="15"/>
                    </a:lnTo>
                    <a:lnTo>
                      <a:pt x="129" y="17"/>
                    </a:lnTo>
                    <a:lnTo>
                      <a:pt x="155" y="18"/>
                    </a:lnTo>
                    <a:lnTo>
                      <a:pt x="181" y="19"/>
                    </a:lnTo>
                    <a:lnTo>
                      <a:pt x="208" y="20"/>
                    </a:lnTo>
                    <a:lnTo>
                      <a:pt x="234" y="20"/>
                    </a:lnTo>
                    <a:lnTo>
                      <a:pt x="261" y="21"/>
                    </a:lnTo>
                    <a:lnTo>
                      <a:pt x="288" y="21"/>
                    </a:lnTo>
                    <a:lnTo>
                      <a:pt x="315" y="21"/>
                    </a:lnTo>
                    <a:lnTo>
                      <a:pt x="342" y="21"/>
                    </a:lnTo>
                    <a:lnTo>
                      <a:pt x="370" y="21"/>
                    </a:lnTo>
                    <a:lnTo>
                      <a:pt x="397" y="21"/>
                    </a:lnTo>
                    <a:lnTo>
                      <a:pt x="424" y="21"/>
                    </a:lnTo>
                    <a:lnTo>
                      <a:pt x="453" y="21"/>
                    </a:lnTo>
                    <a:lnTo>
                      <a:pt x="481" y="20"/>
                    </a:lnTo>
                    <a:lnTo>
                      <a:pt x="508" y="20"/>
                    </a:lnTo>
                    <a:lnTo>
                      <a:pt x="537" y="19"/>
                    </a:lnTo>
                    <a:lnTo>
                      <a:pt x="565" y="18"/>
                    </a:lnTo>
                    <a:lnTo>
                      <a:pt x="594" y="17"/>
                    </a:lnTo>
                    <a:lnTo>
                      <a:pt x="622" y="15"/>
                    </a:lnTo>
                    <a:lnTo>
                      <a:pt x="651" y="14"/>
                    </a:lnTo>
                    <a:lnTo>
                      <a:pt x="681" y="13"/>
                    </a:lnTo>
                    <a:lnTo>
                      <a:pt x="710" y="11"/>
                    </a:lnTo>
                    <a:lnTo>
                      <a:pt x="740" y="10"/>
                    </a:lnTo>
                    <a:lnTo>
                      <a:pt x="770" y="8"/>
                    </a:lnTo>
                    <a:lnTo>
                      <a:pt x="799" y="6"/>
                    </a:lnTo>
                    <a:lnTo>
                      <a:pt x="829" y="4"/>
                    </a:lnTo>
                    <a:lnTo>
                      <a:pt x="860" y="3"/>
                    </a:lnTo>
                    <a:lnTo>
                      <a:pt x="890" y="0"/>
                    </a:lnTo>
                    <a:lnTo>
                      <a:pt x="890" y="1165"/>
                    </a:lnTo>
                    <a:lnTo>
                      <a:pt x="862" y="1172"/>
                    </a:lnTo>
                    <a:lnTo>
                      <a:pt x="834" y="1179"/>
                    </a:lnTo>
                    <a:lnTo>
                      <a:pt x="807" y="1185"/>
                    </a:lnTo>
                    <a:lnTo>
                      <a:pt x="779" y="1191"/>
                    </a:lnTo>
                    <a:lnTo>
                      <a:pt x="751" y="1195"/>
                    </a:lnTo>
                    <a:lnTo>
                      <a:pt x="723" y="1200"/>
                    </a:lnTo>
                    <a:lnTo>
                      <a:pt x="694" y="1203"/>
                    </a:lnTo>
                    <a:lnTo>
                      <a:pt x="665" y="1207"/>
                    </a:lnTo>
                    <a:lnTo>
                      <a:pt x="636" y="1209"/>
                    </a:lnTo>
                    <a:lnTo>
                      <a:pt x="607" y="1213"/>
                    </a:lnTo>
                    <a:lnTo>
                      <a:pt x="579" y="1214"/>
                    </a:lnTo>
                    <a:lnTo>
                      <a:pt x="550" y="1216"/>
                    </a:lnTo>
                    <a:lnTo>
                      <a:pt x="521" y="1217"/>
                    </a:lnTo>
                    <a:lnTo>
                      <a:pt x="492" y="1218"/>
                    </a:lnTo>
                    <a:lnTo>
                      <a:pt x="463" y="1218"/>
                    </a:lnTo>
                    <a:lnTo>
                      <a:pt x="435" y="1218"/>
                    </a:lnTo>
                    <a:lnTo>
                      <a:pt x="406" y="1218"/>
                    </a:lnTo>
                    <a:lnTo>
                      <a:pt x="377" y="1218"/>
                    </a:lnTo>
                    <a:lnTo>
                      <a:pt x="348" y="1217"/>
                    </a:lnTo>
                    <a:lnTo>
                      <a:pt x="319" y="1216"/>
                    </a:lnTo>
                    <a:lnTo>
                      <a:pt x="292" y="1215"/>
                    </a:lnTo>
                    <a:lnTo>
                      <a:pt x="264" y="1214"/>
                    </a:lnTo>
                    <a:lnTo>
                      <a:pt x="236" y="1211"/>
                    </a:lnTo>
                    <a:lnTo>
                      <a:pt x="209" y="1209"/>
                    </a:lnTo>
                    <a:lnTo>
                      <a:pt x="181" y="1207"/>
                    </a:lnTo>
                    <a:lnTo>
                      <a:pt x="155" y="1205"/>
                    </a:lnTo>
                    <a:lnTo>
                      <a:pt x="128" y="1202"/>
                    </a:lnTo>
                    <a:lnTo>
                      <a:pt x="102" y="1200"/>
                    </a:lnTo>
                    <a:lnTo>
                      <a:pt x="75" y="1196"/>
                    </a:lnTo>
                    <a:lnTo>
                      <a:pt x="50" y="1193"/>
                    </a:lnTo>
                    <a:lnTo>
                      <a:pt x="24" y="1191"/>
                    </a:lnTo>
                    <a:lnTo>
                      <a:pt x="0" y="118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A4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4" name="Freeform 22"/>
              <p:cNvSpPr>
                <a:spLocks/>
              </p:cNvSpPr>
              <p:nvPr/>
            </p:nvSpPr>
            <p:spPr bwMode="auto">
              <a:xfrm>
                <a:off x="626" y="946"/>
                <a:ext cx="423" cy="580"/>
              </a:xfrm>
              <a:custGeom>
                <a:avLst/>
                <a:gdLst>
                  <a:gd name="T0" fmla="*/ 24 w 845"/>
                  <a:gd name="T1" fmla="*/ 9 h 1159"/>
                  <a:gd name="T2" fmla="*/ 72 w 845"/>
                  <a:gd name="T3" fmla="*/ 13 h 1159"/>
                  <a:gd name="T4" fmla="*/ 122 w 845"/>
                  <a:gd name="T5" fmla="*/ 15 h 1159"/>
                  <a:gd name="T6" fmla="*/ 171 w 845"/>
                  <a:gd name="T7" fmla="*/ 17 h 1159"/>
                  <a:gd name="T8" fmla="*/ 222 w 845"/>
                  <a:gd name="T9" fmla="*/ 19 h 1159"/>
                  <a:gd name="T10" fmla="*/ 273 w 845"/>
                  <a:gd name="T11" fmla="*/ 19 h 1159"/>
                  <a:gd name="T12" fmla="*/ 324 w 845"/>
                  <a:gd name="T13" fmla="*/ 21 h 1159"/>
                  <a:gd name="T14" fmla="*/ 376 w 845"/>
                  <a:gd name="T15" fmla="*/ 21 h 1159"/>
                  <a:gd name="T16" fmla="*/ 429 w 845"/>
                  <a:gd name="T17" fmla="*/ 19 h 1159"/>
                  <a:gd name="T18" fmla="*/ 482 w 845"/>
                  <a:gd name="T19" fmla="*/ 18 h 1159"/>
                  <a:gd name="T20" fmla="*/ 536 w 845"/>
                  <a:gd name="T21" fmla="*/ 16 h 1159"/>
                  <a:gd name="T22" fmla="*/ 592 w 845"/>
                  <a:gd name="T23" fmla="*/ 14 h 1159"/>
                  <a:gd name="T24" fmla="*/ 647 w 845"/>
                  <a:gd name="T25" fmla="*/ 11 h 1159"/>
                  <a:gd name="T26" fmla="*/ 702 w 845"/>
                  <a:gd name="T27" fmla="*/ 9 h 1159"/>
                  <a:gd name="T28" fmla="*/ 759 w 845"/>
                  <a:gd name="T29" fmla="*/ 6 h 1159"/>
                  <a:gd name="T30" fmla="*/ 816 w 845"/>
                  <a:gd name="T31" fmla="*/ 2 h 1159"/>
                  <a:gd name="T32" fmla="*/ 845 w 845"/>
                  <a:gd name="T33" fmla="*/ 278 h 1159"/>
                  <a:gd name="T34" fmla="*/ 845 w 845"/>
                  <a:gd name="T35" fmla="*/ 832 h 1159"/>
                  <a:gd name="T36" fmla="*/ 820 w 845"/>
                  <a:gd name="T37" fmla="*/ 1116 h 1159"/>
                  <a:gd name="T38" fmla="*/ 767 w 845"/>
                  <a:gd name="T39" fmla="*/ 1128 h 1159"/>
                  <a:gd name="T40" fmla="*/ 714 w 845"/>
                  <a:gd name="T41" fmla="*/ 1137 h 1159"/>
                  <a:gd name="T42" fmla="*/ 660 w 845"/>
                  <a:gd name="T43" fmla="*/ 1145 h 1159"/>
                  <a:gd name="T44" fmla="*/ 604 w 845"/>
                  <a:gd name="T45" fmla="*/ 1151 h 1159"/>
                  <a:gd name="T46" fmla="*/ 550 w 845"/>
                  <a:gd name="T47" fmla="*/ 1156 h 1159"/>
                  <a:gd name="T48" fmla="*/ 495 w 845"/>
                  <a:gd name="T49" fmla="*/ 1158 h 1159"/>
                  <a:gd name="T50" fmla="*/ 440 w 845"/>
                  <a:gd name="T51" fmla="*/ 1159 h 1159"/>
                  <a:gd name="T52" fmla="*/ 385 w 845"/>
                  <a:gd name="T53" fmla="*/ 1159 h 1159"/>
                  <a:gd name="T54" fmla="*/ 330 w 845"/>
                  <a:gd name="T55" fmla="*/ 1158 h 1159"/>
                  <a:gd name="T56" fmla="*/ 277 w 845"/>
                  <a:gd name="T57" fmla="*/ 1156 h 1159"/>
                  <a:gd name="T58" fmla="*/ 224 w 845"/>
                  <a:gd name="T59" fmla="*/ 1152 h 1159"/>
                  <a:gd name="T60" fmla="*/ 171 w 845"/>
                  <a:gd name="T61" fmla="*/ 1149 h 1159"/>
                  <a:gd name="T62" fmla="*/ 121 w 845"/>
                  <a:gd name="T63" fmla="*/ 1144 h 1159"/>
                  <a:gd name="T64" fmla="*/ 71 w 845"/>
                  <a:gd name="T65" fmla="*/ 1138 h 1159"/>
                  <a:gd name="T66" fmla="*/ 23 w 845"/>
                  <a:gd name="T67" fmla="*/ 1133 h 1159"/>
                  <a:gd name="T68" fmla="*/ 0 w 845"/>
                  <a:gd name="T69" fmla="*/ 848 h 1159"/>
                  <a:gd name="T70" fmla="*/ 0 w 845"/>
                  <a:gd name="T71" fmla="*/ 288 h 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45" h="1159">
                    <a:moveTo>
                      <a:pt x="0" y="7"/>
                    </a:moveTo>
                    <a:lnTo>
                      <a:pt x="24" y="9"/>
                    </a:lnTo>
                    <a:lnTo>
                      <a:pt x="48" y="10"/>
                    </a:lnTo>
                    <a:lnTo>
                      <a:pt x="72" y="13"/>
                    </a:lnTo>
                    <a:lnTo>
                      <a:pt x="97" y="14"/>
                    </a:lnTo>
                    <a:lnTo>
                      <a:pt x="122" y="15"/>
                    </a:lnTo>
                    <a:lnTo>
                      <a:pt x="147" y="16"/>
                    </a:lnTo>
                    <a:lnTo>
                      <a:pt x="171" y="17"/>
                    </a:lnTo>
                    <a:lnTo>
                      <a:pt x="197" y="18"/>
                    </a:lnTo>
                    <a:lnTo>
                      <a:pt x="222" y="19"/>
                    </a:lnTo>
                    <a:lnTo>
                      <a:pt x="247" y="19"/>
                    </a:lnTo>
                    <a:lnTo>
                      <a:pt x="273" y="19"/>
                    </a:lnTo>
                    <a:lnTo>
                      <a:pt x="299" y="21"/>
                    </a:lnTo>
                    <a:lnTo>
                      <a:pt x="324" y="21"/>
                    </a:lnTo>
                    <a:lnTo>
                      <a:pt x="351" y="21"/>
                    </a:lnTo>
                    <a:lnTo>
                      <a:pt x="376" y="21"/>
                    </a:lnTo>
                    <a:lnTo>
                      <a:pt x="403" y="19"/>
                    </a:lnTo>
                    <a:lnTo>
                      <a:pt x="429" y="19"/>
                    </a:lnTo>
                    <a:lnTo>
                      <a:pt x="456" y="18"/>
                    </a:lnTo>
                    <a:lnTo>
                      <a:pt x="482" y="18"/>
                    </a:lnTo>
                    <a:lnTo>
                      <a:pt x="510" y="17"/>
                    </a:lnTo>
                    <a:lnTo>
                      <a:pt x="536" y="16"/>
                    </a:lnTo>
                    <a:lnTo>
                      <a:pt x="564" y="15"/>
                    </a:lnTo>
                    <a:lnTo>
                      <a:pt x="592" y="14"/>
                    </a:lnTo>
                    <a:lnTo>
                      <a:pt x="619" y="13"/>
                    </a:lnTo>
                    <a:lnTo>
                      <a:pt x="647" y="11"/>
                    </a:lnTo>
                    <a:lnTo>
                      <a:pt x="675" y="10"/>
                    </a:lnTo>
                    <a:lnTo>
                      <a:pt x="702" y="9"/>
                    </a:lnTo>
                    <a:lnTo>
                      <a:pt x="731" y="7"/>
                    </a:lnTo>
                    <a:lnTo>
                      <a:pt x="759" y="6"/>
                    </a:lnTo>
                    <a:lnTo>
                      <a:pt x="788" y="3"/>
                    </a:lnTo>
                    <a:lnTo>
                      <a:pt x="816" y="2"/>
                    </a:lnTo>
                    <a:lnTo>
                      <a:pt x="845" y="0"/>
                    </a:lnTo>
                    <a:lnTo>
                      <a:pt x="845" y="278"/>
                    </a:lnTo>
                    <a:lnTo>
                      <a:pt x="845" y="554"/>
                    </a:lnTo>
                    <a:lnTo>
                      <a:pt x="845" y="832"/>
                    </a:lnTo>
                    <a:lnTo>
                      <a:pt x="845" y="1109"/>
                    </a:lnTo>
                    <a:lnTo>
                      <a:pt x="820" y="1116"/>
                    </a:lnTo>
                    <a:lnTo>
                      <a:pt x="793" y="1122"/>
                    </a:lnTo>
                    <a:lnTo>
                      <a:pt x="767" y="1128"/>
                    </a:lnTo>
                    <a:lnTo>
                      <a:pt x="740" y="1133"/>
                    </a:lnTo>
                    <a:lnTo>
                      <a:pt x="714" y="1137"/>
                    </a:lnTo>
                    <a:lnTo>
                      <a:pt x="686" y="1142"/>
                    </a:lnTo>
                    <a:lnTo>
                      <a:pt x="660" y="1145"/>
                    </a:lnTo>
                    <a:lnTo>
                      <a:pt x="632" y="1149"/>
                    </a:lnTo>
                    <a:lnTo>
                      <a:pt x="604" y="1151"/>
                    </a:lnTo>
                    <a:lnTo>
                      <a:pt x="578" y="1153"/>
                    </a:lnTo>
                    <a:lnTo>
                      <a:pt x="550" y="1156"/>
                    </a:lnTo>
                    <a:lnTo>
                      <a:pt x="523" y="1157"/>
                    </a:lnTo>
                    <a:lnTo>
                      <a:pt x="495" y="1158"/>
                    </a:lnTo>
                    <a:lnTo>
                      <a:pt x="467" y="1159"/>
                    </a:lnTo>
                    <a:lnTo>
                      <a:pt x="440" y="1159"/>
                    </a:lnTo>
                    <a:lnTo>
                      <a:pt x="412" y="1159"/>
                    </a:lnTo>
                    <a:lnTo>
                      <a:pt x="385" y="1159"/>
                    </a:lnTo>
                    <a:lnTo>
                      <a:pt x="358" y="1159"/>
                    </a:lnTo>
                    <a:lnTo>
                      <a:pt x="330" y="1158"/>
                    </a:lnTo>
                    <a:lnTo>
                      <a:pt x="304" y="1157"/>
                    </a:lnTo>
                    <a:lnTo>
                      <a:pt x="277" y="1156"/>
                    </a:lnTo>
                    <a:lnTo>
                      <a:pt x="251" y="1154"/>
                    </a:lnTo>
                    <a:lnTo>
                      <a:pt x="224" y="1152"/>
                    </a:lnTo>
                    <a:lnTo>
                      <a:pt x="198" y="1151"/>
                    </a:lnTo>
                    <a:lnTo>
                      <a:pt x="171" y="1149"/>
                    </a:lnTo>
                    <a:lnTo>
                      <a:pt x="146" y="1146"/>
                    </a:lnTo>
                    <a:lnTo>
                      <a:pt x="121" y="1144"/>
                    </a:lnTo>
                    <a:lnTo>
                      <a:pt x="96" y="1141"/>
                    </a:lnTo>
                    <a:lnTo>
                      <a:pt x="71" y="1138"/>
                    </a:lnTo>
                    <a:lnTo>
                      <a:pt x="47" y="1135"/>
                    </a:lnTo>
                    <a:lnTo>
                      <a:pt x="23" y="1133"/>
                    </a:lnTo>
                    <a:lnTo>
                      <a:pt x="0" y="1129"/>
                    </a:lnTo>
                    <a:lnTo>
                      <a:pt x="0" y="848"/>
                    </a:lnTo>
                    <a:lnTo>
                      <a:pt x="0" y="568"/>
                    </a:lnTo>
                    <a:lnTo>
                      <a:pt x="0" y="28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F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5" name="Freeform 23"/>
              <p:cNvSpPr>
                <a:spLocks/>
              </p:cNvSpPr>
              <p:nvPr/>
            </p:nvSpPr>
            <p:spPr bwMode="auto">
              <a:xfrm>
                <a:off x="646" y="949"/>
                <a:ext cx="401" cy="549"/>
              </a:xfrm>
              <a:custGeom>
                <a:avLst/>
                <a:gdLst>
                  <a:gd name="T0" fmla="*/ 23 w 803"/>
                  <a:gd name="T1" fmla="*/ 9 h 1100"/>
                  <a:gd name="T2" fmla="*/ 69 w 803"/>
                  <a:gd name="T3" fmla="*/ 12 h 1100"/>
                  <a:gd name="T4" fmla="*/ 116 w 803"/>
                  <a:gd name="T5" fmla="*/ 14 h 1100"/>
                  <a:gd name="T6" fmla="*/ 163 w 803"/>
                  <a:gd name="T7" fmla="*/ 17 h 1100"/>
                  <a:gd name="T8" fmla="*/ 211 w 803"/>
                  <a:gd name="T9" fmla="*/ 18 h 1100"/>
                  <a:gd name="T10" fmla="*/ 260 w 803"/>
                  <a:gd name="T11" fmla="*/ 19 h 1100"/>
                  <a:gd name="T12" fmla="*/ 308 w 803"/>
                  <a:gd name="T13" fmla="*/ 19 h 1100"/>
                  <a:gd name="T14" fmla="*/ 358 w 803"/>
                  <a:gd name="T15" fmla="*/ 19 h 1100"/>
                  <a:gd name="T16" fmla="*/ 409 w 803"/>
                  <a:gd name="T17" fmla="*/ 19 h 1100"/>
                  <a:gd name="T18" fmla="*/ 459 w 803"/>
                  <a:gd name="T19" fmla="*/ 18 h 1100"/>
                  <a:gd name="T20" fmla="*/ 510 w 803"/>
                  <a:gd name="T21" fmla="*/ 15 h 1100"/>
                  <a:gd name="T22" fmla="*/ 562 w 803"/>
                  <a:gd name="T23" fmla="*/ 14 h 1100"/>
                  <a:gd name="T24" fmla="*/ 615 w 803"/>
                  <a:gd name="T25" fmla="*/ 12 h 1100"/>
                  <a:gd name="T26" fmla="*/ 668 w 803"/>
                  <a:gd name="T27" fmla="*/ 9 h 1100"/>
                  <a:gd name="T28" fmla="*/ 721 w 803"/>
                  <a:gd name="T29" fmla="*/ 6 h 1100"/>
                  <a:gd name="T30" fmla="*/ 775 w 803"/>
                  <a:gd name="T31" fmla="*/ 3 h 1100"/>
                  <a:gd name="T32" fmla="*/ 803 w 803"/>
                  <a:gd name="T33" fmla="*/ 264 h 1100"/>
                  <a:gd name="T34" fmla="*/ 803 w 803"/>
                  <a:gd name="T35" fmla="*/ 790 h 1100"/>
                  <a:gd name="T36" fmla="*/ 778 w 803"/>
                  <a:gd name="T37" fmla="*/ 1058 h 1100"/>
                  <a:gd name="T38" fmla="*/ 728 w 803"/>
                  <a:gd name="T39" fmla="*/ 1070 h 1100"/>
                  <a:gd name="T40" fmla="*/ 678 w 803"/>
                  <a:gd name="T41" fmla="*/ 1079 h 1100"/>
                  <a:gd name="T42" fmla="*/ 626 w 803"/>
                  <a:gd name="T43" fmla="*/ 1087 h 1100"/>
                  <a:gd name="T44" fmla="*/ 575 w 803"/>
                  <a:gd name="T45" fmla="*/ 1092 h 1100"/>
                  <a:gd name="T46" fmla="*/ 523 w 803"/>
                  <a:gd name="T47" fmla="*/ 1096 h 1100"/>
                  <a:gd name="T48" fmla="*/ 471 w 803"/>
                  <a:gd name="T49" fmla="*/ 1099 h 1100"/>
                  <a:gd name="T50" fmla="*/ 418 w 803"/>
                  <a:gd name="T51" fmla="*/ 1100 h 1100"/>
                  <a:gd name="T52" fmla="*/ 366 w 803"/>
                  <a:gd name="T53" fmla="*/ 1100 h 1100"/>
                  <a:gd name="T54" fmla="*/ 314 w 803"/>
                  <a:gd name="T55" fmla="*/ 1099 h 1100"/>
                  <a:gd name="T56" fmla="*/ 264 w 803"/>
                  <a:gd name="T57" fmla="*/ 1097 h 1100"/>
                  <a:gd name="T58" fmla="*/ 213 w 803"/>
                  <a:gd name="T59" fmla="*/ 1094 h 1100"/>
                  <a:gd name="T60" fmla="*/ 163 w 803"/>
                  <a:gd name="T61" fmla="*/ 1091 h 1100"/>
                  <a:gd name="T62" fmla="*/ 115 w 803"/>
                  <a:gd name="T63" fmla="*/ 1086 h 1100"/>
                  <a:gd name="T64" fmla="*/ 68 w 803"/>
                  <a:gd name="T65" fmla="*/ 1080 h 1100"/>
                  <a:gd name="T66" fmla="*/ 22 w 803"/>
                  <a:gd name="T67" fmla="*/ 1074 h 1100"/>
                  <a:gd name="T68" fmla="*/ 0 w 803"/>
                  <a:gd name="T69" fmla="*/ 806 h 1100"/>
                  <a:gd name="T70" fmla="*/ 0 w 803"/>
                  <a:gd name="T71" fmla="*/ 274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03" h="1100">
                    <a:moveTo>
                      <a:pt x="0" y="6"/>
                    </a:moveTo>
                    <a:lnTo>
                      <a:pt x="23" y="9"/>
                    </a:lnTo>
                    <a:lnTo>
                      <a:pt x="46" y="10"/>
                    </a:lnTo>
                    <a:lnTo>
                      <a:pt x="69" y="12"/>
                    </a:lnTo>
                    <a:lnTo>
                      <a:pt x="92" y="13"/>
                    </a:lnTo>
                    <a:lnTo>
                      <a:pt x="116" y="14"/>
                    </a:lnTo>
                    <a:lnTo>
                      <a:pt x="139" y="15"/>
                    </a:lnTo>
                    <a:lnTo>
                      <a:pt x="163" y="17"/>
                    </a:lnTo>
                    <a:lnTo>
                      <a:pt x="188" y="18"/>
                    </a:lnTo>
                    <a:lnTo>
                      <a:pt x="211" y="18"/>
                    </a:lnTo>
                    <a:lnTo>
                      <a:pt x="235" y="19"/>
                    </a:lnTo>
                    <a:lnTo>
                      <a:pt x="260" y="19"/>
                    </a:lnTo>
                    <a:lnTo>
                      <a:pt x="284" y="19"/>
                    </a:lnTo>
                    <a:lnTo>
                      <a:pt x="308" y="19"/>
                    </a:lnTo>
                    <a:lnTo>
                      <a:pt x="333" y="19"/>
                    </a:lnTo>
                    <a:lnTo>
                      <a:pt x="358" y="19"/>
                    </a:lnTo>
                    <a:lnTo>
                      <a:pt x="383" y="19"/>
                    </a:lnTo>
                    <a:lnTo>
                      <a:pt x="409" y="19"/>
                    </a:lnTo>
                    <a:lnTo>
                      <a:pt x="433" y="18"/>
                    </a:lnTo>
                    <a:lnTo>
                      <a:pt x="459" y="18"/>
                    </a:lnTo>
                    <a:lnTo>
                      <a:pt x="485" y="17"/>
                    </a:lnTo>
                    <a:lnTo>
                      <a:pt x="510" y="15"/>
                    </a:lnTo>
                    <a:lnTo>
                      <a:pt x="535" y="15"/>
                    </a:lnTo>
                    <a:lnTo>
                      <a:pt x="562" y="14"/>
                    </a:lnTo>
                    <a:lnTo>
                      <a:pt x="588" y="13"/>
                    </a:lnTo>
                    <a:lnTo>
                      <a:pt x="615" y="12"/>
                    </a:lnTo>
                    <a:lnTo>
                      <a:pt x="641" y="10"/>
                    </a:lnTo>
                    <a:lnTo>
                      <a:pt x="668" y="9"/>
                    </a:lnTo>
                    <a:lnTo>
                      <a:pt x="694" y="7"/>
                    </a:lnTo>
                    <a:lnTo>
                      <a:pt x="721" y="6"/>
                    </a:lnTo>
                    <a:lnTo>
                      <a:pt x="749" y="4"/>
                    </a:lnTo>
                    <a:lnTo>
                      <a:pt x="775" y="3"/>
                    </a:lnTo>
                    <a:lnTo>
                      <a:pt x="803" y="0"/>
                    </a:lnTo>
                    <a:lnTo>
                      <a:pt x="803" y="264"/>
                    </a:lnTo>
                    <a:lnTo>
                      <a:pt x="803" y="527"/>
                    </a:lnTo>
                    <a:lnTo>
                      <a:pt x="803" y="790"/>
                    </a:lnTo>
                    <a:lnTo>
                      <a:pt x="803" y="1052"/>
                    </a:lnTo>
                    <a:lnTo>
                      <a:pt x="778" y="1058"/>
                    </a:lnTo>
                    <a:lnTo>
                      <a:pt x="753" y="1065"/>
                    </a:lnTo>
                    <a:lnTo>
                      <a:pt x="728" y="1070"/>
                    </a:lnTo>
                    <a:lnTo>
                      <a:pt x="704" y="1074"/>
                    </a:lnTo>
                    <a:lnTo>
                      <a:pt x="678" y="1079"/>
                    </a:lnTo>
                    <a:lnTo>
                      <a:pt x="652" y="1084"/>
                    </a:lnTo>
                    <a:lnTo>
                      <a:pt x="626" y="1087"/>
                    </a:lnTo>
                    <a:lnTo>
                      <a:pt x="601" y="1089"/>
                    </a:lnTo>
                    <a:lnTo>
                      <a:pt x="575" y="1092"/>
                    </a:lnTo>
                    <a:lnTo>
                      <a:pt x="548" y="1094"/>
                    </a:lnTo>
                    <a:lnTo>
                      <a:pt x="523" y="1096"/>
                    </a:lnTo>
                    <a:lnTo>
                      <a:pt x="496" y="1097"/>
                    </a:lnTo>
                    <a:lnTo>
                      <a:pt x="471" y="1099"/>
                    </a:lnTo>
                    <a:lnTo>
                      <a:pt x="444" y="1100"/>
                    </a:lnTo>
                    <a:lnTo>
                      <a:pt x="418" y="1100"/>
                    </a:lnTo>
                    <a:lnTo>
                      <a:pt x="393" y="1100"/>
                    </a:lnTo>
                    <a:lnTo>
                      <a:pt x="366" y="1100"/>
                    </a:lnTo>
                    <a:lnTo>
                      <a:pt x="341" y="1100"/>
                    </a:lnTo>
                    <a:lnTo>
                      <a:pt x="314" y="1099"/>
                    </a:lnTo>
                    <a:lnTo>
                      <a:pt x="289" y="1099"/>
                    </a:lnTo>
                    <a:lnTo>
                      <a:pt x="264" y="1097"/>
                    </a:lnTo>
                    <a:lnTo>
                      <a:pt x="238" y="1095"/>
                    </a:lnTo>
                    <a:lnTo>
                      <a:pt x="213" y="1094"/>
                    </a:lnTo>
                    <a:lnTo>
                      <a:pt x="189" y="1092"/>
                    </a:lnTo>
                    <a:lnTo>
                      <a:pt x="163" y="1091"/>
                    </a:lnTo>
                    <a:lnTo>
                      <a:pt x="139" y="1088"/>
                    </a:lnTo>
                    <a:lnTo>
                      <a:pt x="115" y="1086"/>
                    </a:lnTo>
                    <a:lnTo>
                      <a:pt x="92" y="1084"/>
                    </a:lnTo>
                    <a:lnTo>
                      <a:pt x="68" y="1080"/>
                    </a:lnTo>
                    <a:lnTo>
                      <a:pt x="45" y="1078"/>
                    </a:lnTo>
                    <a:lnTo>
                      <a:pt x="22" y="1074"/>
                    </a:lnTo>
                    <a:lnTo>
                      <a:pt x="0" y="1072"/>
                    </a:lnTo>
                    <a:lnTo>
                      <a:pt x="0" y="806"/>
                    </a:lnTo>
                    <a:lnTo>
                      <a:pt x="0" y="540"/>
                    </a:lnTo>
                    <a:lnTo>
                      <a:pt x="0" y="27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47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6" name="Freeform 24"/>
              <p:cNvSpPr>
                <a:spLocks/>
              </p:cNvSpPr>
              <p:nvPr/>
            </p:nvSpPr>
            <p:spPr bwMode="auto">
              <a:xfrm>
                <a:off x="666" y="950"/>
                <a:ext cx="380" cy="521"/>
              </a:xfrm>
              <a:custGeom>
                <a:avLst/>
                <a:gdLst>
                  <a:gd name="T0" fmla="*/ 22 w 759"/>
                  <a:gd name="T1" fmla="*/ 8 h 1040"/>
                  <a:gd name="T2" fmla="*/ 66 w 759"/>
                  <a:gd name="T3" fmla="*/ 11 h 1040"/>
                  <a:gd name="T4" fmla="*/ 109 w 759"/>
                  <a:gd name="T5" fmla="*/ 14 h 1040"/>
                  <a:gd name="T6" fmla="*/ 154 w 759"/>
                  <a:gd name="T7" fmla="*/ 16 h 1040"/>
                  <a:gd name="T8" fmla="*/ 199 w 759"/>
                  <a:gd name="T9" fmla="*/ 17 h 1040"/>
                  <a:gd name="T10" fmla="*/ 245 w 759"/>
                  <a:gd name="T11" fmla="*/ 18 h 1040"/>
                  <a:gd name="T12" fmla="*/ 292 w 759"/>
                  <a:gd name="T13" fmla="*/ 18 h 1040"/>
                  <a:gd name="T14" fmla="*/ 339 w 759"/>
                  <a:gd name="T15" fmla="*/ 18 h 1040"/>
                  <a:gd name="T16" fmla="*/ 386 w 759"/>
                  <a:gd name="T17" fmla="*/ 18 h 1040"/>
                  <a:gd name="T18" fmla="*/ 434 w 759"/>
                  <a:gd name="T19" fmla="*/ 17 h 1040"/>
                  <a:gd name="T20" fmla="*/ 483 w 759"/>
                  <a:gd name="T21" fmla="*/ 15 h 1040"/>
                  <a:gd name="T22" fmla="*/ 531 w 759"/>
                  <a:gd name="T23" fmla="*/ 14 h 1040"/>
                  <a:gd name="T24" fmla="*/ 581 w 759"/>
                  <a:gd name="T25" fmla="*/ 11 h 1040"/>
                  <a:gd name="T26" fmla="*/ 631 w 759"/>
                  <a:gd name="T27" fmla="*/ 8 h 1040"/>
                  <a:gd name="T28" fmla="*/ 682 w 759"/>
                  <a:gd name="T29" fmla="*/ 6 h 1040"/>
                  <a:gd name="T30" fmla="*/ 734 w 759"/>
                  <a:gd name="T31" fmla="*/ 2 h 1040"/>
                  <a:gd name="T32" fmla="*/ 759 w 759"/>
                  <a:gd name="T33" fmla="*/ 250 h 1040"/>
                  <a:gd name="T34" fmla="*/ 759 w 759"/>
                  <a:gd name="T35" fmla="*/ 748 h 1040"/>
                  <a:gd name="T36" fmla="*/ 736 w 759"/>
                  <a:gd name="T37" fmla="*/ 1001 h 1040"/>
                  <a:gd name="T38" fmla="*/ 689 w 759"/>
                  <a:gd name="T39" fmla="*/ 1012 h 1040"/>
                  <a:gd name="T40" fmla="*/ 641 w 759"/>
                  <a:gd name="T41" fmla="*/ 1021 h 1040"/>
                  <a:gd name="T42" fmla="*/ 592 w 759"/>
                  <a:gd name="T43" fmla="*/ 1028 h 1040"/>
                  <a:gd name="T44" fmla="*/ 544 w 759"/>
                  <a:gd name="T45" fmla="*/ 1033 h 1040"/>
                  <a:gd name="T46" fmla="*/ 494 w 759"/>
                  <a:gd name="T47" fmla="*/ 1037 h 1040"/>
                  <a:gd name="T48" fmla="*/ 445 w 759"/>
                  <a:gd name="T49" fmla="*/ 1039 h 1040"/>
                  <a:gd name="T50" fmla="*/ 395 w 759"/>
                  <a:gd name="T51" fmla="*/ 1040 h 1040"/>
                  <a:gd name="T52" fmla="*/ 346 w 759"/>
                  <a:gd name="T53" fmla="*/ 1040 h 1040"/>
                  <a:gd name="T54" fmla="*/ 297 w 759"/>
                  <a:gd name="T55" fmla="*/ 1039 h 1040"/>
                  <a:gd name="T56" fmla="*/ 249 w 759"/>
                  <a:gd name="T57" fmla="*/ 1038 h 1040"/>
                  <a:gd name="T58" fmla="*/ 202 w 759"/>
                  <a:gd name="T59" fmla="*/ 1035 h 1040"/>
                  <a:gd name="T60" fmla="*/ 154 w 759"/>
                  <a:gd name="T61" fmla="*/ 1031 h 1040"/>
                  <a:gd name="T62" fmla="*/ 108 w 759"/>
                  <a:gd name="T63" fmla="*/ 1027 h 1040"/>
                  <a:gd name="T64" fmla="*/ 65 w 759"/>
                  <a:gd name="T65" fmla="*/ 1022 h 1040"/>
                  <a:gd name="T66" fmla="*/ 21 w 759"/>
                  <a:gd name="T67" fmla="*/ 1016 h 1040"/>
                  <a:gd name="T68" fmla="*/ 0 w 759"/>
                  <a:gd name="T69" fmla="*/ 763 h 1040"/>
                  <a:gd name="T70" fmla="*/ 0 w 759"/>
                  <a:gd name="T71" fmla="*/ 259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59" h="1040">
                    <a:moveTo>
                      <a:pt x="0" y="6"/>
                    </a:moveTo>
                    <a:lnTo>
                      <a:pt x="22" y="8"/>
                    </a:lnTo>
                    <a:lnTo>
                      <a:pt x="44" y="9"/>
                    </a:lnTo>
                    <a:lnTo>
                      <a:pt x="66" y="11"/>
                    </a:lnTo>
                    <a:lnTo>
                      <a:pt x="88" y="13"/>
                    </a:lnTo>
                    <a:lnTo>
                      <a:pt x="109" y="14"/>
                    </a:lnTo>
                    <a:lnTo>
                      <a:pt x="133" y="15"/>
                    </a:lnTo>
                    <a:lnTo>
                      <a:pt x="154" y="16"/>
                    </a:lnTo>
                    <a:lnTo>
                      <a:pt x="177" y="17"/>
                    </a:lnTo>
                    <a:lnTo>
                      <a:pt x="199" y="17"/>
                    </a:lnTo>
                    <a:lnTo>
                      <a:pt x="222" y="18"/>
                    </a:lnTo>
                    <a:lnTo>
                      <a:pt x="245" y="18"/>
                    </a:lnTo>
                    <a:lnTo>
                      <a:pt x="268" y="18"/>
                    </a:lnTo>
                    <a:lnTo>
                      <a:pt x="292" y="18"/>
                    </a:lnTo>
                    <a:lnTo>
                      <a:pt x="316" y="18"/>
                    </a:lnTo>
                    <a:lnTo>
                      <a:pt x="339" y="18"/>
                    </a:lnTo>
                    <a:lnTo>
                      <a:pt x="363" y="18"/>
                    </a:lnTo>
                    <a:lnTo>
                      <a:pt x="386" y="18"/>
                    </a:lnTo>
                    <a:lnTo>
                      <a:pt x="410" y="17"/>
                    </a:lnTo>
                    <a:lnTo>
                      <a:pt x="434" y="17"/>
                    </a:lnTo>
                    <a:lnTo>
                      <a:pt x="459" y="16"/>
                    </a:lnTo>
                    <a:lnTo>
                      <a:pt x="483" y="15"/>
                    </a:lnTo>
                    <a:lnTo>
                      <a:pt x="507" y="15"/>
                    </a:lnTo>
                    <a:lnTo>
                      <a:pt x="531" y="14"/>
                    </a:lnTo>
                    <a:lnTo>
                      <a:pt x="556" y="13"/>
                    </a:lnTo>
                    <a:lnTo>
                      <a:pt x="581" y="11"/>
                    </a:lnTo>
                    <a:lnTo>
                      <a:pt x="606" y="9"/>
                    </a:lnTo>
                    <a:lnTo>
                      <a:pt x="631" y="8"/>
                    </a:lnTo>
                    <a:lnTo>
                      <a:pt x="657" y="7"/>
                    </a:lnTo>
                    <a:lnTo>
                      <a:pt x="682" y="6"/>
                    </a:lnTo>
                    <a:lnTo>
                      <a:pt x="707" y="3"/>
                    </a:lnTo>
                    <a:lnTo>
                      <a:pt x="734" y="2"/>
                    </a:lnTo>
                    <a:lnTo>
                      <a:pt x="759" y="0"/>
                    </a:lnTo>
                    <a:lnTo>
                      <a:pt x="759" y="250"/>
                    </a:lnTo>
                    <a:lnTo>
                      <a:pt x="759" y="499"/>
                    </a:lnTo>
                    <a:lnTo>
                      <a:pt x="759" y="748"/>
                    </a:lnTo>
                    <a:lnTo>
                      <a:pt x="759" y="995"/>
                    </a:lnTo>
                    <a:lnTo>
                      <a:pt x="736" y="1001"/>
                    </a:lnTo>
                    <a:lnTo>
                      <a:pt x="712" y="1007"/>
                    </a:lnTo>
                    <a:lnTo>
                      <a:pt x="689" y="1012"/>
                    </a:lnTo>
                    <a:lnTo>
                      <a:pt x="665" y="1016"/>
                    </a:lnTo>
                    <a:lnTo>
                      <a:pt x="641" y="1021"/>
                    </a:lnTo>
                    <a:lnTo>
                      <a:pt x="616" y="1024"/>
                    </a:lnTo>
                    <a:lnTo>
                      <a:pt x="592" y="1028"/>
                    </a:lnTo>
                    <a:lnTo>
                      <a:pt x="568" y="1031"/>
                    </a:lnTo>
                    <a:lnTo>
                      <a:pt x="544" y="1033"/>
                    </a:lnTo>
                    <a:lnTo>
                      <a:pt x="518" y="1036"/>
                    </a:lnTo>
                    <a:lnTo>
                      <a:pt x="494" y="1037"/>
                    </a:lnTo>
                    <a:lnTo>
                      <a:pt x="469" y="1038"/>
                    </a:lnTo>
                    <a:lnTo>
                      <a:pt x="445" y="1039"/>
                    </a:lnTo>
                    <a:lnTo>
                      <a:pt x="419" y="1040"/>
                    </a:lnTo>
                    <a:lnTo>
                      <a:pt x="395" y="1040"/>
                    </a:lnTo>
                    <a:lnTo>
                      <a:pt x="371" y="1040"/>
                    </a:lnTo>
                    <a:lnTo>
                      <a:pt x="346" y="1040"/>
                    </a:lnTo>
                    <a:lnTo>
                      <a:pt x="321" y="1040"/>
                    </a:lnTo>
                    <a:lnTo>
                      <a:pt x="297" y="1039"/>
                    </a:lnTo>
                    <a:lnTo>
                      <a:pt x="273" y="1039"/>
                    </a:lnTo>
                    <a:lnTo>
                      <a:pt x="249" y="1038"/>
                    </a:lnTo>
                    <a:lnTo>
                      <a:pt x="225" y="1036"/>
                    </a:lnTo>
                    <a:lnTo>
                      <a:pt x="202" y="1035"/>
                    </a:lnTo>
                    <a:lnTo>
                      <a:pt x="177" y="1033"/>
                    </a:lnTo>
                    <a:lnTo>
                      <a:pt x="154" y="1031"/>
                    </a:lnTo>
                    <a:lnTo>
                      <a:pt x="131" y="1029"/>
                    </a:lnTo>
                    <a:lnTo>
                      <a:pt x="108" y="1027"/>
                    </a:lnTo>
                    <a:lnTo>
                      <a:pt x="86" y="1024"/>
                    </a:lnTo>
                    <a:lnTo>
                      <a:pt x="65" y="1022"/>
                    </a:lnTo>
                    <a:lnTo>
                      <a:pt x="43" y="1020"/>
                    </a:lnTo>
                    <a:lnTo>
                      <a:pt x="21" y="1016"/>
                    </a:lnTo>
                    <a:lnTo>
                      <a:pt x="0" y="1014"/>
                    </a:lnTo>
                    <a:lnTo>
                      <a:pt x="0" y="763"/>
                    </a:lnTo>
                    <a:lnTo>
                      <a:pt x="0" y="512"/>
                    </a:lnTo>
                    <a:lnTo>
                      <a:pt x="0" y="25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49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7" name="Freeform 25"/>
              <p:cNvSpPr>
                <a:spLocks/>
              </p:cNvSpPr>
              <p:nvPr/>
            </p:nvSpPr>
            <p:spPr bwMode="auto">
              <a:xfrm>
                <a:off x="686" y="953"/>
                <a:ext cx="358" cy="491"/>
              </a:xfrm>
              <a:custGeom>
                <a:avLst/>
                <a:gdLst>
                  <a:gd name="T0" fmla="*/ 0 w 717"/>
                  <a:gd name="T1" fmla="*/ 5 h 981"/>
                  <a:gd name="T2" fmla="*/ 42 w 717"/>
                  <a:gd name="T3" fmla="*/ 9 h 981"/>
                  <a:gd name="T4" fmla="*/ 83 w 717"/>
                  <a:gd name="T5" fmla="*/ 11 h 981"/>
                  <a:gd name="T6" fmla="*/ 126 w 717"/>
                  <a:gd name="T7" fmla="*/ 13 h 981"/>
                  <a:gd name="T8" fmla="*/ 168 w 717"/>
                  <a:gd name="T9" fmla="*/ 15 h 981"/>
                  <a:gd name="T10" fmla="*/ 211 w 717"/>
                  <a:gd name="T11" fmla="*/ 16 h 981"/>
                  <a:gd name="T12" fmla="*/ 255 w 717"/>
                  <a:gd name="T13" fmla="*/ 17 h 981"/>
                  <a:gd name="T14" fmla="*/ 299 w 717"/>
                  <a:gd name="T15" fmla="*/ 17 h 981"/>
                  <a:gd name="T16" fmla="*/ 344 w 717"/>
                  <a:gd name="T17" fmla="*/ 16 h 981"/>
                  <a:gd name="T18" fmla="*/ 388 w 717"/>
                  <a:gd name="T19" fmla="*/ 16 h 981"/>
                  <a:gd name="T20" fmla="*/ 433 w 717"/>
                  <a:gd name="T21" fmla="*/ 15 h 981"/>
                  <a:gd name="T22" fmla="*/ 479 w 717"/>
                  <a:gd name="T23" fmla="*/ 12 h 981"/>
                  <a:gd name="T24" fmla="*/ 526 w 717"/>
                  <a:gd name="T25" fmla="*/ 10 h 981"/>
                  <a:gd name="T26" fmla="*/ 573 w 717"/>
                  <a:gd name="T27" fmla="*/ 8 h 981"/>
                  <a:gd name="T28" fmla="*/ 620 w 717"/>
                  <a:gd name="T29" fmla="*/ 5 h 981"/>
                  <a:gd name="T30" fmla="*/ 668 w 717"/>
                  <a:gd name="T31" fmla="*/ 3 h 981"/>
                  <a:gd name="T32" fmla="*/ 717 w 717"/>
                  <a:gd name="T33" fmla="*/ 0 h 981"/>
                  <a:gd name="T34" fmla="*/ 717 w 717"/>
                  <a:gd name="T35" fmla="*/ 235 h 981"/>
                  <a:gd name="T36" fmla="*/ 717 w 717"/>
                  <a:gd name="T37" fmla="*/ 470 h 981"/>
                  <a:gd name="T38" fmla="*/ 717 w 717"/>
                  <a:gd name="T39" fmla="*/ 705 h 981"/>
                  <a:gd name="T40" fmla="*/ 717 w 717"/>
                  <a:gd name="T41" fmla="*/ 939 h 981"/>
                  <a:gd name="T42" fmla="*/ 673 w 717"/>
                  <a:gd name="T43" fmla="*/ 949 h 981"/>
                  <a:gd name="T44" fmla="*/ 628 w 717"/>
                  <a:gd name="T45" fmla="*/ 958 h 981"/>
                  <a:gd name="T46" fmla="*/ 583 w 717"/>
                  <a:gd name="T47" fmla="*/ 966 h 981"/>
                  <a:gd name="T48" fmla="*/ 537 w 717"/>
                  <a:gd name="T49" fmla="*/ 972 h 981"/>
                  <a:gd name="T50" fmla="*/ 491 w 717"/>
                  <a:gd name="T51" fmla="*/ 977 h 981"/>
                  <a:gd name="T52" fmla="*/ 444 w 717"/>
                  <a:gd name="T53" fmla="*/ 979 h 981"/>
                  <a:gd name="T54" fmla="*/ 398 w 717"/>
                  <a:gd name="T55" fmla="*/ 981 h 981"/>
                  <a:gd name="T56" fmla="*/ 350 w 717"/>
                  <a:gd name="T57" fmla="*/ 981 h 981"/>
                  <a:gd name="T58" fmla="*/ 304 w 717"/>
                  <a:gd name="T59" fmla="*/ 981 h 981"/>
                  <a:gd name="T60" fmla="*/ 258 w 717"/>
                  <a:gd name="T61" fmla="*/ 979 h 981"/>
                  <a:gd name="T62" fmla="*/ 213 w 717"/>
                  <a:gd name="T63" fmla="*/ 977 h 981"/>
                  <a:gd name="T64" fmla="*/ 168 w 717"/>
                  <a:gd name="T65" fmla="*/ 974 h 981"/>
                  <a:gd name="T66" fmla="*/ 125 w 717"/>
                  <a:gd name="T67" fmla="*/ 970 h 981"/>
                  <a:gd name="T68" fmla="*/ 82 w 717"/>
                  <a:gd name="T69" fmla="*/ 966 h 981"/>
                  <a:gd name="T70" fmla="*/ 41 w 717"/>
                  <a:gd name="T71" fmla="*/ 961 h 981"/>
                  <a:gd name="T72" fmla="*/ 0 w 717"/>
                  <a:gd name="T73" fmla="*/ 956 h 981"/>
                  <a:gd name="T74" fmla="*/ 0 w 717"/>
                  <a:gd name="T75" fmla="*/ 719 h 981"/>
                  <a:gd name="T76" fmla="*/ 0 w 717"/>
                  <a:gd name="T77" fmla="*/ 481 h 981"/>
                  <a:gd name="T78" fmla="*/ 0 w 717"/>
                  <a:gd name="T79" fmla="*/ 243 h 981"/>
                  <a:gd name="T80" fmla="*/ 0 w 717"/>
                  <a:gd name="T81" fmla="*/ 5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17" h="981">
                    <a:moveTo>
                      <a:pt x="0" y="5"/>
                    </a:moveTo>
                    <a:lnTo>
                      <a:pt x="42" y="9"/>
                    </a:lnTo>
                    <a:lnTo>
                      <a:pt x="83" y="11"/>
                    </a:lnTo>
                    <a:lnTo>
                      <a:pt x="126" y="13"/>
                    </a:lnTo>
                    <a:lnTo>
                      <a:pt x="168" y="15"/>
                    </a:lnTo>
                    <a:lnTo>
                      <a:pt x="211" y="16"/>
                    </a:lnTo>
                    <a:lnTo>
                      <a:pt x="255" y="17"/>
                    </a:lnTo>
                    <a:lnTo>
                      <a:pt x="299" y="17"/>
                    </a:lnTo>
                    <a:lnTo>
                      <a:pt x="344" y="16"/>
                    </a:lnTo>
                    <a:lnTo>
                      <a:pt x="388" y="16"/>
                    </a:lnTo>
                    <a:lnTo>
                      <a:pt x="433" y="15"/>
                    </a:lnTo>
                    <a:lnTo>
                      <a:pt x="479" y="12"/>
                    </a:lnTo>
                    <a:lnTo>
                      <a:pt x="526" y="10"/>
                    </a:lnTo>
                    <a:lnTo>
                      <a:pt x="573" y="8"/>
                    </a:lnTo>
                    <a:lnTo>
                      <a:pt x="620" y="5"/>
                    </a:lnTo>
                    <a:lnTo>
                      <a:pt x="668" y="3"/>
                    </a:lnTo>
                    <a:lnTo>
                      <a:pt x="717" y="0"/>
                    </a:lnTo>
                    <a:lnTo>
                      <a:pt x="717" y="235"/>
                    </a:lnTo>
                    <a:lnTo>
                      <a:pt x="717" y="470"/>
                    </a:lnTo>
                    <a:lnTo>
                      <a:pt x="717" y="705"/>
                    </a:lnTo>
                    <a:lnTo>
                      <a:pt x="717" y="939"/>
                    </a:lnTo>
                    <a:lnTo>
                      <a:pt x="673" y="949"/>
                    </a:lnTo>
                    <a:lnTo>
                      <a:pt x="628" y="958"/>
                    </a:lnTo>
                    <a:lnTo>
                      <a:pt x="583" y="966"/>
                    </a:lnTo>
                    <a:lnTo>
                      <a:pt x="537" y="972"/>
                    </a:lnTo>
                    <a:lnTo>
                      <a:pt x="491" y="977"/>
                    </a:lnTo>
                    <a:lnTo>
                      <a:pt x="444" y="979"/>
                    </a:lnTo>
                    <a:lnTo>
                      <a:pt x="398" y="981"/>
                    </a:lnTo>
                    <a:lnTo>
                      <a:pt x="350" y="981"/>
                    </a:lnTo>
                    <a:lnTo>
                      <a:pt x="304" y="981"/>
                    </a:lnTo>
                    <a:lnTo>
                      <a:pt x="258" y="979"/>
                    </a:lnTo>
                    <a:lnTo>
                      <a:pt x="213" y="977"/>
                    </a:lnTo>
                    <a:lnTo>
                      <a:pt x="168" y="974"/>
                    </a:lnTo>
                    <a:lnTo>
                      <a:pt x="125" y="970"/>
                    </a:lnTo>
                    <a:lnTo>
                      <a:pt x="82" y="966"/>
                    </a:lnTo>
                    <a:lnTo>
                      <a:pt x="41" y="961"/>
                    </a:lnTo>
                    <a:lnTo>
                      <a:pt x="0" y="956"/>
                    </a:lnTo>
                    <a:lnTo>
                      <a:pt x="0" y="719"/>
                    </a:lnTo>
                    <a:lnTo>
                      <a:pt x="0" y="481"/>
                    </a:lnTo>
                    <a:lnTo>
                      <a:pt x="0" y="24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4F5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8" name="Freeform 26"/>
              <p:cNvSpPr>
                <a:spLocks/>
              </p:cNvSpPr>
              <p:nvPr/>
            </p:nvSpPr>
            <p:spPr bwMode="auto">
              <a:xfrm>
                <a:off x="706" y="954"/>
                <a:ext cx="336" cy="462"/>
              </a:xfrm>
              <a:custGeom>
                <a:avLst/>
                <a:gdLst>
                  <a:gd name="T0" fmla="*/ 0 w 672"/>
                  <a:gd name="T1" fmla="*/ 6 h 923"/>
                  <a:gd name="T2" fmla="*/ 39 w 672"/>
                  <a:gd name="T3" fmla="*/ 9 h 923"/>
                  <a:gd name="T4" fmla="*/ 77 w 672"/>
                  <a:gd name="T5" fmla="*/ 12 h 923"/>
                  <a:gd name="T6" fmla="*/ 117 w 672"/>
                  <a:gd name="T7" fmla="*/ 14 h 923"/>
                  <a:gd name="T8" fmla="*/ 156 w 672"/>
                  <a:gd name="T9" fmla="*/ 15 h 923"/>
                  <a:gd name="T10" fmla="*/ 197 w 672"/>
                  <a:gd name="T11" fmla="*/ 16 h 923"/>
                  <a:gd name="T12" fmla="*/ 238 w 672"/>
                  <a:gd name="T13" fmla="*/ 16 h 923"/>
                  <a:gd name="T14" fmla="*/ 279 w 672"/>
                  <a:gd name="T15" fmla="*/ 16 h 923"/>
                  <a:gd name="T16" fmla="*/ 321 w 672"/>
                  <a:gd name="T17" fmla="*/ 16 h 923"/>
                  <a:gd name="T18" fmla="*/ 364 w 672"/>
                  <a:gd name="T19" fmla="*/ 15 h 923"/>
                  <a:gd name="T20" fmla="*/ 406 w 672"/>
                  <a:gd name="T21" fmla="*/ 14 h 923"/>
                  <a:gd name="T22" fmla="*/ 449 w 672"/>
                  <a:gd name="T23" fmla="*/ 13 h 923"/>
                  <a:gd name="T24" fmla="*/ 493 w 672"/>
                  <a:gd name="T25" fmla="*/ 10 h 923"/>
                  <a:gd name="T26" fmla="*/ 536 w 672"/>
                  <a:gd name="T27" fmla="*/ 8 h 923"/>
                  <a:gd name="T28" fmla="*/ 581 w 672"/>
                  <a:gd name="T29" fmla="*/ 6 h 923"/>
                  <a:gd name="T30" fmla="*/ 626 w 672"/>
                  <a:gd name="T31" fmla="*/ 3 h 923"/>
                  <a:gd name="T32" fmla="*/ 672 w 672"/>
                  <a:gd name="T33" fmla="*/ 0 h 923"/>
                  <a:gd name="T34" fmla="*/ 672 w 672"/>
                  <a:gd name="T35" fmla="*/ 221 h 923"/>
                  <a:gd name="T36" fmla="*/ 672 w 672"/>
                  <a:gd name="T37" fmla="*/ 442 h 923"/>
                  <a:gd name="T38" fmla="*/ 672 w 672"/>
                  <a:gd name="T39" fmla="*/ 663 h 923"/>
                  <a:gd name="T40" fmla="*/ 672 w 672"/>
                  <a:gd name="T41" fmla="*/ 883 h 923"/>
                  <a:gd name="T42" fmla="*/ 631 w 672"/>
                  <a:gd name="T43" fmla="*/ 893 h 923"/>
                  <a:gd name="T44" fmla="*/ 589 w 672"/>
                  <a:gd name="T45" fmla="*/ 901 h 923"/>
                  <a:gd name="T46" fmla="*/ 547 w 672"/>
                  <a:gd name="T47" fmla="*/ 909 h 923"/>
                  <a:gd name="T48" fmla="*/ 503 w 672"/>
                  <a:gd name="T49" fmla="*/ 914 h 923"/>
                  <a:gd name="T50" fmla="*/ 459 w 672"/>
                  <a:gd name="T51" fmla="*/ 918 h 923"/>
                  <a:gd name="T52" fmla="*/ 415 w 672"/>
                  <a:gd name="T53" fmla="*/ 921 h 923"/>
                  <a:gd name="T54" fmla="*/ 372 w 672"/>
                  <a:gd name="T55" fmla="*/ 923 h 923"/>
                  <a:gd name="T56" fmla="*/ 328 w 672"/>
                  <a:gd name="T57" fmla="*/ 923 h 923"/>
                  <a:gd name="T58" fmla="*/ 285 w 672"/>
                  <a:gd name="T59" fmla="*/ 923 h 923"/>
                  <a:gd name="T60" fmla="*/ 241 w 672"/>
                  <a:gd name="T61" fmla="*/ 921 h 923"/>
                  <a:gd name="T62" fmla="*/ 199 w 672"/>
                  <a:gd name="T63" fmla="*/ 918 h 923"/>
                  <a:gd name="T64" fmla="*/ 157 w 672"/>
                  <a:gd name="T65" fmla="*/ 916 h 923"/>
                  <a:gd name="T66" fmla="*/ 116 w 672"/>
                  <a:gd name="T67" fmla="*/ 913 h 923"/>
                  <a:gd name="T68" fmla="*/ 76 w 672"/>
                  <a:gd name="T69" fmla="*/ 908 h 923"/>
                  <a:gd name="T70" fmla="*/ 38 w 672"/>
                  <a:gd name="T71" fmla="*/ 903 h 923"/>
                  <a:gd name="T72" fmla="*/ 0 w 672"/>
                  <a:gd name="T73" fmla="*/ 899 h 923"/>
                  <a:gd name="T74" fmla="*/ 0 w 672"/>
                  <a:gd name="T75" fmla="*/ 676 h 923"/>
                  <a:gd name="T76" fmla="*/ 0 w 672"/>
                  <a:gd name="T77" fmla="*/ 453 h 923"/>
                  <a:gd name="T78" fmla="*/ 0 w 672"/>
                  <a:gd name="T79" fmla="*/ 229 h 923"/>
                  <a:gd name="T80" fmla="*/ 0 w 672"/>
                  <a:gd name="T81" fmla="*/ 6 h 9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72" h="923">
                    <a:moveTo>
                      <a:pt x="0" y="6"/>
                    </a:moveTo>
                    <a:lnTo>
                      <a:pt x="39" y="9"/>
                    </a:lnTo>
                    <a:lnTo>
                      <a:pt x="77" y="12"/>
                    </a:lnTo>
                    <a:lnTo>
                      <a:pt x="117" y="14"/>
                    </a:lnTo>
                    <a:lnTo>
                      <a:pt x="156" y="15"/>
                    </a:lnTo>
                    <a:lnTo>
                      <a:pt x="197" y="16"/>
                    </a:lnTo>
                    <a:lnTo>
                      <a:pt x="238" y="16"/>
                    </a:lnTo>
                    <a:lnTo>
                      <a:pt x="279" y="16"/>
                    </a:lnTo>
                    <a:lnTo>
                      <a:pt x="321" y="16"/>
                    </a:lnTo>
                    <a:lnTo>
                      <a:pt x="364" y="15"/>
                    </a:lnTo>
                    <a:lnTo>
                      <a:pt x="406" y="14"/>
                    </a:lnTo>
                    <a:lnTo>
                      <a:pt x="449" y="13"/>
                    </a:lnTo>
                    <a:lnTo>
                      <a:pt x="493" y="10"/>
                    </a:lnTo>
                    <a:lnTo>
                      <a:pt x="536" y="8"/>
                    </a:lnTo>
                    <a:lnTo>
                      <a:pt x="581" y="6"/>
                    </a:lnTo>
                    <a:lnTo>
                      <a:pt x="626" y="3"/>
                    </a:lnTo>
                    <a:lnTo>
                      <a:pt x="672" y="0"/>
                    </a:lnTo>
                    <a:lnTo>
                      <a:pt x="672" y="221"/>
                    </a:lnTo>
                    <a:lnTo>
                      <a:pt x="672" y="442"/>
                    </a:lnTo>
                    <a:lnTo>
                      <a:pt x="672" y="663"/>
                    </a:lnTo>
                    <a:lnTo>
                      <a:pt x="672" y="883"/>
                    </a:lnTo>
                    <a:lnTo>
                      <a:pt x="631" y="893"/>
                    </a:lnTo>
                    <a:lnTo>
                      <a:pt x="589" y="901"/>
                    </a:lnTo>
                    <a:lnTo>
                      <a:pt x="547" y="909"/>
                    </a:lnTo>
                    <a:lnTo>
                      <a:pt x="503" y="914"/>
                    </a:lnTo>
                    <a:lnTo>
                      <a:pt x="459" y="918"/>
                    </a:lnTo>
                    <a:lnTo>
                      <a:pt x="415" y="921"/>
                    </a:lnTo>
                    <a:lnTo>
                      <a:pt x="372" y="923"/>
                    </a:lnTo>
                    <a:lnTo>
                      <a:pt x="328" y="923"/>
                    </a:lnTo>
                    <a:lnTo>
                      <a:pt x="285" y="923"/>
                    </a:lnTo>
                    <a:lnTo>
                      <a:pt x="241" y="921"/>
                    </a:lnTo>
                    <a:lnTo>
                      <a:pt x="199" y="918"/>
                    </a:lnTo>
                    <a:lnTo>
                      <a:pt x="157" y="916"/>
                    </a:lnTo>
                    <a:lnTo>
                      <a:pt x="116" y="913"/>
                    </a:lnTo>
                    <a:lnTo>
                      <a:pt x="76" y="908"/>
                    </a:lnTo>
                    <a:lnTo>
                      <a:pt x="38" y="903"/>
                    </a:lnTo>
                    <a:lnTo>
                      <a:pt x="0" y="899"/>
                    </a:lnTo>
                    <a:lnTo>
                      <a:pt x="0" y="676"/>
                    </a:lnTo>
                    <a:lnTo>
                      <a:pt x="0" y="453"/>
                    </a:lnTo>
                    <a:lnTo>
                      <a:pt x="0" y="22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46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19" name="Freeform 27"/>
              <p:cNvSpPr>
                <a:spLocks/>
              </p:cNvSpPr>
              <p:nvPr/>
            </p:nvSpPr>
            <p:spPr bwMode="auto">
              <a:xfrm>
                <a:off x="726" y="956"/>
                <a:ext cx="314" cy="432"/>
              </a:xfrm>
              <a:custGeom>
                <a:avLst/>
                <a:gdLst>
                  <a:gd name="T0" fmla="*/ 0 w 629"/>
                  <a:gd name="T1" fmla="*/ 6 h 865"/>
                  <a:gd name="T2" fmla="*/ 36 w 629"/>
                  <a:gd name="T3" fmla="*/ 10 h 865"/>
                  <a:gd name="T4" fmla="*/ 72 w 629"/>
                  <a:gd name="T5" fmla="*/ 12 h 865"/>
                  <a:gd name="T6" fmla="*/ 109 w 629"/>
                  <a:gd name="T7" fmla="*/ 13 h 865"/>
                  <a:gd name="T8" fmla="*/ 146 w 629"/>
                  <a:gd name="T9" fmla="*/ 15 h 865"/>
                  <a:gd name="T10" fmla="*/ 184 w 629"/>
                  <a:gd name="T11" fmla="*/ 15 h 865"/>
                  <a:gd name="T12" fmla="*/ 222 w 629"/>
                  <a:gd name="T13" fmla="*/ 17 h 865"/>
                  <a:gd name="T14" fmla="*/ 261 w 629"/>
                  <a:gd name="T15" fmla="*/ 17 h 865"/>
                  <a:gd name="T16" fmla="*/ 301 w 629"/>
                  <a:gd name="T17" fmla="*/ 15 h 865"/>
                  <a:gd name="T18" fmla="*/ 340 w 629"/>
                  <a:gd name="T19" fmla="*/ 15 h 865"/>
                  <a:gd name="T20" fmla="*/ 380 w 629"/>
                  <a:gd name="T21" fmla="*/ 14 h 865"/>
                  <a:gd name="T22" fmla="*/ 420 w 629"/>
                  <a:gd name="T23" fmla="*/ 12 h 865"/>
                  <a:gd name="T24" fmla="*/ 461 w 629"/>
                  <a:gd name="T25" fmla="*/ 11 h 865"/>
                  <a:gd name="T26" fmla="*/ 502 w 629"/>
                  <a:gd name="T27" fmla="*/ 9 h 865"/>
                  <a:gd name="T28" fmla="*/ 544 w 629"/>
                  <a:gd name="T29" fmla="*/ 6 h 865"/>
                  <a:gd name="T30" fmla="*/ 586 w 629"/>
                  <a:gd name="T31" fmla="*/ 4 h 865"/>
                  <a:gd name="T32" fmla="*/ 629 w 629"/>
                  <a:gd name="T33" fmla="*/ 0 h 865"/>
                  <a:gd name="T34" fmla="*/ 629 w 629"/>
                  <a:gd name="T35" fmla="*/ 208 h 865"/>
                  <a:gd name="T36" fmla="*/ 629 w 629"/>
                  <a:gd name="T37" fmla="*/ 415 h 865"/>
                  <a:gd name="T38" fmla="*/ 629 w 629"/>
                  <a:gd name="T39" fmla="*/ 622 h 865"/>
                  <a:gd name="T40" fmla="*/ 629 w 629"/>
                  <a:gd name="T41" fmla="*/ 828 h 865"/>
                  <a:gd name="T42" fmla="*/ 590 w 629"/>
                  <a:gd name="T43" fmla="*/ 837 h 865"/>
                  <a:gd name="T44" fmla="*/ 551 w 629"/>
                  <a:gd name="T45" fmla="*/ 845 h 865"/>
                  <a:gd name="T46" fmla="*/ 511 w 629"/>
                  <a:gd name="T47" fmla="*/ 852 h 865"/>
                  <a:gd name="T48" fmla="*/ 471 w 629"/>
                  <a:gd name="T49" fmla="*/ 857 h 865"/>
                  <a:gd name="T50" fmla="*/ 430 w 629"/>
                  <a:gd name="T51" fmla="*/ 861 h 865"/>
                  <a:gd name="T52" fmla="*/ 389 w 629"/>
                  <a:gd name="T53" fmla="*/ 863 h 865"/>
                  <a:gd name="T54" fmla="*/ 348 w 629"/>
                  <a:gd name="T55" fmla="*/ 865 h 865"/>
                  <a:gd name="T56" fmla="*/ 307 w 629"/>
                  <a:gd name="T57" fmla="*/ 865 h 865"/>
                  <a:gd name="T58" fmla="*/ 266 w 629"/>
                  <a:gd name="T59" fmla="*/ 865 h 865"/>
                  <a:gd name="T60" fmla="*/ 226 w 629"/>
                  <a:gd name="T61" fmla="*/ 863 h 865"/>
                  <a:gd name="T62" fmla="*/ 186 w 629"/>
                  <a:gd name="T63" fmla="*/ 861 h 865"/>
                  <a:gd name="T64" fmla="*/ 147 w 629"/>
                  <a:gd name="T65" fmla="*/ 859 h 865"/>
                  <a:gd name="T66" fmla="*/ 109 w 629"/>
                  <a:gd name="T67" fmla="*/ 855 h 865"/>
                  <a:gd name="T68" fmla="*/ 71 w 629"/>
                  <a:gd name="T69" fmla="*/ 851 h 865"/>
                  <a:gd name="T70" fmla="*/ 36 w 629"/>
                  <a:gd name="T71" fmla="*/ 847 h 865"/>
                  <a:gd name="T72" fmla="*/ 0 w 629"/>
                  <a:gd name="T73" fmla="*/ 843 h 865"/>
                  <a:gd name="T74" fmla="*/ 0 w 629"/>
                  <a:gd name="T75" fmla="*/ 634 h 865"/>
                  <a:gd name="T76" fmla="*/ 0 w 629"/>
                  <a:gd name="T77" fmla="*/ 426 h 865"/>
                  <a:gd name="T78" fmla="*/ 0 w 629"/>
                  <a:gd name="T79" fmla="*/ 216 h 865"/>
                  <a:gd name="T80" fmla="*/ 0 w 629"/>
                  <a:gd name="T81" fmla="*/ 6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9" h="865">
                    <a:moveTo>
                      <a:pt x="0" y="6"/>
                    </a:moveTo>
                    <a:lnTo>
                      <a:pt x="36" y="10"/>
                    </a:lnTo>
                    <a:lnTo>
                      <a:pt x="72" y="12"/>
                    </a:lnTo>
                    <a:lnTo>
                      <a:pt x="109" y="13"/>
                    </a:lnTo>
                    <a:lnTo>
                      <a:pt x="146" y="15"/>
                    </a:lnTo>
                    <a:lnTo>
                      <a:pt x="184" y="15"/>
                    </a:lnTo>
                    <a:lnTo>
                      <a:pt x="222" y="17"/>
                    </a:lnTo>
                    <a:lnTo>
                      <a:pt x="261" y="17"/>
                    </a:lnTo>
                    <a:lnTo>
                      <a:pt x="301" y="15"/>
                    </a:lnTo>
                    <a:lnTo>
                      <a:pt x="340" y="15"/>
                    </a:lnTo>
                    <a:lnTo>
                      <a:pt x="380" y="14"/>
                    </a:lnTo>
                    <a:lnTo>
                      <a:pt x="420" y="12"/>
                    </a:lnTo>
                    <a:lnTo>
                      <a:pt x="461" y="11"/>
                    </a:lnTo>
                    <a:lnTo>
                      <a:pt x="502" y="9"/>
                    </a:lnTo>
                    <a:lnTo>
                      <a:pt x="544" y="6"/>
                    </a:lnTo>
                    <a:lnTo>
                      <a:pt x="586" y="4"/>
                    </a:lnTo>
                    <a:lnTo>
                      <a:pt x="629" y="0"/>
                    </a:lnTo>
                    <a:lnTo>
                      <a:pt x="629" y="208"/>
                    </a:lnTo>
                    <a:lnTo>
                      <a:pt x="629" y="415"/>
                    </a:lnTo>
                    <a:lnTo>
                      <a:pt x="629" y="622"/>
                    </a:lnTo>
                    <a:lnTo>
                      <a:pt x="629" y="828"/>
                    </a:lnTo>
                    <a:lnTo>
                      <a:pt x="590" y="837"/>
                    </a:lnTo>
                    <a:lnTo>
                      <a:pt x="551" y="845"/>
                    </a:lnTo>
                    <a:lnTo>
                      <a:pt x="511" y="852"/>
                    </a:lnTo>
                    <a:lnTo>
                      <a:pt x="471" y="857"/>
                    </a:lnTo>
                    <a:lnTo>
                      <a:pt x="430" y="861"/>
                    </a:lnTo>
                    <a:lnTo>
                      <a:pt x="389" y="863"/>
                    </a:lnTo>
                    <a:lnTo>
                      <a:pt x="348" y="865"/>
                    </a:lnTo>
                    <a:lnTo>
                      <a:pt x="307" y="865"/>
                    </a:lnTo>
                    <a:lnTo>
                      <a:pt x="266" y="865"/>
                    </a:lnTo>
                    <a:lnTo>
                      <a:pt x="226" y="863"/>
                    </a:lnTo>
                    <a:lnTo>
                      <a:pt x="186" y="861"/>
                    </a:lnTo>
                    <a:lnTo>
                      <a:pt x="147" y="859"/>
                    </a:lnTo>
                    <a:lnTo>
                      <a:pt x="109" y="855"/>
                    </a:lnTo>
                    <a:lnTo>
                      <a:pt x="71" y="851"/>
                    </a:lnTo>
                    <a:lnTo>
                      <a:pt x="36" y="847"/>
                    </a:lnTo>
                    <a:lnTo>
                      <a:pt x="0" y="843"/>
                    </a:lnTo>
                    <a:lnTo>
                      <a:pt x="0" y="634"/>
                    </a:lnTo>
                    <a:lnTo>
                      <a:pt x="0" y="426"/>
                    </a:lnTo>
                    <a:lnTo>
                      <a:pt x="0" y="21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B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0" name="Freeform 28"/>
              <p:cNvSpPr>
                <a:spLocks/>
              </p:cNvSpPr>
              <p:nvPr/>
            </p:nvSpPr>
            <p:spPr bwMode="auto">
              <a:xfrm>
                <a:off x="746" y="959"/>
                <a:ext cx="293" cy="402"/>
              </a:xfrm>
              <a:custGeom>
                <a:avLst/>
                <a:gdLst>
                  <a:gd name="T0" fmla="*/ 0 w 586"/>
                  <a:gd name="T1" fmla="*/ 5 h 804"/>
                  <a:gd name="T2" fmla="*/ 33 w 586"/>
                  <a:gd name="T3" fmla="*/ 7 h 804"/>
                  <a:gd name="T4" fmla="*/ 68 w 586"/>
                  <a:gd name="T5" fmla="*/ 9 h 804"/>
                  <a:gd name="T6" fmla="*/ 103 w 586"/>
                  <a:gd name="T7" fmla="*/ 12 h 804"/>
                  <a:gd name="T8" fmla="*/ 137 w 586"/>
                  <a:gd name="T9" fmla="*/ 13 h 804"/>
                  <a:gd name="T10" fmla="*/ 173 w 586"/>
                  <a:gd name="T11" fmla="*/ 14 h 804"/>
                  <a:gd name="T12" fmla="*/ 209 w 586"/>
                  <a:gd name="T13" fmla="*/ 14 h 804"/>
                  <a:gd name="T14" fmla="*/ 244 w 586"/>
                  <a:gd name="T15" fmla="*/ 14 h 804"/>
                  <a:gd name="T16" fmla="*/ 281 w 586"/>
                  <a:gd name="T17" fmla="*/ 14 h 804"/>
                  <a:gd name="T18" fmla="*/ 318 w 586"/>
                  <a:gd name="T19" fmla="*/ 14 h 804"/>
                  <a:gd name="T20" fmla="*/ 355 w 586"/>
                  <a:gd name="T21" fmla="*/ 13 h 804"/>
                  <a:gd name="T22" fmla="*/ 393 w 586"/>
                  <a:gd name="T23" fmla="*/ 12 h 804"/>
                  <a:gd name="T24" fmla="*/ 431 w 586"/>
                  <a:gd name="T25" fmla="*/ 9 h 804"/>
                  <a:gd name="T26" fmla="*/ 469 w 586"/>
                  <a:gd name="T27" fmla="*/ 7 h 804"/>
                  <a:gd name="T28" fmla="*/ 508 w 586"/>
                  <a:gd name="T29" fmla="*/ 5 h 804"/>
                  <a:gd name="T30" fmla="*/ 547 w 586"/>
                  <a:gd name="T31" fmla="*/ 2 h 804"/>
                  <a:gd name="T32" fmla="*/ 586 w 586"/>
                  <a:gd name="T33" fmla="*/ 0 h 804"/>
                  <a:gd name="T34" fmla="*/ 586 w 586"/>
                  <a:gd name="T35" fmla="*/ 192 h 804"/>
                  <a:gd name="T36" fmla="*/ 586 w 586"/>
                  <a:gd name="T37" fmla="*/ 386 h 804"/>
                  <a:gd name="T38" fmla="*/ 586 w 586"/>
                  <a:gd name="T39" fmla="*/ 578 h 804"/>
                  <a:gd name="T40" fmla="*/ 586 w 586"/>
                  <a:gd name="T41" fmla="*/ 770 h 804"/>
                  <a:gd name="T42" fmla="*/ 551 w 586"/>
                  <a:gd name="T43" fmla="*/ 779 h 804"/>
                  <a:gd name="T44" fmla="*/ 514 w 586"/>
                  <a:gd name="T45" fmla="*/ 786 h 804"/>
                  <a:gd name="T46" fmla="*/ 477 w 586"/>
                  <a:gd name="T47" fmla="*/ 793 h 804"/>
                  <a:gd name="T48" fmla="*/ 439 w 586"/>
                  <a:gd name="T49" fmla="*/ 797 h 804"/>
                  <a:gd name="T50" fmla="*/ 401 w 586"/>
                  <a:gd name="T51" fmla="*/ 801 h 804"/>
                  <a:gd name="T52" fmla="*/ 363 w 586"/>
                  <a:gd name="T53" fmla="*/ 803 h 804"/>
                  <a:gd name="T54" fmla="*/ 325 w 586"/>
                  <a:gd name="T55" fmla="*/ 804 h 804"/>
                  <a:gd name="T56" fmla="*/ 287 w 586"/>
                  <a:gd name="T57" fmla="*/ 804 h 804"/>
                  <a:gd name="T58" fmla="*/ 249 w 586"/>
                  <a:gd name="T59" fmla="*/ 804 h 804"/>
                  <a:gd name="T60" fmla="*/ 212 w 586"/>
                  <a:gd name="T61" fmla="*/ 803 h 804"/>
                  <a:gd name="T62" fmla="*/ 174 w 586"/>
                  <a:gd name="T63" fmla="*/ 801 h 804"/>
                  <a:gd name="T64" fmla="*/ 138 w 586"/>
                  <a:gd name="T65" fmla="*/ 799 h 804"/>
                  <a:gd name="T66" fmla="*/ 103 w 586"/>
                  <a:gd name="T67" fmla="*/ 795 h 804"/>
                  <a:gd name="T68" fmla="*/ 67 w 586"/>
                  <a:gd name="T69" fmla="*/ 792 h 804"/>
                  <a:gd name="T70" fmla="*/ 33 w 586"/>
                  <a:gd name="T71" fmla="*/ 788 h 804"/>
                  <a:gd name="T72" fmla="*/ 0 w 586"/>
                  <a:gd name="T73" fmla="*/ 784 h 804"/>
                  <a:gd name="T74" fmla="*/ 0 w 586"/>
                  <a:gd name="T75" fmla="*/ 590 h 804"/>
                  <a:gd name="T76" fmla="*/ 0 w 586"/>
                  <a:gd name="T77" fmla="*/ 395 h 804"/>
                  <a:gd name="T78" fmla="*/ 0 w 586"/>
                  <a:gd name="T79" fmla="*/ 199 h 804"/>
                  <a:gd name="T80" fmla="*/ 0 w 586"/>
                  <a:gd name="T81" fmla="*/ 5 h 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86" h="804">
                    <a:moveTo>
                      <a:pt x="0" y="5"/>
                    </a:moveTo>
                    <a:lnTo>
                      <a:pt x="33" y="7"/>
                    </a:lnTo>
                    <a:lnTo>
                      <a:pt x="68" y="9"/>
                    </a:lnTo>
                    <a:lnTo>
                      <a:pt x="103" y="12"/>
                    </a:lnTo>
                    <a:lnTo>
                      <a:pt x="137" y="13"/>
                    </a:lnTo>
                    <a:lnTo>
                      <a:pt x="173" y="14"/>
                    </a:lnTo>
                    <a:lnTo>
                      <a:pt x="209" y="14"/>
                    </a:lnTo>
                    <a:lnTo>
                      <a:pt x="244" y="14"/>
                    </a:lnTo>
                    <a:lnTo>
                      <a:pt x="281" y="14"/>
                    </a:lnTo>
                    <a:lnTo>
                      <a:pt x="318" y="14"/>
                    </a:lnTo>
                    <a:lnTo>
                      <a:pt x="355" y="13"/>
                    </a:lnTo>
                    <a:lnTo>
                      <a:pt x="393" y="12"/>
                    </a:lnTo>
                    <a:lnTo>
                      <a:pt x="431" y="9"/>
                    </a:lnTo>
                    <a:lnTo>
                      <a:pt x="469" y="7"/>
                    </a:lnTo>
                    <a:lnTo>
                      <a:pt x="508" y="5"/>
                    </a:lnTo>
                    <a:lnTo>
                      <a:pt x="547" y="2"/>
                    </a:lnTo>
                    <a:lnTo>
                      <a:pt x="586" y="0"/>
                    </a:lnTo>
                    <a:lnTo>
                      <a:pt x="586" y="192"/>
                    </a:lnTo>
                    <a:lnTo>
                      <a:pt x="586" y="386"/>
                    </a:lnTo>
                    <a:lnTo>
                      <a:pt x="586" y="578"/>
                    </a:lnTo>
                    <a:lnTo>
                      <a:pt x="586" y="770"/>
                    </a:lnTo>
                    <a:lnTo>
                      <a:pt x="551" y="779"/>
                    </a:lnTo>
                    <a:lnTo>
                      <a:pt x="514" y="786"/>
                    </a:lnTo>
                    <a:lnTo>
                      <a:pt x="477" y="793"/>
                    </a:lnTo>
                    <a:lnTo>
                      <a:pt x="439" y="797"/>
                    </a:lnTo>
                    <a:lnTo>
                      <a:pt x="401" y="801"/>
                    </a:lnTo>
                    <a:lnTo>
                      <a:pt x="363" y="803"/>
                    </a:lnTo>
                    <a:lnTo>
                      <a:pt x="325" y="804"/>
                    </a:lnTo>
                    <a:lnTo>
                      <a:pt x="287" y="804"/>
                    </a:lnTo>
                    <a:lnTo>
                      <a:pt x="249" y="804"/>
                    </a:lnTo>
                    <a:lnTo>
                      <a:pt x="212" y="803"/>
                    </a:lnTo>
                    <a:lnTo>
                      <a:pt x="174" y="801"/>
                    </a:lnTo>
                    <a:lnTo>
                      <a:pt x="138" y="799"/>
                    </a:lnTo>
                    <a:lnTo>
                      <a:pt x="103" y="795"/>
                    </a:lnTo>
                    <a:lnTo>
                      <a:pt x="67" y="792"/>
                    </a:lnTo>
                    <a:lnTo>
                      <a:pt x="33" y="788"/>
                    </a:lnTo>
                    <a:lnTo>
                      <a:pt x="0" y="784"/>
                    </a:lnTo>
                    <a:lnTo>
                      <a:pt x="0" y="590"/>
                    </a:lnTo>
                    <a:lnTo>
                      <a:pt x="0" y="395"/>
                    </a:lnTo>
                    <a:lnTo>
                      <a:pt x="0" y="19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60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1" name="Freeform 29"/>
              <p:cNvSpPr>
                <a:spLocks/>
              </p:cNvSpPr>
              <p:nvPr/>
            </p:nvSpPr>
            <p:spPr bwMode="auto">
              <a:xfrm>
                <a:off x="766" y="960"/>
                <a:ext cx="271" cy="373"/>
              </a:xfrm>
              <a:custGeom>
                <a:avLst/>
                <a:gdLst>
                  <a:gd name="T0" fmla="*/ 0 w 543"/>
                  <a:gd name="T1" fmla="*/ 4 h 745"/>
                  <a:gd name="T2" fmla="*/ 31 w 543"/>
                  <a:gd name="T3" fmla="*/ 6 h 745"/>
                  <a:gd name="T4" fmla="*/ 64 w 543"/>
                  <a:gd name="T5" fmla="*/ 9 h 745"/>
                  <a:gd name="T6" fmla="*/ 95 w 543"/>
                  <a:gd name="T7" fmla="*/ 10 h 745"/>
                  <a:gd name="T8" fmla="*/ 127 w 543"/>
                  <a:gd name="T9" fmla="*/ 12 h 745"/>
                  <a:gd name="T10" fmla="*/ 160 w 543"/>
                  <a:gd name="T11" fmla="*/ 12 h 745"/>
                  <a:gd name="T12" fmla="*/ 193 w 543"/>
                  <a:gd name="T13" fmla="*/ 13 h 745"/>
                  <a:gd name="T14" fmla="*/ 226 w 543"/>
                  <a:gd name="T15" fmla="*/ 13 h 745"/>
                  <a:gd name="T16" fmla="*/ 260 w 543"/>
                  <a:gd name="T17" fmla="*/ 12 h 745"/>
                  <a:gd name="T18" fmla="*/ 294 w 543"/>
                  <a:gd name="T19" fmla="*/ 12 h 745"/>
                  <a:gd name="T20" fmla="*/ 329 w 543"/>
                  <a:gd name="T21" fmla="*/ 11 h 745"/>
                  <a:gd name="T22" fmla="*/ 363 w 543"/>
                  <a:gd name="T23" fmla="*/ 10 h 745"/>
                  <a:gd name="T24" fmla="*/ 399 w 543"/>
                  <a:gd name="T25" fmla="*/ 9 h 745"/>
                  <a:gd name="T26" fmla="*/ 433 w 543"/>
                  <a:gd name="T27" fmla="*/ 6 h 745"/>
                  <a:gd name="T28" fmla="*/ 470 w 543"/>
                  <a:gd name="T29" fmla="*/ 4 h 745"/>
                  <a:gd name="T30" fmla="*/ 506 w 543"/>
                  <a:gd name="T31" fmla="*/ 2 h 745"/>
                  <a:gd name="T32" fmla="*/ 543 w 543"/>
                  <a:gd name="T33" fmla="*/ 0 h 745"/>
                  <a:gd name="T34" fmla="*/ 543 w 543"/>
                  <a:gd name="T35" fmla="*/ 178 h 745"/>
                  <a:gd name="T36" fmla="*/ 543 w 543"/>
                  <a:gd name="T37" fmla="*/ 357 h 745"/>
                  <a:gd name="T38" fmla="*/ 543 w 543"/>
                  <a:gd name="T39" fmla="*/ 535 h 745"/>
                  <a:gd name="T40" fmla="*/ 543 w 543"/>
                  <a:gd name="T41" fmla="*/ 713 h 745"/>
                  <a:gd name="T42" fmla="*/ 510 w 543"/>
                  <a:gd name="T43" fmla="*/ 721 h 745"/>
                  <a:gd name="T44" fmla="*/ 476 w 543"/>
                  <a:gd name="T45" fmla="*/ 728 h 745"/>
                  <a:gd name="T46" fmla="*/ 442 w 543"/>
                  <a:gd name="T47" fmla="*/ 733 h 745"/>
                  <a:gd name="T48" fmla="*/ 407 w 543"/>
                  <a:gd name="T49" fmla="*/ 738 h 745"/>
                  <a:gd name="T50" fmla="*/ 371 w 543"/>
                  <a:gd name="T51" fmla="*/ 742 h 745"/>
                  <a:gd name="T52" fmla="*/ 337 w 543"/>
                  <a:gd name="T53" fmla="*/ 744 h 745"/>
                  <a:gd name="T54" fmla="*/ 301 w 543"/>
                  <a:gd name="T55" fmla="*/ 745 h 745"/>
                  <a:gd name="T56" fmla="*/ 265 w 543"/>
                  <a:gd name="T57" fmla="*/ 745 h 745"/>
                  <a:gd name="T58" fmla="*/ 231 w 543"/>
                  <a:gd name="T59" fmla="*/ 745 h 745"/>
                  <a:gd name="T60" fmla="*/ 196 w 543"/>
                  <a:gd name="T61" fmla="*/ 744 h 745"/>
                  <a:gd name="T62" fmla="*/ 162 w 543"/>
                  <a:gd name="T63" fmla="*/ 743 h 745"/>
                  <a:gd name="T64" fmla="*/ 127 w 543"/>
                  <a:gd name="T65" fmla="*/ 740 h 745"/>
                  <a:gd name="T66" fmla="*/ 95 w 543"/>
                  <a:gd name="T67" fmla="*/ 737 h 745"/>
                  <a:gd name="T68" fmla="*/ 63 w 543"/>
                  <a:gd name="T69" fmla="*/ 733 h 745"/>
                  <a:gd name="T70" fmla="*/ 30 w 543"/>
                  <a:gd name="T71" fmla="*/ 730 h 745"/>
                  <a:gd name="T72" fmla="*/ 0 w 543"/>
                  <a:gd name="T73" fmla="*/ 727 h 745"/>
                  <a:gd name="T74" fmla="*/ 0 w 543"/>
                  <a:gd name="T75" fmla="*/ 547 h 745"/>
                  <a:gd name="T76" fmla="*/ 0 w 543"/>
                  <a:gd name="T77" fmla="*/ 366 h 745"/>
                  <a:gd name="T78" fmla="*/ 0 w 543"/>
                  <a:gd name="T79" fmla="*/ 185 h 745"/>
                  <a:gd name="T80" fmla="*/ 0 w 543"/>
                  <a:gd name="T81" fmla="*/ 4 h 7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3" h="745">
                    <a:moveTo>
                      <a:pt x="0" y="4"/>
                    </a:moveTo>
                    <a:lnTo>
                      <a:pt x="31" y="6"/>
                    </a:lnTo>
                    <a:lnTo>
                      <a:pt x="64" y="9"/>
                    </a:lnTo>
                    <a:lnTo>
                      <a:pt x="95" y="10"/>
                    </a:lnTo>
                    <a:lnTo>
                      <a:pt x="127" y="12"/>
                    </a:lnTo>
                    <a:lnTo>
                      <a:pt x="160" y="12"/>
                    </a:lnTo>
                    <a:lnTo>
                      <a:pt x="193" y="13"/>
                    </a:lnTo>
                    <a:lnTo>
                      <a:pt x="226" y="13"/>
                    </a:lnTo>
                    <a:lnTo>
                      <a:pt x="260" y="12"/>
                    </a:lnTo>
                    <a:lnTo>
                      <a:pt x="294" y="12"/>
                    </a:lnTo>
                    <a:lnTo>
                      <a:pt x="329" y="11"/>
                    </a:lnTo>
                    <a:lnTo>
                      <a:pt x="363" y="10"/>
                    </a:lnTo>
                    <a:lnTo>
                      <a:pt x="399" y="9"/>
                    </a:lnTo>
                    <a:lnTo>
                      <a:pt x="433" y="6"/>
                    </a:lnTo>
                    <a:lnTo>
                      <a:pt x="470" y="4"/>
                    </a:lnTo>
                    <a:lnTo>
                      <a:pt x="506" y="2"/>
                    </a:lnTo>
                    <a:lnTo>
                      <a:pt x="543" y="0"/>
                    </a:lnTo>
                    <a:lnTo>
                      <a:pt x="543" y="178"/>
                    </a:lnTo>
                    <a:lnTo>
                      <a:pt x="543" y="357"/>
                    </a:lnTo>
                    <a:lnTo>
                      <a:pt x="543" y="535"/>
                    </a:lnTo>
                    <a:lnTo>
                      <a:pt x="543" y="713"/>
                    </a:lnTo>
                    <a:lnTo>
                      <a:pt x="510" y="721"/>
                    </a:lnTo>
                    <a:lnTo>
                      <a:pt x="476" y="728"/>
                    </a:lnTo>
                    <a:lnTo>
                      <a:pt x="442" y="733"/>
                    </a:lnTo>
                    <a:lnTo>
                      <a:pt x="407" y="738"/>
                    </a:lnTo>
                    <a:lnTo>
                      <a:pt x="371" y="742"/>
                    </a:lnTo>
                    <a:lnTo>
                      <a:pt x="337" y="744"/>
                    </a:lnTo>
                    <a:lnTo>
                      <a:pt x="301" y="745"/>
                    </a:lnTo>
                    <a:lnTo>
                      <a:pt x="265" y="745"/>
                    </a:lnTo>
                    <a:lnTo>
                      <a:pt x="231" y="745"/>
                    </a:lnTo>
                    <a:lnTo>
                      <a:pt x="196" y="744"/>
                    </a:lnTo>
                    <a:lnTo>
                      <a:pt x="162" y="743"/>
                    </a:lnTo>
                    <a:lnTo>
                      <a:pt x="127" y="740"/>
                    </a:lnTo>
                    <a:lnTo>
                      <a:pt x="95" y="737"/>
                    </a:lnTo>
                    <a:lnTo>
                      <a:pt x="63" y="733"/>
                    </a:lnTo>
                    <a:lnTo>
                      <a:pt x="30" y="730"/>
                    </a:lnTo>
                    <a:lnTo>
                      <a:pt x="0" y="727"/>
                    </a:lnTo>
                    <a:lnTo>
                      <a:pt x="0" y="547"/>
                    </a:lnTo>
                    <a:lnTo>
                      <a:pt x="0" y="366"/>
                    </a:lnTo>
                    <a:lnTo>
                      <a:pt x="0" y="185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66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2" name="Freeform 30"/>
              <p:cNvSpPr>
                <a:spLocks/>
              </p:cNvSpPr>
              <p:nvPr/>
            </p:nvSpPr>
            <p:spPr bwMode="auto">
              <a:xfrm>
                <a:off x="785" y="963"/>
                <a:ext cx="251" cy="344"/>
              </a:xfrm>
              <a:custGeom>
                <a:avLst/>
                <a:gdLst>
                  <a:gd name="T0" fmla="*/ 0 w 501"/>
                  <a:gd name="T1" fmla="*/ 5 h 688"/>
                  <a:gd name="T2" fmla="*/ 28 w 501"/>
                  <a:gd name="T3" fmla="*/ 7 h 688"/>
                  <a:gd name="T4" fmla="*/ 57 w 501"/>
                  <a:gd name="T5" fmla="*/ 9 h 688"/>
                  <a:gd name="T6" fmla="*/ 87 w 501"/>
                  <a:gd name="T7" fmla="*/ 10 h 688"/>
                  <a:gd name="T8" fmla="*/ 117 w 501"/>
                  <a:gd name="T9" fmla="*/ 12 h 688"/>
                  <a:gd name="T10" fmla="*/ 147 w 501"/>
                  <a:gd name="T11" fmla="*/ 13 h 688"/>
                  <a:gd name="T12" fmla="*/ 177 w 501"/>
                  <a:gd name="T13" fmla="*/ 13 h 688"/>
                  <a:gd name="T14" fmla="*/ 208 w 501"/>
                  <a:gd name="T15" fmla="*/ 13 h 688"/>
                  <a:gd name="T16" fmla="*/ 239 w 501"/>
                  <a:gd name="T17" fmla="*/ 13 h 688"/>
                  <a:gd name="T18" fmla="*/ 270 w 501"/>
                  <a:gd name="T19" fmla="*/ 12 h 688"/>
                  <a:gd name="T20" fmla="*/ 302 w 501"/>
                  <a:gd name="T21" fmla="*/ 10 h 688"/>
                  <a:gd name="T22" fmla="*/ 335 w 501"/>
                  <a:gd name="T23" fmla="*/ 9 h 688"/>
                  <a:gd name="T24" fmla="*/ 367 w 501"/>
                  <a:gd name="T25" fmla="*/ 8 h 688"/>
                  <a:gd name="T26" fmla="*/ 400 w 501"/>
                  <a:gd name="T27" fmla="*/ 6 h 688"/>
                  <a:gd name="T28" fmla="*/ 433 w 501"/>
                  <a:gd name="T29" fmla="*/ 5 h 688"/>
                  <a:gd name="T30" fmla="*/ 467 w 501"/>
                  <a:gd name="T31" fmla="*/ 2 h 688"/>
                  <a:gd name="T32" fmla="*/ 501 w 501"/>
                  <a:gd name="T33" fmla="*/ 0 h 688"/>
                  <a:gd name="T34" fmla="*/ 501 w 501"/>
                  <a:gd name="T35" fmla="*/ 165 h 688"/>
                  <a:gd name="T36" fmla="*/ 501 w 501"/>
                  <a:gd name="T37" fmla="*/ 330 h 688"/>
                  <a:gd name="T38" fmla="*/ 501 w 501"/>
                  <a:gd name="T39" fmla="*/ 494 h 688"/>
                  <a:gd name="T40" fmla="*/ 501 w 501"/>
                  <a:gd name="T41" fmla="*/ 659 h 688"/>
                  <a:gd name="T42" fmla="*/ 470 w 501"/>
                  <a:gd name="T43" fmla="*/ 666 h 688"/>
                  <a:gd name="T44" fmla="*/ 438 w 501"/>
                  <a:gd name="T45" fmla="*/ 672 h 688"/>
                  <a:gd name="T46" fmla="*/ 406 w 501"/>
                  <a:gd name="T47" fmla="*/ 678 h 688"/>
                  <a:gd name="T48" fmla="*/ 375 w 501"/>
                  <a:gd name="T49" fmla="*/ 681 h 688"/>
                  <a:gd name="T50" fmla="*/ 342 w 501"/>
                  <a:gd name="T51" fmla="*/ 685 h 688"/>
                  <a:gd name="T52" fmla="*/ 309 w 501"/>
                  <a:gd name="T53" fmla="*/ 686 h 688"/>
                  <a:gd name="T54" fmla="*/ 277 w 501"/>
                  <a:gd name="T55" fmla="*/ 688 h 688"/>
                  <a:gd name="T56" fmla="*/ 245 w 501"/>
                  <a:gd name="T57" fmla="*/ 688 h 688"/>
                  <a:gd name="T58" fmla="*/ 213 w 501"/>
                  <a:gd name="T59" fmla="*/ 688 h 688"/>
                  <a:gd name="T60" fmla="*/ 180 w 501"/>
                  <a:gd name="T61" fmla="*/ 687 h 688"/>
                  <a:gd name="T62" fmla="*/ 148 w 501"/>
                  <a:gd name="T63" fmla="*/ 685 h 688"/>
                  <a:gd name="T64" fmla="*/ 117 w 501"/>
                  <a:gd name="T65" fmla="*/ 683 h 688"/>
                  <a:gd name="T66" fmla="*/ 87 w 501"/>
                  <a:gd name="T67" fmla="*/ 680 h 688"/>
                  <a:gd name="T68" fmla="*/ 57 w 501"/>
                  <a:gd name="T69" fmla="*/ 678 h 688"/>
                  <a:gd name="T70" fmla="*/ 27 w 501"/>
                  <a:gd name="T71" fmla="*/ 674 h 688"/>
                  <a:gd name="T72" fmla="*/ 0 w 501"/>
                  <a:gd name="T73" fmla="*/ 671 h 688"/>
                  <a:gd name="T74" fmla="*/ 0 w 501"/>
                  <a:gd name="T75" fmla="*/ 504 h 688"/>
                  <a:gd name="T76" fmla="*/ 0 w 501"/>
                  <a:gd name="T77" fmla="*/ 338 h 688"/>
                  <a:gd name="T78" fmla="*/ 0 w 501"/>
                  <a:gd name="T79" fmla="*/ 171 h 688"/>
                  <a:gd name="T80" fmla="*/ 0 w 501"/>
                  <a:gd name="T81" fmla="*/ 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1" h="688">
                    <a:moveTo>
                      <a:pt x="0" y="5"/>
                    </a:moveTo>
                    <a:lnTo>
                      <a:pt x="28" y="7"/>
                    </a:lnTo>
                    <a:lnTo>
                      <a:pt x="57" y="9"/>
                    </a:lnTo>
                    <a:lnTo>
                      <a:pt x="87" y="10"/>
                    </a:lnTo>
                    <a:lnTo>
                      <a:pt x="117" y="12"/>
                    </a:lnTo>
                    <a:lnTo>
                      <a:pt x="147" y="13"/>
                    </a:lnTo>
                    <a:lnTo>
                      <a:pt x="177" y="13"/>
                    </a:lnTo>
                    <a:lnTo>
                      <a:pt x="208" y="13"/>
                    </a:lnTo>
                    <a:lnTo>
                      <a:pt x="239" y="13"/>
                    </a:lnTo>
                    <a:lnTo>
                      <a:pt x="270" y="12"/>
                    </a:lnTo>
                    <a:lnTo>
                      <a:pt x="302" y="10"/>
                    </a:lnTo>
                    <a:lnTo>
                      <a:pt x="335" y="9"/>
                    </a:lnTo>
                    <a:lnTo>
                      <a:pt x="367" y="8"/>
                    </a:lnTo>
                    <a:lnTo>
                      <a:pt x="400" y="6"/>
                    </a:lnTo>
                    <a:lnTo>
                      <a:pt x="433" y="5"/>
                    </a:lnTo>
                    <a:lnTo>
                      <a:pt x="467" y="2"/>
                    </a:lnTo>
                    <a:lnTo>
                      <a:pt x="501" y="0"/>
                    </a:lnTo>
                    <a:lnTo>
                      <a:pt x="501" y="165"/>
                    </a:lnTo>
                    <a:lnTo>
                      <a:pt x="501" y="330"/>
                    </a:lnTo>
                    <a:lnTo>
                      <a:pt x="501" y="494"/>
                    </a:lnTo>
                    <a:lnTo>
                      <a:pt x="501" y="659"/>
                    </a:lnTo>
                    <a:lnTo>
                      <a:pt x="470" y="666"/>
                    </a:lnTo>
                    <a:lnTo>
                      <a:pt x="438" y="672"/>
                    </a:lnTo>
                    <a:lnTo>
                      <a:pt x="406" y="678"/>
                    </a:lnTo>
                    <a:lnTo>
                      <a:pt x="375" y="681"/>
                    </a:lnTo>
                    <a:lnTo>
                      <a:pt x="342" y="685"/>
                    </a:lnTo>
                    <a:lnTo>
                      <a:pt x="309" y="686"/>
                    </a:lnTo>
                    <a:lnTo>
                      <a:pt x="277" y="688"/>
                    </a:lnTo>
                    <a:lnTo>
                      <a:pt x="245" y="688"/>
                    </a:lnTo>
                    <a:lnTo>
                      <a:pt x="213" y="688"/>
                    </a:lnTo>
                    <a:lnTo>
                      <a:pt x="180" y="687"/>
                    </a:lnTo>
                    <a:lnTo>
                      <a:pt x="148" y="685"/>
                    </a:lnTo>
                    <a:lnTo>
                      <a:pt x="117" y="683"/>
                    </a:lnTo>
                    <a:lnTo>
                      <a:pt x="87" y="680"/>
                    </a:lnTo>
                    <a:lnTo>
                      <a:pt x="57" y="678"/>
                    </a:lnTo>
                    <a:lnTo>
                      <a:pt x="27" y="674"/>
                    </a:lnTo>
                    <a:lnTo>
                      <a:pt x="0" y="671"/>
                    </a:lnTo>
                    <a:lnTo>
                      <a:pt x="0" y="504"/>
                    </a:lnTo>
                    <a:lnTo>
                      <a:pt x="0" y="338"/>
                    </a:lnTo>
                    <a:lnTo>
                      <a:pt x="0" y="17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687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3" name="Freeform 31"/>
              <p:cNvSpPr>
                <a:spLocks/>
              </p:cNvSpPr>
              <p:nvPr/>
            </p:nvSpPr>
            <p:spPr bwMode="auto">
              <a:xfrm>
                <a:off x="805" y="964"/>
                <a:ext cx="229" cy="315"/>
              </a:xfrm>
              <a:custGeom>
                <a:avLst/>
                <a:gdLst>
                  <a:gd name="T0" fmla="*/ 0 w 457"/>
                  <a:gd name="T1" fmla="*/ 4 h 630"/>
                  <a:gd name="T2" fmla="*/ 26 w 457"/>
                  <a:gd name="T3" fmla="*/ 6 h 630"/>
                  <a:gd name="T4" fmla="*/ 53 w 457"/>
                  <a:gd name="T5" fmla="*/ 8 h 630"/>
                  <a:gd name="T6" fmla="*/ 79 w 457"/>
                  <a:gd name="T7" fmla="*/ 10 h 630"/>
                  <a:gd name="T8" fmla="*/ 107 w 457"/>
                  <a:gd name="T9" fmla="*/ 10 h 630"/>
                  <a:gd name="T10" fmla="*/ 135 w 457"/>
                  <a:gd name="T11" fmla="*/ 11 h 630"/>
                  <a:gd name="T12" fmla="*/ 162 w 457"/>
                  <a:gd name="T13" fmla="*/ 11 h 630"/>
                  <a:gd name="T14" fmla="*/ 190 w 457"/>
                  <a:gd name="T15" fmla="*/ 11 h 630"/>
                  <a:gd name="T16" fmla="*/ 219 w 457"/>
                  <a:gd name="T17" fmla="*/ 11 h 630"/>
                  <a:gd name="T18" fmla="*/ 248 w 457"/>
                  <a:gd name="T19" fmla="*/ 10 h 630"/>
                  <a:gd name="T20" fmla="*/ 276 w 457"/>
                  <a:gd name="T21" fmla="*/ 10 h 630"/>
                  <a:gd name="T22" fmla="*/ 305 w 457"/>
                  <a:gd name="T23" fmla="*/ 9 h 630"/>
                  <a:gd name="T24" fmla="*/ 335 w 457"/>
                  <a:gd name="T25" fmla="*/ 6 h 630"/>
                  <a:gd name="T26" fmla="*/ 365 w 457"/>
                  <a:gd name="T27" fmla="*/ 5 h 630"/>
                  <a:gd name="T28" fmla="*/ 396 w 457"/>
                  <a:gd name="T29" fmla="*/ 3 h 630"/>
                  <a:gd name="T30" fmla="*/ 426 w 457"/>
                  <a:gd name="T31" fmla="*/ 2 h 630"/>
                  <a:gd name="T32" fmla="*/ 457 w 457"/>
                  <a:gd name="T33" fmla="*/ 0 h 630"/>
                  <a:gd name="T34" fmla="*/ 457 w 457"/>
                  <a:gd name="T35" fmla="*/ 151 h 630"/>
                  <a:gd name="T36" fmla="*/ 457 w 457"/>
                  <a:gd name="T37" fmla="*/ 301 h 630"/>
                  <a:gd name="T38" fmla="*/ 457 w 457"/>
                  <a:gd name="T39" fmla="*/ 451 h 630"/>
                  <a:gd name="T40" fmla="*/ 457 w 457"/>
                  <a:gd name="T41" fmla="*/ 602 h 630"/>
                  <a:gd name="T42" fmla="*/ 428 w 457"/>
                  <a:gd name="T43" fmla="*/ 609 h 630"/>
                  <a:gd name="T44" fmla="*/ 400 w 457"/>
                  <a:gd name="T45" fmla="*/ 615 h 630"/>
                  <a:gd name="T46" fmla="*/ 371 w 457"/>
                  <a:gd name="T47" fmla="*/ 619 h 630"/>
                  <a:gd name="T48" fmla="*/ 342 w 457"/>
                  <a:gd name="T49" fmla="*/ 623 h 630"/>
                  <a:gd name="T50" fmla="*/ 312 w 457"/>
                  <a:gd name="T51" fmla="*/ 626 h 630"/>
                  <a:gd name="T52" fmla="*/ 282 w 457"/>
                  <a:gd name="T53" fmla="*/ 628 h 630"/>
                  <a:gd name="T54" fmla="*/ 252 w 457"/>
                  <a:gd name="T55" fmla="*/ 629 h 630"/>
                  <a:gd name="T56" fmla="*/ 223 w 457"/>
                  <a:gd name="T57" fmla="*/ 630 h 630"/>
                  <a:gd name="T58" fmla="*/ 193 w 457"/>
                  <a:gd name="T59" fmla="*/ 629 h 630"/>
                  <a:gd name="T60" fmla="*/ 165 w 457"/>
                  <a:gd name="T61" fmla="*/ 629 h 630"/>
                  <a:gd name="T62" fmla="*/ 136 w 457"/>
                  <a:gd name="T63" fmla="*/ 626 h 630"/>
                  <a:gd name="T64" fmla="*/ 107 w 457"/>
                  <a:gd name="T65" fmla="*/ 625 h 630"/>
                  <a:gd name="T66" fmla="*/ 79 w 457"/>
                  <a:gd name="T67" fmla="*/ 623 h 630"/>
                  <a:gd name="T68" fmla="*/ 52 w 457"/>
                  <a:gd name="T69" fmla="*/ 619 h 630"/>
                  <a:gd name="T70" fmla="*/ 25 w 457"/>
                  <a:gd name="T71" fmla="*/ 617 h 630"/>
                  <a:gd name="T72" fmla="*/ 0 w 457"/>
                  <a:gd name="T73" fmla="*/ 614 h 630"/>
                  <a:gd name="T74" fmla="*/ 0 w 457"/>
                  <a:gd name="T75" fmla="*/ 460 h 630"/>
                  <a:gd name="T76" fmla="*/ 0 w 457"/>
                  <a:gd name="T77" fmla="*/ 308 h 630"/>
                  <a:gd name="T78" fmla="*/ 0 w 457"/>
                  <a:gd name="T79" fmla="*/ 156 h 630"/>
                  <a:gd name="T80" fmla="*/ 0 w 457"/>
                  <a:gd name="T81" fmla="*/ 4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57" h="630">
                    <a:moveTo>
                      <a:pt x="0" y="4"/>
                    </a:moveTo>
                    <a:lnTo>
                      <a:pt x="26" y="6"/>
                    </a:lnTo>
                    <a:lnTo>
                      <a:pt x="53" y="8"/>
                    </a:lnTo>
                    <a:lnTo>
                      <a:pt x="79" y="10"/>
                    </a:lnTo>
                    <a:lnTo>
                      <a:pt x="107" y="10"/>
                    </a:lnTo>
                    <a:lnTo>
                      <a:pt x="135" y="11"/>
                    </a:lnTo>
                    <a:lnTo>
                      <a:pt x="162" y="11"/>
                    </a:lnTo>
                    <a:lnTo>
                      <a:pt x="190" y="11"/>
                    </a:lnTo>
                    <a:lnTo>
                      <a:pt x="219" y="11"/>
                    </a:lnTo>
                    <a:lnTo>
                      <a:pt x="248" y="10"/>
                    </a:lnTo>
                    <a:lnTo>
                      <a:pt x="276" y="10"/>
                    </a:lnTo>
                    <a:lnTo>
                      <a:pt x="305" y="9"/>
                    </a:lnTo>
                    <a:lnTo>
                      <a:pt x="335" y="6"/>
                    </a:lnTo>
                    <a:lnTo>
                      <a:pt x="365" y="5"/>
                    </a:lnTo>
                    <a:lnTo>
                      <a:pt x="396" y="3"/>
                    </a:lnTo>
                    <a:lnTo>
                      <a:pt x="426" y="2"/>
                    </a:lnTo>
                    <a:lnTo>
                      <a:pt x="457" y="0"/>
                    </a:lnTo>
                    <a:lnTo>
                      <a:pt x="457" y="151"/>
                    </a:lnTo>
                    <a:lnTo>
                      <a:pt x="457" y="301"/>
                    </a:lnTo>
                    <a:lnTo>
                      <a:pt x="457" y="451"/>
                    </a:lnTo>
                    <a:lnTo>
                      <a:pt x="457" y="602"/>
                    </a:lnTo>
                    <a:lnTo>
                      <a:pt x="428" y="609"/>
                    </a:lnTo>
                    <a:lnTo>
                      <a:pt x="400" y="615"/>
                    </a:lnTo>
                    <a:lnTo>
                      <a:pt x="371" y="619"/>
                    </a:lnTo>
                    <a:lnTo>
                      <a:pt x="342" y="623"/>
                    </a:lnTo>
                    <a:lnTo>
                      <a:pt x="312" y="626"/>
                    </a:lnTo>
                    <a:lnTo>
                      <a:pt x="282" y="628"/>
                    </a:lnTo>
                    <a:lnTo>
                      <a:pt x="252" y="629"/>
                    </a:lnTo>
                    <a:lnTo>
                      <a:pt x="223" y="630"/>
                    </a:lnTo>
                    <a:lnTo>
                      <a:pt x="193" y="629"/>
                    </a:lnTo>
                    <a:lnTo>
                      <a:pt x="165" y="629"/>
                    </a:lnTo>
                    <a:lnTo>
                      <a:pt x="136" y="626"/>
                    </a:lnTo>
                    <a:lnTo>
                      <a:pt x="107" y="625"/>
                    </a:lnTo>
                    <a:lnTo>
                      <a:pt x="79" y="623"/>
                    </a:lnTo>
                    <a:lnTo>
                      <a:pt x="52" y="619"/>
                    </a:lnTo>
                    <a:lnTo>
                      <a:pt x="25" y="617"/>
                    </a:lnTo>
                    <a:lnTo>
                      <a:pt x="0" y="614"/>
                    </a:lnTo>
                    <a:lnTo>
                      <a:pt x="0" y="460"/>
                    </a:lnTo>
                    <a:lnTo>
                      <a:pt x="0" y="308"/>
                    </a:lnTo>
                    <a:lnTo>
                      <a:pt x="0" y="15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0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4" name="Freeform 32"/>
              <p:cNvSpPr>
                <a:spLocks/>
              </p:cNvSpPr>
              <p:nvPr/>
            </p:nvSpPr>
            <p:spPr bwMode="auto">
              <a:xfrm>
                <a:off x="826" y="967"/>
                <a:ext cx="206" cy="285"/>
              </a:xfrm>
              <a:custGeom>
                <a:avLst/>
                <a:gdLst>
                  <a:gd name="T0" fmla="*/ 0 w 414"/>
                  <a:gd name="T1" fmla="*/ 4 h 571"/>
                  <a:gd name="T2" fmla="*/ 24 w 414"/>
                  <a:gd name="T3" fmla="*/ 6 h 571"/>
                  <a:gd name="T4" fmla="*/ 47 w 414"/>
                  <a:gd name="T5" fmla="*/ 7 h 571"/>
                  <a:gd name="T6" fmla="*/ 72 w 414"/>
                  <a:gd name="T7" fmla="*/ 8 h 571"/>
                  <a:gd name="T8" fmla="*/ 96 w 414"/>
                  <a:gd name="T9" fmla="*/ 9 h 571"/>
                  <a:gd name="T10" fmla="*/ 121 w 414"/>
                  <a:gd name="T11" fmla="*/ 11 h 571"/>
                  <a:gd name="T12" fmla="*/ 145 w 414"/>
                  <a:gd name="T13" fmla="*/ 11 h 571"/>
                  <a:gd name="T14" fmla="*/ 171 w 414"/>
                  <a:gd name="T15" fmla="*/ 11 h 571"/>
                  <a:gd name="T16" fmla="*/ 197 w 414"/>
                  <a:gd name="T17" fmla="*/ 11 h 571"/>
                  <a:gd name="T18" fmla="*/ 222 w 414"/>
                  <a:gd name="T19" fmla="*/ 9 h 571"/>
                  <a:gd name="T20" fmla="*/ 249 w 414"/>
                  <a:gd name="T21" fmla="*/ 9 h 571"/>
                  <a:gd name="T22" fmla="*/ 275 w 414"/>
                  <a:gd name="T23" fmla="*/ 8 h 571"/>
                  <a:gd name="T24" fmla="*/ 302 w 414"/>
                  <a:gd name="T25" fmla="*/ 7 h 571"/>
                  <a:gd name="T26" fmla="*/ 330 w 414"/>
                  <a:gd name="T27" fmla="*/ 5 h 571"/>
                  <a:gd name="T28" fmla="*/ 357 w 414"/>
                  <a:gd name="T29" fmla="*/ 4 h 571"/>
                  <a:gd name="T30" fmla="*/ 385 w 414"/>
                  <a:gd name="T31" fmla="*/ 2 h 571"/>
                  <a:gd name="T32" fmla="*/ 414 w 414"/>
                  <a:gd name="T33" fmla="*/ 0 h 571"/>
                  <a:gd name="T34" fmla="*/ 414 w 414"/>
                  <a:gd name="T35" fmla="*/ 546 h 571"/>
                  <a:gd name="T36" fmla="*/ 388 w 414"/>
                  <a:gd name="T37" fmla="*/ 552 h 571"/>
                  <a:gd name="T38" fmla="*/ 362 w 414"/>
                  <a:gd name="T39" fmla="*/ 558 h 571"/>
                  <a:gd name="T40" fmla="*/ 335 w 414"/>
                  <a:gd name="T41" fmla="*/ 561 h 571"/>
                  <a:gd name="T42" fmla="*/ 309 w 414"/>
                  <a:gd name="T43" fmla="*/ 565 h 571"/>
                  <a:gd name="T44" fmla="*/ 282 w 414"/>
                  <a:gd name="T45" fmla="*/ 567 h 571"/>
                  <a:gd name="T46" fmla="*/ 255 w 414"/>
                  <a:gd name="T47" fmla="*/ 569 h 571"/>
                  <a:gd name="T48" fmla="*/ 228 w 414"/>
                  <a:gd name="T49" fmla="*/ 571 h 571"/>
                  <a:gd name="T50" fmla="*/ 202 w 414"/>
                  <a:gd name="T51" fmla="*/ 571 h 571"/>
                  <a:gd name="T52" fmla="*/ 175 w 414"/>
                  <a:gd name="T53" fmla="*/ 571 h 571"/>
                  <a:gd name="T54" fmla="*/ 149 w 414"/>
                  <a:gd name="T55" fmla="*/ 569 h 571"/>
                  <a:gd name="T56" fmla="*/ 122 w 414"/>
                  <a:gd name="T57" fmla="*/ 568 h 571"/>
                  <a:gd name="T58" fmla="*/ 97 w 414"/>
                  <a:gd name="T59" fmla="*/ 566 h 571"/>
                  <a:gd name="T60" fmla="*/ 72 w 414"/>
                  <a:gd name="T61" fmla="*/ 564 h 571"/>
                  <a:gd name="T62" fmla="*/ 47 w 414"/>
                  <a:gd name="T63" fmla="*/ 561 h 571"/>
                  <a:gd name="T64" fmla="*/ 23 w 414"/>
                  <a:gd name="T65" fmla="*/ 559 h 571"/>
                  <a:gd name="T66" fmla="*/ 0 w 414"/>
                  <a:gd name="T67" fmla="*/ 556 h 571"/>
                  <a:gd name="T68" fmla="*/ 0 w 414"/>
                  <a:gd name="T69" fmla="*/ 4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4" h="571">
                    <a:moveTo>
                      <a:pt x="0" y="4"/>
                    </a:moveTo>
                    <a:lnTo>
                      <a:pt x="24" y="6"/>
                    </a:lnTo>
                    <a:lnTo>
                      <a:pt x="47" y="7"/>
                    </a:lnTo>
                    <a:lnTo>
                      <a:pt x="72" y="8"/>
                    </a:lnTo>
                    <a:lnTo>
                      <a:pt x="96" y="9"/>
                    </a:lnTo>
                    <a:lnTo>
                      <a:pt x="121" y="11"/>
                    </a:lnTo>
                    <a:lnTo>
                      <a:pt x="145" y="11"/>
                    </a:lnTo>
                    <a:lnTo>
                      <a:pt x="171" y="11"/>
                    </a:lnTo>
                    <a:lnTo>
                      <a:pt x="197" y="11"/>
                    </a:lnTo>
                    <a:lnTo>
                      <a:pt x="222" y="9"/>
                    </a:lnTo>
                    <a:lnTo>
                      <a:pt x="249" y="9"/>
                    </a:lnTo>
                    <a:lnTo>
                      <a:pt x="275" y="8"/>
                    </a:lnTo>
                    <a:lnTo>
                      <a:pt x="302" y="7"/>
                    </a:lnTo>
                    <a:lnTo>
                      <a:pt x="330" y="5"/>
                    </a:lnTo>
                    <a:lnTo>
                      <a:pt x="357" y="4"/>
                    </a:lnTo>
                    <a:lnTo>
                      <a:pt x="385" y="2"/>
                    </a:lnTo>
                    <a:lnTo>
                      <a:pt x="414" y="0"/>
                    </a:lnTo>
                    <a:lnTo>
                      <a:pt x="414" y="546"/>
                    </a:lnTo>
                    <a:lnTo>
                      <a:pt x="388" y="552"/>
                    </a:lnTo>
                    <a:lnTo>
                      <a:pt x="362" y="558"/>
                    </a:lnTo>
                    <a:lnTo>
                      <a:pt x="335" y="561"/>
                    </a:lnTo>
                    <a:lnTo>
                      <a:pt x="309" y="565"/>
                    </a:lnTo>
                    <a:lnTo>
                      <a:pt x="282" y="567"/>
                    </a:lnTo>
                    <a:lnTo>
                      <a:pt x="255" y="569"/>
                    </a:lnTo>
                    <a:lnTo>
                      <a:pt x="228" y="571"/>
                    </a:lnTo>
                    <a:lnTo>
                      <a:pt x="202" y="571"/>
                    </a:lnTo>
                    <a:lnTo>
                      <a:pt x="175" y="571"/>
                    </a:lnTo>
                    <a:lnTo>
                      <a:pt x="149" y="569"/>
                    </a:lnTo>
                    <a:lnTo>
                      <a:pt x="122" y="568"/>
                    </a:lnTo>
                    <a:lnTo>
                      <a:pt x="97" y="566"/>
                    </a:lnTo>
                    <a:lnTo>
                      <a:pt x="72" y="564"/>
                    </a:lnTo>
                    <a:lnTo>
                      <a:pt x="47" y="561"/>
                    </a:lnTo>
                    <a:lnTo>
                      <a:pt x="23" y="559"/>
                    </a:lnTo>
                    <a:lnTo>
                      <a:pt x="0" y="55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5" name="Freeform 33"/>
              <p:cNvSpPr>
                <a:spLocks/>
              </p:cNvSpPr>
              <p:nvPr/>
            </p:nvSpPr>
            <p:spPr bwMode="auto">
              <a:xfrm>
                <a:off x="586" y="1581"/>
                <a:ext cx="75" cy="64"/>
              </a:xfrm>
              <a:custGeom>
                <a:avLst/>
                <a:gdLst>
                  <a:gd name="T0" fmla="*/ 74 w 150"/>
                  <a:gd name="T1" fmla="*/ 0 h 128"/>
                  <a:gd name="T2" fmla="*/ 89 w 150"/>
                  <a:gd name="T3" fmla="*/ 1 h 128"/>
                  <a:gd name="T4" fmla="*/ 104 w 150"/>
                  <a:gd name="T5" fmla="*/ 4 h 128"/>
                  <a:gd name="T6" fmla="*/ 116 w 150"/>
                  <a:gd name="T7" fmla="*/ 10 h 128"/>
                  <a:gd name="T8" fmla="*/ 128 w 150"/>
                  <a:gd name="T9" fmla="*/ 18 h 128"/>
                  <a:gd name="T10" fmla="*/ 137 w 150"/>
                  <a:gd name="T11" fmla="*/ 27 h 128"/>
                  <a:gd name="T12" fmla="*/ 144 w 150"/>
                  <a:gd name="T13" fmla="*/ 39 h 128"/>
                  <a:gd name="T14" fmla="*/ 149 w 150"/>
                  <a:gd name="T15" fmla="*/ 50 h 128"/>
                  <a:gd name="T16" fmla="*/ 150 w 150"/>
                  <a:gd name="T17" fmla="*/ 63 h 128"/>
                  <a:gd name="T18" fmla="*/ 149 w 150"/>
                  <a:gd name="T19" fmla="*/ 76 h 128"/>
                  <a:gd name="T20" fmla="*/ 144 w 150"/>
                  <a:gd name="T21" fmla="*/ 88 h 128"/>
                  <a:gd name="T22" fmla="*/ 137 w 150"/>
                  <a:gd name="T23" fmla="*/ 99 h 128"/>
                  <a:gd name="T24" fmla="*/ 128 w 150"/>
                  <a:gd name="T25" fmla="*/ 109 h 128"/>
                  <a:gd name="T26" fmla="*/ 116 w 150"/>
                  <a:gd name="T27" fmla="*/ 116 h 128"/>
                  <a:gd name="T28" fmla="*/ 104 w 150"/>
                  <a:gd name="T29" fmla="*/ 123 h 128"/>
                  <a:gd name="T30" fmla="*/ 89 w 150"/>
                  <a:gd name="T31" fmla="*/ 126 h 128"/>
                  <a:gd name="T32" fmla="*/ 74 w 150"/>
                  <a:gd name="T33" fmla="*/ 128 h 128"/>
                  <a:gd name="T34" fmla="*/ 59 w 150"/>
                  <a:gd name="T35" fmla="*/ 126 h 128"/>
                  <a:gd name="T36" fmla="*/ 45 w 150"/>
                  <a:gd name="T37" fmla="*/ 123 h 128"/>
                  <a:gd name="T38" fmla="*/ 32 w 150"/>
                  <a:gd name="T39" fmla="*/ 116 h 128"/>
                  <a:gd name="T40" fmla="*/ 22 w 150"/>
                  <a:gd name="T41" fmla="*/ 109 h 128"/>
                  <a:gd name="T42" fmla="*/ 13 w 150"/>
                  <a:gd name="T43" fmla="*/ 99 h 128"/>
                  <a:gd name="T44" fmla="*/ 6 w 150"/>
                  <a:gd name="T45" fmla="*/ 88 h 128"/>
                  <a:gd name="T46" fmla="*/ 1 w 150"/>
                  <a:gd name="T47" fmla="*/ 76 h 128"/>
                  <a:gd name="T48" fmla="*/ 0 w 150"/>
                  <a:gd name="T49" fmla="*/ 63 h 128"/>
                  <a:gd name="T50" fmla="*/ 1 w 150"/>
                  <a:gd name="T51" fmla="*/ 50 h 128"/>
                  <a:gd name="T52" fmla="*/ 6 w 150"/>
                  <a:gd name="T53" fmla="*/ 39 h 128"/>
                  <a:gd name="T54" fmla="*/ 13 w 150"/>
                  <a:gd name="T55" fmla="*/ 27 h 128"/>
                  <a:gd name="T56" fmla="*/ 22 w 150"/>
                  <a:gd name="T57" fmla="*/ 18 h 128"/>
                  <a:gd name="T58" fmla="*/ 32 w 150"/>
                  <a:gd name="T59" fmla="*/ 10 h 128"/>
                  <a:gd name="T60" fmla="*/ 45 w 150"/>
                  <a:gd name="T61" fmla="*/ 4 h 128"/>
                  <a:gd name="T62" fmla="*/ 59 w 150"/>
                  <a:gd name="T63" fmla="*/ 1 h 128"/>
                  <a:gd name="T64" fmla="*/ 74 w 150"/>
                  <a:gd name="T6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0" h="128">
                    <a:moveTo>
                      <a:pt x="74" y="0"/>
                    </a:moveTo>
                    <a:lnTo>
                      <a:pt x="89" y="1"/>
                    </a:lnTo>
                    <a:lnTo>
                      <a:pt x="104" y="4"/>
                    </a:lnTo>
                    <a:lnTo>
                      <a:pt x="116" y="10"/>
                    </a:lnTo>
                    <a:lnTo>
                      <a:pt x="128" y="18"/>
                    </a:lnTo>
                    <a:lnTo>
                      <a:pt x="137" y="27"/>
                    </a:lnTo>
                    <a:lnTo>
                      <a:pt x="144" y="39"/>
                    </a:lnTo>
                    <a:lnTo>
                      <a:pt x="149" y="50"/>
                    </a:lnTo>
                    <a:lnTo>
                      <a:pt x="150" y="63"/>
                    </a:lnTo>
                    <a:lnTo>
                      <a:pt x="149" y="76"/>
                    </a:lnTo>
                    <a:lnTo>
                      <a:pt x="144" y="88"/>
                    </a:lnTo>
                    <a:lnTo>
                      <a:pt x="137" y="99"/>
                    </a:lnTo>
                    <a:lnTo>
                      <a:pt x="128" y="109"/>
                    </a:lnTo>
                    <a:lnTo>
                      <a:pt x="116" y="116"/>
                    </a:lnTo>
                    <a:lnTo>
                      <a:pt x="104" y="123"/>
                    </a:lnTo>
                    <a:lnTo>
                      <a:pt x="89" y="126"/>
                    </a:lnTo>
                    <a:lnTo>
                      <a:pt x="74" y="128"/>
                    </a:lnTo>
                    <a:lnTo>
                      <a:pt x="59" y="126"/>
                    </a:lnTo>
                    <a:lnTo>
                      <a:pt x="45" y="123"/>
                    </a:lnTo>
                    <a:lnTo>
                      <a:pt x="32" y="116"/>
                    </a:lnTo>
                    <a:lnTo>
                      <a:pt x="22" y="109"/>
                    </a:lnTo>
                    <a:lnTo>
                      <a:pt x="13" y="99"/>
                    </a:lnTo>
                    <a:lnTo>
                      <a:pt x="6" y="88"/>
                    </a:lnTo>
                    <a:lnTo>
                      <a:pt x="1" y="76"/>
                    </a:lnTo>
                    <a:lnTo>
                      <a:pt x="0" y="63"/>
                    </a:lnTo>
                    <a:lnTo>
                      <a:pt x="1" y="50"/>
                    </a:lnTo>
                    <a:lnTo>
                      <a:pt x="6" y="39"/>
                    </a:lnTo>
                    <a:lnTo>
                      <a:pt x="13" y="27"/>
                    </a:lnTo>
                    <a:lnTo>
                      <a:pt x="22" y="18"/>
                    </a:lnTo>
                    <a:lnTo>
                      <a:pt x="32" y="10"/>
                    </a:lnTo>
                    <a:lnTo>
                      <a:pt x="45" y="4"/>
                    </a:lnTo>
                    <a:lnTo>
                      <a:pt x="59" y="1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6" name="Freeform 34"/>
              <p:cNvSpPr>
                <a:spLocks/>
              </p:cNvSpPr>
              <p:nvPr/>
            </p:nvSpPr>
            <p:spPr bwMode="auto">
              <a:xfrm>
                <a:off x="695" y="1600"/>
                <a:ext cx="76" cy="64"/>
              </a:xfrm>
              <a:custGeom>
                <a:avLst/>
                <a:gdLst>
                  <a:gd name="T0" fmla="*/ 75 w 151"/>
                  <a:gd name="T1" fmla="*/ 0 h 129"/>
                  <a:gd name="T2" fmla="*/ 90 w 151"/>
                  <a:gd name="T3" fmla="*/ 1 h 129"/>
                  <a:gd name="T4" fmla="*/ 105 w 151"/>
                  <a:gd name="T5" fmla="*/ 4 h 129"/>
                  <a:gd name="T6" fmla="*/ 117 w 151"/>
                  <a:gd name="T7" fmla="*/ 10 h 129"/>
                  <a:gd name="T8" fmla="*/ 129 w 151"/>
                  <a:gd name="T9" fmla="*/ 18 h 129"/>
                  <a:gd name="T10" fmla="*/ 138 w 151"/>
                  <a:gd name="T11" fmla="*/ 27 h 129"/>
                  <a:gd name="T12" fmla="*/ 145 w 151"/>
                  <a:gd name="T13" fmla="*/ 39 h 129"/>
                  <a:gd name="T14" fmla="*/ 150 w 151"/>
                  <a:gd name="T15" fmla="*/ 50 h 129"/>
                  <a:gd name="T16" fmla="*/ 151 w 151"/>
                  <a:gd name="T17" fmla="*/ 63 h 129"/>
                  <a:gd name="T18" fmla="*/ 150 w 151"/>
                  <a:gd name="T19" fmla="*/ 77 h 129"/>
                  <a:gd name="T20" fmla="*/ 145 w 151"/>
                  <a:gd name="T21" fmla="*/ 88 h 129"/>
                  <a:gd name="T22" fmla="*/ 138 w 151"/>
                  <a:gd name="T23" fmla="*/ 100 h 129"/>
                  <a:gd name="T24" fmla="*/ 129 w 151"/>
                  <a:gd name="T25" fmla="*/ 109 h 129"/>
                  <a:gd name="T26" fmla="*/ 117 w 151"/>
                  <a:gd name="T27" fmla="*/ 117 h 129"/>
                  <a:gd name="T28" fmla="*/ 105 w 151"/>
                  <a:gd name="T29" fmla="*/ 124 h 129"/>
                  <a:gd name="T30" fmla="*/ 90 w 151"/>
                  <a:gd name="T31" fmla="*/ 127 h 129"/>
                  <a:gd name="T32" fmla="*/ 75 w 151"/>
                  <a:gd name="T33" fmla="*/ 129 h 129"/>
                  <a:gd name="T34" fmla="*/ 60 w 151"/>
                  <a:gd name="T35" fmla="*/ 127 h 129"/>
                  <a:gd name="T36" fmla="*/ 46 w 151"/>
                  <a:gd name="T37" fmla="*/ 124 h 129"/>
                  <a:gd name="T38" fmla="*/ 33 w 151"/>
                  <a:gd name="T39" fmla="*/ 117 h 129"/>
                  <a:gd name="T40" fmla="*/ 22 w 151"/>
                  <a:gd name="T41" fmla="*/ 109 h 129"/>
                  <a:gd name="T42" fmla="*/ 12 w 151"/>
                  <a:gd name="T43" fmla="*/ 100 h 129"/>
                  <a:gd name="T44" fmla="*/ 6 w 151"/>
                  <a:gd name="T45" fmla="*/ 88 h 129"/>
                  <a:gd name="T46" fmla="*/ 1 w 151"/>
                  <a:gd name="T47" fmla="*/ 77 h 129"/>
                  <a:gd name="T48" fmla="*/ 0 w 151"/>
                  <a:gd name="T49" fmla="*/ 63 h 129"/>
                  <a:gd name="T50" fmla="*/ 1 w 151"/>
                  <a:gd name="T51" fmla="*/ 50 h 129"/>
                  <a:gd name="T52" fmla="*/ 6 w 151"/>
                  <a:gd name="T53" fmla="*/ 39 h 129"/>
                  <a:gd name="T54" fmla="*/ 12 w 151"/>
                  <a:gd name="T55" fmla="*/ 27 h 129"/>
                  <a:gd name="T56" fmla="*/ 22 w 151"/>
                  <a:gd name="T57" fmla="*/ 18 h 129"/>
                  <a:gd name="T58" fmla="*/ 33 w 151"/>
                  <a:gd name="T59" fmla="*/ 10 h 129"/>
                  <a:gd name="T60" fmla="*/ 46 w 151"/>
                  <a:gd name="T61" fmla="*/ 4 h 129"/>
                  <a:gd name="T62" fmla="*/ 60 w 151"/>
                  <a:gd name="T63" fmla="*/ 1 h 129"/>
                  <a:gd name="T64" fmla="*/ 75 w 151"/>
                  <a:gd name="T6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1" h="129">
                    <a:moveTo>
                      <a:pt x="75" y="0"/>
                    </a:moveTo>
                    <a:lnTo>
                      <a:pt x="90" y="1"/>
                    </a:lnTo>
                    <a:lnTo>
                      <a:pt x="105" y="4"/>
                    </a:lnTo>
                    <a:lnTo>
                      <a:pt x="117" y="10"/>
                    </a:lnTo>
                    <a:lnTo>
                      <a:pt x="129" y="18"/>
                    </a:lnTo>
                    <a:lnTo>
                      <a:pt x="138" y="27"/>
                    </a:lnTo>
                    <a:lnTo>
                      <a:pt x="145" y="39"/>
                    </a:lnTo>
                    <a:lnTo>
                      <a:pt x="150" y="50"/>
                    </a:lnTo>
                    <a:lnTo>
                      <a:pt x="151" y="63"/>
                    </a:lnTo>
                    <a:lnTo>
                      <a:pt x="150" y="77"/>
                    </a:lnTo>
                    <a:lnTo>
                      <a:pt x="145" y="88"/>
                    </a:lnTo>
                    <a:lnTo>
                      <a:pt x="138" y="100"/>
                    </a:lnTo>
                    <a:lnTo>
                      <a:pt x="129" y="109"/>
                    </a:lnTo>
                    <a:lnTo>
                      <a:pt x="117" y="117"/>
                    </a:lnTo>
                    <a:lnTo>
                      <a:pt x="105" y="124"/>
                    </a:lnTo>
                    <a:lnTo>
                      <a:pt x="90" y="127"/>
                    </a:lnTo>
                    <a:lnTo>
                      <a:pt x="75" y="129"/>
                    </a:lnTo>
                    <a:lnTo>
                      <a:pt x="60" y="127"/>
                    </a:lnTo>
                    <a:lnTo>
                      <a:pt x="46" y="124"/>
                    </a:lnTo>
                    <a:lnTo>
                      <a:pt x="33" y="117"/>
                    </a:lnTo>
                    <a:lnTo>
                      <a:pt x="22" y="109"/>
                    </a:lnTo>
                    <a:lnTo>
                      <a:pt x="12" y="100"/>
                    </a:lnTo>
                    <a:lnTo>
                      <a:pt x="6" y="88"/>
                    </a:lnTo>
                    <a:lnTo>
                      <a:pt x="1" y="77"/>
                    </a:lnTo>
                    <a:lnTo>
                      <a:pt x="0" y="63"/>
                    </a:lnTo>
                    <a:lnTo>
                      <a:pt x="1" y="50"/>
                    </a:lnTo>
                    <a:lnTo>
                      <a:pt x="6" y="39"/>
                    </a:lnTo>
                    <a:lnTo>
                      <a:pt x="12" y="27"/>
                    </a:lnTo>
                    <a:lnTo>
                      <a:pt x="22" y="18"/>
                    </a:lnTo>
                    <a:lnTo>
                      <a:pt x="33" y="10"/>
                    </a:lnTo>
                    <a:lnTo>
                      <a:pt x="46" y="4"/>
                    </a:lnTo>
                    <a:lnTo>
                      <a:pt x="60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7" name="Freeform 35"/>
              <p:cNvSpPr>
                <a:spLocks/>
              </p:cNvSpPr>
              <p:nvPr/>
            </p:nvSpPr>
            <p:spPr bwMode="auto">
              <a:xfrm>
                <a:off x="875" y="1607"/>
                <a:ext cx="75" cy="64"/>
              </a:xfrm>
              <a:custGeom>
                <a:avLst/>
                <a:gdLst>
                  <a:gd name="T0" fmla="*/ 75 w 150"/>
                  <a:gd name="T1" fmla="*/ 0 h 128"/>
                  <a:gd name="T2" fmla="*/ 90 w 150"/>
                  <a:gd name="T3" fmla="*/ 2 h 128"/>
                  <a:gd name="T4" fmla="*/ 104 w 150"/>
                  <a:gd name="T5" fmla="*/ 5 h 128"/>
                  <a:gd name="T6" fmla="*/ 117 w 150"/>
                  <a:gd name="T7" fmla="*/ 11 h 128"/>
                  <a:gd name="T8" fmla="*/ 128 w 150"/>
                  <a:gd name="T9" fmla="*/ 19 h 128"/>
                  <a:gd name="T10" fmla="*/ 137 w 150"/>
                  <a:gd name="T11" fmla="*/ 28 h 128"/>
                  <a:gd name="T12" fmla="*/ 144 w 150"/>
                  <a:gd name="T13" fmla="*/ 40 h 128"/>
                  <a:gd name="T14" fmla="*/ 149 w 150"/>
                  <a:gd name="T15" fmla="*/ 51 h 128"/>
                  <a:gd name="T16" fmla="*/ 150 w 150"/>
                  <a:gd name="T17" fmla="*/ 64 h 128"/>
                  <a:gd name="T18" fmla="*/ 149 w 150"/>
                  <a:gd name="T19" fmla="*/ 77 h 128"/>
                  <a:gd name="T20" fmla="*/ 144 w 150"/>
                  <a:gd name="T21" fmla="*/ 89 h 128"/>
                  <a:gd name="T22" fmla="*/ 137 w 150"/>
                  <a:gd name="T23" fmla="*/ 100 h 128"/>
                  <a:gd name="T24" fmla="*/ 128 w 150"/>
                  <a:gd name="T25" fmla="*/ 110 h 128"/>
                  <a:gd name="T26" fmla="*/ 117 w 150"/>
                  <a:gd name="T27" fmla="*/ 117 h 128"/>
                  <a:gd name="T28" fmla="*/ 104 w 150"/>
                  <a:gd name="T29" fmla="*/ 124 h 128"/>
                  <a:gd name="T30" fmla="*/ 90 w 150"/>
                  <a:gd name="T31" fmla="*/ 127 h 128"/>
                  <a:gd name="T32" fmla="*/ 75 w 150"/>
                  <a:gd name="T33" fmla="*/ 128 h 128"/>
                  <a:gd name="T34" fmla="*/ 60 w 150"/>
                  <a:gd name="T35" fmla="*/ 127 h 128"/>
                  <a:gd name="T36" fmla="*/ 46 w 150"/>
                  <a:gd name="T37" fmla="*/ 124 h 128"/>
                  <a:gd name="T38" fmla="*/ 34 w 150"/>
                  <a:gd name="T39" fmla="*/ 117 h 128"/>
                  <a:gd name="T40" fmla="*/ 22 w 150"/>
                  <a:gd name="T41" fmla="*/ 110 h 128"/>
                  <a:gd name="T42" fmla="*/ 13 w 150"/>
                  <a:gd name="T43" fmla="*/ 100 h 128"/>
                  <a:gd name="T44" fmla="*/ 6 w 150"/>
                  <a:gd name="T45" fmla="*/ 89 h 128"/>
                  <a:gd name="T46" fmla="*/ 1 w 150"/>
                  <a:gd name="T47" fmla="*/ 77 h 128"/>
                  <a:gd name="T48" fmla="*/ 0 w 150"/>
                  <a:gd name="T49" fmla="*/ 64 h 128"/>
                  <a:gd name="T50" fmla="*/ 1 w 150"/>
                  <a:gd name="T51" fmla="*/ 51 h 128"/>
                  <a:gd name="T52" fmla="*/ 6 w 150"/>
                  <a:gd name="T53" fmla="*/ 40 h 128"/>
                  <a:gd name="T54" fmla="*/ 13 w 150"/>
                  <a:gd name="T55" fmla="*/ 28 h 128"/>
                  <a:gd name="T56" fmla="*/ 22 w 150"/>
                  <a:gd name="T57" fmla="*/ 19 h 128"/>
                  <a:gd name="T58" fmla="*/ 34 w 150"/>
                  <a:gd name="T59" fmla="*/ 11 h 128"/>
                  <a:gd name="T60" fmla="*/ 46 w 150"/>
                  <a:gd name="T61" fmla="*/ 5 h 128"/>
                  <a:gd name="T62" fmla="*/ 60 w 150"/>
                  <a:gd name="T63" fmla="*/ 2 h 128"/>
                  <a:gd name="T64" fmla="*/ 75 w 150"/>
                  <a:gd name="T6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0" h="128">
                    <a:moveTo>
                      <a:pt x="75" y="0"/>
                    </a:moveTo>
                    <a:lnTo>
                      <a:pt x="90" y="2"/>
                    </a:lnTo>
                    <a:lnTo>
                      <a:pt x="104" y="5"/>
                    </a:lnTo>
                    <a:lnTo>
                      <a:pt x="117" y="11"/>
                    </a:lnTo>
                    <a:lnTo>
                      <a:pt x="128" y="19"/>
                    </a:lnTo>
                    <a:lnTo>
                      <a:pt x="137" y="28"/>
                    </a:lnTo>
                    <a:lnTo>
                      <a:pt x="144" y="40"/>
                    </a:lnTo>
                    <a:lnTo>
                      <a:pt x="149" y="51"/>
                    </a:lnTo>
                    <a:lnTo>
                      <a:pt x="150" y="64"/>
                    </a:lnTo>
                    <a:lnTo>
                      <a:pt x="149" y="77"/>
                    </a:lnTo>
                    <a:lnTo>
                      <a:pt x="144" y="89"/>
                    </a:lnTo>
                    <a:lnTo>
                      <a:pt x="137" y="100"/>
                    </a:lnTo>
                    <a:lnTo>
                      <a:pt x="128" y="110"/>
                    </a:lnTo>
                    <a:lnTo>
                      <a:pt x="117" y="117"/>
                    </a:lnTo>
                    <a:lnTo>
                      <a:pt x="104" y="124"/>
                    </a:lnTo>
                    <a:lnTo>
                      <a:pt x="90" y="127"/>
                    </a:lnTo>
                    <a:lnTo>
                      <a:pt x="75" y="128"/>
                    </a:lnTo>
                    <a:lnTo>
                      <a:pt x="60" y="127"/>
                    </a:lnTo>
                    <a:lnTo>
                      <a:pt x="46" y="124"/>
                    </a:lnTo>
                    <a:lnTo>
                      <a:pt x="34" y="117"/>
                    </a:lnTo>
                    <a:lnTo>
                      <a:pt x="22" y="110"/>
                    </a:lnTo>
                    <a:lnTo>
                      <a:pt x="13" y="100"/>
                    </a:lnTo>
                    <a:lnTo>
                      <a:pt x="6" y="89"/>
                    </a:lnTo>
                    <a:lnTo>
                      <a:pt x="1" y="77"/>
                    </a:lnTo>
                    <a:lnTo>
                      <a:pt x="0" y="64"/>
                    </a:lnTo>
                    <a:lnTo>
                      <a:pt x="1" y="51"/>
                    </a:lnTo>
                    <a:lnTo>
                      <a:pt x="6" y="40"/>
                    </a:lnTo>
                    <a:lnTo>
                      <a:pt x="13" y="28"/>
                    </a:lnTo>
                    <a:lnTo>
                      <a:pt x="22" y="19"/>
                    </a:lnTo>
                    <a:lnTo>
                      <a:pt x="34" y="11"/>
                    </a:lnTo>
                    <a:lnTo>
                      <a:pt x="46" y="5"/>
                    </a:lnTo>
                    <a:lnTo>
                      <a:pt x="60" y="2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8" name="Freeform 36"/>
              <p:cNvSpPr>
                <a:spLocks/>
              </p:cNvSpPr>
              <p:nvPr/>
            </p:nvSpPr>
            <p:spPr bwMode="auto">
              <a:xfrm>
                <a:off x="987" y="1590"/>
                <a:ext cx="75" cy="64"/>
              </a:xfrm>
              <a:custGeom>
                <a:avLst/>
                <a:gdLst>
                  <a:gd name="T0" fmla="*/ 75 w 151"/>
                  <a:gd name="T1" fmla="*/ 0 h 129"/>
                  <a:gd name="T2" fmla="*/ 90 w 151"/>
                  <a:gd name="T3" fmla="*/ 1 h 129"/>
                  <a:gd name="T4" fmla="*/ 105 w 151"/>
                  <a:gd name="T5" fmla="*/ 5 h 129"/>
                  <a:gd name="T6" fmla="*/ 117 w 151"/>
                  <a:gd name="T7" fmla="*/ 11 h 129"/>
                  <a:gd name="T8" fmla="*/ 129 w 151"/>
                  <a:gd name="T9" fmla="*/ 18 h 129"/>
                  <a:gd name="T10" fmla="*/ 138 w 151"/>
                  <a:gd name="T11" fmla="*/ 29 h 129"/>
                  <a:gd name="T12" fmla="*/ 145 w 151"/>
                  <a:gd name="T13" fmla="*/ 39 h 129"/>
                  <a:gd name="T14" fmla="*/ 149 w 151"/>
                  <a:gd name="T15" fmla="*/ 52 h 129"/>
                  <a:gd name="T16" fmla="*/ 151 w 151"/>
                  <a:gd name="T17" fmla="*/ 64 h 129"/>
                  <a:gd name="T18" fmla="*/ 149 w 151"/>
                  <a:gd name="T19" fmla="*/ 77 h 129"/>
                  <a:gd name="T20" fmla="*/ 145 w 151"/>
                  <a:gd name="T21" fmla="*/ 90 h 129"/>
                  <a:gd name="T22" fmla="*/ 138 w 151"/>
                  <a:gd name="T23" fmla="*/ 100 h 129"/>
                  <a:gd name="T24" fmla="*/ 129 w 151"/>
                  <a:gd name="T25" fmla="*/ 111 h 129"/>
                  <a:gd name="T26" fmla="*/ 117 w 151"/>
                  <a:gd name="T27" fmla="*/ 117 h 129"/>
                  <a:gd name="T28" fmla="*/ 105 w 151"/>
                  <a:gd name="T29" fmla="*/ 124 h 129"/>
                  <a:gd name="T30" fmla="*/ 90 w 151"/>
                  <a:gd name="T31" fmla="*/ 128 h 129"/>
                  <a:gd name="T32" fmla="*/ 75 w 151"/>
                  <a:gd name="T33" fmla="*/ 129 h 129"/>
                  <a:gd name="T34" fmla="*/ 60 w 151"/>
                  <a:gd name="T35" fmla="*/ 128 h 129"/>
                  <a:gd name="T36" fmla="*/ 46 w 151"/>
                  <a:gd name="T37" fmla="*/ 124 h 129"/>
                  <a:gd name="T38" fmla="*/ 33 w 151"/>
                  <a:gd name="T39" fmla="*/ 117 h 129"/>
                  <a:gd name="T40" fmla="*/ 22 w 151"/>
                  <a:gd name="T41" fmla="*/ 111 h 129"/>
                  <a:gd name="T42" fmla="*/ 12 w 151"/>
                  <a:gd name="T43" fmla="*/ 100 h 129"/>
                  <a:gd name="T44" fmla="*/ 5 w 151"/>
                  <a:gd name="T45" fmla="*/ 90 h 129"/>
                  <a:gd name="T46" fmla="*/ 1 w 151"/>
                  <a:gd name="T47" fmla="*/ 77 h 129"/>
                  <a:gd name="T48" fmla="*/ 0 w 151"/>
                  <a:gd name="T49" fmla="*/ 64 h 129"/>
                  <a:gd name="T50" fmla="*/ 1 w 151"/>
                  <a:gd name="T51" fmla="*/ 52 h 129"/>
                  <a:gd name="T52" fmla="*/ 5 w 151"/>
                  <a:gd name="T53" fmla="*/ 39 h 129"/>
                  <a:gd name="T54" fmla="*/ 12 w 151"/>
                  <a:gd name="T55" fmla="*/ 29 h 129"/>
                  <a:gd name="T56" fmla="*/ 22 w 151"/>
                  <a:gd name="T57" fmla="*/ 18 h 129"/>
                  <a:gd name="T58" fmla="*/ 33 w 151"/>
                  <a:gd name="T59" fmla="*/ 11 h 129"/>
                  <a:gd name="T60" fmla="*/ 46 w 151"/>
                  <a:gd name="T61" fmla="*/ 5 h 129"/>
                  <a:gd name="T62" fmla="*/ 60 w 151"/>
                  <a:gd name="T63" fmla="*/ 1 h 129"/>
                  <a:gd name="T64" fmla="*/ 75 w 151"/>
                  <a:gd name="T6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1" h="129">
                    <a:moveTo>
                      <a:pt x="75" y="0"/>
                    </a:moveTo>
                    <a:lnTo>
                      <a:pt x="90" y="1"/>
                    </a:lnTo>
                    <a:lnTo>
                      <a:pt x="105" y="5"/>
                    </a:lnTo>
                    <a:lnTo>
                      <a:pt x="117" y="11"/>
                    </a:lnTo>
                    <a:lnTo>
                      <a:pt x="129" y="18"/>
                    </a:lnTo>
                    <a:lnTo>
                      <a:pt x="138" y="29"/>
                    </a:lnTo>
                    <a:lnTo>
                      <a:pt x="145" y="39"/>
                    </a:lnTo>
                    <a:lnTo>
                      <a:pt x="149" y="52"/>
                    </a:lnTo>
                    <a:lnTo>
                      <a:pt x="151" y="64"/>
                    </a:lnTo>
                    <a:lnTo>
                      <a:pt x="149" y="77"/>
                    </a:lnTo>
                    <a:lnTo>
                      <a:pt x="145" y="90"/>
                    </a:lnTo>
                    <a:lnTo>
                      <a:pt x="138" y="100"/>
                    </a:lnTo>
                    <a:lnTo>
                      <a:pt x="129" y="111"/>
                    </a:lnTo>
                    <a:lnTo>
                      <a:pt x="117" y="117"/>
                    </a:lnTo>
                    <a:lnTo>
                      <a:pt x="105" y="124"/>
                    </a:lnTo>
                    <a:lnTo>
                      <a:pt x="90" y="128"/>
                    </a:lnTo>
                    <a:lnTo>
                      <a:pt x="75" y="129"/>
                    </a:lnTo>
                    <a:lnTo>
                      <a:pt x="60" y="128"/>
                    </a:lnTo>
                    <a:lnTo>
                      <a:pt x="46" y="124"/>
                    </a:lnTo>
                    <a:lnTo>
                      <a:pt x="33" y="117"/>
                    </a:lnTo>
                    <a:lnTo>
                      <a:pt x="22" y="111"/>
                    </a:lnTo>
                    <a:lnTo>
                      <a:pt x="12" y="100"/>
                    </a:lnTo>
                    <a:lnTo>
                      <a:pt x="5" y="90"/>
                    </a:lnTo>
                    <a:lnTo>
                      <a:pt x="1" y="77"/>
                    </a:lnTo>
                    <a:lnTo>
                      <a:pt x="0" y="64"/>
                    </a:lnTo>
                    <a:lnTo>
                      <a:pt x="1" y="52"/>
                    </a:lnTo>
                    <a:lnTo>
                      <a:pt x="5" y="39"/>
                    </a:lnTo>
                    <a:lnTo>
                      <a:pt x="12" y="29"/>
                    </a:lnTo>
                    <a:lnTo>
                      <a:pt x="22" y="18"/>
                    </a:lnTo>
                    <a:lnTo>
                      <a:pt x="33" y="11"/>
                    </a:lnTo>
                    <a:lnTo>
                      <a:pt x="46" y="5"/>
                    </a:lnTo>
                    <a:lnTo>
                      <a:pt x="60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29" name="Freeform 37"/>
              <p:cNvSpPr>
                <a:spLocks/>
              </p:cNvSpPr>
              <p:nvPr/>
            </p:nvSpPr>
            <p:spPr bwMode="auto">
              <a:xfrm>
                <a:off x="604" y="1596"/>
                <a:ext cx="62" cy="53"/>
              </a:xfrm>
              <a:custGeom>
                <a:avLst/>
                <a:gdLst>
                  <a:gd name="T0" fmla="*/ 61 w 123"/>
                  <a:gd name="T1" fmla="*/ 0 h 104"/>
                  <a:gd name="T2" fmla="*/ 74 w 123"/>
                  <a:gd name="T3" fmla="*/ 1 h 104"/>
                  <a:gd name="T4" fmla="*/ 85 w 123"/>
                  <a:gd name="T5" fmla="*/ 4 h 104"/>
                  <a:gd name="T6" fmla="*/ 95 w 123"/>
                  <a:gd name="T7" fmla="*/ 9 h 104"/>
                  <a:gd name="T8" fmla="*/ 105 w 123"/>
                  <a:gd name="T9" fmla="*/ 15 h 104"/>
                  <a:gd name="T10" fmla="*/ 113 w 123"/>
                  <a:gd name="T11" fmla="*/ 23 h 104"/>
                  <a:gd name="T12" fmla="*/ 118 w 123"/>
                  <a:gd name="T13" fmla="*/ 32 h 104"/>
                  <a:gd name="T14" fmla="*/ 122 w 123"/>
                  <a:gd name="T15" fmla="*/ 42 h 104"/>
                  <a:gd name="T16" fmla="*/ 123 w 123"/>
                  <a:gd name="T17" fmla="*/ 53 h 104"/>
                  <a:gd name="T18" fmla="*/ 122 w 123"/>
                  <a:gd name="T19" fmla="*/ 63 h 104"/>
                  <a:gd name="T20" fmla="*/ 118 w 123"/>
                  <a:gd name="T21" fmla="*/ 73 h 104"/>
                  <a:gd name="T22" fmla="*/ 113 w 123"/>
                  <a:gd name="T23" fmla="*/ 81 h 104"/>
                  <a:gd name="T24" fmla="*/ 105 w 123"/>
                  <a:gd name="T25" fmla="*/ 89 h 104"/>
                  <a:gd name="T26" fmla="*/ 95 w 123"/>
                  <a:gd name="T27" fmla="*/ 95 h 104"/>
                  <a:gd name="T28" fmla="*/ 85 w 123"/>
                  <a:gd name="T29" fmla="*/ 100 h 104"/>
                  <a:gd name="T30" fmla="*/ 74 w 123"/>
                  <a:gd name="T31" fmla="*/ 103 h 104"/>
                  <a:gd name="T32" fmla="*/ 61 w 123"/>
                  <a:gd name="T33" fmla="*/ 104 h 104"/>
                  <a:gd name="T34" fmla="*/ 48 w 123"/>
                  <a:gd name="T35" fmla="*/ 103 h 104"/>
                  <a:gd name="T36" fmla="*/ 37 w 123"/>
                  <a:gd name="T37" fmla="*/ 100 h 104"/>
                  <a:gd name="T38" fmla="*/ 26 w 123"/>
                  <a:gd name="T39" fmla="*/ 95 h 104"/>
                  <a:gd name="T40" fmla="*/ 18 w 123"/>
                  <a:gd name="T41" fmla="*/ 89 h 104"/>
                  <a:gd name="T42" fmla="*/ 10 w 123"/>
                  <a:gd name="T43" fmla="*/ 81 h 104"/>
                  <a:gd name="T44" fmla="*/ 4 w 123"/>
                  <a:gd name="T45" fmla="*/ 73 h 104"/>
                  <a:gd name="T46" fmla="*/ 1 w 123"/>
                  <a:gd name="T47" fmla="*/ 63 h 104"/>
                  <a:gd name="T48" fmla="*/ 0 w 123"/>
                  <a:gd name="T49" fmla="*/ 53 h 104"/>
                  <a:gd name="T50" fmla="*/ 1 w 123"/>
                  <a:gd name="T51" fmla="*/ 42 h 104"/>
                  <a:gd name="T52" fmla="*/ 4 w 123"/>
                  <a:gd name="T53" fmla="*/ 32 h 104"/>
                  <a:gd name="T54" fmla="*/ 10 w 123"/>
                  <a:gd name="T55" fmla="*/ 23 h 104"/>
                  <a:gd name="T56" fmla="*/ 18 w 123"/>
                  <a:gd name="T57" fmla="*/ 15 h 104"/>
                  <a:gd name="T58" fmla="*/ 26 w 123"/>
                  <a:gd name="T59" fmla="*/ 9 h 104"/>
                  <a:gd name="T60" fmla="*/ 37 w 123"/>
                  <a:gd name="T61" fmla="*/ 4 h 104"/>
                  <a:gd name="T62" fmla="*/ 48 w 123"/>
                  <a:gd name="T63" fmla="*/ 1 h 104"/>
                  <a:gd name="T64" fmla="*/ 61 w 123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5" y="9"/>
                    </a:lnTo>
                    <a:lnTo>
                      <a:pt x="105" y="15"/>
                    </a:lnTo>
                    <a:lnTo>
                      <a:pt x="113" y="23"/>
                    </a:lnTo>
                    <a:lnTo>
                      <a:pt x="118" y="32"/>
                    </a:lnTo>
                    <a:lnTo>
                      <a:pt x="122" y="42"/>
                    </a:lnTo>
                    <a:lnTo>
                      <a:pt x="123" y="53"/>
                    </a:lnTo>
                    <a:lnTo>
                      <a:pt x="122" y="63"/>
                    </a:lnTo>
                    <a:lnTo>
                      <a:pt x="118" y="73"/>
                    </a:lnTo>
                    <a:lnTo>
                      <a:pt x="113" y="81"/>
                    </a:lnTo>
                    <a:lnTo>
                      <a:pt x="105" y="89"/>
                    </a:lnTo>
                    <a:lnTo>
                      <a:pt x="95" y="95"/>
                    </a:lnTo>
                    <a:lnTo>
                      <a:pt x="85" y="100"/>
                    </a:lnTo>
                    <a:lnTo>
                      <a:pt x="74" y="103"/>
                    </a:lnTo>
                    <a:lnTo>
                      <a:pt x="61" y="104"/>
                    </a:lnTo>
                    <a:lnTo>
                      <a:pt x="48" y="103"/>
                    </a:lnTo>
                    <a:lnTo>
                      <a:pt x="37" y="100"/>
                    </a:lnTo>
                    <a:lnTo>
                      <a:pt x="26" y="95"/>
                    </a:lnTo>
                    <a:lnTo>
                      <a:pt x="18" y="89"/>
                    </a:lnTo>
                    <a:lnTo>
                      <a:pt x="10" y="81"/>
                    </a:lnTo>
                    <a:lnTo>
                      <a:pt x="4" y="73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0" name="Freeform 38"/>
              <p:cNvSpPr>
                <a:spLocks/>
              </p:cNvSpPr>
              <p:nvPr/>
            </p:nvSpPr>
            <p:spPr bwMode="auto">
              <a:xfrm>
                <a:off x="714" y="1615"/>
                <a:ext cx="63" cy="53"/>
              </a:xfrm>
              <a:custGeom>
                <a:avLst/>
                <a:gdLst>
                  <a:gd name="T0" fmla="*/ 61 w 124"/>
                  <a:gd name="T1" fmla="*/ 0 h 104"/>
                  <a:gd name="T2" fmla="*/ 74 w 124"/>
                  <a:gd name="T3" fmla="*/ 1 h 104"/>
                  <a:gd name="T4" fmla="*/ 85 w 124"/>
                  <a:gd name="T5" fmla="*/ 4 h 104"/>
                  <a:gd name="T6" fmla="*/ 97 w 124"/>
                  <a:gd name="T7" fmla="*/ 9 h 104"/>
                  <a:gd name="T8" fmla="*/ 106 w 124"/>
                  <a:gd name="T9" fmla="*/ 15 h 104"/>
                  <a:gd name="T10" fmla="*/ 114 w 124"/>
                  <a:gd name="T11" fmla="*/ 23 h 104"/>
                  <a:gd name="T12" fmla="*/ 120 w 124"/>
                  <a:gd name="T13" fmla="*/ 31 h 104"/>
                  <a:gd name="T14" fmla="*/ 123 w 124"/>
                  <a:gd name="T15" fmla="*/ 41 h 104"/>
                  <a:gd name="T16" fmla="*/ 124 w 124"/>
                  <a:gd name="T17" fmla="*/ 51 h 104"/>
                  <a:gd name="T18" fmla="*/ 123 w 124"/>
                  <a:gd name="T19" fmla="*/ 62 h 104"/>
                  <a:gd name="T20" fmla="*/ 120 w 124"/>
                  <a:gd name="T21" fmla="*/ 72 h 104"/>
                  <a:gd name="T22" fmla="*/ 114 w 124"/>
                  <a:gd name="T23" fmla="*/ 81 h 104"/>
                  <a:gd name="T24" fmla="*/ 106 w 124"/>
                  <a:gd name="T25" fmla="*/ 88 h 104"/>
                  <a:gd name="T26" fmla="*/ 97 w 124"/>
                  <a:gd name="T27" fmla="*/ 95 h 104"/>
                  <a:gd name="T28" fmla="*/ 85 w 124"/>
                  <a:gd name="T29" fmla="*/ 100 h 104"/>
                  <a:gd name="T30" fmla="*/ 74 w 124"/>
                  <a:gd name="T31" fmla="*/ 103 h 104"/>
                  <a:gd name="T32" fmla="*/ 61 w 124"/>
                  <a:gd name="T33" fmla="*/ 104 h 104"/>
                  <a:gd name="T34" fmla="*/ 48 w 124"/>
                  <a:gd name="T35" fmla="*/ 103 h 104"/>
                  <a:gd name="T36" fmla="*/ 37 w 124"/>
                  <a:gd name="T37" fmla="*/ 100 h 104"/>
                  <a:gd name="T38" fmla="*/ 26 w 124"/>
                  <a:gd name="T39" fmla="*/ 95 h 104"/>
                  <a:gd name="T40" fmla="*/ 18 w 124"/>
                  <a:gd name="T41" fmla="*/ 88 h 104"/>
                  <a:gd name="T42" fmla="*/ 10 w 124"/>
                  <a:gd name="T43" fmla="*/ 81 h 104"/>
                  <a:gd name="T44" fmla="*/ 4 w 124"/>
                  <a:gd name="T45" fmla="*/ 72 h 104"/>
                  <a:gd name="T46" fmla="*/ 1 w 124"/>
                  <a:gd name="T47" fmla="*/ 62 h 104"/>
                  <a:gd name="T48" fmla="*/ 0 w 124"/>
                  <a:gd name="T49" fmla="*/ 51 h 104"/>
                  <a:gd name="T50" fmla="*/ 1 w 124"/>
                  <a:gd name="T51" fmla="*/ 41 h 104"/>
                  <a:gd name="T52" fmla="*/ 4 w 124"/>
                  <a:gd name="T53" fmla="*/ 31 h 104"/>
                  <a:gd name="T54" fmla="*/ 10 w 124"/>
                  <a:gd name="T55" fmla="*/ 23 h 104"/>
                  <a:gd name="T56" fmla="*/ 18 w 124"/>
                  <a:gd name="T57" fmla="*/ 15 h 104"/>
                  <a:gd name="T58" fmla="*/ 26 w 124"/>
                  <a:gd name="T59" fmla="*/ 9 h 104"/>
                  <a:gd name="T60" fmla="*/ 37 w 124"/>
                  <a:gd name="T61" fmla="*/ 4 h 104"/>
                  <a:gd name="T62" fmla="*/ 48 w 124"/>
                  <a:gd name="T63" fmla="*/ 1 h 104"/>
                  <a:gd name="T64" fmla="*/ 61 w 124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7" y="9"/>
                    </a:lnTo>
                    <a:lnTo>
                      <a:pt x="106" y="15"/>
                    </a:lnTo>
                    <a:lnTo>
                      <a:pt x="114" y="23"/>
                    </a:lnTo>
                    <a:lnTo>
                      <a:pt x="120" y="31"/>
                    </a:lnTo>
                    <a:lnTo>
                      <a:pt x="123" y="41"/>
                    </a:lnTo>
                    <a:lnTo>
                      <a:pt x="124" y="51"/>
                    </a:lnTo>
                    <a:lnTo>
                      <a:pt x="123" y="62"/>
                    </a:lnTo>
                    <a:lnTo>
                      <a:pt x="120" y="72"/>
                    </a:lnTo>
                    <a:lnTo>
                      <a:pt x="114" y="81"/>
                    </a:lnTo>
                    <a:lnTo>
                      <a:pt x="106" y="88"/>
                    </a:lnTo>
                    <a:lnTo>
                      <a:pt x="97" y="95"/>
                    </a:lnTo>
                    <a:lnTo>
                      <a:pt x="85" y="100"/>
                    </a:lnTo>
                    <a:lnTo>
                      <a:pt x="74" y="103"/>
                    </a:lnTo>
                    <a:lnTo>
                      <a:pt x="61" y="104"/>
                    </a:lnTo>
                    <a:lnTo>
                      <a:pt x="48" y="103"/>
                    </a:lnTo>
                    <a:lnTo>
                      <a:pt x="37" y="100"/>
                    </a:lnTo>
                    <a:lnTo>
                      <a:pt x="26" y="95"/>
                    </a:lnTo>
                    <a:lnTo>
                      <a:pt x="18" y="88"/>
                    </a:lnTo>
                    <a:lnTo>
                      <a:pt x="10" y="81"/>
                    </a:lnTo>
                    <a:lnTo>
                      <a:pt x="4" y="72"/>
                    </a:lnTo>
                    <a:lnTo>
                      <a:pt x="1" y="62"/>
                    </a:lnTo>
                    <a:lnTo>
                      <a:pt x="0" y="51"/>
                    </a:lnTo>
                    <a:lnTo>
                      <a:pt x="1" y="41"/>
                    </a:lnTo>
                    <a:lnTo>
                      <a:pt x="4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1" name="Freeform 39"/>
              <p:cNvSpPr>
                <a:spLocks/>
              </p:cNvSpPr>
              <p:nvPr/>
            </p:nvSpPr>
            <p:spPr bwMode="auto">
              <a:xfrm>
                <a:off x="894" y="1622"/>
                <a:ext cx="61" cy="53"/>
              </a:xfrm>
              <a:custGeom>
                <a:avLst/>
                <a:gdLst>
                  <a:gd name="T0" fmla="*/ 62 w 123"/>
                  <a:gd name="T1" fmla="*/ 0 h 105"/>
                  <a:gd name="T2" fmla="*/ 75 w 123"/>
                  <a:gd name="T3" fmla="*/ 2 h 105"/>
                  <a:gd name="T4" fmla="*/ 86 w 123"/>
                  <a:gd name="T5" fmla="*/ 5 h 105"/>
                  <a:gd name="T6" fmla="*/ 97 w 123"/>
                  <a:gd name="T7" fmla="*/ 10 h 105"/>
                  <a:gd name="T8" fmla="*/ 105 w 123"/>
                  <a:gd name="T9" fmla="*/ 17 h 105"/>
                  <a:gd name="T10" fmla="*/ 113 w 123"/>
                  <a:gd name="T11" fmla="*/ 23 h 105"/>
                  <a:gd name="T12" fmla="*/ 119 w 123"/>
                  <a:gd name="T13" fmla="*/ 33 h 105"/>
                  <a:gd name="T14" fmla="*/ 122 w 123"/>
                  <a:gd name="T15" fmla="*/ 43 h 105"/>
                  <a:gd name="T16" fmla="*/ 123 w 123"/>
                  <a:gd name="T17" fmla="*/ 53 h 105"/>
                  <a:gd name="T18" fmla="*/ 122 w 123"/>
                  <a:gd name="T19" fmla="*/ 64 h 105"/>
                  <a:gd name="T20" fmla="*/ 119 w 123"/>
                  <a:gd name="T21" fmla="*/ 74 h 105"/>
                  <a:gd name="T22" fmla="*/ 113 w 123"/>
                  <a:gd name="T23" fmla="*/ 82 h 105"/>
                  <a:gd name="T24" fmla="*/ 105 w 123"/>
                  <a:gd name="T25" fmla="*/ 90 h 105"/>
                  <a:gd name="T26" fmla="*/ 97 w 123"/>
                  <a:gd name="T27" fmla="*/ 96 h 105"/>
                  <a:gd name="T28" fmla="*/ 86 w 123"/>
                  <a:gd name="T29" fmla="*/ 101 h 105"/>
                  <a:gd name="T30" fmla="*/ 75 w 123"/>
                  <a:gd name="T31" fmla="*/ 104 h 105"/>
                  <a:gd name="T32" fmla="*/ 62 w 123"/>
                  <a:gd name="T33" fmla="*/ 105 h 105"/>
                  <a:gd name="T34" fmla="*/ 50 w 123"/>
                  <a:gd name="T35" fmla="*/ 104 h 105"/>
                  <a:gd name="T36" fmla="*/ 38 w 123"/>
                  <a:gd name="T37" fmla="*/ 101 h 105"/>
                  <a:gd name="T38" fmla="*/ 28 w 123"/>
                  <a:gd name="T39" fmla="*/ 96 h 105"/>
                  <a:gd name="T40" fmla="*/ 19 w 123"/>
                  <a:gd name="T41" fmla="*/ 90 h 105"/>
                  <a:gd name="T42" fmla="*/ 10 w 123"/>
                  <a:gd name="T43" fmla="*/ 82 h 105"/>
                  <a:gd name="T44" fmla="*/ 5 w 123"/>
                  <a:gd name="T45" fmla="*/ 74 h 105"/>
                  <a:gd name="T46" fmla="*/ 1 w 123"/>
                  <a:gd name="T47" fmla="*/ 64 h 105"/>
                  <a:gd name="T48" fmla="*/ 0 w 123"/>
                  <a:gd name="T49" fmla="*/ 53 h 105"/>
                  <a:gd name="T50" fmla="*/ 1 w 123"/>
                  <a:gd name="T51" fmla="*/ 43 h 105"/>
                  <a:gd name="T52" fmla="*/ 5 w 123"/>
                  <a:gd name="T53" fmla="*/ 33 h 105"/>
                  <a:gd name="T54" fmla="*/ 10 w 123"/>
                  <a:gd name="T55" fmla="*/ 23 h 105"/>
                  <a:gd name="T56" fmla="*/ 19 w 123"/>
                  <a:gd name="T57" fmla="*/ 17 h 105"/>
                  <a:gd name="T58" fmla="*/ 28 w 123"/>
                  <a:gd name="T59" fmla="*/ 10 h 105"/>
                  <a:gd name="T60" fmla="*/ 38 w 123"/>
                  <a:gd name="T61" fmla="*/ 5 h 105"/>
                  <a:gd name="T62" fmla="*/ 50 w 123"/>
                  <a:gd name="T63" fmla="*/ 2 h 105"/>
                  <a:gd name="T64" fmla="*/ 62 w 123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5">
                    <a:moveTo>
                      <a:pt x="62" y="0"/>
                    </a:moveTo>
                    <a:lnTo>
                      <a:pt x="75" y="2"/>
                    </a:lnTo>
                    <a:lnTo>
                      <a:pt x="86" y="5"/>
                    </a:lnTo>
                    <a:lnTo>
                      <a:pt x="97" y="10"/>
                    </a:lnTo>
                    <a:lnTo>
                      <a:pt x="105" y="17"/>
                    </a:lnTo>
                    <a:lnTo>
                      <a:pt x="113" y="23"/>
                    </a:lnTo>
                    <a:lnTo>
                      <a:pt x="119" y="33"/>
                    </a:lnTo>
                    <a:lnTo>
                      <a:pt x="122" y="43"/>
                    </a:lnTo>
                    <a:lnTo>
                      <a:pt x="123" y="53"/>
                    </a:lnTo>
                    <a:lnTo>
                      <a:pt x="122" y="64"/>
                    </a:lnTo>
                    <a:lnTo>
                      <a:pt x="119" y="74"/>
                    </a:lnTo>
                    <a:lnTo>
                      <a:pt x="113" y="82"/>
                    </a:lnTo>
                    <a:lnTo>
                      <a:pt x="105" y="90"/>
                    </a:lnTo>
                    <a:lnTo>
                      <a:pt x="97" y="96"/>
                    </a:lnTo>
                    <a:lnTo>
                      <a:pt x="86" y="101"/>
                    </a:lnTo>
                    <a:lnTo>
                      <a:pt x="75" y="104"/>
                    </a:lnTo>
                    <a:lnTo>
                      <a:pt x="62" y="105"/>
                    </a:lnTo>
                    <a:lnTo>
                      <a:pt x="50" y="104"/>
                    </a:lnTo>
                    <a:lnTo>
                      <a:pt x="38" y="101"/>
                    </a:lnTo>
                    <a:lnTo>
                      <a:pt x="28" y="96"/>
                    </a:lnTo>
                    <a:lnTo>
                      <a:pt x="19" y="90"/>
                    </a:lnTo>
                    <a:lnTo>
                      <a:pt x="10" y="82"/>
                    </a:lnTo>
                    <a:lnTo>
                      <a:pt x="5" y="74"/>
                    </a:lnTo>
                    <a:lnTo>
                      <a:pt x="1" y="64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5" y="33"/>
                    </a:lnTo>
                    <a:lnTo>
                      <a:pt x="10" y="23"/>
                    </a:lnTo>
                    <a:lnTo>
                      <a:pt x="19" y="17"/>
                    </a:lnTo>
                    <a:lnTo>
                      <a:pt x="28" y="10"/>
                    </a:lnTo>
                    <a:lnTo>
                      <a:pt x="38" y="5"/>
                    </a:lnTo>
                    <a:lnTo>
                      <a:pt x="50" y="2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2" name="Freeform 40"/>
              <p:cNvSpPr>
                <a:spLocks/>
              </p:cNvSpPr>
              <p:nvPr/>
            </p:nvSpPr>
            <p:spPr bwMode="auto">
              <a:xfrm>
                <a:off x="1006" y="1605"/>
                <a:ext cx="61" cy="52"/>
              </a:xfrm>
              <a:custGeom>
                <a:avLst/>
                <a:gdLst>
                  <a:gd name="T0" fmla="*/ 61 w 122"/>
                  <a:gd name="T1" fmla="*/ 0 h 105"/>
                  <a:gd name="T2" fmla="*/ 73 w 122"/>
                  <a:gd name="T3" fmla="*/ 1 h 105"/>
                  <a:gd name="T4" fmla="*/ 85 w 122"/>
                  <a:gd name="T5" fmla="*/ 4 h 105"/>
                  <a:gd name="T6" fmla="*/ 95 w 122"/>
                  <a:gd name="T7" fmla="*/ 9 h 105"/>
                  <a:gd name="T8" fmla="*/ 103 w 122"/>
                  <a:gd name="T9" fmla="*/ 16 h 105"/>
                  <a:gd name="T10" fmla="*/ 111 w 122"/>
                  <a:gd name="T11" fmla="*/ 23 h 105"/>
                  <a:gd name="T12" fmla="*/ 117 w 122"/>
                  <a:gd name="T13" fmla="*/ 32 h 105"/>
                  <a:gd name="T14" fmla="*/ 121 w 122"/>
                  <a:gd name="T15" fmla="*/ 43 h 105"/>
                  <a:gd name="T16" fmla="*/ 122 w 122"/>
                  <a:gd name="T17" fmla="*/ 53 h 105"/>
                  <a:gd name="T18" fmla="*/ 121 w 122"/>
                  <a:gd name="T19" fmla="*/ 63 h 105"/>
                  <a:gd name="T20" fmla="*/ 117 w 122"/>
                  <a:gd name="T21" fmla="*/ 74 h 105"/>
                  <a:gd name="T22" fmla="*/ 111 w 122"/>
                  <a:gd name="T23" fmla="*/ 82 h 105"/>
                  <a:gd name="T24" fmla="*/ 103 w 122"/>
                  <a:gd name="T25" fmla="*/ 90 h 105"/>
                  <a:gd name="T26" fmla="*/ 95 w 122"/>
                  <a:gd name="T27" fmla="*/ 96 h 105"/>
                  <a:gd name="T28" fmla="*/ 85 w 122"/>
                  <a:gd name="T29" fmla="*/ 100 h 105"/>
                  <a:gd name="T30" fmla="*/ 73 w 122"/>
                  <a:gd name="T31" fmla="*/ 104 h 105"/>
                  <a:gd name="T32" fmla="*/ 61 w 122"/>
                  <a:gd name="T33" fmla="*/ 105 h 105"/>
                  <a:gd name="T34" fmla="*/ 48 w 122"/>
                  <a:gd name="T35" fmla="*/ 104 h 105"/>
                  <a:gd name="T36" fmla="*/ 37 w 122"/>
                  <a:gd name="T37" fmla="*/ 100 h 105"/>
                  <a:gd name="T38" fmla="*/ 26 w 122"/>
                  <a:gd name="T39" fmla="*/ 96 h 105"/>
                  <a:gd name="T40" fmla="*/ 18 w 122"/>
                  <a:gd name="T41" fmla="*/ 90 h 105"/>
                  <a:gd name="T42" fmla="*/ 10 w 122"/>
                  <a:gd name="T43" fmla="*/ 82 h 105"/>
                  <a:gd name="T44" fmla="*/ 4 w 122"/>
                  <a:gd name="T45" fmla="*/ 74 h 105"/>
                  <a:gd name="T46" fmla="*/ 1 w 122"/>
                  <a:gd name="T47" fmla="*/ 63 h 105"/>
                  <a:gd name="T48" fmla="*/ 0 w 122"/>
                  <a:gd name="T49" fmla="*/ 53 h 105"/>
                  <a:gd name="T50" fmla="*/ 1 w 122"/>
                  <a:gd name="T51" fmla="*/ 43 h 105"/>
                  <a:gd name="T52" fmla="*/ 4 w 122"/>
                  <a:gd name="T53" fmla="*/ 32 h 105"/>
                  <a:gd name="T54" fmla="*/ 10 w 122"/>
                  <a:gd name="T55" fmla="*/ 23 h 105"/>
                  <a:gd name="T56" fmla="*/ 18 w 122"/>
                  <a:gd name="T57" fmla="*/ 16 h 105"/>
                  <a:gd name="T58" fmla="*/ 26 w 122"/>
                  <a:gd name="T59" fmla="*/ 9 h 105"/>
                  <a:gd name="T60" fmla="*/ 37 w 122"/>
                  <a:gd name="T61" fmla="*/ 4 h 105"/>
                  <a:gd name="T62" fmla="*/ 48 w 122"/>
                  <a:gd name="T63" fmla="*/ 1 h 105"/>
                  <a:gd name="T64" fmla="*/ 61 w 122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105">
                    <a:moveTo>
                      <a:pt x="61" y="0"/>
                    </a:moveTo>
                    <a:lnTo>
                      <a:pt x="73" y="1"/>
                    </a:lnTo>
                    <a:lnTo>
                      <a:pt x="85" y="4"/>
                    </a:lnTo>
                    <a:lnTo>
                      <a:pt x="95" y="9"/>
                    </a:lnTo>
                    <a:lnTo>
                      <a:pt x="103" y="16"/>
                    </a:lnTo>
                    <a:lnTo>
                      <a:pt x="111" y="23"/>
                    </a:lnTo>
                    <a:lnTo>
                      <a:pt x="117" y="32"/>
                    </a:lnTo>
                    <a:lnTo>
                      <a:pt x="121" y="43"/>
                    </a:lnTo>
                    <a:lnTo>
                      <a:pt x="122" y="53"/>
                    </a:lnTo>
                    <a:lnTo>
                      <a:pt x="121" y="63"/>
                    </a:lnTo>
                    <a:lnTo>
                      <a:pt x="117" y="74"/>
                    </a:lnTo>
                    <a:lnTo>
                      <a:pt x="111" y="82"/>
                    </a:lnTo>
                    <a:lnTo>
                      <a:pt x="103" y="90"/>
                    </a:lnTo>
                    <a:lnTo>
                      <a:pt x="95" y="96"/>
                    </a:lnTo>
                    <a:lnTo>
                      <a:pt x="85" y="100"/>
                    </a:lnTo>
                    <a:lnTo>
                      <a:pt x="73" y="104"/>
                    </a:lnTo>
                    <a:lnTo>
                      <a:pt x="61" y="105"/>
                    </a:lnTo>
                    <a:lnTo>
                      <a:pt x="48" y="104"/>
                    </a:lnTo>
                    <a:lnTo>
                      <a:pt x="37" y="100"/>
                    </a:lnTo>
                    <a:lnTo>
                      <a:pt x="26" y="96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6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3" name="Freeform 41"/>
              <p:cNvSpPr>
                <a:spLocks/>
              </p:cNvSpPr>
              <p:nvPr/>
            </p:nvSpPr>
            <p:spPr bwMode="auto">
              <a:xfrm>
                <a:off x="596" y="1586"/>
                <a:ext cx="62" cy="52"/>
              </a:xfrm>
              <a:custGeom>
                <a:avLst/>
                <a:gdLst>
                  <a:gd name="T0" fmla="*/ 62 w 124"/>
                  <a:gd name="T1" fmla="*/ 0 h 105"/>
                  <a:gd name="T2" fmla="*/ 74 w 124"/>
                  <a:gd name="T3" fmla="*/ 1 h 105"/>
                  <a:gd name="T4" fmla="*/ 86 w 124"/>
                  <a:gd name="T5" fmla="*/ 4 h 105"/>
                  <a:gd name="T6" fmla="*/ 96 w 124"/>
                  <a:gd name="T7" fmla="*/ 9 h 105"/>
                  <a:gd name="T8" fmla="*/ 105 w 124"/>
                  <a:gd name="T9" fmla="*/ 16 h 105"/>
                  <a:gd name="T10" fmla="*/ 114 w 124"/>
                  <a:gd name="T11" fmla="*/ 23 h 105"/>
                  <a:gd name="T12" fmla="*/ 119 w 124"/>
                  <a:gd name="T13" fmla="*/ 32 h 105"/>
                  <a:gd name="T14" fmla="*/ 123 w 124"/>
                  <a:gd name="T15" fmla="*/ 42 h 105"/>
                  <a:gd name="T16" fmla="*/ 124 w 124"/>
                  <a:gd name="T17" fmla="*/ 53 h 105"/>
                  <a:gd name="T18" fmla="*/ 123 w 124"/>
                  <a:gd name="T19" fmla="*/ 63 h 105"/>
                  <a:gd name="T20" fmla="*/ 119 w 124"/>
                  <a:gd name="T21" fmla="*/ 74 h 105"/>
                  <a:gd name="T22" fmla="*/ 114 w 124"/>
                  <a:gd name="T23" fmla="*/ 82 h 105"/>
                  <a:gd name="T24" fmla="*/ 105 w 124"/>
                  <a:gd name="T25" fmla="*/ 90 h 105"/>
                  <a:gd name="T26" fmla="*/ 96 w 124"/>
                  <a:gd name="T27" fmla="*/ 95 h 105"/>
                  <a:gd name="T28" fmla="*/ 86 w 124"/>
                  <a:gd name="T29" fmla="*/ 100 h 105"/>
                  <a:gd name="T30" fmla="*/ 74 w 124"/>
                  <a:gd name="T31" fmla="*/ 104 h 105"/>
                  <a:gd name="T32" fmla="*/ 62 w 124"/>
                  <a:gd name="T33" fmla="*/ 105 h 105"/>
                  <a:gd name="T34" fmla="*/ 49 w 124"/>
                  <a:gd name="T35" fmla="*/ 104 h 105"/>
                  <a:gd name="T36" fmla="*/ 38 w 124"/>
                  <a:gd name="T37" fmla="*/ 100 h 105"/>
                  <a:gd name="T38" fmla="*/ 27 w 124"/>
                  <a:gd name="T39" fmla="*/ 95 h 105"/>
                  <a:gd name="T40" fmla="*/ 18 w 124"/>
                  <a:gd name="T41" fmla="*/ 90 h 105"/>
                  <a:gd name="T42" fmla="*/ 10 w 124"/>
                  <a:gd name="T43" fmla="*/ 82 h 105"/>
                  <a:gd name="T44" fmla="*/ 4 w 124"/>
                  <a:gd name="T45" fmla="*/ 74 h 105"/>
                  <a:gd name="T46" fmla="*/ 1 w 124"/>
                  <a:gd name="T47" fmla="*/ 63 h 105"/>
                  <a:gd name="T48" fmla="*/ 0 w 124"/>
                  <a:gd name="T49" fmla="*/ 53 h 105"/>
                  <a:gd name="T50" fmla="*/ 1 w 124"/>
                  <a:gd name="T51" fmla="*/ 42 h 105"/>
                  <a:gd name="T52" fmla="*/ 4 w 124"/>
                  <a:gd name="T53" fmla="*/ 32 h 105"/>
                  <a:gd name="T54" fmla="*/ 10 w 124"/>
                  <a:gd name="T55" fmla="*/ 23 h 105"/>
                  <a:gd name="T56" fmla="*/ 18 w 124"/>
                  <a:gd name="T57" fmla="*/ 16 h 105"/>
                  <a:gd name="T58" fmla="*/ 27 w 124"/>
                  <a:gd name="T59" fmla="*/ 9 h 105"/>
                  <a:gd name="T60" fmla="*/ 38 w 124"/>
                  <a:gd name="T61" fmla="*/ 4 h 105"/>
                  <a:gd name="T62" fmla="*/ 49 w 124"/>
                  <a:gd name="T63" fmla="*/ 1 h 105"/>
                  <a:gd name="T64" fmla="*/ 62 w 124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5">
                    <a:moveTo>
                      <a:pt x="62" y="0"/>
                    </a:moveTo>
                    <a:lnTo>
                      <a:pt x="74" y="1"/>
                    </a:lnTo>
                    <a:lnTo>
                      <a:pt x="86" y="4"/>
                    </a:lnTo>
                    <a:lnTo>
                      <a:pt x="96" y="9"/>
                    </a:lnTo>
                    <a:lnTo>
                      <a:pt x="105" y="16"/>
                    </a:lnTo>
                    <a:lnTo>
                      <a:pt x="114" y="23"/>
                    </a:lnTo>
                    <a:lnTo>
                      <a:pt x="119" y="32"/>
                    </a:lnTo>
                    <a:lnTo>
                      <a:pt x="123" y="42"/>
                    </a:lnTo>
                    <a:lnTo>
                      <a:pt x="124" y="53"/>
                    </a:lnTo>
                    <a:lnTo>
                      <a:pt x="123" y="63"/>
                    </a:lnTo>
                    <a:lnTo>
                      <a:pt x="119" y="74"/>
                    </a:lnTo>
                    <a:lnTo>
                      <a:pt x="114" y="82"/>
                    </a:lnTo>
                    <a:lnTo>
                      <a:pt x="105" y="90"/>
                    </a:lnTo>
                    <a:lnTo>
                      <a:pt x="96" y="95"/>
                    </a:lnTo>
                    <a:lnTo>
                      <a:pt x="86" y="100"/>
                    </a:lnTo>
                    <a:lnTo>
                      <a:pt x="74" y="104"/>
                    </a:lnTo>
                    <a:lnTo>
                      <a:pt x="62" y="105"/>
                    </a:lnTo>
                    <a:lnTo>
                      <a:pt x="49" y="104"/>
                    </a:lnTo>
                    <a:lnTo>
                      <a:pt x="38" y="100"/>
                    </a:lnTo>
                    <a:lnTo>
                      <a:pt x="27" y="95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6"/>
                    </a:lnTo>
                    <a:lnTo>
                      <a:pt x="27" y="9"/>
                    </a:lnTo>
                    <a:lnTo>
                      <a:pt x="38" y="4"/>
                    </a:lnTo>
                    <a:lnTo>
                      <a:pt x="49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4" name="Freeform 42"/>
              <p:cNvSpPr>
                <a:spLocks/>
              </p:cNvSpPr>
              <p:nvPr/>
            </p:nvSpPr>
            <p:spPr bwMode="auto">
              <a:xfrm>
                <a:off x="706" y="1605"/>
                <a:ext cx="61" cy="52"/>
              </a:xfrm>
              <a:custGeom>
                <a:avLst/>
                <a:gdLst>
                  <a:gd name="T0" fmla="*/ 62 w 123"/>
                  <a:gd name="T1" fmla="*/ 0 h 105"/>
                  <a:gd name="T2" fmla="*/ 74 w 123"/>
                  <a:gd name="T3" fmla="*/ 1 h 105"/>
                  <a:gd name="T4" fmla="*/ 86 w 123"/>
                  <a:gd name="T5" fmla="*/ 4 h 105"/>
                  <a:gd name="T6" fmla="*/ 96 w 123"/>
                  <a:gd name="T7" fmla="*/ 9 h 105"/>
                  <a:gd name="T8" fmla="*/ 104 w 123"/>
                  <a:gd name="T9" fmla="*/ 15 h 105"/>
                  <a:gd name="T10" fmla="*/ 112 w 123"/>
                  <a:gd name="T11" fmla="*/ 23 h 105"/>
                  <a:gd name="T12" fmla="*/ 118 w 123"/>
                  <a:gd name="T13" fmla="*/ 31 h 105"/>
                  <a:gd name="T14" fmla="*/ 122 w 123"/>
                  <a:gd name="T15" fmla="*/ 41 h 105"/>
                  <a:gd name="T16" fmla="*/ 123 w 123"/>
                  <a:gd name="T17" fmla="*/ 52 h 105"/>
                  <a:gd name="T18" fmla="*/ 122 w 123"/>
                  <a:gd name="T19" fmla="*/ 62 h 105"/>
                  <a:gd name="T20" fmla="*/ 118 w 123"/>
                  <a:gd name="T21" fmla="*/ 72 h 105"/>
                  <a:gd name="T22" fmla="*/ 112 w 123"/>
                  <a:gd name="T23" fmla="*/ 82 h 105"/>
                  <a:gd name="T24" fmla="*/ 104 w 123"/>
                  <a:gd name="T25" fmla="*/ 90 h 105"/>
                  <a:gd name="T26" fmla="*/ 96 w 123"/>
                  <a:gd name="T27" fmla="*/ 96 h 105"/>
                  <a:gd name="T28" fmla="*/ 86 w 123"/>
                  <a:gd name="T29" fmla="*/ 100 h 105"/>
                  <a:gd name="T30" fmla="*/ 74 w 123"/>
                  <a:gd name="T31" fmla="*/ 104 h 105"/>
                  <a:gd name="T32" fmla="*/ 62 w 123"/>
                  <a:gd name="T33" fmla="*/ 105 h 105"/>
                  <a:gd name="T34" fmla="*/ 49 w 123"/>
                  <a:gd name="T35" fmla="*/ 104 h 105"/>
                  <a:gd name="T36" fmla="*/ 38 w 123"/>
                  <a:gd name="T37" fmla="*/ 100 h 105"/>
                  <a:gd name="T38" fmla="*/ 27 w 123"/>
                  <a:gd name="T39" fmla="*/ 96 h 105"/>
                  <a:gd name="T40" fmla="*/ 18 w 123"/>
                  <a:gd name="T41" fmla="*/ 90 h 105"/>
                  <a:gd name="T42" fmla="*/ 10 w 123"/>
                  <a:gd name="T43" fmla="*/ 82 h 105"/>
                  <a:gd name="T44" fmla="*/ 4 w 123"/>
                  <a:gd name="T45" fmla="*/ 72 h 105"/>
                  <a:gd name="T46" fmla="*/ 1 w 123"/>
                  <a:gd name="T47" fmla="*/ 62 h 105"/>
                  <a:gd name="T48" fmla="*/ 0 w 123"/>
                  <a:gd name="T49" fmla="*/ 52 h 105"/>
                  <a:gd name="T50" fmla="*/ 1 w 123"/>
                  <a:gd name="T51" fmla="*/ 41 h 105"/>
                  <a:gd name="T52" fmla="*/ 4 w 123"/>
                  <a:gd name="T53" fmla="*/ 31 h 105"/>
                  <a:gd name="T54" fmla="*/ 10 w 123"/>
                  <a:gd name="T55" fmla="*/ 23 h 105"/>
                  <a:gd name="T56" fmla="*/ 18 w 123"/>
                  <a:gd name="T57" fmla="*/ 15 h 105"/>
                  <a:gd name="T58" fmla="*/ 27 w 123"/>
                  <a:gd name="T59" fmla="*/ 9 h 105"/>
                  <a:gd name="T60" fmla="*/ 38 w 123"/>
                  <a:gd name="T61" fmla="*/ 4 h 105"/>
                  <a:gd name="T62" fmla="*/ 49 w 123"/>
                  <a:gd name="T63" fmla="*/ 1 h 105"/>
                  <a:gd name="T64" fmla="*/ 62 w 123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5">
                    <a:moveTo>
                      <a:pt x="62" y="0"/>
                    </a:moveTo>
                    <a:lnTo>
                      <a:pt x="74" y="1"/>
                    </a:lnTo>
                    <a:lnTo>
                      <a:pt x="86" y="4"/>
                    </a:lnTo>
                    <a:lnTo>
                      <a:pt x="96" y="9"/>
                    </a:lnTo>
                    <a:lnTo>
                      <a:pt x="104" y="15"/>
                    </a:lnTo>
                    <a:lnTo>
                      <a:pt x="112" y="23"/>
                    </a:lnTo>
                    <a:lnTo>
                      <a:pt x="118" y="31"/>
                    </a:lnTo>
                    <a:lnTo>
                      <a:pt x="122" y="41"/>
                    </a:lnTo>
                    <a:lnTo>
                      <a:pt x="123" y="52"/>
                    </a:lnTo>
                    <a:lnTo>
                      <a:pt x="122" y="62"/>
                    </a:lnTo>
                    <a:lnTo>
                      <a:pt x="118" y="72"/>
                    </a:lnTo>
                    <a:lnTo>
                      <a:pt x="112" y="82"/>
                    </a:lnTo>
                    <a:lnTo>
                      <a:pt x="104" y="90"/>
                    </a:lnTo>
                    <a:lnTo>
                      <a:pt x="96" y="96"/>
                    </a:lnTo>
                    <a:lnTo>
                      <a:pt x="86" y="100"/>
                    </a:lnTo>
                    <a:lnTo>
                      <a:pt x="74" y="104"/>
                    </a:lnTo>
                    <a:lnTo>
                      <a:pt x="62" y="105"/>
                    </a:lnTo>
                    <a:lnTo>
                      <a:pt x="49" y="104"/>
                    </a:lnTo>
                    <a:lnTo>
                      <a:pt x="38" y="100"/>
                    </a:lnTo>
                    <a:lnTo>
                      <a:pt x="27" y="96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4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7" y="9"/>
                    </a:lnTo>
                    <a:lnTo>
                      <a:pt x="38" y="4"/>
                    </a:lnTo>
                    <a:lnTo>
                      <a:pt x="49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5" name="Freeform 43"/>
              <p:cNvSpPr>
                <a:spLocks/>
              </p:cNvSpPr>
              <p:nvPr/>
            </p:nvSpPr>
            <p:spPr bwMode="auto">
              <a:xfrm>
                <a:off x="885" y="1612"/>
                <a:ext cx="62" cy="52"/>
              </a:xfrm>
              <a:custGeom>
                <a:avLst/>
                <a:gdLst>
                  <a:gd name="T0" fmla="*/ 61 w 122"/>
                  <a:gd name="T1" fmla="*/ 0 h 104"/>
                  <a:gd name="T2" fmla="*/ 74 w 122"/>
                  <a:gd name="T3" fmla="*/ 1 h 104"/>
                  <a:gd name="T4" fmla="*/ 85 w 122"/>
                  <a:gd name="T5" fmla="*/ 4 h 104"/>
                  <a:gd name="T6" fmla="*/ 96 w 122"/>
                  <a:gd name="T7" fmla="*/ 9 h 104"/>
                  <a:gd name="T8" fmla="*/ 104 w 122"/>
                  <a:gd name="T9" fmla="*/ 15 h 104"/>
                  <a:gd name="T10" fmla="*/ 112 w 122"/>
                  <a:gd name="T11" fmla="*/ 23 h 104"/>
                  <a:gd name="T12" fmla="*/ 117 w 122"/>
                  <a:gd name="T13" fmla="*/ 31 h 104"/>
                  <a:gd name="T14" fmla="*/ 121 w 122"/>
                  <a:gd name="T15" fmla="*/ 41 h 104"/>
                  <a:gd name="T16" fmla="*/ 122 w 122"/>
                  <a:gd name="T17" fmla="*/ 52 h 104"/>
                  <a:gd name="T18" fmla="*/ 121 w 122"/>
                  <a:gd name="T19" fmla="*/ 62 h 104"/>
                  <a:gd name="T20" fmla="*/ 117 w 122"/>
                  <a:gd name="T21" fmla="*/ 72 h 104"/>
                  <a:gd name="T22" fmla="*/ 112 w 122"/>
                  <a:gd name="T23" fmla="*/ 81 h 104"/>
                  <a:gd name="T24" fmla="*/ 104 w 122"/>
                  <a:gd name="T25" fmla="*/ 89 h 104"/>
                  <a:gd name="T26" fmla="*/ 96 w 122"/>
                  <a:gd name="T27" fmla="*/ 94 h 104"/>
                  <a:gd name="T28" fmla="*/ 85 w 122"/>
                  <a:gd name="T29" fmla="*/ 99 h 104"/>
                  <a:gd name="T30" fmla="*/ 74 w 122"/>
                  <a:gd name="T31" fmla="*/ 102 h 104"/>
                  <a:gd name="T32" fmla="*/ 61 w 122"/>
                  <a:gd name="T33" fmla="*/ 104 h 104"/>
                  <a:gd name="T34" fmla="*/ 48 w 122"/>
                  <a:gd name="T35" fmla="*/ 102 h 104"/>
                  <a:gd name="T36" fmla="*/ 37 w 122"/>
                  <a:gd name="T37" fmla="*/ 99 h 104"/>
                  <a:gd name="T38" fmla="*/ 26 w 122"/>
                  <a:gd name="T39" fmla="*/ 94 h 104"/>
                  <a:gd name="T40" fmla="*/ 18 w 122"/>
                  <a:gd name="T41" fmla="*/ 89 h 104"/>
                  <a:gd name="T42" fmla="*/ 10 w 122"/>
                  <a:gd name="T43" fmla="*/ 81 h 104"/>
                  <a:gd name="T44" fmla="*/ 5 w 122"/>
                  <a:gd name="T45" fmla="*/ 72 h 104"/>
                  <a:gd name="T46" fmla="*/ 1 w 122"/>
                  <a:gd name="T47" fmla="*/ 62 h 104"/>
                  <a:gd name="T48" fmla="*/ 0 w 122"/>
                  <a:gd name="T49" fmla="*/ 52 h 104"/>
                  <a:gd name="T50" fmla="*/ 1 w 122"/>
                  <a:gd name="T51" fmla="*/ 41 h 104"/>
                  <a:gd name="T52" fmla="*/ 5 w 122"/>
                  <a:gd name="T53" fmla="*/ 31 h 104"/>
                  <a:gd name="T54" fmla="*/ 10 w 122"/>
                  <a:gd name="T55" fmla="*/ 23 h 104"/>
                  <a:gd name="T56" fmla="*/ 18 w 122"/>
                  <a:gd name="T57" fmla="*/ 15 h 104"/>
                  <a:gd name="T58" fmla="*/ 26 w 122"/>
                  <a:gd name="T59" fmla="*/ 9 h 104"/>
                  <a:gd name="T60" fmla="*/ 37 w 122"/>
                  <a:gd name="T61" fmla="*/ 4 h 104"/>
                  <a:gd name="T62" fmla="*/ 48 w 122"/>
                  <a:gd name="T63" fmla="*/ 1 h 104"/>
                  <a:gd name="T64" fmla="*/ 61 w 122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6" y="9"/>
                    </a:lnTo>
                    <a:lnTo>
                      <a:pt x="104" y="15"/>
                    </a:lnTo>
                    <a:lnTo>
                      <a:pt x="112" y="23"/>
                    </a:lnTo>
                    <a:lnTo>
                      <a:pt x="117" y="31"/>
                    </a:lnTo>
                    <a:lnTo>
                      <a:pt x="121" y="41"/>
                    </a:lnTo>
                    <a:lnTo>
                      <a:pt x="122" y="52"/>
                    </a:lnTo>
                    <a:lnTo>
                      <a:pt x="121" y="62"/>
                    </a:lnTo>
                    <a:lnTo>
                      <a:pt x="117" y="72"/>
                    </a:lnTo>
                    <a:lnTo>
                      <a:pt x="112" y="81"/>
                    </a:lnTo>
                    <a:lnTo>
                      <a:pt x="104" y="89"/>
                    </a:lnTo>
                    <a:lnTo>
                      <a:pt x="96" y="94"/>
                    </a:lnTo>
                    <a:lnTo>
                      <a:pt x="85" y="99"/>
                    </a:lnTo>
                    <a:lnTo>
                      <a:pt x="74" y="102"/>
                    </a:lnTo>
                    <a:lnTo>
                      <a:pt x="61" y="104"/>
                    </a:lnTo>
                    <a:lnTo>
                      <a:pt x="48" y="102"/>
                    </a:lnTo>
                    <a:lnTo>
                      <a:pt x="37" y="99"/>
                    </a:lnTo>
                    <a:lnTo>
                      <a:pt x="26" y="94"/>
                    </a:lnTo>
                    <a:lnTo>
                      <a:pt x="18" y="89"/>
                    </a:lnTo>
                    <a:lnTo>
                      <a:pt x="10" y="81"/>
                    </a:lnTo>
                    <a:lnTo>
                      <a:pt x="5" y="7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5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6" name="Freeform 44"/>
              <p:cNvSpPr>
                <a:spLocks/>
              </p:cNvSpPr>
              <p:nvPr/>
            </p:nvSpPr>
            <p:spPr bwMode="auto">
              <a:xfrm>
                <a:off x="997" y="1595"/>
                <a:ext cx="62" cy="53"/>
              </a:xfrm>
              <a:custGeom>
                <a:avLst/>
                <a:gdLst>
                  <a:gd name="T0" fmla="*/ 63 w 124"/>
                  <a:gd name="T1" fmla="*/ 0 h 105"/>
                  <a:gd name="T2" fmla="*/ 75 w 124"/>
                  <a:gd name="T3" fmla="*/ 1 h 105"/>
                  <a:gd name="T4" fmla="*/ 87 w 124"/>
                  <a:gd name="T5" fmla="*/ 5 h 105"/>
                  <a:gd name="T6" fmla="*/ 97 w 124"/>
                  <a:gd name="T7" fmla="*/ 10 h 105"/>
                  <a:gd name="T8" fmla="*/ 105 w 124"/>
                  <a:gd name="T9" fmla="*/ 15 h 105"/>
                  <a:gd name="T10" fmla="*/ 113 w 124"/>
                  <a:gd name="T11" fmla="*/ 23 h 105"/>
                  <a:gd name="T12" fmla="*/ 119 w 124"/>
                  <a:gd name="T13" fmla="*/ 31 h 105"/>
                  <a:gd name="T14" fmla="*/ 123 w 124"/>
                  <a:gd name="T15" fmla="*/ 42 h 105"/>
                  <a:gd name="T16" fmla="*/ 124 w 124"/>
                  <a:gd name="T17" fmla="*/ 52 h 105"/>
                  <a:gd name="T18" fmla="*/ 123 w 124"/>
                  <a:gd name="T19" fmla="*/ 63 h 105"/>
                  <a:gd name="T20" fmla="*/ 119 w 124"/>
                  <a:gd name="T21" fmla="*/ 73 h 105"/>
                  <a:gd name="T22" fmla="*/ 113 w 124"/>
                  <a:gd name="T23" fmla="*/ 82 h 105"/>
                  <a:gd name="T24" fmla="*/ 105 w 124"/>
                  <a:gd name="T25" fmla="*/ 89 h 105"/>
                  <a:gd name="T26" fmla="*/ 97 w 124"/>
                  <a:gd name="T27" fmla="*/ 96 h 105"/>
                  <a:gd name="T28" fmla="*/ 87 w 124"/>
                  <a:gd name="T29" fmla="*/ 101 h 105"/>
                  <a:gd name="T30" fmla="*/ 75 w 124"/>
                  <a:gd name="T31" fmla="*/ 104 h 105"/>
                  <a:gd name="T32" fmla="*/ 63 w 124"/>
                  <a:gd name="T33" fmla="*/ 105 h 105"/>
                  <a:gd name="T34" fmla="*/ 50 w 124"/>
                  <a:gd name="T35" fmla="*/ 104 h 105"/>
                  <a:gd name="T36" fmla="*/ 38 w 124"/>
                  <a:gd name="T37" fmla="*/ 101 h 105"/>
                  <a:gd name="T38" fmla="*/ 28 w 124"/>
                  <a:gd name="T39" fmla="*/ 96 h 105"/>
                  <a:gd name="T40" fmla="*/ 19 w 124"/>
                  <a:gd name="T41" fmla="*/ 89 h 105"/>
                  <a:gd name="T42" fmla="*/ 11 w 124"/>
                  <a:gd name="T43" fmla="*/ 82 h 105"/>
                  <a:gd name="T44" fmla="*/ 5 w 124"/>
                  <a:gd name="T45" fmla="*/ 73 h 105"/>
                  <a:gd name="T46" fmla="*/ 2 w 124"/>
                  <a:gd name="T47" fmla="*/ 63 h 105"/>
                  <a:gd name="T48" fmla="*/ 0 w 124"/>
                  <a:gd name="T49" fmla="*/ 52 h 105"/>
                  <a:gd name="T50" fmla="*/ 2 w 124"/>
                  <a:gd name="T51" fmla="*/ 42 h 105"/>
                  <a:gd name="T52" fmla="*/ 5 w 124"/>
                  <a:gd name="T53" fmla="*/ 31 h 105"/>
                  <a:gd name="T54" fmla="*/ 11 w 124"/>
                  <a:gd name="T55" fmla="*/ 23 h 105"/>
                  <a:gd name="T56" fmla="*/ 19 w 124"/>
                  <a:gd name="T57" fmla="*/ 15 h 105"/>
                  <a:gd name="T58" fmla="*/ 28 w 124"/>
                  <a:gd name="T59" fmla="*/ 10 h 105"/>
                  <a:gd name="T60" fmla="*/ 38 w 124"/>
                  <a:gd name="T61" fmla="*/ 5 h 105"/>
                  <a:gd name="T62" fmla="*/ 50 w 124"/>
                  <a:gd name="T63" fmla="*/ 1 h 105"/>
                  <a:gd name="T64" fmla="*/ 63 w 124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5">
                    <a:moveTo>
                      <a:pt x="63" y="0"/>
                    </a:moveTo>
                    <a:lnTo>
                      <a:pt x="75" y="1"/>
                    </a:lnTo>
                    <a:lnTo>
                      <a:pt x="87" y="5"/>
                    </a:lnTo>
                    <a:lnTo>
                      <a:pt x="97" y="10"/>
                    </a:lnTo>
                    <a:lnTo>
                      <a:pt x="105" y="15"/>
                    </a:lnTo>
                    <a:lnTo>
                      <a:pt x="113" y="23"/>
                    </a:lnTo>
                    <a:lnTo>
                      <a:pt x="119" y="31"/>
                    </a:lnTo>
                    <a:lnTo>
                      <a:pt x="123" y="42"/>
                    </a:lnTo>
                    <a:lnTo>
                      <a:pt x="124" y="52"/>
                    </a:lnTo>
                    <a:lnTo>
                      <a:pt x="123" y="63"/>
                    </a:lnTo>
                    <a:lnTo>
                      <a:pt x="119" y="73"/>
                    </a:lnTo>
                    <a:lnTo>
                      <a:pt x="113" y="82"/>
                    </a:lnTo>
                    <a:lnTo>
                      <a:pt x="105" y="89"/>
                    </a:lnTo>
                    <a:lnTo>
                      <a:pt x="97" y="96"/>
                    </a:lnTo>
                    <a:lnTo>
                      <a:pt x="87" y="101"/>
                    </a:lnTo>
                    <a:lnTo>
                      <a:pt x="75" y="104"/>
                    </a:lnTo>
                    <a:lnTo>
                      <a:pt x="63" y="105"/>
                    </a:lnTo>
                    <a:lnTo>
                      <a:pt x="50" y="104"/>
                    </a:lnTo>
                    <a:lnTo>
                      <a:pt x="38" y="101"/>
                    </a:lnTo>
                    <a:lnTo>
                      <a:pt x="28" y="96"/>
                    </a:lnTo>
                    <a:lnTo>
                      <a:pt x="19" y="89"/>
                    </a:lnTo>
                    <a:lnTo>
                      <a:pt x="11" y="82"/>
                    </a:lnTo>
                    <a:lnTo>
                      <a:pt x="5" y="73"/>
                    </a:lnTo>
                    <a:lnTo>
                      <a:pt x="2" y="63"/>
                    </a:lnTo>
                    <a:lnTo>
                      <a:pt x="0" y="52"/>
                    </a:lnTo>
                    <a:lnTo>
                      <a:pt x="2" y="42"/>
                    </a:lnTo>
                    <a:lnTo>
                      <a:pt x="5" y="31"/>
                    </a:lnTo>
                    <a:lnTo>
                      <a:pt x="11" y="23"/>
                    </a:lnTo>
                    <a:lnTo>
                      <a:pt x="19" y="15"/>
                    </a:lnTo>
                    <a:lnTo>
                      <a:pt x="28" y="10"/>
                    </a:lnTo>
                    <a:lnTo>
                      <a:pt x="38" y="5"/>
                    </a:lnTo>
                    <a:lnTo>
                      <a:pt x="50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7" name="Freeform 45"/>
              <p:cNvSpPr>
                <a:spLocks/>
              </p:cNvSpPr>
              <p:nvPr/>
            </p:nvSpPr>
            <p:spPr bwMode="auto">
              <a:xfrm>
                <a:off x="798" y="1588"/>
                <a:ext cx="68" cy="118"/>
              </a:xfrm>
              <a:custGeom>
                <a:avLst/>
                <a:gdLst>
                  <a:gd name="T0" fmla="*/ 0 w 137"/>
                  <a:gd name="T1" fmla="*/ 47 h 237"/>
                  <a:gd name="T2" fmla="*/ 0 w 137"/>
                  <a:gd name="T3" fmla="*/ 68 h 237"/>
                  <a:gd name="T4" fmla="*/ 16 w 137"/>
                  <a:gd name="T5" fmla="*/ 96 h 237"/>
                  <a:gd name="T6" fmla="*/ 16 w 137"/>
                  <a:gd name="T7" fmla="*/ 151 h 237"/>
                  <a:gd name="T8" fmla="*/ 3 w 137"/>
                  <a:gd name="T9" fmla="*/ 176 h 237"/>
                  <a:gd name="T10" fmla="*/ 3 w 137"/>
                  <a:gd name="T11" fmla="*/ 202 h 237"/>
                  <a:gd name="T12" fmla="*/ 22 w 137"/>
                  <a:gd name="T13" fmla="*/ 216 h 237"/>
                  <a:gd name="T14" fmla="*/ 40 w 137"/>
                  <a:gd name="T15" fmla="*/ 227 h 237"/>
                  <a:gd name="T16" fmla="*/ 56 w 137"/>
                  <a:gd name="T17" fmla="*/ 234 h 237"/>
                  <a:gd name="T18" fmla="*/ 72 w 137"/>
                  <a:gd name="T19" fmla="*/ 237 h 237"/>
                  <a:gd name="T20" fmla="*/ 89 w 137"/>
                  <a:gd name="T21" fmla="*/ 234 h 237"/>
                  <a:gd name="T22" fmla="*/ 105 w 137"/>
                  <a:gd name="T23" fmla="*/ 226 h 237"/>
                  <a:gd name="T24" fmla="*/ 121 w 137"/>
                  <a:gd name="T25" fmla="*/ 211 h 237"/>
                  <a:gd name="T26" fmla="*/ 137 w 137"/>
                  <a:gd name="T27" fmla="*/ 189 h 237"/>
                  <a:gd name="T28" fmla="*/ 114 w 137"/>
                  <a:gd name="T29" fmla="*/ 151 h 237"/>
                  <a:gd name="T30" fmla="*/ 114 w 137"/>
                  <a:gd name="T31" fmla="*/ 74 h 237"/>
                  <a:gd name="T32" fmla="*/ 130 w 137"/>
                  <a:gd name="T33" fmla="*/ 53 h 237"/>
                  <a:gd name="T34" fmla="*/ 117 w 137"/>
                  <a:gd name="T35" fmla="*/ 32 h 237"/>
                  <a:gd name="T36" fmla="*/ 102 w 137"/>
                  <a:gd name="T37" fmla="*/ 15 h 237"/>
                  <a:gd name="T38" fmla="*/ 84 w 137"/>
                  <a:gd name="T39" fmla="*/ 5 h 237"/>
                  <a:gd name="T40" fmla="*/ 66 w 137"/>
                  <a:gd name="T41" fmla="*/ 0 h 237"/>
                  <a:gd name="T42" fmla="*/ 46 w 137"/>
                  <a:gd name="T43" fmla="*/ 3 h 237"/>
                  <a:gd name="T44" fmla="*/ 28 w 137"/>
                  <a:gd name="T45" fmla="*/ 11 h 237"/>
                  <a:gd name="T46" fmla="*/ 13 w 137"/>
                  <a:gd name="T47" fmla="*/ 26 h 237"/>
                  <a:gd name="T48" fmla="*/ 0 w 137"/>
                  <a:gd name="T49" fmla="*/ 4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7" h="237">
                    <a:moveTo>
                      <a:pt x="0" y="47"/>
                    </a:moveTo>
                    <a:lnTo>
                      <a:pt x="0" y="68"/>
                    </a:lnTo>
                    <a:lnTo>
                      <a:pt x="16" y="96"/>
                    </a:lnTo>
                    <a:lnTo>
                      <a:pt x="16" y="151"/>
                    </a:lnTo>
                    <a:lnTo>
                      <a:pt x="3" y="176"/>
                    </a:lnTo>
                    <a:lnTo>
                      <a:pt x="3" y="202"/>
                    </a:lnTo>
                    <a:lnTo>
                      <a:pt x="22" y="216"/>
                    </a:lnTo>
                    <a:lnTo>
                      <a:pt x="40" y="227"/>
                    </a:lnTo>
                    <a:lnTo>
                      <a:pt x="56" y="234"/>
                    </a:lnTo>
                    <a:lnTo>
                      <a:pt x="72" y="237"/>
                    </a:lnTo>
                    <a:lnTo>
                      <a:pt x="89" y="234"/>
                    </a:lnTo>
                    <a:lnTo>
                      <a:pt x="105" y="226"/>
                    </a:lnTo>
                    <a:lnTo>
                      <a:pt x="121" y="211"/>
                    </a:lnTo>
                    <a:lnTo>
                      <a:pt x="137" y="189"/>
                    </a:lnTo>
                    <a:lnTo>
                      <a:pt x="114" y="151"/>
                    </a:lnTo>
                    <a:lnTo>
                      <a:pt x="114" y="74"/>
                    </a:lnTo>
                    <a:lnTo>
                      <a:pt x="130" y="53"/>
                    </a:lnTo>
                    <a:lnTo>
                      <a:pt x="117" y="32"/>
                    </a:lnTo>
                    <a:lnTo>
                      <a:pt x="102" y="15"/>
                    </a:lnTo>
                    <a:lnTo>
                      <a:pt x="84" y="5"/>
                    </a:lnTo>
                    <a:lnTo>
                      <a:pt x="66" y="0"/>
                    </a:lnTo>
                    <a:lnTo>
                      <a:pt x="46" y="3"/>
                    </a:lnTo>
                    <a:lnTo>
                      <a:pt x="28" y="11"/>
                    </a:lnTo>
                    <a:lnTo>
                      <a:pt x="13" y="26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8" name="Freeform 46"/>
              <p:cNvSpPr>
                <a:spLocks/>
              </p:cNvSpPr>
              <p:nvPr/>
            </p:nvSpPr>
            <p:spPr bwMode="auto">
              <a:xfrm>
                <a:off x="616" y="963"/>
                <a:ext cx="412" cy="37"/>
              </a:xfrm>
              <a:custGeom>
                <a:avLst/>
                <a:gdLst>
                  <a:gd name="T0" fmla="*/ 0 w 825"/>
                  <a:gd name="T1" fmla="*/ 9 h 75"/>
                  <a:gd name="T2" fmla="*/ 0 w 825"/>
                  <a:gd name="T3" fmla="*/ 75 h 75"/>
                  <a:gd name="T4" fmla="*/ 825 w 825"/>
                  <a:gd name="T5" fmla="*/ 69 h 75"/>
                  <a:gd name="T6" fmla="*/ 825 w 825"/>
                  <a:gd name="T7" fmla="*/ 0 h 75"/>
                  <a:gd name="T8" fmla="*/ 0 w 825"/>
                  <a:gd name="T9" fmla="*/ 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5" h="75">
                    <a:moveTo>
                      <a:pt x="0" y="9"/>
                    </a:moveTo>
                    <a:lnTo>
                      <a:pt x="0" y="75"/>
                    </a:lnTo>
                    <a:lnTo>
                      <a:pt x="825" y="69"/>
                    </a:lnTo>
                    <a:lnTo>
                      <a:pt x="825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39" name="Rectangle 47"/>
              <p:cNvSpPr>
                <a:spLocks noChangeArrowheads="1"/>
              </p:cNvSpPr>
              <p:nvPr/>
            </p:nvSpPr>
            <p:spPr bwMode="auto">
              <a:xfrm>
                <a:off x="675" y="972"/>
                <a:ext cx="15" cy="22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0" name="Rectangle 48"/>
              <p:cNvSpPr>
                <a:spLocks noChangeArrowheads="1"/>
              </p:cNvSpPr>
              <p:nvPr/>
            </p:nvSpPr>
            <p:spPr bwMode="auto">
              <a:xfrm>
                <a:off x="849" y="968"/>
                <a:ext cx="92" cy="19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1" name="Rectangle 49"/>
              <p:cNvSpPr>
                <a:spLocks noChangeArrowheads="1"/>
              </p:cNvSpPr>
              <p:nvPr/>
            </p:nvSpPr>
            <p:spPr bwMode="auto">
              <a:xfrm>
                <a:off x="954" y="972"/>
                <a:ext cx="18" cy="16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2" name="Rectangle 50"/>
              <p:cNvSpPr>
                <a:spLocks noChangeArrowheads="1"/>
              </p:cNvSpPr>
              <p:nvPr/>
            </p:nvSpPr>
            <p:spPr bwMode="auto">
              <a:xfrm>
                <a:off x="986" y="973"/>
                <a:ext cx="26" cy="15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3" name="Rectangle 51"/>
              <p:cNvSpPr>
                <a:spLocks noChangeArrowheads="1"/>
              </p:cNvSpPr>
              <p:nvPr/>
            </p:nvSpPr>
            <p:spPr bwMode="auto">
              <a:xfrm>
                <a:off x="633" y="1013"/>
                <a:ext cx="30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4" name="Rectangle 52"/>
              <p:cNvSpPr>
                <a:spLocks noChangeArrowheads="1"/>
              </p:cNvSpPr>
              <p:nvPr/>
            </p:nvSpPr>
            <p:spPr bwMode="auto">
              <a:xfrm>
                <a:off x="633" y="1058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5" name="Rectangle 53"/>
              <p:cNvSpPr>
                <a:spLocks noChangeArrowheads="1"/>
              </p:cNvSpPr>
              <p:nvPr/>
            </p:nvSpPr>
            <p:spPr bwMode="auto">
              <a:xfrm>
                <a:off x="633" y="1094"/>
                <a:ext cx="23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6" name="Rectangle 54"/>
              <p:cNvSpPr>
                <a:spLocks noChangeArrowheads="1"/>
              </p:cNvSpPr>
              <p:nvPr/>
            </p:nvSpPr>
            <p:spPr bwMode="auto">
              <a:xfrm>
                <a:off x="844" y="1091"/>
                <a:ext cx="24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7" name="Rectangle 55"/>
              <p:cNvSpPr>
                <a:spLocks noChangeArrowheads="1"/>
              </p:cNvSpPr>
              <p:nvPr/>
            </p:nvSpPr>
            <p:spPr bwMode="auto">
              <a:xfrm>
                <a:off x="633" y="1146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8" name="Rectangle 56"/>
              <p:cNvSpPr>
                <a:spLocks noChangeArrowheads="1"/>
              </p:cNvSpPr>
              <p:nvPr/>
            </p:nvSpPr>
            <p:spPr bwMode="auto">
              <a:xfrm>
                <a:off x="633" y="1228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49" name="Rectangle 57"/>
              <p:cNvSpPr>
                <a:spLocks noChangeArrowheads="1"/>
              </p:cNvSpPr>
              <p:nvPr/>
            </p:nvSpPr>
            <p:spPr bwMode="auto">
              <a:xfrm>
                <a:off x="633" y="1279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0" name="Rectangle 58"/>
              <p:cNvSpPr>
                <a:spLocks noChangeArrowheads="1"/>
              </p:cNvSpPr>
              <p:nvPr/>
            </p:nvSpPr>
            <p:spPr bwMode="auto">
              <a:xfrm>
                <a:off x="682" y="1013"/>
                <a:ext cx="25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1" name="Rectangle 59"/>
              <p:cNvSpPr>
                <a:spLocks noChangeArrowheads="1"/>
              </p:cNvSpPr>
              <p:nvPr/>
            </p:nvSpPr>
            <p:spPr bwMode="auto">
              <a:xfrm>
                <a:off x="682" y="1058"/>
                <a:ext cx="25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2" name="Rectangle 60"/>
              <p:cNvSpPr>
                <a:spLocks noChangeArrowheads="1"/>
              </p:cNvSpPr>
              <p:nvPr/>
            </p:nvSpPr>
            <p:spPr bwMode="auto">
              <a:xfrm>
                <a:off x="671" y="1094"/>
                <a:ext cx="19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3" name="Rectangle 61"/>
              <p:cNvSpPr>
                <a:spLocks noChangeArrowheads="1"/>
              </p:cNvSpPr>
              <p:nvPr/>
            </p:nvSpPr>
            <p:spPr bwMode="auto">
              <a:xfrm>
                <a:off x="882" y="1091"/>
                <a:ext cx="2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4" name="Rectangle 62"/>
              <p:cNvSpPr>
                <a:spLocks noChangeArrowheads="1"/>
              </p:cNvSpPr>
              <p:nvPr/>
            </p:nvSpPr>
            <p:spPr bwMode="auto">
              <a:xfrm>
                <a:off x="691" y="1146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5" name="Rectangle 63"/>
              <p:cNvSpPr>
                <a:spLocks noChangeArrowheads="1"/>
              </p:cNvSpPr>
              <p:nvPr/>
            </p:nvSpPr>
            <p:spPr bwMode="auto">
              <a:xfrm>
                <a:off x="691" y="1228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6" name="Rectangle 64"/>
              <p:cNvSpPr>
                <a:spLocks noChangeArrowheads="1"/>
              </p:cNvSpPr>
              <p:nvPr/>
            </p:nvSpPr>
            <p:spPr bwMode="auto">
              <a:xfrm>
                <a:off x="691" y="1279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7" name="Rectangle 65"/>
              <p:cNvSpPr>
                <a:spLocks noChangeArrowheads="1"/>
              </p:cNvSpPr>
              <p:nvPr/>
            </p:nvSpPr>
            <p:spPr bwMode="auto">
              <a:xfrm>
                <a:off x="728" y="1015"/>
                <a:ext cx="10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8" name="Rectangle 66"/>
              <p:cNvSpPr>
                <a:spLocks noChangeArrowheads="1"/>
              </p:cNvSpPr>
              <p:nvPr/>
            </p:nvSpPr>
            <p:spPr bwMode="auto">
              <a:xfrm>
                <a:off x="728" y="1059"/>
                <a:ext cx="10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59" name="Rectangle 67"/>
              <p:cNvSpPr>
                <a:spLocks noChangeArrowheads="1"/>
              </p:cNvSpPr>
              <p:nvPr/>
            </p:nvSpPr>
            <p:spPr bwMode="auto">
              <a:xfrm>
                <a:off x="706" y="1096"/>
                <a:ext cx="81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0" name="Rectangle 68"/>
              <p:cNvSpPr>
                <a:spLocks noChangeArrowheads="1"/>
              </p:cNvSpPr>
              <p:nvPr/>
            </p:nvSpPr>
            <p:spPr bwMode="auto">
              <a:xfrm>
                <a:off x="917" y="1092"/>
                <a:ext cx="80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1" name="Rectangle 69"/>
              <p:cNvSpPr>
                <a:spLocks noChangeArrowheads="1"/>
              </p:cNvSpPr>
              <p:nvPr/>
            </p:nvSpPr>
            <p:spPr bwMode="auto">
              <a:xfrm>
                <a:off x="746" y="1147"/>
                <a:ext cx="126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2" name="Rectangle 70"/>
              <p:cNvSpPr>
                <a:spLocks noChangeArrowheads="1"/>
              </p:cNvSpPr>
              <p:nvPr/>
            </p:nvSpPr>
            <p:spPr bwMode="auto">
              <a:xfrm>
                <a:off x="746" y="1229"/>
                <a:ext cx="12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3" name="Rectangle 71"/>
              <p:cNvSpPr>
                <a:spLocks noChangeArrowheads="1"/>
              </p:cNvSpPr>
              <p:nvPr/>
            </p:nvSpPr>
            <p:spPr bwMode="auto">
              <a:xfrm>
                <a:off x="746" y="1281"/>
                <a:ext cx="12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4" name="Rectangle 72"/>
              <p:cNvSpPr>
                <a:spLocks noChangeArrowheads="1"/>
              </p:cNvSpPr>
              <p:nvPr/>
            </p:nvSpPr>
            <p:spPr bwMode="auto">
              <a:xfrm>
                <a:off x="865" y="1016"/>
                <a:ext cx="20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5" name="Rectangle 73"/>
              <p:cNvSpPr>
                <a:spLocks noChangeArrowheads="1"/>
              </p:cNvSpPr>
              <p:nvPr/>
            </p:nvSpPr>
            <p:spPr bwMode="auto">
              <a:xfrm>
                <a:off x="865" y="1061"/>
                <a:ext cx="20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6" name="Rectangle 74"/>
              <p:cNvSpPr>
                <a:spLocks noChangeArrowheads="1"/>
              </p:cNvSpPr>
              <p:nvPr/>
            </p:nvSpPr>
            <p:spPr bwMode="auto">
              <a:xfrm>
                <a:off x="811" y="1097"/>
                <a:ext cx="15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7" name="Rectangle 75"/>
              <p:cNvSpPr>
                <a:spLocks noChangeArrowheads="1"/>
              </p:cNvSpPr>
              <p:nvPr/>
            </p:nvSpPr>
            <p:spPr bwMode="auto">
              <a:xfrm>
                <a:off x="1021" y="1094"/>
                <a:ext cx="15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8" name="Rectangle 76"/>
              <p:cNvSpPr>
                <a:spLocks noChangeArrowheads="1"/>
              </p:cNvSpPr>
              <p:nvPr/>
            </p:nvSpPr>
            <p:spPr bwMode="auto">
              <a:xfrm>
                <a:off x="909" y="1149"/>
                <a:ext cx="22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69" name="Rectangle 77"/>
              <p:cNvSpPr>
                <a:spLocks noChangeArrowheads="1"/>
              </p:cNvSpPr>
              <p:nvPr/>
            </p:nvSpPr>
            <p:spPr bwMode="auto">
              <a:xfrm>
                <a:off x="909" y="1230"/>
                <a:ext cx="22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70" name="Rectangle 78"/>
              <p:cNvSpPr>
                <a:spLocks noChangeArrowheads="1"/>
              </p:cNvSpPr>
              <p:nvPr/>
            </p:nvSpPr>
            <p:spPr bwMode="auto">
              <a:xfrm>
                <a:off x="909" y="1282"/>
                <a:ext cx="22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71" name="Freeform 79"/>
              <p:cNvSpPr>
                <a:spLocks/>
              </p:cNvSpPr>
              <p:nvPr/>
            </p:nvSpPr>
            <p:spPr bwMode="auto">
              <a:xfrm>
                <a:off x="981" y="1382"/>
                <a:ext cx="51" cy="53"/>
              </a:xfrm>
              <a:custGeom>
                <a:avLst/>
                <a:gdLst>
                  <a:gd name="T0" fmla="*/ 51 w 102"/>
                  <a:gd name="T1" fmla="*/ 0 h 106"/>
                  <a:gd name="T2" fmla="*/ 61 w 102"/>
                  <a:gd name="T3" fmla="*/ 1 h 106"/>
                  <a:gd name="T4" fmla="*/ 70 w 102"/>
                  <a:gd name="T5" fmla="*/ 5 h 106"/>
                  <a:gd name="T6" fmla="*/ 79 w 102"/>
                  <a:gd name="T7" fmla="*/ 9 h 106"/>
                  <a:gd name="T8" fmla="*/ 87 w 102"/>
                  <a:gd name="T9" fmla="*/ 16 h 106"/>
                  <a:gd name="T10" fmla="*/ 92 w 102"/>
                  <a:gd name="T11" fmla="*/ 23 h 106"/>
                  <a:gd name="T12" fmla="*/ 98 w 102"/>
                  <a:gd name="T13" fmla="*/ 32 h 106"/>
                  <a:gd name="T14" fmla="*/ 100 w 102"/>
                  <a:gd name="T15" fmla="*/ 43 h 106"/>
                  <a:gd name="T16" fmla="*/ 102 w 102"/>
                  <a:gd name="T17" fmla="*/ 53 h 106"/>
                  <a:gd name="T18" fmla="*/ 100 w 102"/>
                  <a:gd name="T19" fmla="*/ 63 h 106"/>
                  <a:gd name="T20" fmla="*/ 98 w 102"/>
                  <a:gd name="T21" fmla="*/ 74 h 106"/>
                  <a:gd name="T22" fmla="*/ 92 w 102"/>
                  <a:gd name="T23" fmla="*/ 83 h 106"/>
                  <a:gd name="T24" fmla="*/ 87 w 102"/>
                  <a:gd name="T25" fmla="*/ 90 h 106"/>
                  <a:gd name="T26" fmla="*/ 79 w 102"/>
                  <a:gd name="T27" fmla="*/ 97 h 106"/>
                  <a:gd name="T28" fmla="*/ 70 w 102"/>
                  <a:gd name="T29" fmla="*/ 101 h 106"/>
                  <a:gd name="T30" fmla="*/ 61 w 102"/>
                  <a:gd name="T31" fmla="*/ 105 h 106"/>
                  <a:gd name="T32" fmla="*/ 51 w 102"/>
                  <a:gd name="T33" fmla="*/ 106 h 106"/>
                  <a:gd name="T34" fmla="*/ 41 w 102"/>
                  <a:gd name="T35" fmla="*/ 105 h 106"/>
                  <a:gd name="T36" fmla="*/ 31 w 102"/>
                  <a:gd name="T37" fmla="*/ 101 h 106"/>
                  <a:gd name="T38" fmla="*/ 23 w 102"/>
                  <a:gd name="T39" fmla="*/ 97 h 106"/>
                  <a:gd name="T40" fmla="*/ 15 w 102"/>
                  <a:gd name="T41" fmla="*/ 90 h 106"/>
                  <a:gd name="T42" fmla="*/ 9 w 102"/>
                  <a:gd name="T43" fmla="*/ 83 h 106"/>
                  <a:gd name="T44" fmla="*/ 5 w 102"/>
                  <a:gd name="T45" fmla="*/ 74 h 106"/>
                  <a:gd name="T46" fmla="*/ 1 w 102"/>
                  <a:gd name="T47" fmla="*/ 63 h 106"/>
                  <a:gd name="T48" fmla="*/ 0 w 102"/>
                  <a:gd name="T49" fmla="*/ 53 h 106"/>
                  <a:gd name="T50" fmla="*/ 1 w 102"/>
                  <a:gd name="T51" fmla="*/ 43 h 106"/>
                  <a:gd name="T52" fmla="*/ 5 w 102"/>
                  <a:gd name="T53" fmla="*/ 32 h 106"/>
                  <a:gd name="T54" fmla="*/ 9 w 102"/>
                  <a:gd name="T55" fmla="*/ 23 h 106"/>
                  <a:gd name="T56" fmla="*/ 15 w 102"/>
                  <a:gd name="T57" fmla="*/ 16 h 106"/>
                  <a:gd name="T58" fmla="*/ 23 w 102"/>
                  <a:gd name="T59" fmla="*/ 9 h 106"/>
                  <a:gd name="T60" fmla="*/ 31 w 102"/>
                  <a:gd name="T61" fmla="*/ 5 h 106"/>
                  <a:gd name="T62" fmla="*/ 41 w 102"/>
                  <a:gd name="T63" fmla="*/ 1 h 106"/>
                  <a:gd name="T64" fmla="*/ 51 w 102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" h="106">
                    <a:moveTo>
                      <a:pt x="51" y="0"/>
                    </a:moveTo>
                    <a:lnTo>
                      <a:pt x="61" y="1"/>
                    </a:lnTo>
                    <a:lnTo>
                      <a:pt x="70" y="5"/>
                    </a:lnTo>
                    <a:lnTo>
                      <a:pt x="79" y="9"/>
                    </a:lnTo>
                    <a:lnTo>
                      <a:pt x="87" y="16"/>
                    </a:lnTo>
                    <a:lnTo>
                      <a:pt x="92" y="23"/>
                    </a:lnTo>
                    <a:lnTo>
                      <a:pt x="98" y="32"/>
                    </a:lnTo>
                    <a:lnTo>
                      <a:pt x="100" y="43"/>
                    </a:lnTo>
                    <a:lnTo>
                      <a:pt x="102" y="53"/>
                    </a:lnTo>
                    <a:lnTo>
                      <a:pt x="100" y="63"/>
                    </a:lnTo>
                    <a:lnTo>
                      <a:pt x="98" y="74"/>
                    </a:lnTo>
                    <a:lnTo>
                      <a:pt x="92" y="83"/>
                    </a:lnTo>
                    <a:lnTo>
                      <a:pt x="87" y="90"/>
                    </a:lnTo>
                    <a:lnTo>
                      <a:pt x="79" y="97"/>
                    </a:lnTo>
                    <a:lnTo>
                      <a:pt x="70" y="101"/>
                    </a:lnTo>
                    <a:lnTo>
                      <a:pt x="61" y="105"/>
                    </a:lnTo>
                    <a:lnTo>
                      <a:pt x="51" y="106"/>
                    </a:lnTo>
                    <a:lnTo>
                      <a:pt x="41" y="105"/>
                    </a:lnTo>
                    <a:lnTo>
                      <a:pt x="31" y="101"/>
                    </a:lnTo>
                    <a:lnTo>
                      <a:pt x="23" y="97"/>
                    </a:lnTo>
                    <a:lnTo>
                      <a:pt x="15" y="90"/>
                    </a:lnTo>
                    <a:lnTo>
                      <a:pt x="9" y="83"/>
                    </a:lnTo>
                    <a:lnTo>
                      <a:pt x="5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5" y="32"/>
                    </a:lnTo>
                    <a:lnTo>
                      <a:pt x="9" y="23"/>
                    </a:lnTo>
                    <a:lnTo>
                      <a:pt x="15" y="16"/>
                    </a:lnTo>
                    <a:lnTo>
                      <a:pt x="23" y="9"/>
                    </a:lnTo>
                    <a:lnTo>
                      <a:pt x="31" y="5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72" name="Freeform 80"/>
              <p:cNvSpPr>
                <a:spLocks/>
              </p:cNvSpPr>
              <p:nvPr/>
            </p:nvSpPr>
            <p:spPr bwMode="auto">
              <a:xfrm>
                <a:off x="983" y="1457"/>
                <a:ext cx="51" cy="53"/>
              </a:xfrm>
              <a:custGeom>
                <a:avLst/>
                <a:gdLst>
                  <a:gd name="T0" fmla="*/ 50 w 101"/>
                  <a:gd name="T1" fmla="*/ 0 h 106"/>
                  <a:gd name="T2" fmla="*/ 61 w 101"/>
                  <a:gd name="T3" fmla="*/ 1 h 106"/>
                  <a:gd name="T4" fmla="*/ 70 w 101"/>
                  <a:gd name="T5" fmla="*/ 4 h 106"/>
                  <a:gd name="T6" fmla="*/ 78 w 101"/>
                  <a:gd name="T7" fmla="*/ 9 h 106"/>
                  <a:gd name="T8" fmla="*/ 86 w 101"/>
                  <a:gd name="T9" fmla="*/ 15 h 106"/>
                  <a:gd name="T10" fmla="*/ 92 w 101"/>
                  <a:gd name="T11" fmla="*/ 23 h 106"/>
                  <a:gd name="T12" fmla="*/ 98 w 101"/>
                  <a:gd name="T13" fmla="*/ 32 h 106"/>
                  <a:gd name="T14" fmla="*/ 100 w 101"/>
                  <a:gd name="T15" fmla="*/ 42 h 106"/>
                  <a:gd name="T16" fmla="*/ 101 w 101"/>
                  <a:gd name="T17" fmla="*/ 53 h 106"/>
                  <a:gd name="T18" fmla="*/ 100 w 101"/>
                  <a:gd name="T19" fmla="*/ 63 h 106"/>
                  <a:gd name="T20" fmla="*/ 98 w 101"/>
                  <a:gd name="T21" fmla="*/ 74 h 106"/>
                  <a:gd name="T22" fmla="*/ 92 w 101"/>
                  <a:gd name="T23" fmla="*/ 83 h 106"/>
                  <a:gd name="T24" fmla="*/ 86 w 101"/>
                  <a:gd name="T25" fmla="*/ 90 h 106"/>
                  <a:gd name="T26" fmla="*/ 78 w 101"/>
                  <a:gd name="T27" fmla="*/ 97 h 106"/>
                  <a:gd name="T28" fmla="*/ 70 w 101"/>
                  <a:gd name="T29" fmla="*/ 101 h 106"/>
                  <a:gd name="T30" fmla="*/ 61 w 101"/>
                  <a:gd name="T31" fmla="*/ 105 h 106"/>
                  <a:gd name="T32" fmla="*/ 50 w 101"/>
                  <a:gd name="T33" fmla="*/ 106 h 106"/>
                  <a:gd name="T34" fmla="*/ 40 w 101"/>
                  <a:gd name="T35" fmla="*/ 105 h 106"/>
                  <a:gd name="T36" fmla="*/ 31 w 101"/>
                  <a:gd name="T37" fmla="*/ 101 h 106"/>
                  <a:gd name="T38" fmla="*/ 23 w 101"/>
                  <a:gd name="T39" fmla="*/ 97 h 106"/>
                  <a:gd name="T40" fmla="*/ 15 w 101"/>
                  <a:gd name="T41" fmla="*/ 90 h 106"/>
                  <a:gd name="T42" fmla="*/ 9 w 101"/>
                  <a:gd name="T43" fmla="*/ 83 h 106"/>
                  <a:gd name="T44" fmla="*/ 4 w 101"/>
                  <a:gd name="T45" fmla="*/ 74 h 106"/>
                  <a:gd name="T46" fmla="*/ 1 w 101"/>
                  <a:gd name="T47" fmla="*/ 63 h 106"/>
                  <a:gd name="T48" fmla="*/ 0 w 101"/>
                  <a:gd name="T49" fmla="*/ 53 h 106"/>
                  <a:gd name="T50" fmla="*/ 1 w 101"/>
                  <a:gd name="T51" fmla="*/ 42 h 106"/>
                  <a:gd name="T52" fmla="*/ 4 w 101"/>
                  <a:gd name="T53" fmla="*/ 32 h 106"/>
                  <a:gd name="T54" fmla="*/ 9 w 101"/>
                  <a:gd name="T55" fmla="*/ 23 h 106"/>
                  <a:gd name="T56" fmla="*/ 15 w 101"/>
                  <a:gd name="T57" fmla="*/ 15 h 106"/>
                  <a:gd name="T58" fmla="*/ 23 w 101"/>
                  <a:gd name="T59" fmla="*/ 9 h 106"/>
                  <a:gd name="T60" fmla="*/ 31 w 101"/>
                  <a:gd name="T61" fmla="*/ 4 h 106"/>
                  <a:gd name="T62" fmla="*/ 40 w 101"/>
                  <a:gd name="T63" fmla="*/ 1 h 106"/>
                  <a:gd name="T64" fmla="*/ 50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0" y="0"/>
                    </a:moveTo>
                    <a:lnTo>
                      <a:pt x="61" y="1"/>
                    </a:lnTo>
                    <a:lnTo>
                      <a:pt x="70" y="4"/>
                    </a:lnTo>
                    <a:lnTo>
                      <a:pt x="78" y="9"/>
                    </a:lnTo>
                    <a:lnTo>
                      <a:pt x="86" y="15"/>
                    </a:lnTo>
                    <a:lnTo>
                      <a:pt x="92" y="23"/>
                    </a:lnTo>
                    <a:lnTo>
                      <a:pt x="98" y="32"/>
                    </a:lnTo>
                    <a:lnTo>
                      <a:pt x="100" y="42"/>
                    </a:lnTo>
                    <a:lnTo>
                      <a:pt x="101" y="53"/>
                    </a:lnTo>
                    <a:lnTo>
                      <a:pt x="100" y="63"/>
                    </a:lnTo>
                    <a:lnTo>
                      <a:pt x="98" y="74"/>
                    </a:lnTo>
                    <a:lnTo>
                      <a:pt x="92" y="83"/>
                    </a:lnTo>
                    <a:lnTo>
                      <a:pt x="86" y="90"/>
                    </a:lnTo>
                    <a:lnTo>
                      <a:pt x="78" y="97"/>
                    </a:lnTo>
                    <a:lnTo>
                      <a:pt x="70" y="101"/>
                    </a:lnTo>
                    <a:lnTo>
                      <a:pt x="61" y="105"/>
                    </a:lnTo>
                    <a:lnTo>
                      <a:pt x="50" y="106"/>
                    </a:lnTo>
                    <a:lnTo>
                      <a:pt x="40" y="105"/>
                    </a:lnTo>
                    <a:lnTo>
                      <a:pt x="31" y="101"/>
                    </a:lnTo>
                    <a:lnTo>
                      <a:pt x="23" y="97"/>
                    </a:lnTo>
                    <a:lnTo>
                      <a:pt x="15" y="90"/>
                    </a:lnTo>
                    <a:lnTo>
                      <a:pt x="9" y="83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9" y="23"/>
                    </a:lnTo>
                    <a:lnTo>
                      <a:pt x="15" y="15"/>
                    </a:lnTo>
                    <a:lnTo>
                      <a:pt x="23" y="9"/>
                    </a:lnTo>
                    <a:lnTo>
                      <a:pt x="31" y="4"/>
                    </a:lnTo>
                    <a:lnTo>
                      <a:pt x="40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73" name="Freeform 81"/>
              <p:cNvSpPr>
                <a:spLocks/>
              </p:cNvSpPr>
              <p:nvPr/>
            </p:nvSpPr>
            <p:spPr bwMode="auto">
              <a:xfrm>
                <a:off x="622" y="1377"/>
                <a:ext cx="50" cy="53"/>
              </a:xfrm>
              <a:custGeom>
                <a:avLst/>
                <a:gdLst>
                  <a:gd name="T0" fmla="*/ 51 w 101"/>
                  <a:gd name="T1" fmla="*/ 0 h 106"/>
                  <a:gd name="T2" fmla="*/ 62 w 101"/>
                  <a:gd name="T3" fmla="*/ 1 h 106"/>
                  <a:gd name="T4" fmla="*/ 71 w 101"/>
                  <a:gd name="T5" fmla="*/ 4 h 106"/>
                  <a:gd name="T6" fmla="*/ 79 w 101"/>
                  <a:gd name="T7" fmla="*/ 9 h 106"/>
                  <a:gd name="T8" fmla="*/ 87 w 101"/>
                  <a:gd name="T9" fmla="*/ 15 h 106"/>
                  <a:gd name="T10" fmla="*/ 93 w 101"/>
                  <a:gd name="T11" fmla="*/ 23 h 106"/>
                  <a:gd name="T12" fmla="*/ 97 w 101"/>
                  <a:gd name="T13" fmla="*/ 32 h 106"/>
                  <a:gd name="T14" fmla="*/ 100 w 101"/>
                  <a:gd name="T15" fmla="*/ 42 h 106"/>
                  <a:gd name="T16" fmla="*/ 101 w 101"/>
                  <a:gd name="T17" fmla="*/ 53 h 106"/>
                  <a:gd name="T18" fmla="*/ 100 w 101"/>
                  <a:gd name="T19" fmla="*/ 63 h 106"/>
                  <a:gd name="T20" fmla="*/ 97 w 101"/>
                  <a:gd name="T21" fmla="*/ 73 h 106"/>
                  <a:gd name="T22" fmla="*/ 93 w 101"/>
                  <a:gd name="T23" fmla="*/ 83 h 106"/>
                  <a:gd name="T24" fmla="*/ 87 w 101"/>
                  <a:gd name="T25" fmla="*/ 89 h 106"/>
                  <a:gd name="T26" fmla="*/ 79 w 101"/>
                  <a:gd name="T27" fmla="*/ 96 h 106"/>
                  <a:gd name="T28" fmla="*/ 71 w 101"/>
                  <a:gd name="T29" fmla="*/ 101 h 106"/>
                  <a:gd name="T30" fmla="*/ 62 w 101"/>
                  <a:gd name="T31" fmla="*/ 104 h 106"/>
                  <a:gd name="T32" fmla="*/ 51 w 101"/>
                  <a:gd name="T33" fmla="*/ 106 h 106"/>
                  <a:gd name="T34" fmla="*/ 41 w 101"/>
                  <a:gd name="T35" fmla="*/ 104 h 106"/>
                  <a:gd name="T36" fmla="*/ 32 w 101"/>
                  <a:gd name="T37" fmla="*/ 101 h 106"/>
                  <a:gd name="T38" fmla="*/ 24 w 101"/>
                  <a:gd name="T39" fmla="*/ 96 h 106"/>
                  <a:gd name="T40" fmla="*/ 15 w 101"/>
                  <a:gd name="T41" fmla="*/ 89 h 106"/>
                  <a:gd name="T42" fmla="*/ 10 w 101"/>
                  <a:gd name="T43" fmla="*/ 83 h 106"/>
                  <a:gd name="T44" fmla="*/ 5 w 101"/>
                  <a:gd name="T45" fmla="*/ 73 h 106"/>
                  <a:gd name="T46" fmla="*/ 2 w 101"/>
                  <a:gd name="T47" fmla="*/ 63 h 106"/>
                  <a:gd name="T48" fmla="*/ 0 w 101"/>
                  <a:gd name="T49" fmla="*/ 53 h 106"/>
                  <a:gd name="T50" fmla="*/ 2 w 101"/>
                  <a:gd name="T51" fmla="*/ 42 h 106"/>
                  <a:gd name="T52" fmla="*/ 5 w 101"/>
                  <a:gd name="T53" fmla="*/ 32 h 106"/>
                  <a:gd name="T54" fmla="*/ 10 w 101"/>
                  <a:gd name="T55" fmla="*/ 23 h 106"/>
                  <a:gd name="T56" fmla="*/ 15 w 101"/>
                  <a:gd name="T57" fmla="*/ 15 h 106"/>
                  <a:gd name="T58" fmla="*/ 24 w 101"/>
                  <a:gd name="T59" fmla="*/ 9 h 106"/>
                  <a:gd name="T60" fmla="*/ 32 w 101"/>
                  <a:gd name="T61" fmla="*/ 4 h 106"/>
                  <a:gd name="T62" fmla="*/ 41 w 101"/>
                  <a:gd name="T63" fmla="*/ 1 h 106"/>
                  <a:gd name="T64" fmla="*/ 51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1" y="0"/>
                    </a:moveTo>
                    <a:lnTo>
                      <a:pt x="62" y="1"/>
                    </a:lnTo>
                    <a:lnTo>
                      <a:pt x="71" y="4"/>
                    </a:lnTo>
                    <a:lnTo>
                      <a:pt x="79" y="9"/>
                    </a:lnTo>
                    <a:lnTo>
                      <a:pt x="87" y="15"/>
                    </a:lnTo>
                    <a:lnTo>
                      <a:pt x="93" y="23"/>
                    </a:lnTo>
                    <a:lnTo>
                      <a:pt x="97" y="32"/>
                    </a:lnTo>
                    <a:lnTo>
                      <a:pt x="100" y="42"/>
                    </a:lnTo>
                    <a:lnTo>
                      <a:pt x="101" y="53"/>
                    </a:lnTo>
                    <a:lnTo>
                      <a:pt x="100" y="63"/>
                    </a:lnTo>
                    <a:lnTo>
                      <a:pt x="97" y="73"/>
                    </a:lnTo>
                    <a:lnTo>
                      <a:pt x="93" y="83"/>
                    </a:lnTo>
                    <a:lnTo>
                      <a:pt x="87" y="89"/>
                    </a:lnTo>
                    <a:lnTo>
                      <a:pt x="79" y="96"/>
                    </a:lnTo>
                    <a:lnTo>
                      <a:pt x="71" y="101"/>
                    </a:lnTo>
                    <a:lnTo>
                      <a:pt x="62" y="104"/>
                    </a:lnTo>
                    <a:lnTo>
                      <a:pt x="51" y="106"/>
                    </a:lnTo>
                    <a:lnTo>
                      <a:pt x="41" y="104"/>
                    </a:lnTo>
                    <a:lnTo>
                      <a:pt x="32" y="101"/>
                    </a:lnTo>
                    <a:lnTo>
                      <a:pt x="24" y="96"/>
                    </a:lnTo>
                    <a:lnTo>
                      <a:pt x="15" y="89"/>
                    </a:lnTo>
                    <a:lnTo>
                      <a:pt x="10" y="83"/>
                    </a:lnTo>
                    <a:lnTo>
                      <a:pt x="5" y="73"/>
                    </a:lnTo>
                    <a:lnTo>
                      <a:pt x="2" y="63"/>
                    </a:lnTo>
                    <a:lnTo>
                      <a:pt x="0" y="53"/>
                    </a:lnTo>
                    <a:lnTo>
                      <a:pt x="2" y="42"/>
                    </a:lnTo>
                    <a:lnTo>
                      <a:pt x="5" y="32"/>
                    </a:lnTo>
                    <a:lnTo>
                      <a:pt x="10" y="23"/>
                    </a:lnTo>
                    <a:lnTo>
                      <a:pt x="15" y="15"/>
                    </a:lnTo>
                    <a:lnTo>
                      <a:pt x="24" y="9"/>
                    </a:lnTo>
                    <a:lnTo>
                      <a:pt x="32" y="4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74" name="Freeform 82"/>
              <p:cNvSpPr>
                <a:spLocks/>
              </p:cNvSpPr>
              <p:nvPr/>
            </p:nvSpPr>
            <p:spPr bwMode="auto">
              <a:xfrm>
                <a:off x="622" y="1459"/>
                <a:ext cx="50" cy="53"/>
              </a:xfrm>
              <a:custGeom>
                <a:avLst/>
                <a:gdLst>
                  <a:gd name="T0" fmla="*/ 51 w 101"/>
                  <a:gd name="T1" fmla="*/ 0 h 106"/>
                  <a:gd name="T2" fmla="*/ 62 w 101"/>
                  <a:gd name="T3" fmla="*/ 1 h 106"/>
                  <a:gd name="T4" fmla="*/ 71 w 101"/>
                  <a:gd name="T5" fmla="*/ 5 h 106"/>
                  <a:gd name="T6" fmla="*/ 79 w 101"/>
                  <a:gd name="T7" fmla="*/ 9 h 106"/>
                  <a:gd name="T8" fmla="*/ 87 w 101"/>
                  <a:gd name="T9" fmla="*/ 16 h 106"/>
                  <a:gd name="T10" fmla="*/ 93 w 101"/>
                  <a:gd name="T11" fmla="*/ 23 h 106"/>
                  <a:gd name="T12" fmla="*/ 97 w 101"/>
                  <a:gd name="T13" fmla="*/ 32 h 106"/>
                  <a:gd name="T14" fmla="*/ 100 w 101"/>
                  <a:gd name="T15" fmla="*/ 43 h 106"/>
                  <a:gd name="T16" fmla="*/ 101 w 101"/>
                  <a:gd name="T17" fmla="*/ 53 h 106"/>
                  <a:gd name="T18" fmla="*/ 100 w 101"/>
                  <a:gd name="T19" fmla="*/ 64 h 106"/>
                  <a:gd name="T20" fmla="*/ 97 w 101"/>
                  <a:gd name="T21" fmla="*/ 74 h 106"/>
                  <a:gd name="T22" fmla="*/ 93 w 101"/>
                  <a:gd name="T23" fmla="*/ 83 h 106"/>
                  <a:gd name="T24" fmla="*/ 87 w 101"/>
                  <a:gd name="T25" fmla="*/ 90 h 106"/>
                  <a:gd name="T26" fmla="*/ 79 w 101"/>
                  <a:gd name="T27" fmla="*/ 97 h 106"/>
                  <a:gd name="T28" fmla="*/ 71 w 101"/>
                  <a:gd name="T29" fmla="*/ 102 h 106"/>
                  <a:gd name="T30" fmla="*/ 62 w 101"/>
                  <a:gd name="T31" fmla="*/ 105 h 106"/>
                  <a:gd name="T32" fmla="*/ 51 w 101"/>
                  <a:gd name="T33" fmla="*/ 106 h 106"/>
                  <a:gd name="T34" fmla="*/ 41 w 101"/>
                  <a:gd name="T35" fmla="*/ 105 h 106"/>
                  <a:gd name="T36" fmla="*/ 32 w 101"/>
                  <a:gd name="T37" fmla="*/ 102 h 106"/>
                  <a:gd name="T38" fmla="*/ 24 w 101"/>
                  <a:gd name="T39" fmla="*/ 97 h 106"/>
                  <a:gd name="T40" fmla="*/ 15 w 101"/>
                  <a:gd name="T41" fmla="*/ 90 h 106"/>
                  <a:gd name="T42" fmla="*/ 10 w 101"/>
                  <a:gd name="T43" fmla="*/ 83 h 106"/>
                  <a:gd name="T44" fmla="*/ 5 w 101"/>
                  <a:gd name="T45" fmla="*/ 74 h 106"/>
                  <a:gd name="T46" fmla="*/ 2 w 101"/>
                  <a:gd name="T47" fmla="*/ 64 h 106"/>
                  <a:gd name="T48" fmla="*/ 0 w 101"/>
                  <a:gd name="T49" fmla="*/ 53 h 106"/>
                  <a:gd name="T50" fmla="*/ 2 w 101"/>
                  <a:gd name="T51" fmla="*/ 43 h 106"/>
                  <a:gd name="T52" fmla="*/ 5 w 101"/>
                  <a:gd name="T53" fmla="*/ 32 h 106"/>
                  <a:gd name="T54" fmla="*/ 10 w 101"/>
                  <a:gd name="T55" fmla="*/ 23 h 106"/>
                  <a:gd name="T56" fmla="*/ 15 w 101"/>
                  <a:gd name="T57" fmla="*/ 16 h 106"/>
                  <a:gd name="T58" fmla="*/ 24 w 101"/>
                  <a:gd name="T59" fmla="*/ 9 h 106"/>
                  <a:gd name="T60" fmla="*/ 32 w 101"/>
                  <a:gd name="T61" fmla="*/ 5 h 106"/>
                  <a:gd name="T62" fmla="*/ 41 w 101"/>
                  <a:gd name="T63" fmla="*/ 1 h 106"/>
                  <a:gd name="T64" fmla="*/ 51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1" y="0"/>
                    </a:moveTo>
                    <a:lnTo>
                      <a:pt x="62" y="1"/>
                    </a:lnTo>
                    <a:lnTo>
                      <a:pt x="71" y="5"/>
                    </a:lnTo>
                    <a:lnTo>
                      <a:pt x="79" y="9"/>
                    </a:lnTo>
                    <a:lnTo>
                      <a:pt x="87" y="16"/>
                    </a:lnTo>
                    <a:lnTo>
                      <a:pt x="93" y="23"/>
                    </a:lnTo>
                    <a:lnTo>
                      <a:pt x="97" y="32"/>
                    </a:lnTo>
                    <a:lnTo>
                      <a:pt x="100" y="43"/>
                    </a:lnTo>
                    <a:lnTo>
                      <a:pt x="101" y="53"/>
                    </a:lnTo>
                    <a:lnTo>
                      <a:pt x="100" y="64"/>
                    </a:lnTo>
                    <a:lnTo>
                      <a:pt x="97" y="74"/>
                    </a:lnTo>
                    <a:lnTo>
                      <a:pt x="93" y="83"/>
                    </a:lnTo>
                    <a:lnTo>
                      <a:pt x="87" y="90"/>
                    </a:lnTo>
                    <a:lnTo>
                      <a:pt x="79" y="97"/>
                    </a:lnTo>
                    <a:lnTo>
                      <a:pt x="71" y="102"/>
                    </a:lnTo>
                    <a:lnTo>
                      <a:pt x="62" y="105"/>
                    </a:lnTo>
                    <a:lnTo>
                      <a:pt x="51" y="106"/>
                    </a:lnTo>
                    <a:lnTo>
                      <a:pt x="41" y="105"/>
                    </a:lnTo>
                    <a:lnTo>
                      <a:pt x="32" y="102"/>
                    </a:lnTo>
                    <a:lnTo>
                      <a:pt x="24" y="97"/>
                    </a:lnTo>
                    <a:lnTo>
                      <a:pt x="15" y="90"/>
                    </a:lnTo>
                    <a:lnTo>
                      <a:pt x="10" y="83"/>
                    </a:lnTo>
                    <a:lnTo>
                      <a:pt x="5" y="74"/>
                    </a:lnTo>
                    <a:lnTo>
                      <a:pt x="2" y="64"/>
                    </a:lnTo>
                    <a:lnTo>
                      <a:pt x="0" y="53"/>
                    </a:lnTo>
                    <a:lnTo>
                      <a:pt x="2" y="43"/>
                    </a:lnTo>
                    <a:lnTo>
                      <a:pt x="5" y="32"/>
                    </a:lnTo>
                    <a:lnTo>
                      <a:pt x="10" y="23"/>
                    </a:lnTo>
                    <a:lnTo>
                      <a:pt x="15" y="16"/>
                    </a:lnTo>
                    <a:lnTo>
                      <a:pt x="24" y="9"/>
                    </a:lnTo>
                    <a:lnTo>
                      <a:pt x="32" y="5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75" name="Rectangle 83"/>
              <p:cNvSpPr>
                <a:spLocks noChangeArrowheads="1"/>
              </p:cNvSpPr>
              <p:nvPr/>
            </p:nvSpPr>
            <p:spPr bwMode="auto">
              <a:xfrm>
                <a:off x="624" y="1335"/>
                <a:ext cx="40" cy="31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76" name="Freeform 84"/>
              <p:cNvSpPr>
                <a:spLocks/>
              </p:cNvSpPr>
              <p:nvPr/>
            </p:nvSpPr>
            <p:spPr bwMode="auto">
              <a:xfrm>
                <a:off x="694" y="1368"/>
                <a:ext cx="262" cy="162"/>
              </a:xfrm>
              <a:custGeom>
                <a:avLst/>
                <a:gdLst>
                  <a:gd name="T0" fmla="*/ 0 w 525"/>
                  <a:gd name="T1" fmla="*/ 0 h 325"/>
                  <a:gd name="T2" fmla="*/ 0 w 525"/>
                  <a:gd name="T3" fmla="*/ 318 h 325"/>
                  <a:gd name="T4" fmla="*/ 30 w 525"/>
                  <a:gd name="T5" fmla="*/ 325 h 325"/>
                  <a:gd name="T6" fmla="*/ 30 w 525"/>
                  <a:gd name="T7" fmla="*/ 30 h 325"/>
                  <a:gd name="T8" fmla="*/ 497 w 525"/>
                  <a:gd name="T9" fmla="*/ 30 h 325"/>
                  <a:gd name="T10" fmla="*/ 497 w 525"/>
                  <a:gd name="T11" fmla="*/ 318 h 325"/>
                  <a:gd name="T12" fmla="*/ 525 w 525"/>
                  <a:gd name="T13" fmla="*/ 318 h 325"/>
                  <a:gd name="T14" fmla="*/ 525 w 525"/>
                  <a:gd name="T15" fmla="*/ 0 h 325"/>
                  <a:gd name="T16" fmla="*/ 0 w 525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325">
                    <a:moveTo>
                      <a:pt x="0" y="0"/>
                    </a:moveTo>
                    <a:lnTo>
                      <a:pt x="0" y="318"/>
                    </a:lnTo>
                    <a:lnTo>
                      <a:pt x="30" y="325"/>
                    </a:lnTo>
                    <a:lnTo>
                      <a:pt x="30" y="30"/>
                    </a:lnTo>
                    <a:lnTo>
                      <a:pt x="497" y="30"/>
                    </a:lnTo>
                    <a:lnTo>
                      <a:pt x="497" y="318"/>
                    </a:lnTo>
                    <a:lnTo>
                      <a:pt x="525" y="318"/>
                    </a:lnTo>
                    <a:lnTo>
                      <a:pt x="52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77" name="Freeform 85"/>
              <p:cNvSpPr>
                <a:spLocks/>
              </p:cNvSpPr>
              <p:nvPr/>
            </p:nvSpPr>
            <p:spPr bwMode="auto">
              <a:xfrm>
                <a:off x="791" y="1588"/>
                <a:ext cx="69" cy="118"/>
              </a:xfrm>
              <a:custGeom>
                <a:avLst/>
                <a:gdLst>
                  <a:gd name="T0" fmla="*/ 0 w 137"/>
                  <a:gd name="T1" fmla="*/ 47 h 237"/>
                  <a:gd name="T2" fmla="*/ 0 w 137"/>
                  <a:gd name="T3" fmla="*/ 68 h 237"/>
                  <a:gd name="T4" fmla="*/ 17 w 137"/>
                  <a:gd name="T5" fmla="*/ 96 h 237"/>
                  <a:gd name="T6" fmla="*/ 17 w 137"/>
                  <a:gd name="T7" fmla="*/ 151 h 237"/>
                  <a:gd name="T8" fmla="*/ 3 w 137"/>
                  <a:gd name="T9" fmla="*/ 176 h 237"/>
                  <a:gd name="T10" fmla="*/ 3 w 137"/>
                  <a:gd name="T11" fmla="*/ 202 h 237"/>
                  <a:gd name="T12" fmla="*/ 23 w 137"/>
                  <a:gd name="T13" fmla="*/ 216 h 237"/>
                  <a:gd name="T14" fmla="*/ 40 w 137"/>
                  <a:gd name="T15" fmla="*/ 227 h 237"/>
                  <a:gd name="T16" fmla="*/ 58 w 137"/>
                  <a:gd name="T17" fmla="*/ 234 h 237"/>
                  <a:gd name="T18" fmla="*/ 74 w 137"/>
                  <a:gd name="T19" fmla="*/ 237 h 237"/>
                  <a:gd name="T20" fmla="*/ 89 w 137"/>
                  <a:gd name="T21" fmla="*/ 234 h 237"/>
                  <a:gd name="T22" fmla="*/ 105 w 137"/>
                  <a:gd name="T23" fmla="*/ 226 h 237"/>
                  <a:gd name="T24" fmla="*/ 121 w 137"/>
                  <a:gd name="T25" fmla="*/ 211 h 237"/>
                  <a:gd name="T26" fmla="*/ 137 w 137"/>
                  <a:gd name="T27" fmla="*/ 189 h 237"/>
                  <a:gd name="T28" fmla="*/ 115 w 137"/>
                  <a:gd name="T29" fmla="*/ 151 h 237"/>
                  <a:gd name="T30" fmla="*/ 115 w 137"/>
                  <a:gd name="T31" fmla="*/ 74 h 237"/>
                  <a:gd name="T32" fmla="*/ 131 w 137"/>
                  <a:gd name="T33" fmla="*/ 53 h 237"/>
                  <a:gd name="T34" fmla="*/ 119 w 137"/>
                  <a:gd name="T35" fmla="*/ 32 h 237"/>
                  <a:gd name="T36" fmla="*/ 103 w 137"/>
                  <a:gd name="T37" fmla="*/ 15 h 237"/>
                  <a:gd name="T38" fmla="*/ 84 w 137"/>
                  <a:gd name="T39" fmla="*/ 5 h 237"/>
                  <a:gd name="T40" fmla="*/ 66 w 137"/>
                  <a:gd name="T41" fmla="*/ 0 h 237"/>
                  <a:gd name="T42" fmla="*/ 46 w 137"/>
                  <a:gd name="T43" fmla="*/ 3 h 237"/>
                  <a:gd name="T44" fmla="*/ 28 w 137"/>
                  <a:gd name="T45" fmla="*/ 11 h 237"/>
                  <a:gd name="T46" fmla="*/ 13 w 137"/>
                  <a:gd name="T47" fmla="*/ 26 h 237"/>
                  <a:gd name="T48" fmla="*/ 0 w 137"/>
                  <a:gd name="T49" fmla="*/ 4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7" h="237">
                    <a:moveTo>
                      <a:pt x="0" y="47"/>
                    </a:moveTo>
                    <a:lnTo>
                      <a:pt x="0" y="68"/>
                    </a:lnTo>
                    <a:lnTo>
                      <a:pt x="17" y="96"/>
                    </a:lnTo>
                    <a:lnTo>
                      <a:pt x="17" y="151"/>
                    </a:lnTo>
                    <a:lnTo>
                      <a:pt x="3" y="176"/>
                    </a:lnTo>
                    <a:lnTo>
                      <a:pt x="3" y="202"/>
                    </a:lnTo>
                    <a:lnTo>
                      <a:pt x="23" y="216"/>
                    </a:lnTo>
                    <a:lnTo>
                      <a:pt x="40" y="227"/>
                    </a:lnTo>
                    <a:lnTo>
                      <a:pt x="58" y="234"/>
                    </a:lnTo>
                    <a:lnTo>
                      <a:pt x="74" y="237"/>
                    </a:lnTo>
                    <a:lnTo>
                      <a:pt x="89" y="234"/>
                    </a:lnTo>
                    <a:lnTo>
                      <a:pt x="105" y="226"/>
                    </a:lnTo>
                    <a:lnTo>
                      <a:pt x="121" y="211"/>
                    </a:lnTo>
                    <a:lnTo>
                      <a:pt x="137" y="189"/>
                    </a:lnTo>
                    <a:lnTo>
                      <a:pt x="115" y="151"/>
                    </a:lnTo>
                    <a:lnTo>
                      <a:pt x="115" y="74"/>
                    </a:lnTo>
                    <a:lnTo>
                      <a:pt x="131" y="53"/>
                    </a:lnTo>
                    <a:lnTo>
                      <a:pt x="119" y="32"/>
                    </a:lnTo>
                    <a:lnTo>
                      <a:pt x="103" y="15"/>
                    </a:lnTo>
                    <a:lnTo>
                      <a:pt x="84" y="5"/>
                    </a:lnTo>
                    <a:lnTo>
                      <a:pt x="66" y="0"/>
                    </a:lnTo>
                    <a:lnTo>
                      <a:pt x="46" y="3"/>
                    </a:lnTo>
                    <a:lnTo>
                      <a:pt x="28" y="11"/>
                    </a:lnTo>
                    <a:lnTo>
                      <a:pt x="13" y="26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341078" name="Group 86"/>
            <p:cNvGrpSpPr>
              <a:grpSpLocks/>
            </p:cNvGrpSpPr>
            <p:nvPr/>
          </p:nvGrpSpPr>
          <p:grpSpPr bwMode="auto">
            <a:xfrm>
              <a:off x="385" y="845"/>
              <a:ext cx="266" cy="135"/>
              <a:chOff x="2463" y="2256"/>
              <a:chExt cx="348" cy="176"/>
            </a:xfrm>
          </p:grpSpPr>
          <p:sp>
            <p:nvSpPr>
              <p:cNvPr id="341079" name="Freeform 8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0" name="Freeform 8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1" name="Freeform 8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2" name="Freeform 9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3" name="Freeform 9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4" name="Freeform 9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5" name="Freeform 9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6" name="Freeform 9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7" name="Freeform 9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8" name="Line 9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89" name="Line 9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90" name="Oval 9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341091" name="Group 99"/>
          <p:cNvGrpSpPr>
            <a:grpSpLocks/>
          </p:cNvGrpSpPr>
          <p:nvPr/>
        </p:nvGrpSpPr>
        <p:grpSpPr bwMode="auto">
          <a:xfrm flipH="1">
            <a:off x="0" y="3641725"/>
            <a:ext cx="1868488" cy="806450"/>
            <a:chOff x="4384" y="1277"/>
            <a:chExt cx="1177" cy="508"/>
          </a:xfrm>
        </p:grpSpPr>
        <p:sp>
          <p:nvSpPr>
            <p:cNvPr id="341092" name="Freeform 100"/>
            <p:cNvSpPr>
              <a:spLocks/>
            </p:cNvSpPr>
            <p:nvPr/>
          </p:nvSpPr>
          <p:spPr bwMode="auto">
            <a:xfrm flipH="1">
              <a:off x="4981" y="1277"/>
              <a:ext cx="580" cy="508"/>
            </a:xfrm>
            <a:custGeom>
              <a:avLst/>
              <a:gdLst>
                <a:gd name="T0" fmla="*/ 788 w 1162"/>
                <a:gd name="T1" fmla="*/ 787 h 1161"/>
                <a:gd name="T2" fmla="*/ 947 w 1162"/>
                <a:gd name="T3" fmla="*/ 1033 h 1161"/>
                <a:gd name="T4" fmla="*/ 740 w 1162"/>
                <a:gd name="T5" fmla="*/ 825 h 1161"/>
                <a:gd name="T6" fmla="*/ 845 w 1162"/>
                <a:gd name="T7" fmla="*/ 1100 h 1161"/>
                <a:gd name="T8" fmla="*/ 686 w 1162"/>
                <a:gd name="T9" fmla="*/ 852 h 1161"/>
                <a:gd name="T10" fmla="*/ 732 w 1162"/>
                <a:gd name="T11" fmla="*/ 1141 h 1161"/>
                <a:gd name="T12" fmla="*/ 628 w 1162"/>
                <a:gd name="T13" fmla="*/ 868 h 1161"/>
                <a:gd name="T14" fmla="*/ 611 w 1162"/>
                <a:gd name="T15" fmla="*/ 1161 h 1161"/>
                <a:gd name="T16" fmla="*/ 567 w 1162"/>
                <a:gd name="T17" fmla="*/ 872 h 1161"/>
                <a:gd name="T18" fmla="*/ 490 w 1162"/>
                <a:gd name="T19" fmla="*/ 1154 h 1161"/>
                <a:gd name="T20" fmla="*/ 507 w 1162"/>
                <a:gd name="T21" fmla="*/ 862 h 1161"/>
                <a:gd name="T22" fmla="*/ 373 w 1162"/>
                <a:gd name="T23" fmla="*/ 1124 h 1161"/>
                <a:gd name="T24" fmla="*/ 449 w 1162"/>
                <a:gd name="T25" fmla="*/ 840 h 1161"/>
                <a:gd name="T26" fmla="*/ 265 w 1162"/>
                <a:gd name="T27" fmla="*/ 1069 h 1161"/>
                <a:gd name="T28" fmla="*/ 398 w 1162"/>
                <a:gd name="T29" fmla="*/ 807 h 1161"/>
                <a:gd name="T30" fmla="*/ 170 w 1162"/>
                <a:gd name="T31" fmla="*/ 993 h 1161"/>
                <a:gd name="T32" fmla="*/ 356 w 1162"/>
                <a:gd name="T33" fmla="*/ 764 h 1161"/>
                <a:gd name="T34" fmla="*/ 93 w 1162"/>
                <a:gd name="T35" fmla="*/ 898 h 1161"/>
                <a:gd name="T36" fmla="*/ 322 w 1162"/>
                <a:gd name="T37" fmla="*/ 713 h 1161"/>
                <a:gd name="T38" fmla="*/ 38 w 1162"/>
                <a:gd name="T39" fmla="*/ 789 h 1161"/>
                <a:gd name="T40" fmla="*/ 300 w 1162"/>
                <a:gd name="T41" fmla="*/ 657 h 1161"/>
                <a:gd name="T42" fmla="*/ 7 w 1162"/>
                <a:gd name="T43" fmla="*/ 672 h 1161"/>
                <a:gd name="T44" fmla="*/ 291 w 1162"/>
                <a:gd name="T45" fmla="*/ 597 h 1161"/>
                <a:gd name="T46" fmla="*/ 0 w 1162"/>
                <a:gd name="T47" fmla="*/ 551 h 1161"/>
                <a:gd name="T48" fmla="*/ 295 w 1162"/>
                <a:gd name="T49" fmla="*/ 536 h 1161"/>
                <a:gd name="T50" fmla="*/ 20 w 1162"/>
                <a:gd name="T51" fmla="*/ 431 h 1161"/>
                <a:gd name="T52" fmla="*/ 310 w 1162"/>
                <a:gd name="T53" fmla="*/ 477 h 1161"/>
                <a:gd name="T54" fmla="*/ 63 w 1162"/>
                <a:gd name="T55" fmla="*/ 317 h 1161"/>
                <a:gd name="T56" fmla="*/ 337 w 1162"/>
                <a:gd name="T57" fmla="*/ 423 h 1161"/>
                <a:gd name="T58" fmla="*/ 129 w 1162"/>
                <a:gd name="T59" fmla="*/ 214 h 1161"/>
                <a:gd name="T60" fmla="*/ 375 w 1162"/>
                <a:gd name="T61" fmla="*/ 376 h 1161"/>
                <a:gd name="T62" fmla="*/ 215 w 1162"/>
                <a:gd name="T63" fmla="*/ 129 h 1161"/>
                <a:gd name="T64" fmla="*/ 423 w 1162"/>
                <a:gd name="T65" fmla="*/ 336 h 1161"/>
                <a:gd name="T66" fmla="*/ 318 w 1162"/>
                <a:gd name="T67" fmla="*/ 62 h 1161"/>
                <a:gd name="T68" fmla="*/ 478 w 1162"/>
                <a:gd name="T69" fmla="*/ 309 h 1161"/>
                <a:gd name="T70" fmla="*/ 431 w 1162"/>
                <a:gd name="T71" fmla="*/ 18 h 1161"/>
                <a:gd name="T72" fmla="*/ 537 w 1162"/>
                <a:gd name="T73" fmla="*/ 294 h 1161"/>
                <a:gd name="T74" fmla="*/ 552 w 1162"/>
                <a:gd name="T75" fmla="*/ 0 h 1161"/>
                <a:gd name="T76" fmla="*/ 596 w 1162"/>
                <a:gd name="T77" fmla="*/ 290 h 1161"/>
                <a:gd name="T78" fmla="*/ 672 w 1162"/>
                <a:gd name="T79" fmla="*/ 6 h 1161"/>
                <a:gd name="T80" fmla="*/ 656 w 1162"/>
                <a:gd name="T81" fmla="*/ 299 h 1161"/>
                <a:gd name="T82" fmla="*/ 790 w 1162"/>
                <a:gd name="T83" fmla="*/ 38 h 1161"/>
                <a:gd name="T84" fmla="*/ 714 w 1162"/>
                <a:gd name="T85" fmla="*/ 321 h 1161"/>
                <a:gd name="T86" fmla="*/ 897 w 1162"/>
                <a:gd name="T87" fmla="*/ 93 h 1161"/>
                <a:gd name="T88" fmla="*/ 765 w 1162"/>
                <a:gd name="T89" fmla="*/ 355 h 1161"/>
                <a:gd name="T90" fmla="*/ 991 w 1162"/>
                <a:gd name="T91" fmla="*/ 169 h 1161"/>
                <a:gd name="T92" fmla="*/ 807 w 1162"/>
                <a:gd name="T93" fmla="*/ 397 h 1161"/>
                <a:gd name="T94" fmla="*/ 1069 w 1162"/>
                <a:gd name="T95" fmla="*/ 264 h 1161"/>
                <a:gd name="T96" fmla="*/ 841 w 1162"/>
                <a:gd name="T97" fmla="*/ 449 h 1161"/>
                <a:gd name="T98" fmla="*/ 1124 w 1162"/>
                <a:gd name="T99" fmla="*/ 372 h 1161"/>
                <a:gd name="T100" fmla="*/ 861 w 1162"/>
                <a:gd name="T101" fmla="*/ 506 h 1161"/>
                <a:gd name="T102" fmla="*/ 1155 w 1162"/>
                <a:gd name="T103" fmla="*/ 490 h 1161"/>
                <a:gd name="T104" fmla="*/ 871 w 1162"/>
                <a:gd name="T105" fmla="*/ 566 h 1161"/>
                <a:gd name="T106" fmla="*/ 1162 w 1162"/>
                <a:gd name="T107" fmla="*/ 612 h 1161"/>
                <a:gd name="T108" fmla="*/ 868 w 1162"/>
                <a:gd name="T109" fmla="*/ 627 h 1161"/>
                <a:gd name="T110" fmla="*/ 1142 w 1162"/>
                <a:gd name="T111" fmla="*/ 731 h 1161"/>
                <a:gd name="T112" fmla="*/ 853 w 1162"/>
                <a:gd name="T113" fmla="*/ 685 h 1161"/>
                <a:gd name="T114" fmla="*/ 1099 w 1162"/>
                <a:gd name="T115" fmla="*/ 845 h 1161"/>
                <a:gd name="T116" fmla="*/ 826 w 1162"/>
                <a:gd name="T117" fmla="*/ 739 h 1161"/>
                <a:gd name="T118" fmla="*/ 1033 w 1162"/>
                <a:gd name="T119" fmla="*/ 947 h 1161"/>
                <a:gd name="T120" fmla="*/ 788 w 1162"/>
                <a:gd name="T121" fmla="*/ 787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62" h="1161">
                  <a:moveTo>
                    <a:pt x="788" y="787"/>
                  </a:moveTo>
                  <a:lnTo>
                    <a:pt x="947" y="1033"/>
                  </a:lnTo>
                  <a:lnTo>
                    <a:pt x="740" y="825"/>
                  </a:lnTo>
                  <a:lnTo>
                    <a:pt x="845" y="1100"/>
                  </a:lnTo>
                  <a:lnTo>
                    <a:pt x="686" y="852"/>
                  </a:lnTo>
                  <a:lnTo>
                    <a:pt x="732" y="1141"/>
                  </a:lnTo>
                  <a:lnTo>
                    <a:pt x="628" y="868"/>
                  </a:lnTo>
                  <a:lnTo>
                    <a:pt x="611" y="1161"/>
                  </a:lnTo>
                  <a:lnTo>
                    <a:pt x="567" y="872"/>
                  </a:lnTo>
                  <a:lnTo>
                    <a:pt x="490" y="1154"/>
                  </a:lnTo>
                  <a:lnTo>
                    <a:pt x="507" y="862"/>
                  </a:lnTo>
                  <a:lnTo>
                    <a:pt x="373" y="1124"/>
                  </a:lnTo>
                  <a:lnTo>
                    <a:pt x="449" y="840"/>
                  </a:lnTo>
                  <a:lnTo>
                    <a:pt x="265" y="1069"/>
                  </a:lnTo>
                  <a:lnTo>
                    <a:pt x="398" y="807"/>
                  </a:lnTo>
                  <a:lnTo>
                    <a:pt x="170" y="993"/>
                  </a:lnTo>
                  <a:lnTo>
                    <a:pt x="356" y="764"/>
                  </a:lnTo>
                  <a:lnTo>
                    <a:pt x="93" y="898"/>
                  </a:lnTo>
                  <a:lnTo>
                    <a:pt x="322" y="713"/>
                  </a:lnTo>
                  <a:lnTo>
                    <a:pt x="38" y="789"/>
                  </a:lnTo>
                  <a:lnTo>
                    <a:pt x="300" y="657"/>
                  </a:lnTo>
                  <a:lnTo>
                    <a:pt x="7" y="672"/>
                  </a:lnTo>
                  <a:lnTo>
                    <a:pt x="291" y="597"/>
                  </a:lnTo>
                  <a:lnTo>
                    <a:pt x="0" y="551"/>
                  </a:lnTo>
                  <a:lnTo>
                    <a:pt x="295" y="536"/>
                  </a:lnTo>
                  <a:lnTo>
                    <a:pt x="20" y="431"/>
                  </a:lnTo>
                  <a:lnTo>
                    <a:pt x="310" y="477"/>
                  </a:lnTo>
                  <a:lnTo>
                    <a:pt x="63" y="317"/>
                  </a:lnTo>
                  <a:lnTo>
                    <a:pt x="337" y="423"/>
                  </a:lnTo>
                  <a:lnTo>
                    <a:pt x="129" y="214"/>
                  </a:lnTo>
                  <a:lnTo>
                    <a:pt x="375" y="376"/>
                  </a:lnTo>
                  <a:lnTo>
                    <a:pt x="215" y="129"/>
                  </a:lnTo>
                  <a:lnTo>
                    <a:pt x="423" y="336"/>
                  </a:lnTo>
                  <a:lnTo>
                    <a:pt x="318" y="62"/>
                  </a:lnTo>
                  <a:lnTo>
                    <a:pt x="478" y="309"/>
                  </a:lnTo>
                  <a:lnTo>
                    <a:pt x="431" y="18"/>
                  </a:lnTo>
                  <a:lnTo>
                    <a:pt x="537" y="294"/>
                  </a:lnTo>
                  <a:lnTo>
                    <a:pt x="552" y="0"/>
                  </a:lnTo>
                  <a:lnTo>
                    <a:pt x="596" y="290"/>
                  </a:lnTo>
                  <a:lnTo>
                    <a:pt x="672" y="6"/>
                  </a:lnTo>
                  <a:lnTo>
                    <a:pt x="656" y="299"/>
                  </a:lnTo>
                  <a:lnTo>
                    <a:pt x="790" y="38"/>
                  </a:lnTo>
                  <a:lnTo>
                    <a:pt x="714" y="321"/>
                  </a:lnTo>
                  <a:lnTo>
                    <a:pt x="897" y="93"/>
                  </a:lnTo>
                  <a:lnTo>
                    <a:pt x="765" y="355"/>
                  </a:lnTo>
                  <a:lnTo>
                    <a:pt x="991" y="169"/>
                  </a:lnTo>
                  <a:lnTo>
                    <a:pt x="807" y="397"/>
                  </a:lnTo>
                  <a:lnTo>
                    <a:pt x="1069" y="264"/>
                  </a:lnTo>
                  <a:lnTo>
                    <a:pt x="841" y="449"/>
                  </a:lnTo>
                  <a:lnTo>
                    <a:pt x="1124" y="372"/>
                  </a:lnTo>
                  <a:lnTo>
                    <a:pt x="861" y="506"/>
                  </a:lnTo>
                  <a:lnTo>
                    <a:pt x="1155" y="490"/>
                  </a:lnTo>
                  <a:lnTo>
                    <a:pt x="871" y="566"/>
                  </a:lnTo>
                  <a:lnTo>
                    <a:pt x="1162" y="612"/>
                  </a:lnTo>
                  <a:lnTo>
                    <a:pt x="868" y="627"/>
                  </a:lnTo>
                  <a:lnTo>
                    <a:pt x="1142" y="731"/>
                  </a:lnTo>
                  <a:lnTo>
                    <a:pt x="853" y="685"/>
                  </a:lnTo>
                  <a:lnTo>
                    <a:pt x="1099" y="845"/>
                  </a:lnTo>
                  <a:lnTo>
                    <a:pt x="826" y="739"/>
                  </a:lnTo>
                  <a:lnTo>
                    <a:pt x="1033" y="947"/>
                  </a:lnTo>
                  <a:lnTo>
                    <a:pt x="788" y="78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093" name="Freeform 101"/>
            <p:cNvSpPr>
              <a:spLocks/>
            </p:cNvSpPr>
            <p:nvPr/>
          </p:nvSpPr>
          <p:spPr bwMode="auto">
            <a:xfrm flipH="1">
              <a:off x="5226" y="1535"/>
              <a:ext cx="45" cy="55"/>
            </a:xfrm>
            <a:custGeom>
              <a:avLst/>
              <a:gdLst>
                <a:gd name="T0" fmla="*/ 327 w 327"/>
                <a:gd name="T1" fmla="*/ 301 h 400"/>
                <a:gd name="T2" fmla="*/ 57 w 327"/>
                <a:gd name="T3" fmla="*/ 0 h 400"/>
                <a:gd name="T4" fmla="*/ 0 w 327"/>
                <a:gd name="T5" fmla="*/ 53 h 400"/>
                <a:gd name="T6" fmla="*/ 301 w 327"/>
                <a:gd name="T7" fmla="*/ 400 h 400"/>
                <a:gd name="T8" fmla="*/ 327 w 327"/>
                <a:gd name="T9" fmla="*/ 301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7" h="400">
                  <a:moveTo>
                    <a:pt x="327" y="301"/>
                  </a:moveTo>
                  <a:lnTo>
                    <a:pt x="57" y="0"/>
                  </a:lnTo>
                  <a:lnTo>
                    <a:pt x="0" y="53"/>
                  </a:lnTo>
                  <a:lnTo>
                    <a:pt x="301" y="400"/>
                  </a:lnTo>
                  <a:lnTo>
                    <a:pt x="327" y="3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094" name="Freeform 102"/>
            <p:cNvSpPr>
              <a:spLocks/>
            </p:cNvSpPr>
            <p:nvPr/>
          </p:nvSpPr>
          <p:spPr bwMode="auto">
            <a:xfrm flipH="1">
              <a:off x="5255" y="1516"/>
              <a:ext cx="32" cy="33"/>
            </a:xfrm>
            <a:custGeom>
              <a:avLst/>
              <a:gdLst>
                <a:gd name="T0" fmla="*/ 198 w 237"/>
                <a:gd name="T1" fmla="*/ 208 h 238"/>
                <a:gd name="T2" fmla="*/ 214 w 237"/>
                <a:gd name="T3" fmla="*/ 189 h 238"/>
                <a:gd name="T4" fmla="*/ 225 w 237"/>
                <a:gd name="T5" fmla="*/ 170 h 238"/>
                <a:gd name="T6" fmla="*/ 233 w 237"/>
                <a:gd name="T7" fmla="*/ 148 h 238"/>
                <a:gd name="T8" fmla="*/ 237 w 237"/>
                <a:gd name="T9" fmla="*/ 125 h 238"/>
                <a:gd name="T10" fmla="*/ 236 w 237"/>
                <a:gd name="T11" fmla="*/ 102 h 238"/>
                <a:gd name="T12" fmla="*/ 230 w 237"/>
                <a:gd name="T13" fmla="*/ 80 h 238"/>
                <a:gd name="T14" fmla="*/ 220 w 237"/>
                <a:gd name="T15" fmla="*/ 59 h 238"/>
                <a:gd name="T16" fmla="*/ 206 w 237"/>
                <a:gd name="T17" fmla="*/ 40 h 238"/>
                <a:gd name="T18" fmla="*/ 188 w 237"/>
                <a:gd name="T19" fmla="*/ 23 h 238"/>
                <a:gd name="T20" fmla="*/ 168 w 237"/>
                <a:gd name="T21" fmla="*/ 12 h 238"/>
                <a:gd name="T22" fmla="*/ 146 w 237"/>
                <a:gd name="T23" fmla="*/ 4 h 238"/>
                <a:gd name="T24" fmla="*/ 124 w 237"/>
                <a:gd name="T25" fmla="*/ 0 h 238"/>
                <a:gd name="T26" fmla="*/ 101 w 237"/>
                <a:gd name="T27" fmla="*/ 2 h 238"/>
                <a:gd name="T28" fmla="*/ 79 w 237"/>
                <a:gd name="T29" fmla="*/ 7 h 238"/>
                <a:gd name="T30" fmla="*/ 57 w 237"/>
                <a:gd name="T31" fmla="*/ 18 h 238"/>
                <a:gd name="T32" fmla="*/ 38 w 237"/>
                <a:gd name="T33" fmla="*/ 32 h 238"/>
                <a:gd name="T34" fmla="*/ 21 w 237"/>
                <a:gd name="T35" fmla="*/ 49 h 238"/>
                <a:gd name="T36" fmla="*/ 10 w 237"/>
                <a:gd name="T37" fmla="*/ 70 h 238"/>
                <a:gd name="T38" fmla="*/ 2 w 237"/>
                <a:gd name="T39" fmla="*/ 91 h 238"/>
                <a:gd name="T40" fmla="*/ 0 w 237"/>
                <a:gd name="T41" fmla="*/ 113 h 238"/>
                <a:gd name="T42" fmla="*/ 0 w 237"/>
                <a:gd name="T43" fmla="*/ 136 h 238"/>
                <a:gd name="T44" fmla="*/ 5 w 237"/>
                <a:gd name="T45" fmla="*/ 158 h 238"/>
                <a:gd name="T46" fmla="*/ 16 w 237"/>
                <a:gd name="T47" fmla="*/ 179 h 238"/>
                <a:gd name="T48" fmla="*/ 29 w 237"/>
                <a:gd name="T49" fmla="*/ 199 h 238"/>
                <a:gd name="T50" fmla="*/ 47 w 237"/>
                <a:gd name="T51" fmla="*/ 215 h 238"/>
                <a:gd name="T52" fmla="*/ 67 w 237"/>
                <a:gd name="T53" fmla="*/ 227 h 238"/>
                <a:gd name="T54" fmla="*/ 89 w 237"/>
                <a:gd name="T55" fmla="*/ 234 h 238"/>
                <a:gd name="T56" fmla="*/ 111 w 237"/>
                <a:gd name="T57" fmla="*/ 238 h 238"/>
                <a:gd name="T58" fmla="*/ 134 w 237"/>
                <a:gd name="T59" fmla="*/ 238 h 238"/>
                <a:gd name="T60" fmla="*/ 156 w 237"/>
                <a:gd name="T61" fmla="*/ 232 h 238"/>
                <a:gd name="T62" fmla="*/ 178 w 237"/>
                <a:gd name="T63" fmla="*/ 222 h 238"/>
                <a:gd name="T64" fmla="*/ 198 w 237"/>
                <a:gd name="T65" fmla="*/ 20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" h="238">
                  <a:moveTo>
                    <a:pt x="198" y="208"/>
                  </a:moveTo>
                  <a:lnTo>
                    <a:pt x="214" y="189"/>
                  </a:lnTo>
                  <a:lnTo>
                    <a:pt x="225" y="170"/>
                  </a:lnTo>
                  <a:lnTo>
                    <a:pt x="233" y="148"/>
                  </a:lnTo>
                  <a:lnTo>
                    <a:pt x="237" y="125"/>
                  </a:lnTo>
                  <a:lnTo>
                    <a:pt x="236" y="102"/>
                  </a:lnTo>
                  <a:lnTo>
                    <a:pt x="230" y="80"/>
                  </a:lnTo>
                  <a:lnTo>
                    <a:pt x="220" y="59"/>
                  </a:lnTo>
                  <a:lnTo>
                    <a:pt x="206" y="40"/>
                  </a:lnTo>
                  <a:lnTo>
                    <a:pt x="188" y="23"/>
                  </a:lnTo>
                  <a:lnTo>
                    <a:pt x="168" y="12"/>
                  </a:lnTo>
                  <a:lnTo>
                    <a:pt x="146" y="4"/>
                  </a:lnTo>
                  <a:lnTo>
                    <a:pt x="124" y="0"/>
                  </a:lnTo>
                  <a:lnTo>
                    <a:pt x="101" y="2"/>
                  </a:lnTo>
                  <a:lnTo>
                    <a:pt x="79" y="7"/>
                  </a:lnTo>
                  <a:lnTo>
                    <a:pt x="57" y="18"/>
                  </a:lnTo>
                  <a:lnTo>
                    <a:pt x="38" y="32"/>
                  </a:lnTo>
                  <a:lnTo>
                    <a:pt x="21" y="49"/>
                  </a:lnTo>
                  <a:lnTo>
                    <a:pt x="10" y="70"/>
                  </a:lnTo>
                  <a:lnTo>
                    <a:pt x="2" y="91"/>
                  </a:lnTo>
                  <a:lnTo>
                    <a:pt x="0" y="113"/>
                  </a:lnTo>
                  <a:lnTo>
                    <a:pt x="0" y="136"/>
                  </a:lnTo>
                  <a:lnTo>
                    <a:pt x="5" y="158"/>
                  </a:lnTo>
                  <a:lnTo>
                    <a:pt x="16" y="179"/>
                  </a:lnTo>
                  <a:lnTo>
                    <a:pt x="29" y="199"/>
                  </a:lnTo>
                  <a:lnTo>
                    <a:pt x="47" y="215"/>
                  </a:lnTo>
                  <a:lnTo>
                    <a:pt x="67" y="227"/>
                  </a:lnTo>
                  <a:lnTo>
                    <a:pt x="89" y="234"/>
                  </a:lnTo>
                  <a:lnTo>
                    <a:pt x="111" y="238"/>
                  </a:lnTo>
                  <a:lnTo>
                    <a:pt x="134" y="238"/>
                  </a:lnTo>
                  <a:lnTo>
                    <a:pt x="156" y="232"/>
                  </a:lnTo>
                  <a:lnTo>
                    <a:pt x="178" y="222"/>
                  </a:lnTo>
                  <a:lnTo>
                    <a:pt x="198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341095" name="Group 103"/>
            <p:cNvGrpSpPr>
              <a:grpSpLocks/>
            </p:cNvGrpSpPr>
            <p:nvPr/>
          </p:nvGrpSpPr>
          <p:grpSpPr bwMode="auto">
            <a:xfrm>
              <a:off x="4384" y="1280"/>
              <a:ext cx="905" cy="357"/>
              <a:chOff x="2986" y="1406"/>
              <a:chExt cx="905" cy="357"/>
            </a:xfrm>
          </p:grpSpPr>
          <p:sp>
            <p:nvSpPr>
              <p:cNvPr id="341096" name="Rectangle 104"/>
              <p:cNvSpPr>
                <a:spLocks noChangeArrowheads="1"/>
              </p:cNvSpPr>
              <p:nvPr/>
            </p:nvSpPr>
            <p:spPr bwMode="auto">
              <a:xfrm>
                <a:off x="3723" y="1628"/>
                <a:ext cx="108" cy="9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97" name="Freeform 105"/>
              <p:cNvSpPr>
                <a:spLocks/>
              </p:cNvSpPr>
              <p:nvPr/>
            </p:nvSpPr>
            <p:spPr bwMode="auto">
              <a:xfrm>
                <a:off x="3660" y="1406"/>
                <a:ext cx="231" cy="243"/>
              </a:xfrm>
              <a:custGeom>
                <a:avLst/>
                <a:gdLst>
                  <a:gd name="T0" fmla="*/ 1173 w 1404"/>
                  <a:gd name="T1" fmla="*/ 181 h 1405"/>
                  <a:gd name="T2" fmla="*/ 1118 w 1404"/>
                  <a:gd name="T3" fmla="*/ 137 h 1405"/>
                  <a:gd name="T4" fmla="*/ 1062 w 1404"/>
                  <a:gd name="T5" fmla="*/ 99 h 1405"/>
                  <a:gd name="T6" fmla="*/ 1002 w 1404"/>
                  <a:gd name="T7" fmla="*/ 67 h 1405"/>
                  <a:gd name="T8" fmla="*/ 939 w 1404"/>
                  <a:gd name="T9" fmla="*/ 40 h 1405"/>
                  <a:gd name="T10" fmla="*/ 873 w 1404"/>
                  <a:gd name="T11" fmla="*/ 21 h 1405"/>
                  <a:gd name="T12" fmla="*/ 805 w 1404"/>
                  <a:gd name="T13" fmla="*/ 8 h 1405"/>
                  <a:gd name="T14" fmla="*/ 736 w 1404"/>
                  <a:gd name="T15" fmla="*/ 1 h 1405"/>
                  <a:gd name="T16" fmla="*/ 630 w 1404"/>
                  <a:gd name="T17" fmla="*/ 3 h 1405"/>
                  <a:gd name="T18" fmla="*/ 493 w 1404"/>
                  <a:gd name="T19" fmla="*/ 31 h 1405"/>
                  <a:gd name="T20" fmla="*/ 368 w 1404"/>
                  <a:gd name="T21" fmla="*/ 85 h 1405"/>
                  <a:gd name="T22" fmla="*/ 256 w 1404"/>
                  <a:gd name="T23" fmla="*/ 160 h 1405"/>
                  <a:gd name="T24" fmla="*/ 160 w 1404"/>
                  <a:gd name="T25" fmla="*/ 256 h 1405"/>
                  <a:gd name="T26" fmla="*/ 85 w 1404"/>
                  <a:gd name="T27" fmla="*/ 367 h 1405"/>
                  <a:gd name="T28" fmla="*/ 31 w 1404"/>
                  <a:gd name="T29" fmla="*/ 494 h 1405"/>
                  <a:gd name="T30" fmla="*/ 4 w 1404"/>
                  <a:gd name="T31" fmla="*/ 631 h 1405"/>
                  <a:gd name="T32" fmla="*/ 1 w 1404"/>
                  <a:gd name="T33" fmla="*/ 737 h 1405"/>
                  <a:gd name="T34" fmla="*/ 8 w 1404"/>
                  <a:gd name="T35" fmla="*/ 806 h 1405"/>
                  <a:gd name="T36" fmla="*/ 21 w 1404"/>
                  <a:gd name="T37" fmla="*/ 874 h 1405"/>
                  <a:gd name="T38" fmla="*/ 41 w 1404"/>
                  <a:gd name="T39" fmla="*/ 939 h 1405"/>
                  <a:gd name="T40" fmla="*/ 67 w 1404"/>
                  <a:gd name="T41" fmla="*/ 1002 h 1405"/>
                  <a:gd name="T42" fmla="*/ 99 w 1404"/>
                  <a:gd name="T43" fmla="*/ 1063 h 1405"/>
                  <a:gd name="T44" fmla="*/ 137 w 1404"/>
                  <a:gd name="T45" fmla="*/ 1119 h 1405"/>
                  <a:gd name="T46" fmla="*/ 182 w 1404"/>
                  <a:gd name="T47" fmla="*/ 1173 h 1405"/>
                  <a:gd name="T48" fmla="*/ 232 w 1404"/>
                  <a:gd name="T49" fmla="*/ 1223 h 1405"/>
                  <a:gd name="T50" fmla="*/ 285 w 1404"/>
                  <a:gd name="T51" fmla="*/ 1267 h 1405"/>
                  <a:gd name="T52" fmla="*/ 342 w 1404"/>
                  <a:gd name="T53" fmla="*/ 1305 h 1405"/>
                  <a:gd name="T54" fmla="*/ 402 w 1404"/>
                  <a:gd name="T55" fmla="*/ 1338 h 1405"/>
                  <a:gd name="T56" fmla="*/ 465 w 1404"/>
                  <a:gd name="T57" fmla="*/ 1364 h 1405"/>
                  <a:gd name="T58" fmla="*/ 530 w 1404"/>
                  <a:gd name="T59" fmla="*/ 1384 h 1405"/>
                  <a:gd name="T60" fmla="*/ 598 w 1404"/>
                  <a:gd name="T61" fmla="*/ 1397 h 1405"/>
                  <a:gd name="T62" fmla="*/ 667 w 1404"/>
                  <a:gd name="T63" fmla="*/ 1404 h 1405"/>
                  <a:gd name="T64" fmla="*/ 736 w 1404"/>
                  <a:gd name="T65" fmla="*/ 1404 h 1405"/>
                  <a:gd name="T66" fmla="*/ 805 w 1404"/>
                  <a:gd name="T67" fmla="*/ 1397 h 1405"/>
                  <a:gd name="T68" fmla="*/ 873 w 1404"/>
                  <a:gd name="T69" fmla="*/ 1384 h 1405"/>
                  <a:gd name="T70" fmla="*/ 939 w 1404"/>
                  <a:gd name="T71" fmla="*/ 1364 h 1405"/>
                  <a:gd name="T72" fmla="*/ 1002 w 1404"/>
                  <a:gd name="T73" fmla="*/ 1338 h 1405"/>
                  <a:gd name="T74" fmla="*/ 1062 w 1404"/>
                  <a:gd name="T75" fmla="*/ 1305 h 1405"/>
                  <a:gd name="T76" fmla="*/ 1118 w 1404"/>
                  <a:gd name="T77" fmla="*/ 1267 h 1405"/>
                  <a:gd name="T78" fmla="*/ 1173 w 1404"/>
                  <a:gd name="T79" fmla="*/ 1223 h 1405"/>
                  <a:gd name="T80" fmla="*/ 1222 w 1404"/>
                  <a:gd name="T81" fmla="*/ 1173 h 1405"/>
                  <a:gd name="T82" fmla="*/ 1267 w 1404"/>
                  <a:gd name="T83" fmla="*/ 1119 h 1405"/>
                  <a:gd name="T84" fmla="*/ 1305 w 1404"/>
                  <a:gd name="T85" fmla="*/ 1063 h 1405"/>
                  <a:gd name="T86" fmla="*/ 1337 w 1404"/>
                  <a:gd name="T87" fmla="*/ 1002 h 1405"/>
                  <a:gd name="T88" fmla="*/ 1364 w 1404"/>
                  <a:gd name="T89" fmla="*/ 939 h 1405"/>
                  <a:gd name="T90" fmla="*/ 1383 w 1404"/>
                  <a:gd name="T91" fmla="*/ 874 h 1405"/>
                  <a:gd name="T92" fmla="*/ 1396 w 1404"/>
                  <a:gd name="T93" fmla="*/ 806 h 1405"/>
                  <a:gd name="T94" fmla="*/ 1403 w 1404"/>
                  <a:gd name="T95" fmla="*/ 737 h 1405"/>
                  <a:gd name="T96" fmla="*/ 1403 w 1404"/>
                  <a:gd name="T97" fmla="*/ 668 h 1405"/>
                  <a:gd name="T98" fmla="*/ 1396 w 1404"/>
                  <a:gd name="T99" fmla="*/ 598 h 1405"/>
                  <a:gd name="T100" fmla="*/ 1383 w 1404"/>
                  <a:gd name="T101" fmla="*/ 531 h 1405"/>
                  <a:gd name="T102" fmla="*/ 1364 w 1404"/>
                  <a:gd name="T103" fmla="*/ 465 h 1405"/>
                  <a:gd name="T104" fmla="*/ 1337 w 1404"/>
                  <a:gd name="T105" fmla="*/ 402 h 1405"/>
                  <a:gd name="T106" fmla="*/ 1305 w 1404"/>
                  <a:gd name="T107" fmla="*/ 341 h 1405"/>
                  <a:gd name="T108" fmla="*/ 1267 w 1404"/>
                  <a:gd name="T109" fmla="*/ 284 h 1405"/>
                  <a:gd name="T110" fmla="*/ 1222 w 1404"/>
                  <a:gd name="T111" fmla="*/ 230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04" h="1405">
                    <a:moveTo>
                      <a:pt x="1198" y="205"/>
                    </a:moveTo>
                    <a:lnTo>
                      <a:pt x="1173" y="181"/>
                    </a:lnTo>
                    <a:lnTo>
                      <a:pt x="1146" y="158"/>
                    </a:lnTo>
                    <a:lnTo>
                      <a:pt x="1118" y="137"/>
                    </a:lnTo>
                    <a:lnTo>
                      <a:pt x="1091" y="117"/>
                    </a:lnTo>
                    <a:lnTo>
                      <a:pt x="1062" y="99"/>
                    </a:lnTo>
                    <a:lnTo>
                      <a:pt x="1032" y="82"/>
                    </a:lnTo>
                    <a:lnTo>
                      <a:pt x="1002" y="67"/>
                    </a:lnTo>
                    <a:lnTo>
                      <a:pt x="971" y="53"/>
                    </a:lnTo>
                    <a:lnTo>
                      <a:pt x="939" y="40"/>
                    </a:lnTo>
                    <a:lnTo>
                      <a:pt x="907" y="30"/>
                    </a:lnTo>
                    <a:lnTo>
                      <a:pt x="873" y="21"/>
                    </a:lnTo>
                    <a:lnTo>
                      <a:pt x="840" y="14"/>
                    </a:lnTo>
                    <a:lnTo>
                      <a:pt x="805" y="8"/>
                    </a:lnTo>
                    <a:lnTo>
                      <a:pt x="772" y="3"/>
                    </a:lnTo>
                    <a:lnTo>
                      <a:pt x="736" y="1"/>
                    </a:lnTo>
                    <a:lnTo>
                      <a:pt x="702" y="0"/>
                    </a:lnTo>
                    <a:lnTo>
                      <a:pt x="630" y="3"/>
                    </a:lnTo>
                    <a:lnTo>
                      <a:pt x="561" y="14"/>
                    </a:lnTo>
                    <a:lnTo>
                      <a:pt x="493" y="31"/>
                    </a:lnTo>
                    <a:lnTo>
                      <a:pt x="430" y="55"/>
                    </a:lnTo>
                    <a:lnTo>
                      <a:pt x="368" y="85"/>
                    </a:lnTo>
                    <a:lnTo>
                      <a:pt x="310" y="120"/>
                    </a:lnTo>
                    <a:lnTo>
                      <a:pt x="256" y="160"/>
                    </a:lnTo>
                    <a:lnTo>
                      <a:pt x="206" y="206"/>
                    </a:lnTo>
                    <a:lnTo>
                      <a:pt x="160" y="256"/>
                    </a:lnTo>
                    <a:lnTo>
                      <a:pt x="120" y="310"/>
                    </a:lnTo>
                    <a:lnTo>
                      <a:pt x="85" y="367"/>
                    </a:lnTo>
                    <a:lnTo>
                      <a:pt x="56" y="429"/>
                    </a:lnTo>
                    <a:lnTo>
                      <a:pt x="31" y="494"/>
                    </a:lnTo>
                    <a:lnTo>
                      <a:pt x="14" y="561"/>
                    </a:lnTo>
                    <a:lnTo>
                      <a:pt x="4" y="631"/>
                    </a:lnTo>
                    <a:lnTo>
                      <a:pt x="0" y="702"/>
                    </a:lnTo>
                    <a:lnTo>
                      <a:pt x="1" y="737"/>
                    </a:lnTo>
                    <a:lnTo>
                      <a:pt x="4" y="771"/>
                    </a:lnTo>
                    <a:lnTo>
                      <a:pt x="8" y="806"/>
                    </a:lnTo>
                    <a:lnTo>
                      <a:pt x="14" y="841"/>
                    </a:lnTo>
                    <a:lnTo>
                      <a:pt x="21" y="874"/>
                    </a:lnTo>
                    <a:lnTo>
                      <a:pt x="30" y="906"/>
                    </a:lnTo>
                    <a:lnTo>
                      <a:pt x="41" y="939"/>
                    </a:lnTo>
                    <a:lnTo>
                      <a:pt x="53" y="971"/>
                    </a:lnTo>
                    <a:lnTo>
                      <a:pt x="67" y="1002"/>
                    </a:lnTo>
                    <a:lnTo>
                      <a:pt x="82" y="1033"/>
                    </a:lnTo>
                    <a:lnTo>
                      <a:pt x="99" y="1063"/>
                    </a:lnTo>
                    <a:lnTo>
                      <a:pt x="118" y="1092"/>
                    </a:lnTo>
                    <a:lnTo>
                      <a:pt x="137" y="1119"/>
                    </a:lnTo>
                    <a:lnTo>
                      <a:pt x="159" y="1147"/>
                    </a:lnTo>
                    <a:lnTo>
                      <a:pt x="182" y="1173"/>
                    </a:lnTo>
                    <a:lnTo>
                      <a:pt x="206" y="1199"/>
                    </a:lnTo>
                    <a:lnTo>
                      <a:pt x="232" y="1223"/>
                    </a:lnTo>
                    <a:lnTo>
                      <a:pt x="258" y="1246"/>
                    </a:lnTo>
                    <a:lnTo>
                      <a:pt x="285" y="1267"/>
                    </a:lnTo>
                    <a:lnTo>
                      <a:pt x="313" y="1286"/>
                    </a:lnTo>
                    <a:lnTo>
                      <a:pt x="342" y="1305"/>
                    </a:lnTo>
                    <a:lnTo>
                      <a:pt x="372" y="1322"/>
                    </a:lnTo>
                    <a:lnTo>
                      <a:pt x="402" y="1338"/>
                    </a:lnTo>
                    <a:lnTo>
                      <a:pt x="433" y="1352"/>
                    </a:lnTo>
                    <a:lnTo>
                      <a:pt x="465" y="1364"/>
                    </a:lnTo>
                    <a:lnTo>
                      <a:pt x="498" y="1375"/>
                    </a:lnTo>
                    <a:lnTo>
                      <a:pt x="530" y="1384"/>
                    </a:lnTo>
                    <a:lnTo>
                      <a:pt x="563" y="1391"/>
                    </a:lnTo>
                    <a:lnTo>
                      <a:pt x="598" y="1397"/>
                    </a:lnTo>
                    <a:lnTo>
                      <a:pt x="631" y="1402"/>
                    </a:lnTo>
                    <a:lnTo>
                      <a:pt x="667" y="1404"/>
                    </a:lnTo>
                    <a:lnTo>
                      <a:pt x="702" y="1405"/>
                    </a:lnTo>
                    <a:lnTo>
                      <a:pt x="736" y="1404"/>
                    </a:lnTo>
                    <a:lnTo>
                      <a:pt x="772" y="1402"/>
                    </a:lnTo>
                    <a:lnTo>
                      <a:pt x="805" y="1397"/>
                    </a:lnTo>
                    <a:lnTo>
                      <a:pt x="840" y="1391"/>
                    </a:lnTo>
                    <a:lnTo>
                      <a:pt x="873" y="1384"/>
                    </a:lnTo>
                    <a:lnTo>
                      <a:pt x="907" y="1375"/>
                    </a:lnTo>
                    <a:lnTo>
                      <a:pt x="939" y="1364"/>
                    </a:lnTo>
                    <a:lnTo>
                      <a:pt x="971" y="1352"/>
                    </a:lnTo>
                    <a:lnTo>
                      <a:pt x="1002" y="1338"/>
                    </a:lnTo>
                    <a:lnTo>
                      <a:pt x="1032" y="1322"/>
                    </a:lnTo>
                    <a:lnTo>
                      <a:pt x="1062" y="1305"/>
                    </a:lnTo>
                    <a:lnTo>
                      <a:pt x="1091" y="1286"/>
                    </a:lnTo>
                    <a:lnTo>
                      <a:pt x="1118" y="1267"/>
                    </a:lnTo>
                    <a:lnTo>
                      <a:pt x="1146" y="1246"/>
                    </a:lnTo>
                    <a:lnTo>
                      <a:pt x="1173" y="1223"/>
                    </a:lnTo>
                    <a:lnTo>
                      <a:pt x="1198" y="1199"/>
                    </a:lnTo>
                    <a:lnTo>
                      <a:pt x="1222" y="1173"/>
                    </a:lnTo>
                    <a:lnTo>
                      <a:pt x="1245" y="1147"/>
                    </a:lnTo>
                    <a:lnTo>
                      <a:pt x="1267" y="1119"/>
                    </a:lnTo>
                    <a:lnTo>
                      <a:pt x="1287" y="1092"/>
                    </a:lnTo>
                    <a:lnTo>
                      <a:pt x="1305" y="1063"/>
                    </a:lnTo>
                    <a:lnTo>
                      <a:pt x="1322" y="1033"/>
                    </a:lnTo>
                    <a:lnTo>
                      <a:pt x="1337" y="1002"/>
                    </a:lnTo>
                    <a:lnTo>
                      <a:pt x="1351" y="971"/>
                    </a:lnTo>
                    <a:lnTo>
                      <a:pt x="1364" y="939"/>
                    </a:lnTo>
                    <a:lnTo>
                      <a:pt x="1374" y="906"/>
                    </a:lnTo>
                    <a:lnTo>
                      <a:pt x="1383" y="874"/>
                    </a:lnTo>
                    <a:lnTo>
                      <a:pt x="1390" y="841"/>
                    </a:lnTo>
                    <a:lnTo>
                      <a:pt x="1396" y="806"/>
                    </a:lnTo>
                    <a:lnTo>
                      <a:pt x="1401" y="771"/>
                    </a:lnTo>
                    <a:lnTo>
                      <a:pt x="1403" y="737"/>
                    </a:lnTo>
                    <a:lnTo>
                      <a:pt x="1404" y="702"/>
                    </a:lnTo>
                    <a:lnTo>
                      <a:pt x="1403" y="668"/>
                    </a:lnTo>
                    <a:lnTo>
                      <a:pt x="1401" y="632"/>
                    </a:lnTo>
                    <a:lnTo>
                      <a:pt x="1396" y="598"/>
                    </a:lnTo>
                    <a:lnTo>
                      <a:pt x="1390" y="564"/>
                    </a:lnTo>
                    <a:lnTo>
                      <a:pt x="1383" y="531"/>
                    </a:lnTo>
                    <a:lnTo>
                      <a:pt x="1374" y="497"/>
                    </a:lnTo>
                    <a:lnTo>
                      <a:pt x="1364" y="465"/>
                    </a:lnTo>
                    <a:lnTo>
                      <a:pt x="1351" y="433"/>
                    </a:lnTo>
                    <a:lnTo>
                      <a:pt x="1337" y="402"/>
                    </a:lnTo>
                    <a:lnTo>
                      <a:pt x="1322" y="371"/>
                    </a:lnTo>
                    <a:lnTo>
                      <a:pt x="1305" y="341"/>
                    </a:lnTo>
                    <a:lnTo>
                      <a:pt x="1287" y="312"/>
                    </a:lnTo>
                    <a:lnTo>
                      <a:pt x="1267" y="284"/>
                    </a:lnTo>
                    <a:lnTo>
                      <a:pt x="1245" y="257"/>
                    </a:lnTo>
                    <a:lnTo>
                      <a:pt x="1222" y="230"/>
                    </a:lnTo>
                    <a:lnTo>
                      <a:pt x="1198" y="2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98" name="Freeform 106"/>
              <p:cNvSpPr>
                <a:spLocks/>
              </p:cNvSpPr>
              <p:nvPr/>
            </p:nvSpPr>
            <p:spPr bwMode="auto">
              <a:xfrm>
                <a:off x="3672" y="1419"/>
                <a:ext cx="207" cy="217"/>
              </a:xfrm>
              <a:custGeom>
                <a:avLst/>
                <a:gdLst>
                  <a:gd name="T0" fmla="*/ 692 w 1256"/>
                  <a:gd name="T1" fmla="*/ 1253 h 1256"/>
                  <a:gd name="T2" fmla="*/ 814 w 1256"/>
                  <a:gd name="T3" fmla="*/ 1227 h 1256"/>
                  <a:gd name="T4" fmla="*/ 927 w 1256"/>
                  <a:gd name="T5" fmla="*/ 1180 h 1256"/>
                  <a:gd name="T6" fmla="*/ 1027 w 1256"/>
                  <a:gd name="T7" fmla="*/ 1113 h 1256"/>
                  <a:gd name="T8" fmla="*/ 1112 w 1256"/>
                  <a:gd name="T9" fmla="*/ 1028 h 1256"/>
                  <a:gd name="T10" fmla="*/ 1180 w 1256"/>
                  <a:gd name="T11" fmla="*/ 928 h 1256"/>
                  <a:gd name="T12" fmla="*/ 1228 w 1256"/>
                  <a:gd name="T13" fmla="*/ 815 h 1256"/>
                  <a:gd name="T14" fmla="*/ 1253 w 1256"/>
                  <a:gd name="T15" fmla="*/ 693 h 1256"/>
                  <a:gd name="T16" fmla="*/ 1253 w 1256"/>
                  <a:gd name="T17" fmla="*/ 564 h 1256"/>
                  <a:gd name="T18" fmla="*/ 1228 w 1256"/>
                  <a:gd name="T19" fmla="*/ 441 h 1256"/>
                  <a:gd name="T20" fmla="*/ 1180 w 1256"/>
                  <a:gd name="T21" fmla="*/ 329 h 1256"/>
                  <a:gd name="T22" fmla="*/ 1112 w 1256"/>
                  <a:gd name="T23" fmla="*/ 229 h 1256"/>
                  <a:gd name="T24" fmla="*/ 1027 w 1256"/>
                  <a:gd name="T25" fmla="*/ 144 h 1256"/>
                  <a:gd name="T26" fmla="*/ 927 w 1256"/>
                  <a:gd name="T27" fmla="*/ 76 h 1256"/>
                  <a:gd name="T28" fmla="*/ 814 w 1256"/>
                  <a:gd name="T29" fmla="*/ 28 h 1256"/>
                  <a:gd name="T30" fmla="*/ 692 w 1256"/>
                  <a:gd name="T31" fmla="*/ 3 h 1256"/>
                  <a:gd name="T32" fmla="*/ 563 w 1256"/>
                  <a:gd name="T33" fmla="*/ 3 h 1256"/>
                  <a:gd name="T34" fmla="*/ 441 w 1256"/>
                  <a:gd name="T35" fmla="*/ 28 h 1256"/>
                  <a:gd name="T36" fmla="*/ 329 w 1256"/>
                  <a:gd name="T37" fmla="*/ 76 h 1256"/>
                  <a:gd name="T38" fmla="*/ 229 w 1256"/>
                  <a:gd name="T39" fmla="*/ 144 h 1256"/>
                  <a:gd name="T40" fmla="*/ 144 w 1256"/>
                  <a:gd name="T41" fmla="*/ 229 h 1256"/>
                  <a:gd name="T42" fmla="*/ 76 w 1256"/>
                  <a:gd name="T43" fmla="*/ 329 h 1256"/>
                  <a:gd name="T44" fmla="*/ 29 w 1256"/>
                  <a:gd name="T45" fmla="*/ 441 h 1256"/>
                  <a:gd name="T46" fmla="*/ 3 w 1256"/>
                  <a:gd name="T47" fmla="*/ 564 h 1256"/>
                  <a:gd name="T48" fmla="*/ 3 w 1256"/>
                  <a:gd name="T49" fmla="*/ 693 h 1256"/>
                  <a:gd name="T50" fmla="*/ 29 w 1256"/>
                  <a:gd name="T51" fmla="*/ 815 h 1256"/>
                  <a:gd name="T52" fmla="*/ 76 w 1256"/>
                  <a:gd name="T53" fmla="*/ 928 h 1256"/>
                  <a:gd name="T54" fmla="*/ 144 w 1256"/>
                  <a:gd name="T55" fmla="*/ 1028 h 1256"/>
                  <a:gd name="T56" fmla="*/ 229 w 1256"/>
                  <a:gd name="T57" fmla="*/ 1113 h 1256"/>
                  <a:gd name="T58" fmla="*/ 329 w 1256"/>
                  <a:gd name="T59" fmla="*/ 1180 h 1256"/>
                  <a:gd name="T60" fmla="*/ 441 w 1256"/>
                  <a:gd name="T61" fmla="*/ 1227 h 1256"/>
                  <a:gd name="T62" fmla="*/ 563 w 1256"/>
                  <a:gd name="T63" fmla="*/ 1253 h 1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56" h="1256">
                    <a:moveTo>
                      <a:pt x="628" y="1256"/>
                    </a:moveTo>
                    <a:lnTo>
                      <a:pt x="692" y="1253"/>
                    </a:lnTo>
                    <a:lnTo>
                      <a:pt x="754" y="1243"/>
                    </a:lnTo>
                    <a:lnTo>
                      <a:pt x="814" y="1227"/>
                    </a:lnTo>
                    <a:lnTo>
                      <a:pt x="872" y="1207"/>
                    </a:lnTo>
                    <a:lnTo>
                      <a:pt x="927" y="1180"/>
                    </a:lnTo>
                    <a:lnTo>
                      <a:pt x="979" y="1149"/>
                    </a:lnTo>
                    <a:lnTo>
                      <a:pt x="1027" y="1113"/>
                    </a:lnTo>
                    <a:lnTo>
                      <a:pt x="1072" y="1072"/>
                    </a:lnTo>
                    <a:lnTo>
                      <a:pt x="1112" y="1028"/>
                    </a:lnTo>
                    <a:lnTo>
                      <a:pt x="1149" y="980"/>
                    </a:lnTo>
                    <a:lnTo>
                      <a:pt x="1180" y="928"/>
                    </a:lnTo>
                    <a:lnTo>
                      <a:pt x="1207" y="873"/>
                    </a:lnTo>
                    <a:lnTo>
                      <a:pt x="1228" y="815"/>
                    </a:lnTo>
                    <a:lnTo>
                      <a:pt x="1244" y="755"/>
                    </a:lnTo>
                    <a:lnTo>
                      <a:pt x="1253" y="693"/>
                    </a:lnTo>
                    <a:lnTo>
                      <a:pt x="1256" y="628"/>
                    </a:lnTo>
                    <a:lnTo>
                      <a:pt x="1253" y="564"/>
                    </a:lnTo>
                    <a:lnTo>
                      <a:pt x="1244" y="502"/>
                    </a:lnTo>
                    <a:lnTo>
                      <a:pt x="1228" y="441"/>
                    </a:lnTo>
                    <a:lnTo>
                      <a:pt x="1207" y="383"/>
                    </a:lnTo>
                    <a:lnTo>
                      <a:pt x="1180" y="329"/>
                    </a:lnTo>
                    <a:lnTo>
                      <a:pt x="1149" y="277"/>
                    </a:lnTo>
                    <a:lnTo>
                      <a:pt x="1112" y="229"/>
                    </a:lnTo>
                    <a:lnTo>
                      <a:pt x="1072" y="184"/>
                    </a:lnTo>
                    <a:lnTo>
                      <a:pt x="1027" y="144"/>
                    </a:lnTo>
                    <a:lnTo>
                      <a:pt x="979" y="107"/>
                    </a:lnTo>
                    <a:lnTo>
                      <a:pt x="927" y="76"/>
                    </a:lnTo>
                    <a:lnTo>
                      <a:pt x="872" y="49"/>
                    </a:lnTo>
                    <a:lnTo>
                      <a:pt x="814" y="28"/>
                    </a:lnTo>
                    <a:lnTo>
                      <a:pt x="754" y="12"/>
                    </a:lnTo>
                    <a:lnTo>
                      <a:pt x="692" y="3"/>
                    </a:lnTo>
                    <a:lnTo>
                      <a:pt x="628" y="0"/>
                    </a:lnTo>
                    <a:lnTo>
                      <a:pt x="563" y="3"/>
                    </a:lnTo>
                    <a:lnTo>
                      <a:pt x="501" y="12"/>
                    </a:lnTo>
                    <a:lnTo>
                      <a:pt x="441" y="28"/>
                    </a:lnTo>
                    <a:lnTo>
                      <a:pt x="383" y="49"/>
                    </a:lnTo>
                    <a:lnTo>
                      <a:pt x="329" y="76"/>
                    </a:lnTo>
                    <a:lnTo>
                      <a:pt x="277" y="107"/>
                    </a:lnTo>
                    <a:lnTo>
                      <a:pt x="229" y="144"/>
                    </a:lnTo>
                    <a:lnTo>
                      <a:pt x="184" y="184"/>
                    </a:lnTo>
                    <a:lnTo>
                      <a:pt x="144" y="229"/>
                    </a:lnTo>
                    <a:lnTo>
                      <a:pt x="107" y="277"/>
                    </a:lnTo>
                    <a:lnTo>
                      <a:pt x="76" y="329"/>
                    </a:lnTo>
                    <a:lnTo>
                      <a:pt x="49" y="383"/>
                    </a:lnTo>
                    <a:lnTo>
                      <a:pt x="29" y="441"/>
                    </a:lnTo>
                    <a:lnTo>
                      <a:pt x="13" y="502"/>
                    </a:lnTo>
                    <a:lnTo>
                      <a:pt x="3" y="564"/>
                    </a:lnTo>
                    <a:lnTo>
                      <a:pt x="0" y="628"/>
                    </a:lnTo>
                    <a:lnTo>
                      <a:pt x="3" y="693"/>
                    </a:lnTo>
                    <a:lnTo>
                      <a:pt x="13" y="755"/>
                    </a:lnTo>
                    <a:lnTo>
                      <a:pt x="29" y="815"/>
                    </a:lnTo>
                    <a:lnTo>
                      <a:pt x="49" y="873"/>
                    </a:lnTo>
                    <a:lnTo>
                      <a:pt x="76" y="928"/>
                    </a:lnTo>
                    <a:lnTo>
                      <a:pt x="107" y="980"/>
                    </a:lnTo>
                    <a:lnTo>
                      <a:pt x="144" y="1028"/>
                    </a:lnTo>
                    <a:lnTo>
                      <a:pt x="184" y="1072"/>
                    </a:lnTo>
                    <a:lnTo>
                      <a:pt x="229" y="1113"/>
                    </a:lnTo>
                    <a:lnTo>
                      <a:pt x="277" y="1149"/>
                    </a:lnTo>
                    <a:lnTo>
                      <a:pt x="329" y="1180"/>
                    </a:lnTo>
                    <a:lnTo>
                      <a:pt x="383" y="1207"/>
                    </a:lnTo>
                    <a:lnTo>
                      <a:pt x="441" y="1227"/>
                    </a:lnTo>
                    <a:lnTo>
                      <a:pt x="501" y="1243"/>
                    </a:lnTo>
                    <a:lnTo>
                      <a:pt x="563" y="1253"/>
                    </a:lnTo>
                    <a:lnTo>
                      <a:pt x="628" y="1256"/>
                    </a:lnTo>
                    <a:close/>
                  </a:path>
                </a:pathLst>
              </a:custGeom>
              <a:solidFill>
                <a:srgbClr val="FF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099" name="Freeform 107"/>
              <p:cNvSpPr>
                <a:spLocks/>
              </p:cNvSpPr>
              <p:nvPr/>
            </p:nvSpPr>
            <p:spPr bwMode="auto">
              <a:xfrm>
                <a:off x="3698" y="1464"/>
                <a:ext cx="171" cy="160"/>
              </a:xfrm>
              <a:custGeom>
                <a:avLst/>
                <a:gdLst>
                  <a:gd name="T0" fmla="*/ 930 w 1039"/>
                  <a:gd name="T1" fmla="*/ 34 h 925"/>
                  <a:gd name="T2" fmla="*/ 963 w 1039"/>
                  <a:gd name="T3" fmla="*/ 105 h 925"/>
                  <a:gd name="T4" fmla="*/ 986 w 1039"/>
                  <a:gd name="T5" fmla="*/ 182 h 925"/>
                  <a:gd name="T6" fmla="*/ 999 w 1039"/>
                  <a:gd name="T7" fmla="*/ 264 h 925"/>
                  <a:gd name="T8" fmla="*/ 997 w 1039"/>
                  <a:gd name="T9" fmla="*/ 363 h 925"/>
                  <a:gd name="T10" fmla="*/ 975 w 1039"/>
                  <a:gd name="T11" fmla="*/ 474 h 925"/>
                  <a:gd name="T12" fmla="*/ 932 w 1039"/>
                  <a:gd name="T13" fmla="*/ 575 h 925"/>
                  <a:gd name="T14" fmla="*/ 871 w 1039"/>
                  <a:gd name="T15" fmla="*/ 665 h 925"/>
                  <a:gd name="T16" fmla="*/ 794 w 1039"/>
                  <a:gd name="T17" fmla="*/ 742 h 925"/>
                  <a:gd name="T18" fmla="*/ 704 w 1039"/>
                  <a:gd name="T19" fmla="*/ 803 h 925"/>
                  <a:gd name="T20" fmla="*/ 603 w 1039"/>
                  <a:gd name="T21" fmla="*/ 846 h 925"/>
                  <a:gd name="T22" fmla="*/ 492 w 1039"/>
                  <a:gd name="T23" fmla="*/ 868 h 925"/>
                  <a:gd name="T24" fmla="*/ 403 w 1039"/>
                  <a:gd name="T25" fmla="*/ 870 h 925"/>
                  <a:gd name="T26" fmla="*/ 338 w 1039"/>
                  <a:gd name="T27" fmla="*/ 863 h 925"/>
                  <a:gd name="T28" fmla="*/ 277 w 1039"/>
                  <a:gd name="T29" fmla="*/ 849 h 925"/>
                  <a:gd name="T30" fmla="*/ 218 w 1039"/>
                  <a:gd name="T31" fmla="*/ 828 h 925"/>
                  <a:gd name="T32" fmla="*/ 163 w 1039"/>
                  <a:gd name="T33" fmla="*/ 802 h 925"/>
                  <a:gd name="T34" fmla="*/ 111 w 1039"/>
                  <a:gd name="T35" fmla="*/ 770 h 925"/>
                  <a:gd name="T36" fmla="*/ 63 w 1039"/>
                  <a:gd name="T37" fmla="*/ 732 h 925"/>
                  <a:gd name="T38" fmla="*/ 19 w 1039"/>
                  <a:gd name="T39" fmla="*/ 689 h 925"/>
                  <a:gd name="T40" fmla="*/ 19 w 1039"/>
                  <a:gd name="T41" fmla="*/ 695 h 925"/>
                  <a:gd name="T42" fmla="*/ 63 w 1039"/>
                  <a:gd name="T43" fmla="*/ 748 h 925"/>
                  <a:gd name="T44" fmla="*/ 114 w 1039"/>
                  <a:gd name="T45" fmla="*/ 795 h 925"/>
                  <a:gd name="T46" fmla="*/ 170 w 1039"/>
                  <a:gd name="T47" fmla="*/ 836 h 925"/>
                  <a:gd name="T48" fmla="*/ 230 w 1039"/>
                  <a:gd name="T49" fmla="*/ 870 h 925"/>
                  <a:gd name="T50" fmla="*/ 296 w 1039"/>
                  <a:gd name="T51" fmla="*/ 896 h 925"/>
                  <a:gd name="T52" fmla="*/ 365 w 1039"/>
                  <a:gd name="T53" fmla="*/ 915 h 925"/>
                  <a:gd name="T54" fmla="*/ 437 w 1039"/>
                  <a:gd name="T55" fmla="*/ 924 h 925"/>
                  <a:gd name="T56" fmla="*/ 532 w 1039"/>
                  <a:gd name="T57" fmla="*/ 922 h 925"/>
                  <a:gd name="T58" fmla="*/ 642 w 1039"/>
                  <a:gd name="T59" fmla="*/ 900 h 925"/>
                  <a:gd name="T60" fmla="*/ 743 w 1039"/>
                  <a:gd name="T61" fmla="*/ 857 h 925"/>
                  <a:gd name="T62" fmla="*/ 833 w 1039"/>
                  <a:gd name="T63" fmla="*/ 796 h 925"/>
                  <a:gd name="T64" fmla="*/ 910 w 1039"/>
                  <a:gd name="T65" fmla="*/ 719 h 925"/>
                  <a:gd name="T66" fmla="*/ 971 w 1039"/>
                  <a:gd name="T67" fmla="*/ 629 h 925"/>
                  <a:gd name="T68" fmla="*/ 1014 w 1039"/>
                  <a:gd name="T69" fmla="*/ 528 h 925"/>
                  <a:gd name="T70" fmla="*/ 1036 w 1039"/>
                  <a:gd name="T71" fmla="*/ 417 h 925"/>
                  <a:gd name="T72" fmla="*/ 1037 w 1039"/>
                  <a:gd name="T73" fmla="*/ 309 h 925"/>
                  <a:gd name="T74" fmla="*/ 1020 w 1039"/>
                  <a:gd name="T75" fmla="*/ 211 h 925"/>
                  <a:gd name="T76" fmla="*/ 986 w 1039"/>
                  <a:gd name="T77" fmla="*/ 121 h 925"/>
                  <a:gd name="T78" fmla="*/ 939 w 1039"/>
                  <a:gd name="T79" fmla="*/ 38 h 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39" h="925">
                    <a:moveTo>
                      <a:pt x="910" y="0"/>
                    </a:moveTo>
                    <a:lnTo>
                      <a:pt x="930" y="34"/>
                    </a:lnTo>
                    <a:lnTo>
                      <a:pt x="948" y="69"/>
                    </a:lnTo>
                    <a:lnTo>
                      <a:pt x="963" y="105"/>
                    </a:lnTo>
                    <a:lnTo>
                      <a:pt x="976" y="143"/>
                    </a:lnTo>
                    <a:lnTo>
                      <a:pt x="986" y="182"/>
                    </a:lnTo>
                    <a:lnTo>
                      <a:pt x="995" y="223"/>
                    </a:lnTo>
                    <a:lnTo>
                      <a:pt x="999" y="264"/>
                    </a:lnTo>
                    <a:lnTo>
                      <a:pt x="1000" y="306"/>
                    </a:lnTo>
                    <a:lnTo>
                      <a:pt x="997" y="363"/>
                    </a:lnTo>
                    <a:lnTo>
                      <a:pt x="989" y="420"/>
                    </a:lnTo>
                    <a:lnTo>
                      <a:pt x="975" y="474"/>
                    </a:lnTo>
                    <a:lnTo>
                      <a:pt x="955" y="525"/>
                    </a:lnTo>
                    <a:lnTo>
                      <a:pt x="932" y="575"/>
                    </a:lnTo>
                    <a:lnTo>
                      <a:pt x="904" y="621"/>
                    </a:lnTo>
                    <a:lnTo>
                      <a:pt x="871" y="665"/>
                    </a:lnTo>
                    <a:lnTo>
                      <a:pt x="834" y="705"/>
                    </a:lnTo>
                    <a:lnTo>
                      <a:pt x="794" y="742"/>
                    </a:lnTo>
                    <a:lnTo>
                      <a:pt x="750" y="774"/>
                    </a:lnTo>
                    <a:lnTo>
                      <a:pt x="704" y="803"/>
                    </a:lnTo>
                    <a:lnTo>
                      <a:pt x="655" y="826"/>
                    </a:lnTo>
                    <a:lnTo>
                      <a:pt x="603" y="846"/>
                    </a:lnTo>
                    <a:lnTo>
                      <a:pt x="549" y="860"/>
                    </a:lnTo>
                    <a:lnTo>
                      <a:pt x="492" y="868"/>
                    </a:lnTo>
                    <a:lnTo>
                      <a:pt x="435" y="871"/>
                    </a:lnTo>
                    <a:lnTo>
                      <a:pt x="403" y="870"/>
                    </a:lnTo>
                    <a:lnTo>
                      <a:pt x="370" y="868"/>
                    </a:lnTo>
                    <a:lnTo>
                      <a:pt x="338" y="863"/>
                    </a:lnTo>
                    <a:lnTo>
                      <a:pt x="307" y="857"/>
                    </a:lnTo>
                    <a:lnTo>
                      <a:pt x="277" y="849"/>
                    </a:lnTo>
                    <a:lnTo>
                      <a:pt x="247" y="839"/>
                    </a:lnTo>
                    <a:lnTo>
                      <a:pt x="218" y="828"/>
                    </a:lnTo>
                    <a:lnTo>
                      <a:pt x="190" y="816"/>
                    </a:lnTo>
                    <a:lnTo>
                      <a:pt x="163" y="802"/>
                    </a:lnTo>
                    <a:lnTo>
                      <a:pt x="137" y="786"/>
                    </a:lnTo>
                    <a:lnTo>
                      <a:pt x="111" y="770"/>
                    </a:lnTo>
                    <a:lnTo>
                      <a:pt x="87" y="751"/>
                    </a:lnTo>
                    <a:lnTo>
                      <a:pt x="63" y="732"/>
                    </a:lnTo>
                    <a:lnTo>
                      <a:pt x="41" y="711"/>
                    </a:lnTo>
                    <a:lnTo>
                      <a:pt x="19" y="689"/>
                    </a:lnTo>
                    <a:lnTo>
                      <a:pt x="0" y="666"/>
                    </a:lnTo>
                    <a:lnTo>
                      <a:pt x="19" y="695"/>
                    </a:lnTo>
                    <a:lnTo>
                      <a:pt x="41" y="721"/>
                    </a:lnTo>
                    <a:lnTo>
                      <a:pt x="63" y="748"/>
                    </a:lnTo>
                    <a:lnTo>
                      <a:pt x="88" y="772"/>
                    </a:lnTo>
                    <a:lnTo>
                      <a:pt x="114" y="795"/>
                    </a:lnTo>
                    <a:lnTo>
                      <a:pt x="141" y="817"/>
                    </a:lnTo>
                    <a:lnTo>
                      <a:pt x="170" y="836"/>
                    </a:lnTo>
                    <a:lnTo>
                      <a:pt x="199" y="854"/>
                    </a:lnTo>
                    <a:lnTo>
                      <a:pt x="230" y="870"/>
                    </a:lnTo>
                    <a:lnTo>
                      <a:pt x="262" y="884"/>
                    </a:lnTo>
                    <a:lnTo>
                      <a:pt x="296" y="896"/>
                    </a:lnTo>
                    <a:lnTo>
                      <a:pt x="329" y="907"/>
                    </a:lnTo>
                    <a:lnTo>
                      <a:pt x="365" y="915"/>
                    </a:lnTo>
                    <a:lnTo>
                      <a:pt x="400" y="921"/>
                    </a:lnTo>
                    <a:lnTo>
                      <a:pt x="437" y="924"/>
                    </a:lnTo>
                    <a:lnTo>
                      <a:pt x="474" y="925"/>
                    </a:lnTo>
                    <a:lnTo>
                      <a:pt x="532" y="922"/>
                    </a:lnTo>
                    <a:lnTo>
                      <a:pt x="588" y="914"/>
                    </a:lnTo>
                    <a:lnTo>
                      <a:pt x="642" y="900"/>
                    </a:lnTo>
                    <a:lnTo>
                      <a:pt x="694" y="880"/>
                    </a:lnTo>
                    <a:lnTo>
                      <a:pt x="743" y="857"/>
                    </a:lnTo>
                    <a:lnTo>
                      <a:pt x="790" y="828"/>
                    </a:lnTo>
                    <a:lnTo>
                      <a:pt x="833" y="796"/>
                    </a:lnTo>
                    <a:lnTo>
                      <a:pt x="874" y="759"/>
                    </a:lnTo>
                    <a:lnTo>
                      <a:pt x="910" y="719"/>
                    </a:lnTo>
                    <a:lnTo>
                      <a:pt x="943" y="675"/>
                    </a:lnTo>
                    <a:lnTo>
                      <a:pt x="971" y="629"/>
                    </a:lnTo>
                    <a:lnTo>
                      <a:pt x="995" y="580"/>
                    </a:lnTo>
                    <a:lnTo>
                      <a:pt x="1014" y="528"/>
                    </a:lnTo>
                    <a:lnTo>
                      <a:pt x="1028" y="474"/>
                    </a:lnTo>
                    <a:lnTo>
                      <a:pt x="1036" y="417"/>
                    </a:lnTo>
                    <a:lnTo>
                      <a:pt x="1039" y="360"/>
                    </a:lnTo>
                    <a:lnTo>
                      <a:pt x="1037" y="309"/>
                    </a:lnTo>
                    <a:lnTo>
                      <a:pt x="1030" y="259"/>
                    </a:lnTo>
                    <a:lnTo>
                      <a:pt x="1020" y="211"/>
                    </a:lnTo>
                    <a:lnTo>
                      <a:pt x="1005" y="165"/>
                    </a:lnTo>
                    <a:lnTo>
                      <a:pt x="986" y="121"/>
                    </a:lnTo>
                    <a:lnTo>
                      <a:pt x="965" y="79"/>
                    </a:lnTo>
                    <a:lnTo>
                      <a:pt x="939" y="38"/>
                    </a:lnTo>
                    <a:lnTo>
                      <a:pt x="9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00" name="Freeform 108"/>
              <p:cNvSpPr>
                <a:spLocks/>
              </p:cNvSpPr>
              <p:nvPr/>
            </p:nvSpPr>
            <p:spPr bwMode="auto">
              <a:xfrm>
                <a:off x="3756" y="1509"/>
                <a:ext cx="38" cy="39"/>
              </a:xfrm>
              <a:custGeom>
                <a:avLst/>
                <a:gdLst>
                  <a:gd name="T0" fmla="*/ 117 w 233"/>
                  <a:gd name="T1" fmla="*/ 233 h 233"/>
                  <a:gd name="T2" fmla="*/ 140 w 233"/>
                  <a:gd name="T3" fmla="*/ 230 h 233"/>
                  <a:gd name="T4" fmla="*/ 161 w 233"/>
                  <a:gd name="T5" fmla="*/ 224 h 233"/>
                  <a:gd name="T6" fmla="*/ 182 w 233"/>
                  <a:gd name="T7" fmla="*/ 213 h 233"/>
                  <a:gd name="T8" fmla="*/ 199 w 233"/>
                  <a:gd name="T9" fmla="*/ 198 h 233"/>
                  <a:gd name="T10" fmla="*/ 213 w 233"/>
                  <a:gd name="T11" fmla="*/ 181 h 233"/>
                  <a:gd name="T12" fmla="*/ 224 w 233"/>
                  <a:gd name="T13" fmla="*/ 161 h 233"/>
                  <a:gd name="T14" fmla="*/ 231 w 233"/>
                  <a:gd name="T15" fmla="*/ 139 h 233"/>
                  <a:gd name="T16" fmla="*/ 233 w 233"/>
                  <a:gd name="T17" fmla="*/ 116 h 233"/>
                  <a:gd name="T18" fmla="*/ 231 w 233"/>
                  <a:gd name="T19" fmla="*/ 93 h 233"/>
                  <a:gd name="T20" fmla="*/ 224 w 233"/>
                  <a:gd name="T21" fmla="*/ 72 h 233"/>
                  <a:gd name="T22" fmla="*/ 213 w 233"/>
                  <a:gd name="T23" fmla="*/ 51 h 233"/>
                  <a:gd name="T24" fmla="*/ 199 w 233"/>
                  <a:gd name="T25" fmla="*/ 34 h 233"/>
                  <a:gd name="T26" fmla="*/ 182 w 233"/>
                  <a:gd name="T27" fmla="*/ 20 h 233"/>
                  <a:gd name="T28" fmla="*/ 161 w 233"/>
                  <a:gd name="T29" fmla="*/ 9 h 233"/>
                  <a:gd name="T30" fmla="*/ 140 w 233"/>
                  <a:gd name="T31" fmla="*/ 2 h 233"/>
                  <a:gd name="T32" fmla="*/ 117 w 233"/>
                  <a:gd name="T33" fmla="*/ 0 h 233"/>
                  <a:gd name="T34" fmla="*/ 94 w 233"/>
                  <a:gd name="T35" fmla="*/ 2 h 233"/>
                  <a:gd name="T36" fmla="*/ 72 w 233"/>
                  <a:gd name="T37" fmla="*/ 9 h 233"/>
                  <a:gd name="T38" fmla="*/ 51 w 233"/>
                  <a:gd name="T39" fmla="*/ 20 h 233"/>
                  <a:gd name="T40" fmla="*/ 35 w 233"/>
                  <a:gd name="T41" fmla="*/ 34 h 233"/>
                  <a:gd name="T42" fmla="*/ 20 w 233"/>
                  <a:gd name="T43" fmla="*/ 51 h 233"/>
                  <a:gd name="T44" fmla="*/ 9 w 233"/>
                  <a:gd name="T45" fmla="*/ 72 h 233"/>
                  <a:gd name="T46" fmla="*/ 3 w 233"/>
                  <a:gd name="T47" fmla="*/ 93 h 233"/>
                  <a:gd name="T48" fmla="*/ 0 w 233"/>
                  <a:gd name="T49" fmla="*/ 116 h 233"/>
                  <a:gd name="T50" fmla="*/ 3 w 233"/>
                  <a:gd name="T51" fmla="*/ 139 h 233"/>
                  <a:gd name="T52" fmla="*/ 9 w 233"/>
                  <a:gd name="T53" fmla="*/ 161 h 233"/>
                  <a:gd name="T54" fmla="*/ 20 w 233"/>
                  <a:gd name="T55" fmla="*/ 181 h 233"/>
                  <a:gd name="T56" fmla="*/ 35 w 233"/>
                  <a:gd name="T57" fmla="*/ 198 h 233"/>
                  <a:gd name="T58" fmla="*/ 51 w 233"/>
                  <a:gd name="T59" fmla="*/ 213 h 233"/>
                  <a:gd name="T60" fmla="*/ 72 w 233"/>
                  <a:gd name="T61" fmla="*/ 224 h 233"/>
                  <a:gd name="T62" fmla="*/ 94 w 233"/>
                  <a:gd name="T63" fmla="*/ 230 h 233"/>
                  <a:gd name="T64" fmla="*/ 117 w 233"/>
                  <a:gd name="T65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3" h="233">
                    <a:moveTo>
                      <a:pt x="117" y="233"/>
                    </a:moveTo>
                    <a:lnTo>
                      <a:pt x="140" y="230"/>
                    </a:lnTo>
                    <a:lnTo>
                      <a:pt x="161" y="224"/>
                    </a:lnTo>
                    <a:lnTo>
                      <a:pt x="182" y="213"/>
                    </a:lnTo>
                    <a:lnTo>
                      <a:pt x="199" y="198"/>
                    </a:lnTo>
                    <a:lnTo>
                      <a:pt x="213" y="181"/>
                    </a:lnTo>
                    <a:lnTo>
                      <a:pt x="224" y="161"/>
                    </a:lnTo>
                    <a:lnTo>
                      <a:pt x="231" y="139"/>
                    </a:lnTo>
                    <a:lnTo>
                      <a:pt x="233" y="116"/>
                    </a:lnTo>
                    <a:lnTo>
                      <a:pt x="231" y="93"/>
                    </a:lnTo>
                    <a:lnTo>
                      <a:pt x="224" y="72"/>
                    </a:lnTo>
                    <a:lnTo>
                      <a:pt x="213" y="51"/>
                    </a:lnTo>
                    <a:lnTo>
                      <a:pt x="199" y="34"/>
                    </a:lnTo>
                    <a:lnTo>
                      <a:pt x="182" y="20"/>
                    </a:lnTo>
                    <a:lnTo>
                      <a:pt x="161" y="9"/>
                    </a:lnTo>
                    <a:lnTo>
                      <a:pt x="140" y="2"/>
                    </a:lnTo>
                    <a:lnTo>
                      <a:pt x="117" y="0"/>
                    </a:lnTo>
                    <a:lnTo>
                      <a:pt x="94" y="2"/>
                    </a:lnTo>
                    <a:lnTo>
                      <a:pt x="72" y="9"/>
                    </a:lnTo>
                    <a:lnTo>
                      <a:pt x="51" y="20"/>
                    </a:lnTo>
                    <a:lnTo>
                      <a:pt x="35" y="34"/>
                    </a:lnTo>
                    <a:lnTo>
                      <a:pt x="20" y="51"/>
                    </a:lnTo>
                    <a:lnTo>
                      <a:pt x="9" y="72"/>
                    </a:lnTo>
                    <a:lnTo>
                      <a:pt x="3" y="93"/>
                    </a:lnTo>
                    <a:lnTo>
                      <a:pt x="0" y="116"/>
                    </a:lnTo>
                    <a:lnTo>
                      <a:pt x="3" y="139"/>
                    </a:lnTo>
                    <a:lnTo>
                      <a:pt x="9" y="161"/>
                    </a:lnTo>
                    <a:lnTo>
                      <a:pt x="20" y="181"/>
                    </a:lnTo>
                    <a:lnTo>
                      <a:pt x="35" y="198"/>
                    </a:lnTo>
                    <a:lnTo>
                      <a:pt x="51" y="213"/>
                    </a:lnTo>
                    <a:lnTo>
                      <a:pt x="72" y="224"/>
                    </a:lnTo>
                    <a:lnTo>
                      <a:pt x="94" y="230"/>
                    </a:lnTo>
                    <a:lnTo>
                      <a:pt x="117" y="2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01" name="Freeform 109"/>
              <p:cNvSpPr>
                <a:spLocks/>
              </p:cNvSpPr>
              <p:nvPr/>
            </p:nvSpPr>
            <p:spPr bwMode="auto">
              <a:xfrm>
                <a:off x="3736" y="1659"/>
                <a:ext cx="83" cy="41"/>
              </a:xfrm>
              <a:custGeom>
                <a:avLst/>
                <a:gdLst>
                  <a:gd name="T0" fmla="*/ 502 w 502"/>
                  <a:gd name="T1" fmla="*/ 238 h 238"/>
                  <a:gd name="T2" fmla="*/ 502 w 502"/>
                  <a:gd name="T3" fmla="*/ 0 h 238"/>
                  <a:gd name="T4" fmla="*/ 0 w 502"/>
                  <a:gd name="T5" fmla="*/ 65 h 238"/>
                  <a:gd name="T6" fmla="*/ 0 w 502"/>
                  <a:gd name="T7" fmla="*/ 238 h 238"/>
                  <a:gd name="T8" fmla="*/ 502 w 502"/>
                  <a:gd name="T9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2" h="238">
                    <a:moveTo>
                      <a:pt x="502" y="238"/>
                    </a:moveTo>
                    <a:lnTo>
                      <a:pt x="502" y="0"/>
                    </a:lnTo>
                    <a:lnTo>
                      <a:pt x="0" y="65"/>
                    </a:lnTo>
                    <a:lnTo>
                      <a:pt x="0" y="238"/>
                    </a:lnTo>
                    <a:lnTo>
                      <a:pt x="502" y="238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02" name="Freeform 110"/>
              <p:cNvSpPr>
                <a:spLocks/>
              </p:cNvSpPr>
              <p:nvPr/>
            </p:nvSpPr>
            <p:spPr bwMode="auto">
              <a:xfrm>
                <a:off x="3743" y="1676"/>
                <a:ext cx="16" cy="15"/>
              </a:xfrm>
              <a:custGeom>
                <a:avLst/>
                <a:gdLst>
                  <a:gd name="T0" fmla="*/ 46 w 93"/>
                  <a:gd name="T1" fmla="*/ 94 h 94"/>
                  <a:gd name="T2" fmla="*/ 55 w 93"/>
                  <a:gd name="T3" fmla="*/ 93 h 94"/>
                  <a:gd name="T4" fmla="*/ 64 w 93"/>
                  <a:gd name="T5" fmla="*/ 90 h 94"/>
                  <a:gd name="T6" fmla="*/ 72 w 93"/>
                  <a:gd name="T7" fmla="*/ 86 h 94"/>
                  <a:gd name="T8" fmla="*/ 79 w 93"/>
                  <a:gd name="T9" fmla="*/ 80 h 94"/>
                  <a:gd name="T10" fmla="*/ 85 w 93"/>
                  <a:gd name="T11" fmla="*/ 73 h 94"/>
                  <a:gd name="T12" fmla="*/ 90 w 93"/>
                  <a:gd name="T13" fmla="*/ 66 h 94"/>
                  <a:gd name="T14" fmla="*/ 92 w 93"/>
                  <a:gd name="T15" fmla="*/ 57 h 94"/>
                  <a:gd name="T16" fmla="*/ 93 w 93"/>
                  <a:gd name="T17" fmla="*/ 48 h 94"/>
                  <a:gd name="T18" fmla="*/ 92 w 93"/>
                  <a:gd name="T19" fmla="*/ 38 h 94"/>
                  <a:gd name="T20" fmla="*/ 90 w 93"/>
                  <a:gd name="T21" fmla="*/ 29 h 94"/>
                  <a:gd name="T22" fmla="*/ 85 w 93"/>
                  <a:gd name="T23" fmla="*/ 21 h 94"/>
                  <a:gd name="T24" fmla="*/ 79 w 93"/>
                  <a:gd name="T25" fmla="*/ 14 h 94"/>
                  <a:gd name="T26" fmla="*/ 72 w 93"/>
                  <a:gd name="T27" fmla="*/ 9 h 94"/>
                  <a:gd name="T28" fmla="*/ 64 w 93"/>
                  <a:gd name="T29" fmla="*/ 4 h 94"/>
                  <a:gd name="T30" fmla="*/ 55 w 93"/>
                  <a:gd name="T31" fmla="*/ 2 h 94"/>
                  <a:gd name="T32" fmla="*/ 46 w 93"/>
                  <a:gd name="T33" fmla="*/ 0 h 94"/>
                  <a:gd name="T34" fmla="*/ 37 w 93"/>
                  <a:gd name="T35" fmla="*/ 2 h 94"/>
                  <a:gd name="T36" fmla="*/ 28 w 93"/>
                  <a:gd name="T37" fmla="*/ 4 h 94"/>
                  <a:gd name="T38" fmla="*/ 21 w 93"/>
                  <a:gd name="T39" fmla="*/ 9 h 94"/>
                  <a:gd name="T40" fmla="*/ 14 w 93"/>
                  <a:gd name="T41" fmla="*/ 14 h 94"/>
                  <a:gd name="T42" fmla="*/ 8 w 93"/>
                  <a:gd name="T43" fmla="*/ 21 h 94"/>
                  <a:gd name="T44" fmla="*/ 3 w 93"/>
                  <a:gd name="T45" fmla="*/ 29 h 94"/>
                  <a:gd name="T46" fmla="*/ 1 w 93"/>
                  <a:gd name="T47" fmla="*/ 38 h 94"/>
                  <a:gd name="T48" fmla="*/ 0 w 93"/>
                  <a:gd name="T49" fmla="*/ 48 h 94"/>
                  <a:gd name="T50" fmla="*/ 1 w 93"/>
                  <a:gd name="T51" fmla="*/ 57 h 94"/>
                  <a:gd name="T52" fmla="*/ 3 w 93"/>
                  <a:gd name="T53" fmla="*/ 66 h 94"/>
                  <a:gd name="T54" fmla="*/ 8 w 93"/>
                  <a:gd name="T55" fmla="*/ 73 h 94"/>
                  <a:gd name="T56" fmla="*/ 14 w 93"/>
                  <a:gd name="T57" fmla="*/ 80 h 94"/>
                  <a:gd name="T58" fmla="*/ 21 w 93"/>
                  <a:gd name="T59" fmla="*/ 86 h 94"/>
                  <a:gd name="T60" fmla="*/ 28 w 93"/>
                  <a:gd name="T61" fmla="*/ 90 h 94"/>
                  <a:gd name="T62" fmla="*/ 37 w 93"/>
                  <a:gd name="T63" fmla="*/ 93 h 94"/>
                  <a:gd name="T64" fmla="*/ 46 w 93"/>
                  <a:gd name="T6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3" h="94">
                    <a:moveTo>
                      <a:pt x="46" y="94"/>
                    </a:moveTo>
                    <a:lnTo>
                      <a:pt x="55" y="93"/>
                    </a:lnTo>
                    <a:lnTo>
                      <a:pt x="64" y="90"/>
                    </a:lnTo>
                    <a:lnTo>
                      <a:pt x="72" y="86"/>
                    </a:lnTo>
                    <a:lnTo>
                      <a:pt x="79" y="80"/>
                    </a:lnTo>
                    <a:lnTo>
                      <a:pt x="85" y="73"/>
                    </a:lnTo>
                    <a:lnTo>
                      <a:pt x="90" y="66"/>
                    </a:lnTo>
                    <a:lnTo>
                      <a:pt x="92" y="57"/>
                    </a:lnTo>
                    <a:lnTo>
                      <a:pt x="93" y="48"/>
                    </a:lnTo>
                    <a:lnTo>
                      <a:pt x="92" y="38"/>
                    </a:lnTo>
                    <a:lnTo>
                      <a:pt x="90" y="29"/>
                    </a:lnTo>
                    <a:lnTo>
                      <a:pt x="85" y="21"/>
                    </a:lnTo>
                    <a:lnTo>
                      <a:pt x="79" y="14"/>
                    </a:lnTo>
                    <a:lnTo>
                      <a:pt x="72" y="9"/>
                    </a:lnTo>
                    <a:lnTo>
                      <a:pt x="64" y="4"/>
                    </a:lnTo>
                    <a:lnTo>
                      <a:pt x="55" y="2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8" y="4"/>
                    </a:lnTo>
                    <a:lnTo>
                      <a:pt x="21" y="9"/>
                    </a:lnTo>
                    <a:lnTo>
                      <a:pt x="14" y="14"/>
                    </a:lnTo>
                    <a:lnTo>
                      <a:pt x="8" y="21"/>
                    </a:lnTo>
                    <a:lnTo>
                      <a:pt x="3" y="29"/>
                    </a:lnTo>
                    <a:lnTo>
                      <a:pt x="1" y="38"/>
                    </a:lnTo>
                    <a:lnTo>
                      <a:pt x="0" y="48"/>
                    </a:lnTo>
                    <a:lnTo>
                      <a:pt x="1" y="57"/>
                    </a:lnTo>
                    <a:lnTo>
                      <a:pt x="3" y="66"/>
                    </a:lnTo>
                    <a:lnTo>
                      <a:pt x="8" y="73"/>
                    </a:lnTo>
                    <a:lnTo>
                      <a:pt x="14" y="80"/>
                    </a:lnTo>
                    <a:lnTo>
                      <a:pt x="21" y="86"/>
                    </a:lnTo>
                    <a:lnTo>
                      <a:pt x="28" y="90"/>
                    </a:lnTo>
                    <a:lnTo>
                      <a:pt x="37" y="93"/>
                    </a:lnTo>
                    <a:lnTo>
                      <a:pt x="46" y="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03" name="Freeform 111"/>
              <p:cNvSpPr>
                <a:spLocks/>
              </p:cNvSpPr>
              <p:nvPr/>
            </p:nvSpPr>
            <p:spPr bwMode="auto">
              <a:xfrm>
                <a:off x="3769" y="1676"/>
                <a:ext cx="15" cy="15"/>
              </a:xfrm>
              <a:custGeom>
                <a:avLst/>
                <a:gdLst>
                  <a:gd name="T0" fmla="*/ 46 w 93"/>
                  <a:gd name="T1" fmla="*/ 94 h 94"/>
                  <a:gd name="T2" fmla="*/ 55 w 93"/>
                  <a:gd name="T3" fmla="*/ 93 h 94"/>
                  <a:gd name="T4" fmla="*/ 64 w 93"/>
                  <a:gd name="T5" fmla="*/ 90 h 94"/>
                  <a:gd name="T6" fmla="*/ 72 w 93"/>
                  <a:gd name="T7" fmla="*/ 86 h 94"/>
                  <a:gd name="T8" fmla="*/ 79 w 93"/>
                  <a:gd name="T9" fmla="*/ 80 h 94"/>
                  <a:gd name="T10" fmla="*/ 85 w 93"/>
                  <a:gd name="T11" fmla="*/ 73 h 94"/>
                  <a:gd name="T12" fmla="*/ 89 w 93"/>
                  <a:gd name="T13" fmla="*/ 66 h 94"/>
                  <a:gd name="T14" fmla="*/ 92 w 93"/>
                  <a:gd name="T15" fmla="*/ 57 h 94"/>
                  <a:gd name="T16" fmla="*/ 93 w 93"/>
                  <a:gd name="T17" fmla="*/ 48 h 94"/>
                  <a:gd name="T18" fmla="*/ 92 w 93"/>
                  <a:gd name="T19" fmla="*/ 38 h 94"/>
                  <a:gd name="T20" fmla="*/ 89 w 93"/>
                  <a:gd name="T21" fmla="*/ 29 h 94"/>
                  <a:gd name="T22" fmla="*/ 85 w 93"/>
                  <a:gd name="T23" fmla="*/ 21 h 94"/>
                  <a:gd name="T24" fmla="*/ 79 w 93"/>
                  <a:gd name="T25" fmla="*/ 14 h 94"/>
                  <a:gd name="T26" fmla="*/ 72 w 93"/>
                  <a:gd name="T27" fmla="*/ 9 h 94"/>
                  <a:gd name="T28" fmla="*/ 64 w 93"/>
                  <a:gd name="T29" fmla="*/ 4 h 94"/>
                  <a:gd name="T30" fmla="*/ 55 w 93"/>
                  <a:gd name="T31" fmla="*/ 2 h 94"/>
                  <a:gd name="T32" fmla="*/ 46 w 93"/>
                  <a:gd name="T33" fmla="*/ 0 h 94"/>
                  <a:gd name="T34" fmla="*/ 36 w 93"/>
                  <a:gd name="T35" fmla="*/ 2 h 94"/>
                  <a:gd name="T36" fmla="*/ 27 w 93"/>
                  <a:gd name="T37" fmla="*/ 4 h 94"/>
                  <a:gd name="T38" fmla="*/ 20 w 93"/>
                  <a:gd name="T39" fmla="*/ 9 h 94"/>
                  <a:gd name="T40" fmla="*/ 13 w 93"/>
                  <a:gd name="T41" fmla="*/ 14 h 94"/>
                  <a:gd name="T42" fmla="*/ 8 w 93"/>
                  <a:gd name="T43" fmla="*/ 21 h 94"/>
                  <a:gd name="T44" fmla="*/ 3 w 93"/>
                  <a:gd name="T45" fmla="*/ 29 h 94"/>
                  <a:gd name="T46" fmla="*/ 1 w 93"/>
                  <a:gd name="T47" fmla="*/ 38 h 94"/>
                  <a:gd name="T48" fmla="*/ 0 w 93"/>
                  <a:gd name="T49" fmla="*/ 48 h 94"/>
                  <a:gd name="T50" fmla="*/ 1 w 93"/>
                  <a:gd name="T51" fmla="*/ 57 h 94"/>
                  <a:gd name="T52" fmla="*/ 3 w 93"/>
                  <a:gd name="T53" fmla="*/ 66 h 94"/>
                  <a:gd name="T54" fmla="*/ 8 w 93"/>
                  <a:gd name="T55" fmla="*/ 73 h 94"/>
                  <a:gd name="T56" fmla="*/ 13 w 93"/>
                  <a:gd name="T57" fmla="*/ 80 h 94"/>
                  <a:gd name="T58" fmla="*/ 20 w 93"/>
                  <a:gd name="T59" fmla="*/ 86 h 94"/>
                  <a:gd name="T60" fmla="*/ 27 w 93"/>
                  <a:gd name="T61" fmla="*/ 90 h 94"/>
                  <a:gd name="T62" fmla="*/ 36 w 93"/>
                  <a:gd name="T63" fmla="*/ 93 h 94"/>
                  <a:gd name="T64" fmla="*/ 46 w 93"/>
                  <a:gd name="T6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3" h="94">
                    <a:moveTo>
                      <a:pt x="46" y="94"/>
                    </a:moveTo>
                    <a:lnTo>
                      <a:pt x="55" y="93"/>
                    </a:lnTo>
                    <a:lnTo>
                      <a:pt x="64" y="90"/>
                    </a:lnTo>
                    <a:lnTo>
                      <a:pt x="72" y="86"/>
                    </a:lnTo>
                    <a:lnTo>
                      <a:pt x="79" y="80"/>
                    </a:lnTo>
                    <a:lnTo>
                      <a:pt x="85" y="73"/>
                    </a:lnTo>
                    <a:lnTo>
                      <a:pt x="89" y="66"/>
                    </a:lnTo>
                    <a:lnTo>
                      <a:pt x="92" y="57"/>
                    </a:lnTo>
                    <a:lnTo>
                      <a:pt x="93" y="48"/>
                    </a:lnTo>
                    <a:lnTo>
                      <a:pt x="92" y="38"/>
                    </a:lnTo>
                    <a:lnTo>
                      <a:pt x="89" y="29"/>
                    </a:lnTo>
                    <a:lnTo>
                      <a:pt x="85" y="21"/>
                    </a:lnTo>
                    <a:lnTo>
                      <a:pt x="79" y="14"/>
                    </a:lnTo>
                    <a:lnTo>
                      <a:pt x="72" y="9"/>
                    </a:lnTo>
                    <a:lnTo>
                      <a:pt x="64" y="4"/>
                    </a:lnTo>
                    <a:lnTo>
                      <a:pt x="55" y="2"/>
                    </a:lnTo>
                    <a:lnTo>
                      <a:pt x="46" y="0"/>
                    </a:lnTo>
                    <a:lnTo>
                      <a:pt x="36" y="2"/>
                    </a:lnTo>
                    <a:lnTo>
                      <a:pt x="27" y="4"/>
                    </a:lnTo>
                    <a:lnTo>
                      <a:pt x="20" y="9"/>
                    </a:lnTo>
                    <a:lnTo>
                      <a:pt x="13" y="14"/>
                    </a:lnTo>
                    <a:lnTo>
                      <a:pt x="8" y="21"/>
                    </a:lnTo>
                    <a:lnTo>
                      <a:pt x="3" y="29"/>
                    </a:lnTo>
                    <a:lnTo>
                      <a:pt x="1" y="38"/>
                    </a:lnTo>
                    <a:lnTo>
                      <a:pt x="0" y="48"/>
                    </a:lnTo>
                    <a:lnTo>
                      <a:pt x="1" y="57"/>
                    </a:lnTo>
                    <a:lnTo>
                      <a:pt x="3" y="66"/>
                    </a:lnTo>
                    <a:lnTo>
                      <a:pt x="8" y="73"/>
                    </a:lnTo>
                    <a:lnTo>
                      <a:pt x="13" y="80"/>
                    </a:lnTo>
                    <a:lnTo>
                      <a:pt x="20" y="86"/>
                    </a:lnTo>
                    <a:lnTo>
                      <a:pt x="27" y="90"/>
                    </a:lnTo>
                    <a:lnTo>
                      <a:pt x="36" y="93"/>
                    </a:lnTo>
                    <a:lnTo>
                      <a:pt x="46" y="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04" name="Freeform 112"/>
              <p:cNvSpPr>
                <a:spLocks/>
              </p:cNvSpPr>
              <p:nvPr/>
            </p:nvSpPr>
            <p:spPr bwMode="auto">
              <a:xfrm>
                <a:off x="3798" y="1676"/>
                <a:ext cx="15" cy="15"/>
              </a:xfrm>
              <a:custGeom>
                <a:avLst/>
                <a:gdLst>
                  <a:gd name="T0" fmla="*/ 47 w 93"/>
                  <a:gd name="T1" fmla="*/ 94 h 94"/>
                  <a:gd name="T2" fmla="*/ 56 w 93"/>
                  <a:gd name="T3" fmla="*/ 93 h 94"/>
                  <a:gd name="T4" fmla="*/ 65 w 93"/>
                  <a:gd name="T5" fmla="*/ 90 h 94"/>
                  <a:gd name="T6" fmla="*/ 72 w 93"/>
                  <a:gd name="T7" fmla="*/ 86 h 94"/>
                  <a:gd name="T8" fmla="*/ 79 w 93"/>
                  <a:gd name="T9" fmla="*/ 80 h 94"/>
                  <a:gd name="T10" fmla="*/ 85 w 93"/>
                  <a:gd name="T11" fmla="*/ 73 h 94"/>
                  <a:gd name="T12" fmla="*/ 90 w 93"/>
                  <a:gd name="T13" fmla="*/ 66 h 94"/>
                  <a:gd name="T14" fmla="*/ 92 w 93"/>
                  <a:gd name="T15" fmla="*/ 57 h 94"/>
                  <a:gd name="T16" fmla="*/ 93 w 93"/>
                  <a:gd name="T17" fmla="*/ 48 h 94"/>
                  <a:gd name="T18" fmla="*/ 92 w 93"/>
                  <a:gd name="T19" fmla="*/ 38 h 94"/>
                  <a:gd name="T20" fmla="*/ 90 w 93"/>
                  <a:gd name="T21" fmla="*/ 29 h 94"/>
                  <a:gd name="T22" fmla="*/ 85 w 93"/>
                  <a:gd name="T23" fmla="*/ 21 h 94"/>
                  <a:gd name="T24" fmla="*/ 79 w 93"/>
                  <a:gd name="T25" fmla="*/ 14 h 94"/>
                  <a:gd name="T26" fmla="*/ 72 w 93"/>
                  <a:gd name="T27" fmla="*/ 9 h 94"/>
                  <a:gd name="T28" fmla="*/ 65 w 93"/>
                  <a:gd name="T29" fmla="*/ 4 h 94"/>
                  <a:gd name="T30" fmla="*/ 56 w 93"/>
                  <a:gd name="T31" fmla="*/ 2 h 94"/>
                  <a:gd name="T32" fmla="*/ 47 w 93"/>
                  <a:gd name="T33" fmla="*/ 0 h 94"/>
                  <a:gd name="T34" fmla="*/ 38 w 93"/>
                  <a:gd name="T35" fmla="*/ 2 h 94"/>
                  <a:gd name="T36" fmla="*/ 29 w 93"/>
                  <a:gd name="T37" fmla="*/ 4 h 94"/>
                  <a:gd name="T38" fmla="*/ 20 w 93"/>
                  <a:gd name="T39" fmla="*/ 9 h 94"/>
                  <a:gd name="T40" fmla="*/ 14 w 93"/>
                  <a:gd name="T41" fmla="*/ 14 h 94"/>
                  <a:gd name="T42" fmla="*/ 8 w 93"/>
                  <a:gd name="T43" fmla="*/ 21 h 94"/>
                  <a:gd name="T44" fmla="*/ 3 w 93"/>
                  <a:gd name="T45" fmla="*/ 29 h 94"/>
                  <a:gd name="T46" fmla="*/ 1 w 93"/>
                  <a:gd name="T47" fmla="*/ 38 h 94"/>
                  <a:gd name="T48" fmla="*/ 0 w 93"/>
                  <a:gd name="T49" fmla="*/ 48 h 94"/>
                  <a:gd name="T50" fmla="*/ 1 w 93"/>
                  <a:gd name="T51" fmla="*/ 57 h 94"/>
                  <a:gd name="T52" fmla="*/ 3 w 93"/>
                  <a:gd name="T53" fmla="*/ 66 h 94"/>
                  <a:gd name="T54" fmla="*/ 8 w 93"/>
                  <a:gd name="T55" fmla="*/ 73 h 94"/>
                  <a:gd name="T56" fmla="*/ 14 w 93"/>
                  <a:gd name="T57" fmla="*/ 80 h 94"/>
                  <a:gd name="T58" fmla="*/ 20 w 93"/>
                  <a:gd name="T59" fmla="*/ 86 h 94"/>
                  <a:gd name="T60" fmla="*/ 29 w 93"/>
                  <a:gd name="T61" fmla="*/ 90 h 94"/>
                  <a:gd name="T62" fmla="*/ 38 w 93"/>
                  <a:gd name="T63" fmla="*/ 93 h 94"/>
                  <a:gd name="T64" fmla="*/ 47 w 93"/>
                  <a:gd name="T6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3" h="94">
                    <a:moveTo>
                      <a:pt x="47" y="94"/>
                    </a:moveTo>
                    <a:lnTo>
                      <a:pt x="56" y="93"/>
                    </a:lnTo>
                    <a:lnTo>
                      <a:pt x="65" y="90"/>
                    </a:lnTo>
                    <a:lnTo>
                      <a:pt x="72" y="86"/>
                    </a:lnTo>
                    <a:lnTo>
                      <a:pt x="79" y="80"/>
                    </a:lnTo>
                    <a:lnTo>
                      <a:pt x="85" y="73"/>
                    </a:lnTo>
                    <a:lnTo>
                      <a:pt x="90" y="66"/>
                    </a:lnTo>
                    <a:lnTo>
                      <a:pt x="92" y="57"/>
                    </a:lnTo>
                    <a:lnTo>
                      <a:pt x="93" y="48"/>
                    </a:lnTo>
                    <a:lnTo>
                      <a:pt x="92" y="38"/>
                    </a:lnTo>
                    <a:lnTo>
                      <a:pt x="90" y="29"/>
                    </a:lnTo>
                    <a:lnTo>
                      <a:pt x="85" y="21"/>
                    </a:lnTo>
                    <a:lnTo>
                      <a:pt x="79" y="14"/>
                    </a:lnTo>
                    <a:lnTo>
                      <a:pt x="72" y="9"/>
                    </a:lnTo>
                    <a:lnTo>
                      <a:pt x="65" y="4"/>
                    </a:lnTo>
                    <a:lnTo>
                      <a:pt x="56" y="2"/>
                    </a:lnTo>
                    <a:lnTo>
                      <a:pt x="47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0" y="9"/>
                    </a:lnTo>
                    <a:lnTo>
                      <a:pt x="14" y="14"/>
                    </a:lnTo>
                    <a:lnTo>
                      <a:pt x="8" y="21"/>
                    </a:lnTo>
                    <a:lnTo>
                      <a:pt x="3" y="29"/>
                    </a:lnTo>
                    <a:lnTo>
                      <a:pt x="1" y="38"/>
                    </a:lnTo>
                    <a:lnTo>
                      <a:pt x="0" y="48"/>
                    </a:lnTo>
                    <a:lnTo>
                      <a:pt x="1" y="57"/>
                    </a:lnTo>
                    <a:lnTo>
                      <a:pt x="3" y="66"/>
                    </a:lnTo>
                    <a:lnTo>
                      <a:pt x="8" y="73"/>
                    </a:lnTo>
                    <a:lnTo>
                      <a:pt x="14" y="80"/>
                    </a:lnTo>
                    <a:lnTo>
                      <a:pt x="20" y="86"/>
                    </a:lnTo>
                    <a:lnTo>
                      <a:pt x="29" y="90"/>
                    </a:lnTo>
                    <a:lnTo>
                      <a:pt x="38" y="93"/>
                    </a:lnTo>
                    <a:lnTo>
                      <a:pt x="47" y="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05" name="Freeform 113"/>
              <p:cNvSpPr>
                <a:spLocks/>
              </p:cNvSpPr>
              <p:nvPr/>
            </p:nvSpPr>
            <p:spPr bwMode="auto">
              <a:xfrm>
                <a:off x="3684" y="1428"/>
                <a:ext cx="132" cy="109"/>
              </a:xfrm>
              <a:custGeom>
                <a:avLst/>
                <a:gdLst>
                  <a:gd name="T0" fmla="*/ 10 w 805"/>
                  <a:gd name="T1" fmla="*/ 556 h 632"/>
                  <a:gd name="T2" fmla="*/ 33 w 805"/>
                  <a:gd name="T3" fmla="*/ 441 h 632"/>
                  <a:gd name="T4" fmla="*/ 78 w 805"/>
                  <a:gd name="T5" fmla="*/ 335 h 632"/>
                  <a:gd name="T6" fmla="*/ 141 w 805"/>
                  <a:gd name="T7" fmla="*/ 240 h 632"/>
                  <a:gd name="T8" fmla="*/ 220 w 805"/>
                  <a:gd name="T9" fmla="*/ 161 h 632"/>
                  <a:gd name="T10" fmla="*/ 315 w 805"/>
                  <a:gd name="T11" fmla="*/ 97 h 632"/>
                  <a:gd name="T12" fmla="*/ 420 w 805"/>
                  <a:gd name="T13" fmla="*/ 52 h 632"/>
                  <a:gd name="T14" fmla="*/ 535 w 805"/>
                  <a:gd name="T15" fmla="*/ 29 h 632"/>
                  <a:gd name="T16" fmla="*/ 608 w 805"/>
                  <a:gd name="T17" fmla="*/ 26 h 632"/>
                  <a:gd name="T18" fmla="*/ 636 w 805"/>
                  <a:gd name="T19" fmla="*/ 27 h 632"/>
                  <a:gd name="T20" fmla="*/ 664 w 805"/>
                  <a:gd name="T21" fmla="*/ 29 h 632"/>
                  <a:gd name="T22" fmla="*/ 690 w 805"/>
                  <a:gd name="T23" fmla="*/ 34 h 632"/>
                  <a:gd name="T24" fmla="*/ 717 w 805"/>
                  <a:gd name="T25" fmla="*/ 39 h 632"/>
                  <a:gd name="T26" fmla="*/ 743 w 805"/>
                  <a:gd name="T27" fmla="*/ 44 h 632"/>
                  <a:gd name="T28" fmla="*/ 768 w 805"/>
                  <a:gd name="T29" fmla="*/ 52 h 632"/>
                  <a:gd name="T30" fmla="*/ 793 w 805"/>
                  <a:gd name="T31" fmla="*/ 61 h 632"/>
                  <a:gd name="T32" fmla="*/ 781 w 805"/>
                  <a:gd name="T33" fmla="*/ 54 h 632"/>
                  <a:gd name="T34" fmla="*/ 733 w 805"/>
                  <a:gd name="T35" fmla="*/ 33 h 632"/>
                  <a:gd name="T36" fmla="*/ 682 w 805"/>
                  <a:gd name="T37" fmla="*/ 17 h 632"/>
                  <a:gd name="T38" fmla="*/ 630 w 805"/>
                  <a:gd name="T39" fmla="*/ 6 h 632"/>
                  <a:gd name="T40" fmla="*/ 576 w 805"/>
                  <a:gd name="T41" fmla="*/ 1 h 632"/>
                  <a:gd name="T42" fmla="*/ 523 w 805"/>
                  <a:gd name="T43" fmla="*/ 0 h 632"/>
                  <a:gd name="T44" fmla="*/ 468 w 805"/>
                  <a:gd name="T45" fmla="*/ 5 h 632"/>
                  <a:gd name="T46" fmla="*/ 414 w 805"/>
                  <a:gd name="T47" fmla="*/ 16 h 632"/>
                  <a:gd name="T48" fmla="*/ 338 w 805"/>
                  <a:gd name="T49" fmla="*/ 41 h 632"/>
                  <a:gd name="T50" fmla="*/ 250 w 805"/>
                  <a:gd name="T51" fmla="*/ 87 h 632"/>
                  <a:gd name="T52" fmla="*/ 173 w 805"/>
                  <a:gd name="T53" fmla="*/ 147 h 632"/>
                  <a:gd name="T54" fmla="*/ 110 w 805"/>
                  <a:gd name="T55" fmla="*/ 219 h 632"/>
                  <a:gd name="T56" fmla="*/ 59 w 805"/>
                  <a:gd name="T57" fmla="*/ 300 h 632"/>
                  <a:gd name="T58" fmla="*/ 23 w 805"/>
                  <a:gd name="T59" fmla="*/ 390 h 632"/>
                  <a:gd name="T60" fmla="*/ 4 w 805"/>
                  <a:gd name="T61" fmla="*/ 484 h 632"/>
                  <a:gd name="T62" fmla="*/ 2 w 805"/>
                  <a:gd name="T63" fmla="*/ 582 h 632"/>
                  <a:gd name="T64" fmla="*/ 7 w 805"/>
                  <a:gd name="T65" fmla="*/ 627 h 632"/>
                  <a:gd name="T66" fmla="*/ 6 w 805"/>
                  <a:gd name="T67" fmla="*/ 620 h 6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05" h="632">
                    <a:moveTo>
                      <a:pt x="6" y="616"/>
                    </a:moveTo>
                    <a:lnTo>
                      <a:pt x="10" y="556"/>
                    </a:lnTo>
                    <a:lnTo>
                      <a:pt x="18" y="497"/>
                    </a:lnTo>
                    <a:lnTo>
                      <a:pt x="33" y="441"/>
                    </a:lnTo>
                    <a:lnTo>
                      <a:pt x="52" y="387"/>
                    </a:lnTo>
                    <a:lnTo>
                      <a:pt x="78" y="335"/>
                    </a:lnTo>
                    <a:lnTo>
                      <a:pt x="106" y="286"/>
                    </a:lnTo>
                    <a:lnTo>
                      <a:pt x="141" y="240"/>
                    </a:lnTo>
                    <a:lnTo>
                      <a:pt x="179" y="199"/>
                    </a:lnTo>
                    <a:lnTo>
                      <a:pt x="220" y="161"/>
                    </a:lnTo>
                    <a:lnTo>
                      <a:pt x="265" y="126"/>
                    </a:lnTo>
                    <a:lnTo>
                      <a:pt x="315" y="97"/>
                    </a:lnTo>
                    <a:lnTo>
                      <a:pt x="365" y="72"/>
                    </a:lnTo>
                    <a:lnTo>
                      <a:pt x="420" y="52"/>
                    </a:lnTo>
                    <a:lnTo>
                      <a:pt x="476" y="38"/>
                    </a:lnTo>
                    <a:lnTo>
                      <a:pt x="535" y="29"/>
                    </a:lnTo>
                    <a:lnTo>
                      <a:pt x="595" y="26"/>
                    </a:lnTo>
                    <a:lnTo>
                      <a:pt x="608" y="26"/>
                    </a:lnTo>
                    <a:lnTo>
                      <a:pt x="622" y="27"/>
                    </a:lnTo>
                    <a:lnTo>
                      <a:pt x="636" y="27"/>
                    </a:lnTo>
                    <a:lnTo>
                      <a:pt x="650" y="28"/>
                    </a:lnTo>
                    <a:lnTo>
                      <a:pt x="664" y="29"/>
                    </a:lnTo>
                    <a:lnTo>
                      <a:pt x="677" y="32"/>
                    </a:lnTo>
                    <a:lnTo>
                      <a:pt x="690" y="34"/>
                    </a:lnTo>
                    <a:lnTo>
                      <a:pt x="704" y="36"/>
                    </a:lnTo>
                    <a:lnTo>
                      <a:pt x="717" y="39"/>
                    </a:lnTo>
                    <a:lnTo>
                      <a:pt x="730" y="42"/>
                    </a:lnTo>
                    <a:lnTo>
                      <a:pt x="743" y="44"/>
                    </a:lnTo>
                    <a:lnTo>
                      <a:pt x="756" y="48"/>
                    </a:lnTo>
                    <a:lnTo>
                      <a:pt x="768" y="52"/>
                    </a:lnTo>
                    <a:lnTo>
                      <a:pt x="781" y="56"/>
                    </a:lnTo>
                    <a:lnTo>
                      <a:pt x="793" y="61"/>
                    </a:lnTo>
                    <a:lnTo>
                      <a:pt x="805" y="65"/>
                    </a:lnTo>
                    <a:lnTo>
                      <a:pt x="781" y="54"/>
                    </a:lnTo>
                    <a:lnTo>
                      <a:pt x="758" y="42"/>
                    </a:lnTo>
                    <a:lnTo>
                      <a:pt x="733" y="33"/>
                    </a:lnTo>
                    <a:lnTo>
                      <a:pt x="707" y="24"/>
                    </a:lnTo>
                    <a:lnTo>
                      <a:pt x="682" y="17"/>
                    </a:lnTo>
                    <a:lnTo>
                      <a:pt x="657" y="11"/>
                    </a:lnTo>
                    <a:lnTo>
                      <a:pt x="630" y="6"/>
                    </a:lnTo>
                    <a:lnTo>
                      <a:pt x="604" y="3"/>
                    </a:lnTo>
                    <a:lnTo>
                      <a:pt x="576" y="1"/>
                    </a:lnTo>
                    <a:lnTo>
                      <a:pt x="550" y="0"/>
                    </a:lnTo>
                    <a:lnTo>
                      <a:pt x="523" y="0"/>
                    </a:lnTo>
                    <a:lnTo>
                      <a:pt x="496" y="2"/>
                    </a:lnTo>
                    <a:lnTo>
                      <a:pt x="468" y="5"/>
                    </a:lnTo>
                    <a:lnTo>
                      <a:pt x="440" y="10"/>
                    </a:lnTo>
                    <a:lnTo>
                      <a:pt x="414" y="16"/>
                    </a:lnTo>
                    <a:lnTo>
                      <a:pt x="386" y="24"/>
                    </a:lnTo>
                    <a:lnTo>
                      <a:pt x="338" y="41"/>
                    </a:lnTo>
                    <a:lnTo>
                      <a:pt x="293" y="62"/>
                    </a:lnTo>
                    <a:lnTo>
                      <a:pt x="250" y="87"/>
                    </a:lnTo>
                    <a:lnTo>
                      <a:pt x="210" y="116"/>
                    </a:lnTo>
                    <a:lnTo>
                      <a:pt x="173" y="147"/>
                    </a:lnTo>
                    <a:lnTo>
                      <a:pt x="140" y="181"/>
                    </a:lnTo>
                    <a:lnTo>
                      <a:pt x="110" y="219"/>
                    </a:lnTo>
                    <a:lnTo>
                      <a:pt x="82" y="259"/>
                    </a:lnTo>
                    <a:lnTo>
                      <a:pt x="59" y="300"/>
                    </a:lnTo>
                    <a:lnTo>
                      <a:pt x="40" y="344"/>
                    </a:lnTo>
                    <a:lnTo>
                      <a:pt x="23" y="390"/>
                    </a:lnTo>
                    <a:lnTo>
                      <a:pt x="12" y="436"/>
                    </a:lnTo>
                    <a:lnTo>
                      <a:pt x="4" y="484"/>
                    </a:lnTo>
                    <a:lnTo>
                      <a:pt x="0" y="533"/>
                    </a:lnTo>
                    <a:lnTo>
                      <a:pt x="2" y="582"/>
                    </a:lnTo>
                    <a:lnTo>
                      <a:pt x="7" y="632"/>
                    </a:lnTo>
                    <a:lnTo>
                      <a:pt x="7" y="627"/>
                    </a:lnTo>
                    <a:lnTo>
                      <a:pt x="7" y="624"/>
                    </a:lnTo>
                    <a:lnTo>
                      <a:pt x="6" y="620"/>
                    </a:lnTo>
                    <a:lnTo>
                      <a:pt x="6" y="6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341106" name="Group 114"/>
              <p:cNvGrpSpPr>
                <a:grpSpLocks/>
              </p:cNvGrpSpPr>
              <p:nvPr/>
            </p:nvGrpSpPr>
            <p:grpSpPr bwMode="auto">
              <a:xfrm>
                <a:off x="2986" y="1449"/>
                <a:ext cx="216" cy="138"/>
                <a:chOff x="2463" y="2256"/>
                <a:chExt cx="348" cy="176"/>
              </a:xfrm>
            </p:grpSpPr>
            <p:sp>
              <p:nvSpPr>
                <p:cNvPr id="341107" name="Freeform 11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08" name="Freeform 11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09" name="Freeform 11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10" name="Freeform 11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11" name="Freeform 11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12" name="Freeform 12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13" name="Freeform 12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14" name="Freeform 12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15" name="Freeform 12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16" name="Line 12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17" name="Line 12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1118" name="Oval 12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1119" name="AutoShape 127"/>
              <p:cNvSpPr>
                <a:spLocks noChangeArrowheads="1"/>
              </p:cNvSpPr>
              <p:nvPr/>
            </p:nvSpPr>
            <p:spPr bwMode="auto">
              <a:xfrm>
                <a:off x="3208" y="1523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1120" name="AutoShape 128"/>
              <p:cNvSpPr>
                <a:spLocks noChangeArrowheads="1"/>
              </p:cNvSpPr>
              <p:nvPr/>
            </p:nvSpPr>
            <p:spPr bwMode="auto">
              <a:xfrm>
                <a:off x="3258" y="1576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1121" name="Rectangle 129"/>
              <p:cNvSpPr>
                <a:spLocks noChangeArrowheads="1"/>
              </p:cNvSpPr>
              <p:nvPr/>
            </p:nvSpPr>
            <p:spPr bwMode="auto">
              <a:xfrm>
                <a:off x="3430" y="1573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1122" name="Freeform 130"/>
              <p:cNvSpPr>
                <a:spLocks/>
              </p:cNvSpPr>
              <p:nvPr/>
            </p:nvSpPr>
            <p:spPr bwMode="auto">
              <a:xfrm>
                <a:off x="3581" y="1612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23" name="Freeform 131"/>
              <p:cNvSpPr>
                <a:spLocks/>
              </p:cNvSpPr>
              <p:nvPr/>
            </p:nvSpPr>
            <p:spPr bwMode="auto">
              <a:xfrm>
                <a:off x="3581" y="163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24" name="Freeform 132"/>
              <p:cNvSpPr>
                <a:spLocks/>
              </p:cNvSpPr>
              <p:nvPr/>
            </p:nvSpPr>
            <p:spPr bwMode="auto">
              <a:xfrm>
                <a:off x="3320" y="1597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25" name="Freeform 133"/>
              <p:cNvSpPr>
                <a:spLocks/>
              </p:cNvSpPr>
              <p:nvPr/>
            </p:nvSpPr>
            <p:spPr bwMode="auto">
              <a:xfrm>
                <a:off x="3320" y="16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26" name="Freeform 134"/>
              <p:cNvSpPr>
                <a:spLocks/>
              </p:cNvSpPr>
              <p:nvPr/>
            </p:nvSpPr>
            <p:spPr bwMode="auto">
              <a:xfrm>
                <a:off x="3320" y="16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27" name="Freeform 135"/>
              <p:cNvSpPr>
                <a:spLocks/>
              </p:cNvSpPr>
              <p:nvPr/>
            </p:nvSpPr>
            <p:spPr bwMode="auto">
              <a:xfrm>
                <a:off x="3320" y="167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28" name="Freeform 136"/>
              <p:cNvSpPr>
                <a:spLocks/>
              </p:cNvSpPr>
              <p:nvPr/>
            </p:nvSpPr>
            <p:spPr bwMode="auto">
              <a:xfrm flipH="1">
                <a:off x="3240" y="159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29" name="Freeform 137"/>
              <p:cNvSpPr>
                <a:spLocks/>
              </p:cNvSpPr>
              <p:nvPr/>
            </p:nvSpPr>
            <p:spPr bwMode="auto">
              <a:xfrm flipH="1">
                <a:off x="3240" y="162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30" name="Freeform 138"/>
              <p:cNvSpPr>
                <a:spLocks/>
              </p:cNvSpPr>
              <p:nvPr/>
            </p:nvSpPr>
            <p:spPr bwMode="auto">
              <a:xfrm flipH="1">
                <a:off x="3413" y="1597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31" name="Freeform 139"/>
              <p:cNvSpPr>
                <a:spLocks/>
              </p:cNvSpPr>
              <p:nvPr/>
            </p:nvSpPr>
            <p:spPr bwMode="auto">
              <a:xfrm flipH="1">
                <a:off x="3413" y="16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32" name="Freeform 140"/>
              <p:cNvSpPr>
                <a:spLocks/>
              </p:cNvSpPr>
              <p:nvPr/>
            </p:nvSpPr>
            <p:spPr bwMode="auto">
              <a:xfrm flipH="1">
                <a:off x="3413" y="16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33" name="Freeform 141"/>
              <p:cNvSpPr>
                <a:spLocks/>
              </p:cNvSpPr>
              <p:nvPr/>
            </p:nvSpPr>
            <p:spPr bwMode="auto">
              <a:xfrm flipH="1">
                <a:off x="3413" y="167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1134" name="AutoShape 142"/>
              <p:cNvCxnSpPr>
                <a:cxnSpLocks noChangeShapeType="1"/>
                <a:stCxn id="341128" idx="3"/>
                <a:endCxn id="341115" idx="2"/>
              </p:cNvCxnSpPr>
              <p:nvPr/>
            </p:nvCxnSpPr>
            <p:spPr bwMode="auto">
              <a:xfrm rot="10800000">
                <a:off x="3202" y="1587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1135" name="AutoShape 143"/>
              <p:cNvCxnSpPr>
                <a:cxnSpLocks noChangeShapeType="1"/>
                <a:stCxn id="341129" idx="3"/>
                <a:endCxn id="341115" idx="2"/>
              </p:cNvCxnSpPr>
              <p:nvPr/>
            </p:nvCxnSpPr>
            <p:spPr bwMode="auto">
              <a:xfrm rot="10800000">
                <a:off x="3202" y="1587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1136" name="AutoShape 144"/>
              <p:cNvCxnSpPr>
                <a:cxnSpLocks noChangeShapeType="1"/>
                <a:stCxn id="341124" idx="3"/>
                <a:endCxn id="341130" idx="3"/>
              </p:cNvCxnSpPr>
              <p:nvPr/>
            </p:nvCxnSpPr>
            <p:spPr bwMode="auto">
              <a:xfrm>
                <a:off x="3353" y="1611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1137" name="AutoShape 145"/>
              <p:cNvCxnSpPr>
                <a:cxnSpLocks noChangeShapeType="1"/>
                <a:stCxn id="341125" idx="3"/>
                <a:endCxn id="341131" idx="3"/>
              </p:cNvCxnSpPr>
              <p:nvPr/>
            </p:nvCxnSpPr>
            <p:spPr bwMode="auto">
              <a:xfrm>
                <a:off x="3353" y="163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1138" name="AutoShape 146"/>
              <p:cNvCxnSpPr>
                <a:cxnSpLocks noChangeShapeType="1"/>
                <a:stCxn id="341126" idx="3"/>
                <a:endCxn id="341132" idx="3"/>
              </p:cNvCxnSpPr>
              <p:nvPr/>
            </p:nvCxnSpPr>
            <p:spPr bwMode="auto">
              <a:xfrm>
                <a:off x="3353" y="166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1139" name="AutoShape 147"/>
              <p:cNvCxnSpPr>
                <a:cxnSpLocks noChangeShapeType="1"/>
                <a:stCxn id="341127" idx="3"/>
                <a:endCxn id="341133" idx="3"/>
              </p:cNvCxnSpPr>
              <p:nvPr/>
            </p:nvCxnSpPr>
            <p:spPr bwMode="auto">
              <a:xfrm>
                <a:off x="3353" y="1693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41140" name="Line 148"/>
              <p:cNvSpPr>
                <a:spLocks noChangeShapeType="1"/>
              </p:cNvSpPr>
              <p:nvPr/>
            </p:nvSpPr>
            <p:spPr bwMode="auto">
              <a:xfrm flipH="1" flipV="1">
                <a:off x="3628" y="1680"/>
                <a:ext cx="9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41" name="Line 149"/>
              <p:cNvSpPr>
                <a:spLocks noChangeShapeType="1"/>
              </p:cNvSpPr>
              <p:nvPr/>
            </p:nvSpPr>
            <p:spPr bwMode="auto">
              <a:xfrm flipH="1">
                <a:off x="3615" y="1701"/>
                <a:ext cx="11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1142" name="AutoShape 150"/>
              <p:cNvCxnSpPr>
                <a:cxnSpLocks noChangeShapeType="1"/>
                <a:stCxn id="341122" idx="3"/>
                <a:endCxn id="341140" idx="1"/>
              </p:cNvCxnSpPr>
              <p:nvPr/>
            </p:nvCxnSpPr>
            <p:spPr bwMode="auto">
              <a:xfrm>
                <a:off x="3614" y="1626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1143" name="AutoShape 151"/>
              <p:cNvCxnSpPr>
                <a:cxnSpLocks noChangeShapeType="1"/>
                <a:stCxn id="341123" idx="3"/>
                <a:endCxn id="341141" idx="1"/>
              </p:cNvCxnSpPr>
              <p:nvPr/>
            </p:nvCxnSpPr>
            <p:spPr bwMode="auto">
              <a:xfrm>
                <a:off x="3614" y="1653"/>
                <a:ext cx="1" cy="48"/>
              </a:xfrm>
              <a:prstGeom prst="bentConnector4">
                <a:avLst>
                  <a:gd name="adj1" fmla="val 0"/>
                  <a:gd name="adj2" fmla="val 91667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41144" name="Group 152"/>
          <p:cNvGrpSpPr>
            <a:grpSpLocks/>
          </p:cNvGrpSpPr>
          <p:nvPr/>
        </p:nvGrpSpPr>
        <p:grpSpPr bwMode="auto">
          <a:xfrm>
            <a:off x="5640388" y="4337050"/>
            <a:ext cx="1038225" cy="498475"/>
            <a:chOff x="4491" y="2306"/>
            <a:chExt cx="654" cy="314"/>
          </a:xfrm>
        </p:grpSpPr>
        <p:grpSp>
          <p:nvGrpSpPr>
            <p:cNvPr id="341145" name="Group 153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146" name="Freeform 15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47" name="Freeform 15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48" name="Freeform 15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49" name="Freeform 15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50" name="Freeform 15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51" name="Freeform 15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52" name="Freeform 16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53" name="Freeform 16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54" name="Freeform 16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55" name="Line 16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56" name="Line 16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57" name="Oval 16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158" name="AutoShape 166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159" name="AutoShape 167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160" name="Rectangle 168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161" name="Freeform 169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62" name="Freeform 170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63" name="Freeform 171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64" name="Freeform 172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65" name="Freeform 173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66" name="Freeform 174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67" name="Freeform 175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68" name="Freeform 176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69" name="Freeform 177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70" name="Freeform 178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71" name="Freeform 179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72" name="Freeform 180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173" name="AutoShape 181"/>
            <p:cNvCxnSpPr>
              <a:cxnSpLocks noChangeShapeType="1"/>
              <a:stCxn id="341167" idx="3"/>
              <a:endCxn id="341154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174" name="AutoShape 182"/>
            <p:cNvCxnSpPr>
              <a:cxnSpLocks noChangeShapeType="1"/>
              <a:stCxn id="341168" idx="3"/>
              <a:endCxn id="341154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175" name="AutoShape 183"/>
            <p:cNvCxnSpPr>
              <a:cxnSpLocks noChangeShapeType="1"/>
              <a:stCxn id="341163" idx="3"/>
              <a:endCxn id="341169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176" name="AutoShape 184"/>
            <p:cNvCxnSpPr>
              <a:cxnSpLocks noChangeShapeType="1"/>
              <a:stCxn id="341164" idx="3"/>
              <a:endCxn id="341170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177" name="AutoShape 185"/>
            <p:cNvCxnSpPr>
              <a:cxnSpLocks noChangeShapeType="1"/>
              <a:stCxn id="341165" idx="3"/>
              <a:endCxn id="341171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178" name="AutoShape 186"/>
            <p:cNvCxnSpPr>
              <a:cxnSpLocks noChangeShapeType="1"/>
              <a:stCxn id="341166" idx="3"/>
              <a:endCxn id="341172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179" name="AutoShape 187"/>
            <p:cNvCxnSpPr>
              <a:cxnSpLocks noChangeShapeType="1"/>
              <a:stCxn id="341161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180" name="AutoShape 188"/>
            <p:cNvCxnSpPr>
              <a:cxnSpLocks noChangeShapeType="1"/>
              <a:stCxn id="341162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181" name="Group 189"/>
          <p:cNvGrpSpPr>
            <a:grpSpLocks/>
          </p:cNvGrpSpPr>
          <p:nvPr/>
        </p:nvGrpSpPr>
        <p:grpSpPr bwMode="auto">
          <a:xfrm>
            <a:off x="7107238" y="4527550"/>
            <a:ext cx="1038225" cy="498475"/>
            <a:chOff x="4491" y="2306"/>
            <a:chExt cx="654" cy="314"/>
          </a:xfrm>
        </p:grpSpPr>
        <p:grpSp>
          <p:nvGrpSpPr>
            <p:cNvPr id="341182" name="Group 190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183" name="Freeform 19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84" name="Freeform 19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85" name="Freeform 19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86" name="Freeform 19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87" name="Freeform 19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88" name="Freeform 19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89" name="Freeform 19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90" name="Freeform 19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91" name="Freeform 19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92" name="Line 20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93" name="Line 20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194" name="Oval 20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195" name="AutoShape 203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196" name="AutoShape 204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197" name="Rectangle 205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198" name="Freeform 206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199" name="Freeform 207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0" name="Freeform 208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1" name="Freeform 209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2" name="Freeform 210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3" name="Freeform 211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4" name="Freeform 212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5" name="Freeform 213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6" name="Freeform 214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7" name="Freeform 215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8" name="Freeform 216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09" name="Freeform 217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210" name="AutoShape 218"/>
            <p:cNvCxnSpPr>
              <a:cxnSpLocks noChangeShapeType="1"/>
              <a:stCxn id="341204" idx="3"/>
              <a:endCxn id="341191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11" name="AutoShape 219"/>
            <p:cNvCxnSpPr>
              <a:cxnSpLocks noChangeShapeType="1"/>
              <a:stCxn id="341205" idx="3"/>
              <a:endCxn id="341191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12" name="AutoShape 220"/>
            <p:cNvCxnSpPr>
              <a:cxnSpLocks noChangeShapeType="1"/>
              <a:stCxn id="341200" idx="3"/>
              <a:endCxn id="341206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13" name="AutoShape 221"/>
            <p:cNvCxnSpPr>
              <a:cxnSpLocks noChangeShapeType="1"/>
              <a:stCxn id="341201" idx="3"/>
              <a:endCxn id="341207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14" name="AutoShape 222"/>
            <p:cNvCxnSpPr>
              <a:cxnSpLocks noChangeShapeType="1"/>
              <a:stCxn id="341202" idx="3"/>
              <a:endCxn id="341208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15" name="AutoShape 223"/>
            <p:cNvCxnSpPr>
              <a:cxnSpLocks noChangeShapeType="1"/>
              <a:stCxn id="341203" idx="3"/>
              <a:endCxn id="341209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16" name="AutoShape 224"/>
            <p:cNvCxnSpPr>
              <a:cxnSpLocks noChangeShapeType="1"/>
              <a:stCxn id="341198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17" name="AutoShape 225"/>
            <p:cNvCxnSpPr>
              <a:cxnSpLocks noChangeShapeType="1"/>
              <a:stCxn id="341199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218" name="Group 226"/>
          <p:cNvGrpSpPr>
            <a:grpSpLocks/>
          </p:cNvGrpSpPr>
          <p:nvPr/>
        </p:nvGrpSpPr>
        <p:grpSpPr bwMode="auto">
          <a:xfrm>
            <a:off x="7059613" y="2651125"/>
            <a:ext cx="1038225" cy="498475"/>
            <a:chOff x="4491" y="2306"/>
            <a:chExt cx="654" cy="314"/>
          </a:xfrm>
        </p:grpSpPr>
        <p:grpSp>
          <p:nvGrpSpPr>
            <p:cNvPr id="341219" name="Group 227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220" name="Freeform 22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21" name="Freeform 22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22" name="Freeform 23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23" name="Freeform 23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24" name="Freeform 23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25" name="Freeform 23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26" name="Freeform 23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27" name="Freeform 23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28" name="Freeform 23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29" name="Line 23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30" name="Line 23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31" name="Oval 23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232" name="AutoShape 240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233" name="AutoShape 241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234" name="Rectangle 242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235" name="Freeform 243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36" name="Freeform 244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37" name="Freeform 245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38" name="Freeform 246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39" name="Freeform 247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40" name="Freeform 248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41" name="Freeform 249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42" name="Freeform 250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43" name="Freeform 251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44" name="Freeform 252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45" name="Freeform 253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46" name="Freeform 254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247" name="AutoShape 255"/>
            <p:cNvCxnSpPr>
              <a:cxnSpLocks noChangeShapeType="1"/>
              <a:stCxn id="341241" idx="3"/>
              <a:endCxn id="341228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48" name="AutoShape 256"/>
            <p:cNvCxnSpPr>
              <a:cxnSpLocks noChangeShapeType="1"/>
              <a:stCxn id="341242" idx="3"/>
              <a:endCxn id="341228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49" name="AutoShape 257"/>
            <p:cNvCxnSpPr>
              <a:cxnSpLocks noChangeShapeType="1"/>
              <a:stCxn id="341237" idx="3"/>
              <a:endCxn id="341243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50" name="AutoShape 258"/>
            <p:cNvCxnSpPr>
              <a:cxnSpLocks noChangeShapeType="1"/>
              <a:stCxn id="341238" idx="3"/>
              <a:endCxn id="341244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51" name="AutoShape 259"/>
            <p:cNvCxnSpPr>
              <a:cxnSpLocks noChangeShapeType="1"/>
              <a:stCxn id="341239" idx="3"/>
              <a:endCxn id="341245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52" name="AutoShape 260"/>
            <p:cNvCxnSpPr>
              <a:cxnSpLocks noChangeShapeType="1"/>
              <a:stCxn id="341240" idx="3"/>
              <a:endCxn id="341246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53" name="AutoShape 261"/>
            <p:cNvCxnSpPr>
              <a:cxnSpLocks noChangeShapeType="1"/>
              <a:stCxn id="341235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54" name="AutoShape 262"/>
            <p:cNvCxnSpPr>
              <a:cxnSpLocks noChangeShapeType="1"/>
              <a:stCxn id="341236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255" name="Group 263"/>
          <p:cNvGrpSpPr>
            <a:grpSpLocks/>
          </p:cNvGrpSpPr>
          <p:nvPr/>
        </p:nvGrpSpPr>
        <p:grpSpPr bwMode="auto">
          <a:xfrm>
            <a:off x="5516563" y="2679700"/>
            <a:ext cx="1038225" cy="498475"/>
            <a:chOff x="4491" y="2306"/>
            <a:chExt cx="654" cy="314"/>
          </a:xfrm>
        </p:grpSpPr>
        <p:grpSp>
          <p:nvGrpSpPr>
            <p:cNvPr id="341256" name="Group 264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257" name="Freeform 26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58" name="Freeform 26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59" name="Freeform 26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60" name="Freeform 26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61" name="Freeform 26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62" name="Freeform 27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63" name="Freeform 27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64" name="Freeform 27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65" name="Freeform 27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66" name="Line 27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67" name="Line 27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68" name="Oval 27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269" name="AutoShape 277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270" name="AutoShape 278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271" name="Rectangle 279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272" name="Freeform 280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73" name="Freeform 281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74" name="Freeform 282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75" name="Freeform 283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76" name="Freeform 284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77" name="Freeform 285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78" name="Freeform 286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79" name="Freeform 287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80" name="Freeform 288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81" name="Freeform 289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82" name="Freeform 290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283" name="Freeform 291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284" name="AutoShape 292"/>
            <p:cNvCxnSpPr>
              <a:cxnSpLocks noChangeShapeType="1"/>
              <a:stCxn id="341278" idx="3"/>
              <a:endCxn id="341265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85" name="AutoShape 293"/>
            <p:cNvCxnSpPr>
              <a:cxnSpLocks noChangeShapeType="1"/>
              <a:stCxn id="341279" idx="3"/>
              <a:endCxn id="341265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86" name="AutoShape 294"/>
            <p:cNvCxnSpPr>
              <a:cxnSpLocks noChangeShapeType="1"/>
              <a:stCxn id="341274" idx="3"/>
              <a:endCxn id="341280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87" name="AutoShape 295"/>
            <p:cNvCxnSpPr>
              <a:cxnSpLocks noChangeShapeType="1"/>
              <a:stCxn id="341275" idx="3"/>
              <a:endCxn id="341281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88" name="AutoShape 296"/>
            <p:cNvCxnSpPr>
              <a:cxnSpLocks noChangeShapeType="1"/>
              <a:stCxn id="341276" idx="3"/>
              <a:endCxn id="341282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89" name="AutoShape 297"/>
            <p:cNvCxnSpPr>
              <a:cxnSpLocks noChangeShapeType="1"/>
              <a:stCxn id="341277" idx="3"/>
              <a:endCxn id="341283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90" name="AutoShape 298"/>
            <p:cNvCxnSpPr>
              <a:cxnSpLocks noChangeShapeType="1"/>
              <a:stCxn id="341272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291" name="AutoShape 299"/>
            <p:cNvCxnSpPr>
              <a:cxnSpLocks noChangeShapeType="1"/>
              <a:stCxn id="341273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292" name="Group 300"/>
          <p:cNvGrpSpPr>
            <a:grpSpLocks/>
          </p:cNvGrpSpPr>
          <p:nvPr/>
        </p:nvGrpSpPr>
        <p:grpSpPr bwMode="auto">
          <a:xfrm>
            <a:off x="6173788" y="1489075"/>
            <a:ext cx="1038225" cy="498475"/>
            <a:chOff x="4491" y="2306"/>
            <a:chExt cx="654" cy="314"/>
          </a:xfrm>
        </p:grpSpPr>
        <p:grpSp>
          <p:nvGrpSpPr>
            <p:cNvPr id="341293" name="Group 301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294" name="Freeform 30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95" name="Freeform 30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96" name="Freeform 30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97" name="Freeform 30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98" name="Freeform 30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299" name="Freeform 30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00" name="Freeform 30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01" name="Freeform 30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02" name="Freeform 31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03" name="Line 31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04" name="Line 31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05" name="Oval 31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306" name="AutoShape 314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307" name="AutoShape 315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308" name="Rectangle 316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309" name="Freeform 317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0" name="Freeform 318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1" name="Freeform 319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2" name="Freeform 320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3" name="Freeform 321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4" name="Freeform 322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5" name="Freeform 323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6" name="Freeform 324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7" name="Freeform 325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8" name="Freeform 326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19" name="Freeform 327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20" name="Freeform 328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321" name="AutoShape 329"/>
            <p:cNvCxnSpPr>
              <a:cxnSpLocks noChangeShapeType="1"/>
              <a:stCxn id="341315" idx="3"/>
              <a:endCxn id="341302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22" name="AutoShape 330"/>
            <p:cNvCxnSpPr>
              <a:cxnSpLocks noChangeShapeType="1"/>
              <a:stCxn id="341316" idx="3"/>
              <a:endCxn id="341302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23" name="AutoShape 331"/>
            <p:cNvCxnSpPr>
              <a:cxnSpLocks noChangeShapeType="1"/>
              <a:stCxn id="341311" idx="3"/>
              <a:endCxn id="341317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24" name="AutoShape 332"/>
            <p:cNvCxnSpPr>
              <a:cxnSpLocks noChangeShapeType="1"/>
              <a:stCxn id="341312" idx="3"/>
              <a:endCxn id="341318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25" name="AutoShape 333"/>
            <p:cNvCxnSpPr>
              <a:cxnSpLocks noChangeShapeType="1"/>
              <a:stCxn id="341313" idx="3"/>
              <a:endCxn id="341319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26" name="AutoShape 334"/>
            <p:cNvCxnSpPr>
              <a:cxnSpLocks noChangeShapeType="1"/>
              <a:stCxn id="341314" idx="3"/>
              <a:endCxn id="341320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27" name="AutoShape 335"/>
            <p:cNvCxnSpPr>
              <a:cxnSpLocks noChangeShapeType="1"/>
              <a:stCxn id="341309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28" name="AutoShape 336"/>
            <p:cNvCxnSpPr>
              <a:cxnSpLocks noChangeShapeType="1"/>
              <a:stCxn id="341310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329" name="Group 337"/>
          <p:cNvGrpSpPr>
            <a:grpSpLocks/>
          </p:cNvGrpSpPr>
          <p:nvPr/>
        </p:nvGrpSpPr>
        <p:grpSpPr bwMode="auto">
          <a:xfrm>
            <a:off x="3868738" y="4860925"/>
            <a:ext cx="1038225" cy="498475"/>
            <a:chOff x="4491" y="2306"/>
            <a:chExt cx="654" cy="314"/>
          </a:xfrm>
        </p:grpSpPr>
        <p:grpSp>
          <p:nvGrpSpPr>
            <p:cNvPr id="341330" name="Group 338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331" name="Freeform 33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32" name="Freeform 34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33" name="Freeform 34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34" name="Freeform 34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35" name="Freeform 34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36" name="Freeform 34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37" name="Freeform 34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38" name="Freeform 34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39" name="Freeform 34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40" name="Line 34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41" name="Line 34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42" name="Oval 35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343" name="AutoShape 351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344" name="AutoShape 352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345" name="Rectangle 353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346" name="Freeform 354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47" name="Freeform 355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48" name="Freeform 356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49" name="Freeform 357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50" name="Freeform 358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51" name="Freeform 359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52" name="Freeform 360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53" name="Freeform 361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54" name="Freeform 362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55" name="Freeform 363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56" name="Freeform 364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57" name="Freeform 365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358" name="AutoShape 366"/>
            <p:cNvCxnSpPr>
              <a:cxnSpLocks noChangeShapeType="1"/>
              <a:stCxn id="341352" idx="3"/>
              <a:endCxn id="341339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59" name="AutoShape 367"/>
            <p:cNvCxnSpPr>
              <a:cxnSpLocks noChangeShapeType="1"/>
              <a:stCxn id="341353" idx="3"/>
              <a:endCxn id="341339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60" name="AutoShape 368"/>
            <p:cNvCxnSpPr>
              <a:cxnSpLocks noChangeShapeType="1"/>
              <a:stCxn id="341348" idx="3"/>
              <a:endCxn id="341354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61" name="AutoShape 369"/>
            <p:cNvCxnSpPr>
              <a:cxnSpLocks noChangeShapeType="1"/>
              <a:stCxn id="341349" idx="3"/>
              <a:endCxn id="341355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62" name="AutoShape 370"/>
            <p:cNvCxnSpPr>
              <a:cxnSpLocks noChangeShapeType="1"/>
              <a:stCxn id="341350" idx="3"/>
              <a:endCxn id="341356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63" name="AutoShape 371"/>
            <p:cNvCxnSpPr>
              <a:cxnSpLocks noChangeShapeType="1"/>
              <a:stCxn id="341351" idx="3"/>
              <a:endCxn id="341357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64" name="AutoShape 372"/>
            <p:cNvCxnSpPr>
              <a:cxnSpLocks noChangeShapeType="1"/>
              <a:stCxn id="341346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65" name="AutoShape 373"/>
            <p:cNvCxnSpPr>
              <a:cxnSpLocks noChangeShapeType="1"/>
              <a:stCxn id="341347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366" name="Group 374"/>
          <p:cNvGrpSpPr>
            <a:grpSpLocks/>
          </p:cNvGrpSpPr>
          <p:nvPr/>
        </p:nvGrpSpPr>
        <p:grpSpPr bwMode="auto">
          <a:xfrm>
            <a:off x="3906838" y="2698750"/>
            <a:ext cx="1038225" cy="498475"/>
            <a:chOff x="4491" y="2306"/>
            <a:chExt cx="654" cy="314"/>
          </a:xfrm>
        </p:grpSpPr>
        <p:grpSp>
          <p:nvGrpSpPr>
            <p:cNvPr id="341367" name="Group 375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368" name="Freeform 37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69" name="Freeform 37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0" name="Freeform 37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1" name="Freeform 37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2" name="Freeform 38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3" name="Freeform 38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4" name="Freeform 38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5" name="Freeform 38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6" name="Freeform 38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7" name="Line 38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8" name="Line 38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379" name="Oval 38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380" name="AutoShape 388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381" name="AutoShape 389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382" name="Rectangle 390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383" name="Freeform 391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84" name="Freeform 392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85" name="Freeform 393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86" name="Freeform 394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87" name="Freeform 395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88" name="Freeform 396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89" name="Freeform 397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90" name="Freeform 398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91" name="Freeform 399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92" name="Freeform 400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93" name="Freeform 401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394" name="Freeform 402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395" name="AutoShape 403"/>
            <p:cNvCxnSpPr>
              <a:cxnSpLocks noChangeShapeType="1"/>
              <a:stCxn id="341389" idx="3"/>
              <a:endCxn id="341376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96" name="AutoShape 404"/>
            <p:cNvCxnSpPr>
              <a:cxnSpLocks noChangeShapeType="1"/>
              <a:stCxn id="341390" idx="3"/>
              <a:endCxn id="341376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97" name="AutoShape 405"/>
            <p:cNvCxnSpPr>
              <a:cxnSpLocks noChangeShapeType="1"/>
              <a:stCxn id="341385" idx="3"/>
              <a:endCxn id="341391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98" name="AutoShape 406"/>
            <p:cNvCxnSpPr>
              <a:cxnSpLocks noChangeShapeType="1"/>
              <a:stCxn id="341386" idx="3"/>
              <a:endCxn id="341392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399" name="AutoShape 407"/>
            <p:cNvCxnSpPr>
              <a:cxnSpLocks noChangeShapeType="1"/>
              <a:stCxn id="341387" idx="3"/>
              <a:endCxn id="341393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00" name="AutoShape 408"/>
            <p:cNvCxnSpPr>
              <a:cxnSpLocks noChangeShapeType="1"/>
              <a:stCxn id="341388" idx="3"/>
              <a:endCxn id="341394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01" name="AutoShape 409"/>
            <p:cNvCxnSpPr>
              <a:cxnSpLocks noChangeShapeType="1"/>
              <a:stCxn id="341383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02" name="AutoShape 410"/>
            <p:cNvCxnSpPr>
              <a:cxnSpLocks noChangeShapeType="1"/>
              <a:stCxn id="341384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403" name="Group 411"/>
          <p:cNvGrpSpPr>
            <a:grpSpLocks/>
          </p:cNvGrpSpPr>
          <p:nvPr/>
        </p:nvGrpSpPr>
        <p:grpSpPr bwMode="auto">
          <a:xfrm>
            <a:off x="3230563" y="1536700"/>
            <a:ext cx="1038225" cy="498475"/>
            <a:chOff x="4491" y="2306"/>
            <a:chExt cx="654" cy="314"/>
          </a:xfrm>
        </p:grpSpPr>
        <p:grpSp>
          <p:nvGrpSpPr>
            <p:cNvPr id="341404" name="Group 412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405" name="Freeform 41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06" name="Freeform 41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07" name="Freeform 41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08" name="Freeform 41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09" name="Freeform 41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10" name="Freeform 41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11" name="Freeform 41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12" name="Freeform 42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13" name="Freeform 42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14" name="Line 42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15" name="Line 42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16" name="Oval 42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417" name="AutoShape 425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418" name="AutoShape 426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419" name="Rectangle 427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420" name="Freeform 428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21" name="Freeform 429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22" name="Freeform 430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23" name="Freeform 431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24" name="Freeform 432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25" name="Freeform 433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26" name="Freeform 434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27" name="Freeform 435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28" name="Freeform 436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29" name="Freeform 437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30" name="Freeform 438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31" name="Freeform 439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432" name="AutoShape 440"/>
            <p:cNvCxnSpPr>
              <a:cxnSpLocks noChangeShapeType="1"/>
              <a:stCxn id="341426" idx="3"/>
              <a:endCxn id="341413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33" name="AutoShape 441"/>
            <p:cNvCxnSpPr>
              <a:cxnSpLocks noChangeShapeType="1"/>
              <a:stCxn id="341427" idx="3"/>
              <a:endCxn id="341413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34" name="AutoShape 442"/>
            <p:cNvCxnSpPr>
              <a:cxnSpLocks noChangeShapeType="1"/>
              <a:stCxn id="341422" idx="3"/>
              <a:endCxn id="341428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35" name="AutoShape 443"/>
            <p:cNvCxnSpPr>
              <a:cxnSpLocks noChangeShapeType="1"/>
              <a:stCxn id="341423" idx="3"/>
              <a:endCxn id="341429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36" name="AutoShape 444"/>
            <p:cNvCxnSpPr>
              <a:cxnSpLocks noChangeShapeType="1"/>
              <a:stCxn id="341424" idx="3"/>
              <a:endCxn id="341430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37" name="AutoShape 445"/>
            <p:cNvCxnSpPr>
              <a:cxnSpLocks noChangeShapeType="1"/>
              <a:stCxn id="341425" idx="3"/>
              <a:endCxn id="341431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38" name="AutoShape 446"/>
            <p:cNvCxnSpPr>
              <a:cxnSpLocks noChangeShapeType="1"/>
              <a:stCxn id="341420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39" name="AutoShape 447"/>
            <p:cNvCxnSpPr>
              <a:cxnSpLocks noChangeShapeType="1"/>
              <a:stCxn id="341421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440" name="Group 448"/>
          <p:cNvGrpSpPr>
            <a:grpSpLocks/>
          </p:cNvGrpSpPr>
          <p:nvPr/>
        </p:nvGrpSpPr>
        <p:grpSpPr bwMode="auto">
          <a:xfrm>
            <a:off x="1620838" y="5070475"/>
            <a:ext cx="1038225" cy="498475"/>
            <a:chOff x="4491" y="2306"/>
            <a:chExt cx="654" cy="314"/>
          </a:xfrm>
        </p:grpSpPr>
        <p:grpSp>
          <p:nvGrpSpPr>
            <p:cNvPr id="341441" name="Group 449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442" name="Freeform 45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43" name="Freeform 45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44" name="Freeform 45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45" name="Freeform 45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46" name="Freeform 45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47" name="Freeform 45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48" name="Freeform 45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49" name="Freeform 45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50" name="Freeform 45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51" name="Line 45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52" name="Line 46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53" name="Oval 46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454" name="AutoShape 462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455" name="AutoShape 463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456" name="Rectangle 464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457" name="Freeform 465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58" name="Freeform 466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59" name="Freeform 467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60" name="Freeform 468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61" name="Freeform 469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62" name="Freeform 470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63" name="Freeform 471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64" name="Freeform 472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65" name="Freeform 473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66" name="Freeform 474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67" name="Freeform 475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68" name="Freeform 476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469" name="AutoShape 477"/>
            <p:cNvCxnSpPr>
              <a:cxnSpLocks noChangeShapeType="1"/>
              <a:stCxn id="341463" idx="3"/>
              <a:endCxn id="341450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70" name="AutoShape 478"/>
            <p:cNvCxnSpPr>
              <a:cxnSpLocks noChangeShapeType="1"/>
              <a:stCxn id="341464" idx="3"/>
              <a:endCxn id="341450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71" name="AutoShape 479"/>
            <p:cNvCxnSpPr>
              <a:cxnSpLocks noChangeShapeType="1"/>
              <a:stCxn id="341459" idx="3"/>
              <a:endCxn id="341465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72" name="AutoShape 480"/>
            <p:cNvCxnSpPr>
              <a:cxnSpLocks noChangeShapeType="1"/>
              <a:stCxn id="341460" idx="3"/>
              <a:endCxn id="341466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73" name="AutoShape 481"/>
            <p:cNvCxnSpPr>
              <a:cxnSpLocks noChangeShapeType="1"/>
              <a:stCxn id="341461" idx="3"/>
              <a:endCxn id="341467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74" name="AutoShape 482"/>
            <p:cNvCxnSpPr>
              <a:cxnSpLocks noChangeShapeType="1"/>
              <a:stCxn id="341462" idx="3"/>
              <a:endCxn id="341468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75" name="AutoShape 483"/>
            <p:cNvCxnSpPr>
              <a:cxnSpLocks noChangeShapeType="1"/>
              <a:stCxn id="341457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476" name="AutoShape 484"/>
            <p:cNvCxnSpPr>
              <a:cxnSpLocks noChangeShapeType="1"/>
              <a:stCxn id="341458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477" name="Group 485"/>
          <p:cNvGrpSpPr>
            <a:grpSpLocks/>
          </p:cNvGrpSpPr>
          <p:nvPr/>
        </p:nvGrpSpPr>
        <p:grpSpPr bwMode="auto">
          <a:xfrm>
            <a:off x="1801813" y="2555875"/>
            <a:ext cx="1038225" cy="498475"/>
            <a:chOff x="4491" y="2306"/>
            <a:chExt cx="654" cy="314"/>
          </a:xfrm>
        </p:grpSpPr>
        <p:grpSp>
          <p:nvGrpSpPr>
            <p:cNvPr id="341478" name="Group 486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479" name="Freeform 48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0" name="Freeform 48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1" name="Freeform 48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2" name="Freeform 49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3" name="Freeform 49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4" name="Freeform 49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5" name="Freeform 49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6" name="Freeform 49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7" name="Freeform 49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8" name="Line 49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89" name="Line 49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490" name="Oval 49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491" name="AutoShape 499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492" name="AutoShape 500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493" name="Rectangle 501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494" name="Freeform 502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95" name="Freeform 503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96" name="Freeform 504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97" name="Freeform 505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98" name="Freeform 506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499" name="Freeform 507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00" name="Freeform 508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01" name="Freeform 509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02" name="Freeform 510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03" name="Freeform 511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04" name="Freeform 512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05" name="Freeform 513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506" name="AutoShape 514"/>
            <p:cNvCxnSpPr>
              <a:cxnSpLocks noChangeShapeType="1"/>
              <a:stCxn id="341500" idx="3"/>
              <a:endCxn id="341487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07" name="AutoShape 515"/>
            <p:cNvCxnSpPr>
              <a:cxnSpLocks noChangeShapeType="1"/>
              <a:stCxn id="341501" idx="3"/>
              <a:endCxn id="341487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08" name="AutoShape 516"/>
            <p:cNvCxnSpPr>
              <a:cxnSpLocks noChangeShapeType="1"/>
              <a:stCxn id="341496" idx="3"/>
              <a:endCxn id="341502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09" name="AutoShape 517"/>
            <p:cNvCxnSpPr>
              <a:cxnSpLocks noChangeShapeType="1"/>
              <a:stCxn id="341497" idx="3"/>
              <a:endCxn id="341503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10" name="AutoShape 518"/>
            <p:cNvCxnSpPr>
              <a:cxnSpLocks noChangeShapeType="1"/>
              <a:stCxn id="341498" idx="3"/>
              <a:endCxn id="341504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11" name="AutoShape 519"/>
            <p:cNvCxnSpPr>
              <a:cxnSpLocks noChangeShapeType="1"/>
              <a:stCxn id="341499" idx="3"/>
              <a:endCxn id="341505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12" name="AutoShape 520"/>
            <p:cNvCxnSpPr>
              <a:cxnSpLocks noChangeShapeType="1"/>
              <a:stCxn id="341494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13" name="AutoShape 521"/>
            <p:cNvCxnSpPr>
              <a:cxnSpLocks noChangeShapeType="1"/>
              <a:stCxn id="341495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1514" name="Group 522"/>
          <p:cNvGrpSpPr>
            <a:grpSpLocks/>
          </p:cNvGrpSpPr>
          <p:nvPr/>
        </p:nvGrpSpPr>
        <p:grpSpPr bwMode="auto">
          <a:xfrm>
            <a:off x="2392363" y="3794125"/>
            <a:ext cx="1038225" cy="498475"/>
            <a:chOff x="4491" y="2306"/>
            <a:chExt cx="654" cy="314"/>
          </a:xfrm>
        </p:grpSpPr>
        <p:grpSp>
          <p:nvGrpSpPr>
            <p:cNvPr id="341515" name="Group 523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1516" name="Freeform 52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17" name="Freeform 52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18" name="Freeform 52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19" name="Freeform 52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20" name="Freeform 52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21" name="Freeform 52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22" name="Freeform 53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23" name="Freeform 53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24" name="Freeform 53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25" name="Line 53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26" name="Line 53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1527" name="Oval 53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1528" name="AutoShape 536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1529" name="AutoShape 537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530" name="Rectangle 538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1531" name="Freeform 539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32" name="Freeform 540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33" name="Freeform 541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34" name="Freeform 542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35" name="Freeform 543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36" name="Freeform 544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37" name="Freeform 545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38" name="Freeform 546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39" name="Freeform 547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40" name="Freeform 548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41" name="Freeform 549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1542" name="Freeform 550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1543" name="AutoShape 551"/>
            <p:cNvCxnSpPr>
              <a:cxnSpLocks noChangeShapeType="1"/>
              <a:stCxn id="341537" idx="3"/>
              <a:endCxn id="341524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44" name="AutoShape 552"/>
            <p:cNvCxnSpPr>
              <a:cxnSpLocks noChangeShapeType="1"/>
              <a:stCxn id="341538" idx="3"/>
              <a:endCxn id="341524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45" name="AutoShape 553"/>
            <p:cNvCxnSpPr>
              <a:cxnSpLocks noChangeShapeType="1"/>
              <a:stCxn id="341533" idx="3"/>
              <a:endCxn id="341539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46" name="AutoShape 554"/>
            <p:cNvCxnSpPr>
              <a:cxnSpLocks noChangeShapeType="1"/>
              <a:stCxn id="341534" idx="3"/>
              <a:endCxn id="341540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47" name="AutoShape 555"/>
            <p:cNvCxnSpPr>
              <a:cxnSpLocks noChangeShapeType="1"/>
              <a:stCxn id="341535" idx="3"/>
              <a:endCxn id="341541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48" name="AutoShape 556"/>
            <p:cNvCxnSpPr>
              <a:cxnSpLocks noChangeShapeType="1"/>
              <a:stCxn id="341536" idx="3"/>
              <a:endCxn id="341542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49" name="AutoShape 557"/>
            <p:cNvCxnSpPr>
              <a:cxnSpLocks noChangeShapeType="1"/>
              <a:stCxn id="341531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1550" name="AutoShape 558"/>
            <p:cNvCxnSpPr>
              <a:cxnSpLocks noChangeShapeType="1"/>
              <a:stCxn id="341532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341551" name="AutoShape 559"/>
          <p:cNvCxnSpPr>
            <a:cxnSpLocks noChangeShapeType="1"/>
            <a:stCxn id="341118" idx="1"/>
            <a:endCxn id="341090" idx="3"/>
          </p:cNvCxnSpPr>
          <p:nvPr/>
        </p:nvCxnSpPr>
        <p:spPr bwMode="auto">
          <a:xfrm>
            <a:off x="1711325" y="3762375"/>
            <a:ext cx="6410325" cy="1588"/>
          </a:xfrm>
          <a:prstGeom prst="straightConnector1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52" name="AutoShape 560"/>
          <p:cNvCxnSpPr>
            <a:cxnSpLocks noChangeShapeType="1"/>
            <a:stCxn id="341118" idx="5"/>
          </p:cNvCxnSpPr>
          <p:nvPr/>
        </p:nvCxnSpPr>
        <p:spPr bwMode="auto">
          <a:xfrm>
            <a:off x="1692275" y="3786188"/>
            <a:ext cx="869950" cy="4445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53" name="AutoShape 561"/>
          <p:cNvCxnSpPr>
            <a:cxnSpLocks noChangeShapeType="1"/>
            <a:endCxn id="341490" idx="1"/>
          </p:cNvCxnSpPr>
          <p:nvPr/>
        </p:nvCxnSpPr>
        <p:spPr bwMode="auto">
          <a:xfrm flipH="1" flipV="1">
            <a:off x="1958975" y="2603500"/>
            <a:ext cx="584200" cy="1227138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54" name="AutoShape 562"/>
          <p:cNvCxnSpPr>
            <a:cxnSpLocks noChangeShapeType="1"/>
            <a:stCxn id="341490" idx="0"/>
            <a:endCxn id="341378" idx="1"/>
          </p:cNvCxnSpPr>
          <p:nvPr/>
        </p:nvCxnSpPr>
        <p:spPr bwMode="auto">
          <a:xfrm>
            <a:off x="1970088" y="2598738"/>
            <a:ext cx="2130425" cy="1698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55" name="AutoShape 563"/>
          <p:cNvCxnSpPr>
            <a:cxnSpLocks noChangeShapeType="1"/>
            <a:stCxn id="341378" idx="1"/>
            <a:endCxn id="341416" idx="3"/>
          </p:cNvCxnSpPr>
          <p:nvPr/>
        </p:nvCxnSpPr>
        <p:spPr bwMode="auto">
          <a:xfrm flipH="1" flipV="1">
            <a:off x="3387725" y="1609725"/>
            <a:ext cx="712788" cy="1158875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56" name="AutoShape 564"/>
          <p:cNvCxnSpPr>
            <a:cxnSpLocks noChangeShapeType="1"/>
            <a:endCxn id="341304" idx="1"/>
          </p:cNvCxnSpPr>
          <p:nvPr/>
        </p:nvCxnSpPr>
        <p:spPr bwMode="auto">
          <a:xfrm flipV="1">
            <a:off x="3400425" y="1558925"/>
            <a:ext cx="2967038" cy="14288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57" name="AutoShape 565"/>
          <p:cNvCxnSpPr>
            <a:cxnSpLocks noChangeShapeType="1"/>
            <a:stCxn id="341305" idx="2"/>
          </p:cNvCxnSpPr>
          <p:nvPr/>
        </p:nvCxnSpPr>
        <p:spPr bwMode="auto">
          <a:xfrm flipH="1">
            <a:off x="5695950" y="1549400"/>
            <a:ext cx="631825" cy="1166813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58" name="AutoShape 566"/>
          <p:cNvCxnSpPr>
            <a:cxnSpLocks noChangeShapeType="1"/>
            <a:stCxn id="341527" idx="5"/>
            <a:endCxn id="341453" idx="0"/>
          </p:cNvCxnSpPr>
          <p:nvPr/>
        </p:nvCxnSpPr>
        <p:spPr bwMode="auto">
          <a:xfrm flipH="1">
            <a:off x="1789113" y="3867150"/>
            <a:ext cx="781050" cy="1246188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59" name="AutoShape 567"/>
          <p:cNvCxnSpPr>
            <a:cxnSpLocks noChangeShapeType="1"/>
            <a:stCxn id="341451" idx="1"/>
            <a:endCxn id="341342" idx="0"/>
          </p:cNvCxnSpPr>
          <p:nvPr/>
        </p:nvCxnSpPr>
        <p:spPr bwMode="auto">
          <a:xfrm flipV="1">
            <a:off x="1762125" y="4903788"/>
            <a:ext cx="2274888" cy="236537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60" name="AutoShape 568"/>
          <p:cNvCxnSpPr>
            <a:cxnSpLocks noChangeShapeType="1"/>
            <a:stCxn id="341342" idx="0"/>
            <a:endCxn id="341379" idx="3"/>
          </p:cNvCxnSpPr>
          <p:nvPr/>
        </p:nvCxnSpPr>
        <p:spPr bwMode="auto">
          <a:xfrm flipV="1">
            <a:off x="4037013" y="2771775"/>
            <a:ext cx="26987" cy="2132013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61" name="AutoShape 569"/>
          <p:cNvCxnSpPr>
            <a:cxnSpLocks noChangeShapeType="1"/>
            <a:stCxn id="341268" idx="6"/>
            <a:endCxn id="341230" idx="0"/>
          </p:cNvCxnSpPr>
          <p:nvPr/>
        </p:nvCxnSpPr>
        <p:spPr bwMode="auto">
          <a:xfrm>
            <a:off x="5697538" y="2740025"/>
            <a:ext cx="1528762" cy="20638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62" name="AutoShape 570"/>
          <p:cNvCxnSpPr>
            <a:cxnSpLocks noChangeShapeType="1"/>
            <a:stCxn id="341231" idx="4"/>
            <a:endCxn id="341157" idx="5"/>
          </p:cNvCxnSpPr>
          <p:nvPr/>
        </p:nvCxnSpPr>
        <p:spPr bwMode="auto">
          <a:xfrm flipH="1">
            <a:off x="5818188" y="2728913"/>
            <a:ext cx="1409700" cy="16811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63" name="AutoShape 571"/>
          <p:cNvCxnSpPr>
            <a:cxnSpLocks noChangeShapeType="1"/>
            <a:stCxn id="341157" idx="7"/>
            <a:endCxn id="341268" idx="4"/>
          </p:cNvCxnSpPr>
          <p:nvPr/>
        </p:nvCxnSpPr>
        <p:spPr bwMode="auto">
          <a:xfrm flipH="1" flipV="1">
            <a:off x="5684838" y="2757488"/>
            <a:ext cx="133350" cy="1627187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64" name="AutoShape 572"/>
          <p:cNvCxnSpPr>
            <a:cxnSpLocks noChangeShapeType="1"/>
            <a:endCxn id="341192" idx="1"/>
          </p:cNvCxnSpPr>
          <p:nvPr/>
        </p:nvCxnSpPr>
        <p:spPr bwMode="auto">
          <a:xfrm>
            <a:off x="5819775" y="4373563"/>
            <a:ext cx="1428750" cy="223837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1565" name="AutoShape 573"/>
          <p:cNvCxnSpPr>
            <a:cxnSpLocks noChangeShapeType="1"/>
            <a:stCxn id="341194" idx="5"/>
            <a:endCxn id="341090" idx="1"/>
          </p:cNvCxnSpPr>
          <p:nvPr/>
        </p:nvCxnSpPr>
        <p:spPr bwMode="auto">
          <a:xfrm flipV="1">
            <a:off x="7285038" y="3749675"/>
            <a:ext cx="836612" cy="85090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41566" name="Text Box 574"/>
          <p:cNvSpPr txBox="1">
            <a:spLocks noChangeArrowheads="1"/>
          </p:cNvSpPr>
          <p:nvPr/>
        </p:nvSpPr>
        <p:spPr bwMode="auto">
          <a:xfrm>
            <a:off x="1060450" y="431958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A</a:t>
            </a:r>
          </a:p>
        </p:txBody>
      </p:sp>
      <p:sp>
        <p:nvSpPr>
          <p:cNvPr id="341567" name="Text Box 575"/>
          <p:cNvSpPr txBox="1">
            <a:spLocks noChangeArrowheads="1"/>
          </p:cNvSpPr>
          <p:nvPr/>
        </p:nvSpPr>
        <p:spPr bwMode="auto">
          <a:xfrm>
            <a:off x="8553450" y="4038600"/>
            <a:ext cx="3238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Z</a:t>
            </a:r>
          </a:p>
        </p:txBody>
      </p:sp>
      <p:sp>
        <p:nvSpPr>
          <p:cNvPr id="341568" name="Text Box 576"/>
          <p:cNvSpPr txBox="1">
            <a:spLocks noChangeArrowheads="1"/>
          </p:cNvSpPr>
          <p:nvPr/>
        </p:nvSpPr>
        <p:spPr bwMode="auto">
          <a:xfrm>
            <a:off x="2863850" y="4311650"/>
            <a:ext cx="349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D</a:t>
            </a:r>
          </a:p>
        </p:txBody>
      </p:sp>
      <p:sp>
        <p:nvSpPr>
          <p:cNvPr id="341569" name="Text Box 577"/>
          <p:cNvSpPr txBox="1">
            <a:spLocks noChangeArrowheads="1"/>
          </p:cNvSpPr>
          <p:nvPr/>
        </p:nvSpPr>
        <p:spPr bwMode="auto">
          <a:xfrm>
            <a:off x="2090738" y="5610225"/>
            <a:ext cx="349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C</a:t>
            </a:r>
          </a:p>
        </p:txBody>
      </p:sp>
      <p:sp>
        <p:nvSpPr>
          <p:cNvPr id="341570" name="Text Box 578"/>
          <p:cNvSpPr txBox="1">
            <a:spLocks noChangeArrowheads="1"/>
          </p:cNvSpPr>
          <p:nvPr/>
        </p:nvSpPr>
        <p:spPr bwMode="auto">
          <a:xfrm>
            <a:off x="2270125" y="308768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B</a:t>
            </a:r>
          </a:p>
        </p:txBody>
      </p:sp>
      <p:sp>
        <p:nvSpPr>
          <p:cNvPr id="341571" name="Text Box 579"/>
          <p:cNvSpPr txBox="1">
            <a:spLocks noChangeArrowheads="1"/>
          </p:cNvSpPr>
          <p:nvPr/>
        </p:nvSpPr>
        <p:spPr bwMode="auto">
          <a:xfrm>
            <a:off x="3783013" y="20685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E</a:t>
            </a:r>
          </a:p>
        </p:txBody>
      </p:sp>
      <p:sp>
        <p:nvSpPr>
          <p:cNvPr id="341572" name="Text Box 580"/>
          <p:cNvSpPr txBox="1">
            <a:spLocks noChangeArrowheads="1"/>
          </p:cNvSpPr>
          <p:nvPr/>
        </p:nvSpPr>
        <p:spPr bwMode="auto">
          <a:xfrm>
            <a:off x="4406900" y="3249613"/>
            <a:ext cx="3238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F</a:t>
            </a:r>
          </a:p>
        </p:txBody>
      </p:sp>
      <p:sp>
        <p:nvSpPr>
          <p:cNvPr id="341573" name="Text Box 581"/>
          <p:cNvSpPr txBox="1">
            <a:spLocks noChangeArrowheads="1"/>
          </p:cNvSpPr>
          <p:nvPr/>
        </p:nvSpPr>
        <p:spPr bwMode="auto">
          <a:xfrm>
            <a:off x="4351338" y="5402263"/>
            <a:ext cx="361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G</a:t>
            </a:r>
          </a:p>
        </p:txBody>
      </p:sp>
      <p:sp>
        <p:nvSpPr>
          <p:cNvPr id="341574" name="Text Box 582"/>
          <p:cNvSpPr txBox="1">
            <a:spLocks noChangeArrowheads="1"/>
          </p:cNvSpPr>
          <p:nvPr/>
        </p:nvSpPr>
        <p:spPr bwMode="auto">
          <a:xfrm>
            <a:off x="6689725" y="2033588"/>
            <a:ext cx="247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I</a:t>
            </a:r>
          </a:p>
        </p:txBody>
      </p:sp>
      <p:sp>
        <p:nvSpPr>
          <p:cNvPr id="341575" name="Text Box 583"/>
          <p:cNvSpPr txBox="1">
            <a:spLocks noChangeArrowheads="1"/>
          </p:cNvSpPr>
          <p:nvPr/>
        </p:nvSpPr>
        <p:spPr bwMode="auto">
          <a:xfrm>
            <a:off x="5967413" y="3225800"/>
            <a:ext cx="349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H</a:t>
            </a:r>
          </a:p>
        </p:txBody>
      </p:sp>
      <p:sp>
        <p:nvSpPr>
          <p:cNvPr id="341576" name="Text Box 584"/>
          <p:cNvSpPr txBox="1">
            <a:spLocks noChangeArrowheads="1"/>
          </p:cNvSpPr>
          <p:nvPr/>
        </p:nvSpPr>
        <p:spPr bwMode="auto">
          <a:xfrm>
            <a:off x="6119813" y="4903788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J</a:t>
            </a:r>
          </a:p>
        </p:txBody>
      </p:sp>
      <p:sp>
        <p:nvSpPr>
          <p:cNvPr id="341577" name="Text Box 585"/>
          <p:cNvSpPr txBox="1">
            <a:spLocks noChangeArrowheads="1"/>
          </p:cNvSpPr>
          <p:nvPr/>
        </p:nvSpPr>
        <p:spPr bwMode="auto">
          <a:xfrm>
            <a:off x="7524750" y="317976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K</a:t>
            </a:r>
          </a:p>
        </p:txBody>
      </p:sp>
      <p:sp>
        <p:nvSpPr>
          <p:cNvPr id="341578" name="Text Box 586"/>
          <p:cNvSpPr txBox="1">
            <a:spLocks noChangeArrowheads="1"/>
          </p:cNvSpPr>
          <p:nvPr/>
        </p:nvSpPr>
        <p:spPr bwMode="auto">
          <a:xfrm>
            <a:off x="7631113" y="5041900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L</a:t>
            </a:r>
          </a:p>
        </p:txBody>
      </p:sp>
      <p:sp>
        <p:nvSpPr>
          <p:cNvPr id="341580" name="Line 588"/>
          <p:cNvSpPr>
            <a:spLocks noChangeShapeType="1"/>
          </p:cNvSpPr>
          <p:nvPr/>
        </p:nvSpPr>
        <p:spPr bwMode="auto">
          <a:xfrm>
            <a:off x="1624013" y="3595688"/>
            <a:ext cx="722312" cy="7302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ko-KR" altLang="en-US"/>
          </a:p>
        </p:txBody>
      </p:sp>
      <p:sp>
        <p:nvSpPr>
          <p:cNvPr id="341582" name="Line 590"/>
          <p:cNvSpPr>
            <a:spLocks noChangeShapeType="1"/>
          </p:cNvSpPr>
          <p:nvPr/>
        </p:nvSpPr>
        <p:spPr bwMode="auto">
          <a:xfrm flipH="1" flipV="1">
            <a:off x="1804988" y="2719388"/>
            <a:ext cx="588962" cy="998537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83" name="Line 591"/>
          <p:cNvSpPr>
            <a:spLocks noChangeShapeType="1"/>
          </p:cNvSpPr>
          <p:nvPr/>
        </p:nvSpPr>
        <p:spPr bwMode="auto">
          <a:xfrm>
            <a:off x="1973263" y="2393950"/>
            <a:ext cx="1889125" cy="1809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84" name="Line 592"/>
          <p:cNvSpPr>
            <a:spLocks noChangeShapeType="1"/>
          </p:cNvSpPr>
          <p:nvPr/>
        </p:nvSpPr>
        <p:spPr bwMode="auto">
          <a:xfrm flipH="1" flipV="1">
            <a:off x="3200400" y="1647825"/>
            <a:ext cx="722313" cy="97472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85" name="Line 593"/>
          <p:cNvSpPr>
            <a:spLocks noChangeShapeType="1"/>
          </p:cNvSpPr>
          <p:nvPr/>
        </p:nvSpPr>
        <p:spPr bwMode="auto">
          <a:xfrm flipV="1">
            <a:off x="3381375" y="1419225"/>
            <a:ext cx="3006725" cy="23813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86" name="Line 594"/>
          <p:cNvSpPr>
            <a:spLocks noChangeShapeType="1"/>
          </p:cNvSpPr>
          <p:nvPr/>
        </p:nvSpPr>
        <p:spPr bwMode="auto">
          <a:xfrm flipH="1">
            <a:off x="5919788" y="1816100"/>
            <a:ext cx="481012" cy="74612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87" name="Line 595"/>
          <p:cNvSpPr>
            <a:spLocks noChangeShapeType="1"/>
          </p:cNvSpPr>
          <p:nvPr/>
        </p:nvSpPr>
        <p:spPr bwMode="auto">
          <a:xfrm>
            <a:off x="6232525" y="2586038"/>
            <a:ext cx="962025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88" name="Line 596"/>
          <p:cNvSpPr>
            <a:spLocks noChangeShapeType="1"/>
          </p:cNvSpPr>
          <p:nvPr/>
        </p:nvSpPr>
        <p:spPr bwMode="auto">
          <a:xfrm flipH="1">
            <a:off x="6064250" y="2995613"/>
            <a:ext cx="1154113" cy="1300162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89" name="Line 597"/>
          <p:cNvSpPr>
            <a:spLocks noChangeShapeType="1"/>
          </p:cNvSpPr>
          <p:nvPr/>
        </p:nvSpPr>
        <p:spPr bwMode="auto">
          <a:xfrm>
            <a:off x="6303963" y="4319588"/>
            <a:ext cx="830262" cy="1555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90" name="Line 598"/>
          <p:cNvSpPr>
            <a:spLocks noChangeShapeType="1"/>
          </p:cNvSpPr>
          <p:nvPr/>
        </p:nvSpPr>
        <p:spPr bwMode="auto">
          <a:xfrm flipV="1">
            <a:off x="7591425" y="3957638"/>
            <a:ext cx="554038" cy="566737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1593" name="AutoShape 601"/>
          <p:cNvSpPr>
            <a:spLocks/>
          </p:cNvSpPr>
          <p:nvPr/>
        </p:nvSpPr>
        <p:spPr bwMode="auto">
          <a:xfrm>
            <a:off x="241300" y="4735513"/>
            <a:ext cx="1211263" cy="969962"/>
          </a:xfrm>
          <a:prstGeom prst="borderCallout1">
            <a:avLst>
              <a:gd name="adj1" fmla="val 11782"/>
              <a:gd name="adj2" fmla="val 106292"/>
              <a:gd name="adj3" fmla="val -82486"/>
              <a:gd name="adj4" fmla="val 181782"/>
            </a:avLst>
          </a:prstGeom>
          <a:noFill/>
          <a:ln w="19050" algn="ctr">
            <a:solidFill>
              <a:schemeClr val="tx1"/>
            </a:solidFill>
            <a:miter lim="800000"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r>
              <a:rPr lang="en-US" altLang="ko-KR">
                <a:ea typeface="굴림" charset="-127"/>
              </a:rPr>
              <a:t>Enter face routing</a:t>
            </a:r>
          </a:p>
        </p:txBody>
      </p:sp>
      <p:sp>
        <p:nvSpPr>
          <p:cNvPr id="341594" name="AutoShape 602"/>
          <p:cNvSpPr>
            <a:spLocks/>
          </p:cNvSpPr>
          <p:nvPr/>
        </p:nvSpPr>
        <p:spPr bwMode="auto">
          <a:xfrm>
            <a:off x="392113" y="1485900"/>
            <a:ext cx="1528762" cy="693738"/>
          </a:xfrm>
          <a:prstGeom prst="borderCallout1">
            <a:avLst>
              <a:gd name="adj1" fmla="val 16477"/>
              <a:gd name="adj2" fmla="val 104986"/>
              <a:gd name="adj3" fmla="val 139588"/>
              <a:gd name="adj4" fmla="val 212773"/>
            </a:avLst>
          </a:prstGeom>
          <a:noFill/>
          <a:ln w="19050" algn="ctr">
            <a:solidFill>
              <a:schemeClr val="tx1"/>
            </a:solidFill>
            <a:miter lim="800000"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/>
          <a:p>
            <a:r>
              <a:rPr lang="en-US" altLang="ko-KR">
                <a:ea typeface="굴림" charset="-127"/>
              </a:rPr>
              <a:t>Leave face routing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1592" grpId="0" animBg="1"/>
      <p:bldP spid="341591" grpId="0" animBg="1"/>
      <p:bldP spid="341580" grpId="0" animBg="1"/>
      <p:bldP spid="341582" grpId="0" animBg="1"/>
      <p:bldP spid="341583" grpId="0" animBg="1"/>
      <p:bldP spid="341584" grpId="0" animBg="1"/>
      <p:bldP spid="341585" grpId="0" animBg="1"/>
      <p:bldP spid="341586" grpId="0" animBg="1"/>
      <p:bldP spid="341587" grpId="0" animBg="1"/>
      <p:bldP spid="341588" grpId="0" animBg="1"/>
      <p:bldP spid="341589" grpId="0" animBg="1"/>
      <p:bldP spid="341590" grpId="0" animBg="1"/>
      <p:bldP spid="341593" grpId="0" animBg="1"/>
      <p:bldP spid="341594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C4DEFE-467A-4869-9CD0-0CA201A7BBF1}" type="slidenum">
              <a:rPr lang="en-US" altLang="ko-KR"/>
              <a:pPr/>
              <a:t>38</a:t>
            </a:fld>
            <a:endParaRPr lang="en-US" altLang="ko-KR"/>
          </a:p>
        </p:txBody>
      </p:sp>
      <p:sp>
        <p:nvSpPr>
          <p:cNvPr id="3420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Geographic routing without positions – GEM </a:t>
            </a:r>
          </a:p>
        </p:txBody>
      </p:sp>
      <p:sp>
        <p:nvSpPr>
          <p:cNvPr id="3420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488362" cy="1838325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Apparent contradiction: geographic, but no position?</a:t>
            </a:r>
          </a:p>
          <a:p>
            <a:r>
              <a:rPr lang="en-US" altLang="ko-KR">
                <a:ea typeface="굴림" charset="-127"/>
              </a:rPr>
              <a:t>Construct </a:t>
            </a:r>
            <a:r>
              <a:rPr lang="en-US" altLang="ko-KR" b="1" i="1">
                <a:ea typeface="굴림" charset="-127"/>
              </a:rPr>
              <a:t>virtual coordinates</a:t>
            </a:r>
            <a:r>
              <a:rPr lang="en-US" altLang="ko-KR">
                <a:ea typeface="굴림" charset="-127"/>
              </a:rPr>
              <a:t> that preserve enough neighborhood information to be useful in geographic routing but do not require actual position determination</a:t>
            </a:r>
          </a:p>
          <a:p>
            <a:endParaRPr lang="en-US" altLang="ko-KR">
              <a:ea typeface="굴림" charset="-127"/>
            </a:endParaRPr>
          </a:p>
        </p:txBody>
      </p:sp>
      <p:sp>
        <p:nvSpPr>
          <p:cNvPr id="342020" name="AutoShape 4"/>
          <p:cNvSpPr>
            <a:spLocks noChangeArrowheads="1"/>
          </p:cNvSpPr>
          <p:nvPr/>
        </p:nvSpPr>
        <p:spPr bwMode="auto">
          <a:xfrm>
            <a:off x="3228975" y="2730500"/>
            <a:ext cx="6415088" cy="6415088"/>
          </a:xfrm>
          <a:custGeom>
            <a:avLst/>
            <a:gdLst>
              <a:gd name="G0" fmla="+- 190 0 0"/>
              <a:gd name="G1" fmla="+- -9407813 0 0"/>
              <a:gd name="G2" fmla="+- 0 0 -9407813"/>
              <a:gd name="T0" fmla="*/ 0 256 1"/>
              <a:gd name="T1" fmla="*/ 180 256 1"/>
              <a:gd name="G3" fmla="+- -9407813 T0 T1"/>
              <a:gd name="T2" fmla="*/ 0 256 1"/>
              <a:gd name="T3" fmla="*/ 90 256 1"/>
              <a:gd name="G4" fmla="+- -9407813 T2 T3"/>
              <a:gd name="G5" fmla="*/ G4 2 1"/>
              <a:gd name="T4" fmla="*/ 90 256 1"/>
              <a:gd name="T5" fmla="*/ 0 256 1"/>
              <a:gd name="G6" fmla="+- -9407813 T4 T5"/>
              <a:gd name="G7" fmla="*/ G6 2 1"/>
              <a:gd name="G8" fmla="abs -9407813"/>
              <a:gd name="T6" fmla="*/ 0 256 1"/>
              <a:gd name="T7" fmla="*/ 90 256 1"/>
              <a:gd name="G9" fmla="+- G8 T6 T7"/>
              <a:gd name="G10" fmla="?: G9 G7 G5"/>
              <a:gd name="T8" fmla="*/ 0 256 1"/>
              <a:gd name="T9" fmla="*/ 360 256 1"/>
              <a:gd name="G11" fmla="+- G10 T8 T9"/>
              <a:gd name="G12" fmla="?: G10 G11 G10"/>
              <a:gd name="T10" fmla="*/ 0 256 1"/>
              <a:gd name="T11" fmla="*/ 360 256 1"/>
              <a:gd name="G13" fmla="+- G12 T10 T11"/>
              <a:gd name="G14" fmla="?: G12 G13 G12"/>
              <a:gd name="G15" fmla="+- 0 0 G14"/>
              <a:gd name="G16" fmla="+- 10800 0 0"/>
              <a:gd name="G17" fmla="+- 10800 0 190"/>
              <a:gd name="G18" fmla="*/ 190 1 2"/>
              <a:gd name="G19" fmla="+- G18 5400 0"/>
              <a:gd name="G20" fmla="cos G19 -9407813"/>
              <a:gd name="G21" fmla="sin G19 -9407813"/>
              <a:gd name="G22" fmla="+- G20 10800 0"/>
              <a:gd name="G23" fmla="+- G21 10800 0"/>
              <a:gd name="G24" fmla="+- 10800 0 G20"/>
              <a:gd name="G25" fmla="+- 190 10800 0"/>
              <a:gd name="G26" fmla="?: G9 G17 G25"/>
              <a:gd name="G27" fmla="?: G9 0 21600"/>
              <a:gd name="G28" fmla="cos 10800 -9407813"/>
              <a:gd name="G29" fmla="sin 10800 -9407813"/>
              <a:gd name="G30" fmla="sin 190 -9407813"/>
              <a:gd name="G31" fmla="+- G28 10800 0"/>
              <a:gd name="G32" fmla="+- G29 10800 0"/>
              <a:gd name="G33" fmla="+- G30 10800 0"/>
              <a:gd name="G34" fmla="?: G4 0 G31"/>
              <a:gd name="G35" fmla="?: -9407813 G34 0"/>
              <a:gd name="G36" fmla="?: G6 G35 G31"/>
              <a:gd name="G37" fmla="+- 21600 0 G36"/>
              <a:gd name="G38" fmla="?: G4 0 G33"/>
              <a:gd name="G39" fmla="?: -9407813 G38 G32"/>
              <a:gd name="G40" fmla="?: G6 G39 0"/>
              <a:gd name="G41" fmla="?: G4 G32 21600"/>
              <a:gd name="G42" fmla="?: G6 G41 G33"/>
              <a:gd name="T12" fmla="*/ 10800 w 21600"/>
              <a:gd name="T13" fmla="*/ 0 h 21600"/>
              <a:gd name="T14" fmla="*/ 6379 w 21600"/>
              <a:gd name="T15" fmla="*/ 7535 h 21600"/>
              <a:gd name="T16" fmla="*/ 10800 w 21600"/>
              <a:gd name="T17" fmla="*/ 10610 h 21600"/>
              <a:gd name="T18" fmla="*/ 15221 w 21600"/>
              <a:gd name="T19" fmla="*/ 7535 h 21600"/>
              <a:gd name="T20" fmla="*/ G36 w 21600"/>
              <a:gd name="T21" fmla="*/ G40 h 21600"/>
              <a:gd name="T22" fmla="*/ G37 w 21600"/>
              <a:gd name="T23" fmla="*/ G42 h 21600"/>
            </a:gdLst>
            <a:ahLst/>
            <a:cxnLst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T20" t="T21" r="T22" b="T23"/>
            <a:pathLst>
              <a:path w="21600" h="21600">
                <a:moveTo>
                  <a:pt x="10647" y="10687"/>
                </a:moveTo>
                <a:cubicBezTo>
                  <a:pt x="10682" y="10638"/>
                  <a:pt x="10739" y="10609"/>
                  <a:pt x="10800" y="10610"/>
                </a:cubicBezTo>
                <a:cubicBezTo>
                  <a:pt x="10860" y="10610"/>
                  <a:pt x="10917" y="10638"/>
                  <a:pt x="10952" y="10687"/>
                </a:cubicBezTo>
                <a:lnTo>
                  <a:pt x="19487" y="4383"/>
                </a:lnTo>
                <a:cubicBezTo>
                  <a:pt x="17451" y="1626"/>
                  <a:pt x="14227" y="-1"/>
                  <a:pt x="10799" y="0"/>
                </a:cubicBezTo>
                <a:cubicBezTo>
                  <a:pt x="7372" y="0"/>
                  <a:pt x="4148" y="1626"/>
                  <a:pt x="2112" y="4383"/>
                </a:cubicBezTo>
                <a:close/>
              </a:path>
            </a:pathLst>
          </a:custGeom>
          <a:solidFill>
            <a:srgbClr val="FFFFFF"/>
          </a:solidFill>
          <a:ln w="12700" algn="ctr">
            <a:solidFill>
              <a:schemeClr val="tx1"/>
            </a:solidFill>
            <a:prstDash val="sysDot"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42021" name="Line 5"/>
          <p:cNvSpPr>
            <a:spLocks noChangeShapeType="1"/>
          </p:cNvSpPr>
          <p:nvPr/>
        </p:nvSpPr>
        <p:spPr bwMode="auto">
          <a:xfrm flipV="1">
            <a:off x="6426200" y="3114675"/>
            <a:ext cx="1512888" cy="2803525"/>
          </a:xfrm>
          <a:prstGeom prst="line">
            <a:avLst/>
          </a:prstGeom>
          <a:noFill/>
          <a:ln w="12700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2022" name="Line 6"/>
          <p:cNvSpPr>
            <a:spLocks noChangeShapeType="1"/>
          </p:cNvSpPr>
          <p:nvPr/>
        </p:nvSpPr>
        <p:spPr bwMode="auto">
          <a:xfrm flipH="1" flipV="1">
            <a:off x="5086350" y="3025775"/>
            <a:ext cx="1344613" cy="2903538"/>
          </a:xfrm>
          <a:prstGeom prst="line">
            <a:avLst/>
          </a:prstGeom>
          <a:noFill/>
          <a:ln w="12700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2023" name="AutoShape 7"/>
          <p:cNvSpPr>
            <a:spLocks noChangeArrowheads="1"/>
          </p:cNvSpPr>
          <p:nvPr/>
        </p:nvSpPr>
        <p:spPr bwMode="auto">
          <a:xfrm>
            <a:off x="4183063" y="3686175"/>
            <a:ext cx="4505325" cy="4503738"/>
          </a:xfrm>
          <a:custGeom>
            <a:avLst/>
            <a:gdLst>
              <a:gd name="G0" fmla="+- 190 0 0"/>
              <a:gd name="G1" fmla="+- -9407813 0 0"/>
              <a:gd name="G2" fmla="+- 0 0 -9407813"/>
              <a:gd name="T0" fmla="*/ 0 256 1"/>
              <a:gd name="T1" fmla="*/ 180 256 1"/>
              <a:gd name="G3" fmla="+- -9407813 T0 T1"/>
              <a:gd name="T2" fmla="*/ 0 256 1"/>
              <a:gd name="T3" fmla="*/ 90 256 1"/>
              <a:gd name="G4" fmla="+- -9407813 T2 T3"/>
              <a:gd name="G5" fmla="*/ G4 2 1"/>
              <a:gd name="T4" fmla="*/ 90 256 1"/>
              <a:gd name="T5" fmla="*/ 0 256 1"/>
              <a:gd name="G6" fmla="+- -9407813 T4 T5"/>
              <a:gd name="G7" fmla="*/ G6 2 1"/>
              <a:gd name="G8" fmla="abs -9407813"/>
              <a:gd name="T6" fmla="*/ 0 256 1"/>
              <a:gd name="T7" fmla="*/ 90 256 1"/>
              <a:gd name="G9" fmla="+- G8 T6 T7"/>
              <a:gd name="G10" fmla="?: G9 G7 G5"/>
              <a:gd name="T8" fmla="*/ 0 256 1"/>
              <a:gd name="T9" fmla="*/ 360 256 1"/>
              <a:gd name="G11" fmla="+- G10 T8 T9"/>
              <a:gd name="G12" fmla="?: G10 G11 G10"/>
              <a:gd name="T10" fmla="*/ 0 256 1"/>
              <a:gd name="T11" fmla="*/ 360 256 1"/>
              <a:gd name="G13" fmla="+- G12 T10 T11"/>
              <a:gd name="G14" fmla="?: G12 G13 G12"/>
              <a:gd name="G15" fmla="+- 0 0 G14"/>
              <a:gd name="G16" fmla="+- 10800 0 0"/>
              <a:gd name="G17" fmla="+- 10800 0 190"/>
              <a:gd name="G18" fmla="*/ 190 1 2"/>
              <a:gd name="G19" fmla="+- G18 5400 0"/>
              <a:gd name="G20" fmla="cos G19 -9407813"/>
              <a:gd name="G21" fmla="sin G19 -9407813"/>
              <a:gd name="G22" fmla="+- G20 10800 0"/>
              <a:gd name="G23" fmla="+- G21 10800 0"/>
              <a:gd name="G24" fmla="+- 10800 0 G20"/>
              <a:gd name="G25" fmla="+- 190 10800 0"/>
              <a:gd name="G26" fmla="?: G9 G17 G25"/>
              <a:gd name="G27" fmla="?: G9 0 21600"/>
              <a:gd name="G28" fmla="cos 10800 -9407813"/>
              <a:gd name="G29" fmla="sin 10800 -9407813"/>
              <a:gd name="G30" fmla="sin 190 -9407813"/>
              <a:gd name="G31" fmla="+- G28 10800 0"/>
              <a:gd name="G32" fmla="+- G29 10800 0"/>
              <a:gd name="G33" fmla="+- G30 10800 0"/>
              <a:gd name="G34" fmla="?: G4 0 G31"/>
              <a:gd name="G35" fmla="?: -9407813 G34 0"/>
              <a:gd name="G36" fmla="?: G6 G35 G31"/>
              <a:gd name="G37" fmla="+- 21600 0 G36"/>
              <a:gd name="G38" fmla="?: G4 0 G33"/>
              <a:gd name="G39" fmla="?: -9407813 G38 G32"/>
              <a:gd name="G40" fmla="?: G6 G39 0"/>
              <a:gd name="G41" fmla="?: G4 G32 21600"/>
              <a:gd name="G42" fmla="?: G6 G41 G33"/>
              <a:gd name="T12" fmla="*/ 10800 w 21600"/>
              <a:gd name="T13" fmla="*/ 0 h 21600"/>
              <a:gd name="T14" fmla="*/ 6379 w 21600"/>
              <a:gd name="T15" fmla="*/ 7535 h 21600"/>
              <a:gd name="T16" fmla="*/ 10800 w 21600"/>
              <a:gd name="T17" fmla="*/ 10610 h 21600"/>
              <a:gd name="T18" fmla="*/ 15221 w 21600"/>
              <a:gd name="T19" fmla="*/ 7535 h 21600"/>
              <a:gd name="T20" fmla="*/ G36 w 21600"/>
              <a:gd name="T21" fmla="*/ G40 h 21600"/>
              <a:gd name="T22" fmla="*/ G37 w 21600"/>
              <a:gd name="T23" fmla="*/ G42 h 21600"/>
            </a:gdLst>
            <a:ahLst/>
            <a:cxnLst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T20" t="T21" r="T22" b="T23"/>
            <a:pathLst>
              <a:path w="21600" h="21600">
                <a:moveTo>
                  <a:pt x="10647" y="10687"/>
                </a:moveTo>
                <a:cubicBezTo>
                  <a:pt x="10682" y="10638"/>
                  <a:pt x="10739" y="10609"/>
                  <a:pt x="10800" y="10610"/>
                </a:cubicBezTo>
                <a:cubicBezTo>
                  <a:pt x="10860" y="10610"/>
                  <a:pt x="10917" y="10638"/>
                  <a:pt x="10952" y="10687"/>
                </a:cubicBezTo>
                <a:lnTo>
                  <a:pt x="19487" y="4383"/>
                </a:lnTo>
                <a:cubicBezTo>
                  <a:pt x="17451" y="1626"/>
                  <a:pt x="14227" y="-1"/>
                  <a:pt x="10799" y="0"/>
                </a:cubicBezTo>
                <a:cubicBezTo>
                  <a:pt x="7372" y="0"/>
                  <a:pt x="4148" y="1626"/>
                  <a:pt x="2112" y="4383"/>
                </a:cubicBezTo>
                <a:close/>
              </a:path>
            </a:pathLst>
          </a:custGeom>
          <a:solidFill>
            <a:srgbClr val="FFFFFF"/>
          </a:solidFill>
          <a:ln w="12700" algn="ctr">
            <a:solidFill>
              <a:schemeClr val="tx1"/>
            </a:solidFill>
            <a:prstDash val="sysDot"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42024" name="Line 8"/>
          <p:cNvSpPr>
            <a:spLocks noChangeShapeType="1"/>
          </p:cNvSpPr>
          <p:nvPr/>
        </p:nvSpPr>
        <p:spPr bwMode="auto">
          <a:xfrm flipV="1">
            <a:off x="6437313" y="3681413"/>
            <a:ext cx="0" cy="2233612"/>
          </a:xfrm>
          <a:prstGeom prst="line">
            <a:avLst/>
          </a:prstGeom>
          <a:noFill/>
          <a:ln w="127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2025" name="AutoShape 9"/>
          <p:cNvSpPr>
            <a:spLocks noChangeArrowheads="1"/>
          </p:cNvSpPr>
          <p:nvPr/>
        </p:nvSpPr>
        <p:spPr bwMode="auto">
          <a:xfrm>
            <a:off x="5138738" y="4640263"/>
            <a:ext cx="2595562" cy="2595562"/>
          </a:xfrm>
          <a:custGeom>
            <a:avLst/>
            <a:gdLst>
              <a:gd name="G0" fmla="+- 190 0 0"/>
              <a:gd name="G1" fmla="+- -9407813 0 0"/>
              <a:gd name="G2" fmla="+- 0 0 -9407813"/>
              <a:gd name="T0" fmla="*/ 0 256 1"/>
              <a:gd name="T1" fmla="*/ 180 256 1"/>
              <a:gd name="G3" fmla="+- -9407813 T0 T1"/>
              <a:gd name="T2" fmla="*/ 0 256 1"/>
              <a:gd name="T3" fmla="*/ 90 256 1"/>
              <a:gd name="G4" fmla="+- -9407813 T2 T3"/>
              <a:gd name="G5" fmla="*/ G4 2 1"/>
              <a:gd name="T4" fmla="*/ 90 256 1"/>
              <a:gd name="T5" fmla="*/ 0 256 1"/>
              <a:gd name="G6" fmla="+- -9407813 T4 T5"/>
              <a:gd name="G7" fmla="*/ G6 2 1"/>
              <a:gd name="G8" fmla="abs -9407813"/>
              <a:gd name="T6" fmla="*/ 0 256 1"/>
              <a:gd name="T7" fmla="*/ 90 256 1"/>
              <a:gd name="G9" fmla="+- G8 T6 T7"/>
              <a:gd name="G10" fmla="?: G9 G7 G5"/>
              <a:gd name="T8" fmla="*/ 0 256 1"/>
              <a:gd name="T9" fmla="*/ 360 256 1"/>
              <a:gd name="G11" fmla="+- G10 T8 T9"/>
              <a:gd name="G12" fmla="?: G10 G11 G10"/>
              <a:gd name="T10" fmla="*/ 0 256 1"/>
              <a:gd name="T11" fmla="*/ 360 256 1"/>
              <a:gd name="G13" fmla="+- G12 T10 T11"/>
              <a:gd name="G14" fmla="?: G12 G13 G12"/>
              <a:gd name="G15" fmla="+- 0 0 G14"/>
              <a:gd name="G16" fmla="+- 10800 0 0"/>
              <a:gd name="G17" fmla="+- 10800 0 190"/>
              <a:gd name="G18" fmla="*/ 190 1 2"/>
              <a:gd name="G19" fmla="+- G18 5400 0"/>
              <a:gd name="G20" fmla="cos G19 -9407813"/>
              <a:gd name="G21" fmla="sin G19 -9407813"/>
              <a:gd name="G22" fmla="+- G20 10800 0"/>
              <a:gd name="G23" fmla="+- G21 10800 0"/>
              <a:gd name="G24" fmla="+- 10800 0 G20"/>
              <a:gd name="G25" fmla="+- 190 10800 0"/>
              <a:gd name="G26" fmla="?: G9 G17 G25"/>
              <a:gd name="G27" fmla="?: G9 0 21600"/>
              <a:gd name="G28" fmla="cos 10800 -9407813"/>
              <a:gd name="G29" fmla="sin 10800 -9407813"/>
              <a:gd name="G30" fmla="sin 190 -9407813"/>
              <a:gd name="G31" fmla="+- G28 10800 0"/>
              <a:gd name="G32" fmla="+- G29 10800 0"/>
              <a:gd name="G33" fmla="+- G30 10800 0"/>
              <a:gd name="G34" fmla="?: G4 0 G31"/>
              <a:gd name="G35" fmla="?: -9407813 G34 0"/>
              <a:gd name="G36" fmla="?: G6 G35 G31"/>
              <a:gd name="G37" fmla="+- 21600 0 G36"/>
              <a:gd name="G38" fmla="?: G4 0 G33"/>
              <a:gd name="G39" fmla="?: -9407813 G38 G32"/>
              <a:gd name="G40" fmla="?: G6 G39 0"/>
              <a:gd name="G41" fmla="?: G4 G32 21600"/>
              <a:gd name="G42" fmla="?: G6 G41 G33"/>
              <a:gd name="T12" fmla="*/ 10800 w 21600"/>
              <a:gd name="T13" fmla="*/ 0 h 21600"/>
              <a:gd name="T14" fmla="*/ 6379 w 21600"/>
              <a:gd name="T15" fmla="*/ 7535 h 21600"/>
              <a:gd name="T16" fmla="*/ 10800 w 21600"/>
              <a:gd name="T17" fmla="*/ 10610 h 21600"/>
              <a:gd name="T18" fmla="*/ 15221 w 21600"/>
              <a:gd name="T19" fmla="*/ 7535 h 21600"/>
              <a:gd name="T20" fmla="*/ G36 w 21600"/>
              <a:gd name="T21" fmla="*/ G40 h 21600"/>
              <a:gd name="T22" fmla="*/ G37 w 21600"/>
              <a:gd name="T23" fmla="*/ G42 h 21600"/>
            </a:gdLst>
            <a:ahLst/>
            <a:cxnLst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T20" t="T21" r="T22" b="T23"/>
            <a:pathLst>
              <a:path w="21600" h="21600">
                <a:moveTo>
                  <a:pt x="10647" y="10687"/>
                </a:moveTo>
                <a:cubicBezTo>
                  <a:pt x="10682" y="10638"/>
                  <a:pt x="10739" y="10609"/>
                  <a:pt x="10800" y="10610"/>
                </a:cubicBezTo>
                <a:cubicBezTo>
                  <a:pt x="10860" y="10610"/>
                  <a:pt x="10917" y="10638"/>
                  <a:pt x="10952" y="10687"/>
                </a:cubicBezTo>
                <a:lnTo>
                  <a:pt x="19487" y="4383"/>
                </a:lnTo>
                <a:cubicBezTo>
                  <a:pt x="17451" y="1626"/>
                  <a:pt x="14227" y="-1"/>
                  <a:pt x="10799" y="0"/>
                </a:cubicBezTo>
                <a:cubicBezTo>
                  <a:pt x="7372" y="0"/>
                  <a:pt x="4148" y="1626"/>
                  <a:pt x="2112" y="4383"/>
                </a:cubicBezTo>
                <a:close/>
              </a:path>
            </a:pathLst>
          </a:custGeom>
          <a:solidFill>
            <a:srgbClr val="FFFFFF"/>
          </a:solidFill>
          <a:ln w="12700" algn="ctr">
            <a:solidFill>
              <a:schemeClr val="tx1"/>
            </a:solidFill>
            <a:prstDash val="sysDot"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342026" name="Group 10"/>
          <p:cNvGrpSpPr>
            <a:grpSpLocks/>
          </p:cNvGrpSpPr>
          <p:nvPr/>
        </p:nvGrpSpPr>
        <p:grpSpPr bwMode="auto">
          <a:xfrm>
            <a:off x="5981700" y="5030788"/>
            <a:ext cx="603250" cy="288925"/>
            <a:chOff x="4491" y="2306"/>
            <a:chExt cx="654" cy="314"/>
          </a:xfrm>
        </p:grpSpPr>
        <p:grpSp>
          <p:nvGrpSpPr>
            <p:cNvPr id="342027" name="Group 11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2028" name="Freeform 1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29" name="Freeform 1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0" name="Freeform 1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1" name="Freeform 1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2" name="Freeform 1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3" name="Freeform 1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4" name="Freeform 1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5" name="Freeform 1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6" name="Freeform 2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7" name="Line 2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8" name="Line 2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39" name="Oval 2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2040" name="AutoShape 24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2041" name="AutoShape 25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042" name="Rectangle 26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043" name="Freeform 27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44" name="Freeform 28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45" name="Freeform 29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46" name="Freeform 30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47" name="Freeform 31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48" name="Freeform 32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49" name="Freeform 33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50" name="Freeform 34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51" name="Freeform 35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52" name="Freeform 36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53" name="Freeform 37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54" name="Freeform 38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2055" name="AutoShape 39"/>
            <p:cNvCxnSpPr>
              <a:cxnSpLocks noChangeShapeType="1"/>
              <a:stCxn id="342049" idx="3"/>
              <a:endCxn id="342036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56" name="AutoShape 40"/>
            <p:cNvCxnSpPr>
              <a:cxnSpLocks noChangeShapeType="1"/>
              <a:stCxn id="342050" idx="3"/>
              <a:endCxn id="342036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57" name="AutoShape 41"/>
            <p:cNvCxnSpPr>
              <a:cxnSpLocks noChangeShapeType="1"/>
              <a:stCxn id="342045" idx="3"/>
              <a:endCxn id="342051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58" name="AutoShape 42"/>
            <p:cNvCxnSpPr>
              <a:cxnSpLocks noChangeShapeType="1"/>
              <a:stCxn id="342046" idx="3"/>
              <a:endCxn id="342052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59" name="AutoShape 43"/>
            <p:cNvCxnSpPr>
              <a:cxnSpLocks noChangeShapeType="1"/>
              <a:stCxn id="342047" idx="3"/>
              <a:endCxn id="342053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60" name="AutoShape 44"/>
            <p:cNvCxnSpPr>
              <a:cxnSpLocks noChangeShapeType="1"/>
              <a:stCxn id="342048" idx="3"/>
              <a:endCxn id="342054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61" name="AutoShape 45"/>
            <p:cNvCxnSpPr>
              <a:cxnSpLocks noChangeShapeType="1"/>
              <a:stCxn id="342043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62" name="AutoShape 46"/>
            <p:cNvCxnSpPr>
              <a:cxnSpLocks noChangeShapeType="1"/>
              <a:stCxn id="342044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2063" name="Group 47"/>
          <p:cNvGrpSpPr>
            <a:grpSpLocks/>
          </p:cNvGrpSpPr>
          <p:nvPr/>
        </p:nvGrpSpPr>
        <p:grpSpPr bwMode="auto">
          <a:xfrm>
            <a:off x="7870825" y="3405188"/>
            <a:ext cx="603250" cy="288925"/>
            <a:chOff x="4491" y="2306"/>
            <a:chExt cx="654" cy="314"/>
          </a:xfrm>
        </p:grpSpPr>
        <p:grpSp>
          <p:nvGrpSpPr>
            <p:cNvPr id="342064" name="Group 48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2065" name="Freeform 4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66" name="Freeform 5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67" name="Freeform 5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68" name="Freeform 5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69" name="Freeform 5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70" name="Freeform 5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71" name="Freeform 5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72" name="Freeform 5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73" name="Freeform 5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74" name="Line 5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75" name="Line 5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076" name="Oval 6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2077" name="AutoShape 61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2078" name="AutoShape 62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079" name="Rectangle 63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080" name="Freeform 64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81" name="Freeform 65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82" name="Freeform 66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83" name="Freeform 67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84" name="Freeform 68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85" name="Freeform 69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86" name="Freeform 70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87" name="Freeform 71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88" name="Freeform 72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89" name="Freeform 73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90" name="Freeform 74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091" name="Freeform 75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2092" name="AutoShape 76"/>
            <p:cNvCxnSpPr>
              <a:cxnSpLocks noChangeShapeType="1"/>
              <a:stCxn id="342086" idx="3"/>
              <a:endCxn id="342073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93" name="AutoShape 77"/>
            <p:cNvCxnSpPr>
              <a:cxnSpLocks noChangeShapeType="1"/>
              <a:stCxn id="342087" idx="3"/>
              <a:endCxn id="342073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94" name="AutoShape 78"/>
            <p:cNvCxnSpPr>
              <a:cxnSpLocks noChangeShapeType="1"/>
              <a:stCxn id="342082" idx="3"/>
              <a:endCxn id="342088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95" name="AutoShape 79"/>
            <p:cNvCxnSpPr>
              <a:cxnSpLocks noChangeShapeType="1"/>
              <a:stCxn id="342083" idx="3"/>
              <a:endCxn id="342089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96" name="AutoShape 80"/>
            <p:cNvCxnSpPr>
              <a:cxnSpLocks noChangeShapeType="1"/>
              <a:stCxn id="342084" idx="3"/>
              <a:endCxn id="342090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97" name="AutoShape 81"/>
            <p:cNvCxnSpPr>
              <a:cxnSpLocks noChangeShapeType="1"/>
              <a:stCxn id="342085" idx="3"/>
              <a:endCxn id="342091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98" name="AutoShape 82"/>
            <p:cNvCxnSpPr>
              <a:cxnSpLocks noChangeShapeType="1"/>
              <a:stCxn id="342080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099" name="AutoShape 83"/>
            <p:cNvCxnSpPr>
              <a:cxnSpLocks noChangeShapeType="1"/>
              <a:stCxn id="342081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2100" name="Group 84"/>
          <p:cNvGrpSpPr>
            <a:grpSpLocks/>
          </p:cNvGrpSpPr>
          <p:nvPr/>
        </p:nvGrpSpPr>
        <p:grpSpPr bwMode="auto">
          <a:xfrm>
            <a:off x="6675438" y="3260725"/>
            <a:ext cx="603250" cy="288925"/>
            <a:chOff x="4491" y="2306"/>
            <a:chExt cx="654" cy="314"/>
          </a:xfrm>
        </p:grpSpPr>
        <p:grpSp>
          <p:nvGrpSpPr>
            <p:cNvPr id="342101" name="Group 85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2102" name="Freeform 8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03" name="Freeform 8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04" name="Freeform 8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05" name="Freeform 8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06" name="Freeform 9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07" name="Freeform 9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08" name="Freeform 9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09" name="Freeform 9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10" name="Freeform 9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11" name="Line 9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12" name="Line 9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13" name="Oval 9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2114" name="AutoShape 98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2115" name="AutoShape 99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116" name="Rectangle 100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117" name="Freeform 101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18" name="Freeform 102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19" name="Freeform 103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20" name="Freeform 104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21" name="Freeform 105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22" name="Freeform 106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23" name="Freeform 107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24" name="Freeform 108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25" name="Freeform 109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26" name="Freeform 110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27" name="Freeform 111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28" name="Freeform 112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2129" name="AutoShape 113"/>
            <p:cNvCxnSpPr>
              <a:cxnSpLocks noChangeShapeType="1"/>
              <a:stCxn id="342123" idx="3"/>
              <a:endCxn id="342110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30" name="AutoShape 114"/>
            <p:cNvCxnSpPr>
              <a:cxnSpLocks noChangeShapeType="1"/>
              <a:stCxn id="342124" idx="3"/>
              <a:endCxn id="342110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31" name="AutoShape 115"/>
            <p:cNvCxnSpPr>
              <a:cxnSpLocks noChangeShapeType="1"/>
              <a:stCxn id="342119" idx="3"/>
              <a:endCxn id="342125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32" name="AutoShape 116"/>
            <p:cNvCxnSpPr>
              <a:cxnSpLocks noChangeShapeType="1"/>
              <a:stCxn id="342120" idx="3"/>
              <a:endCxn id="342126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33" name="AutoShape 117"/>
            <p:cNvCxnSpPr>
              <a:cxnSpLocks noChangeShapeType="1"/>
              <a:stCxn id="342121" idx="3"/>
              <a:endCxn id="342127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34" name="AutoShape 118"/>
            <p:cNvCxnSpPr>
              <a:cxnSpLocks noChangeShapeType="1"/>
              <a:stCxn id="342122" idx="3"/>
              <a:endCxn id="342128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35" name="AutoShape 119"/>
            <p:cNvCxnSpPr>
              <a:cxnSpLocks noChangeShapeType="1"/>
              <a:stCxn id="342117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36" name="AutoShape 120"/>
            <p:cNvCxnSpPr>
              <a:cxnSpLocks noChangeShapeType="1"/>
              <a:stCxn id="342118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2137" name="Group 121"/>
          <p:cNvGrpSpPr>
            <a:grpSpLocks/>
          </p:cNvGrpSpPr>
          <p:nvPr/>
        </p:nvGrpSpPr>
        <p:grpSpPr bwMode="auto">
          <a:xfrm>
            <a:off x="5360988" y="2922588"/>
            <a:ext cx="603250" cy="288925"/>
            <a:chOff x="4491" y="2306"/>
            <a:chExt cx="654" cy="314"/>
          </a:xfrm>
        </p:grpSpPr>
        <p:grpSp>
          <p:nvGrpSpPr>
            <p:cNvPr id="342138" name="Group 122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2139" name="Freeform 12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0" name="Freeform 12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1" name="Freeform 12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2" name="Freeform 12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3" name="Freeform 12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4" name="Freeform 12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5" name="Freeform 12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6" name="Freeform 13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7" name="Freeform 13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8" name="Line 13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49" name="Line 13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50" name="Oval 13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2151" name="AutoShape 135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2152" name="AutoShape 136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153" name="Rectangle 137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154" name="Freeform 138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55" name="Freeform 139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56" name="Freeform 140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57" name="Freeform 141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58" name="Freeform 142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59" name="Freeform 143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60" name="Freeform 144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61" name="Freeform 145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62" name="Freeform 146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63" name="Freeform 147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64" name="Freeform 148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65" name="Freeform 149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2166" name="AutoShape 150"/>
            <p:cNvCxnSpPr>
              <a:cxnSpLocks noChangeShapeType="1"/>
              <a:stCxn id="342160" idx="3"/>
              <a:endCxn id="342147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67" name="AutoShape 151"/>
            <p:cNvCxnSpPr>
              <a:cxnSpLocks noChangeShapeType="1"/>
              <a:stCxn id="342161" idx="3"/>
              <a:endCxn id="342147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68" name="AutoShape 152"/>
            <p:cNvCxnSpPr>
              <a:cxnSpLocks noChangeShapeType="1"/>
              <a:stCxn id="342156" idx="3"/>
              <a:endCxn id="342162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69" name="AutoShape 153"/>
            <p:cNvCxnSpPr>
              <a:cxnSpLocks noChangeShapeType="1"/>
              <a:stCxn id="342157" idx="3"/>
              <a:endCxn id="342163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70" name="AutoShape 154"/>
            <p:cNvCxnSpPr>
              <a:cxnSpLocks noChangeShapeType="1"/>
              <a:stCxn id="342158" idx="3"/>
              <a:endCxn id="342164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71" name="AutoShape 155"/>
            <p:cNvCxnSpPr>
              <a:cxnSpLocks noChangeShapeType="1"/>
              <a:stCxn id="342159" idx="3"/>
              <a:endCxn id="342165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72" name="AutoShape 156"/>
            <p:cNvCxnSpPr>
              <a:cxnSpLocks noChangeShapeType="1"/>
              <a:stCxn id="342154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173" name="AutoShape 157"/>
            <p:cNvCxnSpPr>
              <a:cxnSpLocks noChangeShapeType="1"/>
              <a:stCxn id="342155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2174" name="Group 158"/>
          <p:cNvGrpSpPr>
            <a:grpSpLocks/>
          </p:cNvGrpSpPr>
          <p:nvPr/>
        </p:nvGrpSpPr>
        <p:grpSpPr bwMode="auto">
          <a:xfrm>
            <a:off x="4373563" y="3549650"/>
            <a:ext cx="603250" cy="288925"/>
            <a:chOff x="4491" y="2306"/>
            <a:chExt cx="654" cy="314"/>
          </a:xfrm>
        </p:grpSpPr>
        <p:grpSp>
          <p:nvGrpSpPr>
            <p:cNvPr id="342175" name="Group 159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2176" name="Freeform 16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77" name="Freeform 16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78" name="Freeform 16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79" name="Freeform 16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80" name="Freeform 16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81" name="Freeform 16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82" name="Freeform 16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83" name="Freeform 16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84" name="Freeform 16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85" name="Line 16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86" name="Line 17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187" name="Oval 17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2188" name="AutoShape 172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2189" name="AutoShape 173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190" name="Rectangle 174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191" name="Freeform 175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92" name="Freeform 176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93" name="Freeform 177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94" name="Freeform 178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95" name="Freeform 179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96" name="Freeform 180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97" name="Freeform 181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98" name="Freeform 182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199" name="Freeform 183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00" name="Freeform 184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01" name="Freeform 185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02" name="Freeform 186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2203" name="AutoShape 187"/>
            <p:cNvCxnSpPr>
              <a:cxnSpLocks noChangeShapeType="1"/>
              <a:stCxn id="342197" idx="3"/>
              <a:endCxn id="342184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04" name="AutoShape 188"/>
            <p:cNvCxnSpPr>
              <a:cxnSpLocks noChangeShapeType="1"/>
              <a:stCxn id="342198" idx="3"/>
              <a:endCxn id="342184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05" name="AutoShape 189"/>
            <p:cNvCxnSpPr>
              <a:cxnSpLocks noChangeShapeType="1"/>
              <a:stCxn id="342193" idx="3"/>
              <a:endCxn id="342199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06" name="AutoShape 190"/>
            <p:cNvCxnSpPr>
              <a:cxnSpLocks noChangeShapeType="1"/>
              <a:stCxn id="342194" idx="3"/>
              <a:endCxn id="342200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07" name="AutoShape 191"/>
            <p:cNvCxnSpPr>
              <a:cxnSpLocks noChangeShapeType="1"/>
              <a:stCxn id="342195" idx="3"/>
              <a:endCxn id="342201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08" name="AutoShape 192"/>
            <p:cNvCxnSpPr>
              <a:cxnSpLocks noChangeShapeType="1"/>
              <a:stCxn id="342196" idx="3"/>
              <a:endCxn id="342202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09" name="AutoShape 193"/>
            <p:cNvCxnSpPr>
              <a:cxnSpLocks noChangeShapeType="1"/>
              <a:stCxn id="342191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10" name="AutoShape 194"/>
            <p:cNvCxnSpPr>
              <a:cxnSpLocks noChangeShapeType="1"/>
              <a:stCxn id="342192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2211" name="Group 195"/>
          <p:cNvGrpSpPr>
            <a:grpSpLocks/>
          </p:cNvGrpSpPr>
          <p:nvPr/>
        </p:nvGrpSpPr>
        <p:grpSpPr bwMode="auto">
          <a:xfrm>
            <a:off x="6788150" y="4129088"/>
            <a:ext cx="603250" cy="288925"/>
            <a:chOff x="4491" y="2306"/>
            <a:chExt cx="654" cy="314"/>
          </a:xfrm>
        </p:grpSpPr>
        <p:grpSp>
          <p:nvGrpSpPr>
            <p:cNvPr id="342212" name="Group 196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2213" name="Freeform 19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14" name="Freeform 19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15" name="Freeform 19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16" name="Freeform 20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17" name="Freeform 20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18" name="Freeform 20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19" name="Freeform 20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20" name="Freeform 20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21" name="Freeform 20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22" name="Line 20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23" name="Line 20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24" name="Oval 20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2225" name="AutoShape 209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2226" name="AutoShape 210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227" name="Rectangle 211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228" name="Freeform 212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29" name="Freeform 213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0" name="Freeform 214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1" name="Freeform 215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2" name="Freeform 216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3" name="Freeform 217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4" name="Freeform 218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5" name="Freeform 219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6" name="Freeform 220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7" name="Freeform 221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8" name="Freeform 222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39" name="Freeform 223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2240" name="AutoShape 224"/>
            <p:cNvCxnSpPr>
              <a:cxnSpLocks noChangeShapeType="1"/>
              <a:stCxn id="342234" idx="3"/>
              <a:endCxn id="342221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41" name="AutoShape 225"/>
            <p:cNvCxnSpPr>
              <a:cxnSpLocks noChangeShapeType="1"/>
              <a:stCxn id="342235" idx="3"/>
              <a:endCxn id="342221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42" name="AutoShape 226"/>
            <p:cNvCxnSpPr>
              <a:cxnSpLocks noChangeShapeType="1"/>
              <a:stCxn id="342230" idx="3"/>
              <a:endCxn id="342236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43" name="AutoShape 227"/>
            <p:cNvCxnSpPr>
              <a:cxnSpLocks noChangeShapeType="1"/>
              <a:stCxn id="342231" idx="3"/>
              <a:endCxn id="342237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44" name="AutoShape 228"/>
            <p:cNvCxnSpPr>
              <a:cxnSpLocks noChangeShapeType="1"/>
              <a:stCxn id="342232" idx="3"/>
              <a:endCxn id="342238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45" name="AutoShape 229"/>
            <p:cNvCxnSpPr>
              <a:cxnSpLocks noChangeShapeType="1"/>
              <a:stCxn id="342233" idx="3"/>
              <a:endCxn id="342239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46" name="AutoShape 230"/>
            <p:cNvCxnSpPr>
              <a:cxnSpLocks noChangeShapeType="1"/>
              <a:stCxn id="342228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47" name="AutoShape 231"/>
            <p:cNvCxnSpPr>
              <a:cxnSpLocks noChangeShapeType="1"/>
              <a:stCxn id="342229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2248" name="Group 232"/>
          <p:cNvGrpSpPr>
            <a:grpSpLocks/>
          </p:cNvGrpSpPr>
          <p:nvPr/>
        </p:nvGrpSpPr>
        <p:grpSpPr bwMode="auto">
          <a:xfrm>
            <a:off x="5262563" y="4249738"/>
            <a:ext cx="603250" cy="290512"/>
            <a:chOff x="4491" y="2306"/>
            <a:chExt cx="654" cy="314"/>
          </a:xfrm>
        </p:grpSpPr>
        <p:grpSp>
          <p:nvGrpSpPr>
            <p:cNvPr id="342249" name="Group 233"/>
            <p:cNvGrpSpPr>
              <a:grpSpLocks/>
            </p:cNvGrpSpPr>
            <p:nvPr/>
          </p:nvGrpSpPr>
          <p:grpSpPr bwMode="auto">
            <a:xfrm>
              <a:off x="4491" y="2306"/>
              <a:ext cx="216" cy="138"/>
              <a:chOff x="2463" y="2256"/>
              <a:chExt cx="348" cy="176"/>
            </a:xfrm>
          </p:grpSpPr>
          <p:sp>
            <p:nvSpPr>
              <p:cNvPr id="342250" name="Freeform 23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51" name="Freeform 23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52" name="Freeform 23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53" name="Freeform 23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54" name="Freeform 23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55" name="Freeform 23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56" name="Freeform 24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57" name="Freeform 24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58" name="Freeform 24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59" name="Line 24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60" name="Line 24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2261" name="Oval 24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2262" name="AutoShape 246"/>
            <p:cNvSpPr>
              <a:spLocks noChangeArrowheads="1"/>
            </p:cNvSpPr>
            <p:nvPr/>
          </p:nvSpPr>
          <p:spPr bwMode="auto">
            <a:xfrm>
              <a:off x="4713" y="2380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2263" name="AutoShape 247"/>
            <p:cNvSpPr>
              <a:spLocks noChangeArrowheads="1"/>
            </p:cNvSpPr>
            <p:nvPr/>
          </p:nvSpPr>
          <p:spPr bwMode="auto">
            <a:xfrm>
              <a:off x="4763" y="2433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264" name="Rectangle 248"/>
            <p:cNvSpPr>
              <a:spLocks noChangeArrowheads="1"/>
            </p:cNvSpPr>
            <p:nvPr/>
          </p:nvSpPr>
          <p:spPr bwMode="auto">
            <a:xfrm>
              <a:off x="4935" y="2430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2265" name="Freeform 249"/>
            <p:cNvSpPr>
              <a:spLocks/>
            </p:cNvSpPr>
            <p:nvPr/>
          </p:nvSpPr>
          <p:spPr bwMode="auto">
            <a:xfrm>
              <a:off x="5086" y="2469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66" name="Freeform 250"/>
            <p:cNvSpPr>
              <a:spLocks/>
            </p:cNvSpPr>
            <p:nvPr/>
          </p:nvSpPr>
          <p:spPr bwMode="auto">
            <a:xfrm>
              <a:off x="5086" y="249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67" name="Freeform 251"/>
            <p:cNvSpPr>
              <a:spLocks/>
            </p:cNvSpPr>
            <p:nvPr/>
          </p:nvSpPr>
          <p:spPr bwMode="auto">
            <a:xfrm>
              <a:off x="4825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68" name="Freeform 252"/>
            <p:cNvSpPr>
              <a:spLocks/>
            </p:cNvSpPr>
            <p:nvPr/>
          </p:nvSpPr>
          <p:spPr bwMode="auto">
            <a:xfrm>
              <a:off x="4825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69" name="Freeform 253"/>
            <p:cNvSpPr>
              <a:spLocks/>
            </p:cNvSpPr>
            <p:nvPr/>
          </p:nvSpPr>
          <p:spPr bwMode="auto">
            <a:xfrm>
              <a:off x="4825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70" name="Freeform 254"/>
            <p:cNvSpPr>
              <a:spLocks/>
            </p:cNvSpPr>
            <p:nvPr/>
          </p:nvSpPr>
          <p:spPr bwMode="auto">
            <a:xfrm>
              <a:off x="4825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71" name="Freeform 255"/>
            <p:cNvSpPr>
              <a:spLocks/>
            </p:cNvSpPr>
            <p:nvPr/>
          </p:nvSpPr>
          <p:spPr bwMode="auto">
            <a:xfrm flipH="1">
              <a:off x="4745" y="245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72" name="Freeform 256"/>
            <p:cNvSpPr>
              <a:spLocks/>
            </p:cNvSpPr>
            <p:nvPr/>
          </p:nvSpPr>
          <p:spPr bwMode="auto">
            <a:xfrm flipH="1">
              <a:off x="4745" y="248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73" name="Freeform 257"/>
            <p:cNvSpPr>
              <a:spLocks/>
            </p:cNvSpPr>
            <p:nvPr/>
          </p:nvSpPr>
          <p:spPr bwMode="auto">
            <a:xfrm flipH="1">
              <a:off x="4918" y="2454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74" name="Freeform 258"/>
            <p:cNvSpPr>
              <a:spLocks/>
            </p:cNvSpPr>
            <p:nvPr/>
          </p:nvSpPr>
          <p:spPr bwMode="auto">
            <a:xfrm flipH="1">
              <a:off x="4918" y="248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75" name="Freeform 259"/>
            <p:cNvSpPr>
              <a:spLocks/>
            </p:cNvSpPr>
            <p:nvPr/>
          </p:nvSpPr>
          <p:spPr bwMode="auto">
            <a:xfrm flipH="1">
              <a:off x="4918" y="250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2276" name="Freeform 260"/>
            <p:cNvSpPr>
              <a:spLocks/>
            </p:cNvSpPr>
            <p:nvPr/>
          </p:nvSpPr>
          <p:spPr bwMode="auto">
            <a:xfrm flipH="1">
              <a:off x="4918" y="253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2277" name="AutoShape 261"/>
            <p:cNvCxnSpPr>
              <a:cxnSpLocks noChangeShapeType="1"/>
              <a:stCxn id="342271" idx="3"/>
              <a:endCxn id="342258" idx="2"/>
            </p:cNvCxnSpPr>
            <p:nvPr/>
          </p:nvCxnSpPr>
          <p:spPr bwMode="auto">
            <a:xfrm rot="10800000">
              <a:off x="4707" y="2444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78" name="AutoShape 262"/>
            <p:cNvCxnSpPr>
              <a:cxnSpLocks noChangeShapeType="1"/>
              <a:stCxn id="342272" idx="3"/>
              <a:endCxn id="342258" idx="2"/>
            </p:cNvCxnSpPr>
            <p:nvPr/>
          </p:nvCxnSpPr>
          <p:spPr bwMode="auto">
            <a:xfrm rot="10800000">
              <a:off x="4707" y="2444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79" name="AutoShape 263"/>
            <p:cNvCxnSpPr>
              <a:cxnSpLocks noChangeShapeType="1"/>
              <a:stCxn id="342267" idx="3"/>
              <a:endCxn id="342273" idx="3"/>
            </p:cNvCxnSpPr>
            <p:nvPr/>
          </p:nvCxnSpPr>
          <p:spPr bwMode="auto">
            <a:xfrm>
              <a:off x="4858" y="2468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80" name="AutoShape 264"/>
            <p:cNvCxnSpPr>
              <a:cxnSpLocks noChangeShapeType="1"/>
              <a:stCxn id="342268" idx="3"/>
              <a:endCxn id="342274" idx="3"/>
            </p:cNvCxnSpPr>
            <p:nvPr/>
          </p:nvCxnSpPr>
          <p:spPr bwMode="auto">
            <a:xfrm>
              <a:off x="4858" y="249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81" name="AutoShape 265"/>
            <p:cNvCxnSpPr>
              <a:cxnSpLocks noChangeShapeType="1"/>
              <a:stCxn id="342269" idx="3"/>
              <a:endCxn id="342275" idx="3"/>
            </p:cNvCxnSpPr>
            <p:nvPr/>
          </p:nvCxnSpPr>
          <p:spPr bwMode="auto">
            <a:xfrm>
              <a:off x="4858" y="252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82" name="AutoShape 266"/>
            <p:cNvCxnSpPr>
              <a:cxnSpLocks noChangeShapeType="1"/>
              <a:stCxn id="342270" idx="3"/>
              <a:endCxn id="342276" idx="3"/>
            </p:cNvCxnSpPr>
            <p:nvPr/>
          </p:nvCxnSpPr>
          <p:spPr bwMode="auto">
            <a:xfrm>
              <a:off x="4858" y="2550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83" name="AutoShape 267"/>
            <p:cNvCxnSpPr>
              <a:cxnSpLocks noChangeShapeType="1"/>
              <a:stCxn id="342265" idx="3"/>
            </p:cNvCxnSpPr>
            <p:nvPr/>
          </p:nvCxnSpPr>
          <p:spPr bwMode="auto">
            <a:xfrm>
              <a:off x="5119" y="2483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2284" name="AutoShape 268"/>
            <p:cNvCxnSpPr>
              <a:cxnSpLocks noChangeShapeType="1"/>
              <a:stCxn id="342266" idx="3"/>
            </p:cNvCxnSpPr>
            <p:nvPr/>
          </p:nvCxnSpPr>
          <p:spPr bwMode="auto">
            <a:xfrm>
              <a:off x="5119" y="2510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342285" name="AutoShape 269"/>
          <p:cNvCxnSpPr>
            <a:cxnSpLocks noChangeShapeType="1"/>
            <a:stCxn id="342186" idx="1"/>
            <a:endCxn id="342148" idx="1"/>
          </p:cNvCxnSpPr>
          <p:nvPr/>
        </p:nvCxnSpPr>
        <p:spPr bwMode="auto">
          <a:xfrm flipV="1">
            <a:off x="4486275" y="2963863"/>
            <a:ext cx="955675" cy="625475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286" name="AutoShape 270"/>
          <p:cNvCxnSpPr>
            <a:cxnSpLocks noChangeShapeType="1"/>
            <a:stCxn id="342149" idx="0"/>
            <a:endCxn id="342113" idx="0"/>
          </p:cNvCxnSpPr>
          <p:nvPr/>
        </p:nvCxnSpPr>
        <p:spPr bwMode="auto">
          <a:xfrm>
            <a:off x="5457825" y="2986088"/>
            <a:ext cx="1314450" cy="29845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287" name="AutoShape 271"/>
          <p:cNvCxnSpPr>
            <a:cxnSpLocks noChangeShapeType="1"/>
            <a:stCxn id="342113" idx="6"/>
            <a:endCxn id="342076" idx="1"/>
          </p:cNvCxnSpPr>
          <p:nvPr/>
        </p:nvCxnSpPr>
        <p:spPr bwMode="auto">
          <a:xfrm>
            <a:off x="6780213" y="3295650"/>
            <a:ext cx="1182687" cy="136525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288" name="AutoShape 272"/>
          <p:cNvCxnSpPr>
            <a:cxnSpLocks noChangeShapeType="1"/>
            <a:stCxn id="342076" idx="2"/>
            <a:endCxn id="342224" idx="0"/>
          </p:cNvCxnSpPr>
          <p:nvPr/>
        </p:nvCxnSpPr>
        <p:spPr bwMode="auto">
          <a:xfrm flipH="1">
            <a:off x="6884988" y="3440113"/>
            <a:ext cx="1076325" cy="712787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289" name="AutoShape 273"/>
          <p:cNvCxnSpPr>
            <a:cxnSpLocks noChangeShapeType="1"/>
            <a:stCxn id="342223" idx="1"/>
            <a:endCxn id="342112" idx="0"/>
          </p:cNvCxnSpPr>
          <p:nvPr/>
        </p:nvCxnSpPr>
        <p:spPr bwMode="auto">
          <a:xfrm flipH="1" flipV="1">
            <a:off x="6772275" y="3324225"/>
            <a:ext cx="128588" cy="84455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290" name="AutoShape 274"/>
          <p:cNvCxnSpPr>
            <a:cxnSpLocks noChangeShapeType="1"/>
            <a:stCxn id="342149" idx="0"/>
            <a:endCxn id="342261" idx="0"/>
          </p:cNvCxnSpPr>
          <p:nvPr/>
        </p:nvCxnSpPr>
        <p:spPr bwMode="auto">
          <a:xfrm flipH="1">
            <a:off x="5360988" y="2986088"/>
            <a:ext cx="96837" cy="128905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291" name="AutoShape 275"/>
          <p:cNvCxnSpPr>
            <a:cxnSpLocks noChangeShapeType="1"/>
            <a:stCxn id="342261" idx="1"/>
            <a:endCxn id="342186" idx="1"/>
          </p:cNvCxnSpPr>
          <p:nvPr/>
        </p:nvCxnSpPr>
        <p:spPr bwMode="auto">
          <a:xfrm flipH="1" flipV="1">
            <a:off x="4486275" y="3589338"/>
            <a:ext cx="868363" cy="688975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292" name="AutoShape 276"/>
          <p:cNvCxnSpPr>
            <a:cxnSpLocks noChangeShapeType="1"/>
            <a:stCxn id="342260" idx="1"/>
            <a:endCxn id="342039" idx="1"/>
          </p:cNvCxnSpPr>
          <p:nvPr/>
        </p:nvCxnSpPr>
        <p:spPr bwMode="auto">
          <a:xfrm>
            <a:off x="5375275" y="4291013"/>
            <a:ext cx="698500" cy="7667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293" name="AutoShape 277"/>
          <p:cNvCxnSpPr>
            <a:cxnSpLocks noChangeShapeType="1"/>
            <a:stCxn id="342039" idx="1"/>
            <a:endCxn id="342223" idx="1"/>
          </p:cNvCxnSpPr>
          <p:nvPr/>
        </p:nvCxnSpPr>
        <p:spPr bwMode="auto">
          <a:xfrm flipV="1">
            <a:off x="6073775" y="4168775"/>
            <a:ext cx="827088" cy="88900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2294" name="AutoShape 278"/>
          <p:cNvCxnSpPr>
            <a:cxnSpLocks noChangeShapeType="1"/>
            <a:stCxn id="342222" idx="1"/>
            <a:endCxn id="342261" idx="7"/>
          </p:cNvCxnSpPr>
          <p:nvPr/>
        </p:nvCxnSpPr>
        <p:spPr bwMode="auto">
          <a:xfrm flipH="1">
            <a:off x="5365750" y="4168775"/>
            <a:ext cx="1503363" cy="109538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42296" name="Rectangle 280"/>
          <p:cNvSpPr>
            <a:spLocks noChangeArrowheads="1"/>
          </p:cNvSpPr>
          <p:nvPr/>
        </p:nvSpPr>
        <p:spPr bwMode="auto">
          <a:xfrm>
            <a:off x="423863" y="2700338"/>
            <a:ext cx="3581400" cy="3332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Use polar coordinates from a center point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Assign “virtual angle range” to neighbors of a node, bigger radius 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Angles are recursively redistributed to children nodes</a:t>
            </a:r>
          </a:p>
        </p:txBody>
      </p:sp>
      <p:sp>
        <p:nvSpPr>
          <p:cNvPr id="342297" name="Line 281"/>
          <p:cNvSpPr>
            <a:spLocks noChangeShapeType="1"/>
          </p:cNvSpPr>
          <p:nvPr/>
        </p:nvSpPr>
        <p:spPr bwMode="auto">
          <a:xfrm flipV="1">
            <a:off x="6432550" y="2735263"/>
            <a:ext cx="0" cy="968375"/>
          </a:xfrm>
          <a:prstGeom prst="line">
            <a:avLst/>
          </a:prstGeom>
          <a:noFill/>
          <a:ln w="12700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2020" grpId="0" animBg="1"/>
      <p:bldP spid="342021" grpId="0" animBg="1"/>
      <p:bldP spid="342022" grpId="0" animBg="1"/>
      <p:bldP spid="342023" grpId="0" animBg="1"/>
      <p:bldP spid="342024" grpId="0" animBg="1"/>
      <p:bldP spid="342025" grpId="0" animBg="1"/>
      <p:bldP spid="34229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165D2-FBBB-45EE-99A1-E4ACCB3DAEB1}" type="slidenum">
              <a:rPr lang="en-US" altLang="ko-KR"/>
              <a:pPr/>
              <a:t>39</a:t>
            </a:fld>
            <a:endParaRPr lang="en-US" altLang="ko-KR"/>
          </a:p>
        </p:txBody>
      </p:sp>
      <p:sp>
        <p:nvSpPr>
          <p:cNvPr id="3430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GeRaF </a:t>
            </a:r>
          </a:p>
        </p:txBody>
      </p:sp>
      <p:sp>
        <p:nvSpPr>
          <p:cNvPr id="3430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How to combine position knowledge with nodes turning on/off?</a:t>
            </a:r>
          </a:p>
          <a:p>
            <a:pPr lvl="1"/>
            <a:r>
              <a:rPr lang="en-US" altLang="ko-KR">
                <a:ea typeface="굴림" charset="-127"/>
              </a:rPr>
              <a:t>Goal: Transmit message over multiple hops to destination node; deal with topology constantly changing because of on/off node </a:t>
            </a:r>
          </a:p>
          <a:p>
            <a:r>
              <a:rPr lang="en-US" altLang="ko-KR">
                <a:ea typeface="굴림" charset="-127"/>
              </a:rPr>
              <a:t>Idea: </a:t>
            </a:r>
            <a:r>
              <a:rPr lang="en-US" altLang="ko-KR" b="1" i="1">
                <a:ea typeface="굴림" charset="-127"/>
              </a:rPr>
              <a:t>Receiver-initiated </a:t>
            </a:r>
            <a:r>
              <a:rPr lang="en-US" altLang="ko-KR">
                <a:ea typeface="굴림" charset="-127"/>
              </a:rPr>
              <a:t>forwarding</a:t>
            </a:r>
          </a:p>
          <a:p>
            <a:pPr lvl="1"/>
            <a:r>
              <a:rPr lang="en-US" altLang="ko-KR">
                <a:ea typeface="굴림" charset="-127"/>
              </a:rPr>
              <a:t>Forwarding node S simply broadcasts a packet, without specifying next hop node</a:t>
            </a:r>
          </a:p>
          <a:p>
            <a:pPr lvl="1"/>
            <a:r>
              <a:rPr lang="en-US" altLang="ko-KR">
                <a:ea typeface="굴림" charset="-127"/>
              </a:rPr>
              <a:t>Some node T will pick it up (ideally, closest to the source) and forward it</a:t>
            </a:r>
          </a:p>
          <a:p>
            <a:r>
              <a:rPr lang="en-US" altLang="ko-KR">
                <a:ea typeface="굴림" charset="-127"/>
              </a:rPr>
              <a:t>Problem: How to deal with multiple forwarders? </a:t>
            </a:r>
          </a:p>
          <a:p>
            <a:pPr lvl="1"/>
            <a:r>
              <a:rPr lang="en-US" altLang="ko-KR">
                <a:ea typeface="굴림" charset="-127"/>
              </a:rPr>
              <a:t>Position-informed randomization: The closer to the destination a forwarding node is, the shorter does it hesitate to forward packet</a:t>
            </a:r>
          </a:p>
          <a:p>
            <a:pPr lvl="1"/>
            <a:r>
              <a:rPr lang="en-US" altLang="ko-KR">
                <a:ea typeface="굴림" charset="-127"/>
              </a:rPr>
              <a:t>Use several annuli to make problem easier, group nodes according to distance (collisions can still occur)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04FF10-6B94-40AA-A6BB-22D339AD33C4}" type="slidenum">
              <a:rPr lang="en-US" altLang="ko-KR"/>
              <a:pPr/>
              <a:t>40</a:t>
            </a:fld>
            <a:endParaRPr lang="en-US" altLang="ko-KR"/>
          </a:p>
        </p:txBody>
      </p:sp>
      <p:sp>
        <p:nvSpPr>
          <p:cNvPr id="344167" name="Rectangle 103"/>
          <p:cNvSpPr>
            <a:spLocks noChangeArrowheads="1"/>
          </p:cNvSpPr>
          <p:nvPr/>
        </p:nvSpPr>
        <p:spPr bwMode="auto">
          <a:xfrm>
            <a:off x="2382838" y="6088063"/>
            <a:ext cx="4992687" cy="31273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440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GeRaF – Example </a:t>
            </a:r>
          </a:p>
        </p:txBody>
      </p:sp>
      <p:sp>
        <p:nvSpPr>
          <p:cNvPr id="3440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  <p:grpSp>
        <p:nvGrpSpPr>
          <p:cNvPr id="344166" name="Group 102"/>
          <p:cNvGrpSpPr>
            <a:grpSpLocks/>
          </p:cNvGrpSpPr>
          <p:nvPr/>
        </p:nvGrpSpPr>
        <p:grpSpPr bwMode="auto">
          <a:xfrm>
            <a:off x="330200" y="-1114425"/>
            <a:ext cx="11115675" cy="8799513"/>
            <a:chOff x="105" y="-1407"/>
            <a:chExt cx="7923" cy="6272"/>
          </a:xfrm>
        </p:grpSpPr>
        <p:sp>
          <p:nvSpPr>
            <p:cNvPr id="344068" name="Oval 4"/>
            <p:cNvSpPr>
              <a:spLocks noChangeArrowheads="1"/>
            </p:cNvSpPr>
            <p:nvPr/>
          </p:nvSpPr>
          <p:spPr bwMode="auto">
            <a:xfrm>
              <a:off x="105" y="77"/>
              <a:ext cx="3310" cy="3310"/>
            </a:xfrm>
            <a:prstGeom prst="ellipse">
              <a:avLst/>
            </a:prstGeom>
            <a:noFill/>
            <a:ln w="12700" algn="ctr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344069" name="Group 5"/>
            <p:cNvGrpSpPr>
              <a:grpSpLocks/>
            </p:cNvGrpSpPr>
            <p:nvPr/>
          </p:nvGrpSpPr>
          <p:grpSpPr bwMode="auto">
            <a:xfrm>
              <a:off x="1660" y="1694"/>
              <a:ext cx="654" cy="314"/>
              <a:chOff x="4491" y="2306"/>
              <a:chExt cx="654" cy="314"/>
            </a:xfrm>
          </p:grpSpPr>
          <p:grpSp>
            <p:nvGrpSpPr>
              <p:cNvPr id="344070" name="Group 6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44071" name="Freeform 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72" name="Freeform 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73" name="Freeform 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74" name="Freeform 1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75" name="Freeform 1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76" name="Freeform 1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77" name="Freeform 1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78" name="Freeform 1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79" name="Freeform 1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80" name="Line 1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81" name="Line 1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082" name="Oval 1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4083" name="AutoShape 19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4084" name="AutoShape 20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4085" name="Rectangle 21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4086" name="Freeform 22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87" name="Freeform 23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88" name="Freeform 24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89" name="Freeform 25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90" name="Freeform 26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91" name="Freeform 27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92" name="Freeform 28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93" name="Freeform 29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94" name="Freeform 30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95" name="Freeform 31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96" name="Freeform 32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097" name="Freeform 33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4098" name="AutoShape 34"/>
              <p:cNvCxnSpPr>
                <a:cxnSpLocks noChangeShapeType="1"/>
                <a:stCxn id="344092" idx="3"/>
                <a:endCxn id="344079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099" name="AutoShape 35"/>
              <p:cNvCxnSpPr>
                <a:cxnSpLocks noChangeShapeType="1"/>
                <a:stCxn id="344093" idx="3"/>
                <a:endCxn id="344079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00" name="AutoShape 36"/>
              <p:cNvCxnSpPr>
                <a:cxnSpLocks noChangeShapeType="1"/>
                <a:stCxn id="344088" idx="3"/>
                <a:endCxn id="344094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01" name="AutoShape 37"/>
              <p:cNvCxnSpPr>
                <a:cxnSpLocks noChangeShapeType="1"/>
                <a:stCxn id="344089" idx="3"/>
                <a:endCxn id="344095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02" name="AutoShape 38"/>
              <p:cNvCxnSpPr>
                <a:cxnSpLocks noChangeShapeType="1"/>
                <a:stCxn id="344090" idx="3"/>
                <a:endCxn id="344096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03" name="AutoShape 39"/>
              <p:cNvCxnSpPr>
                <a:cxnSpLocks noChangeShapeType="1"/>
                <a:stCxn id="344091" idx="3"/>
                <a:endCxn id="344097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04" name="AutoShape 40"/>
              <p:cNvCxnSpPr>
                <a:cxnSpLocks noChangeShapeType="1"/>
                <a:stCxn id="344086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05" name="AutoShape 41"/>
              <p:cNvCxnSpPr>
                <a:cxnSpLocks noChangeShapeType="1"/>
                <a:stCxn id="344087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4106" name="Group 42"/>
            <p:cNvGrpSpPr>
              <a:grpSpLocks/>
            </p:cNvGrpSpPr>
            <p:nvPr/>
          </p:nvGrpSpPr>
          <p:grpSpPr bwMode="auto">
            <a:xfrm>
              <a:off x="4785" y="1694"/>
              <a:ext cx="654" cy="314"/>
              <a:chOff x="4491" y="2306"/>
              <a:chExt cx="654" cy="314"/>
            </a:xfrm>
          </p:grpSpPr>
          <p:grpSp>
            <p:nvGrpSpPr>
              <p:cNvPr id="344107" name="Group 43"/>
              <p:cNvGrpSpPr>
                <a:grpSpLocks/>
              </p:cNvGrpSpPr>
              <p:nvPr/>
            </p:nvGrpSpPr>
            <p:grpSpPr bwMode="auto">
              <a:xfrm>
                <a:off x="4491" y="2306"/>
                <a:ext cx="216" cy="138"/>
                <a:chOff x="2463" y="2256"/>
                <a:chExt cx="348" cy="176"/>
              </a:xfrm>
            </p:grpSpPr>
            <p:sp>
              <p:nvSpPr>
                <p:cNvPr id="344108" name="Freeform 4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09" name="Freeform 4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0" name="Freeform 4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1" name="Freeform 4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2" name="Freeform 4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3" name="Freeform 4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4" name="Freeform 5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5" name="Freeform 5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6" name="Freeform 5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7" name="Line 5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8" name="Line 5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4119" name="Oval 5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4120" name="AutoShape 56"/>
              <p:cNvSpPr>
                <a:spLocks noChangeArrowheads="1"/>
              </p:cNvSpPr>
              <p:nvPr/>
            </p:nvSpPr>
            <p:spPr bwMode="auto">
              <a:xfrm>
                <a:off x="4713" y="238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4121" name="AutoShape 57"/>
              <p:cNvSpPr>
                <a:spLocks noChangeArrowheads="1"/>
              </p:cNvSpPr>
              <p:nvPr/>
            </p:nvSpPr>
            <p:spPr bwMode="auto">
              <a:xfrm>
                <a:off x="4763" y="243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4122" name="Rectangle 58"/>
              <p:cNvSpPr>
                <a:spLocks noChangeArrowheads="1"/>
              </p:cNvSpPr>
              <p:nvPr/>
            </p:nvSpPr>
            <p:spPr bwMode="auto">
              <a:xfrm>
                <a:off x="4935" y="243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4123" name="Freeform 59"/>
              <p:cNvSpPr>
                <a:spLocks/>
              </p:cNvSpPr>
              <p:nvPr/>
            </p:nvSpPr>
            <p:spPr bwMode="auto">
              <a:xfrm>
                <a:off x="5086" y="246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24" name="Freeform 60"/>
              <p:cNvSpPr>
                <a:spLocks/>
              </p:cNvSpPr>
              <p:nvPr/>
            </p:nvSpPr>
            <p:spPr bwMode="auto">
              <a:xfrm>
                <a:off x="5086" y="249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25" name="Freeform 61"/>
              <p:cNvSpPr>
                <a:spLocks/>
              </p:cNvSpPr>
              <p:nvPr/>
            </p:nvSpPr>
            <p:spPr bwMode="auto">
              <a:xfrm>
                <a:off x="4825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26" name="Freeform 62"/>
              <p:cNvSpPr>
                <a:spLocks/>
              </p:cNvSpPr>
              <p:nvPr/>
            </p:nvSpPr>
            <p:spPr bwMode="auto">
              <a:xfrm>
                <a:off x="4825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27" name="Freeform 63"/>
              <p:cNvSpPr>
                <a:spLocks/>
              </p:cNvSpPr>
              <p:nvPr/>
            </p:nvSpPr>
            <p:spPr bwMode="auto">
              <a:xfrm>
                <a:off x="4825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28" name="Freeform 64"/>
              <p:cNvSpPr>
                <a:spLocks/>
              </p:cNvSpPr>
              <p:nvPr/>
            </p:nvSpPr>
            <p:spPr bwMode="auto">
              <a:xfrm>
                <a:off x="4825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29" name="Freeform 65"/>
              <p:cNvSpPr>
                <a:spLocks/>
              </p:cNvSpPr>
              <p:nvPr/>
            </p:nvSpPr>
            <p:spPr bwMode="auto">
              <a:xfrm flipH="1">
                <a:off x="4745" y="245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30" name="Freeform 66"/>
              <p:cNvSpPr>
                <a:spLocks/>
              </p:cNvSpPr>
              <p:nvPr/>
            </p:nvSpPr>
            <p:spPr bwMode="auto">
              <a:xfrm flipH="1">
                <a:off x="4745" y="248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31" name="Freeform 67"/>
              <p:cNvSpPr>
                <a:spLocks/>
              </p:cNvSpPr>
              <p:nvPr/>
            </p:nvSpPr>
            <p:spPr bwMode="auto">
              <a:xfrm flipH="1">
                <a:off x="4918" y="245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32" name="Freeform 68"/>
              <p:cNvSpPr>
                <a:spLocks/>
              </p:cNvSpPr>
              <p:nvPr/>
            </p:nvSpPr>
            <p:spPr bwMode="auto">
              <a:xfrm flipH="1">
                <a:off x="4918" y="248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33" name="Freeform 69"/>
              <p:cNvSpPr>
                <a:spLocks/>
              </p:cNvSpPr>
              <p:nvPr/>
            </p:nvSpPr>
            <p:spPr bwMode="auto">
              <a:xfrm flipH="1">
                <a:off x="4918" y="250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4134" name="Freeform 70"/>
              <p:cNvSpPr>
                <a:spLocks/>
              </p:cNvSpPr>
              <p:nvPr/>
            </p:nvSpPr>
            <p:spPr bwMode="auto">
              <a:xfrm flipH="1">
                <a:off x="4918" y="253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4135" name="AutoShape 71"/>
              <p:cNvCxnSpPr>
                <a:cxnSpLocks noChangeShapeType="1"/>
                <a:stCxn id="344129" idx="3"/>
                <a:endCxn id="344116" idx="2"/>
              </p:cNvCxnSpPr>
              <p:nvPr/>
            </p:nvCxnSpPr>
            <p:spPr bwMode="auto">
              <a:xfrm rot="10800000">
                <a:off x="4707" y="244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36" name="AutoShape 72"/>
              <p:cNvCxnSpPr>
                <a:cxnSpLocks noChangeShapeType="1"/>
                <a:stCxn id="344130" idx="3"/>
                <a:endCxn id="344116" idx="2"/>
              </p:cNvCxnSpPr>
              <p:nvPr/>
            </p:nvCxnSpPr>
            <p:spPr bwMode="auto">
              <a:xfrm rot="10800000">
                <a:off x="4707" y="244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37" name="AutoShape 73"/>
              <p:cNvCxnSpPr>
                <a:cxnSpLocks noChangeShapeType="1"/>
                <a:stCxn id="344125" idx="3"/>
                <a:endCxn id="344131" idx="3"/>
              </p:cNvCxnSpPr>
              <p:nvPr/>
            </p:nvCxnSpPr>
            <p:spPr bwMode="auto">
              <a:xfrm>
                <a:off x="4858" y="246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38" name="AutoShape 74"/>
              <p:cNvCxnSpPr>
                <a:cxnSpLocks noChangeShapeType="1"/>
                <a:stCxn id="344126" idx="3"/>
                <a:endCxn id="344132" idx="3"/>
              </p:cNvCxnSpPr>
              <p:nvPr/>
            </p:nvCxnSpPr>
            <p:spPr bwMode="auto">
              <a:xfrm>
                <a:off x="4858" y="249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39" name="AutoShape 75"/>
              <p:cNvCxnSpPr>
                <a:cxnSpLocks noChangeShapeType="1"/>
                <a:stCxn id="344127" idx="3"/>
                <a:endCxn id="344133" idx="3"/>
              </p:cNvCxnSpPr>
              <p:nvPr/>
            </p:nvCxnSpPr>
            <p:spPr bwMode="auto">
              <a:xfrm>
                <a:off x="4858" y="252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40" name="AutoShape 76"/>
              <p:cNvCxnSpPr>
                <a:cxnSpLocks noChangeShapeType="1"/>
                <a:stCxn id="344128" idx="3"/>
                <a:endCxn id="344134" idx="3"/>
              </p:cNvCxnSpPr>
              <p:nvPr/>
            </p:nvCxnSpPr>
            <p:spPr bwMode="auto">
              <a:xfrm>
                <a:off x="4858" y="255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41" name="AutoShape 77"/>
              <p:cNvCxnSpPr>
                <a:cxnSpLocks noChangeShapeType="1"/>
                <a:stCxn id="344123" idx="3"/>
              </p:cNvCxnSpPr>
              <p:nvPr/>
            </p:nvCxnSpPr>
            <p:spPr bwMode="auto">
              <a:xfrm>
                <a:off x="5119" y="248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4142" name="AutoShape 78"/>
              <p:cNvCxnSpPr>
                <a:cxnSpLocks noChangeShapeType="1"/>
                <a:stCxn id="344124" idx="3"/>
              </p:cNvCxnSpPr>
              <p:nvPr/>
            </p:nvCxnSpPr>
            <p:spPr bwMode="auto">
              <a:xfrm>
                <a:off x="5119" y="251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44143" name="AutoShape 79"/>
            <p:cNvCxnSpPr>
              <a:cxnSpLocks noChangeShapeType="1"/>
              <a:stCxn id="344082" idx="1"/>
              <a:endCxn id="344119" idx="1"/>
            </p:cNvCxnSpPr>
            <p:nvPr/>
          </p:nvCxnSpPr>
          <p:spPr bwMode="auto">
            <a:xfrm>
              <a:off x="1759" y="1724"/>
              <a:ext cx="3125" cy="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44144" name="AutoShape 80"/>
            <p:cNvSpPr>
              <a:spLocks/>
            </p:cNvSpPr>
            <p:nvPr/>
          </p:nvSpPr>
          <p:spPr bwMode="auto">
            <a:xfrm rot="-5400000">
              <a:off x="2500" y="2697"/>
              <a:ext cx="190" cy="1648"/>
            </a:xfrm>
            <a:prstGeom prst="leftBrace">
              <a:avLst>
                <a:gd name="adj1" fmla="val 72281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4145" name="Text Box 81"/>
            <p:cNvSpPr txBox="1">
              <a:spLocks noChangeArrowheads="1"/>
            </p:cNvSpPr>
            <p:nvPr/>
          </p:nvSpPr>
          <p:spPr bwMode="auto">
            <a:xfrm>
              <a:off x="2477" y="3600"/>
              <a:ext cx="221" cy="2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1</a:t>
              </a:r>
            </a:p>
          </p:txBody>
        </p:sp>
        <p:sp>
          <p:nvSpPr>
            <p:cNvPr id="344146" name="AutoShape 82"/>
            <p:cNvSpPr>
              <a:spLocks/>
            </p:cNvSpPr>
            <p:nvPr/>
          </p:nvSpPr>
          <p:spPr bwMode="auto">
            <a:xfrm rot="-5400000">
              <a:off x="4061" y="2770"/>
              <a:ext cx="190" cy="1473"/>
            </a:xfrm>
            <a:prstGeom prst="leftBrace">
              <a:avLst>
                <a:gd name="adj1" fmla="val 64605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4147" name="Text Box 83"/>
            <p:cNvSpPr txBox="1">
              <a:spLocks noChangeArrowheads="1"/>
            </p:cNvSpPr>
            <p:nvPr/>
          </p:nvSpPr>
          <p:spPr bwMode="auto">
            <a:xfrm>
              <a:off x="3967" y="3578"/>
              <a:ext cx="394" cy="2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D-1</a:t>
              </a:r>
            </a:p>
          </p:txBody>
        </p:sp>
        <p:sp>
          <p:nvSpPr>
            <p:cNvPr id="344148" name="AutoShape 84"/>
            <p:cNvSpPr>
              <a:spLocks/>
            </p:cNvSpPr>
            <p:nvPr/>
          </p:nvSpPr>
          <p:spPr bwMode="auto">
            <a:xfrm rot="-5400000">
              <a:off x="3233" y="2389"/>
              <a:ext cx="190" cy="3128"/>
            </a:xfrm>
            <a:prstGeom prst="leftBrace">
              <a:avLst>
                <a:gd name="adj1" fmla="val 137193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4149" name="Text Box 85"/>
            <p:cNvSpPr txBox="1">
              <a:spLocks noChangeArrowheads="1"/>
            </p:cNvSpPr>
            <p:nvPr/>
          </p:nvSpPr>
          <p:spPr bwMode="auto">
            <a:xfrm>
              <a:off x="3192" y="4038"/>
              <a:ext cx="249" cy="2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D</a:t>
              </a:r>
            </a:p>
          </p:txBody>
        </p:sp>
        <p:sp>
          <p:nvSpPr>
            <p:cNvPr id="344150" name="AutoShape 86"/>
            <p:cNvSpPr>
              <a:spLocks noChangeArrowheads="1"/>
            </p:cNvSpPr>
            <p:nvPr/>
          </p:nvSpPr>
          <p:spPr bwMode="auto">
            <a:xfrm rot="16200000">
              <a:off x="2985" y="-186"/>
              <a:ext cx="3822" cy="3822"/>
            </a:xfrm>
            <a:custGeom>
              <a:avLst/>
              <a:gdLst>
                <a:gd name="G0" fmla="+- 10800 0 0"/>
                <a:gd name="G1" fmla="+- -7599765 0 0"/>
                <a:gd name="G2" fmla="+- 0 0 -7599765"/>
                <a:gd name="T0" fmla="*/ 0 256 1"/>
                <a:gd name="T1" fmla="*/ 180 256 1"/>
                <a:gd name="G3" fmla="+- -7599765 T0 T1"/>
                <a:gd name="T2" fmla="*/ 0 256 1"/>
                <a:gd name="T3" fmla="*/ 90 256 1"/>
                <a:gd name="G4" fmla="+- -7599765 T2 T3"/>
                <a:gd name="G5" fmla="*/ G4 2 1"/>
                <a:gd name="T4" fmla="*/ 90 256 1"/>
                <a:gd name="T5" fmla="*/ 0 256 1"/>
                <a:gd name="G6" fmla="+- -7599765 T4 T5"/>
                <a:gd name="G7" fmla="*/ G6 2 1"/>
                <a:gd name="G8" fmla="abs -7599765"/>
                <a:gd name="T6" fmla="*/ 0 256 1"/>
                <a:gd name="T7" fmla="*/ 90 256 1"/>
                <a:gd name="G9" fmla="+- G8 T6 T7"/>
                <a:gd name="G10" fmla="?: G9 G7 G5"/>
                <a:gd name="T8" fmla="*/ 0 256 1"/>
                <a:gd name="T9" fmla="*/ 360 256 1"/>
                <a:gd name="G11" fmla="+- G10 T8 T9"/>
                <a:gd name="G12" fmla="?: G10 G11 G10"/>
                <a:gd name="T10" fmla="*/ 0 256 1"/>
                <a:gd name="T11" fmla="*/ 360 256 1"/>
                <a:gd name="G13" fmla="+- G12 T10 T11"/>
                <a:gd name="G14" fmla="?: G12 G13 G12"/>
                <a:gd name="G15" fmla="+- 0 0 G14"/>
                <a:gd name="G16" fmla="+- 10800 0 0"/>
                <a:gd name="G17" fmla="+- 10800 0 10800"/>
                <a:gd name="G18" fmla="*/ 10800 1 2"/>
                <a:gd name="G19" fmla="+- G18 5400 0"/>
                <a:gd name="G20" fmla="cos G19 -7599765"/>
                <a:gd name="G21" fmla="sin G19 -7599765"/>
                <a:gd name="G22" fmla="+- G20 10800 0"/>
                <a:gd name="G23" fmla="+- G21 10800 0"/>
                <a:gd name="G24" fmla="+- 10800 0 G20"/>
                <a:gd name="G25" fmla="+- 10800 10800 0"/>
                <a:gd name="G26" fmla="?: G9 G17 G25"/>
                <a:gd name="G27" fmla="?: G9 0 21600"/>
                <a:gd name="G28" fmla="cos 10800 -7599765"/>
                <a:gd name="G29" fmla="sin 10800 -7599765"/>
                <a:gd name="G30" fmla="sin 10800 -7599765"/>
                <a:gd name="G31" fmla="+- G28 10800 0"/>
                <a:gd name="G32" fmla="+- G29 10800 0"/>
                <a:gd name="G33" fmla="+- G30 10800 0"/>
                <a:gd name="G34" fmla="?: G4 0 G31"/>
                <a:gd name="G35" fmla="?: -7599765 G34 0"/>
                <a:gd name="G36" fmla="?: G6 G35 G31"/>
                <a:gd name="G37" fmla="+- 21600 0 G36"/>
                <a:gd name="G38" fmla="?: G4 0 G33"/>
                <a:gd name="G39" fmla="?: -7599765 G38 G32"/>
                <a:gd name="G40" fmla="?: G6 G39 0"/>
                <a:gd name="G41" fmla="?: G4 G32 21600"/>
                <a:gd name="G42" fmla="?: G6 G41 G33"/>
                <a:gd name="T12" fmla="*/ 10800 w 21600"/>
                <a:gd name="T13" fmla="*/ 0 h 21600"/>
                <a:gd name="T14" fmla="*/ 6071 w 21600"/>
                <a:gd name="T15" fmla="*/ 1089 h 21600"/>
                <a:gd name="T16" fmla="*/ 10800 w 21600"/>
                <a:gd name="T17" fmla="*/ 0 h 21600"/>
                <a:gd name="T18" fmla="*/ 15529 w 21600"/>
                <a:gd name="T19" fmla="*/ 1089 h 21600"/>
                <a:gd name="T20" fmla="*/ G36 w 21600"/>
                <a:gd name="T21" fmla="*/ G40 h 21600"/>
                <a:gd name="T22" fmla="*/ G37 w 21600"/>
                <a:gd name="T23" fmla="*/ G42 h 21600"/>
              </a:gdLst>
              <a:ahLst/>
              <a:cxnLst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>
                  <a:moveTo>
                    <a:pt x="6071" y="1089"/>
                  </a:moveTo>
                  <a:cubicBezTo>
                    <a:pt x="7544" y="372"/>
                    <a:pt x="9161" y="-1"/>
                    <a:pt x="10800" y="0"/>
                  </a:cubicBezTo>
                  <a:cubicBezTo>
                    <a:pt x="12438" y="0"/>
                    <a:pt x="14055" y="372"/>
                    <a:pt x="15528" y="1089"/>
                  </a:cubicBezTo>
                  <a:cubicBezTo>
                    <a:pt x="14055" y="372"/>
                    <a:pt x="12438" y="-1"/>
                    <a:pt x="10799" y="0"/>
                  </a:cubicBezTo>
                  <a:cubicBezTo>
                    <a:pt x="9161" y="0"/>
                    <a:pt x="7544" y="372"/>
                    <a:pt x="6071" y="1089"/>
                  </a:cubicBez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4151" name="AutoShape 87"/>
            <p:cNvSpPr>
              <a:spLocks noChangeArrowheads="1"/>
            </p:cNvSpPr>
            <p:nvPr/>
          </p:nvSpPr>
          <p:spPr bwMode="auto">
            <a:xfrm rot="-5400000">
              <a:off x="2580" y="-583"/>
              <a:ext cx="4624" cy="4624"/>
            </a:xfrm>
            <a:custGeom>
              <a:avLst/>
              <a:gdLst>
                <a:gd name="G0" fmla="+- 10800 0 0"/>
                <a:gd name="G1" fmla="+- -7925819 0 0"/>
                <a:gd name="G2" fmla="+- 0 0 -7925819"/>
                <a:gd name="T0" fmla="*/ 0 256 1"/>
                <a:gd name="T1" fmla="*/ 180 256 1"/>
                <a:gd name="G3" fmla="+- -7925819 T0 T1"/>
                <a:gd name="T2" fmla="*/ 0 256 1"/>
                <a:gd name="T3" fmla="*/ 90 256 1"/>
                <a:gd name="G4" fmla="+- -7925819 T2 T3"/>
                <a:gd name="G5" fmla="*/ G4 2 1"/>
                <a:gd name="T4" fmla="*/ 90 256 1"/>
                <a:gd name="T5" fmla="*/ 0 256 1"/>
                <a:gd name="G6" fmla="+- -7925819 T4 T5"/>
                <a:gd name="G7" fmla="*/ G6 2 1"/>
                <a:gd name="G8" fmla="abs -7925819"/>
                <a:gd name="T6" fmla="*/ 0 256 1"/>
                <a:gd name="T7" fmla="*/ 90 256 1"/>
                <a:gd name="G9" fmla="+- G8 T6 T7"/>
                <a:gd name="G10" fmla="?: G9 G7 G5"/>
                <a:gd name="T8" fmla="*/ 0 256 1"/>
                <a:gd name="T9" fmla="*/ 360 256 1"/>
                <a:gd name="G11" fmla="+- G10 T8 T9"/>
                <a:gd name="G12" fmla="?: G10 G11 G10"/>
                <a:gd name="T10" fmla="*/ 0 256 1"/>
                <a:gd name="T11" fmla="*/ 360 256 1"/>
                <a:gd name="G13" fmla="+- G12 T10 T11"/>
                <a:gd name="G14" fmla="?: G12 G13 G12"/>
                <a:gd name="G15" fmla="+- 0 0 G14"/>
                <a:gd name="G16" fmla="+- 10800 0 0"/>
                <a:gd name="G17" fmla="+- 10800 0 10800"/>
                <a:gd name="G18" fmla="*/ 10800 1 2"/>
                <a:gd name="G19" fmla="+- G18 5400 0"/>
                <a:gd name="G20" fmla="cos G19 -7925819"/>
                <a:gd name="G21" fmla="sin G19 -7925819"/>
                <a:gd name="G22" fmla="+- G20 10800 0"/>
                <a:gd name="G23" fmla="+- G21 10800 0"/>
                <a:gd name="G24" fmla="+- 10800 0 G20"/>
                <a:gd name="G25" fmla="+- 10800 10800 0"/>
                <a:gd name="G26" fmla="?: G9 G17 G25"/>
                <a:gd name="G27" fmla="?: G9 0 21600"/>
                <a:gd name="G28" fmla="cos 10800 -7925819"/>
                <a:gd name="G29" fmla="sin 10800 -7925819"/>
                <a:gd name="G30" fmla="sin 10800 -7925819"/>
                <a:gd name="G31" fmla="+- G28 10800 0"/>
                <a:gd name="G32" fmla="+- G29 10800 0"/>
                <a:gd name="G33" fmla="+- G30 10800 0"/>
                <a:gd name="G34" fmla="?: G4 0 G31"/>
                <a:gd name="G35" fmla="?: -7925819 G34 0"/>
                <a:gd name="G36" fmla="?: G6 G35 G31"/>
                <a:gd name="G37" fmla="+- 21600 0 G36"/>
                <a:gd name="G38" fmla="?: G4 0 G33"/>
                <a:gd name="G39" fmla="?: -7925819 G38 G32"/>
                <a:gd name="G40" fmla="?: G6 G39 0"/>
                <a:gd name="G41" fmla="?: G4 G32 21600"/>
                <a:gd name="G42" fmla="?: G6 G41 G33"/>
                <a:gd name="T12" fmla="*/ 10800 w 21600"/>
                <a:gd name="T13" fmla="*/ 0 h 21600"/>
                <a:gd name="T14" fmla="*/ 5247 w 21600"/>
                <a:gd name="T15" fmla="*/ 1536 h 21600"/>
                <a:gd name="T16" fmla="*/ 10800 w 21600"/>
                <a:gd name="T17" fmla="*/ 0 h 21600"/>
                <a:gd name="T18" fmla="*/ 16353 w 21600"/>
                <a:gd name="T19" fmla="*/ 1536 h 21600"/>
                <a:gd name="T20" fmla="*/ G36 w 21600"/>
                <a:gd name="T21" fmla="*/ G40 h 21600"/>
                <a:gd name="T22" fmla="*/ G37 w 21600"/>
                <a:gd name="T23" fmla="*/ G42 h 21600"/>
              </a:gdLst>
              <a:ahLst/>
              <a:cxnLst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>
                  <a:moveTo>
                    <a:pt x="5247" y="1536"/>
                  </a:moveTo>
                  <a:cubicBezTo>
                    <a:pt x="6925" y="531"/>
                    <a:pt x="8844" y="-1"/>
                    <a:pt x="10800" y="0"/>
                  </a:cubicBezTo>
                  <a:cubicBezTo>
                    <a:pt x="12755" y="0"/>
                    <a:pt x="14674" y="531"/>
                    <a:pt x="16352" y="1536"/>
                  </a:cubicBezTo>
                  <a:cubicBezTo>
                    <a:pt x="14674" y="531"/>
                    <a:pt x="12755" y="-1"/>
                    <a:pt x="10799" y="0"/>
                  </a:cubicBezTo>
                  <a:cubicBezTo>
                    <a:pt x="8844" y="0"/>
                    <a:pt x="6925" y="531"/>
                    <a:pt x="5247" y="1536"/>
                  </a:cubicBez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cxnSp>
          <p:nvCxnSpPr>
            <p:cNvPr id="344152" name="AutoShape 88"/>
            <p:cNvCxnSpPr>
              <a:cxnSpLocks noChangeShapeType="1"/>
              <a:stCxn id="344150" idx="3"/>
              <a:endCxn id="344119" idx="1"/>
            </p:cNvCxnSpPr>
            <p:nvPr/>
          </p:nvCxnSpPr>
          <p:spPr bwMode="auto">
            <a:xfrm>
              <a:off x="3177" y="888"/>
              <a:ext cx="1707" cy="83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4153" name="AutoShape 89"/>
            <p:cNvCxnSpPr>
              <a:cxnSpLocks noChangeShapeType="1"/>
              <a:stCxn id="344151" idx="3"/>
              <a:endCxn id="344119" idx="1"/>
            </p:cNvCxnSpPr>
            <p:nvPr/>
          </p:nvCxnSpPr>
          <p:spPr bwMode="auto">
            <a:xfrm>
              <a:off x="2908" y="540"/>
              <a:ext cx="1976" cy="118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44154" name="AutoShape 90"/>
            <p:cNvSpPr>
              <a:spLocks noChangeArrowheads="1"/>
            </p:cNvSpPr>
            <p:nvPr/>
          </p:nvSpPr>
          <p:spPr bwMode="auto">
            <a:xfrm rot="-5400000">
              <a:off x="2172" y="-991"/>
              <a:ext cx="5440" cy="5440"/>
            </a:xfrm>
            <a:custGeom>
              <a:avLst/>
              <a:gdLst>
                <a:gd name="G0" fmla="+- 10800 0 0"/>
                <a:gd name="G1" fmla="+- -7979882 0 0"/>
                <a:gd name="G2" fmla="+- 0 0 -7979882"/>
                <a:gd name="T0" fmla="*/ 0 256 1"/>
                <a:gd name="T1" fmla="*/ 180 256 1"/>
                <a:gd name="G3" fmla="+- -7979882 T0 T1"/>
                <a:gd name="T2" fmla="*/ 0 256 1"/>
                <a:gd name="T3" fmla="*/ 90 256 1"/>
                <a:gd name="G4" fmla="+- -7979882 T2 T3"/>
                <a:gd name="G5" fmla="*/ G4 2 1"/>
                <a:gd name="T4" fmla="*/ 90 256 1"/>
                <a:gd name="T5" fmla="*/ 0 256 1"/>
                <a:gd name="G6" fmla="+- -7979882 T4 T5"/>
                <a:gd name="G7" fmla="*/ G6 2 1"/>
                <a:gd name="G8" fmla="abs -7979882"/>
                <a:gd name="T6" fmla="*/ 0 256 1"/>
                <a:gd name="T7" fmla="*/ 90 256 1"/>
                <a:gd name="G9" fmla="+- G8 T6 T7"/>
                <a:gd name="G10" fmla="?: G9 G7 G5"/>
                <a:gd name="T8" fmla="*/ 0 256 1"/>
                <a:gd name="T9" fmla="*/ 360 256 1"/>
                <a:gd name="G11" fmla="+- G10 T8 T9"/>
                <a:gd name="G12" fmla="?: G10 G11 G10"/>
                <a:gd name="T10" fmla="*/ 0 256 1"/>
                <a:gd name="T11" fmla="*/ 360 256 1"/>
                <a:gd name="G13" fmla="+- G12 T10 T11"/>
                <a:gd name="G14" fmla="?: G12 G13 G12"/>
                <a:gd name="G15" fmla="+- 0 0 G14"/>
                <a:gd name="G16" fmla="+- 10800 0 0"/>
                <a:gd name="G17" fmla="+- 10800 0 10800"/>
                <a:gd name="G18" fmla="*/ 10800 1 2"/>
                <a:gd name="G19" fmla="+- G18 5400 0"/>
                <a:gd name="G20" fmla="cos G19 -7979882"/>
                <a:gd name="G21" fmla="sin G19 -7979882"/>
                <a:gd name="G22" fmla="+- G20 10800 0"/>
                <a:gd name="G23" fmla="+- G21 10800 0"/>
                <a:gd name="G24" fmla="+- 10800 0 G20"/>
                <a:gd name="G25" fmla="+- 10800 10800 0"/>
                <a:gd name="G26" fmla="?: G9 G17 G25"/>
                <a:gd name="G27" fmla="?: G9 0 21600"/>
                <a:gd name="G28" fmla="cos 10800 -7979882"/>
                <a:gd name="G29" fmla="sin 10800 -7979882"/>
                <a:gd name="G30" fmla="sin 10800 -7979882"/>
                <a:gd name="G31" fmla="+- G28 10800 0"/>
                <a:gd name="G32" fmla="+- G29 10800 0"/>
                <a:gd name="G33" fmla="+- G30 10800 0"/>
                <a:gd name="G34" fmla="?: G4 0 G31"/>
                <a:gd name="G35" fmla="?: -7979882 G34 0"/>
                <a:gd name="G36" fmla="?: G6 G35 G31"/>
                <a:gd name="G37" fmla="+- 21600 0 G36"/>
                <a:gd name="G38" fmla="?: G4 0 G33"/>
                <a:gd name="G39" fmla="?: -7979882 G38 G32"/>
                <a:gd name="G40" fmla="?: G6 G39 0"/>
                <a:gd name="G41" fmla="?: G4 G32 21600"/>
                <a:gd name="G42" fmla="?: G6 G41 G33"/>
                <a:gd name="T12" fmla="*/ 10800 w 21600"/>
                <a:gd name="T13" fmla="*/ 0 h 21600"/>
                <a:gd name="T14" fmla="*/ 5114 w 21600"/>
                <a:gd name="T15" fmla="*/ 1617 h 21600"/>
                <a:gd name="T16" fmla="*/ 10800 w 21600"/>
                <a:gd name="T17" fmla="*/ 0 h 21600"/>
                <a:gd name="T18" fmla="*/ 16486 w 21600"/>
                <a:gd name="T19" fmla="*/ 1617 h 21600"/>
                <a:gd name="T20" fmla="*/ G36 w 21600"/>
                <a:gd name="T21" fmla="*/ G40 h 21600"/>
                <a:gd name="T22" fmla="*/ G37 w 21600"/>
                <a:gd name="T23" fmla="*/ G42 h 21600"/>
              </a:gdLst>
              <a:ahLst/>
              <a:cxnLst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>
                  <a:moveTo>
                    <a:pt x="5114" y="1617"/>
                  </a:moveTo>
                  <a:cubicBezTo>
                    <a:pt x="6822" y="560"/>
                    <a:pt x="8791" y="-1"/>
                    <a:pt x="10800" y="0"/>
                  </a:cubicBezTo>
                  <a:cubicBezTo>
                    <a:pt x="12808" y="0"/>
                    <a:pt x="14777" y="560"/>
                    <a:pt x="16485" y="1617"/>
                  </a:cubicBezTo>
                  <a:cubicBezTo>
                    <a:pt x="14777" y="560"/>
                    <a:pt x="12808" y="-1"/>
                    <a:pt x="10799" y="0"/>
                  </a:cubicBezTo>
                  <a:cubicBezTo>
                    <a:pt x="8791" y="0"/>
                    <a:pt x="6822" y="560"/>
                    <a:pt x="5114" y="1617"/>
                  </a:cubicBez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4155" name="AutoShape 91"/>
            <p:cNvSpPr>
              <a:spLocks noChangeArrowheads="1"/>
            </p:cNvSpPr>
            <p:nvPr/>
          </p:nvSpPr>
          <p:spPr bwMode="auto">
            <a:xfrm rot="16200000">
              <a:off x="1756" y="-1407"/>
              <a:ext cx="6272" cy="6272"/>
            </a:xfrm>
            <a:custGeom>
              <a:avLst/>
              <a:gdLst>
                <a:gd name="G0" fmla="+- 10800 0 0"/>
                <a:gd name="G1" fmla="+- -7895727 0 0"/>
                <a:gd name="G2" fmla="+- 0 0 -7895727"/>
                <a:gd name="T0" fmla="*/ 0 256 1"/>
                <a:gd name="T1" fmla="*/ 180 256 1"/>
                <a:gd name="G3" fmla="+- -7895727 T0 T1"/>
                <a:gd name="T2" fmla="*/ 0 256 1"/>
                <a:gd name="T3" fmla="*/ 90 256 1"/>
                <a:gd name="G4" fmla="+- -7895727 T2 T3"/>
                <a:gd name="G5" fmla="*/ G4 2 1"/>
                <a:gd name="T4" fmla="*/ 90 256 1"/>
                <a:gd name="T5" fmla="*/ 0 256 1"/>
                <a:gd name="G6" fmla="+- -7895727 T4 T5"/>
                <a:gd name="G7" fmla="*/ G6 2 1"/>
                <a:gd name="G8" fmla="abs -7895727"/>
                <a:gd name="T6" fmla="*/ 0 256 1"/>
                <a:gd name="T7" fmla="*/ 90 256 1"/>
                <a:gd name="G9" fmla="+- G8 T6 T7"/>
                <a:gd name="G10" fmla="?: G9 G7 G5"/>
                <a:gd name="T8" fmla="*/ 0 256 1"/>
                <a:gd name="T9" fmla="*/ 360 256 1"/>
                <a:gd name="G11" fmla="+- G10 T8 T9"/>
                <a:gd name="G12" fmla="?: G10 G11 G10"/>
                <a:gd name="T10" fmla="*/ 0 256 1"/>
                <a:gd name="T11" fmla="*/ 360 256 1"/>
                <a:gd name="G13" fmla="+- G12 T10 T11"/>
                <a:gd name="G14" fmla="?: G12 G13 G12"/>
                <a:gd name="G15" fmla="+- 0 0 G14"/>
                <a:gd name="G16" fmla="+- 10800 0 0"/>
                <a:gd name="G17" fmla="+- 10800 0 10800"/>
                <a:gd name="G18" fmla="*/ 10800 1 2"/>
                <a:gd name="G19" fmla="+- G18 5400 0"/>
                <a:gd name="G20" fmla="cos G19 -7895727"/>
                <a:gd name="G21" fmla="sin G19 -7895727"/>
                <a:gd name="G22" fmla="+- G20 10800 0"/>
                <a:gd name="G23" fmla="+- G21 10800 0"/>
                <a:gd name="G24" fmla="+- 10800 0 G20"/>
                <a:gd name="G25" fmla="+- 10800 10800 0"/>
                <a:gd name="G26" fmla="?: G9 G17 G25"/>
                <a:gd name="G27" fmla="?: G9 0 21600"/>
                <a:gd name="G28" fmla="cos 10800 -7895727"/>
                <a:gd name="G29" fmla="sin 10800 -7895727"/>
                <a:gd name="G30" fmla="sin 10800 -7895727"/>
                <a:gd name="G31" fmla="+- G28 10800 0"/>
                <a:gd name="G32" fmla="+- G29 10800 0"/>
                <a:gd name="G33" fmla="+- G30 10800 0"/>
                <a:gd name="G34" fmla="?: G4 0 G31"/>
                <a:gd name="G35" fmla="?: -7895727 G34 0"/>
                <a:gd name="G36" fmla="?: G6 G35 G31"/>
                <a:gd name="G37" fmla="+- 21600 0 G36"/>
                <a:gd name="G38" fmla="?: G4 0 G33"/>
                <a:gd name="G39" fmla="?: -7895727 G38 G32"/>
                <a:gd name="G40" fmla="?: G6 G39 0"/>
                <a:gd name="G41" fmla="?: G4 G32 21600"/>
                <a:gd name="G42" fmla="?: G6 G41 G33"/>
                <a:gd name="T12" fmla="*/ 10800 w 21600"/>
                <a:gd name="T13" fmla="*/ 0 h 21600"/>
                <a:gd name="T14" fmla="*/ 5321 w 21600"/>
                <a:gd name="T15" fmla="*/ 1492 h 21600"/>
                <a:gd name="T16" fmla="*/ 10800 w 21600"/>
                <a:gd name="T17" fmla="*/ 0 h 21600"/>
                <a:gd name="T18" fmla="*/ 16279 w 21600"/>
                <a:gd name="T19" fmla="*/ 1492 h 21600"/>
                <a:gd name="T20" fmla="*/ G36 w 21600"/>
                <a:gd name="T21" fmla="*/ G40 h 21600"/>
                <a:gd name="T22" fmla="*/ G37 w 21600"/>
                <a:gd name="T23" fmla="*/ G42 h 21600"/>
              </a:gdLst>
              <a:ahLst/>
              <a:cxnLst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>
                  <a:moveTo>
                    <a:pt x="5321" y="1492"/>
                  </a:moveTo>
                  <a:cubicBezTo>
                    <a:pt x="6982" y="515"/>
                    <a:pt x="8873" y="-1"/>
                    <a:pt x="10800" y="0"/>
                  </a:cubicBezTo>
                  <a:cubicBezTo>
                    <a:pt x="12726" y="0"/>
                    <a:pt x="14617" y="515"/>
                    <a:pt x="16278" y="1492"/>
                  </a:cubicBezTo>
                  <a:cubicBezTo>
                    <a:pt x="14617" y="515"/>
                    <a:pt x="12726" y="-1"/>
                    <a:pt x="10799" y="0"/>
                  </a:cubicBezTo>
                  <a:cubicBezTo>
                    <a:pt x="8873" y="0"/>
                    <a:pt x="6982" y="515"/>
                    <a:pt x="5321" y="1492"/>
                  </a:cubicBezTo>
                  <a:close/>
                </a:path>
              </a:pathLst>
            </a:custGeom>
            <a:solidFill>
              <a:srgbClr val="FFFFFF"/>
            </a:solidFill>
            <a:ln w="12700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cxnSp>
          <p:nvCxnSpPr>
            <p:cNvPr id="344156" name="AutoShape 92"/>
            <p:cNvCxnSpPr>
              <a:cxnSpLocks noChangeShapeType="1"/>
              <a:stCxn id="344119" idx="0"/>
              <a:endCxn id="344154" idx="3"/>
            </p:cNvCxnSpPr>
            <p:nvPr/>
          </p:nvCxnSpPr>
          <p:spPr bwMode="auto">
            <a:xfrm flipH="1" flipV="1">
              <a:off x="2579" y="296"/>
              <a:ext cx="2312" cy="142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4157" name="AutoShape 93"/>
            <p:cNvCxnSpPr>
              <a:cxnSpLocks noChangeShapeType="1"/>
              <a:stCxn id="344119" idx="1"/>
              <a:endCxn id="344155" idx="3"/>
            </p:cNvCxnSpPr>
            <p:nvPr/>
          </p:nvCxnSpPr>
          <p:spPr bwMode="auto">
            <a:xfrm flipH="1" flipV="1">
              <a:off x="2189" y="138"/>
              <a:ext cx="2695" cy="158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4158" name="AutoShape 94"/>
            <p:cNvCxnSpPr>
              <a:cxnSpLocks noChangeShapeType="1"/>
              <a:stCxn id="344119" idx="1"/>
              <a:endCxn id="344150" idx="1"/>
            </p:cNvCxnSpPr>
            <p:nvPr/>
          </p:nvCxnSpPr>
          <p:spPr bwMode="auto">
            <a:xfrm flipH="1">
              <a:off x="3177" y="1724"/>
              <a:ext cx="1707" cy="83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4159" name="AutoShape 95"/>
            <p:cNvCxnSpPr>
              <a:cxnSpLocks noChangeShapeType="1"/>
              <a:endCxn id="344151" idx="1"/>
            </p:cNvCxnSpPr>
            <p:nvPr/>
          </p:nvCxnSpPr>
          <p:spPr bwMode="auto">
            <a:xfrm flipH="1">
              <a:off x="2908" y="1718"/>
              <a:ext cx="1977" cy="119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4160" name="AutoShape 96"/>
            <p:cNvCxnSpPr>
              <a:cxnSpLocks noChangeShapeType="1"/>
              <a:stCxn id="344119" idx="1"/>
              <a:endCxn id="344154" idx="1"/>
            </p:cNvCxnSpPr>
            <p:nvPr/>
          </p:nvCxnSpPr>
          <p:spPr bwMode="auto">
            <a:xfrm flipH="1">
              <a:off x="2579" y="1724"/>
              <a:ext cx="2305" cy="143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4161" name="AutoShape 97"/>
            <p:cNvCxnSpPr>
              <a:cxnSpLocks noChangeShapeType="1"/>
              <a:endCxn id="344155" idx="1"/>
            </p:cNvCxnSpPr>
            <p:nvPr/>
          </p:nvCxnSpPr>
          <p:spPr bwMode="auto">
            <a:xfrm flipH="1">
              <a:off x="2189" y="1709"/>
              <a:ext cx="2691" cy="161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44162" name="Text Box 98"/>
            <p:cNvSpPr txBox="1">
              <a:spLocks noChangeArrowheads="1"/>
            </p:cNvSpPr>
            <p:nvPr/>
          </p:nvSpPr>
          <p:spPr bwMode="auto">
            <a:xfrm>
              <a:off x="3044" y="1309"/>
              <a:ext cx="299" cy="2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A</a:t>
              </a:r>
              <a:r>
                <a:rPr lang="en-US" altLang="ko-KR" sz="1800" baseline="-25000">
                  <a:ea typeface="굴림" charset="-127"/>
                </a:rPr>
                <a:t>1</a:t>
              </a:r>
            </a:p>
          </p:txBody>
        </p:sp>
        <p:sp>
          <p:nvSpPr>
            <p:cNvPr id="344163" name="Text Box 99"/>
            <p:cNvSpPr txBox="1">
              <a:spLocks noChangeArrowheads="1"/>
            </p:cNvSpPr>
            <p:nvPr/>
          </p:nvSpPr>
          <p:spPr bwMode="auto">
            <a:xfrm>
              <a:off x="2714" y="988"/>
              <a:ext cx="300" cy="2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A</a:t>
              </a:r>
              <a:r>
                <a:rPr lang="en-US" altLang="ko-KR" sz="1800" baseline="-25000">
                  <a:ea typeface="굴림" charset="-127"/>
                </a:rPr>
                <a:t>2</a:t>
              </a:r>
            </a:p>
          </p:txBody>
        </p:sp>
        <p:sp>
          <p:nvSpPr>
            <p:cNvPr id="344164" name="Text Box 100"/>
            <p:cNvSpPr txBox="1">
              <a:spLocks noChangeArrowheads="1"/>
            </p:cNvSpPr>
            <p:nvPr/>
          </p:nvSpPr>
          <p:spPr bwMode="auto">
            <a:xfrm>
              <a:off x="2416" y="683"/>
              <a:ext cx="299" cy="2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A</a:t>
              </a:r>
              <a:r>
                <a:rPr lang="en-US" altLang="ko-KR" sz="1800" baseline="-25000">
                  <a:ea typeface="굴림" charset="-127"/>
                </a:rPr>
                <a:t>3</a:t>
              </a:r>
            </a:p>
          </p:txBody>
        </p:sp>
        <p:sp>
          <p:nvSpPr>
            <p:cNvPr id="344165" name="Text Box 101"/>
            <p:cNvSpPr txBox="1">
              <a:spLocks noChangeArrowheads="1"/>
            </p:cNvSpPr>
            <p:nvPr/>
          </p:nvSpPr>
          <p:spPr bwMode="auto">
            <a:xfrm>
              <a:off x="2095" y="355"/>
              <a:ext cx="300" cy="2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800">
                  <a:ea typeface="굴림" charset="-127"/>
                </a:rPr>
                <a:t>A</a:t>
              </a:r>
              <a:r>
                <a:rPr lang="en-US" altLang="ko-KR" sz="1800" baseline="-25000">
                  <a:ea typeface="굴림" charset="-127"/>
                </a:rPr>
                <a:t>4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DE98B4-7F18-4F21-8AEE-795520D54C6A}" type="slidenum">
              <a:rPr lang="en-US" altLang="ko-KR"/>
              <a:pPr/>
              <a:t>41</a:t>
            </a:fld>
            <a:endParaRPr lang="en-US" altLang="ko-KR"/>
          </a:p>
        </p:txBody>
      </p:sp>
      <p:sp>
        <p:nvSpPr>
          <p:cNvPr id="3543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543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Unicast routing in MANETs </a:t>
            </a:r>
          </a:p>
          <a:p>
            <a:r>
              <a:rPr lang="en-US" altLang="ko-KR">
                <a:ea typeface="굴림" charset="-127"/>
              </a:rPr>
              <a:t>Energy efficiency &amp; unicast routing</a:t>
            </a:r>
          </a:p>
          <a:p>
            <a:r>
              <a:rPr lang="en-US" altLang="ko-KR">
                <a:ea typeface="굴림" charset="-127"/>
              </a:rPr>
              <a:t>Multi-/broadcast routing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Geographical routing</a:t>
            </a:r>
          </a:p>
          <a:p>
            <a:pPr lvl="1"/>
            <a:r>
              <a:rPr lang="en-US" altLang="ko-KR">
                <a:ea typeface="굴림" charset="-127"/>
              </a:rPr>
              <a:t>Position-based routing</a:t>
            </a:r>
          </a:p>
          <a:p>
            <a:pPr lvl="1"/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Geocasting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E2291B-DBC7-4C06-A4D4-E3F319C78954}" type="slidenum">
              <a:rPr lang="en-US" altLang="ko-KR"/>
              <a:pPr/>
              <a:t>42</a:t>
            </a:fld>
            <a:endParaRPr lang="en-US" altLang="ko-KR"/>
          </a:p>
        </p:txBody>
      </p:sp>
      <p:sp>
        <p:nvSpPr>
          <p:cNvPr id="3450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Location-based Multicast (LBM)</a:t>
            </a:r>
          </a:p>
        </p:txBody>
      </p:sp>
      <p:sp>
        <p:nvSpPr>
          <p:cNvPr id="3450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Geocasting by geographically restricted flooding</a:t>
            </a:r>
          </a:p>
          <a:p>
            <a:r>
              <a:rPr lang="en-US" altLang="ko-KR">
                <a:ea typeface="굴림" charset="-127"/>
              </a:rPr>
              <a:t>Define a “forwarding” zone – nodes in this zone will forward the packet to make it reach the destination zone</a:t>
            </a:r>
          </a:p>
          <a:p>
            <a:pPr lvl="1"/>
            <a:r>
              <a:rPr lang="en-US" altLang="ko-KR">
                <a:ea typeface="굴림" charset="-127"/>
              </a:rPr>
              <a:t>Forwarding zone specified in packet or recomputed along the way</a:t>
            </a:r>
          </a:p>
          <a:p>
            <a:pPr lvl="1"/>
            <a:r>
              <a:rPr lang="en-US" altLang="ko-KR">
                <a:ea typeface="굴림" charset="-127"/>
              </a:rPr>
              <a:t>Static zone – smallest rectangle containing </a:t>
            </a:r>
            <a:r>
              <a:rPr lang="en-US" altLang="ko-KR" i="1">
                <a:ea typeface="굴림" charset="-127"/>
              </a:rPr>
              <a:t>original source </a:t>
            </a:r>
            <a:r>
              <a:rPr lang="en-US" altLang="ko-KR">
                <a:ea typeface="굴림" charset="-127"/>
              </a:rPr>
              <a:t>and destination zone</a:t>
            </a:r>
          </a:p>
          <a:p>
            <a:pPr lvl="1"/>
            <a:r>
              <a:rPr lang="en-US" altLang="ko-KR">
                <a:ea typeface="굴림" charset="-127"/>
              </a:rPr>
              <a:t>Adaptive zone – smallest rectangle containing </a:t>
            </a:r>
            <a:r>
              <a:rPr lang="en-US" altLang="ko-KR" i="1">
                <a:ea typeface="굴림" charset="-127"/>
              </a:rPr>
              <a:t>forwarding node </a:t>
            </a:r>
            <a:r>
              <a:rPr lang="en-US" altLang="ko-KR">
                <a:ea typeface="굴림" charset="-127"/>
              </a:rPr>
              <a:t>and destination zone</a:t>
            </a:r>
          </a:p>
          <a:p>
            <a:pPr lvl="2"/>
            <a:r>
              <a:rPr lang="en-US" altLang="ko-KR">
                <a:ea typeface="굴림" charset="-127"/>
              </a:rPr>
              <a:t>Possible dead ends again</a:t>
            </a:r>
          </a:p>
          <a:p>
            <a:pPr lvl="1"/>
            <a:r>
              <a:rPr lang="en-US" altLang="ko-KR">
                <a:ea typeface="굴림" charset="-127"/>
              </a:rPr>
              <a:t>Adaptive distances – packet is forwarded by node u if node u is closer to destination zone’s center than predecessor node v (packet has made progress)</a:t>
            </a:r>
          </a:p>
          <a:p>
            <a:r>
              <a:rPr lang="en-US" altLang="ko-KR">
                <a:ea typeface="굴림" charset="-127"/>
              </a:rPr>
              <a:t>Packet is always forwarded by nodes within the destination zone itself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E04A13-95FD-48B8-950B-4AAF61B2FAC2}" type="slidenum">
              <a:rPr lang="en-US" altLang="ko-KR"/>
              <a:pPr/>
              <a:t>43</a:t>
            </a:fld>
            <a:endParaRPr lang="en-US" altLang="ko-KR"/>
          </a:p>
        </p:txBody>
      </p:sp>
      <p:sp>
        <p:nvSpPr>
          <p:cNvPr id="3461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Determining next hops based on Voronoi diagrams</a:t>
            </a:r>
          </a:p>
        </p:txBody>
      </p:sp>
      <p:sp>
        <p:nvSpPr>
          <p:cNvPr id="3461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Goal: Use that neighbor to forward packet that is closest to destination among all the neighbors</a:t>
            </a:r>
          </a:p>
          <a:p>
            <a:r>
              <a:rPr lang="en-US" altLang="ko-KR">
                <a:ea typeface="굴림" charset="-127"/>
              </a:rPr>
              <a:t>Use Voronoi diagram computed for the set of neighbors of the node currently holding the packet </a:t>
            </a:r>
          </a:p>
        </p:txBody>
      </p:sp>
      <p:grpSp>
        <p:nvGrpSpPr>
          <p:cNvPr id="346116" name="Group 4"/>
          <p:cNvGrpSpPr>
            <a:grpSpLocks/>
          </p:cNvGrpSpPr>
          <p:nvPr/>
        </p:nvGrpSpPr>
        <p:grpSpPr bwMode="auto">
          <a:xfrm>
            <a:off x="3225800" y="3800475"/>
            <a:ext cx="609600" cy="252413"/>
            <a:chOff x="3193" y="2207"/>
            <a:chExt cx="440" cy="183"/>
          </a:xfrm>
        </p:grpSpPr>
        <p:grpSp>
          <p:nvGrpSpPr>
            <p:cNvPr id="346117" name="Group 5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118" name="Freeform 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19" name="Freeform 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0" name="Freeform 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1" name="Freeform 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2" name="Freeform 1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3" name="Freeform 1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4" name="Freeform 1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5" name="Freeform 1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6" name="Freeform 1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7" name="Line 1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8" name="Line 1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29" name="Oval 1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130" name="AutoShape 18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131" name="AutoShape 19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132" name="Rectangle 20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133" name="Freeform 21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34" name="Freeform 22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35" name="Freeform 23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36" name="Freeform 24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37" name="Freeform 25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38" name="Freeform 26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39" name="Freeform 27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40" name="Freeform 28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41" name="Freeform 29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42" name="Freeform 30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43" name="Freeform 31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44" name="Freeform 32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145" name="AutoShape 33"/>
            <p:cNvCxnSpPr>
              <a:cxnSpLocks noChangeShapeType="1"/>
              <a:stCxn id="346139" idx="3"/>
              <a:endCxn id="346126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46" name="AutoShape 34"/>
            <p:cNvCxnSpPr>
              <a:cxnSpLocks noChangeShapeType="1"/>
              <a:stCxn id="346140" idx="3"/>
              <a:endCxn id="346126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47" name="AutoShape 35"/>
            <p:cNvCxnSpPr>
              <a:cxnSpLocks noChangeShapeType="1"/>
              <a:stCxn id="346135" idx="3"/>
              <a:endCxn id="346141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48" name="AutoShape 36"/>
            <p:cNvCxnSpPr>
              <a:cxnSpLocks noChangeShapeType="1"/>
              <a:stCxn id="346136" idx="3"/>
              <a:endCxn id="346142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49" name="AutoShape 37"/>
            <p:cNvCxnSpPr>
              <a:cxnSpLocks noChangeShapeType="1"/>
              <a:stCxn id="346137" idx="3"/>
              <a:endCxn id="346143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50" name="AutoShape 38"/>
            <p:cNvCxnSpPr>
              <a:cxnSpLocks noChangeShapeType="1"/>
              <a:stCxn id="346138" idx="3"/>
              <a:endCxn id="346144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51" name="AutoShape 39"/>
            <p:cNvCxnSpPr>
              <a:cxnSpLocks noChangeShapeType="1"/>
              <a:stCxn id="346133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52" name="AutoShape 40"/>
            <p:cNvCxnSpPr>
              <a:cxnSpLocks noChangeShapeType="1"/>
              <a:stCxn id="346134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153" name="Group 41"/>
          <p:cNvGrpSpPr>
            <a:grpSpLocks/>
          </p:cNvGrpSpPr>
          <p:nvPr/>
        </p:nvGrpSpPr>
        <p:grpSpPr bwMode="auto">
          <a:xfrm>
            <a:off x="3403600" y="5072063"/>
            <a:ext cx="609600" cy="252412"/>
            <a:chOff x="3193" y="2207"/>
            <a:chExt cx="440" cy="183"/>
          </a:xfrm>
        </p:grpSpPr>
        <p:grpSp>
          <p:nvGrpSpPr>
            <p:cNvPr id="346154" name="Group 42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155" name="Freeform 4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56" name="Freeform 4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57" name="Freeform 4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58" name="Freeform 4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59" name="Freeform 4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60" name="Freeform 4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61" name="Freeform 4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62" name="Freeform 5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63" name="Freeform 5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64" name="Line 5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65" name="Line 5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66" name="Oval 5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167" name="AutoShape 55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168" name="AutoShape 56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169" name="Rectangle 57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170" name="Freeform 58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71" name="Freeform 59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72" name="Freeform 60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73" name="Freeform 61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74" name="Freeform 62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75" name="Freeform 63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76" name="Freeform 64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77" name="Freeform 65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78" name="Freeform 66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79" name="Freeform 67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80" name="Freeform 68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181" name="Freeform 69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182" name="AutoShape 70"/>
            <p:cNvCxnSpPr>
              <a:cxnSpLocks noChangeShapeType="1"/>
              <a:stCxn id="346176" idx="3"/>
              <a:endCxn id="346163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83" name="AutoShape 71"/>
            <p:cNvCxnSpPr>
              <a:cxnSpLocks noChangeShapeType="1"/>
              <a:stCxn id="346177" idx="3"/>
              <a:endCxn id="346163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84" name="AutoShape 72"/>
            <p:cNvCxnSpPr>
              <a:cxnSpLocks noChangeShapeType="1"/>
              <a:stCxn id="346172" idx="3"/>
              <a:endCxn id="346178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85" name="AutoShape 73"/>
            <p:cNvCxnSpPr>
              <a:cxnSpLocks noChangeShapeType="1"/>
              <a:stCxn id="346173" idx="3"/>
              <a:endCxn id="346179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86" name="AutoShape 74"/>
            <p:cNvCxnSpPr>
              <a:cxnSpLocks noChangeShapeType="1"/>
              <a:stCxn id="346174" idx="3"/>
              <a:endCxn id="346180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87" name="AutoShape 75"/>
            <p:cNvCxnSpPr>
              <a:cxnSpLocks noChangeShapeType="1"/>
              <a:stCxn id="346175" idx="3"/>
              <a:endCxn id="346181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88" name="AutoShape 76"/>
            <p:cNvCxnSpPr>
              <a:cxnSpLocks noChangeShapeType="1"/>
              <a:stCxn id="346170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189" name="AutoShape 77"/>
            <p:cNvCxnSpPr>
              <a:cxnSpLocks noChangeShapeType="1"/>
              <a:stCxn id="346171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190" name="Group 78"/>
          <p:cNvGrpSpPr>
            <a:grpSpLocks/>
          </p:cNvGrpSpPr>
          <p:nvPr/>
        </p:nvGrpSpPr>
        <p:grpSpPr bwMode="auto">
          <a:xfrm>
            <a:off x="5118100" y="3838575"/>
            <a:ext cx="609600" cy="252413"/>
            <a:chOff x="3193" y="2207"/>
            <a:chExt cx="440" cy="183"/>
          </a:xfrm>
        </p:grpSpPr>
        <p:grpSp>
          <p:nvGrpSpPr>
            <p:cNvPr id="346191" name="Group 79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192" name="Freeform 8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93" name="Freeform 8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94" name="Freeform 8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95" name="Freeform 8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96" name="Freeform 8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97" name="Freeform 8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98" name="Freeform 8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199" name="Freeform 8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00" name="Freeform 8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01" name="Line 8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02" name="Line 9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03" name="Oval 9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204" name="AutoShape 92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205" name="AutoShape 93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206" name="Rectangle 94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207" name="Freeform 95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08" name="Freeform 96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09" name="Freeform 97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10" name="Freeform 98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11" name="Freeform 99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12" name="Freeform 100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13" name="Freeform 101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14" name="Freeform 102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15" name="Freeform 103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16" name="Freeform 104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17" name="Freeform 105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18" name="Freeform 106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219" name="AutoShape 107"/>
            <p:cNvCxnSpPr>
              <a:cxnSpLocks noChangeShapeType="1"/>
              <a:stCxn id="346213" idx="3"/>
              <a:endCxn id="346200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20" name="AutoShape 108"/>
            <p:cNvCxnSpPr>
              <a:cxnSpLocks noChangeShapeType="1"/>
              <a:stCxn id="346214" idx="3"/>
              <a:endCxn id="346200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21" name="AutoShape 109"/>
            <p:cNvCxnSpPr>
              <a:cxnSpLocks noChangeShapeType="1"/>
              <a:stCxn id="346209" idx="3"/>
              <a:endCxn id="346215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22" name="AutoShape 110"/>
            <p:cNvCxnSpPr>
              <a:cxnSpLocks noChangeShapeType="1"/>
              <a:stCxn id="346210" idx="3"/>
              <a:endCxn id="346216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23" name="AutoShape 111"/>
            <p:cNvCxnSpPr>
              <a:cxnSpLocks noChangeShapeType="1"/>
              <a:stCxn id="346211" idx="3"/>
              <a:endCxn id="346217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24" name="AutoShape 112"/>
            <p:cNvCxnSpPr>
              <a:cxnSpLocks noChangeShapeType="1"/>
              <a:stCxn id="346212" idx="3"/>
              <a:endCxn id="346218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25" name="AutoShape 113"/>
            <p:cNvCxnSpPr>
              <a:cxnSpLocks noChangeShapeType="1"/>
              <a:stCxn id="346207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26" name="AutoShape 114"/>
            <p:cNvCxnSpPr>
              <a:cxnSpLocks noChangeShapeType="1"/>
              <a:stCxn id="346208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227" name="Group 115"/>
          <p:cNvGrpSpPr>
            <a:grpSpLocks/>
          </p:cNvGrpSpPr>
          <p:nvPr/>
        </p:nvGrpSpPr>
        <p:grpSpPr bwMode="auto">
          <a:xfrm>
            <a:off x="5416550" y="5141913"/>
            <a:ext cx="609600" cy="252412"/>
            <a:chOff x="3193" y="2207"/>
            <a:chExt cx="440" cy="183"/>
          </a:xfrm>
        </p:grpSpPr>
        <p:grpSp>
          <p:nvGrpSpPr>
            <p:cNvPr id="346228" name="Group 116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229" name="Freeform 11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0" name="Freeform 11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1" name="Freeform 11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2" name="Freeform 12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3" name="Freeform 12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4" name="Freeform 12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5" name="Freeform 12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6" name="Freeform 12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7" name="Freeform 12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8" name="Line 12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39" name="Line 12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40" name="Oval 12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241" name="AutoShape 129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242" name="AutoShape 130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243" name="Rectangle 131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244" name="Freeform 132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45" name="Freeform 133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46" name="Freeform 134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47" name="Freeform 135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48" name="Freeform 136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49" name="Freeform 137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50" name="Freeform 138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51" name="Freeform 139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52" name="Freeform 140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53" name="Freeform 141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54" name="Freeform 142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55" name="Freeform 143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256" name="AutoShape 144"/>
            <p:cNvCxnSpPr>
              <a:cxnSpLocks noChangeShapeType="1"/>
              <a:stCxn id="346250" idx="3"/>
              <a:endCxn id="346237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57" name="AutoShape 145"/>
            <p:cNvCxnSpPr>
              <a:cxnSpLocks noChangeShapeType="1"/>
              <a:stCxn id="346251" idx="3"/>
              <a:endCxn id="346237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58" name="AutoShape 146"/>
            <p:cNvCxnSpPr>
              <a:cxnSpLocks noChangeShapeType="1"/>
              <a:stCxn id="346246" idx="3"/>
              <a:endCxn id="346252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59" name="AutoShape 147"/>
            <p:cNvCxnSpPr>
              <a:cxnSpLocks noChangeShapeType="1"/>
              <a:stCxn id="346247" idx="3"/>
              <a:endCxn id="346253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60" name="AutoShape 148"/>
            <p:cNvCxnSpPr>
              <a:cxnSpLocks noChangeShapeType="1"/>
              <a:stCxn id="346248" idx="3"/>
              <a:endCxn id="346254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61" name="AutoShape 149"/>
            <p:cNvCxnSpPr>
              <a:cxnSpLocks noChangeShapeType="1"/>
              <a:stCxn id="346249" idx="3"/>
              <a:endCxn id="346255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62" name="AutoShape 150"/>
            <p:cNvCxnSpPr>
              <a:cxnSpLocks noChangeShapeType="1"/>
              <a:stCxn id="346244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63" name="AutoShape 151"/>
            <p:cNvCxnSpPr>
              <a:cxnSpLocks noChangeShapeType="1"/>
              <a:stCxn id="346245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264" name="Group 152"/>
          <p:cNvGrpSpPr>
            <a:grpSpLocks/>
          </p:cNvGrpSpPr>
          <p:nvPr/>
        </p:nvGrpSpPr>
        <p:grpSpPr bwMode="auto">
          <a:xfrm>
            <a:off x="4260850" y="4486275"/>
            <a:ext cx="609600" cy="252413"/>
            <a:chOff x="3193" y="2207"/>
            <a:chExt cx="440" cy="183"/>
          </a:xfrm>
        </p:grpSpPr>
        <p:grpSp>
          <p:nvGrpSpPr>
            <p:cNvPr id="346265" name="Group 153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266" name="Freeform 15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67" name="Freeform 15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68" name="Freeform 15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69" name="Freeform 15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70" name="Freeform 15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71" name="Freeform 15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72" name="Freeform 16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73" name="Freeform 16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74" name="Freeform 16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75" name="Line 16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76" name="Line 16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277" name="Oval 16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278" name="AutoShape 166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279" name="AutoShape 167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280" name="Rectangle 168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281" name="Freeform 169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82" name="Freeform 170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83" name="Freeform 171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84" name="Freeform 172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85" name="Freeform 173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86" name="Freeform 174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87" name="Freeform 175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88" name="Freeform 176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89" name="Freeform 177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90" name="Freeform 178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91" name="Freeform 179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292" name="Freeform 180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293" name="AutoShape 181"/>
            <p:cNvCxnSpPr>
              <a:cxnSpLocks noChangeShapeType="1"/>
              <a:stCxn id="346287" idx="3"/>
              <a:endCxn id="346274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94" name="AutoShape 182"/>
            <p:cNvCxnSpPr>
              <a:cxnSpLocks noChangeShapeType="1"/>
              <a:stCxn id="346288" idx="3"/>
              <a:endCxn id="346274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95" name="AutoShape 183"/>
            <p:cNvCxnSpPr>
              <a:cxnSpLocks noChangeShapeType="1"/>
              <a:stCxn id="346283" idx="3"/>
              <a:endCxn id="346289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96" name="AutoShape 184"/>
            <p:cNvCxnSpPr>
              <a:cxnSpLocks noChangeShapeType="1"/>
              <a:stCxn id="346284" idx="3"/>
              <a:endCxn id="346290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97" name="AutoShape 185"/>
            <p:cNvCxnSpPr>
              <a:cxnSpLocks noChangeShapeType="1"/>
              <a:stCxn id="346285" idx="3"/>
              <a:endCxn id="346291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98" name="AutoShape 186"/>
            <p:cNvCxnSpPr>
              <a:cxnSpLocks noChangeShapeType="1"/>
              <a:stCxn id="346286" idx="3"/>
              <a:endCxn id="346292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299" name="AutoShape 187"/>
            <p:cNvCxnSpPr>
              <a:cxnSpLocks noChangeShapeType="1"/>
              <a:stCxn id="346281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00" name="AutoShape 188"/>
            <p:cNvCxnSpPr>
              <a:cxnSpLocks noChangeShapeType="1"/>
              <a:stCxn id="346282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346301" name="Line 189"/>
          <p:cNvSpPr>
            <a:spLocks noChangeShapeType="1"/>
          </p:cNvSpPr>
          <p:nvPr/>
        </p:nvSpPr>
        <p:spPr bwMode="auto">
          <a:xfrm flipV="1">
            <a:off x="1870075" y="4524375"/>
            <a:ext cx="2012950" cy="2936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02" name="Line 190"/>
          <p:cNvSpPr>
            <a:spLocks noChangeShapeType="1"/>
          </p:cNvSpPr>
          <p:nvPr/>
        </p:nvSpPr>
        <p:spPr bwMode="auto">
          <a:xfrm flipH="1">
            <a:off x="3873500" y="3603625"/>
            <a:ext cx="609600" cy="92075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03" name="Line 191"/>
          <p:cNvSpPr>
            <a:spLocks noChangeShapeType="1"/>
          </p:cNvSpPr>
          <p:nvPr/>
        </p:nvSpPr>
        <p:spPr bwMode="auto">
          <a:xfrm flipH="1">
            <a:off x="4483100" y="2522538"/>
            <a:ext cx="22225" cy="108743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04" name="Line 192"/>
          <p:cNvSpPr>
            <a:spLocks noChangeShapeType="1"/>
          </p:cNvSpPr>
          <p:nvPr/>
        </p:nvSpPr>
        <p:spPr bwMode="auto">
          <a:xfrm>
            <a:off x="3881438" y="4524375"/>
            <a:ext cx="769937" cy="1120775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05" name="Line 193"/>
          <p:cNvSpPr>
            <a:spLocks noChangeShapeType="1"/>
          </p:cNvSpPr>
          <p:nvPr/>
        </p:nvSpPr>
        <p:spPr bwMode="auto">
          <a:xfrm flipV="1">
            <a:off x="4657725" y="5659438"/>
            <a:ext cx="0" cy="10556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06" name="Line 194"/>
          <p:cNvSpPr>
            <a:spLocks noChangeShapeType="1"/>
          </p:cNvSpPr>
          <p:nvPr/>
        </p:nvSpPr>
        <p:spPr bwMode="auto">
          <a:xfrm>
            <a:off x="4483100" y="3603625"/>
            <a:ext cx="777875" cy="1027113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07" name="Line 195"/>
          <p:cNvSpPr>
            <a:spLocks noChangeShapeType="1"/>
          </p:cNvSpPr>
          <p:nvPr/>
        </p:nvSpPr>
        <p:spPr bwMode="auto">
          <a:xfrm flipV="1">
            <a:off x="4657725" y="4638675"/>
            <a:ext cx="593725" cy="10048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08" name="Line 196"/>
          <p:cNvSpPr>
            <a:spLocks noChangeShapeType="1"/>
          </p:cNvSpPr>
          <p:nvPr/>
        </p:nvSpPr>
        <p:spPr bwMode="auto">
          <a:xfrm flipV="1">
            <a:off x="5260975" y="4086225"/>
            <a:ext cx="2249488" cy="54610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09" name="Line 197"/>
          <p:cNvSpPr>
            <a:spLocks noChangeShapeType="1"/>
          </p:cNvSpPr>
          <p:nvPr/>
        </p:nvSpPr>
        <p:spPr bwMode="auto">
          <a:xfrm>
            <a:off x="3535363" y="3938588"/>
            <a:ext cx="171450" cy="12477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10" name="Line 198"/>
          <p:cNvSpPr>
            <a:spLocks noChangeShapeType="1"/>
          </p:cNvSpPr>
          <p:nvPr/>
        </p:nvSpPr>
        <p:spPr bwMode="auto">
          <a:xfrm>
            <a:off x="3535363" y="3943350"/>
            <a:ext cx="1047750" cy="6762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11" name="Line 199"/>
          <p:cNvSpPr>
            <a:spLocks noChangeShapeType="1"/>
          </p:cNvSpPr>
          <p:nvPr/>
        </p:nvSpPr>
        <p:spPr bwMode="auto">
          <a:xfrm flipH="1">
            <a:off x="3721100" y="4629150"/>
            <a:ext cx="857250" cy="581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12" name="Line 200"/>
          <p:cNvSpPr>
            <a:spLocks noChangeShapeType="1"/>
          </p:cNvSpPr>
          <p:nvPr/>
        </p:nvSpPr>
        <p:spPr bwMode="auto">
          <a:xfrm flipV="1">
            <a:off x="4583113" y="3971925"/>
            <a:ext cx="852487" cy="657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13" name="Line 201"/>
          <p:cNvSpPr>
            <a:spLocks noChangeShapeType="1"/>
          </p:cNvSpPr>
          <p:nvPr/>
        </p:nvSpPr>
        <p:spPr bwMode="auto">
          <a:xfrm flipH="1" flipV="1">
            <a:off x="3540125" y="3933825"/>
            <a:ext cx="1900238" cy="3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14" name="Line 202"/>
          <p:cNvSpPr>
            <a:spLocks noChangeShapeType="1"/>
          </p:cNvSpPr>
          <p:nvPr/>
        </p:nvSpPr>
        <p:spPr bwMode="auto">
          <a:xfrm>
            <a:off x="5445125" y="3971925"/>
            <a:ext cx="280988" cy="1304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15" name="Line 203"/>
          <p:cNvSpPr>
            <a:spLocks noChangeShapeType="1"/>
          </p:cNvSpPr>
          <p:nvPr/>
        </p:nvSpPr>
        <p:spPr bwMode="auto">
          <a:xfrm flipH="1" flipV="1">
            <a:off x="4587875" y="4619625"/>
            <a:ext cx="1133475" cy="657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46316" name="Line 204"/>
          <p:cNvSpPr>
            <a:spLocks noChangeShapeType="1"/>
          </p:cNvSpPr>
          <p:nvPr/>
        </p:nvSpPr>
        <p:spPr bwMode="auto">
          <a:xfrm flipH="1" flipV="1">
            <a:off x="3716338" y="5214938"/>
            <a:ext cx="2005012" cy="61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346317" name="Group 205"/>
          <p:cNvGrpSpPr>
            <a:grpSpLocks/>
          </p:cNvGrpSpPr>
          <p:nvPr/>
        </p:nvGrpSpPr>
        <p:grpSpPr bwMode="auto">
          <a:xfrm>
            <a:off x="2432050" y="5340350"/>
            <a:ext cx="609600" cy="252413"/>
            <a:chOff x="3193" y="2207"/>
            <a:chExt cx="440" cy="183"/>
          </a:xfrm>
        </p:grpSpPr>
        <p:grpSp>
          <p:nvGrpSpPr>
            <p:cNvPr id="346318" name="Group 206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319" name="Freeform 20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0" name="Freeform 20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1" name="Freeform 20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2" name="Freeform 21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3" name="Freeform 21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4" name="Freeform 21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5" name="Freeform 21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6" name="Freeform 21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7" name="Freeform 21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8" name="Line 21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29" name="Line 21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30" name="Oval 21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331" name="AutoShape 219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332" name="AutoShape 220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333" name="Rectangle 221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334" name="Freeform 222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35" name="Freeform 223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36" name="Freeform 224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37" name="Freeform 225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38" name="Freeform 226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39" name="Freeform 227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40" name="Freeform 228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41" name="Freeform 229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42" name="Freeform 230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43" name="Freeform 231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44" name="Freeform 232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45" name="Freeform 233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346" name="AutoShape 234"/>
            <p:cNvCxnSpPr>
              <a:cxnSpLocks noChangeShapeType="1"/>
              <a:stCxn id="346340" idx="3"/>
              <a:endCxn id="346327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47" name="AutoShape 235"/>
            <p:cNvCxnSpPr>
              <a:cxnSpLocks noChangeShapeType="1"/>
              <a:stCxn id="346341" idx="3"/>
              <a:endCxn id="346327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48" name="AutoShape 236"/>
            <p:cNvCxnSpPr>
              <a:cxnSpLocks noChangeShapeType="1"/>
              <a:stCxn id="346336" idx="3"/>
              <a:endCxn id="346342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49" name="AutoShape 237"/>
            <p:cNvCxnSpPr>
              <a:cxnSpLocks noChangeShapeType="1"/>
              <a:stCxn id="346337" idx="3"/>
              <a:endCxn id="346343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50" name="AutoShape 238"/>
            <p:cNvCxnSpPr>
              <a:cxnSpLocks noChangeShapeType="1"/>
              <a:stCxn id="346338" idx="3"/>
              <a:endCxn id="346344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51" name="AutoShape 239"/>
            <p:cNvCxnSpPr>
              <a:cxnSpLocks noChangeShapeType="1"/>
              <a:stCxn id="346339" idx="3"/>
              <a:endCxn id="346345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52" name="AutoShape 240"/>
            <p:cNvCxnSpPr>
              <a:cxnSpLocks noChangeShapeType="1"/>
              <a:stCxn id="346334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53" name="AutoShape 241"/>
            <p:cNvCxnSpPr>
              <a:cxnSpLocks noChangeShapeType="1"/>
              <a:stCxn id="346335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354" name="Group 242"/>
          <p:cNvGrpSpPr>
            <a:grpSpLocks/>
          </p:cNvGrpSpPr>
          <p:nvPr/>
        </p:nvGrpSpPr>
        <p:grpSpPr bwMode="auto">
          <a:xfrm>
            <a:off x="2063750" y="3641725"/>
            <a:ext cx="609600" cy="252413"/>
            <a:chOff x="3193" y="2207"/>
            <a:chExt cx="440" cy="183"/>
          </a:xfrm>
        </p:grpSpPr>
        <p:grpSp>
          <p:nvGrpSpPr>
            <p:cNvPr id="346355" name="Group 243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356" name="Freeform 24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57" name="Freeform 24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58" name="Freeform 24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59" name="Freeform 24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60" name="Freeform 24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61" name="Freeform 24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62" name="Freeform 25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63" name="Freeform 25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64" name="Freeform 25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65" name="Line 25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66" name="Line 25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67" name="Oval 25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368" name="AutoShape 256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369" name="AutoShape 257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370" name="Rectangle 258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371" name="Freeform 259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72" name="Freeform 260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73" name="Freeform 261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74" name="Freeform 262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75" name="Freeform 263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76" name="Freeform 264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77" name="Freeform 265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78" name="Freeform 266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79" name="Freeform 267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80" name="Freeform 268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81" name="Freeform 269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382" name="Freeform 270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383" name="AutoShape 271"/>
            <p:cNvCxnSpPr>
              <a:cxnSpLocks noChangeShapeType="1"/>
              <a:stCxn id="346377" idx="3"/>
              <a:endCxn id="346364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84" name="AutoShape 272"/>
            <p:cNvCxnSpPr>
              <a:cxnSpLocks noChangeShapeType="1"/>
              <a:stCxn id="346378" idx="3"/>
              <a:endCxn id="346364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85" name="AutoShape 273"/>
            <p:cNvCxnSpPr>
              <a:cxnSpLocks noChangeShapeType="1"/>
              <a:stCxn id="346373" idx="3"/>
              <a:endCxn id="346379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86" name="AutoShape 274"/>
            <p:cNvCxnSpPr>
              <a:cxnSpLocks noChangeShapeType="1"/>
              <a:stCxn id="346374" idx="3"/>
              <a:endCxn id="346380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87" name="AutoShape 275"/>
            <p:cNvCxnSpPr>
              <a:cxnSpLocks noChangeShapeType="1"/>
              <a:stCxn id="346375" idx="3"/>
              <a:endCxn id="346381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88" name="AutoShape 276"/>
            <p:cNvCxnSpPr>
              <a:cxnSpLocks noChangeShapeType="1"/>
              <a:stCxn id="346376" idx="3"/>
              <a:endCxn id="346382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89" name="AutoShape 277"/>
            <p:cNvCxnSpPr>
              <a:cxnSpLocks noChangeShapeType="1"/>
              <a:stCxn id="346371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390" name="AutoShape 278"/>
            <p:cNvCxnSpPr>
              <a:cxnSpLocks noChangeShapeType="1"/>
              <a:stCxn id="346372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391" name="Group 279"/>
          <p:cNvGrpSpPr>
            <a:grpSpLocks/>
          </p:cNvGrpSpPr>
          <p:nvPr/>
        </p:nvGrpSpPr>
        <p:grpSpPr bwMode="auto">
          <a:xfrm>
            <a:off x="4729163" y="3192463"/>
            <a:ext cx="609600" cy="252412"/>
            <a:chOff x="3193" y="2207"/>
            <a:chExt cx="440" cy="183"/>
          </a:xfrm>
        </p:grpSpPr>
        <p:grpSp>
          <p:nvGrpSpPr>
            <p:cNvPr id="346392" name="Group 280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393" name="Freeform 28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94" name="Freeform 28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95" name="Freeform 28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96" name="Freeform 28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97" name="Freeform 28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98" name="Freeform 28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399" name="Freeform 28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00" name="Freeform 28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01" name="Freeform 28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02" name="Line 29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03" name="Line 29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04" name="Oval 29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405" name="AutoShape 293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406" name="AutoShape 294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407" name="Rectangle 295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408" name="Freeform 296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09" name="Freeform 297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0" name="Freeform 298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1" name="Freeform 299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2" name="Freeform 300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3" name="Freeform 301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4" name="Freeform 302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5" name="Freeform 303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6" name="Freeform 304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7" name="Freeform 305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8" name="Freeform 306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19" name="Freeform 307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420" name="AutoShape 308"/>
            <p:cNvCxnSpPr>
              <a:cxnSpLocks noChangeShapeType="1"/>
              <a:stCxn id="346414" idx="3"/>
              <a:endCxn id="346401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21" name="AutoShape 309"/>
            <p:cNvCxnSpPr>
              <a:cxnSpLocks noChangeShapeType="1"/>
              <a:stCxn id="346415" idx="3"/>
              <a:endCxn id="346401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22" name="AutoShape 310"/>
            <p:cNvCxnSpPr>
              <a:cxnSpLocks noChangeShapeType="1"/>
              <a:stCxn id="346410" idx="3"/>
              <a:endCxn id="346416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23" name="AutoShape 311"/>
            <p:cNvCxnSpPr>
              <a:cxnSpLocks noChangeShapeType="1"/>
              <a:stCxn id="346411" idx="3"/>
              <a:endCxn id="346417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24" name="AutoShape 312"/>
            <p:cNvCxnSpPr>
              <a:cxnSpLocks noChangeShapeType="1"/>
              <a:stCxn id="346412" idx="3"/>
              <a:endCxn id="346418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25" name="AutoShape 313"/>
            <p:cNvCxnSpPr>
              <a:cxnSpLocks noChangeShapeType="1"/>
              <a:stCxn id="346413" idx="3"/>
              <a:endCxn id="346419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26" name="AutoShape 314"/>
            <p:cNvCxnSpPr>
              <a:cxnSpLocks noChangeShapeType="1"/>
              <a:stCxn id="346408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27" name="AutoShape 315"/>
            <p:cNvCxnSpPr>
              <a:cxnSpLocks noChangeShapeType="1"/>
              <a:stCxn id="346409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428" name="Group 316"/>
          <p:cNvGrpSpPr>
            <a:grpSpLocks/>
          </p:cNvGrpSpPr>
          <p:nvPr/>
        </p:nvGrpSpPr>
        <p:grpSpPr bwMode="auto">
          <a:xfrm>
            <a:off x="6130925" y="3067050"/>
            <a:ext cx="609600" cy="252413"/>
            <a:chOff x="3193" y="2207"/>
            <a:chExt cx="440" cy="183"/>
          </a:xfrm>
        </p:grpSpPr>
        <p:grpSp>
          <p:nvGrpSpPr>
            <p:cNvPr id="346429" name="Group 317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430" name="Freeform 31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31" name="Freeform 31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32" name="Freeform 32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33" name="Freeform 32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34" name="Freeform 32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35" name="Freeform 32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36" name="Freeform 32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37" name="Freeform 32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38" name="Freeform 32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39" name="Line 32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40" name="Line 32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41" name="Oval 32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442" name="AutoShape 330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443" name="AutoShape 331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444" name="Rectangle 332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445" name="Freeform 333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46" name="Freeform 334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47" name="Freeform 335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48" name="Freeform 336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49" name="Freeform 337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50" name="Freeform 338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51" name="Freeform 339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52" name="Freeform 340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53" name="Freeform 341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54" name="Freeform 342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55" name="Freeform 343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56" name="Freeform 344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457" name="AutoShape 345"/>
            <p:cNvCxnSpPr>
              <a:cxnSpLocks noChangeShapeType="1"/>
              <a:stCxn id="346451" idx="3"/>
              <a:endCxn id="346438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58" name="AutoShape 346"/>
            <p:cNvCxnSpPr>
              <a:cxnSpLocks noChangeShapeType="1"/>
              <a:stCxn id="346452" idx="3"/>
              <a:endCxn id="346438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59" name="AutoShape 347"/>
            <p:cNvCxnSpPr>
              <a:cxnSpLocks noChangeShapeType="1"/>
              <a:stCxn id="346447" idx="3"/>
              <a:endCxn id="346453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60" name="AutoShape 348"/>
            <p:cNvCxnSpPr>
              <a:cxnSpLocks noChangeShapeType="1"/>
              <a:stCxn id="346448" idx="3"/>
              <a:endCxn id="346454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61" name="AutoShape 349"/>
            <p:cNvCxnSpPr>
              <a:cxnSpLocks noChangeShapeType="1"/>
              <a:stCxn id="346449" idx="3"/>
              <a:endCxn id="346455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62" name="AutoShape 350"/>
            <p:cNvCxnSpPr>
              <a:cxnSpLocks noChangeShapeType="1"/>
              <a:stCxn id="346450" idx="3"/>
              <a:endCxn id="346456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63" name="AutoShape 351"/>
            <p:cNvCxnSpPr>
              <a:cxnSpLocks noChangeShapeType="1"/>
              <a:stCxn id="346445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64" name="AutoShape 352"/>
            <p:cNvCxnSpPr>
              <a:cxnSpLocks noChangeShapeType="1"/>
              <a:stCxn id="346446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465" name="Group 353"/>
          <p:cNvGrpSpPr>
            <a:grpSpLocks/>
          </p:cNvGrpSpPr>
          <p:nvPr/>
        </p:nvGrpSpPr>
        <p:grpSpPr bwMode="auto">
          <a:xfrm>
            <a:off x="6548438" y="4919663"/>
            <a:ext cx="609600" cy="252412"/>
            <a:chOff x="3193" y="2207"/>
            <a:chExt cx="440" cy="183"/>
          </a:xfrm>
        </p:grpSpPr>
        <p:grpSp>
          <p:nvGrpSpPr>
            <p:cNvPr id="346466" name="Group 354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467" name="Freeform 35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68" name="Freeform 35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69" name="Freeform 35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70" name="Freeform 35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71" name="Freeform 35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72" name="Freeform 36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73" name="Freeform 36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74" name="Freeform 36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75" name="Freeform 36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76" name="Line 36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77" name="Line 36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478" name="Oval 36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479" name="AutoShape 367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480" name="AutoShape 368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481" name="Rectangle 369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482" name="Freeform 370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83" name="Freeform 371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84" name="Freeform 372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85" name="Freeform 373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86" name="Freeform 374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87" name="Freeform 375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88" name="Freeform 376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89" name="Freeform 377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90" name="Freeform 378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91" name="Freeform 379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92" name="Freeform 380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493" name="Freeform 381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494" name="AutoShape 382"/>
            <p:cNvCxnSpPr>
              <a:cxnSpLocks noChangeShapeType="1"/>
              <a:stCxn id="346488" idx="3"/>
              <a:endCxn id="346475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95" name="AutoShape 383"/>
            <p:cNvCxnSpPr>
              <a:cxnSpLocks noChangeShapeType="1"/>
              <a:stCxn id="346489" idx="3"/>
              <a:endCxn id="346475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96" name="AutoShape 384"/>
            <p:cNvCxnSpPr>
              <a:cxnSpLocks noChangeShapeType="1"/>
              <a:stCxn id="346484" idx="3"/>
              <a:endCxn id="346490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97" name="AutoShape 385"/>
            <p:cNvCxnSpPr>
              <a:cxnSpLocks noChangeShapeType="1"/>
              <a:stCxn id="346485" idx="3"/>
              <a:endCxn id="346491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98" name="AutoShape 386"/>
            <p:cNvCxnSpPr>
              <a:cxnSpLocks noChangeShapeType="1"/>
              <a:stCxn id="346486" idx="3"/>
              <a:endCxn id="346492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499" name="AutoShape 387"/>
            <p:cNvCxnSpPr>
              <a:cxnSpLocks noChangeShapeType="1"/>
              <a:stCxn id="346487" idx="3"/>
              <a:endCxn id="346493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00" name="AutoShape 388"/>
            <p:cNvCxnSpPr>
              <a:cxnSpLocks noChangeShapeType="1"/>
              <a:stCxn id="346482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01" name="AutoShape 389"/>
            <p:cNvCxnSpPr>
              <a:cxnSpLocks noChangeShapeType="1"/>
              <a:stCxn id="346483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502" name="Group 390"/>
          <p:cNvGrpSpPr>
            <a:grpSpLocks/>
          </p:cNvGrpSpPr>
          <p:nvPr/>
        </p:nvGrpSpPr>
        <p:grpSpPr bwMode="auto">
          <a:xfrm>
            <a:off x="6170613" y="3824288"/>
            <a:ext cx="609600" cy="252412"/>
            <a:chOff x="3193" y="2207"/>
            <a:chExt cx="440" cy="183"/>
          </a:xfrm>
        </p:grpSpPr>
        <p:grpSp>
          <p:nvGrpSpPr>
            <p:cNvPr id="346503" name="Group 391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504" name="Freeform 39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05" name="Freeform 39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06" name="Freeform 39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07" name="Freeform 39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08" name="Freeform 39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09" name="Freeform 39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10" name="Freeform 39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11" name="Freeform 39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12" name="Freeform 40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13" name="Line 40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14" name="Line 40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15" name="Oval 40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516" name="AutoShape 404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517" name="AutoShape 405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518" name="Rectangle 406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519" name="Freeform 407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0" name="Freeform 408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1" name="Freeform 409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2" name="Freeform 410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3" name="Freeform 411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4" name="Freeform 412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5" name="Freeform 413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6" name="Freeform 414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7" name="Freeform 415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8" name="Freeform 416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29" name="Freeform 417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30" name="Freeform 418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531" name="AutoShape 419"/>
            <p:cNvCxnSpPr>
              <a:cxnSpLocks noChangeShapeType="1"/>
              <a:stCxn id="346525" idx="3"/>
              <a:endCxn id="346512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32" name="AutoShape 420"/>
            <p:cNvCxnSpPr>
              <a:cxnSpLocks noChangeShapeType="1"/>
              <a:stCxn id="346526" idx="3"/>
              <a:endCxn id="346512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33" name="AutoShape 421"/>
            <p:cNvCxnSpPr>
              <a:cxnSpLocks noChangeShapeType="1"/>
              <a:stCxn id="346521" idx="3"/>
              <a:endCxn id="346527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34" name="AutoShape 422"/>
            <p:cNvCxnSpPr>
              <a:cxnSpLocks noChangeShapeType="1"/>
              <a:stCxn id="346522" idx="3"/>
              <a:endCxn id="346528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35" name="AutoShape 423"/>
            <p:cNvCxnSpPr>
              <a:cxnSpLocks noChangeShapeType="1"/>
              <a:stCxn id="346523" idx="3"/>
              <a:endCxn id="346529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36" name="AutoShape 424"/>
            <p:cNvCxnSpPr>
              <a:cxnSpLocks noChangeShapeType="1"/>
              <a:stCxn id="346524" idx="3"/>
              <a:endCxn id="346530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37" name="AutoShape 425"/>
            <p:cNvCxnSpPr>
              <a:cxnSpLocks noChangeShapeType="1"/>
              <a:stCxn id="346519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38" name="AutoShape 426"/>
            <p:cNvCxnSpPr>
              <a:cxnSpLocks noChangeShapeType="1"/>
              <a:stCxn id="346520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539" name="Group 427"/>
          <p:cNvGrpSpPr>
            <a:grpSpLocks/>
          </p:cNvGrpSpPr>
          <p:nvPr/>
        </p:nvGrpSpPr>
        <p:grpSpPr bwMode="auto">
          <a:xfrm>
            <a:off x="5235575" y="5689600"/>
            <a:ext cx="609600" cy="252413"/>
            <a:chOff x="3193" y="2207"/>
            <a:chExt cx="440" cy="183"/>
          </a:xfrm>
        </p:grpSpPr>
        <p:grpSp>
          <p:nvGrpSpPr>
            <p:cNvPr id="346540" name="Group 428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541" name="Freeform 42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42" name="Freeform 43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43" name="Freeform 43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44" name="Freeform 43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45" name="Freeform 43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46" name="Freeform 43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47" name="Freeform 43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48" name="Freeform 43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49" name="Freeform 43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50" name="Line 43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51" name="Line 43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52" name="Oval 44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553" name="AutoShape 441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554" name="AutoShape 442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555" name="Rectangle 443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556" name="Freeform 444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57" name="Freeform 445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58" name="Freeform 446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59" name="Freeform 447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60" name="Freeform 448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61" name="Freeform 449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62" name="Freeform 450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63" name="Freeform 451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64" name="Freeform 452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65" name="Freeform 453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66" name="Freeform 454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67" name="Freeform 455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568" name="AutoShape 456"/>
            <p:cNvCxnSpPr>
              <a:cxnSpLocks noChangeShapeType="1"/>
              <a:stCxn id="346562" idx="3"/>
              <a:endCxn id="346549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69" name="AutoShape 457"/>
            <p:cNvCxnSpPr>
              <a:cxnSpLocks noChangeShapeType="1"/>
              <a:stCxn id="346563" idx="3"/>
              <a:endCxn id="346549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70" name="AutoShape 458"/>
            <p:cNvCxnSpPr>
              <a:cxnSpLocks noChangeShapeType="1"/>
              <a:stCxn id="346558" idx="3"/>
              <a:endCxn id="346564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71" name="AutoShape 459"/>
            <p:cNvCxnSpPr>
              <a:cxnSpLocks noChangeShapeType="1"/>
              <a:stCxn id="346559" idx="3"/>
              <a:endCxn id="346565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72" name="AutoShape 460"/>
            <p:cNvCxnSpPr>
              <a:cxnSpLocks noChangeShapeType="1"/>
              <a:stCxn id="346560" idx="3"/>
              <a:endCxn id="346566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73" name="AutoShape 461"/>
            <p:cNvCxnSpPr>
              <a:cxnSpLocks noChangeShapeType="1"/>
              <a:stCxn id="346561" idx="3"/>
              <a:endCxn id="346567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74" name="AutoShape 462"/>
            <p:cNvCxnSpPr>
              <a:cxnSpLocks noChangeShapeType="1"/>
              <a:stCxn id="346556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575" name="AutoShape 463"/>
            <p:cNvCxnSpPr>
              <a:cxnSpLocks noChangeShapeType="1"/>
              <a:stCxn id="346557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6576" name="Group 464"/>
          <p:cNvGrpSpPr>
            <a:grpSpLocks/>
          </p:cNvGrpSpPr>
          <p:nvPr/>
        </p:nvGrpSpPr>
        <p:grpSpPr bwMode="auto">
          <a:xfrm>
            <a:off x="3651250" y="6119813"/>
            <a:ext cx="609600" cy="252412"/>
            <a:chOff x="3193" y="2207"/>
            <a:chExt cx="440" cy="183"/>
          </a:xfrm>
        </p:grpSpPr>
        <p:grpSp>
          <p:nvGrpSpPr>
            <p:cNvPr id="346577" name="Group 465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46578" name="Freeform 46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79" name="Freeform 46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0" name="Freeform 46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1" name="Freeform 46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2" name="Freeform 47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3" name="Freeform 47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4" name="Freeform 47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5" name="Freeform 47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6" name="Freeform 47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7" name="Line 47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8" name="Line 47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6589" name="Oval 47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46590" name="AutoShape 478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6591" name="AutoShape 479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592" name="Rectangle 480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46593" name="Freeform 481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94" name="Freeform 482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95" name="Freeform 483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96" name="Freeform 484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97" name="Freeform 485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98" name="Freeform 486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599" name="Freeform 487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600" name="Freeform 488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601" name="Freeform 489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602" name="Freeform 490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603" name="Freeform 491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46604" name="Freeform 492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46605" name="AutoShape 493"/>
            <p:cNvCxnSpPr>
              <a:cxnSpLocks noChangeShapeType="1"/>
              <a:stCxn id="346599" idx="3"/>
              <a:endCxn id="346586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606" name="AutoShape 494"/>
            <p:cNvCxnSpPr>
              <a:cxnSpLocks noChangeShapeType="1"/>
              <a:stCxn id="346600" idx="3"/>
              <a:endCxn id="346586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607" name="AutoShape 495"/>
            <p:cNvCxnSpPr>
              <a:cxnSpLocks noChangeShapeType="1"/>
              <a:stCxn id="346595" idx="3"/>
              <a:endCxn id="346601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608" name="AutoShape 496"/>
            <p:cNvCxnSpPr>
              <a:cxnSpLocks noChangeShapeType="1"/>
              <a:stCxn id="346596" idx="3"/>
              <a:endCxn id="346602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609" name="AutoShape 497"/>
            <p:cNvCxnSpPr>
              <a:cxnSpLocks noChangeShapeType="1"/>
              <a:stCxn id="346597" idx="3"/>
              <a:endCxn id="346603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610" name="AutoShape 498"/>
            <p:cNvCxnSpPr>
              <a:cxnSpLocks noChangeShapeType="1"/>
              <a:stCxn id="346598" idx="3"/>
              <a:endCxn id="346604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611" name="AutoShape 499"/>
            <p:cNvCxnSpPr>
              <a:cxnSpLocks noChangeShapeType="1"/>
              <a:stCxn id="346593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6612" name="AutoShape 500"/>
            <p:cNvCxnSpPr>
              <a:cxnSpLocks noChangeShapeType="1"/>
              <a:stCxn id="346594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346613" name="Text Box 501"/>
          <p:cNvSpPr txBox="1">
            <a:spLocks noChangeArrowheads="1"/>
          </p:cNvSpPr>
          <p:nvPr/>
        </p:nvSpPr>
        <p:spPr bwMode="auto">
          <a:xfrm>
            <a:off x="4475163" y="4848225"/>
            <a:ext cx="336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S</a:t>
            </a:r>
          </a:p>
        </p:txBody>
      </p:sp>
      <p:sp>
        <p:nvSpPr>
          <p:cNvPr id="346614" name="Text Box 502"/>
          <p:cNvSpPr txBox="1">
            <a:spLocks noChangeArrowheads="1"/>
          </p:cNvSpPr>
          <p:nvPr/>
        </p:nvSpPr>
        <p:spPr bwMode="auto">
          <a:xfrm>
            <a:off x="3873500" y="5438775"/>
            <a:ext cx="336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A</a:t>
            </a:r>
          </a:p>
        </p:txBody>
      </p:sp>
      <p:sp>
        <p:nvSpPr>
          <p:cNvPr id="346615" name="Text Box 503"/>
          <p:cNvSpPr txBox="1">
            <a:spLocks noChangeArrowheads="1"/>
          </p:cNvSpPr>
          <p:nvPr/>
        </p:nvSpPr>
        <p:spPr bwMode="auto">
          <a:xfrm>
            <a:off x="3502025" y="3367088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B</a:t>
            </a:r>
          </a:p>
        </p:txBody>
      </p:sp>
      <p:sp>
        <p:nvSpPr>
          <p:cNvPr id="346616" name="Text Box 504"/>
          <p:cNvSpPr txBox="1">
            <a:spLocks noChangeArrowheads="1"/>
          </p:cNvSpPr>
          <p:nvPr/>
        </p:nvSpPr>
        <p:spPr bwMode="auto">
          <a:xfrm>
            <a:off x="5743575" y="4027488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C</a:t>
            </a:r>
          </a:p>
        </p:txBody>
      </p:sp>
      <p:sp>
        <p:nvSpPr>
          <p:cNvPr id="346617" name="Text Box 505"/>
          <p:cNvSpPr txBox="1">
            <a:spLocks noChangeArrowheads="1"/>
          </p:cNvSpPr>
          <p:nvPr/>
        </p:nvSpPr>
        <p:spPr bwMode="auto">
          <a:xfrm>
            <a:off x="6043613" y="5197475"/>
            <a:ext cx="349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800">
                <a:ea typeface="굴림" charset="-127"/>
              </a:rPr>
              <a:t>D</a:t>
            </a:r>
          </a:p>
        </p:txBody>
      </p:sp>
      <p:cxnSp>
        <p:nvCxnSpPr>
          <p:cNvPr id="346618" name="AutoShape 506"/>
          <p:cNvCxnSpPr>
            <a:cxnSpLocks noChangeShapeType="1"/>
            <a:stCxn id="346309" idx="0"/>
            <a:endCxn id="346376" idx="1"/>
          </p:cNvCxnSpPr>
          <p:nvPr/>
        </p:nvCxnSpPr>
        <p:spPr bwMode="auto">
          <a:xfrm flipH="1" flipV="1">
            <a:off x="2390775" y="3825875"/>
            <a:ext cx="1144588" cy="112713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19" name="AutoShape 507"/>
          <p:cNvCxnSpPr>
            <a:cxnSpLocks noChangeShapeType="1"/>
            <a:stCxn id="346168" idx="3"/>
            <a:endCxn id="346339" idx="0"/>
          </p:cNvCxnSpPr>
          <p:nvPr/>
        </p:nvCxnSpPr>
        <p:spPr bwMode="auto">
          <a:xfrm flipH="1">
            <a:off x="2743200" y="5226050"/>
            <a:ext cx="982663" cy="29845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0" name="AutoShape 508"/>
          <p:cNvCxnSpPr>
            <a:cxnSpLocks noChangeShapeType="1"/>
            <a:stCxn id="346339" idx="1"/>
            <a:endCxn id="346376" idx="2"/>
          </p:cNvCxnSpPr>
          <p:nvPr/>
        </p:nvCxnSpPr>
        <p:spPr bwMode="auto">
          <a:xfrm flipH="1" flipV="1">
            <a:off x="2392363" y="3836988"/>
            <a:ext cx="366712" cy="168751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1" name="AutoShape 509"/>
          <p:cNvCxnSpPr>
            <a:cxnSpLocks noChangeShapeType="1"/>
            <a:stCxn id="346339" idx="1"/>
            <a:endCxn id="346600" idx="0"/>
          </p:cNvCxnSpPr>
          <p:nvPr/>
        </p:nvCxnSpPr>
        <p:spPr bwMode="auto">
          <a:xfrm>
            <a:off x="2759075" y="5524500"/>
            <a:ext cx="1160463" cy="73660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2" name="AutoShape 510"/>
          <p:cNvCxnSpPr>
            <a:cxnSpLocks noChangeShapeType="1"/>
            <a:stCxn id="346600" idx="0"/>
            <a:endCxn id="346316" idx="1"/>
          </p:cNvCxnSpPr>
          <p:nvPr/>
        </p:nvCxnSpPr>
        <p:spPr bwMode="auto">
          <a:xfrm flipH="1" flipV="1">
            <a:off x="3717925" y="5216525"/>
            <a:ext cx="201613" cy="1044575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3" name="AutoShape 511"/>
          <p:cNvCxnSpPr>
            <a:cxnSpLocks noChangeShapeType="1"/>
            <a:stCxn id="346600" idx="1"/>
            <a:endCxn id="346563" idx="0"/>
          </p:cNvCxnSpPr>
          <p:nvPr/>
        </p:nvCxnSpPr>
        <p:spPr bwMode="auto">
          <a:xfrm flipV="1">
            <a:off x="3903663" y="5830888"/>
            <a:ext cx="1600200" cy="43021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4" name="AutoShape 512"/>
          <p:cNvCxnSpPr>
            <a:cxnSpLocks noChangeShapeType="1"/>
            <a:stCxn id="346562" idx="0"/>
            <a:endCxn id="346316" idx="0"/>
          </p:cNvCxnSpPr>
          <p:nvPr/>
        </p:nvCxnSpPr>
        <p:spPr bwMode="auto">
          <a:xfrm flipV="1">
            <a:off x="5503863" y="5278438"/>
            <a:ext cx="219075" cy="53181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5" name="AutoShape 513"/>
          <p:cNvCxnSpPr>
            <a:cxnSpLocks noChangeShapeType="1"/>
            <a:stCxn id="346316" idx="0"/>
            <a:endCxn id="346489" idx="0"/>
          </p:cNvCxnSpPr>
          <p:nvPr/>
        </p:nvCxnSpPr>
        <p:spPr bwMode="auto">
          <a:xfrm flipV="1">
            <a:off x="5722938" y="5060950"/>
            <a:ext cx="1093787" cy="217488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6" name="AutoShape 514"/>
          <p:cNvCxnSpPr>
            <a:cxnSpLocks noChangeShapeType="1"/>
            <a:stCxn id="346489" idx="0"/>
            <a:endCxn id="346524" idx="1"/>
          </p:cNvCxnSpPr>
          <p:nvPr/>
        </p:nvCxnSpPr>
        <p:spPr bwMode="auto">
          <a:xfrm flipH="1" flipV="1">
            <a:off x="6497638" y="4008438"/>
            <a:ext cx="319087" cy="105251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7" name="AutoShape 515"/>
          <p:cNvCxnSpPr>
            <a:cxnSpLocks noChangeShapeType="1"/>
            <a:stCxn id="346526" idx="0"/>
            <a:endCxn id="346314" idx="0"/>
          </p:cNvCxnSpPr>
          <p:nvPr/>
        </p:nvCxnSpPr>
        <p:spPr bwMode="auto">
          <a:xfrm flipH="1">
            <a:off x="5445125" y="3965575"/>
            <a:ext cx="993775" cy="635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8" name="AutoShape 516"/>
          <p:cNvCxnSpPr>
            <a:cxnSpLocks noChangeShapeType="1"/>
            <a:stCxn id="346314" idx="0"/>
            <a:endCxn id="346452" idx="0"/>
          </p:cNvCxnSpPr>
          <p:nvPr/>
        </p:nvCxnSpPr>
        <p:spPr bwMode="auto">
          <a:xfrm flipV="1">
            <a:off x="5445125" y="3208338"/>
            <a:ext cx="954088" cy="763587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29" name="AutoShape 517"/>
          <p:cNvCxnSpPr>
            <a:cxnSpLocks noChangeShapeType="1"/>
            <a:stCxn id="346211" idx="1"/>
            <a:endCxn id="346415" idx="0"/>
          </p:cNvCxnSpPr>
          <p:nvPr/>
        </p:nvCxnSpPr>
        <p:spPr bwMode="auto">
          <a:xfrm flipH="1" flipV="1">
            <a:off x="4997450" y="3333750"/>
            <a:ext cx="447675" cy="668338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46630" name="AutoShape 518"/>
          <p:cNvCxnSpPr>
            <a:cxnSpLocks noChangeShapeType="1"/>
            <a:stCxn id="346414" idx="2"/>
            <a:endCxn id="346131" idx="0"/>
          </p:cNvCxnSpPr>
          <p:nvPr/>
        </p:nvCxnSpPr>
        <p:spPr bwMode="auto">
          <a:xfrm flipH="1">
            <a:off x="3514725" y="3324225"/>
            <a:ext cx="1465263" cy="577850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51CFE2-70B9-420B-8DA2-0F45519192C2}" type="slidenum">
              <a:rPr lang="en-US" altLang="ko-KR"/>
              <a:pPr/>
              <a:t>44</a:t>
            </a:fld>
            <a:endParaRPr lang="en-US" altLang="ko-KR"/>
          </a:p>
        </p:txBody>
      </p:sp>
      <p:sp>
        <p:nvSpPr>
          <p:cNvPr id="3471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Geocasting using ad hoc routing – GeoTORA </a:t>
            </a:r>
          </a:p>
        </p:txBody>
      </p:sp>
      <p:sp>
        <p:nvSpPr>
          <p:cNvPr id="3471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Recall TORA protocol: Nodes compute a DAG with destination as the only sink</a:t>
            </a:r>
          </a:p>
          <a:p>
            <a:r>
              <a:rPr lang="en-US" altLang="ko-KR">
                <a:ea typeface="굴림" charset="-127"/>
              </a:rPr>
              <a:t>Observation: Forwarding along the DAG still works if multiple nodes are destination (graph has multiple sinks)</a:t>
            </a:r>
          </a:p>
          <a:p>
            <a:r>
              <a:rPr lang="en-US" altLang="ko-KR">
                <a:ea typeface="굴림" charset="-127"/>
              </a:rPr>
              <a:t>GeoTORA: All nodes in the destination region act as sinks</a:t>
            </a:r>
          </a:p>
          <a:p>
            <a:pPr lvl="1"/>
            <a:r>
              <a:rPr lang="en-US" altLang="ko-KR">
                <a:ea typeface="굴림" charset="-127"/>
              </a:rPr>
              <a:t>Forwarding along DAG; all sinks also locally broadcast the packet in the destination region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Remark: This also works for anycasting where destination nodes need not necessarily be neighbors</a:t>
            </a:r>
          </a:p>
          <a:p>
            <a:pPr lvl="1"/>
            <a:r>
              <a:rPr lang="en-US" altLang="ko-KR">
                <a:ea typeface="굴림" charset="-127"/>
              </a:rPr>
              <a:t>Packet is then delivered to some (not even necessarily closest) member of the group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0F78970-8C29-433C-9B1D-136357B13067}" type="slidenum">
              <a:rPr lang="en-US" altLang="ko-KR"/>
              <a:pPr/>
              <a:t>45</a:t>
            </a:fld>
            <a:endParaRPr lang="en-US" altLang="ko-KR"/>
          </a:p>
        </p:txBody>
      </p:sp>
      <p:sp>
        <p:nvSpPr>
          <p:cNvPr id="3481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Trajectory-based forwarding (TBF)</a:t>
            </a:r>
          </a:p>
        </p:txBody>
      </p:sp>
      <p:sp>
        <p:nvSpPr>
          <p:cNvPr id="3481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Think in terms of an “agent”: Should travel around the network, e.g., collecting measurements</a:t>
            </a:r>
          </a:p>
          <a:p>
            <a:pPr lvl="1"/>
            <a:r>
              <a:rPr lang="en-US" altLang="ko-KR">
                <a:ea typeface="굴림" charset="-127"/>
              </a:rPr>
              <a:t>Random forwarding may take a long time</a:t>
            </a:r>
          </a:p>
          <a:p>
            <a:r>
              <a:rPr lang="en-US" altLang="ko-KR">
                <a:ea typeface="굴림" charset="-127"/>
              </a:rPr>
              <a:t>Idea: Provide the agent with a certain trajectory along which to travel </a:t>
            </a:r>
          </a:p>
          <a:p>
            <a:pPr lvl="1"/>
            <a:r>
              <a:rPr lang="en-US" altLang="ko-KR">
                <a:ea typeface="굴림" charset="-127"/>
              </a:rPr>
              <a:t>Described,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e.g., by a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simple curve</a:t>
            </a:r>
          </a:p>
          <a:p>
            <a:pPr lvl="1"/>
            <a:r>
              <a:rPr lang="en-US" altLang="ko-KR">
                <a:ea typeface="굴림" charset="-127"/>
              </a:rPr>
              <a:t>Forward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to node closest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to this trajectory</a:t>
            </a:r>
          </a:p>
        </p:txBody>
      </p:sp>
      <p:sp>
        <p:nvSpPr>
          <p:cNvPr id="348164" name="Freeform 4"/>
          <p:cNvSpPr>
            <a:spLocks/>
          </p:cNvSpPr>
          <p:nvPr/>
        </p:nvSpPr>
        <p:spPr bwMode="auto">
          <a:xfrm>
            <a:off x="3679825" y="2752725"/>
            <a:ext cx="5153025" cy="2863850"/>
          </a:xfrm>
          <a:custGeom>
            <a:avLst/>
            <a:gdLst>
              <a:gd name="T0" fmla="*/ 0 w 3587"/>
              <a:gd name="T1" fmla="*/ 1324 h 1994"/>
              <a:gd name="T2" fmla="*/ 459 w 3587"/>
              <a:gd name="T3" fmla="*/ 551 h 1994"/>
              <a:gd name="T4" fmla="*/ 940 w 3587"/>
              <a:gd name="T5" fmla="*/ 70 h 1994"/>
              <a:gd name="T6" fmla="*/ 1312 w 3587"/>
              <a:gd name="T7" fmla="*/ 128 h 1994"/>
              <a:gd name="T8" fmla="*/ 1786 w 3587"/>
              <a:gd name="T9" fmla="*/ 741 h 1994"/>
              <a:gd name="T10" fmla="*/ 2100 w 3587"/>
              <a:gd name="T11" fmla="*/ 1361 h 1994"/>
              <a:gd name="T12" fmla="*/ 2523 w 3587"/>
              <a:gd name="T13" fmla="*/ 1915 h 1994"/>
              <a:gd name="T14" fmla="*/ 3091 w 3587"/>
              <a:gd name="T15" fmla="*/ 1834 h 1994"/>
              <a:gd name="T16" fmla="*/ 3587 w 3587"/>
              <a:gd name="T17" fmla="*/ 981 h 19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587" h="1994">
                <a:moveTo>
                  <a:pt x="0" y="1324"/>
                </a:moveTo>
                <a:cubicBezTo>
                  <a:pt x="151" y="1042"/>
                  <a:pt x="302" y="760"/>
                  <a:pt x="459" y="551"/>
                </a:cubicBezTo>
                <a:cubicBezTo>
                  <a:pt x="616" y="342"/>
                  <a:pt x="798" y="140"/>
                  <a:pt x="940" y="70"/>
                </a:cubicBezTo>
                <a:cubicBezTo>
                  <a:pt x="1082" y="0"/>
                  <a:pt x="1171" y="16"/>
                  <a:pt x="1312" y="128"/>
                </a:cubicBezTo>
                <a:cubicBezTo>
                  <a:pt x="1453" y="240"/>
                  <a:pt x="1655" y="535"/>
                  <a:pt x="1786" y="741"/>
                </a:cubicBezTo>
                <a:cubicBezTo>
                  <a:pt x="1917" y="947"/>
                  <a:pt x="1977" y="1165"/>
                  <a:pt x="2100" y="1361"/>
                </a:cubicBezTo>
                <a:cubicBezTo>
                  <a:pt x="2223" y="1557"/>
                  <a:pt x="2358" y="1836"/>
                  <a:pt x="2523" y="1915"/>
                </a:cubicBezTo>
                <a:cubicBezTo>
                  <a:pt x="2688" y="1994"/>
                  <a:pt x="2914" y="1990"/>
                  <a:pt x="3091" y="1834"/>
                </a:cubicBezTo>
                <a:cubicBezTo>
                  <a:pt x="3268" y="1678"/>
                  <a:pt x="3507" y="1123"/>
                  <a:pt x="3587" y="981"/>
                </a:cubicBezTo>
              </a:path>
            </a:pathLst>
          </a:custGeom>
          <a:noFill/>
          <a:ln w="381000" cap="flat" cmpd="sng">
            <a:solidFill>
              <a:srgbClr val="C0C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349025" name="Group 865"/>
          <p:cNvGrpSpPr>
            <a:grpSpLocks/>
          </p:cNvGrpSpPr>
          <p:nvPr/>
        </p:nvGrpSpPr>
        <p:grpSpPr bwMode="auto">
          <a:xfrm>
            <a:off x="2933700" y="2633663"/>
            <a:ext cx="6027738" cy="3721100"/>
            <a:chOff x="1856" y="1611"/>
            <a:chExt cx="3797" cy="2344"/>
          </a:xfrm>
        </p:grpSpPr>
        <p:grpSp>
          <p:nvGrpSpPr>
            <p:cNvPr id="348165" name="Group 5"/>
            <p:cNvGrpSpPr>
              <a:grpSpLocks/>
            </p:cNvGrpSpPr>
            <p:nvPr/>
          </p:nvGrpSpPr>
          <p:grpSpPr bwMode="auto">
            <a:xfrm>
              <a:off x="3881" y="3411"/>
              <a:ext cx="347" cy="144"/>
              <a:chOff x="3193" y="2207"/>
              <a:chExt cx="440" cy="183"/>
            </a:xfrm>
          </p:grpSpPr>
          <p:grpSp>
            <p:nvGrpSpPr>
              <p:cNvPr id="348166" name="Group 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167" name="Freeform 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68" name="Freeform 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69" name="Freeform 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70" name="Freeform 1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71" name="Freeform 1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72" name="Freeform 1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73" name="Freeform 1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74" name="Freeform 1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75" name="Freeform 1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76" name="Line 1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77" name="Line 1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178" name="Oval 1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179" name="AutoShape 1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180" name="AutoShape 2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181" name="Rectangle 2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182" name="Freeform 2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83" name="Freeform 2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84" name="Freeform 2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85" name="Freeform 2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86" name="Freeform 2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87" name="Freeform 2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88" name="Freeform 2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89" name="Freeform 2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90" name="Freeform 3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91" name="Freeform 3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92" name="Freeform 3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193" name="Freeform 3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194" name="AutoShape 34"/>
              <p:cNvCxnSpPr>
                <a:cxnSpLocks noChangeShapeType="1"/>
                <a:stCxn id="348188" idx="3"/>
                <a:endCxn id="348175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195" name="AutoShape 35"/>
              <p:cNvCxnSpPr>
                <a:cxnSpLocks noChangeShapeType="1"/>
                <a:stCxn id="348189" idx="3"/>
                <a:endCxn id="348175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196" name="AutoShape 36"/>
              <p:cNvCxnSpPr>
                <a:cxnSpLocks noChangeShapeType="1"/>
                <a:stCxn id="348184" idx="3"/>
                <a:endCxn id="348190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197" name="AutoShape 37"/>
              <p:cNvCxnSpPr>
                <a:cxnSpLocks noChangeShapeType="1"/>
                <a:stCxn id="348185" idx="3"/>
                <a:endCxn id="348191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198" name="AutoShape 38"/>
              <p:cNvCxnSpPr>
                <a:cxnSpLocks noChangeShapeType="1"/>
                <a:stCxn id="348186" idx="3"/>
                <a:endCxn id="348192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199" name="AutoShape 39"/>
              <p:cNvCxnSpPr>
                <a:cxnSpLocks noChangeShapeType="1"/>
                <a:stCxn id="348187" idx="3"/>
                <a:endCxn id="348193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00" name="AutoShape 40"/>
              <p:cNvCxnSpPr>
                <a:cxnSpLocks noChangeShapeType="1"/>
                <a:stCxn id="348182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01" name="AutoShape 41"/>
              <p:cNvCxnSpPr>
                <a:cxnSpLocks noChangeShapeType="1"/>
                <a:stCxn id="348183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202" name="Group 42"/>
            <p:cNvGrpSpPr>
              <a:grpSpLocks/>
            </p:cNvGrpSpPr>
            <p:nvPr/>
          </p:nvGrpSpPr>
          <p:grpSpPr bwMode="auto">
            <a:xfrm>
              <a:off x="4166" y="3631"/>
              <a:ext cx="347" cy="144"/>
              <a:chOff x="3193" y="2207"/>
              <a:chExt cx="440" cy="183"/>
            </a:xfrm>
          </p:grpSpPr>
          <p:grpSp>
            <p:nvGrpSpPr>
              <p:cNvPr id="348203" name="Group 4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204" name="Freeform 4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05" name="Freeform 4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06" name="Freeform 4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07" name="Freeform 4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08" name="Freeform 4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09" name="Freeform 4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10" name="Freeform 5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11" name="Freeform 5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12" name="Freeform 5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13" name="Line 5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14" name="Line 5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15" name="Oval 5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216" name="AutoShape 5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217" name="AutoShape 5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218" name="Rectangle 5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219" name="Freeform 5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0" name="Freeform 6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1" name="Freeform 6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2" name="Freeform 6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3" name="Freeform 6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4" name="Freeform 6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5" name="Freeform 6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6" name="Freeform 6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7" name="Freeform 6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8" name="Freeform 6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29" name="Freeform 6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30" name="Freeform 7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231" name="AutoShape 71"/>
              <p:cNvCxnSpPr>
                <a:cxnSpLocks noChangeShapeType="1"/>
                <a:stCxn id="348225" idx="3"/>
                <a:endCxn id="34821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32" name="AutoShape 72"/>
              <p:cNvCxnSpPr>
                <a:cxnSpLocks noChangeShapeType="1"/>
                <a:stCxn id="348226" idx="3"/>
                <a:endCxn id="34821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33" name="AutoShape 73"/>
              <p:cNvCxnSpPr>
                <a:cxnSpLocks noChangeShapeType="1"/>
                <a:stCxn id="348221" idx="3"/>
                <a:endCxn id="34822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34" name="AutoShape 74"/>
              <p:cNvCxnSpPr>
                <a:cxnSpLocks noChangeShapeType="1"/>
                <a:stCxn id="348222" idx="3"/>
                <a:endCxn id="34822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35" name="AutoShape 75"/>
              <p:cNvCxnSpPr>
                <a:cxnSpLocks noChangeShapeType="1"/>
                <a:stCxn id="348223" idx="3"/>
                <a:endCxn id="34822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36" name="AutoShape 76"/>
              <p:cNvCxnSpPr>
                <a:cxnSpLocks noChangeShapeType="1"/>
                <a:stCxn id="348224" idx="3"/>
                <a:endCxn id="34823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37" name="AutoShape 77"/>
              <p:cNvCxnSpPr>
                <a:cxnSpLocks noChangeShapeType="1"/>
                <a:stCxn id="34821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38" name="AutoShape 78"/>
              <p:cNvCxnSpPr>
                <a:cxnSpLocks noChangeShapeType="1"/>
                <a:stCxn id="34822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239" name="Group 79"/>
            <p:cNvGrpSpPr>
              <a:grpSpLocks/>
            </p:cNvGrpSpPr>
            <p:nvPr/>
          </p:nvGrpSpPr>
          <p:grpSpPr bwMode="auto">
            <a:xfrm>
              <a:off x="2053" y="3486"/>
              <a:ext cx="347" cy="144"/>
              <a:chOff x="3193" y="2207"/>
              <a:chExt cx="440" cy="183"/>
            </a:xfrm>
          </p:grpSpPr>
          <p:grpSp>
            <p:nvGrpSpPr>
              <p:cNvPr id="348240" name="Group 80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241" name="Freeform 8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42" name="Freeform 8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43" name="Freeform 8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44" name="Freeform 8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45" name="Freeform 8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46" name="Freeform 8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47" name="Freeform 8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48" name="Freeform 8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49" name="Freeform 8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50" name="Line 9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51" name="Line 9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52" name="Oval 9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253" name="AutoShape 93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254" name="AutoShape 94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255" name="Rectangle 95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256" name="Freeform 96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57" name="Freeform 97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58" name="Freeform 98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59" name="Freeform 99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60" name="Freeform 100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61" name="Freeform 101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62" name="Freeform 102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63" name="Freeform 103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64" name="Freeform 104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65" name="Freeform 105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66" name="Freeform 106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67" name="Freeform 107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268" name="AutoShape 108"/>
              <p:cNvCxnSpPr>
                <a:cxnSpLocks noChangeShapeType="1"/>
                <a:stCxn id="348262" idx="3"/>
                <a:endCxn id="348249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69" name="AutoShape 109"/>
              <p:cNvCxnSpPr>
                <a:cxnSpLocks noChangeShapeType="1"/>
                <a:stCxn id="348263" idx="3"/>
                <a:endCxn id="348249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70" name="AutoShape 110"/>
              <p:cNvCxnSpPr>
                <a:cxnSpLocks noChangeShapeType="1"/>
                <a:stCxn id="348258" idx="3"/>
                <a:endCxn id="348264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71" name="AutoShape 111"/>
              <p:cNvCxnSpPr>
                <a:cxnSpLocks noChangeShapeType="1"/>
                <a:stCxn id="348259" idx="3"/>
                <a:endCxn id="348265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72" name="AutoShape 112"/>
              <p:cNvCxnSpPr>
                <a:cxnSpLocks noChangeShapeType="1"/>
                <a:stCxn id="348260" idx="3"/>
                <a:endCxn id="348266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73" name="AutoShape 113"/>
              <p:cNvCxnSpPr>
                <a:cxnSpLocks noChangeShapeType="1"/>
                <a:stCxn id="348261" idx="3"/>
                <a:endCxn id="348267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74" name="AutoShape 114"/>
              <p:cNvCxnSpPr>
                <a:cxnSpLocks noChangeShapeType="1"/>
                <a:stCxn id="348256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275" name="AutoShape 115"/>
              <p:cNvCxnSpPr>
                <a:cxnSpLocks noChangeShapeType="1"/>
                <a:stCxn id="348257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276" name="Group 116"/>
            <p:cNvGrpSpPr>
              <a:grpSpLocks/>
            </p:cNvGrpSpPr>
            <p:nvPr/>
          </p:nvGrpSpPr>
          <p:grpSpPr bwMode="auto">
            <a:xfrm>
              <a:off x="3382" y="1665"/>
              <a:ext cx="347" cy="144"/>
              <a:chOff x="3193" y="2207"/>
              <a:chExt cx="440" cy="183"/>
            </a:xfrm>
          </p:grpSpPr>
          <p:grpSp>
            <p:nvGrpSpPr>
              <p:cNvPr id="348277" name="Group 117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278" name="Freeform 11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79" name="Freeform 11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0" name="Freeform 12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1" name="Freeform 12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2" name="Freeform 12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3" name="Freeform 12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4" name="Freeform 12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5" name="Freeform 12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6" name="Freeform 12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7" name="Line 12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8" name="Line 12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289" name="Oval 12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290" name="AutoShape 130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291" name="AutoShape 131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292" name="Rectangle 132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293" name="Freeform 133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94" name="Freeform 134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95" name="Freeform 135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96" name="Freeform 136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97" name="Freeform 137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98" name="Freeform 138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299" name="Freeform 139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00" name="Freeform 140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01" name="Freeform 141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02" name="Freeform 142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03" name="Freeform 143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04" name="Freeform 144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305" name="AutoShape 145"/>
              <p:cNvCxnSpPr>
                <a:cxnSpLocks noChangeShapeType="1"/>
                <a:stCxn id="348299" idx="3"/>
                <a:endCxn id="348286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06" name="AutoShape 146"/>
              <p:cNvCxnSpPr>
                <a:cxnSpLocks noChangeShapeType="1"/>
                <a:stCxn id="348300" idx="3"/>
                <a:endCxn id="348286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07" name="AutoShape 147"/>
              <p:cNvCxnSpPr>
                <a:cxnSpLocks noChangeShapeType="1"/>
                <a:stCxn id="348295" idx="3"/>
                <a:endCxn id="348301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08" name="AutoShape 148"/>
              <p:cNvCxnSpPr>
                <a:cxnSpLocks noChangeShapeType="1"/>
                <a:stCxn id="348296" idx="3"/>
                <a:endCxn id="348302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09" name="AutoShape 149"/>
              <p:cNvCxnSpPr>
                <a:cxnSpLocks noChangeShapeType="1"/>
                <a:stCxn id="348297" idx="3"/>
                <a:endCxn id="348303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10" name="AutoShape 150"/>
              <p:cNvCxnSpPr>
                <a:cxnSpLocks noChangeShapeType="1"/>
                <a:stCxn id="348298" idx="3"/>
                <a:endCxn id="348304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11" name="AutoShape 151"/>
              <p:cNvCxnSpPr>
                <a:cxnSpLocks noChangeShapeType="1"/>
                <a:stCxn id="348293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12" name="AutoShape 152"/>
              <p:cNvCxnSpPr>
                <a:cxnSpLocks noChangeShapeType="1"/>
                <a:stCxn id="348294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313" name="Group 153"/>
            <p:cNvGrpSpPr>
              <a:grpSpLocks/>
            </p:cNvGrpSpPr>
            <p:nvPr/>
          </p:nvGrpSpPr>
          <p:grpSpPr bwMode="auto">
            <a:xfrm>
              <a:off x="4731" y="3562"/>
              <a:ext cx="347" cy="144"/>
              <a:chOff x="3193" y="2207"/>
              <a:chExt cx="440" cy="183"/>
            </a:xfrm>
          </p:grpSpPr>
          <p:grpSp>
            <p:nvGrpSpPr>
              <p:cNvPr id="348314" name="Group 154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315" name="Freeform 15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16" name="Freeform 15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17" name="Freeform 15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18" name="Freeform 15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19" name="Freeform 15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20" name="Freeform 16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21" name="Freeform 16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22" name="Freeform 16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23" name="Freeform 16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24" name="Line 16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25" name="Line 16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26" name="Oval 16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327" name="AutoShape 167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328" name="AutoShape 168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329" name="Rectangle 169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330" name="Freeform 170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31" name="Freeform 171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32" name="Freeform 172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33" name="Freeform 173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34" name="Freeform 174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35" name="Freeform 175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36" name="Freeform 176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37" name="Freeform 177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38" name="Freeform 178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39" name="Freeform 179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40" name="Freeform 180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41" name="Freeform 181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342" name="AutoShape 182"/>
              <p:cNvCxnSpPr>
                <a:cxnSpLocks noChangeShapeType="1"/>
                <a:stCxn id="348336" idx="3"/>
                <a:endCxn id="348323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43" name="AutoShape 183"/>
              <p:cNvCxnSpPr>
                <a:cxnSpLocks noChangeShapeType="1"/>
                <a:stCxn id="348337" idx="3"/>
                <a:endCxn id="348323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44" name="AutoShape 184"/>
              <p:cNvCxnSpPr>
                <a:cxnSpLocks noChangeShapeType="1"/>
                <a:stCxn id="348332" idx="3"/>
                <a:endCxn id="348338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45" name="AutoShape 185"/>
              <p:cNvCxnSpPr>
                <a:cxnSpLocks noChangeShapeType="1"/>
                <a:stCxn id="348333" idx="3"/>
                <a:endCxn id="348339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46" name="AutoShape 186"/>
              <p:cNvCxnSpPr>
                <a:cxnSpLocks noChangeShapeType="1"/>
                <a:stCxn id="348334" idx="3"/>
                <a:endCxn id="348340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47" name="AutoShape 187"/>
              <p:cNvCxnSpPr>
                <a:cxnSpLocks noChangeShapeType="1"/>
                <a:stCxn id="348335" idx="3"/>
                <a:endCxn id="348341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48" name="AutoShape 188"/>
              <p:cNvCxnSpPr>
                <a:cxnSpLocks noChangeShapeType="1"/>
                <a:stCxn id="348330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49" name="AutoShape 189"/>
              <p:cNvCxnSpPr>
                <a:cxnSpLocks noChangeShapeType="1"/>
                <a:stCxn id="348331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350" name="Group 190"/>
            <p:cNvGrpSpPr>
              <a:grpSpLocks/>
            </p:cNvGrpSpPr>
            <p:nvPr/>
          </p:nvGrpSpPr>
          <p:grpSpPr bwMode="auto">
            <a:xfrm>
              <a:off x="2487" y="2287"/>
              <a:ext cx="347" cy="144"/>
              <a:chOff x="3193" y="2207"/>
              <a:chExt cx="440" cy="183"/>
            </a:xfrm>
          </p:grpSpPr>
          <p:grpSp>
            <p:nvGrpSpPr>
              <p:cNvPr id="348351" name="Group 191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352" name="Freeform 19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53" name="Freeform 19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54" name="Freeform 19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55" name="Freeform 19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56" name="Freeform 19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57" name="Freeform 19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58" name="Freeform 19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59" name="Freeform 19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60" name="Freeform 20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61" name="Line 20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62" name="Line 20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63" name="Oval 20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364" name="AutoShape 204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365" name="AutoShape 205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366" name="Rectangle 206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367" name="Freeform 207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68" name="Freeform 208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69" name="Freeform 209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70" name="Freeform 210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71" name="Freeform 211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72" name="Freeform 212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73" name="Freeform 213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74" name="Freeform 214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75" name="Freeform 215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76" name="Freeform 216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77" name="Freeform 217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378" name="Freeform 218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379" name="AutoShape 219"/>
              <p:cNvCxnSpPr>
                <a:cxnSpLocks noChangeShapeType="1"/>
                <a:stCxn id="348373" idx="3"/>
                <a:endCxn id="348360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80" name="AutoShape 220"/>
              <p:cNvCxnSpPr>
                <a:cxnSpLocks noChangeShapeType="1"/>
                <a:stCxn id="348374" idx="3"/>
                <a:endCxn id="348360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81" name="AutoShape 221"/>
              <p:cNvCxnSpPr>
                <a:cxnSpLocks noChangeShapeType="1"/>
                <a:stCxn id="348369" idx="3"/>
                <a:endCxn id="348375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82" name="AutoShape 222"/>
              <p:cNvCxnSpPr>
                <a:cxnSpLocks noChangeShapeType="1"/>
                <a:stCxn id="348370" idx="3"/>
                <a:endCxn id="348376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83" name="AutoShape 223"/>
              <p:cNvCxnSpPr>
                <a:cxnSpLocks noChangeShapeType="1"/>
                <a:stCxn id="348371" idx="3"/>
                <a:endCxn id="348377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84" name="AutoShape 224"/>
              <p:cNvCxnSpPr>
                <a:cxnSpLocks noChangeShapeType="1"/>
                <a:stCxn id="348372" idx="3"/>
                <a:endCxn id="348378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85" name="AutoShape 225"/>
              <p:cNvCxnSpPr>
                <a:cxnSpLocks noChangeShapeType="1"/>
                <a:stCxn id="348367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386" name="AutoShape 226"/>
              <p:cNvCxnSpPr>
                <a:cxnSpLocks noChangeShapeType="1"/>
                <a:stCxn id="348368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387" name="Group 227"/>
            <p:cNvGrpSpPr>
              <a:grpSpLocks/>
            </p:cNvGrpSpPr>
            <p:nvPr/>
          </p:nvGrpSpPr>
          <p:grpSpPr bwMode="auto">
            <a:xfrm>
              <a:off x="4785" y="1785"/>
              <a:ext cx="347" cy="144"/>
              <a:chOff x="3193" y="2207"/>
              <a:chExt cx="440" cy="183"/>
            </a:xfrm>
          </p:grpSpPr>
          <p:grpSp>
            <p:nvGrpSpPr>
              <p:cNvPr id="348388" name="Group 228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389" name="Freeform 22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0" name="Freeform 23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1" name="Freeform 23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2" name="Freeform 23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3" name="Freeform 23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4" name="Freeform 23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5" name="Freeform 23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6" name="Freeform 23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7" name="Freeform 23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8" name="Line 23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399" name="Line 23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00" name="Oval 24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401" name="AutoShape 241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402" name="AutoShape 242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403" name="Rectangle 243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404" name="Freeform 244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05" name="Freeform 245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06" name="Freeform 246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07" name="Freeform 247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08" name="Freeform 248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09" name="Freeform 249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10" name="Freeform 250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11" name="Freeform 251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12" name="Freeform 252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13" name="Freeform 253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14" name="Freeform 254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15" name="Freeform 255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416" name="AutoShape 256"/>
              <p:cNvCxnSpPr>
                <a:cxnSpLocks noChangeShapeType="1"/>
                <a:stCxn id="348410" idx="3"/>
                <a:endCxn id="34839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17" name="AutoShape 257"/>
              <p:cNvCxnSpPr>
                <a:cxnSpLocks noChangeShapeType="1"/>
                <a:stCxn id="348411" idx="3"/>
                <a:endCxn id="34839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18" name="AutoShape 258"/>
              <p:cNvCxnSpPr>
                <a:cxnSpLocks noChangeShapeType="1"/>
                <a:stCxn id="348406" idx="3"/>
                <a:endCxn id="34841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19" name="AutoShape 259"/>
              <p:cNvCxnSpPr>
                <a:cxnSpLocks noChangeShapeType="1"/>
                <a:stCxn id="348407" idx="3"/>
                <a:endCxn id="34841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20" name="AutoShape 260"/>
              <p:cNvCxnSpPr>
                <a:cxnSpLocks noChangeShapeType="1"/>
                <a:stCxn id="348408" idx="3"/>
                <a:endCxn id="34841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21" name="AutoShape 261"/>
              <p:cNvCxnSpPr>
                <a:cxnSpLocks noChangeShapeType="1"/>
                <a:stCxn id="348409" idx="3"/>
                <a:endCxn id="34841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22" name="AutoShape 262"/>
              <p:cNvCxnSpPr>
                <a:cxnSpLocks noChangeShapeType="1"/>
                <a:stCxn id="34840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23" name="AutoShape 263"/>
              <p:cNvCxnSpPr>
                <a:cxnSpLocks noChangeShapeType="1"/>
                <a:stCxn id="34840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424" name="Group 264"/>
            <p:cNvGrpSpPr>
              <a:grpSpLocks/>
            </p:cNvGrpSpPr>
            <p:nvPr/>
          </p:nvGrpSpPr>
          <p:grpSpPr bwMode="auto">
            <a:xfrm>
              <a:off x="4211" y="2573"/>
              <a:ext cx="347" cy="144"/>
              <a:chOff x="3193" y="2207"/>
              <a:chExt cx="440" cy="183"/>
            </a:xfrm>
          </p:grpSpPr>
          <p:grpSp>
            <p:nvGrpSpPr>
              <p:cNvPr id="348425" name="Group 265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426" name="Freeform 26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27" name="Freeform 26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28" name="Freeform 26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29" name="Freeform 26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30" name="Freeform 27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31" name="Freeform 27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32" name="Freeform 27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33" name="Freeform 27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34" name="Freeform 27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35" name="Line 27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36" name="Line 27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37" name="Oval 27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438" name="AutoShape 278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439" name="AutoShape 279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440" name="Rectangle 280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441" name="Freeform 281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42" name="Freeform 282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43" name="Freeform 283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44" name="Freeform 284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45" name="Freeform 285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46" name="Freeform 286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47" name="Freeform 287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48" name="Freeform 288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49" name="Freeform 289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50" name="Freeform 290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51" name="Freeform 291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52" name="Freeform 292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453" name="AutoShape 293"/>
              <p:cNvCxnSpPr>
                <a:cxnSpLocks noChangeShapeType="1"/>
                <a:stCxn id="348447" idx="3"/>
                <a:endCxn id="34843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54" name="AutoShape 294"/>
              <p:cNvCxnSpPr>
                <a:cxnSpLocks noChangeShapeType="1"/>
                <a:stCxn id="348448" idx="3"/>
                <a:endCxn id="34843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55" name="AutoShape 295"/>
              <p:cNvCxnSpPr>
                <a:cxnSpLocks noChangeShapeType="1"/>
                <a:stCxn id="348443" idx="3"/>
                <a:endCxn id="34844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56" name="AutoShape 296"/>
              <p:cNvCxnSpPr>
                <a:cxnSpLocks noChangeShapeType="1"/>
                <a:stCxn id="348444" idx="3"/>
                <a:endCxn id="34845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57" name="AutoShape 297"/>
              <p:cNvCxnSpPr>
                <a:cxnSpLocks noChangeShapeType="1"/>
                <a:stCxn id="348445" idx="3"/>
                <a:endCxn id="34845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58" name="AutoShape 298"/>
              <p:cNvCxnSpPr>
                <a:cxnSpLocks noChangeShapeType="1"/>
                <a:stCxn id="348446" idx="3"/>
                <a:endCxn id="34845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59" name="AutoShape 299"/>
              <p:cNvCxnSpPr>
                <a:cxnSpLocks noChangeShapeType="1"/>
                <a:stCxn id="34844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60" name="AutoShape 300"/>
              <p:cNvCxnSpPr>
                <a:cxnSpLocks noChangeShapeType="1"/>
                <a:stCxn id="34844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461" name="Group 301"/>
            <p:cNvGrpSpPr>
              <a:grpSpLocks/>
            </p:cNvGrpSpPr>
            <p:nvPr/>
          </p:nvGrpSpPr>
          <p:grpSpPr bwMode="auto">
            <a:xfrm>
              <a:off x="2681" y="3355"/>
              <a:ext cx="347" cy="144"/>
              <a:chOff x="3193" y="2207"/>
              <a:chExt cx="440" cy="183"/>
            </a:xfrm>
          </p:grpSpPr>
          <p:grpSp>
            <p:nvGrpSpPr>
              <p:cNvPr id="348462" name="Group 302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463" name="Freeform 30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64" name="Freeform 30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65" name="Freeform 30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66" name="Freeform 30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67" name="Freeform 30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68" name="Freeform 30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69" name="Freeform 30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70" name="Freeform 31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71" name="Freeform 31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72" name="Line 31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73" name="Line 31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474" name="Oval 31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475" name="AutoShape 315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476" name="AutoShape 316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477" name="Rectangle 317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478" name="Freeform 318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79" name="Freeform 319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0" name="Freeform 320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1" name="Freeform 321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2" name="Freeform 322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3" name="Freeform 323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4" name="Freeform 324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5" name="Freeform 325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6" name="Freeform 326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7" name="Freeform 327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8" name="Freeform 328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489" name="Freeform 329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490" name="AutoShape 330"/>
              <p:cNvCxnSpPr>
                <a:cxnSpLocks noChangeShapeType="1"/>
                <a:stCxn id="348484" idx="3"/>
                <a:endCxn id="348471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91" name="AutoShape 331"/>
              <p:cNvCxnSpPr>
                <a:cxnSpLocks noChangeShapeType="1"/>
                <a:stCxn id="348485" idx="3"/>
                <a:endCxn id="348471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92" name="AutoShape 332"/>
              <p:cNvCxnSpPr>
                <a:cxnSpLocks noChangeShapeType="1"/>
                <a:stCxn id="348480" idx="3"/>
                <a:endCxn id="348486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93" name="AutoShape 333"/>
              <p:cNvCxnSpPr>
                <a:cxnSpLocks noChangeShapeType="1"/>
                <a:stCxn id="348481" idx="3"/>
                <a:endCxn id="348487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94" name="AutoShape 334"/>
              <p:cNvCxnSpPr>
                <a:cxnSpLocks noChangeShapeType="1"/>
                <a:stCxn id="348482" idx="3"/>
                <a:endCxn id="348488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95" name="AutoShape 335"/>
              <p:cNvCxnSpPr>
                <a:cxnSpLocks noChangeShapeType="1"/>
                <a:stCxn id="348483" idx="3"/>
                <a:endCxn id="348489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96" name="AutoShape 336"/>
              <p:cNvCxnSpPr>
                <a:cxnSpLocks noChangeShapeType="1"/>
                <a:stCxn id="348478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497" name="AutoShape 337"/>
              <p:cNvCxnSpPr>
                <a:cxnSpLocks noChangeShapeType="1"/>
                <a:stCxn id="348479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498" name="Group 338"/>
            <p:cNvGrpSpPr>
              <a:grpSpLocks/>
            </p:cNvGrpSpPr>
            <p:nvPr/>
          </p:nvGrpSpPr>
          <p:grpSpPr bwMode="auto">
            <a:xfrm>
              <a:off x="3338" y="3174"/>
              <a:ext cx="347" cy="144"/>
              <a:chOff x="3193" y="2207"/>
              <a:chExt cx="440" cy="183"/>
            </a:xfrm>
          </p:grpSpPr>
          <p:grpSp>
            <p:nvGrpSpPr>
              <p:cNvPr id="348499" name="Group 339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500" name="Freeform 34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01" name="Freeform 34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02" name="Freeform 34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03" name="Freeform 34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04" name="Freeform 34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05" name="Freeform 34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06" name="Freeform 34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07" name="Freeform 34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08" name="Freeform 34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09" name="Line 34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10" name="Line 35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11" name="Oval 35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512" name="AutoShape 352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513" name="AutoShape 353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514" name="Rectangle 354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515" name="Freeform 355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16" name="Freeform 356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17" name="Freeform 357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18" name="Freeform 358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19" name="Freeform 359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20" name="Freeform 360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21" name="Freeform 361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22" name="Freeform 362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23" name="Freeform 363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24" name="Freeform 364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25" name="Freeform 365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26" name="Freeform 366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527" name="AutoShape 367"/>
              <p:cNvCxnSpPr>
                <a:cxnSpLocks noChangeShapeType="1"/>
                <a:stCxn id="348521" idx="3"/>
                <a:endCxn id="348508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28" name="AutoShape 368"/>
              <p:cNvCxnSpPr>
                <a:cxnSpLocks noChangeShapeType="1"/>
                <a:stCxn id="348522" idx="3"/>
                <a:endCxn id="348508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29" name="AutoShape 369"/>
              <p:cNvCxnSpPr>
                <a:cxnSpLocks noChangeShapeType="1"/>
                <a:stCxn id="348517" idx="3"/>
                <a:endCxn id="348523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30" name="AutoShape 370"/>
              <p:cNvCxnSpPr>
                <a:cxnSpLocks noChangeShapeType="1"/>
                <a:stCxn id="348518" idx="3"/>
                <a:endCxn id="348524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31" name="AutoShape 371"/>
              <p:cNvCxnSpPr>
                <a:cxnSpLocks noChangeShapeType="1"/>
                <a:stCxn id="348519" idx="3"/>
                <a:endCxn id="348525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32" name="AutoShape 372"/>
              <p:cNvCxnSpPr>
                <a:cxnSpLocks noChangeShapeType="1"/>
                <a:stCxn id="348520" idx="3"/>
                <a:endCxn id="348526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33" name="AutoShape 373"/>
              <p:cNvCxnSpPr>
                <a:cxnSpLocks noChangeShapeType="1"/>
                <a:stCxn id="348515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34" name="AutoShape 374"/>
              <p:cNvCxnSpPr>
                <a:cxnSpLocks noChangeShapeType="1"/>
                <a:stCxn id="348516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535" name="Group 375"/>
            <p:cNvGrpSpPr>
              <a:grpSpLocks/>
            </p:cNvGrpSpPr>
            <p:nvPr/>
          </p:nvGrpSpPr>
          <p:grpSpPr bwMode="auto">
            <a:xfrm>
              <a:off x="4389" y="3219"/>
              <a:ext cx="347" cy="144"/>
              <a:chOff x="3193" y="2207"/>
              <a:chExt cx="440" cy="183"/>
            </a:xfrm>
          </p:grpSpPr>
          <p:grpSp>
            <p:nvGrpSpPr>
              <p:cNvPr id="348536" name="Group 37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537" name="Freeform 37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38" name="Freeform 37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39" name="Freeform 37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40" name="Freeform 38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41" name="Freeform 38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42" name="Freeform 38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43" name="Freeform 38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44" name="Freeform 38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45" name="Freeform 38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46" name="Line 38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47" name="Line 38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48" name="Oval 38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549" name="AutoShape 38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550" name="AutoShape 39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551" name="Rectangle 39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552" name="Freeform 39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53" name="Freeform 39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54" name="Freeform 39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55" name="Freeform 39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56" name="Freeform 39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57" name="Freeform 39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58" name="Freeform 39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59" name="Freeform 39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60" name="Freeform 40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61" name="Freeform 40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62" name="Freeform 40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63" name="Freeform 40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564" name="AutoShape 404"/>
              <p:cNvCxnSpPr>
                <a:cxnSpLocks noChangeShapeType="1"/>
                <a:stCxn id="348558" idx="3"/>
                <a:endCxn id="348545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65" name="AutoShape 405"/>
              <p:cNvCxnSpPr>
                <a:cxnSpLocks noChangeShapeType="1"/>
                <a:stCxn id="348559" idx="3"/>
                <a:endCxn id="348545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66" name="AutoShape 406"/>
              <p:cNvCxnSpPr>
                <a:cxnSpLocks noChangeShapeType="1"/>
                <a:stCxn id="348554" idx="3"/>
                <a:endCxn id="348560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67" name="AutoShape 407"/>
              <p:cNvCxnSpPr>
                <a:cxnSpLocks noChangeShapeType="1"/>
                <a:stCxn id="348555" idx="3"/>
                <a:endCxn id="348561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68" name="AutoShape 408"/>
              <p:cNvCxnSpPr>
                <a:cxnSpLocks noChangeShapeType="1"/>
                <a:stCxn id="348556" idx="3"/>
                <a:endCxn id="348562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69" name="AutoShape 409"/>
              <p:cNvCxnSpPr>
                <a:cxnSpLocks noChangeShapeType="1"/>
                <a:stCxn id="348557" idx="3"/>
                <a:endCxn id="348563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70" name="AutoShape 410"/>
              <p:cNvCxnSpPr>
                <a:cxnSpLocks noChangeShapeType="1"/>
                <a:stCxn id="348552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571" name="AutoShape 411"/>
              <p:cNvCxnSpPr>
                <a:cxnSpLocks noChangeShapeType="1"/>
                <a:stCxn id="348553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572" name="Group 412"/>
            <p:cNvGrpSpPr>
              <a:grpSpLocks/>
            </p:cNvGrpSpPr>
            <p:nvPr/>
          </p:nvGrpSpPr>
          <p:grpSpPr bwMode="auto">
            <a:xfrm>
              <a:off x="3391" y="3811"/>
              <a:ext cx="347" cy="144"/>
              <a:chOff x="3193" y="2207"/>
              <a:chExt cx="440" cy="183"/>
            </a:xfrm>
          </p:grpSpPr>
          <p:grpSp>
            <p:nvGrpSpPr>
              <p:cNvPr id="348573" name="Group 41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574" name="Freeform 41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75" name="Freeform 41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76" name="Freeform 41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77" name="Freeform 41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78" name="Freeform 41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79" name="Freeform 41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80" name="Freeform 42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81" name="Freeform 42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82" name="Freeform 42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83" name="Line 42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84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585" name="Oval 42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586" name="AutoShape 42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587" name="AutoShape 42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588" name="Rectangle 42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589" name="Freeform 42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0" name="Freeform 43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1" name="Freeform 43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2" name="Freeform 43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3" name="Freeform 43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4" name="Freeform 43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5" name="Freeform 43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6" name="Freeform 43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7" name="Freeform 43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8" name="Freeform 43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599" name="Freeform 43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00" name="Freeform 44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601" name="AutoShape 441"/>
              <p:cNvCxnSpPr>
                <a:cxnSpLocks noChangeShapeType="1"/>
                <a:stCxn id="348595" idx="3"/>
                <a:endCxn id="34858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02" name="AutoShape 442"/>
              <p:cNvCxnSpPr>
                <a:cxnSpLocks noChangeShapeType="1"/>
                <a:stCxn id="348596" idx="3"/>
                <a:endCxn id="34858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03" name="AutoShape 443"/>
              <p:cNvCxnSpPr>
                <a:cxnSpLocks noChangeShapeType="1"/>
                <a:stCxn id="348591" idx="3"/>
                <a:endCxn id="34859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04" name="AutoShape 444"/>
              <p:cNvCxnSpPr>
                <a:cxnSpLocks noChangeShapeType="1"/>
                <a:stCxn id="348592" idx="3"/>
                <a:endCxn id="34859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05" name="AutoShape 445"/>
              <p:cNvCxnSpPr>
                <a:cxnSpLocks noChangeShapeType="1"/>
                <a:stCxn id="348593" idx="3"/>
                <a:endCxn id="34859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06" name="AutoShape 446"/>
              <p:cNvCxnSpPr>
                <a:cxnSpLocks noChangeShapeType="1"/>
                <a:stCxn id="348594" idx="3"/>
                <a:endCxn id="34860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07" name="AutoShape 447"/>
              <p:cNvCxnSpPr>
                <a:cxnSpLocks noChangeShapeType="1"/>
                <a:stCxn id="34858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08" name="AutoShape 448"/>
              <p:cNvCxnSpPr>
                <a:cxnSpLocks noChangeShapeType="1"/>
                <a:stCxn id="34859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609" name="Group 449"/>
            <p:cNvGrpSpPr>
              <a:grpSpLocks/>
            </p:cNvGrpSpPr>
            <p:nvPr/>
          </p:nvGrpSpPr>
          <p:grpSpPr bwMode="auto">
            <a:xfrm>
              <a:off x="3269" y="2084"/>
              <a:ext cx="347" cy="144"/>
              <a:chOff x="3193" y="2207"/>
              <a:chExt cx="440" cy="183"/>
            </a:xfrm>
          </p:grpSpPr>
          <p:grpSp>
            <p:nvGrpSpPr>
              <p:cNvPr id="348610" name="Group 450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611" name="Freeform 45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12" name="Freeform 45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13" name="Freeform 45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14" name="Freeform 45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15" name="Freeform 45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16" name="Freeform 45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17" name="Freeform 45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18" name="Freeform 45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19" name="Freeform 45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20" name="Line 46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21" name="Line 46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22" name="Oval 46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623" name="AutoShape 463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624" name="AutoShape 464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625" name="Rectangle 465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626" name="Freeform 466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27" name="Freeform 467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28" name="Freeform 468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29" name="Freeform 469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30" name="Freeform 470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31" name="Freeform 471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32" name="Freeform 472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33" name="Freeform 473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34" name="Freeform 474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35" name="Freeform 475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36" name="Freeform 476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37" name="Freeform 477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638" name="AutoShape 478"/>
              <p:cNvCxnSpPr>
                <a:cxnSpLocks noChangeShapeType="1"/>
                <a:stCxn id="348632" idx="3"/>
                <a:endCxn id="348619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39" name="AutoShape 479"/>
              <p:cNvCxnSpPr>
                <a:cxnSpLocks noChangeShapeType="1"/>
                <a:stCxn id="348633" idx="3"/>
                <a:endCxn id="348619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40" name="AutoShape 480"/>
              <p:cNvCxnSpPr>
                <a:cxnSpLocks noChangeShapeType="1"/>
                <a:stCxn id="348628" idx="3"/>
                <a:endCxn id="348634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41" name="AutoShape 481"/>
              <p:cNvCxnSpPr>
                <a:cxnSpLocks noChangeShapeType="1"/>
                <a:stCxn id="348629" idx="3"/>
                <a:endCxn id="348635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42" name="AutoShape 482"/>
              <p:cNvCxnSpPr>
                <a:cxnSpLocks noChangeShapeType="1"/>
                <a:stCxn id="348630" idx="3"/>
                <a:endCxn id="348636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43" name="AutoShape 483"/>
              <p:cNvCxnSpPr>
                <a:cxnSpLocks noChangeShapeType="1"/>
                <a:stCxn id="348631" idx="3"/>
                <a:endCxn id="348637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44" name="AutoShape 484"/>
              <p:cNvCxnSpPr>
                <a:cxnSpLocks noChangeShapeType="1"/>
                <a:stCxn id="348626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45" name="AutoShape 485"/>
              <p:cNvCxnSpPr>
                <a:cxnSpLocks noChangeShapeType="1"/>
                <a:stCxn id="348627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646" name="Group 486"/>
            <p:cNvGrpSpPr>
              <a:grpSpLocks/>
            </p:cNvGrpSpPr>
            <p:nvPr/>
          </p:nvGrpSpPr>
          <p:grpSpPr bwMode="auto">
            <a:xfrm>
              <a:off x="4720" y="2450"/>
              <a:ext cx="347" cy="144"/>
              <a:chOff x="3193" y="2207"/>
              <a:chExt cx="440" cy="183"/>
            </a:xfrm>
          </p:grpSpPr>
          <p:grpSp>
            <p:nvGrpSpPr>
              <p:cNvPr id="348647" name="Group 487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648" name="Freeform 48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49" name="Freeform 48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0" name="Freeform 49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1" name="Freeform 49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2" name="Freeform 49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3" name="Freeform 49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4" name="Freeform 49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5" name="Freeform 49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6" name="Freeform 49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7" name="Line 49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8" name="Line 49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59" name="Oval 49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660" name="AutoShape 500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661" name="AutoShape 501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662" name="Rectangle 502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663" name="Freeform 503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64" name="Freeform 504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65" name="Freeform 505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66" name="Freeform 506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67" name="Freeform 507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68" name="Freeform 508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69" name="Freeform 509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70" name="Freeform 510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71" name="Freeform 511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72" name="Freeform 512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73" name="Freeform 513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674" name="Freeform 514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675" name="AutoShape 515"/>
              <p:cNvCxnSpPr>
                <a:cxnSpLocks noChangeShapeType="1"/>
                <a:stCxn id="348669" idx="3"/>
                <a:endCxn id="348656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76" name="AutoShape 516"/>
              <p:cNvCxnSpPr>
                <a:cxnSpLocks noChangeShapeType="1"/>
                <a:stCxn id="348670" idx="3"/>
                <a:endCxn id="348656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77" name="AutoShape 517"/>
              <p:cNvCxnSpPr>
                <a:cxnSpLocks noChangeShapeType="1"/>
                <a:stCxn id="348665" idx="3"/>
                <a:endCxn id="348671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78" name="AutoShape 518"/>
              <p:cNvCxnSpPr>
                <a:cxnSpLocks noChangeShapeType="1"/>
                <a:stCxn id="348666" idx="3"/>
                <a:endCxn id="348672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79" name="AutoShape 519"/>
              <p:cNvCxnSpPr>
                <a:cxnSpLocks noChangeShapeType="1"/>
                <a:stCxn id="348667" idx="3"/>
                <a:endCxn id="348673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80" name="AutoShape 520"/>
              <p:cNvCxnSpPr>
                <a:cxnSpLocks noChangeShapeType="1"/>
                <a:stCxn id="348668" idx="3"/>
                <a:endCxn id="348674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81" name="AutoShape 521"/>
              <p:cNvCxnSpPr>
                <a:cxnSpLocks noChangeShapeType="1"/>
                <a:stCxn id="348663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682" name="AutoShape 522"/>
              <p:cNvCxnSpPr>
                <a:cxnSpLocks noChangeShapeType="1"/>
                <a:stCxn id="348664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683" name="Group 523"/>
            <p:cNvGrpSpPr>
              <a:grpSpLocks/>
            </p:cNvGrpSpPr>
            <p:nvPr/>
          </p:nvGrpSpPr>
          <p:grpSpPr bwMode="auto">
            <a:xfrm>
              <a:off x="3993" y="1955"/>
              <a:ext cx="347" cy="144"/>
              <a:chOff x="3193" y="2207"/>
              <a:chExt cx="440" cy="183"/>
            </a:xfrm>
          </p:grpSpPr>
          <p:grpSp>
            <p:nvGrpSpPr>
              <p:cNvPr id="348684" name="Group 524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685" name="Freeform 52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86" name="Freeform 52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87" name="Freeform 52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88" name="Freeform 52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89" name="Freeform 52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90" name="Freeform 53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91" name="Freeform 53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92" name="Freeform 53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93" name="Freeform 53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94" name="Line 53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95" name="Line 53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696" name="Oval 53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697" name="AutoShape 537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698" name="AutoShape 538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699" name="Rectangle 539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700" name="Freeform 540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01" name="Freeform 541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02" name="Freeform 542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03" name="Freeform 543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04" name="Freeform 544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05" name="Freeform 545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06" name="Freeform 546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07" name="Freeform 547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08" name="Freeform 548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09" name="Freeform 549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10" name="Freeform 550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11" name="Freeform 551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712" name="AutoShape 552"/>
              <p:cNvCxnSpPr>
                <a:cxnSpLocks noChangeShapeType="1"/>
                <a:stCxn id="348706" idx="3"/>
                <a:endCxn id="348693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13" name="AutoShape 553"/>
              <p:cNvCxnSpPr>
                <a:cxnSpLocks noChangeShapeType="1"/>
                <a:stCxn id="348707" idx="3"/>
                <a:endCxn id="348693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14" name="AutoShape 554"/>
              <p:cNvCxnSpPr>
                <a:cxnSpLocks noChangeShapeType="1"/>
                <a:stCxn id="348702" idx="3"/>
                <a:endCxn id="348708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15" name="AutoShape 555"/>
              <p:cNvCxnSpPr>
                <a:cxnSpLocks noChangeShapeType="1"/>
                <a:stCxn id="348703" idx="3"/>
                <a:endCxn id="348709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16" name="AutoShape 556"/>
              <p:cNvCxnSpPr>
                <a:cxnSpLocks noChangeShapeType="1"/>
                <a:stCxn id="348704" idx="3"/>
                <a:endCxn id="348710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17" name="AutoShape 557"/>
              <p:cNvCxnSpPr>
                <a:cxnSpLocks noChangeShapeType="1"/>
                <a:stCxn id="348705" idx="3"/>
                <a:endCxn id="348711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18" name="AutoShape 558"/>
              <p:cNvCxnSpPr>
                <a:cxnSpLocks noChangeShapeType="1"/>
                <a:stCxn id="348700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19" name="AutoShape 559"/>
              <p:cNvCxnSpPr>
                <a:cxnSpLocks noChangeShapeType="1"/>
                <a:stCxn id="348701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720" name="Group 560"/>
            <p:cNvGrpSpPr>
              <a:grpSpLocks/>
            </p:cNvGrpSpPr>
            <p:nvPr/>
          </p:nvGrpSpPr>
          <p:grpSpPr bwMode="auto">
            <a:xfrm>
              <a:off x="3498" y="2481"/>
              <a:ext cx="347" cy="144"/>
              <a:chOff x="3193" y="2207"/>
              <a:chExt cx="440" cy="183"/>
            </a:xfrm>
          </p:grpSpPr>
          <p:grpSp>
            <p:nvGrpSpPr>
              <p:cNvPr id="348721" name="Group 561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722" name="Freeform 56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23" name="Freeform 56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24" name="Freeform 56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25" name="Freeform 56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26" name="Freeform 56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27" name="Freeform 56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28" name="Freeform 56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29" name="Freeform 56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30" name="Freeform 57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31" name="Line 57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32" name="Line 57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33" name="Oval 57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734" name="AutoShape 574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735" name="AutoShape 575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736" name="Rectangle 576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737" name="Freeform 577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38" name="Freeform 578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39" name="Freeform 579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40" name="Freeform 580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41" name="Freeform 581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42" name="Freeform 582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43" name="Freeform 583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44" name="Freeform 584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45" name="Freeform 585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46" name="Freeform 586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47" name="Freeform 587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48" name="Freeform 588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749" name="AutoShape 589"/>
              <p:cNvCxnSpPr>
                <a:cxnSpLocks noChangeShapeType="1"/>
                <a:stCxn id="348743" idx="3"/>
                <a:endCxn id="348730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50" name="AutoShape 590"/>
              <p:cNvCxnSpPr>
                <a:cxnSpLocks noChangeShapeType="1"/>
                <a:stCxn id="348744" idx="3"/>
                <a:endCxn id="348730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51" name="AutoShape 591"/>
              <p:cNvCxnSpPr>
                <a:cxnSpLocks noChangeShapeType="1"/>
                <a:stCxn id="348739" idx="3"/>
                <a:endCxn id="348745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52" name="AutoShape 592"/>
              <p:cNvCxnSpPr>
                <a:cxnSpLocks noChangeShapeType="1"/>
                <a:stCxn id="348740" idx="3"/>
                <a:endCxn id="348746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53" name="AutoShape 593"/>
              <p:cNvCxnSpPr>
                <a:cxnSpLocks noChangeShapeType="1"/>
                <a:stCxn id="348741" idx="3"/>
                <a:endCxn id="348747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54" name="AutoShape 594"/>
              <p:cNvCxnSpPr>
                <a:cxnSpLocks noChangeShapeType="1"/>
                <a:stCxn id="348742" idx="3"/>
                <a:endCxn id="348748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55" name="AutoShape 595"/>
              <p:cNvCxnSpPr>
                <a:cxnSpLocks noChangeShapeType="1"/>
                <a:stCxn id="348737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56" name="AutoShape 596"/>
              <p:cNvCxnSpPr>
                <a:cxnSpLocks noChangeShapeType="1"/>
                <a:stCxn id="348738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757" name="Group 597"/>
            <p:cNvGrpSpPr>
              <a:grpSpLocks/>
            </p:cNvGrpSpPr>
            <p:nvPr/>
          </p:nvGrpSpPr>
          <p:grpSpPr bwMode="auto">
            <a:xfrm>
              <a:off x="2559" y="2760"/>
              <a:ext cx="347" cy="144"/>
              <a:chOff x="3193" y="2207"/>
              <a:chExt cx="440" cy="183"/>
            </a:xfrm>
          </p:grpSpPr>
          <p:grpSp>
            <p:nvGrpSpPr>
              <p:cNvPr id="348758" name="Group 598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759" name="Freeform 59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0" name="Freeform 60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1" name="Freeform 60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2" name="Freeform 60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3" name="Freeform 60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4" name="Freeform 60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5" name="Freeform 60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6" name="Freeform 60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7" name="Freeform 60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8" name="Line 60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69" name="Line 60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70" name="Oval 61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771" name="AutoShape 611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772" name="AutoShape 612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773" name="Rectangle 613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774" name="Freeform 614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75" name="Freeform 615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76" name="Freeform 616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77" name="Freeform 617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78" name="Freeform 618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79" name="Freeform 619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80" name="Freeform 620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81" name="Freeform 621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82" name="Freeform 622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83" name="Freeform 623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84" name="Freeform 624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785" name="Freeform 625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786" name="AutoShape 626"/>
              <p:cNvCxnSpPr>
                <a:cxnSpLocks noChangeShapeType="1"/>
                <a:stCxn id="348780" idx="3"/>
                <a:endCxn id="34876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87" name="AutoShape 627"/>
              <p:cNvCxnSpPr>
                <a:cxnSpLocks noChangeShapeType="1"/>
                <a:stCxn id="348781" idx="3"/>
                <a:endCxn id="34876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88" name="AutoShape 628"/>
              <p:cNvCxnSpPr>
                <a:cxnSpLocks noChangeShapeType="1"/>
                <a:stCxn id="348776" idx="3"/>
                <a:endCxn id="34878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89" name="AutoShape 629"/>
              <p:cNvCxnSpPr>
                <a:cxnSpLocks noChangeShapeType="1"/>
                <a:stCxn id="348777" idx="3"/>
                <a:endCxn id="34878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90" name="AutoShape 630"/>
              <p:cNvCxnSpPr>
                <a:cxnSpLocks noChangeShapeType="1"/>
                <a:stCxn id="348778" idx="3"/>
                <a:endCxn id="34878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91" name="AutoShape 631"/>
              <p:cNvCxnSpPr>
                <a:cxnSpLocks noChangeShapeType="1"/>
                <a:stCxn id="348779" idx="3"/>
                <a:endCxn id="34878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92" name="AutoShape 632"/>
              <p:cNvCxnSpPr>
                <a:cxnSpLocks noChangeShapeType="1"/>
                <a:stCxn id="34877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793" name="AutoShape 633"/>
              <p:cNvCxnSpPr>
                <a:cxnSpLocks noChangeShapeType="1"/>
                <a:stCxn id="34877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794" name="Group 634"/>
            <p:cNvGrpSpPr>
              <a:grpSpLocks/>
            </p:cNvGrpSpPr>
            <p:nvPr/>
          </p:nvGrpSpPr>
          <p:grpSpPr bwMode="auto">
            <a:xfrm>
              <a:off x="2378" y="1915"/>
              <a:ext cx="347" cy="144"/>
              <a:chOff x="3193" y="2207"/>
              <a:chExt cx="440" cy="183"/>
            </a:xfrm>
          </p:grpSpPr>
          <p:grpSp>
            <p:nvGrpSpPr>
              <p:cNvPr id="348795" name="Group 635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796" name="Freeform 63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97" name="Freeform 63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98" name="Freeform 63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799" name="Freeform 63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00" name="Freeform 64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01" name="Freeform 64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02" name="Freeform 64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03" name="Freeform 64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04" name="Freeform 64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05" name="Line 64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06" name="Line 64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07" name="Oval 64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808" name="AutoShape 648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809" name="AutoShape 649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810" name="Rectangle 650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811" name="Freeform 651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12" name="Freeform 652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13" name="Freeform 653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14" name="Freeform 654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15" name="Freeform 655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16" name="Freeform 656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17" name="Freeform 657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18" name="Freeform 658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19" name="Freeform 659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20" name="Freeform 660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21" name="Freeform 661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22" name="Freeform 662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823" name="AutoShape 663"/>
              <p:cNvCxnSpPr>
                <a:cxnSpLocks noChangeShapeType="1"/>
                <a:stCxn id="348817" idx="3"/>
                <a:endCxn id="34880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24" name="AutoShape 664"/>
              <p:cNvCxnSpPr>
                <a:cxnSpLocks noChangeShapeType="1"/>
                <a:stCxn id="348818" idx="3"/>
                <a:endCxn id="34880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25" name="AutoShape 665"/>
              <p:cNvCxnSpPr>
                <a:cxnSpLocks noChangeShapeType="1"/>
                <a:stCxn id="348813" idx="3"/>
                <a:endCxn id="34881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26" name="AutoShape 666"/>
              <p:cNvCxnSpPr>
                <a:cxnSpLocks noChangeShapeType="1"/>
                <a:stCxn id="348814" idx="3"/>
                <a:endCxn id="34882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27" name="AutoShape 667"/>
              <p:cNvCxnSpPr>
                <a:cxnSpLocks noChangeShapeType="1"/>
                <a:stCxn id="348815" idx="3"/>
                <a:endCxn id="34882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28" name="AutoShape 668"/>
              <p:cNvCxnSpPr>
                <a:cxnSpLocks noChangeShapeType="1"/>
                <a:stCxn id="348816" idx="3"/>
                <a:endCxn id="34882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29" name="AutoShape 669"/>
              <p:cNvCxnSpPr>
                <a:cxnSpLocks noChangeShapeType="1"/>
                <a:stCxn id="34881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30" name="AutoShape 670"/>
              <p:cNvCxnSpPr>
                <a:cxnSpLocks noChangeShapeType="1"/>
                <a:stCxn id="34881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831" name="Group 671"/>
            <p:cNvGrpSpPr>
              <a:grpSpLocks/>
            </p:cNvGrpSpPr>
            <p:nvPr/>
          </p:nvGrpSpPr>
          <p:grpSpPr bwMode="auto">
            <a:xfrm>
              <a:off x="2585" y="1611"/>
              <a:ext cx="347" cy="144"/>
              <a:chOff x="3193" y="2207"/>
              <a:chExt cx="440" cy="183"/>
            </a:xfrm>
          </p:grpSpPr>
          <p:grpSp>
            <p:nvGrpSpPr>
              <p:cNvPr id="348832" name="Group 672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833" name="Freeform 67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34" name="Freeform 67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35" name="Freeform 67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36" name="Freeform 67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37" name="Freeform 67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38" name="Freeform 67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39" name="Freeform 67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40" name="Freeform 68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41" name="Freeform 68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42" name="Line 68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43" name="Line 68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44" name="Oval 68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845" name="AutoShape 685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846" name="AutoShape 686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847" name="Rectangle 687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848" name="Freeform 688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49" name="Freeform 689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0" name="Freeform 690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1" name="Freeform 691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2" name="Freeform 692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3" name="Freeform 693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4" name="Freeform 694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5" name="Freeform 695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6" name="Freeform 696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7" name="Freeform 697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8" name="Freeform 698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59" name="Freeform 699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860" name="AutoShape 700"/>
              <p:cNvCxnSpPr>
                <a:cxnSpLocks noChangeShapeType="1"/>
                <a:stCxn id="348854" idx="3"/>
                <a:endCxn id="348841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61" name="AutoShape 701"/>
              <p:cNvCxnSpPr>
                <a:cxnSpLocks noChangeShapeType="1"/>
                <a:stCxn id="348855" idx="3"/>
                <a:endCxn id="348841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62" name="AutoShape 702"/>
              <p:cNvCxnSpPr>
                <a:cxnSpLocks noChangeShapeType="1"/>
                <a:stCxn id="348850" idx="3"/>
                <a:endCxn id="348856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63" name="AutoShape 703"/>
              <p:cNvCxnSpPr>
                <a:cxnSpLocks noChangeShapeType="1"/>
                <a:stCxn id="348851" idx="3"/>
                <a:endCxn id="348857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64" name="AutoShape 704"/>
              <p:cNvCxnSpPr>
                <a:cxnSpLocks noChangeShapeType="1"/>
                <a:stCxn id="348852" idx="3"/>
                <a:endCxn id="348858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65" name="AutoShape 705"/>
              <p:cNvCxnSpPr>
                <a:cxnSpLocks noChangeShapeType="1"/>
                <a:stCxn id="348853" idx="3"/>
                <a:endCxn id="348859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66" name="AutoShape 706"/>
              <p:cNvCxnSpPr>
                <a:cxnSpLocks noChangeShapeType="1"/>
                <a:stCxn id="348848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67" name="AutoShape 707"/>
              <p:cNvCxnSpPr>
                <a:cxnSpLocks noChangeShapeType="1"/>
                <a:stCxn id="348849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868" name="Group 708"/>
            <p:cNvGrpSpPr>
              <a:grpSpLocks/>
            </p:cNvGrpSpPr>
            <p:nvPr/>
          </p:nvGrpSpPr>
          <p:grpSpPr bwMode="auto">
            <a:xfrm>
              <a:off x="1856" y="2524"/>
              <a:ext cx="347" cy="144"/>
              <a:chOff x="3193" y="2207"/>
              <a:chExt cx="440" cy="183"/>
            </a:xfrm>
          </p:grpSpPr>
          <p:grpSp>
            <p:nvGrpSpPr>
              <p:cNvPr id="348869" name="Group 709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870" name="Freeform 71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71" name="Freeform 71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72" name="Freeform 71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73" name="Freeform 71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74" name="Freeform 71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75" name="Freeform 71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76" name="Freeform 71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77" name="Freeform 71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78" name="Freeform 71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79" name="Line 71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80" name="Line 72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881" name="Oval 72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882" name="AutoShape 722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883" name="AutoShape 723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884" name="Rectangle 724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885" name="Freeform 725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86" name="Freeform 726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87" name="Freeform 727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88" name="Freeform 728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89" name="Freeform 729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90" name="Freeform 730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91" name="Freeform 731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92" name="Freeform 732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93" name="Freeform 733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94" name="Freeform 734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95" name="Freeform 735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896" name="Freeform 736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897" name="AutoShape 737"/>
              <p:cNvCxnSpPr>
                <a:cxnSpLocks noChangeShapeType="1"/>
                <a:stCxn id="348891" idx="3"/>
                <a:endCxn id="348878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98" name="AutoShape 738"/>
              <p:cNvCxnSpPr>
                <a:cxnSpLocks noChangeShapeType="1"/>
                <a:stCxn id="348892" idx="3"/>
                <a:endCxn id="348878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899" name="AutoShape 739"/>
              <p:cNvCxnSpPr>
                <a:cxnSpLocks noChangeShapeType="1"/>
                <a:stCxn id="348887" idx="3"/>
                <a:endCxn id="348893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00" name="AutoShape 740"/>
              <p:cNvCxnSpPr>
                <a:cxnSpLocks noChangeShapeType="1"/>
                <a:stCxn id="348888" idx="3"/>
                <a:endCxn id="348894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01" name="AutoShape 741"/>
              <p:cNvCxnSpPr>
                <a:cxnSpLocks noChangeShapeType="1"/>
                <a:stCxn id="348889" idx="3"/>
                <a:endCxn id="348895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02" name="AutoShape 742"/>
              <p:cNvCxnSpPr>
                <a:cxnSpLocks noChangeShapeType="1"/>
                <a:stCxn id="348890" idx="3"/>
                <a:endCxn id="348896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03" name="AutoShape 743"/>
              <p:cNvCxnSpPr>
                <a:cxnSpLocks noChangeShapeType="1"/>
                <a:stCxn id="348885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04" name="AutoShape 744"/>
              <p:cNvCxnSpPr>
                <a:cxnSpLocks noChangeShapeType="1"/>
                <a:stCxn id="348886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905" name="Group 745"/>
            <p:cNvGrpSpPr>
              <a:grpSpLocks/>
            </p:cNvGrpSpPr>
            <p:nvPr/>
          </p:nvGrpSpPr>
          <p:grpSpPr bwMode="auto">
            <a:xfrm>
              <a:off x="5306" y="2422"/>
              <a:ext cx="347" cy="144"/>
              <a:chOff x="3193" y="2207"/>
              <a:chExt cx="440" cy="183"/>
            </a:xfrm>
          </p:grpSpPr>
          <p:grpSp>
            <p:nvGrpSpPr>
              <p:cNvPr id="348906" name="Group 74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907" name="Freeform 74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08" name="Freeform 74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09" name="Freeform 74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10" name="Freeform 75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11" name="Freeform 75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12" name="Freeform 75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13" name="Freeform 75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14" name="Freeform 75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15" name="Freeform 75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16" name="Line 75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17" name="Line 75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18" name="Oval 75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919" name="AutoShape 75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920" name="AutoShape 76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921" name="Rectangle 76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922" name="Freeform 76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23" name="Freeform 76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24" name="Freeform 76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25" name="Freeform 76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26" name="Freeform 76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27" name="Freeform 76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28" name="Freeform 76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29" name="Freeform 76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30" name="Freeform 77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31" name="Freeform 77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32" name="Freeform 77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33" name="Freeform 77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934" name="AutoShape 774"/>
              <p:cNvCxnSpPr>
                <a:cxnSpLocks noChangeShapeType="1"/>
                <a:stCxn id="348928" idx="3"/>
                <a:endCxn id="348915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35" name="AutoShape 775"/>
              <p:cNvCxnSpPr>
                <a:cxnSpLocks noChangeShapeType="1"/>
                <a:stCxn id="348929" idx="3"/>
                <a:endCxn id="348915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36" name="AutoShape 776"/>
              <p:cNvCxnSpPr>
                <a:cxnSpLocks noChangeShapeType="1"/>
                <a:stCxn id="348924" idx="3"/>
                <a:endCxn id="348930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37" name="AutoShape 777"/>
              <p:cNvCxnSpPr>
                <a:cxnSpLocks noChangeShapeType="1"/>
                <a:stCxn id="348925" idx="3"/>
                <a:endCxn id="348931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38" name="AutoShape 778"/>
              <p:cNvCxnSpPr>
                <a:cxnSpLocks noChangeShapeType="1"/>
                <a:stCxn id="348926" idx="3"/>
                <a:endCxn id="348932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39" name="AutoShape 779"/>
              <p:cNvCxnSpPr>
                <a:cxnSpLocks noChangeShapeType="1"/>
                <a:stCxn id="348927" idx="3"/>
                <a:endCxn id="348933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40" name="AutoShape 780"/>
              <p:cNvCxnSpPr>
                <a:cxnSpLocks noChangeShapeType="1"/>
                <a:stCxn id="348922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41" name="AutoShape 781"/>
              <p:cNvCxnSpPr>
                <a:cxnSpLocks noChangeShapeType="1"/>
                <a:stCxn id="348923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48942" name="Group 782"/>
            <p:cNvGrpSpPr>
              <a:grpSpLocks/>
            </p:cNvGrpSpPr>
            <p:nvPr/>
          </p:nvGrpSpPr>
          <p:grpSpPr bwMode="auto">
            <a:xfrm>
              <a:off x="4921" y="2978"/>
              <a:ext cx="347" cy="144"/>
              <a:chOff x="3193" y="2207"/>
              <a:chExt cx="440" cy="183"/>
            </a:xfrm>
          </p:grpSpPr>
          <p:grpSp>
            <p:nvGrpSpPr>
              <p:cNvPr id="348943" name="Group 78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48944" name="Freeform 78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45" name="Freeform 78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46" name="Freeform 78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47" name="Freeform 78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48" name="Freeform 78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49" name="Freeform 78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50" name="Freeform 79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51" name="Freeform 79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52" name="Freeform 79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53" name="Line 79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54" name="Line 79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48955" name="Oval 79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8956" name="AutoShape 79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48957" name="AutoShape 79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958" name="Rectangle 79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48959" name="Freeform 79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0" name="Freeform 80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1" name="Freeform 80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2" name="Freeform 80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3" name="Freeform 80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4" name="Freeform 80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5" name="Freeform 80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6" name="Freeform 80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7" name="Freeform 80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8" name="Freeform 80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69" name="Freeform 80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8970" name="Freeform 81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48971" name="AutoShape 811"/>
              <p:cNvCxnSpPr>
                <a:cxnSpLocks noChangeShapeType="1"/>
                <a:stCxn id="348965" idx="3"/>
                <a:endCxn id="34895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72" name="AutoShape 812"/>
              <p:cNvCxnSpPr>
                <a:cxnSpLocks noChangeShapeType="1"/>
                <a:stCxn id="348966" idx="3"/>
                <a:endCxn id="34895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73" name="AutoShape 813"/>
              <p:cNvCxnSpPr>
                <a:cxnSpLocks noChangeShapeType="1"/>
                <a:stCxn id="348961" idx="3"/>
                <a:endCxn id="34896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74" name="AutoShape 814"/>
              <p:cNvCxnSpPr>
                <a:cxnSpLocks noChangeShapeType="1"/>
                <a:stCxn id="348962" idx="3"/>
                <a:endCxn id="34896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75" name="AutoShape 815"/>
              <p:cNvCxnSpPr>
                <a:cxnSpLocks noChangeShapeType="1"/>
                <a:stCxn id="348963" idx="3"/>
                <a:endCxn id="34896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76" name="AutoShape 816"/>
              <p:cNvCxnSpPr>
                <a:cxnSpLocks noChangeShapeType="1"/>
                <a:stCxn id="348964" idx="3"/>
                <a:endCxn id="34897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77" name="AutoShape 817"/>
              <p:cNvCxnSpPr>
                <a:cxnSpLocks noChangeShapeType="1"/>
                <a:stCxn id="34895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48978" name="AutoShape 818"/>
              <p:cNvCxnSpPr>
                <a:cxnSpLocks noChangeShapeType="1"/>
                <a:stCxn id="34896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48979" name="AutoShape 819"/>
            <p:cNvCxnSpPr>
              <a:cxnSpLocks noChangeShapeType="1"/>
              <a:stCxn id="348880" idx="1"/>
              <a:endCxn id="348361" idx="1"/>
            </p:cNvCxnSpPr>
            <p:nvPr/>
          </p:nvCxnSpPr>
          <p:spPr bwMode="auto">
            <a:xfrm flipV="1">
              <a:off x="1920" y="2308"/>
              <a:ext cx="614" cy="23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0" name="AutoShape 820"/>
            <p:cNvCxnSpPr>
              <a:cxnSpLocks noChangeShapeType="1"/>
              <a:endCxn id="348806" idx="0"/>
            </p:cNvCxnSpPr>
            <p:nvPr/>
          </p:nvCxnSpPr>
          <p:spPr bwMode="auto">
            <a:xfrm flipH="1" flipV="1">
              <a:off x="2433" y="1947"/>
              <a:ext cx="113" cy="33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1" name="AutoShape 821"/>
            <p:cNvCxnSpPr>
              <a:cxnSpLocks noChangeShapeType="1"/>
              <a:stCxn id="348806" idx="1"/>
            </p:cNvCxnSpPr>
            <p:nvPr/>
          </p:nvCxnSpPr>
          <p:spPr bwMode="auto">
            <a:xfrm flipV="1">
              <a:off x="2442" y="1612"/>
              <a:ext cx="198" cy="324"/>
            </a:xfrm>
            <a:prstGeom prst="straightConnector1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2" name="AutoShape 822"/>
            <p:cNvCxnSpPr>
              <a:cxnSpLocks noChangeShapeType="1"/>
              <a:stCxn id="348879" idx="0"/>
              <a:endCxn id="348769" idx="0"/>
            </p:cNvCxnSpPr>
            <p:nvPr/>
          </p:nvCxnSpPr>
          <p:spPr bwMode="auto">
            <a:xfrm>
              <a:off x="1912" y="2556"/>
              <a:ext cx="702" cy="23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3" name="AutoShape 823"/>
            <p:cNvCxnSpPr>
              <a:cxnSpLocks noChangeShapeType="1"/>
              <a:stCxn id="348769" idx="0"/>
              <a:endCxn id="348472" idx="1"/>
            </p:cNvCxnSpPr>
            <p:nvPr/>
          </p:nvCxnSpPr>
          <p:spPr bwMode="auto">
            <a:xfrm>
              <a:off x="2614" y="2792"/>
              <a:ext cx="114" cy="58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4" name="AutoShape 824"/>
            <p:cNvCxnSpPr>
              <a:cxnSpLocks noChangeShapeType="1"/>
              <a:stCxn id="348474" idx="0"/>
            </p:cNvCxnSpPr>
            <p:nvPr/>
          </p:nvCxnSpPr>
          <p:spPr bwMode="auto">
            <a:xfrm flipH="1">
              <a:off x="2117" y="3368"/>
              <a:ext cx="620" cy="11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5" name="AutoShape 825"/>
            <p:cNvCxnSpPr>
              <a:cxnSpLocks noChangeShapeType="1"/>
              <a:endCxn id="348770" idx="1"/>
            </p:cNvCxnSpPr>
            <p:nvPr/>
          </p:nvCxnSpPr>
          <p:spPr bwMode="auto">
            <a:xfrm flipV="1">
              <a:off x="2117" y="2774"/>
              <a:ext cx="494" cy="70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6" name="AutoShape 826"/>
            <p:cNvCxnSpPr>
              <a:cxnSpLocks noChangeShapeType="1"/>
              <a:stCxn id="348252" idx="1"/>
              <a:endCxn id="348878" idx="1"/>
            </p:cNvCxnSpPr>
            <p:nvPr/>
          </p:nvCxnSpPr>
          <p:spPr bwMode="auto">
            <a:xfrm flipH="1" flipV="1">
              <a:off x="1911" y="2587"/>
              <a:ext cx="194" cy="913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7" name="AutoShape 827"/>
            <p:cNvCxnSpPr>
              <a:cxnSpLocks noChangeShapeType="1"/>
              <a:stCxn id="348759" idx="27"/>
            </p:cNvCxnSpPr>
            <p:nvPr/>
          </p:nvCxnSpPr>
          <p:spPr bwMode="auto">
            <a:xfrm flipH="1" flipV="1">
              <a:off x="2544" y="2284"/>
              <a:ext cx="96" cy="48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8" name="AutoShape 828"/>
            <p:cNvCxnSpPr>
              <a:cxnSpLocks noChangeShapeType="1"/>
              <a:stCxn id="348806" idx="0"/>
              <a:endCxn id="348881" idx="0"/>
            </p:cNvCxnSpPr>
            <p:nvPr/>
          </p:nvCxnSpPr>
          <p:spPr bwMode="auto">
            <a:xfrm flipH="1">
              <a:off x="1912" y="1947"/>
              <a:ext cx="521" cy="590"/>
            </a:xfrm>
            <a:prstGeom prst="straightConnector1">
              <a:avLst/>
            </a:prstGeom>
            <a:noFill/>
            <a:ln w="57150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89" name="AutoShape 829"/>
            <p:cNvCxnSpPr>
              <a:cxnSpLocks noChangeShapeType="1"/>
              <a:stCxn id="348363" idx="2"/>
              <a:endCxn id="348622" idx="2"/>
            </p:cNvCxnSpPr>
            <p:nvPr/>
          </p:nvCxnSpPr>
          <p:spPr bwMode="auto">
            <a:xfrm flipV="1">
              <a:off x="2538" y="2102"/>
              <a:ext cx="782" cy="203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0" name="AutoShape 830"/>
            <p:cNvCxnSpPr>
              <a:cxnSpLocks noChangeShapeType="1"/>
              <a:stCxn id="348622" idx="2"/>
              <a:endCxn id="348844" idx="1"/>
            </p:cNvCxnSpPr>
            <p:nvPr/>
          </p:nvCxnSpPr>
          <p:spPr bwMode="auto">
            <a:xfrm flipH="1" flipV="1">
              <a:off x="2637" y="1625"/>
              <a:ext cx="683" cy="47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1" name="AutoShape 831"/>
            <p:cNvCxnSpPr>
              <a:cxnSpLocks noChangeShapeType="1"/>
              <a:stCxn id="348842" idx="1"/>
              <a:endCxn id="348289" idx="3"/>
            </p:cNvCxnSpPr>
            <p:nvPr/>
          </p:nvCxnSpPr>
          <p:spPr bwMode="auto">
            <a:xfrm>
              <a:off x="2632" y="1632"/>
              <a:ext cx="802" cy="55"/>
            </a:xfrm>
            <a:prstGeom prst="straightConnector1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2" name="AutoShape 832"/>
            <p:cNvCxnSpPr>
              <a:cxnSpLocks noChangeShapeType="1"/>
              <a:stCxn id="348287" idx="0"/>
            </p:cNvCxnSpPr>
            <p:nvPr/>
          </p:nvCxnSpPr>
          <p:spPr bwMode="auto">
            <a:xfrm flipH="1">
              <a:off x="3289" y="1697"/>
              <a:ext cx="149" cy="394"/>
            </a:xfrm>
            <a:prstGeom prst="straightConnector1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3" name="AutoShape 833"/>
            <p:cNvCxnSpPr>
              <a:cxnSpLocks noChangeShapeType="1"/>
              <a:stCxn id="348621" idx="0"/>
            </p:cNvCxnSpPr>
            <p:nvPr/>
          </p:nvCxnSpPr>
          <p:spPr bwMode="auto">
            <a:xfrm flipV="1">
              <a:off x="3324" y="1953"/>
              <a:ext cx="716" cy="163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4" name="AutoShape 834"/>
            <p:cNvCxnSpPr>
              <a:cxnSpLocks noChangeShapeType="1"/>
            </p:cNvCxnSpPr>
            <p:nvPr/>
          </p:nvCxnSpPr>
          <p:spPr bwMode="auto">
            <a:xfrm flipH="1" flipV="1">
              <a:off x="3471" y="1684"/>
              <a:ext cx="554" cy="25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5" name="AutoShape 835"/>
            <p:cNvCxnSpPr>
              <a:cxnSpLocks noChangeShapeType="1"/>
              <a:endCxn id="348399" idx="1"/>
            </p:cNvCxnSpPr>
            <p:nvPr/>
          </p:nvCxnSpPr>
          <p:spPr bwMode="auto">
            <a:xfrm flipV="1">
              <a:off x="4047" y="1806"/>
              <a:ext cx="802" cy="15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6" name="AutoShape 836"/>
            <p:cNvCxnSpPr>
              <a:cxnSpLocks noChangeShapeType="1"/>
              <a:stCxn id="348399" idx="0"/>
              <a:endCxn id="348656" idx="0"/>
            </p:cNvCxnSpPr>
            <p:nvPr/>
          </p:nvCxnSpPr>
          <p:spPr bwMode="auto">
            <a:xfrm flipH="1">
              <a:off x="4775" y="1817"/>
              <a:ext cx="65" cy="653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7" name="AutoShape 837"/>
            <p:cNvCxnSpPr>
              <a:cxnSpLocks noChangeShapeType="1"/>
              <a:stCxn id="348657" idx="0"/>
              <a:endCxn id="348917" idx="0"/>
            </p:cNvCxnSpPr>
            <p:nvPr/>
          </p:nvCxnSpPr>
          <p:spPr bwMode="auto">
            <a:xfrm flipV="1">
              <a:off x="4776" y="2454"/>
              <a:ext cx="585" cy="2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8" name="AutoShape 838"/>
            <p:cNvCxnSpPr>
              <a:cxnSpLocks noChangeShapeType="1"/>
              <a:stCxn id="348658" idx="1"/>
              <a:endCxn id="348693" idx="0"/>
            </p:cNvCxnSpPr>
            <p:nvPr/>
          </p:nvCxnSpPr>
          <p:spPr bwMode="auto">
            <a:xfrm flipH="1" flipV="1">
              <a:off x="4048" y="1975"/>
              <a:ext cx="736" cy="49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8999" name="AutoShape 839"/>
            <p:cNvCxnSpPr>
              <a:cxnSpLocks noChangeShapeType="1"/>
              <a:stCxn id="348694" idx="1"/>
              <a:endCxn id="348436" idx="1"/>
            </p:cNvCxnSpPr>
            <p:nvPr/>
          </p:nvCxnSpPr>
          <p:spPr bwMode="auto">
            <a:xfrm>
              <a:off x="4040" y="1976"/>
              <a:ext cx="235" cy="61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0" name="AutoShape 840"/>
            <p:cNvCxnSpPr>
              <a:cxnSpLocks noChangeShapeType="1"/>
              <a:stCxn id="348436" idx="0"/>
              <a:endCxn id="348659" idx="3"/>
            </p:cNvCxnSpPr>
            <p:nvPr/>
          </p:nvCxnSpPr>
          <p:spPr bwMode="auto">
            <a:xfrm flipV="1">
              <a:off x="4266" y="2472"/>
              <a:ext cx="506" cy="133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1" name="AutoShape 841"/>
            <p:cNvCxnSpPr>
              <a:cxnSpLocks noChangeShapeType="1"/>
              <a:stCxn id="348658" idx="0"/>
              <a:endCxn id="348954" idx="0"/>
            </p:cNvCxnSpPr>
            <p:nvPr/>
          </p:nvCxnSpPr>
          <p:spPr bwMode="auto">
            <a:xfrm>
              <a:off x="4775" y="2482"/>
              <a:ext cx="201" cy="52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2" name="AutoShape 842"/>
            <p:cNvCxnSpPr>
              <a:cxnSpLocks noChangeShapeType="1"/>
              <a:stCxn id="348435" idx="0"/>
            </p:cNvCxnSpPr>
            <p:nvPr/>
          </p:nvCxnSpPr>
          <p:spPr bwMode="auto">
            <a:xfrm flipH="1" flipV="1">
              <a:off x="3566" y="2470"/>
              <a:ext cx="701" cy="135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3" name="AutoShape 843"/>
            <p:cNvCxnSpPr>
              <a:cxnSpLocks noChangeShapeType="1"/>
              <a:stCxn id="348434" idx="1"/>
              <a:endCxn id="348621" idx="1"/>
            </p:cNvCxnSpPr>
            <p:nvPr/>
          </p:nvCxnSpPr>
          <p:spPr bwMode="auto">
            <a:xfrm flipH="1" flipV="1">
              <a:off x="3333" y="2105"/>
              <a:ext cx="933" cy="531"/>
            </a:xfrm>
            <a:prstGeom prst="straightConnector1">
              <a:avLst/>
            </a:prstGeom>
            <a:noFill/>
            <a:ln w="57150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4" name="AutoShape 844"/>
            <p:cNvCxnSpPr>
              <a:cxnSpLocks noChangeShapeType="1"/>
              <a:stCxn id="348620" idx="1"/>
            </p:cNvCxnSpPr>
            <p:nvPr/>
          </p:nvCxnSpPr>
          <p:spPr bwMode="auto">
            <a:xfrm>
              <a:off x="3316" y="2105"/>
              <a:ext cx="260" cy="36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5" name="AutoShape 845"/>
            <p:cNvCxnSpPr>
              <a:cxnSpLocks noChangeShapeType="1"/>
              <a:stCxn id="348732" idx="1"/>
              <a:endCxn id="348352" idx="13"/>
            </p:cNvCxnSpPr>
            <p:nvPr/>
          </p:nvCxnSpPr>
          <p:spPr bwMode="auto">
            <a:xfrm flipH="1" flipV="1">
              <a:off x="2568" y="2305"/>
              <a:ext cx="994" cy="19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6" name="AutoShape 846"/>
            <p:cNvCxnSpPr>
              <a:cxnSpLocks noChangeShapeType="1"/>
              <a:stCxn id="348731" idx="0"/>
              <a:endCxn id="348768" idx="1"/>
            </p:cNvCxnSpPr>
            <p:nvPr/>
          </p:nvCxnSpPr>
          <p:spPr bwMode="auto">
            <a:xfrm flipH="1">
              <a:off x="2606" y="2513"/>
              <a:ext cx="948" cy="26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7" name="AutoShape 847"/>
            <p:cNvCxnSpPr>
              <a:cxnSpLocks noChangeShapeType="1"/>
              <a:stCxn id="348471" idx="0"/>
              <a:endCxn id="348511" idx="3"/>
            </p:cNvCxnSpPr>
            <p:nvPr/>
          </p:nvCxnSpPr>
          <p:spPr bwMode="auto">
            <a:xfrm flipV="1">
              <a:off x="2736" y="3196"/>
              <a:ext cx="654" cy="17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8" name="AutoShape 848"/>
            <p:cNvCxnSpPr>
              <a:cxnSpLocks noChangeShapeType="1"/>
              <a:endCxn id="348731" idx="1"/>
            </p:cNvCxnSpPr>
            <p:nvPr/>
          </p:nvCxnSpPr>
          <p:spPr bwMode="auto">
            <a:xfrm flipV="1">
              <a:off x="3393" y="2502"/>
              <a:ext cx="152" cy="67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09" name="AutoShape 849"/>
            <p:cNvCxnSpPr>
              <a:cxnSpLocks noChangeShapeType="1"/>
              <a:stCxn id="348511" idx="1"/>
              <a:endCxn id="348770" idx="3"/>
            </p:cNvCxnSpPr>
            <p:nvPr/>
          </p:nvCxnSpPr>
          <p:spPr bwMode="auto">
            <a:xfrm flipH="1" flipV="1">
              <a:off x="2611" y="2782"/>
              <a:ext cx="779" cy="40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0" name="AutoShape 850"/>
            <p:cNvCxnSpPr>
              <a:cxnSpLocks noChangeShapeType="1"/>
              <a:stCxn id="348509" idx="1"/>
              <a:endCxn id="348584" idx="0"/>
            </p:cNvCxnSpPr>
            <p:nvPr/>
          </p:nvCxnSpPr>
          <p:spPr bwMode="auto">
            <a:xfrm>
              <a:off x="3385" y="3195"/>
              <a:ext cx="61" cy="648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1" name="AutoShape 851"/>
            <p:cNvCxnSpPr>
              <a:cxnSpLocks noChangeShapeType="1"/>
              <a:stCxn id="348584" idx="0"/>
              <a:endCxn id="348472" idx="0"/>
            </p:cNvCxnSpPr>
            <p:nvPr/>
          </p:nvCxnSpPr>
          <p:spPr bwMode="auto">
            <a:xfrm flipH="1" flipV="1">
              <a:off x="2737" y="3387"/>
              <a:ext cx="709" cy="45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2" name="AutoShape 852"/>
            <p:cNvCxnSpPr>
              <a:cxnSpLocks noChangeShapeType="1"/>
              <a:stCxn id="348584" idx="1"/>
              <a:endCxn id="348175" idx="0"/>
            </p:cNvCxnSpPr>
            <p:nvPr/>
          </p:nvCxnSpPr>
          <p:spPr bwMode="auto">
            <a:xfrm flipV="1">
              <a:off x="3455" y="3431"/>
              <a:ext cx="481" cy="401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3" name="AutoShape 853"/>
            <p:cNvCxnSpPr>
              <a:cxnSpLocks noChangeShapeType="1"/>
              <a:stCxn id="348177" idx="0"/>
              <a:endCxn id="348509" idx="0"/>
            </p:cNvCxnSpPr>
            <p:nvPr/>
          </p:nvCxnSpPr>
          <p:spPr bwMode="auto">
            <a:xfrm flipH="1" flipV="1">
              <a:off x="3394" y="3206"/>
              <a:ext cx="542" cy="23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4" name="AutoShape 854"/>
            <p:cNvCxnSpPr>
              <a:cxnSpLocks noChangeShapeType="1"/>
              <a:stCxn id="348510" idx="1"/>
              <a:endCxn id="348436" idx="0"/>
            </p:cNvCxnSpPr>
            <p:nvPr/>
          </p:nvCxnSpPr>
          <p:spPr bwMode="auto">
            <a:xfrm flipV="1">
              <a:off x="3402" y="2605"/>
              <a:ext cx="864" cy="59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5" name="AutoShape 855"/>
            <p:cNvCxnSpPr>
              <a:cxnSpLocks noChangeShapeType="1"/>
              <a:endCxn id="348547" idx="1"/>
            </p:cNvCxnSpPr>
            <p:nvPr/>
          </p:nvCxnSpPr>
          <p:spPr bwMode="auto">
            <a:xfrm>
              <a:off x="4265" y="2582"/>
              <a:ext cx="188" cy="658"/>
            </a:xfrm>
            <a:prstGeom prst="straightConnector1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6" name="AutoShape 856"/>
            <p:cNvCxnSpPr>
              <a:cxnSpLocks noChangeShapeType="1"/>
              <a:stCxn id="348547" idx="1"/>
              <a:endCxn id="348178" idx="6"/>
            </p:cNvCxnSpPr>
            <p:nvPr/>
          </p:nvCxnSpPr>
          <p:spPr bwMode="auto">
            <a:xfrm flipH="1">
              <a:off x="3941" y="3240"/>
              <a:ext cx="512" cy="189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7" name="AutoShape 857"/>
            <p:cNvCxnSpPr>
              <a:cxnSpLocks noChangeShapeType="1"/>
              <a:stCxn id="348177" idx="0"/>
            </p:cNvCxnSpPr>
            <p:nvPr/>
          </p:nvCxnSpPr>
          <p:spPr bwMode="auto">
            <a:xfrm>
              <a:off x="3936" y="3443"/>
              <a:ext cx="287" cy="194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8" name="AutoShape 858"/>
            <p:cNvCxnSpPr>
              <a:cxnSpLocks noChangeShapeType="1"/>
            </p:cNvCxnSpPr>
            <p:nvPr/>
          </p:nvCxnSpPr>
          <p:spPr bwMode="auto">
            <a:xfrm flipH="1">
              <a:off x="3500" y="3642"/>
              <a:ext cx="693" cy="152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19" name="AutoShape 859"/>
            <p:cNvCxnSpPr>
              <a:cxnSpLocks noChangeShapeType="1"/>
            </p:cNvCxnSpPr>
            <p:nvPr/>
          </p:nvCxnSpPr>
          <p:spPr bwMode="auto">
            <a:xfrm flipV="1">
              <a:off x="4240" y="3560"/>
              <a:ext cx="521" cy="66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20" name="AutoShape 860"/>
            <p:cNvCxnSpPr>
              <a:cxnSpLocks noChangeShapeType="1"/>
              <a:endCxn id="348546" idx="1"/>
            </p:cNvCxnSpPr>
            <p:nvPr/>
          </p:nvCxnSpPr>
          <p:spPr bwMode="auto">
            <a:xfrm flipH="1" flipV="1">
              <a:off x="4436" y="3240"/>
              <a:ext cx="357" cy="326"/>
            </a:xfrm>
            <a:prstGeom prst="straightConnector1">
              <a:avLst/>
            </a:prstGeom>
            <a:noFill/>
            <a:ln w="57150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21" name="AutoShape 861"/>
            <p:cNvCxnSpPr>
              <a:cxnSpLocks noChangeShapeType="1"/>
              <a:stCxn id="348546" idx="1"/>
              <a:endCxn id="348954" idx="0"/>
            </p:cNvCxnSpPr>
            <p:nvPr/>
          </p:nvCxnSpPr>
          <p:spPr bwMode="auto">
            <a:xfrm flipV="1">
              <a:off x="4436" y="3010"/>
              <a:ext cx="540" cy="230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22" name="AutoShape 862"/>
            <p:cNvCxnSpPr>
              <a:cxnSpLocks noChangeShapeType="1"/>
              <a:stCxn id="348954" idx="0"/>
              <a:endCxn id="348917" idx="0"/>
            </p:cNvCxnSpPr>
            <p:nvPr/>
          </p:nvCxnSpPr>
          <p:spPr bwMode="auto">
            <a:xfrm flipV="1">
              <a:off x="4976" y="2454"/>
              <a:ext cx="385" cy="556"/>
            </a:xfrm>
            <a:prstGeom prst="straightConnector1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23" name="AutoShape 863"/>
            <p:cNvCxnSpPr>
              <a:cxnSpLocks noChangeShapeType="1"/>
              <a:stCxn id="348955" idx="4"/>
              <a:endCxn id="348325" idx="1"/>
            </p:cNvCxnSpPr>
            <p:nvPr/>
          </p:nvCxnSpPr>
          <p:spPr bwMode="auto">
            <a:xfrm flipH="1">
              <a:off x="4795" y="3001"/>
              <a:ext cx="182" cy="582"/>
            </a:xfrm>
            <a:prstGeom prst="straightConnector1">
              <a:avLst/>
            </a:prstGeom>
            <a:noFill/>
            <a:ln w="57150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49024" name="AutoShape 864"/>
            <p:cNvCxnSpPr>
              <a:cxnSpLocks noChangeShapeType="1"/>
              <a:stCxn id="348917" idx="0"/>
              <a:endCxn id="348399" idx="0"/>
            </p:cNvCxnSpPr>
            <p:nvPr/>
          </p:nvCxnSpPr>
          <p:spPr bwMode="auto">
            <a:xfrm flipH="1" flipV="1">
              <a:off x="4840" y="1817"/>
              <a:ext cx="521" cy="637"/>
            </a:xfrm>
            <a:prstGeom prst="straightConnector1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4CF7D-DECA-473F-978E-FCAD95278A6B}" type="slidenum">
              <a:rPr lang="en-US" altLang="ko-KR"/>
              <a:pPr/>
              <a:t>46</a:t>
            </a:fld>
            <a:endParaRPr lang="en-US" altLang="ko-KR"/>
          </a:p>
        </p:txBody>
      </p:sp>
      <p:sp>
        <p:nvSpPr>
          <p:cNvPr id="3491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Mobile nodes, mobile sinks </a:t>
            </a:r>
          </a:p>
        </p:txBody>
      </p:sp>
      <p:sp>
        <p:nvSpPr>
          <p:cNvPr id="3491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4013200" cy="5191125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Mobile nodes cause some additional problems</a:t>
            </a:r>
          </a:p>
          <a:p>
            <a:pPr lvl="1"/>
            <a:r>
              <a:rPr lang="en-US" altLang="ko-KR">
                <a:ea typeface="굴림" charset="-127"/>
              </a:rPr>
              <a:t>E.g., multicast tree to distribute readings has to be adapted </a:t>
            </a:r>
          </a:p>
        </p:txBody>
      </p:sp>
      <p:pic>
        <p:nvPicPr>
          <p:cNvPr id="351083" name="Picture 1899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0575" y="1055688"/>
            <a:ext cx="6896100" cy="4879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52C174-CD28-4EA4-8BA1-4FB7A58082EE}" type="slidenum">
              <a:rPr lang="en-US" altLang="ko-KR"/>
              <a:pPr/>
              <a:t>47</a:t>
            </a:fld>
            <a:endParaRPr lang="en-US" altLang="ko-KR"/>
          </a:p>
        </p:txBody>
      </p:sp>
      <p:sp>
        <p:nvSpPr>
          <p:cNvPr id="3553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Conclusion</a:t>
            </a:r>
          </a:p>
        </p:txBody>
      </p:sp>
      <p:sp>
        <p:nvSpPr>
          <p:cNvPr id="3553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Routing exploit various sources of information to find destination of a packet</a:t>
            </a:r>
          </a:p>
          <a:p>
            <a:pPr lvl="1"/>
            <a:r>
              <a:rPr lang="en-US" altLang="ko-KR">
                <a:ea typeface="굴림" charset="-127"/>
              </a:rPr>
              <a:t>Explicitly constructed routing tables</a:t>
            </a:r>
          </a:p>
          <a:p>
            <a:pPr lvl="1"/>
            <a:r>
              <a:rPr lang="en-US" altLang="ko-KR">
                <a:ea typeface="굴림" charset="-127"/>
              </a:rPr>
              <a:t>Implicit topology/neighborhood information via positions</a:t>
            </a:r>
          </a:p>
          <a:p>
            <a:r>
              <a:rPr lang="en-US" altLang="ko-KR">
                <a:ea typeface="굴림" charset="-127"/>
              </a:rPr>
              <a:t>Routing can make some difference for network lifetime </a:t>
            </a:r>
          </a:p>
          <a:p>
            <a:pPr lvl="1"/>
            <a:r>
              <a:rPr lang="en-US" altLang="ko-KR">
                <a:ea typeface="굴림" charset="-127"/>
              </a:rPr>
              <a:t>However, in some scenarios (streaming data to a single sink), there is only so much that can be done</a:t>
            </a:r>
          </a:p>
          <a:p>
            <a:pPr lvl="1"/>
            <a:r>
              <a:rPr lang="en-US" altLang="ko-KR">
                <a:ea typeface="굴림" charset="-127"/>
              </a:rPr>
              <a:t>Energy efficiency does not equal lifetime, holds for routing as well</a:t>
            </a:r>
          </a:p>
          <a:p>
            <a:r>
              <a:rPr lang="en-US" altLang="ko-KR">
                <a:ea typeface="굴림" charset="-127"/>
              </a:rPr>
              <a:t>Non-standard routing tasks (multicasting, geocasting) require adapted protocols</a:t>
            </a: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EFAULTFONTSIZE" val="10"/>
  <p:tag name="DEFAULTWIDTH" val="348"/>
  <p:tag name="DEFAULTHEIGHT" val="20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begin{document}&#10;$w_{ij}= e_{ij} (\lambda^{\alpha_i}-1)$&#10;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348"/>
  <p:tag name="BOXHEIGHT" val="200"/>
  <p:tag name="BOXFONT" val="10"/>
  <p:tag name="BOXWRAP" val="False"/>
  <p:tag name="WORKAROUNDTRANSPARENCYBUG" val="False"/>
  <p:tag name="ALLOWFONTSUBSTITUTION" val="False"/>
  <p:tag name="BITMAPFORMAT" val="pngmono"/>
  <p:tag name="ORIGWIDTH" val="171"/>
  <p:tag name="PICTUREFILESIZE" val="8394"/>
</p:tagLst>
</file>

<file path=ppt/theme/theme1.xml><?xml version="1.0" encoding="utf-8"?>
<a:theme xmlns:a="http://schemas.openxmlformats.org/drawingml/2006/main" name="hk1">
  <a:themeElements>
    <a:clrScheme name="hk1 8">
      <a:dk1>
        <a:srgbClr val="40458C"/>
      </a:dk1>
      <a:lt1>
        <a:srgbClr val="FFFFFF"/>
      </a:lt1>
      <a:dk2>
        <a:srgbClr val="660066"/>
      </a:dk2>
      <a:lt2>
        <a:srgbClr val="B7C1EB"/>
      </a:lt2>
      <a:accent1>
        <a:srgbClr val="ECD882"/>
      </a:accent1>
      <a:accent2>
        <a:srgbClr val="B2B2B2"/>
      </a:accent2>
      <a:accent3>
        <a:srgbClr val="FFFFFF"/>
      </a:accent3>
      <a:accent4>
        <a:srgbClr val="353A77"/>
      </a:accent4>
      <a:accent5>
        <a:srgbClr val="F4E9C1"/>
      </a:accent5>
      <a:accent6>
        <a:srgbClr val="A1A1A1"/>
      </a:accent6>
      <a:hlink>
        <a:srgbClr val="6F89F7"/>
      </a:hlink>
      <a:folHlink>
        <a:srgbClr val="CFDBFD"/>
      </a:folHlink>
    </a:clrScheme>
    <a:fontScheme name="hk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1905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1905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hk1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k1 2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3">
        <a:dk1>
          <a:srgbClr val="000000"/>
        </a:dk1>
        <a:lt1>
          <a:srgbClr val="FFFFFF"/>
        </a:lt1>
        <a:dk2>
          <a:srgbClr val="000000"/>
        </a:dk2>
        <a:lt2>
          <a:srgbClr val="5F5F5F"/>
        </a:lt2>
        <a:accent1>
          <a:srgbClr val="EAEAEA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F3F3F3"/>
        </a:accent5>
        <a:accent6>
          <a:srgbClr val="737373"/>
        </a:accent6>
        <a:hlink>
          <a:srgbClr val="4D4D4D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4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k1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7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8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hk1</Template>
  <TotalTime>25</TotalTime>
  <Words>3144</Words>
  <Application>Microsoft Office PowerPoint</Application>
  <PresentationFormat>화면 슬라이드 쇼(4:3)</PresentationFormat>
  <Paragraphs>591</Paragraphs>
  <Slides>47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47</vt:i4>
      </vt:variant>
    </vt:vector>
  </HeadingPairs>
  <TitlesOfParts>
    <vt:vector size="53" baseType="lpstr">
      <vt:lpstr>Arial</vt:lpstr>
      <vt:lpstr>Tahoma</vt:lpstr>
      <vt:lpstr>Symbol</vt:lpstr>
      <vt:lpstr>Wingdings</vt:lpstr>
      <vt:lpstr>cmsy10</vt:lpstr>
      <vt:lpstr>hk1</vt:lpstr>
      <vt:lpstr>Ad hoc and Sensor Networks Chapter 11: Routing protocols</vt:lpstr>
      <vt:lpstr>Goals of this chapter</vt:lpstr>
      <vt:lpstr>Overview</vt:lpstr>
      <vt:lpstr>Unicast, id-centric routing</vt:lpstr>
      <vt:lpstr>Ad-hoc routing protocols</vt:lpstr>
      <vt:lpstr>Ad hoc routing protocols – classification  </vt:lpstr>
      <vt:lpstr>Ad hoc routing protocols – classification </vt:lpstr>
      <vt:lpstr>Proactive protocols</vt:lpstr>
      <vt:lpstr>Proactive protocols – OLSR </vt:lpstr>
      <vt:lpstr>Proactive protocols – Combine LS &amp; DS: Fish eye</vt:lpstr>
      <vt:lpstr>Reactive protocols – DSR </vt:lpstr>
      <vt:lpstr>DSR route discovery procedure</vt:lpstr>
      <vt:lpstr>DSR modifications, extensions</vt:lpstr>
      <vt:lpstr>Reactive protocols – AODV </vt:lpstr>
      <vt:lpstr>Reactive protocols – TORA </vt:lpstr>
      <vt:lpstr>Alternative approach: Gossiping/rumor routing</vt:lpstr>
      <vt:lpstr>Overview</vt:lpstr>
      <vt:lpstr>Energy-efficient unicast: Goals</vt:lpstr>
      <vt:lpstr>Basic options for path metrics</vt:lpstr>
      <vt:lpstr>A non-trivial path metric</vt:lpstr>
      <vt:lpstr>Multipath unicast routing</vt:lpstr>
      <vt:lpstr>Overview</vt:lpstr>
      <vt:lpstr>Broadcast &amp; multicast (energy-efficient)</vt:lpstr>
      <vt:lpstr>Optimization goals for source-based trees</vt:lpstr>
      <vt:lpstr>Summary of options (broadcast/multicast)</vt:lpstr>
      <vt:lpstr>Wireless multicast advantage</vt:lpstr>
      <vt:lpstr>Steiner tree approximations</vt:lpstr>
      <vt:lpstr>Broadcast incremental power (BIP)</vt:lpstr>
      <vt:lpstr>BIP – Algorithm </vt:lpstr>
      <vt:lpstr>BIP – Example </vt:lpstr>
      <vt:lpstr>Example for mesh-based multicast</vt:lpstr>
      <vt:lpstr>Overview</vt:lpstr>
      <vt:lpstr>Geographic routing</vt:lpstr>
      <vt:lpstr>Basics of position-based routing </vt:lpstr>
      <vt:lpstr>Problem: Dead ends</vt:lpstr>
      <vt:lpstr>Right hand rule to leave dead ends – GPSR </vt:lpstr>
      <vt:lpstr>GPSR – Example </vt:lpstr>
      <vt:lpstr>Geographic routing without positions – GEM </vt:lpstr>
      <vt:lpstr>GeRaF </vt:lpstr>
      <vt:lpstr>GeRaF – Example </vt:lpstr>
      <vt:lpstr>Overview</vt:lpstr>
      <vt:lpstr>Location-based Multicast (LBM)</vt:lpstr>
      <vt:lpstr>Determining next hops based on Voronoi diagrams</vt:lpstr>
      <vt:lpstr>Geocasting using ad hoc routing – GeoTORA </vt:lpstr>
      <vt:lpstr>Trajectory-based forwarding (TBF)</vt:lpstr>
      <vt:lpstr>Mobile nodes, mobile sinks </vt:lpstr>
      <vt:lpstr>Conclusion</vt:lpstr>
    </vt:vector>
  </TitlesOfParts>
  <Company>TU Berlin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Ad hoc and Sensor Networks Chapter 11: Routing protocols 11a: ID-centric routing</dc:title>
  <dc:creator>Holger Karl</dc:creator>
  <cp:lastModifiedBy>hyogon</cp:lastModifiedBy>
  <cp:revision>37</cp:revision>
  <cp:lastPrinted>2002-01-28T12:49:24Z</cp:lastPrinted>
  <dcterms:created xsi:type="dcterms:W3CDTF">2005-07-01T14:17:31Z</dcterms:created>
  <dcterms:modified xsi:type="dcterms:W3CDTF">2013-03-01T04:26:51Z</dcterms:modified>
</cp:coreProperties>
</file>