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423" r:id="rId3"/>
    <p:sldId id="478" r:id="rId4"/>
    <p:sldId id="479" r:id="rId5"/>
    <p:sldId id="480" r:id="rId6"/>
    <p:sldId id="483" r:id="rId7"/>
    <p:sldId id="484" r:id="rId8"/>
    <p:sldId id="485" r:id="rId9"/>
    <p:sldId id="486" r:id="rId10"/>
    <p:sldId id="487" r:id="rId11"/>
    <p:sldId id="488" r:id="rId12"/>
    <p:sldId id="490" r:id="rId13"/>
    <p:sldId id="491" r:id="rId14"/>
    <p:sldId id="492" r:id="rId15"/>
    <p:sldId id="493" r:id="rId16"/>
    <p:sldId id="494" r:id="rId17"/>
    <p:sldId id="495" r:id="rId18"/>
    <p:sldId id="496" r:id="rId19"/>
    <p:sldId id="497" r:id="rId20"/>
    <p:sldId id="498" r:id="rId21"/>
    <p:sldId id="499" r:id="rId22"/>
    <p:sldId id="500" r:id="rId23"/>
    <p:sldId id="501" r:id="rId24"/>
    <p:sldId id="502" r:id="rId25"/>
    <p:sldId id="503" r:id="rId26"/>
    <p:sldId id="504" r:id="rId27"/>
    <p:sldId id="505" r:id="rId28"/>
    <p:sldId id="506" r:id="rId29"/>
    <p:sldId id="507" r:id="rId30"/>
    <p:sldId id="410" r:id="rId31"/>
  </p:sldIdLst>
  <p:sldSz cx="12192000" cy="6858000"/>
  <p:notesSz cx="6865938" cy="9158288"/>
  <p:defaultTextStyle>
    <a:defPPr>
      <a:defRPr lang="ko-KR"/>
    </a:defPPr>
    <a:lvl1pPr marL="0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80024"/>
    <a:srgbClr val="33CC33"/>
    <a:srgbClr val="76ABDC"/>
    <a:srgbClr val="960D2D"/>
    <a:srgbClr val="4C9BD3"/>
    <a:srgbClr val="00B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1705" autoAdjust="0"/>
  </p:normalViewPr>
  <p:slideViewPr>
    <p:cSldViewPr snapToGrid="0" showGuides="1">
      <p:cViewPr varScale="1">
        <p:scale>
          <a:sx n="114" d="100"/>
          <a:sy n="114" d="100"/>
        </p:scale>
        <p:origin x="312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40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5238" cy="459505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12" y="0"/>
            <a:ext cx="2975238" cy="459505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r">
              <a:defRPr sz="1200"/>
            </a:lvl1pPr>
          </a:lstStyle>
          <a:p>
            <a:fld id="{35AF25B1-9EBE-440B-90FD-6B9A50AE9BCD}" type="datetimeFigureOut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8698788"/>
            <a:ext cx="2975238" cy="459504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12" y="8698788"/>
            <a:ext cx="2975238" cy="459504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r">
              <a:defRPr sz="1200"/>
            </a:lvl1pPr>
          </a:lstStyle>
          <a:p>
            <a:fld id="{86E06F73-7735-49CD-BD20-F53D266788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583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5238" cy="459505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12" y="0"/>
            <a:ext cx="2975238" cy="459505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r">
              <a:defRPr sz="1200"/>
            </a:lvl1pPr>
          </a:lstStyle>
          <a:p>
            <a:fld id="{A3C4DDF1-500A-4C7C-B755-DF4BEA9E4DCE}" type="datetimeFigureOut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6175"/>
            <a:ext cx="5491162" cy="3089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3" tIns="46095" rIns="92193" bIns="4609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407426"/>
            <a:ext cx="5492750" cy="3606078"/>
          </a:xfrm>
          <a:prstGeom prst="rect">
            <a:avLst/>
          </a:prstGeom>
        </p:spPr>
        <p:txBody>
          <a:bodyPr vert="horz" lIns="92193" tIns="46095" rIns="92193" bIns="4609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8698788"/>
            <a:ext cx="2975238" cy="459504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12" y="8698788"/>
            <a:ext cx="2975238" cy="459504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r">
              <a:defRPr sz="1200"/>
            </a:lvl1pPr>
          </a:lstStyle>
          <a:p>
            <a:fld id="{1CFC1C17-00D8-473A-9D2F-076587A69B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19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C1C17-00D8-473A-9D2F-076587A69BD7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05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4A86-3900-437D-A951-C2DDF5B55B1A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568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 marL="685783" indent="-228594">
              <a:lnSpc>
                <a:spcPct val="100000"/>
              </a:lnSpc>
              <a:buFont typeface="Wingdings" panose="05000000000000000000" pitchFamily="2" charset="2"/>
              <a:buChar char="§"/>
              <a:defRPr sz="2000"/>
            </a:lvl2pPr>
            <a:lvl3pPr marL="1142971" indent="-228594">
              <a:lnSpc>
                <a:spcPct val="100000"/>
              </a:lnSpc>
              <a:buFont typeface="Calibri" panose="020F0502020204030204" pitchFamily="34" charset="0"/>
              <a:buChar char="-"/>
              <a:defRPr sz="2000"/>
            </a:lvl3pPr>
            <a:lvl4pPr>
              <a:lnSpc>
                <a:spcPct val="100000"/>
              </a:lnSpc>
              <a:defRPr sz="1800"/>
            </a:lvl4pPr>
            <a:lvl5pPr marL="2057349" indent="-228594">
              <a:lnSpc>
                <a:spcPct val="100000"/>
              </a:lnSpc>
              <a:buFont typeface="Wingdings" panose="05000000000000000000" pitchFamily="2" charset="2"/>
              <a:buChar char="ü"/>
              <a:defRPr sz="16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6" name="날짜 개체 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D43DC-08AD-4A3C-8AA6-DA58A5CA2D50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781501C-135A-434C-8D49-8179559783E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789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989"/>
            <a:ext cx="12192000" cy="6858989"/>
          </a:xfrm>
          <a:prstGeom prst="rect">
            <a:avLst/>
          </a:prstGeom>
          <a:solidFill>
            <a:srgbClr val="88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493045"/>
            <a:ext cx="10515600" cy="3871910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A28F-2F33-47BE-B797-300BA0C8DA92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01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A2F-A861-4149-99C2-CA375B6E7A61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71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96926-EE0B-437A-9367-9257D051B00D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6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2C4C9-16B8-48D7-BC29-435C07CE5E63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07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72F2E-AAD0-40FF-8270-AA93F4228731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55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4B496-EA84-484F-BF70-D970D0B14180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94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28C6E-E3F9-4ADD-8C42-53A60060CD46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26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1DA5-54B1-4641-9B6C-119918ABD8C9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30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323AC-9D55-453E-BB9A-6826DB5A2CDB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99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6647935"/>
            <a:ext cx="12192000" cy="210327"/>
          </a:xfrm>
          <a:prstGeom prst="rect">
            <a:avLst/>
          </a:prstGeom>
          <a:solidFill>
            <a:srgbClr val="88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12420" y="1475732"/>
            <a:ext cx="11567160" cy="4861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12420" y="64804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D43DC-08AD-4A3C-8AA6-DA58A5CA2D50}" type="datetime1">
              <a:rPr lang="ko-KR" altLang="en-US" smtClean="0"/>
              <a:t>2018-10-22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83762" y="6647935"/>
            <a:ext cx="6024479" cy="19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36380" y="6647935"/>
            <a:ext cx="2743200" cy="19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781501C-135A-434C-8D49-8179559783E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0" y="-989"/>
            <a:ext cx="12192000" cy="210327"/>
          </a:xfrm>
          <a:prstGeom prst="rect">
            <a:avLst/>
          </a:prstGeom>
          <a:solidFill>
            <a:srgbClr val="88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</p:spTree>
    <p:extLst>
      <p:ext uri="{BB962C8B-B14F-4D97-AF65-F5344CB8AC3E}">
        <p14:creationId xmlns:p14="http://schemas.microsoft.com/office/powerpoint/2010/main" val="353218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377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94" indent="-228594" algn="l" defTabSz="914377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8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2971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160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349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537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078192"/>
            <a:ext cx="12170664" cy="2387600"/>
          </a:xfrm>
        </p:spPr>
        <p:txBody>
          <a:bodyPr anchor="ctr">
            <a:noAutofit/>
          </a:bodyPr>
          <a:lstStyle/>
          <a:p>
            <a:r>
              <a:rPr lang="en-US" altLang="ko-KR" sz="4000" b="1" dirty="0"/>
              <a:t>Monitoring a Person’s Heart Rate and </a:t>
            </a:r>
            <a:br>
              <a:rPr lang="en-US" altLang="ko-KR" sz="4000" b="1" dirty="0"/>
            </a:br>
            <a:r>
              <a:rPr lang="en-US" altLang="ko-KR" sz="4000" b="1" dirty="0"/>
              <a:t>Respiratory Rate on a Shared Bed Using Geophones</a:t>
            </a:r>
            <a:endParaRPr lang="ko-KR" altLang="en-US" sz="4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68" y="3602037"/>
            <a:ext cx="12170664" cy="3029422"/>
          </a:xfrm>
        </p:spPr>
        <p:txBody>
          <a:bodyPr>
            <a:normAutofit/>
          </a:bodyPr>
          <a:lstStyle/>
          <a:p>
            <a:r>
              <a:rPr lang="en-US" altLang="ko-KR"/>
              <a:t>Zhenhua Jia, Amelie Bonde, Sugang Li, Chenren Xu, Jingxian Wang, Yanyong Zhang</a:t>
            </a:r>
          </a:p>
          <a:p>
            <a:r>
              <a:rPr lang="en-US" altLang="ko-KR"/>
              <a:t> </a:t>
            </a:r>
            <a:r>
              <a:rPr lang="en-US" altLang="ko-KR" b="1"/>
              <a:t>SenSys ‘17</a:t>
            </a:r>
            <a:r>
              <a:rPr lang="en-US" altLang="ko-KR"/>
              <a:t> (15th ACM Conference on Embedded Network Sensor Systems)</a:t>
            </a:r>
            <a:endParaRPr lang="en-US" altLang="ko-KR" dirty="0"/>
          </a:p>
          <a:p>
            <a:endParaRPr lang="en-US" altLang="ko-KR" sz="2800" dirty="0"/>
          </a:p>
          <a:p>
            <a:r>
              <a:rPr lang="en-US" altLang="ko-KR" sz="2800" b="1"/>
              <a:t>Seunghoon Woo</a:t>
            </a:r>
          </a:p>
          <a:p>
            <a:r>
              <a:rPr lang="en-US" altLang="ko-KR" sz="2800" b="1"/>
              <a:t>Korea University</a:t>
            </a:r>
          </a:p>
          <a:p>
            <a:r>
              <a:rPr lang="en-US" altLang="ko-KR" sz="2800" b="1"/>
              <a:t>Oct 23, </a:t>
            </a:r>
            <a:r>
              <a:rPr lang="en-US" altLang="ko-KR" sz="2800" b="1" dirty="0"/>
              <a:t>2018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1170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6"/>
    </mc:Choice>
    <mc:Fallback xmlns="">
      <p:transition spd="slow" advTm="1276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Background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r>
              <a:rPr lang="en-US" altLang="ko-KR" b="1" dirty="0"/>
              <a:t>Geophone</a:t>
            </a:r>
          </a:p>
          <a:p>
            <a:pPr lvl="1"/>
            <a:r>
              <a:rPr lang="en-US" altLang="ko-KR" dirty="0"/>
              <a:t>Seismic energy (vibrations) inputs into electrical voltage </a:t>
            </a:r>
          </a:p>
          <a:p>
            <a:r>
              <a:rPr lang="en-US" altLang="ko-KR" b="1" dirty="0"/>
              <a:t>Ballistic movement</a:t>
            </a:r>
          </a:p>
          <a:p>
            <a:pPr lvl="1"/>
            <a:r>
              <a:rPr lang="en-US" altLang="ko-KR" dirty="0"/>
              <a:t>Muscle contractions that exhibit </a:t>
            </a:r>
            <a:r>
              <a:rPr lang="en-US" altLang="ko-KR" dirty="0">
                <a:solidFill>
                  <a:srgbClr val="FF0000"/>
                </a:solidFill>
              </a:rPr>
              <a:t>maximum velocities and accelerations over a very short period of time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185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Motivation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r>
              <a:rPr lang="en-US" altLang="ko-KR" b="1"/>
              <a:t>Monitoring a person’s vital signs during sleep has received a great deal of attention </a:t>
            </a:r>
          </a:p>
          <a:p>
            <a:pPr lvl="1"/>
            <a:r>
              <a:rPr lang="en-US" altLang="ko-KR"/>
              <a:t>Heart rate and respiratory rate</a:t>
            </a:r>
          </a:p>
          <a:p>
            <a:r>
              <a:rPr lang="en-US" altLang="ko-KR" b="1"/>
              <a:t>Most existing systems monitor by measuring aspects during a heartbeat pulse</a:t>
            </a:r>
          </a:p>
          <a:p>
            <a:r>
              <a:rPr lang="en-US" altLang="ko-KR" b="1"/>
              <a:t>Recent work has shown that a geophone sensor</a:t>
            </a:r>
          </a:p>
          <a:p>
            <a:pPr lvl="1"/>
            <a:r>
              <a:rPr lang="en-US" altLang="ko-KR"/>
              <a:t>Measures the vibration velocity caused by ballistic force</a:t>
            </a:r>
          </a:p>
          <a:p>
            <a:pPr lvl="1"/>
            <a:r>
              <a:rPr lang="en-US" altLang="ko-KR"/>
              <a:t>Alternative in detecting heart rate during sleep without having the existing problems</a:t>
            </a:r>
          </a:p>
          <a:p>
            <a:pPr lvl="2"/>
            <a:r>
              <a:rPr lang="en-US" altLang="ko-KR"/>
              <a:t>Requiring special mattress/sheets, requiring the user to keep the same sleeping position/posture</a:t>
            </a:r>
          </a:p>
          <a:p>
            <a:pPr lvl="1"/>
            <a:endParaRPr lang="en-US" altLang="ko-KR" b="1"/>
          </a:p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544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Problem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r>
              <a:rPr lang="en-US" altLang="ko-KR" b="1"/>
              <a:t>Despite the advantages of using geophone, a great deal of effort is still required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/>
              <a:t>Detect respiration using geophones is very difficult </a:t>
            </a:r>
          </a:p>
          <a:p>
            <a:pPr lvl="2"/>
            <a:r>
              <a:rPr lang="en-US" altLang="ko-KR"/>
              <a:t>The vibrations caused by respiration are weak</a:t>
            </a:r>
          </a:p>
          <a:p>
            <a:pPr lvl="2"/>
            <a:r>
              <a:rPr lang="en-US" altLang="ko-KR"/>
              <a:t>Also the frequency components are below the extremely low frequency (ELF) band (&lt;1 Hz)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/>
              <a:t>Difficult to extract the targets heart rate from the </a:t>
            </a:r>
            <a:r>
              <a:rPr lang="en-US" altLang="ko-KR">
                <a:solidFill>
                  <a:srgbClr val="FF0000"/>
                </a:solidFill>
              </a:rPr>
              <a:t>mixed vibration signal</a:t>
            </a:r>
            <a:r>
              <a:rPr lang="en-US" altLang="ko-KR"/>
              <a:t> (multiple people share a bed)</a:t>
            </a:r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CA6785C-CC6E-48D9-AA85-FC3D28FDD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955" y="3429000"/>
            <a:ext cx="6067425" cy="2562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6FD76F-0886-4C62-8326-467FC27B8C86}"/>
              </a:ext>
            </a:extLst>
          </p:cNvPr>
          <p:cNvSpPr txBox="1"/>
          <p:nvPr/>
        </p:nvSpPr>
        <p:spPr>
          <a:xfrm flipH="1">
            <a:off x="3341716" y="5996221"/>
            <a:ext cx="6067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Single subject on the bed                 Two subjects on the bed 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06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Challenges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altLang="ko-KR" b="1" dirty="0"/>
              <a:t>Challenges of Respiration Monitoring</a:t>
            </a:r>
          </a:p>
          <a:p>
            <a:pPr lvl="1"/>
            <a:r>
              <a:rPr lang="en-US" altLang="ko-KR" dirty="0"/>
              <a:t>A geophone is naturally a velocity sensor and a second-order high-pass filter</a:t>
            </a:r>
          </a:p>
          <a:p>
            <a:pPr lvl="1"/>
            <a:r>
              <a:rPr lang="en-US" altLang="ko-KR" dirty="0"/>
              <a:t>Insensitive to low-speed low-frequency vibrations</a:t>
            </a:r>
          </a:p>
          <a:p>
            <a:pPr marL="457200" indent="-457200">
              <a:buAutoNum type="arabicPeriod" startAt="2"/>
            </a:pPr>
            <a:r>
              <a:rPr lang="en-US" altLang="ko-KR" b="1" dirty="0"/>
              <a:t>Challenges of Heart Rate Monitoring</a:t>
            </a:r>
          </a:p>
          <a:p>
            <a:pPr lvl="1"/>
            <a:r>
              <a:rPr lang="en-US" altLang="ko-KR" dirty="0"/>
              <a:t>Monitoring a person’s heart rate when he/she shares the bed with others remains an challenge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CE5EC0A-5F5F-4914-9083-11AF19958356}"/>
              </a:ext>
            </a:extLst>
          </p:cNvPr>
          <p:cNvSpPr/>
          <p:nvPr/>
        </p:nvSpPr>
        <p:spPr>
          <a:xfrm>
            <a:off x="7661593" y="299288"/>
            <a:ext cx="45304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/>
              <a:t>second-order high-pass filter</a:t>
            </a:r>
          </a:p>
          <a:p>
            <a:r>
              <a:rPr lang="en-US" altLang="ko-KR"/>
              <a:t>- </a:t>
            </a:r>
            <a:r>
              <a:rPr lang="ko-KR" altLang="en-US"/>
              <a:t>저주파를 감쇠시키고 고주파만 통과시킴</a:t>
            </a:r>
          </a:p>
        </p:txBody>
      </p:sp>
    </p:spTree>
    <p:extLst>
      <p:ext uri="{BB962C8B-B14F-4D97-AF65-F5344CB8AC3E}">
        <p14:creationId xmlns:p14="http://schemas.microsoft.com/office/powerpoint/2010/main" val="205341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Solution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Authors develop </a:t>
            </a:r>
            <a:r>
              <a:rPr lang="en-US" altLang="ko-KR" b="1" i="1" dirty="0" err="1"/>
              <a:t>VitalMon</a:t>
            </a:r>
            <a:endParaRPr lang="en-US" altLang="ko-KR" b="1" i="1" dirty="0"/>
          </a:p>
          <a:p>
            <a:pPr lvl="1"/>
            <a:r>
              <a:rPr lang="en-US" altLang="ko-KR" dirty="0"/>
              <a:t>An in-bed heart rate and respiratory rate monitoring system using geophones</a:t>
            </a:r>
          </a:p>
          <a:p>
            <a:pPr lvl="1"/>
            <a:r>
              <a:rPr lang="en-US" altLang="ko-KR" dirty="0"/>
              <a:t>For respiratory rate estimation, model the signal as </a:t>
            </a:r>
            <a:r>
              <a:rPr lang="en-US" altLang="ko-KR" dirty="0">
                <a:solidFill>
                  <a:srgbClr val="FF0000"/>
                </a:solidFill>
              </a:rPr>
              <a:t>AM</a:t>
            </a:r>
          </a:p>
          <a:p>
            <a:pPr lvl="2"/>
            <a:r>
              <a:rPr lang="en-US" altLang="ko-KR" dirty="0"/>
              <a:t>Use the modulated signal itself to achieve demodulation, which allows us to apply demodulation without knowing the frequency of the carrier signal (i.e., heartbeat)</a:t>
            </a:r>
          </a:p>
          <a:p>
            <a:pPr lvl="1"/>
            <a:r>
              <a:rPr lang="en-US" altLang="ko-KR" dirty="0"/>
              <a:t>For heart rate estimation, focus</a:t>
            </a:r>
            <a:r>
              <a:rPr lang="ko-KR" altLang="en-US" dirty="0"/>
              <a:t> </a:t>
            </a:r>
            <a:r>
              <a:rPr lang="en-US" altLang="ko-KR" dirty="0"/>
              <a:t>on the </a:t>
            </a:r>
            <a:r>
              <a:rPr lang="en-US" altLang="ko-KR" dirty="0">
                <a:solidFill>
                  <a:srgbClr val="FF0000"/>
                </a:solidFill>
              </a:rPr>
              <a:t>spatial differences (</a:t>
            </a:r>
            <a:r>
              <a:rPr lang="ko-KR" altLang="en-US" dirty="0">
                <a:solidFill>
                  <a:srgbClr val="FF0000"/>
                </a:solidFill>
              </a:rPr>
              <a:t>공간적 차이</a:t>
            </a:r>
            <a:r>
              <a:rPr lang="en-US" altLang="ko-KR" dirty="0">
                <a:solidFill>
                  <a:srgbClr val="FF0000"/>
                </a:solidFill>
              </a:rPr>
              <a:t>) between two heartbeats</a:t>
            </a:r>
          </a:p>
          <a:p>
            <a:pPr lvl="1"/>
            <a:r>
              <a:rPr lang="en-US" altLang="ko-KR" dirty="0"/>
              <a:t>They measured a total of 5084 data sets and collected vital sign signals over 56 hours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AM(</a:t>
            </a:r>
            <a:r>
              <a:rPr lang="ko-KR" altLang="en-US" dirty="0"/>
              <a:t>진폭 변조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전파의 진폭이 신호의 세기로 변화하는 변조 방식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316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Solution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i="1"/>
              <a:t>VitalMon </a:t>
            </a:r>
            <a:r>
              <a:rPr lang="en-US" altLang="ko-KR" b="1"/>
              <a:t>overview</a:t>
            </a:r>
            <a:endParaRPr lang="en-US" altLang="ko-KR" b="1" i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07A415F-BEE7-4E46-B2CA-93DF4DAD3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716" y="1926261"/>
            <a:ext cx="9256568" cy="431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9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respiratory rate using geophone</a:t>
            </a:r>
          </a:p>
          <a:p>
            <a:pPr lvl="1"/>
            <a:r>
              <a:rPr lang="en-US" altLang="ko-KR" dirty="0"/>
              <a:t>Difficult to extract data directly from Geophone</a:t>
            </a:r>
          </a:p>
          <a:p>
            <a:pPr lvl="3"/>
            <a:r>
              <a:rPr lang="en-US" altLang="ko-KR" dirty="0"/>
              <a:t>Because of second-order high-pass filter </a:t>
            </a:r>
          </a:p>
          <a:p>
            <a:pPr lvl="4"/>
            <a:r>
              <a:rPr lang="en-US" altLang="ko-KR" dirty="0"/>
              <a:t>Its frequency threshold is 8.4 Hz, respiration frequency should be below 1 Hz</a:t>
            </a:r>
          </a:p>
          <a:p>
            <a:pPr lvl="3"/>
            <a:r>
              <a:rPr lang="en-US" altLang="ko-KR" dirty="0"/>
              <a:t>Velocity of breathing is quite slow</a:t>
            </a:r>
          </a:p>
          <a:p>
            <a:pPr lvl="1"/>
            <a:r>
              <a:rPr lang="en-US" altLang="ko-KR" dirty="0"/>
              <a:t>The amplitude of the signal fluctuates in a periodic fashion, and the frequency is very close to the subject’s breathing frequency</a:t>
            </a:r>
          </a:p>
          <a:p>
            <a:pPr lvl="1"/>
            <a:r>
              <a:rPr lang="en-US" altLang="ko-KR" dirty="0"/>
              <a:t>formulate the respiration signal extraction problem as an </a:t>
            </a:r>
            <a:r>
              <a:rPr lang="en-US" altLang="ko-KR" dirty="0">
                <a:solidFill>
                  <a:srgbClr val="FF0000"/>
                </a:solidFill>
              </a:rPr>
              <a:t>amplitude modulation</a:t>
            </a:r>
            <a:r>
              <a:rPr lang="en-US" altLang="ko-KR" dirty="0"/>
              <a:t> problem</a:t>
            </a:r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1D57868-FA4F-4A79-B6F7-47257F49D4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870"/>
          <a:stretch/>
        </p:blipFill>
        <p:spPr>
          <a:xfrm>
            <a:off x="5726294" y="4455595"/>
            <a:ext cx="5706341" cy="19976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64AA67-DA35-493C-9F8C-12583F1AA6BB}"/>
              </a:ext>
            </a:extLst>
          </p:cNvPr>
          <p:cNvSpPr txBox="1"/>
          <p:nvPr/>
        </p:nvSpPr>
        <p:spPr>
          <a:xfrm>
            <a:off x="6449575" y="6319954"/>
            <a:ext cx="505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Holding breath                             10BPM breath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A54367-1A92-4967-909F-DEDF9E468C83}"/>
              </a:ext>
            </a:extLst>
          </p:cNvPr>
          <p:cNvSpPr txBox="1"/>
          <p:nvPr/>
        </p:nvSpPr>
        <p:spPr>
          <a:xfrm>
            <a:off x="75500" y="5690970"/>
            <a:ext cx="547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※ </a:t>
            </a:r>
            <a:r>
              <a:rPr lang="ko-KR" altLang="en-US">
                <a:latin typeface="Calibri" panose="020F0502020204030204" pitchFamily="34" charset="0"/>
                <a:cs typeface="Calibri" panose="020F0502020204030204" pitchFamily="34" charset="0"/>
              </a:rPr>
              <a:t>아마도 숨을 쉬면 가슴이 단단해 지는 효과가 있기 때문에 심장박동이 전달되면서 에너지를 잃을것이다</a:t>
            </a: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0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respiratory rate using geophone</a:t>
            </a:r>
          </a:p>
          <a:p>
            <a:pPr lvl="1"/>
            <a:r>
              <a:rPr lang="en-US" altLang="ko-KR" b="1" dirty="0"/>
              <a:t> </a:t>
            </a:r>
          </a:p>
          <a:p>
            <a:pPr lvl="1"/>
            <a:endParaRPr lang="en-US" altLang="ko-KR" b="1" dirty="0"/>
          </a:p>
          <a:p>
            <a:pPr lvl="2"/>
            <a:r>
              <a:rPr lang="en-US" altLang="ko-KR" dirty="0"/>
              <a:t>S(t) -&gt; source signal for single person case</a:t>
            </a:r>
          </a:p>
          <a:p>
            <a:pPr lvl="2"/>
            <a:r>
              <a:rPr lang="en-US" altLang="ko-KR" dirty="0"/>
              <a:t>Sr(t) -&gt; respiration signal</a:t>
            </a:r>
          </a:p>
          <a:p>
            <a:pPr lvl="2"/>
            <a:r>
              <a:rPr lang="en-US" altLang="ko-KR" dirty="0" err="1"/>
              <a:t>Shj</a:t>
            </a:r>
            <a:r>
              <a:rPr lang="en-US" altLang="ko-KR" dirty="0"/>
              <a:t>(t) -&gt; j-</a:t>
            </a:r>
            <a:r>
              <a:rPr lang="en-US" altLang="ko-KR" dirty="0" err="1"/>
              <a:t>th</a:t>
            </a:r>
            <a:r>
              <a:rPr lang="ko-KR" altLang="en-US" dirty="0"/>
              <a:t> </a:t>
            </a:r>
            <a:r>
              <a:rPr lang="en-US" altLang="ko-KR" dirty="0"/>
              <a:t>harmonics of the heartbeat signal (Sh1: fundamental frequency of heartbeat signal)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b="1" dirty="0"/>
              <a:t>Should devise a suitable amplitude demodulation algorithm to extract the respiratory rate information</a:t>
            </a:r>
          </a:p>
          <a:p>
            <a:pPr lvl="2"/>
            <a:r>
              <a:rPr lang="en-US" altLang="ko-KR" dirty="0"/>
              <a:t>But, heartbeat signal (carrier signal) remains unknown</a:t>
            </a:r>
          </a:p>
          <a:p>
            <a:pPr lvl="2"/>
            <a:r>
              <a:rPr lang="en-US" altLang="ko-KR" dirty="0"/>
              <a:t>Existing RF (</a:t>
            </a:r>
            <a:r>
              <a:rPr lang="ko-KR" altLang="en-US" dirty="0"/>
              <a:t>라디오 주파수</a:t>
            </a:r>
            <a:r>
              <a:rPr lang="en-US" altLang="ko-KR" dirty="0"/>
              <a:t>) demodulation techniques are not suitable</a:t>
            </a:r>
          </a:p>
          <a:p>
            <a:pPr lvl="2"/>
            <a:r>
              <a:rPr lang="en-US" altLang="ko-KR" dirty="0"/>
              <a:t>Therefore, they choose the square-law demodulation approach</a:t>
            </a:r>
          </a:p>
          <a:p>
            <a:pPr lvl="3"/>
            <a:r>
              <a:rPr lang="en-US" altLang="ko-KR" dirty="0"/>
              <a:t>Geophone signal</a:t>
            </a:r>
            <a:r>
              <a:rPr lang="ko-KR" altLang="en-US" dirty="0"/>
              <a:t> </a:t>
            </a:r>
            <a:r>
              <a:rPr lang="en-US" altLang="ko-KR" dirty="0"/>
              <a:t>as</a:t>
            </a:r>
            <a:r>
              <a:rPr lang="ko-KR" altLang="en-US" dirty="0"/>
              <a:t> </a:t>
            </a:r>
            <a:r>
              <a:rPr lang="en-US" altLang="ko-KR" dirty="0"/>
              <a:t>the</a:t>
            </a:r>
            <a:r>
              <a:rPr lang="ko-KR" altLang="en-US" dirty="0"/>
              <a:t> </a:t>
            </a:r>
            <a:r>
              <a:rPr lang="en-US" altLang="ko-KR" dirty="0"/>
              <a:t>carrier</a:t>
            </a:r>
            <a:r>
              <a:rPr lang="ko-KR" altLang="en-US" dirty="0"/>
              <a:t> </a:t>
            </a:r>
            <a:r>
              <a:rPr lang="en-US" altLang="ko-KR" dirty="0"/>
              <a:t>signal</a:t>
            </a:r>
          </a:p>
          <a:p>
            <a:pPr lvl="4"/>
            <a:r>
              <a:rPr lang="en-US" altLang="ko-KR" dirty="0"/>
              <a:t>It can be demodulate itself to extract the information signal (i.e., respiration signal)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108B1C5-790D-4A8B-AEEE-A50C368D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250" y="1896655"/>
            <a:ext cx="2228850" cy="8667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36AAE75-3E86-41D5-AC80-1A2D3E8EA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100" y="2126016"/>
            <a:ext cx="3583305" cy="51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87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VitalMon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respiratory rate using geophone</a:t>
            </a:r>
          </a:p>
          <a:p>
            <a:pPr lvl="1"/>
            <a:r>
              <a:rPr lang="en-US" altLang="ko-KR" dirty="0"/>
              <a:t> First, measure environmental noise</a:t>
            </a:r>
          </a:p>
          <a:p>
            <a:pPr lvl="2"/>
            <a:r>
              <a:rPr lang="en-US" altLang="ko-KR" dirty="0"/>
              <a:t>Empty bed in the lab -&gt; majority of the noise is above 11Hz</a:t>
            </a:r>
          </a:p>
          <a:p>
            <a:pPr lvl="2"/>
            <a:r>
              <a:rPr lang="en-US" altLang="ko-KR" dirty="0"/>
              <a:t>Single subject is lying on the bed -&gt; FFT results of target signal are below 15 Hz</a:t>
            </a:r>
          </a:p>
          <a:p>
            <a:pPr lvl="2"/>
            <a:r>
              <a:rPr lang="en-US" altLang="ko-KR" dirty="0"/>
              <a:t>Therefore, they set cutoff frequency at </a:t>
            </a:r>
            <a:r>
              <a:rPr lang="en-US" altLang="ko-KR" b="1" dirty="0"/>
              <a:t>10 Hz</a:t>
            </a:r>
          </a:p>
          <a:p>
            <a:pPr lvl="1"/>
            <a:r>
              <a:rPr lang="en-US" altLang="ko-KR" b="1" dirty="0"/>
              <a:t>Perform amplitude demodulation by multiplying the geophone signal with itself (squaring)</a:t>
            </a:r>
          </a:p>
          <a:p>
            <a:pPr lvl="2"/>
            <a:r>
              <a:rPr lang="en-US" altLang="ko-KR" dirty="0"/>
              <a:t>                                                       - Simply set both signals’ phases to be 0</a:t>
            </a:r>
            <a:endParaRPr lang="en-US" altLang="ko-KR" b="1" dirty="0"/>
          </a:p>
          <a:p>
            <a:pPr lvl="2"/>
            <a:endParaRPr lang="en-US" altLang="ko-KR" dirty="0"/>
          </a:p>
          <a:p>
            <a:pPr lvl="1"/>
            <a:endParaRPr lang="en-US" altLang="ko-KR" b="1" dirty="0"/>
          </a:p>
          <a:p>
            <a:pPr lvl="1"/>
            <a:endParaRPr lang="en-US" altLang="ko-KR" b="1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EB8F306-98F9-44F9-9472-7FC2D94B0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323" y="3906516"/>
            <a:ext cx="3314700" cy="2524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A80DA93-CD41-45B1-A60E-D8D91C07F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979" y="4195526"/>
            <a:ext cx="3257550" cy="2333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C42C053-50B7-460A-A852-309A400A8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225" y="4867651"/>
            <a:ext cx="524827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2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63AC6032-004A-48FA-83BF-B3E950135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530" y="3875626"/>
            <a:ext cx="3802128" cy="27158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lvl="1"/>
            <a:r>
              <a:rPr lang="en-US" altLang="ko-KR" dirty="0"/>
              <a:t>First formulate the heartbeat separation problem by formally defining the mixed signal</a:t>
            </a:r>
          </a:p>
          <a:p>
            <a:pPr lvl="1"/>
            <a:r>
              <a:rPr lang="en-US" altLang="ko-KR" dirty="0"/>
              <a:t>Suppose</a:t>
            </a:r>
            <a:r>
              <a:rPr lang="ko-KR" altLang="en-US" dirty="0"/>
              <a:t> </a:t>
            </a:r>
            <a:r>
              <a:rPr lang="en-US" altLang="ko-KR" dirty="0"/>
              <a:t>that</a:t>
            </a:r>
            <a:r>
              <a:rPr lang="ko-KR" altLang="en-US" dirty="0"/>
              <a:t> </a:t>
            </a:r>
            <a:r>
              <a:rPr lang="en-US" altLang="ko-KR" dirty="0"/>
              <a:t>they</a:t>
            </a:r>
            <a:r>
              <a:rPr lang="ko-KR" altLang="en-US" dirty="0"/>
              <a:t> </a:t>
            </a:r>
            <a:r>
              <a:rPr lang="en-US" altLang="ko-KR" dirty="0"/>
              <a:t>are 2 signal sources </a:t>
            </a:r>
            <a:r>
              <a:rPr lang="en-US" altLang="ko-KR" b="1" dirty="0"/>
              <a:t>s1</a:t>
            </a:r>
            <a:r>
              <a:rPr lang="en-US" altLang="ko-KR" dirty="0"/>
              <a:t> and </a:t>
            </a:r>
            <a:r>
              <a:rPr lang="en-US" altLang="ko-KR" b="1" dirty="0"/>
              <a:t>s2</a:t>
            </a:r>
            <a:r>
              <a:rPr lang="en-US" altLang="ko-KR" dirty="0"/>
              <a:t>, with signals </a:t>
            </a:r>
            <a:r>
              <a:rPr lang="en-US" altLang="ko-KR" b="1" dirty="0"/>
              <a:t>s1(t) </a:t>
            </a:r>
            <a:r>
              <a:rPr lang="en-US" altLang="ko-KR" dirty="0"/>
              <a:t>and </a:t>
            </a:r>
            <a:r>
              <a:rPr lang="en-US" altLang="ko-KR" b="1" dirty="0"/>
              <a:t>s2(t)</a:t>
            </a:r>
          </a:p>
          <a:p>
            <a:pPr lvl="1"/>
            <a:r>
              <a:rPr lang="en-US" altLang="ko-KR" dirty="0"/>
              <a:t>Also there are 2 geophone receivers </a:t>
            </a:r>
            <a:r>
              <a:rPr lang="en-US" altLang="ko-KR" b="1" dirty="0"/>
              <a:t>x1</a:t>
            </a:r>
            <a:r>
              <a:rPr lang="en-US" altLang="ko-KR" dirty="0"/>
              <a:t> and </a:t>
            </a:r>
            <a:r>
              <a:rPr lang="en-US" altLang="ko-KR" b="1" dirty="0"/>
              <a:t>x2</a:t>
            </a:r>
            <a:r>
              <a:rPr lang="en-US" altLang="ko-KR" dirty="0"/>
              <a:t>, which receive mixed signals </a:t>
            </a:r>
            <a:r>
              <a:rPr lang="en-US" altLang="ko-KR" b="1" dirty="0"/>
              <a:t>x1(t) </a:t>
            </a:r>
            <a:r>
              <a:rPr lang="en-US" altLang="ko-KR" dirty="0"/>
              <a:t>and </a:t>
            </a:r>
            <a:r>
              <a:rPr lang="en-US" altLang="ko-KR" b="1" dirty="0"/>
              <a:t>x2(t)</a:t>
            </a:r>
          </a:p>
          <a:p>
            <a:pPr lvl="1"/>
            <a:endParaRPr lang="en-US" altLang="ko-KR" b="1" dirty="0"/>
          </a:p>
          <a:p>
            <a:pPr lvl="1"/>
            <a:endParaRPr lang="en-US" altLang="ko-KR" b="1" dirty="0"/>
          </a:p>
          <a:p>
            <a:pPr lvl="1"/>
            <a:endParaRPr lang="en-US" altLang="ko-KR" b="1" dirty="0"/>
          </a:p>
          <a:p>
            <a:pPr lvl="1"/>
            <a:r>
              <a:rPr lang="en-US" altLang="ko-KR" dirty="0"/>
              <a:t>There is no prior knowledge of the true signal attenuation and delay</a:t>
            </a:r>
          </a:p>
          <a:p>
            <a:pPr lvl="2"/>
            <a:r>
              <a:rPr lang="en-US" altLang="ko-KR" dirty="0"/>
              <a:t>Rely on relative signal attenuation and delay</a:t>
            </a:r>
          </a:p>
          <a:p>
            <a:pPr lvl="2"/>
            <a:r>
              <a:rPr lang="en-US" altLang="ko-KR" dirty="0"/>
              <a:t>x1(t) as reference signal (with a1,1 = a1,2 = 1 and </a:t>
            </a:r>
            <a:r>
              <a:rPr lang="el-GR" altLang="ko-KR" dirty="0"/>
              <a:t>δ1,1 = δ1,2 = 0</a:t>
            </a:r>
            <a:r>
              <a:rPr lang="en-US" altLang="ko-KR" dirty="0"/>
              <a:t>)</a:t>
            </a:r>
          </a:p>
          <a:p>
            <a:pPr lvl="1"/>
            <a:endParaRPr lang="en-US" altLang="ko-KR" b="1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58C15D2-577C-4FD0-A571-08D657718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09" y="3090600"/>
            <a:ext cx="3867150" cy="96202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423D2C7-8C6C-4475-A5D6-C840ED7FD1D8}"/>
              </a:ext>
            </a:extLst>
          </p:cNvPr>
          <p:cNvSpPr/>
          <p:nvPr/>
        </p:nvSpPr>
        <p:spPr>
          <a:xfrm>
            <a:off x="5111691" y="31713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latin typeface="LinLibertineT"/>
              </a:rPr>
              <a:t>where </a:t>
            </a:r>
            <a:r>
              <a:rPr lang="en-US" altLang="ko-KR" dirty="0" err="1">
                <a:latin typeface="LinLibertineI"/>
              </a:rPr>
              <a:t>a</a:t>
            </a:r>
            <a:r>
              <a:rPr lang="en-US" altLang="ko-KR" sz="800" dirty="0" err="1">
                <a:latin typeface="LinLibertineI7"/>
              </a:rPr>
              <a:t>k</a:t>
            </a:r>
            <a:r>
              <a:rPr lang="en-US" altLang="ko-KR" sz="800" dirty="0">
                <a:latin typeface="rtxmi7"/>
              </a:rPr>
              <a:t>, </a:t>
            </a:r>
            <a:r>
              <a:rPr lang="en-US" altLang="ko-KR" sz="800" dirty="0">
                <a:latin typeface="LinLibertineI7"/>
              </a:rPr>
              <a:t>j </a:t>
            </a:r>
            <a:r>
              <a:rPr lang="en-US" altLang="ko-KR" dirty="0">
                <a:latin typeface="LinLibertineT"/>
              </a:rPr>
              <a:t>and </a:t>
            </a:r>
            <a:r>
              <a:rPr lang="en-US" altLang="ko-KR" dirty="0" err="1">
                <a:latin typeface="LinLibertineI"/>
              </a:rPr>
              <a:t>δ</a:t>
            </a:r>
            <a:r>
              <a:rPr lang="en-US" altLang="ko-KR" sz="800" dirty="0" err="1">
                <a:latin typeface="LinLibertineI7"/>
              </a:rPr>
              <a:t>k</a:t>
            </a:r>
            <a:r>
              <a:rPr lang="en-US" altLang="ko-KR" sz="800" dirty="0">
                <a:latin typeface="rtxmi7"/>
              </a:rPr>
              <a:t>, </a:t>
            </a:r>
            <a:r>
              <a:rPr lang="en-US" altLang="ko-KR" sz="800" dirty="0">
                <a:latin typeface="LinLibertineI7"/>
              </a:rPr>
              <a:t>j </a:t>
            </a:r>
            <a:r>
              <a:rPr lang="en-US" altLang="ko-KR" dirty="0">
                <a:latin typeface="LinLibertineT"/>
              </a:rPr>
              <a:t>are the attenuation coefficients and time delay</a:t>
            </a:r>
          </a:p>
          <a:p>
            <a:r>
              <a:rPr lang="en-US" altLang="ko-KR" dirty="0">
                <a:latin typeface="LinLibertineT"/>
              </a:rPr>
              <a:t>parameters associated with the path from </a:t>
            </a:r>
            <a:r>
              <a:rPr lang="en-US" altLang="ko-KR" dirty="0" err="1">
                <a:latin typeface="LinLibertineI"/>
              </a:rPr>
              <a:t>s</a:t>
            </a:r>
            <a:r>
              <a:rPr lang="en-US" altLang="ko-KR" sz="800" dirty="0" err="1">
                <a:latin typeface="LinLibertineI7"/>
              </a:rPr>
              <a:t>j</a:t>
            </a:r>
            <a:r>
              <a:rPr lang="en-US" altLang="ko-KR" sz="800" dirty="0">
                <a:latin typeface="LinLibertineI7"/>
              </a:rPr>
              <a:t> </a:t>
            </a:r>
            <a:r>
              <a:rPr lang="en-US" altLang="ko-KR" dirty="0">
                <a:latin typeface="LinLibertineT"/>
              </a:rPr>
              <a:t>to </a:t>
            </a:r>
            <a:r>
              <a:rPr lang="en-US" altLang="ko-KR" dirty="0" err="1">
                <a:latin typeface="LinLibertineI"/>
              </a:rPr>
              <a:t>x</a:t>
            </a:r>
            <a:r>
              <a:rPr lang="en-US" altLang="ko-KR" sz="800" dirty="0" err="1">
                <a:latin typeface="LinLibertineI7"/>
              </a:rPr>
              <a:t>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3325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lvl="1"/>
            <a:r>
              <a:rPr lang="en-US" altLang="ko-KR" dirty="0"/>
              <a:t>Blind Source Separation and the DUET Algorithm</a:t>
            </a:r>
          </a:p>
          <a:p>
            <a:pPr lvl="2"/>
            <a:r>
              <a:rPr lang="en-US" altLang="ko-KR" dirty="0"/>
              <a:t>Their problem is similar to the </a:t>
            </a:r>
            <a:r>
              <a:rPr lang="en-US" altLang="ko-KR" b="1" dirty="0"/>
              <a:t>cocktail party problem</a:t>
            </a:r>
          </a:p>
          <a:p>
            <a:pPr lvl="3"/>
            <a:r>
              <a:rPr lang="en-US" altLang="ko-KR" dirty="0"/>
              <a:t>DUET has proven to be a good solution to the cocktail party problem</a:t>
            </a:r>
          </a:p>
          <a:p>
            <a:pPr marL="2171655" lvl="4" indent="-342900">
              <a:buFont typeface="+mj-lt"/>
              <a:buAutoNum type="arabicPeriod"/>
            </a:pPr>
            <a:r>
              <a:rPr lang="en-US" altLang="ko-KR" dirty="0"/>
              <a:t>It computes the symmetric attenuation and relative delay of the signals</a:t>
            </a:r>
          </a:p>
          <a:p>
            <a:pPr marL="2171655" lvl="4" indent="-342900">
              <a:buFont typeface="+mj-lt"/>
              <a:buAutoNum type="arabicPeriod"/>
            </a:pPr>
            <a:r>
              <a:rPr lang="en-US" altLang="ko-KR" dirty="0"/>
              <a:t>Then calculates the energy histogram within different ranges of attenuation-delay values</a:t>
            </a:r>
          </a:p>
          <a:p>
            <a:pPr marL="2171655" lvl="4" indent="-342900">
              <a:buFont typeface="+mj-lt"/>
              <a:buAutoNum type="arabicPeriod"/>
            </a:pPr>
            <a:r>
              <a:rPr lang="en-US" altLang="ko-KR" dirty="0"/>
              <a:t>Finally identifies each energy peak as a signal source</a:t>
            </a:r>
          </a:p>
          <a:p>
            <a:pPr marL="2171655" lvl="4" indent="-342900">
              <a:buFont typeface="+mj-lt"/>
              <a:buAutoNum type="arabicPeriod"/>
            </a:pPr>
            <a:endParaRPr lang="en-US" altLang="ko-KR" dirty="0"/>
          </a:p>
          <a:p>
            <a:pPr lvl="1"/>
            <a:r>
              <a:rPr lang="en-US" altLang="ko-KR" dirty="0"/>
              <a:t>They choose to adopt DUET due to the </a:t>
            </a:r>
            <a:r>
              <a:rPr lang="en-US" altLang="ko-KR" b="1" dirty="0"/>
              <a:t>similarity</a:t>
            </a:r>
            <a:r>
              <a:rPr lang="en-US" altLang="ko-KR" dirty="0"/>
              <a:t> between audio signals and heartbeat signals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Both have a fundamental frequency component and high frequency components (harmonics)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They have no control of, nor a prior knowledge of them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The paths between different sources and receivers have diversity, making it possible to establish spatial features for each source</a:t>
            </a:r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16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lvl="1"/>
            <a:r>
              <a:rPr lang="en-US" altLang="ko-KR"/>
              <a:t>However, heartbeat signals have their own characteristics</a:t>
            </a:r>
          </a:p>
          <a:p>
            <a:pPr lvl="2"/>
            <a:r>
              <a:rPr lang="en-US" altLang="ko-KR"/>
              <a:t>They have much narrower frequency ranges</a:t>
            </a:r>
          </a:p>
          <a:p>
            <a:pPr lvl="2"/>
            <a:r>
              <a:rPr lang="en-US" altLang="ko-KR"/>
              <a:t>They have less frequency difference</a:t>
            </a:r>
          </a:p>
          <a:p>
            <a:pPr lvl="1"/>
            <a:r>
              <a:rPr lang="en-US" altLang="ko-KR"/>
              <a:t>How!?</a:t>
            </a:r>
          </a:p>
          <a:p>
            <a:pPr marL="914377" lvl="2" indent="0">
              <a:buNone/>
            </a:pPr>
            <a:endParaRPr lang="en-US" altLang="ko-KR"/>
          </a:p>
          <a:p>
            <a:pPr lvl="1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184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lvl="1"/>
            <a:r>
              <a:rPr lang="en-US" altLang="ko-KR"/>
              <a:t>Assume that there are two synchronized geophone receivers that continuously collect mixed signals</a:t>
            </a:r>
          </a:p>
          <a:p>
            <a:pPr lvl="2"/>
            <a:r>
              <a:rPr lang="en-US" altLang="ko-KR"/>
              <a:t>They partition the signals into processing windows of equal length (40 seconds)</a:t>
            </a:r>
          </a:p>
          <a:p>
            <a:pPr lvl="2"/>
            <a:r>
              <a:rPr lang="en-US" altLang="ko-KR"/>
              <a:t>Signal processing</a:t>
            </a:r>
          </a:p>
          <a:p>
            <a:pPr lvl="3"/>
            <a:r>
              <a:rPr lang="en-US" altLang="ko-KR"/>
              <a:t>Filtering -&gt; STFT -&gt; Spatial Signatures -&gt; Energy Clustering -&gt; Binary Masking -&gt; Heart Rate Estimation</a:t>
            </a:r>
          </a:p>
          <a:p>
            <a:pPr marL="457189" lvl="1" indent="0">
              <a:buNone/>
            </a:pPr>
            <a:endParaRPr lang="en-US" altLang="ko-KR"/>
          </a:p>
          <a:p>
            <a:pPr marL="457189" lvl="1" indent="0">
              <a:buNone/>
            </a:pP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3A9484B-F61C-48C6-A88B-A836AEB1E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773" y="3982514"/>
            <a:ext cx="9152874" cy="23830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892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marL="914389" lvl="1" indent="-457200">
              <a:buAutoNum type="arabicParenR"/>
            </a:pPr>
            <a:r>
              <a:rPr lang="en-US" altLang="ko-KR"/>
              <a:t>FFT and Low-pass Filtering for Noise Reduction</a:t>
            </a:r>
          </a:p>
          <a:p>
            <a:pPr lvl="2"/>
            <a:r>
              <a:rPr lang="en-US" altLang="ko-KR"/>
              <a:t>Geohphone signals are </a:t>
            </a:r>
            <a:r>
              <a:rPr lang="en-US" altLang="ko-KR" b="1">
                <a:solidFill>
                  <a:srgbClr val="FF0000"/>
                </a:solidFill>
              </a:rPr>
              <a:t>highly noisy</a:t>
            </a:r>
          </a:p>
          <a:p>
            <a:pPr lvl="3"/>
            <a:r>
              <a:rPr lang="en-US" altLang="ko-KR"/>
              <a:t>In their experiment, most of the noise is above 11 Hz while the target signals are mainly below 15 Hz</a:t>
            </a:r>
          </a:p>
          <a:p>
            <a:pPr lvl="3"/>
            <a:r>
              <a:rPr lang="en-US" altLang="ko-KR"/>
              <a:t>A high-order Butterworth low-pass filter with cut-off frequency at 10 Hz</a:t>
            </a:r>
          </a:p>
          <a:p>
            <a:pPr lvl="2"/>
            <a:r>
              <a:rPr lang="en-US" altLang="ko-KR"/>
              <a:t>DUET separates signal using their spatial sigantures</a:t>
            </a:r>
          </a:p>
          <a:p>
            <a:pPr lvl="3"/>
            <a:r>
              <a:rPr lang="en-US" altLang="ko-KR"/>
              <a:t>They should make sure the filtering step does not cause any signal distortions</a:t>
            </a:r>
          </a:p>
          <a:p>
            <a:pPr lvl="3"/>
            <a:r>
              <a:rPr lang="en-US" altLang="ko-KR"/>
              <a:t>Therefore, choose a forward-backward digital filtering</a:t>
            </a:r>
          </a:p>
          <a:p>
            <a:pPr lvl="4"/>
            <a:r>
              <a:rPr lang="en-US" altLang="ko-KR"/>
              <a:t>Apply this filtering, the phase distortions caused by the two filters cancel out each other</a:t>
            </a:r>
          </a:p>
          <a:p>
            <a:pPr lvl="3"/>
            <a:endParaRPr lang="en-US" altLang="ko-KR"/>
          </a:p>
          <a:p>
            <a:pPr lvl="2"/>
            <a:endParaRPr lang="en-US" altLang="ko-KR" b="1">
              <a:solidFill>
                <a:srgbClr val="FF0000"/>
              </a:solidFill>
            </a:endParaRPr>
          </a:p>
          <a:p>
            <a:pPr lvl="1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0A94C-A0CA-41B9-8CEE-C6AD6DB1050A}"/>
              </a:ext>
            </a:extLst>
          </p:cNvPr>
          <p:cNvSpPr txBox="1"/>
          <p:nvPr/>
        </p:nvSpPr>
        <p:spPr>
          <a:xfrm>
            <a:off x="7701093" y="350919"/>
            <a:ext cx="4409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Low-pass filter:</a:t>
            </a:r>
            <a:r>
              <a:rPr lang="ko-KR" altLang="en-US">
                <a:latin typeface="Calibri" panose="020F0502020204030204" pitchFamily="34" charset="0"/>
                <a:cs typeface="Calibri" panose="020F0502020204030204" pitchFamily="34" charset="0"/>
              </a:rPr>
              <a:t> 정해진 </a:t>
            </a: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cut-off </a:t>
            </a:r>
            <a:r>
              <a:rPr lang="ko-KR" altLang="en-US">
                <a:latin typeface="Calibri" panose="020F0502020204030204" pitchFamily="34" charset="0"/>
                <a:cs typeface="Calibri" panose="020F0502020204030204" pitchFamily="34" charset="0"/>
              </a:rPr>
              <a:t>이하는 통과</a:t>
            </a: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ko-KR" altLang="en-US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그 위는 감쇠시킴</a:t>
            </a:r>
            <a:endParaRPr lang="en-US" altLang="ko-K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781C76E-946D-42C0-84E7-545B85291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666" y="4684838"/>
            <a:ext cx="6052705" cy="21647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8380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marL="914389" lvl="1" indent="-457200">
              <a:buAutoNum type="arabicParenR" startAt="2"/>
            </a:pPr>
            <a:r>
              <a:rPr lang="en-US" altLang="ko-KR" dirty="0"/>
              <a:t>Time-Frequency Representation for Locating Spatial Information</a:t>
            </a:r>
          </a:p>
          <a:p>
            <a:pPr lvl="2"/>
            <a:r>
              <a:rPr lang="en-US" altLang="ko-KR" dirty="0"/>
              <a:t>Compared to audio, heartbeat signals do not have a stable frequency</a:t>
            </a:r>
          </a:p>
          <a:p>
            <a:pPr lvl="3"/>
            <a:r>
              <a:rPr lang="en-US" altLang="ko-KR" dirty="0"/>
              <a:t>They have to partition the signals within a processing window of 40 seconds into smaller segments</a:t>
            </a:r>
          </a:p>
          <a:p>
            <a:pPr lvl="2"/>
            <a:r>
              <a:rPr lang="en-US" altLang="ko-KR" dirty="0"/>
              <a:t>For any pair of signals that have the same length, </a:t>
            </a:r>
          </a:p>
          <a:p>
            <a:pPr lvl="3"/>
            <a:r>
              <a:rPr lang="en-US" altLang="ko-KR" dirty="0"/>
              <a:t>s1(t) and s2(t) are W-disjoint orthogonal when they satisfy</a:t>
            </a:r>
          </a:p>
          <a:p>
            <a:pPr lvl="3"/>
            <a:endParaRPr lang="en-US" altLang="ko-KR" dirty="0"/>
          </a:p>
          <a:p>
            <a:pPr lvl="3"/>
            <a:endParaRPr lang="en-US" altLang="ko-KR" dirty="0"/>
          </a:p>
          <a:p>
            <a:pPr lvl="2"/>
            <a:r>
              <a:rPr lang="en-US" altLang="ko-KR" dirty="0"/>
              <a:t>Heartbeat separation does not work at </a:t>
            </a:r>
            <a:r>
              <a:rPr lang="en-US" altLang="ko-KR" b="1" dirty="0"/>
              <a:t>the same frequency</a:t>
            </a:r>
          </a:p>
          <a:p>
            <a:pPr lvl="2"/>
            <a:endParaRPr lang="en-US" altLang="ko-KR" b="1" dirty="0"/>
          </a:p>
          <a:p>
            <a:pPr marL="914377" lvl="2" indent="0">
              <a:buNone/>
            </a:pPr>
            <a:r>
              <a:rPr lang="en-US" altLang="ko-KR" b="1" dirty="0"/>
              <a:t>&gt;&gt; </a:t>
            </a:r>
            <a:r>
              <a:rPr lang="en-US" altLang="ko-KR" dirty="0"/>
              <a:t>First, they focus on the heartbeat signal’s high frequency components for</a:t>
            </a:r>
            <a:br>
              <a:rPr lang="en-US" altLang="ko-KR" dirty="0"/>
            </a:br>
            <a:r>
              <a:rPr lang="en-US" altLang="ko-KR" dirty="0"/>
              <a:t>     more sparsity</a:t>
            </a:r>
          </a:p>
          <a:p>
            <a:pPr marL="914377" lvl="2" indent="0">
              <a:buNone/>
            </a:pPr>
            <a:r>
              <a:rPr lang="en-US" altLang="ko-KR" b="1" dirty="0"/>
              <a:t>&gt;&gt; </a:t>
            </a:r>
            <a:r>
              <a:rPr lang="en-US" altLang="ko-KR" dirty="0"/>
              <a:t>Also, they partition each processing window into much smaller slots</a:t>
            </a:r>
          </a:p>
          <a:p>
            <a:pPr lvl="2"/>
            <a:endParaRPr lang="en-US" altLang="ko-KR" b="1" dirty="0">
              <a:solidFill>
                <a:srgbClr val="FF0000"/>
              </a:solidFill>
            </a:endParaRPr>
          </a:p>
          <a:p>
            <a:pPr lvl="1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683FBD3-770F-472C-BB1B-993A2E5F1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3841" y="422119"/>
            <a:ext cx="3168277" cy="218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BA0393E-3CE0-40FA-9AC1-E929DFE49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765" y="3801479"/>
            <a:ext cx="3095625" cy="495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77A7D6E-17B5-4D5A-8D11-B6B16BE3A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4780" y="4480340"/>
            <a:ext cx="2667338" cy="18038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8654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marL="914389" lvl="1" indent="-457200">
              <a:buAutoNum type="arabicParenR" startAt="3"/>
            </a:pPr>
            <a:r>
              <a:rPr lang="en-US" altLang="ko-KR"/>
              <a:t>Calculating Symmetric Attenuation and Relative Delay</a:t>
            </a:r>
          </a:p>
          <a:p>
            <a:pPr lvl="2"/>
            <a:r>
              <a:rPr lang="en-US" altLang="ko-KR"/>
              <a:t>From the STFT results, the relative attenuation and relative delay are computed</a:t>
            </a:r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2"/>
            <a:r>
              <a:rPr lang="en-US" altLang="ko-KR"/>
              <a:t>x^1(τ ,ω),  x^2(τ ,ω) are the time-frequency representation from the STFT, ω is the frequency vector</a:t>
            </a:r>
          </a:p>
          <a:p>
            <a:pPr lvl="2"/>
            <a:r>
              <a:rPr lang="en-US" altLang="ko-KR"/>
              <a:t>Symmetric attenuation yields higher resolutions when signals from the same source get different attenuation at different receivers -&gt; further compute the estimated symmetric attenuation</a:t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2C05F93-CB24-49CF-AF43-CB5B252F7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735" y="2744932"/>
            <a:ext cx="2528455" cy="1368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F05C202-E5EE-4B84-AE33-91A848D55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735" y="5263893"/>
            <a:ext cx="3048000" cy="8191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7634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marL="914389" lvl="1" indent="-457200">
              <a:buAutoNum type="arabicParenR" startAt="3"/>
            </a:pPr>
            <a:r>
              <a:rPr lang="en-US" altLang="ko-KR"/>
              <a:t>Calculating Symmetric Attenuation and Relative Delay</a:t>
            </a:r>
          </a:p>
          <a:p>
            <a:pPr lvl="2"/>
            <a:r>
              <a:rPr lang="en-US" altLang="ko-KR"/>
              <a:t>Using symmetric attenuation and relative delay, compute the energy histogram</a:t>
            </a:r>
          </a:p>
          <a:p>
            <a:pPr lvl="3"/>
            <a:r>
              <a:rPr lang="en-US" altLang="ko-KR"/>
              <a:t>By summing up the estimated energy in those frequency ranges</a:t>
            </a:r>
          </a:p>
          <a:p>
            <a:pPr lvl="2"/>
            <a:r>
              <a:rPr lang="en-US" altLang="ko-KR"/>
              <a:t>Eventually cluster the frequencies that are from the same source!</a:t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180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marL="914389" lvl="1" indent="-457200">
              <a:buAutoNum type="arabicParenR" startAt="4"/>
            </a:pPr>
            <a:r>
              <a:rPr lang="en-US" altLang="ko-KR" dirty="0"/>
              <a:t>Finding Cluster Peaks and Applying Binary Masking in 3D space</a:t>
            </a:r>
          </a:p>
          <a:p>
            <a:pPr lvl="2"/>
            <a:r>
              <a:rPr lang="en-US" altLang="ko-KR" dirty="0"/>
              <a:t>However,</a:t>
            </a:r>
            <a:r>
              <a:rPr lang="ko-KR" altLang="en-US" dirty="0"/>
              <a:t> </a:t>
            </a:r>
            <a:r>
              <a:rPr lang="en-US" altLang="ko-KR" dirty="0"/>
              <a:t>symmetric attenuation and delay values from different sources overlap with each other</a:t>
            </a:r>
          </a:p>
          <a:p>
            <a:pPr lvl="3"/>
            <a:r>
              <a:rPr lang="en-US" altLang="ko-KR" dirty="0"/>
              <a:t>Not use normal peak finding or machine learning algorithms (K-Means or CLIQUE) </a:t>
            </a:r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D0312DE-4BFF-46F4-85DD-CEA31D71F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100" y="3045690"/>
            <a:ext cx="4335800" cy="3448355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02E2DEB-245E-4756-93C5-EEEAA8E6282B}"/>
              </a:ext>
            </a:extLst>
          </p:cNvPr>
          <p:cNvSpPr/>
          <p:nvPr/>
        </p:nvSpPr>
        <p:spPr>
          <a:xfrm>
            <a:off x="6286500" y="5422900"/>
            <a:ext cx="1003300" cy="2413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Alice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927B7B67-8A9C-44E8-9BD9-8E6875EE7361}"/>
              </a:ext>
            </a:extLst>
          </p:cNvPr>
          <p:cNvSpPr/>
          <p:nvPr/>
        </p:nvSpPr>
        <p:spPr>
          <a:xfrm>
            <a:off x="5092700" y="5422900"/>
            <a:ext cx="1003300" cy="2413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>
                <a:solidFill>
                  <a:schemeClr val="tx1"/>
                </a:solidFill>
              </a:rPr>
              <a:t>BoB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65B4A10-894B-45CF-9938-12608CBE9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179" y="4383771"/>
            <a:ext cx="2985040" cy="7721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6298ED-7758-423D-8E38-4C81CF9DFFB5}"/>
              </a:ext>
            </a:extLst>
          </p:cNvPr>
          <p:cNvSpPr txBox="1"/>
          <p:nvPr/>
        </p:nvSpPr>
        <p:spPr>
          <a:xfrm>
            <a:off x="8814939" y="5309853"/>
            <a:ext cx="2826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Alice: Positive</a:t>
            </a:r>
          </a:p>
          <a:p>
            <a:r>
              <a:rPr lang="en-US" altLang="ko-KR" dirty="0" err="1">
                <a:latin typeface="Calibri" panose="020F0502020204030204" pitchFamily="34" charset="0"/>
                <a:cs typeface="Calibri" panose="020F0502020204030204" pitchFamily="34" charset="0"/>
              </a:rPr>
              <a:t>BoB</a:t>
            </a: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  : Negative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4B05CBF-C37B-4237-87FA-F7C8186B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356" y="3367953"/>
            <a:ext cx="2189798" cy="7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92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VitalMon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Monitoring target heart rate when multiple subjects are present</a:t>
            </a:r>
          </a:p>
          <a:p>
            <a:pPr marL="914389" lvl="1" indent="-457200">
              <a:buAutoNum type="arabicParenR" startAt="5"/>
            </a:pPr>
            <a:r>
              <a:rPr lang="en-US" altLang="ko-KR" dirty="0"/>
              <a:t>Estimating Target Heart Rate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Inverse STFT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Compute the signal power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Calculate the sample auto-correlation function (ACF)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Find peaks in the sample ACF results 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 dirty="0"/>
              <a:t>Convert the peak locations to corresponding heartbeat pulses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8377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/>
              <a:t>Testbed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/>
              <a:t>The raw analog signal from each geophone is amplified (200)</a:t>
            </a:r>
          </a:p>
          <a:p>
            <a:r>
              <a:rPr lang="en-US" altLang="ko-KR" b="1"/>
              <a:t>Those signals are fed into a 12-bit analog-to-digital converter (ADC) on an Arduino Due</a:t>
            </a:r>
          </a:p>
          <a:p>
            <a:r>
              <a:rPr lang="en-US" altLang="ko-KR" b="1"/>
              <a:t>Choose vertical geophones (z – plane)</a:t>
            </a:r>
            <a:endParaRPr lang="en-US" altLang="ko-KR" b="1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7328D5E-5078-486E-83C8-6EA7163DC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27" y="3094974"/>
            <a:ext cx="5590900" cy="339764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EDFEF06-7A6D-44D3-9678-5E1F91FC0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666" y="3391031"/>
            <a:ext cx="3105150" cy="32004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EF08638-8B79-4972-BE14-8E27133A6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6430" y="4667381"/>
            <a:ext cx="139065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68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b="1" dirty="0"/>
              <a:t>Estimating </a:t>
            </a:r>
            <a:r>
              <a:rPr lang="en-US" altLang="ko-KR" b="1" dirty="0">
                <a:solidFill>
                  <a:srgbClr val="FF0000"/>
                </a:solidFill>
              </a:rPr>
              <a:t>the respiratory rate </a:t>
            </a:r>
            <a:r>
              <a:rPr lang="en-US" altLang="ko-KR" b="1" dirty="0"/>
              <a:t>for a </a:t>
            </a:r>
            <a:r>
              <a:rPr lang="en-US" altLang="ko-KR" b="1" dirty="0">
                <a:solidFill>
                  <a:srgbClr val="FF0000"/>
                </a:solidFill>
              </a:rPr>
              <a:t>single subject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b="1" dirty="0"/>
              <a:t>Estimating</a:t>
            </a:r>
            <a:r>
              <a:rPr lang="en-US" altLang="ko-KR" b="1" dirty="0">
                <a:solidFill>
                  <a:srgbClr val="FF0000"/>
                </a:solidFill>
              </a:rPr>
              <a:t> </a:t>
            </a:r>
            <a:r>
              <a:rPr lang="en-US" altLang="ko-KR" b="1" dirty="0"/>
              <a:t>the target subject’s </a:t>
            </a:r>
            <a:r>
              <a:rPr lang="en-US" altLang="ko-KR" b="1" dirty="0">
                <a:solidFill>
                  <a:srgbClr val="FF0000"/>
                </a:solidFill>
              </a:rPr>
              <a:t>heart rate </a:t>
            </a:r>
            <a:r>
              <a:rPr lang="en-US" altLang="ko-KR" b="1" dirty="0"/>
              <a:t>when</a:t>
            </a:r>
            <a:r>
              <a:rPr lang="en-US" altLang="ko-KR" b="1" dirty="0">
                <a:solidFill>
                  <a:srgbClr val="FF0000"/>
                </a:solidFill>
              </a:rPr>
              <a:t> two subjects are present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b="1" dirty="0"/>
              <a:t>Estimating the target subject’s </a:t>
            </a:r>
            <a:r>
              <a:rPr lang="en-US" altLang="ko-KR" b="1" dirty="0">
                <a:solidFill>
                  <a:srgbClr val="FF0000"/>
                </a:solidFill>
              </a:rPr>
              <a:t>respiratory rate </a:t>
            </a:r>
            <a:r>
              <a:rPr lang="en-US" altLang="ko-KR" b="1" dirty="0"/>
              <a:t>when </a:t>
            </a:r>
            <a:r>
              <a:rPr lang="en-US" altLang="ko-KR" b="1" dirty="0">
                <a:solidFill>
                  <a:srgbClr val="FF0000"/>
                </a:solidFill>
              </a:rPr>
              <a:t>two subjects are present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b="1" dirty="0"/>
              <a:t>Real world deployment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2573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b="1" dirty="0"/>
              <a:t>Estimating </a:t>
            </a:r>
            <a:r>
              <a:rPr lang="en-US" altLang="ko-KR" b="1" dirty="0">
                <a:solidFill>
                  <a:srgbClr val="FF0000"/>
                </a:solidFill>
              </a:rPr>
              <a:t>the respiratory rate </a:t>
            </a:r>
            <a:r>
              <a:rPr lang="en-US" altLang="ko-KR" b="1" dirty="0"/>
              <a:t>for a </a:t>
            </a:r>
            <a:r>
              <a:rPr lang="en-US" altLang="ko-KR" b="1" dirty="0">
                <a:solidFill>
                  <a:srgbClr val="FF0000"/>
                </a:solidFill>
              </a:rPr>
              <a:t>single subject</a:t>
            </a:r>
          </a:p>
          <a:p>
            <a:pPr lvl="1"/>
            <a:r>
              <a:rPr lang="en-US" altLang="ko-KR" dirty="0"/>
              <a:t>Conducted 525 experiments </a:t>
            </a:r>
          </a:p>
          <a:p>
            <a:pPr lvl="1"/>
            <a:r>
              <a:rPr lang="en-US" altLang="ko-KR" dirty="0"/>
              <a:t>Recorded more than 350 minutes data</a:t>
            </a:r>
          </a:p>
          <a:p>
            <a:pPr lvl="1"/>
            <a:r>
              <a:rPr lang="en-US" altLang="ko-KR" dirty="0"/>
              <a:t>From a total of 23 subjects</a:t>
            </a:r>
          </a:p>
          <a:p>
            <a:pPr lvl="2"/>
            <a:r>
              <a:rPr lang="en-US" altLang="ko-KR" dirty="0"/>
              <a:t>14 males and 9 females</a:t>
            </a:r>
          </a:p>
          <a:p>
            <a:pPr lvl="2"/>
            <a:r>
              <a:rPr lang="en-US" altLang="ko-KR" dirty="0"/>
              <a:t>Mean age is 25.14 with a standard deviation of 3.42 (21 ~ 34 years old)</a:t>
            </a:r>
          </a:p>
          <a:p>
            <a:pPr lvl="1"/>
            <a:r>
              <a:rPr lang="en-US" altLang="ko-KR" dirty="0"/>
              <a:t>Report error between estimated              and the ground truth 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DDF67018-2830-4425-8F09-8E9319D8331E}"/>
              </a:ext>
            </a:extLst>
          </p:cNvPr>
          <p:cNvGrpSpPr/>
          <p:nvPr/>
        </p:nvGrpSpPr>
        <p:grpSpPr>
          <a:xfrm>
            <a:off x="4539663" y="3819430"/>
            <a:ext cx="3517344" cy="254731"/>
            <a:chOff x="4539663" y="3095259"/>
            <a:chExt cx="3517344" cy="254731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C5BC5676-2DB6-4C14-B463-B622E75DF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11593" y="3107959"/>
              <a:ext cx="645414" cy="242031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4E978E20-AD99-49B4-8B01-22EFB8989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9663" y="3095259"/>
              <a:ext cx="633889" cy="230505"/>
            </a:xfrm>
            <a:prstGeom prst="rect">
              <a:avLst/>
            </a:prstGeom>
          </p:spPr>
        </p:pic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B1F5958D-D941-44C9-A6DB-34EE5D368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309" y="4109880"/>
            <a:ext cx="5888182" cy="250247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7ADC6EC-4D25-4BD7-8E06-B7BB00CFB227}"/>
              </a:ext>
            </a:extLst>
          </p:cNvPr>
          <p:cNvSpPr/>
          <p:nvPr/>
        </p:nvSpPr>
        <p:spPr>
          <a:xfrm>
            <a:off x="7523458" y="4605566"/>
            <a:ext cx="3309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>
                <a:latin typeface="LinLibertineT"/>
              </a:rPr>
              <a:t>Mean error of 0.38 </a:t>
            </a:r>
            <a:r>
              <a:rPr lang="en-US" altLang="ko-KR" dirty="0" err="1">
                <a:latin typeface="LinLibertineI"/>
              </a:rPr>
              <a:t>BPMrr</a:t>
            </a:r>
            <a:r>
              <a:rPr lang="en-US" altLang="ko-KR" dirty="0">
                <a:latin typeface="LinLibertineT"/>
              </a:rPr>
              <a:t>, and </a:t>
            </a:r>
            <a:br>
              <a:rPr lang="en-US" altLang="ko-KR" dirty="0">
                <a:latin typeface="LinLibertineT"/>
              </a:rPr>
            </a:br>
            <a:r>
              <a:rPr lang="en-US" altLang="ko-KR" dirty="0">
                <a:latin typeface="LinLibertineT"/>
              </a:rPr>
              <a:t>median error of 0.22 </a:t>
            </a:r>
            <a:r>
              <a:rPr lang="en-US" altLang="ko-KR" dirty="0" err="1">
                <a:latin typeface="LinLibertineI"/>
              </a:rPr>
              <a:t>BPMrr</a:t>
            </a:r>
            <a:r>
              <a:rPr lang="en-US" altLang="ko-KR" dirty="0">
                <a:latin typeface="LinLibertineI"/>
              </a:rPr>
              <a:t> in </a:t>
            </a:r>
            <a:br>
              <a:rPr lang="en-US" altLang="ko-KR" dirty="0">
                <a:latin typeface="LinLibertineI"/>
              </a:rPr>
            </a:br>
            <a:r>
              <a:rPr lang="en-US" altLang="ko-KR" dirty="0">
                <a:latin typeface="LinLibertineI"/>
              </a:rPr>
              <a:t>window size 40 seconds</a:t>
            </a:r>
          </a:p>
          <a:p>
            <a:pPr algn="ctr"/>
            <a:r>
              <a:rPr lang="en-US" altLang="ko-KR" dirty="0">
                <a:latin typeface="LinLibertineI"/>
              </a:rPr>
              <a:t>(others: 0.47 and above 2 </a:t>
            </a:r>
            <a:r>
              <a:rPr lang="en-US" altLang="ko-KR" dirty="0" err="1">
                <a:latin typeface="LinLibertineI"/>
              </a:rPr>
              <a:t>BPMrr</a:t>
            </a:r>
            <a:r>
              <a:rPr lang="en-US" altLang="ko-KR" dirty="0">
                <a:latin typeface="LinLibertineI"/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6702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2"/>
            </a:pPr>
            <a:r>
              <a:rPr lang="en-US" altLang="ko-KR" b="1" dirty="0"/>
              <a:t>Estimating</a:t>
            </a:r>
            <a:r>
              <a:rPr lang="en-US" altLang="ko-KR" b="1" dirty="0">
                <a:solidFill>
                  <a:srgbClr val="FF0000"/>
                </a:solidFill>
              </a:rPr>
              <a:t> </a:t>
            </a:r>
            <a:r>
              <a:rPr lang="en-US" altLang="ko-KR" b="1" dirty="0"/>
              <a:t>the target subject’s </a:t>
            </a:r>
            <a:r>
              <a:rPr lang="en-US" altLang="ko-KR" b="1" dirty="0">
                <a:solidFill>
                  <a:srgbClr val="FF0000"/>
                </a:solidFill>
              </a:rPr>
              <a:t>heart rate </a:t>
            </a:r>
            <a:r>
              <a:rPr lang="en-US" altLang="ko-KR" b="1" dirty="0"/>
              <a:t>when</a:t>
            </a:r>
            <a:r>
              <a:rPr lang="en-US" altLang="ko-KR" b="1" dirty="0">
                <a:solidFill>
                  <a:srgbClr val="FF0000"/>
                </a:solidFill>
              </a:rPr>
              <a:t> two subjects are present</a:t>
            </a:r>
          </a:p>
          <a:p>
            <a:pPr lvl="1"/>
            <a:r>
              <a:rPr lang="en-US" altLang="ko-KR" dirty="0"/>
              <a:t>Conducted over 3000 experiments </a:t>
            </a:r>
          </a:p>
          <a:p>
            <a:pPr lvl="1"/>
            <a:r>
              <a:rPr lang="en-US" altLang="ko-KR" dirty="0"/>
              <a:t>Recorded more than 33 hours of geophone data</a:t>
            </a:r>
          </a:p>
          <a:p>
            <a:pPr lvl="1"/>
            <a:r>
              <a:rPr lang="en-US" altLang="ko-KR" dirty="0"/>
              <a:t>From a total of 35 subjects</a:t>
            </a:r>
          </a:p>
          <a:p>
            <a:pPr lvl="2"/>
            <a:r>
              <a:rPr lang="en-US" altLang="ko-KR" dirty="0"/>
              <a:t>19 males and 16 females</a:t>
            </a:r>
          </a:p>
          <a:p>
            <a:pPr lvl="2"/>
            <a:r>
              <a:rPr lang="en-US" altLang="ko-KR" dirty="0"/>
              <a:t>Mean age is 25.26 with a standard deviation of 3.25 (21 ~ 35 years old)</a:t>
            </a:r>
          </a:p>
          <a:p>
            <a:pPr lvl="1"/>
            <a:r>
              <a:rPr lang="en-US" altLang="ko-KR" dirty="0"/>
              <a:t>Report error between estimated              and the ground truth </a:t>
            </a:r>
          </a:p>
          <a:p>
            <a:pPr lvl="1"/>
            <a:r>
              <a:rPr lang="en-US" altLang="ko-KR" dirty="0"/>
              <a:t>One of the two subjects exercised before experiments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058B9E4-A248-4200-A101-A0346B7AF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854" y="3794751"/>
            <a:ext cx="629752" cy="29126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99B1F60-5CEE-442F-B53D-0CA67B92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930" y="3771528"/>
            <a:ext cx="805295" cy="33770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3BD21F8-12C1-431C-BD64-2D9812393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501" y="3802384"/>
            <a:ext cx="3243223" cy="2463905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2D6B976A-35A9-47D8-89DC-7C4E244377E2}"/>
              </a:ext>
            </a:extLst>
          </p:cNvPr>
          <p:cNvSpPr/>
          <p:nvPr/>
        </p:nvSpPr>
        <p:spPr>
          <a:xfrm>
            <a:off x="2079606" y="478210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The median and the mean of overall estimation error over more than 4000 samples is 0.72 and 1.90 </a:t>
            </a:r>
            <a:r>
              <a:rPr lang="en-US" altLang="ko-KR" dirty="0" err="1">
                <a:latin typeface="Calibri" panose="020F0502020204030204" pitchFamily="34" charset="0"/>
                <a:cs typeface="Calibri" panose="020F0502020204030204" pitchFamily="34" charset="0"/>
              </a:rPr>
              <a:t>BPMhr</a:t>
            </a: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 , and it is as accurate as finding the heartbeats for single persons in others</a:t>
            </a:r>
          </a:p>
          <a:p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(e.g. mean error of 1.17 </a:t>
            </a:r>
            <a:r>
              <a:rPr lang="en-US" altLang="ko-KR" dirty="0" err="1">
                <a:latin typeface="Calibri" panose="020F0502020204030204" pitchFamily="34" charset="0"/>
                <a:cs typeface="Calibri" panose="020F0502020204030204" pitchFamily="34" charset="0"/>
              </a:rPr>
              <a:t>BPMhr</a:t>
            </a: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 and 2 </a:t>
            </a:r>
            <a:r>
              <a:rPr lang="en-US" altLang="ko-KR" dirty="0" err="1">
                <a:latin typeface="Calibri" panose="020F0502020204030204" pitchFamily="34" charset="0"/>
                <a:cs typeface="Calibri" panose="020F0502020204030204" pitchFamily="34" charset="0"/>
              </a:rPr>
              <a:t>BPMhr</a:t>
            </a:r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990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2"/>
            </a:pPr>
            <a:r>
              <a:rPr lang="en-US" altLang="ko-KR" b="1" dirty="0"/>
              <a:t>Estimating</a:t>
            </a:r>
            <a:r>
              <a:rPr lang="en-US" altLang="ko-KR" b="1" dirty="0">
                <a:solidFill>
                  <a:srgbClr val="FF0000"/>
                </a:solidFill>
              </a:rPr>
              <a:t> </a:t>
            </a:r>
            <a:r>
              <a:rPr lang="en-US" altLang="ko-KR" b="1" dirty="0"/>
              <a:t>the target subject’s </a:t>
            </a:r>
            <a:r>
              <a:rPr lang="en-US" altLang="ko-KR" b="1" dirty="0">
                <a:solidFill>
                  <a:srgbClr val="FF0000"/>
                </a:solidFill>
              </a:rPr>
              <a:t>heart rate </a:t>
            </a:r>
            <a:r>
              <a:rPr lang="en-US" altLang="ko-KR" b="1" dirty="0"/>
              <a:t>when</a:t>
            </a:r>
            <a:r>
              <a:rPr lang="en-US" altLang="ko-KR" b="1" dirty="0">
                <a:solidFill>
                  <a:srgbClr val="FF0000"/>
                </a:solidFill>
              </a:rPr>
              <a:t> two subjects are present</a:t>
            </a:r>
          </a:p>
          <a:p>
            <a:pPr lvl="1"/>
            <a:r>
              <a:rPr lang="en-US" altLang="ko-KR" dirty="0"/>
              <a:t>The impact of lying position (1203 experiments)</a:t>
            </a:r>
          </a:p>
          <a:p>
            <a:pPr lvl="2"/>
            <a:r>
              <a:rPr lang="en-US" altLang="ko-KR" dirty="0"/>
              <a:t>The mean estimation error is 1.75, 1.62, 2.17, and 2.47 </a:t>
            </a:r>
            <a:r>
              <a:rPr lang="en-US" altLang="ko-KR" dirty="0" err="1"/>
              <a:t>BPMhr</a:t>
            </a:r>
            <a:endParaRPr lang="en-US" altLang="ko-KR" dirty="0"/>
          </a:p>
          <a:p>
            <a:pPr lvl="2"/>
            <a:r>
              <a:rPr lang="en-US" altLang="ko-KR" dirty="0"/>
              <a:t>The median error is 0.61, 0.57, 0.73, and 0.70 </a:t>
            </a:r>
            <a:r>
              <a:rPr lang="en-US" altLang="ko-KR" dirty="0" err="1"/>
              <a:t>BPMhr</a:t>
            </a:r>
            <a:endParaRPr lang="en-US" altLang="ko-KR" dirty="0"/>
          </a:p>
          <a:p>
            <a:pPr lvl="1"/>
            <a:r>
              <a:rPr lang="en-US" altLang="ko-KR" dirty="0"/>
              <a:t>The impact of different mattress type (901 experiments)</a:t>
            </a:r>
          </a:p>
          <a:p>
            <a:pPr lvl="2"/>
            <a:r>
              <a:rPr lang="en-US" altLang="ko-KR" dirty="0"/>
              <a:t>Memory foam, spring, and hardwood</a:t>
            </a:r>
          </a:p>
          <a:p>
            <a:pPr lvl="2"/>
            <a:r>
              <a:rPr lang="en-US" altLang="ko-KR" dirty="0"/>
              <a:t>The mean estimation error is 1.85, 2.44, and 1.53 </a:t>
            </a:r>
            <a:r>
              <a:rPr lang="en-US" altLang="ko-KR" dirty="0" err="1"/>
              <a:t>BPMhr</a:t>
            </a:r>
            <a:endParaRPr lang="en-US" altLang="ko-KR" dirty="0"/>
          </a:p>
          <a:p>
            <a:pPr lvl="2"/>
            <a:r>
              <a:rPr lang="en-US" altLang="ko-KR" dirty="0"/>
              <a:t>The median error is 0.73, 0.88, and 0.66 </a:t>
            </a:r>
            <a:r>
              <a:rPr lang="en-US" altLang="ko-KR" dirty="0" err="1"/>
              <a:t>BPMhr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2C64D2F-62EA-4B82-AD6A-54229792B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791" y="1938717"/>
            <a:ext cx="3219450" cy="24193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0047368-D614-4884-A675-D2F55B0A0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941" y="4215455"/>
            <a:ext cx="31623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69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3"/>
            </a:pPr>
            <a:r>
              <a:rPr lang="en-US" altLang="ko-KR" b="1" dirty="0"/>
              <a:t>Estimating the target subject’s </a:t>
            </a:r>
            <a:r>
              <a:rPr lang="en-US" altLang="ko-KR" b="1" dirty="0">
                <a:solidFill>
                  <a:srgbClr val="FF0000"/>
                </a:solidFill>
              </a:rPr>
              <a:t>respiratory rate </a:t>
            </a:r>
            <a:r>
              <a:rPr lang="en-US" altLang="ko-KR" b="1" dirty="0"/>
              <a:t>when </a:t>
            </a:r>
            <a:r>
              <a:rPr lang="en-US" altLang="ko-KR" b="1" dirty="0">
                <a:solidFill>
                  <a:srgbClr val="FF0000"/>
                </a:solidFill>
              </a:rPr>
              <a:t>two subjects are present</a:t>
            </a:r>
          </a:p>
          <a:p>
            <a:pPr lvl="1"/>
            <a:r>
              <a:rPr lang="en-US" altLang="ko-KR" dirty="0"/>
              <a:t>Conducted 1503 experiments</a:t>
            </a:r>
          </a:p>
          <a:p>
            <a:pPr lvl="1"/>
            <a:r>
              <a:rPr lang="en-US" altLang="ko-KR" dirty="0"/>
              <a:t>Recorded more than 16 hours of data</a:t>
            </a:r>
          </a:p>
          <a:p>
            <a:pPr lvl="1"/>
            <a:r>
              <a:rPr lang="en-US" altLang="ko-KR" dirty="0"/>
              <a:t>Did not give any instructions on how the subjects should breathe</a:t>
            </a:r>
          </a:p>
          <a:p>
            <a:pPr lvl="1"/>
            <a:r>
              <a:rPr lang="en-US" altLang="ko-KR" dirty="0"/>
              <a:t>A total of  28 healthy volunteer</a:t>
            </a:r>
          </a:p>
          <a:p>
            <a:pPr lvl="1"/>
            <a:r>
              <a:rPr lang="en-US" altLang="ko-KR" dirty="0"/>
              <a:t>Some subjects were asked to exercise before experiments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7ACEED1-4A17-43E1-8ABB-2AEA68084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616" y="1915778"/>
            <a:ext cx="2649682" cy="2060864"/>
          </a:xfrm>
          <a:prstGeom prst="rect">
            <a:avLst/>
          </a:prstGeom>
          <a:ln>
            <a:noFill/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54496C6-090B-4A64-95D9-FB78E5B0BE71}"/>
              </a:ext>
            </a:extLst>
          </p:cNvPr>
          <p:cNvSpPr/>
          <p:nvPr/>
        </p:nvSpPr>
        <p:spPr>
          <a:xfrm>
            <a:off x="6060241" y="3509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latin typeface="LinLibertineT"/>
              </a:rPr>
              <a:t>Overall mean estimation error across more than 3000 samples is 2.62 </a:t>
            </a:r>
            <a:r>
              <a:rPr lang="en-US" altLang="ko-KR" dirty="0" err="1">
                <a:latin typeface="LinLibertineI"/>
              </a:rPr>
              <a:t>BPMrr</a:t>
            </a:r>
            <a:r>
              <a:rPr lang="en-US" altLang="ko-KR" dirty="0">
                <a:latin typeface="LinLibertineI"/>
              </a:rPr>
              <a:t>, </a:t>
            </a:r>
            <a:r>
              <a:rPr lang="en-US" altLang="ko-KR" dirty="0">
                <a:latin typeface="LinLibertineT"/>
              </a:rPr>
              <a:t>while the median error is 1.95 </a:t>
            </a:r>
            <a:r>
              <a:rPr lang="en-US" altLang="ko-KR" dirty="0" err="1">
                <a:latin typeface="LinLibertineI"/>
              </a:rPr>
              <a:t>BPMrr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8872BE5-5191-4CBE-96DD-054346113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930" y="3999684"/>
            <a:ext cx="3086100" cy="2314575"/>
          </a:xfrm>
          <a:prstGeom prst="rect">
            <a:avLst/>
          </a:prstGeom>
          <a:ln>
            <a:noFill/>
          </a:ln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C4359099-8997-4D5C-9748-40766A8D2EBF}"/>
              </a:ext>
            </a:extLst>
          </p:cNvPr>
          <p:cNvSpPr/>
          <p:nvPr/>
        </p:nvSpPr>
        <p:spPr>
          <a:xfrm>
            <a:off x="2727960" y="53822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>
                <a:latin typeface="LinLibertineT"/>
              </a:rPr>
              <a:t>The average estimation error for these different postures (lying on back/stomach/left/right) is 2.77, 2.36, 2.68, and 2.40 </a:t>
            </a:r>
            <a:r>
              <a:rPr lang="en-US" altLang="ko-KR" dirty="0" err="1">
                <a:latin typeface="LinLibertineI"/>
              </a:rPr>
              <a:t>BPMrr</a:t>
            </a:r>
            <a:r>
              <a:rPr lang="en-US" altLang="ko-KR" dirty="0">
                <a:latin typeface="LinLibertineI"/>
              </a:rPr>
              <a:t>,</a:t>
            </a:r>
            <a:r>
              <a:rPr lang="en-US" altLang="ko-KR" dirty="0">
                <a:latin typeface="LinLibertineT"/>
              </a:rPr>
              <a:t>  while the median error is 2.15, 1.66, 2.09, and 1.67 </a:t>
            </a:r>
            <a:r>
              <a:rPr lang="en-US" altLang="ko-KR" dirty="0" err="1">
                <a:latin typeface="LinLibertineI"/>
              </a:rPr>
              <a:t>BPMrr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3705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4"/>
            </a:pPr>
            <a:r>
              <a:rPr lang="en-US" altLang="ko-KR" b="1" dirty="0"/>
              <a:t>Real world deployment</a:t>
            </a:r>
          </a:p>
          <a:p>
            <a:pPr lvl="1"/>
            <a:r>
              <a:rPr lang="en-US" altLang="ko-KR" dirty="0"/>
              <a:t>Their system can monitor heart rate and respiratory rate for one or two people on a bed</a:t>
            </a:r>
          </a:p>
          <a:p>
            <a:pPr lvl="2"/>
            <a:r>
              <a:rPr lang="en-US" altLang="ko-KR" dirty="0"/>
              <a:t>Also detect a user’s gross body motions or smaller activities such as snores during sleep</a:t>
            </a:r>
          </a:p>
          <a:p>
            <a:pPr lvl="1"/>
            <a:r>
              <a:rPr lang="en-US" altLang="ko-KR" dirty="0"/>
              <a:t>They could build a more sophisticated sleep monitoring system </a:t>
            </a:r>
          </a:p>
          <a:p>
            <a:pPr lvl="2"/>
            <a:r>
              <a:rPr lang="en-US" altLang="ko-KR" dirty="0"/>
              <a:t>That can accurately detect a person’s sleep stage and evaluate the sleep quality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3252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In this paper, they proposed </a:t>
            </a:r>
            <a:r>
              <a:rPr lang="en-US" altLang="ko-KR" b="1" dirty="0" err="1"/>
              <a:t>VitalMon</a:t>
            </a:r>
            <a:endParaRPr lang="en-US" altLang="ko-KR" b="1" dirty="0"/>
          </a:p>
          <a:p>
            <a:pPr lvl="1"/>
            <a:r>
              <a:rPr lang="en-US" altLang="ko-KR" dirty="0"/>
              <a:t>Centers around a geophone sensor that can sense the vibration velocity cause by ballistic force</a:t>
            </a:r>
          </a:p>
          <a:p>
            <a:pPr lvl="1"/>
            <a:r>
              <a:rPr lang="en-US" altLang="ko-KR" dirty="0"/>
              <a:t>It can monitor the subject’s breathing rate, even though geophones cannot directly detect breathing</a:t>
            </a:r>
          </a:p>
          <a:p>
            <a:pPr lvl="1"/>
            <a:r>
              <a:rPr lang="en-US" altLang="ko-KR" dirty="0"/>
              <a:t>It can track the subject’s heart rate and breathing rate when he/she shares the bed with another person</a:t>
            </a:r>
          </a:p>
          <a:p>
            <a:pPr lvl="1"/>
            <a:endParaRPr lang="en-US" altLang="ko-KR" dirty="0"/>
          </a:p>
          <a:p>
            <a:r>
              <a:rPr lang="en-US" altLang="ko-KR" b="1" dirty="0"/>
              <a:t>In the evaluation, involving 86 participants and collecting 56 hours of geophone data</a:t>
            </a:r>
          </a:p>
          <a:p>
            <a:pPr lvl="1"/>
            <a:r>
              <a:rPr lang="en-US" altLang="ko-KR" dirty="0"/>
              <a:t>Show that their system is accurate and can work in different scenarios (e.g., lying postures, mattress types)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3294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</p:spPr>
        <p:txBody>
          <a:bodyPr/>
          <a:lstStyle/>
          <a:p>
            <a:r>
              <a:rPr lang="en-US" altLang="ko-KR" dirty="0"/>
              <a:t>CRITIQUE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>
            <a:normAutofit/>
          </a:bodyPr>
          <a:lstStyle/>
          <a:p>
            <a:r>
              <a:rPr lang="en-US" altLang="ko-KR" b="1" dirty="0"/>
              <a:t>Pros</a:t>
            </a:r>
          </a:p>
          <a:p>
            <a:pPr lvl="1"/>
            <a:r>
              <a:rPr lang="ko-KR" altLang="en-US" dirty="0"/>
              <a:t>가장 놀랐던 부분은 참신한 모델링</a:t>
            </a:r>
            <a:endParaRPr lang="en-US" altLang="ko-KR" dirty="0"/>
          </a:p>
          <a:p>
            <a:pPr lvl="2"/>
            <a:r>
              <a:rPr lang="ko-KR" altLang="en-US" dirty="0"/>
              <a:t>호흡 측정 문제를 진폭 변조 문제로</a:t>
            </a:r>
            <a:r>
              <a:rPr lang="en-US" altLang="ko-KR" dirty="0"/>
              <a:t>, </a:t>
            </a:r>
            <a:r>
              <a:rPr lang="ko-KR" altLang="en-US" dirty="0"/>
              <a:t>심장박동 신호 분리 문제를 칵테일 파티 문제로 모델링</a:t>
            </a:r>
            <a:endParaRPr lang="en-US" altLang="ko-KR" dirty="0"/>
          </a:p>
          <a:p>
            <a:pPr lvl="1"/>
            <a:r>
              <a:rPr lang="ko-KR" altLang="en-US" dirty="0"/>
              <a:t>기존 연구의 단점을 많이 극복한 높은 정확도</a:t>
            </a:r>
            <a:endParaRPr lang="en-US" altLang="ko-KR" dirty="0"/>
          </a:p>
          <a:p>
            <a:pPr lvl="1"/>
            <a:r>
              <a:rPr lang="en-US" altLang="ko-KR" dirty="0"/>
              <a:t>Robust </a:t>
            </a:r>
            <a:r>
              <a:rPr lang="ko-KR" altLang="en-US" dirty="0"/>
              <a:t>한 측정 설계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b="1" dirty="0"/>
              <a:t>Cons</a:t>
            </a:r>
          </a:p>
          <a:p>
            <a:pPr lvl="1"/>
            <a:r>
              <a:rPr lang="ko-KR" altLang="en-US" dirty="0"/>
              <a:t>가장 큰 문제는 사람 수 당 </a:t>
            </a:r>
            <a:r>
              <a:rPr lang="en-US" altLang="ko-KR" dirty="0"/>
              <a:t>geophone </a:t>
            </a:r>
            <a:r>
              <a:rPr lang="ko-KR" altLang="en-US" dirty="0"/>
              <a:t>이 필요한 문제 및 현재까지는 최대 </a:t>
            </a:r>
            <a:r>
              <a:rPr lang="en-US" altLang="ko-KR" dirty="0"/>
              <a:t>2</a:t>
            </a:r>
            <a:r>
              <a:rPr lang="ko-KR" altLang="en-US" dirty="0"/>
              <a:t>명</a:t>
            </a:r>
            <a:endParaRPr lang="en-US" altLang="ko-KR" dirty="0"/>
          </a:p>
          <a:p>
            <a:pPr lvl="2"/>
            <a:r>
              <a:rPr lang="ko-KR" altLang="en-US" dirty="0"/>
              <a:t>실제로 그런 경우는 드물</a:t>
            </a:r>
            <a:r>
              <a:rPr lang="en-US" altLang="ko-KR" dirty="0"/>
              <a:t>..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2"/>
            <a:endParaRPr lang="en-US" altLang="ko-KR" dirty="0"/>
          </a:p>
          <a:p>
            <a:pPr lvl="1"/>
            <a:endParaRPr lang="en-US" altLang="ko-KR" b="1" dirty="0"/>
          </a:p>
          <a:p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83762" y="6647935"/>
            <a:ext cx="6024479" cy="197626"/>
          </a:xfrm>
        </p:spPr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/>
          <a:p>
            <a:fld id="{1781501C-135A-434C-8D49-8179559783E5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2497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12420" y="2881247"/>
            <a:ext cx="11567160" cy="1095507"/>
          </a:xfrm>
        </p:spPr>
        <p:txBody>
          <a:bodyPr>
            <a:noAutofit/>
          </a:bodyPr>
          <a:lstStyle/>
          <a:p>
            <a:pPr algn="ctr"/>
            <a:r>
              <a:rPr lang="en-US" altLang="ko-KR" sz="8800" dirty="0"/>
              <a:t>Thank you</a:t>
            </a:r>
            <a:br>
              <a:rPr lang="en-US" altLang="ko-KR" sz="8800" dirty="0"/>
            </a:br>
            <a:r>
              <a:rPr lang="en-US" altLang="ko-KR" sz="2800" dirty="0"/>
              <a:t>&lt;seunghoonwoo@korea.ac.kr&gt;</a:t>
            </a:r>
          </a:p>
        </p:txBody>
      </p:sp>
    </p:spTree>
    <p:extLst>
      <p:ext uri="{BB962C8B-B14F-4D97-AF65-F5344CB8AC3E}">
        <p14:creationId xmlns:p14="http://schemas.microsoft.com/office/powerpoint/2010/main" val="346333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46480</TotalTime>
  <Words>2352</Words>
  <Application>Microsoft Office PowerPoint</Application>
  <PresentationFormat>와이드스크린</PresentationFormat>
  <Paragraphs>312</Paragraphs>
  <Slides>30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9" baseType="lpstr">
      <vt:lpstr>LinLibertineI</vt:lpstr>
      <vt:lpstr>LinLibertineI7</vt:lpstr>
      <vt:lpstr>LinLibertineT</vt:lpstr>
      <vt:lpstr>rtxmi7</vt:lpstr>
      <vt:lpstr>맑은 고딕</vt:lpstr>
      <vt:lpstr>Arial</vt:lpstr>
      <vt:lpstr>Calibri</vt:lpstr>
      <vt:lpstr>Wingdings</vt:lpstr>
      <vt:lpstr>Office 테마</vt:lpstr>
      <vt:lpstr>Monitoring a Person’s Heart Rate and  Respiratory Rate on a Shared Bed Using Geophones</vt:lpstr>
      <vt:lpstr>Background</vt:lpstr>
      <vt:lpstr>Motivation</vt:lpstr>
      <vt:lpstr>Problem</vt:lpstr>
      <vt:lpstr>Challenges</vt:lpstr>
      <vt:lpstr>Solution</vt:lpstr>
      <vt:lpstr>Solution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VitalMon</vt:lpstr>
      <vt:lpstr>Testbed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  <vt:lpstr>CRITIQUE</vt:lpstr>
      <vt:lpstr>Thank you &lt;seunghoonwoo@korea.ac.kr&gt;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Seulbae Kim</dc:creator>
  <cp:lastModifiedBy>seunghoonwoo</cp:lastModifiedBy>
  <cp:revision>1001</cp:revision>
  <cp:lastPrinted>2018-09-18T03:19:01Z</cp:lastPrinted>
  <dcterms:created xsi:type="dcterms:W3CDTF">2017-05-15T13:35:51Z</dcterms:created>
  <dcterms:modified xsi:type="dcterms:W3CDTF">2018-10-22T13:23:40Z</dcterms:modified>
</cp:coreProperties>
</file>