
<file path=[Content_Types].xml><?xml version="1.0" encoding="utf-8"?>
<Types xmlns="http://schemas.openxmlformats.org/package/2006/content-types">
  <Default Extension="wmf" ContentType="image/wmf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emf" ContentType="image/emf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Masters/slideMaster32.xml" ContentType="application/vnd.openxmlformats-officedocument.presentationml.slideMaster+xml"/>
  <Override PartName="/ppt/slideMasters/slideMaster33.xml" ContentType="application/vnd.openxmlformats-officedocument.presentationml.slideMaster+xml"/>
  <Override PartName="/ppt/slideMasters/slideMaster34.xml" ContentType="application/vnd.openxmlformats-officedocument.presentationml.slideMaster+xml"/>
  <Override PartName="/ppt/slideMasters/slideMaster35.xml" ContentType="application/vnd.openxmlformats-officedocument.presentationml.slideMaster+xml"/>
  <Override PartName="/ppt/slideMasters/slideMaster36.xml" ContentType="application/vnd.openxmlformats-officedocument.presentationml.slideMaster+xml"/>
  <Override PartName="/ppt/slideMasters/slideMaster37.xml" ContentType="application/vnd.openxmlformats-officedocument.presentationml.slideMaster+xml"/>
  <Override PartName="/ppt/slideMasters/slideMaster38.xml" ContentType="application/vnd.openxmlformats-officedocument.presentationml.slideMaster+xml"/>
  <Override PartName="/ppt/slideMasters/slideMaster39.xml" ContentType="application/vnd.openxmlformats-officedocument.presentationml.slideMaster+xml"/>
  <Override PartName="/ppt/slideMasters/slideMaster40.xml" ContentType="application/vnd.openxmlformats-officedocument.presentationml.slideMaster+xml"/>
  <Override PartName="/ppt/slideMasters/slideMaster41.xml" ContentType="application/vnd.openxmlformats-officedocument.presentationml.slideMaster+xml"/>
  <Override PartName="/ppt/slideMasters/slideMaster42.xml" ContentType="application/vnd.openxmlformats-officedocument.presentationml.slideMaster+xml"/>
  <Override PartName="/ppt/slideMasters/slideMaster43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50"/>
    <p:sldId id="257" r:id="rId51"/>
    <p:sldId id="258" r:id="rId52"/>
    <p:sldId id="259" r:id="rId53"/>
    <p:sldId id="260" r:id="rId54"/>
    <p:sldId id="261" r:id="rId55"/>
    <p:sldId id="262" r:id="rId56"/>
    <p:sldId id="263" r:id="rId57"/>
    <p:sldId id="264" r:id="rId58"/>
    <p:sldId id="265" r:id="rId59"/>
    <p:sldId id="266" r:id="rId60"/>
    <p:sldId id="267" r:id="rId61"/>
    <p:sldId id="268" r:id="rId62"/>
    <p:sldId id="269" r:id="rId63"/>
    <p:sldId id="270" r:id="rId64"/>
    <p:sldId id="271" r:id="rId65"/>
    <p:sldId id="272" r:id="rId66"/>
    <p:sldId id="273" r:id="rId67"/>
    <p:sldId id="274" r:id="rId68"/>
    <p:sldId id="275" r:id="rId69"/>
    <p:sldId id="276" r:id="rId70"/>
    <p:sldId id="277" r:id="rId71"/>
    <p:sldId id="278" r:id="rId72"/>
    <p:sldId id="279" r:id="rId73"/>
    <p:sldId id="280" r:id="rId74"/>
    <p:sldId id="281" r:id="rId75"/>
  </p:sldIdLst>
  <p:notesMasterIdLst>
    <p:notesMasterId r:id="rId4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45" Type="http://schemas.openxmlformats.org/officeDocument/2006/relationships/notesMaster" Target="notesMasters/notesMaster1.xml"/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Relationship Id="rId49" Type="http://schemas.openxmlformats.org/officeDocument/2006/relationships/tableStyles" Target="tableStyles.xml"/><Relationship Id="rId50" Type="http://schemas.openxmlformats.org/officeDocument/2006/relationships/slide" Target="slides/slide1.xml"/><Relationship Id="rId51" Type="http://schemas.openxmlformats.org/officeDocument/2006/relationships/slide" Target="slides/slide2.xml"/><Relationship Id="rId52" Type="http://schemas.openxmlformats.org/officeDocument/2006/relationships/slide" Target="slides/slide3.xml"/><Relationship Id="rId53" Type="http://schemas.openxmlformats.org/officeDocument/2006/relationships/slide" Target="slides/slide4.xml"/><Relationship Id="rId54" Type="http://schemas.openxmlformats.org/officeDocument/2006/relationships/slide" Target="slides/slide5.xml"/><Relationship Id="rId55" Type="http://schemas.openxmlformats.org/officeDocument/2006/relationships/slide" Target="slides/slide6.xml"/><Relationship Id="rId56" Type="http://schemas.openxmlformats.org/officeDocument/2006/relationships/slide" Target="slides/slide7.xml"/><Relationship Id="rId57" Type="http://schemas.openxmlformats.org/officeDocument/2006/relationships/slide" Target="slides/slide8.xml"/><Relationship Id="rId58" Type="http://schemas.openxmlformats.org/officeDocument/2006/relationships/slide" Target="slides/slide9.xml"/><Relationship Id="rId59" Type="http://schemas.openxmlformats.org/officeDocument/2006/relationships/slide" Target="slides/slide10.xml"/><Relationship Id="rId60" Type="http://schemas.openxmlformats.org/officeDocument/2006/relationships/slide" Target="slides/slide11.xml"/><Relationship Id="rId61" Type="http://schemas.openxmlformats.org/officeDocument/2006/relationships/slide" Target="slides/slide12.xml"/><Relationship Id="rId62" Type="http://schemas.openxmlformats.org/officeDocument/2006/relationships/slide" Target="slides/slide13.xml"/><Relationship Id="rId63" Type="http://schemas.openxmlformats.org/officeDocument/2006/relationships/slide" Target="slides/slide14.xml"/><Relationship Id="rId64" Type="http://schemas.openxmlformats.org/officeDocument/2006/relationships/slide" Target="slides/slide15.xml"/><Relationship Id="rId65" Type="http://schemas.openxmlformats.org/officeDocument/2006/relationships/slide" Target="slides/slide16.xml"/><Relationship Id="rId66" Type="http://schemas.openxmlformats.org/officeDocument/2006/relationships/slide" Target="slides/slide17.xml"/><Relationship Id="rId67" Type="http://schemas.openxmlformats.org/officeDocument/2006/relationships/slide" Target="slides/slide18.xml"/><Relationship Id="rId68" Type="http://schemas.openxmlformats.org/officeDocument/2006/relationships/slide" Target="slides/slide19.xml"/><Relationship Id="rId69" Type="http://schemas.openxmlformats.org/officeDocument/2006/relationships/slide" Target="slides/slide20.xml"/><Relationship Id="rId70" Type="http://schemas.openxmlformats.org/officeDocument/2006/relationships/slide" Target="slides/slide21.xml"/><Relationship Id="rId71" Type="http://schemas.openxmlformats.org/officeDocument/2006/relationships/slide" Target="slides/slide22.xml"/><Relationship Id="rId72" Type="http://schemas.openxmlformats.org/officeDocument/2006/relationships/slide" Target="slides/slide23.xml"/><Relationship Id="rId73" Type="http://schemas.openxmlformats.org/officeDocument/2006/relationships/slide" Target="slides/slide24.xml"/><Relationship Id="rId74" Type="http://schemas.openxmlformats.org/officeDocument/2006/relationships/slide" Target="slides/slide25.xml"/><Relationship Id="rId75" Type="http://schemas.openxmlformats.org/officeDocument/2006/relationships/slide" Target="slides/slide26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07_da184a8eb4.png"/><Relationship Id="rId3" Type="http://schemas.openxmlformats.org/officeDocument/2006/relationships/image" Target="../media/s07_9b51a87905.pn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13_321f6035fb.png"/><Relationship Id="rId3" Type="http://schemas.openxmlformats.org/officeDocument/2006/relationships/image" Target="../media/s13_1c2c944fa9.png"/><Relationship Id="rId4" Type="http://schemas.openxmlformats.org/officeDocument/2006/relationships/image" Target="../media/s13_26f8af991c.png"/><Relationship Id="rId5" Type="http://schemas.openxmlformats.org/officeDocument/2006/relationships/image" Target="../media/s13_d811558cd2.pn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17_5e1351a755.png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23_ec5aaebb42.png"/><Relationship Id="rId3" Type="http://schemas.openxmlformats.org/officeDocument/2006/relationships/image" Target="../media/s24_cc209d86aa.png"/><Relationship Id="rId4" Type="http://schemas.openxmlformats.org/officeDocument/2006/relationships/image" Target="../media/s24_e97c6df648.png"/><Relationship Id="rId5" Type="http://schemas.openxmlformats.org/officeDocument/2006/relationships/image" Target="../media/s24_4367d1697d.png"/><Relationship Id="rId6" Type="http://schemas.openxmlformats.org/officeDocument/2006/relationships/image" Target="../media/s24_11c2ab2e2e.png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28_7f3fac088a.png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29_146af5a9d6.png"/><Relationship Id="rId3" Type="http://schemas.openxmlformats.org/officeDocument/2006/relationships/image" Target="../media/s29_7fe8e2a3e2.png"/><Relationship Id="rId4" Type="http://schemas.openxmlformats.org/officeDocument/2006/relationships/image" Target="../media/s29_b399f42c0e.png"/><Relationship Id="rId5" Type="http://schemas.openxmlformats.org/officeDocument/2006/relationships/image" Target="../media/s29_11c2ab2e2e.png"/><Relationship Id="rId6" Type="http://schemas.openxmlformats.org/officeDocument/2006/relationships/image" Target="../media/s29_0f25f26e50.png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30_7f94e0d841.png"/><Relationship Id="rId3" Type="http://schemas.openxmlformats.org/officeDocument/2006/relationships/image" Target="../media/s30_c4d7a0aa88.png"/><Relationship Id="rId4" Type="http://schemas.openxmlformats.org/officeDocument/2006/relationships/image" Target="../media/s30_19986cb5be.png"/><Relationship Id="rId5" Type="http://schemas.openxmlformats.org/officeDocument/2006/relationships/image" Target="../media/s33_df3efd051f.png"/><Relationship Id="rId6" Type="http://schemas.openxmlformats.org/officeDocument/2006/relationships/image" Target="../media/s33_1126583385.png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35_7b9d71d5f0.png"/><Relationship Id="rId3" Type="http://schemas.openxmlformats.org/officeDocument/2006/relationships/image" Target="../media/s35_9852ec39bb.png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41_20da046f11.png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46_b67f08e8dc.png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51_5fc42cea35.png"/><Relationship Id="rId3" Type="http://schemas.openxmlformats.org/officeDocument/2006/relationships/image" Target="../media/fig10_11.png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fig10_12.png"/><Relationship Id="rId3" Type="http://schemas.openxmlformats.org/officeDocument/2006/relationships/image" Target="../media/fig10_13.png"/><Relationship Id="rId4" Type="http://schemas.openxmlformats.org/officeDocument/2006/relationships/image" Target="../media/fig10_14.png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54_09f47760eb.png"/><Relationship Id="rId3" Type="http://schemas.openxmlformats.org/officeDocument/2006/relationships/image" Target="../media/s54_1f5e784149.png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57_abc9c2859f.png"/><Relationship Id="rId3" Type="http://schemas.openxmlformats.org/officeDocument/2006/relationships/image" Target="../media/s59_bb25c49b4b.png"/><Relationship Id="rId4" Type="http://schemas.openxmlformats.org/officeDocument/2006/relationships/image" Target="../media/s59_efdfe4cae4.png"/><Relationship Id="rId5" Type="http://schemas.openxmlformats.org/officeDocument/2006/relationships/image" Target="../media/s59_1e6fdf5a58.png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60_9879ec45dc.png"/><Relationship Id="rId3" Type="http://schemas.openxmlformats.org/officeDocument/2006/relationships/image" Target="../media/s61_fd213587e0.png"/><Relationship Id="rId4" Type="http://schemas.openxmlformats.org/officeDocument/2006/relationships/image" Target="../media/s61_2b8a70e12b.png"/></Relationships>
</file>

<file path=ppt/slides/_rels/slide2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fig10_18.png"/><Relationship Id="rId3" Type="http://schemas.openxmlformats.org/officeDocument/2006/relationships/image" Target="../media/fig10_19.png"/></Relationships>
</file>

<file path=ppt/slides/_rels/slide2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64_8a61beb40c.png"/><Relationship Id="rId3" Type="http://schemas.openxmlformats.org/officeDocument/2006/relationships/image" Target="../media/s65_315d290e25.png"/><Relationship Id="rId4" Type="http://schemas.openxmlformats.org/officeDocument/2006/relationships/image" Target="../media/s65_3ab5fc2475.png"/></Relationships>
</file>

<file path=ppt/slides/_rels/slide2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67_f52b57053b.png"/></Relationships>
</file>

<file path=ppt/slides/_rels/slide2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s70_c402d4862f.png"/><Relationship Id="rId3" Type="http://schemas.openxmlformats.org/officeDocument/2006/relationships/image" Target="../media/s70_1d4e6c40b2.png"/></Relationships>
</file>

<file path=ppt/slides/_rels/slide2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11826210" cy="6492240"/>
          </a:xfrm>
          <a:prstGeom prst="roundRect">
            <a:avLst>
              <a:gd name="adj" fmla="val 300"/>
            </a:avLst>
          </a:prstGeom>
          <a:solidFill>
            <a:srgbClr val="1D3A47"/>
          </a:solidFill>
          <a:ln w="12700">
            <a:solidFill>
              <a:srgbClr val="1D3A47"/>
            </a:solidFill>
          </a:ln>
        </p:spPr>
      </p:sp>
      <p:sp>
        <p:nvSpPr>
          <p:cNvPr id="3" name="Shape 3"/>
          <p:cNvSpPr/>
          <p:nvPr/>
        </p:nvSpPr>
        <p:spPr>
          <a:xfrm>
            <a:off x="749808" y="1600200"/>
            <a:ext cx="930731" cy="274320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749808" y="1600200"/>
            <a:ext cx="930731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749808" y="2057400"/>
            <a:ext cx="10692354" cy="9601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Error Detection and Correction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749808" y="3063240"/>
            <a:ext cx="10692354" cy="4114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800" dirty="0">
                <a:solidFill>
                  <a:srgbClr val="5CC8C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Redundancy: how many extra bits, arranged how, buys what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749808" y="3886200"/>
            <a:ext cx="10692354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C4D6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Forouzan, Data Communications and Networking, 5th ed., Chapter 10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C4D6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10.1 Introduction, 10.2 block coding, 10.3 cyclic codes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C4D6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10.4 Checksum, 10.5 forward error correction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C4D6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Nine empty slides of the original deck filled from the textbook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C4D6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Figures 10.11 to 10.14, 10.18, 10.19 recovered from the textbook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1704096"/>
          </a:xfrm>
          <a:prstGeom prst="roundRect">
            <a:avLst>
              <a:gd name="adj" fmla="val 134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774408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77440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10.1-10.2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195032" y="310896"/>
            <a:ext cx="470892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Errors and block codes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59306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Single-bit vs. burst errors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Redundancy, detection vs. correction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Datawords, codewords, Hamming distance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Linear block codes, parity check</a:t>
            </a:r>
          </a:p>
        </p:txBody>
      </p:sp>
      <p:sp>
        <p:nvSpPr>
          <p:cNvPr id="7" name="Shape 7"/>
          <p:cNvSpPr/>
          <p:nvPr/>
        </p:nvSpPr>
        <p:spPr>
          <a:xfrm>
            <a:off x="6159993" y="182880"/>
            <a:ext cx="5849097" cy="1704096"/>
          </a:xfrm>
          <a:prstGeom prst="roundRect">
            <a:avLst>
              <a:gd name="adj" fmla="val 134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288009" y="310896"/>
            <a:ext cx="484928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288009" y="310896"/>
            <a:ext cx="48492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10.3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882664" y="310896"/>
            <a:ext cx="4998409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Cyclic codes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288009" y="694944"/>
            <a:ext cx="559306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CRC: encoder, decoder, division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Polynomials and modulo-2 arithmetic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a generator catches, and why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Hardware: shift registers and XOR</a:t>
            </a:r>
          </a:p>
        </p:txBody>
      </p:sp>
      <p:sp>
        <p:nvSpPr>
          <p:cNvPr id="12" name="Shape 12"/>
          <p:cNvSpPr/>
          <p:nvPr/>
        </p:nvSpPr>
        <p:spPr>
          <a:xfrm>
            <a:off x="182880" y="2014992"/>
            <a:ext cx="5849097" cy="1438092"/>
          </a:xfrm>
          <a:prstGeom prst="roundRect">
            <a:avLst>
              <a:gd name="adj" fmla="val 159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2143008"/>
            <a:ext cx="774408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2143008"/>
            <a:ext cx="77440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10.4-10.5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195032" y="2143008"/>
            <a:ext cx="470892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Checksum and FEC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310896" y="2527056"/>
            <a:ext cx="5593065" cy="53200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Internet checksum, Fletcher, Adler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FEC: Hamming distance, XOR, interleaving, compounding</a:t>
            </a:r>
          </a:p>
        </p:txBody>
      </p:sp>
      <p:sp>
        <p:nvSpPr>
          <p:cNvPr id="17" name="Shape 17"/>
          <p:cNvSpPr/>
          <p:nvPr/>
        </p:nvSpPr>
        <p:spPr>
          <a:xfrm>
            <a:off x="6159993" y="2014992"/>
            <a:ext cx="5849097" cy="1438092"/>
          </a:xfrm>
          <a:prstGeom prst="roundRect">
            <a:avLst>
              <a:gd name="adj" fmla="val 159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6288009" y="2143008"/>
            <a:ext cx="894155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6288009" y="2143008"/>
            <a:ext cx="89415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7291892" y="2143008"/>
            <a:ext cx="458918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we are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6288009" y="2527056"/>
            <a:ext cx="559306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9: the data-link layer delivers frames hop by hop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10: how a receiver knows a frame arrived damaged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11: what the link does about it, retransmit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264187" cy="3619081"/>
          </a:xfrm>
          <a:prstGeom prst="roundRect">
            <a:avLst>
              <a:gd name="adj" fmla="val 63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9084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9084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10.1.1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011468" y="310896"/>
            <a:ext cx="430758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Types of errors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008155" cy="1862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Interference changes the signal, so bits flip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Single-bit error: 1 bit of the unit changed, 0 to 1 or 1 to 0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original deck prints "0 to 10": typo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Burst error: 2 or more bits changed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length: first corrupted bit to last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Bursts are the common case: noise lasts longer than a bit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ms of noise at 10 kbps: 10 bits, at 10 Mbps: 10,000 bits</a:t>
            </a:r>
          </a:p>
        </p:txBody>
      </p:sp>
      <p:sp>
        <p:nvSpPr>
          <p:cNvPr id="7" name="Shape 7"/>
          <p:cNvSpPr/>
          <p:nvPr/>
        </p:nvSpPr>
        <p:spPr>
          <a:xfrm>
            <a:off x="5575083" y="182880"/>
            <a:ext cx="6434006" cy="3619081"/>
          </a:xfrm>
          <a:prstGeom prst="roundRect">
            <a:avLst>
              <a:gd name="adj" fmla="val 63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703099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703099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10.1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721111" y="310896"/>
            <a:ext cx="515996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Single-bit and burst error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3099" y="694944"/>
            <a:ext cx="2438428" cy="1075295"/>
          </a:xfrm>
          <a:prstGeom prst="rect">
            <a:avLst/>
          </a:prstGeom>
        </p:spPr>
      </p:pic>
      <p:pic>
        <p:nvPicPr>
          <p:cNvPr id="12" name="Imag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34506" y="2205505"/>
            <a:ext cx="3746567" cy="1468439"/>
          </a:xfrm>
          <a:prstGeom prst="rect">
            <a:avLst/>
          </a:prstGeom>
        </p:spPr>
      </p:pic>
      <p:sp>
        <p:nvSpPr>
          <p:cNvPr id="13" name="Shape 13"/>
          <p:cNvSpPr/>
          <p:nvPr/>
        </p:nvSpPr>
        <p:spPr>
          <a:xfrm>
            <a:off x="182880" y="3929977"/>
            <a:ext cx="3856726" cy="1665996"/>
          </a:xfrm>
          <a:prstGeom prst="roundRect">
            <a:avLst>
              <a:gd name="adj" fmla="val 137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4" name="Shape 14"/>
          <p:cNvSpPr/>
          <p:nvPr/>
        </p:nvSpPr>
        <p:spPr>
          <a:xfrm>
            <a:off x="310896" y="4057993"/>
            <a:ext cx="59084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5" name="Text 15"/>
          <p:cNvSpPr txBox="1"/>
          <p:nvPr/>
        </p:nvSpPr>
        <p:spPr>
          <a:xfrm>
            <a:off x="310896" y="4057993"/>
            <a:ext cx="59084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10.1.2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1011468" y="4057993"/>
            <a:ext cx="290012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Redundancy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310896" y="4442041"/>
            <a:ext cx="3600694" cy="7599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Extra bits added by the sender, removed by the receiver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let the receiver detect or correct errors</a:t>
            </a:r>
          </a:p>
        </p:txBody>
      </p:sp>
      <p:sp>
        <p:nvSpPr>
          <p:cNvPr id="18" name="Shape 18"/>
          <p:cNvSpPr/>
          <p:nvPr/>
        </p:nvSpPr>
        <p:spPr>
          <a:xfrm>
            <a:off x="4167622" y="3929977"/>
            <a:ext cx="3856726" cy="1665996"/>
          </a:xfrm>
          <a:prstGeom prst="roundRect">
            <a:avLst>
              <a:gd name="adj" fmla="val 137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9" name="Shape 19"/>
          <p:cNvSpPr/>
          <p:nvPr/>
        </p:nvSpPr>
        <p:spPr>
          <a:xfrm>
            <a:off x="4295638" y="4057993"/>
            <a:ext cx="59084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20" name="Text 20"/>
          <p:cNvSpPr txBox="1"/>
          <p:nvPr/>
        </p:nvSpPr>
        <p:spPr>
          <a:xfrm>
            <a:off x="4295638" y="4057993"/>
            <a:ext cx="59084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10.1.3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4996210" y="4057993"/>
            <a:ext cx="290012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Detection vs. correction</a:t>
            </a:r>
          </a:p>
        </p:txBody>
      </p:sp>
      <p:sp>
        <p:nvSpPr>
          <p:cNvPr id="22" name="Text 22"/>
          <p:cNvSpPr txBox="1"/>
          <p:nvPr/>
        </p:nvSpPr>
        <p:spPr>
          <a:xfrm>
            <a:off x="4295638" y="4442041"/>
            <a:ext cx="3600694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Detection: did any error occur? yes or no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Correction: how many bits, and where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Correction needs far more redundancy</a:t>
            </a:r>
          </a:p>
        </p:txBody>
      </p:sp>
      <p:sp>
        <p:nvSpPr>
          <p:cNvPr id="23" name="Shape 23"/>
          <p:cNvSpPr/>
          <p:nvPr/>
        </p:nvSpPr>
        <p:spPr>
          <a:xfrm>
            <a:off x="8152364" y="3929977"/>
            <a:ext cx="3856726" cy="1665996"/>
          </a:xfrm>
          <a:prstGeom prst="roundRect">
            <a:avLst>
              <a:gd name="adj" fmla="val 137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24" name="Shape 24"/>
          <p:cNvSpPr/>
          <p:nvPr/>
        </p:nvSpPr>
        <p:spPr>
          <a:xfrm>
            <a:off x="8280380" y="4057993"/>
            <a:ext cx="59084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25" name="Text 25"/>
          <p:cNvSpPr txBox="1"/>
          <p:nvPr/>
        </p:nvSpPr>
        <p:spPr>
          <a:xfrm>
            <a:off x="8280380" y="4057993"/>
            <a:ext cx="59084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10.1.4</a:t>
            </a:r>
          </a:p>
        </p:txBody>
      </p:sp>
      <p:sp>
        <p:nvSpPr>
          <p:cNvPr id="26" name="Text 26"/>
          <p:cNvSpPr txBox="1"/>
          <p:nvPr/>
        </p:nvSpPr>
        <p:spPr>
          <a:xfrm>
            <a:off x="8980951" y="4057993"/>
            <a:ext cx="290012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Coding</a:t>
            </a:r>
          </a:p>
        </p:txBody>
      </p:sp>
      <p:sp>
        <p:nvSpPr>
          <p:cNvPr id="27" name="Text 27"/>
          <p:cNvSpPr txBox="1"/>
          <p:nvPr/>
        </p:nvSpPr>
        <p:spPr>
          <a:xfrm>
            <a:off x="8280380" y="4442041"/>
            <a:ext cx="3600694" cy="10259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Sender creates a relationship between data and redundant bits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Receiver checks that relationship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Judged by redundancy ratio and robustness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264187" cy="1704096"/>
          </a:xfrm>
          <a:prstGeom prst="roundRect">
            <a:avLst>
              <a:gd name="adj" fmla="val 134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491942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49194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10-2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12566" y="310896"/>
            <a:ext cx="440648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Block coding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00815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Message split into k-bit datawords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 redundant bits added: n = k + r codeword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datawords, 2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possible words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- 2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words are invalid: unused</a:t>
            </a:r>
          </a:p>
        </p:txBody>
      </p:sp>
      <p:sp>
        <p:nvSpPr>
          <p:cNvPr id="7" name="Shape 7"/>
          <p:cNvSpPr/>
          <p:nvPr/>
        </p:nvSpPr>
        <p:spPr>
          <a:xfrm>
            <a:off x="5575083" y="182880"/>
            <a:ext cx="6434006" cy="1704096"/>
          </a:xfrm>
          <a:prstGeom prst="roundRect">
            <a:avLst>
              <a:gd name="adj" fmla="val 134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703099" y="310896"/>
            <a:ext cx="59084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703099" y="310896"/>
            <a:ext cx="59084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10.2.1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403671" y="310896"/>
            <a:ext cx="547740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Error detection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5703099" y="694944"/>
            <a:ext cx="6177974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Detected when two conditions hold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receiver has, or can compute, the list of valid codewords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codeword changed into an invalid one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Valid-to-valid change: undetected</a:t>
            </a:r>
          </a:p>
        </p:txBody>
      </p:sp>
      <p:sp>
        <p:nvSpPr>
          <p:cNvPr id="12" name="Shape 12"/>
          <p:cNvSpPr/>
          <p:nvPr/>
        </p:nvSpPr>
        <p:spPr>
          <a:xfrm>
            <a:off x="182880" y="2014992"/>
            <a:ext cx="11826210" cy="3602355"/>
          </a:xfrm>
          <a:prstGeom prst="roundRect">
            <a:avLst>
              <a:gd name="adj" fmla="val 63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2143008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2143008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10.2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328908" y="2143008"/>
            <a:ext cx="1055216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Process of error detection in block coding</a:t>
            </a:r>
          </a:p>
        </p:txBody>
      </p:sp>
      <p:pic>
        <p:nvPicPr>
          <p:cNvPr id="16" name="Imag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3085" y="2527056"/>
            <a:ext cx="2673350" cy="2962275"/>
          </a:xfrm>
          <a:prstGeom prst="rect">
            <a:avLst/>
          </a:prstGeom>
        </p:spPr>
      </p:pic>
      <p:pic>
        <p:nvPicPr>
          <p:cNvPr id="17" name="Imag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75535" y="2527056"/>
            <a:ext cx="2673350" cy="2962275"/>
          </a:xfrm>
          <a:prstGeom prst="rect">
            <a:avLst/>
          </a:prstGeom>
        </p:spPr>
      </p:pic>
      <p:pic>
        <p:nvPicPr>
          <p:cNvPr id="18" name="Imag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285" y="4584456"/>
            <a:ext cx="1096963" cy="492125"/>
          </a:xfrm>
          <a:prstGeom prst="rect">
            <a:avLst/>
          </a:prstGeom>
        </p:spPr>
      </p:pic>
      <p:pic>
        <p:nvPicPr>
          <p:cNvPr id="19" name="Imag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648" y="5076581"/>
            <a:ext cx="4084637" cy="1460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4679277" cy="2311622"/>
          </a:xfrm>
          <a:prstGeom prst="roundRect">
            <a:avLst>
              <a:gd name="adj" fmla="val 989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842492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84249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 10.1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263116" y="310896"/>
            <a:ext cx="347102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code for error detection, k = 2, n = 3</a:t>
            </a:r>
          </a:p>
        </p:txBody>
      </p:sp>
      <p:sp>
        <p:nvSpPr>
          <p:cNvPr id="6" name="Shape 6"/>
          <p:cNvSpPr/>
          <p:nvPr/>
        </p:nvSpPr>
        <p:spPr>
          <a:xfrm>
            <a:off x="310896" y="694944"/>
            <a:ext cx="2211623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7" name="Text 7"/>
          <p:cNvSpPr txBox="1"/>
          <p:nvPr/>
        </p:nvSpPr>
        <p:spPr>
          <a:xfrm>
            <a:off x="374904" y="758952"/>
            <a:ext cx="208360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Dataword</a:t>
            </a:r>
          </a:p>
        </p:txBody>
      </p:sp>
      <p:sp>
        <p:nvSpPr>
          <p:cNvPr id="8" name="Shape 8"/>
          <p:cNvSpPr/>
          <p:nvPr/>
        </p:nvSpPr>
        <p:spPr>
          <a:xfrm>
            <a:off x="2522519" y="694944"/>
            <a:ext cx="2211623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2586527" y="758952"/>
            <a:ext cx="208360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Codeword</a:t>
            </a:r>
          </a:p>
        </p:txBody>
      </p:sp>
      <p:sp>
        <p:nvSpPr>
          <p:cNvPr id="10" name="Shape 10"/>
          <p:cNvSpPr/>
          <p:nvPr/>
        </p:nvSpPr>
        <p:spPr>
          <a:xfrm>
            <a:off x="310896" y="1029252"/>
            <a:ext cx="2211623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11" name="Text 11"/>
          <p:cNvSpPr txBox="1"/>
          <p:nvPr/>
        </p:nvSpPr>
        <p:spPr>
          <a:xfrm>
            <a:off x="374904" y="1093260"/>
            <a:ext cx="208360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00</a:t>
            </a:r>
          </a:p>
        </p:txBody>
      </p:sp>
      <p:sp>
        <p:nvSpPr>
          <p:cNvPr id="12" name="Shape 12"/>
          <p:cNvSpPr/>
          <p:nvPr/>
        </p:nvSpPr>
        <p:spPr>
          <a:xfrm>
            <a:off x="2522519" y="1029252"/>
            <a:ext cx="2211623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13" name="Text 13"/>
          <p:cNvSpPr txBox="1"/>
          <p:nvPr/>
        </p:nvSpPr>
        <p:spPr>
          <a:xfrm>
            <a:off x="2586527" y="1093260"/>
            <a:ext cx="208360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000</a:t>
            </a:r>
          </a:p>
        </p:txBody>
      </p:sp>
      <p:sp>
        <p:nvSpPr>
          <p:cNvPr id="14" name="Shape 14"/>
          <p:cNvSpPr/>
          <p:nvPr/>
        </p:nvSpPr>
        <p:spPr>
          <a:xfrm>
            <a:off x="310896" y="1363561"/>
            <a:ext cx="2211623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15" name="Text 15"/>
          <p:cNvSpPr txBox="1"/>
          <p:nvPr/>
        </p:nvSpPr>
        <p:spPr>
          <a:xfrm>
            <a:off x="374904" y="1427569"/>
            <a:ext cx="208360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</a:p>
        </p:txBody>
      </p:sp>
      <p:sp>
        <p:nvSpPr>
          <p:cNvPr id="16" name="Shape 16"/>
          <p:cNvSpPr/>
          <p:nvPr/>
        </p:nvSpPr>
        <p:spPr>
          <a:xfrm>
            <a:off x="2522519" y="1363561"/>
            <a:ext cx="2211623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17" name="Text 17"/>
          <p:cNvSpPr txBox="1"/>
          <p:nvPr/>
        </p:nvSpPr>
        <p:spPr>
          <a:xfrm>
            <a:off x="2586527" y="1427569"/>
            <a:ext cx="208360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011</a:t>
            </a:r>
          </a:p>
        </p:txBody>
      </p:sp>
      <p:sp>
        <p:nvSpPr>
          <p:cNvPr id="18" name="Shape 18"/>
          <p:cNvSpPr/>
          <p:nvPr/>
        </p:nvSpPr>
        <p:spPr>
          <a:xfrm>
            <a:off x="310896" y="1697869"/>
            <a:ext cx="2211623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374904" y="1761877"/>
            <a:ext cx="208360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</a:p>
        </p:txBody>
      </p:sp>
      <p:sp>
        <p:nvSpPr>
          <p:cNvPr id="20" name="Shape 20"/>
          <p:cNvSpPr/>
          <p:nvPr/>
        </p:nvSpPr>
        <p:spPr>
          <a:xfrm>
            <a:off x="2522519" y="1697869"/>
            <a:ext cx="2211623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21" name="Text 21"/>
          <p:cNvSpPr txBox="1"/>
          <p:nvPr/>
        </p:nvSpPr>
        <p:spPr>
          <a:xfrm>
            <a:off x="2586527" y="1761877"/>
            <a:ext cx="208360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101</a:t>
            </a:r>
          </a:p>
        </p:txBody>
      </p:sp>
      <p:sp>
        <p:nvSpPr>
          <p:cNvPr id="22" name="Shape 22"/>
          <p:cNvSpPr/>
          <p:nvPr/>
        </p:nvSpPr>
        <p:spPr>
          <a:xfrm>
            <a:off x="310896" y="2032178"/>
            <a:ext cx="2211623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23" name="Text 23"/>
          <p:cNvSpPr txBox="1"/>
          <p:nvPr/>
        </p:nvSpPr>
        <p:spPr>
          <a:xfrm>
            <a:off x="374904" y="2096186"/>
            <a:ext cx="208360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</a:p>
        </p:txBody>
      </p:sp>
      <p:sp>
        <p:nvSpPr>
          <p:cNvPr id="24" name="Shape 24"/>
          <p:cNvSpPr/>
          <p:nvPr/>
        </p:nvSpPr>
        <p:spPr>
          <a:xfrm>
            <a:off x="2522519" y="2032178"/>
            <a:ext cx="2211623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25" name="Text 25"/>
          <p:cNvSpPr txBox="1"/>
          <p:nvPr/>
        </p:nvSpPr>
        <p:spPr>
          <a:xfrm>
            <a:off x="2586527" y="2096186"/>
            <a:ext cx="208360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110</a:t>
            </a:r>
          </a:p>
        </p:txBody>
      </p:sp>
      <p:sp>
        <p:nvSpPr>
          <p:cNvPr id="26" name="Shape 26"/>
          <p:cNvSpPr/>
          <p:nvPr/>
        </p:nvSpPr>
        <p:spPr>
          <a:xfrm>
            <a:off x="4990173" y="182880"/>
            <a:ext cx="7018916" cy="2311622"/>
          </a:xfrm>
          <a:prstGeom prst="roundRect">
            <a:avLst>
              <a:gd name="adj" fmla="val 989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27" name="Shape 27"/>
          <p:cNvSpPr/>
          <p:nvPr/>
        </p:nvSpPr>
        <p:spPr>
          <a:xfrm>
            <a:off x="5118189" y="310896"/>
            <a:ext cx="1042606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28" name="Text 28"/>
          <p:cNvSpPr txBox="1"/>
          <p:nvPr/>
        </p:nvSpPr>
        <p:spPr>
          <a:xfrm>
            <a:off x="5118189" y="310896"/>
            <a:ext cx="104260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10.1</a:t>
            </a:r>
          </a:p>
        </p:txBody>
      </p:sp>
      <p:sp>
        <p:nvSpPr>
          <p:cNvPr id="29" name="Text 29"/>
          <p:cNvSpPr txBox="1"/>
          <p:nvPr/>
        </p:nvSpPr>
        <p:spPr>
          <a:xfrm>
            <a:off x="6270524" y="310896"/>
            <a:ext cx="561055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sent as 011</a:t>
            </a:r>
          </a:p>
        </p:txBody>
      </p:sp>
      <p:sp>
        <p:nvSpPr>
          <p:cNvPr id="30" name="Text 30"/>
          <p:cNvSpPr txBox="1"/>
          <p:nvPr/>
        </p:nvSpPr>
        <p:spPr>
          <a:xfrm>
            <a:off x="5118189" y="694944"/>
            <a:ext cx="6762884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011 received: valid, dataword 01 extracted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111 received (leftmost bit flipped): invalid, discarded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000 received (right two bits flipped): valid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dataword 00 extracted, two errors undetected</a:t>
            </a:r>
          </a:p>
        </p:txBody>
      </p:sp>
      <p:sp>
        <p:nvSpPr>
          <p:cNvPr id="31" name="Shape 31"/>
          <p:cNvSpPr/>
          <p:nvPr/>
        </p:nvSpPr>
        <p:spPr>
          <a:xfrm>
            <a:off x="182880" y="2622518"/>
            <a:ext cx="4679277" cy="3270204"/>
          </a:xfrm>
          <a:prstGeom prst="roundRect">
            <a:avLst>
              <a:gd name="adj" fmla="val 699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2" name="Shape 32"/>
          <p:cNvSpPr/>
          <p:nvPr/>
        </p:nvSpPr>
        <p:spPr>
          <a:xfrm>
            <a:off x="310896" y="2750534"/>
            <a:ext cx="1042606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33" name="Text 33"/>
          <p:cNvSpPr txBox="1"/>
          <p:nvPr/>
        </p:nvSpPr>
        <p:spPr>
          <a:xfrm>
            <a:off x="310896" y="2750534"/>
            <a:ext cx="104260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10.2</a:t>
            </a:r>
          </a:p>
        </p:txBody>
      </p:sp>
      <p:sp>
        <p:nvSpPr>
          <p:cNvPr id="34" name="Text 34"/>
          <p:cNvSpPr txBox="1"/>
          <p:nvPr/>
        </p:nvSpPr>
        <p:spPr>
          <a:xfrm>
            <a:off x="1463230" y="2750534"/>
            <a:ext cx="327091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distances</a:t>
            </a:r>
          </a:p>
        </p:txBody>
      </p:sp>
      <p:sp>
        <p:nvSpPr>
          <p:cNvPr id="35" name="Text 35"/>
          <p:cNvSpPr txBox="1"/>
          <p:nvPr/>
        </p:nvSpPr>
        <p:spPr>
          <a:xfrm>
            <a:off x="310896" y="3134582"/>
            <a:ext cx="4423245" cy="53200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d(000, 011) = 2: 000 ⊕ 011 = 011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d(10101, 11110) = 3: 10101 ⊕ 11110 = 01011</a:t>
            </a:r>
          </a:p>
        </p:txBody>
      </p:sp>
      <p:sp>
        <p:nvSpPr>
          <p:cNvPr id="36" name="Shape 36"/>
          <p:cNvSpPr/>
          <p:nvPr/>
        </p:nvSpPr>
        <p:spPr>
          <a:xfrm>
            <a:off x="4990173" y="2622518"/>
            <a:ext cx="7018916" cy="1704096"/>
          </a:xfrm>
          <a:prstGeom prst="roundRect">
            <a:avLst>
              <a:gd name="adj" fmla="val 134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7" name="Shape 37"/>
          <p:cNvSpPr/>
          <p:nvPr/>
        </p:nvSpPr>
        <p:spPr>
          <a:xfrm>
            <a:off x="5118189" y="2750534"/>
            <a:ext cx="59084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38" name="Text 38"/>
          <p:cNvSpPr txBox="1"/>
          <p:nvPr/>
        </p:nvSpPr>
        <p:spPr>
          <a:xfrm>
            <a:off x="5118189" y="2750534"/>
            <a:ext cx="59084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10.2.1</a:t>
            </a:r>
          </a:p>
        </p:txBody>
      </p:sp>
      <p:sp>
        <p:nvSpPr>
          <p:cNvPr id="39" name="Text 39"/>
          <p:cNvSpPr txBox="1"/>
          <p:nvPr/>
        </p:nvSpPr>
        <p:spPr>
          <a:xfrm>
            <a:off x="5818761" y="2750534"/>
            <a:ext cx="606231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Hamming distance</a:t>
            </a:r>
          </a:p>
        </p:txBody>
      </p:sp>
      <p:sp>
        <p:nvSpPr>
          <p:cNvPr id="40" name="Text 40"/>
          <p:cNvSpPr txBox="1"/>
          <p:nvPr/>
        </p:nvSpPr>
        <p:spPr>
          <a:xfrm>
            <a:off x="5118189" y="3134582"/>
            <a:ext cx="6762884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d(x, y): number of positions where x and y differ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= number of 1s in x ⊕ y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Distance between sent and received = bits corrupted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r>
              <a:rPr lang="en-US" sz="1300" baseline="-25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smallest distance between any two codewords</a:t>
            </a:r>
          </a:p>
        </p:txBody>
      </p:sp>
      <p:sp>
        <p:nvSpPr>
          <p:cNvPr id="41" name="Shape 41"/>
          <p:cNvSpPr/>
          <p:nvPr/>
        </p:nvSpPr>
        <p:spPr>
          <a:xfrm>
            <a:off x="4990173" y="4454630"/>
            <a:ext cx="7018916" cy="1438092"/>
          </a:xfrm>
          <a:prstGeom prst="roundRect">
            <a:avLst>
              <a:gd name="adj" fmla="val 159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42" name="Shape 42"/>
          <p:cNvSpPr/>
          <p:nvPr/>
        </p:nvSpPr>
        <p:spPr>
          <a:xfrm>
            <a:off x="5118189" y="4582646"/>
            <a:ext cx="59084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3" name="Text 43"/>
          <p:cNvSpPr txBox="1"/>
          <p:nvPr/>
        </p:nvSpPr>
        <p:spPr>
          <a:xfrm>
            <a:off x="5118189" y="4582646"/>
            <a:ext cx="59084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10.2.1</a:t>
            </a:r>
          </a:p>
        </p:txBody>
      </p:sp>
      <p:sp>
        <p:nvSpPr>
          <p:cNvPr id="44" name="Text 44"/>
          <p:cNvSpPr txBox="1"/>
          <p:nvPr/>
        </p:nvSpPr>
        <p:spPr>
          <a:xfrm>
            <a:off x="5818761" y="4582646"/>
            <a:ext cx="606231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r>
              <a:rPr lang="en-US" sz="1300" b="1" baseline="-2500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</a:t>
            </a: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for detection</a:t>
            </a:r>
          </a:p>
        </p:txBody>
      </p:sp>
      <p:sp>
        <p:nvSpPr>
          <p:cNvPr id="45" name="Text 45"/>
          <p:cNvSpPr txBox="1"/>
          <p:nvPr/>
        </p:nvSpPr>
        <p:spPr>
          <a:xfrm>
            <a:off x="5118189" y="4966694"/>
            <a:ext cx="6762884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Detect up to s errors: d</a:t>
            </a:r>
            <a:r>
              <a:rPr lang="en-US" sz="1300" baseline="-25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= s + 1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 errors cannot turn one codeword into another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than s may be detected sometimes, s guaranteed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6434006" cy="2777891"/>
          </a:xfrm>
          <a:prstGeom prst="roundRect">
            <a:avLst>
              <a:gd name="adj" fmla="val 82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10.3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28908" y="310896"/>
            <a:ext cx="515996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Geometric concept explaining d</a:t>
            </a:r>
            <a:r>
              <a:rPr lang="en-US" sz="1300" b="1" baseline="-2500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</a:t>
            </a: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in error detection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6177974" cy="2137811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6744902" y="182880"/>
            <a:ext cx="5264187" cy="1438092"/>
          </a:xfrm>
          <a:prstGeom prst="roundRect">
            <a:avLst>
              <a:gd name="adj" fmla="val 159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872918" y="310896"/>
            <a:ext cx="1042606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872918" y="310896"/>
            <a:ext cx="104260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10.3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025253" y="310896"/>
            <a:ext cx="385582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k = 2 code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872918" y="694944"/>
            <a:ext cx="500815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r>
              <a:rPr lang="en-US" sz="1300" baseline="-25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= 2, so single errors detected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101 sent, one error: no match, detected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errors: may match another codeword</a:t>
            </a:r>
          </a:p>
        </p:txBody>
      </p:sp>
      <p:sp>
        <p:nvSpPr>
          <p:cNvPr id="12" name="Shape 12"/>
          <p:cNvSpPr/>
          <p:nvPr/>
        </p:nvSpPr>
        <p:spPr>
          <a:xfrm>
            <a:off x="6744902" y="1748988"/>
            <a:ext cx="5264187" cy="1211783"/>
          </a:xfrm>
          <a:prstGeom prst="roundRect">
            <a:avLst>
              <a:gd name="adj" fmla="val 1886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6872918" y="1877004"/>
            <a:ext cx="1042606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6872918" y="1877004"/>
            <a:ext cx="104260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10.4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8025253" y="1877004"/>
            <a:ext cx="385582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r>
              <a:rPr lang="en-US" sz="1300" b="1" baseline="-2500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</a:t>
            </a: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= 4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6872918" y="2261052"/>
            <a:ext cx="5008155" cy="26600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Detects up to 3 errors: s = d</a:t>
            </a:r>
            <a:r>
              <a:rPr lang="en-US" sz="1300" baseline="-25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- 1</a:t>
            </a:r>
          </a:p>
        </p:txBody>
      </p:sp>
      <p:sp>
        <p:nvSpPr>
          <p:cNvPr id="17" name="Shape 17"/>
          <p:cNvSpPr/>
          <p:nvPr/>
        </p:nvSpPr>
        <p:spPr>
          <a:xfrm>
            <a:off x="182880" y="3088787"/>
            <a:ext cx="5849097" cy="1940184"/>
          </a:xfrm>
          <a:prstGeom prst="roundRect">
            <a:avLst>
              <a:gd name="adj" fmla="val 1178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310896" y="3216803"/>
            <a:ext cx="59084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310896" y="3216803"/>
            <a:ext cx="59084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10.2.1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1011468" y="3216803"/>
            <a:ext cx="489249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Linear block codes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310896" y="3600851"/>
            <a:ext cx="559306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XOR of two valid codewords is a valid codeword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Almost all block codes in use are linear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r>
              <a:rPr lang="en-US" sz="1300" baseline="-25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= smallest number of 1s in a nonzero codeword</a:t>
            </a:r>
          </a:p>
        </p:txBody>
      </p:sp>
      <p:sp>
        <p:nvSpPr>
          <p:cNvPr id="22" name="Shape 22"/>
          <p:cNvSpPr/>
          <p:nvPr/>
        </p:nvSpPr>
        <p:spPr>
          <a:xfrm>
            <a:off x="6159993" y="3088787"/>
            <a:ext cx="5849097" cy="906084"/>
          </a:xfrm>
          <a:prstGeom prst="roundRect">
            <a:avLst>
              <a:gd name="adj" fmla="val 252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23" name="Shape 23"/>
          <p:cNvSpPr/>
          <p:nvPr/>
        </p:nvSpPr>
        <p:spPr>
          <a:xfrm>
            <a:off x="6288009" y="3216803"/>
            <a:ext cx="1042606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24" name="Text 24"/>
          <p:cNvSpPr txBox="1"/>
          <p:nvPr/>
        </p:nvSpPr>
        <p:spPr>
          <a:xfrm>
            <a:off x="6288009" y="3216803"/>
            <a:ext cx="104260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10.5</a:t>
            </a:r>
          </a:p>
        </p:txBody>
      </p:sp>
      <p:sp>
        <p:nvSpPr>
          <p:cNvPr id="25" name="Text 25"/>
          <p:cNvSpPr txBox="1"/>
          <p:nvPr/>
        </p:nvSpPr>
        <p:spPr>
          <a:xfrm>
            <a:off x="7440343" y="3216803"/>
            <a:ext cx="444073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k = 2 code is linear</a:t>
            </a:r>
          </a:p>
        </p:txBody>
      </p:sp>
      <p:sp>
        <p:nvSpPr>
          <p:cNvPr id="26" name="Text 26"/>
          <p:cNvSpPr txBox="1"/>
          <p:nvPr/>
        </p:nvSpPr>
        <p:spPr>
          <a:xfrm>
            <a:off x="6288009" y="3600851"/>
            <a:ext cx="5593065" cy="26600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011 ⊕ 101 = 110, the fourth codeword</a:t>
            </a:r>
          </a:p>
        </p:txBody>
      </p:sp>
      <p:sp>
        <p:nvSpPr>
          <p:cNvPr id="27" name="Shape 27"/>
          <p:cNvSpPr/>
          <p:nvPr/>
        </p:nvSpPr>
        <p:spPr>
          <a:xfrm>
            <a:off x="6159993" y="4122887"/>
            <a:ext cx="5849097" cy="906084"/>
          </a:xfrm>
          <a:prstGeom prst="roundRect">
            <a:avLst>
              <a:gd name="adj" fmla="val 252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28" name="Shape 28"/>
          <p:cNvSpPr/>
          <p:nvPr/>
        </p:nvSpPr>
        <p:spPr>
          <a:xfrm>
            <a:off x="6288009" y="4250903"/>
            <a:ext cx="1042606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29" name="Text 29"/>
          <p:cNvSpPr txBox="1"/>
          <p:nvPr/>
        </p:nvSpPr>
        <p:spPr>
          <a:xfrm>
            <a:off x="6288009" y="4250903"/>
            <a:ext cx="104260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10.6</a:t>
            </a:r>
          </a:p>
        </p:txBody>
      </p:sp>
      <p:sp>
        <p:nvSpPr>
          <p:cNvPr id="30" name="Text 30"/>
          <p:cNvSpPr txBox="1"/>
          <p:nvPr/>
        </p:nvSpPr>
        <p:spPr>
          <a:xfrm>
            <a:off x="7440343" y="4250903"/>
            <a:ext cx="444073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Its d</a:t>
            </a:r>
            <a:r>
              <a:rPr lang="en-US" sz="1300" b="1" baseline="-2500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</a:t>
            </a:r>
          </a:p>
        </p:txBody>
      </p:sp>
      <p:sp>
        <p:nvSpPr>
          <p:cNvPr id="31" name="Text 31"/>
          <p:cNvSpPr txBox="1"/>
          <p:nvPr/>
        </p:nvSpPr>
        <p:spPr>
          <a:xfrm>
            <a:off x="6288009" y="4634951"/>
            <a:ext cx="5593065" cy="26600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Nonzero codewords have 2, 2, 2 ones: d</a:t>
            </a:r>
            <a:r>
              <a:rPr lang="en-US" sz="1300" baseline="-25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= 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264187" cy="1704096"/>
          </a:xfrm>
          <a:prstGeom prst="roundRect">
            <a:avLst>
              <a:gd name="adj" fmla="val 134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9084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9084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10.2.1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011468" y="310896"/>
            <a:ext cx="430758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 parity-check code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00815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k-bit dataword, n = k + 1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Parity bit makes the number of 1s even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</a:t>
            </a:r>
            <a:r>
              <a:rPr lang="en-US" sz="1300" baseline="-25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= 2: detects any odd number of errors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Syndrome = XOR of all received bits, 0: accept, 1: discard</a:t>
            </a:r>
          </a:p>
        </p:txBody>
      </p:sp>
      <p:sp>
        <p:nvSpPr>
          <p:cNvPr id="7" name="Shape 7"/>
          <p:cNvSpPr/>
          <p:nvPr/>
        </p:nvSpPr>
        <p:spPr>
          <a:xfrm>
            <a:off x="182880" y="2014992"/>
            <a:ext cx="5264187" cy="4088882"/>
          </a:xfrm>
          <a:prstGeom prst="roundRect">
            <a:avLst>
              <a:gd name="adj" fmla="val 559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310896" y="2143008"/>
            <a:ext cx="1042606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310896" y="2143008"/>
            <a:ext cx="104260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10.7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463230" y="2143008"/>
            <a:ext cx="385582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Dataword 1011 sent as codeword 10111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310896" y="2527056"/>
            <a:ext cx="5008155" cy="239403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error: 10111, syndrome 0, dataword 1011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r>
              <a:rPr lang="en-US" sz="1300" baseline="-25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flipped: 10011, syndrome 1, discarded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</a:t>
            </a:r>
            <a:r>
              <a:rPr lang="en-US" sz="1300" baseline="-25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flipped: 10110, syndrome 1, discarded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bits intact, but the code cannot locate the error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</a:t>
            </a:r>
            <a:r>
              <a:rPr lang="en-US" sz="1300" baseline="-25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and a</a:t>
            </a:r>
            <a:r>
              <a:rPr lang="en-US" sz="1300" baseline="-25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flipped: 00110, syndrome 0, wrong dataword 0011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 number of errors cancel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</a:t>
            </a:r>
            <a:r>
              <a:rPr lang="en-US" sz="1300" baseline="-25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a</a:t>
            </a:r>
            <a:r>
              <a:rPr lang="en-US" sz="1300" baseline="-25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a</a:t>
            </a:r>
            <a:r>
              <a:rPr lang="en-US" sz="1300" baseline="-25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flipped: 01011, syndrome 1, discarded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 odd number of errors is detected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Original deck prints dataword 10110: it is 1011</a:t>
            </a:r>
          </a:p>
        </p:txBody>
      </p:sp>
      <p:sp>
        <p:nvSpPr>
          <p:cNvPr id="12" name="Shape 12"/>
          <p:cNvSpPr/>
          <p:nvPr/>
        </p:nvSpPr>
        <p:spPr>
          <a:xfrm>
            <a:off x="5575083" y="182880"/>
            <a:ext cx="6434006" cy="2798535"/>
          </a:xfrm>
          <a:prstGeom prst="roundRect">
            <a:avLst>
              <a:gd name="adj" fmla="val 817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5703099" y="310896"/>
            <a:ext cx="842492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5703099" y="310896"/>
            <a:ext cx="84249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 10.2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6655319" y="310896"/>
            <a:ext cx="522575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 parity-check code C(5, 4)</a:t>
            </a:r>
          </a:p>
        </p:txBody>
      </p:sp>
      <p:pic>
        <p:nvPicPr>
          <p:cNvPr id="16" name="Imag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3099" y="694944"/>
            <a:ext cx="6177974" cy="2158455"/>
          </a:xfrm>
          <a:prstGeom prst="rect">
            <a:avLst/>
          </a:prstGeom>
        </p:spPr>
      </p:pic>
      <p:sp>
        <p:nvSpPr>
          <p:cNvPr id="17" name="Shape 17"/>
          <p:cNvSpPr/>
          <p:nvPr/>
        </p:nvSpPr>
        <p:spPr>
          <a:xfrm>
            <a:off x="5575083" y="3109431"/>
            <a:ext cx="6434006" cy="2994443"/>
          </a:xfrm>
          <a:prstGeom prst="roundRect">
            <a:avLst>
              <a:gd name="adj" fmla="val 76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5703099" y="3237447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5703099" y="3237447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10.4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6721111" y="3237447"/>
            <a:ext cx="515996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Encoder and decoder for simple parity-check code</a:t>
            </a:r>
          </a:p>
        </p:txBody>
      </p:sp>
      <p:pic>
        <p:nvPicPr>
          <p:cNvPr id="21" name="Imag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099" y="3621495"/>
            <a:ext cx="2314232" cy="2354363"/>
          </a:xfrm>
          <a:prstGeom prst="rect">
            <a:avLst/>
          </a:prstGeom>
        </p:spPr>
      </p:pic>
      <p:pic>
        <p:nvPicPr>
          <p:cNvPr id="22" name="Imag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0481" y="3621495"/>
            <a:ext cx="2560593" cy="2354363"/>
          </a:xfrm>
          <a:prstGeom prst="rect">
            <a:avLst/>
          </a:prstGeom>
        </p:spPr>
      </p:pic>
      <p:pic>
        <p:nvPicPr>
          <p:cNvPr id="23" name="Image 2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2347" y="5601301"/>
            <a:ext cx="3229447" cy="190624"/>
          </a:xfrm>
          <a:prstGeom prst="rect">
            <a:avLst/>
          </a:prstGeom>
        </p:spPr>
      </p:pic>
      <p:pic>
        <p:nvPicPr>
          <p:cNvPr id="24" name="Image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49528" y="5237890"/>
            <a:ext cx="674427" cy="31213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264187" cy="1438092"/>
          </a:xfrm>
          <a:prstGeom prst="roundRect">
            <a:avLst>
              <a:gd name="adj" fmla="val 159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491942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49194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10-3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12566" y="310896"/>
            <a:ext cx="440648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Cyclic codes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00815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Linear block codes with one more property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Cyclic shift of a codeword is a codeword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1011000 → left shift → 0110001</a:t>
            </a:r>
          </a:p>
        </p:txBody>
      </p:sp>
      <p:sp>
        <p:nvSpPr>
          <p:cNvPr id="7" name="Shape 7"/>
          <p:cNvSpPr/>
          <p:nvPr/>
        </p:nvSpPr>
        <p:spPr>
          <a:xfrm>
            <a:off x="5575083" y="182880"/>
            <a:ext cx="6434006" cy="1438092"/>
          </a:xfrm>
          <a:prstGeom prst="roundRect">
            <a:avLst>
              <a:gd name="adj" fmla="val 159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703099" y="310896"/>
            <a:ext cx="59084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703099" y="310896"/>
            <a:ext cx="59084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10.3.1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403671" y="310896"/>
            <a:ext cx="547740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Cyclic redundancy check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5703099" y="694944"/>
            <a:ext cx="6177974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Subset of cyclic codes, used in LANs and WANs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Generator (divisor) agreed by both ends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Original deck: "a subset of. cyclic codes": typo</a:t>
            </a:r>
          </a:p>
        </p:txBody>
      </p:sp>
      <p:sp>
        <p:nvSpPr>
          <p:cNvPr id="12" name="Shape 12"/>
          <p:cNvSpPr/>
          <p:nvPr/>
        </p:nvSpPr>
        <p:spPr>
          <a:xfrm>
            <a:off x="182880" y="1748988"/>
            <a:ext cx="6434006" cy="2625984"/>
          </a:xfrm>
          <a:prstGeom prst="roundRect">
            <a:avLst>
              <a:gd name="adj" fmla="val 87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1877004"/>
            <a:ext cx="842492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1877004"/>
            <a:ext cx="84249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 10.3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263116" y="1877004"/>
            <a:ext cx="522575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CRC code with C(7, 4)</a:t>
            </a:r>
          </a:p>
        </p:txBody>
      </p:sp>
      <p:pic>
        <p:nvPicPr>
          <p:cNvPr id="16" name="Imag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2261052"/>
            <a:ext cx="6177974" cy="1985904"/>
          </a:xfrm>
          <a:prstGeom prst="rect">
            <a:avLst/>
          </a:prstGeom>
        </p:spPr>
      </p:pic>
      <p:sp>
        <p:nvSpPr>
          <p:cNvPr id="17" name="Shape 17"/>
          <p:cNvSpPr/>
          <p:nvPr/>
        </p:nvSpPr>
        <p:spPr>
          <a:xfrm>
            <a:off x="6744902" y="1748988"/>
            <a:ext cx="5264187" cy="2625984"/>
          </a:xfrm>
          <a:prstGeom prst="roundRect">
            <a:avLst>
              <a:gd name="adj" fmla="val 87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6872918" y="1877004"/>
            <a:ext cx="59084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6872918" y="1877004"/>
            <a:ext cx="59084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10.3.1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7573490" y="1877004"/>
            <a:ext cx="430758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Encoder and decoder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6872918" y="2261052"/>
            <a:ext cx="5008155" cy="15960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Encoder: append n - k zeros, divide by generator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remainder = check bits, replaces the zeros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Decoder: divide the received codeword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remainder = syndrome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all 0s: accept, otherwise discard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Division uses XOR, no borrows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7018916" cy="4063268"/>
          </a:xfrm>
          <a:prstGeom prst="roundRect">
            <a:avLst>
              <a:gd name="adj" fmla="val 56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10.5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28908" y="310896"/>
            <a:ext cx="574487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CRC encoder and decoder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5152" y="694944"/>
            <a:ext cx="2728629" cy="3423188"/>
          </a:xfrm>
          <a:prstGeom prst="rect">
            <a:avLst/>
          </a:prstGeom>
        </p:spPr>
      </p:pic>
      <p:pic>
        <p:nvPicPr>
          <p:cNvPr id="7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896" y="694944"/>
            <a:ext cx="2295436" cy="3423188"/>
          </a:xfrm>
          <a:prstGeom prst="rect">
            <a:avLst/>
          </a:prstGeom>
        </p:spPr>
      </p:pic>
      <p:pic>
        <p:nvPicPr>
          <p:cNvPr id="8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8457" y="2321231"/>
            <a:ext cx="2288176" cy="606228"/>
          </a:xfrm>
          <a:prstGeom prst="rect">
            <a:avLst/>
          </a:prstGeom>
        </p:spPr>
      </p:pic>
      <p:pic>
        <p:nvPicPr>
          <p:cNvPr id="9" name="Imag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9455" y="3192456"/>
            <a:ext cx="730861" cy="338810"/>
          </a:xfrm>
          <a:prstGeom prst="rect">
            <a:avLst/>
          </a:prstGeom>
        </p:spPr>
      </p:pic>
      <p:pic>
        <p:nvPicPr>
          <p:cNvPr id="10" name="Imag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63803" y="3599027"/>
            <a:ext cx="3793459" cy="235957"/>
          </a:xfrm>
          <a:prstGeom prst="rect">
            <a:avLst/>
          </a:prstGeom>
        </p:spPr>
      </p:pic>
      <p:sp>
        <p:nvSpPr>
          <p:cNvPr id="11" name="Shape 11"/>
          <p:cNvSpPr/>
          <p:nvPr/>
        </p:nvSpPr>
        <p:spPr>
          <a:xfrm>
            <a:off x="7329812" y="182880"/>
            <a:ext cx="4679277" cy="4063268"/>
          </a:xfrm>
          <a:prstGeom prst="roundRect">
            <a:avLst>
              <a:gd name="adj" fmla="val 56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2" name="Shape 12"/>
          <p:cNvSpPr/>
          <p:nvPr/>
        </p:nvSpPr>
        <p:spPr>
          <a:xfrm>
            <a:off x="7457828" y="310896"/>
            <a:ext cx="59084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3" name="Text 13"/>
          <p:cNvSpPr txBox="1"/>
          <p:nvPr/>
        </p:nvSpPr>
        <p:spPr>
          <a:xfrm>
            <a:off x="7457828" y="310896"/>
            <a:ext cx="59084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10.3.1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8158400" y="310896"/>
            <a:ext cx="372267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the figure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7457828" y="694944"/>
            <a:ext cx="442324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Dataword 4 bits, codeword 7 bits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Divisor 1011, 4 bits = n - k + 1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Generator and checker are the same divider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6239192"/>
          </a:xfrm>
          <a:prstGeom prst="roundRect">
            <a:avLst>
              <a:gd name="adj" fmla="val 366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10.6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28908" y="310896"/>
            <a:ext cx="457505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Division in CRC encoder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328" y="1296606"/>
            <a:ext cx="5410200" cy="4032250"/>
          </a:xfrm>
          <a:prstGeom prst="rect">
            <a:avLst/>
          </a:prstGeom>
        </p:spPr>
      </p:pic>
      <p:pic>
        <p:nvPicPr>
          <p:cNvPr id="7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9128" y="694944"/>
            <a:ext cx="2008188" cy="823912"/>
          </a:xfrm>
          <a:prstGeom prst="rect">
            <a:avLst/>
          </a:prstGeom>
        </p:spPr>
      </p:pic>
      <p:pic>
        <p:nvPicPr>
          <p:cNvPr id="8" name="Imag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0528" y="5328856"/>
            <a:ext cx="2641600" cy="965200"/>
          </a:xfrm>
          <a:prstGeom prst="rect">
            <a:avLst/>
          </a:prstGeom>
        </p:spPr>
      </p:pic>
      <p:sp>
        <p:nvSpPr>
          <p:cNvPr id="9" name="Shape 9"/>
          <p:cNvSpPr/>
          <p:nvPr/>
        </p:nvSpPr>
        <p:spPr>
          <a:xfrm>
            <a:off x="6159993" y="182880"/>
            <a:ext cx="5849097" cy="6239192"/>
          </a:xfrm>
          <a:prstGeom prst="roundRect">
            <a:avLst>
              <a:gd name="adj" fmla="val 366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0" name="Shape 10"/>
          <p:cNvSpPr/>
          <p:nvPr/>
        </p:nvSpPr>
        <p:spPr>
          <a:xfrm>
            <a:off x="6288009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1" name="Text 11"/>
          <p:cNvSpPr txBox="1"/>
          <p:nvPr/>
        </p:nvSpPr>
        <p:spPr>
          <a:xfrm>
            <a:off x="6288009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10.7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7306021" y="310896"/>
            <a:ext cx="457505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Division in the CRC decoder for two cases</a:t>
            </a:r>
          </a:p>
        </p:txBody>
      </p:sp>
      <p:pic>
        <p:nvPicPr>
          <p:cNvPr id="13" name="Imag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8009" y="694944"/>
            <a:ext cx="2659804" cy="3340886"/>
          </a:xfrm>
          <a:prstGeom prst="rect">
            <a:avLst/>
          </a:prstGeom>
        </p:spPr>
      </p:pic>
      <p:pic>
        <p:nvPicPr>
          <p:cNvPr id="14" name="Image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37656" y="694944"/>
            <a:ext cx="2643417" cy="334088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4913241" cy="5136412"/>
          </a:xfrm>
          <a:prstGeom prst="roundRect">
            <a:avLst>
              <a:gd name="adj" fmla="val 44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9084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9084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10.3.2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011468" y="310896"/>
            <a:ext cx="395663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Polynomials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4657209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Bit pattern ↔ polynomial, coefficients 0 or 1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 = position, coefficient = bit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1000011 → 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+ x + 1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Degree = highest power = bits - 1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Original deck prints "coefficients of 0 and 10": 0 and 1</a:t>
            </a:r>
          </a:p>
        </p:txBody>
      </p:sp>
      <p:sp>
        <p:nvSpPr>
          <p:cNvPr id="7" name="Shape 7"/>
          <p:cNvSpPr/>
          <p:nvPr/>
        </p:nvSpPr>
        <p:spPr>
          <a:xfrm>
            <a:off x="5224137" y="182880"/>
            <a:ext cx="6784952" cy="5136412"/>
          </a:xfrm>
          <a:prstGeom prst="roundRect">
            <a:avLst>
              <a:gd name="adj" fmla="val 44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352153" y="31089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352153" y="31089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10.8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370165" y="310896"/>
            <a:ext cx="551090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polynomial to represent a binary word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2153" y="694944"/>
            <a:ext cx="5003196" cy="2216086"/>
          </a:xfrm>
          <a:prstGeom prst="rect">
            <a:avLst/>
          </a:prstGeom>
        </p:spPr>
      </p:pic>
      <p:pic>
        <p:nvPicPr>
          <p:cNvPr id="12" name="Imag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32370" y="3252361"/>
            <a:ext cx="2848703" cy="193891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2236104"/>
          </a:xfrm>
          <a:prstGeom prst="roundRect">
            <a:avLst>
              <a:gd name="adj" fmla="val 102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9084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9084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10.3.2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011468" y="310896"/>
            <a:ext cx="489249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Modulo-2 arithmetic on polynomials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593065" cy="15960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 = subtract = XOR of coefficients, no carries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+ 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= 0, identical terms cancel in pairs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+ 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+ 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 + (x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+ 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+ 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 = 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+ 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Multiply terms: add powers, 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× 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= 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Shift left by m bits: multiply by 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Divide: long division, subtracting by XOR</a:t>
            </a:r>
          </a:p>
        </p:txBody>
      </p:sp>
      <p:sp>
        <p:nvSpPr>
          <p:cNvPr id="7" name="Shape 7"/>
          <p:cNvSpPr/>
          <p:nvPr/>
        </p:nvSpPr>
        <p:spPr>
          <a:xfrm>
            <a:off x="6159993" y="182880"/>
            <a:ext cx="5849097" cy="2236104"/>
          </a:xfrm>
          <a:prstGeom prst="roundRect">
            <a:avLst>
              <a:gd name="adj" fmla="val 102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288009" y="310896"/>
            <a:ext cx="59084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288009" y="310896"/>
            <a:ext cx="59084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10.3.3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988580" y="310896"/>
            <a:ext cx="489249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1001 / 1011 example in polynomial form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288009" y="694944"/>
            <a:ext cx="5593065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Dataword 1001: d(x) = 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+ 1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Generator 1011: g(x) = 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+ x + 1, r = 3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Augment: 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· d(x) = 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+ 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Remainder of (x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+ 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) / g(x) = 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+ x → 110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Codeword 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+ 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+ 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+ x → 1001110</a:t>
            </a:r>
          </a:p>
        </p:txBody>
      </p:sp>
      <p:sp>
        <p:nvSpPr>
          <p:cNvPr id="12" name="Shape 12"/>
          <p:cNvSpPr/>
          <p:nvPr/>
        </p:nvSpPr>
        <p:spPr>
          <a:xfrm>
            <a:off x="182880" y="2547000"/>
            <a:ext cx="5849097" cy="4104696"/>
          </a:xfrm>
          <a:prstGeom prst="roundRect">
            <a:avLst>
              <a:gd name="adj" fmla="val 557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2675016"/>
            <a:ext cx="90828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2675016"/>
            <a:ext cx="90828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10.9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328908" y="2675016"/>
            <a:ext cx="457505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CRC division using polynomials</a:t>
            </a:r>
          </a:p>
        </p:txBody>
      </p:sp>
      <p:pic>
        <p:nvPicPr>
          <p:cNvPr id="16" name="Imag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678" y="3059064"/>
            <a:ext cx="4951500" cy="3464616"/>
          </a:xfrm>
          <a:prstGeom prst="rect">
            <a:avLst/>
          </a:prstGeom>
        </p:spPr>
      </p:pic>
      <p:sp>
        <p:nvSpPr>
          <p:cNvPr id="17" name="Shape 17"/>
          <p:cNvSpPr/>
          <p:nvPr/>
        </p:nvSpPr>
        <p:spPr>
          <a:xfrm>
            <a:off x="6159993" y="2547000"/>
            <a:ext cx="5849097" cy="4104696"/>
          </a:xfrm>
          <a:prstGeom prst="roundRect">
            <a:avLst>
              <a:gd name="adj" fmla="val 557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6288009" y="2675016"/>
            <a:ext cx="59084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6288009" y="2675016"/>
            <a:ext cx="59084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10.3.3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6988580" y="2675016"/>
            <a:ext cx="489249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Shorter than binary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6288009" y="3059064"/>
            <a:ext cx="559306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division as the binary 1001 / 1011 example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 nonzero terms written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Original deck repeated three slides of 10.3.1 here: removed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2768112"/>
          </a:xfrm>
          <a:prstGeom prst="roundRect">
            <a:avLst>
              <a:gd name="adj" fmla="val 826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9084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9084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10.3.4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011468" y="310896"/>
            <a:ext cx="489249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Cyclic code analysis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593065" cy="212803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d(x) dataword, c(x) codeword, g(x) generator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e(x) error, s(x) syndrome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Received: c(x) + e(x)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Syndrome = remainder of [c(x) + e(x)] / g(x)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c(x) divides exactly, so s(x) = remainder of e(x) / g(x)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s(x) ≠ 0: one or more bits corrupted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s(x) = 0: no error, or e(x) divisible by g(x)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Errors divisible by g(x) are not caught</a:t>
            </a:r>
          </a:p>
        </p:txBody>
      </p:sp>
      <p:sp>
        <p:nvSpPr>
          <p:cNvPr id="7" name="Shape 7"/>
          <p:cNvSpPr/>
          <p:nvPr/>
        </p:nvSpPr>
        <p:spPr>
          <a:xfrm>
            <a:off x="182880" y="3079008"/>
            <a:ext cx="5849097" cy="1438092"/>
          </a:xfrm>
          <a:prstGeom prst="roundRect">
            <a:avLst>
              <a:gd name="adj" fmla="val 159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310896" y="3207024"/>
            <a:ext cx="1042606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310896" y="3207024"/>
            <a:ext cx="104260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10.8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463230" y="3207024"/>
            <a:ext cx="444073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Single-bit errors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310896" y="3591072"/>
            <a:ext cx="559306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+ 1: no 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divisible, all caught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: 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divisible for i ≥ 3, only errors in the 3 rightmost positions caught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1: divides everything, nothing caught, and no check bits at all</a:t>
            </a:r>
          </a:p>
        </p:txBody>
      </p:sp>
      <p:sp>
        <p:nvSpPr>
          <p:cNvPr id="12" name="Shape 12"/>
          <p:cNvSpPr/>
          <p:nvPr/>
        </p:nvSpPr>
        <p:spPr>
          <a:xfrm>
            <a:off x="6159993" y="182880"/>
            <a:ext cx="5849097" cy="4334220"/>
          </a:xfrm>
          <a:prstGeom prst="roundRect">
            <a:avLst>
              <a:gd name="adj" fmla="val 527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6288009" y="310896"/>
            <a:ext cx="59084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6288009" y="310896"/>
            <a:ext cx="59084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10.3.4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6988580" y="310896"/>
            <a:ext cx="489249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Single-bit error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6288009" y="694944"/>
            <a:ext cx="559306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e(x) = 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g(x) with at least two terms and 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term 1 cannot divide 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Such a generator catches every single-bit error</a:t>
            </a:r>
          </a:p>
        </p:txBody>
      </p:sp>
      <p:sp>
        <p:nvSpPr>
          <p:cNvPr id="17" name="Shape 17"/>
          <p:cNvSpPr/>
          <p:nvPr/>
        </p:nvSpPr>
        <p:spPr>
          <a:xfrm>
            <a:off x="182880" y="4645116"/>
            <a:ext cx="5849097" cy="1935519"/>
          </a:xfrm>
          <a:prstGeom prst="roundRect">
            <a:avLst>
              <a:gd name="adj" fmla="val 118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310896" y="4773132"/>
            <a:ext cx="978918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310896" y="4773132"/>
            <a:ext cx="97891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10.10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1399542" y="4773132"/>
            <a:ext cx="4504419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isolated single-bit errors</a:t>
            </a:r>
          </a:p>
        </p:txBody>
      </p:sp>
      <p:pic>
        <p:nvPicPr>
          <p:cNvPr id="21" name="Imag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06" y="5157180"/>
            <a:ext cx="5531644" cy="1295439"/>
          </a:xfrm>
          <a:prstGeom prst="rect">
            <a:avLst/>
          </a:prstGeom>
        </p:spPr>
      </p:pic>
      <p:sp>
        <p:nvSpPr>
          <p:cNvPr id="22" name="Shape 22"/>
          <p:cNvSpPr/>
          <p:nvPr/>
        </p:nvSpPr>
        <p:spPr>
          <a:xfrm>
            <a:off x="6159993" y="4645116"/>
            <a:ext cx="5849097" cy="1935519"/>
          </a:xfrm>
          <a:prstGeom prst="roundRect">
            <a:avLst>
              <a:gd name="adj" fmla="val 118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23" name="Shape 23"/>
          <p:cNvSpPr/>
          <p:nvPr/>
        </p:nvSpPr>
        <p:spPr>
          <a:xfrm>
            <a:off x="6288009" y="4773132"/>
            <a:ext cx="59084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24" name="Text 24"/>
          <p:cNvSpPr txBox="1"/>
          <p:nvPr/>
        </p:nvSpPr>
        <p:spPr>
          <a:xfrm>
            <a:off x="6288009" y="4773132"/>
            <a:ext cx="59084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10.3.4</a:t>
            </a:r>
          </a:p>
        </p:txBody>
      </p:sp>
      <p:sp>
        <p:nvSpPr>
          <p:cNvPr id="25" name="Text 25"/>
          <p:cNvSpPr txBox="1"/>
          <p:nvPr/>
        </p:nvSpPr>
        <p:spPr>
          <a:xfrm>
            <a:off x="6988580" y="4773132"/>
            <a:ext cx="489249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isolated single-bit errors</a:t>
            </a:r>
          </a:p>
        </p:txBody>
      </p:sp>
      <p:sp>
        <p:nvSpPr>
          <p:cNvPr id="26" name="Text 26"/>
          <p:cNvSpPr txBox="1"/>
          <p:nvPr/>
        </p:nvSpPr>
        <p:spPr>
          <a:xfrm>
            <a:off x="6288009" y="5157180"/>
            <a:ext cx="559306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e(x) = 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+ 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= 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j-i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+ 1)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is never divisible, so g(x) must not divide 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+ 1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 from 2 to n - 1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2236104"/>
          </a:xfrm>
          <a:prstGeom prst="roundRect">
            <a:avLst>
              <a:gd name="adj" fmla="val 102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1042606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104260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10.9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463230" y="310896"/>
            <a:ext cx="444073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 generators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593065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 + 1: poor, two adjacent errors not caught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+ 1: errors 4 positions apart not caught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+ 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+ 1: good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+ 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+ 1: catches isolated pairs up to 32,768 bits apart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Original deck lists only the first two in the question</a:t>
            </a:r>
          </a:p>
        </p:txBody>
      </p:sp>
      <p:sp>
        <p:nvSpPr>
          <p:cNvPr id="7" name="Shape 7"/>
          <p:cNvSpPr/>
          <p:nvPr/>
        </p:nvSpPr>
        <p:spPr>
          <a:xfrm>
            <a:off x="6159993" y="182880"/>
            <a:ext cx="5849097" cy="2236104"/>
          </a:xfrm>
          <a:prstGeom prst="roundRect">
            <a:avLst>
              <a:gd name="adj" fmla="val 1022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288009" y="310896"/>
            <a:ext cx="59084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288009" y="310896"/>
            <a:ext cx="59084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10.3.4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988580" y="310896"/>
            <a:ext cx="489249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Odd number of errors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288009" y="694944"/>
            <a:ext cx="5593065" cy="15960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factor x + 1 in g(x) catches every odd number of errors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Proof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odd number of terms: e(1) = 1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(x + 1) | g(x) and g(x) | e(x) would give e(1) = 0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contradiction, so the error is detected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Factor, not the whole generator: x + 1 alone misses adjacent pairs</a:t>
            </a:r>
          </a:p>
        </p:txBody>
      </p:sp>
      <p:sp>
        <p:nvSpPr>
          <p:cNvPr id="12" name="Shape 12"/>
          <p:cNvSpPr/>
          <p:nvPr/>
        </p:nvSpPr>
        <p:spPr>
          <a:xfrm>
            <a:off x="182880" y="2547000"/>
            <a:ext cx="5849097" cy="2768112"/>
          </a:xfrm>
          <a:prstGeom prst="roundRect">
            <a:avLst>
              <a:gd name="adj" fmla="val 826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2675016"/>
            <a:ext cx="59084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2675016"/>
            <a:ext cx="59084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10.3.4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011468" y="2675016"/>
            <a:ext cx="489249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Burst errors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310896" y="3059064"/>
            <a:ext cx="5593065" cy="212803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e(x) = 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j-i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+ ... + 1), length L = j - i + 1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 check bits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 ≤ r: always detected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 = r + 1: undetected with probability (1/2)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r-1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 &gt; r + 1: undetected with probability (1/2)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g(x) = 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+ 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+ 1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 = 15: 1 in 8192, book says almost 1 in 10,000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 &gt; 15: 1 in 16,384</a:t>
            </a:r>
          </a:p>
        </p:txBody>
      </p:sp>
      <p:sp>
        <p:nvSpPr>
          <p:cNvPr id="17" name="Shape 17"/>
          <p:cNvSpPr/>
          <p:nvPr/>
        </p:nvSpPr>
        <p:spPr>
          <a:xfrm>
            <a:off x="6159993" y="2547000"/>
            <a:ext cx="5849097" cy="2768112"/>
          </a:xfrm>
          <a:prstGeom prst="roundRect">
            <a:avLst>
              <a:gd name="adj" fmla="val 826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6288009" y="2675016"/>
            <a:ext cx="1113240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6288009" y="2675016"/>
            <a:ext cx="111324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10.10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7510977" y="2675016"/>
            <a:ext cx="437009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Three generators and bursts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6288009" y="3059064"/>
            <a:ext cx="5593065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+ 1: all L ≤ 6, 3 in 100 at L = 7, 16 in 1000 at L ≥ 8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+ 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+ x + 1: all L ≤ 18, 8 per million at 19, 4 per million at 20+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+ 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+ 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+ 1: all L ≤ 32, 5 in 10 billion at 33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in 10 billion at 34+, book rounds to 3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Missing from the original deck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4679277" cy="3242910"/>
          </a:xfrm>
          <a:prstGeom prst="roundRect">
            <a:avLst>
              <a:gd name="adj" fmla="val 70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9084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9084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10.3.4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011468" y="310896"/>
            <a:ext cx="372267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good generator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442324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 least two terms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coefficient 1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Does not divide 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+ 1 for t = 2 to n - 1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 the factor x + 1</a:t>
            </a:r>
          </a:p>
        </p:txBody>
      </p:sp>
      <p:sp>
        <p:nvSpPr>
          <p:cNvPr id="7" name="Shape 7"/>
          <p:cNvSpPr/>
          <p:nvPr/>
        </p:nvSpPr>
        <p:spPr>
          <a:xfrm>
            <a:off x="4990173" y="182880"/>
            <a:ext cx="7018916" cy="3242910"/>
          </a:xfrm>
          <a:prstGeom prst="roundRect">
            <a:avLst>
              <a:gd name="adj" fmla="val 70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118189" y="310896"/>
            <a:ext cx="842492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118189" y="310896"/>
            <a:ext cx="84249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 10.4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070410" y="310896"/>
            <a:ext cx="581066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Standard polynomials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8189" y="694944"/>
            <a:ext cx="6762884" cy="2602830"/>
          </a:xfrm>
          <a:prstGeom prst="rect">
            <a:avLst/>
          </a:prstGeom>
        </p:spPr>
      </p:pic>
      <p:sp>
        <p:nvSpPr>
          <p:cNvPr id="12" name="Shape 12"/>
          <p:cNvSpPr/>
          <p:nvPr/>
        </p:nvSpPr>
        <p:spPr>
          <a:xfrm>
            <a:off x="182880" y="3553806"/>
            <a:ext cx="4913241" cy="2399157"/>
          </a:xfrm>
          <a:prstGeom prst="roundRect">
            <a:avLst>
              <a:gd name="adj" fmla="val 95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3681822"/>
            <a:ext cx="59084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3681822"/>
            <a:ext cx="59084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10.3.7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011468" y="3681822"/>
            <a:ext cx="395663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Hardware implementation, missing from the deck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310896" y="4065870"/>
            <a:ext cx="4657209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Divisor bits fixed: either the generator or all 0s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Leftmost bit of each step decides which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 n - k bits of the divisor are used: hardwire them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Remainder held in n - k registers</a:t>
            </a:r>
          </a:p>
        </p:txBody>
      </p:sp>
      <p:sp>
        <p:nvSpPr>
          <p:cNvPr id="17" name="Shape 17"/>
          <p:cNvSpPr/>
          <p:nvPr/>
        </p:nvSpPr>
        <p:spPr>
          <a:xfrm>
            <a:off x="5224137" y="3553806"/>
            <a:ext cx="6784952" cy="2399157"/>
          </a:xfrm>
          <a:prstGeom prst="roundRect">
            <a:avLst>
              <a:gd name="adj" fmla="val 95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5352153" y="3681822"/>
            <a:ext cx="971913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5352153" y="3681822"/>
            <a:ext cx="97191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10.11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6433794" y="3681822"/>
            <a:ext cx="5447279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Hardwired design of the divisor in CRC</a:t>
            </a:r>
          </a:p>
        </p:txBody>
      </p:sp>
      <p:pic>
        <p:nvPicPr>
          <p:cNvPr id="21" name="Image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7320" y="4065870"/>
            <a:ext cx="4698587" cy="175907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4913241" cy="3932680"/>
          </a:xfrm>
          <a:prstGeom prst="roundRect">
            <a:avLst>
              <a:gd name="adj" fmla="val 58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78918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7891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10.12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99542" y="310896"/>
            <a:ext cx="356856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Simulation of division in CRC encoder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849" y="694944"/>
            <a:ext cx="3999304" cy="3292600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5224137" y="182880"/>
            <a:ext cx="6784952" cy="1438092"/>
          </a:xfrm>
          <a:prstGeom prst="roundRect">
            <a:avLst>
              <a:gd name="adj" fmla="val 159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352153" y="310896"/>
            <a:ext cx="59084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352153" y="310896"/>
            <a:ext cx="59084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10.3.7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052725" y="310896"/>
            <a:ext cx="5828349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simulation to circuit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5352153" y="694944"/>
            <a:ext cx="6528920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Each clock: shift one bit of the augmented dataword in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After 7 clocks the registers hold the remainder, 110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Only the final values matter: drop the intermediate copies</a:t>
            </a:r>
          </a:p>
        </p:txBody>
      </p:sp>
      <p:sp>
        <p:nvSpPr>
          <p:cNvPr id="12" name="Shape 12"/>
          <p:cNvSpPr/>
          <p:nvPr/>
        </p:nvSpPr>
        <p:spPr>
          <a:xfrm>
            <a:off x="5224137" y="1748988"/>
            <a:ext cx="6784952" cy="2366572"/>
          </a:xfrm>
          <a:prstGeom prst="roundRect">
            <a:avLst>
              <a:gd name="adj" fmla="val 966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5352153" y="1877004"/>
            <a:ext cx="978918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5352153" y="1877004"/>
            <a:ext cx="97891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10.13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6440799" y="1877004"/>
            <a:ext cx="544027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CRC encoder design using shift registers</a:t>
            </a:r>
          </a:p>
        </p:txBody>
      </p:sp>
      <p:pic>
        <p:nvPicPr>
          <p:cNvPr id="16" name="Imag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1117" y="2261052"/>
            <a:ext cx="4650994" cy="470399"/>
          </a:xfrm>
          <a:prstGeom prst="rect">
            <a:avLst/>
          </a:prstGeom>
        </p:spPr>
      </p:pic>
      <p:sp>
        <p:nvSpPr>
          <p:cNvPr id="17" name="Shape 17"/>
          <p:cNvSpPr/>
          <p:nvPr/>
        </p:nvSpPr>
        <p:spPr>
          <a:xfrm>
            <a:off x="182880" y="4243576"/>
            <a:ext cx="7018916" cy="2289791"/>
          </a:xfrm>
          <a:prstGeom prst="roundRect">
            <a:avLst>
              <a:gd name="adj" fmla="val 998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310896" y="4371592"/>
            <a:ext cx="978918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310896" y="4371592"/>
            <a:ext cx="97891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10.14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1399542" y="4371592"/>
            <a:ext cx="567423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design of encoder and decoder of a CRC code</a:t>
            </a:r>
          </a:p>
        </p:txBody>
      </p:sp>
      <p:pic>
        <p:nvPicPr>
          <p:cNvPr id="21" name="Imag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8267" y="4755640"/>
            <a:ext cx="5108142" cy="1649711"/>
          </a:xfrm>
          <a:prstGeom prst="rect">
            <a:avLst/>
          </a:prstGeom>
        </p:spPr>
      </p:pic>
      <p:sp>
        <p:nvSpPr>
          <p:cNvPr id="22" name="Shape 22"/>
          <p:cNvSpPr/>
          <p:nvPr/>
        </p:nvSpPr>
        <p:spPr>
          <a:xfrm>
            <a:off x="7329812" y="4243576"/>
            <a:ext cx="4679277" cy="2289791"/>
          </a:xfrm>
          <a:prstGeom prst="roundRect">
            <a:avLst>
              <a:gd name="adj" fmla="val 998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23" name="Shape 23"/>
          <p:cNvSpPr/>
          <p:nvPr/>
        </p:nvSpPr>
        <p:spPr>
          <a:xfrm>
            <a:off x="7457828" y="4371592"/>
            <a:ext cx="59084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24" name="Text 24"/>
          <p:cNvSpPr txBox="1"/>
          <p:nvPr/>
        </p:nvSpPr>
        <p:spPr>
          <a:xfrm>
            <a:off x="7457828" y="4371592"/>
            <a:ext cx="59084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10.3.7</a:t>
            </a:r>
          </a:p>
        </p:txBody>
      </p:sp>
      <p:sp>
        <p:nvSpPr>
          <p:cNvPr id="25" name="Text 25"/>
          <p:cNvSpPr txBox="1"/>
          <p:nvPr/>
        </p:nvSpPr>
        <p:spPr>
          <a:xfrm>
            <a:off x="8158400" y="4371592"/>
            <a:ext cx="372267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General design</a:t>
            </a:r>
          </a:p>
        </p:txBody>
      </p:sp>
      <p:sp>
        <p:nvSpPr>
          <p:cNvPr id="26" name="Text 26"/>
          <p:cNvSpPr txBox="1"/>
          <p:nvPr/>
        </p:nvSpPr>
        <p:spPr>
          <a:xfrm>
            <a:off x="7457828" y="4755640"/>
            <a:ext cx="442324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 - k one-bit shift registers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XOR only where the generator has a 1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Same circuit checks at the receiver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Cost: n - k extra clocks before check bits are ready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11826210" cy="3878284"/>
          </a:xfrm>
          <a:prstGeom prst="roundRect">
            <a:avLst>
              <a:gd name="adj" fmla="val 589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602323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60232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022947" y="310896"/>
            <a:ext cx="1085812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parity, CRC and checksums are used now</a:t>
            </a:r>
          </a:p>
        </p:txBody>
      </p:sp>
      <p:sp>
        <p:nvSpPr>
          <p:cNvPr id="6" name="Shape 6"/>
          <p:cNvSpPr/>
          <p:nvPr/>
        </p:nvSpPr>
        <p:spPr>
          <a:xfrm>
            <a:off x="310896" y="694944"/>
            <a:ext cx="2776843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7" name="Text 7"/>
          <p:cNvSpPr txBox="1"/>
          <p:nvPr/>
        </p:nvSpPr>
        <p:spPr>
          <a:xfrm>
            <a:off x="374904" y="758952"/>
            <a:ext cx="264882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Code</a:t>
            </a:r>
          </a:p>
        </p:txBody>
      </p:sp>
      <p:sp>
        <p:nvSpPr>
          <p:cNvPr id="8" name="Shape 8"/>
          <p:cNvSpPr/>
          <p:nvPr/>
        </p:nvSpPr>
        <p:spPr>
          <a:xfrm>
            <a:off x="3087739" y="694944"/>
            <a:ext cx="4975176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3151747" y="758952"/>
            <a:ext cx="484716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in</a:t>
            </a:r>
          </a:p>
        </p:txBody>
      </p:sp>
      <p:sp>
        <p:nvSpPr>
          <p:cNvPr id="10" name="Shape 10"/>
          <p:cNvSpPr/>
          <p:nvPr/>
        </p:nvSpPr>
        <p:spPr>
          <a:xfrm>
            <a:off x="8062915" y="694944"/>
            <a:ext cx="3818159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11" name="Text 11"/>
          <p:cNvSpPr txBox="1"/>
          <p:nvPr/>
        </p:nvSpPr>
        <p:spPr>
          <a:xfrm>
            <a:off x="8126923" y="758952"/>
            <a:ext cx="369014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Note</a:t>
            </a:r>
          </a:p>
        </p:txBody>
      </p:sp>
      <p:sp>
        <p:nvSpPr>
          <p:cNvPr id="12" name="Shape 12"/>
          <p:cNvSpPr/>
          <p:nvPr/>
        </p:nvSpPr>
        <p:spPr>
          <a:xfrm>
            <a:off x="310896" y="1029252"/>
            <a:ext cx="2776843" cy="540601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13" name="Text 13"/>
          <p:cNvSpPr txBox="1"/>
          <p:nvPr/>
        </p:nvSpPr>
        <p:spPr>
          <a:xfrm>
            <a:off x="374904" y="1093260"/>
            <a:ext cx="2648827" cy="4125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Parity bit</a:t>
            </a:r>
          </a:p>
        </p:txBody>
      </p:sp>
      <p:sp>
        <p:nvSpPr>
          <p:cNvPr id="14" name="Shape 14"/>
          <p:cNvSpPr/>
          <p:nvPr/>
        </p:nvSpPr>
        <p:spPr>
          <a:xfrm>
            <a:off x="3087739" y="1029252"/>
            <a:ext cx="4975176" cy="540601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15" name="Text 15"/>
          <p:cNvSpPr txBox="1"/>
          <p:nvPr/>
        </p:nvSpPr>
        <p:spPr>
          <a:xfrm>
            <a:off x="3151747" y="1093260"/>
            <a:ext cx="4847160" cy="4125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UART characters, RAID 5 (XOR across disks)</a:t>
            </a:r>
          </a:p>
        </p:txBody>
      </p:sp>
      <p:sp>
        <p:nvSpPr>
          <p:cNvPr id="16" name="Shape 16"/>
          <p:cNvSpPr/>
          <p:nvPr/>
        </p:nvSpPr>
        <p:spPr>
          <a:xfrm>
            <a:off x="8062915" y="1029252"/>
            <a:ext cx="3818159" cy="540601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17" name="Text 17"/>
          <p:cNvSpPr txBox="1"/>
          <p:nvPr/>
        </p:nvSpPr>
        <p:spPr>
          <a:xfrm>
            <a:off x="8126923" y="1093260"/>
            <a:ext cx="3690143" cy="4125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ECC memory moved on to SECDED Hamming codes</a:t>
            </a:r>
          </a:p>
        </p:txBody>
      </p:sp>
      <p:sp>
        <p:nvSpPr>
          <p:cNvPr id="18" name="Shape 18"/>
          <p:cNvSpPr/>
          <p:nvPr/>
        </p:nvSpPr>
        <p:spPr>
          <a:xfrm>
            <a:off x="310896" y="1569853"/>
            <a:ext cx="2776843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374904" y="1633861"/>
            <a:ext cx="264882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CRC-32 (IEEE 802.3)</a:t>
            </a:r>
          </a:p>
        </p:txBody>
      </p:sp>
      <p:sp>
        <p:nvSpPr>
          <p:cNvPr id="20" name="Shape 20"/>
          <p:cNvSpPr/>
          <p:nvPr/>
        </p:nvSpPr>
        <p:spPr>
          <a:xfrm>
            <a:off x="3087739" y="1569853"/>
            <a:ext cx="4975176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21" name="Text 21"/>
          <p:cNvSpPr txBox="1"/>
          <p:nvPr/>
        </p:nvSpPr>
        <p:spPr>
          <a:xfrm>
            <a:off x="3151747" y="1633861"/>
            <a:ext cx="484716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Ethernet and Wi-Fi frame check sequence, ZIP, PNG</a:t>
            </a:r>
          </a:p>
        </p:txBody>
      </p:sp>
      <p:sp>
        <p:nvSpPr>
          <p:cNvPr id="22" name="Shape 22"/>
          <p:cNvSpPr/>
          <p:nvPr/>
        </p:nvSpPr>
        <p:spPr>
          <a:xfrm>
            <a:off x="8062915" y="1569853"/>
            <a:ext cx="3818159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23" name="Text 23"/>
          <p:cNvSpPr txBox="1"/>
          <p:nvPr/>
        </p:nvSpPr>
        <p:spPr>
          <a:xfrm>
            <a:off x="8126923" y="1633861"/>
            <a:ext cx="369014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CRC-32 of the standard list</a:t>
            </a:r>
          </a:p>
        </p:txBody>
      </p:sp>
      <p:sp>
        <p:nvSpPr>
          <p:cNvPr id="24" name="Shape 24"/>
          <p:cNvSpPr/>
          <p:nvPr/>
        </p:nvSpPr>
        <p:spPr>
          <a:xfrm>
            <a:off x="310896" y="1904162"/>
            <a:ext cx="2776843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25" name="Text 25"/>
          <p:cNvSpPr txBox="1"/>
          <p:nvPr/>
        </p:nvSpPr>
        <p:spPr>
          <a:xfrm>
            <a:off x="374904" y="1968170"/>
            <a:ext cx="264882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CRC-32C (Castagnoli)</a:t>
            </a:r>
          </a:p>
        </p:txBody>
      </p:sp>
      <p:sp>
        <p:nvSpPr>
          <p:cNvPr id="26" name="Shape 26"/>
          <p:cNvSpPr/>
          <p:nvPr/>
        </p:nvSpPr>
        <p:spPr>
          <a:xfrm>
            <a:off x="3087739" y="1904162"/>
            <a:ext cx="4975176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27" name="Text 27"/>
          <p:cNvSpPr txBox="1"/>
          <p:nvPr/>
        </p:nvSpPr>
        <p:spPr>
          <a:xfrm>
            <a:off x="3151747" y="1968170"/>
            <a:ext cx="484716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SCTP, iSCSI, file-system metadata</a:t>
            </a:r>
          </a:p>
        </p:txBody>
      </p:sp>
      <p:sp>
        <p:nvSpPr>
          <p:cNvPr id="28" name="Shape 28"/>
          <p:cNvSpPr/>
          <p:nvPr/>
        </p:nvSpPr>
        <p:spPr>
          <a:xfrm>
            <a:off x="8062915" y="1904162"/>
            <a:ext cx="3818159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29" name="Text 29"/>
          <p:cNvSpPr txBox="1"/>
          <p:nvPr/>
        </p:nvSpPr>
        <p:spPr>
          <a:xfrm>
            <a:off x="8126923" y="1968170"/>
            <a:ext cx="369014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SCTP replaced its Adler-32 with it</a:t>
            </a:r>
          </a:p>
        </p:txBody>
      </p:sp>
      <p:sp>
        <p:nvSpPr>
          <p:cNvPr id="30" name="Shape 30"/>
          <p:cNvSpPr/>
          <p:nvPr/>
        </p:nvSpPr>
        <p:spPr>
          <a:xfrm>
            <a:off x="310896" y="2238470"/>
            <a:ext cx="2776843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31" name="Text 31"/>
          <p:cNvSpPr txBox="1"/>
          <p:nvPr/>
        </p:nvSpPr>
        <p:spPr>
          <a:xfrm>
            <a:off x="374904" y="2302478"/>
            <a:ext cx="264882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CRC-24A/B/C, 16, 11, 6</a:t>
            </a:r>
          </a:p>
        </p:txBody>
      </p:sp>
      <p:sp>
        <p:nvSpPr>
          <p:cNvPr id="32" name="Shape 32"/>
          <p:cNvSpPr/>
          <p:nvPr/>
        </p:nvSpPr>
        <p:spPr>
          <a:xfrm>
            <a:off x="3087739" y="2238470"/>
            <a:ext cx="4975176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33" name="Text 33"/>
          <p:cNvSpPr txBox="1"/>
          <p:nvPr/>
        </p:nvSpPr>
        <p:spPr>
          <a:xfrm>
            <a:off x="3151747" y="2302478"/>
            <a:ext cx="484716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5G NR transport blocks, code blocks, DCI, UCI</a:t>
            </a:r>
          </a:p>
        </p:txBody>
      </p:sp>
      <p:sp>
        <p:nvSpPr>
          <p:cNvPr id="34" name="Shape 34"/>
          <p:cNvSpPr/>
          <p:nvPr/>
        </p:nvSpPr>
        <p:spPr>
          <a:xfrm>
            <a:off x="8062915" y="2238470"/>
            <a:ext cx="3818159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35" name="Text 35"/>
          <p:cNvSpPr txBox="1"/>
          <p:nvPr/>
        </p:nvSpPr>
        <p:spPr>
          <a:xfrm>
            <a:off x="8126923" y="2302478"/>
            <a:ext cx="369014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chosen by block size and channel</a:t>
            </a:r>
          </a:p>
        </p:txBody>
      </p:sp>
      <p:sp>
        <p:nvSpPr>
          <p:cNvPr id="36" name="Shape 36"/>
          <p:cNvSpPr/>
          <p:nvPr/>
        </p:nvSpPr>
        <p:spPr>
          <a:xfrm>
            <a:off x="310896" y="2572779"/>
            <a:ext cx="2776843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37" name="Text 37"/>
          <p:cNvSpPr txBox="1"/>
          <p:nvPr/>
        </p:nvSpPr>
        <p:spPr>
          <a:xfrm>
            <a:off x="374904" y="2636787"/>
            <a:ext cx="264882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CRC-16-CCITT</a:t>
            </a:r>
          </a:p>
        </p:txBody>
      </p:sp>
      <p:sp>
        <p:nvSpPr>
          <p:cNvPr id="38" name="Shape 38"/>
          <p:cNvSpPr/>
          <p:nvPr/>
        </p:nvSpPr>
        <p:spPr>
          <a:xfrm>
            <a:off x="3087739" y="2572779"/>
            <a:ext cx="4975176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39" name="Text 39"/>
          <p:cNvSpPr txBox="1"/>
          <p:nvPr/>
        </p:nvSpPr>
        <p:spPr>
          <a:xfrm>
            <a:off x="3151747" y="2636787"/>
            <a:ext cx="484716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HDLC, many serial links</a:t>
            </a:r>
          </a:p>
        </p:txBody>
      </p:sp>
      <p:sp>
        <p:nvSpPr>
          <p:cNvPr id="40" name="Shape 40"/>
          <p:cNvSpPr/>
          <p:nvPr/>
        </p:nvSpPr>
        <p:spPr>
          <a:xfrm>
            <a:off x="8062915" y="2572779"/>
            <a:ext cx="3818159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41" name="Text 41"/>
          <p:cNvSpPr txBox="1"/>
          <p:nvPr/>
        </p:nvSpPr>
        <p:spPr>
          <a:xfrm>
            <a:off x="8126923" y="2636787"/>
            <a:ext cx="369014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+ 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+ x</a:t>
            </a:r>
            <a:r>
              <a:rPr lang="en-US" sz="1300" baseline="30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+ 1</a:t>
            </a:r>
          </a:p>
        </p:txBody>
      </p:sp>
      <p:sp>
        <p:nvSpPr>
          <p:cNvPr id="42" name="Shape 42"/>
          <p:cNvSpPr/>
          <p:nvPr/>
        </p:nvSpPr>
        <p:spPr>
          <a:xfrm>
            <a:off x="310896" y="2907087"/>
            <a:ext cx="2776843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3" name="Text 43"/>
          <p:cNvSpPr txBox="1"/>
          <p:nvPr/>
        </p:nvSpPr>
        <p:spPr>
          <a:xfrm>
            <a:off x="374904" y="2971095"/>
            <a:ext cx="264882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Internet checksum</a:t>
            </a:r>
          </a:p>
        </p:txBody>
      </p:sp>
      <p:sp>
        <p:nvSpPr>
          <p:cNvPr id="44" name="Shape 44"/>
          <p:cNvSpPr/>
          <p:nvPr/>
        </p:nvSpPr>
        <p:spPr>
          <a:xfrm>
            <a:off x="3087739" y="2907087"/>
            <a:ext cx="4975176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5" name="Text 45"/>
          <p:cNvSpPr txBox="1"/>
          <p:nvPr/>
        </p:nvSpPr>
        <p:spPr>
          <a:xfrm>
            <a:off x="3151747" y="2971095"/>
            <a:ext cx="484716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IPv4 header, TCP, UDP</a:t>
            </a:r>
          </a:p>
        </p:txBody>
      </p:sp>
      <p:sp>
        <p:nvSpPr>
          <p:cNvPr id="46" name="Shape 46"/>
          <p:cNvSpPr/>
          <p:nvPr/>
        </p:nvSpPr>
        <p:spPr>
          <a:xfrm>
            <a:off x="8062915" y="2907087"/>
            <a:ext cx="3818159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7" name="Text 47"/>
          <p:cNvSpPr txBox="1"/>
          <p:nvPr/>
        </p:nvSpPr>
        <p:spPr>
          <a:xfrm>
            <a:off x="8126923" y="2971095"/>
            <a:ext cx="369014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16-bit one's complement, Section 10.4</a:t>
            </a:r>
          </a:p>
        </p:txBody>
      </p:sp>
      <p:sp>
        <p:nvSpPr>
          <p:cNvPr id="48" name="Shape 48"/>
          <p:cNvSpPr/>
          <p:nvPr/>
        </p:nvSpPr>
        <p:spPr>
          <a:xfrm>
            <a:off x="310896" y="3241396"/>
            <a:ext cx="2776843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49" name="Text 49"/>
          <p:cNvSpPr txBox="1"/>
          <p:nvPr/>
        </p:nvSpPr>
        <p:spPr>
          <a:xfrm>
            <a:off x="374904" y="3305404"/>
            <a:ext cx="2648827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Fletcher, Adler</a:t>
            </a:r>
          </a:p>
        </p:txBody>
      </p:sp>
      <p:sp>
        <p:nvSpPr>
          <p:cNvPr id="50" name="Shape 50"/>
          <p:cNvSpPr/>
          <p:nvPr/>
        </p:nvSpPr>
        <p:spPr>
          <a:xfrm>
            <a:off x="3087739" y="3241396"/>
            <a:ext cx="4975176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51" name="Text 51"/>
          <p:cNvSpPr txBox="1"/>
          <p:nvPr/>
        </p:nvSpPr>
        <p:spPr>
          <a:xfrm>
            <a:off x="3151747" y="3305404"/>
            <a:ext cx="4847160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ZFS (Fletcher-4), zlib (Adler-32)</a:t>
            </a:r>
          </a:p>
        </p:txBody>
      </p:sp>
      <p:sp>
        <p:nvSpPr>
          <p:cNvPr id="52" name="Shape 52"/>
          <p:cNvSpPr/>
          <p:nvPr/>
        </p:nvSpPr>
        <p:spPr>
          <a:xfrm>
            <a:off x="8062915" y="3241396"/>
            <a:ext cx="3818159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53" name="Text 53"/>
          <p:cNvSpPr txBox="1"/>
          <p:nvPr/>
        </p:nvSpPr>
        <p:spPr>
          <a:xfrm>
            <a:off x="8126923" y="3305404"/>
            <a:ext cx="369014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position-weighted sums, Section 10.4.2</a:t>
            </a:r>
          </a:p>
        </p:txBody>
      </p:sp>
      <p:sp>
        <p:nvSpPr>
          <p:cNvPr id="54" name="Text 54"/>
          <p:cNvSpPr txBox="1"/>
          <p:nvPr/>
        </p:nvSpPr>
        <p:spPr>
          <a:xfrm>
            <a:off x="310896" y="3667144"/>
            <a:ext cx="11570178" cy="26600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IPv6 dropped the header checksum: link-layer CRC below and transport checksum above already cover it</a:t>
            </a:r>
          </a:p>
        </p:txBody>
      </p:sp>
      <p:sp>
        <p:nvSpPr>
          <p:cNvPr id="55" name="Shape 55"/>
          <p:cNvSpPr/>
          <p:nvPr/>
        </p:nvSpPr>
        <p:spPr>
          <a:xfrm>
            <a:off x="182880" y="4189180"/>
            <a:ext cx="5849097" cy="1172088"/>
          </a:xfrm>
          <a:prstGeom prst="roundRect">
            <a:avLst>
              <a:gd name="adj" fmla="val 195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56" name="Shape 56"/>
          <p:cNvSpPr/>
          <p:nvPr/>
        </p:nvSpPr>
        <p:spPr>
          <a:xfrm>
            <a:off x="310896" y="4317196"/>
            <a:ext cx="59084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57" name="Text 57"/>
          <p:cNvSpPr txBox="1"/>
          <p:nvPr/>
        </p:nvSpPr>
        <p:spPr>
          <a:xfrm>
            <a:off x="310896" y="4317196"/>
            <a:ext cx="59084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10.3.5</a:t>
            </a:r>
          </a:p>
        </p:txBody>
      </p:sp>
      <p:sp>
        <p:nvSpPr>
          <p:cNvPr id="58" name="Text 58"/>
          <p:cNvSpPr txBox="1"/>
          <p:nvPr/>
        </p:nvSpPr>
        <p:spPr>
          <a:xfrm>
            <a:off x="1011468" y="4317196"/>
            <a:ext cx="489249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Advantages of cyclic codes</a:t>
            </a:r>
          </a:p>
        </p:txBody>
      </p:sp>
      <p:sp>
        <p:nvSpPr>
          <p:cNvPr id="59" name="Text 59"/>
          <p:cNvSpPr txBox="1"/>
          <p:nvPr/>
        </p:nvSpPr>
        <p:spPr>
          <a:xfrm>
            <a:off x="310896" y="4701244"/>
            <a:ext cx="5593065" cy="53200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 on single, double, odd and burst errors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 in hardware and software, fastest in hardware</a:t>
            </a:r>
          </a:p>
        </p:txBody>
      </p:sp>
      <p:sp>
        <p:nvSpPr>
          <p:cNvPr id="60" name="Shape 60"/>
          <p:cNvSpPr/>
          <p:nvPr/>
        </p:nvSpPr>
        <p:spPr>
          <a:xfrm>
            <a:off x="6159993" y="4189180"/>
            <a:ext cx="5849097" cy="1172088"/>
          </a:xfrm>
          <a:prstGeom prst="roundRect">
            <a:avLst>
              <a:gd name="adj" fmla="val 195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61" name="Shape 61"/>
          <p:cNvSpPr/>
          <p:nvPr/>
        </p:nvSpPr>
        <p:spPr>
          <a:xfrm>
            <a:off x="6288009" y="4317196"/>
            <a:ext cx="59084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62" name="Text 62"/>
          <p:cNvSpPr txBox="1"/>
          <p:nvPr/>
        </p:nvSpPr>
        <p:spPr>
          <a:xfrm>
            <a:off x="6288009" y="4317196"/>
            <a:ext cx="59084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10.3.6</a:t>
            </a:r>
          </a:p>
        </p:txBody>
      </p:sp>
      <p:sp>
        <p:nvSpPr>
          <p:cNvPr id="63" name="Text 63"/>
          <p:cNvSpPr txBox="1"/>
          <p:nvPr/>
        </p:nvSpPr>
        <p:spPr>
          <a:xfrm>
            <a:off x="6988580" y="4317196"/>
            <a:ext cx="489249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Other cyclic codes, missing from the deck</a:t>
            </a:r>
          </a:p>
        </p:txBody>
      </p:sp>
      <p:sp>
        <p:nvSpPr>
          <p:cNvPr id="64" name="Text 64"/>
          <p:cNvSpPr txBox="1"/>
          <p:nvPr/>
        </p:nvSpPr>
        <p:spPr>
          <a:xfrm>
            <a:off x="6288009" y="4701244"/>
            <a:ext cx="5593065" cy="53200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Stronger codes from Galois-field algebra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Reed-Solomon: detection and correction, in wide use today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4913241" cy="3776253"/>
          </a:xfrm>
          <a:prstGeom prst="roundRect">
            <a:avLst>
              <a:gd name="adj" fmla="val 60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491942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49194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10-4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12566" y="310896"/>
            <a:ext cx="4055539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Checksum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4657209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Works on a message of any length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Internet: network and transport layers, not data link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Sender: sum of data items, sent along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Receiver: recompute and compare</a:t>
            </a:r>
          </a:p>
        </p:txBody>
      </p:sp>
      <p:sp>
        <p:nvSpPr>
          <p:cNvPr id="7" name="Shape 7"/>
          <p:cNvSpPr/>
          <p:nvPr/>
        </p:nvSpPr>
        <p:spPr>
          <a:xfrm>
            <a:off x="5224137" y="182880"/>
            <a:ext cx="6784952" cy="3776253"/>
          </a:xfrm>
          <a:prstGeom prst="roundRect">
            <a:avLst>
              <a:gd name="adj" fmla="val 605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352153" y="310896"/>
            <a:ext cx="978918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352153" y="310896"/>
            <a:ext cx="97891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10.15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440799" y="310896"/>
            <a:ext cx="544027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Checksum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2153" y="694944"/>
            <a:ext cx="2882091" cy="3136173"/>
          </a:xfrm>
          <a:prstGeom prst="rect">
            <a:avLst/>
          </a:prstGeom>
        </p:spPr>
      </p:pic>
      <p:pic>
        <p:nvPicPr>
          <p:cNvPr id="12" name="Imag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8982" y="694944"/>
            <a:ext cx="2882091" cy="3136173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2040598"/>
          </a:xfrm>
          <a:prstGeom prst="roundRect">
            <a:avLst>
              <a:gd name="adj" fmla="val 112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1106235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110623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10.11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526859" y="310896"/>
            <a:ext cx="4377101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Plain sum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5593065" cy="53200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Numbers 7, 11, 12, 0, 6: send sum 36 as well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Receiver adds, compares with 36</a:t>
            </a:r>
          </a:p>
        </p:txBody>
      </p:sp>
      <p:sp>
        <p:nvSpPr>
          <p:cNvPr id="7" name="Shape 7"/>
          <p:cNvSpPr/>
          <p:nvPr/>
        </p:nvSpPr>
        <p:spPr>
          <a:xfrm>
            <a:off x="6159993" y="182880"/>
            <a:ext cx="5849097" cy="2040598"/>
          </a:xfrm>
          <a:prstGeom prst="roundRect">
            <a:avLst>
              <a:gd name="adj" fmla="val 112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288009" y="310896"/>
            <a:ext cx="1113240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288009" y="310896"/>
            <a:ext cx="111324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10.12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7510977" y="310896"/>
            <a:ext cx="437009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One's complement wrap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6288009" y="694944"/>
            <a:ext cx="5593065" cy="53200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= 100100 needs 6 bits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Wrap the extra bits: 0100 + 10 = 0110 = 6</a:t>
            </a:r>
          </a:p>
        </p:txBody>
      </p:sp>
      <p:pic>
        <p:nvPicPr>
          <p:cNvPr id="12" name="Imag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8009" y="1318392"/>
            <a:ext cx="5593065" cy="777070"/>
          </a:xfrm>
          <a:prstGeom prst="rect">
            <a:avLst/>
          </a:prstGeom>
        </p:spPr>
      </p:pic>
      <p:sp>
        <p:nvSpPr>
          <p:cNvPr id="13" name="Shape 13"/>
          <p:cNvSpPr/>
          <p:nvPr/>
        </p:nvSpPr>
        <p:spPr>
          <a:xfrm>
            <a:off x="182880" y="2351494"/>
            <a:ext cx="4679277" cy="3011245"/>
          </a:xfrm>
          <a:prstGeom prst="roundRect">
            <a:avLst>
              <a:gd name="adj" fmla="val 759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4" name="Shape 14"/>
          <p:cNvSpPr/>
          <p:nvPr/>
        </p:nvSpPr>
        <p:spPr>
          <a:xfrm>
            <a:off x="310896" y="2479510"/>
            <a:ext cx="1113240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15" name="Text 15"/>
          <p:cNvSpPr txBox="1"/>
          <p:nvPr/>
        </p:nvSpPr>
        <p:spPr>
          <a:xfrm>
            <a:off x="310896" y="2479510"/>
            <a:ext cx="1113240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10.13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1533864" y="2479510"/>
            <a:ext cx="3200277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Complemented sum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310896" y="2863558"/>
            <a:ext cx="4423245" cy="151982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Sender: one's complement sum 6, complement → checksum 9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= 0110, 9 = 1001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Send 7, 11, 12, 0, 6, 9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Receiver: sum all six = 15 = 1111, complement = 0 → accept</a:t>
            </a:r>
          </a:p>
        </p:txBody>
      </p:sp>
      <p:sp>
        <p:nvSpPr>
          <p:cNvPr id="18" name="Shape 18"/>
          <p:cNvSpPr/>
          <p:nvPr/>
        </p:nvSpPr>
        <p:spPr>
          <a:xfrm>
            <a:off x="4990173" y="2351494"/>
            <a:ext cx="7018916" cy="3011245"/>
          </a:xfrm>
          <a:prstGeom prst="roundRect">
            <a:avLst>
              <a:gd name="adj" fmla="val 759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9" name="Shape 19"/>
          <p:cNvSpPr/>
          <p:nvPr/>
        </p:nvSpPr>
        <p:spPr>
          <a:xfrm>
            <a:off x="5118189" y="2479510"/>
            <a:ext cx="978918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20" name="Text 20"/>
          <p:cNvSpPr txBox="1"/>
          <p:nvPr/>
        </p:nvSpPr>
        <p:spPr>
          <a:xfrm>
            <a:off x="5118189" y="2479510"/>
            <a:ext cx="97891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10.16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6206835" y="2479510"/>
            <a:ext cx="567423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10.13</a:t>
            </a:r>
          </a:p>
        </p:txBody>
      </p:sp>
      <p:pic>
        <p:nvPicPr>
          <p:cNvPr id="22" name="Imag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8189" y="2863558"/>
            <a:ext cx="2560754" cy="2142619"/>
          </a:xfrm>
          <a:prstGeom prst="rect">
            <a:avLst/>
          </a:prstGeom>
        </p:spPr>
      </p:pic>
      <p:pic>
        <p:nvPicPr>
          <p:cNvPr id="23" name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8499" y="2863558"/>
            <a:ext cx="2542574" cy="2142619"/>
          </a:xfrm>
          <a:prstGeom prst="rect">
            <a:avLst/>
          </a:prstGeom>
        </p:spPr>
      </p:pic>
      <p:pic>
        <p:nvPicPr>
          <p:cNvPr id="24" name="Imag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78944" y="4671150"/>
            <a:ext cx="1654361" cy="563574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4391678"/>
          </a:xfrm>
          <a:prstGeom prst="roundRect">
            <a:avLst>
              <a:gd name="adj" fmla="val 52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842492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84249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 10.5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263116" y="310896"/>
            <a:ext cx="464084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Procedure to calculate the traditional checksum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694944"/>
            <a:ext cx="5593065" cy="2058830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6159993" y="182880"/>
            <a:ext cx="5849097" cy="4391678"/>
          </a:xfrm>
          <a:prstGeom prst="roundRect">
            <a:avLst>
              <a:gd name="adj" fmla="val 52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288009" y="310896"/>
            <a:ext cx="978918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288009" y="310896"/>
            <a:ext cx="97891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10.17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7376655" y="310896"/>
            <a:ext cx="4504419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Algorithm to calculate a traditional checksum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3047" y="694944"/>
            <a:ext cx="3608026" cy="3751598"/>
          </a:xfrm>
          <a:prstGeom prst="rect">
            <a:avLst/>
          </a:prstGeom>
        </p:spPr>
      </p:pic>
      <p:pic>
        <p:nvPicPr>
          <p:cNvPr id="12" name="Imag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8009" y="1635444"/>
            <a:ext cx="1816498" cy="1189151"/>
          </a:xfrm>
          <a:prstGeom prst="rect">
            <a:avLst/>
          </a:prstGeom>
        </p:spPr>
      </p:pic>
      <p:sp>
        <p:nvSpPr>
          <p:cNvPr id="13" name="Shape 13"/>
          <p:cNvSpPr/>
          <p:nvPr/>
        </p:nvSpPr>
        <p:spPr>
          <a:xfrm>
            <a:off x="182880" y="4702574"/>
            <a:ext cx="4679277" cy="1970100"/>
          </a:xfrm>
          <a:prstGeom prst="roundRect">
            <a:avLst>
              <a:gd name="adj" fmla="val 116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4" name="Shape 14"/>
          <p:cNvSpPr/>
          <p:nvPr/>
        </p:nvSpPr>
        <p:spPr>
          <a:xfrm>
            <a:off x="310896" y="4830590"/>
            <a:ext cx="59084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5" name="Text 15"/>
          <p:cNvSpPr txBox="1"/>
          <p:nvPr/>
        </p:nvSpPr>
        <p:spPr>
          <a:xfrm>
            <a:off x="310896" y="4830590"/>
            <a:ext cx="59084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10.4.2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1011468" y="4830590"/>
            <a:ext cx="372267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Weakness of the traditional checksum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310896" y="5214638"/>
            <a:ext cx="4423245" cy="10640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weighted: order of items does not matter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16-bit items swapped: not detected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item up by n, another down by n: not detected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Book: new Internet protocols move to CRC</a:t>
            </a:r>
          </a:p>
        </p:txBody>
      </p:sp>
      <p:sp>
        <p:nvSpPr>
          <p:cNvPr id="18" name="Shape 18"/>
          <p:cNvSpPr/>
          <p:nvPr/>
        </p:nvSpPr>
        <p:spPr>
          <a:xfrm>
            <a:off x="4990173" y="4702574"/>
            <a:ext cx="7018916" cy="1970100"/>
          </a:xfrm>
          <a:prstGeom prst="roundRect">
            <a:avLst>
              <a:gd name="adj" fmla="val 116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9" name="Shape 19"/>
          <p:cNvSpPr/>
          <p:nvPr/>
        </p:nvSpPr>
        <p:spPr>
          <a:xfrm>
            <a:off x="5118189" y="4830590"/>
            <a:ext cx="59084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20" name="Text 20"/>
          <p:cNvSpPr txBox="1"/>
          <p:nvPr/>
        </p:nvSpPr>
        <p:spPr>
          <a:xfrm>
            <a:off x="5118189" y="4830590"/>
            <a:ext cx="59084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10.4.2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5818761" y="4830590"/>
            <a:ext cx="606231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Fletcher, missing from the deck</a:t>
            </a:r>
          </a:p>
        </p:txBody>
      </p:sp>
      <p:sp>
        <p:nvSpPr>
          <p:cNvPr id="22" name="Text 22"/>
          <p:cNvSpPr txBox="1"/>
          <p:nvPr/>
        </p:nvSpPr>
        <p:spPr>
          <a:xfrm>
            <a:off x="5118189" y="5214638"/>
            <a:ext cx="6762884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accumulators: R adds data, L adds R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 weights each item by its position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8-bit Fletcher: bytes, mod 256, 16-bit result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RFC 1146 uses mod 255: the book shows a variant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16-bit Fletcher: 16-bit items, 32-bit result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5849097" cy="3363563"/>
          </a:xfrm>
          <a:prstGeom prst="roundRect">
            <a:avLst>
              <a:gd name="adj" fmla="val 68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78918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7891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10.18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99542" y="310896"/>
            <a:ext cx="4504419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8-bit Fletcher checksum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843" y="694944"/>
            <a:ext cx="4791170" cy="2723483"/>
          </a:xfrm>
          <a:prstGeom prst="rect">
            <a:avLst/>
          </a:prstGeom>
        </p:spPr>
      </p:pic>
      <p:sp>
        <p:nvSpPr>
          <p:cNvPr id="7" name="Shape 7"/>
          <p:cNvSpPr/>
          <p:nvPr/>
        </p:nvSpPr>
        <p:spPr>
          <a:xfrm>
            <a:off x="6159993" y="182880"/>
            <a:ext cx="5849097" cy="3363563"/>
          </a:xfrm>
          <a:prstGeom prst="roundRect">
            <a:avLst>
              <a:gd name="adj" fmla="val 68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6288009" y="310896"/>
            <a:ext cx="978918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6288009" y="310896"/>
            <a:ext cx="97891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10.19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7376655" y="310896"/>
            <a:ext cx="4504419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Adler checksum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5960" y="694944"/>
            <a:ext cx="4737163" cy="2700337"/>
          </a:xfrm>
          <a:prstGeom prst="rect">
            <a:avLst/>
          </a:prstGeom>
        </p:spPr>
      </p:pic>
      <p:sp>
        <p:nvSpPr>
          <p:cNvPr id="12" name="Shape 12"/>
          <p:cNvSpPr/>
          <p:nvPr/>
        </p:nvSpPr>
        <p:spPr>
          <a:xfrm>
            <a:off x="182880" y="3674459"/>
            <a:ext cx="11826210" cy="1438092"/>
          </a:xfrm>
          <a:prstGeom prst="roundRect">
            <a:avLst>
              <a:gd name="adj" fmla="val 159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3802475"/>
            <a:ext cx="59084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3802475"/>
            <a:ext cx="59084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10.4.2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011468" y="3802475"/>
            <a:ext cx="1086960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Adler, missing from the deck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310896" y="4186523"/>
            <a:ext cx="11570178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 16-bit Fletcher, but bytes, mod 65,521 (a prime), running sum starts at 1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 text says L starts at 1: the figure (R = 1) is right, as in RFC 1950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note says 16-bit data items: Adler takes one byte at a time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4913241" cy="1970100"/>
          </a:xfrm>
          <a:prstGeom prst="roundRect">
            <a:avLst>
              <a:gd name="adj" fmla="val 116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491942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49194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10-5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912566" y="310896"/>
            <a:ext cx="4055539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Forward error correction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4657209" cy="53200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Retransmission adds delay: useless for real-time media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or rebuild the packet at once</a:t>
            </a:r>
          </a:p>
        </p:txBody>
      </p:sp>
      <p:sp>
        <p:nvSpPr>
          <p:cNvPr id="7" name="Shape 7"/>
          <p:cNvSpPr/>
          <p:nvPr/>
        </p:nvSpPr>
        <p:spPr>
          <a:xfrm>
            <a:off x="5224137" y="182880"/>
            <a:ext cx="6784952" cy="1970100"/>
          </a:xfrm>
          <a:prstGeom prst="roundRect">
            <a:avLst>
              <a:gd name="adj" fmla="val 116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352153" y="310896"/>
            <a:ext cx="59084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352153" y="310896"/>
            <a:ext cx="59084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10.5.1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052725" y="310896"/>
            <a:ext cx="5828349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Hamming distance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5352153" y="694944"/>
            <a:ext cx="6528920" cy="13300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Detect s errors: d</a:t>
            </a:r>
            <a:r>
              <a:rPr lang="en-US" sz="1300" baseline="-25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= s + 1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t errors: d</a:t>
            </a:r>
            <a:r>
              <a:rPr lang="en-US" sz="1300" baseline="-25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= 2t + 1</a:t>
            </a:r>
          </a:p>
          <a:p>
            <a:pPr marL="330200" indent="-165100">
              <a:lnSpc>
                <a:spcPct val="115999"/>
              </a:lnSpc>
              <a:spcAft>
                <a:spcPts val="300"/>
              </a:spcAft>
              <a:buSzPct val="100000"/>
              <a:buChar char="◦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 and deck say detect, and error detection: both should be correction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 10 bits: d</a:t>
            </a:r>
            <a:r>
              <a:rPr lang="en-US" sz="1300" baseline="-250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= 21, heavy redundancy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BCH: 99 data bits in 255 to correct 23 errors</a:t>
            </a:r>
          </a:p>
        </p:txBody>
      </p:sp>
      <p:sp>
        <p:nvSpPr>
          <p:cNvPr id="12" name="Shape 12"/>
          <p:cNvSpPr/>
          <p:nvPr/>
        </p:nvSpPr>
        <p:spPr>
          <a:xfrm>
            <a:off x="182880" y="2280996"/>
            <a:ext cx="6434006" cy="4301605"/>
          </a:xfrm>
          <a:prstGeom prst="roundRect">
            <a:avLst>
              <a:gd name="adj" fmla="val 53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2409012"/>
            <a:ext cx="978918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2409012"/>
            <a:ext cx="97891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10.20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399542" y="2409012"/>
            <a:ext cx="508932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Hamming distance for error correction</a:t>
            </a:r>
          </a:p>
        </p:txBody>
      </p:sp>
      <p:pic>
        <p:nvPicPr>
          <p:cNvPr id="16" name="Imag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896" y="2793060"/>
            <a:ext cx="6177974" cy="2209695"/>
          </a:xfrm>
          <a:prstGeom prst="rect">
            <a:avLst/>
          </a:prstGeom>
        </p:spPr>
      </p:pic>
      <p:sp>
        <p:nvSpPr>
          <p:cNvPr id="17" name="Shape 17"/>
          <p:cNvSpPr/>
          <p:nvPr/>
        </p:nvSpPr>
        <p:spPr>
          <a:xfrm>
            <a:off x="6744902" y="2280996"/>
            <a:ext cx="5264187" cy="4301605"/>
          </a:xfrm>
          <a:prstGeom prst="roundRect">
            <a:avLst>
              <a:gd name="adj" fmla="val 531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6872918" y="2409012"/>
            <a:ext cx="59084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6872918" y="2409012"/>
            <a:ext cx="59084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10.5.2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7573490" y="2409012"/>
            <a:ext cx="430758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Using XOR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6872918" y="2793060"/>
            <a:ext cx="500815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 = XOR of N packets, sent as packet N + 1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Any one lost packet = XOR of R and the others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Overhead 1/N</a:t>
            </a:r>
          </a:p>
        </p:txBody>
      </p:sp>
      <p:pic>
        <p:nvPicPr>
          <p:cNvPr id="22" name="Imag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06418" y="3682512"/>
            <a:ext cx="4941156" cy="703487"/>
          </a:xfrm>
          <a:prstGeom prst="rect">
            <a:avLst/>
          </a:prstGeom>
        </p:spPr>
      </p:pic>
      <p:pic>
        <p:nvPicPr>
          <p:cNvPr id="23" name="Image 2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2918" y="5550102"/>
            <a:ext cx="5008155" cy="904483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4679277" cy="3667372"/>
          </a:xfrm>
          <a:prstGeom prst="roundRect">
            <a:avLst>
              <a:gd name="adj" fmla="val 62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59084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59084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10.5.3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011468" y="310896"/>
            <a:ext cx="372267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Chunk interleaving</a:t>
            </a:r>
          </a:p>
        </p:txBody>
      </p:sp>
      <p:sp>
        <p:nvSpPr>
          <p:cNvPr id="6" name="Text 6"/>
          <p:cNvSpPr txBox="1"/>
          <p:nvPr/>
        </p:nvSpPr>
        <p:spPr>
          <a:xfrm>
            <a:off x="310896" y="694944"/>
            <a:ext cx="4423245" cy="102591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Lose one chunk per packet, not a whole packet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Split packets into chunks, send chunk i of every packet together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lost transmission costs each packet one chunk</a:t>
            </a:r>
          </a:p>
        </p:txBody>
      </p:sp>
      <p:sp>
        <p:nvSpPr>
          <p:cNvPr id="7" name="Shape 7"/>
          <p:cNvSpPr/>
          <p:nvPr/>
        </p:nvSpPr>
        <p:spPr>
          <a:xfrm>
            <a:off x="4990173" y="182880"/>
            <a:ext cx="7018916" cy="3667372"/>
          </a:xfrm>
          <a:prstGeom prst="roundRect">
            <a:avLst>
              <a:gd name="adj" fmla="val 62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8" name="Shape 8"/>
          <p:cNvSpPr/>
          <p:nvPr/>
        </p:nvSpPr>
        <p:spPr>
          <a:xfrm>
            <a:off x="5118189" y="310896"/>
            <a:ext cx="978918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5118189" y="310896"/>
            <a:ext cx="97891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10.21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6206835" y="310896"/>
            <a:ext cx="567423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Interleaving</a:t>
            </a:r>
          </a:p>
        </p:txBody>
      </p:sp>
      <p:pic>
        <p:nvPicPr>
          <p:cNvPr id="11" name="Imag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8189" y="694944"/>
            <a:ext cx="6762884" cy="3027292"/>
          </a:xfrm>
          <a:prstGeom prst="rect">
            <a:avLst/>
          </a:prstGeom>
        </p:spPr>
      </p:pic>
      <p:sp>
        <p:nvSpPr>
          <p:cNvPr id="12" name="Shape 12"/>
          <p:cNvSpPr/>
          <p:nvPr/>
        </p:nvSpPr>
        <p:spPr>
          <a:xfrm>
            <a:off x="182880" y="3978268"/>
            <a:ext cx="4679277" cy="1438092"/>
          </a:xfrm>
          <a:prstGeom prst="roundRect">
            <a:avLst>
              <a:gd name="adj" fmla="val 159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3" name="Shape 13"/>
          <p:cNvSpPr/>
          <p:nvPr/>
        </p:nvSpPr>
        <p:spPr>
          <a:xfrm>
            <a:off x="310896" y="4106284"/>
            <a:ext cx="59084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4" name="Text 14"/>
          <p:cNvSpPr txBox="1"/>
          <p:nvPr/>
        </p:nvSpPr>
        <p:spPr>
          <a:xfrm>
            <a:off x="310896" y="4106284"/>
            <a:ext cx="59084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10.5.4</a:t>
            </a:r>
          </a:p>
        </p:txBody>
      </p:sp>
      <p:sp>
        <p:nvSpPr>
          <p:cNvPr id="15" name="Text 15"/>
          <p:cNvSpPr txBox="1"/>
          <p:nvPr/>
        </p:nvSpPr>
        <p:spPr>
          <a:xfrm>
            <a:off x="1011468" y="4106284"/>
            <a:ext cx="372267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Combining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310896" y="4490332"/>
            <a:ext cx="4423245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n-bit packets that each correct t errors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Interleave m rows, send column by column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Corrects bursts up to m × t bits</a:t>
            </a:r>
          </a:p>
        </p:txBody>
      </p:sp>
      <p:sp>
        <p:nvSpPr>
          <p:cNvPr id="17" name="Shape 17"/>
          <p:cNvSpPr/>
          <p:nvPr/>
        </p:nvSpPr>
        <p:spPr>
          <a:xfrm>
            <a:off x="4990173" y="3978268"/>
            <a:ext cx="7018916" cy="1438092"/>
          </a:xfrm>
          <a:prstGeom prst="roundRect">
            <a:avLst>
              <a:gd name="adj" fmla="val 159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18" name="Shape 18"/>
          <p:cNvSpPr/>
          <p:nvPr/>
        </p:nvSpPr>
        <p:spPr>
          <a:xfrm>
            <a:off x="5118189" y="4106284"/>
            <a:ext cx="590844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5118189" y="4106284"/>
            <a:ext cx="590844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10.5.5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5818761" y="4106284"/>
            <a:ext cx="606231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Compounding</a:t>
            </a:r>
          </a:p>
        </p:txBody>
      </p:sp>
      <p:sp>
        <p:nvSpPr>
          <p:cNvPr id="21" name="Text 21"/>
          <p:cNvSpPr txBox="1"/>
          <p:nvPr/>
        </p:nvSpPr>
        <p:spPr>
          <a:xfrm>
            <a:off x="5118189" y="4490332"/>
            <a:ext cx="6762884" cy="79801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Low-resolution copy of each packet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Piggybacked on the next packet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Lost packet replaced by its lower-quality copy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11826210" cy="5974080"/>
          </a:xfrm>
          <a:prstGeom prst="roundRect">
            <a:avLst>
              <a:gd name="adj" fmla="val 38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978918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978918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Figure 10.22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399542" y="310896"/>
            <a:ext cx="10481532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Compounding high- and low-resolution packets</a:t>
            </a:r>
          </a:p>
        </p:txBody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2916" y="2415794"/>
            <a:ext cx="8110537" cy="3613150"/>
          </a:xfrm>
          <a:prstGeom prst="rect">
            <a:avLst/>
          </a:prstGeom>
        </p:spPr>
      </p:pic>
      <p:pic>
        <p:nvPicPr>
          <p:cNvPr id="7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2853" y="694944"/>
            <a:ext cx="5156200" cy="949325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11826210" cy="3671992"/>
          </a:xfrm>
          <a:prstGeom prst="roundRect">
            <a:avLst>
              <a:gd name="adj" fmla="val 623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602323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60232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022947" y="310896"/>
            <a:ext cx="1085812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Forward error correction in use now</a:t>
            </a:r>
          </a:p>
        </p:txBody>
      </p:sp>
      <p:sp>
        <p:nvSpPr>
          <p:cNvPr id="6" name="Shape 6"/>
          <p:cNvSpPr/>
          <p:nvPr/>
        </p:nvSpPr>
        <p:spPr>
          <a:xfrm>
            <a:off x="310896" y="694944"/>
            <a:ext cx="2082632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7" name="Text 7"/>
          <p:cNvSpPr txBox="1"/>
          <p:nvPr/>
        </p:nvSpPr>
        <p:spPr>
          <a:xfrm>
            <a:off x="374904" y="758952"/>
            <a:ext cx="1954616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Code</a:t>
            </a:r>
          </a:p>
        </p:txBody>
      </p:sp>
      <p:sp>
        <p:nvSpPr>
          <p:cNvPr id="8" name="Shape 8"/>
          <p:cNvSpPr/>
          <p:nvPr/>
        </p:nvSpPr>
        <p:spPr>
          <a:xfrm>
            <a:off x="2393528" y="694944"/>
            <a:ext cx="5785089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2457536" y="758952"/>
            <a:ext cx="565707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Used in</a:t>
            </a:r>
          </a:p>
        </p:txBody>
      </p:sp>
      <p:sp>
        <p:nvSpPr>
          <p:cNvPr id="10" name="Shape 10"/>
          <p:cNvSpPr/>
          <p:nvPr/>
        </p:nvSpPr>
        <p:spPr>
          <a:xfrm>
            <a:off x="8178617" y="694944"/>
            <a:ext cx="3702457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11" name="Text 11"/>
          <p:cNvSpPr txBox="1"/>
          <p:nvPr/>
        </p:nvSpPr>
        <p:spPr>
          <a:xfrm>
            <a:off x="8242625" y="758952"/>
            <a:ext cx="3574441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Note</a:t>
            </a:r>
          </a:p>
        </p:txBody>
      </p:sp>
      <p:sp>
        <p:nvSpPr>
          <p:cNvPr id="12" name="Shape 12"/>
          <p:cNvSpPr/>
          <p:nvPr/>
        </p:nvSpPr>
        <p:spPr>
          <a:xfrm>
            <a:off x="310896" y="1029252"/>
            <a:ext cx="2082632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13" name="Text 13"/>
          <p:cNvSpPr txBox="1"/>
          <p:nvPr/>
        </p:nvSpPr>
        <p:spPr>
          <a:xfrm>
            <a:off x="374904" y="1093260"/>
            <a:ext cx="1954616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Hamming (SECDED)</a:t>
            </a:r>
          </a:p>
        </p:txBody>
      </p:sp>
      <p:sp>
        <p:nvSpPr>
          <p:cNvPr id="14" name="Shape 14"/>
          <p:cNvSpPr/>
          <p:nvPr/>
        </p:nvSpPr>
        <p:spPr>
          <a:xfrm>
            <a:off x="2393528" y="1029252"/>
            <a:ext cx="5785089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15" name="Text 15"/>
          <p:cNvSpPr txBox="1"/>
          <p:nvPr/>
        </p:nvSpPr>
        <p:spPr>
          <a:xfrm>
            <a:off x="2457536" y="1093260"/>
            <a:ext cx="565707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ECC memory</a:t>
            </a:r>
          </a:p>
        </p:txBody>
      </p:sp>
      <p:sp>
        <p:nvSpPr>
          <p:cNvPr id="16" name="Shape 16"/>
          <p:cNvSpPr/>
          <p:nvPr/>
        </p:nvSpPr>
        <p:spPr>
          <a:xfrm>
            <a:off x="8178617" y="1029252"/>
            <a:ext cx="3702457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17" name="Text 17"/>
          <p:cNvSpPr txBox="1"/>
          <p:nvPr/>
        </p:nvSpPr>
        <p:spPr>
          <a:xfrm>
            <a:off x="8242625" y="1093260"/>
            <a:ext cx="3574441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corrects 1, detects 2 errors per word</a:t>
            </a:r>
          </a:p>
        </p:txBody>
      </p:sp>
      <p:sp>
        <p:nvSpPr>
          <p:cNvPr id="18" name="Shape 18"/>
          <p:cNvSpPr/>
          <p:nvPr/>
        </p:nvSpPr>
        <p:spPr>
          <a:xfrm>
            <a:off x="310896" y="1363561"/>
            <a:ext cx="2082632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374904" y="1427569"/>
            <a:ext cx="1954616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Reed-Solomon</a:t>
            </a:r>
          </a:p>
        </p:txBody>
      </p:sp>
      <p:sp>
        <p:nvSpPr>
          <p:cNvPr id="20" name="Shape 20"/>
          <p:cNvSpPr/>
          <p:nvPr/>
        </p:nvSpPr>
        <p:spPr>
          <a:xfrm>
            <a:off x="2393528" y="1363561"/>
            <a:ext cx="5785089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21" name="Text 21"/>
          <p:cNvSpPr txBox="1"/>
          <p:nvPr/>
        </p:nvSpPr>
        <p:spPr>
          <a:xfrm>
            <a:off x="2457536" y="1427569"/>
            <a:ext cx="565707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QR codes, CD and DVD, RAID 6, 100G and 400G Ethernet (RS 544,514)</a:t>
            </a:r>
          </a:p>
        </p:txBody>
      </p:sp>
      <p:sp>
        <p:nvSpPr>
          <p:cNvPr id="22" name="Shape 22"/>
          <p:cNvSpPr/>
          <p:nvPr/>
        </p:nvSpPr>
        <p:spPr>
          <a:xfrm>
            <a:off x="8178617" y="1363561"/>
            <a:ext cx="3702457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23" name="Text 23"/>
          <p:cNvSpPr txBox="1"/>
          <p:nvPr/>
        </p:nvSpPr>
        <p:spPr>
          <a:xfrm>
            <a:off x="8242625" y="1427569"/>
            <a:ext cx="3574441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corrects byte bursts</a:t>
            </a:r>
          </a:p>
        </p:txBody>
      </p:sp>
      <p:sp>
        <p:nvSpPr>
          <p:cNvPr id="24" name="Shape 24"/>
          <p:cNvSpPr/>
          <p:nvPr/>
        </p:nvSpPr>
        <p:spPr>
          <a:xfrm>
            <a:off x="310896" y="1697869"/>
            <a:ext cx="2082632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25" name="Text 25"/>
          <p:cNvSpPr txBox="1"/>
          <p:nvPr/>
        </p:nvSpPr>
        <p:spPr>
          <a:xfrm>
            <a:off x="374904" y="1761877"/>
            <a:ext cx="1954616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Convolutional</a:t>
            </a:r>
          </a:p>
        </p:txBody>
      </p:sp>
      <p:sp>
        <p:nvSpPr>
          <p:cNvPr id="26" name="Shape 26"/>
          <p:cNvSpPr/>
          <p:nvPr/>
        </p:nvSpPr>
        <p:spPr>
          <a:xfrm>
            <a:off x="2393528" y="1697869"/>
            <a:ext cx="5785089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27" name="Text 27"/>
          <p:cNvSpPr txBox="1"/>
          <p:nvPr/>
        </p:nvSpPr>
        <p:spPr>
          <a:xfrm>
            <a:off x="2457536" y="1761877"/>
            <a:ext cx="565707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GSM, 802.11a/g, LTE control</a:t>
            </a:r>
          </a:p>
        </p:txBody>
      </p:sp>
      <p:sp>
        <p:nvSpPr>
          <p:cNvPr id="28" name="Shape 28"/>
          <p:cNvSpPr/>
          <p:nvPr/>
        </p:nvSpPr>
        <p:spPr>
          <a:xfrm>
            <a:off x="8178617" y="1697869"/>
            <a:ext cx="3702457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29" name="Text 29"/>
          <p:cNvSpPr txBox="1"/>
          <p:nvPr/>
        </p:nvSpPr>
        <p:spPr>
          <a:xfrm>
            <a:off x="8242625" y="1761877"/>
            <a:ext cx="3574441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Viterbi decoding</a:t>
            </a:r>
          </a:p>
        </p:txBody>
      </p:sp>
      <p:sp>
        <p:nvSpPr>
          <p:cNvPr id="30" name="Shape 30"/>
          <p:cNvSpPr/>
          <p:nvPr/>
        </p:nvSpPr>
        <p:spPr>
          <a:xfrm>
            <a:off x="310896" y="2032178"/>
            <a:ext cx="2082632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31" name="Text 31"/>
          <p:cNvSpPr txBox="1"/>
          <p:nvPr/>
        </p:nvSpPr>
        <p:spPr>
          <a:xfrm>
            <a:off x="374904" y="2096186"/>
            <a:ext cx="1954616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Turbo</a:t>
            </a:r>
          </a:p>
        </p:txBody>
      </p:sp>
      <p:sp>
        <p:nvSpPr>
          <p:cNvPr id="32" name="Shape 32"/>
          <p:cNvSpPr/>
          <p:nvPr/>
        </p:nvSpPr>
        <p:spPr>
          <a:xfrm>
            <a:off x="2393528" y="2032178"/>
            <a:ext cx="5785089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33" name="Text 33"/>
          <p:cNvSpPr txBox="1"/>
          <p:nvPr/>
        </p:nvSpPr>
        <p:spPr>
          <a:xfrm>
            <a:off x="2457536" y="2096186"/>
            <a:ext cx="565707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3G and LTE data channels</a:t>
            </a:r>
          </a:p>
        </p:txBody>
      </p:sp>
      <p:sp>
        <p:nvSpPr>
          <p:cNvPr id="34" name="Shape 34"/>
          <p:cNvSpPr/>
          <p:nvPr/>
        </p:nvSpPr>
        <p:spPr>
          <a:xfrm>
            <a:off x="8178617" y="2032178"/>
            <a:ext cx="3702457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35" name="Text 35"/>
          <p:cNvSpPr txBox="1"/>
          <p:nvPr/>
        </p:nvSpPr>
        <p:spPr>
          <a:xfrm>
            <a:off x="8242625" y="2096186"/>
            <a:ext cx="3574441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near the Shannon limit</a:t>
            </a:r>
          </a:p>
        </p:txBody>
      </p:sp>
      <p:sp>
        <p:nvSpPr>
          <p:cNvPr id="36" name="Shape 36"/>
          <p:cNvSpPr/>
          <p:nvPr/>
        </p:nvSpPr>
        <p:spPr>
          <a:xfrm>
            <a:off x="310896" y="2366486"/>
            <a:ext cx="2082632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37" name="Text 37"/>
          <p:cNvSpPr txBox="1"/>
          <p:nvPr/>
        </p:nvSpPr>
        <p:spPr>
          <a:xfrm>
            <a:off x="374904" y="2430494"/>
            <a:ext cx="1954616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LDPC</a:t>
            </a:r>
          </a:p>
        </p:txBody>
      </p:sp>
      <p:sp>
        <p:nvSpPr>
          <p:cNvPr id="38" name="Shape 38"/>
          <p:cNvSpPr/>
          <p:nvPr/>
        </p:nvSpPr>
        <p:spPr>
          <a:xfrm>
            <a:off x="2393528" y="2366486"/>
            <a:ext cx="5785089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39" name="Text 39"/>
          <p:cNvSpPr txBox="1"/>
          <p:nvPr/>
        </p:nvSpPr>
        <p:spPr>
          <a:xfrm>
            <a:off x="2457536" y="2430494"/>
            <a:ext cx="565707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5G NR data channels, Wi-Fi 802.11n onward, DVB-S2, 10GBASE-T</a:t>
            </a:r>
          </a:p>
        </p:txBody>
      </p:sp>
      <p:sp>
        <p:nvSpPr>
          <p:cNvPr id="40" name="Shape 40"/>
          <p:cNvSpPr/>
          <p:nvPr/>
        </p:nvSpPr>
        <p:spPr>
          <a:xfrm>
            <a:off x="8178617" y="2366486"/>
            <a:ext cx="3702457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41" name="Text 41"/>
          <p:cNvSpPr txBox="1"/>
          <p:nvPr/>
        </p:nvSpPr>
        <p:spPr>
          <a:xfrm>
            <a:off x="8242625" y="2430494"/>
            <a:ext cx="3574441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near the Shannon limit, parallel decoding</a:t>
            </a:r>
          </a:p>
        </p:txBody>
      </p:sp>
      <p:sp>
        <p:nvSpPr>
          <p:cNvPr id="42" name="Shape 42"/>
          <p:cNvSpPr/>
          <p:nvPr/>
        </p:nvSpPr>
        <p:spPr>
          <a:xfrm>
            <a:off x="310896" y="2700795"/>
            <a:ext cx="2082632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3" name="Text 43"/>
          <p:cNvSpPr txBox="1"/>
          <p:nvPr/>
        </p:nvSpPr>
        <p:spPr>
          <a:xfrm>
            <a:off x="374904" y="2764803"/>
            <a:ext cx="1954616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Polar</a:t>
            </a:r>
          </a:p>
        </p:txBody>
      </p:sp>
      <p:sp>
        <p:nvSpPr>
          <p:cNvPr id="44" name="Shape 44"/>
          <p:cNvSpPr/>
          <p:nvPr/>
        </p:nvSpPr>
        <p:spPr>
          <a:xfrm>
            <a:off x="2393528" y="2700795"/>
            <a:ext cx="5785089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5" name="Text 45"/>
          <p:cNvSpPr txBox="1"/>
          <p:nvPr/>
        </p:nvSpPr>
        <p:spPr>
          <a:xfrm>
            <a:off x="2457536" y="2764803"/>
            <a:ext cx="565707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5G NR control channels</a:t>
            </a:r>
          </a:p>
        </p:txBody>
      </p:sp>
      <p:sp>
        <p:nvSpPr>
          <p:cNvPr id="46" name="Shape 46"/>
          <p:cNvSpPr/>
          <p:nvPr/>
        </p:nvSpPr>
        <p:spPr>
          <a:xfrm>
            <a:off x="8178617" y="2700795"/>
            <a:ext cx="3702457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7" name="Text 47"/>
          <p:cNvSpPr txBox="1"/>
          <p:nvPr/>
        </p:nvSpPr>
        <p:spPr>
          <a:xfrm>
            <a:off x="8242625" y="2764803"/>
            <a:ext cx="3574441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codes proven to reach capacity</a:t>
            </a:r>
          </a:p>
        </p:txBody>
      </p:sp>
      <p:sp>
        <p:nvSpPr>
          <p:cNvPr id="48" name="Shape 48"/>
          <p:cNvSpPr/>
          <p:nvPr/>
        </p:nvSpPr>
        <p:spPr>
          <a:xfrm>
            <a:off x="310896" y="3035103"/>
            <a:ext cx="2082632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49" name="Text 49"/>
          <p:cNvSpPr txBox="1"/>
          <p:nvPr/>
        </p:nvSpPr>
        <p:spPr>
          <a:xfrm>
            <a:off x="374904" y="3099111"/>
            <a:ext cx="1954616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XOR, RaptorQ</a:t>
            </a:r>
          </a:p>
        </p:txBody>
      </p:sp>
      <p:sp>
        <p:nvSpPr>
          <p:cNvPr id="50" name="Shape 50"/>
          <p:cNvSpPr/>
          <p:nvPr/>
        </p:nvSpPr>
        <p:spPr>
          <a:xfrm>
            <a:off x="2393528" y="3035103"/>
            <a:ext cx="5785089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51" name="Text 51"/>
          <p:cNvSpPr txBox="1"/>
          <p:nvPr/>
        </p:nvSpPr>
        <p:spPr>
          <a:xfrm>
            <a:off x="2457536" y="3099111"/>
            <a:ext cx="565707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WebRTC FlexFEC, broadcast file delivery</a:t>
            </a:r>
          </a:p>
        </p:txBody>
      </p:sp>
      <p:sp>
        <p:nvSpPr>
          <p:cNvPr id="52" name="Shape 52"/>
          <p:cNvSpPr/>
          <p:nvPr/>
        </p:nvSpPr>
        <p:spPr>
          <a:xfrm>
            <a:off x="8178617" y="3035103"/>
            <a:ext cx="3702457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53" name="Text 53"/>
          <p:cNvSpPr txBox="1"/>
          <p:nvPr/>
        </p:nvSpPr>
        <p:spPr>
          <a:xfrm>
            <a:off x="8242625" y="3099111"/>
            <a:ext cx="3574441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10.5.2 grown up</a:t>
            </a:r>
          </a:p>
        </p:txBody>
      </p:sp>
      <p:sp>
        <p:nvSpPr>
          <p:cNvPr id="54" name="Text 54"/>
          <p:cNvSpPr txBox="1"/>
          <p:nvPr/>
        </p:nvSpPr>
        <p:spPr>
          <a:xfrm>
            <a:off x="310896" y="3460852"/>
            <a:ext cx="11570178" cy="266004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HARQ in LTE and NR combines both halves of this chapter: FEC first, CRC to check, retransmission only when the CRC fails</a:t>
            </a:r>
          </a:p>
        </p:txBody>
      </p:sp>
      <p:sp>
        <p:nvSpPr>
          <p:cNvPr id="55" name="Shape 55"/>
          <p:cNvSpPr/>
          <p:nvPr/>
        </p:nvSpPr>
        <p:spPr>
          <a:xfrm>
            <a:off x="182880" y="3982888"/>
            <a:ext cx="11826210" cy="1172088"/>
          </a:xfrm>
          <a:prstGeom prst="roundRect">
            <a:avLst>
              <a:gd name="adj" fmla="val 1950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56" name="Shape 56"/>
          <p:cNvSpPr/>
          <p:nvPr/>
        </p:nvSpPr>
        <p:spPr>
          <a:xfrm>
            <a:off x="310896" y="4110904"/>
            <a:ext cx="844675" cy="256032"/>
          </a:xfrm>
          <a:prstGeom prst="roundRect">
            <a:avLst>
              <a:gd name="adj" fmla="val 25000"/>
            </a:avLst>
          </a:prstGeom>
          <a:solidFill>
            <a:srgbClr val="E2A03F"/>
          </a:solidFill>
          <a:ln w="12700">
            <a:solidFill>
              <a:srgbClr val="E2A03F"/>
            </a:solidFill>
          </a:ln>
        </p:spPr>
      </p:sp>
      <p:sp>
        <p:nvSpPr>
          <p:cNvPr id="57" name="Text 57"/>
          <p:cNvSpPr txBox="1"/>
          <p:nvPr/>
        </p:nvSpPr>
        <p:spPr>
          <a:xfrm>
            <a:off x="310896" y="4110904"/>
            <a:ext cx="84467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EXPLORE</a:t>
            </a:r>
          </a:p>
        </p:txBody>
      </p:sp>
      <p:sp>
        <p:nvSpPr>
          <p:cNvPr id="58" name="Text 58"/>
          <p:cNvSpPr txBox="1"/>
          <p:nvPr/>
        </p:nvSpPr>
        <p:spPr>
          <a:xfrm>
            <a:off x="1265299" y="4110904"/>
            <a:ext cx="10615775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Codes in practice</a:t>
            </a:r>
          </a:p>
        </p:txBody>
      </p:sp>
      <p:sp>
        <p:nvSpPr>
          <p:cNvPr id="59" name="Text 59"/>
          <p:cNvSpPr txBox="1"/>
          <p:nvPr/>
        </p:nvSpPr>
        <p:spPr>
          <a:xfrm>
            <a:off x="310896" y="4494952"/>
            <a:ext cx="11570178" cy="53200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Try it: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divide 1001000 by 1011 by hand, then check a CRC-32 with Python zlib.crc32 on a byte string</a:t>
            </a:r>
          </a:p>
          <a:p>
            <a:pPr marL="165100" indent="-165100">
              <a:lnSpc>
                <a:spcPct val="115999"/>
              </a:lnSpc>
              <a:spcAft>
                <a:spcPts val="300"/>
              </a:spcAft>
              <a:buSzPct val="100000"/>
              <a:buChar char="•"/>
            </a:pPr>
            <a:r>
              <a:rPr lang="en-US" sz="1300" b="1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Try it: </a:t>
            </a: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flip two adjacent bytes of a file and compare its Internet checksum and CRC-32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9EF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182880" y="182880"/>
            <a:ext cx="11826210" cy="4317473"/>
          </a:xfrm>
          <a:prstGeom prst="roundRect">
            <a:avLst>
              <a:gd name="adj" fmla="val 529"/>
            </a:avLst>
          </a:prstGeom>
          <a:solidFill>
            <a:srgbClr val="FFFFFF"/>
          </a:solidFill>
          <a:ln w="12700">
            <a:solidFill>
              <a:srgbClr val="CFDCE0"/>
            </a:solidFill>
          </a:ln>
        </p:spPr>
      </p:sp>
      <p:sp>
        <p:nvSpPr>
          <p:cNvPr id="3" name="Shape 3"/>
          <p:cNvSpPr/>
          <p:nvPr/>
        </p:nvSpPr>
        <p:spPr>
          <a:xfrm>
            <a:off x="310896" y="310896"/>
            <a:ext cx="604863" cy="256032"/>
          </a:xfrm>
          <a:prstGeom prst="roundRect">
            <a:avLst>
              <a:gd name="adj" fmla="val 25000"/>
            </a:avLst>
          </a:prstGeom>
          <a:solidFill>
            <a:srgbClr val="0F7A85"/>
          </a:solidFill>
          <a:ln w="12700">
            <a:solidFill>
              <a:srgbClr val="0F7A85"/>
            </a:solidFill>
          </a:ln>
        </p:spPr>
      </p:sp>
      <p:sp>
        <p:nvSpPr>
          <p:cNvPr id="4" name="Text 4"/>
          <p:cNvSpPr txBox="1"/>
          <p:nvPr/>
        </p:nvSpPr>
        <p:spPr>
          <a:xfrm>
            <a:off x="310896" y="310896"/>
            <a:ext cx="604863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 marL="0" indent="0">
              <a:lnSpc>
                <a:spcPct val="92000"/>
              </a:lnSpc>
              <a:buNone/>
            </a:pPr>
            <a:r>
              <a:rPr lang="en-US" sz="1000" b="1" spc="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Errata</a:t>
            </a:r>
          </a:p>
        </p:txBody>
      </p:sp>
      <p:sp>
        <p:nvSpPr>
          <p:cNvPr id="5" name="Text 5"/>
          <p:cNvSpPr txBox="1"/>
          <p:nvPr/>
        </p:nvSpPr>
        <p:spPr>
          <a:xfrm>
            <a:off x="1025487" y="310896"/>
            <a:ext cx="10855586" cy="25603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indent="0">
              <a:lnSpc>
                <a:spcPct val="92000"/>
              </a:lnSpc>
              <a:buNone/>
            </a:pPr>
            <a:r>
              <a:rPr lang="en-US" sz="1300" b="1" dirty="0">
                <a:solidFill>
                  <a:srgbClr val="1325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Corrections to the printed slides and textbook</a:t>
            </a:r>
          </a:p>
        </p:txBody>
      </p:sp>
      <p:sp>
        <p:nvSpPr>
          <p:cNvPr id="6" name="Shape 6"/>
          <p:cNvSpPr/>
          <p:nvPr/>
        </p:nvSpPr>
        <p:spPr>
          <a:xfrm>
            <a:off x="310896" y="694944"/>
            <a:ext cx="2545439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7" name="Text 7"/>
          <p:cNvSpPr txBox="1"/>
          <p:nvPr/>
        </p:nvSpPr>
        <p:spPr>
          <a:xfrm>
            <a:off x="374904" y="758952"/>
            <a:ext cx="241742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</a:t>
            </a:r>
          </a:p>
        </p:txBody>
      </p:sp>
      <p:sp>
        <p:nvSpPr>
          <p:cNvPr id="8" name="Shape 8"/>
          <p:cNvSpPr/>
          <p:nvPr/>
        </p:nvSpPr>
        <p:spPr>
          <a:xfrm>
            <a:off x="2856335" y="694944"/>
            <a:ext cx="4165264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9" name="Text 9"/>
          <p:cNvSpPr txBox="1"/>
          <p:nvPr/>
        </p:nvSpPr>
        <p:spPr>
          <a:xfrm>
            <a:off x="2920343" y="758952"/>
            <a:ext cx="4037248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Printed</a:t>
            </a:r>
          </a:p>
        </p:txBody>
      </p:sp>
      <p:sp>
        <p:nvSpPr>
          <p:cNvPr id="10" name="Shape 10"/>
          <p:cNvSpPr/>
          <p:nvPr/>
        </p:nvSpPr>
        <p:spPr>
          <a:xfrm>
            <a:off x="7021599" y="694944"/>
            <a:ext cx="4859475" cy="334308"/>
          </a:xfrm>
          <a:prstGeom prst="rect">
            <a:avLst/>
          </a:prstGeom>
          <a:solidFill>
            <a:srgbClr val="0F7A85"/>
          </a:solidFill>
          <a:ln w="6350">
            <a:solidFill>
              <a:srgbClr val="CFDCE0"/>
            </a:solidFill>
          </a:ln>
        </p:spPr>
      </p:sp>
      <p:sp>
        <p:nvSpPr>
          <p:cNvPr id="11" name="Text 11"/>
          <p:cNvSpPr txBox="1"/>
          <p:nvPr/>
        </p:nvSpPr>
        <p:spPr>
          <a:xfrm>
            <a:off x="7085607" y="758952"/>
            <a:ext cx="473145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Corrected</a:t>
            </a:r>
          </a:p>
        </p:txBody>
      </p:sp>
      <p:sp>
        <p:nvSpPr>
          <p:cNvPr id="12" name="Shape 12"/>
          <p:cNvSpPr/>
          <p:nvPr/>
        </p:nvSpPr>
        <p:spPr>
          <a:xfrm>
            <a:off x="310896" y="1029252"/>
            <a:ext cx="2545439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13" name="Text 13"/>
          <p:cNvSpPr txBox="1"/>
          <p:nvPr/>
        </p:nvSpPr>
        <p:spPr>
          <a:xfrm>
            <a:off x="374904" y="1093260"/>
            <a:ext cx="241742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Deck 10.1.1, 10.3.2</a:t>
            </a:r>
          </a:p>
        </p:txBody>
      </p:sp>
      <p:sp>
        <p:nvSpPr>
          <p:cNvPr id="14" name="Shape 14"/>
          <p:cNvSpPr/>
          <p:nvPr/>
        </p:nvSpPr>
        <p:spPr>
          <a:xfrm>
            <a:off x="2856335" y="1029252"/>
            <a:ext cx="4165264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15" name="Text 15"/>
          <p:cNvSpPr txBox="1"/>
          <p:nvPr/>
        </p:nvSpPr>
        <p:spPr>
          <a:xfrm>
            <a:off x="2920343" y="1093260"/>
            <a:ext cx="4037248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to 10, coefficients 0 and 10</a:t>
            </a:r>
          </a:p>
        </p:txBody>
      </p:sp>
      <p:sp>
        <p:nvSpPr>
          <p:cNvPr id="16" name="Shape 16"/>
          <p:cNvSpPr/>
          <p:nvPr/>
        </p:nvSpPr>
        <p:spPr>
          <a:xfrm>
            <a:off x="7021599" y="1029252"/>
            <a:ext cx="4859475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17" name="Text 17"/>
          <p:cNvSpPr txBox="1"/>
          <p:nvPr/>
        </p:nvSpPr>
        <p:spPr>
          <a:xfrm>
            <a:off x="7085607" y="1093260"/>
            <a:ext cx="473145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 to 1, coefficients 0 and 1</a:t>
            </a:r>
          </a:p>
        </p:txBody>
      </p:sp>
      <p:sp>
        <p:nvSpPr>
          <p:cNvPr id="18" name="Shape 18"/>
          <p:cNvSpPr/>
          <p:nvPr/>
        </p:nvSpPr>
        <p:spPr>
          <a:xfrm>
            <a:off x="310896" y="1363561"/>
            <a:ext cx="2545439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19" name="Text 19"/>
          <p:cNvSpPr txBox="1"/>
          <p:nvPr/>
        </p:nvSpPr>
        <p:spPr>
          <a:xfrm>
            <a:off x="374904" y="1427569"/>
            <a:ext cx="241742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Nine deck slides</a:t>
            </a:r>
          </a:p>
        </p:txBody>
      </p:sp>
      <p:sp>
        <p:nvSpPr>
          <p:cNvPr id="20" name="Shape 20"/>
          <p:cNvSpPr/>
          <p:nvPr/>
        </p:nvSpPr>
        <p:spPr>
          <a:xfrm>
            <a:off x="2856335" y="1363561"/>
            <a:ext cx="4165264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21" name="Text 21"/>
          <p:cNvSpPr txBox="1"/>
          <p:nvPr/>
        </p:nvSpPr>
        <p:spPr>
          <a:xfrm>
            <a:off x="2920343" y="1427569"/>
            <a:ext cx="4037248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title only, no content</a:t>
            </a:r>
          </a:p>
        </p:txBody>
      </p:sp>
      <p:sp>
        <p:nvSpPr>
          <p:cNvPr id="22" name="Shape 22"/>
          <p:cNvSpPr/>
          <p:nvPr/>
        </p:nvSpPr>
        <p:spPr>
          <a:xfrm>
            <a:off x="7021599" y="1363561"/>
            <a:ext cx="4859475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23" name="Text 23"/>
          <p:cNvSpPr txBox="1"/>
          <p:nvPr/>
        </p:nvSpPr>
        <p:spPr>
          <a:xfrm>
            <a:off x="7085607" y="1427569"/>
            <a:ext cx="473145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filled from the textbook</a:t>
            </a:r>
          </a:p>
        </p:txBody>
      </p:sp>
      <p:sp>
        <p:nvSpPr>
          <p:cNvPr id="24" name="Shape 24"/>
          <p:cNvSpPr/>
          <p:nvPr/>
        </p:nvSpPr>
        <p:spPr>
          <a:xfrm>
            <a:off x="310896" y="1697869"/>
            <a:ext cx="2545439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25" name="Text 25"/>
          <p:cNvSpPr txBox="1"/>
          <p:nvPr/>
        </p:nvSpPr>
        <p:spPr>
          <a:xfrm>
            <a:off x="374904" y="1761877"/>
            <a:ext cx="241742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Deck slides 37 to 39</a:t>
            </a:r>
          </a:p>
        </p:txBody>
      </p:sp>
      <p:sp>
        <p:nvSpPr>
          <p:cNvPr id="26" name="Shape 26"/>
          <p:cNvSpPr/>
          <p:nvPr/>
        </p:nvSpPr>
        <p:spPr>
          <a:xfrm>
            <a:off x="2856335" y="1697869"/>
            <a:ext cx="4165264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27" name="Text 27"/>
          <p:cNvSpPr txBox="1"/>
          <p:nvPr/>
        </p:nvSpPr>
        <p:spPr>
          <a:xfrm>
            <a:off x="2920343" y="1761877"/>
            <a:ext cx="4037248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repeat slides 30 to 32</a:t>
            </a:r>
          </a:p>
        </p:txBody>
      </p:sp>
      <p:sp>
        <p:nvSpPr>
          <p:cNvPr id="28" name="Shape 28"/>
          <p:cNvSpPr/>
          <p:nvPr/>
        </p:nvSpPr>
        <p:spPr>
          <a:xfrm>
            <a:off x="7021599" y="1697869"/>
            <a:ext cx="4859475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29" name="Text 29"/>
          <p:cNvSpPr txBox="1"/>
          <p:nvPr/>
        </p:nvSpPr>
        <p:spPr>
          <a:xfrm>
            <a:off x="7085607" y="1761877"/>
            <a:ext cx="473145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removed</a:t>
            </a:r>
          </a:p>
        </p:txBody>
      </p:sp>
      <p:sp>
        <p:nvSpPr>
          <p:cNvPr id="30" name="Shape 30"/>
          <p:cNvSpPr/>
          <p:nvPr/>
        </p:nvSpPr>
        <p:spPr>
          <a:xfrm>
            <a:off x="310896" y="2032178"/>
            <a:ext cx="2545439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31" name="Text 31"/>
          <p:cNvSpPr txBox="1"/>
          <p:nvPr/>
        </p:nvSpPr>
        <p:spPr>
          <a:xfrm>
            <a:off x="374904" y="2096186"/>
            <a:ext cx="241742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 10.9 question</a:t>
            </a:r>
          </a:p>
        </p:txBody>
      </p:sp>
      <p:sp>
        <p:nvSpPr>
          <p:cNvPr id="32" name="Shape 32"/>
          <p:cNvSpPr/>
          <p:nvPr/>
        </p:nvSpPr>
        <p:spPr>
          <a:xfrm>
            <a:off x="2856335" y="2032178"/>
            <a:ext cx="4165264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33" name="Text 33"/>
          <p:cNvSpPr txBox="1"/>
          <p:nvPr/>
        </p:nvSpPr>
        <p:spPr>
          <a:xfrm>
            <a:off x="2920343" y="2096186"/>
            <a:ext cx="4037248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generators</a:t>
            </a:r>
          </a:p>
        </p:txBody>
      </p:sp>
      <p:sp>
        <p:nvSpPr>
          <p:cNvPr id="34" name="Shape 34"/>
          <p:cNvSpPr/>
          <p:nvPr/>
        </p:nvSpPr>
        <p:spPr>
          <a:xfrm>
            <a:off x="7021599" y="2032178"/>
            <a:ext cx="4859475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35" name="Text 35"/>
          <p:cNvSpPr txBox="1"/>
          <p:nvPr/>
        </p:nvSpPr>
        <p:spPr>
          <a:xfrm>
            <a:off x="7085607" y="2096186"/>
            <a:ext cx="473145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four, matching the solution</a:t>
            </a:r>
          </a:p>
        </p:txBody>
      </p:sp>
      <p:sp>
        <p:nvSpPr>
          <p:cNvPr id="36" name="Shape 36"/>
          <p:cNvSpPr/>
          <p:nvPr/>
        </p:nvSpPr>
        <p:spPr>
          <a:xfrm>
            <a:off x="310896" y="2366486"/>
            <a:ext cx="2545439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37" name="Text 37"/>
          <p:cNvSpPr txBox="1"/>
          <p:nvPr/>
        </p:nvSpPr>
        <p:spPr>
          <a:xfrm>
            <a:off x="374904" y="2430494"/>
            <a:ext cx="241742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Deck Example 10.7</a:t>
            </a:r>
          </a:p>
        </p:txBody>
      </p:sp>
      <p:sp>
        <p:nvSpPr>
          <p:cNvPr id="38" name="Shape 38"/>
          <p:cNvSpPr/>
          <p:nvPr/>
        </p:nvSpPr>
        <p:spPr>
          <a:xfrm>
            <a:off x="2856335" y="2366486"/>
            <a:ext cx="4165264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39" name="Text 39"/>
          <p:cNvSpPr txBox="1"/>
          <p:nvPr/>
        </p:nvSpPr>
        <p:spPr>
          <a:xfrm>
            <a:off x="2920343" y="2430494"/>
            <a:ext cx="4037248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dataword 10110</a:t>
            </a:r>
          </a:p>
        </p:txBody>
      </p:sp>
      <p:sp>
        <p:nvSpPr>
          <p:cNvPr id="40" name="Shape 40"/>
          <p:cNvSpPr/>
          <p:nvPr/>
        </p:nvSpPr>
        <p:spPr>
          <a:xfrm>
            <a:off x="7021599" y="2366486"/>
            <a:ext cx="4859475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41" name="Text 41"/>
          <p:cNvSpPr txBox="1"/>
          <p:nvPr/>
        </p:nvSpPr>
        <p:spPr>
          <a:xfrm>
            <a:off x="7085607" y="2430494"/>
            <a:ext cx="473145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1011, k = 4</a:t>
            </a:r>
          </a:p>
        </p:txBody>
      </p:sp>
      <p:sp>
        <p:nvSpPr>
          <p:cNvPr id="42" name="Shape 42"/>
          <p:cNvSpPr/>
          <p:nvPr/>
        </p:nvSpPr>
        <p:spPr>
          <a:xfrm>
            <a:off x="310896" y="2700795"/>
            <a:ext cx="2545439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3" name="Text 43"/>
          <p:cNvSpPr txBox="1"/>
          <p:nvPr/>
        </p:nvSpPr>
        <p:spPr>
          <a:xfrm>
            <a:off x="374904" y="2764803"/>
            <a:ext cx="241742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 10.5.1</a:t>
            </a:r>
          </a:p>
        </p:txBody>
      </p:sp>
      <p:sp>
        <p:nvSpPr>
          <p:cNvPr id="44" name="Shape 44"/>
          <p:cNvSpPr/>
          <p:nvPr/>
        </p:nvSpPr>
        <p:spPr>
          <a:xfrm>
            <a:off x="2856335" y="2700795"/>
            <a:ext cx="4165264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5" name="Text 45"/>
          <p:cNvSpPr txBox="1"/>
          <p:nvPr/>
        </p:nvSpPr>
        <p:spPr>
          <a:xfrm>
            <a:off x="2920343" y="2764803"/>
            <a:ext cx="4037248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error detection, to detect t errors</a:t>
            </a:r>
          </a:p>
        </p:txBody>
      </p:sp>
      <p:sp>
        <p:nvSpPr>
          <p:cNvPr id="46" name="Shape 46"/>
          <p:cNvSpPr/>
          <p:nvPr/>
        </p:nvSpPr>
        <p:spPr>
          <a:xfrm>
            <a:off x="7021599" y="2700795"/>
            <a:ext cx="4859475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47" name="Text 47"/>
          <p:cNvSpPr txBox="1"/>
          <p:nvPr/>
        </p:nvSpPr>
        <p:spPr>
          <a:xfrm>
            <a:off x="7085607" y="2764803"/>
            <a:ext cx="473145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error correction, to correct t errors</a:t>
            </a:r>
          </a:p>
        </p:txBody>
      </p:sp>
      <p:sp>
        <p:nvSpPr>
          <p:cNvPr id="48" name="Shape 48"/>
          <p:cNvSpPr/>
          <p:nvPr/>
        </p:nvSpPr>
        <p:spPr>
          <a:xfrm>
            <a:off x="310896" y="3035103"/>
            <a:ext cx="2545439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49" name="Text 49"/>
          <p:cNvSpPr txBox="1"/>
          <p:nvPr/>
        </p:nvSpPr>
        <p:spPr>
          <a:xfrm>
            <a:off x="374904" y="3099111"/>
            <a:ext cx="241742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 Adler text</a:t>
            </a:r>
          </a:p>
        </p:txBody>
      </p:sp>
      <p:sp>
        <p:nvSpPr>
          <p:cNvPr id="50" name="Shape 50"/>
          <p:cNvSpPr/>
          <p:nvPr/>
        </p:nvSpPr>
        <p:spPr>
          <a:xfrm>
            <a:off x="2856335" y="3035103"/>
            <a:ext cx="4165264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51" name="Text 51"/>
          <p:cNvSpPr txBox="1"/>
          <p:nvPr/>
        </p:nvSpPr>
        <p:spPr>
          <a:xfrm>
            <a:off x="2920343" y="3099111"/>
            <a:ext cx="4037248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 initialized to 1</a:t>
            </a:r>
          </a:p>
        </p:txBody>
      </p:sp>
      <p:sp>
        <p:nvSpPr>
          <p:cNvPr id="52" name="Shape 52"/>
          <p:cNvSpPr/>
          <p:nvPr/>
        </p:nvSpPr>
        <p:spPr>
          <a:xfrm>
            <a:off x="7021599" y="3035103"/>
            <a:ext cx="4859475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53" name="Text 53"/>
          <p:cNvSpPr txBox="1"/>
          <p:nvPr/>
        </p:nvSpPr>
        <p:spPr>
          <a:xfrm>
            <a:off x="7085607" y="3099111"/>
            <a:ext cx="473145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running sum R starts at 1, as in the figure</a:t>
            </a:r>
          </a:p>
        </p:txBody>
      </p:sp>
      <p:sp>
        <p:nvSpPr>
          <p:cNvPr id="54" name="Shape 54"/>
          <p:cNvSpPr/>
          <p:nvPr/>
        </p:nvSpPr>
        <p:spPr>
          <a:xfrm>
            <a:off x="310896" y="3369412"/>
            <a:ext cx="2545439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55" name="Text 55"/>
          <p:cNvSpPr txBox="1"/>
          <p:nvPr/>
        </p:nvSpPr>
        <p:spPr>
          <a:xfrm>
            <a:off x="374904" y="3433420"/>
            <a:ext cx="241742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 Figure 10.19</a:t>
            </a:r>
          </a:p>
        </p:txBody>
      </p:sp>
      <p:sp>
        <p:nvSpPr>
          <p:cNvPr id="56" name="Shape 56"/>
          <p:cNvSpPr/>
          <p:nvPr/>
        </p:nvSpPr>
        <p:spPr>
          <a:xfrm>
            <a:off x="2856335" y="3369412"/>
            <a:ext cx="4165264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57" name="Text 57"/>
          <p:cNvSpPr txBox="1"/>
          <p:nvPr/>
        </p:nvSpPr>
        <p:spPr>
          <a:xfrm>
            <a:off x="2920343" y="3433420"/>
            <a:ext cx="4037248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16-bit data items</a:t>
            </a:r>
          </a:p>
        </p:txBody>
      </p:sp>
      <p:sp>
        <p:nvSpPr>
          <p:cNvPr id="58" name="Shape 58"/>
          <p:cNvSpPr/>
          <p:nvPr/>
        </p:nvSpPr>
        <p:spPr>
          <a:xfrm>
            <a:off x="7021599" y="3369412"/>
            <a:ext cx="4859475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59" name="Text 59"/>
          <p:cNvSpPr txBox="1"/>
          <p:nvPr/>
        </p:nvSpPr>
        <p:spPr>
          <a:xfrm>
            <a:off x="7085607" y="3433420"/>
            <a:ext cx="473145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one byte at a time</a:t>
            </a:r>
          </a:p>
        </p:txBody>
      </p:sp>
      <p:sp>
        <p:nvSpPr>
          <p:cNvPr id="60" name="Shape 60"/>
          <p:cNvSpPr/>
          <p:nvPr/>
        </p:nvSpPr>
        <p:spPr>
          <a:xfrm>
            <a:off x="310896" y="3703720"/>
            <a:ext cx="2545439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61" name="Text 61"/>
          <p:cNvSpPr txBox="1"/>
          <p:nvPr/>
        </p:nvSpPr>
        <p:spPr>
          <a:xfrm>
            <a:off x="374904" y="3767728"/>
            <a:ext cx="241742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 burst figures</a:t>
            </a:r>
          </a:p>
        </p:txBody>
      </p:sp>
      <p:sp>
        <p:nvSpPr>
          <p:cNvPr id="62" name="Shape 62"/>
          <p:cNvSpPr/>
          <p:nvPr/>
        </p:nvSpPr>
        <p:spPr>
          <a:xfrm>
            <a:off x="2856335" y="3703720"/>
            <a:ext cx="4165264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63" name="Text 63"/>
          <p:cNvSpPr txBox="1"/>
          <p:nvPr/>
        </p:nvSpPr>
        <p:spPr>
          <a:xfrm>
            <a:off x="2920343" y="3767728"/>
            <a:ext cx="4037248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in 10,000; 3 in 10 billion</a:t>
            </a:r>
          </a:p>
        </p:txBody>
      </p:sp>
      <p:sp>
        <p:nvSpPr>
          <p:cNvPr id="64" name="Shape 64"/>
          <p:cNvSpPr/>
          <p:nvPr/>
        </p:nvSpPr>
        <p:spPr>
          <a:xfrm>
            <a:off x="7021599" y="3703720"/>
            <a:ext cx="4859475" cy="334308"/>
          </a:xfrm>
          <a:prstGeom prst="rect">
            <a:avLst/>
          </a:prstGeom>
          <a:solidFill>
            <a:srgbClr val="FFFFFF"/>
          </a:solidFill>
          <a:ln w="6350">
            <a:solidFill>
              <a:srgbClr val="CFDCE0"/>
            </a:solidFill>
          </a:ln>
        </p:spPr>
      </p:sp>
      <p:sp>
        <p:nvSpPr>
          <p:cNvPr id="65" name="Text 65"/>
          <p:cNvSpPr txBox="1"/>
          <p:nvPr/>
        </p:nvSpPr>
        <p:spPr>
          <a:xfrm>
            <a:off x="7085607" y="3767728"/>
            <a:ext cx="473145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in 8192; about 2 in 10 billion</a:t>
            </a:r>
          </a:p>
        </p:txBody>
      </p:sp>
      <p:sp>
        <p:nvSpPr>
          <p:cNvPr id="66" name="Shape 66"/>
          <p:cNvSpPr/>
          <p:nvPr/>
        </p:nvSpPr>
        <p:spPr>
          <a:xfrm>
            <a:off x="310896" y="4038028"/>
            <a:ext cx="2545439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67" name="Text 67"/>
          <p:cNvSpPr txBox="1"/>
          <p:nvPr/>
        </p:nvSpPr>
        <p:spPr>
          <a:xfrm>
            <a:off x="374904" y="4102036"/>
            <a:ext cx="2417423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Deck coverage</a:t>
            </a:r>
          </a:p>
        </p:txBody>
      </p:sp>
      <p:sp>
        <p:nvSpPr>
          <p:cNvPr id="68" name="Shape 68"/>
          <p:cNvSpPr/>
          <p:nvPr/>
        </p:nvSpPr>
        <p:spPr>
          <a:xfrm>
            <a:off x="2856335" y="4038028"/>
            <a:ext cx="4165264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69" name="Text 69"/>
          <p:cNvSpPr txBox="1"/>
          <p:nvPr/>
        </p:nvSpPr>
        <p:spPr>
          <a:xfrm>
            <a:off x="2920343" y="4102036"/>
            <a:ext cx="4037248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10.3.6, 10.3.7, 10.4.2 missing</a:t>
            </a:r>
          </a:p>
        </p:txBody>
      </p:sp>
      <p:sp>
        <p:nvSpPr>
          <p:cNvPr id="70" name="Shape 70"/>
          <p:cNvSpPr/>
          <p:nvPr/>
        </p:nvSpPr>
        <p:spPr>
          <a:xfrm>
            <a:off x="7021599" y="4038028"/>
            <a:ext cx="4859475" cy="334308"/>
          </a:xfrm>
          <a:prstGeom prst="rect">
            <a:avLst/>
          </a:prstGeom>
          <a:solidFill>
            <a:srgbClr val="EEF4F5"/>
          </a:solidFill>
          <a:ln w="6350">
            <a:solidFill>
              <a:srgbClr val="CFDCE0"/>
            </a:solidFill>
          </a:ln>
        </p:spPr>
      </p:sp>
      <p:sp>
        <p:nvSpPr>
          <p:cNvPr id="71" name="Text 71"/>
          <p:cNvSpPr txBox="1"/>
          <p:nvPr/>
        </p:nvSpPr>
        <p:spPr>
          <a:xfrm>
            <a:off x="7085607" y="4102036"/>
            <a:ext cx="4731459" cy="20629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marL="0" indent="0">
              <a:lnSpc>
                <a:spcPct val="105000"/>
              </a:lnSpc>
              <a:buNone/>
            </a:pPr>
            <a:r>
              <a:rPr lang="en-US" sz="1300" dirty="0">
                <a:solidFill>
                  <a:srgbClr val="1E2E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added with Figures 10.11 to 10.14, 10.18, 10.19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43</Slides>
  <Notes>43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2026-08-31T03:06:25Z</dcterms:created>
  <dcterms:modified xsi:type="dcterms:W3CDTF">2026-08-31T03:06:25Z</dcterms:modified>
</cp:coreProperties>
</file>