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6" r:id="rId2"/>
    <p:sldId id="262" r:id="rId3"/>
    <p:sldId id="261" r:id="rId4"/>
    <p:sldId id="257" r:id="rId5"/>
    <p:sldId id="258" r:id="rId6"/>
    <p:sldId id="265" r:id="rId7"/>
    <p:sldId id="263" r:id="rId8"/>
    <p:sldId id="259" r:id="rId9"/>
    <p:sldId id="267" r:id="rId10"/>
    <p:sldId id="270" r:id="rId11"/>
    <p:sldId id="271" r:id="rId12"/>
    <p:sldId id="272" r:id="rId13"/>
    <p:sldId id="274" r:id="rId14"/>
    <p:sldId id="275" r:id="rId15"/>
    <p:sldId id="276" r:id="rId16"/>
    <p:sldId id="264" r:id="rId17"/>
    <p:sldId id="277" r:id="rId18"/>
    <p:sldId id="260" r:id="rId19"/>
    <p:sldId id="278" r:id="rId20"/>
    <p:sldId id="266" r:id="rId21"/>
    <p:sldId id="268" r:id="rId22"/>
    <p:sldId id="269" r:id="rId23"/>
    <p:sldId id="279" r:id="rId24"/>
    <p:sldId id="280" r:id="rId25"/>
    <p:sldId id="281" r:id="rId26"/>
    <p:sldId id="282" r:id="rId27"/>
    <p:sldId id="273" r:id="rId28"/>
  </p:sldIdLst>
  <p:sldSz cx="9144000" cy="6858000" type="screen4x3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EC3AF-DD3B-40A1-9A69-B65CECCC9E22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96F80-39F0-45A2-9AD3-D3B57A73F2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9646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9362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2827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6852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216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930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6285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116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208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3297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314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90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62057-E4F7-4045-B38D-6EDCF29EE0C8}" type="datetimeFigureOut">
              <a:rPr lang="ko-KR" altLang="en-US" smtClean="0"/>
              <a:t>2013-10-30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6B958-992F-4039-B5CD-0A2BFA62B2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39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32" y="1124744"/>
            <a:ext cx="806682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500" dirty="0" err="1" smtClean="0"/>
              <a:t>InSight</a:t>
            </a:r>
            <a:r>
              <a:rPr lang="en-US" altLang="ko-KR" sz="4500" dirty="0" smtClean="0"/>
              <a:t>: Recognizing Humans </a:t>
            </a:r>
          </a:p>
          <a:p>
            <a:pPr algn="ctr"/>
            <a:r>
              <a:rPr lang="en-US" altLang="ko-KR" sz="4500" dirty="0" smtClean="0"/>
              <a:t>without Face Recognition</a:t>
            </a:r>
            <a:endParaRPr lang="ko-KR" altLang="en-US" sz="4500" dirty="0"/>
          </a:p>
        </p:txBody>
      </p:sp>
      <p:sp>
        <p:nvSpPr>
          <p:cNvPr id="8" name="TextBox 7"/>
          <p:cNvSpPr txBox="1"/>
          <p:nvPr/>
        </p:nvSpPr>
        <p:spPr>
          <a:xfrm>
            <a:off x="4716016" y="4869160"/>
            <a:ext cx="25061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He Wang</a:t>
            </a:r>
          </a:p>
          <a:p>
            <a:r>
              <a:rPr lang="en-US" altLang="ko-KR" dirty="0" err="1" smtClean="0"/>
              <a:t>Xuan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Bao</a:t>
            </a:r>
            <a:endParaRPr lang="en-US" altLang="ko-KR" dirty="0" smtClean="0"/>
          </a:p>
          <a:p>
            <a:r>
              <a:rPr lang="en-US" altLang="ko-KR" dirty="0" err="1" smtClean="0"/>
              <a:t>Romit</a:t>
            </a:r>
            <a:r>
              <a:rPr lang="en-US" altLang="ko-KR" dirty="0" smtClean="0"/>
              <a:t> Roy </a:t>
            </a:r>
            <a:r>
              <a:rPr lang="en-US" altLang="ko-KR" dirty="0" err="1" smtClean="0"/>
              <a:t>Choudhury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err="1" smtClean="0"/>
              <a:t>Srihari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Nelakuditi</a:t>
            </a:r>
            <a:endParaRPr lang="ko-KR" altLang="en-US" dirty="0"/>
          </a:p>
        </p:txBody>
      </p:sp>
      <p:pic>
        <p:nvPicPr>
          <p:cNvPr id="1026" name="Picture 2" descr="F:\lab-seminar\131030 recognizing Humans without face recognition\hotmobile-logo-2013_27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386" y="3284587"/>
            <a:ext cx="2571750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lab-seminar\131030 recognizing Humans without face recognition\duk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681" y="4705977"/>
            <a:ext cx="1171295" cy="117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lab-seminar\131030 recognizing Humans without face recognition\southcaroli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44" y="5805264"/>
            <a:ext cx="3150040" cy="65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749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2563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Contents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889706" y="1521658"/>
            <a:ext cx="346627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What is </a:t>
            </a:r>
            <a:r>
              <a:rPr lang="en-US" altLang="ko-KR" dirty="0" err="1" smtClean="0"/>
              <a:t>InSight</a:t>
            </a:r>
            <a:r>
              <a:rPr lang="en-US" altLang="ko-KR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Idea solution approach</a:t>
            </a:r>
            <a:endParaRPr lang="ko-KR" alt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Detail performance property</a:t>
            </a:r>
            <a:endParaRPr lang="ko-KR" altLang="en-US" dirty="0" smtClean="0"/>
          </a:p>
          <a:p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Experiment</a:t>
            </a:r>
            <a:endParaRPr lang="ko-KR" alt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Result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Refining the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8754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6785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Motivation</a:t>
            </a:r>
            <a:endParaRPr lang="ko-KR" altLang="en-US" sz="4000" dirty="0"/>
          </a:p>
        </p:txBody>
      </p:sp>
      <p:pic>
        <p:nvPicPr>
          <p:cNvPr id="2050" name="Picture 2" descr="F:\lab-seminar\131030 recognizing Humans without face recognition\facialrecognition_min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6" r="7025"/>
          <a:stretch/>
        </p:blipFill>
        <p:spPr bwMode="auto">
          <a:xfrm>
            <a:off x="467544" y="2348880"/>
            <a:ext cx="336011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1920" y="3356992"/>
            <a:ext cx="51847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Face recognition may not be always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r>
              <a:rPr lang="en-US" altLang="ko-KR" dirty="0" smtClean="0"/>
              <a:t>    -&gt; Need new way to recognize person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0365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39678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What is </a:t>
            </a:r>
            <a:r>
              <a:rPr lang="en-US" altLang="ko-KR" sz="4000" dirty="0" err="1" smtClean="0"/>
              <a:t>InSight</a:t>
            </a:r>
            <a:r>
              <a:rPr lang="en-US" altLang="ko-KR" sz="4000" dirty="0" smtClean="0"/>
              <a:t>?</a:t>
            </a:r>
            <a:endParaRPr lang="ko-KR" alt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750554" y="3212976"/>
            <a:ext cx="30559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Colors/Patterns of clothes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Body structures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Decorations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Motion patterns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6683" y="4047455"/>
            <a:ext cx="2995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“visual fingerprint”</a:t>
            </a:r>
            <a:endParaRPr lang="ko-KR" altLang="en-US" sz="2400" b="1" dirty="0"/>
          </a:p>
        </p:txBody>
      </p:sp>
      <p:sp>
        <p:nvSpPr>
          <p:cNvPr id="8" name="오른쪽 화살표 7"/>
          <p:cNvSpPr/>
          <p:nvPr/>
        </p:nvSpPr>
        <p:spPr>
          <a:xfrm>
            <a:off x="3995936" y="4099139"/>
            <a:ext cx="1368152" cy="3100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38323" y="1988840"/>
            <a:ext cx="8082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Insight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: The system which makes individual discriminant without face recognition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7435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5556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Idea solution approach</a:t>
            </a:r>
            <a:endParaRPr lang="ko-KR" altLang="en-US" sz="4000" dirty="0"/>
          </a:p>
        </p:txBody>
      </p:sp>
      <p:pic>
        <p:nvPicPr>
          <p:cNvPr id="3074" name="Picture 2" descr="F:\lab-seminar\131030 recognizing Humans without face recognition\Fi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6983413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4000996"/>
            <a:ext cx="726500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Smartphone takes a picture opportunistically while owner uses it</a:t>
            </a:r>
          </a:p>
          <a:p>
            <a:r>
              <a:rPr lang="en-US" altLang="ko-KR" dirty="0" smtClean="0"/>
              <a:t>    (checking e-mail etc.)</a:t>
            </a:r>
          </a:p>
          <a:p>
            <a:endParaRPr lang="en-US" altLang="ko-KR" dirty="0"/>
          </a:p>
          <a:p>
            <a:r>
              <a:rPr lang="en-US" altLang="ko-KR" dirty="0" smtClean="0"/>
              <a:t>2. Image segmentation, processing</a:t>
            </a:r>
          </a:p>
          <a:p>
            <a:endParaRPr lang="en-US" altLang="ko-KR" dirty="0"/>
          </a:p>
          <a:p>
            <a:r>
              <a:rPr lang="en-US" altLang="ko-KR" dirty="0" smtClean="0"/>
              <a:t>3. Making one’s self-fingerprint</a:t>
            </a:r>
          </a:p>
          <a:p>
            <a:endParaRPr lang="en-US" altLang="ko-KR" dirty="0"/>
          </a:p>
          <a:p>
            <a:r>
              <a:rPr lang="en-US" altLang="ko-KR" dirty="0" smtClean="0"/>
              <a:t>4. </a:t>
            </a:r>
            <a:r>
              <a:rPr lang="en-US" altLang="ko-KR" b="1" u="sng" dirty="0" smtClean="0"/>
              <a:t>Storing it on cloud</a:t>
            </a:r>
            <a:r>
              <a:rPr lang="en-US" altLang="ko-KR" dirty="0" smtClean="0"/>
              <a:t> / Transmitting it to around via BLE or WI-FI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5392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57133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Idea solution approach</a:t>
            </a:r>
            <a:endParaRPr lang="ko-KR" alt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827584" y="3598858"/>
            <a:ext cx="81028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5. pressing a button on camera-enabled glasses and recording short video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6. Transferring it to smartphone and separates individuals</a:t>
            </a:r>
          </a:p>
          <a:p>
            <a:endParaRPr lang="en-US" altLang="ko-KR" dirty="0"/>
          </a:p>
          <a:p>
            <a:r>
              <a:rPr lang="en-US" altLang="ko-KR" dirty="0" smtClean="0"/>
              <a:t>7. Extracting visual fingerprint each of them</a:t>
            </a:r>
          </a:p>
          <a:p>
            <a:endParaRPr lang="en-US" altLang="ko-KR" dirty="0"/>
          </a:p>
          <a:p>
            <a:r>
              <a:rPr lang="en-US" altLang="ko-KR" dirty="0" smtClean="0"/>
              <a:t>8. Computing the similarity with data in the cloud</a:t>
            </a:r>
          </a:p>
          <a:p>
            <a:endParaRPr lang="en-US" altLang="ko-KR" dirty="0"/>
          </a:p>
          <a:p>
            <a:r>
              <a:rPr lang="en-US" altLang="ko-KR" dirty="0" smtClean="0"/>
              <a:t>9. Comparing the similarity to confidence threshold</a:t>
            </a:r>
          </a:p>
          <a:p>
            <a:r>
              <a:rPr lang="en-US" altLang="ko-KR" dirty="0" smtClean="0"/>
              <a:t>   (higher : identifying, less : exploring motion pattern)</a:t>
            </a:r>
          </a:p>
        </p:txBody>
      </p:sp>
      <p:pic>
        <p:nvPicPr>
          <p:cNvPr id="6146" name="Picture 2" descr="F:\lab-seminar\131030 recognizing Humans without face recognition\glass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334" y="1628800"/>
            <a:ext cx="337185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112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5556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Idea solution approach</a:t>
            </a:r>
            <a:endParaRPr lang="ko-KR" alt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841038" y="4820959"/>
            <a:ext cx="76193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10. Labeling person who is identified through computing the similarity</a:t>
            </a:r>
          </a:p>
          <a:p>
            <a:r>
              <a:rPr lang="en-US" altLang="ko-KR" dirty="0" smtClean="0"/>
              <a:t>     between data from camera-enabled glass and self-fingerprint</a:t>
            </a:r>
          </a:p>
          <a:p>
            <a:endParaRPr lang="en-US" altLang="ko-KR" dirty="0"/>
          </a:p>
          <a:p>
            <a:r>
              <a:rPr lang="en-US" altLang="ko-KR" dirty="0" smtClean="0"/>
              <a:t>11. User can view this label on glass or smartphone screen</a:t>
            </a:r>
            <a:endParaRPr lang="ko-KR" altLang="en-US" dirty="0"/>
          </a:p>
        </p:txBody>
      </p:sp>
      <p:pic>
        <p:nvPicPr>
          <p:cNvPr id="4098" name="Picture 2" descr="F:\lab-seminar\131030 recognizing Humans without face recognition\Fig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032" y="1452395"/>
            <a:ext cx="4484216" cy="298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416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68377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Detail performance property</a:t>
            </a:r>
            <a:endParaRPr lang="ko-KR" altLang="en-US" sz="4000" dirty="0"/>
          </a:p>
        </p:txBody>
      </p:sp>
      <p:grpSp>
        <p:nvGrpSpPr>
          <p:cNvPr id="3" name="그룹 2"/>
          <p:cNvGrpSpPr/>
          <p:nvPr/>
        </p:nvGrpSpPr>
        <p:grpSpPr>
          <a:xfrm>
            <a:off x="683568" y="2564904"/>
            <a:ext cx="3371850" cy="2152650"/>
            <a:chOff x="611560" y="2197345"/>
            <a:chExt cx="3371850" cy="2152650"/>
          </a:xfrm>
        </p:grpSpPr>
        <p:pic>
          <p:nvPicPr>
            <p:cNvPr id="7170" name="Picture 2" descr="F:\lab-seminar\131030 recognizing Humans without face recognition\Frg3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2197345"/>
              <a:ext cx="33718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865088" y="3915804"/>
              <a:ext cx="1872208" cy="4103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131426" y="2754794"/>
            <a:ext cx="45742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Cropping out a rectangular region</a:t>
            </a:r>
          </a:p>
          <a:p>
            <a:r>
              <a:rPr lang="en-US" altLang="ko-KR" dirty="0" smtClean="0"/>
              <a:t>    (below the face/neck)</a:t>
            </a:r>
          </a:p>
          <a:p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Applying two techniques on the image</a:t>
            </a:r>
          </a:p>
          <a:p>
            <a:r>
              <a:rPr lang="en-US" altLang="ko-KR" dirty="0" smtClean="0"/>
              <a:t>    - </a:t>
            </a:r>
            <a:r>
              <a:rPr lang="en-US" altLang="ko-KR" dirty="0" err="1" smtClean="0"/>
              <a:t>Spatiogram</a:t>
            </a:r>
            <a:endParaRPr lang="en-US" altLang="ko-KR" dirty="0" smtClean="0"/>
          </a:p>
          <a:p>
            <a:r>
              <a:rPr lang="en-US" altLang="ko-KR" dirty="0" smtClean="0"/>
              <a:t>    - Wavelet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257" y="2065235"/>
            <a:ext cx="2421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Self-fingerprint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22544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68377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Detail performance property</a:t>
            </a:r>
            <a:endParaRPr lang="ko-KR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7443" y="2238798"/>
                <a:ext cx="6514797" cy="300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500" b="1" dirty="0" err="1" smtClean="0"/>
                  <a:t>Spatiogram</a:t>
                </a:r>
                <a:endParaRPr lang="en-US" altLang="ko-KR" sz="2500" b="1" dirty="0" smtClean="0"/>
              </a:p>
              <a:p>
                <a:pPr lvl="1"/>
                <a:r>
                  <a:rPr lang="en-US" altLang="ko-KR" dirty="0" smtClean="0"/>
                  <a:t>: color histogram</a:t>
                </a:r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 smtClean="0"/>
                  <a:t>Capturing how colors are distributed in 2D space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𝐼</m:t>
                          </m:r>
                        </m:sub>
                      </m:sSub>
                      <m:d>
                        <m:d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= &lt;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n-US" altLang="ko-KR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 </m:t>
                          </m:r>
                          <m:r>
                            <a:rPr lang="ko-KR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n-US" altLang="ko-KR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ko-KR" altLang="en-US" b="0" i="1" smtClean="0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n-US" altLang="ko-KR" b="0" i="1" smtClean="0">
                          <a:latin typeface="Cambria Math"/>
                        </a:rPr>
                        <m:t>&gt;, </m:t>
                      </m:r>
                      <m:r>
                        <a:rPr lang="en-US" altLang="ko-KR" b="0" i="1" smtClean="0">
                          <a:latin typeface="Cambria Math"/>
                        </a:rPr>
                        <m:t>𝑏</m:t>
                      </m:r>
                      <m:r>
                        <a:rPr lang="en-US" altLang="ko-KR" b="0" i="1" smtClean="0">
                          <a:latin typeface="Cambria Math"/>
                        </a:rPr>
                        <m:t>=1,2 ⋯, 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𝐵</m:t>
                      </m:r>
                    </m:oMath>
                  </m:oMathPara>
                </a14:m>
                <a:endParaRPr lang="en-US" altLang="ko-KR" b="0" dirty="0" smtClean="0">
                  <a:ea typeface="Cambria Math"/>
                </a:endParaRP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B: the number of color bins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en-US" altLang="ko-KR" b="0" i="1" dirty="0" smtClean="0">
                    <a:latin typeface="Cambria Math"/>
                  </a:rPr>
                  <a:t> </a:t>
                </a:r>
                <a:r>
                  <a:rPr lang="en-US" altLang="ko-KR" b="0" dirty="0" smtClean="0">
                    <a:latin typeface="+mj-lt"/>
                  </a:rPr>
                  <a:t>the number of pixels whose value falls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ko-KR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altLang="ko-KR" b="0" i="1" dirty="0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ko-KR" b="0" dirty="0" smtClean="0">
                    <a:latin typeface="+mj-lt"/>
                  </a:rPr>
                  <a:t> bin</a:t>
                </a:r>
                <a:endParaRPr lang="en-US" altLang="ko-KR" b="0" i="1" dirty="0" smtClean="0">
                  <a:latin typeface="+mj-lt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ko-KR" altLang="en-US" b="0" i="1" smtClean="0"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en-US" altLang="ko-KR" b="0" dirty="0" smtClean="0"/>
                  <a:t> the mean vector</a:t>
                </a:r>
                <a:endParaRPr lang="en-US" altLang="ko-KR" b="0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ko-KR" altLang="en-US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:  </m:t>
                    </m:r>
                  </m:oMath>
                </a14:m>
                <a:r>
                  <a:rPr lang="en-US" altLang="ko-KR" dirty="0" smtClean="0">
                    <a:latin typeface="+mn-ea"/>
                  </a:rPr>
                  <a:t>the covariance matrices</a:t>
                </a:r>
                <a:endParaRPr lang="en-US" altLang="ko-KR" dirty="0">
                  <a:latin typeface="+mn-ea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43" y="2238798"/>
                <a:ext cx="6514797" cy="3005118"/>
              </a:xfrm>
              <a:prstGeom prst="rect">
                <a:avLst/>
              </a:prstGeom>
              <a:blipFill rotWithShape="1">
                <a:blip r:embed="rId2"/>
                <a:stretch>
                  <a:fillRect l="-1592" t="-1420" b="-223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 descr="F:\lab-seminar\131030 recognizing Humans without face recognition\colorhistogram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4"/>
          <a:stretch/>
        </p:blipFill>
        <p:spPr bwMode="auto">
          <a:xfrm>
            <a:off x="6660232" y="2420888"/>
            <a:ext cx="234630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937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68377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Detail performance property</a:t>
            </a:r>
            <a:endParaRPr lang="ko-KR" altLang="en-US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67544" y="2492896"/>
                <a:ext cx="7933197" cy="2693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500" b="1" dirty="0" smtClean="0"/>
                  <a:t>Wavelet</a:t>
                </a:r>
              </a:p>
              <a:p>
                <a:endParaRPr lang="en-US" altLang="ko-KR" dirty="0"/>
              </a:p>
              <a:p>
                <a:pPr lvl="1"/>
                <a:r>
                  <a:rPr lang="en-US" altLang="ko-KR" dirty="0" smtClean="0"/>
                  <a:t>Analyze patterns on apparels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h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en-US" altLang="ko-KR" b="0" i="1" dirty="0" smtClean="0">
                    <a:latin typeface="Cambria Math"/>
                  </a:rPr>
                  <a:t> </a:t>
                </a:r>
                <a:r>
                  <a:rPr lang="en-US" altLang="ko-KR" dirty="0" smtClean="0">
                    <a:latin typeface="+mj-lt"/>
                  </a:rPr>
                  <a:t>horizontal energy distribution</a:t>
                </a:r>
                <a:endParaRPr lang="en-US" altLang="ko-KR" b="0" i="1" dirty="0" smtClean="0">
                  <a:latin typeface="+mj-lt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en-US" altLang="ko-KR" b="0" dirty="0" smtClean="0"/>
                  <a:t> vertical energy distribution</a:t>
                </a:r>
                <a:endParaRPr lang="en-US" altLang="ko-KR" b="0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:  </m:t>
                    </m:r>
                  </m:oMath>
                </a14:m>
                <a:r>
                  <a:rPr lang="en-US" altLang="ko-KR" dirty="0" smtClean="0">
                    <a:latin typeface="+mn-ea"/>
                  </a:rPr>
                  <a:t>diagonal energy distribution</a:t>
                </a:r>
              </a:p>
              <a:p>
                <a:pPr lvl="1"/>
                <a:endParaRPr lang="en-US" altLang="ko-KR" dirty="0">
                  <a:latin typeface="+mn-ea"/>
                </a:endParaRPr>
              </a:p>
              <a:p>
                <a:pPr lvl="1"/>
                <a:r>
                  <a:rPr lang="en-US" altLang="ko-KR" dirty="0" smtClean="0">
                    <a:latin typeface="+mn-ea"/>
                  </a:rPr>
                  <a:t>Using </a:t>
                </a:r>
                <a:r>
                  <a:rPr lang="en-US" altLang="ko-KR" b="1" u="sng" dirty="0" smtClean="0">
                    <a:latin typeface="+mn-ea"/>
                  </a:rPr>
                  <a:t>ratio</a:t>
                </a:r>
                <a:r>
                  <a:rPr lang="en-US" altLang="ko-KR" dirty="0" smtClean="0">
                    <a:latin typeface="+mn-ea"/>
                  </a:rPr>
                  <a:t> to improve robustness against different viewing distances</a:t>
                </a:r>
                <a:endParaRPr lang="en-US" altLang="ko-KR" dirty="0">
                  <a:latin typeface="+mn-ea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492896"/>
                <a:ext cx="7933197" cy="2693045"/>
              </a:xfrm>
              <a:prstGeom prst="rect">
                <a:avLst/>
              </a:prstGeom>
              <a:blipFill rotWithShape="1">
                <a:blip r:embed="rId2"/>
                <a:stretch>
                  <a:fillRect l="-1307" t="-1584" r="-231" b="-248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 descr="F:\lab-seminar\131030 recognizing Humans without face recognition\horizont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586211"/>
            <a:ext cx="2981325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4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68377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Detail performance property</a:t>
            </a:r>
            <a:endParaRPr lang="ko-KR" altLang="en-US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043608" y="1412776"/>
                <a:ext cx="7138429" cy="53717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 smtClean="0"/>
                  <a:t>Fingerprint Matching</a:t>
                </a:r>
              </a:p>
              <a:p>
                <a:endParaRPr lang="en-US" altLang="ko-KR" dirty="0"/>
              </a:p>
              <a:p>
                <a:pPr lvl="1"/>
                <a:r>
                  <a:rPr lang="en-US" altLang="ko-KR" dirty="0" smtClean="0"/>
                  <a:t>Self fingerprint S =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{</m:t>
                    </m:r>
                    <m:r>
                      <a:rPr lang="en-US" altLang="ko-KR" b="0" i="1" smtClean="0">
                        <a:latin typeface="Cambria Math"/>
                      </a:rPr>
                      <m:t>𝑛</m:t>
                    </m:r>
                    <m:r>
                      <a:rPr lang="en-US" altLang="ko-KR" b="0" i="1" smtClean="0">
                        <a:latin typeface="Cambria Math"/>
                      </a:rPr>
                      <m:t>, </m:t>
                    </m:r>
                    <m:r>
                      <a:rPr lang="ko-KR" altLang="en-US" b="0" i="1" smtClean="0">
                        <a:latin typeface="Cambria Math"/>
                      </a:rPr>
                      <m:t>𝜇</m:t>
                    </m:r>
                    <m:r>
                      <a:rPr lang="en-US" altLang="ko-KR" b="0" i="1" smtClean="0">
                        <a:latin typeface="Cambria Math"/>
                      </a:rPr>
                      <m:t>, </m:t>
                    </m:r>
                    <m:r>
                      <a:rPr lang="ko-KR" altLang="en-US" b="0" i="1" smtClean="0">
                        <a:latin typeface="Cambria Math"/>
                      </a:rPr>
                      <m:t>𝜎</m:t>
                    </m:r>
                    <m:r>
                      <a:rPr lang="en-US" altLang="ko-KR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altLang="ko-KR" dirty="0" smtClean="0"/>
                  <a:t> </a:t>
                </a:r>
              </a:p>
              <a:p>
                <a:pPr lvl="1"/>
                <a:r>
                  <a:rPr lang="en-US" altLang="ko-KR" dirty="0" smtClean="0"/>
                  <a:t>Viewed fingerprint S’ =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{</m:t>
                    </m:r>
                    <m:sSup>
                      <m:sSup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altLang="ko-KR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altLang="ko-KR" b="0" i="1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ko-KR" altLang="en-US" b="0" i="1" smtClean="0">
                            <a:latin typeface="Cambria Math"/>
                          </a:rPr>
                          <m:t>𝜇</m:t>
                        </m:r>
                      </m:e>
                      <m:sup>
                        <m:r>
                          <a:rPr lang="en-US" altLang="ko-KR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altLang="ko-KR" b="0" i="1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ko-KR" alt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altLang="ko-KR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altLang="ko-KR" b="0" i="1" smtClean="0">
                        <a:latin typeface="Cambria Math"/>
                      </a:rPr>
                      <m:t>}</m:t>
                    </m:r>
                  </m:oMath>
                </a14:m>
                <a:endParaRPr lang="en-US" altLang="ko-KR" dirty="0" smtClean="0"/>
              </a:p>
              <a:p>
                <a:endParaRPr lang="en-US" altLang="ko-KR" dirty="0" smtClean="0"/>
              </a:p>
              <a:p>
                <a:r>
                  <a:rPr lang="en-US" altLang="ko-KR" b="1" dirty="0" smtClean="0"/>
                  <a:t>Similarity :</a:t>
                </a:r>
                <a:r>
                  <a:rPr lang="en-US" altLang="ko-KR" dirty="0" smtClean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i="1" smtClean="0">
                          <a:latin typeface="Cambria Math"/>
                        </a:rPr>
                        <m:t>𝜌</m:t>
                      </m:r>
                      <m:r>
                        <a:rPr lang="en-US" altLang="ko-KR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ko-KR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altLang="ko-K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𝐵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altLang="ko-KR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𝑏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altLang="ko-KR" b="0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𝑏</m:t>
                                  </m:r>
                                </m:sub>
                                <m:sup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rad>
                          <m:r>
                            <a:rPr lang="en-US" altLang="ko-KR" b="0" i="1" smtClean="0">
                              <a:latin typeface="Cambria Math"/>
                            </a:rPr>
                            <m:t>8</m:t>
                          </m:r>
                          <m:r>
                            <a:rPr lang="ko-KR" altLang="en-US" b="0" i="1" smtClean="0">
                              <a:latin typeface="Cambria Math"/>
                            </a:rPr>
                            <m:t>𝜋</m:t>
                          </m:r>
                        </m:e>
                      </m:nary>
                      <m:sSup>
                        <m:sSup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ko-K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en-US" altLang="ko-KR" b="0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altLang="ko-KR" b="0" i="1" smtClean="0">
                                      <a:latin typeface="Cambria Math"/>
                                    </a:rPr>
                                    <m:t>𝑏</m:t>
                                  </m:r>
                                </m:sub>
                                <m:sup/>
                                <m:e/>
                              </m:nary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en-US" altLang="ko-KR" b="0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altLang="ko-KR" b="0" i="1" smtClean="0">
                                      <a:latin typeface="Cambria Math"/>
                                    </a:rPr>
                                    <m:t>𝑏</m:t>
                                  </m:r>
                                </m:sub>
                                <m:sup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  <m:e/>
                              </m:nary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ko-KR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ko-KR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altLang="ko-KR" b="0" i="1" smtClean="0">
                          <a:latin typeface="Cambria Math"/>
                        </a:rPr>
                        <m:t>𝑁</m:t>
                      </m:r>
                      <m:r>
                        <a:rPr lang="en-US" altLang="ko-KR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ko-KR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n-US" altLang="ko-KR" b="0" i="1" smtClean="0">
                          <a:latin typeface="Cambria Math"/>
                        </a:rPr>
                        <m:t>;</m:t>
                      </m:r>
                      <m:sSubSup>
                        <m:sSubSup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ko-KR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𝑏</m:t>
                          </m:r>
                        </m:sub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ko-KR" b="0" i="1" smtClean="0">
                          <a:latin typeface="Cambria Math"/>
                        </a:rPr>
                        <m:t>, 2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subSup"/>
                              <m:ctrlPr>
                                <a:rPr lang="en-US" altLang="ko-KR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US" altLang="ko-KR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  <m:sup/>
                            <m:e/>
                          </m:nary>
                          <m:r>
                            <a:rPr lang="en-US" altLang="ko-KR" b="0" i="1" smtClean="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limLoc m:val="subSup"/>
                              <m:ctrlPr>
                                <a:rPr lang="en-US" altLang="ko-KR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US" altLang="ko-KR" b="0" i="1" smtClean="0">
                                  <a:latin typeface="Cambria Math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  <m:e/>
                          </m:nary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altLang="ko-KR" dirty="0" smtClean="0"/>
              </a:p>
              <a:p>
                <a:endParaRPr lang="en-US" altLang="ko-KR" b="0" i="1" dirty="0" smtClean="0">
                  <a:latin typeface="Cambria Math"/>
                </a:endParaRPr>
              </a:p>
              <a:p>
                <a:pPr lvl="1"/>
                <a:r>
                  <a:rPr lang="en-US" altLang="ko-KR" b="0" dirty="0" smtClean="0"/>
                  <a:t>Both have B color bins</a:t>
                </a:r>
              </a:p>
              <a:p>
                <a:endParaRPr lang="en-US" altLang="ko-KR" b="0" i="1" dirty="0" smtClean="0">
                  <a:latin typeface="Cambria Math"/>
                </a:endParaRPr>
              </a:p>
              <a:p>
                <a:r>
                  <a:rPr lang="en-US" altLang="ko-KR" b="1" dirty="0" smtClean="0">
                    <a:latin typeface="+mn-ea"/>
                  </a:rPr>
                  <a:t>Confidence score :</a:t>
                </a:r>
                <a:r>
                  <a:rPr lang="en-US" altLang="ko-KR" dirty="0" smtClean="0">
                    <a:latin typeface="+mn-ea"/>
                  </a:rPr>
                  <a:t> </a:t>
                </a:r>
                <a:r>
                  <a:rPr lang="en-US" altLang="ko-KR" dirty="0" smtClean="0">
                    <a:latin typeface="+mn-ea"/>
                  </a:rPr>
                  <a:t>bagg</a:t>
                </a:r>
                <a:r>
                  <a:rPr lang="en-US" altLang="ko-KR" dirty="0" smtClean="0">
                    <a:latin typeface="+mn-ea"/>
                  </a:rPr>
                  <a:t>ing</a:t>
                </a:r>
                <a:r>
                  <a:rPr lang="en-US" altLang="ko-KR" dirty="0" smtClean="0">
                    <a:latin typeface="+mn-ea"/>
                  </a:rPr>
                  <a:t> </a:t>
                </a:r>
                <a:r>
                  <a:rPr lang="en-US" altLang="ko-KR" dirty="0" smtClean="0">
                    <a:latin typeface="+mn-ea"/>
                  </a:rPr>
                  <a:t>decision tree(BDT)</a:t>
                </a:r>
              </a:p>
              <a:p>
                <a:r>
                  <a:rPr lang="en-US" altLang="ko-KR" dirty="0" smtClean="0">
                    <a:latin typeface="+mn-ea"/>
                  </a:rPr>
                  <a:t>                          selects random sample from the training data</a:t>
                </a:r>
              </a:p>
              <a:p>
                <a:r>
                  <a:rPr lang="en-US" altLang="ko-KR" dirty="0">
                    <a:latin typeface="+mn-ea"/>
                  </a:rPr>
                  <a:t> </a:t>
                </a:r>
                <a:r>
                  <a:rPr lang="en-US" altLang="ko-KR" dirty="0" smtClean="0">
                    <a:latin typeface="+mn-ea"/>
                  </a:rPr>
                  <a:t>                         builds multiple decision trees</a:t>
                </a:r>
              </a:p>
              <a:p>
                <a:r>
                  <a:rPr lang="en-US" altLang="ko-KR" dirty="0">
                    <a:latin typeface="+mn-ea"/>
                  </a:rPr>
                  <a:t> </a:t>
                </a:r>
                <a:r>
                  <a:rPr lang="en-US" altLang="ko-KR" dirty="0" smtClean="0">
                    <a:latin typeface="+mn-ea"/>
                  </a:rPr>
                  <a:t>                         chooses a weighted majority voting result</a:t>
                </a:r>
                <a:endParaRPr lang="en-US" altLang="ko-KR" dirty="0">
                  <a:latin typeface="+mn-ea"/>
                </a:endParaRPr>
              </a:p>
              <a:p>
                <a:endParaRPr lang="en-US" altLang="ko-KR" dirty="0">
                  <a:latin typeface="+mn-ea"/>
                </a:endParaRPr>
              </a:p>
              <a:p>
                <a:r>
                  <a:rPr lang="en-US" altLang="ko-KR" dirty="0" smtClean="0">
                    <a:latin typeface="+mn-ea"/>
                  </a:rPr>
                  <a:t> Combining the similarity and confidence score</a:t>
                </a:r>
              </a:p>
              <a:p>
                <a:r>
                  <a:rPr lang="en-US" altLang="ko-KR" dirty="0" smtClean="0">
                    <a:latin typeface="+mn-ea"/>
                  </a:rPr>
                  <a:t>  (higher : Selecting candidates, less : “Unsure”)</a:t>
                </a:r>
                <a:endParaRPr lang="en-US" altLang="ko-KR" dirty="0">
                  <a:latin typeface="+mn-ea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412776"/>
                <a:ext cx="7138429" cy="5371792"/>
              </a:xfrm>
              <a:prstGeom prst="rect">
                <a:avLst/>
              </a:prstGeom>
              <a:blipFill rotWithShape="1">
                <a:blip r:embed="rId2"/>
                <a:stretch>
                  <a:fillRect l="-683" t="-568" b="-90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388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776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Experiment</a:t>
            </a:r>
            <a:endParaRPr lang="ko-KR" alt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4419194" y="2492896"/>
            <a:ext cx="411375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15users dressed in regular attires</a:t>
            </a:r>
          </a:p>
          <a:p>
            <a:r>
              <a:rPr lang="en-US" altLang="ko-KR" dirty="0" smtClean="0"/>
              <a:t>    (actively use their smartphones)</a:t>
            </a:r>
            <a:endParaRPr lang="ko-KR" alt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err="1" smtClean="0"/>
              <a:t>PivotHead</a:t>
            </a:r>
            <a:r>
              <a:rPr lang="en-US" altLang="ko-KR" dirty="0" smtClean="0"/>
              <a:t> camera enabled glasses</a:t>
            </a:r>
          </a:p>
          <a:p>
            <a:r>
              <a:rPr lang="en-US" altLang="ko-KR" dirty="0" smtClean="0"/>
              <a:t>    (single user)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Samsung Galaxy phones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err="1" smtClean="0"/>
              <a:t>Montecarlo</a:t>
            </a:r>
            <a:r>
              <a:rPr lang="en-US" altLang="ko-KR" dirty="0" smtClean="0"/>
              <a:t> simulation</a:t>
            </a:r>
            <a:endParaRPr lang="en-US" altLang="ko-KR" dirty="0"/>
          </a:p>
        </p:txBody>
      </p:sp>
      <p:pic>
        <p:nvPicPr>
          <p:cNvPr id="15362" name="Picture 2" descr="F:\lab-seminar\131030 recognizing Humans without face recognition\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76" y="2348880"/>
            <a:ext cx="3126052" cy="278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36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776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Experiment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583794"/>
            <a:ext cx="254704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 smtClean="0"/>
              <a:t>Pre-Experiment</a:t>
            </a:r>
            <a:endParaRPr lang="ko-KR" altLang="en-US" sz="2500" b="1" dirty="0"/>
          </a:p>
        </p:txBody>
      </p:sp>
      <p:pic>
        <p:nvPicPr>
          <p:cNvPr id="11266" name="Picture 2" descr="F:\lab-seminar\131030 recognizing Humans without face recognition\result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6859588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4169008"/>
            <a:ext cx="1524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Similarity</a:t>
            </a:r>
          </a:p>
          <a:p>
            <a:r>
              <a:rPr lang="en-US" altLang="ko-KR" dirty="0" smtClean="0"/>
              <a:t>(</a:t>
            </a:r>
            <a:r>
              <a:rPr lang="en-US" altLang="ko-KR" dirty="0" err="1" smtClean="0"/>
              <a:t>Spatiogram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47864" y="4169008"/>
            <a:ext cx="1989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Confidence score</a:t>
            </a:r>
          </a:p>
          <a:p>
            <a:r>
              <a:rPr lang="en-US" altLang="ko-KR" dirty="0" smtClean="0"/>
              <a:t>(Wavelet)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24128" y="4169008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Combining 2datas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5301208"/>
            <a:ext cx="66786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Lighter pixel : higher similarity(Confidence score)</a:t>
            </a:r>
          </a:p>
          <a:p>
            <a:endParaRPr lang="en-US" altLang="ko-KR" dirty="0"/>
          </a:p>
          <a:p>
            <a:r>
              <a:rPr lang="en-US" altLang="ko-KR" dirty="0" err="1" smtClean="0"/>
              <a:t>Spatiogram</a:t>
            </a:r>
            <a:r>
              <a:rPr lang="en-US" altLang="ko-KR" dirty="0" smtClean="0"/>
              <a:t> and Confidence exhibit </a:t>
            </a:r>
            <a:r>
              <a:rPr lang="en-US" altLang="ko-KR" b="1" u="sng" dirty="0" smtClean="0"/>
              <a:t>complementary</a:t>
            </a:r>
            <a:r>
              <a:rPr lang="en-US" altLang="ko-KR" dirty="0" smtClean="0"/>
              <a:t> behavior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2533563" y="2132856"/>
            <a:ext cx="670285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788024" y="2132856"/>
            <a:ext cx="670285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42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15781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Result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1521658"/>
            <a:ext cx="34711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Result – facing the glass</a:t>
            </a:r>
            <a:endParaRPr lang="ko-KR" altLang="en-US" sz="2200" b="1" dirty="0"/>
          </a:p>
        </p:txBody>
      </p:sp>
      <p:pic>
        <p:nvPicPr>
          <p:cNvPr id="12290" name="Picture 2" descr="F:\lab-seminar\131030 recognizing Humans without face recognition\self-fingerpri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11497"/>
            <a:ext cx="5730229" cy="290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5301208"/>
            <a:ext cx="65308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The average is computed over all the possible combinations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None of the users are recognized incorrectly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091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15781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Result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1521658"/>
            <a:ext cx="50038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Result – facing away from the glass</a:t>
            </a:r>
            <a:endParaRPr lang="ko-KR" altLang="en-US" sz="2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339752" y="5301208"/>
            <a:ext cx="48768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Increasing the users are recognized unsurely</a:t>
            </a:r>
          </a:p>
          <a:p>
            <a:endParaRPr lang="en-US" altLang="ko-KR" dirty="0"/>
          </a:p>
          <a:p>
            <a:r>
              <a:rPr lang="en-US" altLang="ko-KR" dirty="0" smtClean="0"/>
              <a:t>Few users are recognized incorrectly</a:t>
            </a:r>
            <a:endParaRPr lang="ko-KR" altLang="en-US" dirty="0"/>
          </a:p>
        </p:txBody>
      </p:sp>
      <p:pic>
        <p:nvPicPr>
          <p:cNvPr id="13314" name="Picture 2" descr="F:\lab-seminar\131030 recognizing Humans without face recognition\fig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945" y="2011495"/>
            <a:ext cx="5953051" cy="300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66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47799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Refining the system</a:t>
            </a:r>
            <a:endParaRPr lang="ko-KR" alt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2965879" y="2852936"/>
            <a:ext cx="590059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Insufficient self-fingerprint</a:t>
            </a:r>
          </a:p>
          <a:p>
            <a:endParaRPr lang="en-US" altLang="ko-KR" dirty="0"/>
          </a:p>
          <a:p>
            <a:r>
              <a:rPr lang="en-US" altLang="ko-KR" dirty="0" smtClean="0"/>
              <a:t>Uploading the additional data includes full clothing to</a:t>
            </a:r>
          </a:p>
          <a:p>
            <a:r>
              <a:rPr lang="en-US" altLang="ko-KR" dirty="0" smtClean="0"/>
              <a:t>the cloud</a:t>
            </a:r>
          </a:p>
          <a:p>
            <a:endParaRPr lang="en-US" altLang="ko-KR" dirty="0"/>
          </a:p>
          <a:p>
            <a:r>
              <a:rPr lang="en-US" altLang="ko-KR" dirty="0" smtClean="0"/>
              <a:t>Updating the visual feature of one’s back</a:t>
            </a:r>
          </a:p>
          <a:p>
            <a:endParaRPr lang="en-US" altLang="ko-KR" dirty="0"/>
          </a:p>
          <a:p>
            <a:r>
              <a:rPr lang="en-US" altLang="ko-KR" dirty="0" smtClean="0"/>
              <a:t>-&gt;Utilizing enriched fingerprint(recursive process)</a:t>
            </a:r>
          </a:p>
        </p:txBody>
      </p:sp>
      <p:pic>
        <p:nvPicPr>
          <p:cNvPr id="5123" name="Picture 3" descr="F:\lab-seminar\131030 recognizing Humans without face recognition\정장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8" t="2493"/>
          <a:stretch/>
        </p:blipFill>
        <p:spPr bwMode="auto">
          <a:xfrm>
            <a:off x="442292" y="2011221"/>
            <a:ext cx="2595040" cy="351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83768" y="2276872"/>
            <a:ext cx="177484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 smtClean="0"/>
              <a:t>Ambiguity</a:t>
            </a:r>
            <a:endParaRPr lang="ko-KR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113222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47799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Refining the system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1521658"/>
            <a:ext cx="33997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smtClean="0"/>
              <a:t>Result – Refined system</a:t>
            </a:r>
            <a:endParaRPr lang="ko-KR" altLang="en-US" sz="2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11560" y="5301208"/>
            <a:ext cx="76177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Randomly choose 4people with their backs facing the glass and add it</a:t>
            </a:r>
          </a:p>
          <a:p>
            <a:endParaRPr lang="en-US" altLang="ko-KR" dirty="0"/>
          </a:p>
          <a:p>
            <a:r>
              <a:rPr lang="en-US" altLang="ko-KR" dirty="0" smtClean="0"/>
              <a:t>Time sequence : the number of repeating times</a:t>
            </a:r>
            <a:endParaRPr lang="ko-KR" altLang="en-US" dirty="0"/>
          </a:p>
        </p:txBody>
      </p:sp>
      <p:pic>
        <p:nvPicPr>
          <p:cNvPr id="14338" name="Picture 2" descr="F:\lab-seminar\131030 recognizing Humans without face recognition\fig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93654"/>
            <a:ext cx="600594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12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733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Conclusion</a:t>
            </a:r>
            <a:endParaRPr lang="ko-KR" alt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323528" y="2985436"/>
            <a:ext cx="86594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Colors and patterns on clothes may pose as a fingerprint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It can be used towards human recognition or content announcement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587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5696" y="2348880"/>
            <a:ext cx="55261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800" dirty="0" smtClean="0"/>
              <a:t>Thank you</a:t>
            </a:r>
            <a:endParaRPr lang="ko-KR" altLang="en-US" sz="8800" dirty="0"/>
          </a:p>
        </p:txBody>
      </p:sp>
    </p:spTree>
    <p:extLst>
      <p:ext uri="{BB962C8B-B14F-4D97-AF65-F5344CB8AC3E}">
        <p14:creationId xmlns:p14="http://schemas.microsoft.com/office/powerpoint/2010/main" val="59746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Appendix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628800"/>
            <a:ext cx="734481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Why not utilize location information to identify?</a:t>
            </a:r>
          </a:p>
          <a:p>
            <a:endParaRPr lang="en-US" altLang="ko-KR" dirty="0"/>
          </a:p>
          <a:p>
            <a:pPr lvl="1"/>
            <a:r>
              <a:rPr lang="en-US" altLang="ko-KR" dirty="0" smtClean="0"/>
              <a:t>Precise location in indoor spaces is unavailable today.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It may not be easy to extract depth information from video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But, location and compasses can be used to narrow down the search space for visual recognition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-&gt; future work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8895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Appendix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1628800"/>
            <a:ext cx="73448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 smtClean="0"/>
              <a:t>Spatiogram</a:t>
            </a:r>
            <a:endParaRPr lang="en-US" altLang="ko-KR" sz="2400" b="1" dirty="0" smtClean="0"/>
          </a:p>
          <a:p>
            <a:endParaRPr lang="en-US" altLang="ko-KR" dirty="0"/>
          </a:p>
          <a:p>
            <a:pPr lvl="1"/>
            <a:r>
              <a:rPr lang="en-US" altLang="ko-KR" dirty="0" smtClean="0"/>
              <a:t>: Color histogram</a:t>
            </a:r>
          </a:p>
          <a:p>
            <a:endParaRPr lang="en-US" altLang="ko-KR" dirty="0"/>
          </a:p>
        </p:txBody>
      </p:sp>
      <p:pic>
        <p:nvPicPr>
          <p:cNvPr id="8194" name="Picture 2" descr="F:\lab-seminar\131030 recognizing Humans without face recognition\colorhisto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47116"/>
            <a:ext cx="46101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495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Appendix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1628800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 smtClean="0"/>
              <a:t>Spatiogram</a:t>
            </a:r>
            <a:r>
              <a:rPr lang="en-US" altLang="ko-KR" sz="2400" b="1" dirty="0" smtClean="0"/>
              <a:t>(bin)</a:t>
            </a:r>
          </a:p>
          <a:p>
            <a:endParaRPr lang="en-US" altLang="ko-KR" b="1" dirty="0"/>
          </a:p>
        </p:txBody>
      </p:sp>
      <p:pic>
        <p:nvPicPr>
          <p:cNvPr id="9218" name="Picture 2" descr="F:\lab-seminar\131030 recognizing Humans without face recognition\2bi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2976"/>
            <a:ext cx="3362989" cy="161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F:\lab-seminar\131030 recognizing Humans without face recognition\1stb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175779"/>
            <a:ext cx="3600400" cy="198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:\lab-seminar\131030 recognizing Humans without face recognition\2ndbi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466" y="4199732"/>
            <a:ext cx="3457387" cy="187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7581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Appendix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772816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Bagging decision tree(BDT)</a:t>
            </a:r>
            <a:endParaRPr lang="en-US" altLang="ko-KR" sz="2400" b="1" dirty="0" smtClean="0"/>
          </a:p>
          <a:p>
            <a:endParaRPr lang="en-US" altLang="ko-KR" sz="2400" dirty="0"/>
          </a:p>
        </p:txBody>
      </p:sp>
      <p:pic>
        <p:nvPicPr>
          <p:cNvPr id="1026" name="Picture 2" descr="F:\lab-seminar\131030 recognizing Humans without face recognition\bd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689" y="2245001"/>
            <a:ext cx="5880134" cy="450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359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Appendix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772816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Bagging decision tree(BDT)</a:t>
            </a:r>
            <a:endParaRPr lang="en-US" altLang="ko-KR" sz="2400" b="1" dirty="0" smtClean="0"/>
          </a:p>
          <a:p>
            <a:endParaRPr lang="en-US" altLang="ko-KR" sz="2400" dirty="0"/>
          </a:p>
        </p:txBody>
      </p:sp>
      <p:pic>
        <p:nvPicPr>
          <p:cNvPr id="2050" name="Picture 2" descr="F:\lab-seminar\131030 recognizing Humans without face recognition\bdt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52" y="2348879"/>
            <a:ext cx="8352928" cy="418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416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Appendix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772816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Bagging decision tree(BDT)</a:t>
            </a:r>
            <a:endParaRPr lang="en-US" altLang="ko-KR" sz="2400" b="1" dirty="0" smtClean="0"/>
          </a:p>
          <a:p>
            <a:endParaRPr lang="en-US" altLang="ko-KR" sz="2400" dirty="0"/>
          </a:p>
        </p:txBody>
      </p:sp>
      <p:pic>
        <p:nvPicPr>
          <p:cNvPr id="3074" name="Picture 2" descr="F:\lab-seminar\131030 recognizing Humans without face recognition\bdt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6" b="7662"/>
          <a:stretch/>
        </p:blipFill>
        <p:spPr bwMode="auto">
          <a:xfrm>
            <a:off x="447119" y="2276872"/>
            <a:ext cx="8333960" cy="423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820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Appendix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772816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Bagging decision tree(BDT)</a:t>
            </a:r>
            <a:endParaRPr lang="en-US" altLang="ko-KR" sz="2400" b="1" dirty="0" smtClean="0"/>
          </a:p>
          <a:p>
            <a:endParaRPr lang="en-US" altLang="ko-KR" sz="2400" dirty="0"/>
          </a:p>
        </p:txBody>
      </p:sp>
      <p:pic>
        <p:nvPicPr>
          <p:cNvPr id="4098" name="Picture 2" descr="F:\lab-seminar\131030 recognizing Humans without face recognition\bdt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76872"/>
            <a:ext cx="8413230" cy="433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1434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052" y="344850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/>
              <a:t>Appendix</a:t>
            </a:r>
            <a:endParaRPr lang="ko-KR" alt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772816"/>
            <a:ext cx="83884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 smtClean="0"/>
              <a:t>Montecarlo</a:t>
            </a:r>
            <a:r>
              <a:rPr lang="en-US" altLang="ko-KR" sz="2400" b="1" dirty="0" smtClean="0"/>
              <a:t> simulation</a:t>
            </a:r>
          </a:p>
          <a:p>
            <a:endParaRPr lang="en-US" altLang="ko-KR" sz="2400" dirty="0"/>
          </a:p>
          <a:p>
            <a:pPr lvl="1"/>
            <a:r>
              <a:rPr lang="en-US" altLang="ko-KR" dirty="0" smtClean="0"/>
              <a:t>: Simulated sampling technique</a:t>
            </a:r>
          </a:p>
          <a:p>
            <a:pPr lvl="1"/>
            <a:endParaRPr lang="en-US" altLang="ko-KR" dirty="0"/>
          </a:p>
          <a:p>
            <a:pPr marL="800100" lvl="1" indent="-342900">
              <a:buAutoNum type="arabicPeriod"/>
            </a:pPr>
            <a:r>
              <a:rPr lang="en-US" altLang="ko-KR" dirty="0" smtClean="0"/>
              <a:t>Getting probability distribution of variables</a:t>
            </a:r>
          </a:p>
          <a:p>
            <a:pPr marL="800100" lvl="1" indent="-342900">
              <a:buAutoNum type="arabicPeriod"/>
            </a:pPr>
            <a:endParaRPr lang="en-US" altLang="ko-KR" dirty="0"/>
          </a:p>
          <a:p>
            <a:pPr marL="800100" lvl="1" indent="-342900">
              <a:buAutoNum type="arabicPeriod"/>
            </a:pPr>
            <a:r>
              <a:rPr lang="en-US" altLang="ko-KR" dirty="0" smtClean="0"/>
              <a:t>Setting cumulative probability distribution</a:t>
            </a:r>
          </a:p>
          <a:p>
            <a:pPr marL="800100" lvl="1" indent="-342900">
              <a:buAutoNum type="arabicPeriod"/>
            </a:pPr>
            <a:endParaRPr lang="en-US" altLang="ko-KR" dirty="0"/>
          </a:p>
          <a:p>
            <a:pPr marL="800100" lvl="1" indent="-342900">
              <a:buAutoNum type="arabicPeriod"/>
            </a:pPr>
            <a:r>
              <a:rPr lang="en-US" altLang="ko-KR" dirty="0" smtClean="0"/>
              <a:t>Allocating the range of random numbers to achieve variable value</a:t>
            </a:r>
          </a:p>
          <a:p>
            <a:pPr marL="800100" lvl="1" indent="-342900">
              <a:buAutoNum type="arabicPeriod"/>
            </a:pPr>
            <a:endParaRPr lang="en-US" altLang="ko-KR" dirty="0"/>
          </a:p>
          <a:p>
            <a:pPr marL="800100" lvl="1" indent="-342900">
              <a:buAutoNum type="arabicPeriod"/>
            </a:pPr>
            <a:r>
              <a:rPr lang="en-US" altLang="ko-KR" dirty="0" smtClean="0"/>
              <a:t>Simulation using random sampling</a:t>
            </a:r>
          </a:p>
        </p:txBody>
      </p:sp>
    </p:spTree>
    <p:extLst>
      <p:ext uri="{BB962C8B-B14F-4D97-AF65-F5344CB8AC3E}">
        <p14:creationId xmlns:p14="http://schemas.microsoft.com/office/powerpoint/2010/main" val="1311665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785</Words>
  <Application>Microsoft Office PowerPoint</Application>
  <PresentationFormat>화면 슬라이드 쇼(4:3)</PresentationFormat>
  <Paragraphs>196</Paragraphs>
  <Slides>27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rururu</dc:creator>
  <cp:lastModifiedBy>rururu</cp:lastModifiedBy>
  <cp:revision>71</cp:revision>
  <cp:lastPrinted>2013-10-30T00:28:48Z</cp:lastPrinted>
  <dcterms:created xsi:type="dcterms:W3CDTF">2013-10-29T11:25:32Z</dcterms:created>
  <dcterms:modified xsi:type="dcterms:W3CDTF">2013-10-30T01:14:17Z</dcterms:modified>
</cp:coreProperties>
</file>