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3"/>
  </p:notesMasterIdLst>
  <p:sldIdLst>
    <p:sldId id="256" r:id="rId2"/>
    <p:sldId id="279" r:id="rId3"/>
    <p:sldId id="257" r:id="rId4"/>
    <p:sldId id="278" r:id="rId5"/>
    <p:sldId id="258" r:id="rId6"/>
    <p:sldId id="259" r:id="rId7"/>
    <p:sldId id="260" r:id="rId8"/>
    <p:sldId id="263" r:id="rId9"/>
    <p:sldId id="264" r:id="rId10"/>
    <p:sldId id="265" r:id="rId11"/>
    <p:sldId id="267" r:id="rId12"/>
    <p:sldId id="280" r:id="rId13"/>
    <p:sldId id="268" r:id="rId14"/>
    <p:sldId id="269" r:id="rId15"/>
    <p:sldId id="281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334" autoAdjust="0"/>
  </p:normalViewPr>
  <p:slideViewPr>
    <p:cSldViewPr>
      <p:cViewPr>
        <p:scale>
          <a:sx n="100" d="100"/>
          <a:sy n="100" d="100"/>
        </p:scale>
        <p:origin x="-123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3A483-1C14-476F-A3F8-9D71FBD507C7}" type="datetimeFigureOut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B77080-EFE8-4CC6-8774-779A84F857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5175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2423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6166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263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2386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4418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52233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1824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9376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72316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57748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0533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05331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200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58201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4347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8238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823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49907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25005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48128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B77080-EFE8-4CC6-8774-779A84F85702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127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10DCBFD-1070-4AAF-82BF-988AA0688B66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186BD8A0-BF56-45C5-BD82-162FB2B5D32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직사각형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직사각형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9AB8-9A50-4DF8-BEAC-D0E92E94D173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3E868E82-91F4-466F-96B8-208D41A5448E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7858D-1F90-4B0F-8485-1469022FF6DF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C8CB6-094A-4939-8D19-00BABCC105F3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5CB95-9F1E-4189-995B-2B61BD3AAC66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390A2-6114-4AFE-A913-168577CF4BFE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선 연결선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이등변 삼각형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949CC-C34A-4A13-9B40-21B0383055C7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직선 연결선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내용 개체 틀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0E4FE-3734-43F2-A72C-917A9F101625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직선 연결선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이등변 삼각형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A183C-AD01-4F10-9B79-642C4ADA1EB2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3D4E60-59DC-42A1-A682-1CA4AA6B82F7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직선 연결선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이등변 삼각형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선 연결선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26DD751-B301-4134-9B36-D198C6A9D799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8" name="직선 연결선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직선 연결선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이등변 삼각형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/>
  <p:txStyles>
    <p:titleStyle>
      <a:lvl1pPr algn="l" rtl="0" eaLnBrk="1" latinLnBrk="1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1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1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1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1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err="1"/>
              <a:t>MusicalHeart</a:t>
            </a:r>
            <a:r>
              <a:rPr lang="en-US" altLang="ko-KR" dirty="0"/>
              <a:t>: A Hearty Way of Listening to Music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altLang="ko-KR" sz="1600" dirty="0" err="1" smtClean="0"/>
              <a:t>Sensys</a:t>
            </a:r>
            <a:r>
              <a:rPr lang="en-US" altLang="ko-KR" sz="1600" dirty="0" smtClean="0"/>
              <a:t> 2012, University </a:t>
            </a:r>
            <a:r>
              <a:rPr lang="en-US" altLang="ko-KR" sz="1600" dirty="0"/>
              <a:t>of Virginia, </a:t>
            </a:r>
            <a:r>
              <a:rPr lang="en-US" altLang="ko-KR" sz="1600" dirty="0" smtClean="0"/>
              <a:t>USA, Microsoft </a:t>
            </a:r>
            <a:r>
              <a:rPr lang="en-US" altLang="ko-KR" sz="1600" dirty="0"/>
              <a:t>Research Asia, Beijing, China</a:t>
            </a:r>
            <a:endParaRPr lang="ko-KR" altLang="en-US" sz="16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14CCB-15BB-419E-B87F-A6EB458189E3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526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pPr lvl="1"/>
            <a:r>
              <a:rPr lang="en-US" altLang="ko-KR" dirty="0" smtClean="0"/>
              <a:t>Contribution</a:t>
            </a:r>
          </a:p>
          <a:p>
            <a:r>
              <a:rPr lang="en-US" altLang="ko-KR" dirty="0" smtClean="0"/>
              <a:t>Background</a:t>
            </a:r>
          </a:p>
          <a:p>
            <a:r>
              <a:rPr lang="en-US" altLang="ko-KR" dirty="0"/>
              <a:t>System </a:t>
            </a:r>
            <a:r>
              <a:rPr lang="en-US" altLang="ko-KR" dirty="0" smtClean="0"/>
              <a:t>Architecture</a:t>
            </a:r>
          </a:p>
          <a:p>
            <a:r>
              <a:rPr lang="en-US" altLang="ko-KR" dirty="0"/>
              <a:t>Heart Rate </a:t>
            </a:r>
            <a:r>
              <a:rPr lang="en-US" altLang="ko-KR" dirty="0" smtClean="0"/>
              <a:t>Measurement</a:t>
            </a:r>
          </a:p>
          <a:p>
            <a:r>
              <a:rPr lang="en-US" altLang="ko-KR" dirty="0"/>
              <a:t>Activity and Context </a:t>
            </a:r>
            <a:r>
              <a:rPr lang="en-US" altLang="ko-KR" dirty="0" smtClean="0"/>
              <a:t>Detection</a:t>
            </a:r>
          </a:p>
          <a:p>
            <a:r>
              <a:rPr lang="en-US" altLang="ko-KR" strike="sngStrike" dirty="0" smtClean="0"/>
              <a:t>Music Suggestion and Rating</a:t>
            </a:r>
          </a:p>
          <a:p>
            <a:r>
              <a:rPr lang="en-US" altLang="ko-KR" dirty="0" smtClean="0"/>
              <a:t>Evaluation</a:t>
            </a:r>
          </a:p>
          <a:p>
            <a:r>
              <a:rPr lang="en-US" altLang="ko-KR" dirty="0" smtClean="0"/>
              <a:t>Conclusion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B8F64-7CDB-4B51-95CC-4C466BB752D4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4071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Heart beat monitoring</a:t>
            </a:r>
          </a:p>
          <a:p>
            <a:pPr lvl="1"/>
            <a:r>
              <a:rPr lang="en-US" altLang="ko-KR" dirty="0" smtClean="0"/>
              <a:t>Using modern workout equipment or jogging accessories in jogging</a:t>
            </a:r>
          </a:p>
          <a:p>
            <a:pPr lvl="1"/>
            <a:r>
              <a:rPr lang="en-US" altLang="ko-KR" dirty="0" smtClean="0"/>
              <a:t>Worn on the chest, wrist, or finger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Limitation</a:t>
            </a:r>
          </a:p>
          <a:p>
            <a:pPr lvl="2"/>
            <a:r>
              <a:rPr lang="en-US" altLang="ko-KR" dirty="0" smtClean="0"/>
              <a:t>an extra device while exercising</a:t>
            </a:r>
          </a:p>
          <a:p>
            <a:pPr lvl="2"/>
            <a:r>
              <a:rPr lang="en-US" altLang="ko-KR" dirty="0" smtClean="0"/>
              <a:t>Uncomfortable and extra effort- required</a:t>
            </a:r>
          </a:p>
          <a:p>
            <a:pPr lvl="2"/>
            <a:r>
              <a:rPr lang="en-US" altLang="ko-KR" dirty="0" smtClean="0"/>
              <a:t>High cost!</a:t>
            </a:r>
          </a:p>
        </p:txBody>
      </p:sp>
      <p:pic>
        <p:nvPicPr>
          <p:cNvPr id="1026" name="Picture 2" descr="http://webpsy.uni-graz.at/gesundheitspsychologie/files/2011/12/GerteVariopo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722" y="2306003"/>
            <a:ext cx="1746884" cy="2245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assets.inhabitat.com/wp-content/blogs.dir/1/files/2010/11/bloodpressure-andrea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954" y="2756424"/>
            <a:ext cx="2392610" cy="1795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hemistryland.com/CHM130S/18-OnCampusFinal/FingertipPulseOximeter-Lr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021" y="2546906"/>
            <a:ext cx="2261379" cy="200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9A592-C528-43E4-95F1-1C0E52978A6E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353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They propose </a:t>
            </a:r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convenient</a:t>
            </a:r>
            <a:r>
              <a:rPr lang="en-US" altLang="ko-KR" dirty="0" smtClean="0"/>
              <a:t>,  non-invasive,  personalized,  and </a:t>
            </a:r>
            <a:r>
              <a:rPr lang="en-US" altLang="ko-KR" dirty="0"/>
              <a:t>low-cost wellness monitoring </a:t>
            </a:r>
            <a:r>
              <a:rPr lang="en-US" altLang="ko-KR" dirty="0" smtClean="0"/>
              <a:t>system</a:t>
            </a:r>
          </a:p>
          <a:p>
            <a:r>
              <a:rPr lang="en-US" altLang="ko-KR" dirty="0" smtClean="0"/>
              <a:t>Obtain heart rate and activity level information</a:t>
            </a:r>
          </a:p>
          <a:p>
            <a:pPr lvl="1"/>
            <a:r>
              <a:rPr lang="en-US" altLang="ko-KR" dirty="0" smtClean="0"/>
              <a:t>From a pair of specially designed </a:t>
            </a:r>
            <a:r>
              <a:rPr lang="en-US" altLang="ko-KR" b="1" dirty="0" err="1" smtClean="0"/>
              <a:t>earbuds</a:t>
            </a:r>
            <a:r>
              <a:rPr lang="en-US" altLang="ko-KR" dirty="0" smtClean="0"/>
              <a:t> while the user </a:t>
            </a:r>
            <a:r>
              <a:rPr lang="en-US" altLang="ko-KR" b="1" dirty="0" smtClean="0"/>
              <a:t>listens to music on a smartphone</a:t>
            </a:r>
            <a:r>
              <a:rPr lang="en-US" altLang="ko-KR" dirty="0" smtClean="0"/>
              <a:t>.</a:t>
            </a:r>
          </a:p>
          <a:p>
            <a:r>
              <a:rPr lang="en-US" altLang="ko-KR" dirty="0" smtClean="0"/>
              <a:t>The system uses it to </a:t>
            </a:r>
          </a:p>
          <a:p>
            <a:pPr lvl="1"/>
            <a:r>
              <a:rPr lang="en-US" altLang="ko-KR" dirty="0" smtClean="0"/>
              <a:t>recommend</a:t>
            </a:r>
            <a:r>
              <a:rPr lang="en-US" altLang="ko-KR" dirty="0"/>
              <a:t>, play, and share appropriate music for the user's desired </a:t>
            </a:r>
            <a:r>
              <a:rPr lang="en-US" altLang="ko-KR" dirty="0" smtClean="0"/>
              <a:t>heart rate intensity level</a:t>
            </a:r>
          </a:p>
          <a:p>
            <a:pPr lvl="1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4898D-FCF1-45B8-BA8F-AA1F538B4A3E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684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Contribution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err="1" smtClean="0"/>
              <a:t>Septimu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Earbuds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An inertial measurement unit (IMU)</a:t>
            </a:r>
          </a:p>
          <a:p>
            <a:pPr lvl="2"/>
            <a:r>
              <a:rPr lang="en-US" altLang="ko-KR" dirty="0" smtClean="0"/>
              <a:t>An analog microphone</a:t>
            </a:r>
          </a:p>
          <a:p>
            <a:pPr lvl="2"/>
            <a:r>
              <a:rPr lang="en-US" altLang="ko-KR" dirty="0" smtClean="0"/>
              <a:t>LED</a:t>
            </a:r>
          </a:p>
          <a:p>
            <a:pPr lvl="1"/>
            <a:r>
              <a:rPr lang="en-US" altLang="ko-KR" dirty="0" smtClean="0"/>
              <a:t>Baseboard</a:t>
            </a:r>
          </a:p>
          <a:p>
            <a:pPr lvl="2"/>
            <a:r>
              <a:rPr lang="en-US" altLang="ko-KR" dirty="0" smtClean="0"/>
              <a:t>Drives the sensors</a:t>
            </a:r>
          </a:p>
          <a:p>
            <a:pPr lvl="2"/>
            <a:r>
              <a:rPr lang="en-US" altLang="ko-KR" dirty="0" smtClean="0"/>
              <a:t>Communicates to the smartphone via the audio jack</a:t>
            </a:r>
          </a:p>
          <a:p>
            <a:endParaRPr lang="en-US" altLang="ko-KR" dirty="0" smtClean="0"/>
          </a:p>
          <a:p>
            <a:r>
              <a:rPr lang="en-US" altLang="ko-KR" dirty="0" err="1"/>
              <a:t>MusicalHeart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App</a:t>
            </a:r>
          </a:p>
          <a:p>
            <a:pPr lvl="2"/>
            <a:r>
              <a:rPr lang="en-US" altLang="ko-KR" dirty="0" smtClean="0"/>
              <a:t>Periodically samples the accelerometer and microphone </a:t>
            </a:r>
          </a:p>
          <a:p>
            <a:pPr lvl="3"/>
            <a:r>
              <a:rPr lang="en-US" altLang="ko-KR" dirty="0" smtClean="0"/>
              <a:t>determine the activity level and heart rate</a:t>
            </a:r>
          </a:p>
          <a:p>
            <a:pPr lvl="2"/>
            <a:r>
              <a:rPr lang="en-US" altLang="ko-KR" dirty="0" smtClean="0"/>
              <a:t>The information is sent to the server over the Internet</a:t>
            </a:r>
          </a:p>
          <a:p>
            <a:pPr lvl="2"/>
            <a:r>
              <a:rPr lang="en-US" altLang="ko-KR" dirty="0"/>
              <a:t>The server uses it to recommend appropriate music that will help the user maintain their target heart rate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268760"/>
            <a:ext cx="2736304" cy="212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72288-F73F-49EC-9620-7A5DC3718BA6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37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Contribution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/>
              <a:t>A fast, accurate and real-time heart rate measurement algorithm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extracts heartbeats from a mixture of acoustic signals from the earphone</a:t>
            </a:r>
          </a:p>
          <a:p>
            <a:r>
              <a:rPr lang="en-US" altLang="ko-KR" dirty="0"/>
              <a:t>3-class activity level detection algorithm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Using accelerometers, detect activity level</a:t>
            </a:r>
          </a:p>
          <a:p>
            <a:pPr lvl="1"/>
            <a:r>
              <a:rPr lang="en-US" altLang="ko-KR" dirty="0"/>
              <a:t>The goal of the activity </a:t>
            </a:r>
            <a:r>
              <a:rPr lang="en-US" altLang="ko-KR" dirty="0" smtClean="0"/>
              <a:t>detector in </a:t>
            </a:r>
            <a:r>
              <a:rPr lang="en-US" altLang="ko-KR" dirty="0"/>
              <a:t>this work </a:t>
            </a:r>
            <a:r>
              <a:rPr lang="en-US" altLang="ko-KR" dirty="0" smtClean="0"/>
              <a:t>is to identify their </a:t>
            </a:r>
            <a:r>
              <a:rPr lang="en-US" altLang="ko-KR" dirty="0"/>
              <a:t>categories that have an impact on heart </a:t>
            </a:r>
            <a:r>
              <a:rPr lang="en-US" altLang="ko-KR" dirty="0" smtClean="0"/>
              <a:t>rate.</a:t>
            </a:r>
          </a:p>
          <a:p>
            <a:r>
              <a:rPr lang="en-US" altLang="ko-KR" dirty="0" smtClean="0"/>
              <a:t>A </a:t>
            </a:r>
            <a:r>
              <a:rPr lang="en-US" altLang="ko-KR" dirty="0"/>
              <a:t>novel control-theoretic approach for </a:t>
            </a:r>
            <a:r>
              <a:rPr lang="en-US" altLang="ko-KR" dirty="0" smtClean="0"/>
              <a:t>recommending music</a:t>
            </a:r>
          </a:p>
          <a:p>
            <a:pPr lvl="1"/>
            <a:r>
              <a:rPr lang="en-US" altLang="ko-KR" dirty="0"/>
              <a:t>constructs a personalized model of each user’s responses to different music at different activity </a:t>
            </a:r>
            <a:r>
              <a:rPr lang="en-US" altLang="ko-KR" dirty="0" smtClean="0"/>
              <a:t>levels</a:t>
            </a:r>
          </a:p>
          <a:p>
            <a:pPr lvl="1"/>
            <a:r>
              <a:rPr lang="en-US" altLang="ko-KR" dirty="0"/>
              <a:t>uses the model to suggest the best music to satisfy a given heart rate </a:t>
            </a:r>
            <a:r>
              <a:rPr lang="en-US" altLang="ko-KR" dirty="0" smtClean="0"/>
              <a:t>goal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7A7FA-3BC7-4B03-9C41-B6D454EF7437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226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Background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sz="2400" dirty="0" smtClean="0"/>
              <a:t>ECG (electrocardiogram)</a:t>
            </a:r>
          </a:p>
          <a:p>
            <a:pPr lvl="1"/>
            <a:r>
              <a:rPr lang="en-US" altLang="ko-KR" sz="2000" dirty="0" smtClean="0"/>
              <a:t>R wave are more visible than others</a:t>
            </a:r>
          </a:p>
          <a:p>
            <a:pPr lvl="1"/>
            <a:r>
              <a:rPr lang="en-US" altLang="ko-KR" sz="2000" dirty="0" smtClean="0"/>
              <a:t>Heart rate = 1/(time interval between two consecutive R waves)</a:t>
            </a:r>
          </a:p>
          <a:p>
            <a:pPr lvl="1"/>
            <a:r>
              <a:rPr lang="en-US" altLang="ko-KR" sz="2000" dirty="0" smtClean="0"/>
              <a:t>Beats per minute (BPM)</a:t>
            </a:r>
          </a:p>
          <a:p>
            <a:pPr lvl="1"/>
            <a:r>
              <a:rPr lang="en-US" altLang="ko-KR" sz="2000" dirty="0" smtClean="0"/>
              <a:t>Pulse</a:t>
            </a:r>
          </a:p>
          <a:p>
            <a:pPr lvl="2"/>
            <a:r>
              <a:rPr lang="en-US" altLang="ko-KR" sz="1800" dirty="0" smtClean="0"/>
              <a:t>The contraction and expansion of an artery due to the beating of the heart</a:t>
            </a:r>
          </a:p>
          <a:p>
            <a:pPr lvl="2"/>
            <a:r>
              <a:rPr lang="en-US" altLang="ko-KR" sz="1800" dirty="0" smtClean="0"/>
              <a:t>Usually the same with heart rate</a:t>
            </a:r>
            <a:endParaRPr lang="en-US" altLang="ko-KR" sz="1800" dirty="0"/>
          </a:p>
          <a:p>
            <a:endParaRPr lang="en-US" altLang="ko-K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77072"/>
            <a:ext cx="667459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8AF2-99EE-4631-884F-86085268AB43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74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Background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sz="quarter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ko-KR" sz="2800" dirty="0" smtClean="0"/>
                  <a:t>Heart Rate Training Zones</a:t>
                </a:r>
              </a:p>
              <a:p>
                <a:pPr lvl="1"/>
                <a:r>
                  <a:rPr lang="en-US" altLang="ko-KR" sz="2400" dirty="0" smtClean="0"/>
                  <a:t>Depending on the amount of effort (intensity, I), he or she can be at different heart rate training zones</a:t>
                </a:r>
              </a:p>
              <a:p>
                <a:pPr lvl="1"/>
                <a:r>
                  <a:rPr lang="en-US" altLang="ko-KR" dirty="0" smtClean="0"/>
                  <a:t>Miller’s formula: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altLang="ko-KR" sz="1700" b="0" i="1" smtClean="0">
                        <a:latin typeface="Cambria Math"/>
                      </a:rPr>
                      <m:t>𝐻</m:t>
                    </m:r>
                    <m:sSub>
                      <m:sSubPr>
                        <m:ctrlPr>
                          <a:rPr lang="en-US" altLang="ko-KR" sz="17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7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altLang="ko-KR" sz="1700" b="0" i="1" smtClean="0">
                            <a:latin typeface="Cambria Math"/>
                          </a:rPr>
                          <m:t>𝑚𝑎𝑥</m:t>
                        </m:r>
                      </m:sub>
                    </m:sSub>
                    <m:r>
                      <a:rPr lang="en-US" altLang="ko-KR" sz="1700" b="0" i="1" smtClean="0">
                        <a:latin typeface="Cambria Math"/>
                      </a:rPr>
                      <m:t>=217−</m:t>
                    </m:r>
                    <m:r>
                      <a:rPr lang="en-US" altLang="ko-KR" sz="1700" b="0" i="1" smtClean="0">
                        <a:latin typeface="Cambria Math"/>
                      </a:rPr>
                      <m:t>𝑎𝑔𝑒</m:t>
                    </m:r>
                    <m:r>
                      <a:rPr lang="en-US" altLang="ko-KR" sz="1700" b="0" i="1" smtClean="0">
                        <a:latin typeface="Cambria Math"/>
                      </a:rPr>
                      <m:t>∗0.85</m:t>
                    </m:r>
                  </m:oMath>
                </a14:m>
                <a:endParaRPr lang="en-US" altLang="ko-KR" sz="1700" b="0" dirty="0" smtClean="0"/>
              </a:p>
              <a:p>
                <a:pPr lvl="1"/>
                <a:r>
                  <a:rPr lang="en-US" altLang="ko-KR" dirty="0" smtClean="0"/>
                  <a:t>Target heart rate: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/>
                      </a:rPr>
                      <m:t>𝐻</m:t>
                    </m:r>
                    <m:sSub>
                      <m:sSubPr>
                        <m:ctrlPr>
                          <a:rPr lang="en-US" altLang="ko-KR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800" b="0" i="1" smtClean="0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altLang="ko-KR" sz="1800" b="0" i="1" smtClean="0">
                            <a:latin typeface="Cambria Math"/>
                          </a:rPr>
                          <m:t>𝑡𝑎𝑟𝑔𝑒𝑡</m:t>
                        </m:r>
                      </m:sub>
                    </m:sSub>
                    <m:r>
                      <a:rPr lang="en-US" altLang="ko-KR" sz="1800" b="0" i="1" smtClean="0">
                        <a:latin typeface="Cambria Math"/>
                      </a:rPr>
                      <m:t>=</m:t>
                    </m:r>
                    <m:r>
                      <a:rPr lang="en-US" altLang="ko-KR" sz="1800" i="1">
                        <a:latin typeface="Cambria Math"/>
                      </a:rPr>
                      <m:t>𝐻</m:t>
                    </m:r>
                    <m:sSub>
                      <m:sSubPr>
                        <m:ctrlPr>
                          <a:rPr lang="en-US" altLang="ko-KR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8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altLang="ko-KR" sz="1800" b="0" i="1" smtClean="0">
                            <a:latin typeface="Cambria Math"/>
                          </a:rPr>
                          <m:t>𝑟𝑒𝑠𝑡</m:t>
                        </m:r>
                      </m:sub>
                    </m:sSub>
                  </m:oMath>
                </a14:m>
                <a:r>
                  <a:rPr lang="en-US" altLang="ko-KR" sz="1800" dirty="0" smtClean="0"/>
                  <a:t>+(</a:t>
                </a:r>
                <a14:m>
                  <m:oMath xmlns:m="http://schemas.openxmlformats.org/officeDocument/2006/math">
                    <m:r>
                      <a:rPr lang="en-US" altLang="ko-KR" sz="1800" i="1">
                        <a:latin typeface="Cambria Math"/>
                      </a:rPr>
                      <m:t>𝐻</m:t>
                    </m:r>
                    <m:sSub>
                      <m:sSubPr>
                        <m:ctrlPr>
                          <a:rPr lang="en-US" altLang="ko-KR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8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altLang="ko-KR" sz="1800" b="0" i="1" smtClean="0">
                            <a:latin typeface="Cambria Math"/>
                          </a:rPr>
                          <m:t>𝑚𝑎𝑥</m:t>
                        </m:r>
                      </m:sub>
                    </m:sSub>
                  </m:oMath>
                </a14:m>
                <a:r>
                  <a:rPr lang="en-US" altLang="ko-KR" sz="1800" dirty="0" smtClean="0"/>
                  <a:t>-</a:t>
                </a:r>
                <a14:m>
                  <m:oMath xmlns:m="http://schemas.openxmlformats.org/officeDocument/2006/math">
                    <m:r>
                      <a:rPr lang="en-US" altLang="ko-KR" sz="1800" i="1">
                        <a:latin typeface="Cambria Math"/>
                      </a:rPr>
                      <m:t>𝐻</m:t>
                    </m:r>
                    <m:sSub>
                      <m:sSubPr>
                        <m:ctrlPr>
                          <a:rPr lang="en-US" altLang="ko-KR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sz="1800" i="1">
                            <a:latin typeface="Cambria Math"/>
                          </a:rPr>
                          <m:t>𝑅</m:t>
                        </m:r>
                      </m:e>
                      <m:sub>
                        <m:r>
                          <a:rPr lang="en-US" altLang="ko-KR" sz="1800" b="0" i="1" smtClean="0">
                            <a:latin typeface="Cambria Math"/>
                          </a:rPr>
                          <m:t>𝑟𝑒𝑠𝑡</m:t>
                        </m:r>
                      </m:sub>
                    </m:sSub>
                  </m:oMath>
                </a14:m>
                <a:r>
                  <a:rPr lang="en-US" altLang="ko-KR" sz="1800" dirty="0" smtClean="0"/>
                  <a:t>)* I</a:t>
                </a:r>
              </a:p>
              <a:p>
                <a:pPr lvl="1"/>
                <a:endParaRPr lang="ko-KR" altLang="en-US" sz="2000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1">
                <a:blip r:embed="rId3"/>
                <a:stretch>
                  <a:fillRect l="-741" t="-123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436" y="3645024"/>
            <a:ext cx="3733564" cy="2670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98538-A9A3-432B-B653-06C4E03D73A1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07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System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The </a:t>
            </a:r>
            <a:r>
              <a:rPr lang="en-US" altLang="ko-KR" dirty="0" err="1" smtClean="0"/>
              <a:t>Septimu</a:t>
            </a:r>
            <a:r>
              <a:rPr lang="en-US" altLang="ko-KR" dirty="0" smtClean="0"/>
              <a:t> Platform</a:t>
            </a:r>
          </a:p>
          <a:p>
            <a:pPr lvl="1"/>
            <a:r>
              <a:rPr lang="en-US" altLang="ko-KR" dirty="0" smtClean="0"/>
              <a:t>IMU</a:t>
            </a:r>
          </a:p>
          <a:p>
            <a:pPr lvl="2"/>
            <a:r>
              <a:rPr lang="en-US" altLang="ko-KR" dirty="0" smtClean="0"/>
              <a:t> 3-axis accelerometer and gyroscope</a:t>
            </a:r>
          </a:p>
          <a:p>
            <a:pPr lvl="1"/>
            <a:r>
              <a:rPr lang="en-US" altLang="ko-KR" dirty="0" smtClean="0"/>
              <a:t>An analog microphone </a:t>
            </a:r>
          </a:p>
          <a:p>
            <a:pPr lvl="1"/>
            <a:r>
              <a:rPr lang="en-US" altLang="ko-KR" dirty="0" smtClean="0"/>
              <a:t>LED</a:t>
            </a:r>
          </a:p>
          <a:p>
            <a:pPr lvl="1"/>
            <a:r>
              <a:rPr lang="en-US" altLang="ko-KR" dirty="0" smtClean="0"/>
              <a:t>Baseboard</a:t>
            </a:r>
          </a:p>
          <a:p>
            <a:pPr lvl="2"/>
            <a:r>
              <a:rPr lang="en-US" altLang="ko-KR" dirty="0" err="1" smtClean="0"/>
              <a:t>TinyOS</a:t>
            </a:r>
            <a:endParaRPr lang="en-US" altLang="ko-KR" dirty="0" smtClean="0"/>
          </a:p>
          <a:p>
            <a:pPr lvl="2"/>
            <a:endParaRPr lang="en-US" altLang="ko-KR" dirty="0" smtClean="0"/>
          </a:p>
          <a:p>
            <a:pPr lvl="2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E6478-7470-4857-844F-9182276895BD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9</a:t>
            </a:fld>
            <a:endParaRPr lang="ko-KR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292" y="3095538"/>
            <a:ext cx="4248472" cy="3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7615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System Architecture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363272" cy="4525963"/>
          </a:xfrm>
        </p:spPr>
        <p:txBody>
          <a:bodyPr>
            <a:normAutofit/>
          </a:bodyPr>
          <a:lstStyle/>
          <a:p>
            <a:r>
              <a:rPr lang="en-US" altLang="ko-KR" dirty="0"/>
              <a:t>Processing on </a:t>
            </a:r>
            <a:r>
              <a:rPr lang="en-US" altLang="ko-KR" dirty="0" smtClean="0"/>
              <a:t>Smartphone in </a:t>
            </a:r>
            <a:r>
              <a:rPr lang="en-US" altLang="ko-KR" dirty="0" err="1" smtClean="0"/>
              <a:t>MusicalHeart</a:t>
            </a:r>
            <a:r>
              <a:rPr lang="en-US" altLang="ko-KR" dirty="0" smtClean="0"/>
              <a:t>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9" y="2142865"/>
            <a:ext cx="4896544" cy="423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3389B-6602-497E-A823-30B489E58DAA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916832"/>
            <a:ext cx="1909588" cy="111112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직선 연결선 7"/>
          <p:cNvCxnSpPr>
            <a:endCxn id="7" idx="1"/>
          </p:cNvCxnSpPr>
          <p:nvPr/>
        </p:nvCxnSpPr>
        <p:spPr>
          <a:xfrm>
            <a:off x="5977532" y="2472392"/>
            <a:ext cx="682700" cy="0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42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Heart Rate Measurement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Challenge</a:t>
            </a:r>
          </a:p>
          <a:p>
            <a:pPr lvl="1"/>
            <a:r>
              <a:rPr lang="en-US" altLang="ko-KR" sz="2000" dirty="0"/>
              <a:t>The varying nature of the received signals and the presence of </a:t>
            </a:r>
            <a:r>
              <a:rPr lang="en-US" altLang="ko-KR" sz="2000" dirty="0" smtClean="0"/>
              <a:t>noise</a:t>
            </a:r>
          </a:p>
          <a:p>
            <a:pPr lvl="1"/>
            <a:r>
              <a:rPr lang="en-US" altLang="ko-KR" sz="2000" dirty="0" smtClean="0"/>
              <a:t>The </a:t>
            </a:r>
            <a:r>
              <a:rPr lang="en-US" altLang="ko-KR" sz="2000" dirty="0"/>
              <a:t>received signals differ in shapes </a:t>
            </a:r>
            <a:r>
              <a:rPr lang="en-US" altLang="ko-KR" sz="2000" dirty="0" smtClean="0"/>
              <a:t>and sizes </a:t>
            </a:r>
            <a:r>
              <a:rPr lang="en-US" altLang="ko-KR" sz="2000" dirty="0"/>
              <a:t>as different people have different sizes of ear </a:t>
            </a:r>
            <a:r>
              <a:rPr lang="en-US" altLang="ko-KR" sz="2000" dirty="0" smtClean="0"/>
              <a:t>canals</a:t>
            </a:r>
          </a:p>
          <a:p>
            <a:pPr lvl="1"/>
            <a:r>
              <a:rPr lang="en-US" altLang="ko-KR" sz="2000" dirty="0" smtClean="0"/>
              <a:t>a </a:t>
            </a:r>
            <a:r>
              <a:rPr lang="en-US" altLang="ko-KR" sz="2000" dirty="0"/>
              <a:t>mixture of the music, the heart beats, </a:t>
            </a:r>
            <a:r>
              <a:rPr lang="en-US" altLang="ko-KR" sz="2000" dirty="0" smtClean="0"/>
              <a:t>human voices </a:t>
            </a:r>
            <a:r>
              <a:rPr lang="en-US" altLang="ko-KR" sz="2000" dirty="0"/>
              <a:t>and other background </a:t>
            </a:r>
            <a:r>
              <a:rPr lang="en-US" altLang="ko-KR" sz="2000" dirty="0" smtClean="0"/>
              <a:t>noise</a:t>
            </a:r>
          </a:p>
          <a:p>
            <a:endParaRPr lang="en-US" altLang="ko-KR" sz="2400" dirty="0" smtClean="0"/>
          </a:p>
          <a:p>
            <a:r>
              <a:rPr lang="en-US" altLang="ko-KR" sz="2400" dirty="0" smtClean="0"/>
              <a:t>Two-step process</a:t>
            </a:r>
          </a:p>
          <a:p>
            <a:pPr lvl="1"/>
            <a:r>
              <a:rPr lang="en-US" altLang="ko-KR" sz="2000" dirty="0" smtClean="0"/>
              <a:t>Filtering</a:t>
            </a:r>
          </a:p>
          <a:p>
            <a:pPr lvl="1"/>
            <a:r>
              <a:rPr lang="en-US" altLang="ko-KR" sz="2000" dirty="0" smtClean="0"/>
              <a:t>Detection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BB0D-A63E-4B61-934F-D19923122089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601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Heart Rate Measurement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 smtClean="0"/>
              <a:t>Filtering</a:t>
            </a:r>
          </a:p>
          <a:p>
            <a:pPr lvl="1"/>
            <a:r>
              <a:rPr lang="en-US" altLang="ko-KR" sz="2000" dirty="0" smtClean="0"/>
              <a:t>Using possible BPM for human </a:t>
            </a:r>
          </a:p>
          <a:p>
            <a:pPr lvl="2"/>
            <a:r>
              <a:rPr lang="en-US" altLang="ko-KR" sz="1800" dirty="0" smtClean="0"/>
              <a:t>(40~100 BPM in resting, 220 BPM at maximum)</a:t>
            </a:r>
          </a:p>
          <a:p>
            <a:pPr lvl="1"/>
            <a:r>
              <a:rPr lang="en-US" altLang="ko-KR" sz="2000" dirty="0" smtClean="0"/>
              <a:t>Low-pass filter</a:t>
            </a:r>
          </a:p>
          <a:p>
            <a:pPr lvl="2"/>
            <a:r>
              <a:rPr lang="en-US" altLang="ko-KR" sz="1800" dirty="0" smtClean="0"/>
              <a:t>A second order Butterworth filters</a:t>
            </a:r>
          </a:p>
          <a:p>
            <a:r>
              <a:rPr lang="en-US" altLang="ko-KR" sz="2400" dirty="0"/>
              <a:t>Detection</a:t>
            </a:r>
          </a:p>
          <a:p>
            <a:pPr lvl="1"/>
            <a:r>
              <a:rPr lang="en-US" altLang="ko-KR" sz="2000" dirty="0"/>
              <a:t>Taking R waves (peaks) </a:t>
            </a:r>
            <a:endParaRPr lang="en-US" altLang="ko-KR" sz="2000" dirty="0" smtClean="0"/>
          </a:p>
          <a:p>
            <a:pPr marL="274320" lvl="1" indent="0">
              <a:buNone/>
            </a:pPr>
            <a:r>
              <a:rPr lang="en-US" altLang="ko-KR" sz="2000" dirty="0"/>
              <a:t> </a:t>
            </a:r>
            <a:r>
              <a:rPr lang="en-US" altLang="ko-KR" sz="2000" dirty="0" smtClean="0"/>
              <a:t>            and </a:t>
            </a:r>
            <a:r>
              <a:rPr lang="en-US" altLang="ko-KR" sz="2000" dirty="0"/>
              <a:t>corresponding S waves</a:t>
            </a:r>
          </a:p>
          <a:p>
            <a:pPr lvl="1"/>
            <a:r>
              <a:rPr lang="en-US" altLang="ko-KR" sz="2000" dirty="0"/>
              <a:t>Quality assignment</a:t>
            </a:r>
          </a:p>
          <a:p>
            <a:pPr lvl="1"/>
            <a:r>
              <a:rPr lang="en-US" altLang="ko-KR" sz="2000" dirty="0"/>
              <a:t>Dynamic Programming</a:t>
            </a:r>
            <a:endParaRPr lang="ko-KR" altLang="en-US" sz="2000" dirty="0"/>
          </a:p>
          <a:p>
            <a:pPr lvl="1"/>
            <a:endParaRPr lang="en-US" altLang="ko-KR" sz="21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12976"/>
            <a:ext cx="4248472" cy="310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BB0D-A63E-4B61-934F-D19923122089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696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Activity and Context Detection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474840" cy="4937760"/>
          </a:xfrm>
        </p:spPr>
        <p:txBody>
          <a:bodyPr>
            <a:normAutofit fontScale="92500"/>
          </a:bodyPr>
          <a:lstStyle/>
          <a:p>
            <a:r>
              <a:rPr lang="en-US" altLang="ko-KR" sz="2400" dirty="0" smtClean="0"/>
              <a:t>Activity level</a:t>
            </a:r>
          </a:p>
          <a:p>
            <a:pPr lvl="1"/>
            <a:r>
              <a:rPr lang="en-US" altLang="ko-KR" sz="2000" dirty="0" smtClean="0"/>
              <a:t>L1: Low level, sitting</a:t>
            </a:r>
            <a:r>
              <a:rPr lang="en-US" altLang="ko-KR" sz="2000" dirty="0"/>
              <a:t> </a:t>
            </a:r>
            <a:r>
              <a:rPr lang="en-US" altLang="ko-KR" sz="2000" dirty="0" smtClean="0"/>
              <a:t>or lying</a:t>
            </a:r>
          </a:p>
          <a:p>
            <a:pPr lvl="1"/>
            <a:r>
              <a:rPr lang="en-US" altLang="ko-KR" sz="2000" dirty="0" smtClean="0"/>
              <a:t>L2: medium level, walking</a:t>
            </a:r>
          </a:p>
          <a:p>
            <a:pPr lvl="1"/>
            <a:r>
              <a:rPr lang="en-US" altLang="ko-KR" sz="2000" dirty="0" smtClean="0"/>
              <a:t>L3: high level, jogging</a:t>
            </a:r>
          </a:p>
          <a:p>
            <a:pPr lvl="1"/>
            <a:endParaRPr lang="en-US" altLang="ko-KR" sz="1200" dirty="0" smtClean="0"/>
          </a:p>
          <a:p>
            <a:r>
              <a:rPr lang="en-US" altLang="ko-KR" sz="2400" dirty="0" smtClean="0"/>
              <a:t>Using accelerometer and standard machine learning techniques!</a:t>
            </a:r>
          </a:p>
          <a:p>
            <a:pPr lvl="1"/>
            <a:r>
              <a:rPr lang="en-US" altLang="ko-KR" sz="2000" dirty="0" smtClean="0"/>
              <a:t>Calculate the linear magnitude of acceleration</a:t>
            </a:r>
          </a:p>
          <a:p>
            <a:pPr lvl="1"/>
            <a:r>
              <a:rPr lang="en-US" altLang="ko-KR" sz="2000" dirty="0" smtClean="0"/>
              <a:t>Calculate the standard deviation of the magnitude within 1 sec</a:t>
            </a:r>
          </a:p>
          <a:p>
            <a:pPr lvl="1"/>
            <a:r>
              <a:rPr lang="en-US" altLang="ko-KR" sz="2000" dirty="0" smtClean="0"/>
              <a:t>Using </a:t>
            </a:r>
            <a:r>
              <a:rPr lang="en-US" altLang="ko-KR" sz="2000" b="1" dirty="0" smtClean="0"/>
              <a:t>k-means clustering algorithm</a:t>
            </a:r>
          </a:p>
          <a:p>
            <a:pPr lvl="2"/>
            <a:r>
              <a:rPr lang="en-US" altLang="ko-KR" sz="1600" dirty="0" smtClean="0"/>
              <a:t>To find out the 3 cluster means corresponding to 3 activity level.</a:t>
            </a:r>
          </a:p>
          <a:p>
            <a:pPr lvl="1"/>
            <a:endParaRPr lang="ko-KR" altLang="en-US" sz="1200" dirty="0"/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endParaRPr lang="ko-KR" altLang="en-US" dirty="0"/>
          </a:p>
        </p:txBody>
      </p:sp>
      <p:sp>
        <p:nvSpPr>
          <p:cNvPr id="6" name="날짜 개체 틀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951A5-8B2B-4935-883F-559BE2BC5907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13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36912"/>
            <a:ext cx="43719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147" y="4441600"/>
            <a:ext cx="3703728" cy="427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19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Activity and Context Detection</a:t>
            </a:r>
            <a:endParaRPr lang="ko-KR" altLang="en-US" dirty="0"/>
          </a:p>
        </p:txBody>
      </p:sp>
      <p:sp>
        <p:nvSpPr>
          <p:cNvPr id="6" name="내용 개체 틀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Augmenting Activity Levels with contexts</a:t>
            </a:r>
          </a:p>
          <a:p>
            <a:pPr lvl="1"/>
            <a:r>
              <a:rPr lang="en-US" altLang="ko-KR" dirty="0" smtClean="0"/>
              <a:t>When do you listen to music the most?</a:t>
            </a:r>
          </a:p>
          <a:p>
            <a:pPr lvl="2"/>
            <a:r>
              <a:rPr lang="en-US" altLang="ko-KR" dirty="0" smtClean="0"/>
              <a:t>Conduct a survey</a:t>
            </a:r>
          </a:p>
          <a:p>
            <a:pPr lvl="1"/>
            <a:r>
              <a:rPr lang="en-US" altLang="ko-KR" dirty="0" smtClean="0"/>
              <a:t>Augment activity levels with 3 types of information</a:t>
            </a:r>
          </a:p>
          <a:p>
            <a:pPr lvl="2"/>
            <a:r>
              <a:rPr lang="en-US" altLang="ko-KR" dirty="0" smtClean="0"/>
              <a:t>In-out, Velocity, Roll-Pitch</a:t>
            </a:r>
          </a:p>
          <a:p>
            <a:pPr lvl="2"/>
            <a:r>
              <a:rPr lang="en-US" altLang="ko-KR" dirty="0" smtClean="0"/>
              <a:t>To distinguish among the 7 activities(LIE,SEATED..) </a:t>
            </a:r>
          </a:p>
          <a:p>
            <a:pPr lvl="1"/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7" name="내용 개체 틀 6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24744"/>
            <a:ext cx="4392488" cy="194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212976"/>
            <a:ext cx="4032448" cy="3500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5C8C-C8D6-42E7-A110-6A6594A13ECE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392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pPr lvl="1"/>
            <a:r>
              <a:rPr lang="en-US" altLang="ko-KR" dirty="0" smtClean="0"/>
              <a:t>Contribution</a:t>
            </a:r>
          </a:p>
          <a:p>
            <a:r>
              <a:rPr lang="en-US" altLang="ko-KR" dirty="0" smtClean="0"/>
              <a:t>Background</a:t>
            </a:r>
          </a:p>
          <a:p>
            <a:r>
              <a:rPr lang="en-US" altLang="ko-KR" dirty="0"/>
              <a:t>System </a:t>
            </a:r>
            <a:r>
              <a:rPr lang="en-US" altLang="ko-KR" dirty="0" smtClean="0"/>
              <a:t>Architecture</a:t>
            </a:r>
          </a:p>
          <a:p>
            <a:r>
              <a:rPr lang="en-US" altLang="ko-KR" dirty="0"/>
              <a:t>Heart Rate </a:t>
            </a:r>
            <a:r>
              <a:rPr lang="en-US" altLang="ko-KR" dirty="0" smtClean="0"/>
              <a:t>Measurement</a:t>
            </a:r>
          </a:p>
          <a:p>
            <a:r>
              <a:rPr lang="en-US" altLang="ko-KR" dirty="0"/>
              <a:t>Activity and Context </a:t>
            </a:r>
            <a:r>
              <a:rPr lang="en-US" altLang="ko-KR" dirty="0" smtClean="0"/>
              <a:t>Detection</a:t>
            </a:r>
          </a:p>
          <a:p>
            <a:r>
              <a:rPr lang="en-US" altLang="ko-KR" strike="sngStrike" dirty="0" smtClean="0">
                <a:solidFill>
                  <a:srgbClr val="FF0000"/>
                </a:solidFill>
              </a:rPr>
              <a:t>Music Suggestion and Rating</a:t>
            </a:r>
          </a:p>
          <a:p>
            <a:r>
              <a:rPr lang="en-US" altLang="ko-KR" dirty="0" smtClean="0"/>
              <a:t>Evaluation</a:t>
            </a:r>
          </a:p>
          <a:p>
            <a:r>
              <a:rPr lang="en-US" altLang="ko-KR" dirty="0" smtClean="0"/>
              <a:t>Conclusion</a:t>
            </a:r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B8F64-7CDB-4B51-95CC-4C466BB752D4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3434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mtClean="0"/>
              <a:t>Evaluation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Heart Rate: Rise and Fall</a:t>
            </a:r>
          </a:p>
          <a:p>
            <a:pPr lvl="1"/>
            <a:r>
              <a:rPr lang="en-US" altLang="ko-KR" dirty="0" smtClean="0"/>
              <a:t>Question</a:t>
            </a:r>
          </a:p>
          <a:p>
            <a:pPr lvl="2"/>
            <a:r>
              <a:rPr lang="en-US" altLang="ko-KR" dirty="0"/>
              <a:t>how much is the effect of music in rising </a:t>
            </a:r>
            <a:r>
              <a:rPr lang="en-US" altLang="ko-KR" dirty="0" smtClean="0"/>
              <a:t>or dropping </a:t>
            </a:r>
            <a:r>
              <a:rPr lang="en-US" altLang="ko-KR" dirty="0"/>
              <a:t>one’s heart </a:t>
            </a:r>
            <a:r>
              <a:rPr lang="en-US" altLang="ko-KR" dirty="0" smtClean="0"/>
              <a:t>rate</a:t>
            </a:r>
          </a:p>
          <a:p>
            <a:pPr lvl="2"/>
            <a:r>
              <a:rPr lang="en-US" altLang="ko-KR" dirty="0" smtClean="0"/>
              <a:t>how </a:t>
            </a:r>
            <a:r>
              <a:rPr lang="en-US" altLang="ko-KR" dirty="0"/>
              <a:t>long it takes to make the </a:t>
            </a:r>
            <a:r>
              <a:rPr lang="en-US" altLang="ko-KR" dirty="0" smtClean="0"/>
              <a:t>effect and </a:t>
            </a:r>
            <a:r>
              <a:rPr lang="en-US" altLang="ko-KR" dirty="0"/>
              <a:t>whether these have any relation to the activity levels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196752"/>
            <a:ext cx="4680520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11292" y="5157192"/>
            <a:ext cx="4353195" cy="1169551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altLang="ko-KR" sz="1400" dirty="0"/>
              <a:t>Figure 11(c) shows the cumulative distribution function (</a:t>
            </a:r>
            <a:r>
              <a:rPr lang="en-US" altLang="ko-KR" sz="1400" dirty="0" err="1"/>
              <a:t>cdf</a:t>
            </a:r>
            <a:r>
              <a:rPr lang="en-US" altLang="ko-KR" sz="1400" dirty="0"/>
              <a:t>) of the rise and fall time of heart rates.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altLang="ko-KR" sz="1400" dirty="0"/>
              <a:t>Figure 11(d) shows the amount of the rise and fall. The longer a person listens to the music, the more is its effect</a:t>
            </a:r>
            <a:r>
              <a:rPr lang="en-US" altLang="ko-KR" sz="1400" dirty="0" smtClean="0"/>
              <a:t>.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16D76-B1F1-4B45-B05D-E6040045F1A2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021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Evaluation of Heart Rate Measurement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Dataset</a:t>
            </a:r>
          </a:p>
          <a:p>
            <a:pPr lvl="1"/>
            <a:r>
              <a:rPr lang="en-US" altLang="ko-KR" dirty="0" smtClean="0"/>
              <a:t>37 smartphone </a:t>
            </a:r>
            <a:r>
              <a:rPr lang="en-US" altLang="ko-KR" dirty="0" smtClean="0"/>
              <a:t>users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Baseline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Fingertip pulse </a:t>
            </a:r>
            <a:r>
              <a:rPr lang="en-US" altLang="ko-KR" dirty="0" err="1" smtClean="0"/>
              <a:t>oximeter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en-US" altLang="ko-KR" dirty="0" smtClean="0"/>
              <a:t>Figure 13(a)</a:t>
            </a:r>
          </a:p>
          <a:p>
            <a:pPr lvl="1"/>
            <a:r>
              <a:rPr lang="en-US" altLang="ko-KR" dirty="0" smtClean="0"/>
              <a:t>The error is similar</a:t>
            </a:r>
          </a:p>
          <a:p>
            <a:pPr lvl="2"/>
            <a:r>
              <a:rPr lang="en-US" altLang="ko-KR" dirty="0" smtClean="0"/>
              <a:t>Because after filtering out any unwanted signal, the algorithm handles the two cases in the same ways</a:t>
            </a:r>
          </a:p>
          <a:p>
            <a:r>
              <a:rPr lang="en-US" altLang="ko-KR" dirty="0" smtClean="0"/>
              <a:t> </a:t>
            </a:r>
            <a:r>
              <a:rPr lang="en-US" altLang="ko-KR" dirty="0"/>
              <a:t>Figure </a:t>
            </a:r>
            <a:r>
              <a:rPr lang="en-US" altLang="ko-KR" dirty="0" smtClean="0"/>
              <a:t>13(b, c, d)</a:t>
            </a:r>
          </a:p>
          <a:p>
            <a:pPr lvl="1"/>
            <a:r>
              <a:rPr lang="en-US" altLang="ko-KR" dirty="0" smtClean="0"/>
              <a:t>Correlation coefficients are 0.85, 0.84, and 0.75, respectively</a:t>
            </a:r>
          </a:p>
          <a:p>
            <a:pPr lvl="1"/>
            <a:endParaRPr lang="en-US" altLang="ko-KR" dirty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11292" y="5013176"/>
            <a:ext cx="4353195" cy="1169551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altLang="ko-KR" sz="1400" dirty="0"/>
              <a:t>Figure </a:t>
            </a:r>
            <a:r>
              <a:rPr lang="en-US" altLang="ko-KR" sz="1400" dirty="0" smtClean="0"/>
              <a:t>13(d)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altLang="ko-KR" sz="1400" dirty="0" smtClean="0"/>
              <a:t>Horizontal difference: the looseness of the earphone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altLang="ko-KR" sz="1400" dirty="0" smtClean="0"/>
              <a:t>Vertical difference: the inability of the pulse </a:t>
            </a:r>
            <a:r>
              <a:rPr lang="en-US" altLang="ko-KR" sz="1400" dirty="0" err="1" smtClean="0"/>
              <a:t>oximeter</a:t>
            </a:r>
            <a:endParaRPr lang="ko-KR" altLang="en-US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058" y="1412776"/>
            <a:ext cx="4147661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C8E21-B25E-48C4-838F-DF76990C4F71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481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Evaluation of Activity Level Detection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ko-KR" sz="2000" dirty="0" smtClean="0"/>
              <a:t>First experiment</a:t>
            </a:r>
          </a:p>
          <a:p>
            <a:pPr lvl="1"/>
            <a:r>
              <a:rPr lang="en-US" altLang="ko-KR" sz="1800" dirty="0" smtClean="0"/>
              <a:t>17 users</a:t>
            </a:r>
          </a:p>
          <a:p>
            <a:pPr lvl="1"/>
            <a:r>
              <a:rPr lang="en-US" altLang="ko-KR" sz="1800" dirty="0" smtClean="0"/>
              <a:t>Each of the users perform exactly 3 activities</a:t>
            </a:r>
          </a:p>
          <a:p>
            <a:pPr lvl="1"/>
            <a:r>
              <a:rPr lang="en-US" altLang="ko-KR" sz="1800" dirty="0" smtClean="0"/>
              <a:t>1~5 minutes for each activities.</a:t>
            </a:r>
          </a:p>
          <a:p>
            <a:pPr lvl="1"/>
            <a:r>
              <a:rPr lang="en-US" altLang="ko-KR" sz="1800" dirty="0" smtClean="0"/>
              <a:t>Generation of confusion matrix</a:t>
            </a:r>
          </a:p>
          <a:p>
            <a:r>
              <a:rPr lang="en-US" altLang="ko-KR" sz="2000" dirty="0" smtClean="0"/>
              <a:t>Second </a:t>
            </a:r>
            <a:r>
              <a:rPr lang="en-US" altLang="ko-KR" sz="2000" dirty="0" smtClean="0"/>
              <a:t>Experiment</a:t>
            </a:r>
          </a:p>
          <a:p>
            <a:pPr lvl="1"/>
            <a:r>
              <a:rPr lang="en-US" altLang="ko-KR" sz="1800" dirty="0" smtClean="0"/>
              <a:t>The users perform a series of activities in sequence </a:t>
            </a:r>
          </a:p>
          <a:p>
            <a:pPr lvl="2"/>
            <a:r>
              <a:rPr lang="en-US" altLang="ko-KR" sz="1400" dirty="0" smtClean="0"/>
              <a:t>{L1, L2, L3, L1, L3, L2, L1}</a:t>
            </a:r>
          </a:p>
          <a:p>
            <a:pPr lvl="1"/>
            <a:endParaRPr lang="ko-KR" altLang="en-US" sz="1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223" y="4146978"/>
            <a:ext cx="6744161" cy="2018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7719F-607D-4552-A090-81E637AE5EC9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791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Real Deployment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 smtClean="0"/>
              <a:t>The cardio exercise program</a:t>
            </a:r>
          </a:p>
          <a:p>
            <a:pPr lvl="1"/>
            <a:r>
              <a:rPr lang="en-US" altLang="ko-KR" dirty="0" smtClean="0"/>
              <a:t>4 volunteers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276872"/>
            <a:ext cx="7000875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5CC99-55C6-46CD-86C1-D8D5A9AED8EA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019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Real Deployment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quarter" idx="1"/>
          </p:nvPr>
        </p:nvSpPr>
        <p:spPr>
          <a:xfrm>
            <a:off x="457200" y="1227544"/>
            <a:ext cx="8219256" cy="4937760"/>
          </a:xfrm>
        </p:spPr>
        <p:txBody>
          <a:bodyPr>
            <a:normAutofit/>
          </a:bodyPr>
          <a:lstStyle/>
          <a:p>
            <a:r>
              <a:rPr lang="en-US" altLang="ko-KR" sz="1800" dirty="0" smtClean="0"/>
              <a:t>The stairs represent the desired intensity</a:t>
            </a:r>
          </a:p>
          <a:p>
            <a:r>
              <a:rPr lang="en-US" altLang="ko-KR" sz="1800" dirty="0" smtClean="0"/>
              <a:t>The curved lines represent the achieved intensity</a:t>
            </a:r>
          </a:p>
          <a:p>
            <a:r>
              <a:rPr lang="en-US" altLang="ko-KR" sz="1800" dirty="0" smtClean="0"/>
              <a:t>The arrows represent the activation of the control input</a:t>
            </a:r>
          </a:p>
          <a:p>
            <a:pPr lvl="1"/>
            <a:r>
              <a:rPr lang="en-US" altLang="ko-KR" sz="1600" dirty="0" smtClean="0"/>
              <a:t>An upward arrow: helps to rise the current rate</a:t>
            </a:r>
            <a:endParaRPr lang="ko-KR" altLang="en-US" sz="16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636912"/>
            <a:ext cx="4752528" cy="3709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37CB53-38A5-45EF-BAC5-D4E857B14941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001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5" name="내용 개체 틀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ko-KR" dirty="0" smtClean="0"/>
              <a:t>We </a:t>
            </a:r>
            <a:r>
              <a:rPr lang="en-US" altLang="ko-KR" dirty="0"/>
              <a:t>introduce </a:t>
            </a:r>
            <a:r>
              <a:rPr lang="en-US" altLang="ko-KR" dirty="0" err="1"/>
              <a:t>Septimu</a:t>
            </a:r>
            <a:r>
              <a:rPr lang="en-US" altLang="ko-KR" dirty="0"/>
              <a:t>, a wearable </a:t>
            </a:r>
            <a:r>
              <a:rPr lang="en-US" altLang="ko-KR" dirty="0" smtClean="0"/>
              <a:t>sensing platform </a:t>
            </a:r>
            <a:r>
              <a:rPr lang="en-US" altLang="ko-KR" dirty="0"/>
              <a:t>consisting of a pair of sensor equipped </a:t>
            </a:r>
            <a:r>
              <a:rPr lang="en-US" altLang="ko-KR" dirty="0" smtClean="0"/>
              <a:t>earphones.</a:t>
            </a:r>
          </a:p>
          <a:p>
            <a:r>
              <a:rPr lang="en-US" altLang="ko-KR" dirty="0" err="1" smtClean="0"/>
              <a:t>MusicalHeart</a:t>
            </a:r>
            <a:r>
              <a:rPr lang="en-US" altLang="ko-KR" dirty="0" smtClean="0"/>
              <a:t> is </a:t>
            </a:r>
            <a:r>
              <a:rPr lang="en-US" altLang="ko-KR" dirty="0"/>
              <a:t>a novel bio-feedback based, context </a:t>
            </a:r>
            <a:r>
              <a:rPr lang="en-US" altLang="ko-KR" dirty="0" smtClean="0"/>
              <a:t>aware, automated </a:t>
            </a:r>
            <a:r>
              <a:rPr lang="en-US" altLang="ko-KR" dirty="0"/>
              <a:t>music recommendation system for </a:t>
            </a:r>
            <a:r>
              <a:rPr lang="en-US" altLang="ko-KR" dirty="0" smtClean="0"/>
              <a:t>smartphones.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A32CC-D70A-4DA1-953E-2DF478354BDB}" type="datetime1">
              <a:rPr lang="ko-KR" altLang="en-US" smtClean="0"/>
              <a:t>2013-04-01</a:t>
            </a:fld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BD8A0-BF56-45C5-BD82-162FB2B5D326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29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원본">
  <a:themeElements>
    <a:clrScheme name="원본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원본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원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2671</TotalTime>
  <Words>1027</Words>
  <Application>Microsoft Office PowerPoint</Application>
  <PresentationFormat>화면 슬라이드 쇼(4:3)</PresentationFormat>
  <Paragraphs>245</Paragraphs>
  <Slides>21</Slides>
  <Notes>20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2" baseType="lpstr">
      <vt:lpstr>원본</vt:lpstr>
      <vt:lpstr>MusicalHeart: A Hearty Way of Listening to Music</vt:lpstr>
      <vt:lpstr>Contents</vt:lpstr>
      <vt:lpstr>Introduction</vt:lpstr>
      <vt:lpstr>Introduction</vt:lpstr>
      <vt:lpstr>Contribution</vt:lpstr>
      <vt:lpstr>Contribution</vt:lpstr>
      <vt:lpstr>Background</vt:lpstr>
      <vt:lpstr>Background</vt:lpstr>
      <vt:lpstr>System Architecture</vt:lpstr>
      <vt:lpstr>System Architecture</vt:lpstr>
      <vt:lpstr>Heart Rate Measurement</vt:lpstr>
      <vt:lpstr>Heart Rate Measurement</vt:lpstr>
      <vt:lpstr>Activity and Context Detection</vt:lpstr>
      <vt:lpstr>Activity and Context Detection</vt:lpstr>
      <vt:lpstr>Contents</vt:lpstr>
      <vt:lpstr>Evaluation</vt:lpstr>
      <vt:lpstr>Evaluation of Heart Rate Measurement</vt:lpstr>
      <vt:lpstr>Evaluation of Activity Level Detection</vt:lpstr>
      <vt:lpstr>Real Deployment</vt:lpstr>
      <vt:lpstr>Real Deployment</vt:lpstr>
      <vt:lpstr>Conclusion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MusicalHeart: A Hearty Way of Listening to Music</dc:title>
  <dc:creator>Microsoft Corporation</dc:creator>
  <cp:lastModifiedBy>raboM</cp:lastModifiedBy>
  <cp:revision>237</cp:revision>
  <dcterms:created xsi:type="dcterms:W3CDTF">2006-10-05T04:04:58Z</dcterms:created>
  <dcterms:modified xsi:type="dcterms:W3CDTF">2013-04-01T10:47:27Z</dcterms:modified>
</cp:coreProperties>
</file>