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34"/>
  </p:notesMasterIdLst>
  <p:handoutMasterIdLst>
    <p:handoutMasterId r:id="rId35"/>
  </p:handoutMasterIdLst>
  <p:sldIdLst>
    <p:sldId id="256" r:id="rId3"/>
    <p:sldId id="329" r:id="rId4"/>
    <p:sldId id="276" r:id="rId5"/>
    <p:sldId id="287" r:id="rId6"/>
    <p:sldId id="288" r:id="rId7"/>
    <p:sldId id="289" r:id="rId8"/>
    <p:sldId id="290" r:id="rId9"/>
    <p:sldId id="291" r:id="rId10"/>
    <p:sldId id="320" r:id="rId11"/>
    <p:sldId id="332" r:id="rId12"/>
    <p:sldId id="303" r:id="rId13"/>
    <p:sldId id="304" r:id="rId14"/>
    <p:sldId id="305" r:id="rId15"/>
    <p:sldId id="306" r:id="rId16"/>
    <p:sldId id="307" r:id="rId17"/>
    <p:sldId id="295" r:id="rId18"/>
    <p:sldId id="296" r:id="rId19"/>
    <p:sldId id="297" r:id="rId20"/>
    <p:sldId id="298" r:id="rId21"/>
    <p:sldId id="299" r:id="rId22"/>
    <p:sldId id="331" r:id="rId23"/>
    <p:sldId id="310" r:id="rId24"/>
    <p:sldId id="311" r:id="rId25"/>
    <p:sldId id="312" r:id="rId26"/>
    <p:sldId id="313" r:id="rId27"/>
    <p:sldId id="314" r:id="rId28"/>
    <p:sldId id="315" r:id="rId29"/>
    <p:sldId id="316" r:id="rId30"/>
    <p:sldId id="317" r:id="rId31"/>
    <p:sldId id="319" r:id="rId32"/>
    <p:sldId id="318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54" autoAdjust="0"/>
    <p:restoredTop sz="86101" autoAdjust="0"/>
  </p:normalViewPr>
  <p:slideViewPr>
    <p:cSldViewPr>
      <p:cViewPr varScale="1">
        <p:scale>
          <a:sx n="85" d="100"/>
          <a:sy n="85" d="100"/>
        </p:scale>
        <p:origin x="-84" y="-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B48F5-BACC-47D6-A0F7-82FBF9C6BC85}" type="datetimeFigureOut">
              <a:rPr lang="en-US"/>
              <a:pPr/>
              <a:t>5/13/2013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CAF8E-318A-4EFE-8633-D9E72ABCE0E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406559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1CD00-5424-4675-AB18-2C419B060449}" type="datetimeFigureOut">
              <a:rPr lang="en-US"/>
              <a:pPr/>
              <a:t>5/13/2013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2CF44-2B13-41B4-A334-1CDF534EEBB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45385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altLang="ko-KR" smtClean="0"/>
              <a:pPr/>
              <a:t>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45738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gray">
          <a:xfrm>
            <a:off x="0" y="2825016"/>
            <a:ext cx="12188952" cy="3180930"/>
          </a:xfrm>
          <a:prstGeom prst="rect">
            <a:avLst/>
          </a:prstGeom>
          <a:solidFill>
            <a:schemeClr val="bg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 bwMode="black">
          <a:xfrm>
            <a:off x="0" y="3075709"/>
            <a:ext cx="12188952" cy="2639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1066800" y="3165763"/>
            <a:ext cx="10058400" cy="1711037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white">
          <a:xfrm>
            <a:off x="1066800" y="4953000"/>
            <a:ext cx="10058400" cy="6858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98862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2444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828800"/>
            <a:ext cx="9144000" cy="2743200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4589463"/>
            <a:ext cx="9144000" cy="15065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506778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43400" cy="42703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5625"/>
            <a:ext cx="4343400" cy="42703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4567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7048" y="1828800"/>
            <a:ext cx="43434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7048" y="2514600"/>
            <a:ext cx="4343400" cy="35814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7648" y="1828800"/>
            <a:ext cx="43434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7648" y="2514600"/>
            <a:ext cx="4343400" cy="35814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7906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8976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6817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2587" y="1600200"/>
            <a:ext cx="3122613" cy="182880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2" y="762000"/>
            <a:ext cx="6400800" cy="5334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01039" y="3429000"/>
            <a:ext cx="3124161" cy="1828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7374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blackWhite">
          <a:xfrm>
            <a:off x="644091" y="640080"/>
            <a:ext cx="6675120" cy="5577840"/>
          </a:xfrm>
          <a:prstGeom prst="rect">
            <a:avLst/>
          </a:prstGeom>
          <a:solidFill>
            <a:srgbClr val="000000"/>
          </a:solidFill>
          <a:ln w="1016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7952" y="1600200"/>
            <a:ext cx="3127248" cy="182880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81251" y="777240"/>
            <a:ext cx="6400800" cy="530352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7952" y="3429000"/>
            <a:ext cx="3127248" cy="1828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7249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7154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57199"/>
            <a:ext cx="1943100" cy="5638801"/>
          </a:xfrm>
        </p:spPr>
        <p:txBody>
          <a:bodyPr vert="eaVert"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457199"/>
            <a:ext cx="7048500" cy="5638801"/>
          </a:xfrm>
        </p:spPr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4635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ko-K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62700"/>
            <a:ext cx="990600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fld id="{37CC0096-1860-4642-9CD2-0079EA5E7CD1}" type="datetimeFigureOut">
              <a:rPr lang="en-US"/>
              <a:pPr/>
              <a:t>5/13/2013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0" y="6362700"/>
            <a:ext cx="6881553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9800" y="6362700"/>
            <a:ext cx="838200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fld id="{E31375A4-56A4-47D6-9801-1991572033F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9432598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3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1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1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1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1508760" indent="-228600" algn="l" defTabSz="914400" rtl="0" eaLnBrk="1" latinLnBrk="1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1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1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31720" indent="-228600" algn="l" defTabSz="914400" rtl="0" eaLnBrk="1" latinLnBrk="1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06040" indent="-228600" algn="l" defTabSz="914400" rtl="0" eaLnBrk="1" latinLnBrk="1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360" y="2780928"/>
            <a:ext cx="11521280" cy="1711037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Cloud-Enabled Privacy-Preserving Collaborative Learning for Mobile Sensing</a:t>
            </a:r>
            <a:endParaRPr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4797152"/>
            <a:ext cx="10058400" cy="685800"/>
          </a:xfrm>
        </p:spPr>
        <p:txBody>
          <a:bodyPr/>
          <a:lstStyle/>
          <a:p>
            <a:r>
              <a:rPr lang="en-US" dirty="0" smtClean="0"/>
              <a:t>Bin Liu, </a:t>
            </a:r>
            <a:r>
              <a:rPr lang="en-US" dirty="0" err="1" smtClean="0"/>
              <a:t>Yurong</a:t>
            </a:r>
            <a:r>
              <a:rPr lang="en-US" dirty="0" smtClean="0"/>
              <a:t> Jiang, </a:t>
            </a:r>
            <a:r>
              <a:rPr lang="en-US" dirty="0" err="1" smtClean="0"/>
              <a:t>Fei</a:t>
            </a:r>
            <a:r>
              <a:rPr lang="en-US" dirty="0" smtClean="0"/>
              <a:t> </a:t>
            </a:r>
            <a:r>
              <a:rPr lang="en-US" dirty="0" err="1" smtClean="0"/>
              <a:t>Sha</a:t>
            </a:r>
            <a:r>
              <a:rPr lang="en-US" dirty="0" smtClean="0"/>
              <a:t>, Ramesh </a:t>
            </a:r>
            <a:r>
              <a:rPr lang="en-US" dirty="0" err="1" smtClean="0"/>
              <a:t>Govindan</a:t>
            </a:r>
            <a:r>
              <a:rPr lang="en-US" dirty="0" smtClean="0"/>
              <a:t> </a:t>
            </a:r>
          </a:p>
          <a:p>
            <a:r>
              <a:rPr lang="en-US" dirty="0" smtClean="0"/>
              <a:t>University of Southern California, SenSys‘12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42453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51384" y="1828800"/>
            <a:ext cx="9144000" cy="5029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1.  Introduction</a:t>
            </a:r>
          </a:p>
          <a:p>
            <a:pPr marL="0" indent="0">
              <a:buNone/>
            </a:pPr>
            <a:r>
              <a:rPr lang="en-US" dirty="0" smtClean="0"/>
              <a:t>2.  Motivation and Challenges</a:t>
            </a:r>
          </a:p>
          <a:p>
            <a:pPr marL="0" indent="0">
              <a:buNone/>
            </a:pPr>
            <a:r>
              <a:rPr lang="en-US" altLang="ko-KR" dirty="0" smtClean="0"/>
              <a:t>3</a:t>
            </a:r>
            <a:r>
              <a:rPr lang="en-US" altLang="ko-KR" dirty="0"/>
              <a:t>. Privacy-Preserving Collaborative Learning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altLang="ko-KR" dirty="0"/>
              <a:t>Pickle Overview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altLang="ko-KR" dirty="0"/>
              <a:t>Regression Phase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altLang="ko-KR" dirty="0" smtClean="0"/>
              <a:t>Model </a:t>
            </a:r>
            <a:r>
              <a:rPr lang="en-US" altLang="ko-KR" dirty="0"/>
              <a:t>Generation and Return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altLang="ko-KR" dirty="0" smtClean="0"/>
              <a:t>Privacy </a:t>
            </a:r>
            <a:r>
              <a:rPr lang="en-US" altLang="ko-KR" dirty="0"/>
              <a:t>Analysis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altLang="ko-KR" dirty="0"/>
              <a:t>Other Properties of </a:t>
            </a:r>
            <a:r>
              <a:rPr lang="en-US" altLang="ko-KR" dirty="0" smtClean="0"/>
              <a:t>Pickle</a:t>
            </a:r>
          </a:p>
          <a:p>
            <a:pPr marL="0" indent="0">
              <a:buNone/>
            </a:pPr>
            <a:r>
              <a:rPr lang="en-US" altLang="ko-KR" dirty="0"/>
              <a:t>4. Evaluation of Pickle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altLang="ko-KR" dirty="0"/>
              <a:t>Pickle Privacy: A User Study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altLang="ko-KR" dirty="0"/>
              <a:t>Pickle Resource Costs: Prototype Evaluation</a:t>
            </a:r>
          </a:p>
          <a:p>
            <a:pPr marL="822960" lvl="1" indent="-457200">
              <a:buFont typeface="+mj-lt"/>
              <a:buAutoNum type="arabicPeriod"/>
            </a:pPr>
            <a:r>
              <a:rPr lang="en-US" altLang="ko-KR" dirty="0" smtClean="0"/>
              <a:t>Accuracy/Privacy </a:t>
            </a:r>
            <a:r>
              <a:rPr lang="en-US" altLang="ko-KR" dirty="0"/>
              <a:t>Tradeoffs and Comparisons: Dataset </a:t>
            </a:r>
            <a:r>
              <a:rPr lang="en-US" altLang="ko-KR" dirty="0" smtClean="0"/>
              <a:t>Evaluation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5. Related </a:t>
            </a:r>
            <a:r>
              <a:rPr lang="en-US" altLang="ko-KR" dirty="0" smtClean="0"/>
              <a:t>Work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6. Conclusion</a:t>
            </a:r>
          </a:p>
          <a:p>
            <a:pPr marL="822960" lvl="1" indent="-457200">
              <a:buFont typeface="+mj-lt"/>
              <a:buAutoNum type="arabicPeriod"/>
            </a:pPr>
            <a:endParaRPr lang="en-US" altLang="ko-KR" dirty="0"/>
          </a:p>
          <a:p>
            <a:pPr marL="822960" lvl="1" indent="-457200">
              <a:buFont typeface="+mj-lt"/>
              <a:buAutoNum type="arabicPeriod"/>
            </a:pPr>
            <a:endParaRPr lang="en-US" altLang="ko-KR" dirty="0"/>
          </a:p>
          <a:p>
            <a:pPr lvl="1"/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17954" y="1828800"/>
            <a:ext cx="6390298" cy="25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304118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 smtClean="0"/>
              <a:t>Introduction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One way to build robust classiﬁers is through </a:t>
            </a:r>
            <a:r>
              <a:rPr lang="en-US" sz="2800" dirty="0">
                <a:solidFill>
                  <a:srgbClr val="92D050"/>
                </a:solidFill>
              </a:rPr>
              <a:t>collaborative </a:t>
            </a:r>
            <a:r>
              <a:rPr lang="en-US" sz="2800" dirty="0" smtClean="0">
                <a:solidFill>
                  <a:srgbClr val="92D050"/>
                </a:solidFill>
              </a:rPr>
              <a:t>learning</a:t>
            </a:r>
            <a:r>
              <a:rPr lang="en-US" sz="2800" dirty="0" smtClean="0"/>
              <a:t>, </a:t>
            </a:r>
            <a:r>
              <a:rPr lang="en-US" sz="2800" dirty="0"/>
              <a:t>in which mobile users </a:t>
            </a:r>
            <a:r>
              <a:rPr lang="en-US" sz="2800" dirty="0">
                <a:solidFill>
                  <a:srgbClr val="92D050"/>
                </a:solidFill>
              </a:rPr>
              <a:t>contribute</a:t>
            </a:r>
            <a:r>
              <a:rPr lang="en-US" sz="2800" dirty="0"/>
              <a:t> sensor data as training samples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Generates </a:t>
            </a:r>
            <a:r>
              <a:rPr lang="en-US" sz="2800" dirty="0">
                <a:solidFill>
                  <a:srgbClr val="92D050"/>
                </a:solidFill>
              </a:rPr>
              <a:t>statistical classiﬁers</a:t>
            </a:r>
            <a:r>
              <a:rPr lang="en-US" sz="2800" dirty="0"/>
              <a:t>, </a:t>
            </a:r>
            <a:r>
              <a:rPr lang="en-US" sz="2800" dirty="0" smtClean="0"/>
              <a:t>and makes </a:t>
            </a:r>
            <a:r>
              <a:rPr lang="en-US" sz="2800" dirty="0"/>
              <a:t>these classiﬁers available to mobile </a:t>
            </a:r>
            <a:r>
              <a:rPr lang="en-US" sz="2800" dirty="0" smtClean="0"/>
              <a:t>users</a:t>
            </a:r>
          </a:p>
          <a:p>
            <a:r>
              <a:rPr lang="en-US" sz="2800" dirty="0" smtClean="0">
                <a:solidFill>
                  <a:srgbClr val="92D050"/>
                </a:solidFill>
              </a:rPr>
              <a:t>Incentivize</a:t>
            </a:r>
            <a:r>
              <a:rPr lang="en-US" sz="2800" dirty="0" smtClean="0"/>
              <a:t> users to </a:t>
            </a:r>
            <a:r>
              <a:rPr lang="en-US" sz="2800" dirty="0"/>
              <a:t>participate in collaborative </a:t>
            </a:r>
            <a:r>
              <a:rPr lang="en-US" sz="2800" dirty="0" smtClean="0"/>
              <a:t>learning</a:t>
            </a:r>
            <a:endParaRPr lang="en-US" sz="2800" dirty="0"/>
          </a:p>
          <a:p>
            <a:r>
              <a:rPr lang="en-US" sz="2800" dirty="0" smtClean="0"/>
              <a:t>Allows </a:t>
            </a:r>
            <a:r>
              <a:rPr lang="en-US" sz="2800" dirty="0"/>
              <a:t>users to independently </a:t>
            </a:r>
            <a:r>
              <a:rPr lang="en-US" sz="2800" dirty="0" smtClean="0">
                <a:solidFill>
                  <a:srgbClr val="92D050"/>
                </a:solidFill>
              </a:rPr>
              <a:t>tune</a:t>
            </a:r>
            <a:r>
              <a:rPr lang="en-US" sz="2800" dirty="0" smtClean="0"/>
              <a:t> the </a:t>
            </a:r>
            <a:r>
              <a:rPr lang="en-US" sz="2800" dirty="0"/>
              <a:t>level of </a:t>
            </a:r>
            <a:r>
              <a:rPr lang="en-US" sz="2800" dirty="0">
                <a:solidFill>
                  <a:srgbClr val="92D050"/>
                </a:solidFill>
              </a:rPr>
              <a:t>privacy</a:t>
            </a:r>
            <a:r>
              <a:rPr lang="en-US" sz="2800" dirty="0"/>
              <a:t> for perturbing their submitted </a:t>
            </a:r>
            <a:r>
              <a:rPr lang="en-US" sz="2800" dirty="0" smtClean="0"/>
              <a:t>training samples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xmlns="" val="4077498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What is Collaborative Learning?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59496" y="1772816"/>
            <a:ext cx="5076056" cy="4267200"/>
          </a:xfrm>
        </p:spPr>
        <p:txBody>
          <a:bodyPr>
            <a:normAutofit/>
          </a:bodyPr>
          <a:lstStyle/>
          <a:p>
            <a:r>
              <a:rPr lang="en-US" altLang="ko-KR" sz="2800" dirty="0" smtClean="0"/>
              <a:t>Two </a:t>
            </a:r>
            <a:r>
              <a:rPr lang="en-US" altLang="ko-KR" sz="2800" dirty="0"/>
              <a:t>or more people learn or attempt to learn something </a:t>
            </a:r>
            <a:r>
              <a:rPr lang="en-US" altLang="ko-KR" sz="2800" dirty="0">
                <a:solidFill>
                  <a:srgbClr val="92D050"/>
                </a:solidFill>
              </a:rPr>
              <a:t>together</a:t>
            </a:r>
            <a:r>
              <a:rPr lang="en-US" altLang="ko-KR" sz="2800" dirty="0"/>
              <a:t>.</a:t>
            </a:r>
            <a:endParaRPr lang="en-US" sz="2800" dirty="0" smtClean="0"/>
          </a:p>
          <a:p>
            <a:r>
              <a:rPr lang="en-US" sz="2800" dirty="0" smtClean="0"/>
              <a:t>ex) consider </a:t>
            </a:r>
            <a:r>
              <a:rPr lang="en-US" sz="2800" dirty="0"/>
              <a:t>individual users who </a:t>
            </a:r>
            <a:r>
              <a:rPr lang="en-US" sz="2800" dirty="0">
                <a:solidFill>
                  <a:srgbClr val="92D050"/>
                </a:solidFill>
              </a:rPr>
              <a:t>collect</a:t>
            </a:r>
            <a:r>
              <a:rPr lang="en-US" sz="2800" dirty="0"/>
              <a:t> audio clips from their ambient environments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xmlns="" val="2398923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The Basics of Classification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83832" y="1844824"/>
            <a:ext cx="7236296" cy="4267200"/>
          </a:xfrm>
        </p:spPr>
        <p:txBody>
          <a:bodyPr>
            <a:noAutofit/>
          </a:bodyPr>
          <a:lstStyle/>
          <a:p>
            <a:r>
              <a:rPr lang="en-US" sz="2400" dirty="0"/>
              <a:t>The ﬁrst step in </a:t>
            </a:r>
            <a:r>
              <a:rPr lang="en-US" sz="2400" dirty="0" smtClean="0"/>
              <a:t>many machine-learning </a:t>
            </a:r>
            <a:r>
              <a:rPr lang="en-US" sz="2400" dirty="0"/>
              <a:t>algorithms is </a:t>
            </a:r>
            <a:r>
              <a:rPr lang="en-US" sz="2400" dirty="0">
                <a:solidFill>
                  <a:srgbClr val="92D050"/>
                </a:solidFill>
              </a:rPr>
              <a:t>feature</a:t>
            </a:r>
            <a:r>
              <a:rPr lang="en-US" sz="2400" dirty="0"/>
              <a:t> extraction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ex) For </a:t>
            </a:r>
            <a:r>
              <a:rPr lang="en-US" sz="2400" dirty="0"/>
              <a:t>audio clips, the fundamental </a:t>
            </a:r>
            <a:r>
              <a:rPr lang="en-US" sz="2400" dirty="0" smtClean="0">
                <a:solidFill>
                  <a:srgbClr val="92D050"/>
                </a:solidFill>
              </a:rPr>
              <a:t>frequency</a:t>
            </a:r>
            <a:r>
              <a:rPr lang="en-US" sz="2400" dirty="0" smtClean="0"/>
              <a:t>, the </a:t>
            </a:r>
            <a:r>
              <a:rPr lang="en-US" sz="2400" dirty="0">
                <a:solidFill>
                  <a:srgbClr val="92D050"/>
                </a:solidFill>
              </a:rPr>
              <a:t>spreads</a:t>
            </a:r>
            <a:r>
              <a:rPr lang="en-US" sz="2400" dirty="0"/>
              <a:t> and the </a:t>
            </a:r>
            <a:r>
              <a:rPr lang="en-US" sz="2400" dirty="0">
                <a:solidFill>
                  <a:srgbClr val="92D050"/>
                </a:solidFill>
              </a:rPr>
              <a:t>peaks</a:t>
            </a:r>
            <a:r>
              <a:rPr lang="en-US" sz="2400" dirty="0"/>
              <a:t> of the spectrum, and the </a:t>
            </a:r>
            <a:r>
              <a:rPr lang="en-US" sz="2400" dirty="0" smtClean="0">
                <a:solidFill>
                  <a:srgbClr val="92D050"/>
                </a:solidFill>
              </a:rPr>
              <a:t>number</a:t>
            </a:r>
            <a:r>
              <a:rPr lang="en-US" sz="2400" dirty="0" smtClean="0"/>
              <a:t> of </a:t>
            </a:r>
            <a:r>
              <a:rPr lang="en-US" sz="2400" dirty="0"/>
              <a:t>harmonics are all examples of features</a:t>
            </a:r>
            <a:r>
              <a:rPr lang="en-US" sz="2400" dirty="0" smtClean="0"/>
              <a:t>.</a:t>
            </a:r>
            <a:endParaRPr lang="en-US" sz="2400" dirty="0"/>
          </a:p>
          <a:p>
            <a:r>
              <a:rPr lang="en-US" sz="2400" dirty="0" smtClean="0"/>
              <a:t>K-Nearest-Neighbor </a:t>
            </a:r>
            <a:r>
              <a:rPr lang="en-US" sz="2400" dirty="0"/>
              <a:t>(</a:t>
            </a:r>
            <a:r>
              <a:rPr lang="en-US" sz="2400" dirty="0" err="1">
                <a:solidFill>
                  <a:srgbClr val="92D050"/>
                </a:solidFill>
              </a:rPr>
              <a:t>kNN</a:t>
            </a:r>
            <a:r>
              <a:rPr lang="en-US" sz="2400" dirty="0"/>
              <a:t>) </a:t>
            </a:r>
            <a:r>
              <a:rPr lang="en-US" sz="2400" dirty="0" smtClean="0"/>
              <a:t>classiﬁer </a:t>
            </a:r>
          </a:p>
          <a:p>
            <a:pPr lvl="1"/>
            <a:r>
              <a:rPr lang="en-US" sz="2400" dirty="0"/>
              <a:t>The classiﬁer then outputs the majority of all the </a:t>
            </a:r>
            <a:r>
              <a:rPr lang="en-US" sz="2400" dirty="0" smtClean="0"/>
              <a:t>nearest neighbors</a:t>
            </a:r>
            <a:r>
              <a:rPr lang="en-US" sz="2400" dirty="0"/>
              <a:t>’ labels as the label for </a:t>
            </a:r>
            <a:r>
              <a:rPr lang="en-US" sz="2400" dirty="0" smtClean="0"/>
              <a:t>x</a:t>
            </a:r>
          </a:p>
          <a:p>
            <a:r>
              <a:rPr lang="en-US" altLang="ko-KR" sz="2400" dirty="0"/>
              <a:t>Support Vector Machine (</a:t>
            </a:r>
            <a:r>
              <a:rPr lang="en-US" altLang="ko-KR" sz="2400" dirty="0">
                <a:solidFill>
                  <a:srgbClr val="92D050"/>
                </a:solidFill>
              </a:rPr>
              <a:t>SVM</a:t>
            </a:r>
            <a:r>
              <a:rPr lang="en-US" altLang="ko-KR" sz="2400" dirty="0" smtClean="0"/>
              <a:t>)</a:t>
            </a:r>
          </a:p>
          <a:p>
            <a:pPr lvl="1"/>
            <a:r>
              <a:rPr lang="en-US" altLang="ko-KR" sz="2400" dirty="0"/>
              <a:t>it then seeks a linear decision boundary </a:t>
            </a:r>
            <a:r>
              <a:rPr lang="en-US" altLang="ko-KR" sz="2400" dirty="0" smtClean="0"/>
              <a:t>that </a:t>
            </a:r>
            <a:r>
              <a:rPr lang="en-US" altLang="ko-KR" sz="2400" dirty="0"/>
              <a:t>partitions the feature space </a:t>
            </a:r>
            <a:r>
              <a:rPr lang="en-US" altLang="ko-KR" sz="2400" dirty="0" smtClean="0"/>
              <a:t>into different </a:t>
            </a:r>
            <a:r>
              <a:rPr lang="en-US" altLang="ko-KR" sz="2400" dirty="0"/>
              <a:t>classes</a:t>
            </a:r>
          </a:p>
        </p:txBody>
      </p:sp>
      <p:pic>
        <p:nvPicPr>
          <p:cNvPr id="8" name="Picture 2" descr="http://upload.wikimedia.org/wikipedia/commons/thumb/e/e7/KnnClassification.svg/220px-KnnClassification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9496" y="1916832"/>
            <a:ext cx="2431382" cy="21992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4" descr="http://upload.wikimedia.org/wikipedia/commons/thumb/b/b5/Svm_separating_hyperplanes_%28SVG%29.svg/220px-Svm_separating_hyperplanes_%28SVG%29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9496" y="4365104"/>
            <a:ext cx="2448272" cy="2114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800660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Design Goals and Challenges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It </a:t>
            </a:r>
            <a:r>
              <a:rPr lang="en-US" sz="2400" dirty="0"/>
              <a:t>must </a:t>
            </a:r>
            <a:r>
              <a:rPr lang="en-US" sz="2400" dirty="0">
                <a:solidFill>
                  <a:srgbClr val="92D050"/>
                </a:solidFill>
              </a:rPr>
              <a:t>support</a:t>
            </a:r>
            <a:r>
              <a:rPr lang="en-US" sz="2400" dirty="0"/>
              <a:t> the most </a:t>
            </a:r>
            <a:r>
              <a:rPr lang="en-US" sz="2400" dirty="0">
                <a:solidFill>
                  <a:srgbClr val="92D050"/>
                </a:solidFill>
              </a:rPr>
              <a:t>commonly-used </a:t>
            </a:r>
            <a:r>
              <a:rPr lang="en-US" sz="2400" dirty="0" smtClean="0">
                <a:solidFill>
                  <a:srgbClr val="92D050"/>
                </a:solidFill>
              </a:rPr>
              <a:t>classiﬁers </a:t>
            </a:r>
            <a:r>
              <a:rPr lang="en-US" sz="2400" dirty="0" smtClean="0"/>
              <a:t>such </a:t>
            </a:r>
            <a:r>
              <a:rPr lang="en-US" sz="2400" dirty="0"/>
              <a:t>as the Support Vector Machine (</a:t>
            </a:r>
            <a:r>
              <a:rPr lang="en-US" sz="2400" dirty="0">
                <a:solidFill>
                  <a:srgbClr val="92D050"/>
                </a:solidFill>
              </a:rPr>
              <a:t>SVM</a:t>
            </a:r>
            <a:r>
              <a:rPr lang="en-US" sz="2400" dirty="0"/>
              <a:t>) classiﬁer and </a:t>
            </a:r>
            <a:r>
              <a:rPr lang="en-US" sz="2400" dirty="0" smtClean="0"/>
              <a:t>the k-Nearest </a:t>
            </a:r>
            <a:r>
              <a:rPr lang="en-US" sz="2400" dirty="0"/>
              <a:t>Neighbor (</a:t>
            </a:r>
            <a:r>
              <a:rPr lang="en-US" sz="2400" dirty="0" err="1">
                <a:solidFill>
                  <a:srgbClr val="92D050"/>
                </a:solidFill>
              </a:rPr>
              <a:t>kNN</a:t>
            </a:r>
            <a:r>
              <a:rPr lang="en-US" sz="2400" dirty="0"/>
              <a:t>) classiﬁer described </a:t>
            </a:r>
            <a:r>
              <a:rPr lang="en-US" sz="2400" dirty="0" smtClean="0"/>
              <a:t>above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/>
              <a:t>system must </a:t>
            </a:r>
            <a:r>
              <a:rPr lang="en-US" sz="2400" dirty="0">
                <a:solidFill>
                  <a:srgbClr val="92D050"/>
                </a:solidFill>
              </a:rPr>
              <a:t>scale</a:t>
            </a:r>
            <a:r>
              <a:rPr lang="en-US" sz="2400" dirty="0"/>
              <a:t> to classiﬁers </a:t>
            </a:r>
            <a:r>
              <a:rPr lang="en-US" sz="2400" dirty="0" smtClean="0"/>
              <a:t>constructed using </a:t>
            </a:r>
            <a:r>
              <a:rPr lang="en-US" sz="2400" dirty="0"/>
              <a:t>training samples from </a:t>
            </a:r>
            <a:r>
              <a:rPr lang="en-US" sz="2400" dirty="0">
                <a:solidFill>
                  <a:srgbClr val="92D050"/>
                </a:solidFill>
              </a:rPr>
              <a:t>100</a:t>
            </a:r>
            <a:r>
              <a:rPr lang="en-US" sz="2400" dirty="0"/>
              <a:t> or more users</a:t>
            </a:r>
            <a:r>
              <a:rPr lang="en-US" sz="24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/>
              <a:t>system must have the right adoption </a:t>
            </a:r>
            <a:r>
              <a:rPr lang="en-US" sz="2400" dirty="0" smtClean="0">
                <a:solidFill>
                  <a:srgbClr val="92D050"/>
                </a:solidFill>
              </a:rPr>
              <a:t>incentives</a:t>
            </a:r>
            <a:r>
              <a:rPr lang="en-US" sz="2400" dirty="0" smtClean="0"/>
              <a:t> to </a:t>
            </a:r>
            <a:r>
              <a:rPr lang="en-US" sz="2400" dirty="0"/>
              <a:t>enable disparate users to contribute training samples</a:t>
            </a:r>
            <a:r>
              <a:rPr lang="en-US" sz="2400" dirty="0" smtClean="0"/>
              <a:t>:</a:t>
            </a:r>
          </a:p>
          <a:p>
            <a:pPr lvl="1"/>
            <a:r>
              <a:rPr lang="en-US" sz="2400" dirty="0"/>
              <a:t>The system must ensure the </a:t>
            </a:r>
            <a:r>
              <a:rPr lang="en-US" sz="2400" dirty="0">
                <a:solidFill>
                  <a:srgbClr val="92D050"/>
                </a:solidFill>
              </a:rPr>
              <a:t>privacy</a:t>
            </a:r>
            <a:r>
              <a:rPr lang="en-US" sz="2400" dirty="0"/>
              <a:t> of the submitted samples</a:t>
            </a:r>
            <a:r>
              <a:rPr lang="en-US" sz="2400" dirty="0" smtClean="0"/>
              <a:t>,</a:t>
            </a:r>
          </a:p>
          <a:p>
            <a:pPr lvl="1"/>
            <a:r>
              <a:rPr lang="en-US" sz="2400" dirty="0"/>
              <a:t>It must be </a:t>
            </a:r>
            <a:r>
              <a:rPr lang="en-US" sz="2400" dirty="0">
                <a:solidFill>
                  <a:srgbClr val="92D050"/>
                </a:solidFill>
              </a:rPr>
              <a:t>robust</a:t>
            </a:r>
            <a:r>
              <a:rPr lang="en-US" sz="2400" dirty="0"/>
              <a:t> to </a:t>
            </a:r>
            <a:r>
              <a:rPr lang="en-US" sz="2400" dirty="0" smtClean="0"/>
              <a:t>data poisoning,</a:t>
            </a:r>
          </a:p>
          <a:p>
            <a:pPr lvl="1"/>
            <a:r>
              <a:rPr lang="en-US" sz="2400" dirty="0" smtClean="0"/>
              <a:t>It must </a:t>
            </a:r>
            <a:r>
              <a:rPr lang="en-US" sz="2400" dirty="0">
                <a:solidFill>
                  <a:srgbClr val="92D050"/>
                </a:solidFill>
              </a:rPr>
              <a:t>dis-incentivize</a:t>
            </a:r>
            <a:r>
              <a:rPr lang="en-US" sz="2400" dirty="0"/>
              <a:t> </a:t>
            </a:r>
            <a:r>
              <a:rPr lang="en-US" sz="2400" dirty="0" smtClean="0"/>
              <a:t>free-riders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xmlns="" val="1108175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Cloud-Enabled, Privacy-Preserving Classification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631504" y="1772816"/>
            <a:ext cx="6372200" cy="4267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We propose </a:t>
            </a:r>
            <a:r>
              <a:rPr lang="en-US" sz="2400" dirty="0"/>
              <a:t>to use an approach in which mobile users </a:t>
            </a:r>
            <a:r>
              <a:rPr lang="en-US" sz="2400" dirty="0" smtClean="0">
                <a:solidFill>
                  <a:srgbClr val="92D050"/>
                </a:solidFill>
              </a:rPr>
              <a:t>submit training </a:t>
            </a:r>
            <a:r>
              <a:rPr lang="en-US" sz="2400" dirty="0">
                <a:solidFill>
                  <a:srgbClr val="92D050"/>
                </a:solidFill>
              </a:rPr>
              <a:t>samples</a:t>
            </a:r>
            <a:r>
              <a:rPr lang="en-US" sz="2400" dirty="0"/>
              <a:t> (with associated labels) to a cloud, </a:t>
            </a:r>
            <a:r>
              <a:rPr lang="en-US" sz="2400" dirty="0" smtClean="0"/>
              <a:t>possibly at </a:t>
            </a:r>
            <a:r>
              <a:rPr lang="en-US" sz="2400" dirty="0"/>
              <a:t>different times over a period of hours or days; the </a:t>
            </a:r>
            <a:r>
              <a:rPr lang="en-US" sz="2400" dirty="0" smtClean="0">
                <a:solidFill>
                  <a:srgbClr val="92D050"/>
                </a:solidFill>
              </a:rPr>
              <a:t>cloud computes </a:t>
            </a:r>
            <a:r>
              <a:rPr lang="en-US" sz="2400" dirty="0">
                <a:solidFill>
                  <a:srgbClr val="92D050"/>
                </a:solidFill>
              </a:rPr>
              <a:t>the classiﬁer</a:t>
            </a:r>
            <a:r>
              <a:rPr lang="en-US" sz="2400" dirty="0"/>
              <a:t>; the </a:t>
            </a:r>
            <a:r>
              <a:rPr lang="en-US" sz="2400" dirty="0">
                <a:solidFill>
                  <a:srgbClr val="92D050"/>
                </a:solidFill>
              </a:rPr>
              <a:t>classiﬁer is then sent to </a:t>
            </a:r>
            <a:r>
              <a:rPr lang="en-US" sz="2400" dirty="0" smtClean="0">
                <a:solidFill>
                  <a:srgbClr val="92D050"/>
                </a:solidFill>
              </a:rPr>
              <a:t>mobile</a:t>
            </a:r>
            <a:r>
              <a:rPr lang="en-US" sz="2400" dirty="0" smtClean="0"/>
              <a:t> phones </a:t>
            </a:r>
            <a:r>
              <a:rPr lang="en-US" sz="2400" dirty="0"/>
              <a:t>and used for </a:t>
            </a:r>
            <a:r>
              <a:rPr lang="en-US" sz="2400" dirty="0">
                <a:solidFill>
                  <a:srgbClr val="92D050"/>
                </a:solidFill>
              </a:rPr>
              <a:t>local classiﬁcation</a:t>
            </a:r>
            <a:r>
              <a:rPr lang="en-US" sz="2400" dirty="0"/>
              <a:t> </a:t>
            </a:r>
            <a:r>
              <a:rPr lang="en-US" sz="2400" dirty="0" smtClean="0"/>
              <a:t>tasks</a:t>
            </a:r>
          </a:p>
          <a:p>
            <a:r>
              <a:rPr lang="en-US" sz="2400" dirty="0" smtClean="0"/>
              <a:t>However</a:t>
            </a:r>
            <a:r>
              <a:rPr lang="en-US" sz="2400" dirty="0"/>
              <a:t>, using the </a:t>
            </a:r>
            <a:r>
              <a:rPr lang="en-US" sz="2400" dirty="0">
                <a:solidFill>
                  <a:srgbClr val="92D050"/>
                </a:solidFill>
              </a:rPr>
              <a:t>cloud</a:t>
            </a:r>
            <a:r>
              <a:rPr lang="en-US" sz="2400" dirty="0"/>
              <a:t> makes it harder to achieve </a:t>
            </a:r>
            <a:r>
              <a:rPr lang="en-US" sz="2400" dirty="0" smtClean="0"/>
              <a:t>an important </a:t>
            </a:r>
            <a:r>
              <a:rPr lang="en-US" sz="2400" dirty="0"/>
              <a:t>design goal discussed above, </a:t>
            </a:r>
            <a:r>
              <a:rPr lang="en-US" sz="2400" dirty="0">
                <a:solidFill>
                  <a:srgbClr val="92D050"/>
                </a:solidFill>
              </a:rPr>
              <a:t>privacy</a:t>
            </a:r>
            <a:endParaRPr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6831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Privacy and Threat Model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631504" y="1844824"/>
            <a:ext cx="6516216" cy="4267200"/>
          </a:xfrm>
        </p:spPr>
        <p:txBody>
          <a:bodyPr>
            <a:noAutofit/>
          </a:bodyPr>
          <a:lstStyle/>
          <a:p>
            <a:r>
              <a:rPr lang="en-US" sz="2400" dirty="0"/>
              <a:t>Each </a:t>
            </a:r>
            <a:r>
              <a:rPr lang="en-US" sz="2400" dirty="0" smtClean="0"/>
              <a:t>sample consists of </a:t>
            </a:r>
            <a:r>
              <a:rPr lang="en-US" sz="2400" dirty="0" smtClean="0">
                <a:solidFill>
                  <a:srgbClr val="92D050"/>
                </a:solidFill>
              </a:rPr>
              <a:t>a feature vector </a:t>
            </a:r>
            <a:r>
              <a:rPr lang="en-US" altLang="ko-KR" sz="2400" dirty="0" smtClean="0"/>
              <a:t>and the </a:t>
            </a:r>
            <a:r>
              <a:rPr lang="en-US" sz="2400" dirty="0" smtClean="0">
                <a:solidFill>
                  <a:srgbClr val="92D050"/>
                </a:solidFill>
              </a:rPr>
              <a:t> </a:t>
            </a:r>
            <a:r>
              <a:rPr lang="en-US" sz="2400" dirty="0"/>
              <a:t>x </a:t>
            </a:r>
            <a:r>
              <a:rPr lang="en-US" sz="2400" dirty="0" smtClean="0">
                <a:solidFill>
                  <a:srgbClr val="92D050"/>
                </a:solidFill>
              </a:rPr>
              <a:t>associated </a:t>
            </a:r>
            <a:r>
              <a:rPr lang="en-US" sz="2400" dirty="0">
                <a:solidFill>
                  <a:srgbClr val="92D050"/>
                </a:solidFill>
              </a:rPr>
              <a:t>label</a:t>
            </a:r>
            <a:r>
              <a:rPr lang="en-US" sz="2400" dirty="0"/>
              <a:t> </a:t>
            </a:r>
            <a:r>
              <a:rPr lang="en-US" sz="2400" dirty="0" smtClean="0"/>
              <a:t>y</a:t>
            </a:r>
          </a:p>
          <a:p>
            <a:r>
              <a:rPr lang="en-US" sz="2400" dirty="0" smtClean="0"/>
              <a:t>A commonly used </a:t>
            </a:r>
            <a:r>
              <a:rPr lang="en-US" sz="2400" dirty="0">
                <a:solidFill>
                  <a:srgbClr val="92D050"/>
                </a:solidFill>
              </a:rPr>
              <a:t>feature vector</a:t>
            </a:r>
            <a:r>
              <a:rPr lang="en-US" sz="2400" dirty="0"/>
              <a:t> in speech and music classiﬁcation i</a:t>
            </a:r>
            <a:r>
              <a:rPr lang="en-US" sz="2400" dirty="0" smtClean="0"/>
              <a:t>s the </a:t>
            </a:r>
            <a:r>
              <a:rPr lang="en-US" sz="2400" dirty="0"/>
              <a:t>Mel-frequency </a:t>
            </a:r>
            <a:r>
              <a:rPr lang="en-US" sz="2400" dirty="0" err="1"/>
              <a:t>cepstrum</a:t>
            </a:r>
            <a:r>
              <a:rPr lang="en-US" sz="2400" dirty="0"/>
              <a:t> coefﬁcients (</a:t>
            </a:r>
            <a:r>
              <a:rPr lang="en-US" sz="2400" dirty="0">
                <a:solidFill>
                  <a:srgbClr val="92D050"/>
                </a:solidFill>
              </a:rPr>
              <a:t>MFCC</a:t>
            </a:r>
            <a:r>
              <a:rPr lang="en-US" sz="2400" dirty="0"/>
              <a:t>), </a:t>
            </a:r>
            <a:r>
              <a:rPr lang="en-US" sz="2400" dirty="0" smtClean="0"/>
              <a:t>which are </a:t>
            </a:r>
            <a:r>
              <a:rPr lang="en-US" sz="2400" dirty="0"/>
              <a:t>computed by a sequence of mathematical operations </a:t>
            </a:r>
            <a:r>
              <a:rPr lang="en-US" sz="2400" dirty="0" smtClean="0"/>
              <a:t>on the </a:t>
            </a:r>
            <a:r>
              <a:rPr lang="en-US" sz="2400" dirty="0"/>
              <a:t>frequency spectrum of the audio </a:t>
            </a:r>
            <a:r>
              <a:rPr lang="en-US" sz="2400" dirty="0" smtClean="0"/>
              <a:t>signals</a:t>
            </a:r>
          </a:p>
          <a:p>
            <a:r>
              <a:rPr lang="en-US" sz="2400" dirty="0" smtClean="0"/>
              <a:t>One </a:t>
            </a:r>
            <a:r>
              <a:rPr lang="en-US" sz="2400" dirty="0"/>
              <a:t>way to </a:t>
            </a:r>
            <a:r>
              <a:rPr lang="en-US" sz="2400" dirty="0">
                <a:solidFill>
                  <a:srgbClr val="92D050"/>
                </a:solidFill>
              </a:rPr>
              <a:t>preserve</a:t>
            </a:r>
            <a:r>
              <a:rPr lang="en-US" sz="2400" dirty="0"/>
              <a:t> the privacy of x is to </a:t>
            </a:r>
            <a:r>
              <a:rPr lang="en-US" sz="2400" dirty="0">
                <a:solidFill>
                  <a:srgbClr val="92D050"/>
                </a:solidFill>
              </a:rPr>
              <a:t>generate</a:t>
            </a:r>
            <a:r>
              <a:rPr lang="en-US" sz="2400" dirty="0"/>
              <a:t> x˜ </a:t>
            </a:r>
            <a:r>
              <a:rPr lang="en-US" sz="2400" dirty="0" smtClean="0"/>
              <a:t>from x </a:t>
            </a:r>
            <a:r>
              <a:rPr lang="en-US" sz="2400" dirty="0"/>
              <a:t>and </a:t>
            </a:r>
            <a:r>
              <a:rPr lang="en-US" sz="2400" dirty="0">
                <a:solidFill>
                  <a:srgbClr val="92D050"/>
                </a:solidFill>
              </a:rPr>
              <a:t>send</a:t>
            </a:r>
            <a:r>
              <a:rPr lang="en-US" sz="2400" dirty="0"/>
              <a:t> only x˜ the cloud, with the property that, with </a:t>
            </a:r>
            <a:r>
              <a:rPr lang="en-US" sz="2400" dirty="0" smtClean="0"/>
              <a:t>high likelihood</a:t>
            </a:r>
            <a:r>
              <a:rPr lang="en-US" sz="2400" dirty="0"/>
              <a:t>, the cloud </a:t>
            </a:r>
            <a:r>
              <a:rPr lang="en-US" sz="2400" dirty="0">
                <a:solidFill>
                  <a:srgbClr val="92D050"/>
                </a:solidFill>
              </a:rPr>
              <a:t>cannot reconstruct </a:t>
            </a:r>
            <a:r>
              <a:rPr lang="en-US" sz="2400" dirty="0"/>
              <a:t>x from x</a:t>
            </a:r>
            <a:r>
              <a:rPr lang="en-US" sz="2400" dirty="0" smtClean="0"/>
              <a:t>˜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xmlns="" val="820806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Pickle </a:t>
            </a:r>
            <a:r>
              <a:rPr lang="en-US" altLang="ko-KR" sz="3600" dirty="0" smtClean="0"/>
              <a:t>Overview [1/2]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087888" y="1772816"/>
            <a:ext cx="6912768" cy="399329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Each </a:t>
            </a:r>
            <a:r>
              <a:rPr lang="en-US" sz="2400" dirty="0"/>
              <a:t>user’s mobile phone takes </a:t>
            </a:r>
            <a:r>
              <a:rPr lang="en-US" sz="2400" dirty="0" smtClean="0">
                <a:solidFill>
                  <a:srgbClr val="92D050"/>
                </a:solidFill>
              </a:rPr>
              <a:t>N training </a:t>
            </a:r>
            <a:r>
              <a:rPr lang="en-US" sz="2400" dirty="0">
                <a:solidFill>
                  <a:srgbClr val="92D050"/>
                </a:solidFill>
              </a:rPr>
              <a:t>feature vectors</a:t>
            </a:r>
            <a:r>
              <a:rPr lang="en-US" sz="2400" dirty="0"/>
              <a:t>, where each vector has </a:t>
            </a:r>
            <a:r>
              <a:rPr lang="en-US" sz="2400" dirty="0">
                <a:solidFill>
                  <a:srgbClr val="92D050"/>
                </a:solidFill>
              </a:rPr>
              <a:t>P </a:t>
            </a:r>
            <a:r>
              <a:rPr lang="en-US" sz="2400" dirty="0" smtClean="0">
                <a:solidFill>
                  <a:srgbClr val="92D050"/>
                </a:solidFill>
              </a:rPr>
              <a:t>elements</a:t>
            </a:r>
            <a:r>
              <a:rPr lang="en-US" sz="2400" dirty="0" smtClean="0"/>
              <a:t>, and </a:t>
            </a:r>
            <a:r>
              <a:rPr lang="en-US" sz="2400" dirty="0"/>
              <a:t>pre-multiplies the resulting </a:t>
            </a:r>
            <a:r>
              <a:rPr lang="en-US" sz="2400" dirty="0">
                <a:solidFill>
                  <a:srgbClr val="92D050"/>
                </a:solidFill>
              </a:rPr>
              <a:t>P × N matrix</a:t>
            </a:r>
            <a:r>
              <a:rPr lang="en-US" sz="2400" dirty="0"/>
              <a:t> by a </a:t>
            </a:r>
            <a:r>
              <a:rPr lang="en-US" sz="2400" dirty="0" smtClean="0"/>
              <a:t>private, </a:t>
            </a:r>
            <a:r>
              <a:rPr lang="en-US" sz="2400" dirty="0" smtClean="0">
                <a:solidFill>
                  <a:srgbClr val="92D050"/>
                </a:solidFill>
              </a:rPr>
              <a:t>random matrix R</a:t>
            </a:r>
            <a:r>
              <a:rPr lang="en-US" sz="2400" dirty="0" smtClean="0"/>
              <a:t>.</a:t>
            </a:r>
          </a:p>
          <a:p>
            <a:r>
              <a:rPr lang="en-US" sz="2400" dirty="0"/>
              <a:t>The </a:t>
            </a:r>
            <a:r>
              <a:rPr lang="en-US" sz="2400" dirty="0" smtClean="0"/>
              <a:t>central contribution </a:t>
            </a:r>
            <a:r>
              <a:rPr lang="en-US" sz="2400" dirty="0"/>
              <a:t>of this paper is the design of a novel approach </a:t>
            </a:r>
            <a:r>
              <a:rPr lang="en-US" sz="2400" dirty="0" smtClean="0"/>
              <a:t>to approximately </a:t>
            </a:r>
            <a:r>
              <a:rPr lang="en-US" sz="2400" dirty="0">
                <a:solidFill>
                  <a:srgbClr val="92D050"/>
                </a:solidFill>
              </a:rPr>
              <a:t>reconstruct</a:t>
            </a:r>
            <a:r>
              <a:rPr lang="en-US" sz="2400" dirty="0"/>
              <a:t> those relationships using </a:t>
            </a:r>
            <a:r>
              <a:rPr lang="en-US" sz="2400" dirty="0">
                <a:solidFill>
                  <a:srgbClr val="92D050"/>
                </a:solidFill>
              </a:rPr>
              <a:t>regression</a:t>
            </a:r>
            <a:r>
              <a:rPr lang="en-US" sz="2400" dirty="0"/>
              <a:t>, without </a:t>
            </a:r>
            <a:r>
              <a:rPr lang="en-US" sz="2400" dirty="0">
                <a:solidFill>
                  <a:srgbClr val="92D050"/>
                </a:solidFill>
              </a:rPr>
              <a:t>compromising the privacy</a:t>
            </a:r>
            <a:r>
              <a:rPr lang="en-US" sz="2400" dirty="0"/>
              <a:t> of the original feature vectors, while still respecting the processing and communication</a:t>
            </a:r>
            <a:r>
              <a:rPr lang="en-US" sz="2400" dirty="0">
                <a:solidFill>
                  <a:srgbClr val="92D050"/>
                </a:solidFill>
              </a:rPr>
              <a:t> constraints of mobile </a:t>
            </a:r>
            <a:r>
              <a:rPr lang="en-US" sz="2400" dirty="0"/>
              <a:t>devices</a:t>
            </a:r>
            <a:r>
              <a:rPr lang="en-US" sz="2400" dirty="0" smtClean="0"/>
              <a:t>.</a:t>
            </a: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3352" y="1844824"/>
            <a:ext cx="4718080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5126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Pickle </a:t>
            </a:r>
            <a:r>
              <a:rPr lang="en-US" altLang="ko-KR" sz="3600" dirty="0" smtClean="0"/>
              <a:t>Overview [2/2]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087888" y="1739966"/>
            <a:ext cx="6912768" cy="511803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Users </a:t>
            </a:r>
            <a:r>
              <a:rPr lang="en-US" sz="2400" dirty="0">
                <a:solidFill>
                  <a:srgbClr val="92D050"/>
                </a:solidFill>
              </a:rPr>
              <a:t>generate labeled raw data</a:t>
            </a:r>
            <a:r>
              <a:rPr lang="en-US" sz="2400" dirty="0"/>
              <a:t> at their convenience: </a:t>
            </a:r>
            <a:r>
              <a:rPr lang="en-US" sz="2400" dirty="0" smtClean="0"/>
              <a:t>for example</a:t>
            </a:r>
            <a:r>
              <a:rPr lang="en-US" sz="2400" dirty="0"/>
              <a:t>, Pickle software on the phone may collect </a:t>
            </a:r>
            <a:r>
              <a:rPr lang="en-US" sz="2400" dirty="0" smtClean="0"/>
              <a:t>audio clips</a:t>
            </a:r>
            <a:r>
              <a:rPr lang="en-US" sz="2400" dirty="0"/>
              <a:t>, then prompt the user to label the clips.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Once </a:t>
            </a:r>
            <a:r>
              <a:rPr lang="en-US" sz="2400" dirty="0"/>
              <a:t>a piece of raw data is </a:t>
            </a:r>
            <a:r>
              <a:rPr lang="en-US" sz="2400" dirty="0">
                <a:solidFill>
                  <a:srgbClr val="92D050"/>
                </a:solidFill>
              </a:rPr>
              <a:t>labeled</a:t>
            </a:r>
            <a:r>
              <a:rPr lang="en-US" sz="2400" dirty="0"/>
              <a:t>, the software will </a:t>
            </a:r>
            <a:r>
              <a:rPr lang="en-US" sz="2400" dirty="0">
                <a:solidFill>
                  <a:srgbClr val="92D050"/>
                </a:solidFill>
              </a:rPr>
              <a:t>extract </a:t>
            </a:r>
            <a:r>
              <a:rPr lang="en-US" sz="2400" dirty="0">
                <a:solidFill>
                  <a:schemeClr val="tx1"/>
                </a:solidFill>
              </a:rPr>
              <a:t>feature vectors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92D050"/>
                </a:solidFill>
              </a:rPr>
              <a:t>perturb</a:t>
            </a:r>
            <a:r>
              <a:rPr lang="en-US" sz="2400" dirty="0"/>
              <a:t> them using R, and </a:t>
            </a:r>
            <a:r>
              <a:rPr lang="en-US" sz="2400" dirty="0" smtClean="0">
                <a:solidFill>
                  <a:srgbClr val="92D050"/>
                </a:solidFill>
              </a:rPr>
              <a:t>upload</a:t>
            </a:r>
            <a:r>
              <a:rPr lang="en-US" sz="2400" dirty="0" smtClean="0"/>
              <a:t> them</a:t>
            </a:r>
            <a:r>
              <a:rPr lang="en-US" sz="2400" dirty="0"/>
              <a:t>, along with the corresponding</a:t>
            </a:r>
            <a:r>
              <a:rPr lang="en-US" sz="2400" dirty="0">
                <a:solidFill>
                  <a:schemeClr val="tx1"/>
                </a:solidFill>
              </a:rPr>
              <a:t> label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92D050"/>
                </a:solidFill>
              </a:rPr>
              <a:t>to the </a:t>
            </a:r>
            <a:r>
              <a:rPr lang="en-US" sz="2400" dirty="0" smtClean="0">
                <a:solidFill>
                  <a:srgbClr val="92D050"/>
                </a:solidFill>
              </a:rPr>
              <a:t>cloud</a:t>
            </a:r>
            <a:r>
              <a:rPr lang="en-US" sz="2400" dirty="0" smtClean="0"/>
              <a:t>; as </a:t>
            </a:r>
            <a:r>
              <a:rPr lang="en-US" sz="2400" dirty="0"/>
              <a:t>an optimization, the software may batch the </a:t>
            </a:r>
            <a:r>
              <a:rPr lang="en-US" sz="2400" dirty="0" smtClean="0"/>
              <a:t>extraction and </a:t>
            </a:r>
            <a:r>
              <a:rPr lang="en-US" sz="2400" dirty="0"/>
              <a:t>upload. </a:t>
            </a: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When </a:t>
            </a:r>
            <a:r>
              <a:rPr lang="en-US" sz="2400" dirty="0"/>
              <a:t>the cloud receives a </a:t>
            </a:r>
            <a:r>
              <a:rPr lang="en-US" sz="2400" dirty="0">
                <a:solidFill>
                  <a:srgbClr val="92D050"/>
                </a:solidFill>
              </a:rPr>
              <a:t>sufﬁcient</a:t>
            </a:r>
            <a:r>
              <a:rPr lang="en-US" sz="2400" dirty="0"/>
              <a:t> number of </a:t>
            </a:r>
            <a:r>
              <a:rPr lang="en-US" sz="2400" dirty="0" smtClean="0"/>
              <a:t>labeled perturbed </a:t>
            </a:r>
            <a:r>
              <a:rPr lang="en-US" sz="2400" dirty="0"/>
              <a:t>feature vectors from </a:t>
            </a:r>
            <a:r>
              <a:rPr lang="en-US" sz="2400" dirty="0" smtClean="0"/>
              <a:t>contributors, </a:t>
            </a:r>
            <a:r>
              <a:rPr lang="en-US" sz="2400" dirty="0"/>
              <a:t>it constructs </a:t>
            </a:r>
            <a:r>
              <a:rPr lang="en-US" sz="2400" dirty="0" smtClean="0"/>
              <a:t>the </a:t>
            </a:r>
            <a:r>
              <a:rPr lang="en-US" sz="2400" dirty="0" smtClean="0">
                <a:solidFill>
                  <a:srgbClr val="92D050"/>
                </a:solidFill>
              </a:rPr>
              <a:t>classiﬁer</a:t>
            </a:r>
            <a:r>
              <a:rPr lang="en-US" sz="2400" dirty="0" smtClean="0"/>
              <a:t> </a:t>
            </a:r>
            <a:r>
              <a:rPr lang="en-US" sz="2400" dirty="0"/>
              <a:t>and </a:t>
            </a:r>
            <a:r>
              <a:rPr lang="en-US" sz="2400" dirty="0">
                <a:solidFill>
                  <a:srgbClr val="92D050"/>
                </a:solidFill>
              </a:rPr>
              <a:t>sends</a:t>
            </a:r>
            <a:r>
              <a:rPr lang="en-US" sz="2400" dirty="0"/>
              <a:t> a copy to each user.</a:t>
            </a:r>
            <a:endParaRPr sz="2400" dirty="0"/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443" y="1844824"/>
            <a:ext cx="4800853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5126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Regression </a:t>
            </a:r>
            <a:r>
              <a:rPr lang="en-US" altLang="ko-KR" sz="3600" dirty="0" smtClean="0"/>
              <a:t>Phase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Step 1: </a:t>
            </a:r>
            <a:r>
              <a:rPr lang="en-US" sz="2400" dirty="0">
                <a:solidFill>
                  <a:srgbClr val="92D050"/>
                </a:solidFill>
              </a:rPr>
              <a:t>Randomly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92D050"/>
                </a:solidFill>
              </a:rPr>
              <a:t>Generate</a:t>
            </a:r>
            <a:r>
              <a:rPr lang="en-US" sz="2400" dirty="0"/>
              <a:t> Public Feature Vectors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/>
              <a:t>The cloud sends to each participating user a collection </a:t>
            </a:r>
            <a:r>
              <a:rPr lang="en-US" sz="2400" dirty="0" smtClean="0"/>
              <a:t>of public </a:t>
            </a:r>
            <a:r>
              <a:rPr lang="en-US" sz="2400" dirty="0"/>
              <a:t>feature vectors.</a:t>
            </a:r>
            <a:endParaRPr lang="en-US" sz="2400" dirty="0" smtClean="0"/>
          </a:p>
          <a:p>
            <a:r>
              <a:rPr lang="en-US" sz="2400" dirty="0"/>
              <a:t>Step 2: </a:t>
            </a:r>
            <a:r>
              <a:rPr lang="en-US" sz="2400" dirty="0">
                <a:solidFill>
                  <a:srgbClr val="92D050"/>
                </a:solidFill>
              </a:rPr>
              <a:t>Perturb</a:t>
            </a:r>
            <a:r>
              <a:rPr lang="en-US" sz="2400" dirty="0"/>
              <a:t> the Public Feature Vectors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/>
              <a:t>The user perturbs the cloud-generated feature vectors using its </a:t>
            </a:r>
            <a:r>
              <a:rPr lang="en-US" sz="2400" dirty="0">
                <a:solidFill>
                  <a:srgbClr val="92D050"/>
                </a:solidFill>
              </a:rPr>
              <a:t>private transformation matrix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92D050"/>
                </a:solidFill>
              </a:rPr>
              <a:t>returns</a:t>
            </a:r>
            <a:r>
              <a:rPr lang="en-US" sz="2400" dirty="0"/>
              <a:t> the </a:t>
            </a:r>
            <a:r>
              <a:rPr lang="en-US" sz="2400" dirty="0" smtClean="0"/>
              <a:t>result to </a:t>
            </a:r>
            <a:r>
              <a:rPr lang="en-US" sz="2400" dirty="0"/>
              <a:t>the cloud.</a:t>
            </a:r>
            <a:endParaRPr lang="en-US" sz="2400" dirty="0" smtClean="0"/>
          </a:p>
          <a:p>
            <a:r>
              <a:rPr lang="en-US" sz="2400" dirty="0"/>
              <a:t>Step 3: </a:t>
            </a:r>
            <a:r>
              <a:rPr lang="en-US" sz="2400" dirty="0" smtClean="0">
                <a:solidFill>
                  <a:srgbClr val="92D050"/>
                </a:solidFill>
              </a:rPr>
              <a:t>Regress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/>
              <a:t>The cloud employs regression methods to </a:t>
            </a:r>
            <a:r>
              <a:rPr lang="en-US" sz="2400" dirty="0">
                <a:solidFill>
                  <a:srgbClr val="92D050"/>
                </a:solidFill>
              </a:rPr>
              <a:t>learn</a:t>
            </a:r>
            <a:r>
              <a:rPr lang="en-US" sz="2400" dirty="0"/>
              <a:t> approximate functions for computing the desired </a:t>
            </a:r>
            <a:r>
              <a:rPr lang="en-US" sz="2400" dirty="0" smtClean="0"/>
              <a:t>mathematical </a:t>
            </a:r>
            <a:r>
              <a:rPr lang="en-US" sz="2400" dirty="0" smtClean="0">
                <a:solidFill>
                  <a:srgbClr val="92D050"/>
                </a:solidFill>
              </a:rPr>
              <a:t>relationships</a:t>
            </a:r>
            <a:r>
              <a:rPr lang="en-US" sz="2400" dirty="0" smtClean="0"/>
              <a:t> </a:t>
            </a:r>
            <a:r>
              <a:rPr lang="en-US" sz="2400" dirty="0"/>
              <a:t>between feature vectors.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xmlns="" val="3235166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Step 1: Randomly Generate Public Feature vectors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sz="2400" dirty="0" smtClean="0"/>
              <a:t>The random public feature vectors have the same dimensionality as true feature vectors. Each user sends to the cloud the </a:t>
            </a:r>
            <a:r>
              <a:rPr lang="en-US" altLang="ko-KR" sz="2400" dirty="0" smtClean="0">
                <a:solidFill>
                  <a:srgbClr val="92D050"/>
                </a:solidFill>
              </a:rPr>
              <a:t>mean</a:t>
            </a:r>
            <a:r>
              <a:rPr lang="en-US" altLang="ko-KR" sz="2400" dirty="0" smtClean="0"/>
              <a:t> and the </a:t>
            </a:r>
            <a:r>
              <a:rPr lang="en-US" altLang="ko-KR" sz="2400" dirty="0" smtClean="0">
                <a:solidFill>
                  <a:srgbClr val="92D050"/>
                </a:solidFill>
              </a:rPr>
              <a:t>covariance matrix</a:t>
            </a:r>
            <a:r>
              <a:rPr lang="en-US" altLang="ko-KR" sz="2400" dirty="0" smtClean="0"/>
              <a:t> of its private training data, </a:t>
            </a:r>
          </a:p>
          <a:p>
            <a:r>
              <a:rPr lang="en-US" altLang="ko-KR" sz="2400" dirty="0" smtClean="0"/>
              <a:t>The cloud generates a </a:t>
            </a:r>
            <a:r>
              <a:rPr lang="en-US" altLang="ko-KR" sz="2400" i="1" dirty="0" smtClean="0">
                <a:solidFill>
                  <a:srgbClr val="92D050"/>
                </a:solidFill>
              </a:rPr>
              <a:t>Z</a:t>
            </a:r>
            <a:r>
              <a:rPr lang="en-US" altLang="ko-KR" sz="2400" i="1" dirty="0" smtClean="0"/>
              <a:t> that approximates the statistical characteristics of the training feature vectors of all the U users; </a:t>
            </a:r>
          </a:p>
          <a:p>
            <a:r>
              <a:rPr lang="en-US" altLang="ko-KR" sz="2400" dirty="0" smtClean="0"/>
              <a:t>Pickle generates </a:t>
            </a:r>
            <a:r>
              <a:rPr lang="en-US" altLang="ko-KR" sz="2400" dirty="0" smtClean="0">
                <a:solidFill>
                  <a:srgbClr val="92D050"/>
                </a:solidFill>
              </a:rPr>
              <a:t>sample statistics </a:t>
            </a:r>
            <a:r>
              <a:rPr lang="en-US" altLang="ko-KR" sz="2400" dirty="0" smtClean="0"/>
              <a:t>from a very small number (4P) of data samples.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028907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Step 2: Perturb the Public Feature Vectors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sz="2400" dirty="0" smtClean="0"/>
              <a:t>The high level idea in this step is to </a:t>
            </a:r>
            <a:r>
              <a:rPr lang="en-US" altLang="ko-KR" sz="2400" dirty="0" smtClean="0">
                <a:solidFill>
                  <a:srgbClr val="92D050"/>
                </a:solidFill>
              </a:rPr>
              <a:t>perturb </a:t>
            </a:r>
            <a:r>
              <a:rPr lang="en-US" altLang="ko-KR" sz="2400" i="1" dirty="0" smtClean="0">
                <a:solidFill>
                  <a:srgbClr val="92D050"/>
                </a:solidFill>
              </a:rPr>
              <a:t>Z</a:t>
            </a:r>
            <a:r>
              <a:rPr lang="en-US" altLang="ko-KR" sz="2400" i="1" dirty="0" smtClean="0"/>
              <a:t> in exactly the same </a:t>
            </a:r>
            <a:r>
              <a:rPr lang="en-US" altLang="ko-KR" sz="2400" dirty="0" smtClean="0"/>
              <a:t>way as users would </a:t>
            </a:r>
            <a:r>
              <a:rPr lang="en-US" altLang="ko-KR" sz="2400" dirty="0" smtClean="0">
                <a:solidFill>
                  <a:srgbClr val="92D050"/>
                </a:solidFill>
              </a:rPr>
              <a:t>perturb</a:t>
            </a:r>
            <a:r>
              <a:rPr lang="en-US" altLang="ko-KR" sz="2400" dirty="0" smtClean="0"/>
              <a:t> the </a:t>
            </a:r>
            <a:r>
              <a:rPr lang="en-US" altLang="ko-KR" sz="2400" dirty="0" smtClean="0">
                <a:solidFill>
                  <a:srgbClr val="92D050"/>
                </a:solidFill>
              </a:rPr>
              <a:t>actual</a:t>
            </a:r>
            <a:r>
              <a:rPr lang="en-US" altLang="ko-KR" sz="2400" dirty="0" smtClean="0"/>
              <a:t> training feature vectors. </a:t>
            </a:r>
          </a:p>
          <a:p>
            <a:r>
              <a:rPr lang="en-US" altLang="ko-KR" sz="2400" dirty="0" smtClean="0"/>
              <a:t>If </a:t>
            </a:r>
            <a:r>
              <a:rPr lang="en-US" altLang="ko-KR" sz="2400" i="1" dirty="0" smtClean="0"/>
              <a:t>Z is </a:t>
            </a:r>
            <a:r>
              <a:rPr lang="en-US" altLang="ko-KR" sz="2400" i="1" dirty="0" smtClean="0">
                <a:solidFill>
                  <a:srgbClr val="92D050"/>
                </a:solidFill>
              </a:rPr>
              <a:t>invertible</a:t>
            </a:r>
            <a:r>
              <a:rPr lang="en-US" altLang="ko-KR" sz="2400" i="1" dirty="0" smtClean="0"/>
              <a:t>, the private </a:t>
            </a:r>
            <a:r>
              <a:rPr lang="en-US" altLang="ko-KR" sz="2400" i="1" dirty="0" err="1" smtClean="0"/>
              <a:t>Ru</a:t>
            </a:r>
            <a:r>
              <a:rPr lang="en-US" altLang="ko-KR" sz="2400" i="1" dirty="0" smtClean="0"/>
              <a:t> can be recovered by the cloud </a:t>
            </a:r>
            <a:r>
              <a:rPr lang="en-US" altLang="ko-KR" sz="2400" dirty="0" smtClean="0"/>
              <a:t>when it receives the perturbed vectors </a:t>
            </a:r>
            <a:r>
              <a:rPr lang="en-US" altLang="ko-KR" sz="2400" i="1" dirty="0" err="1" smtClean="0"/>
              <a:t>RuZ</a:t>
            </a:r>
            <a:r>
              <a:rPr lang="en-US" altLang="ko-KR" sz="2400" i="1" dirty="0" smtClean="0"/>
              <a:t>: the cloud simply </a:t>
            </a:r>
            <a:r>
              <a:rPr lang="en-US" altLang="ko-KR" sz="2400" dirty="0" smtClean="0"/>
              <a:t>computes </a:t>
            </a:r>
            <a:r>
              <a:rPr lang="en-US" altLang="ko-KR" sz="2400" i="1" dirty="0" smtClean="0">
                <a:solidFill>
                  <a:srgbClr val="92D050"/>
                </a:solidFill>
              </a:rPr>
              <a:t>RuZZ</a:t>
            </a:r>
            <a:r>
              <a:rPr lang="en-US" altLang="ko-KR" sz="2400" i="1" baseline="30000" dirty="0" smtClean="0">
                <a:solidFill>
                  <a:srgbClr val="92D050"/>
                </a:solidFill>
              </a:rPr>
              <a:t>−1</a:t>
            </a:r>
            <a:r>
              <a:rPr lang="en-US" altLang="ko-KR" sz="2400" i="1" dirty="0" smtClean="0"/>
              <a:t>.</a:t>
            </a:r>
          </a:p>
          <a:p>
            <a:r>
              <a:rPr lang="en-US" altLang="ko-KR" sz="2400" dirty="0" smtClean="0"/>
              <a:t>Pickle computes and sends </a:t>
            </a:r>
            <a:r>
              <a:rPr lang="en-US" altLang="ko-KR" sz="2400" i="1" dirty="0" err="1" smtClean="0">
                <a:solidFill>
                  <a:srgbClr val="92D050"/>
                </a:solidFill>
              </a:rPr>
              <a:t>Ru</a:t>
            </a:r>
            <a:r>
              <a:rPr lang="en-US" altLang="ko-KR" sz="2400" i="1" dirty="0" smtClean="0">
                <a:solidFill>
                  <a:srgbClr val="92D050"/>
                </a:solidFill>
              </a:rPr>
              <a:t>(Z+ </a:t>
            </a:r>
            <a:r>
              <a:rPr lang="en-US" altLang="ko-KR" sz="2400" dirty="0" err="1" smtClean="0">
                <a:solidFill>
                  <a:srgbClr val="92D050"/>
                </a:solidFill>
              </a:rPr>
              <a:t>e</a:t>
            </a:r>
            <a:r>
              <a:rPr lang="en-US" altLang="ko-KR" sz="2400" i="1" dirty="0" err="1" smtClean="0">
                <a:solidFill>
                  <a:srgbClr val="92D050"/>
                </a:solidFill>
              </a:rPr>
              <a:t>u</a:t>
            </a:r>
            <a:r>
              <a:rPr lang="en-US" altLang="ko-KR" sz="2400" i="1" dirty="0" smtClean="0">
                <a:solidFill>
                  <a:srgbClr val="92D050"/>
                </a:solidFill>
              </a:rPr>
              <a:t>) </a:t>
            </a:r>
            <a:r>
              <a:rPr lang="en-US" altLang="ko-KR" sz="2400" i="1" dirty="0" smtClean="0"/>
              <a:t>to the cloud, where </a:t>
            </a:r>
            <a:r>
              <a:rPr lang="en-US" altLang="ko-KR" sz="2400" i="1" dirty="0" err="1" smtClean="0"/>
              <a:t>eu</a:t>
            </a:r>
            <a:r>
              <a:rPr lang="en-US" altLang="ko-KR" sz="2400" i="1" dirty="0" smtClean="0"/>
              <a:t> is an additive noise matrix. </a:t>
            </a:r>
            <a:r>
              <a:rPr lang="en-US" altLang="ko-KR" sz="2400" dirty="0" smtClean="0"/>
              <a:t>Unlike the </a:t>
            </a:r>
            <a:r>
              <a:rPr lang="en-US" altLang="ko-KR" sz="2400" dirty="0" smtClean="0">
                <a:solidFill>
                  <a:srgbClr val="92D050"/>
                </a:solidFill>
              </a:rPr>
              <a:t>public</a:t>
            </a:r>
            <a:r>
              <a:rPr lang="en-US" altLang="ko-KR" sz="2400" dirty="0" smtClean="0"/>
              <a:t> feature vectors </a:t>
            </a:r>
            <a:r>
              <a:rPr lang="en-US" altLang="ko-KR" sz="2400" i="1" dirty="0" smtClean="0">
                <a:solidFill>
                  <a:srgbClr val="92D050"/>
                </a:solidFill>
              </a:rPr>
              <a:t>Z</a:t>
            </a:r>
            <a:r>
              <a:rPr lang="en-US" altLang="ko-KR" sz="2400" i="1" dirty="0" smtClean="0"/>
              <a:t>, however, </a:t>
            </a:r>
            <a:r>
              <a:rPr lang="en-US" altLang="ko-KR" sz="2400" i="1" dirty="0" err="1" smtClean="0">
                <a:solidFill>
                  <a:srgbClr val="92D050"/>
                </a:solidFill>
              </a:rPr>
              <a:t>eu</a:t>
            </a:r>
            <a:r>
              <a:rPr lang="en-US" altLang="ko-KR" sz="2400" i="1" dirty="0" smtClean="0">
                <a:solidFill>
                  <a:srgbClr val="92D050"/>
                </a:solidFill>
              </a:rPr>
              <a:t> </a:t>
            </a:r>
            <a:r>
              <a:rPr lang="en-US" altLang="ko-KR" sz="2400" i="1" dirty="0" smtClean="0"/>
              <a:t>is </a:t>
            </a:r>
            <a:r>
              <a:rPr lang="en-US" altLang="ko-KR" sz="2400" i="1" dirty="0" smtClean="0">
                <a:solidFill>
                  <a:srgbClr val="92D050"/>
                </a:solidFill>
              </a:rPr>
              <a:t>private</a:t>
            </a:r>
            <a:r>
              <a:rPr lang="en-US" altLang="ko-KR" sz="2400" i="1" dirty="0" smtClean="0"/>
              <a:t> to the user. 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xmlns="" val="242763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Step 3: Regress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sz="2400" dirty="0" smtClean="0"/>
              <a:t>Assume users </a:t>
            </a:r>
            <a:r>
              <a:rPr lang="en-US" altLang="ko-KR" sz="2400" i="1" dirty="0" smtClean="0"/>
              <a:t>U and V have chosen </a:t>
            </a:r>
            <a:r>
              <a:rPr lang="en-US" altLang="ko-KR" sz="2400" dirty="0" smtClean="0"/>
              <a:t>random matrices </a:t>
            </a:r>
            <a:r>
              <a:rPr lang="en-US" altLang="ko-KR" sz="2400" i="1" dirty="0" err="1" smtClean="0"/>
              <a:t>Ru</a:t>
            </a:r>
            <a:r>
              <a:rPr lang="en-US" altLang="ko-KR" sz="2400" i="1" dirty="0" smtClean="0"/>
              <a:t>, </a:t>
            </a:r>
            <a:r>
              <a:rPr lang="en-US" altLang="ko-KR" sz="2400" i="1" dirty="0" err="1" smtClean="0"/>
              <a:t>eu</a:t>
            </a:r>
            <a:r>
              <a:rPr lang="en-US" altLang="ko-KR" sz="2400" i="1" dirty="0" smtClean="0"/>
              <a:t> and </a:t>
            </a:r>
            <a:r>
              <a:rPr lang="en-US" altLang="ko-KR" sz="2400" i="1" dirty="0" err="1" smtClean="0"/>
              <a:t>Rv</a:t>
            </a:r>
            <a:r>
              <a:rPr lang="en-US" altLang="ko-KR" sz="2400" i="1" dirty="0" smtClean="0"/>
              <a:t>, </a:t>
            </a:r>
            <a:r>
              <a:rPr lang="en-US" altLang="ko-KR" sz="2400" i="1" dirty="0" err="1" smtClean="0"/>
              <a:t>ev</a:t>
            </a:r>
            <a:r>
              <a:rPr lang="en-US" altLang="ko-KR" sz="2400" i="1" dirty="0" smtClean="0"/>
              <a:t> respectively. The cloud </a:t>
            </a:r>
            <a:r>
              <a:rPr lang="de-DE" altLang="ko-KR" sz="2400" dirty="0" smtClean="0"/>
              <a:t>receives </a:t>
            </a:r>
            <a:r>
              <a:rPr lang="de-DE" altLang="ko-KR" sz="2400" i="1" dirty="0" smtClean="0">
                <a:solidFill>
                  <a:srgbClr val="92D050"/>
                </a:solidFill>
              </a:rPr>
              <a:t>Zu = Ru(Z +eu)</a:t>
            </a:r>
            <a:r>
              <a:rPr lang="de-DE" altLang="ko-KR" sz="2400" i="1" dirty="0" smtClean="0"/>
              <a:t> and</a:t>
            </a:r>
            <a:r>
              <a:rPr lang="de-DE" altLang="ko-KR" sz="2400" i="1" dirty="0" smtClean="0">
                <a:solidFill>
                  <a:srgbClr val="92D050"/>
                </a:solidFill>
              </a:rPr>
              <a:t> Zv = Rv(Z +ev)</a:t>
            </a:r>
            <a:r>
              <a:rPr lang="de-DE" altLang="ko-KR" sz="2400" i="1" dirty="0" smtClean="0"/>
              <a:t>. </a:t>
            </a:r>
            <a:r>
              <a:rPr lang="en-US" altLang="ko-KR" sz="2400" dirty="0" smtClean="0"/>
              <a:t>The key idea is to use </a:t>
            </a:r>
            <a:r>
              <a:rPr lang="en-US" altLang="ko-KR" sz="2400" i="1" dirty="0" err="1" smtClean="0"/>
              <a:t>Zu</a:t>
            </a:r>
            <a:r>
              <a:rPr lang="en-US" altLang="ko-KR" sz="2400" i="1" dirty="0" smtClean="0"/>
              <a:t> and </a:t>
            </a:r>
            <a:r>
              <a:rPr lang="en-US" altLang="ko-KR" sz="2400" i="1" dirty="0" err="1" smtClean="0"/>
              <a:t>Zv</a:t>
            </a:r>
            <a:r>
              <a:rPr lang="en-US" altLang="ko-KR" sz="2400" i="1" dirty="0" smtClean="0"/>
              <a:t> to approximate quantities which are </a:t>
            </a:r>
            <a:r>
              <a:rPr lang="en-US" altLang="ko-KR" sz="2400" dirty="0" smtClean="0"/>
              <a:t>pertinent to classification.</a:t>
            </a:r>
          </a:p>
          <a:p>
            <a:r>
              <a:rPr lang="en-US" altLang="ko-KR" sz="2400" dirty="0" smtClean="0"/>
              <a:t>Instead of linear regression, we could have used </a:t>
            </a:r>
            <a:r>
              <a:rPr lang="en-US" altLang="ko-KR" sz="2400" dirty="0" smtClean="0">
                <a:solidFill>
                  <a:srgbClr val="92D050"/>
                </a:solidFill>
              </a:rPr>
              <a:t>Gaussian Process Regression</a:t>
            </a:r>
            <a:r>
              <a:rPr lang="en-US" altLang="ko-KR" sz="2400" dirty="0" smtClean="0"/>
              <a:t> (GPR).We have found in preliminary experiments that GPR marginally improves </a:t>
            </a:r>
            <a:r>
              <a:rPr lang="en-US" altLang="ko-KR" sz="2400" dirty="0" smtClean="0">
                <a:solidFill>
                  <a:srgbClr val="92D050"/>
                </a:solidFill>
              </a:rPr>
              <a:t>accuracy</a:t>
            </a:r>
            <a:r>
              <a:rPr lang="en-US" altLang="ko-KR" sz="2400" dirty="0" smtClean="0"/>
              <a:t> over LR but is significantly more compute-intensive.</a:t>
            </a:r>
          </a:p>
        </p:txBody>
      </p:sp>
    </p:spTree>
    <p:extLst>
      <p:ext uri="{BB962C8B-B14F-4D97-AF65-F5344CB8AC3E}">
        <p14:creationId xmlns:p14="http://schemas.microsoft.com/office/powerpoint/2010/main" xmlns="" val="3620046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Model Generation and </a:t>
            </a:r>
            <a:r>
              <a:rPr lang="en-US" altLang="ko-KR" sz="3600" dirty="0" smtClean="0"/>
              <a:t>Return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sz="2400" dirty="0"/>
              <a:t>Building the </a:t>
            </a:r>
            <a:r>
              <a:rPr lang="en-US" altLang="ko-KR" sz="2400" dirty="0" smtClean="0"/>
              <a:t>Classifier</a:t>
            </a:r>
          </a:p>
          <a:p>
            <a:pPr lvl="1"/>
            <a:r>
              <a:rPr lang="en-US" altLang="ko-KR" sz="2200" dirty="0" smtClean="0"/>
              <a:t>Each perturbed feature vector, together with its label, is then sent to the cloud. Using perturbed feature vectors from each user, the cloud generates the </a:t>
            </a:r>
            <a:r>
              <a:rPr lang="en-US" altLang="ko-KR" sz="2200" dirty="0" smtClean="0">
                <a:solidFill>
                  <a:srgbClr val="92D050"/>
                </a:solidFill>
              </a:rPr>
              <a:t>classification</a:t>
            </a:r>
            <a:r>
              <a:rPr lang="en-US" altLang="ko-KR" sz="2200" dirty="0" smtClean="0"/>
              <a:t> model. </a:t>
            </a:r>
            <a:endParaRPr lang="en-US" altLang="ko-KR" sz="2200" i="1" dirty="0" smtClean="0"/>
          </a:p>
          <a:p>
            <a:r>
              <a:rPr lang="en-US" sz="2400" dirty="0" smtClean="0"/>
              <a:t>Model Return</a:t>
            </a:r>
          </a:p>
          <a:p>
            <a:pPr lvl="1"/>
            <a:r>
              <a:rPr lang="en-US" altLang="ko-KR" sz="2200" dirty="0" smtClean="0"/>
              <a:t>the cloud returns the </a:t>
            </a:r>
            <a:r>
              <a:rPr lang="en-US" altLang="ko-KR" sz="2200" dirty="0" smtClean="0">
                <a:solidFill>
                  <a:srgbClr val="92D050"/>
                </a:solidFill>
              </a:rPr>
              <a:t>model</a:t>
            </a:r>
            <a:r>
              <a:rPr lang="en-US" altLang="ko-KR" sz="2200" dirty="0" smtClean="0"/>
              <a:t> to users, so that classification may be performed on individual phones;</a:t>
            </a:r>
          </a:p>
          <a:p>
            <a:pPr lvl="1"/>
            <a:r>
              <a:rPr lang="en-US" altLang="ko-KR" sz="2200" dirty="0" smtClean="0"/>
              <a:t>The information returned depends upon the specific classifier, but must include all </a:t>
            </a:r>
            <a:r>
              <a:rPr lang="en-US" altLang="ko-KR" sz="2200" dirty="0" smtClean="0">
                <a:solidFill>
                  <a:srgbClr val="92D050"/>
                </a:solidFill>
              </a:rPr>
              <a:t>functions</a:t>
            </a:r>
            <a:r>
              <a:rPr lang="en-US" altLang="ko-KR" sz="2200" dirty="0" smtClean="0"/>
              <a:t> </a:t>
            </a:r>
            <a:r>
              <a:rPr lang="en-US" altLang="ko-KR" sz="2200" i="1" dirty="0" smtClean="0"/>
              <a:t>and </a:t>
            </a:r>
            <a:r>
              <a:rPr lang="en-US" altLang="ko-KR" sz="2200" i="1" dirty="0" smtClean="0">
                <a:solidFill>
                  <a:srgbClr val="92D050"/>
                </a:solidFill>
              </a:rPr>
              <a:t>associated parameters </a:t>
            </a:r>
            <a:r>
              <a:rPr lang="en-US" altLang="ko-KR" sz="2200" i="1" dirty="0" smtClean="0"/>
              <a:t>for every pair of </a:t>
            </a:r>
            <a:r>
              <a:rPr lang="en-US" altLang="ko-KR" sz="2200" dirty="0" smtClean="0"/>
              <a:t>users. </a:t>
            </a: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xmlns="" val="2423443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Privacy Analysis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sz="2400" dirty="0" smtClean="0"/>
              <a:t>In Step 1, </a:t>
            </a:r>
            <a:r>
              <a:rPr lang="en-US" altLang="ko-KR" sz="2400" i="1" dirty="0" smtClean="0"/>
              <a:t>U sends the </a:t>
            </a:r>
            <a:r>
              <a:rPr lang="en-US" altLang="ko-KR" sz="2400" i="1" dirty="0" smtClean="0">
                <a:solidFill>
                  <a:srgbClr val="92D050"/>
                </a:solidFill>
              </a:rPr>
              <a:t>mean and covariance matrix </a:t>
            </a:r>
            <a:r>
              <a:rPr lang="en-US" altLang="ko-KR" sz="2400" i="1" dirty="0" smtClean="0"/>
              <a:t>of a </a:t>
            </a:r>
            <a:r>
              <a:rPr lang="en-US" altLang="ko-KR" sz="2400" dirty="0" smtClean="0"/>
              <a:t>small number of its private training samples. Using this, the cloud can construct </a:t>
            </a:r>
            <a:r>
              <a:rPr lang="en-US" altLang="ko-KR" sz="2400" dirty="0" smtClean="0">
                <a:solidFill>
                  <a:srgbClr val="92D050"/>
                </a:solidFill>
              </a:rPr>
              <a:t>synthetic vectors </a:t>
            </a:r>
            <a:r>
              <a:rPr lang="en-US" altLang="ko-KR" sz="2400" dirty="0" smtClean="0"/>
              <a:t>whose first and second order statistics match that of </a:t>
            </a:r>
            <a:r>
              <a:rPr lang="en-US" altLang="ko-KR" sz="2400" i="1" dirty="0" smtClean="0"/>
              <a:t>U’s private data, but clearly </a:t>
            </a:r>
            <a:r>
              <a:rPr lang="en-US" altLang="ko-KR" sz="2400" dirty="0" smtClean="0"/>
              <a:t>cannot reconstruct </a:t>
            </a:r>
            <a:r>
              <a:rPr lang="en-US" altLang="ko-KR" sz="2400" i="1" dirty="0" err="1" smtClean="0"/>
              <a:t>Xu</a:t>
            </a:r>
            <a:r>
              <a:rPr lang="en-US" altLang="ko-KR" sz="2400" i="1" dirty="0" smtClean="0"/>
              <a:t>.</a:t>
            </a:r>
          </a:p>
          <a:p>
            <a:r>
              <a:rPr lang="en-US" altLang="ko-KR" sz="2400" dirty="0" smtClean="0"/>
              <a:t>In Step 2, </a:t>
            </a:r>
            <a:r>
              <a:rPr lang="en-US" altLang="ko-KR" sz="2400" i="1" dirty="0" smtClean="0"/>
              <a:t>U sends </a:t>
            </a:r>
            <a:r>
              <a:rPr lang="en-US" altLang="ko-KR" sz="2400" i="1" dirty="0" smtClean="0">
                <a:solidFill>
                  <a:srgbClr val="92D050"/>
                </a:solidFill>
              </a:rPr>
              <a:t>R(Z +e) </a:t>
            </a:r>
            <a:r>
              <a:rPr lang="en-US" altLang="ko-KR" sz="2400" i="1" dirty="0" smtClean="0"/>
              <a:t>to the cloud. One might assume </a:t>
            </a:r>
            <a:r>
              <a:rPr lang="en-US" altLang="ko-KR" sz="2400" dirty="0" smtClean="0"/>
              <a:t>that the cloud can filter out the additive noise </a:t>
            </a:r>
            <a:r>
              <a:rPr lang="en-US" altLang="ko-KR" sz="2400" i="1" dirty="0" smtClean="0"/>
              <a:t>Re and </a:t>
            </a:r>
            <a:r>
              <a:rPr lang="en-US" altLang="ko-KR" sz="2400" dirty="0" smtClean="0"/>
              <a:t>then recover </a:t>
            </a:r>
            <a:r>
              <a:rPr lang="en-US" altLang="ko-KR" sz="2400" i="1" dirty="0" smtClean="0"/>
              <a:t>R by using the known Z−1.</a:t>
            </a:r>
          </a:p>
          <a:p>
            <a:r>
              <a:rPr lang="en-US" altLang="ko-KR" sz="2400" dirty="0" smtClean="0"/>
              <a:t>Finally, in Step 4, </a:t>
            </a:r>
            <a:r>
              <a:rPr lang="en-US" altLang="ko-KR" sz="2400" i="1" dirty="0" smtClean="0"/>
              <a:t>U sends </a:t>
            </a:r>
            <a:r>
              <a:rPr lang="en-US" altLang="ko-KR" sz="2400" i="1" dirty="0" smtClean="0">
                <a:solidFill>
                  <a:srgbClr val="92D050"/>
                </a:solidFill>
              </a:rPr>
              <a:t>RX</a:t>
            </a:r>
            <a:r>
              <a:rPr lang="en-US" altLang="ko-KR" sz="2400" i="1" dirty="0" smtClean="0"/>
              <a:t> to the cloud.</a:t>
            </a:r>
          </a:p>
          <a:p>
            <a:r>
              <a:rPr lang="en-US" altLang="ko-KR" sz="2400" dirty="0" smtClean="0"/>
              <a:t>Since each user </a:t>
            </a:r>
            <a:r>
              <a:rPr lang="en-US" altLang="ko-KR" sz="2400" i="1" dirty="0" smtClean="0"/>
              <a:t>U independently selects a secret R, and since its feature vectors are encoded using this secret, </a:t>
            </a:r>
            <a:r>
              <a:rPr lang="en-US" altLang="ko-KR" sz="2400" dirty="0" smtClean="0"/>
              <a:t>another user cannot directly compute any of </a:t>
            </a:r>
            <a:r>
              <a:rPr lang="en-US" altLang="ko-KR" sz="2400" i="1" dirty="0" smtClean="0"/>
              <a:t>U’s original feature </a:t>
            </a:r>
            <a:r>
              <a:rPr lang="en-US" altLang="ko-KR" sz="2400" dirty="0" smtClean="0"/>
              <a:t>vectors </a:t>
            </a:r>
            <a:r>
              <a:rPr lang="en-US" altLang="ko-KR" sz="2400" dirty="0" smtClean="0">
                <a:solidFill>
                  <a:schemeClr val="tx1"/>
                </a:solidFill>
              </a:rPr>
              <a:t>from</a:t>
            </a:r>
            <a:r>
              <a:rPr lang="en-US" altLang="ko-KR" sz="2400" dirty="0" smtClean="0">
                <a:solidFill>
                  <a:srgbClr val="92D050"/>
                </a:solidFill>
              </a:rPr>
              <a:t> perturbed feature vectors </a:t>
            </a:r>
            <a:r>
              <a:rPr lang="en-US" altLang="ko-KR" sz="2400" dirty="0" smtClean="0"/>
              <a:t>it receives from the cloud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xmlns="" val="2562410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Other Properties of Pickle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Pickle is </a:t>
            </a:r>
            <a:r>
              <a:rPr lang="en-US" sz="2400" dirty="0" smtClean="0"/>
              <a:t>computationally-efﬁcient on </a:t>
            </a:r>
            <a:r>
              <a:rPr lang="en-US" sz="2400" dirty="0"/>
              <a:t>mobile devices, </a:t>
            </a:r>
            <a:r>
              <a:rPr lang="en-US" sz="2400" dirty="0" smtClean="0"/>
              <a:t>and incurs</a:t>
            </a:r>
            <a:r>
              <a:rPr lang="en-US" sz="2400" dirty="0" smtClean="0">
                <a:solidFill>
                  <a:srgbClr val="92D050"/>
                </a:solidFill>
              </a:rPr>
              <a:t> </a:t>
            </a:r>
            <a:r>
              <a:rPr lang="en-US" sz="2400" dirty="0">
                <a:solidFill>
                  <a:srgbClr val="92D050"/>
                </a:solidFill>
              </a:rPr>
              <a:t>minimal communication cost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smtClean="0"/>
              <a:t>Pickle </a:t>
            </a:r>
            <a:r>
              <a:rPr lang="en-US" sz="2400" dirty="0"/>
              <a:t>requires </a:t>
            </a:r>
            <a:r>
              <a:rPr lang="en-US" sz="2400" dirty="0">
                <a:solidFill>
                  <a:srgbClr val="92D050"/>
                </a:solidFill>
              </a:rPr>
              <a:t>no coordination </a:t>
            </a:r>
            <a:r>
              <a:rPr lang="en-US" sz="2400" dirty="0"/>
              <a:t>among participants </a:t>
            </a:r>
            <a:r>
              <a:rPr lang="en-US" sz="2400" dirty="0" smtClean="0"/>
              <a:t>and provides </a:t>
            </a:r>
            <a:r>
              <a:rPr lang="en-US" sz="2400" dirty="0"/>
              <a:t>ﬂexible levels of </a:t>
            </a:r>
            <a:r>
              <a:rPr lang="en-US" sz="2400" dirty="0" smtClean="0"/>
              <a:t>privacy </a:t>
            </a:r>
          </a:p>
          <a:p>
            <a:r>
              <a:rPr lang="en-US" sz="2400" dirty="0" smtClean="0"/>
              <a:t>Pickle </a:t>
            </a:r>
            <a:r>
              <a:rPr lang="en-US" sz="2400" dirty="0" err="1" smtClean="0">
                <a:solidFill>
                  <a:srgbClr val="92D050"/>
                </a:solidFill>
              </a:rPr>
              <a:t>disincentivizes</a:t>
            </a:r>
            <a:r>
              <a:rPr lang="en-US" sz="2400" dirty="0" smtClean="0"/>
              <a:t> free-riding</a:t>
            </a:r>
          </a:p>
          <a:p>
            <a:r>
              <a:rPr lang="en-US" sz="2400" dirty="0"/>
              <a:t>Beyond </a:t>
            </a:r>
            <a:r>
              <a:rPr lang="en-US" sz="2400" dirty="0">
                <a:solidFill>
                  <a:srgbClr val="92D050"/>
                </a:solidFill>
              </a:rPr>
              <a:t>SVM</a:t>
            </a:r>
            <a:r>
              <a:rPr lang="en-US" sz="2400" dirty="0"/>
              <a:t> and </a:t>
            </a:r>
            <a:r>
              <a:rPr lang="en-US" sz="2400" dirty="0" err="1">
                <a:solidFill>
                  <a:srgbClr val="92D050"/>
                </a:solidFill>
              </a:rPr>
              <a:t>kNN</a:t>
            </a:r>
            <a:r>
              <a:rPr lang="en-US" sz="2400" dirty="0"/>
              <a:t>, Pickle can be applied to all </a:t>
            </a:r>
            <a:r>
              <a:rPr lang="en-US" sz="2400" dirty="0">
                <a:solidFill>
                  <a:srgbClr val="92D050"/>
                </a:solidFill>
              </a:rPr>
              <a:t>kernel based classiﬁcation and regression methods </a:t>
            </a:r>
            <a:r>
              <a:rPr lang="en-US" sz="2400" dirty="0"/>
              <a:t>that use distances or inner-products to establish relationships </a:t>
            </a:r>
            <a:r>
              <a:rPr lang="en-US" sz="2400" dirty="0" smtClean="0"/>
              <a:t>between training </a:t>
            </a:r>
            <a:r>
              <a:rPr lang="en-US" sz="2400" dirty="0"/>
              <a:t>samples</a:t>
            </a:r>
            <a:r>
              <a:rPr lang="en-US" sz="2400" dirty="0" smtClean="0"/>
              <a:t>.</a:t>
            </a:r>
          </a:p>
          <a:p>
            <a:r>
              <a:rPr lang="en-US" sz="2400" dirty="0"/>
              <a:t>Pickle can be made </a:t>
            </a:r>
            <a:r>
              <a:rPr lang="en-US" sz="2400" dirty="0">
                <a:solidFill>
                  <a:srgbClr val="92D050"/>
                </a:solidFill>
              </a:rPr>
              <a:t>robust</a:t>
            </a:r>
            <a:r>
              <a:rPr lang="en-US" sz="2400" dirty="0"/>
              <a:t> to poisoning </a:t>
            </a:r>
            <a:r>
              <a:rPr lang="en-US" sz="2400" dirty="0" smtClean="0"/>
              <a:t>attacks in </a:t>
            </a:r>
            <a:r>
              <a:rPr lang="en-US" sz="2400" dirty="0"/>
              <a:t>which a few malicious users attempt to </a:t>
            </a:r>
            <a:r>
              <a:rPr lang="en-US" sz="2400" dirty="0">
                <a:solidFill>
                  <a:srgbClr val="92D050"/>
                </a:solidFill>
              </a:rPr>
              <a:t>inject</a:t>
            </a:r>
            <a:r>
              <a:rPr lang="en-US" sz="2400" dirty="0"/>
              <a:t> bogus </a:t>
            </a:r>
            <a:r>
              <a:rPr lang="en-US" sz="2400" dirty="0" smtClean="0"/>
              <a:t>data in </a:t>
            </a:r>
            <a:r>
              <a:rPr lang="en-US" sz="2400" dirty="0"/>
              <a:t>order to render the model unusable</a:t>
            </a:r>
            <a:r>
              <a:rPr lang="en-US" sz="2400" dirty="0" smtClean="0"/>
              <a:t>.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xmlns="" val="1807771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Evaluation of Pickle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a </a:t>
            </a:r>
            <a:r>
              <a:rPr lang="en-US" sz="2400" dirty="0">
                <a:solidFill>
                  <a:srgbClr val="92D050"/>
                </a:solidFill>
              </a:rPr>
              <a:t>user-study</a:t>
            </a:r>
            <a:r>
              <a:rPr lang="en-US" sz="2400" dirty="0"/>
              <a:t> which brings out the </a:t>
            </a:r>
            <a:r>
              <a:rPr lang="en-US" sz="2400" dirty="0" smtClean="0"/>
              <a:t>beneﬁts </a:t>
            </a:r>
            <a:r>
              <a:rPr lang="en-US" sz="2400" dirty="0"/>
              <a:t>of Pickle, especially for applications like speaker recognition where the un-perturbed feature vectors are known </a:t>
            </a:r>
            <a:r>
              <a:rPr lang="en-US" sz="2400" dirty="0" smtClean="0"/>
              <a:t>to leak </a:t>
            </a:r>
            <a:r>
              <a:rPr lang="en-US" sz="2400" dirty="0"/>
              <a:t>privacy; </a:t>
            </a: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measurements </a:t>
            </a:r>
            <a:r>
              <a:rPr lang="en-US" sz="2400" dirty="0"/>
              <a:t>on a prototype that </a:t>
            </a:r>
            <a:r>
              <a:rPr lang="en-US" sz="2400" dirty="0">
                <a:solidFill>
                  <a:srgbClr val="92D050"/>
                </a:solidFill>
              </a:rPr>
              <a:t>quantify</a:t>
            </a:r>
            <a:r>
              <a:rPr lang="en-US" sz="2400" dirty="0"/>
              <a:t> </a:t>
            </a:r>
            <a:r>
              <a:rPr lang="en-US" sz="2400" dirty="0" smtClean="0"/>
              <a:t>the</a:t>
            </a:r>
            <a:r>
              <a:rPr lang="en-US" sz="2400" dirty="0" smtClean="0">
                <a:solidFill>
                  <a:srgbClr val="92D050"/>
                </a:solidFill>
              </a:rPr>
              <a:t> resource </a:t>
            </a:r>
            <a:r>
              <a:rPr lang="en-US" sz="2400" dirty="0">
                <a:solidFill>
                  <a:srgbClr val="92D050"/>
                </a:solidFill>
              </a:rPr>
              <a:t>cost</a:t>
            </a:r>
            <a:r>
              <a:rPr lang="en-US" sz="2400" dirty="0"/>
              <a:t> of Pickle; </a:t>
            </a: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an </a:t>
            </a:r>
            <a:r>
              <a:rPr lang="en-US" sz="2400" dirty="0"/>
              <a:t>extensive </a:t>
            </a:r>
            <a:r>
              <a:rPr lang="en-US" sz="2400" dirty="0" smtClean="0"/>
              <a:t>characterization of </a:t>
            </a:r>
            <a:r>
              <a:rPr lang="en-US" sz="2400" dirty="0"/>
              <a:t>the </a:t>
            </a:r>
            <a:r>
              <a:rPr lang="en-US" sz="2400" dirty="0">
                <a:solidFill>
                  <a:srgbClr val="92D050"/>
                </a:solidFill>
              </a:rPr>
              <a:t>privacy-accuracy</a:t>
            </a:r>
            <a:r>
              <a:rPr lang="en-US" sz="2400" dirty="0"/>
              <a:t> tradeoffs in Pickle, together with </a:t>
            </a:r>
            <a:r>
              <a:rPr lang="en-US" sz="2400" dirty="0" smtClean="0"/>
              <a:t>a </a:t>
            </a:r>
            <a:r>
              <a:rPr lang="en-US" sz="2400" dirty="0" smtClean="0">
                <a:solidFill>
                  <a:srgbClr val="92D050"/>
                </a:solidFill>
              </a:rPr>
              <a:t>comparison </a:t>
            </a:r>
            <a:r>
              <a:rPr lang="en-US" sz="2400" dirty="0">
                <a:solidFill>
                  <a:srgbClr val="92D050"/>
                </a:solidFill>
              </a:rPr>
              <a:t>of alternatives</a:t>
            </a:r>
            <a:r>
              <a:rPr lang="en-US" sz="2400" dirty="0"/>
              <a:t>, using an evaluation on </a:t>
            </a:r>
            <a:r>
              <a:rPr lang="en-US" sz="2400" dirty="0" smtClean="0">
                <a:solidFill>
                  <a:srgbClr val="92D050"/>
                </a:solidFill>
              </a:rPr>
              <a:t>public data-sets</a:t>
            </a:r>
            <a:r>
              <a:rPr lang="en-US" sz="2400" dirty="0"/>
              <a:t>.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xmlns="" val="3892390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Pickle Privacy: A User Study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871864" y="1844824"/>
            <a:ext cx="7092280" cy="4267200"/>
          </a:xfrm>
        </p:spPr>
        <p:txBody>
          <a:bodyPr>
            <a:noAutofit/>
          </a:bodyPr>
          <a:lstStyle/>
          <a:p>
            <a:r>
              <a:rPr lang="en-US" altLang="ko-KR" sz="2400" dirty="0" smtClean="0"/>
              <a:t>we demonstrate this using a small-scale user study on </a:t>
            </a:r>
            <a:r>
              <a:rPr lang="en-US" altLang="ko-KR" sz="2400" dirty="0" smtClean="0">
                <a:solidFill>
                  <a:srgbClr val="92D050"/>
                </a:solidFill>
              </a:rPr>
              <a:t>acoustic</a:t>
            </a:r>
            <a:r>
              <a:rPr lang="en-US" altLang="ko-KR" sz="2400" dirty="0" smtClean="0"/>
              <a:t> data, </a:t>
            </a:r>
          </a:p>
          <a:p>
            <a:pPr lvl="1"/>
            <a:r>
              <a:rPr lang="en-US" altLang="ko-KR" sz="2200" dirty="0" smtClean="0"/>
              <a:t>a) almost the entire audio clip can be </a:t>
            </a:r>
            <a:r>
              <a:rPr lang="en-US" altLang="ko-KR" sz="2200" dirty="0" smtClean="0">
                <a:solidFill>
                  <a:srgbClr val="92D050"/>
                </a:solidFill>
              </a:rPr>
              <a:t>reverse-engineered</a:t>
            </a:r>
            <a:r>
              <a:rPr lang="en-US" altLang="ko-KR" sz="2200" dirty="0" smtClean="0"/>
              <a:t> from unperturbed MFCC feature vectors; </a:t>
            </a:r>
          </a:p>
          <a:p>
            <a:pPr lvl="1"/>
            <a:r>
              <a:rPr lang="en-US" altLang="ko-KR" sz="2200" dirty="0" smtClean="0"/>
              <a:t>b) Pickle can mitigate this privacy leakage without significant loss(</a:t>
            </a:r>
            <a:r>
              <a:rPr lang="en-US" altLang="ko-KR" sz="2200" dirty="0" smtClean="0">
                <a:solidFill>
                  <a:srgbClr val="92D050"/>
                </a:solidFill>
              </a:rPr>
              <a:t>4.32%</a:t>
            </a:r>
            <a:r>
              <a:rPr lang="en-US" altLang="ko-KR" sz="2200" dirty="0" smtClean="0"/>
              <a:t>) in classification accuracy.</a:t>
            </a:r>
          </a:p>
          <a:p>
            <a:r>
              <a:rPr lang="en-US" altLang="ko-KR" sz="2400" dirty="0" smtClean="0"/>
              <a:t>For each participant, we calculated </a:t>
            </a:r>
            <a:r>
              <a:rPr lang="en-US" altLang="ko-KR" sz="2400" dirty="0" smtClean="0">
                <a:solidFill>
                  <a:schemeClr val="tx1"/>
                </a:solidFill>
              </a:rPr>
              <a:t>two</a:t>
            </a:r>
            <a:r>
              <a:rPr lang="en-US" altLang="ko-KR" sz="2400" dirty="0" smtClean="0">
                <a:solidFill>
                  <a:srgbClr val="92D050"/>
                </a:solidFill>
              </a:rPr>
              <a:t> </a:t>
            </a:r>
            <a:r>
              <a:rPr lang="en-US" altLang="ko-KR" sz="2400" i="1" dirty="0" smtClean="0">
                <a:solidFill>
                  <a:srgbClr val="92D050"/>
                </a:solidFill>
              </a:rPr>
              <a:t>Recognition Ratios</a:t>
            </a:r>
            <a:r>
              <a:rPr lang="en-US" altLang="ko-KR" sz="2400" i="1" dirty="0" smtClean="0"/>
              <a:t>(RRs) for each sentence: </a:t>
            </a:r>
            <a:r>
              <a:rPr lang="en-US" altLang="ko-KR" sz="2400" dirty="0" smtClean="0"/>
              <a:t>Pickle offers very good privacy protection; Pickle has an RR of only </a:t>
            </a:r>
            <a:r>
              <a:rPr lang="en-US" altLang="ko-KR" sz="2400" dirty="0" smtClean="0">
                <a:solidFill>
                  <a:srgbClr val="92D050"/>
                </a:solidFill>
              </a:rPr>
              <a:t>1.75%</a:t>
            </a:r>
            <a:r>
              <a:rPr lang="en-US" altLang="ko-KR" sz="2400" dirty="0" smtClean="0"/>
              <a:t>, while the MFCC-reconstructed clips have an RR of </a:t>
            </a:r>
            <a:r>
              <a:rPr lang="en-US" altLang="ko-KR" sz="2400" dirty="0" smtClean="0">
                <a:solidFill>
                  <a:srgbClr val="92D050"/>
                </a:solidFill>
              </a:rPr>
              <a:t>73.88%</a:t>
            </a:r>
            <a:r>
              <a:rPr lang="en-US" altLang="ko-KR" sz="2400" dirty="0" smtClean="0"/>
              <a:t>.</a:t>
            </a:r>
            <a:endParaRPr sz="2400" dirty="0"/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 cstate="print"/>
          <a:srcRect l="1040" r="50092" b="4878"/>
          <a:stretch>
            <a:fillRect/>
          </a:stretch>
        </p:blipFill>
        <p:spPr>
          <a:xfrm>
            <a:off x="1343472" y="1988840"/>
            <a:ext cx="3384376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5483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Pickle Resource Costs: Prototype </a:t>
            </a:r>
            <a:r>
              <a:rPr lang="en-US" altLang="ko-KR" sz="3600" dirty="0" smtClean="0"/>
              <a:t>Evaluation (1/2)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079776" y="1844824"/>
            <a:ext cx="7956376" cy="4768552"/>
          </a:xfrm>
        </p:spPr>
        <p:txBody>
          <a:bodyPr>
            <a:noAutofit/>
          </a:bodyPr>
          <a:lstStyle/>
          <a:p>
            <a:r>
              <a:rPr lang="en-US" altLang="ko-KR" sz="2400" dirty="0"/>
              <a:t>Prototype </a:t>
            </a:r>
            <a:r>
              <a:rPr lang="en-US" altLang="ko-KR" sz="2400" dirty="0" smtClean="0"/>
              <a:t>System</a:t>
            </a:r>
          </a:p>
          <a:p>
            <a:pPr lvl="1"/>
            <a:r>
              <a:rPr lang="en-US" altLang="ko-KR" sz="2200" dirty="0" smtClean="0"/>
              <a:t>software for </a:t>
            </a:r>
            <a:r>
              <a:rPr lang="en-US" altLang="ko-KR" sz="2200" i="1" dirty="0" smtClean="0">
                <a:solidFill>
                  <a:srgbClr val="92D050"/>
                </a:solidFill>
              </a:rPr>
              <a:t>Android</a:t>
            </a:r>
            <a:r>
              <a:rPr lang="en-US" altLang="ko-KR" sz="2200" i="1" dirty="0" smtClean="0"/>
              <a:t> 2.3.4</a:t>
            </a:r>
            <a:r>
              <a:rPr lang="en-US" altLang="ko-KR" sz="2200" dirty="0" smtClean="0"/>
              <a:t> and </a:t>
            </a:r>
            <a:r>
              <a:rPr lang="en-US" altLang="ko-KR" sz="2200" i="1" dirty="0" smtClean="0">
                <a:solidFill>
                  <a:srgbClr val="92D050"/>
                </a:solidFill>
              </a:rPr>
              <a:t>Windows Mobile </a:t>
            </a:r>
            <a:r>
              <a:rPr lang="en-US" altLang="ko-KR" sz="2200" i="1" dirty="0" smtClean="0"/>
              <a:t>6.5 </a:t>
            </a:r>
            <a:r>
              <a:rPr lang="en-US" altLang="ko-KR" sz="2200" dirty="0" smtClean="0"/>
              <a:t>and software for </a:t>
            </a:r>
            <a:r>
              <a:rPr lang="en-US" altLang="ko-KR" sz="2200" i="1" dirty="0" smtClean="0"/>
              <a:t>the cloud, written </a:t>
            </a:r>
            <a:r>
              <a:rPr lang="en-US" altLang="ko-KR" sz="2200" dirty="0" smtClean="0"/>
              <a:t>with </a:t>
            </a:r>
            <a:r>
              <a:rPr lang="en-US" altLang="ko-KR" sz="2200" dirty="0" err="1" smtClean="0">
                <a:solidFill>
                  <a:srgbClr val="92D050"/>
                </a:solidFill>
              </a:rPr>
              <a:t>.Net</a:t>
            </a:r>
            <a:r>
              <a:rPr lang="en-US" altLang="ko-KR" sz="2200" dirty="0" smtClean="0">
                <a:solidFill>
                  <a:srgbClr val="92D050"/>
                </a:solidFill>
              </a:rPr>
              <a:t> 4.0</a:t>
            </a:r>
            <a:r>
              <a:rPr lang="en-US" altLang="ko-KR" sz="2200" dirty="0" smtClean="0"/>
              <a:t> framework</a:t>
            </a:r>
          </a:p>
          <a:p>
            <a:pPr lvl="1"/>
            <a:r>
              <a:rPr lang="en-US" altLang="ko-KR" sz="2200" dirty="0" smtClean="0"/>
              <a:t>collection and processing of </a:t>
            </a:r>
            <a:r>
              <a:rPr lang="en-US" altLang="ko-KR" sz="2200" dirty="0" smtClean="0">
                <a:solidFill>
                  <a:srgbClr val="92D050"/>
                </a:solidFill>
              </a:rPr>
              <a:t>acceleration</a:t>
            </a:r>
            <a:r>
              <a:rPr lang="en-US" altLang="ko-KR" sz="2200" dirty="0" smtClean="0"/>
              <a:t> and </a:t>
            </a:r>
            <a:r>
              <a:rPr lang="en-US" altLang="ko-KR" sz="2200" dirty="0" smtClean="0">
                <a:solidFill>
                  <a:srgbClr val="92D050"/>
                </a:solidFill>
              </a:rPr>
              <a:t>acoustic</a:t>
            </a:r>
            <a:r>
              <a:rPr lang="en-US" altLang="ko-KR" sz="2200" dirty="0" smtClean="0"/>
              <a:t> data, and the cloud component builds a </a:t>
            </a:r>
            <a:r>
              <a:rPr lang="en-US" altLang="ko-KR" sz="2200" dirty="0" smtClean="0">
                <a:solidFill>
                  <a:srgbClr val="92D050"/>
                </a:solidFill>
              </a:rPr>
              <a:t>Pickle-SVM classifier</a:t>
            </a:r>
          </a:p>
          <a:p>
            <a:r>
              <a:rPr lang="en-US" sz="2400" dirty="0"/>
              <a:t>Experimental </a:t>
            </a:r>
            <a:r>
              <a:rPr lang="en-US" sz="2400" dirty="0" smtClean="0"/>
              <a:t>Methodology</a:t>
            </a:r>
          </a:p>
          <a:p>
            <a:pPr lvl="1"/>
            <a:r>
              <a:rPr lang="en-US" altLang="ko-KR" sz="2200" dirty="0" smtClean="0"/>
              <a:t>collected </a:t>
            </a:r>
            <a:r>
              <a:rPr lang="en-US" altLang="ko-KR" sz="2200" dirty="0" smtClean="0">
                <a:solidFill>
                  <a:srgbClr val="92D050"/>
                </a:solidFill>
              </a:rPr>
              <a:t>16,000 accelerometer-based feature vectors</a:t>
            </a:r>
            <a:r>
              <a:rPr lang="en-US" altLang="ko-KR" sz="2200" dirty="0" smtClean="0"/>
              <a:t>, collected using smart phones, for the purpose of evaluating the resource costs for collaborative learning.</a:t>
            </a:r>
          </a:p>
          <a:p>
            <a:pPr lvl="1"/>
            <a:r>
              <a:rPr lang="en-US" altLang="ko-KR" sz="2200" dirty="0" smtClean="0"/>
              <a:t>we cluster these feature vectors among </a:t>
            </a:r>
            <a:r>
              <a:rPr lang="en-US" altLang="ko-KR" sz="2200" dirty="0" smtClean="0">
                <a:solidFill>
                  <a:srgbClr val="92D050"/>
                </a:solidFill>
              </a:rPr>
              <a:t>160 users </a:t>
            </a:r>
            <a:r>
              <a:rPr lang="en-US" altLang="ko-KR" sz="2200" dirty="0" smtClean="0"/>
              <a:t>each of whom submits, on average, </a:t>
            </a:r>
            <a:r>
              <a:rPr lang="en-US" altLang="ko-KR" sz="2200" dirty="0" smtClean="0">
                <a:solidFill>
                  <a:srgbClr val="92D050"/>
                </a:solidFill>
              </a:rPr>
              <a:t>100 training samples</a:t>
            </a:r>
            <a:r>
              <a:rPr lang="en-US" altLang="ko-KR" sz="2400" dirty="0" smtClean="0"/>
              <a:t>.</a:t>
            </a:r>
            <a:endParaRPr lang="en-US" sz="2400" dirty="0" smtClean="0"/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 cstate="print"/>
          <a:srcRect l="49871"/>
          <a:stretch>
            <a:fillRect/>
          </a:stretch>
        </p:blipFill>
        <p:spPr>
          <a:xfrm>
            <a:off x="465188" y="1988840"/>
            <a:ext cx="3556301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2037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Pickle Resource Costs: Prototype </a:t>
            </a:r>
            <a:r>
              <a:rPr lang="en-US" altLang="ko-KR" sz="3600" dirty="0" smtClean="0"/>
              <a:t>Evaluation (2/2)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591944" y="1844824"/>
            <a:ext cx="6444208" cy="4267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Communication Overhead</a:t>
            </a:r>
          </a:p>
          <a:p>
            <a:pPr lvl="1"/>
            <a:r>
              <a:rPr lang="en-US" altLang="ko-KR" sz="2200" dirty="0" smtClean="0"/>
              <a:t>we use a privacy transformation which reduces dimensionality by only </a:t>
            </a:r>
            <a:r>
              <a:rPr lang="en-US" altLang="ko-KR" sz="2200" dirty="0" smtClean="0">
                <a:solidFill>
                  <a:srgbClr val="92D050"/>
                </a:solidFill>
              </a:rPr>
              <a:t>25%</a:t>
            </a:r>
            <a:r>
              <a:rPr lang="en-US" altLang="ko-KR" sz="2200" dirty="0" smtClean="0"/>
              <a:t>, and adds</a:t>
            </a:r>
            <a:r>
              <a:rPr lang="en-US" altLang="ko-KR" sz="2200" dirty="0" smtClean="0">
                <a:solidFill>
                  <a:srgbClr val="92D050"/>
                </a:solidFill>
              </a:rPr>
              <a:t> 0.3 </a:t>
            </a:r>
            <a:r>
              <a:rPr lang="en-US" altLang="ko-KR" sz="2200" dirty="0" smtClean="0"/>
              <a:t>intensity additive noise. </a:t>
            </a:r>
          </a:p>
          <a:p>
            <a:pPr lvl="1"/>
            <a:r>
              <a:rPr lang="en-US" altLang="ko-KR" sz="2200" dirty="0" smtClean="0"/>
              <a:t>perturbed training samples only requires </a:t>
            </a:r>
            <a:r>
              <a:rPr lang="en-US" altLang="ko-KR" sz="2200" dirty="0" smtClean="0">
                <a:solidFill>
                  <a:srgbClr val="92D050"/>
                </a:solidFill>
              </a:rPr>
              <a:t>15KB</a:t>
            </a:r>
            <a:r>
              <a:rPr lang="en-US" altLang="ko-KR" sz="2200" dirty="0" smtClean="0"/>
              <a:t> for the transformed feature vectors with labels. the original training samples require </a:t>
            </a:r>
            <a:r>
              <a:rPr lang="en-US" altLang="ko-KR" sz="2200" dirty="0" smtClean="0">
                <a:solidFill>
                  <a:srgbClr val="92D050"/>
                </a:solidFill>
              </a:rPr>
              <a:t>21KB</a:t>
            </a:r>
            <a:r>
              <a:rPr lang="en-US" altLang="ko-KR" sz="2200" dirty="0" smtClean="0"/>
              <a:t>. For 160 users, the former is </a:t>
            </a:r>
            <a:r>
              <a:rPr lang="en-US" altLang="ko-KR" sz="2200" dirty="0" smtClean="0">
                <a:solidFill>
                  <a:srgbClr val="92D050"/>
                </a:solidFill>
              </a:rPr>
              <a:t>222 KB</a:t>
            </a:r>
            <a:r>
              <a:rPr lang="en-US" altLang="ko-KR" sz="2200" dirty="0" smtClean="0"/>
              <a:t>, and the latter is </a:t>
            </a:r>
            <a:r>
              <a:rPr lang="en-US" altLang="ko-KR" sz="2200" dirty="0" smtClean="0">
                <a:solidFill>
                  <a:srgbClr val="92D050"/>
                </a:solidFill>
              </a:rPr>
              <a:t>585 KB</a:t>
            </a:r>
            <a:r>
              <a:rPr lang="en-US" altLang="ko-KR" sz="2200" dirty="0" smtClean="0"/>
              <a:t> per user</a:t>
            </a:r>
            <a:endParaRPr lang="en-US" sz="2200" dirty="0" smtClean="0"/>
          </a:p>
          <a:p>
            <a:r>
              <a:rPr lang="en-US" sz="2400" dirty="0"/>
              <a:t>Computational </a:t>
            </a:r>
            <a:r>
              <a:rPr lang="en-US" sz="2400" dirty="0" smtClean="0"/>
              <a:t>Cost </a:t>
            </a:r>
          </a:p>
          <a:p>
            <a:pPr lvl="1"/>
            <a:r>
              <a:rPr lang="en-US" altLang="ko-KR" sz="2200" dirty="0" smtClean="0"/>
              <a:t>This computation requiring only </a:t>
            </a:r>
            <a:r>
              <a:rPr lang="en-US" altLang="ko-KR" sz="2200" dirty="0" smtClean="0">
                <a:solidFill>
                  <a:srgbClr val="92D050"/>
                </a:solidFill>
              </a:rPr>
              <a:t>8.71s </a:t>
            </a:r>
            <a:r>
              <a:rPr lang="en-US" altLang="ko-KR" sz="2200" dirty="0" smtClean="0"/>
              <a:t>in our 160 users experiment</a:t>
            </a:r>
            <a:endParaRPr sz="2200" dirty="0"/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1344" y="1988840"/>
            <a:ext cx="5324475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2037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Methodology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Data Sets.</a:t>
            </a:r>
          </a:p>
          <a:p>
            <a:pPr lvl="1"/>
            <a:r>
              <a:rPr lang="en-US" altLang="ko-KR" sz="2200" i="1" dirty="0" smtClean="0"/>
              <a:t>Iris, Pima Indians Diabetes, Wine, and Vehicle Silhouettes</a:t>
            </a:r>
            <a:endParaRPr lang="en-US" sz="2200" dirty="0" smtClean="0"/>
          </a:p>
          <a:p>
            <a:r>
              <a:rPr lang="en-US" sz="2400" dirty="0" smtClean="0"/>
              <a:t>Users</a:t>
            </a:r>
          </a:p>
          <a:p>
            <a:pPr lvl="1"/>
            <a:r>
              <a:rPr lang="en-US" altLang="ko-KR" sz="2200" dirty="0" smtClean="0"/>
              <a:t>We partition each data set into several parts to </a:t>
            </a:r>
            <a:r>
              <a:rPr lang="en-US" altLang="ko-KR" sz="2200" dirty="0" smtClean="0">
                <a:solidFill>
                  <a:srgbClr val="92D050"/>
                </a:solidFill>
              </a:rPr>
              <a:t>simulate</a:t>
            </a:r>
            <a:r>
              <a:rPr lang="en-US" altLang="ko-KR" sz="2200" dirty="0" smtClean="0"/>
              <a:t> multiple users with private data using the standard </a:t>
            </a:r>
            <a:r>
              <a:rPr lang="en-US" altLang="ko-KR" sz="2200" dirty="0" smtClean="0">
                <a:solidFill>
                  <a:srgbClr val="92D050"/>
                </a:solidFill>
              </a:rPr>
              <a:t>K-means clustering</a:t>
            </a:r>
            <a:r>
              <a:rPr lang="en-US" altLang="ko-KR" sz="2200" dirty="0" smtClean="0"/>
              <a:t> algorithm. we randomly select </a:t>
            </a:r>
            <a:r>
              <a:rPr lang="en-US" altLang="ko-KR" sz="2200" dirty="0" smtClean="0">
                <a:solidFill>
                  <a:srgbClr val="92D050"/>
                </a:solidFill>
              </a:rPr>
              <a:t>80%</a:t>
            </a:r>
            <a:r>
              <a:rPr lang="en-US" altLang="ko-KR" sz="2200" dirty="0" smtClean="0"/>
              <a:t> of the labeled feature vectors from each user as the </a:t>
            </a:r>
            <a:r>
              <a:rPr lang="en-US" altLang="ko-KR" sz="2200" i="1" dirty="0" smtClean="0">
                <a:solidFill>
                  <a:srgbClr val="92D050"/>
                </a:solidFill>
              </a:rPr>
              <a:t>training</a:t>
            </a:r>
            <a:r>
              <a:rPr lang="en-US" altLang="ko-KR" sz="2200" i="1" dirty="0" smtClean="0"/>
              <a:t> data, and use the </a:t>
            </a:r>
            <a:r>
              <a:rPr lang="en-US" altLang="ko-KR" sz="2200" i="1" dirty="0" smtClean="0">
                <a:solidFill>
                  <a:srgbClr val="92D050"/>
                </a:solidFill>
              </a:rPr>
              <a:t>remaining</a:t>
            </a:r>
            <a:r>
              <a:rPr lang="en-US" altLang="ko-KR" sz="2200" i="1" dirty="0" smtClean="0"/>
              <a:t> for testing.</a:t>
            </a:r>
            <a:endParaRPr lang="en-US" sz="2200" dirty="0" smtClean="0"/>
          </a:p>
          <a:p>
            <a:r>
              <a:rPr lang="en-US" sz="2400" dirty="0" smtClean="0"/>
              <a:t>Classifiers</a:t>
            </a:r>
          </a:p>
          <a:p>
            <a:pPr lvl="1"/>
            <a:r>
              <a:rPr lang="en-US" altLang="ko-KR" sz="2200" dirty="0" smtClean="0"/>
              <a:t>We evaluate the effectiveness of Pickle using two common pattern classifiers: Support Vector Machine (</a:t>
            </a:r>
            <a:r>
              <a:rPr lang="en-US" altLang="ko-KR" sz="2200" dirty="0" smtClean="0">
                <a:solidFill>
                  <a:srgbClr val="92D050"/>
                </a:solidFill>
              </a:rPr>
              <a:t>SVM</a:t>
            </a:r>
            <a:r>
              <a:rPr lang="en-US" altLang="ko-KR" sz="2200" dirty="0" smtClean="0"/>
              <a:t>) and k-Nearest Neighbor (</a:t>
            </a:r>
            <a:r>
              <a:rPr lang="en-US" altLang="ko-KR" sz="2200" dirty="0" err="1" smtClean="0">
                <a:solidFill>
                  <a:srgbClr val="92D050"/>
                </a:solidFill>
              </a:rPr>
              <a:t>kNN</a:t>
            </a:r>
            <a:r>
              <a:rPr lang="en-US" altLang="ko-KR" sz="2200" dirty="0" smtClean="0"/>
              <a:t>).</a:t>
            </a: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xmlns="" val="208335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Evaluation Metrics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4000" y="1828800"/>
            <a:ext cx="9972600" cy="476855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Privacy Metric</a:t>
            </a:r>
          </a:p>
          <a:p>
            <a:pPr lvl="1"/>
            <a:r>
              <a:rPr lang="en-US" altLang="ko-KR" sz="2200" dirty="0" smtClean="0"/>
              <a:t>One way to measure privacy is to </a:t>
            </a:r>
            <a:r>
              <a:rPr lang="en-US" altLang="ko-KR" sz="2200" dirty="0" smtClean="0">
                <a:solidFill>
                  <a:srgbClr val="92D050"/>
                </a:solidFill>
              </a:rPr>
              <a:t>quantify</a:t>
            </a:r>
            <a:r>
              <a:rPr lang="en-US" altLang="ko-KR" sz="2200" dirty="0" smtClean="0"/>
              <a:t> the extent of this distortion. </a:t>
            </a:r>
          </a:p>
          <a:p>
            <a:pPr lvl="1"/>
            <a:r>
              <a:rPr lang="en-US" altLang="ko-KR" sz="2200" dirty="0" smtClean="0"/>
              <a:t>Measures the ‘</a:t>
            </a:r>
            <a:r>
              <a:rPr lang="en-US" altLang="ko-KR" sz="2200" dirty="0" smtClean="0">
                <a:solidFill>
                  <a:srgbClr val="92D050"/>
                </a:solidFill>
              </a:rPr>
              <a:t>distance</a:t>
            </a:r>
            <a:r>
              <a:rPr lang="en-US" altLang="ko-KR" sz="2200" dirty="0" smtClean="0"/>
              <a:t>’ between the </a:t>
            </a:r>
            <a:r>
              <a:rPr lang="en-US" altLang="ko-KR" sz="2200" dirty="0" smtClean="0">
                <a:solidFill>
                  <a:srgbClr val="92D050"/>
                </a:solidFill>
              </a:rPr>
              <a:t>original</a:t>
            </a:r>
            <a:r>
              <a:rPr lang="en-US" altLang="ko-KR" sz="2200" dirty="0" smtClean="0"/>
              <a:t> feature vector and an estimate for that vector </a:t>
            </a:r>
            <a:r>
              <a:rPr lang="en-US" altLang="ko-KR" sz="2200" dirty="0" smtClean="0">
                <a:solidFill>
                  <a:srgbClr val="92D050"/>
                </a:solidFill>
              </a:rPr>
              <a:t>derived</a:t>
            </a:r>
            <a:r>
              <a:rPr lang="en-US" altLang="ko-KR" sz="2200" dirty="0" smtClean="0"/>
              <a:t> by mounting a </a:t>
            </a:r>
            <a:r>
              <a:rPr lang="en-US" altLang="ko-KR" sz="2200" i="1" dirty="0" smtClean="0"/>
              <a:t>reconstruction attack.</a:t>
            </a:r>
          </a:p>
          <a:p>
            <a:pPr lvl="1"/>
            <a:r>
              <a:rPr lang="en-US" altLang="ko-KR" sz="2200" dirty="0" smtClean="0"/>
              <a:t>Then, we can define </a:t>
            </a:r>
            <a:r>
              <a:rPr lang="en-US" altLang="ko-KR" sz="2200" dirty="0" err="1" smtClean="0">
                <a:solidFill>
                  <a:srgbClr val="92D050"/>
                </a:solidFill>
              </a:rPr>
              <a:t>ℓ</a:t>
            </a:r>
            <a:r>
              <a:rPr lang="en-US" altLang="ko-KR" sz="2200" i="1" dirty="0" err="1" smtClean="0">
                <a:solidFill>
                  <a:srgbClr val="92D050"/>
                </a:solidFill>
              </a:rPr>
              <a:t>ud</a:t>
            </a:r>
            <a:r>
              <a:rPr lang="en-US" altLang="ko-KR" sz="2200" i="1" dirty="0" smtClean="0"/>
              <a:t> </a:t>
            </a:r>
            <a:r>
              <a:rPr lang="en-US" altLang="ko-KR" sz="2200" dirty="0" smtClean="0"/>
              <a:t>(0≤ </a:t>
            </a:r>
            <a:r>
              <a:rPr lang="en-US" altLang="ko-KR" sz="2200" dirty="0" err="1" smtClean="0"/>
              <a:t>ℓ</a:t>
            </a:r>
            <a:r>
              <a:rPr lang="en-US" altLang="ko-KR" sz="2200" i="1" dirty="0" err="1" smtClean="0"/>
              <a:t>ud</a:t>
            </a:r>
            <a:r>
              <a:rPr lang="en-US" altLang="ko-KR" sz="2200" i="1" dirty="0" smtClean="0"/>
              <a:t> ≤ 1) to be the difference in the distributions of these </a:t>
            </a:r>
            <a:r>
              <a:rPr lang="en-US" altLang="ko-KR" sz="2200" dirty="0" smtClean="0"/>
              <a:t>two quantities, Intuitively, the </a:t>
            </a:r>
            <a:r>
              <a:rPr lang="en-US" altLang="ko-KR" sz="2200" dirty="0" smtClean="0">
                <a:solidFill>
                  <a:srgbClr val="92D050"/>
                </a:solidFill>
              </a:rPr>
              <a:t>larger</a:t>
            </a:r>
            <a:r>
              <a:rPr lang="en-US" altLang="ko-KR" sz="2200" dirty="0" smtClean="0"/>
              <a:t> the ℓ, the more confident we are that privacy is </a:t>
            </a:r>
            <a:r>
              <a:rPr lang="en-US" altLang="ko-KR" sz="2200" dirty="0" smtClean="0">
                <a:solidFill>
                  <a:srgbClr val="92D050"/>
                </a:solidFill>
              </a:rPr>
              <a:t>preserved</a:t>
            </a:r>
            <a:r>
              <a:rPr lang="en-US" altLang="ko-KR" sz="2200" dirty="0" smtClean="0"/>
              <a:t>. When ℓ is zero, we are less confident.</a:t>
            </a:r>
            <a:endParaRPr lang="en-US" sz="2200" dirty="0" smtClean="0"/>
          </a:p>
          <a:p>
            <a:r>
              <a:rPr lang="en-US" sz="2400" dirty="0" smtClean="0"/>
              <a:t>Classification Accuracy</a:t>
            </a:r>
          </a:p>
          <a:p>
            <a:pPr lvl="1"/>
            <a:r>
              <a:rPr lang="en-US" altLang="ko-KR" sz="2200" dirty="0" smtClean="0"/>
              <a:t>A privacy transformation can adversely </a:t>
            </a:r>
            <a:r>
              <a:rPr lang="en-US" altLang="ko-KR" sz="2200" dirty="0" smtClean="0">
                <a:solidFill>
                  <a:srgbClr val="92D050"/>
                </a:solidFill>
              </a:rPr>
              <a:t>affect</a:t>
            </a:r>
            <a:r>
              <a:rPr lang="en-US" altLang="ko-KR" sz="2200" dirty="0" smtClean="0"/>
              <a:t> the classification </a:t>
            </a:r>
            <a:r>
              <a:rPr lang="en-US" altLang="ko-KR" sz="2200" dirty="0" smtClean="0">
                <a:solidFill>
                  <a:srgbClr val="92D050"/>
                </a:solidFill>
              </a:rPr>
              <a:t>accuracy</a:t>
            </a:r>
            <a:r>
              <a:rPr lang="en-US" altLang="ko-KR" sz="2200" dirty="0" smtClean="0"/>
              <a:t>, so we are interested in measuring classification </a:t>
            </a:r>
            <a:r>
              <a:rPr lang="en-US" altLang="ko-KR" sz="2200" dirty="0" smtClean="0">
                <a:solidFill>
                  <a:srgbClr val="92D050"/>
                </a:solidFill>
              </a:rPr>
              <a:t>accuracy</a:t>
            </a:r>
            <a:r>
              <a:rPr lang="en-US" altLang="ko-KR" sz="2200" dirty="0" smtClean="0"/>
              <a:t> under </a:t>
            </a:r>
            <a:r>
              <a:rPr lang="en-US" altLang="ko-KR" sz="2200" dirty="0" smtClean="0">
                <a:solidFill>
                  <a:srgbClr val="92D050"/>
                </a:solidFill>
              </a:rPr>
              <a:t>different privacy levels</a:t>
            </a:r>
            <a:r>
              <a:rPr lang="en-US" altLang="ko-KR" sz="2200" dirty="0" smtClean="0"/>
              <a:t>. </a:t>
            </a:r>
            <a:endParaRPr lang="en-US" sz="2200" dirty="0" smtClean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1610464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Attack models and Privacy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943872" y="1844824"/>
            <a:ext cx="6984776" cy="4267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The Reconstruction Attack</a:t>
            </a:r>
          </a:p>
          <a:p>
            <a:pPr lvl="1"/>
            <a:r>
              <a:rPr lang="en-US" altLang="ko-KR" sz="2200" dirty="0" smtClean="0">
                <a:solidFill>
                  <a:srgbClr val="92D050"/>
                </a:solidFill>
              </a:rPr>
              <a:t>Dimensionality-reduction</a:t>
            </a:r>
            <a:r>
              <a:rPr lang="en-US" altLang="ko-KR" sz="2200" dirty="0" smtClean="0"/>
              <a:t> techniques can be attacked by </a:t>
            </a:r>
            <a:r>
              <a:rPr lang="en-US" altLang="ko-KR" sz="2200" i="1" dirty="0" smtClean="0">
                <a:solidFill>
                  <a:srgbClr val="92D050"/>
                </a:solidFill>
              </a:rPr>
              <a:t>approximate</a:t>
            </a:r>
            <a:r>
              <a:rPr lang="en-US" altLang="ko-KR" sz="2200" i="1" dirty="0" smtClean="0"/>
              <a:t> reconstruction.</a:t>
            </a:r>
          </a:p>
          <a:p>
            <a:pPr lvl="1"/>
            <a:r>
              <a:rPr lang="en-US" altLang="ko-KR" sz="2200" dirty="0" smtClean="0"/>
              <a:t>Even when this attack uses </a:t>
            </a:r>
            <a:r>
              <a:rPr lang="en-US" altLang="ko-KR" sz="2200" dirty="0" smtClean="0">
                <a:solidFill>
                  <a:srgbClr val="92D050"/>
                </a:solidFill>
              </a:rPr>
              <a:t>Gaussian Process Regression</a:t>
            </a:r>
            <a:r>
              <a:rPr lang="en-US" altLang="ko-KR" sz="2200" dirty="0" smtClean="0"/>
              <a:t>, Pickle still provides significant </a:t>
            </a:r>
            <a:r>
              <a:rPr lang="en-US" altLang="ko-KR" sz="2200" dirty="0" smtClean="0">
                <a:solidFill>
                  <a:srgbClr val="92D050"/>
                </a:solidFill>
              </a:rPr>
              <a:t>privacy</a:t>
            </a:r>
            <a:r>
              <a:rPr lang="en-US" altLang="ko-KR" sz="2200" dirty="0" smtClean="0"/>
              <a:t>. </a:t>
            </a:r>
          </a:p>
          <a:p>
            <a:pPr lvl="1"/>
            <a:r>
              <a:rPr lang="en-US" altLang="ko-KR" sz="2200" dirty="0" smtClean="0"/>
              <a:t>Pickle’s </a:t>
            </a:r>
            <a:r>
              <a:rPr lang="en-US" altLang="ko-KR" sz="2200" dirty="0" smtClean="0">
                <a:solidFill>
                  <a:srgbClr val="92D050"/>
                </a:solidFill>
              </a:rPr>
              <a:t>regression</a:t>
            </a:r>
            <a:r>
              <a:rPr lang="en-US" altLang="ko-KR" sz="2200" dirty="0" smtClean="0"/>
              <a:t> phase learns about relationships between </a:t>
            </a:r>
            <a:r>
              <a:rPr lang="en-US" altLang="ko-KR" sz="2200" dirty="0" smtClean="0">
                <a:solidFill>
                  <a:srgbClr val="92D050"/>
                </a:solidFill>
              </a:rPr>
              <a:t>users</a:t>
            </a:r>
            <a:r>
              <a:rPr lang="en-US" altLang="ko-KR" sz="2200" dirty="0" smtClean="0"/>
              <a:t> enough to </a:t>
            </a:r>
            <a:r>
              <a:rPr lang="en-US" altLang="ko-KR" sz="2200" i="1" dirty="0" smtClean="0"/>
              <a:t>discriminate </a:t>
            </a:r>
            <a:r>
              <a:rPr lang="en-US" altLang="ko-KR" sz="2200" dirty="0" smtClean="0"/>
              <a:t>amongst them. However, the regression is not powerful enough to </a:t>
            </a:r>
            <a:r>
              <a:rPr lang="en-US" altLang="ko-KR" sz="2200" i="1" dirty="0" smtClean="0"/>
              <a:t>generate the </a:t>
            </a:r>
            <a:r>
              <a:rPr lang="en-US" altLang="ko-KR" sz="2200" i="1" dirty="0" smtClean="0">
                <a:solidFill>
                  <a:srgbClr val="92D050"/>
                </a:solidFill>
              </a:rPr>
              <a:t>original samples</a:t>
            </a:r>
            <a:r>
              <a:rPr lang="en-US" altLang="ko-KR" sz="2200" i="1" dirty="0" smtClean="0"/>
              <a:t>;</a:t>
            </a:r>
            <a:endParaRPr lang="en-US" sz="2200" dirty="0" smtClean="0"/>
          </a:p>
          <a:p>
            <a:r>
              <a:rPr lang="en-US" sz="2400" dirty="0" err="1" smtClean="0"/>
              <a:t>Followup</a:t>
            </a:r>
            <a:r>
              <a:rPr lang="en-US" sz="2400" dirty="0" smtClean="0"/>
              <a:t> ICA Attack </a:t>
            </a:r>
          </a:p>
          <a:p>
            <a:pPr lvl="1"/>
            <a:r>
              <a:rPr lang="en-US" altLang="ko-KR" sz="2200" dirty="0" smtClean="0"/>
              <a:t>The ICA algorithm fails to converge to meaningful solutions.</a:t>
            </a:r>
            <a:endParaRPr sz="2200" dirty="0"/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360" y="1988840"/>
            <a:ext cx="4586535" cy="21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12152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Classifier Accuracy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4000" y="3645024"/>
            <a:ext cx="10476656" cy="2450976"/>
          </a:xfrm>
        </p:spPr>
        <p:txBody>
          <a:bodyPr>
            <a:noAutofit/>
          </a:bodyPr>
          <a:lstStyle/>
          <a:p>
            <a:r>
              <a:rPr lang="en-US" altLang="ko-KR" sz="2400" dirty="0" smtClean="0"/>
              <a:t>It plots the classification </a:t>
            </a:r>
            <a:r>
              <a:rPr lang="en-US" altLang="ko-KR" sz="2400" dirty="0" smtClean="0">
                <a:solidFill>
                  <a:srgbClr val="92D050"/>
                </a:solidFill>
              </a:rPr>
              <a:t>accuracy</a:t>
            </a:r>
            <a:r>
              <a:rPr lang="en-US" altLang="ko-KR" sz="2400" dirty="0" smtClean="0"/>
              <a:t> for each data set as a function of the </a:t>
            </a:r>
            <a:r>
              <a:rPr lang="en-US" altLang="ko-KR" sz="2400" dirty="0" smtClean="0">
                <a:solidFill>
                  <a:srgbClr val="92D050"/>
                </a:solidFill>
              </a:rPr>
              <a:t>privacy-level</a:t>
            </a:r>
            <a:r>
              <a:rPr lang="en-US" altLang="ko-KR" sz="2400" dirty="0" smtClean="0"/>
              <a:t>, for the </a:t>
            </a:r>
            <a:r>
              <a:rPr lang="en-US" altLang="ko-KR" sz="2400" dirty="0" smtClean="0">
                <a:solidFill>
                  <a:srgbClr val="92D050"/>
                </a:solidFill>
              </a:rPr>
              <a:t>SVM</a:t>
            </a:r>
            <a:r>
              <a:rPr lang="en-US" altLang="ko-KR" sz="2400" dirty="0" smtClean="0"/>
              <a:t> classifier. The loss in classification accuracy is less than </a:t>
            </a:r>
            <a:r>
              <a:rPr lang="en-US" altLang="ko-KR" sz="2400" dirty="0" smtClean="0">
                <a:solidFill>
                  <a:srgbClr val="92D050"/>
                </a:solidFill>
              </a:rPr>
              <a:t>6% </a:t>
            </a:r>
            <a:r>
              <a:rPr lang="en-US" altLang="ko-KR" sz="2400" dirty="0" smtClean="0"/>
              <a:t>for privacy levels up to 0.5; in the worst case (Wine) classification accuracy drops by 15% for a privacy level of 0.65.</a:t>
            </a:r>
          </a:p>
          <a:p>
            <a:r>
              <a:rPr lang="en-US" altLang="ko-KR" sz="2400" dirty="0" smtClean="0"/>
              <a:t>For </a:t>
            </a:r>
            <a:r>
              <a:rPr lang="en-US" altLang="ko-KR" sz="2400" dirty="0" smtClean="0">
                <a:solidFill>
                  <a:srgbClr val="92D050"/>
                </a:solidFill>
              </a:rPr>
              <a:t>LMNN</a:t>
            </a:r>
            <a:r>
              <a:rPr lang="en-US" altLang="ko-KR" sz="2400" dirty="0" smtClean="0"/>
              <a:t> with </a:t>
            </a:r>
            <a:r>
              <a:rPr lang="en-US" altLang="ko-KR" sz="2400" i="1" dirty="0" smtClean="0"/>
              <a:t>k = 5, Pickle is within </a:t>
            </a:r>
            <a:r>
              <a:rPr lang="en-US" altLang="ko-KR" sz="2400" i="1" dirty="0" smtClean="0">
                <a:solidFill>
                  <a:srgbClr val="92D050"/>
                </a:solidFill>
              </a:rPr>
              <a:t>5%</a:t>
            </a:r>
            <a:r>
              <a:rPr lang="en-US" altLang="ko-KR" sz="2400" i="1" dirty="0" smtClean="0"/>
              <a:t> of the actual classification </a:t>
            </a:r>
            <a:r>
              <a:rPr lang="en-US" altLang="ko-KR" sz="2400" dirty="0" smtClean="0"/>
              <a:t>accuracy for each data set for privacy levels to 0.5, and in the worst case incurs a degradation of about 15%. Moreover, for LMNN, in some cases Pickle is even more </a:t>
            </a:r>
            <a:r>
              <a:rPr lang="en-US" altLang="ko-KR" sz="2400" dirty="0" smtClean="0">
                <a:solidFill>
                  <a:srgbClr val="92D050"/>
                </a:solidFill>
              </a:rPr>
              <a:t>accurate</a:t>
            </a:r>
            <a:r>
              <a:rPr lang="en-US" altLang="ko-KR" sz="2400" dirty="0" smtClean="0"/>
              <a:t> than without any privacy transformations.</a:t>
            </a:r>
            <a:endParaRPr sz="2400" dirty="0"/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51584" y="1700808"/>
            <a:ext cx="8352928" cy="188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4229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Comparison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303912" y="1772816"/>
            <a:ext cx="6660232" cy="4267200"/>
          </a:xfrm>
        </p:spPr>
        <p:txBody>
          <a:bodyPr>
            <a:noAutofit/>
          </a:bodyPr>
          <a:lstStyle/>
          <a:p>
            <a:r>
              <a:rPr lang="en-US" altLang="ko-KR" sz="2400" dirty="0" smtClean="0"/>
              <a:t>Compare </a:t>
            </a:r>
            <a:r>
              <a:rPr lang="en-US" altLang="ko-KR" sz="2400" dirty="0" smtClean="0">
                <a:solidFill>
                  <a:srgbClr val="92D050"/>
                </a:solidFill>
              </a:rPr>
              <a:t>Pickle for SVM </a:t>
            </a:r>
            <a:r>
              <a:rPr lang="en-US" altLang="ko-KR" sz="2400" dirty="0" smtClean="0"/>
              <a:t>(with RBF kernel9), against three previously-proposed approaches for preserving the </a:t>
            </a:r>
            <a:r>
              <a:rPr lang="en-US" altLang="ko-KR" sz="2400" dirty="0" smtClean="0">
                <a:solidFill>
                  <a:srgbClr val="92D050"/>
                </a:solidFill>
              </a:rPr>
              <a:t>privacy</a:t>
            </a:r>
            <a:r>
              <a:rPr lang="en-US" altLang="ko-KR" sz="2400" dirty="0" smtClean="0"/>
              <a:t> of feature vectors.</a:t>
            </a:r>
          </a:p>
          <a:p>
            <a:r>
              <a:rPr lang="en-US" altLang="ko-KR" sz="2400" dirty="0" smtClean="0"/>
              <a:t>Pickle outperforms all alternatives. </a:t>
            </a:r>
          </a:p>
          <a:p>
            <a:pPr lvl="1"/>
            <a:r>
              <a:rPr lang="en-US" altLang="ko-KR" sz="2200" dirty="0" smtClean="0"/>
              <a:t>The </a:t>
            </a:r>
            <a:r>
              <a:rPr lang="en-US" altLang="ko-KR" sz="2200" dirty="0" smtClean="0">
                <a:solidFill>
                  <a:srgbClr val="92D050"/>
                </a:solidFill>
              </a:rPr>
              <a:t>additive noise based</a:t>
            </a:r>
            <a:r>
              <a:rPr lang="en-US" altLang="ko-KR" sz="2200" dirty="0" smtClean="0"/>
              <a:t> approach produces acceptable accuracy, but almost </a:t>
            </a:r>
            <a:r>
              <a:rPr lang="en-US" altLang="ko-KR" sz="2200" dirty="0" smtClean="0">
                <a:solidFill>
                  <a:srgbClr val="92D050"/>
                </a:solidFill>
              </a:rPr>
              <a:t>no privacy.</a:t>
            </a:r>
            <a:r>
              <a:rPr lang="en-US" altLang="ko-KR" sz="2200" dirty="0" smtClean="0"/>
              <a:t> </a:t>
            </a:r>
          </a:p>
          <a:p>
            <a:pPr lvl="1"/>
            <a:r>
              <a:rPr lang="en-US" altLang="ko-KR" sz="2200" dirty="0" smtClean="0"/>
              <a:t>The </a:t>
            </a:r>
            <a:r>
              <a:rPr lang="en-US" altLang="ko-KR" sz="2200" dirty="0" smtClean="0">
                <a:solidFill>
                  <a:srgbClr val="92D050"/>
                </a:solidFill>
              </a:rPr>
              <a:t>KDE-based</a:t>
            </a:r>
            <a:r>
              <a:rPr lang="en-US" altLang="ko-KR" sz="2200" dirty="0" smtClean="0"/>
              <a:t> method offers a little bit more privacy than the additive noise method, but with a significantly </a:t>
            </a:r>
            <a:r>
              <a:rPr lang="en-US" altLang="ko-KR" sz="2200" dirty="0" smtClean="0">
                <a:solidFill>
                  <a:srgbClr val="92D050"/>
                </a:solidFill>
              </a:rPr>
              <a:t>degraded accuracy</a:t>
            </a:r>
            <a:r>
              <a:rPr lang="en-US" altLang="ko-KR" sz="2200" dirty="0" smtClean="0"/>
              <a:t>. </a:t>
            </a:r>
          </a:p>
          <a:p>
            <a:pPr lvl="1"/>
            <a:r>
              <a:rPr lang="en-US" altLang="ko-KR" sz="2200" dirty="0" smtClean="0"/>
              <a:t>The </a:t>
            </a:r>
            <a:r>
              <a:rPr lang="en-US" altLang="ko-KR" sz="2200" dirty="0" smtClean="0">
                <a:solidFill>
                  <a:srgbClr val="92D050"/>
                </a:solidFill>
              </a:rPr>
              <a:t>RP</a:t>
            </a:r>
            <a:r>
              <a:rPr lang="en-US" altLang="ko-KR" sz="2200" dirty="0" smtClean="0"/>
              <a:t> method  provides </a:t>
            </a:r>
            <a:r>
              <a:rPr lang="en-US" altLang="ko-KR" sz="2200" dirty="0" smtClean="0">
                <a:solidFill>
                  <a:srgbClr val="92D050"/>
                </a:solidFill>
              </a:rPr>
              <a:t>lower</a:t>
            </a:r>
            <a:r>
              <a:rPr lang="en-US" altLang="ko-KR" sz="2200" dirty="0" smtClean="0"/>
              <a:t> privacy than Pickle, and also </a:t>
            </a:r>
            <a:r>
              <a:rPr lang="en-US" altLang="ko-KR" sz="2200" dirty="0" smtClean="0">
                <a:solidFill>
                  <a:srgbClr val="92D050"/>
                </a:solidFill>
              </a:rPr>
              <a:t>lower</a:t>
            </a:r>
            <a:r>
              <a:rPr lang="en-US" altLang="ko-KR" sz="2200" dirty="0" smtClean="0"/>
              <a:t> accuracy for data points with comparable privacy.</a:t>
            </a:r>
            <a:endParaRPr sz="2200" dirty="0"/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1344" y="1844824"/>
            <a:ext cx="5060605" cy="244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93859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Impact of Design Choices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Is Regression Necessary?</a:t>
            </a:r>
          </a:p>
          <a:p>
            <a:pPr lvl="1"/>
            <a:r>
              <a:rPr lang="en-US" altLang="ko-KR" sz="2200" dirty="0" smtClean="0"/>
              <a:t>Our main contribution is the </a:t>
            </a:r>
            <a:r>
              <a:rPr lang="en-US" altLang="ko-KR" sz="2200" dirty="0" smtClean="0">
                <a:solidFill>
                  <a:srgbClr val="92D050"/>
                </a:solidFill>
              </a:rPr>
              <a:t>use of regression</a:t>
            </a:r>
            <a:r>
              <a:rPr lang="en-US" altLang="ko-KR" sz="2200" dirty="0" smtClean="0"/>
              <a:t> to learn function relationships. Turning off regression and using the transformed feature vectors directly for computing distances and inner products, leads to </a:t>
            </a:r>
            <a:r>
              <a:rPr lang="en-US" altLang="ko-KR" sz="2200" dirty="0" smtClean="0">
                <a:solidFill>
                  <a:srgbClr val="92D050"/>
                </a:solidFill>
              </a:rPr>
              <a:t>15-35% accuracy degradations.</a:t>
            </a:r>
          </a:p>
          <a:p>
            <a:pPr lvl="1"/>
            <a:endParaRPr lang="en-US" sz="2200" dirty="0" smtClean="0"/>
          </a:p>
          <a:p>
            <a:r>
              <a:rPr lang="en-US" sz="2400" dirty="0" smtClean="0"/>
              <a:t>Other Design Choices</a:t>
            </a:r>
          </a:p>
          <a:p>
            <a:pPr lvl="1"/>
            <a:r>
              <a:rPr lang="en-US" altLang="ko-KR" sz="2200" dirty="0" smtClean="0"/>
              <a:t>Disabling the </a:t>
            </a:r>
            <a:r>
              <a:rPr lang="en-US" altLang="ko-KR" sz="2200" i="1" dirty="0" err="1" smtClean="0">
                <a:solidFill>
                  <a:srgbClr val="92D050"/>
                </a:solidFill>
              </a:rPr>
              <a:t>iPoD</a:t>
            </a:r>
            <a:r>
              <a:rPr lang="en-US" altLang="ko-KR" sz="2200" i="1" dirty="0" smtClean="0"/>
              <a:t> extension can </a:t>
            </a:r>
            <a:r>
              <a:rPr lang="en-US" altLang="ko-KR" sz="2200" dirty="0" smtClean="0"/>
              <a:t>reduce accuracy up to </a:t>
            </a:r>
            <a:r>
              <a:rPr lang="en-US" altLang="ko-KR" sz="2200" dirty="0" smtClean="0">
                <a:solidFill>
                  <a:srgbClr val="92D050"/>
                </a:solidFill>
              </a:rPr>
              <a:t>7%</a:t>
            </a:r>
            <a:r>
              <a:rPr lang="en-US" altLang="ko-KR" sz="2200" dirty="0" smtClean="0"/>
              <a:t>for SVM and up to </a:t>
            </a:r>
            <a:r>
              <a:rPr lang="en-US" altLang="ko-KR" sz="2200" dirty="0" smtClean="0">
                <a:solidFill>
                  <a:srgbClr val="92D050"/>
                </a:solidFill>
              </a:rPr>
              <a:t>6% </a:t>
            </a:r>
            <a:r>
              <a:rPr lang="en-US" altLang="ko-KR" sz="2200" dirty="0" smtClean="0"/>
              <a:t>for LMNN, so it is </a:t>
            </a:r>
            <a:r>
              <a:rPr lang="en-US" altLang="ko-KR" sz="2200" dirty="0" smtClean="0">
                <a:solidFill>
                  <a:srgbClr val="92D050"/>
                </a:solidFill>
              </a:rPr>
              <a:t>beneficial</a:t>
            </a:r>
            <a:r>
              <a:rPr lang="en-US" altLang="ko-KR" sz="2200" dirty="0" smtClean="0"/>
              <a:t> for Pickle to use </a:t>
            </a:r>
            <a:r>
              <a:rPr lang="en-US" altLang="ko-KR" sz="2200" i="1" dirty="0" err="1" smtClean="0"/>
              <a:t>iPoD</a:t>
            </a:r>
            <a:r>
              <a:rPr lang="en-US" altLang="ko-KR" sz="2200" i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630263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Illustrating Other Features of Pickle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655840" y="1844824"/>
            <a:ext cx="7344816" cy="42672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User Diversity</a:t>
            </a:r>
          </a:p>
          <a:p>
            <a:pPr lvl="1"/>
            <a:r>
              <a:rPr lang="en-US" altLang="ko-KR" sz="2200" dirty="0" smtClean="0"/>
              <a:t>Pickle allows users to </a:t>
            </a:r>
            <a:r>
              <a:rPr lang="en-US" altLang="ko-KR" sz="2200" dirty="0" smtClean="0">
                <a:solidFill>
                  <a:srgbClr val="92D050"/>
                </a:solidFill>
              </a:rPr>
              <a:t>tune</a:t>
            </a:r>
            <a:r>
              <a:rPr lang="en-US" altLang="ko-KR" sz="2200" dirty="0" smtClean="0"/>
              <a:t> their </a:t>
            </a:r>
            <a:r>
              <a:rPr lang="en-US" altLang="ko-KR" sz="2200" dirty="0" smtClean="0">
                <a:solidFill>
                  <a:srgbClr val="92D050"/>
                </a:solidFill>
              </a:rPr>
              <a:t>own privacy</a:t>
            </a:r>
            <a:r>
              <a:rPr lang="en-US" altLang="ko-KR" sz="2200" dirty="0" smtClean="0"/>
              <a:t> transformations.</a:t>
            </a:r>
          </a:p>
          <a:p>
            <a:pPr lvl="1"/>
            <a:r>
              <a:rPr lang="en-US" altLang="ko-KR" sz="2200" dirty="0" smtClean="0"/>
              <a:t>The case of two different privacy settings: a </a:t>
            </a:r>
            <a:r>
              <a:rPr lang="en-US" altLang="ko-KR" sz="2200" dirty="0" smtClean="0">
                <a:solidFill>
                  <a:srgbClr val="92D050"/>
                </a:solidFill>
              </a:rPr>
              <a:t>25% </a:t>
            </a:r>
            <a:r>
              <a:rPr lang="en-US" altLang="ko-KR" sz="2200" dirty="0" smtClean="0"/>
              <a:t>dimensionality reduction with </a:t>
            </a:r>
            <a:r>
              <a:rPr lang="en-US" altLang="ko-KR" sz="2200" dirty="0" smtClean="0">
                <a:solidFill>
                  <a:srgbClr val="92D050"/>
                </a:solidFill>
              </a:rPr>
              <a:t>0.1</a:t>
            </a:r>
            <a:r>
              <a:rPr lang="en-US" altLang="ko-KR" sz="2200" dirty="0" smtClean="0"/>
              <a:t> intensity additive noise and a </a:t>
            </a:r>
            <a:r>
              <a:rPr lang="en-US" altLang="ko-KR" sz="2200" dirty="0" smtClean="0">
                <a:solidFill>
                  <a:srgbClr val="92D050"/>
                </a:solidFill>
              </a:rPr>
              <a:t>75% </a:t>
            </a:r>
            <a:r>
              <a:rPr lang="en-US" altLang="ko-KR" sz="2200" dirty="0" smtClean="0"/>
              <a:t>dimensionality reduction with</a:t>
            </a:r>
            <a:r>
              <a:rPr lang="en-US" altLang="ko-KR" sz="2200" dirty="0" smtClean="0">
                <a:solidFill>
                  <a:srgbClr val="92D050"/>
                </a:solidFill>
              </a:rPr>
              <a:t> 0.5 </a:t>
            </a:r>
            <a:r>
              <a:rPr lang="en-US" altLang="ko-KR" sz="2200" dirty="0" smtClean="0"/>
              <a:t>intensity additive noise.</a:t>
            </a:r>
            <a:endParaRPr lang="en-US" sz="2200" dirty="0" smtClean="0"/>
          </a:p>
          <a:p>
            <a:r>
              <a:rPr lang="en-US" sz="2400" dirty="0" smtClean="0"/>
              <a:t>Robustness to Poisoning</a:t>
            </a:r>
          </a:p>
          <a:p>
            <a:pPr lvl="1"/>
            <a:r>
              <a:rPr lang="en-US" altLang="ko-KR" sz="2200" dirty="0" smtClean="0"/>
              <a:t>the fraction of the </a:t>
            </a:r>
            <a:r>
              <a:rPr lang="en-US" altLang="ko-KR" sz="2200" dirty="0" smtClean="0">
                <a:solidFill>
                  <a:srgbClr val="92D050"/>
                </a:solidFill>
              </a:rPr>
              <a:t>top-100</a:t>
            </a:r>
            <a:r>
              <a:rPr lang="en-US" altLang="ko-KR" sz="2200" dirty="0" smtClean="0"/>
              <a:t> suspicious feature vectors that belong to each user. that Pickle can be </a:t>
            </a:r>
            <a:r>
              <a:rPr lang="en-US" altLang="ko-KR" sz="2200" dirty="0" smtClean="0">
                <a:solidFill>
                  <a:srgbClr val="92D050"/>
                </a:solidFill>
              </a:rPr>
              <a:t>easily</a:t>
            </a:r>
            <a:r>
              <a:rPr lang="en-US" altLang="ko-KR" sz="2200" dirty="0" smtClean="0"/>
              <a:t> </a:t>
            </a:r>
            <a:r>
              <a:rPr lang="en-US" altLang="ko-KR" sz="2200" dirty="0" smtClean="0">
                <a:solidFill>
                  <a:srgbClr val="92D050"/>
                </a:solidFill>
              </a:rPr>
              <a:t>retrofitted</a:t>
            </a:r>
            <a:r>
              <a:rPr lang="en-US" altLang="ko-KR" sz="2200" dirty="0" smtClean="0"/>
              <a:t> into an existing poisoning detector. We simply </a:t>
            </a:r>
            <a:r>
              <a:rPr lang="en-US" altLang="ko-KR" sz="2200" dirty="0" smtClean="0">
                <a:solidFill>
                  <a:srgbClr val="92D050"/>
                </a:solidFill>
              </a:rPr>
              <a:t>discard all outliers </a:t>
            </a:r>
            <a:r>
              <a:rPr lang="en-US" altLang="ko-KR" sz="2200" dirty="0" smtClean="0"/>
              <a:t>before building the classifier.</a:t>
            </a:r>
            <a:endParaRPr sz="2200" dirty="0"/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1344" y="1988840"/>
            <a:ext cx="4392488" cy="36318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726989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Privacy-preserving SVM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Feature-perturbation</a:t>
            </a:r>
          </a:p>
          <a:p>
            <a:pPr lvl="1"/>
            <a:r>
              <a:rPr lang="en-US" altLang="ko-KR" sz="2200" dirty="0" smtClean="0"/>
              <a:t>The work of Lin and Chen only considers </a:t>
            </a:r>
            <a:r>
              <a:rPr lang="en-US" altLang="ko-KR" sz="2200" dirty="0" smtClean="0">
                <a:solidFill>
                  <a:srgbClr val="92D050"/>
                </a:solidFill>
              </a:rPr>
              <a:t>privacy-preserving classifier </a:t>
            </a:r>
            <a:r>
              <a:rPr lang="en-US" altLang="ko-KR" sz="2200" dirty="0" smtClean="0"/>
              <a:t>training for a </a:t>
            </a:r>
            <a:r>
              <a:rPr lang="en-US" altLang="ko-KR" sz="2200" dirty="0" smtClean="0">
                <a:solidFill>
                  <a:srgbClr val="92D050"/>
                </a:solidFill>
              </a:rPr>
              <a:t>single</a:t>
            </a:r>
            <a:r>
              <a:rPr lang="en-US" altLang="ko-KR" sz="2200" dirty="0" smtClean="0"/>
              <a:t> user, but Pickle explicitly supports multiple users.</a:t>
            </a:r>
            <a:endParaRPr lang="en-US" sz="2200" dirty="0" smtClean="0"/>
          </a:p>
          <a:p>
            <a:r>
              <a:rPr lang="en-US" sz="2400" dirty="0" smtClean="0"/>
              <a:t>Differential Privacy</a:t>
            </a:r>
          </a:p>
          <a:p>
            <a:pPr lvl="1"/>
            <a:r>
              <a:rPr lang="en-US" altLang="ko-KR" sz="2200" dirty="0" smtClean="0"/>
              <a:t>the classifier construction assumes all the </a:t>
            </a:r>
            <a:r>
              <a:rPr lang="en-US" altLang="ko-KR" sz="2200" i="1" dirty="0" smtClean="0">
                <a:solidFill>
                  <a:srgbClr val="92D050"/>
                </a:solidFill>
              </a:rPr>
              <a:t>original</a:t>
            </a:r>
            <a:r>
              <a:rPr lang="en-US" altLang="ko-KR" sz="2200" i="1" dirty="0" smtClean="0"/>
              <a:t> feature vectors are available </a:t>
            </a:r>
            <a:r>
              <a:rPr lang="en-US" altLang="ko-KR" sz="2200" dirty="0" smtClean="0"/>
              <a:t>and the outputs of the classifiers are </a:t>
            </a:r>
            <a:r>
              <a:rPr lang="en-US" altLang="ko-KR" sz="2200" dirty="0" smtClean="0">
                <a:solidFill>
                  <a:srgbClr val="92D050"/>
                </a:solidFill>
              </a:rPr>
              <a:t>perturbed</a:t>
            </a:r>
            <a:r>
              <a:rPr lang="en-US" altLang="ko-KR" sz="2200" dirty="0" smtClean="0"/>
              <a:t> such that individual features are not exposed as a result of </a:t>
            </a:r>
            <a:r>
              <a:rPr lang="en-US" altLang="ko-KR" sz="2200" dirty="0" smtClean="0">
                <a:solidFill>
                  <a:srgbClr val="92D050"/>
                </a:solidFill>
              </a:rPr>
              <a:t>small differences </a:t>
            </a:r>
            <a:r>
              <a:rPr lang="en-US" altLang="ko-KR" sz="2200" dirty="0" smtClean="0"/>
              <a:t>in two databases</a:t>
            </a:r>
            <a:endParaRPr lang="en-US" sz="2200" dirty="0" smtClean="0"/>
          </a:p>
          <a:p>
            <a:r>
              <a:rPr lang="en-US" sz="2400" dirty="0" smtClean="0"/>
              <a:t>Other </a:t>
            </a:r>
            <a:r>
              <a:rPr lang="en-US" sz="2400" dirty="0" err="1" smtClean="0"/>
              <a:t>Criptograpic</a:t>
            </a:r>
            <a:r>
              <a:rPr lang="en-US" sz="2400" dirty="0" smtClean="0"/>
              <a:t> Models</a:t>
            </a:r>
          </a:p>
          <a:p>
            <a:pPr lvl="1"/>
            <a:r>
              <a:rPr lang="en-US" altLang="ko-KR" sz="2200" dirty="0" smtClean="0"/>
              <a:t>A few use </a:t>
            </a:r>
            <a:r>
              <a:rPr lang="en-US" altLang="ko-KR" sz="2200" dirty="0" err="1" smtClean="0"/>
              <a:t>homomorphic</a:t>
            </a:r>
            <a:r>
              <a:rPr lang="en-US" altLang="ko-KR" sz="2200" dirty="0" smtClean="0"/>
              <a:t> encryption, but either discuss only SVM construction for </a:t>
            </a:r>
            <a:r>
              <a:rPr lang="en-US" altLang="ko-KR" sz="2200" dirty="0" smtClean="0">
                <a:solidFill>
                  <a:srgbClr val="92D050"/>
                </a:solidFill>
              </a:rPr>
              <a:t>two participants </a:t>
            </a:r>
            <a:r>
              <a:rPr lang="en-US" altLang="ko-KR" sz="2200" dirty="0" smtClean="0"/>
              <a:t>or would require </a:t>
            </a:r>
            <a:r>
              <a:rPr lang="en-US" altLang="ko-KR" sz="2200" dirty="0" smtClean="0">
                <a:solidFill>
                  <a:srgbClr val="92D050"/>
                </a:solidFill>
              </a:rPr>
              <a:t>peer-to-peer</a:t>
            </a:r>
            <a:r>
              <a:rPr lang="en-US" altLang="ko-KR" sz="2200" dirty="0" smtClean="0"/>
              <a:t> communication</a:t>
            </a: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xmlns="" val="2106679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Other Related Work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err="1" smtClean="0"/>
              <a:t>Navia</a:t>
            </a:r>
            <a:r>
              <a:rPr lang="en-US" altLang="ko-KR" sz="2400" dirty="0" smtClean="0"/>
              <a:t>-Vasquez et al. consider distributed </a:t>
            </a:r>
            <a:r>
              <a:rPr lang="en-US" altLang="ko-KR" sz="2400" dirty="0" smtClean="0">
                <a:solidFill>
                  <a:srgbClr val="92D050"/>
                </a:solidFill>
              </a:rPr>
              <a:t>SVM</a:t>
            </a:r>
            <a:r>
              <a:rPr lang="en-US" altLang="ko-KR" sz="2400" dirty="0" smtClean="0"/>
              <a:t> classifier construction, but do </a:t>
            </a:r>
            <a:r>
              <a:rPr lang="en-US" altLang="ko-KR" sz="2400" dirty="0" smtClean="0">
                <a:solidFill>
                  <a:srgbClr val="92D050"/>
                </a:solidFill>
              </a:rPr>
              <a:t>not</a:t>
            </a:r>
            <a:r>
              <a:rPr lang="en-US" altLang="ko-KR" sz="2400" dirty="0" smtClean="0"/>
              <a:t> consider </a:t>
            </a:r>
            <a:r>
              <a:rPr lang="en-US" altLang="ko-KR" sz="2400" dirty="0" smtClean="0">
                <a:solidFill>
                  <a:srgbClr val="92D050"/>
                </a:solidFill>
              </a:rPr>
              <a:t>privacy</a:t>
            </a:r>
            <a:r>
              <a:rPr lang="en-US" altLang="ko-KR" sz="2400" dirty="0" smtClean="0"/>
              <a:t>. </a:t>
            </a:r>
            <a:r>
              <a:rPr lang="en-US" altLang="ko-KR" sz="2400" dirty="0" smtClean="0">
                <a:solidFill>
                  <a:srgbClr val="92D050"/>
                </a:solidFill>
              </a:rPr>
              <a:t>SVM</a:t>
            </a:r>
            <a:r>
              <a:rPr lang="en-US" altLang="ko-KR" sz="2400" dirty="0" smtClean="0"/>
              <a:t> is often a popular choice. A few have examined </a:t>
            </a:r>
            <a:r>
              <a:rPr lang="en-US" altLang="ko-KR" sz="2400" dirty="0" smtClean="0">
                <a:solidFill>
                  <a:srgbClr val="92D050"/>
                </a:solidFill>
              </a:rPr>
              <a:t>collaborative learning</a:t>
            </a:r>
            <a:r>
              <a:rPr lang="en-US" altLang="ko-KR" sz="2400" dirty="0" smtClean="0"/>
              <a:t>.</a:t>
            </a:r>
          </a:p>
          <a:p>
            <a:r>
              <a:rPr lang="en-US" altLang="ko-KR" sz="2400" dirty="0" smtClean="0"/>
              <a:t>In general, these methods do not </a:t>
            </a:r>
            <a:r>
              <a:rPr lang="en-US" altLang="ko-KR" sz="2400" dirty="0" smtClean="0">
                <a:solidFill>
                  <a:srgbClr val="92D050"/>
                </a:solidFill>
              </a:rPr>
              <a:t>scale</a:t>
            </a:r>
            <a:r>
              <a:rPr lang="en-US" altLang="ko-KR" sz="2400" dirty="0" smtClean="0"/>
              <a:t> to many users and require computationally intensive encoding and decoding operations.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1732662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dirty="0"/>
              <a:t>Conclusion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sz="2400" dirty="0" smtClean="0"/>
              <a:t>We have described </a:t>
            </a:r>
            <a:r>
              <a:rPr lang="en-US" altLang="ko-KR" sz="2400" dirty="0" smtClean="0">
                <a:solidFill>
                  <a:srgbClr val="92D050"/>
                </a:solidFill>
              </a:rPr>
              <a:t>Pickle</a:t>
            </a:r>
            <a:r>
              <a:rPr lang="en-US" altLang="ko-KR" sz="2400" dirty="0" smtClean="0"/>
              <a:t>, an approach to preserving </a:t>
            </a:r>
            <a:r>
              <a:rPr lang="en-US" altLang="ko-KR" sz="2400" dirty="0" smtClean="0">
                <a:solidFill>
                  <a:srgbClr val="92D050"/>
                </a:solidFill>
              </a:rPr>
              <a:t>privacy</a:t>
            </a:r>
            <a:r>
              <a:rPr lang="en-US" altLang="ko-KR" sz="2400" dirty="0" smtClean="0"/>
              <a:t> in </a:t>
            </a:r>
            <a:r>
              <a:rPr lang="en-US" altLang="ko-KR" sz="2400" dirty="0" smtClean="0">
                <a:solidFill>
                  <a:srgbClr val="92D050"/>
                </a:solidFill>
              </a:rPr>
              <a:t>mobile collaborative learning. </a:t>
            </a:r>
            <a:r>
              <a:rPr lang="en-US" altLang="ko-KR" sz="2400" dirty="0" smtClean="0"/>
              <a:t>Pickle </a:t>
            </a:r>
            <a:r>
              <a:rPr lang="en-US" altLang="ko-KR" sz="2400" dirty="0" smtClean="0">
                <a:solidFill>
                  <a:srgbClr val="92D050"/>
                </a:solidFill>
              </a:rPr>
              <a:t>perturbs</a:t>
            </a:r>
            <a:r>
              <a:rPr lang="en-US" altLang="ko-KR" sz="2400" dirty="0" smtClean="0"/>
              <a:t> training feature vectors submitted by users, but uses a novel </a:t>
            </a:r>
            <a:r>
              <a:rPr lang="en-US" altLang="ko-KR" sz="2400" dirty="0" smtClean="0">
                <a:solidFill>
                  <a:srgbClr val="92D050"/>
                </a:solidFill>
              </a:rPr>
              <a:t>regression</a:t>
            </a:r>
            <a:r>
              <a:rPr lang="en-US" altLang="ko-KR" sz="2400" dirty="0" smtClean="0"/>
              <a:t> technique to learn relationships between training data</a:t>
            </a:r>
          </a:p>
          <a:p>
            <a:r>
              <a:rPr lang="en-US" altLang="ko-KR" sz="2400" dirty="0" smtClean="0"/>
              <a:t>Pickle is </a:t>
            </a:r>
            <a:r>
              <a:rPr lang="en-US" altLang="ko-KR" sz="2400" dirty="0" smtClean="0">
                <a:solidFill>
                  <a:srgbClr val="92D050"/>
                </a:solidFill>
              </a:rPr>
              <a:t>robust</a:t>
            </a:r>
            <a:r>
              <a:rPr lang="en-US" altLang="ko-KR" sz="2400" dirty="0" smtClean="0"/>
              <a:t> to many kinds of attacks. Despite this, Pickle shows remarkable classification </a:t>
            </a:r>
            <a:r>
              <a:rPr lang="en-US" altLang="ko-KR" sz="2400" dirty="0" smtClean="0">
                <a:solidFill>
                  <a:srgbClr val="92D050"/>
                </a:solidFill>
              </a:rPr>
              <a:t>accuracy</a:t>
            </a:r>
            <a:r>
              <a:rPr lang="en-US" altLang="ko-KR" sz="2400" dirty="0" smtClean="0"/>
              <a:t>. Pickle requires minimal computing </a:t>
            </a:r>
            <a:r>
              <a:rPr lang="en-US" altLang="ko-KR" sz="2400" dirty="0" smtClean="0">
                <a:solidFill>
                  <a:srgbClr val="92D050"/>
                </a:solidFill>
              </a:rPr>
              <a:t>resources</a:t>
            </a:r>
            <a:r>
              <a:rPr lang="en-US" altLang="ko-KR" sz="2400" dirty="0" smtClean="0"/>
              <a:t> on the mobile device, and modest resources on the cloud. </a:t>
            </a:r>
          </a:p>
        </p:txBody>
      </p:sp>
    </p:spTree>
    <p:extLst>
      <p:ext uri="{BB962C8B-B14F-4D97-AF65-F5344CB8AC3E}">
        <p14:creationId xmlns:p14="http://schemas.microsoft.com/office/powerpoint/2010/main" xmlns="" val="2214765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 Computer 16x9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46CFF6F-D9AA-4BC0-911A-0A135677191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technology circuit board design presentation (widescreen)</Template>
  <TotalTime>0</TotalTime>
  <Words>2549</Words>
  <Application>Microsoft Office PowerPoint</Application>
  <PresentationFormat>사용자 지정</PresentationFormat>
  <Paragraphs>168</Paragraphs>
  <Slides>31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2" baseType="lpstr">
      <vt:lpstr>Tech Computer 16x9</vt:lpstr>
      <vt:lpstr>Cloud-Enabled Privacy-Preserving Collaborative Learning for Mobile Sensing</vt:lpstr>
      <vt:lpstr>Index</vt:lpstr>
      <vt:lpstr>Introduction</vt:lpstr>
      <vt:lpstr>What is Collaborative Learning?</vt:lpstr>
      <vt:lpstr>The Basics of Classification</vt:lpstr>
      <vt:lpstr>Design Goals and Challenges</vt:lpstr>
      <vt:lpstr>Cloud-Enabled, Privacy-Preserving Classification</vt:lpstr>
      <vt:lpstr>Privacy and Threat Model</vt:lpstr>
      <vt:lpstr>Pickle Overview [1/2]</vt:lpstr>
      <vt:lpstr>Pickle Overview [2/2]</vt:lpstr>
      <vt:lpstr>Regression Phase</vt:lpstr>
      <vt:lpstr>Step 1: Randomly Generate Public Feature vectors</vt:lpstr>
      <vt:lpstr>Step 2: Perturb the Public Feature Vectors</vt:lpstr>
      <vt:lpstr>Step 3: Regress</vt:lpstr>
      <vt:lpstr>Model Generation and Return</vt:lpstr>
      <vt:lpstr>Privacy Analysis</vt:lpstr>
      <vt:lpstr>Other Properties of Pickle</vt:lpstr>
      <vt:lpstr>Evaluation of Pickle</vt:lpstr>
      <vt:lpstr>Pickle Privacy: A User Study</vt:lpstr>
      <vt:lpstr>Pickle Resource Costs: Prototype Evaluation (1/2)</vt:lpstr>
      <vt:lpstr>Pickle Resource Costs: Prototype Evaluation (2/2)</vt:lpstr>
      <vt:lpstr>Methodology</vt:lpstr>
      <vt:lpstr>Evaluation Metrics</vt:lpstr>
      <vt:lpstr>Attack models and Privacy</vt:lpstr>
      <vt:lpstr>Classifier Accuracy</vt:lpstr>
      <vt:lpstr>Comparison</vt:lpstr>
      <vt:lpstr>Impact of Design Choices</vt:lpstr>
      <vt:lpstr>Illustrating Other Features of Pickle</vt:lpstr>
      <vt:lpstr>Privacy-preserving SVM</vt:lpstr>
      <vt:lpstr>Other Related Work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2013-04-09T11:52:24Z</dcterms:created>
  <dcterms:modified xsi:type="dcterms:W3CDTF">2013-05-13T00:28:55Z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TC029010269991</vt:lpwstr>
  </property>
</Properties>
</file>