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57" r:id="rId15"/>
    <p:sldId id="267" r:id="rId16"/>
    <p:sldId id="266" r:id="rId17"/>
    <p:sldId id="258" r:id="rId18"/>
    <p:sldId id="263" r:id="rId19"/>
    <p:sldId id="264" r:id="rId20"/>
    <p:sldId id="261" r:id="rId21"/>
    <p:sldId id="262" r:id="rId22"/>
    <p:sldId id="265" r:id="rId23"/>
    <p:sldId id="268" r:id="rId24"/>
    <p:sldId id="269" r:id="rId25"/>
    <p:sldId id="270" r:id="rId26"/>
    <p:sldId id="271" r:id="rId27"/>
    <p:sldId id="272" r:id="rId28"/>
    <p:sldId id="273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292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TCP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458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Transmission Control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Most frequently used transport layer protocol</a:t>
            </a:r>
          </a:p>
          <a:p>
            <a:pPr lvl="1"/>
            <a:r>
              <a:rPr lang="en-US" altLang="ko-KR" dirty="0" smtClean="0"/>
              <a:t>The most complex Internet protocol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Service model and characteristics</a:t>
            </a:r>
          </a:p>
          <a:p>
            <a:pPr lvl="1"/>
            <a:r>
              <a:rPr lang="en-US" altLang="ko-KR" dirty="0" smtClean="0"/>
              <a:t>Connection-oriented </a:t>
            </a:r>
          </a:p>
          <a:p>
            <a:pPr lvl="1"/>
            <a:r>
              <a:rPr lang="en-US" altLang="ko-KR" dirty="0" smtClean="0"/>
              <a:t>Reliable</a:t>
            </a:r>
          </a:p>
          <a:p>
            <a:pPr lvl="1"/>
            <a:r>
              <a:rPr lang="en-US" altLang="ko-KR" dirty="0" smtClean="0"/>
              <a:t>In-order delivery</a:t>
            </a:r>
          </a:p>
          <a:p>
            <a:pPr lvl="1"/>
            <a:r>
              <a:rPr lang="en-US" altLang="ko-KR" dirty="0" smtClean="0"/>
              <a:t>Full-duplex</a:t>
            </a:r>
          </a:p>
        </p:txBody>
      </p:sp>
    </p:spTree>
    <p:extLst>
      <p:ext uri="{BB962C8B-B14F-4D97-AF65-F5344CB8AC3E}">
        <p14:creationId xmlns:p14="http://schemas.microsoft.com/office/powerpoint/2010/main" val="751214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service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Connection-oriented: data exchange possible only after “connection” is set up</a:t>
            </a:r>
          </a:p>
          <a:p>
            <a:r>
              <a:rPr lang="en-US" altLang="ko-KR" dirty="0" smtClean="0"/>
              <a:t>Reliable: retransmission will be done if data packet is not acknowledged</a:t>
            </a:r>
          </a:p>
          <a:p>
            <a:r>
              <a:rPr lang="en-US" altLang="ko-KR" dirty="0" smtClean="0"/>
              <a:t>In-order delivery: in the order the user process provided</a:t>
            </a:r>
          </a:p>
          <a:p>
            <a:r>
              <a:rPr lang="en-US" altLang="ko-KR" dirty="0" smtClean="0"/>
              <a:t>Full-duplex: two data channels are open in one connection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569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TCP sees user data as a stream of bytes</a:t>
            </a:r>
          </a:p>
          <a:p>
            <a:pPr lvl="1"/>
            <a:r>
              <a:rPr lang="en-US" altLang="ko-KR" dirty="0" smtClean="0"/>
              <a:t>No predetermined boundaries</a:t>
            </a:r>
          </a:p>
          <a:p>
            <a:pPr lvl="1"/>
            <a:r>
              <a:rPr lang="en-US" altLang="ko-KR" dirty="0" smtClean="0"/>
              <a:t>Segmentation is performed by TCP</a:t>
            </a:r>
          </a:p>
          <a:p>
            <a:pPr lvl="2"/>
            <a:r>
              <a:rPr lang="en-US" altLang="ko-KR" dirty="0" smtClean="0"/>
              <a:t>Each packet is called “segment”</a:t>
            </a:r>
          </a:p>
          <a:p>
            <a:r>
              <a:rPr lang="en-US" altLang="ko-KR" dirty="0" smtClean="0"/>
              <a:t>Segment size can be adjusted by PMTU discovery</a:t>
            </a:r>
          </a:p>
          <a:p>
            <a:pPr lvl="1"/>
            <a:r>
              <a:rPr lang="en-US" altLang="ko-KR" dirty="0" smtClean="0"/>
              <a:t>ICMP notifies TCP if ICMP error (packet too big but DF set) arrives</a:t>
            </a:r>
          </a:p>
          <a:p>
            <a:r>
              <a:rPr lang="en-US" altLang="ko-KR" dirty="0" smtClean="0"/>
              <a:t>Maximum segment size (MSS) = MTU - 40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311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TCP header format = 20 bytes + options (max 40 bytes)</a:t>
            </a:r>
          </a:p>
          <a:p>
            <a:pPr lvl="1"/>
            <a:r>
              <a:rPr lang="en-US" altLang="ko-KR" dirty="0" smtClean="0"/>
              <a:t>Source port, </a:t>
            </a:r>
            <a:r>
              <a:rPr lang="en-US" altLang="ko-KR" dirty="0" err="1" smtClean="0"/>
              <a:t>dest</a:t>
            </a:r>
            <a:r>
              <a:rPr lang="en-US" altLang="ko-KR" dirty="0" smtClean="0"/>
              <a:t> port</a:t>
            </a:r>
          </a:p>
          <a:p>
            <a:pPr lvl="1"/>
            <a:r>
              <a:rPr lang="en-US" altLang="ko-KR" dirty="0" smtClean="0"/>
              <a:t>Sequence number</a:t>
            </a:r>
          </a:p>
          <a:p>
            <a:pPr lvl="1"/>
            <a:r>
              <a:rPr lang="en-US" altLang="ko-KR" dirty="0" err="1" smtClean="0"/>
              <a:t>Ack</a:t>
            </a:r>
            <a:r>
              <a:rPr lang="en-US" altLang="ko-KR" dirty="0" smtClean="0"/>
              <a:t> number</a:t>
            </a:r>
          </a:p>
          <a:p>
            <a:pPr lvl="1"/>
            <a:r>
              <a:rPr lang="en-US" altLang="ko-KR" dirty="0" smtClean="0"/>
              <a:t>Header length (In units of 4 bytes)</a:t>
            </a:r>
          </a:p>
          <a:p>
            <a:pPr lvl="1"/>
            <a:r>
              <a:rPr lang="en-US" altLang="ko-KR" dirty="0" smtClean="0"/>
              <a:t>8 flags</a:t>
            </a:r>
          </a:p>
          <a:p>
            <a:pPr lvl="1"/>
            <a:r>
              <a:rPr lang="en-US" altLang="ko-KR" dirty="0" smtClean="0"/>
              <a:t>Window size</a:t>
            </a:r>
          </a:p>
          <a:p>
            <a:pPr lvl="1"/>
            <a:r>
              <a:rPr lang="en-US" altLang="ko-KR" dirty="0" smtClean="0"/>
              <a:t>Checksum </a:t>
            </a:r>
          </a:p>
          <a:p>
            <a:pPr lvl="1"/>
            <a:r>
              <a:rPr lang="en-US" altLang="ko-KR" dirty="0" smtClean="0"/>
              <a:t>Urgent pointer</a:t>
            </a:r>
          </a:p>
          <a:p>
            <a:pPr lvl="1"/>
            <a:r>
              <a:rPr lang="en-US" altLang="ko-KR" dirty="0" smtClean="0"/>
              <a:t>Options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3548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Sequence number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Each byte has one 32-bit number</a:t>
            </a:r>
          </a:p>
          <a:p>
            <a:r>
              <a:rPr lang="en-US" altLang="ko-KR" dirty="0" smtClean="0"/>
              <a:t>SYN and FIN segments consume a sequence number</a:t>
            </a:r>
          </a:p>
          <a:p>
            <a:r>
              <a:rPr lang="en-US" altLang="ko-KR" dirty="0" smtClean="0"/>
              <a:t>“Randomly chosen”</a:t>
            </a:r>
          </a:p>
          <a:p>
            <a:pPr lvl="1"/>
            <a:r>
              <a:rPr lang="en-US" altLang="ko-KR" dirty="0" smtClean="0"/>
              <a:t>So that no one can guess</a:t>
            </a:r>
          </a:p>
          <a:p>
            <a:pPr lvl="1"/>
            <a:r>
              <a:rPr lang="en-US" altLang="ko-KR" dirty="0" smtClean="0"/>
              <a:t>Security reason</a:t>
            </a:r>
          </a:p>
          <a:p>
            <a:pPr lvl="2"/>
            <a:r>
              <a:rPr lang="en-US" altLang="ko-KR" dirty="0" smtClean="0"/>
              <a:t>Hijacking possible if the choice is guessed</a:t>
            </a:r>
          </a:p>
          <a:p>
            <a:r>
              <a:rPr lang="en-US" altLang="ko-KR" dirty="0" smtClean="0"/>
              <a:t>The first byte in each segment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443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Acknowledgement number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If x is ACK number, it means</a:t>
            </a:r>
          </a:p>
          <a:p>
            <a:pPr lvl="1"/>
            <a:r>
              <a:rPr lang="en-US" altLang="ko-KR" dirty="0" smtClean="0"/>
              <a:t>The receiver has up to (x-1) bytes, so expects x next</a:t>
            </a:r>
          </a:p>
          <a:p>
            <a:pPr lvl="1"/>
            <a:r>
              <a:rPr lang="en-US" altLang="ko-KR" dirty="0" smtClean="0"/>
              <a:t>X-1 is the sequence number of the last consecutive bytes the receiver has got</a:t>
            </a:r>
          </a:p>
          <a:p>
            <a:r>
              <a:rPr lang="en-US" altLang="ko-KR" dirty="0" smtClean="0"/>
              <a:t>TCP sender can flush up to (x-1) in the sending socket buffer upon ACK(x)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6386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Header length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Like in IP</a:t>
            </a:r>
          </a:p>
          <a:p>
            <a:r>
              <a:rPr lang="en-US" altLang="ko-KR" dirty="0" smtClean="0"/>
              <a:t>Basic TCP header is 20 bytes</a:t>
            </a:r>
          </a:p>
          <a:p>
            <a:pPr lvl="1"/>
            <a:r>
              <a:rPr lang="en-US" altLang="ko-KR" dirty="0" smtClean="0"/>
              <a:t>“5”</a:t>
            </a:r>
          </a:p>
          <a:p>
            <a:pPr lvl="1"/>
            <a:r>
              <a:rPr lang="en-US" altLang="ko-KR" dirty="0" smtClean="0"/>
              <a:t>Options can come after this</a:t>
            </a:r>
          </a:p>
          <a:p>
            <a:pPr lvl="1"/>
            <a:r>
              <a:rPr lang="en-US" altLang="ko-KR" dirty="0" smtClean="0"/>
              <a:t>TCP options are very useful</a:t>
            </a:r>
          </a:p>
          <a:p>
            <a:pPr lvl="2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22428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Flags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CWR, ECE: congestion control use</a:t>
            </a:r>
          </a:p>
          <a:p>
            <a:r>
              <a:rPr lang="en-US" altLang="ko-KR" dirty="0" smtClean="0"/>
              <a:t>URG: urgent pointer, means there are urgent bytes came into the byte stream</a:t>
            </a:r>
          </a:p>
          <a:p>
            <a:r>
              <a:rPr lang="en-US" altLang="ko-KR" dirty="0" smtClean="0"/>
              <a:t>ACK: always on except in the first SYN segment</a:t>
            </a:r>
          </a:p>
          <a:p>
            <a:r>
              <a:rPr lang="en-US" altLang="ko-KR" dirty="0" smtClean="0"/>
              <a:t>PSH: “push”, today it only means that there is no data byte in the sending socket buffer after this segment (i.e. not functional)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1341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Flags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RST: “reset”, kills the TCP connection</a:t>
            </a:r>
          </a:p>
          <a:p>
            <a:pPr lvl="1"/>
            <a:r>
              <a:rPr lang="en-US" altLang="ko-KR" dirty="0" smtClean="0"/>
              <a:t>Not really a reset (going back to the initial state)</a:t>
            </a:r>
          </a:p>
          <a:p>
            <a:r>
              <a:rPr lang="en-US" altLang="ko-KR" dirty="0" smtClean="0"/>
              <a:t>SYN: “synchronize”</a:t>
            </a:r>
            <a:r>
              <a:rPr lang="ko-KR" altLang="en-US" dirty="0"/>
              <a:t> </a:t>
            </a:r>
            <a:r>
              <a:rPr lang="en-US" altLang="ko-KR" dirty="0" smtClean="0"/>
              <a:t>3 pieces of information to establish the connection</a:t>
            </a:r>
          </a:p>
          <a:p>
            <a:pPr lvl="1"/>
            <a:r>
              <a:rPr lang="en-US" altLang="ko-KR" dirty="0" smtClean="0"/>
              <a:t>Later in connection set up</a:t>
            </a:r>
          </a:p>
          <a:p>
            <a:r>
              <a:rPr lang="en-US" altLang="ko-KR" dirty="0" smtClean="0"/>
              <a:t>FIN: “finish”</a:t>
            </a:r>
          </a:p>
          <a:p>
            <a:pPr lvl="1"/>
            <a:r>
              <a:rPr lang="en-US" altLang="ko-KR" dirty="0" smtClean="0"/>
              <a:t>Hangs up the connection in a graceful manner</a:t>
            </a:r>
          </a:p>
        </p:txBody>
      </p:sp>
    </p:spTree>
    <p:extLst>
      <p:ext uri="{BB962C8B-B14F-4D97-AF65-F5344CB8AC3E}">
        <p14:creationId xmlns:p14="http://schemas.microsoft.com/office/powerpoint/2010/main" val="3590049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Window size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Actually it is the available receive socket buffer space</a:t>
            </a:r>
          </a:p>
          <a:p>
            <a:pPr lvl="1"/>
            <a:r>
              <a:rPr lang="en-US" altLang="ko-KR" dirty="0" smtClean="0"/>
              <a:t>For flow control</a:t>
            </a:r>
          </a:p>
          <a:p>
            <a:r>
              <a:rPr lang="en-US" altLang="ko-KR" dirty="0" smtClean="0"/>
              <a:t>Must be interpreted with respect to the ACK number</a:t>
            </a:r>
          </a:p>
          <a:p>
            <a:pPr lvl="1"/>
            <a:r>
              <a:rPr lang="en-US" altLang="ko-KR" dirty="0" smtClean="0"/>
              <a:t>E.g. 3500 bytes from ACK number 12780</a:t>
            </a:r>
          </a:p>
        </p:txBody>
      </p:sp>
    </p:spTree>
    <p:extLst>
      <p:ext uri="{BB962C8B-B14F-4D97-AF65-F5344CB8AC3E}">
        <p14:creationId xmlns:p14="http://schemas.microsoft.com/office/powerpoint/2010/main" val="2490078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Internet checksum</a:t>
            </a:r>
          </a:p>
          <a:p>
            <a:r>
              <a:rPr lang="en-US" altLang="ko-KR" dirty="0" smtClean="0"/>
              <a:t>Covers the entire TCP segment</a:t>
            </a:r>
          </a:p>
          <a:p>
            <a:pPr lvl="1"/>
            <a:r>
              <a:rPr lang="en-US" altLang="ko-KR" dirty="0" smtClean="0"/>
              <a:t>Header</a:t>
            </a:r>
          </a:p>
          <a:p>
            <a:pPr lvl="1"/>
            <a:r>
              <a:rPr lang="en-US" altLang="ko-KR" dirty="0" smtClean="0"/>
              <a:t>Body</a:t>
            </a:r>
          </a:p>
          <a:p>
            <a:r>
              <a:rPr lang="en-US" altLang="ko-KR" dirty="0" smtClean="0"/>
              <a:t>As in UDP, uses “pseudo-header”</a:t>
            </a:r>
          </a:p>
          <a:p>
            <a:r>
              <a:rPr lang="en-US" altLang="ko-KR" dirty="0" smtClean="0"/>
              <a:t>Mandatory in TCP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1332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Urgent pointer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Points at the last byte of the urgent data in the byte stream</a:t>
            </a:r>
          </a:p>
          <a:p>
            <a:pPr lvl="1"/>
            <a:r>
              <a:rPr lang="en-US" altLang="ko-KR" dirty="0" smtClean="0"/>
              <a:t>Offset to the position</a:t>
            </a:r>
          </a:p>
          <a:p>
            <a:r>
              <a:rPr lang="en-US" altLang="ko-KR" dirty="0" smtClean="0"/>
              <a:t>In TCP, urgent data cannot preempt preceding normal data</a:t>
            </a:r>
          </a:p>
          <a:p>
            <a:pPr lvl="1"/>
            <a:r>
              <a:rPr lang="en-US" altLang="ko-KR" dirty="0" smtClean="0"/>
              <a:t>They should be served in the same way as other normal bytes</a:t>
            </a:r>
          </a:p>
          <a:p>
            <a:r>
              <a:rPr lang="en-US" altLang="ko-KR" dirty="0" smtClean="0"/>
              <a:t>TCP does not know what kind of urgent data it is; it just knows it’s urgent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3449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connection management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Connection is an abstract notion</a:t>
            </a:r>
          </a:p>
          <a:p>
            <a:r>
              <a:rPr lang="en-US" altLang="ko-KR" dirty="0" smtClean="0"/>
              <a:t>Connection established means that the two TCP endpoints agreed on:</a:t>
            </a:r>
          </a:p>
          <a:p>
            <a:pPr lvl="1"/>
            <a:r>
              <a:rPr lang="en-US" altLang="ko-KR" dirty="0" smtClean="0"/>
              <a:t>Maximum Segment Size (MSS) to use</a:t>
            </a:r>
          </a:p>
          <a:p>
            <a:pPr lvl="1"/>
            <a:r>
              <a:rPr lang="en-US" altLang="ko-KR" dirty="0" smtClean="0"/>
              <a:t>Initial Sequence Number (ISN)</a:t>
            </a:r>
          </a:p>
          <a:p>
            <a:pPr lvl="1"/>
            <a:r>
              <a:rPr lang="en-US" altLang="ko-KR" dirty="0" smtClean="0"/>
              <a:t>Window Size</a:t>
            </a:r>
          </a:p>
          <a:p>
            <a:r>
              <a:rPr lang="en-US" altLang="ko-KR" dirty="0" smtClean="0"/>
              <a:t>The agreement should be made for each data channel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3-way handshake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To set up the connection, 3 segments are exchanged</a:t>
            </a:r>
          </a:p>
          <a:p>
            <a:pPr lvl="1"/>
            <a:r>
              <a:rPr lang="en-US" altLang="ko-KR" dirty="0" smtClean="0"/>
              <a:t>1. SYN(</a:t>
            </a:r>
            <a:r>
              <a:rPr lang="en-US" altLang="ko-KR" dirty="0" smtClean="0">
                <a:sym typeface="Wingdings" pitchFamily="2" charset="2"/>
              </a:rPr>
              <a:t>)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2. ACK(</a:t>
            </a:r>
            <a:r>
              <a:rPr lang="en-US" altLang="ko-KR" dirty="0" smtClean="0">
                <a:sym typeface="Wingdings" pitchFamily="2" charset="2"/>
              </a:rPr>
              <a:t>)</a:t>
            </a:r>
            <a:r>
              <a:rPr lang="en-US" altLang="ko-KR" dirty="0" smtClean="0"/>
              <a:t> + SYN(</a:t>
            </a:r>
            <a:r>
              <a:rPr lang="en-US" altLang="ko-KR" dirty="0" smtClean="0">
                <a:sym typeface="Wingdings" pitchFamily="2" charset="2"/>
              </a:rPr>
              <a:t>)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3. ACK(</a:t>
            </a:r>
            <a:r>
              <a:rPr lang="en-US" altLang="ko-KR" dirty="0" smtClean="0">
                <a:sym typeface="Wingdings" pitchFamily="2" charset="2"/>
              </a:rPr>
              <a:t>)</a:t>
            </a:r>
          </a:p>
          <a:p>
            <a:r>
              <a:rPr lang="en-US" altLang="ko-KR" dirty="0" smtClean="0">
                <a:sym typeface="Wingdings" pitchFamily="2" charset="2"/>
              </a:rPr>
              <a:t>After step 2, data channel in  direction becomes usable</a:t>
            </a:r>
          </a:p>
          <a:p>
            <a:r>
              <a:rPr lang="en-US" altLang="ko-KR" dirty="0">
                <a:sym typeface="Wingdings" pitchFamily="2" charset="2"/>
              </a:rPr>
              <a:t>A</a:t>
            </a:r>
            <a:r>
              <a:rPr lang="en-US" altLang="ko-KR" dirty="0" smtClean="0">
                <a:sym typeface="Wingdings" pitchFamily="2" charset="2"/>
              </a:rPr>
              <a:t>fter step 3, two data channels are usable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8911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SYN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SYN segment carries all 3 pieces of information that should be agreed on</a:t>
            </a:r>
          </a:p>
          <a:p>
            <a:pPr lvl="1"/>
            <a:r>
              <a:rPr lang="en-US" altLang="ko-KR" dirty="0" smtClean="0"/>
              <a:t>ISN: in “sequence number” field of the SYN</a:t>
            </a:r>
          </a:p>
          <a:p>
            <a:pPr lvl="1"/>
            <a:r>
              <a:rPr lang="en-US" altLang="ko-KR" dirty="0" smtClean="0"/>
              <a:t>MSS: in the option field</a:t>
            </a:r>
          </a:p>
          <a:p>
            <a:pPr lvl="1"/>
            <a:r>
              <a:rPr lang="en-US" altLang="ko-KR" dirty="0" smtClean="0"/>
              <a:t>Window size: in the “window size” field</a:t>
            </a:r>
          </a:p>
          <a:p>
            <a:r>
              <a:rPr lang="en-US" altLang="ko-KR" dirty="0" smtClean="0"/>
              <a:t>The ISN is NOT taken by the first data byte; it is used by the SYN segment itself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0110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The ACK(x) acknowledges the reception into the receive socket buffer up to (x-1)</a:t>
            </a:r>
          </a:p>
          <a:p>
            <a:r>
              <a:rPr lang="en-US" altLang="ko-KR" dirty="0" smtClean="0"/>
              <a:t>Once in the receive socket buffer, the receiver side application can use it </a:t>
            </a:r>
          </a:p>
          <a:p>
            <a:r>
              <a:rPr lang="en-US" altLang="ko-KR" dirty="0" smtClean="0"/>
              <a:t>Cumulative ACK</a:t>
            </a:r>
          </a:p>
          <a:p>
            <a:pPr lvl="1"/>
            <a:r>
              <a:rPr lang="en-US" altLang="ko-KR" dirty="0" smtClean="0"/>
              <a:t>Acknowledges only consecutive last byte</a:t>
            </a:r>
          </a:p>
          <a:p>
            <a:pPr lvl="1"/>
            <a:r>
              <a:rPr lang="en-US" altLang="ko-KR" dirty="0" smtClean="0"/>
              <a:t>E.g. For 0~1459, 1460~2919, (missing), 4380~5839, the ACK number is 1460, 2920, 2920</a:t>
            </a:r>
          </a:p>
          <a:p>
            <a:pPr lvl="1"/>
            <a:r>
              <a:rPr lang="en-US" altLang="ko-KR" dirty="0" smtClean="0"/>
              <a:t>Robust against ACK losses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When tearing down a TCP connection, FIN segment can be used</a:t>
            </a:r>
            <a:endParaRPr lang="en-US" altLang="ko-KR" dirty="0"/>
          </a:p>
          <a:p>
            <a:r>
              <a:rPr lang="en-US" altLang="ko-KR" dirty="0" smtClean="0"/>
              <a:t>This time, it is 4-way handshake</a:t>
            </a:r>
          </a:p>
          <a:p>
            <a:pPr lvl="1"/>
            <a:r>
              <a:rPr lang="en-US" altLang="ko-KR" dirty="0" smtClean="0"/>
              <a:t>1. FIN(</a:t>
            </a:r>
            <a:r>
              <a:rPr lang="en-US" altLang="ko-KR" dirty="0" smtClean="0">
                <a:sym typeface="Wingdings" pitchFamily="2" charset="2"/>
              </a:rPr>
              <a:t>)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2. ACK()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3. FIN()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4. ACK()</a:t>
            </a:r>
          </a:p>
          <a:p>
            <a:r>
              <a:rPr lang="en-US" altLang="ko-KR" dirty="0" smtClean="0">
                <a:sym typeface="Wingdings" pitchFamily="2" charset="2"/>
              </a:rPr>
              <a:t>After step 2, data channel () is torn down</a:t>
            </a:r>
          </a:p>
          <a:p>
            <a:r>
              <a:rPr lang="en-US" altLang="ko-KR" dirty="0" smtClean="0">
                <a:sym typeface="Wingdings" pitchFamily="2" charset="2"/>
              </a:rPr>
              <a:t>After step 4, data channel () is torn down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873952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Half-close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One of the two data channels is gone</a:t>
            </a:r>
          </a:p>
          <a:p>
            <a:r>
              <a:rPr lang="en-US" altLang="ko-KR" dirty="0" smtClean="0"/>
              <a:t>TCP can keep working in one direction; it is called “half close”</a:t>
            </a:r>
          </a:p>
          <a:p>
            <a:r>
              <a:rPr lang="en-US" altLang="ko-KR" dirty="0" smtClean="0"/>
              <a:t>Note that half close is not “half open” </a:t>
            </a:r>
          </a:p>
          <a:p>
            <a:pPr lvl="1"/>
            <a:r>
              <a:rPr lang="en-US" altLang="ko-KR" dirty="0" smtClean="0"/>
              <a:t>Half open is an abnormal state where only one end of TCP thinks the connection is still on; the other has been killed (e.g. by power off of the computer)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9992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Sequence number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Wireshark</a:t>
            </a:r>
            <a:r>
              <a:rPr lang="en-US" altLang="ko-KR" dirty="0" smtClean="0"/>
              <a:t> shows the relative seq. no.</a:t>
            </a:r>
          </a:p>
          <a:p>
            <a:pPr lvl="1"/>
            <a:r>
              <a:rPr lang="en-US" altLang="ko-KR" dirty="0" smtClean="0"/>
              <a:t>“0”= ISN, “x”=</a:t>
            </a:r>
            <a:r>
              <a:rPr lang="en-US" altLang="ko-KR" dirty="0" err="1" smtClean="0"/>
              <a:t>ISN+x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Timeout of connection establishment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Your computer can be configured to give up the connection set up after k tries of sending SYN</a:t>
            </a:r>
          </a:p>
          <a:p>
            <a:pPr lvl="1"/>
            <a:r>
              <a:rPr lang="en-US" altLang="ko-KR" dirty="0" smtClean="0"/>
              <a:t>No ACK for the SYN</a:t>
            </a:r>
          </a:p>
          <a:p>
            <a:r>
              <a:rPr lang="en-US" altLang="ko-KR" dirty="0" smtClean="0"/>
              <a:t>If your browser takes too long for connecting to the web site, sometimes it’s the retries </a:t>
            </a:r>
          </a:p>
          <a:p>
            <a:pPr lvl="1"/>
            <a:r>
              <a:rPr lang="en-US" altLang="ko-KR" dirty="0" smtClean="0"/>
              <a:t>Exponential: e.g. gaps between tries: 3s, 6s, 12s </a:t>
            </a:r>
            <a:r>
              <a:rPr lang="en-US" altLang="ko-KR" dirty="0" smtClean="0">
                <a:sym typeface="Wingdings" pitchFamily="2" charset="2"/>
              </a:rPr>
              <a:t> 3s, 9s, 21s of elapsed time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Just hit reload if you experience this</a:t>
            </a:r>
            <a:endParaRPr lang="en-US" altLang="ko-KR" dirty="0" smtClean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same MSS gets to be used by the two data channels</a:t>
            </a:r>
          </a:p>
          <a:p>
            <a:pPr lvl="1"/>
            <a:r>
              <a:rPr lang="en-US" altLang="ko-KR" dirty="0" smtClean="0"/>
              <a:t>The minimum of two: e.g. if (</a:t>
            </a:r>
            <a:r>
              <a:rPr lang="en-US" altLang="ko-KR" dirty="0" smtClean="0">
                <a:sym typeface="Wingdings" pitchFamily="2" charset="2"/>
              </a:rPr>
              <a:t>) is 576 bytes and () is 1460, it should be 576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This is to avoid fragmentation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716317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Selective ACK (SACK) option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When the connection is set up, your computer can want to use SACK</a:t>
            </a:r>
          </a:p>
          <a:p>
            <a:pPr lvl="1"/>
            <a:r>
              <a:rPr lang="en-US" altLang="ko-KR" dirty="0" smtClean="0"/>
              <a:t>In addition to the cumulative ACK using the “acknowledgement number” field</a:t>
            </a:r>
          </a:p>
          <a:p>
            <a:pPr lvl="1"/>
            <a:r>
              <a:rPr lang="en-US" altLang="ko-KR" dirty="0" smtClean="0"/>
              <a:t>The SACK option can tell the sender what non-consecutive blocks it received</a:t>
            </a:r>
          </a:p>
          <a:p>
            <a:pPr lvl="2"/>
            <a:r>
              <a:rPr lang="en-US" altLang="ko-KR" dirty="0" smtClean="0"/>
              <a:t>This information is not available in the TCP header unless SACK is used</a:t>
            </a:r>
          </a:p>
          <a:p>
            <a:pPr lvl="1"/>
            <a:r>
              <a:rPr lang="en-US" altLang="ko-KR" dirty="0" smtClean="0"/>
              <a:t>TCP sender does not have to retransmit them</a:t>
            </a:r>
          </a:p>
          <a:p>
            <a:r>
              <a:rPr lang="en-US" altLang="ko-KR" dirty="0" smtClean="0"/>
              <a:t>Most modern computers use SACK</a:t>
            </a:r>
          </a:p>
        </p:txBody>
      </p:sp>
    </p:spTree>
    <p:extLst>
      <p:ext uri="{BB962C8B-B14F-4D97-AF65-F5344CB8AC3E}">
        <p14:creationId xmlns:p14="http://schemas.microsoft.com/office/powerpoint/2010/main" val="1778902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Window scale option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Originally a 16 bit field in the basic TCP header</a:t>
            </a:r>
          </a:p>
          <a:p>
            <a:r>
              <a:rPr lang="en-US" altLang="ko-KR" dirty="0" smtClean="0"/>
              <a:t>What if you have more than 65535 bytes of receive socket buffer?</a:t>
            </a:r>
          </a:p>
          <a:p>
            <a:pPr lvl="1"/>
            <a:r>
              <a:rPr lang="en-US" altLang="ko-KR" dirty="0" smtClean="0"/>
              <a:t>Specify it using the WSCALE option</a:t>
            </a:r>
          </a:p>
          <a:p>
            <a:pPr lvl="1"/>
            <a:r>
              <a:rPr lang="en-US" altLang="ko-KR" dirty="0" smtClean="0"/>
              <a:t>It gives you the left-shift count</a:t>
            </a:r>
          </a:p>
          <a:p>
            <a:pPr lvl="1"/>
            <a:r>
              <a:rPr lang="en-US" altLang="ko-KR" dirty="0" smtClean="0"/>
              <a:t>E.g. “4” = 16x, “3” = 8x</a:t>
            </a:r>
          </a:p>
          <a:p>
            <a:pPr lvl="1"/>
            <a:r>
              <a:rPr lang="en-US" altLang="ko-KR" dirty="0" smtClean="0"/>
              <a:t>E.g. window size = 1K, shift count = 8 </a:t>
            </a:r>
            <a:r>
              <a:rPr lang="en-US" altLang="ko-KR" dirty="0" smtClean="0">
                <a:sym typeface="Wingdings" pitchFamily="2" charset="2"/>
              </a:rPr>
              <a:t> actual window size = 1K * 2^8 = 256K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693504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Timestamp option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TCP measures RTT once every RTT</a:t>
            </a:r>
          </a:p>
          <a:p>
            <a:r>
              <a:rPr lang="en-US" altLang="ko-KR" dirty="0" smtClean="0"/>
              <a:t>Can increase the frequency of measurement</a:t>
            </a:r>
          </a:p>
          <a:p>
            <a:pPr lvl="1"/>
            <a:r>
              <a:rPr lang="en-US" altLang="ko-KR" dirty="0" smtClean="0"/>
              <a:t>Every RTT </a:t>
            </a:r>
            <a:r>
              <a:rPr lang="en-US" altLang="ko-KR" dirty="0" smtClean="0">
                <a:sym typeface="Wingdings" pitchFamily="2" charset="2"/>
              </a:rPr>
              <a:t> every packet</a:t>
            </a:r>
          </a:p>
          <a:p>
            <a:r>
              <a:rPr lang="en-US" altLang="ko-KR" dirty="0" smtClean="0">
                <a:sym typeface="Wingdings" pitchFamily="2" charset="2"/>
              </a:rPr>
              <a:t>Measurement is in the units of 500ms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It does not make the measurement more precise than this; but it makes the average more solid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397515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Path MTU discovery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When ICMP tells TCP that the current MSS size caused fragmentation, it uses one smaller segment size </a:t>
            </a:r>
          </a:p>
          <a:p>
            <a:pPr lvl="1"/>
            <a:r>
              <a:rPr lang="en-US" altLang="ko-KR" dirty="0" smtClean="0"/>
              <a:t>There is an ordered list of sizes to try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5902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state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Fig. 13-8</a:t>
            </a:r>
          </a:p>
          <a:p>
            <a:r>
              <a:rPr lang="en-US" altLang="ko-KR" dirty="0" smtClean="0"/>
              <a:t>Normally, follow the thick sold arrows</a:t>
            </a:r>
          </a:p>
          <a:p>
            <a:r>
              <a:rPr lang="en-US" altLang="ko-KR" dirty="0" smtClean="0"/>
              <a:t>Data exchange happens in ESTABLISHED</a:t>
            </a:r>
          </a:p>
          <a:p>
            <a:r>
              <a:rPr lang="en-US" altLang="ko-KR" dirty="0" smtClean="0"/>
              <a:t>TIME_WAIT is special</a:t>
            </a:r>
          </a:p>
          <a:p>
            <a:pPr lvl="1"/>
            <a:r>
              <a:rPr lang="en-US" altLang="ko-KR" dirty="0" smtClean="0"/>
              <a:t>It’s because the last ACK is not acknowledged in TCP connection tear down</a:t>
            </a:r>
          </a:p>
          <a:p>
            <a:pPr lvl="1"/>
            <a:r>
              <a:rPr lang="en-US" altLang="ko-KR" dirty="0" smtClean="0"/>
              <a:t>Has to wait lest there should be a retransmission of FIN from the other side because my ACK has been lost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4148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 of Reset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If there is no process at the destination port number, send RST</a:t>
            </a:r>
          </a:p>
          <a:p>
            <a:pPr lvl="1"/>
            <a:r>
              <a:rPr lang="en-US" altLang="ko-KR" dirty="0" smtClean="0"/>
              <a:t>C.f. In UDP, ICMP port unreachable is sent</a:t>
            </a:r>
          </a:p>
          <a:p>
            <a:r>
              <a:rPr lang="en-US" altLang="ko-KR" dirty="0" smtClean="0"/>
              <a:t>If one wants to finish the connection without the costly TIME_WAIT state, send RST</a:t>
            </a:r>
          </a:p>
          <a:p>
            <a:pPr lvl="1"/>
            <a:r>
              <a:rPr lang="en-US" altLang="ko-KR" dirty="0" smtClean="0"/>
              <a:t>Some servers do this</a:t>
            </a:r>
          </a:p>
          <a:p>
            <a:pPr lvl="1"/>
            <a:r>
              <a:rPr lang="en-US" altLang="ko-KR" dirty="0" smtClean="0"/>
              <a:t>TIME_WAIT can be long, e.g. 2 minutes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6310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1339</Words>
  <Application>Microsoft Office PowerPoint</Application>
  <PresentationFormat>화면 슬라이드 쇼(4:3)</PresentationFormat>
  <Paragraphs>174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2" baseType="lpstr">
      <vt:lpstr>맑은 고딕</vt:lpstr>
      <vt:lpstr>Arial</vt:lpstr>
      <vt:lpstr>Wingdings</vt:lpstr>
      <vt:lpstr>Office 테마</vt:lpstr>
      <vt:lpstr>TCP</vt:lpstr>
      <vt:lpstr>Transmission Control Protocol</vt:lpstr>
      <vt:lpstr>TCP service model</vt:lpstr>
      <vt:lpstr>TCP</vt:lpstr>
      <vt:lpstr>TCP</vt:lpstr>
      <vt:lpstr>Sequence number</vt:lpstr>
      <vt:lpstr>Acknowledgement number</vt:lpstr>
      <vt:lpstr>Header length</vt:lpstr>
      <vt:lpstr>Flags</vt:lpstr>
      <vt:lpstr>Flags</vt:lpstr>
      <vt:lpstr>Window size</vt:lpstr>
      <vt:lpstr>TCP checksum</vt:lpstr>
      <vt:lpstr>Urgent pointer</vt:lpstr>
      <vt:lpstr>TCP connection management</vt:lpstr>
      <vt:lpstr>3-way handshake</vt:lpstr>
      <vt:lpstr>SYN </vt:lpstr>
      <vt:lpstr>ACK</vt:lpstr>
      <vt:lpstr>FIN</vt:lpstr>
      <vt:lpstr>Half-close</vt:lpstr>
      <vt:lpstr>Sequence number</vt:lpstr>
      <vt:lpstr>Timeout of connection establishment</vt:lpstr>
      <vt:lpstr>MSS</vt:lpstr>
      <vt:lpstr>Selective ACK (SACK) option</vt:lpstr>
      <vt:lpstr>Window scale option</vt:lpstr>
      <vt:lpstr>Timestamp option</vt:lpstr>
      <vt:lpstr>Path MTU discovery</vt:lpstr>
      <vt:lpstr>TCP state machine</vt:lpstr>
      <vt:lpstr>Use of Reset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samsung</cp:lastModifiedBy>
  <cp:revision>523</cp:revision>
  <dcterms:created xsi:type="dcterms:W3CDTF">2006-10-05T04:04:58Z</dcterms:created>
  <dcterms:modified xsi:type="dcterms:W3CDTF">2018-05-23T03:47:28Z</dcterms:modified>
</cp:coreProperties>
</file>