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2" r:id="rId5"/>
    <p:sldId id="263" r:id="rId6"/>
    <p:sldId id="260" r:id="rId7"/>
    <p:sldId id="258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ny Kim" initials="RK" lastIdx="1" clrIdx="0">
    <p:extLst>
      <p:ext uri="{19B8F6BF-5375-455C-9EA6-DF929625EA0E}">
        <p15:presenceInfo xmlns:p15="http://schemas.microsoft.com/office/powerpoint/2012/main" userId="92b9c29a4b97504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88181" autoAdjust="0"/>
  </p:normalViewPr>
  <p:slideViewPr>
    <p:cSldViewPr>
      <p:cViewPr varScale="1">
        <p:scale>
          <a:sx n="102" d="100"/>
          <a:sy n="102" d="100"/>
        </p:scale>
        <p:origin x="188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877668-6452-4E55-8963-F3B2B8460602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811E1-DF0A-46F4-ADA8-6CC3EE1F0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9810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https://www.iana.org/about</a:t>
            </a:r>
          </a:p>
          <a:p>
            <a:r>
              <a:rPr lang="en-US" altLang="ko-KR" dirty="0" smtClean="0"/>
              <a:t>http://www.iana.org/numbers</a:t>
            </a:r>
          </a:p>
          <a:p>
            <a:r>
              <a:rPr lang="en-US" altLang="ko-KR" dirty="0" smtClean="0"/>
              <a:t>https://www.apnic.net/about-APNIC/organization/history-of-apnic/history-of-the-regional-internet-registries</a:t>
            </a:r>
          </a:p>
          <a:p>
            <a:r>
              <a:rPr lang="en-US" altLang="ko-KR" dirty="0" smtClean="0"/>
              <a:t>https://www.apnic.net/policy/resources</a:t>
            </a:r>
          </a:p>
          <a:p>
            <a:r>
              <a:rPr lang="en-US" altLang="ko-KR" dirty="0" smtClean="0"/>
              <a:t>https://www.apnic.net/about-APNIC/organization/history-of-apnic/history-of-the-internet2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650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1908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Regional Internet Registry Creation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Criteria for Establishment of New Regional Internet Registries (ICP-2) (4 June 2001)</a:t>
            </a:r>
          </a:p>
          <a:p>
            <a:r>
              <a:rPr lang="en-US" altLang="ko-KR" dirty="0" smtClean="0"/>
              <a:t>IANA Report on Recognition of LACNIC as a Regional Internet Registry (7 November 2002)</a:t>
            </a:r>
          </a:p>
          <a:p>
            <a:r>
              <a:rPr lang="en-US" altLang="ko-KR" dirty="0" smtClean="0"/>
              <a:t>IANA Report on Recognition of </a:t>
            </a:r>
            <a:r>
              <a:rPr lang="en-US" altLang="ko-KR" dirty="0" err="1" smtClean="0"/>
              <a:t>AfriNIC</a:t>
            </a:r>
            <a:r>
              <a:rPr lang="en-US" altLang="ko-KR" dirty="0" smtClean="0"/>
              <a:t> as a Regional Internet Registry (8 April 2005)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5858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1706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811E1-DF0A-46F4-ADA8-6CC3EE1F0490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149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2.6 : Allocation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김민수</a:t>
            </a:r>
            <a:endParaRPr lang="en-US" altLang="ko-KR" dirty="0" smtClean="0"/>
          </a:p>
          <a:p>
            <a:r>
              <a:rPr lang="en-US" altLang="ko-KR" dirty="0" smtClean="0"/>
              <a:t>2015011159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Allocation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IP address space is allocated, usually in large chunks by a collection hierarchically organized authorities.</a:t>
            </a:r>
          </a:p>
          <a:p>
            <a:r>
              <a:rPr lang="en-US" altLang="ko-KR" dirty="0" smtClean="0"/>
              <a:t>The authorities are generally organizations that allocate address space to various owners. </a:t>
            </a:r>
            <a:br>
              <a:rPr lang="en-US" altLang="ko-KR" dirty="0" smtClean="0"/>
            </a:br>
            <a:r>
              <a:rPr lang="en-US" altLang="ko-KR" dirty="0" smtClean="0"/>
              <a:t>(usually ISPs or other smaller authorities)</a:t>
            </a:r>
          </a:p>
          <a:p>
            <a:r>
              <a:rPr lang="en-US" altLang="ko-KR" dirty="0" smtClean="0"/>
              <a:t>Top of the hierarchy is the IANA [IANA]</a:t>
            </a:r>
          </a:p>
          <a:p>
            <a:r>
              <a:rPr lang="en-US" altLang="ko-KR" dirty="0" smtClean="0"/>
              <a:t>IANA has wide-ranging responsibility for allocating IP addresses and other types of numbers used in the Internet protocols.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2.6.1 Unicast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IANA delegates much of its allocation authority to a few regional Internet registries(RIRs)</a:t>
            </a:r>
            <a:br>
              <a:rPr lang="en-US" altLang="ko-KR" dirty="0" smtClean="0"/>
            </a:br>
            <a:r>
              <a:rPr lang="en-US" altLang="ko-KR" dirty="0" smtClean="0"/>
              <a:t>(For unicast IPv4, IPv6)</a:t>
            </a:r>
          </a:p>
          <a:p>
            <a:r>
              <a:rPr lang="en-US" altLang="ko-KR" dirty="0" smtClean="0"/>
              <a:t>RIRs coordinate through the NRO(Number Resource Organization) formed in 2003.</a:t>
            </a:r>
          </a:p>
          <a:p>
            <a:endParaRPr lang="ko-KR" altLang="en-US" dirty="0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591015"/>
              </p:ext>
            </p:extLst>
          </p:nvPr>
        </p:nvGraphicFramePr>
        <p:xfrm>
          <a:off x="792000" y="3573016"/>
          <a:ext cx="7560000" cy="25196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20000"/>
                <a:gridCol w="324000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RIR Name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/>
                        <a:t>Area of Responsibility</a:t>
                      </a:r>
                      <a:endParaRPr lang="ko-KR" alt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err="1" smtClean="0"/>
                        <a:t>AfriNIC</a:t>
                      </a:r>
                      <a:endParaRPr lang="en-US" altLang="ko-KR" sz="1400" dirty="0" smtClean="0"/>
                    </a:p>
                    <a:p>
                      <a:pPr latinLnBrk="1"/>
                      <a:r>
                        <a:rPr lang="en-US" altLang="ko-KR" sz="1400" dirty="0" smtClean="0"/>
                        <a:t> - African Network Information</a:t>
                      </a:r>
                      <a:r>
                        <a:rPr lang="en-US" altLang="ko-KR" sz="1400" baseline="0" dirty="0" smtClean="0"/>
                        <a:t> Center</a:t>
                      </a:r>
                      <a:endParaRPr lang="ko-KR" altLang="en-US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Africa</a:t>
                      </a:r>
                      <a:endParaRPr lang="ko-KR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APNIC – Asia Pacific Network Information Center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Asia/Pacific Area</a:t>
                      </a:r>
                      <a:endParaRPr lang="ko-KR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ARIN – American Registry for Internet Numbers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North America</a:t>
                      </a:r>
                      <a:endParaRPr lang="ko-KR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LACNIC – Regional Latin America and Caribbean IP Address Registry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Latin America and some Caribbean islands</a:t>
                      </a:r>
                      <a:endParaRPr lang="ko-KR" alt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RIPE NCC – </a:t>
                      </a:r>
                      <a:r>
                        <a:rPr lang="en-US" altLang="ko-KR" sz="1400" dirty="0" err="1" smtClean="0"/>
                        <a:t>Reseaux</a:t>
                      </a:r>
                      <a:r>
                        <a:rPr lang="en-US" altLang="ko-KR" sz="1400" dirty="0" smtClean="0"/>
                        <a:t> IP </a:t>
                      </a:r>
                      <a:r>
                        <a:rPr lang="en-US" altLang="ko-KR" sz="1400" dirty="0" err="1" smtClean="0"/>
                        <a:t>Europeens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/>
                        <a:t>Europe, Middle</a:t>
                      </a:r>
                      <a:r>
                        <a:rPr lang="en-US" altLang="ko-KR" sz="1400" baseline="0" dirty="0" smtClean="0"/>
                        <a:t> East, Central Asia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4965" y="6093296"/>
            <a:ext cx="4450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Table 2-14 Regional Internet registries that participate in the NRO</a:t>
            </a:r>
            <a:endParaRPr lang="ko-KR" altLang="en-US" sz="1100" dirty="0"/>
          </a:p>
        </p:txBody>
      </p:sp>
      <p:pic>
        <p:nvPicPr>
          <p:cNvPr id="1026" name="Picture 2" descr="https://www.apnic.net/__data/assets/image/0005/53915/RIR_Regions_map-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245424"/>
            <a:ext cx="47625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75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2.6.1 Unicast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Today, there are five RIRs.</a:t>
            </a:r>
          </a:p>
          <a:p>
            <a:r>
              <a:rPr lang="en-US" altLang="ko-KR" dirty="0" smtClean="0"/>
              <a:t>Not-for-profit, membership-based organizations that operate in distinct regions.</a:t>
            </a:r>
          </a:p>
          <a:p>
            <a:r>
              <a:rPr lang="en-US" altLang="ko-KR" dirty="0" smtClean="0"/>
              <a:t>They distributes the Internet number resources in its region according to the allocation and assignment policies defined by its own regional community.</a:t>
            </a:r>
          </a:p>
          <a:p>
            <a:endParaRPr lang="ko-KR" altLang="en-US" dirty="0"/>
          </a:p>
        </p:txBody>
      </p:sp>
      <p:pic>
        <p:nvPicPr>
          <p:cNvPr id="7" name="Picture 4" descr="RIR_Regions_map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000" y="3868974"/>
            <a:ext cx="5400000" cy="2728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576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2.6.1 Unicast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3491880" y="2199631"/>
            <a:ext cx="4680000" cy="50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dirty="0" smtClean="0"/>
              <a:t>/8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5940192" y="2199631"/>
            <a:ext cx="288000" cy="504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4211960" y="3351724"/>
            <a:ext cx="2880000" cy="5040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dirty="0" smtClean="0"/>
              <a:t>/22</a:t>
            </a: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3708024" y="4503817"/>
            <a:ext cx="1080000" cy="504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ko-KR" dirty="0" smtClean="0"/>
              <a:t>/24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3059832" y="5655910"/>
            <a:ext cx="612000" cy="504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/27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3796210" y="5655910"/>
            <a:ext cx="720000" cy="504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/26</a:t>
            </a:r>
            <a:endParaRPr lang="ko-KR" altLang="en-US" dirty="0"/>
          </a:p>
        </p:txBody>
      </p:sp>
      <p:sp>
        <p:nvSpPr>
          <p:cNvPr id="13" name="직사각형 12"/>
          <p:cNvSpPr/>
          <p:nvPr/>
        </p:nvSpPr>
        <p:spPr>
          <a:xfrm>
            <a:off x="5652120" y="5655910"/>
            <a:ext cx="864000" cy="50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/25</a:t>
            </a:r>
            <a:endParaRPr lang="ko-KR" altLang="en-US" dirty="0"/>
          </a:p>
        </p:txBody>
      </p:sp>
      <p:sp>
        <p:nvSpPr>
          <p:cNvPr id="14" name="직사각형 13"/>
          <p:cNvSpPr/>
          <p:nvPr/>
        </p:nvSpPr>
        <p:spPr>
          <a:xfrm>
            <a:off x="6745017" y="5655910"/>
            <a:ext cx="720000" cy="50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/26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693914" y="5661868"/>
            <a:ext cx="612000" cy="50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/27</a:t>
            </a:r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6084168" y="3356973"/>
            <a:ext cx="72000" cy="50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6236568" y="3351759"/>
            <a:ext cx="72000" cy="50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6372208" y="3351759"/>
            <a:ext cx="72000" cy="50400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4427984" y="3351759"/>
            <a:ext cx="432000" cy="5040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779912" y="4503887"/>
            <a:ext cx="180000" cy="504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4031960" y="4503887"/>
            <a:ext cx="108000" cy="5040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84608" y="6165868"/>
            <a:ext cx="20635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Customer Assignments</a:t>
            </a:r>
            <a:endParaRPr lang="ko-KR" alt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6636027" y="3869014"/>
            <a:ext cx="1747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Member Allocation</a:t>
            </a:r>
            <a:endParaRPr lang="ko-KR" alt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4366699" y="5007817"/>
            <a:ext cx="997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Sub-</a:t>
            </a:r>
          </a:p>
          <a:p>
            <a:r>
              <a:rPr lang="en-US" altLang="ko-KR" sz="1400" dirty="0" smtClean="0"/>
              <a:t>Allocation</a:t>
            </a:r>
            <a:endParaRPr lang="ko-KR" alt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6588224" y="2701180"/>
            <a:ext cx="1580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APNIC Allocation</a:t>
            </a:r>
            <a:endParaRPr lang="ko-KR" altLang="en-US" sz="1400" dirty="0"/>
          </a:p>
        </p:txBody>
      </p:sp>
      <p:cxnSp>
        <p:nvCxnSpPr>
          <p:cNvPr id="22" name="직선 연결선 21"/>
          <p:cNvCxnSpPr/>
          <p:nvPr/>
        </p:nvCxnSpPr>
        <p:spPr>
          <a:xfrm flipH="1">
            <a:off x="4199573" y="2701180"/>
            <a:ext cx="1740619" cy="66545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6219808" y="2708880"/>
            <a:ext cx="884539" cy="65775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H="1">
            <a:off x="3690046" y="3868186"/>
            <a:ext cx="746698" cy="65050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/>
          <p:cNvCxnSpPr/>
          <p:nvPr/>
        </p:nvCxnSpPr>
        <p:spPr>
          <a:xfrm flipH="1">
            <a:off x="4788024" y="3854482"/>
            <a:ext cx="71888" cy="664212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H="1">
            <a:off x="5655691" y="3868116"/>
            <a:ext cx="428479" cy="180263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6156168" y="3868116"/>
            <a:ext cx="366474" cy="180263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/>
          <p:cNvCxnSpPr/>
          <p:nvPr/>
        </p:nvCxnSpPr>
        <p:spPr>
          <a:xfrm>
            <a:off x="6236568" y="3868116"/>
            <a:ext cx="501927" cy="180263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/>
          <p:cNvCxnSpPr/>
          <p:nvPr/>
        </p:nvCxnSpPr>
        <p:spPr>
          <a:xfrm>
            <a:off x="6308568" y="3869014"/>
            <a:ext cx="1151408" cy="180173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6381780" y="3873330"/>
            <a:ext cx="1312134" cy="17878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/>
          <p:cNvCxnSpPr/>
          <p:nvPr/>
        </p:nvCxnSpPr>
        <p:spPr>
          <a:xfrm>
            <a:off x="6453564" y="3868116"/>
            <a:ext cx="1852350" cy="180263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>
          <a:xfrm flipH="1">
            <a:off x="3059832" y="5020244"/>
            <a:ext cx="710894" cy="63559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V="1">
            <a:off x="3683026" y="5020244"/>
            <a:ext cx="280458" cy="63559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>
          <a:xfrm flipV="1">
            <a:off x="3796210" y="5020174"/>
            <a:ext cx="244102" cy="635666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/>
          <p:cNvCxnSpPr/>
          <p:nvPr/>
        </p:nvCxnSpPr>
        <p:spPr>
          <a:xfrm flipH="1" flipV="1">
            <a:off x="4139960" y="5020174"/>
            <a:ext cx="376250" cy="65057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87423" y="2005355"/>
            <a:ext cx="190135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1"/>
                </a:solidFill>
              </a:rPr>
              <a:t>APNIC</a:t>
            </a:r>
          </a:p>
          <a:p>
            <a:pPr algn="ctr"/>
            <a:r>
              <a:rPr lang="en-US" altLang="ko-KR" sz="1600" dirty="0" smtClean="0"/>
              <a:t>Allocates</a:t>
            </a:r>
          </a:p>
          <a:p>
            <a:pPr algn="ctr"/>
            <a:r>
              <a:rPr lang="en-US" altLang="ko-KR" sz="1600" dirty="0"/>
              <a:t>t</a:t>
            </a:r>
            <a:r>
              <a:rPr lang="en-US" altLang="ko-KR" sz="1600" dirty="0" smtClean="0"/>
              <a:t>o APNIC Member</a:t>
            </a:r>
            <a:endParaRPr lang="ko-KR" altLang="en-US" sz="1600" dirty="0"/>
          </a:p>
        </p:txBody>
      </p:sp>
      <p:sp>
        <p:nvSpPr>
          <p:cNvPr id="80" name="TextBox 79"/>
          <p:cNvSpPr txBox="1"/>
          <p:nvPr/>
        </p:nvSpPr>
        <p:spPr>
          <a:xfrm>
            <a:off x="487644" y="3157448"/>
            <a:ext cx="2089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1"/>
                </a:solidFill>
              </a:rPr>
              <a:t>APNIC Member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35496" y="3493933"/>
            <a:ext cx="1633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/>
              <a:t>Allocates</a:t>
            </a:r>
          </a:p>
          <a:p>
            <a:pPr algn="ctr"/>
            <a:r>
              <a:rPr lang="en-US" altLang="ko-KR" sz="1600" dirty="0" smtClean="0"/>
              <a:t>to downstream </a:t>
            </a:r>
            <a:endParaRPr lang="ko-KR" altLang="en-US" sz="1600" dirty="0"/>
          </a:p>
        </p:txBody>
      </p:sp>
      <p:sp>
        <p:nvSpPr>
          <p:cNvPr id="82" name="직사각형 81"/>
          <p:cNvSpPr/>
          <p:nvPr/>
        </p:nvSpPr>
        <p:spPr>
          <a:xfrm>
            <a:off x="1475656" y="3493933"/>
            <a:ext cx="16333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/>
              <a:t>Allocates</a:t>
            </a:r>
          </a:p>
          <a:p>
            <a:pPr algn="ctr"/>
            <a:r>
              <a:rPr lang="en-US" altLang="ko-KR" sz="1600" dirty="0" smtClean="0"/>
              <a:t>to end-user</a:t>
            </a:r>
            <a:endParaRPr lang="ko-KR" altLang="en-US" sz="1600" dirty="0"/>
          </a:p>
        </p:txBody>
      </p:sp>
      <p:sp>
        <p:nvSpPr>
          <p:cNvPr id="83" name="TextBox 82"/>
          <p:cNvSpPr txBox="1"/>
          <p:nvPr/>
        </p:nvSpPr>
        <p:spPr>
          <a:xfrm>
            <a:off x="146210" y="4415193"/>
            <a:ext cx="1417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 smtClean="0">
                <a:solidFill>
                  <a:schemeClr val="accent1"/>
                </a:solidFill>
              </a:rPr>
              <a:t>Downstream</a:t>
            </a:r>
          </a:p>
          <a:p>
            <a:pPr algn="ctr"/>
            <a:r>
              <a:rPr lang="en-US" altLang="ko-KR" sz="1200" dirty="0" smtClean="0"/>
              <a:t>Allocates</a:t>
            </a:r>
          </a:p>
          <a:p>
            <a:pPr algn="ctr"/>
            <a:r>
              <a:rPr lang="en-US" altLang="ko-KR" sz="1200" dirty="0" smtClean="0"/>
              <a:t>to end-user</a:t>
            </a:r>
            <a:endParaRPr lang="ko-KR" altLang="en-US" sz="1200" dirty="0"/>
          </a:p>
        </p:txBody>
      </p:sp>
      <p:sp>
        <p:nvSpPr>
          <p:cNvPr id="84" name="TextBox 83"/>
          <p:cNvSpPr txBox="1"/>
          <p:nvPr/>
        </p:nvSpPr>
        <p:spPr>
          <a:xfrm>
            <a:off x="175514" y="5713634"/>
            <a:ext cx="2740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1"/>
                </a:solidFill>
              </a:rPr>
              <a:t>Customer / End User</a:t>
            </a:r>
          </a:p>
        </p:txBody>
      </p:sp>
      <p:cxnSp>
        <p:nvCxnSpPr>
          <p:cNvPr id="81" name="직선 화살표 연결선 80"/>
          <p:cNvCxnSpPr>
            <a:stCxn id="77" idx="2"/>
            <a:endCxn id="80" idx="0"/>
          </p:cNvCxnSpPr>
          <p:nvPr/>
        </p:nvCxnSpPr>
        <p:spPr>
          <a:xfrm flipH="1">
            <a:off x="1532161" y="2897907"/>
            <a:ext cx="5939" cy="2595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직선 화살표 연결선 86"/>
          <p:cNvCxnSpPr/>
          <p:nvPr/>
        </p:nvCxnSpPr>
        <p:spPr>
          <a:xfrm flipH="1">
            <a:off x="852434" y="4119493"/>
            <a:ext cx="5939" cy="2595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 flipH="1">
            <a:off x="852158" y="5159238"/>
            <a:ext cx="1" cy="511514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직선 화살표 연결선 89"/>
          <p:cNvCxnSpPr/>
          <p:nvPr/>
        </p:nvCxnSpPr>
        <p:spPr>
          <a:xfrm flipH="1">
            <a:off x="2267744" y="4124418"/>
            <a:ext cx="1" cy="1589216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116020" y="1268760"/>
            <a:ext cx="832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1"/>
                </a:solidFill>
              </a:rPr>
              <a:t>IANA</a:t>
            </a:r>
          </a:p>
        </p:txBody>
      </p:sp>
      <p:cxnSp>
        <p:nvCxnSpPr>
          <p:cNvPr id="93" name="직선 화살표 연결선 92"/>
          <p:cNvCxnSpPr/>
          <p:nvPr/>
        </p:nvCxnSpPr>
        <p:spPr>
          <a:xfrm flipH="1">
            <a:off x="1526220" y="1704274"/>
            <a:ext cx="5939" cy="25954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2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2.6.1 Unicast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PA (Provider-</a:t>
            </a:r>
            <a:r>
              <a:rPr lang="en-US" altLang="ko-KR" dirty="0" err="1" smtClean="0"/>
              <a:t>aggregatable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Assigned to an Internet service provider (ISP)</a:t>
            </a:r>
          </a:p>
          <a:p>
            <a:pPr lvl="1"/>
            <a:r>
              <a:rPr lang="en-US" altLang="ko-KR" dirty="0" smtClean="0"/>
              <a:t>Improve Internet routing efficiency.</a:t>
            </a:r>
          </a:p>
          <a:p>
            <a:pPr lvl="1"/>
            <a:r>
              <a:rPr lang="en-US" altLang="ko-KR" dirty="0" smtClean="0"/>
              <a:t>End-users cannot reuse the address if they change connectivity providers.</a:t>
            </a:r>
          </a:p>
          <a:p>
            <a:r>
              <a:rPr lang="en-US" altLang="ko-KR" dirty="0" smtClean="0"/>
              <a:t>PI (Provider-independent)</a:t>
            </a:r>
          </a:p>
          <a:p>
            <a:pPr lvl="1"/>
            <a:r>
              <a:rPr lang="en-US" altLang="ko-KR" dirty="0" smtClean="0"/>
              <a:t>Directly to an end-user organization.</a:t>
            </a:r>
          </a:p>
          <a:p>
            <a:pPr lvl="1"/>
            <a:r>
              <a:rPr lang="en-US" altLang="ko-KR" dirty="0" smtClean="0"/>
              <a:t>User must contract with an ISP to obtain routing of the address block within the Internet</a:t>
            </a:r>
          </a:p>
          <a:p>
            <a:pPr lvl="1"/>
            <a:r>
              <a:rPr lang="en-US" altLang="ko-KR" dirty="0" smtClean="0"/>
              <a:t>End-users can change service providers without renumbering of their networks.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364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2.6.2 Multicast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Multicast addresses(i.e., group addresses) can be described based on their scope, the way they are determined and whether they are used for ASM or SSM.</a:t>
            </a:r>
          </a:p>
          <a:p>
            <a:r>
              <a:rPr lang="en-US" altLang="ko-KR" dirty="0" smtClean="0"/>
              <a:t>The groups that are not of global scope can be reused in various parts of the Internet and are either configured by a network administrator or selected automatically by end hosts.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03817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416</Words>
  <Application>Microsoft Office PowerPoint</Application>
  <PresentationFormat>화면 슬라이드 쇼(4:3)</PresentationFormat>
  <Paragraphs>83</Paragraphs>
  <Slides>7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Section 2.6 : Allocation</vt:lpstr>
      <vt:lpstr>Allocation</vt:lpstr>
      <vt:lpstr>2.6.1 Unicast</vt:lpstr>
      <vt:lpstr>2.6.1 Unicast</vt:lpstr>
      <vt:lpstr>2.6.1 Unicast</vt:lpstr>
      <vt:lpstr>2.6.1 Unicast</vt:lpstr>
      <vt:lpstr>2.6.2 Multicast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Rony Kim</cp:lastModifiedBy>
  <cp:revision>23</cp:revision>
  <dcterms:created xsi:type="dcterms:W3CDTF">2006-10-05T04:04:58Z</dcterms:created>
  <dcterms:modified xsi:type="dcterms:W3CDTF">2015-09-08T09:24:02Z</dcterms:modified>
</cp:coreProperties>
</file>