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8" r:id="rId2"/>
    <p:sldId id="309" r:id="rId3"/>
    <p:sldId id="320" r:id="rId4"/>
    <p:sldId id="322" r:id="rId5"/>
    <p:sldId id="312" r:id="rId6"/>
    <p:sldId id="310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04" r:id="rId18"/>
    <p:sldId id="294" r:id="rId19"/>
    <p:sldId id="271" r:id="rId20"/>
  </p:sldIdLst>
  <p:sldSz cx="9144000" cy="6858000" type="screen4x3"/>
  <p:notesSz cx="9928225" cy="67976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F3F3"/>
    <a:srgbClr val="CA6E6C"/>
    <a:srgbClr val="DA647A"/>
    <a:srgbClr val="892034"/>
    <a:srgbClr val="CE304E"/>
    <a:srgbClr val="F3CDD4"/>
    <a:srgbClr val="E28294"/>
    <a:srgbClr val="FFFFFF"/>
    <a:srgbClr val="F3C5C8"/>
    <a:srgbClr val="ECAE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보통 스타일 4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테마 스타일 2 - 강조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테마 스타일 2 - 강조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825" autoAdjust="0"/>
    <p:restoredTop sz="79466" autoAdjust="0"/>
  </p:normalViewPr>
  <p:slideViewPr>
    <p:cSldViewPr>
      <p:cViewPr varScale="1">
        <p:scale>
          <a:sx n="68" d="100"/>
          <a:sy n="68" d="100"/>
        </p:scale>
        <p:origin x="-114" y="-5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370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DE570-A0B3-418A-829C-35AD3E6863DF}" type="datetimeFigureOut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370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8F0EFB-32B2-4FA3-9A65-8BE996A07EC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8133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3700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6CE80B-2CC0-4068-9675-50CFBF2086B3}" type="datetimeFigureOut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3700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34A25-5189-45EA-B450-3FAC0E9CB25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95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2885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Most indoor tracking system require each person to carry or wear a powered device</a:t>
            </a:r>
            <a:endParaRPr lang="en-US" altLang="ko-KR" dirty="0" smtClean="0"/>
          </a:p>
          <a:p>
            <a:r>
              <a:rPr lang="en-US" altLang="ko-KR" dirty="0" smtClean="0"/>
              <a:t>Device : camera, microphones, other sensors</a:t>
            </a:r>
          </a:p>
          <a:p>
            <a:r>
              <a:rPr lang="en-US" altLang="ko-KR" dirty="0" smtClean="0"/>
              <a:t>Some research using phone, but</a:t>
            </a:r>
            <a:r>
              <a:rPr lang="en-US" altLang="ko-KR" baseline="0" dirty="0" smtClean="0"/>
              <a:t> early morning, late at night, after showers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53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Ideal</a:t>
            </a:r>
            <a:r>
              <a:rPr lang="en-US" altLang="ko-KR" baseline="0" dirty="0" smtClean="0"/>
              <a:t> way</a:t>
            </a:r>
          </a:p>
          <a:p>
            <a:r>
              <a:rPr lang="en-US" altLang="ko-KR" dirty="0" smtClean="0"/>
              <a:t>20$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6553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Weight</a:t>
            </a:r>
            <a:r>
              <a:rPr lang="en-US" altLang="ko-KR" baseline="0" dirty="0" smtClean="0"/>
              <a:t> sensors, motion sensors, color sensors, or any other sensors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6744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the number of false detections or missed detections in each path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Top of the head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Top of the head</a:t>
            </a:r>
          </a:p>
          <a:p>
            <a:r>
              <a:rPr lang="en-US" altLang="ko-KR" dirty="0" smtClean="0"/>
              <a:t>Angle -&gt;</a:t>
            </a:r>
            <a:r>
              <a:rPr lang="en-US" altLang="ko-KR" baseline="0" dirty="0" smtClean="0"/>
              <a:t> first 60 false alarms-&gt; 40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picked up reflections from a nearby object and produced height measurements similar to a true person’s height</a:t>
            </a:r>
          </a:p>
          <a:p>
            <a:r>
              <a:rPr lang="en-US" altLang="ko-K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timeout or multi-path event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Signal Processing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precision is the number of false detections divided by the number of total detections, 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recall is the number of missed detections divided by the number of true doorway crossing events.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At most 4 person can be distinguishable, but accuracy will go lower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86082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privacy invasion is significantly reduced because ultrasound range finders provide very little information other than height, direction, and location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A34A25-5189-45EA-B450-3FAC0E9CB25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425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39552" y="3717032"/>
            <a:ext cx="7984976" cy="2376264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FB05B-7F17-47DC-83FB-8F68188D83C0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제목 개체 틀 1"/>
          <p:cNvSpPr>
            <a:spLocks noGrp="1"/>
          </p:cNvSpPr>
          <p:nvPr>
            <p:ph type="title"/>
          </p:nvPr>
        </p:nvSpPr>
        <p:spPr>
          <a:xfrm>
            <a:off x="539552" y="980728"/>
            <a:ext cx="7992888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>
                <a:latin typeface="+mj-ea"/>
                <a:ea typeface="+mj-ea"/>
                <a:cs typeface="Tahoma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49620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512" y="548680"/>
            <a:ext cx="8784976" cy="792088"/>
          </a:xfrm>
        </p:spPr>
        <p:txBody>
          <a:bodyPr/>
          <a:lstStyle>
            <a:lvl1pPr>
              <a:defRPr>
                <a:latin typeface="+mj-lt"/>
                <a:cs typeface="Ebrima" pitchFamily="2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447800"/>
            <a:ext cx="8568952" cy="4861520"/>
          </a:xfrm>
        </p:spPr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ECD1-EAA5-40D7-8EAF-58335B335FA5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539552" cy="365125"/>
          </a:xfrm>
          <a:prstGeom prst="rect">
            <a:avLst/>
          </a:prstGeom>
        </p:spPr>
        <p:txBody>
          <a:bodyPr/>
          <a:lstStyle>
            <a:lvl1pPr>
              <a:defRPr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defRPr>
            </a:lvl1pPr>
          </a:lstStyle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146306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D92F7-034B-4C6B-BEC1-8D5C92535ABB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50365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D57CD-17E9-40A4-9204-1402EA897B0F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870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22BB0-1691-4585-AA63-42332ABAF949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3763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3DA7C1-457C-485C-A3C0-BE87F29BBBB6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181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75CD5-6729-4957-9B70-DC6F044767E3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38980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B6F44-3787-4471-9839-83E120A0BEBD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9918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40B2A-A2BA-4D63-875F-2D9A0F405888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45840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5597E-6B8A-4C4F-9B8B-D3ED6D188BC8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604448" y="6309320"/>
            <a:ext cx="395064" cy="365125"/>
          </a:xfrm>
          <a:prstGeom prst="rect">
            <a:avLst/>
          </a:prstGeo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1099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7581528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23528" y="1447800"/>
            <a:ext cx="8640960" cy="4789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F14D52-5DAB-4934-9EF8-1056815E94FC}" type="datetime1">
              <a:rPr lang="ko-KR" altLang="en-US" smtClean="0"/>
              <a:pPr/>
              <a:t>2013-04-16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7501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1" hangingPunct="1">
        <a:spcBef>
          <a:spcPct val="0"/>
        </a:spcBef>
        <a:buNone/>
        <a:defRPr sz="3200" b="0" kern="1200">
          <a:solidFill>
            <a:schemeClr val="tx1"/>
          </a:solidFill>
          <a:latin typeface="Arial Rounded MT Bold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Arial Rounded MT Bold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Arial Rounded MT Bold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 Rounded MT Bold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Arial Rounded MT Bold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Arial Rounded MT Bold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부제목 1"/>
          <p:cNvSpPr>
            <a:spLocks noGrp="1"/>
          </p:cNvSpPr>
          <p:nvPr>
            <p:ph type="subTitle" idx="1"/>
          </p:nvPr>
        </p:nvSpPr>
        <p:spPr>
          <a:xfrm>
            <a:off x="323528" y="2924944"/>
            <a:ext cx="8417024" cy="3312368"/>
          </a:xfrm>
        </p:spPr>
        <p:txBody>
          <a:bodyPr>
            <a:normAutofit/>
          </a:bodyPr>
          <a:lstStyle/>
          <a:p>
            <a:r>
              <a:rPr lang="en-US" altLang="ko-KR" sz="2000" dirty="0"/>
              <a:t>Timothy W. </a:t>
            </a:r>
            <a:r>
              <a:rPr lang="en-US" altLang="ko-KR" sz="2000" dirty="0" err="1" smtClean="0"/>
              <a:t>Hnat</a:t>
            </a:r>
            <a:r>
              <a:rPr lang="en-US" altLang="ko-KR" sz="2000" dirty="0" smtClean="0"/>
              <a:t>, </a:t>
            </a:r>
            <a:r>
              <a:rPr lang="en-US" altLang="ko-KR" sz="2000" dirty="0"/>
              <a:t>Erin </a:t>
            </a:r>
            <a:r>
              <a:rPr lang="en-US" altLang="ko-KR" sz="2000" dirty="0" smtClean="0"/>
              <a:t>Griffiths, </a:t>
            </a:r>
            <a:r>
              <a:rPr lang="en-US" altLang="ko-KR" sz="2000" dirty="0"/>
              <a:t>Ray </a:t>
            </a:r>
            <a:r>
              <a:rPr lang="en-US" altLang="ko-KR" sz="2000" dirty="0" smtClean="0"/>
              <a:t>Dawson, </a:t>
            </a:r>
            <a:r>
              <a:rPr lang="en-US" altLang="ko-KR" sz="2000" dirty="0" err="1"/>
              <a:t>Kamin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Whitehouse</a:t>
            </a:r>
            <a:endParaRPr lang="en-US" altLang="ko-KR" sz="2000" dirty="0" smtClean="0">
              <a:latin typeface="+mn-lt"/>
            </a:endParaRPr>
          </a:p>
          <a:p>
            <a:pPr algn="r"/>
            <a:endParaRPr lang="en-US" altLang="ko-KR" sz="2000" dirty="0" smtClean="0">
              <a:latin typeface="+mn-lt"/>
            </a:endParaRPr>
          </a:p>
          <a:p>
            <a:pPr algn="r"/>
            <a:endParaRPr lang="en-US" altLang="ko-KR" sz="2000" dirty="0" smtClean="0">
              <a:latin typeface="+mn-lt"/>
            </a:endParaRPr>
          </a:p>
          <a:p>
            <a:pPr algn="r"/>
            <a:r>
              <a:rPr lang="en-US" altLang="ko-KR" sz="2000" dirty="0" err="1" smtClean="0"/>
              <a:t>SenSys</a:t>
            </a:r>
            <a:r>
              <a:rPr lang="en-US" altLang="ko-KR" sz="2000" dirty="0" smtClean="0"/>
              <a:t> 2012</a:t>
            </a:r>
          </a:p>
          <a:p>
            <a:pPr algn="r"/>
            <a:endParaRPr lang="en-US" altLang="ko-KR" sz="2000" dirty="0" smtClean="0">
              <a:latin typeface="+mn-lt"/>
            </a:endParaRPr>
          </a:p>
          <a:p>
            <a:pPr algn="ctr"/>
            <a:endParaRPr lang="en-US" altLang="ko-KR" sz="2000" dirty="0">
              <a:latin typeface="+mn-lt"/>
            </a:endParaRPr>
          </a:p>
          <a:p>
            <a:pPr algn="ctr"/>
            <a:r>
              <a:rPr lang="en-US" altLang="ko-KR" sz="2000" dirty="0" smtClean="0">
                <a:latin typeface="+mn-lt"/>
              </a:rPr>
              <a:t>Presenter: </a:t>
            </a:r>
            <a:r>
              <a:rPr lang="en-US" altLang="ko-KR" sz="2000" dirty="0" err="1" smtClean="0">
                <a:latin typeface="+mn-lt"/>
              </a:rPr>
              <a:t>Chanyoung</a:t>
            </a:r>
            <a:r>
              <a:rPr lang="en-US" altLang="ko-KR" sz="2000" dirty="0" smtClean="0">
                <a:latin typeface="+mn-lt"/>
              </a:rPr>
              <a:t> Lee</a:t>
            </a:r>
          </a:p>
          <a:p>
            <a:pPr algn="ctr"/>
            <a:r>
              <a:rPr lang="en-US" altLang="ko-KR" sz="2000" dirty="0" smtClean="0">
                <a:latin typeface="+mn-lt"/>
              </a:rPr>
              <a:t>April </a:t>
            </a:r>
            <a:r>
              <a:rPr lang="en-US" altLang="ko-KR" sz="2000" dirty="0" smtClean="0">
                <a:latin typeface="+mn-lt"/>
              </a:rPr>
              <a:t>16</a:t>
            </a:r>
            <a:r>
              <a:rPr lang="en-US" altLang="ko-KR" sz="2000" baseline="30000" dirty="0" smtClean="0">
                <a:latin typeface="+mn-lt"/>
              </a:rPr>
              <a:t>th</a:t>
            </a:r>
            <a:r>
              <a:rPr lang="en-US" altLang="ko-KR" sz="2000" baseline="30000" dirty="0" smtClean="0">
                <a:latin typeface="+mn-lt"/>
              </a:rPr>
              <a:t>,</a:t>
            </a:r>
            <a:r>
              <a:rPr lang="en-US" altLang="ko-KR" sz="2000" dirty="0" smtClean="0">
                <a:latin typeface="+mn-lt"/>
              </a:rPr>
              <a:t> 2013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0" y="980728"/>
            <a:ext cx="9144000" cy="1728192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latin typeface="Arial Rounded MT Bold" pitchFamily="34" charset="0"/>
              </a:rPr>
              <a:t>Doorjamb: Unobtrusive Room-level Tracking of People in Homes using Doorway Sensors</a:t>
            </a:r>
            <a:endParaRPr lang="ko-KR" altLang="en-US" b="1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91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Indoor tracking systems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Intelligent home applicatio</a:t>
            </a:r>
            <a:r>
              <a:rPr lang="en-US" altLang="ko-KR" dirty="0" smtClean="0"/>
              <a:t>ns for elderly and patient monitoring</a:t>
            </a:r>
          </a:p>
          <a:p>
            <a:pPr lvl="1"/>
            <a:r>
              <a:rPr lang="en-US" altLang="ko-KR" dirty="0" smtClean="0"/>
              <a:t>Provide location-aware and individually tailored services, even in multi-person homes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2</a:t>
            </a:fld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1" t="12405" r="24926" b="24928"/>
          <a:stretch/>
        </p:blipFill>
        <p:spPr bwMode="auto">
          <a:xfrm>
            <a:off x="4572000" y="3799152"/>
            <a:ext cx="4177280" cy="2470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76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504" y="3693368"/>
            <a:ext cx="30480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Features </a:t>
            </a:r>
            <a:r>
              <a:rPr lang="en-US" altLang="ko-KR" dirty="0" smtClean="0"/>
              <a:t>of indoor tracking systems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Tracking device</a:t>
            </a:r>
          </a:p>
          <a:p>
            <a:pPr lvl="1"/>
            <a:r>
              <a:rPr lang="en-US" altLang="ko-KR" dirty="0" smtClean="0"/>
              <a:t>Vision or audio system</a:t>
            </a:r>
          </a:p>
          <a:p>
            <a:pPr lvl="1"/>
            <a:r>
              <a:rPr lang="en-US" altLang="ko-KR" dirty="0" smtClean="0"/>
              <a:t>Non-intrusive tracking</a:t>
            </a:r>
          </a:p>
          <a:p>
            <a:pPr lvl="1"/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3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-105673" y="4077072"/>
            <a:ext cx="45602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US" altLang="ko-KR" b="1" dirty="0"/>
              <a:t>But people are not likely to carry </a:t>
            </a:r>
            <a:r>
              <a:rPr lang="en-US" altLang="ko-KR" b="1" dirty="0" smtClean="0"/>
              <a:t>it</a:t>
            </a:r>
          </a:p>
          <a:p>
            <a:pPr lvl="1"/>
            <a:r>
              <a:rPr lang="en-US" altLang="ko-KR" b="1" dirty="0"/>
              <a:t/>
            </a:r>
            <a:br>
              <a:rPr lang="en-US" altLang="ko-KR" b="1" dirty="0"/>
            </a:br>
            <a:r>
              <a:rPr lang="en-US" altLang="ko-KR" b="1" dirty="0"/>
              <a:t>privacy leak and </a:t>
            </a:r>
            <a:r>
              <a:rPr lang="en-US" altLang="ko-KR" b="1" dirty="0" smtClean="0"/>
              <a:t>bothering, </a:t>
            </a:r>
            <a:r>
              <a:rPr lang="en-US" altLang="ko-KR" b="1" dirty="0" err="1"/>
              <a:t>etc</a:t>
            </a:r>
            <a:endParaRPr lang="en-US" altLang="ko-KR" b="1" dirty="0"/>
          </a:p>
        </p:txBody>
      </p:sp>
    </p:spTree>
    <p:extLst>
      <p:ext uri="{BB962C8B-B14F-4D97-AF65-F5344CB8AC3E}">
        <p14:creationId xmlns:p14="http://schemas.microsoft.com/office/powerpoint/2010/main" val="403761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93096"/>
            <a:ext cx="3229173" cy="2420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4167" r="94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54355"/>
            <a:ext cx="2898350" cy="289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Non-intrusive tracking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Motion sensor</a:t>
            </a:r>
          </a:p>
          <a:p>
            <a:pPr lvl="2"/>
            <a:r>
              <a:rPr lang="en-US" altLang="ko-KR" dirty="0" smtClean="0"/>
              <a:t>Cannot detect the identify person</a:t>
            </a:r>
          </a:p>
          <a:p>
            <a:pPr lvl="1"/>
            <a:r>
              <a:rPr lang="en-US" altLang="ko-KR" dirty="0" smtClean="0"/>
              <a:t>Weight</a:t>
            </a:r>
          </a:p>
          <a:p>
            <a:pPr lvl="2"/>
            <a:r>
              <a:rPr lang="en-US" altLang="ko-KR" dirty="0" smtClean="0"/>
              <a:t>Changes in gait or carried object</a:t>
            </a:r>
          </a:p>
          <a:p>
            <a:pPr lvl="1"/>
            <a:r>
              <a:rPr lang="en-US" altLang="ko-KR" dirty="0" smtClean="0"/>
              <a:t>Doorjamb</a:t>
            </a:r>
          </a:p>
          <a:p>
            <a:pPr lvl="2"/>
            <a:r>
              <a:rPr lang="en-US" altLang="ko-KR" dirty="0" smtClean="0"/>
              <a:t>Inexpensive and low power ultrasonic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685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/>
              <a:t>Goal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23528" y="1447800"/>
            <a:ext cx="8820472" cy="4861520"/>
          </a:xfrm>
        </p:spPr>
        <p:txBody>
          <a:bodyPr/>
          <a:lstStyle/>
          <a:p>
            <a:r>
              <a:rPr kumimoji="1" lang="en-US" altLang="ja-JP" dirty="0" smtClean="0">
                <a:latin typeface="+mn-lt"/>
              </a:rPr>
              <a:t>Making novel tracking system</a:t>
            </a:r>
            <a:endParaRPr kumimoji="1" lang="en-US" altLang="ja-JP" dirty="0" smtClean="0">
              <a:latin typeface="+mn-lt"/>
            </a:endParaRPr>
          </a:p>
          <a:p>
            <a:pPr lvl="1"/>
            <a:r>
              <a:rPr kumimoji="1" lang="en-US" altLang="ja-JP" dirty="0" smtClean="0">
                <a:latin typeface="+mn-lt"/>
              </a:rPr>
              <a:t>Convenient, n</a:t>
            </a:r>
            <a:r>
              <a:rPr kumimoji="1" lang="en-US" altLang="ja-JP" dirty="0" smtClean="0">
                <a:latin typeface="+mn-lt"/>
              </a:rPr>
              <a:t>on-</a:t>
            </a:r>
            <a:r>
              <a:rPr kumimoji="1" lang="en-US" altLang="ja-JP" dirty="0" smtClean="0">
                <a:latin typeface="+mn-lt"/>
              </a:rPr>
              <a:t>intrusive, i</a:t>
            </a:r>
            <a:r>
              <a:rPr kumimoji="1" lang="en-US" altLang="ja-JP" dirty="0" smtClean="0">
                <a:latin typeface="+mn-lt"/>
              </a:rPr>
              <a:t>nexpensive system for homes</a:t>
            </a:r>
          </a:p>
          <a:p>
            <a:pPr lvl="1"/>
            <a:r>
              <a:rPr kumimoji="1" lang="en-US" altLang="ja-JP" dirty="0" smtClean="0">
                <a:latin typeface="+mn-lt"/>
              </a:rPr>
              <a:t>Using ultrasonic, estimates the height of a person</a:t>
            </a:r>
          </a:p>
          <a:p>
            <a:pPr lvl="1"/>
            <a:r>
              <a:rPr kumimoji="1" lang="en-US" altLang="ja-JP" dirty="0" smtClean="0">
                <a:latin typeface="+mn-lt"/>
              </a:rPr>
              <a:t>Can easily be extended</a:t>
            </a:r>
          </a:p>
          <a:p>
            <a:pPr lvl="1"/>
            <a:endParaRPr kumimoji="1" lang="en-US" altLang="ja-JP" dirty="0" smtClean="0">
              <a:latin typeface="+mn-lt"/>
            </a:endParaRPr>
          </a:p>
          <a:p>
            <a:pPr lvl="1"/>
            <a:endParaRPr kumimoji="1" lang="en-US" altLang="ja-JP" dirty="0" smtClean="0">
              <a:latin typeface="+mn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3039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25"/>
          <a:stretch/>
        </p:blipFill>
        <p:spPr bwMode="auto">
          <a:xfrm>
            <a:off x="6335553" y="2132856"/>
            <a:ext cx="2822961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Legal room transition</a:t>
            </a:r>
          </a:p>
          <a:p>
            <a:pPr lvl="1"/>
            <a:r>
              <a:rPr lang="en-US" altLang="ko-KR" dirty="0" smtClean="0"/>
              <a:t>People cannot move through walls or teleport between rooms</a:t>
            </a:r>
          </a:p>
          <a:p>
            <a:r>
              <a:rPr lang="en-US" altLang="ko-KR" dirty="0" smtClean="0"/>
              <a:t>Assumption</a:t>
            </a:r>
          </a:p>
          <a:p>
            <a:pPr lvl="1"/>
            <a:r>
              <a:rPr lang="en-US" altLang="ko-KR" dirty="0" smtClean="0"/>
              <a:t>Each doorway crossing is assigned to </a:t>
            </a:r>
            <a:br>
              <a:rPr lang="en-US" altLang="ko-KR" dirty="0" smtClean="0"/>
            </a:br>
            <a:r>
              <a:rPr lang="en-US" altLang="ko-KR" dirty="0" smtClean="0"/>
              <a:t>only one person</a:t>
            </a:r>
          </a:p>
          <a:p>
            <a:pPr lvl="1"/>
            <a:r>
              <a:rPr lang="en-US" altLang="ko-KR" dirty="0"/>
              <a:t>maximizing consistency between </a:t>
            </a:r>
            <a:r>
              <a:rPr lang="en-US" altLang="ko-KR" dirty="0" smtClean="0"/>
              <a:t>doorway </a:t>
            </a:r>
            <a:br>
              <a:rPr lang="en-US" altLang="ko-KR" dirty="0" smtClean="0"/>
            </a:br>
            <a:r>
              <a:rPr lang="en-US" altLang="ko-KR" dirty="0" smtClean="0"/>
              <a:t>assignments </a:t>
            </a:r>
            <a:r>
              <a:rPr lang="en-US" altLang="ko-KR" dirty="0"/>
              <a:t>and </a:t>
            </a:r>
            <a:r>
              <a:rPr lang="en-US" altLang="ko-KR" dirty="0" smtClean="0"/>
              <a:t>height </a:t>
            </a:r>
            <a:r>
              <a:rPr lang="en-US" altLang="ko-KR" dirty="0"/>
              <a:t>and direction </a:t>
            </a:r>
            <a:r>
              <a:rPr lang="en-US" altLang="ko-KR" dirty="0" smtClean="0"/>
              <a:t>estimates</a:t>
            </a:r>
          </a:p>
          <a:p>
            <a:pPr lvl="1"/>
            <a:r>
              <a:rPr lang="en-US" altLang="ko-KR" dirty="0"/>
              <a:t>minimizing </a:t>
            </a:r>
            <a:r>
              <a:rPr lang="en-US" altLang="ko-KR" dirty="0" smtClean="0"/>
              <a:t>errors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499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Calculate person’s height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7</a:t>
            </a:fld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178138"/>
            <a:ext cx="6720830" cy="4491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2843808" y="2178138"/>
            <a:ext cx="1008112" cy="674798"/>
            <a:chOff x="2843808" y="2178138"/>
            <a:chExt cx="1008112" cy="674798"/>
          </a:xfrm>
        </p:grpSpPr>
        <p:sp>
          <p:nvSpPr>
            <p:cNvPr id="9" name="Right Bracket 8"/>
            <p:cNvSpPr/>
            <p:nvPr/>
          </p:nvSpPr>
          <p:spPr>
            <a:xfrm rot="10800000">
              <a:off x="3347864" y="2178138"/>
              <a:ext cx="504056" cy="674798"/>
            </a:xfrm>
            <a:prstGeom prst="rightBracket">
              <a:avLst/>
            </a:prstGeom>
            <a:ln w="762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843808" y="2315482"/>
              <a:ext cx="457176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err="1" smtClean="0"/>
                <a:t>d</a:t>
              </a:r>
              <a:r>
                <a:rPr lang="en-US" altLang="ko-KR" sz="1400" b="1" dirty="0" err="1" smtClean="0"/>
                <a:t>p</a:t>
              </a:r>
              <a:endParaRPr lang="ko-KR" altLang="en-US" sz="200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364088" y="2181318"/>
            <a:ext cx="1008112" cy="4272018"/>
            <a:chOff x="5364088" y="2181318"/>
            <a:chExt cx="1008112" cy="4272018"/>
          </a:xfrm>
        </p:grpSpPr>
        <p:sp>
          <p:nvSpPr>
            <p:cNvPr id="6" name="Right Bracket 5"/>
            <p:cNvSpPr/>
            <p:nvPr/>
          </p:nvSpPr>
          <p:spPr>
            <a:xfrm>
              <a:off x="5364088" y="2181318"/>
              <a:ext cx="504056" cy="4272018"/>
            </a:xfrm>
            <a:prstGeom prst="rightBracket">
              <a:avLst/>
            </a:prstGeom>
            <a:ln w="7620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950290" y="4117272"/>
              <a:ext cx="421910" cy="4001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sz="2000" b="1" dirty="0" err="1" smtClean="0"/>
                <a:t>d</a:t>
              </a:r>
              <a:r>
                <a:rPr lang="en-US" altLang="ko-KR" sz="1400" b="1" dirty="0" err="1" smtClean="0"/>
                <a:t>f</a:t>
              </a:r>
              <a:endParaRPr lang="ko-KR" altLang="en-US" sz="2000" b="1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481420" y="6080173"/>
            <a:ext cx="1402948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b="1" dirty="0"/>
              <a:t>h</a:t>
            </a:r>
            <a:r>
              <a:rPr lang="en-US" altLang="ko-KR" sz="2000" b="1" dirty="0" smtClean="0"/>
              <a:t> = </a:t>
            </a:r>
            <a:r>
              <a:rPr lang="en-US" altLang="ko-KR" sz="2000" b="1" dirty="0" err="1" smtClean="0"/>
              <a:t>d</a:t>
            </a:r>
            <a:r>
              <a:rPr lang="en-US" altLang="ko-KR" sz="1400" b="1" dirty="0" err="1" smtClean="0"/>
              <a:t>f</a:t>
            </a:r>
            <a:r>
              <a:rPr lang="en-US" altLang="ko-KR" sz="1400" b="1" dirty="0" smtClean="0"/>
              <a:t> - </a:t>
            </a:r>
            <a:r>
              <a:rPr lang="en-US" altLang="ko-KR" sz="2000" b="1" dirty="0" err="1" smtClean="0"/>
              <a:t>d</a:t>
            </a:r>
            <a:r>
              <a:rPr lang="en-US" altLang="ko-KR" sz="1400" b="1" dirty="0" err="1" smtClean="0"/>
              <a:t>p</a:t>
            </a:r>
            <a:endParaRPr lang="ko-KR" altLang="en-US" sz="2000" b="1" dirty="0"/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15" b="100000" l="14327" r="85387">
                        <a14:foregroundMark x1="48997" y1="14807" x2="48711" y2="34120"/>
                        <a14:foregroundMark x1="31232" y1="86695" x2="28080" y2="92704"/>
                        <a14:foregroundMark x1="71920" y1="93348" x2="72779" y2="98498"/>
                        <a14:foregroundMark x1="28367" y1="91416" x2="25215" y2="96137"/>
                        <a14:backgroundMark x1="58453" y1="15021" x2="67908" y2="15236"/>
                        <a14:backgroundMark x1="45845" y1="17597" x2="36103" y2="11373"/>
                        <a14:backgroundMark x1="16905" y1="78541" x2="19484" y2="85622"/>
                        <a14:backgroundMark x1="75931" y1="72961" x2="70201" y2="61159"/>
                        <a14:backgroundMark x1="71633" y1="24464" x2="65903" y2="14807"/>
                        <a14:backgroundMark x1="46132" y1="59871" x2="39255" y2="62661"/>
                        <a14:backgroundMark x1="47564" y1="60086" x2="51862" y2="643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472" y="2839112"/>
            <a:ext cx="2706790" cy="361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49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81481E-6 L -0.5967 -4.81481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8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Calculate person’s height &amp; direction</a:t>
            </a:r>
          </a:p>
          <a:p>
            <a:pPr lvl="1"/>
            <a:r>
              <a:rPr lang="en-US" altLang="ko-KR" dirty="0" smtClean="0"/>
              <a:t>Need a angled sensor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13" name="Rectangle 12"/>
          <p:cNvSpPr/>
          <p:nvPr/>
        </p:nvSpPr>
        <p:spPr>
          <a:xfrm>
            <a:off x="5868144" y="2132856"/>
            <a:ext cx="323528" cy="424847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5" b="100000" l="14327" r="85387">
                        <a14:foregroundMark x1="48997" y1="14807" x2="48711" y2="34120"/>
                        <a14:foregroundMark x1="31232" y1="86695" x2="28080" y2="92704"/>
                        <a14:foregroundMark x1="71920" y1="93348" x2="72779" y2="98498"/>
                        <a14:foregroundMark x1="28367" y1="91416" x2="25215" y2="96137"/>
                        <a14:backgroundMark x1="58453" y1="15021" x2="67908" y2="15236"/>
                        <a14:backgroundMark x1="45845" y1="17597" x2="36103" y2="11373"/>
                        <a14:backgroundMark x1="16905" y1="78541" x2="19484" y2="85622"/>
                        <a14:backgroundMark x1="75931" y1="72961" x2="70201" y2="61159"/>
                        <a14:backgroundMark x1="71633" y1="24464" x2="65903" y2="14807"/>
                        <a14:backgroundMark x1="46132" y1="59871" x2="39255" y2="62661"/>
                        <a14:backgroundMark x1="47564" y1="60086" x2="51862" y2="643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23728" y="2780928"/>
            <a:ext cx="2706790" cy="3614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e 13"/>
          <p:cNvSpPr/>
          <p:nvPr/>
        </p:nvSpPr>
        <p:spPr>
          <a:xfrm rot="14400000">
            <a:off x="3516157" y="-313210"/>
            <a:ext cx="4703973" cy="4892131"/>
          </a:xfrm>
          <a:prstGeom prst="pie">
            <a:avLst>
              <a:gd name="adj1" fmla="val 12601214"/>
              <a:gd name="adj2" fmla="val 16200000"/>
            </a:avLst>
          </a:prstGeom>
          <a:solidFill>
            <a:schemeClr val="accent6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941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Final doorway sensor design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Two to four Parallax PING </a:t>
            </a:r>
            <a:r>
              <a:rPr lang="en-US" altLang="ko-KR" dirty="0" smtClean="0">
                <a:solidFill>
                  <a:schemeClr val="accent2"/>
                </a:solidFill>
              </a:rPr>
              <a:t>ultrasonic range finders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Passive </a:t>
            </a:r>
            <a:r>
              <a:rPr lang="en-US" altLang="ko-KR" dirty="0">
                <a:solidFill>
                  <a:schemeClr val="accent2"/>
                </a:solidFill>
              </a:rPr>
              <a:t>infrared sensors </a:t>
            </a:r>
            <a:r>
              <a:rPr lang="en-US" altLang="ko-KR" dirty="0"/>
              <a:t>facing </a:t>
            </a:r>
            <a:r>
              <a:rPr lang="en-US" altLang="ko-KR" dirty="0" smtClean="0"/>
              <a:t>to each </a:t>
            </a:r>
            <a:r>
              <a:rPr lang="en-US" altLang="ko-KR" dirty="0"/>
              <a:t>side to sense motion activity in the two adjacent </a:t>
            </a:r>
            <a:r>
              <a:rPr lang="en-US" altLang="ko-KR" dirty="0" smtClean="0"/>
              <a:t>rooms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chemeClr val="accent2"/>
                </a:solidFill>
              </a:rPr>
              <a:t>Magnetic reed </a:t>
            </a:r>
            <a:r>
              <a:rPr lang="en-US" altLang="ko-KR" dirty="0">
                <a:solidFill>
                  <a:schemeClr val="accent2"/>
                </a:solidFill>
              </a:rPr>
              <a:t>sensors </a:t>
            </a:r>
            <a:r>
              <a:rPr lang="en-US" altLang="ko-KR" dirty="0"/>
              <a:t>to sense whether the door is </a:t>
            </a:r>
            <a:r>
              <a:rPr lang="en-US" altLang="ko-KR" dirty="0" smtClean="0"/>
              <a:t>open or closed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Custom-designed </a:t>
            </a:r>
            <a:r>
              <a:rPr lang="en-US" altLang="ko-KR" dirty="0">
                <a:solidFill>
                  <a:schemeClr val="accent2"/>
                </a:solidFill>
              </a:rPr>
              <a:t>power module</a:t>
            </a:r>
            <a:r>
              <a:rPr lang="en-US" altLang="ko-KR" dirty="0"/>
              <a:t> to </a:t>
            </a:r>
            <a:r>
              <a:rPr lang="en-US" altLang="ko-KR" dirty="0" smtClean="0"/>
              <a:t>supply regulated </a:t>
            </a:r>
            <a:r>
              <a:rPr lang="en-US" altLang="ko-KR" dirty="0"/>
              <a:t>3V and 5V power to the </a:t>
            </a:r>
            <a:r>
              <a:rPr lang="en-US" altLang="ko-KR" dirty="0" smtClean="0"/>
              <a:t>devices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Synapse Wireless </a:t>
            </a:r>
            <a:r>
              <a:rPr lang="en-US" altLang="ko-KR" dirty="0" err="1"/>
              <a:t>SnapPY</a:t>
            </a:r>
            <a:r>
              <a:rPr lang="en-US" altLang="ko-KR" dirty="0"/>
              <a:t> RF100 module, which consists of a </a:t>
            </a:r>
            <a:r>
              <a:rPr lang="en-US" altLang="ko-KR" dirty="0" smtClean="0">
                <a:solidFill>
                  <a:schemeClr val="accent2"/>
                </a:solidFill>
              </a:rPr>
              <a:t>Python programmable </a:t>
            </a:r>
            <a:r>
              <a:rPr lang="en-US" altLang="ko-KR" dirty="0" err="1">
                <a:solidFill>
                  <a:schemeClr val="accent2"/>
                </a:solidFill>
              </a:rPr>
              <a:t>freescale</a:t>
            </a:r>
            <a:r>
              <a:rPr lang="en-US" altLang="ko-KR" dirty="0">
                <a:solidFill>
                  <a:schemeClr val="accent2"/>
                </a:solidFill>
              </a:rPr>
              <a:t> processor and a 802.15.4 radio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4099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Signal Processing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Doorway </a:t>
            </a:r>
            <a:r>
              <a:rPr lang="en-US" altLang="ko-KR" dirty="0" smtClean="0"/>
              <a:t>Crossing Detection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Noise Filtering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Height Estimation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ko-KR" dirty="0" smtClean="0"/>
              <a:t>Direction Estimation</a:t>
            </a:r>
            <a:endParaRPr lang="en-US" altLang="ko-KR" dirty="0"/>
          </a:p>
          <a:p>
            <a:pPr marL="514350" indent="-514350">
              <a:buFont typeface="+mj-lt"/>
              <a:buAutoNum type="arabicPeriod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10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3923928" y="4181677"/>
            <a:ext cx="3369492" cy="1263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758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Doorway </a:t>
            </a:r>
            <a:r>
              <a:rPr lang="en-US" altLang="ko-KR" dirty="0"/>
              <a:t>Crossing Detection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When a person walks under a PING range </a:t>
            </a:r>
            <a:r>
              <a:rPr lang="en-US" altLang="ko-KR" dirty="0" smtClean="0"/>
              <a:t>finder…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ko-KR" dirty="0" smtClean="0"/>
              <a:t>Timeout Event : sensor </a:t>
            </a:r>
            <a:r>
              <a:rPr lang="en-US" altLang="ko-KR" dirty="0"/>
              <a:t>has </a:t>
            </a:r>
            <a:r>
              <a:rPr lang="en-US" altLang="ko-KR" dirty="0" smtClean="0"/>
              <a:t>already transmitted </a:t>
            </a:r>
            <a:r>
              <a:rPr lang="en-US" altLang="ko-KR" dirty="0"/>
              <a:t>an ultrasonic </a:t>
            </a:r>
            <a:r>
              <a:rPr lang="en-US" altLang="ko-KR" dirty="0" smtClean="0"/>
              <a:t>pulse, </a:t>
            </a:r>
            <a:r>
              <a:rPr lang="en-US" altLang="ko-KR" dirty="0"/>
              <a:t>person may block the acoustic </a:t>
            </a:r>
            <a:r>
              <a:rPr lang="en-US" altLang="ko-KR" dirty="0" smtClean="0"/>
              <a:t>energy</a:t>
            </a:r>
          </a:p>
          <a:p>
            <a:pPr marL="1314450" lvl="2" indent="-457200"/>
            <a:r>
              <a:rPr lang="en-US" altLang="ko-KR" dirty="0" smtClean="0"/>
              <a:t>Cancel ranging process, transmit </a:t>
            </a:r>
            <a:r>
              <a:rPr lang="en-US" altLang="ko-KR" dirty="0"/>
              <a:t>another pulse </a:t>
            </a:r>
            <a:r>
              <a:rPr lang="en-US" altLang="ko-KR" dirty="0" smtClean="0"/>
              <a:t>immediately</a:t>
            </a:r>
            <a:endParaRPr lang="en-US" altLang="ko-KR" dirty="0"/>
          </a:p>
          <a:p>
            <a:pPr marL="914400" lvl="1" indent="-457200">
              <a:buFont typeface="+mj-lt"/>
              <a:buAutoNum type="arabicPeriod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11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3923928" y="4181677"/>
            <a:ext cx="3369492" cy="1263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345" y="3201305"/>
            <a:ext cx="4368903" cy="352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69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Doorway </a:t>
            </a:r>
            <a:r>
              <a:rPr lang="en-US" altLang="ko-KR" dirty="0"/>
              <a:t>Crossing Detection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When a person walks under a PING range </a:t>
            </a:r>
            <a:r>
              <a:rPr lang="en-US" altLang="ko-KR" dirty="0" smtClean="0"/>
              <a:t>finder…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altLang="ko-KR" dirty="0"/>
              <a:t>Multi-path Event : person </a:t>
            </a:r>
            <a:r>
              <a:rPr lang="en-US" altLang="ko-KR" dirty="0" smtClean="0"/>
              <a:t>sometimes blocks </a:t>
            </a:r>
            <a:r>
              <a:rPr lang="en-US" altLang="ko-KR" dirty="0"/>
              <a:t>the </a:t>
            </a:r>
            <a:r>
              <a:rPr lang="en-US" altLang="ko-KR" dirty="0" smtClean="0"/>
              <a:t>line-of-sight, </a:t>
            </a:r>
            <a:r>
              <a:rPr lang="en-US" altLang="ko-KR" dirty="0"/>
              <a:t>but acoustic energy still reaches the </a:t>
            </a:r>
            <a:r>
              <a:rPr lang="en-US" altLang="ko-KR" dirty="0" smtClean="0"/>
              <a:t>transceiver</a:t>
            </a:r>
          </a:p>
          <a:p>
            <a:pPr marL="914400" lvl="1" indent="-457200">
              <a:buFont typeface="+mj-lt"/>
              <a:buAutoNum type="arabicPeriod" startAt="2"/>
            </a:pPr>
            <a:r>
              <a:rPr lang="en-US" altLang="ko-KR" dirty="0"/>
              <a:t>Pulse reflect off the person and return to the transceiver</a:t>
            </a:r>
          </a:p>
          <a:p>
            <a:pPr marL="914400" lvl="1" indent="-457200">
              <a:buFont typeface="+mj-lt"/>
              <a:buAutoNum type="arabicPeriod" startAt="2"/>
            </a:pPr>
            <a:endParaRPr lang="en-US" altLang="ko-KR" dirty="0"/>
          </a:p>
          <a:p>
            <a:pPr marL="914400" lvl="1" indent="-457200">
              <a:buFont typeface="+mj-lt"/>
              <a:buAutoNum type="arabicPeriod" startAt="2"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12</a:t>
            </a:fld>
            <a:endParaRPr lang="ko-KR" altLang="en-US" dirty="0"/>
          </a:p>
        </p:txBody>
      </p:sp>
      <p:sp>
        <p:nvSpPr>
          <p:cNvPr id="5" name="Rectangle 4"/>
          <p:cNvSpPr/>
          <p:nvPr/>
        </p:nvSpPr>
        <p:spPr>
          <a:xfrm>
            <a:off x="3923928" y="4181677"/>
            <a:ext cx="3369492" cy="12635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345" y="3201305"/>
            <a:ext cx="4368903" cy="3526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36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199" y="3573016"/>
            <a:ext cx="3985559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altLang="ko-KR" dirty="0" smtClean="0"/>
              <a:t>2. Noise </a:t>
            </a:r>
            <a:r>
              <a:rPr lang="en-US" altLang="ko-KR" dirty="0"/>
              <a:t>Filtering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Ultrasonic range finders can be very </a:t>
            </a:r>
            <a:r>
              <a:rPr lang="en-US" altLang="ko-KR" dirty="0" smtClean="0"/>
              <a:t>noisy and cause false detection</a:t>
            </a:r>
          </a:p>
          <a:p>
            <a:pPr lvl="1"/>
            <a:r>
              <a:rPr lang="en-US" altLang="ko-KR" dirty="0" smtClean="0"/>
              <a:t>Cluster 1 : means baseline, remove</a:t>
            </a:r>
          </a:p>
          <a:p>
            <a:pPr lvl="1"/>
            <a:r>
              <a:rPr lang="en-US" altLang="ko-KR" dirty="0"/>
              <a:t>Cluster 2 : </a:t>
            </a:r>
            <a:r>
              <a:rPr lang="en-US" altLang="ko-KR" dirty="0" smtClean="0"/>
              <a:t>if event </a:t>
            </a:r>
            <a:r>
              <a:rPr lang="en-US" altLang="ko-KR" dirty="0"/>
              <a:t>has </a:t>
            </a:r>
            <a:r>
              <a:rPr lang="en-US" altLang="ko-KR" dirty="0" smtClean="0"/>
              <a:t>several values, then </a:t>
            </a:r>
            <a:r>
              <a:rPr lang="en-US" altLang="ko-KR" dirty="0"/>
              <a:t>it is eliminated</a:t>
            </a:r>
          </a:p>
          <a:p>
            <a:pPr lvl="1"/>
            <a:r>
              <a:rPr lang="en-US" altLang="ko-KR" dirty="0" smtClean="0"/>
              <a:t>Cluster 3 </a:t>
            </a:r>
            <a:r>
              <a:rPr lang="en-US" altLang="ko-KR" dirty="0"/>
              <a:t>: </a:t>
            </a:r>
            <a:r>
              <a:rPr lang="en-US" altLang="ko-KR" dirty="0" smtClean="0"/>
              <a:t>has measurement value</a:t>
            </a:r>
            <a:endParaRPr lang="ko-KR" altLang="en-US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244408" y="6381328"/>
            <a:ext cx="539552" cy="365125"/>
          </a:xfrm>
        </p:spPr>
        <p:txBody>
          <a:bodyPr/>
          <a:lstStyle/>
          <a:p>
            <a:fld id="{3C479240-9226-48B3-AE84-562E1C7F9BCD}" type="slidenum">
              <a:rPr lang="ko-KR" altLang="en-US" smtClean="0"/>
              <a:pPr/>
              <a:t>13</a:t>
            </a:fld>
            <a:endParaRPr lang="ko-KR" alt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7853"/>
            <a:ext cx="3911623" cy="301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735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altLang="ko-KR" dirty="0" smtClean="0"/>
              <a:t>3. Height </a:t>
            </a:r>
            <a:r>
              <a:rPr lang="en-US" altLang="ko-KR" dirty="0"/>
              <a:t>Estimation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Remove multi-path reflections error</a:t>
            </a:r>
          </a:p>
          <a:p>
            <a:r>
              <a:rPr lang="en-US" altLang="ko-KR" dirty="0" smtClean="0"/>
              <a:t>Using “</a:t>
            </a:r>
            <a:r>
              <a:rPr lang="en-US" altLang="ko-KR" dirty="0"/>
              <a:t>Noise </a:t>
            </a:r>
            <a:r>
              <a:rPr lang="en-US" altLang="ko-KR" dirty="0" smtClean="0"/>
              <a:t>Filtering</a:t>
            </a:r>
            <a:r>
              <a:rPr lang="en-US" altLang="ko-KR" dirty="0" smtClean="0"/>
              <a:t>“ value, calculate height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14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10342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altLang="ko-KR" dirty="0" smtClean="0"/>
              <a:t>4. Direction </a:t>
            </a:r>
            <a:r>
              <a:rPr lang="en-US" altLang="ko-KR" dirty="0"/>
              <a:t>Estimation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Applies </a:t>
            </a:r>
            <a:r>
              <a:rPr lang="en-US" altLang="ko-KR" dirty="0"/>
              <a:t>three algorithms to estimate </a:t>
            </a:r>
            <a:r>
              <a:rPr lang="en-US" altLang="ko-KR" dirty="0" smtClean="0"/>
              <a:t>direction</a:t>
            </a:r>
          </a:p>
          <a:p>
            <a:r>
              <a:rPr lang="en-US" altLang="ko-KR" dirty="0"/>
              <a:t>The three </a:t>
            </a:r>
            <a:r>
              <a:rPr lang="en-US" altLang="ko-KR" dirty="0" smtClean="0"/>
              <a:t>algorithms vote </a:t>
            </a:r>
            <a:r>
              <a:rPr lang="en-US" altLang="ko-KR" dirty="0"/>
              <a:t>on each event </a:t>
            </a:r>
            <a:r>
              <a:rPr lang="en-US" altLang="ko-KR" dirty="0" smtClean="0"/>
              <a:t>with </a:t>
            </a:r>
            <a:br>
              <a:rPr lang="en-US" altLang="ko-KR" dirty="0" smtClean="0"/>
            </a:br>
            <a:r>
              <a:rPr lang="en-US" altLang="ko-KR" dirty="0" smtClean="0"/>
              <a:t>a </a:t>
            </a:r>
            <a:r>
              <a:rPr lang="en-US" altLang="ko-KR" dirty="0"/>
              <a:t>+1 to declare an </a:t>
            </a:r>
            <a:r>
              <a:rPr lang="en-US" altLang="ko-KR" dirty="0" smtClean="0"/>
              <a:t>enter event</a:t>
            </a:r>
            <a:r>
              <a:rPr lang="en-US" altLang="ko-KR" dirty="0"/>
              <a:t>,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a </a:t>
            </a:r>
            <a:r>
              <a:rPr lang="en-US" altLang="ko-KR" dirty="0"/>
              <a:t>-1 to declare an exit event,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0 </a:t>
            </a:r>
            <a:r>
              <a:rPr lang="en-US" altLang="ko-KR" dirty="0"/>
              <a:t>if it cannot </a:t>
            </a:r>
            <a:r>
              <a:rPr lang="en-US" altLang="ko-KR" dirty="0" smtClean="0"/>
              <a:t>decide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15</a:t>
            </a:fld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237" y="3973785"/>
            <a:ext cx="5343525" cy="269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056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14350" indent="-514350"/>
            <a:r>
              <a:rPr lang="en-US" altLang="ko-KR" dirty="0" smtClean="0"/>
              <a:t>Tracking</a:t>
            </a:r>
            <a:endParaRPr lang="en-US" altLang="ko-KR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4-tuple of event</a:t>
            </a:r>
          </a:p>
          <a:p>
            <a:pPr lvl="1"/>
            <a:r>
              <a:rPr lang="en-US" altLang="ko-KR" dirty="0" smtClean="0"/>
              <a:t>Timestamp, doorway </a:t>
            </a:r>
            <a:r>
              <a:rPr lang="en-US" altLang="ko-KR" dirty="0"/>
              <a:t>ID, height measurement and walking </a:t>
            </a:r>
            <a:r>
              <a:rPr lang="en-US" altLang="ko-KR" dirty="0" smtClean="0"/>
              <a:t>direction</a:t>
            </a:r>
          </a:p>
          <a:p>
            <a:r>
              <a:rPr lang="en-US" altLang="ko-KR" dirty="0" smtClean="0"/>
              <a:t>Create tracks</a:t>
            </a:r>
          </a:p>
          <a:p>
            <a:pPr lvl="1"/>
            <a:r>
              <a:rPr lang="en-US" altLang="ko-KR" dirty="0" smtClean="0"/>
              <a:t>Using adjacency matrix</a:t>
            </a:r>
          </a:p>
          <a:p>
            <a:pPr lvl="1"/>
            <a:r>
              <a:rPr lang="en-US" altLang="ko-KR" dirty="0" err="1" smtClean="0"/>
              <a:t>Djikstra’s</a:t>
            </a:r>
            <a:r>
              <a:rPr lang="en-US" altLang="ko-KR" dirty="0" smtClean="0"/>
              <a:t> shortest path algorithm</a:t>
            </a:r>
          </a:p>
          <a:p>
            <a:pPr lvl="1"/>
            <a:r>
              <a:rPr lang="en-US" altLang="ko-KR" dirty="0" smtClean="0"/>
              <a:t>Assume possible combination : </a:t>
            </a:r>
            <a:r>
              <a:rPr lang="en-US" altLang="ko-KR" dirty="0"/>
              <a:t>k</a:t>
            </a:r>
            <a:r>
              <a:rPr lang="en-US" altLang="ko-KR" dirty="0" smtClean="0"/>
              <a:t>^2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16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55358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Result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system produces more than 93% </a:t>
            </a:r>
            <a:r>
              <a:rPr lang="en-US" altLang="ko-KR" dirty="0" smtClean="0"/>
              <a:t>precision and </a:t>
            </a:r>
            <a:r>
              <a:rPr lang="en-US" altLang="ko-KR" dirty="0"/>
              <a:t>96% recall for most </a:t>
            </a:r>
            <a:r>
              <a:rPr lang="en-US" altLang="ko-KR" dirty="0" smtClean="0"/>
              <a:t>doorways</a:t>
            </a:r>
          </a:p>
          <a:p>
            <a:r>
              <a:rPr lang="en-US" altLang="ko-KR" dirty="0" smtClean="0"/>
              <a:t>Differences happens in measure actual heights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17</a:t>
            </a:fld>
            <a:endParaRPr lang="ko-KR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09" y="3356992"/>
            <a:ext cx="41052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803" y="3029966"/>
            <a:ext cx="4539580" cy="36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43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Doorjamb tracking system that can track people in homes with room-level </a:t>
            </a:r>
            <a:r>
              <a:rPr lang="en-US" altLang="ko-KR" dirty="0" smtClean="0"/>
              <a:t>accuracy</a:t>
            </a:r>
          </a:p>
          <a:p>
            <a:r>
              <a:rPr lang="en-US" altLang="ko-KR" dirty="0" smtClean="0"/>
              <a:t>It works without </a:t>
            </a:r>
            <a:r>
              <a:rPr lang="en-US" altLang="ko-KR" dirty="0"/>
              <a:t>requiring any user participation, wearable </a:t>
            </a:r>
            <a:r>
              <a:rPr lang="en-US" altLang="ko-KR" dirty="0" smtClean="0"/>
              <a:t>devices, privacy-intrusive </a:t>
            </a:r>
            <a:r>
              <a:rPr lang="en-US" altLang="ko-KR" dirty="0"/>
              <a:t>sensors, or high-cost </a:t>
            </a:r>
            <a:r>
              <a:rPr lang="en-US" altLang="ko-KR" dirty="0" smtClean="0"/>
              <a:t>sensors</a:t>
            </a:r>
          </a:p>
          <a:p>
            <a:r>
              <a:rPr lang="en-US" altLang="ko-KR" dirty="0" smtClean="0"/>
              <a:t>Achieve 90% tracking </a:t>
            </a:r>
            <a:r>
              <a:rPr lang="en-US" altLang="ko-KR" dirty="0"/>
              <a:t>accuracy on average, and that accuracy is </a:t>
            </a:r>
            <a:r>
              <a:rPr lang="en-US" altLang="ko-KR" dirty="0" smtClean="0"/>
              <a:t>highest when </a:t>
            </a:r>
            <a:r>
              <a:rPr lang="en-US" altLang="ko-KR" dirty="0"/>
              <a:t>the test subjects have different heights</a:t>
            </a:r>
            <a:endParaRPr lang="ko-K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341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Q&amp;A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479240-9226-48B3-AE84-562E1C7F9BCD}" type="slidenum">
              <a:rPr lang="ko-KR" altLang="en-US" smtClean="0"/>
              <a:pPr/>
              <a:t>19</a:t>
            </a:fld>
            <a:endParaRPr lang="ko-KR" altLang="en-US" dirty="0"/>
          </a:p>
        </p:txBody>
      </p:sp>
      <p:pic>
        <p:nvPicPr>
          <p:cNvPr id="9218" name="Picture 2" descr="http://blogfiles.naver.net/20111107_75/peropax_1320639793096zNnVU_JPEG/q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98197"/>
            <a:ext cx="5638800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3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892034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tailEnd type="arrow"/>
        </a:ln>
      </a:spPr>
      <a:bodyPr/>
      <a:lstStyle/>
      <a:style>
        <a:lnRef idx="2">
          <a:schemeClr val="dk1"/>
        </a:lnRef>
        <a:fillRef idx="0">
          <a:schemeClr val="dk1"/>
        </a:fillRef>
        <a:effectRef idx="1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13052</TotalTime>
  <Words>717</Words>
  <Application>Microsoft Office PowerPoint</Application>
  <PresentationFormat>On-screen Show (4:3)</PresentationFormat>
  <Paragraphs>148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테마</vt:lpstr>
      <vt:lpstr>Doorjamb: Unobtrusive Room-level Tracking of People in Homes using Doorway Sensors</vt:lpstr>
      <vt:lpstr>Introduction</vt:lpstr>
      <vt:lpstr>Introduction</vt:lpstr>
      <vt:lpstr>Introduction</vt:lpstr>
      <vt:lpstr>Goal</vt:lpstr>
      <vt:lpstr>Design</vt:lpstr>
      <vt:lpstr>Design</vt:lpstr>
      <vt:lpstr>Design</vt:lpstr>
      <vt:lpstr>Design</vt:lpstr>
      <vt:lpstr>Signal Processing</vt:lpstr>
      <vt:lpstr>1. Doorway Crossing Detection</vt:lpstr>
      <vt:lpstr>1. Doorway Crossing Detection</vt:lpstr>
      <vt:lpstr>2. Noise Filtering</vt:lpstr>
      <vt:lpstr>3. Height Estimation</vt:lpstr>
      <vt:lpstr>4. Direction Estimation</vt:lpstr>
      <vt:lpstr>Tracking</vt:lpstr>
      <vt:lpstr>Result</vt:lpstr>
      <vt:lpstr>Conclusion</vt:lpstr>
      <vt:lpstr>Q&amp;A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Suyeon Lee</dc:creator>
  <cp:lastModifiedBy>chanyoung lee</cp:lastModifiedBy>
  <cp:revision>307</cp:revision>
  <cp:lastPrinted>2013-01-18T01:28:34Z</cp:lastPrinted>
  <dcterms:created xsi:type="dcterms:W3CDTF">2011-10-01T03:25:04Z</dcterms:created>
  <dcterms:modified xsi:type="dcterms:W3CDTF">2013-04-15T19:38:17Z</dcterms:modified>
</cp:coreProperties>
</file>