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67" r:id="rId4"/>
    <p:sldId id="268" r:id="rId5"/>
    <p:sldId id="269" r:id="rId6"/>
    <p:sldId id="270" r:id="rId7"/>
    <p:sldId id="257" r:id="rId8"/>
    <p:sldId id="264" r:id="rId9"/>
    <p:sldId id="271" r:id="rId10"/>
    <p:sldId id="272" r:id="rId11"/>
    <p:sldId id="261" r:id="rId12"/>
    <p:sldId id="265" r:id="rId13"/>
    <p:sldId id="262" r:id="rId14"/>
    <p:sldId id="273" r:id="rId15"/>
    <p:sldId id="275" r:id="rId16"/>
    <p:sldId id="274" r:id="rId17"/>
    <p:sldId id="276" r:id="rId18"/>
    <p:sldId id="277" r:id="rId19"/>
    <p:sldId id="278" r:id="rId20"/>
    <p:sldId id="279" r:id="rId21"/>
    <p:sldId id="259" r:id="rId22"/>
    <p:sldId id="283" r:id="rId23"/>
    <p:sldId id="260" r:id="rId24"/>
    <p:sldId id="286" r:id="rId25"/>
    <p:sldId id="284" r:id="rId26"/>
    <p:sldId id="282" r:id="rId27"/>
    <p:sldId id="285" r:id="rId28"/>
    <p:sldId id="281" r:id="rId29"/>
    <p:sldId id="258" r:id="rId30"/>
    <p:sldId id="280" r:id="rId31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96" y="47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 smtClean="0"/>
              <a:t>마스터 부제목 스타일 편집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스타일을 편집합니다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2019-04-17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ana.org/assignments/bootp-dhcp-parameters/bootp-dhcp-parameters.xml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Dynamic Host Configuration Protocol (DHCP)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r>
              <a:rPr lang="ko-KR" altLang="en-US" dirty="0" smtClean="0"/>
              <a:t>강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626178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Lineage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ko-KR" dirty="0" smtClean="0"/>
              <a:t>Reverse ARP </a:t>
            </a:r>
            <a:r>
              <a:rPr lang="en-US" altLang="ko-KR" dirty="0" smtClean="0">
                <a:sym typeface="Wingdings" panose="05000000000000000000" pitchFamily="2" charset="2"/>
              </a:rPr>
              <a:t> BOOTP  DHCP</a:t>
            </a: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RARP for obtaining IP address only, for diskless workstations</a:t>
            </a: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Then use IP networking to contact servers for booting</a:t>
            </a: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Remaining bootstrap process required other protocols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To fetch OS image, etc.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4249527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 hard-wired MAC address + PROM program to bootstrap</a:t>
            </a:r>
          </a:p>
          <a:p>
            <a:endParaRPr lang="en-US" altLang="ko-KR" dirty="0"/>
          </a:p>
          <a:p>
            <a:r>
              <a:rPr lang="en-US" altLang="ko-KR" dirty="0" smtClean="0"/>
              <a:t>Broadcast (</a:t>
            </a:r>
            <a:r>
              <a:rPr lang="en-US" altLang="ko-KR" dirty="0" err="1" smtClean="0"/>
              <a:t>ff-ff-ff-ff-ff-ff</a:t>
            </a:r>
            <a:r>
              <a:rPr lang="en-US" altLang="ko-KR" dirty="0" smtClean="0"/>
              <a:t>) RARP request : “what’s my IP?”</a:t>
            </a:r>
          </a:p>
          <a:p>
            <a:endParaRPr lang="en-US" altLang="ko-KR" dirty="0"/>
          </a:p>
          <a:p>
            <a:r>
              <a:rPr lang="en-US" altLang="ko-KR" dirty="0" smtClean="0"/>
              <a:t>RARP server responds to the request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1720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RARP 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Looks very familiar, doesn’t it?</a:t>
            </a:r>
          </a:p>
          <a:p>
            <a:pPr lvl="1"/>
            <a:r>
              <a:rPr lang="en-US" altLang="ko-KR" dirty="0" smtClean="0"/>
              <a:t>It’s a member of the *ARP family</a:t>
            </a:r>
          </a:p>
          <a:p>
            <a:pPr lvl="1"/>
            <a:r>
              <a:rPr lang="en-US" altLang="ko-KR" dirty="0" err="1" smtClean="0"/>
              <a:t>Ethertype</a:t>
            </a:r>
            <a:r>
              <a:rPr lang="en-US" altLang="ko-KR" dirty="0" smtClean="0"/>
              <a:t> = 80-35 (cf. ARP </a:t>
            </a:r>
            <a:r>
              <a:rPr lang="en-US" altLang="ko-KR" dirty="0" smtClean="0">
                <a:sym typeface="Wingdings" panose="05000000000000000000" pitchFamily="2" charset="2"/>
              </a:rPr>
              <a:t> 08-06)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OP: 3=request, 4=reply</a:t>
            </a:r>
            <a:endParaRPr lang="en-US" altLang="ko-KR" dirty="0" smtClean="0"/>
          </a:p>
          <a:p>
            <a:pPr lvl="1"/>
            <a:endParaRPr lang="ko-KR" altLang="en-US" dirty="0"/>
          </a:p>
        </p:txBody>
      </p:sp>
      <p:pic>
        <p:nvPicPr>
          <p:cNvPr id="4" name="그림 3"/>
          <p:cNvPicPr/>
          <p:nvPr/>
        </p:nvPicPr>
        <p:blipFill>
          <a:blip r:embed="rId2"/>
          <a:stretch>
            <a:fillRect/>
          </a:stretch>
        </p:blipFill>
        <p:spPr>
          <a:xfrm>
            <a:off x="1043608" y="3933056"/>
            <a:ext cx="6912768" cy="1944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692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Limitations of RARP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Not nearly enough for a full-fledged “auto-configuration” protocol</a:t>
            </a:r>
          </a:p>
          <a:p>
            <a:endParaRPr lang="en-US" altLang="ko-KR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Needed other protocols to finish bootstrapping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Needed 1 RARP server per each subnet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altLang="ko-KR" dirty="0" smtClean="0"/>
              <a:t>Implemented as a “hack”: device driver </a:t>
            </a:r>
            <a:r>
              <a:rPr lang="en-US" altLang="ko-KR" dirty="0" smtClean="0">
                <a:sym typeface="Wingdings" panose="05000000000000000000" pitchFamily="2" charset="2"/>
              </a:rPr>
              <a:t> application (skipping network/transport layers)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22263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BOOTP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More complete protocol for the entire bootstrapping process (not only IP!)</a:t>
            </a:r>
          </a:p>
          <a:p>
            <a:endParaRPr lang="en-US" altLang="ko-KR" dirty="0"/>
          </a:p>
          <a:p>
            <a:r>
              <a:rPr lang="en-US" altLang="ko-KR" dirty="0" smtClean="0"/>
              <a:t>Overcomes limitations of RARP: 1, 2, 3</a:t>
            </a:r>
          </a:p>
          <a:p>
            <a:endParaRPr lang="en-US" altLang="ko-KR" dirty="0"/>
          </a:p>
          <a:p>
            <a:r>
              <a:rPr lang="en-US" altLang="ko-KR" dirty="0" smtClean="0"/>
              <a:t>Very similar to DHCP</a:t>
            </a:r>
          </a:p>
          <a:p>
            <a:pPr lvl="1"/>
            <a:r>
              <a:rPr lang="en-US" altLang="ko-KR" dirty="0" smtClean="0"/>
              <a:t>So we will go directly to DHCP</a:t>
            </a:r>
          </a:p>
          <a:p>
            <a:pPr lvl="1"/>
            <a:r>
              <a:rPr lang="en-US" altLang="ko-KR" dirty="0" smtClean="0"/>
              <a:t>Some differences: we will discuss them, too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79341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What to configure?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Many things --- DHCP can configure close to 200 different things on a host</a:t>
            </a:r>
          </a:p>
          <a:p>
            <a:pPr lvl="1"/>
            <a:r>
              <a:rPr lang="en-US" altLang="ko-KR" dirty="0">
                <a:hlinkClick r:id="rId2"/>
              </a:rPr>
              <a:t>http://www.iana.org/assignments/bootp-dhcp-parameters/bootp-dhcp-parameters.xml</a:t>
            </a:r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IP address, router address, domain name server address, subnet mask, service </a:t>
            </a:r>
            <a:r>
              <a:rPr lang="en-US" altLang="ko-KR" dirty="0" smtClean="0"/>
              <a:t>gateways, ARP cache </a:t>
            </a:r>
            <a:r>
              <a:rPr lang="en-US" altLang="ko-KR" dirty="0" err="1" smtClean="0"/>
              <a:t>timeou</a:t>
            </a:r>
            <a:r>
              <a:rPr lang="en-US" altLang="ko-KR" dirty="0" smtClean="0"/>
              <a:t>, location of the bootstrapping files,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etc</a:t>
            </a:r>
            <a:r>
              <a:rPr lang="en-US" altLang="ko-KR" dirty="0" smtClean="0"/>
              <a:t>, etc.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4303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</a:t>
            </a:r>
            <a:r>
              <a:rPr lang="en-US" altLang="ko-KR" dirty="0" smtClean="0"/>
              <a:t>relay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Enables “remote configuration”</a:t>
            </a:r>
          </a:p>
          <a:p>
            <a:r>
              <a:rPr lang="en-US" altLang="ko-KR" dirty="0" smtClean="0"/>
              <a:t>Modern </a:t>
            </a:r>
            <a:r>
              <a:rPr lang="en-US" altLang="ko-KR" dirty="0" smtClean="0"/>
              <a:t>configuration typically uses relays</a:t>
            </a:r>
          </a:p>
          <a:p>
            <a:pPr lvl="1"/>
            <a:r>
              <a:rPr lang="en-US" altLang="ko-KR" dirty="0" smtClean="0"/>
              <a:t>Between clients and the remote DHCP server(s)</a:t>
            </a:r>
          </a:p>
          <a:p>
            <a:pPr lvl="1"/>
            <a:r>
              <a:rPr lang="en-US" altLang="ko-KR" u="sng" dirty="0" smtClean="0"/>
              <a:t>Routers</a:t>
            </a:r>
            <a:r>
              <a:rPr lang="en-US" altLang="ko-KR" dirty="0" smtClean="0"/>
              <a:t> </a:t>
            </a:r>
            <a:r>
              <a:rPr lang="en-US" altLang="ko-KR" dirty="0" smtClean="0"/>
              <a:t>are typically configured as </a:t>
            </a:r>
            <a:r>
              <a:rPr lang="en-US" altLang="ko-KR" dirty="0" smtClean="0"/>
              <a:t>relays: they have the IP address of the DHCP server</a:t>
            </a:r>
          </a:p>
        </p:txBody>
      </p:sp>
      <p:pic>
        <p:nvPicPr>
          <p:cNvPr id="4" name="그림 3" descr="bootp relayì ëí ì´ë¯¸ì§ ê²ìê²°ê³¼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/>
          <a:stretch/>
        </p:blipFill>
        <p:spPr bwMode="auto">
          <a:xfrm>
            <a:off x="1763688" y="4365104"/>
            <a:ext cx="4581525" cy="2296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3780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</a:t>
            </a:r>
            <a:r>
              <a:rPr lang="en-US" altLang="ko-KR" dirty="0" smtClean="0"/>
              <a:t>relay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Doesn’t need so many servers anymore</a:t>
            </a:r>
          </a:p>
          <a:p>
            <a:r>
              <a:rPr lang="en-US" altLang="ko-KR" dirty="0" smtClean="0"/>
              <a:t>DHCP server can be </a:t>
            </a:r>
            <a:r>
              <a:rPr lang="en-US" altLang="ko-KR" u="sng" dirty="0" smtClean="0"/>
              <a:t>anywhere</a:t>
            </a:r>
            <a:r>
              <a:rPr lang="en-US" altLang="ko-KR" dirty="0" smtClean="0"/>
              <a:t>, to which the request is forwarded in </a:t>
            </a:r>
            <a:r>
              <a:rPr lang="en-US" altLang="ko-KR" u="sng" dirty="0" smtClean="0"/>
              <a:t>unicast</a:t>
            </a:r>
            <a:endParaRPr lang="en-US" altLang="ko-KR" u="sng" dirty="0"/>
          </a:p>
          <a:p>
            <a:pPr lvl="1"/>
            <a:r>
              <a:rPr lang="en-US" altLang="ko-KR" dirty="0" smtClean="0"/>
              <a:t>No limitations of broadcast</a:t>
            </a:r>
          </a:p>
        </p:txBody>
      </p:sp>
      <p:pic>
        <p:nvPicPr>
          <p:cNvPr id="4" name="그림 3" descr="bootp relayì ëí ì´ë¯¸ì§ ê²ìê²°ê³¼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96"/>
          <a:stretch/>
        </p:blipFill>
        <p:spPr bwMode="auto">
          <a:xfrm>
            <a:off x="1907704" y="3890906"/>
            <a:ext cx="4581525" cy="229679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91121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taircase clipartì ëí ì´ë¯¸ì§ ê²ìê²°ê³¼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720056"/>
            <a:ext cx="42862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88582" y="2138607"/>
            <a:ext cx="1428750" cy="1390650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“Normal” protocol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Uses UDP (server=67, client=68)</a:t>
            </a:r>
          </a:p>
          <a:p>
            <a:endParaRPr lang="en-US" altLang="ko-KR" dirty="0"/>
          </a:p>
          <a:p>
            <a:endParaRPr lang="en-US" altLang="ko-KR" dirty="0" smtClean="0"/>
          </a:p>
          <a:p>
            <a:endParaRPr lang="en-US" altLang="ko-KR" dirty="0"/>
          </a:p>
          <a:p>
            <a:r>
              <a:rPr lang="en-US" altLang="ko-KR" dirty="0" smtClean="0"/>
              <a:t>No kernel hacking</a:t>
            </a:r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940152" y="5036035"/>
            <a:ext cx="1260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Link layer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40152" y="4655924"/>
            <a:ext cx="6303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IP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597860" y="4195311"/>
            <a:ext cx="97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UDP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931024" y="3708227"/>
            <a:ext cx="972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 smtClean="0"/>
              <a:t>DHCP</a:t>
            </a:r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072731" y="2703955"/>
            <a:ext cx="17165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0070C0"/>
                </a:solidFill>
              </a:rPr>
              <a:t>Auto-configuration</a:t>
            </a:r>
            <a:endParaRPr lang="ko-KR" altLang="en-US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28021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The most frequently used application layer protocol along with DNS (most users don’t know)</a:t>
            </a:r>
          </a:p>
          <a:p>
            <a:endParaRPr lang="en-US" altLang="ko-KR" dirty="0"/>
          </a:p>
          <a:p>
            <a:r>
              <a:rPr lang="en-US" altLang="ko-KR" dirty="0" smtClean="0"/>
              <a:t>Client/server protocol</a:t>
            </a:r>
          </a:p>
          <a:p>
            <a:endParaRPr lang="en-US" altLang="ko-KR" dirty="0"/>
          </a:p>
          <a:p>
            <a:r>
              <a:rPr lang="en-US" altLang="ko-KR" dirty="0" smtClean="0"/>
              <a:t>Evolved from BOOTP</a:t>
            </a:r>
          </a:p>
          <a:p>
            <a:pPr lvl="1"/>
            <a:r>
              <a:rPr lang="en-US" altLang="ko-KR" dirty="0" smtClean="0"/>
              <a:t>Which in turn evolved from RARP</a:t>
            </a:r>
          </a:p>
          <a:p>
            <a:endParaRPr lang="en-US" altLang="ko-KR" dirty="0"/>
          </a:p>
          <a:p>
            <a:r>
              <a:rPr lang="en-US" altLang="ko-KR" dirty="0" smtClean="0"/>
              <a:t>Most noticeable change: “lease”</a:t>
            </a:r>
          </a:p>
        </p:txBody>
      </p:sp>
    </p:spTree>
    <p:extLst>
      <p:ext uri="{BB962C8B-B14F-4D97-AF65-F5344CB8AC3E}">
        <p14:creationId xmlns:p14="http://schemas.microsoft.com/office/powerpoint/2010/main" val="370426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Why UDP for transport?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Maybe it’s because DHCP exchanges a small number of messages between client and server</a:t>
            </a:r>
          </a:p>
          <a:p>
            <a:endParaRPr lang="en-US" altLang="ko-KR" dirty="0"/>
          </a:p>
          <a:p>
            <a:r>
              <a:rPr lang="en-US" altLang="ko-KR" dirty="0" smtClean="0"/>
              <a:t>But more fundamentally it’s because DHCP requests are IP broadcast (and some replies as well) to 255.255.255.255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003307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Fig. 6-1</a:t>
            </a:r>
          </a:p>
          <a:p>
            <a:pPr lvl="1"/>
            <a:r>
              <a:rPr lang="en-US" altLang="ko-KR" dirty="0" smtClean="0"/>
              <a:t>Smells of ARP</a:t>
            </a:r>
            <a:r>
              <a:rPr lang="en-US" altLang="ko-KR" dirty="0" smtClean="0"/>
              <a:t>? It should.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smtClean="0"/>
              <a:t>Use “</a:t>
            </a:r>
            <a:r>
              <a:rPr lang="en-US" altLang="ko-KR" dirty="0" err="1" smtClean="0"/>
              <a:t>bootp</a:t>
            </a:r>
            <a:r>
              <a:rPr lang="en-US" altLang="ko-KR" dirty="0" smtClean="0"/>
              <a:t>” filter in </a:t>
            </a:r>
            <a:r>
              <a:rPr lang="en-US" altLang="ko-KR" dirty="0" err="1" smtClean="0"/>
              <a:t>Wireshark</a:t>
            </a:r>
            <a:endParaRPr lang="en-US" altLang="ko-KR" dirty="0" smtClean="0"/>
          </a:p>
          <a:p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06368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www.tcpipguide.com/free/diagrams/dhcpformat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2326" y="86558"/>
            <a:ext cx="5775978" cy="6708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677959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OP code: 1=request, 0=reply</a:t>
            </a:r>
          </a:p>
          <a:p>
            <a:r>
              <a:rPr lang="en-US" altLang="ko-KR" dirty="0" err="1" smtClean="0"/>
              <a:t>Htype</a:t>
            </a:r>
            <a:r>
              <a:rPr lang="en-US" altLang="ko-KR" dirty="0" smtClean="0"/>
              <a:t>, </a:t>
            </a:r>
            <a:r>
              <a:rPr lang="en-US" altLang="ko-KR" dirty="0" err="1" smtClean="0"/>
              <a:t>hlen</a:t>
            </a:r>
            <a:r>
              <a:rPr lang="en-US" altLang="ko-KR" dirty="0" smtClean="0"/>
              <a:t>: same as in ARP/RARP</a:t>
            </a:r>
          </a:p>
          <a:p>
            <a:r>
              <a:rPr lang="en-US" altLang="ko-KR" dirty="0" smtClean="0"/>
              <a:t>Hops: # of times relay agents have relayed the message</a:t>
            </a:r>
          </a:p>
          <a:p>
            <a:pPr lvl="1"/>
            <a:r>
              <a:rPr lang="en-US" altLang="ko-KR" dirty="0" smtClean="0"/>
              <a:t>If &gt; 16, kill it, it’s probably a loop</a:t>
            </a:r>
          </a:p>
          <a:p>
            <a:r>
              <a:rPr lang="en-US" altLang="ko-KR" dirty="0" smtClean="0"/>
              <a:t>Transaction ID: to match requests and replies</a:t>
            </a:r>
          </a:p>
          <a:p>
            <a:pPr lvl="1"/>
            <a:r>
              <a:rPr lang="en-US" altLang="ko-KR" dirty="0" smtClean="0"/>
              <a:t>Out-of-order delivery in IP network</a:t>
            </a:r>
          </a:p>
          <a:p>
            <a:pPr lvl="1"/>
            <a:r>
              <a:rPr lang="en-US" altLang="ko-KR" dirty="0" smtClean="0"/>
              <a:t>All application layer protocols using UDP transport uses similar mechanism</a:t>
            </a:r>
            <a:endParaRPr lang="en-US" altLang="ko-KR" dirty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6049865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altLang="ko-KR" dirty="0" smtClean="0"/>
              <a:t>B=1 bit in flags field means that the client doesn’t have (know) its IP address</a:t>
            </a:r>
          </a:p>
          <a:p>
            <a:pPr lvl="1"/>
            <a:r>
              <a:rPr lang="en-US" altLang="ko-KR" dirty="0" smtClean="0"/>
              <a:t>Server broadcasts the reply</a:t>
            </a:r>
          </a:p>
          <a:p>
            <a:r>
              <a:rPr lang="en-US" altLang="ko-KR" dirty="0" err="1" smtClean="0"/>
              <a:t>CIAddr</a:t>
            </a:r>
            <a:r>
              <a:rPr lang="en-US" altLang="ko-KR" dirty="0" smtClean="0"/>
              <a:t>: 0.0.0.0 when the client doesn’t know</a:t>
            </a:r>
          </a:p>
          <a:p>
            <a:r>
              <a:rPr lang="en-US" altLang="ko-KR" dirty="0" err="1" smtClean="0"/>
              <a:t>YIAddr</a:t>
            </a:r>
            <a:r>
              <a:rPr lang="en-US" altLang="ko-KR" dirty="0" smtClean="0"/>
              <a:t>: IP</a:t>
            </a:r>
            <a:r>
              <a:rPr lang="ko-KR" altLang="en-US" dirty="0"/>
              <a:t> </a:t>
            </a:r>
            <a:r>
              <a:rPr lang="en-US" altLang="ko-KR" dirty="0" smtClean="0"/>
              <a:t>address the server is assigning the client</a:t>
            </a:r>
          </a:p>
          <a:p>
            <a:r>
              <a:rPr lang="en-US" altLang="ko-KR" dirty="0" err="1" smtClean="0"/>
              <a:t>SIAddr</a:t>
            </a:r>
            <a:r>
              <a:rPr lang="en-US" altLang="ko-KR" dirty="0" smtClean="0"/>
              <a:t>: address of the server that the client should use next in the bootstrap process != DHCP server address</a:t>
            </a:r>
          </a:p>
          <a:p>
            <a:pPr lvl="1"/>
            <a:r>
              <a:rPr lang="en-US" altLang="ko-KR" dirty="0" smtClean="0"/>
              <a:t>DHCP server address is in the options part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801481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err="1" smtClean="0"/>
              <a:t>GIAddr</a:t>
            </a:r>
            <a:r>
              <a:rPr lang="en-US" altLang="ko-KR" dirty="0" smtClean="0"/>
              <a:t>: relay agent address</a:t>
            </a:r>
          </a:p>
          <a:p>
            <a:r>
              <a:rPr lang="en-US" altLang="ko-KR" dirty="0" err="1" smtClean="0"/>
              <a:t>CHAddr</a:t>
            </a:r>
            <a:r>
              <a:rPr lang="en-US" altLang="ko-KR" dirty="0" smtClean="0"/>
              <a:t>: client’s MAC address, used as key</a:t>
            </a:r>
          </a:p>
          <a:p>
            <a:r>
              <a:rPr lang="en-US" altLang="ko-KR" dirty="0" err="1" smtClean="0"/>
              <a:t>Sname</a:t>
            </a:r>
            <a:r>
              <a:rPr lang="en-US" altLang="ko-KR" dirty="0" smtClean="0"/>
              <a:t>: server can optionally tell the client its name</a:t>
            </a:r>
          </a:p>
          <a:p>
            <a:r>
              <a:rPr lang="en-US" altLang="ko-KR" dirty="0" smtClean="0"/>
              <a:t>Boot filename: optionally used by a client to request a particular type of a boot file in a DHCPDISCOVER message</a:t>
            </a:r>
          </a:p>
          <a:p>
            <a:pPr lvl="1"/>
            <a:r>
              <a:rPr lang="en-US" altLang="ko-KR" dirty="0" smtClean="0"/>
              <a:t>Used by server in DHCPOFFER to fully specify file name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117946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Message format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Options in TLV format</a:t>
            </a:r>
          </a:p>
          <a:p>
            <a:pPr lvl="1"/>
            <a:r>
              <a:rPr lang="en-US" altLang="ko-KR" dirty="0" smtClean="0"/>
              <a:t>Magic cookie: originally “OREO” but J. </a:t>
            </a:r>
            <a:r>
              <a:rPr lang="en-US" altLang="ko-KR" dirty="0" err="1" smtClean="0"/>
              <a:t>Postel</a:t>
            </a:r>
            <a:r>
              <a:rPr lang="en-US" altLang="ko-KR" dirty="0" smtClean="0"/>
              <a:t> changed it to the current value</a:t>
            </a:r>
            <a:endParaRPr lang="ko-KR" altLang="en-US" dirty="0"/>
          </a:p>
        </p:txBody>
      </p:sp>
      <p:pic>
        <p:nvPicPr>
          <p:cNvPr id="3076" name="Picture 4" descr="http://www.tcpipguide.com/free/diagrams/dhcpoptionforma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215810"/>
            <a:ext cx="6429375" cy="3105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334828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Essential in DHCP</a:t>
            </a:r>
          </a:p>
          <a:p>
            <a:endParaRPr lang="en-US" altLang="ko-KR" dirty="0"/>
          </a:p>
          <a:p>
            <a:r>
              <a:rPr lang="en-US" altLang="ko-KR" dirty="0" smtClean="0"/>
              <a:t>IP host parameters, IP interface parameters, link layer parameters, TCP parameters, app/service parameters, </a:t>
            </a:r>
            <a:r>
              <a:rPr lang="en-US" altLang="ko-KR" u="sng" dirty="0" smtClean="0"/>
              <a:t>DHCP extensions</a:t>
            </a:r>
            <a:endParaRPr lang="ko-KR" altLang="en-US" u="sng" dirty="0"/>
          </a:p>
        </p:txBody>
      </p:sp>
    </p:spTree>
    <p:extLst>
      <p:ext uri="{BB962C8B-B14F-4D97-AF65-F5344CB8AC3E}">
        <p14:creationId xmlns:p14="http://schemas.microsoft.com/office/powerpoint/2010/main" val="12153019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Options – DHCP extensions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50 – requested IP address</a:t>
            </a:r>
          </a:p>
          <a:p>
            <a:r>
              <a:rPr lang="en-US" altLang="ko-KR" dirty="0" smtClean="0"/>
              <a:t>51 – </a:t>
            </a:r>
            <a:r>
              <a:rPr lang="en-US" altLang="ko-KR" dirty="0" err="1" smtClean="0"/>
              <a:t>ip</a:t>
            </a:r>
            <a:r>
              <a:rPr lang="en-US" altLang="ko-KR" dirty="0" smtClean="0"/>
              <a:t> address lease time</a:t>
            </a:r>
          </a:p>
          <a:p>
            <a:r>
              <a:rPr lang="en-US" altLang="ko-KR" dirty="0" smtClean="0"/>
              <a:t>53 – DHCP message type* (not really optional)</a:t>
            </a:r>
          </a:p>
          <a:p>
            <a:r>
              <a:rPr lang="en-US" altLang="ko-KR" dirty="0" smtClean="0"/>
              <a:t>54 – server identifier</a:t>
            </a:r>
          </a:p>
          <a:p>
            <a:r>
              <a:rPr lang="en-US" altLang="ko-KR" dirty="0" smtClean="0"/>
              <a:t>55 – parameter request list</a:t>
            </a:r>
          </a:p>
          <a:p>
            <a:r>
              <a:rPr lang="en-US" altLang="ko-KR" dirty="0" smtClean="0"/>
              <a:t>58 – renewal time</a:t>
            </a:r>
          </a:p>
          <a:p>
            <a:r>
              <a:rPr lang="en-US" altLang="ko-KR" dirty="0" smtClean="0"/>
              <a:t>59 – rebinding time</a:t>
            </a:r>
          </a:p>
          <a:p>
            <a:r>
              <a:rPr lang="en-US" altLang="ko-KR" dirty="0" smtClean="0"/>
              <a:t>61 – client identifier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8775086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options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Message </a:t>
            </a:r>
            <a:r>
              <a:rPr lang="en-US" altLang="ko-KR" dirty="0" smtClean="0"/>
              <a:t>type option is important</a:t>
            </a:r>
          </a:p>
          <a:p>
            <a:pPr lvl="1"/>
            <a:r>
              <a:rPr lang="en-US" altLang="ko-KR" dirty="0" smtClean="0"/>
              <a:t>DISCOVER, REQUEST, ACK, NACK, INFORM</a:t>
            </a:r>
            <a:endParaRPr lang="ko-KR" altLang="en-US" dirty="0"/>
          </a:p>
        </p:txBody>
      </p:sp>
      <p:pic>
        <p:nvPicPr>
          <p:cNvPr id="4" name="그림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2834727"/>
            <a:ext cx="4104456" cy="345578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4554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FSM</a:t>
            </a:r>
            <a:endParaRPr lang="ko-KR" altLang="en-US" dirty="0"/>
          </a:p>
        </p:txBody>
      </p:sp>
      <p:pic>
        <p:nvPicPr>
          <p:cNvPr id="7170" name="Picture 2" descr="http://www.tcpipguide.com/free/diagrams/dhcpfsm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840" y="1166526"/>
            <a:ext cx="4730440" cy="56978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95846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Lease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/>
              <a:t>Address assignment with contracted duration</a:t>
            </a:r>
          </a:p>
          <a:p>
            <a:r>
              <a:rPr lang="en-US" altLang="ko-KR" dirty="0" smtClean="0"/>
              <a:t>Duration </a:t>
            </a:r>
            <a:r>
              <a:rPr lang="en-US" altLang="ko-KR" dirty="0" smtClean="0"/>
              <a:t>depends on how much addresses are in </a:t>
            </a:r>
            <a:r>
              <a:rPr lang="en-US" altLang="ko-KR" dirty="0" smtClean="0"/>
              <a:t>need</a:t>
            </a:r>
          </a:p>
          <a:p>
            <a:endParaRPr lang="en-US" altLang="ko-KR" dirty="0"/>
          </a:p>
          <a:p>
            <a:r>
              <a:rPr lang="en-US" altLang="ko-KR" dirty="0" smtClean="0"/>
              <a:t>Renew (T1) vs. Rebind (T2)</a:t>
            </a:r>
          </a:p>
          <a:p>
            <a:endParaRPr lang="en-US" altLang="ko-KR" dirty="0"/>
          </a:p>
          <a:p>
            <a:r>
              <a:rPr lang="en-US" altLang="ko-KR" dirty="0" smtClean="0"/>
              <a:t>Try renew it by ‘ipconfig /renew’</a:t>
            </a:r>
          </a:p>
          <a:p>
            <a:r>
              <a:rPr lang="en-US" altLang="ko-KR" dirty="0" smtClean="0"/>
              <a:t>Try release IP by ‘ipconfig /release’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0340203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Lease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05567" y="1628800"/>
            <a:ext cx="6865278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80740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Lease</a:t>
            </a:r>
            <a:endParaRPr lang="ko-KR" altLang="en-US" dirty="0"/>
          </a:p>
        </p:txBody>
      </p:sp>
      <p:pic>
        <p:nvPicPr>
          <p:cNvPr id="8194" name="Picture 2" descr="http://www.tcpipguide.com/free/diagrams/dhcpallocation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153691"/>
            <a:ext cx="5256584" cy="5651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30410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Lease</a:t>
            </a:r>
            <a:endParaRPr lang="ko-KR" altLang="en-US" dirty="0"/>
          </a:p>
        </p:txBody>
      </p:sp>
      <p:pic>
        <p:nvPicPr>
          <p:cNvPr id="6146" name="Picture 2" descr="http://www.tcpipguide.com/free/diagrams/dhcplif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414910"/>
            <a:ext cx="518457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667941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DAD by client</a:t>
            </a:r>
            <a:endParaRPr lang="ko-KR" altLang="en-US" dirty="0"/>
          </a:p>
        </p:txBody>
      </p:sp>
      <p:pic>
        <p:nvPicPr>
          <p:cNvPr id="4" name="내용 개체 틀 3"/>
          <p:cNvPicPr>
            <a:picLocks noGrp="1"/>
          </p:cNvPicPr>
          <p:nvPr>
            <p:ph idx="1"/>
          </p:nvPr>
        </p:nvPicPr>
        <p:blipFill>
          <a:blip r:embed="rId2" cstate="print"/>
          <a:srcRect l="1822" t="17500"/>
          <a:stretch>
            <a:fillRect/>
          </a:stretch>
        </p:blipFill>
        <p:spPr bwMode="auto">
          <a:xfrm>
            <a:off x="287016" y="2132856"/>
            <a:ext cx="8856984" cy="8532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55438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DHCP server conflict detection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Multiple servers, overlapping IP address pools</a:t>
            </a:r>
          </a:p>
          <a:p>
            <a:endParaRPr lang="en-US" altLang="ko-KR" dirty="0"/>
          </a:p>
          <a:p>
            <a:r>
              <a:rPr lang="en-US" altLang="ko-KR" dirty="0" smtClean="0"/>
              <a:t>Before DHCPOFFER, ping the address to assign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51595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err="1" smtClean="0"/>
              <a:t>Autoconfiguration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Plug and play</a:t>
            </a:r>
          </a:p>
          <a:p>
            <a:endParaRPr lang="en-US" altLang="ko-KR" dirty="0"/>
          </a:p>
          <a:p>
            <a:r>
              <a:rPr lang="en-US" altLang="ko-KR" dirty="0" smtClean="0"/>
              <a:t>Two kinds of </a:t>
            </a:r>
            <a:r>
              <a:rPr lang="en-US" altLang="ko-KR" dirty="0" err="1" smtClean="0"/>
              <a:t>autoconfiguration</a:t>
            </a:r>
            <a:r>
              <a:rPr lang="en-US" altLang="ko-KR" dirty="0" smtClean="0"/>
              <a:t> in IPv4</a:t>
            </a:r>
            <a:endParaRPr lang="en-US" altLang="ko-KR" dirty="0" smtClean="0"/>
          </a:p>
          <a:p>
            <a:pPr lvl="1"/>
            <a:r>
              <a:rPr lang="en-US" altLang="ko-KR" dirty="0" err="1" smtClean="0"/>
              <a:t>Stateful</a:t>
            </a:r>
            <a:r>
              <a:rPr lang="en-US" altLang="ko-KR" dirty="0" smtClean="0"/>
              <a:t> </a:t>
            </a:r>
            <a:r>
              <a:rPr lang="en-US" altLang="ko-KR" dirty="0" smtClean="0">
                <a:sym typeface="Wingdings" pitchFamily="2" charset="2"/>
              </a:rPr>
              <a:t> DHCP</a:t>
            </a:r>
          </a:p>
          <a:p>
            <a:pPr lvl="1"/>
            <a:endParaRPr lang="en-US" altLang="ko-KR" dirty="0">
              <a:sym typeface="Wingdings" pitchFamily="2" charset="2"/>
            </a:endParaRPr>
          </a:p>
          <a:p>
            <a:pPr lvl="1"/>
            <a:r>
              <a:rPr lang="en-US" altLang="ko-KR" dirty="0" smtClean="0">
                <a:sym typeface="Wingdings" pitchFamily="2" charset="2"/>
              </a:rPr>
              <a:t>Stateless  Automatic Private IP Addressing (APIPA; by Microsoft) uses 169.254.0.0/16 when DHCP fails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646245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APIPA</a:t>
            </a:r>
            <a:endParaRPr lang="ko-KR" altLang="en-US" dirty="0"/>
          </a:p>
        </p:txBody>
      </p:sp>
      <p:pic>
        <p:nvPicPr>
          <p:cNvPr id="4098" name="Picture 2" descr="http://www.tcpipguide.com/free/diagrams/dhcpapipa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1304628"/>
            <a:ext cx="5040560" cy="526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7549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257</TotalTime>
  <Words>820</Words>
  <Application>Microsoft Office PowerPoint</Application>
  <PresentationFormat>화면 슬라이드 쇼(4:3)</PresentationFormat>
  <Paragraphs>145</Paragraphs>
  <Slides>30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30</vt:i4>
      </vt:variant>
    </vt:vector>
  </HeadingPairs>
  <TitlesOfParts>
    <vt:vector size="35" baseType="lpstr">
      <vt:lpstr>맑은 고딕</vt:lpstr>
      <vt:lpstr>Arial</vt:lpstr>
      <vt:lpstr>Calibri</vt:lpstr>
      <vt:lpstr>Wingdings</vt:lpstr>
      <vt:lpstr>Office 테마</vt:lpstr>
      <vt:lpstr>Dynamic Host Configuration Protocol (DHCP)</vt:lpstr>
      <vt:lpstr>Lineage</vt:lpstr>
      <vt:lpstr>RARP</vt:lpstr>
      <vt:lpstr>RARP message format</vt:lpstr>
      <vt:lpstr>Limitations of RARP</vt:lpstr>
      <vt:lpstr>BOOTP</vt:lpstr>
      <vt:lpstr>What to configure?</vt:lpstr>
      <vt:lpstr>DHCP relay</vt:lpstr>
      <vt:lpstr>DHCP relay</vt:lpstr>
      <vt:lpstr>“Normal” protocol</vt:lpstr>
      <vt:lpstr>DHCP</vt:lpstr>
      <vt:lpstr>Why UDP for transport?</vt:lpstr>
      <vt:lpstr>Message format</vt:lpstr>
      <vt:lpstr>PowerPoint 프레젠테이션</vt:lpstr>
      <vt:lpstr>Message format</vt:lpstr>
      <vt:lpstr>Message format</vt:lpstr>
      <vt:lpstr>Message format</vt:lpstr>
      <vt:lpstr>Message format</vt:lpstr>
      <vt:lpstr>Options</vt:lpstr>
      <vt:lpstr>Options – DHCP extensions</vt:lpstr>
      <vt:lpstr>DHCP options</vt:lpstr>
      <vt:lpstr>DHCP FSM</vt:lpstr>
      <vt:lpstr>Lease</vt:lpstr>
      <vt:lpstr>Lease</vt:lpstr>
      <vt:lpstr>Lease</vt:lpstr>
      <vt:lpstr>Lease</vt:lpstr>
      <vt:lpstr>DAD by client</vt:lpstr>
      <vt:lpstr>DHCP server conflict detection</vt:lpstr>
      <vt:lpstr>Autoconfiguration</vt:lpstr>
      <vt:lpstr>APIPA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Internet Protocol (IP)</dc:title>
  <dc:creator>Microsoft Corporation</dc:creator>
  <cp:lastModifiedBy>사용자</cp:lastModifiedBy>
  <cp:revision>185</cp:revision>
  <dcterms:created xsi:type="dcterms:W3CDTF">2006-10-05T04:04:58Z</dcterms:created>
  <dcterms:modified xsi:type="dcterms:W3CDTF">2019-04-17T11:28:43Z</dcterms:modified>
</cp:coreProperties>
</file>