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7" r:id="rId4"/>
    <p:sldId id="313" r:id="rId5"/>
    <p:sldId id="296" r:id="rId6"/>
    <p:sldId id="298" r:id="rId7"/>
    <p:sldId id="299" r:id="rId8"/>
    <p:sldId id="300" r:id="rId9"/>
    <p:sldId id="301" r:id="rId10"/>
    <p:sldId id="302" r:id="rId11"/>
    <p:sldId id="314" r:id="rId12"/>
    <p:sldId id="303" r:id="rId13"/>
    <p:sldId id="305" r:id="rId14"/>
    <p:sldId id="304" r:id="rId15"/>
    <p:sldId id="306" r:id="rId16"/>
    <p:sldId id="315" r:id="rId17"/>
    <p:sldId id="316" r:id="rId18"/>
    <p:sldId id="318" r:id="rId19"/>
    <p:sldId id="317" r:id="rId20"/>
    <p:sldId id="320" r:id="rId21"/>
    <p:sldId id="307" r:id="rId22"/>
    <p:sldId id="308" r:id="rId23"/>
    <p:sldId id="309" r:id="rId24"/>
    <p:sldId id="310" r:id="rId25"/>
    <p:sldId id="311" r:id="rId26"/>
    <p:sldId id="312" r:id="rId27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29"/>
      <p:bold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2673" autoAdjust="0"/>
  </p:normalViewPr>
  <p:slideViewPr>
    <p:cSldViewPr>
      <p:cViewPr varScale="1">
        <p:scale>
          <a:sx n="73" d="100"/>
          <a:sy n="73" d="100"/>
        </p:scale>
        <p:origin x="2694" y="6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2A869-1FBF-41B1-B1BF-EF047BB0F9FD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6031E-1E13-40C3-B1F2-6A665A6EF1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0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40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30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56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57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83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62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8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75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73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13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403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447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0322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867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272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6738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9656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46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052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1211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91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02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389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36031E-1E13-40C3-B1F2-6A665A6EF12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17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9.4:The Internet Group Management Protocol (IGMP) and Multicast Listener Discovery Protocol (MLD)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김대영</a:t>
            </a:r>
            <a:endParaRPr lang="en-US" altLang="ko-KR" dirty="0" smtClean="0"/>
          </a:p>
          <a:p>
            <a:r>
              <a:rPr lang="en-US" altLang="ko-KR" dirty="0" smtClean="0"/>
              <a:t>2014021627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M</a:t>
            </a:r>
            <a:r>
              <a:rPr lang="en-US" i="1" dirty="0" smtClean="0"/>
              <a:t>ulticast routing </a:t>
            </a:r>
            <a:r>
              <a:rPr lang="en-US" dirty="0" smtClean="0"/>
              <a:t>be enabled by one or more multicast routers.</a:t>
            </a:r>
          </a:p>
          <a:p>
            <a:endParaRPr lang="en-US" dirty="0" smtClean="0"/>
          </a:p>
          <a:p>
            <a:r>
              <a:rPr lang="en-US" dirty="0"/>
              <a:t>M</a:t>
            </a:r>
            <a:r>
              <a:rPr lang="en-US" dirty="0" smtClean="0"/>
              <a:t>ulticast </a:t>
            </a:r>
            <a:r>
              <a:rPr lang="en-US" dirty="0"/>
              <a:t>routers </a:t>
            </a:r>
            <a:r>
              <a:rPr lang="en-US" dirty="0" smtClean="0"/>
              <a:t>require </a:t>
            </a:r>
            <a:r>
              <a:rPr lang="en-US" dirty="0"/>
              <a:t>knowledge about which hosts are interested in what multicast </a:t>
            </a:r>
            <a:r>
              <a:rPr lang="en-US" dirty="0" smtClean="0"/>
              <a:t>groups.</a:t>
            </a:r>
          </a:p>
          <a:p>
            <a:pPr marL="0" indent="0">
              <a:buNone/>
            </a:pPr>
            <a:r>
              <a:rPr lang="en-US" dirty="0" smtClean="0"/>
              <a:t>	- To </a:t>
            </a:r>
            <a:r>
              <a:rPr lang="en-US" dirty="0"/>
              <a:t>arrange for multicast traffic to be delivered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 </a:t>
            </a:r>
            <a:r>
              <a:rPr lang="en-US" dirty="0" smtClean="0"/>
              <a:t> appropriately.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Execute a special </a:t>
            </a:r>
            <a:r>
              <a:rPr lang="en-US" dirty="0"/>
              <a:t>procedure called the </a:t>
            </a:r>
            <a:r>
              <a:rPr lang="en-US" i="1" dirty="0"/>
              <a:t>Reverse Path </a:t>
            </a:r>
            <a:endParaRPr lang="en-US" i="1" dirty="0" smtClean="0"/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Forwarding </a:t>
            </a:r>
            <a:r>
              <a:rPr lang="en-US" dirty="0"/>
              <a:t>(RPF) check</a:t>
            </a:r>
            <a:r>
              <a:rPr lang="en-US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en-US" altLang="ko-KR" dirty="0"/>
              <a:t>	</a:t>
            </a:r>
            <a:r>
              <a:rPr lang="en-US" altLang="ko-KR" dirty="0" smtClean="0"/>
              <a:t>- P</a:t>
            </a:r>
            <a:r>
              <a:rPr lang="en-US" dirty="0" smtClean="0"/>
              <a:t>erforms </a:t>
            </a:r>
            <a:r>
              <a:rPr lang="en-US" dirty="0"/>
              <a:t>a routing lookup on the source address </a:t>
            </a:r>
            <a:r>
              <a:rPr lang="en-US" dirty="0" smtClean="0"/>
              <a:t>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of </a:t>
            </a:r>
            <a:r>
              <a:rPr lang="en-US" dirty="0"/>
              <a:t>an arriving multicast datagram.</a:t>
            </a:r>
            <a:endParaRPr lang="en-US" altLang="ko-KR" dirty="0" smtClean="0"/>
          </a:p>
          <a:p>
            <a:endParaRPr lang="en-US" altLang="ko-KR" sz="1400" dirty="0" smtClean="0"/>
          </a:p>
          <a:p>
            <a:pPr marL="400050" lvl="1" indent="0">
              <a:buNone/>
            </a:pP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112568"/>
          </a:xfrm>
        </p:spPr>
        <p:txBody>
          <a:bodyPr>
            <a:normAutofit/>
          </a:bodyPr>
          <a:lstStyle/>
          <a:p>
            <a:r>
              <a:rPr lang="en-US" dirty="0"/>
              <a:t>Two major protocols are used to allow multicast </a:t>
            </a:r>
            <a:r>
              <a:rPr lang="en-US" dirty="0" smtClean="0"/>
              <a:t>routers </a:t>
            </a:r>
            <a:r>
              <a:rPr lang="en-US" dirty="0"/>
              <a:t>to learn the </a:t>
            </a:r>
            <a:r>
              <a:rPr lang="en-US" dirty="0" smtClean="0"/>
              <a:t>groups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- IPV4: </a:t>
            </a:r>
            <a:r>
              <a:rPr lang="en-US" i="1" dirty="0"/>
              <a:t>Internet Group Management Protocol </a:t>
            </a:r>
            <a:r>
              <a:rPr lang="en-US" dirty="0"/>
              <a:t>(IGMP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- IPV6: </a:t>
            </a:r>
            <a:r>
              <a:rPr lang="en-US" i="1" dirty="0"/>
              <a:t>Multicast Listener Discovery </a:t>
            </a:r>
            <a:r>
              <a:rPr lang="en-US" dirty="0"/>
              <a:t>(MLD</a:t>
            </a:r>
            <a:r>
              <a:rPr lang="en-US" dirty="0" smtClean="0"/>
              <a:t>)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L</a:t>
            </a:r>
            <a:r>
              <a:rPr lang="en-US" dirty="0" smtClean="0"/>
              <a:t>et </a:t>
            </a:r>
            <a:r>
              <a:rPr lang="en-US" dirty="0"/>
              <a:t>the multicast routers on a LAN (VLAN) know </a:t>
            </a:r>
            <a:r>
              <a:rPr lang="en-US" dirty="0" smtClean="0"/>
              <a:t>which</a:t>
            </a:r>
          </a:p>
          <a:p>
            <a:pPr marL="0" indent="0">
              <a:buNone/>
            </a:pPr>
            <a:r>
              <a:rPr lang="en-US" dirty="0" smtClean="0"/>
              <a:t>   hosts currently belong to which multicast groups.</a:t>
            </a:r>
          </a:p>
          <a:p>
            <a:pPr marL="0" indent="0">
              <a:buNone/>
            </a:pPr>
            <a:endParaRPr lang="en-US" b="1" dirty="0" smtClean="0"/>
          </a:p>
          <a:p>
            <a:endParaRPr lang="en-US" altLang="ko-KR" sz="1400" dirty="0" smtClean="0"/>
          </a:p>
          <a:p>
            <a:pPr marL="400050" lvl="1" indent="0">
              <a:buNone/>
            </a:pPr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31704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IGMP </a:t>
            </a:r>
            <a:r>
              <a:rPr lang="en-US" dirty="0"/>
              <a:t>version </a:t>
            </a:r>
            <a:r>
              <a:rPr lang="en-US" dirty="0" smtClean="0"/>
              <a:t>3: </a:t>
            </a:r>
            <a:r>
              <a:rPr lang="en-US" dirty="0"/>
              <a:t>[RFC3376</a:t>
            </a:r>
            <a:r>
              <a:rPr lang="en-US" dirty="0" smtClean="0"/>
              <a:t>]</a:t>
            </a:r>
          </a:p>
          <a:p>
            <a:r>
              <a:rPr lang="en-US" dirty="0" smtClean="0"/>
              <a:t>MLD version 2: </a:t>
            </a:r>
            <a:r>
              <a:rPr lang="en-US" dirty="0"/>
              <a:t>[RFC3810</a:t>
            </a:r>
            <a:r>
              <a:rPr lang="en-US" dirty="0" smtClean="0"/>
              <a:t>]</a:t>
            </a:r>
          </a:p>
          <a:p>
            <a:r>
              <a:rPr lang="en-US" dirty="0"/>
              <a:t>IGMPv3 and/or MLDv2 are required for </a:t>
            </a:r>
            <a:r>
              <a:rPr lang="en-US" dirty="0" smtClean="0"/>
              <a:t>supporting </a:t>
            </a:r>
          </a:p>
          <a:p>
            <a:pPr marL="0" indent="0">
              <a:buNone/>
            </a:pPr>
            <a:r>
              <a:rPr lang="en-US" dirty="0" smtClean="0"/>
              <a:t>   SSM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	- Add </a:t>
            </a:r>
            <a:r>
              <a:rPr lang="en-US" dirty="0"/>
              <a:t>the ability to select the sources of multicast </a:t>
            </a:r>
            <a:r>
              <a:rPr lang="en-US" dirty="0" smtClean="0"/>
              <a:t>	traffic and required </a:t>
            </a:r>
            <a:r>
              <a:rPr lang="en-US" dirty="0"/>
              <a:t>for deployment of SSM.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55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</a:t>
            </a:r>
            <a:r>
              <a:rPr lang="en-US" dirty="0"/>
              <a:t>IGMP (MLD) is used by an IPv4 (IPv6)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751" y="980728"/>
            <a:ext cx="5616624" cy="361023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1560" y="4662966"/>
            <a:ext cx="61148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IGMP/MLD Query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All </a:t>
            </a:r>
            <a:r>
              <a:rPr lang="en-US" dirty="0"/>
              <a:t>Hosts multicast address, 224.0.0.1 (IGMP</a:t>
            </a:r>
            <a:r>
              <a:rPr lang="en-US" dirty="0" smtClean="0"/>
              <a:t>)</a:t>
            </a:r>
            <a:endParaRPr lang="en-US" dirty="0"/>
          </a:p>
          <a:p>
            <a:pPr marL="742950" lvl="1" indent="-285750">
              <a:buFontTx/>
              <a:buChar char="-"/>
            </a:pPr>
            <a:r>
              <a:rPr lang="en-US" dirty="0"/>
              <a:t>Nodes link-scope multicast address, ff02::1 (MLD)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11560" y="5805264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membership changes </a:t>
            </a:r>
            <a:r>
              <a:rPr lang="en-US" dirty="0" smtClean="0"/>
              <a:t>occur, </a:t>
            </a:r>
            <a:r>
              <a:rPr lang="en-US" dirty="0"/>
              <a:t>Hosts may also </a:t>
            </a:r>
            <a:r>
              <a:rPr lang="en-US" dirty="0" smtClean="0"/>
              <a:t>send unsolicited reports.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9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IGMP is encapsulated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48" y="1412776"/>
            <a:ext cx="7805152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0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9.4.1 IGMP and MLD Processing by Group Members (“Group Member Part”)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group members’ portion of IGMP and </a:t>
            </a:r>
            <a:r>
              <a:rPr lang="en-US" dirty="0" smtClean="0"/>
              <a:t>MLD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 </a:t>
            </a:r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allow hosts </a:t>
            </a:r>
            <a:r>
              <a:rPr lang="en-US" dirty="0" smtClean="0"/>
              <a:t>to specify </a:t>
            </a:r>
            <a:r>
              <a:rPr lang="en-US" dirty="0"/>
              <a:t>what groups they </a:t>
            </a:r>
            <a:r>
              <a:rPr lang="en-US" dirty="0" smtClean="0"/>
              <a:t>are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interested in.</a:t>
            </a:r>
          </a:p>
          <a:p>
            <a:pPr marL="0" indent="0">
              <a:buNone/>
            </a:pPr>
            <a:r>
              <a:rPr lang="en-US" dirty="0" smtClean="0"/>
              <a:t>    -  Whether </a:t>
            </a:r>
            <a:r>
              <a:rPr lang="en-US" dirty="0"/>
              <a:t>traffic sent from </a:t>
            </a:r>
            <a:r>
              <a:rPr lang="en-US" dirty="0" smtClean="0"/>
              <a:t>particular sources </a:t>
            </a:r>
            <a:r>
              <a:rPr lang="en-US" dirty="0"/>
              <a:t>should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be </a:t>
            </a:r>
            <a:r>
              <a:rPr lang="en-US" dirty="0"/>
              <a:t>accepted or filtered out.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4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IGMPv3 </a:t>
            </a:r>
            <a:r>
              <a:rPr lang="en-US" dirty="0"/>
              <a:t>reports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1052736"/>
            <a:ext cx="7213253" cy="532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18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IGMPv3 group record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1" y="1196752"/>
            <a:ext cx="4752528" cy="473388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002002" y="1916832"/>
            <a:ext cx="4572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 of sources</a:t>
            </a:r>
            <a:endParaRPr lang="en-US" sz="2400" u="sng" dirty="0" smtClean="0">
              <a:latin typeface="+mj-lt"/>
            </a:endParaRPr>
          </a:p>
          <a:p>
            <a:r>
              <a:rPr lang="en-US" i="1" dirty="0" smtClean="0">
                <a:latin typeface="+mj-lt"/>
              </a:rPr>
              <a:t>     - Include </a:t>
            </a:r>
            <a:r>
              <a:rPr lang="en-US" dirty="0">
                <a:latin typeface="+mj-lt"/>
              </a:rPr>
              <a:t>mode </a:t>
            </a:r>
            <a:endParaRPr lang="en-US" dirty="0" smtClean="0">
              <a:latin typeface="+mj-lt"/>
            </a:endParaRPr>
          </a:p>
          <a:p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       </a:t>
            </a:r>
            <a:r>
              <a:rPr lang="en-US" dirty="0" smtClean="0"/>
              <a:t>only </a:t>
            </a:r>
            <a:r>
              <a:rPr lang="en-US" dirty="0"/>
              <a:t>sources from </a:t>
            </a:r>
            <a:r>
              <a:rPr lang="en-US" dirty="0" smtClean="0"/>
              <a:t>which traffic</a:t>
            </a:r>
          </a:p>
          <a:p>
            <a:r>
              <a:rPr lang="en-US" dirty="0" smtClean="0"/>
              <a:t>        </a:t>
            </a:r>
            <a:r>
              <a:rPr lang="en-US" dirty="0"/>
              <a:t>should be accepted.</a:t>
            </a:r>
            <a:endParaRPr lang="en-US" dirty="0">
              <a:latin typeface="+mj-lt"/>
            </a:endParaRPr>
          </a:p>
          <a:p>
            <a:r>
              <a:rPr lang="en-US" i="1" dirty="0" smtClean="0">
                <a:latin typeface="+mj-lt"/>
              </a:rPr>
              <a:t>     </a:t>
            </a:r>
          </a:p>
          <a:p>
            <a:r>
              <a:rPr lang="en-US" i="1" dirty="0">
                <a:latin typeface="+mj-lt"/>
              </a:rPr>
              <a:t> </a:t>
            </a:r>
            <a:r>
              <a:rPr lang="en-US" i="1" dirty="0" smtClean="0">
                <a:latin typeface="+mj-lt"/>
              </a:rPr>
              <a:t>    - Exclude </a:t>
            </a:r>
            <a:r>
              <a:rPr lang="en-US" dirty="0" smtClean="0">
                <a:latin typeface="+mj-lt"/>
              </a:rPr>
              <a:t>mode</a:t>
            </a:r>
          </a:p>
          <a:p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       </a:t>
            </a:r>
            <a:r>
              <a:rPr lang="en-US" dirty="0" smtClean="0"/>
              <a:t>the </a:t>
            </a:r>
            <a:r>
              <a:rPr lang="en-US" dirty="0"/>
              <a:t>ones </a:t>
            </a:r>
            <a:r>
              <a:rPr lang="en-US" dirty="0" smtClean="0"/>
              <a:t>to be </a:t>
            </a:r>
            <a:r>
              <a:rPr lang="en-US" dirty="0"/>
              <a:t>filtered </a:t>
            </a:r>
            <a:r>
              <a:rPr lang="en-US" dirty="0" smtClean="0"/>
              <a:t>out</a:t>
            </a:r>
          </a:p>
          <a:p>
            <a:r>
              <a:rPr lang="en-US" dirty="0"/>
              <a:t> </a:t>
            </a:r>
            <a:r>
              <a:rPr lang="en-US" dirty="0" smtClean="0"/>
              <a:t>       </a:t>
            </a:r>
            <a:r>
              <a:rPr lang="en-US" dirty="0"/>
              <a:t>(all others are allowed).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762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Significant flexibility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356" y="1484784"/>
            <a:ext cx="7469287" cy="41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9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9.4.1 IGMP and MLD Processing by Group Members (“Group Member Part”)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receiving a query, group members do not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respond </a:t>
            </a:r>
            <a:r>
              <a:rPr lang="en-US" dirty="0"/>
              <a:t>immediately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400050" lvl="1" indent="0">
              <a:buNone/>
            </a:pPr>
            <a:r>
              <a:rPr lang="en-US" dirty="0" smtClean="0"/>
              <a:t>	- They </a:t>
            </a:r>
            <a:r>
              <a:rPr lang="en-US" dirty="0"/>
              <a:t>set a random (bounded) timer to </a:t>
            </a:r>
            <a:r>
              <a:rPr lang="en-US" dirty="0" smtClean="0"/>
              <a:t>determine</a:t>
            </a:r>
          </a:p>
          <a:p>
            <a:pPr marL="400050" lvl="1" indent="0">
              <a:buNone/>
            </a:pPr>
            <a:r>
              <a:rPr lang="en-US" dirty="0"/>
              <a:t>	</a:t>
            </a:r>
            <a:r>
              <a:rPr lang="en-US" dirty="0" smtClean="0"/>
              <a:t>  when </a:t>
            </a:r>
            <a:r>
              <a:rPr lang="en-US" dirty="0"/>
              <a:t>to respond.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- </a:t>
            </a:r>
            <a:r>
              <a:rPr lang="en-US" sz="2000" dirty="0" smtClean="0"/>
              <a:t>During this delay </a:t>
            </a:r>
            <a:r>
              <a:rPr lang="en-US" sz="2000" dirty="0"/>
              <a:t>interval, processes may </a:t>
            </a:r>
            <a:r>
              <a:rPr lang="en-US" sz="2000" dirty="0" smtClean="0"/>
              <a:t>alter their group/	  source interests.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► </a:t>
            </a:r>
            <a:r>
              <a:rPr lang="en-US" sz="2000" dirty="0"/>
              <a:t>saving overhead</a:t>
            </a:r>
          </a:p>
        </p:txBody>
      </p:sp>
    </p:spTree>
    <p:extLst>
      <p:ext uri="{BB962C8B-B14F-4D97-AF65-F5344CB8AC3E}">
        <p14:creationId xmlns:p14="http://schemas.microsoft.com/office/powerpoint/2010/main" val="2877297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9.4.2 </a:t>
            </a:r>
            <a:r>
              <a:rPr lang="en-US" dirty="0"/>
              <a:t>IGMP and MLD Processing by Group </a:t>
            </a:r>
            <a:r>
              <a:rPr lang="en-US" dirty="0" smtClean="0"/>
              <a:t>Routers (“Multicast Router </a:t>
            </a:r>
            <a:r>
              <a:rPr lang="en-US" dirty="0"/>
              <a:t>Part”)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i="1" dirty="0" smtClean="0"/>
          </a:p>
          <a:p>
            <a:r>
              <a:rPr lang="en-US" i="1" dirty="0" smtClean="0"/>
              <a:t>Multicast </a:t>
            </a:r>
            <a:r>
              <a:rPr lang="en-US" i="1" dirty="0"/>
              <a:t>router</a:t>
            </a:r>
            <a:r>
              <a:rPr lang="en-US" dirty="0"/>
              <a:t> is to determine, </a:t>
            </a:r>
            <a:r>
              <a:rPr lang="en-US" dirty="0" smtClean="0"/>
              <a:t>whether </a:t>
            </a:r>
            <a:r>
              <a:rPr lang="en-US" dirty="0"/>
              <a:t>at least one </a:t>
            </a:r>
            <a:r>
              <a:rPr lang="en-US" dirty="0" smtClean="0"/>
              <a:t>      group </a:t>
            </a:r>
            <a:r>
              <a:rPr lang="en-US" dirty="0"/>
              <a:t>member is </a:t>
            </a:r>
            <a:r>
              <a:rPr lang="en-US" dirty="0" smtClean="0"/>
              <a:t>present to </a:t>
            </a:r>
            <a:r>
              <a:rPr lang="en-US" dirty="0"/>
              <a:t>receive </a:t>
            </a:r>
            <a:r>
              <a:rPr lang="en-US" dirty="0" smtClean="0"/>
              <a:t>corresponding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traffic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ccomplished </a:t>
            </a:r>
            <a:r>
              <a:rPr lang="en-US" dirty="0"/>
              <a:t>by sending queries </a:t>
            </a:r>
            <a:r>
              <a:rPr lang="en-US" dirty="0" smtClean="0"/>
              <a:t>and building state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describing the existence of such members based </a:t>
            </a:r>
            <a:r>
              <a:rPr lang="en-US" dirty="0" smtClean="0"/>
              <a:t>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the reports </a:t>
            </a:r>
            <a:r>
              <a:rPr lang="en-US" dirty="0" smtClean="0"/>
              <a:t>they send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8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IGMPv3 query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556792"/>
            <a:ext cx="5586920" cy="3653209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082690" y="3068960"/>
            <a:ext cx="4057521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Queries </a:t>
            </a:r>
            <a:r>
              <a:rPr lang="en-US" dirty="0"/>
              <a:t>use a group address of </a:t>
            </a:r>
            <a:r>
              <a:rPr lang="en-US" dirty="0" smtClean="0"/>
              <a:t>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Sent </a:t>
            </a:r>
            <a:r>
              <a:rPr lang="en-US" dirty="0"/>
              <a:t>to the All Hosts </a:t>
            </a:r>
            <a:r>
              <a:rPr lang="en-US" dirty="0" smtClean="0"/>
              <a:t>multicast</a:t>
            </a:r>
          </a:p>
          <a:p>
            <a:r>
              <a:rPr lang="en-US" dirty="0"/>
              <a:t> </a:t>
            </a:r>
            <a:r>
              <a:rPr lang="en-US" dirty="0" smtClean="0"/>
              <a:t>   address</a:t>
            </a:r>
          </a:p>
          <a:p>
            <a:r>
              <a:rPr lang="en-US" dirty="0"/>
              <a:t> </a:t>
            </a:r>
            <a:r>
              <a:rPr lang="en-US" dirty="0" smtClean="0"/>
              <a:t>   - 224.0.0.1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QRV </a:t>
            </a:r>
            <a:r>
              <a:rPr lang="en-US" dirty="0"/>
              <a:t>value</a:t>
            </a:r>
          </a:p>
          <a:p>
            <a:r>
              <a:rPr lang="en-US" dirty="0" smtClean="0"/>
              <a:t>    - encodes </a:t>
            </a:r>
            <a:r>
              <a:rPr lang="en-US" dirty="0"/>
              <a:t>the maximum number 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of retransmissions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QQIC </a:t>
            </a:r>
            <a:r>
              <a:rPr lang="en-US" dirty="0" smtClean="0"/>
              <a:t>field</a:t>
            </a:r>
          </a:p>
          <a:p>
            <a:r>
              <a:rPr lang="en-US" dirty="0" smtClean="0"/>
              <a:t>    - The periodic query interval.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95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IGMPv3 query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/>
            <a:r>
              <a:rPr lang="en-US" i="1" dirty="0"/>
              <a:t>Max </a:t>
            </a:r>
            <a:r>
              <a:rPr lang="en-US" i="1" dirty="0" err="1"/>
              <a:t>Resp</a:t>
            </a:r>
            <a:r>
              <a:rPr lang="en-US" i="1" dirty="0"/>
              <a:t> Code </a:t>
            </a:r>
            <a:r>
              <a:rPr lang="en-US" dirty="0"/>
              <a:t>field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000" dirty="0" smtClean="0"/>
              <a:t>-  encodes </a:t>
            </a:r>
            <a:r>
              <a:rPr lang="en-US" sz="2000" dirty="0"/>
              <a:t>the maximum amount </a:t>
            </a:r>
            <a:r>
              <a:rPr lang="en-US" sz="2000" dirty="0" smtClean="0"/>
              <a:t>of </a:t>
            </a:r>
            <a:r>
              <a:rPr lang="en-US" sz="2000" dirty="0"/>
              <a:t>time the </a:t>
            </a:r>
            <a:r>
              <a:rPr lang="en-US" sz="2000" dirty="0" smtClean="0"/>
              <a:t>receiver 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 of </a:t>
            </a:r>
            <a:r>
              <a:rPr lang="en-US" sz="2000" dirty="0"/>
              <a:t>the </a:t>
            </a:r>
            <a:r>
              <a:rPr lang="en-US" sz="2000" dirty="0" smtClean="0"/>
              <a:t>query </a:t>
            </a:r>
            <a:r>
              <a:rPr lang="en-US" sz="2000" dirty="0"/>
              <a:t>should delay before </a:t>
            </a:r>
            <a:r>
              <a:rPr lang="en-US" sz="2000" dirty="0" smtClean="0"/>
              <a:t>sending a report. </a:t>
            </a:r>
            <a:endParaRPr lang="en-US" sz="2000" dirty="0"/>
          </a:p>
          <a:p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492896"/>
            <a:ext cx="6153150" cy="18478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547664" y="4556770"/>
            <a:ext cx="6408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/>
              <a:t>encoding </a:t>
            </a:r>
            <a:r>
              <a:rPr lang="en-US" sz="2000" dirty="0"/>
              <a:t>provides for a possible range of (16)(8) = 128 to (31)(1024) </a:t>
            </a:r>
            <a:r>
              <a:rPr lang="en-US" sz="2000" dirty="0" smtClean="0"/>
              <a:t>= 31,744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/>
              <a:t>(i.e., about 13s to 53 minutes).</a:t>
            </a:r>
          </a:p>
        </p:txBody>
      </p:sp>
    </p:spTree>
    <p:extLst>
      <p:ext uri="{BB962C8B-B14F-4D97-AF65-F5344CB8AC3E}">
        <p14:creationId xmlns:p14="http://schemas.microsoft.com/office/powerpoint/2010/main" val="427707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IGMPv3 query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three variants of the query </a:t>
            </a:r>
            <a:r>
              <a:rPr lang="en-US" dirty="0" smtClean="0"/>
              <a:t>message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</a:t>
            </a:r>
            <a:r>
              <a:rPr lang="en-US" i="1" dirty="0"/>
              <a:t>general query</a:t>
            </a:r>
            <a:r>
              <a:rPr lang="en-US" dirty="0"/>
              <a:t>, </a:t>
            </a:r>
            <a:endParaRPr lang="en-US" dirty="0" smtClean="0"/>
          </a:p>
          <a:p>
            <a:pPr marL="0" indent="0">
              <a:buNone/>
            </a:pPr>
            <a:r>
              <a:rPr lang="en-US" i="1" dirty="0"/>
              <a:t>	</a:t>
            </a:r>
            <a:r>
              <a:rPr lang="en-US" dirty="0" smtClean="0"/>
              <a:t>used </a:t>
            </a:r>
            <a:r>
              <a:rPr lang="en-US" dirty="0"/>
              <a:t>by the multicast router to update information </a:t>
            </a:r>
            <a:r>
              <a:rPr lang="en-US" dirty="0" smtClean="0"/>
              <a:t>	regarding any multicast </a:t>
            </a:r>
            <a:r>
              <a:rPr lang="en-US" dirty="0"/>
              <a:t>group</a:t>
            </a:r>
            <a:endParaRPr lang="en-US" i="1" dirty="0"/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i="1" dirty="0" smtClean="0"/>
              <a:t>     - group-specific query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       </a:t>
            </a:r>
            <a:r>
              <a:rPr lang="en-US" dirty="0"/>
              <a:t>similar to general queries but are specific to </a:t>
            </a:r>
            <a:r>
              <a:rPr lang="en-US" dirty="0" smtClean="0"/>
              <a:t>the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identified </a:t>
            </a:r>
            <a:r>
              <a:rPr lang="en-US" dirty="0"/>
              <a:t>group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 smtClean="0"/>
              <a:t>     - </a:t>
            </a:r>
            <a:r>
              <a:rPr lang="en-US" i="1" dirty="0" smtClean="0"/>
              <a:t>group-and-source-specific query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essentially a group-specific query with a set of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sources </a:t>
            </a:r>
            <a:r>
              <a:rPr lang="en-US" dirty="0"/>
              <a:t>included.</a:t>
            </a:r>
          </a:p>
        </p:txBody>
      </p:sp>
    </p:spTree>
    <p:extLst>
      <p:ext uri="{BB962C8B-B14F-4D97-AF65-F5344CB8AC3E}">
        <p14:creationId xmlns:p14="http://schemas.microsoft.com/office/powerpoint/2010/main" val="174689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9.4.3 Example</a:t>
            </a:r>
            <a:endParaRPr 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0413" y="908720"/>
            <a:ext cx="8295653" cy="561662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51520" y="1986866"/>
            <a:ext cx="7621971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85475" y="1910212"/>
            <a:ext cx="67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cxnSp>
        <p:nvCxnSpPr>
          <p:cNvPr id="11" name="직선 연결선 10"/>
          <p:cNvCxnSpPr/>
          <p:nvPr/>
        </p:nvCxnSpPr>
        <p:spPr>
          <a:xfrm>
            <a:off x="2555776" y="3068960"/>
            <a:ext cx="5655792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801509" y="4341823"/>
            <a:ext cx="2384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MAC-layer addresses</a:t>
            </a: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2051720" y="3573016"/>
            <a:ext cx="367240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꺾인 연결선 21"/>
          <p:cNvCxnSpPr>
            <a:endCxn id="18" idx="1"/>
          </p:cNvCxnSpPr>
          <p:nvPr/>
        </p:nvCxnSpPr>
        <p:spPr>
          <a:xfrm>
            <a:off x="4427984" y="4160932"/>
            <a:ext cx="373525" cy="365557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24128" y="3163787"/>
            <a:ext cx="3224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Hop-by-Hop </a:t>
            </a:r>
            <a:r>
              <a:rPr lang="en-US" dirty="0" smtClean="0"/>
              <a:t>option, header and </a:t>
            </a:r>
            <a:r>
              <a:rPr lang="en-US" i="1" dirty="0" smtClean="0"/>
              <a:t>Type</a:t>
            </a:r>
            <a:r>
              <a:rPr lang="en-US" dirty="0"/>
              <a:t>, </a:t>
            </a:r>
            <a:r>
              <a:rPr lang="en-US" i="1" dirty="0"/>
              <a:t>Code</a:t>
            </a:r>
            <a:r>
              <a:rPr lang="en-US" dirty="0"/>
              <a:t>, </a:t>
            </a:r>
            <a:r>
              <a:rPr lang="en-US" i="1" dirty="0"/>
              <a:t>Checksum</a:t>
            </a:r>
            <a:r>
              <a:rPr lang="en-US" dirty="0"/>
              <a:t>, and </a:t>
            </a:r>
            <a:r>
              <a:rPr lang="en-US" i="1" dirty="0" smtClean="0"/>
              <a:t>Max Response </a:t>
            </a:r>
            <a:r>
              <a:rPr lang="en-US" dirty="0"/>
              <a:t>fields of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MLD message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611560" y="3933056"/>
            <a:ext cx="93610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8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9.4.3 Example</a:t>
            </a:r>
            <a:endParaRPr 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20" y="1052736"/>
            <a:ext cx="8817760" cy="4007371"/>
          </a:xfrm>
          <a:prstGeom prst="rect">
            <a:avLst/>
          </a:prstGeom>
        </p:spPr>
      </p:pic>
      <p:cxnSp>
        <p:nvCxnSpPr>
          <p:cNvPr id="5" name="직선 연결선 4"/>
          <p:cNvCxnSpPr/>
          <p:nvPr/>
        </p:nvCxnSpPr>
        <p:spPr>
          <a:xfrm>
            <a:off x="395536" y="4149080"/>
            <a:ext cx="238660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47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9.4.3 Example</a:t>
            </a:r>
            <a:endParaRPr 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50" y="1268760"/>
            <a:ext cx="8801100" cy="3381375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380051" y="4656232"/>
            <a:ext cx="83838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destination address of the report is </a:t>
            </a:r>
            <a:r>
              <a:rPr lang="en-US" sz="2000" dirty="0" smtClean="0"/>
              <a:t>the multicast </a:t>
            </a:r>
            <a:r>
              <a:rPr lang="en-US" sz="2000" dirty="0"/>
              <a:t>address </a:t>
            </a:r>
            <a:r>
              <a:rPr lang="en-US" sz="2000" dirty="0" smtClean="0"/>
              <a:t>of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</a:t>
            </a:r>
            <a:r>
              <a:rPr lang="en-US" sz="2000" dirty="0"/>
              <a:t>interest, ff02::2:7408:ff56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259632" y="5445224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MAC layer, this </a:t>
            </a:r>
            <a:r>
              <a:rPr lang="en-US" dirty="0" smtClean="0"/>
              <a:t>destination address </a:t>
            </a:r>
            <a:r>
              <a:rPr lang="en-US" dirty="0"/>
              <a:t>is mapped </a:t>
            </a:r>
            <a:r>
              <a:rPr lang="en-US" dirty="0" smtClean="0"/>
              <a:t>to </a:t>
            </a:r>
          </a:p>
          <a:p>
            <a:r>
              <a:rPr lang="en-US" dirty="0"/>
              <a:t> </a:t>
            </a:r>
            <a:r>
              <a:rPr lang="en-US" dirty="0" smtClean="0"/>
              <a:t>  33:33:74:08:ff:56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58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9.4.3 Example</a:t>
            </a:r>
            <a:endParaRPr 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908720"/>
            <a:ext cx="6416746" cy="5685821"/>
          </a:xfrm>
          <a:prstGeom prst="rect">
            <a:avLst/>
          </a:prstGeom>
        </p:spPr>
      </p:pic>
      <p:cxnSp>
        <p:nvCxnSpPr>
          <p:cNvPr id="7" name="직선 화살표 연결선 6"/>
          <p:cNvCxnSpPr/>
          <p:nvPr/>
        </p:nvCxnSpPr>
        <p:spPr>
          <a:xfrm>
            <a:off x="4612021" y="6021288"/>
            <a:ext cx="68005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5436096" y="583662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The MLD </a:t>
            </a:r>
            <a:r>
              <a:rPr lang="en-US" dirty="0" err="1" smtClean="0"/>
              <a:t>querier</a:t>
            </a:r>
            <a:endParaRPr lang="en-US" dirty="0"/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4612021" y="5334915"/>
            <a:ext cx="68005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직사각형 10"/>
          <p:cNvSpPr/>
          <p:nvPr/>
        </p:nvSpPr>
        <p:spPr>
          <a:xfrm>
            <a:off x="5436096" y="515024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ONC RPC</a:t>
            </a:r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4628246" y="3566964"/>
            <a:ext cx="68005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5452321" y="33822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ll MLDv2-capable routers</a:t>
            </a:r>
            <a:endParaRPr lang="en-US" dirty="0"/>
          </a:p>
        </p:txBody>
      </p:sp>
      <p:cxnSp>
        <p:nvCxnSpPr>
          <p:cNvPr id="14" name="직선 화살표 연결선 13"/>
          <p:cNvCxnSpPr/>
          <p:nvPr/>
        </p:nvCxnSpPr>
        <p:spPr>
          <a:xfrm>
            <a:off x="4628246" y="4191814"/>
            <a:ext cx="68005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5452321" y="40071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irst </a:t>
            </a:r>
            <a:r>
              <a:rPr lang="en-US" dirty="0"/>
              <a:t>solicited-node address</a:t>
            </a:r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4628246" y="4693521"/>
            <a:ext cx="68005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>
          <a:xfrm>
            <a:off x="5452321" y="450885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All Routers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105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9.4.3 Example</a:t>
            </a:r>
            <a:endParaRPr 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7" y="847725"/>
            <a:ext cx="8886825" cy="5162550"/>
          </a:xfrm>
          <a:prstGeom prst="rect">
            <a:avLst/>
          </a:prstGeom>
        </p:spPr>
      </p:pic>
      <p:cxnSp>
        <p:nvCxnSpPr>
          <p:cNvPr id="8" name="직선 연결선 7"/>
          <p:cNvCxnSpPr/>
          <p:nvPr/>
        </p:nvCxnSpPr>
        <p:spPr>
          <a:xfrm>
            <a:off x="539552" y="4221088"/>
            <a:ext cx="122413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직사각형 17"/>
          <p:cNvSpPr/>
          <p:nvPr/>
        </p:nvSpPr>
        <p:spPr>
          <a:xfrm>
            <a:off x="424538" y="6093296"/>
            <a:ext cx="7603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IGMPv2 </a:t>
            </a:r>
            <a:r>
              <a:rPr lang="en-US" dirty="0" smtClean="0"/>
              <a:t>messages are </a:t>
            </a:r>
            <a:r>
              <a:rPr lang="en-US" dirty="0"/>
              <a:t>sent to the IP address of the </a:t>
            </a:r>
            <a:r>
              <a:rPr lang="en-US" dirty="0" smtClean="0"/>
              <a:t>group.</a:t>
            </a:r>
            <a:endParaRPr lang="en-US" dirty="0"/>
          </a:p>
        </p:txBody>
      </p:sp>
      <p:cxnSp>
        <p:nvCxnSpPr>
          <p:cNvPr id="19" name="직선 연결선 18"/>
          <p:cNvCxnSpPr/>
          <p:nvPr/>
        </p:nvCxnSpPr>
        <p:spPr>
          <a:xfrm>
            <a:off x="611560" y="5013176"/>
            <a:ext cx="288032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64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9.4.4 Lightweight IGMPv3 and MLDv2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implified </a:t>
            </a:r>
            <a:r>
              <a:rPr lang="en-US" dirty="0"/>
              <a:t>versions of </a:t>
            </a:r>
            <a:r>
              <a:rPr lang="en-US" dirty="0" smtClean="0"/>
              <a:t>IGMPv3</a:t>
            </a:r>
          </a:p>
          <a:p>
            <a:pPr marL="0" indent="0">
              <a:buNone/>
            </a:pPr>
            <a:r>
              <a:rPr lang="en-US" dirty="0" smtClean="0"/>
              <a:t>	-  </a:t>
            </a:r>
            <a:r>
              <a:rPr lang="en-US" i="1" dirty="0" smtClean="0"/>
              <a:t>Lightweight </a:t>
            </a:r>
            <a:r>
              <a:rPr lang="en-US" dirty="0"/>
              <a:t>IGMPv3 (LW-IGMPv3</a:t>
            </a:r>
            <a:r>
              <a:rPr lang="en-US" dirty="0" smtClean="0"/>
              <a:t>)</a:t>
            </a:r>
          </a:p>
          <a:p>
            <a:r>
              <a:rPr lang="en-US" dirty="0"/>
              <a:t>Simplified versions of </a:t>
            </a:r>
            <a:r>
              <a:rPr lang="en-US" dirty="0" smtClean="0"/>
              <a:t>MLDv2</a:t>
            </a:r>
          </a:p>
          <a:p>
            <a:pPr marL="0" indent="0">
              <a:buNone/>
            </a:pPr>
            <a:r>
              <a:rPr lang="en-US" dirty="0" smtClean="0"/>
              <a:t>	-  </a:t>
            </a:r>
            <a:r>
              <a:rPr lang="en-US" i="1" dirty="0"/>
              <a:t>Lightweight </a:t>
            </a:r>
            <a:r>
              <a:rPr lang="en-US" dirty="0" smtClean="0"/>
              <a:t>MLDv2</a:t>
            </a:r>
            <a:r>
              <a:rPr lang="en-US" i="1" dirty="0" smtClean="0"/>
              <a:t> </a:t>
            </a:r>
            <a:r>
              <a:rPr lang="en-US" dirty="0" smtClean="0"/>
              <a:t>(LW-MLDv2)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LW-IGMPv3</a:t>
            </a:r>
            <a:r>
              <a:rPr lang="en-US" dirty="0"/>
              <a:t>,</a:t>
            </a:r>
            <a:r>
              <a:rPr lang="en-US" dirty="0" smtClean="0"/>
              <a:t> LW-MLDv2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	- S</a:t>
            </a:r>
            <a:r>
              <a:rPr lang="en-US" dirty="0" smtClean="0"/>
              <a:t>upport both </a:t>
            </a:r>
            <a:r>
              <a:rPr lang="en-US" dirty="0"/>
              <a:t>ASM and </a:t>
            </a:r>
            <a:r>
              <a:rPr lang="en-US" dirty="0" smtClean="0"/>
              <a:t>SSM	</a:t>
            </a:r>
          </a:p>
          <a:p>
            <a:pPr marL="0" indent="0">
              <a:buNone/>
            </a:pPr>
            <a:r>
              <a:rPr lang="en-US" dirty="0"/>
              <a:t>	- use a message format compatible with </a:t>
            </a:r>
            <a:r>
              <a:rPr lang="en-US" dirty="0" smtClean="0"/>
              <a:t>IGMPv3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 and MLDv2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/>
              <a:t>lack the specific source-blocking function</a:t>
            </a:r>
          </a:p>
        </p:txBody>
      </p:sp>
    </p:spTree>
    <p:extLst>
      <p:ext uri="{BB962C8B-B14F-4D97-AF65-F5344CB8AC3E}">
        <p14:creationId xmlns:p14="http://schemas.microsoft.com/office/powerpoint/2010/main" val="314561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Comparison of operations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5616" y="1340768"/>
            <a:ext cx="6707088" cy="253920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115616" y="4312019"/>
            <a:ext cx="640797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</a:t>
            </a:r>
            <a:r>
              <a:rPr lang="en-US" dirty="0" smtClean="0"/>
              <a:t>mpty </a:t>
            </a:r>
            <a:r>
              <a:rPr lang="en-US" dirty="0"/>
              <a:t>set notation </a:t>
            </a:r>
            <a:r>
              <a:rPr lang="en-US" dirty="0" smtClean="0"/>
              <a:t>({}):</a:t>
            </a:r>
            <a:r>
              <a:rPr lang="en-US" dirty="0"/>
              <a:t> null source address list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TO_EX</a:t>
            </a:r>
            <a:r>
              <a:rPr lang="en-US" dirty="0" smtClean="0"/>
              <a:t>({}): </a:t>
            </a:r>
            <a:r>
              <a:rPr lang="en-US" dirty="0"/>
              <a:t>message of type </a:t>
            </a:r>
            <a:r>
              <a:rPr lang="en-US" dirty="0" smtClean="0"/>
              <a:t>0x04 indicating </a:t>
            </a:r>
            <a:r>
              <a:rPr lang="en-US" dirty="0"/>
              <a:t>a change 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     to </a:t>
            </a:r>
            <a:r>
              <a:rPr lang="en-US" dirty="0"/>
              <a:t>EXCLUDE mode with no associated sources</a:t>
            </a:r>
            <a:r>
              <a:rPr lang="en-U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(*, G</a:t>
            </a:r>
            <a:r>
              <a:rPr lang="en-US" dirty="0" smtClean="0"/>
              <a:t>): </a:t>
            </a:r>
            <a:r>
              <a:rPr lang="en-US" dirty="0"/>
              <a:t>group G associated with any </a:t>
            </a:r>
            <a:r>
              <a:rPr lang="en-US" dirty="0" smtClean="0"/>
              <a:t>source.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(S, G</a:t>
            </a:r>
            <a:r>
              <a:rPr lang="en-US" dirty="0" smtClean="0"/>
              <a:t>): </a:t>
            </a:r>
            <a:r>
              <a:rPr lang="en-US" dirty="0"/>
              <a:t>group G associated with specific source </a:t>
            </a:r>
            <a:r>
              <a:rPr lang="en-US" dirty="0" smtClean="0"/>
              <a:t>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27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9.4.5 IGMP and MLD Robustness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Main concerns </a:t>
            </a:r>
            <a:r>
              <a:rPr lang="en-US" dirty="0"/>
              <a:t>with the robustness and </a:t>
            </a:r>
            <a:r>
              <a:rPr lang="en-US" dirty="0" smtClean="0"/>
              <a:t>reliability</a:t>
            </a:r>
          </a:p>
          <a:p>
            <a:pPr lvl="1"/>
            <a:r>
              <a:rPr lang="en-US" dirty="0"/>
              <a:t>Failures of IGMP or MLD, or multicast more </a:t>
            </a:r>
            <a:r>
              <a:rPr lang="en-US" dirty="0" smtClean="0"/>
              <a:t>generally</a:t>
            </a:r>
          </a:p>
          <a:p>
            <a:pPr lvl="2"/>
            <a:r>
              <a:rPr lang="en-US" dirty="0"/>
              <a:t>can </a:t>
            </a:r>
            <a:r>
              <a:rPr lang="en-US" dirty="0" smtClean="0"/>
              <a:t>lead </a:t>
            </a:r>
            <a:r>
              <a:rPr lang="en-US" dirty="0"/>
              <a:t>to either the distribution of unwanted multicast </a:t>
            </a:r>
            <a:r>
              <a:rPr lang="en-US" dirty="0" smtClean="0"/>
              <a:t>traffic.</a:t>
            </a:r>
          </a:p>
          <a:p>
            <a:pPr lvl="2"/>
            <a:r>
              <a:rPr lang="en-US" dirty="0"/>
              <a:t>T</a:t>
            </a:r>
            <a:r>
              <a:rPr lang="en-US" dirty="0" smtClean="0"/>
              <a:t>he inability to deliver desired multicast traffic.</a:t>
            </a:r>
          </a:p>
          <a:p>
            <a:pPr lvl="2"/>
            <a:endParaRPr lang="en-US" dirty="0"/>
          </a:p>
          <a:p>
            <a:pPr lvl="1"/>
            <a:r>
              <a:rPr lang="en-US" dirty="0" smtClean="0"/>
              <a:t>The loss </a:t>
            </a:r>
            <a:r>
              <a:rPr lang="en-US" dirty="0"/>
              <a:t>of protocol </a:t>
            </a:r>
            <a:r>
              <a:rPr lang="en-US" dirty="0" smtClean="0"/>
              <a:t>messages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00050"/>
            <a:r>
              <a:rPr lang="en-US" dirty="0" smtClean="0"/>
              <a:t>The </a:t>
            </a:r>
            <a:r>
              <a:rPr lang="en-US" dirty="0"/>
              <a:t>potential failure of a multicast </a:t>
            </a:r>
            <a:r>
              <a:rPr lang="en-US" dirty="0" smtClean="0"/>
              <a:t>router</a:t>
            </a:r>
          </a:p>
          <a:p>
            <a:pPr marL="800100" lvl="1"/>
            <a:r>
              <a:rPr lang="en-US" dirty="0" smtClean="0"/>
              <a:t>handled </a:t>
            </a:r>
            <a:r>
              <a:rPr lang="en-US" dirty="0"/>
              <a:t>by allowing more </a:t>
            </a:r>
            <a:r>
              <a:rPr lang="en-US" dirty="0" smtClean="0"/>
              <a:t>than one </a:t>
            </a:r>
            <a:r>
              <a:rPr lang="en-US" dirty="0"/>
              <a:t>multicast router to </a:t>
            </a:r>
            <a:endParaRPr lang="en-US" dirty="0" smtClean="0"/>
          </a:p>
          <a:p>
            <a:pPr marL="514350" lvl="1" indent="0">
              <a:buNone/>
            </a:pPr>
            <a:r>
              <a:rPr lang="en-US" dirty="0"/>
              <a:t> </a:t>
            </a:r>
            <a:r>
              <a:rPr lang="en-US" dirty="0" smtClean="0"/>
              <a:t>  operate on the same link. 	</a:t>
            </a:r>
          </a:p>
          <a:p>
            <a:pPr marL="514350" lvl="1" indent="0">
              <a:buNone/>
            </a:pPr>
            <a:r>
              <a:rPr lang="en-US" dirty="0" smtClean="0"/>
              <a:t>		</a:t>
            </a:r>
          </a:p>
          <a:p>
            <a:r>
              <a:rPr lang="en-US" dirty="0"/>
              <a:t>To help guard against lost protocol messages, </a:t>
            </a:r>
            <a:r>
              <a:rPr lang="en-US" dirty="0" smtClean="0"/>
              <a:t>some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/>
              <a:t>messages are </a:t>
            </a:r>
            <a:r>
              <a:rPr lang="en-US" dirty="0" smtClean="0"/>
              <a:t>retransmitted up </a:t>
            </a:r>
            <a:r>
              <a:rPr lang="en-US" dirty="0"/>
              <a:t>to a small number of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times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6541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9.4.6 </a:t>
            </a:r>
            <a:r>
              <a:rPr lang="en-US" altLang="ko-KR" dirty="0" smtClean="0"/>
              <a:t>IGMP</a:t>
            </a:r>
            <a:r>
              <a:rPr lang="ko-KR" altLang="en-US" dirty="0"/>
              <a:t> </a:t>
            </a:r>
            <a:r>
              <a:rPr lang="en-US" altLang="ko-KR" dirty="0" smtClean="0"/>
              <a:t>and MLD </a:t>
            </a:r>
            <a:br>
              <a:rPr lang="en-US" altLang="ko-KR" dirty="0" smtClean="0"/>
            </a:br>
            <a:r>
              <a:rPr lang="en-US" altLang="ko-KR" dirty="0" smtClean="0"/>
              <a:t>Counters and Variables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050" dirty="0" smtClean="0"/>
          </a:p>
          <a:p>
            <a:r>
              <a:rPr lang="en-US" dirty="0" smtClean="0"/>
              <a:t>IGMP </a:t>
            </a:r>
            <a:r>
              <a:rPr lang="en-US" dirty="0"/>
              <a:t>and MLD are soft-state </a:t>
            </a:r>
            <a:r>
              <a:rPr lang="en-US" dirty="0" smtClean="0"/>
              <a:t>protocols</a:t>
            </a:r>
          </a:p>
          <a:p>
            <a:pPr lvl="1"/>
            <a:r>
              <a:rPr lang="en-US" dirty="0"/>
              <a:t>deal with failures of routers, </a:t>
            </a:r>
            <a:r>
              <a:rPr lang="en-US" dirty="0" smtClean="0"/>
              <a:t>loss of </a:t>
            </a:r>
            <a:r>
              <a:rPr lang="en-US" dirty="0"/>
              <a:t>protocol messages, and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interoperability</a:t>
            </a:r>
          </a:p>
          <a:p>
            <a:pPr marL="800100" lvl="1"/>
            <a:r>
              <a:rPr lang="en-US" dirty="0" smtClean="0"/>
              <a:t>To </a:t>
            </a:r>
            <a:r>
              <a:rPr lang="en-US" dirty="0"/>
              <a:t>enable these capabilities is based on timers that trigger </a:t>
            </a:r>
            <a:endParaRPr lang="en-US" dirty="0" smtClean="0"/>
          </a:p>
          <a:p>
            <a:pPr marL="514350" lvl="1" indent="0">
              <a:buNone/>
            </a:pPr>
            <a:r>
              <a:rPr lang="en-US" dirty="0"/>
              <a:t> </a:t>
            </a:r>
            <a:r>
              <a:rPr lang="en-US" dirty="0" smtClean="0"/>
              <a:t>  state changes </a:t>
            </a:r>
            <a:r>
              <a:rPr lang="en-US" dirty="0"/>
              <a:t>and protocol actions.</a:t>
            </a:r>
            <a:endParaRPr lang="en-US" dirty="0" smtClean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3284984"/>
            <a:ext cx="7441429" cy="3370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7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9.4.7 IGMP and MLD Snooping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IGMP and MLD manage the flow of IP multicast traffic among </a:t>
            </a:r>
            <a:r>
              <a:rPr lang="en-US" dirty="0" smtClean="0"/>
              <a:t>routers.</a:t>
            </a:r>
          </a:p>
          <a:p>
            <a:r>
              <a:rPr lang="en-US" dirty="0"/>
              <a:t>IGMP (MLD) </a:t>
            </a:r>
            <a:r>
              <a:rPr lang="en-US" i="1" dirty="0" smtClean="0"/>
              <a:t>snooping</a:t>
            </a:r>
          </a:p>
          <a:p>
            <a:pPr lvl="1"/>
            <a:r>
              <a:rPr lang="en-US" dirty="0" smtClean="0"/>
              <a:t>To optimize traffic, </a:t>
            </a:r>
            <a:r>
              <a:rPr lang="en-US" dirty="0"/>
              <a:t>it is possible for layer 2 </a:t>
            </a:r>
            <a:r>
              <a:rPr lang="en-US" dirty="0" smtClean="0"/>
              <a:t>switches </a:t>
            </a:r>
            <a:r>
              <a:rPr lang="en-US" dirty="0"/>
              <a:t>to </a:t>
            </a:r>
            <a:endParaRPr lang="en-US" dirty="0" smtClean="0"/>
          </a:p>
          <a:p>
            <a:pPr marL="400050" lvl="1" indent="0">
              <a:buNone/>
            </a:pPr>
            <a:r>
              <a:rPr lang="en-US" dirty="0"/>
              <a:t> </a:t>
            </a:r>
            <a:r>
              <a:rPr lang="en-US" dirty="0" smtClean="0"/>
              <a:t>   become </a:t>
            </a:r>
            <a:r>
              <a:rPr lang="en-US" dirty="0"/>
              <a:t>aware of </a:t>
            </a:r>
            <a:r>
              <a:rPr lang="en-US" dirty="0" smtClean="0"/>
              <a:t>whether </a:t>
            </a:r>
            <a:r>
              <a:rPr lang="en-US" dirty="0"/>
              <a:t>certain multicast traffic flows </a:t>
            </a:r>
            <a:r>
              <a:rPr lang="en-US" dirty="0" smtClean="0"/>
              <a:t>are</a:t>
            </a:r>
          </a:p>
          <a:p>
            <a:pPr marL="400050" lvl="1" indent="0">
              <a:buNone/>
            </a:pPr>
            <a:r>
              <a:rPr lang="en-US" dirty="0"/>
              <a:t> </a:t>
            </a:r>
            <a:r>
              <a:rPr lang="en-US" dirty="0" smtClean="0"/>
              <a:t>   of </a:t>
            </a:r>
            <a:r>
              <a:rPr lang="en-US" dirty="0"/>
              <a:t>interest or not by looking at layer 3 information.</a:t>
            </a:r>
            <a:endParaRPr lang="en-US" dirty="0" smtClean="0"/>
          </a:p>
          <a:p>
            <a:pPr marL="400050" lvl="1" indent="0">
              <a:buNone/>
            </a:pPr>
            <a:endParaRPr lang="en-US" dirty="0"/>
          </a:p>
          <a:p>
            <a:r>
              <a:rPr lang="en-US" dirty="0"/>
              <a:t>Without IGMP </a:t>
            </a:r>
            <a:r>
              <a:rPr lang="en-US" i="1" dirty="0" smtClean="0"/>
              <a:t>snooping</a:t>
            </a:r>
          </a:p>
          <a:p>
            <a:pPr lvl="1"/>
            <a:r>
              <a:rPr lang="en-US" dirty="0" smtClean="0"/>
              <a:t>Switches </a:t>
            </a:r>
            <a:r>
              <a:rPr lang="en-US" dirty="0"/>
              <a:t>typically send link-layer multicast traffic by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   broadcasting </a:t>
            </a:r>
            <a:r>
              <a:rPr lang="en-US" dirty="0"/>
              <a:t>it along all </a:t>
            </a:r>
            <a:r>
              <a:rPr lang="en-US" dirty="0" smtClean="0"/>
              <a:t>the branches </a:t>
            </a:r>
            <a:r>
              <a:rPr lang="en-US" dirty="0"/>
              <a:t>of the spanning </a:t>
            </a:r>
            <a:r>
              <a:rPr lang="en-US" dirty="0" smtClean="0"/>
              <a:t>tree</a:t>
            </a:r>
          </a:p>
          <a:p>
            <a:pPr marL="457200" lvl="1" indent="0">
              <a:buNone/>
            </a:pPr>
            <a:r>
              <a:rPr lang="en-US" dirty="0" smtClean="0"/>
              <a:t>   formed </a:t>
            </a:r>
            <a:r>
              <a:rPr lang="en-US" dirty="0"/>
              <a:t>among switches.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84853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9.4.7 IGMP and MLD Snooping</a:t>
            </a:r>
            <a:endParaRPr 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Complicate </a:t>
            </a:r>
            <a:r>
              <a:rPr lang="en-US" dirty="0"/>
              <a:t>the straightforward implementation </a:t>
            </a:r>
            <a:r>
              <a:rPr lang="en-US" dirty="0" smtClean="0"/>
              <a:t>of </a:t>
            </a:r>
          </a:p>
          <a:p>
            <a:pPr marL="0" indent="0">
              <a:buNone/>
            </a:pPr>
            <a:r>
              <a:rPr lang="en-US" dirty="0" smtClean="0"/>
              <a:t>   IGMP/MLD </a:t>
            </a:r>
            <a:r>
              <a:rPr lang="en-US" dirty="0"/>
              <a:t>snooping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If IGS switches </a:t>
            </a:r>
            <a:r>
              <a:rPr lang="en-US" dirty="0"/>
              <a:t>were to forward reports to all attached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interfaces</a:t>
            </a:r>
            <a:r>
              <a:rPr lang="en-US" dirty="0"/>
              <a:t>, as hosts on some </a:t>
            </a:r>
            <a:r>
              <a:rPr lang="en-US" dirty="0" smtClean="0"/>
              <a:t>LAN (VLAN</a:t>
            </a:r>
            <a:r>
              <a:rPr lang="en-US" dirty="0"/>
              <a:t>) segments with group </a:t>
            </a:r>
            <a:r>
              <a:rPr lang="en-US" dirty="0" smtClean="0"/>
              <a:t>     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members </a:t>
            </a:r>
            <a:r>
              <a:rPr lang="en-US" dirty="0"/>
              <a:t>may not be noticed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Instead</a:t>
            </a:r>
            <a:r>
              <a:rPr lang="en-US" dirty="0"/>
              <a:t>, they forward reports only to the nearest multicast router</a:t>
            </a:r>
            <a:r>
              <a:rPr lang="en-US" dirty="0" smtClean="0"/>
              <a:t>.</a:t>
            </a:r>
          </a:p>
          <a:p>
            <a:pPr lvl="2"/>
            <a:endParaRPr lang="en-US" dirty="0"/>
          </a:p>
          <a:p>
            <a:r>
              <a:rPr lang="en-US" dirty="0" smtClean="0"/>
              <a:t>When </a:t>
            </a:r>
            <a:r>
              <a:rPr lang="en-US" dirty="0"/>
              <a:t>implementing snooping relates to the </a:t>
            </a:r>
            <a:r>
              <a:rPr lang="en-US" dirty="0" err="1" smtClean="0"/>
              <a:t>differencein</a:t>
            </a:r>
            <a:r>
              <a:rPr lang="en-US" dirty="0" smtClean="0"/>
              <a:t> </a:t>
            </a:r>
            <a:r>
              <a:rPr lang="en-US" dirty="0"/>
              <a:t>message formats between IGMP and MLD</a:t>
            </a:r>
            <a:r>
              <a:rPr lang="en-US" dirty="0" smtClean="0"/>
              <a:t>. </a:t>
            </a:r>
          </a:p>
          <a:p>
            <a:pPr lvl="1"/>
            <a:r>
              <a:rPr lang="en-US" dirty="0"/>
              <a:t>Because MLD is </a:t>
            </a:r>
            <a:r>
              <a:rPr lang="en-US" dirty="0" smtClean="0"/>
              <a:t>encapsulated as </a:t>
            </a:r>
            <a:r>
              <a:rPr lang="en-US" dirty="0"/>
              <a:t>part of ICMPv6 instead of its own separate protocol, MLD-snooping </a:t>
            </a:r>
            <a:r>
              <a:rPr lang="en-US" dirty="0" smtClean="0"/>
              <a:t>switches must process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ICMPv6 information and be careful to separate the MLD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messages from </a:t>
            </a:r>
            <a:r>
              <a:rPr lang="en-US" dirty="0"/>
              <a:t>the </a:t>
            </a:r>
            <a:r>
              <a:rPr lang="en-US" dirty="0" smtClean="0"/>
              <a:t>others.</a:t>
            </a:r>
          </a:p>
        </p:txBody>
      </p:sp>
    </p:spTree>
    <p:extLst>
      <p:ext uri="{BB962C8B-B14F-4D97-AF65-F5344CB8AC3E}">
        <p14:creationId xmlns:p14="http://schemas.microsoft.com/office/powerpoint/2010/main" val="369765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3345</TotalTime>
  <Words>887</Words>
  <Application>Microsoft Office PowerPoint</Application>
  <PresentationFormat>화면 슬라이드 쇼(4:3)</PresentationFormat>
  <Paragraphs>204</Paragraphs>
  <Slides>26</Slides>
  <Notes>25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1" baseType="lpstr">
      <vt:lpstr>맑은 고딕</vt:lpstr>
      <vt:lpstr>Calibri</vt:lpstr>
      <vt:lpstr>Times New Roman</vt:lpstr>
      <vt:lpstr>Arial</vt:lpstr>
      <vt:lpstr>Office 테마</vt:lpstr>
      <vt:lpstr>9.4:The Internet Group Management Protocol (IGMP) and Multicast Listener Discovery Protocol (MLD)</vt:lpstr>
      <vt:lpstr>Background</vt:lpstr>
      <vt:lpstr>Background</vt:lpstr>
      <vt:lpstr>Background</vt:lpstr>
      <vt:lpstr>How IGMP (MLD) is used by an IPv4 (IPv6)</vt:lpstr>
      <vt:lpstr>IGMP is encapsulated</vt:lpstr>
      <vt:lpstr>9.4.1 IGMP and MLD Processing by Group Members (“Group Member Part”)</vt:lpstr>
      <vt:lpstr>IGMPv3 reports</vt:lpstr>
      <vt:lpstr>IGMPv3 group record</vt:lpstr>
      <vt:lpstr>Significant flexibility</vt:lpstr>
      <vt:lpstr>9.4.1 IGMP and MLD Processing by Group Members (“Group Member Part”)</vt:lpstr>
      <vt:lpstr>9.4.2 IGMP and MLD Processing by Group Routers (“Multicast Router Part”)</vt:lpstr>
      <vt:lpstr>IGMPv3 query</vt:lpstr>
      <vt:lpstr>IGMPv3 query</vt:lpstr>
      <vt:lpstr>IGMPv3 query</vt:lpstr>
      <vt:lpstr>9.4.3 Example</vt:lpstr>
      <vt:lpstr>9.4.3 Example</vt:lpstr>
      <vt:lpstr>9.4.3 Example</vt:lpstr>
      <vt:lpstr>9.4.3 Example</vt:lpstr>
      <vt:lpstr>9.4.3 Example</vt:lpstr>
      <vt:lpstr>9.4.4 Lightweight IGMPv3 and MLDv2</vt:lpstr>
      <vt:lpstr>Comparison of operations</vt:lpstr>
      <vt:lpstr>9.4.5 IGMP and MLD Robustness</vt:lpstr>
      <vt:lpstr>9.4.6 IGMP and MLD  Counters and Variables</vt:lpstr>
      <vt:lpstr>9.4.7 IGMP and MLD Snooping</vt:lpstr>
      <vt:lpstr>9.4.7 IGMP and MLD Snooping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김대영</cp:lastModifiedBy>
  <cp:revision>232</cp:revision>
  <dcterms:created xsi:type="dcterms:W3CDTF">2006-10-05T04:04:58Z</dcterms:created>
  <dcterms:modified xsi:type="dcterms:W3CDTF">2015-11-17T10:35:51Z</dcterms:modified>
</cp:coreProperties>
</file>