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53" r:id="rId149"/>
    <p:sldId id="454" r:id="rId150"/>
    <p:sldId id="455" r:id="rId151"/>
    <p:sldId id="456" r:id="rId152"/>
    <p:sldId id="457" r:id="rId153"/>
    <p:sldId id="458" r:id="rId154"/>
    <p:sldId id="459" r:id="rId155"/>
    <p:sldId id="460" r:id="rId156"/>
    <p:sldId id="461" r:id="rId157"/>
    <p:sldId id="462" r:id="rId158"/>
    <p:sldId id="463" r:id="rId159"/>
    <p:sldId id="464" r:id="rId160"/>
    <p:sldId id="465" r:id="rId161"/>
    <p:sldId id="466" r:id="rId162"/>
    <p:sldId id="467" r:id="rId163"/>
    <p:sldId id="468" r:id="rId164"/>
    <p:sldId id="469" r:id="rId165"/>
    <p:sldId id="470" r:id="rId166"/>
    <p:sldId id="471" r:id="rId167"/>
    <p:sldId id="472" r:id="rId168"/>
    <p:sldId id="473" r:id="rId169"/>
    <p:sldId id="474" r:id="rId170"/>
    <p:sldId id="475" r:id="rId171"/>
    <p:sldId id="476" r:id="rId172"/>
    <p:sldId id="477" r:id="rId173"/>
    <p:sldId id="478" r:id="rId174"/>
    <p:sldId id="479" r:id="rId175"/>
    <p:sldId id="480" r:id="rId176"/>
    <p:sldId id="481" r:id="rId177"/>
    <p:sldId id="482" r:id="rId178"/>
    <p:sldId id="483" r:id="rId17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7" d="100"/>
          <a:sy n="157" d="100"/>
        </p:scale>
        <p:origin x="403" y="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22" Type="http://schemas.openxmlformats.org/officeDocument/2006/relationships/presProps" Target="presProps.xml"/><Relationship Id="rId123" Type="http://schemas.openxmlformats.org/officeDocument/2006/relationships/viewProps" Target="viewProps.xml"/><Relationship Id="rId124" Type="http://schemas.openxmlformats.org/officeDocument/2006/relationships/theme" Target="theme/theme1.xml"/><Relationship Id="rId125" Type="http://schemas.openxmlformats.org/officeDocument/2006/relationships/tableStyles" Target="tableStyles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Relationship Id="rId161" Type="http://schemas.openxmlformats.org/officeDocument/2006/relationships/slide" Target="slides/slide156.xml"/><Relationship Id="rId162" Type="http://schemas.openxmlformats.org/officeDocument/2006/relationships/slide" Target="slides/slide157.xml"/><Relationship Id="rId163" Type="http://schemas.openxmlformats.org/officeDocument/2006/relationships/slide" Target="slides/slide158.xml"/><Relationship Id="rId164" Type="http://schemas.openxmlformats.org/officeDocument/2006/relationships/slide" Target="slides/slide159.xml"/><Relationship Id="rId165" Type="http://schemas.openxmlformats.org/officeDocument/2006/relationships/slide" Target="slides/slide160.xml"/><Relationship Id="rId166" Type="http://schemas.openxmlformats.org/officeDocument/2006/relationships/slide" Target="slides/slide161.xml"/><Relationship Id="rId167" Type="http://schemas.openxmlformats.org/officeDocument/2006/relationships/slide" Target="slides/slide162.xml"/><Relationship Id="rId168" Type="http://schemas.openxmlformats.org/officeDocument/2006/relationships/slide" Target="slides/slide163.xml"/><Relationship Id="rId169" Type="http://schemas.openxmlformats.org/officeDocument/2006/relationships/slide" Target="slides/slide164.xml"/><Relationship Id="rId170" Type="http://schemas.openxmlformats.org/officeDocument/2006/relationships/slide" Target="slides/slide165.xml"/><Relationship Id="rId171" Type="http://schemas.openxmlformats.org/officeDocument/2006/relationships/slide" Target="slides/slide166.xml"/><Relationship Id="rId172" Type="http://schemas.openxmlformats.org/officeDocument/2006/relationships/slide" Target="slides/slide167.xml"/><Relationship Id="rId173" Type="http://schemas.openxmlformats.org/officeDocument/2006/relationships/slide" Target="slides/slide168.xml"/><Relationship Id="rId174" Type="http://schemas.openxmlformats.org/officeDocument/2006/relationships/slide" Target="slides/slide169.xml"/><Relationship Id="rId175" Type="http://schemas.openxmlformats.org/officeDocument/2006/relationships/slide" Target="slides/slide170.xml"/><Relationship Id="rId176" Type="http://schemas.openxmlformats.org/officeDocument/2006/relationships/slide" Target="slides/slide171.xml"/><Relationship Id="rId177" Type="http://schemas.openxmlformats.org/officeDocument/2006/relationships/slide" Target="slides/slide172.xml"/><Relationship Id="rId178" Type="http://schemas.openxmlformats.org/officeDocument/2006/relationships/slide" Target="slides/slide173.xml"/><Relationship Id="rId179" Type="http://schemas.openxmlformats.org/officeDocument/2006/relationships/slide" Target="slides/slide17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Wireless Internet · 제7장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 i="0">
                <a:solidFill>
                  <a:srgbClr val="FFFFFF"/>
                </a:solidFill>
                <a:latin typeface="Arial"/>
              </a:rPr>
              <a:t>Ambient IoT (1): physical layer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제2부 첫 장: Rel-19 신규 specification TS 38.291 완독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A-IoT device: 배터리 없음 또는 작은 저장 장치, 에너지 수확, 송신기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NR physical layer의 당연한 것들(OFDM 수신기, 정밀 시계, 강한 채널 부호, HARQ)이 빠지거나 변형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읽는 법: 숫자 암기가 아니라 각 숫자를 device 제약에 연결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기준 version: ETSI TS 138 291 V19.2.0 (3GPP 19.3.0), MAC과 접속 절차는 다음 장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589532"/>
            <a:ext cx="4754880" cy="3678936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9440" y="1726691"/>
            <a:ext cx="42976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이 장에서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092451"/>
            <a:ext cx="4297680" cy="3020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왜 Ambient IoT인가: requirements와 device 분류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임피던스와 정합: backscatter를 읽기 위한 준비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송신기 없는 송신: backscatter, CW, small frequency shift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topology와 스펙트럼: D1T1, FDD, FR1, gNB-reader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TS 38.291의 지도: chip과 OFDM symbol, 두 격자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R2D: OFDM으로 만든 OOK, Manchester, R-TAS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D2R: CRC, 반복, convolutional code, D2R-amble, small frequency shift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시계 오차와 응답 시각, access occasion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비교: RFID, NB-IoT, RedCap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Part I과 다시 연결하기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왜 Ambient IoT인가: SA1 requirements와 Rel-18 device 분류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NB-IoT보다 싸고 저전력, RFID보다 멀리, network에 붙는 device를 3GPP 체계 안으로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42933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spec: TS 22.369 clause 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36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"powered by energy harvesting, being either battery-less or with limited energy storage capability (e.g. using a capacitor)"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에너지원: 전파, 빛, 움직임, 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NB-IoT, eMTC 대비 "lower complexity, smaller size, reduced capabilities and lower power consumption"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"will only be able to communicate when they have enough power"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343732"/>
            <a:ext cx="5669280" cy="325823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42602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이 장 전체의 출발점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700348"/>
            <a:ext cx="5376672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보통의 UE: network가 부르면 언제든 응답 가정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device: 에너지가 모일 때까지 아무것도 못 할 수 있음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physical layer 전제: "device가 지금 깨어 있는가"를 모름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다음 장 접속 절차에서 더 크게 드러남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22.369 clause 4.4: 통신 방식 세 가지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direct network communication: UE 거치지 않고 5G network와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indirect network communication: A-IoT 기능 UE가 중간 전달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device-to-UE direct communication: network 없이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service requirements 경로: TR 22.840 study → TS 22.369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197274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spec: TR 38.848 clause 4.3 (Rel-18 study)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분류 질문 두 개: 에너지 저장 가능? 스스로 RF 신호 생성 가능?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A: 저장 없음, 신호 생성 없음, backscattering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B: 저장 있음, 신호 생성 없음, backscattering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C: 저장 있음, 신호 생성 있음, active RF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2887141"/>
            <a:ext cx="5669280" cy="371482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296943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TR 38.848 clause 5: 설계 목표 숫자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243757"/>
            <a:ext cx="5376672" cy="26964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전력 (5.1)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A: 송수신 중 ≤ 1 µW 또는 ≤ 10 µW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C: ≤ 1 mW ~ ≤ 10 mW, device B는 그 사이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복잡도 (5.2)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A: UHF RFID ISO 18000-6C (EPC C1G2) 수준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C: NB-IoT보다 "orders-of-magnitude lower"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커버리지 (5.3): 실내 최대 10~50 m, 실외 50~500 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데이터율 (5.4): 최대 5 kbps 이상, 최소 0.1 kbps 이상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메시지 (5.5): 양방향 약 1000 bit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대비: transport block 수만 bit, Mbps 단위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1000 bit를 수 kbps로, 전력은 NR UE 송신 출력보다 다섯 자리 이상 작게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Rel-19 study의 이름: device 1, 2a, 2b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Rel-19 normative 작업은 가장 단순한 device 1 하나에 집중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6293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Device 1의 구성 블록 (TR 38.769 clause 5.1)</a:t>
            </a:r>
          </a:p>
        </p:txBody>
      </p:sp>
      <p:pic>
        <p:nvPicPr>
          <p:cNvPr id="6" name="Picture 5" descr="ch07-dev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03" y="1191286"/>
            <a:ext cx="5047241" cy="210301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184" y="3543757"/>
            <a:ext cx="5669280" cy="181782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626053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안테나로 들어온 전파의 세 갈래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900373"/>
            <a:ext cx="5376672" cy="136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에너지: RF energy harvester 정류 → 저장 장치(예: capacitor) → PMU (Power Management Unit)가 분배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수신: RF 대역 통과 필터 → envelope detector(세기만 추출) → 저역 통과 필터, comparator → 0/1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송신: 송신기 대신 backscatter modulator = 안테나 임피던스 바꾸는 스위치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클록 생성기(점선): 이 장의 숨은 주인공, 시계 오차 절에서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5489600"/>
            <a:ext cx="5669280" cy="111236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57189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takeaway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846216"/>
            <a:ext cx="5376672" cy="6643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TS 38.291에 device 2a, 2b용 waveform 없음: device 1 전용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더 발전된 device 일부 개념: Rel-20 목표, TR 38.769 clause 6A (outdoor, active devices) 추가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20746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TR 38.769 clause 5: 전력 수준으로 이름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5.1 "~1 µW devices (Device 1)"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5.2 "≤ a few hundred µW devices (Device 2)"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5.2.1 Device 2a: external carrier wave, 반사 증폭기(reflection amplifier) 추가 가능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5.2.2 Device 2b: internally-generated carrier wave, 능동 device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2989020"/>
            <a:ext cx="5669280" cy="161803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307131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spec: 3GPP Rel-19 A-IoT 해설 (RAN1, 2026.1)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3345636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1: ~1 µW peak power, energy storage, RF envelope detector 수신기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초기 SFO (sampling frequency offset) 최대 10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5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ppm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R2D, D2R 어느 쪽도 device 내 증폭 없음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9632" y="4735066"/>
            <a:ext cx="5669280" cy="186690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481736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주의: device A ≠ device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5091682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Rel-18 device A: 저장 장치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Rel-19 device 1: energy storage 있음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논문, 기고문 읽을 때 같은 것으로 취급 금지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SFO 10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5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ppm = 10%: waveform 설계를 거의 다 결정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임피던스와 정합 (1): 저항, 리액턴스, 최대 전력 전달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backscatter = 안테나 뒤 임피던스를 바꿔 반사의 크기와 위상을 바꾸는 기술: 3GPP spec이 아닌 안테나 공학의 표준 결과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36209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저항, 리액턴스, 임피던스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4475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저항: 에너지가 열로 사라지는 성분, 전압과 전류가 발맞춤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리액턴스: 에너지를 잠깐 저장했다 되돌려줌, 사라지는 에너지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코일: 빠른 전류 변화를 싫어함 → 주파수 높을수록 리액턴스 증가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커패시터: 한 방향 긴 전류를 싫어함(직류 차단) → 주파수 낮을수록 증가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전압과 전류가 1/4 주기 엇갈림: 1/4 주기 들어갔다 다음 1/4 주기에 나옴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임피던스: "교류를 흘리기가 얼마나 힘든가"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Z = R + jX: 실수부 R = 저항, 허수부 X = 리액턴스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j: "1/4 주기 엇갈린 몫"을 따로 적는 표시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공진: 코일과 커패시터의 버팀이 반대 박자로 상쇄 → 저항만 남음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임피던스 = 사라지는 몫 + 출렁이는 몫, 리액턴스는 반대 부호 리액턴스로 지움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276496"/>
            <a:ext cx="5669280" cy="23254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35879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손으로 물건을 앞뒤로 흔들기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633112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미는 힘 = 전압, 속도 = 전류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모래 바닥 위 상자 = 저항, 무거운 쇳덩이 = 코일, 스프링 = 커패시터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역학과 전기의 식이 같은 꼴이라 성립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무선은 초당 수십억 번, 도선이나 안테나 모양 자체가 쇳덩이, 스프링 노릇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안테나의 "저항"은 열이 아니라 전파로 빠지는 몫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2376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정합의 첫째 문제: 최대 전력 전달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신호원은 내부 저항을 품음: 전류를 많이 끌면 전압이 깎임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 V 신호원, 내부 저항 50 Ω일 때 부하가 받는 전력 (계산)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부하 10 Ω: 2.78 mW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부하 50 Ω: 5 mW (최대)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부하 250 Ω: 2.78 mW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너무 작은 부하: 전류만 크고 전압 없음, 너무 큰 부하: 전압만 걸림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교류: 저항은 같게, 리액턴스는 부호 반대(켤레 정합)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효율 최대 아님: 정합 시 전력 절반은 내부 저항에서 소모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정합의 목표: 받는 쪽이 최대로 받기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152061"/>
            <a:ext cx="5669280" cy="244990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23435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자전거 기어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508677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너무 가벼운 기어: 페달만 헛돎(전류만), 너무 무거움: 페달이 안 돎(전압만)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정합 회로 = 기어박스: 부하는 그대로, 신호원에게 "딱 맞는 무게"로 보이게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이상적 정합 회로: 전압, 전류 비율만 바꾸고 전력은 손실 없이 넘김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자전거에는 반사되어 돌아오는 힘이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기어는 어느 속도에서나 같은 비율, 정합 회로는 정해진 주파수 근처에서만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임피던스와 정합 (2): 반사계수와 안테나 임피던스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무선 주파수의 정합 = 반사 없애기, 안테나는 50 Ω 케이블과 377 Ω 공간을 잇는 변환기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61096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정합의 둘째 문제: 반사 없애기 (무선에서 더 중요)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4475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높은 주파수: 케이블이 파장보다 길어 신호가 파도처럼 진행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케이블 고유의 특성 임피던스 Z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0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무선 장비는 보통 50 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반사계수 Γ = (Z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L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- Z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0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 / (Z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L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+ Z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0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), 반사 전력 몫 = |Γ|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2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50 Ω 선 끝의 부정합 (계산): 반사 전력, 덜 받는 양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50 Ω: 0, 0 dB / 75 Ω: 4%, 약 0.2 dB / 100 Ω: 11%, 약 0.5 dB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|Γ|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2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0.5: 50%, 3 dB / 단락 또는 개방: 100%, 전부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송신 반사 전력: PA로 돌아가 열, PA 손상, coverage 감소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정합 회로(코일, 커패시터)로 안테나를 50 Ω처럼 보이게, 특정 대역에서만 맞음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폰을 쥐면 임피던스 변화 → 안테나 튜너로 재정합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저주파: 최대 전력 문제, 무선 주파수: 반사 제거로 PA 보호와 온전한 송출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525365"/>
            <a:ext cx="5669280" cy="207660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60766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굵기가 다른 줄 이어 흔들기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881981"/>
            <a:ext cx="5376672" cy="913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가는 줄과 굵은 줄의 이음매에서 파동 일부가 튕겨 옴, 같은 굵기면 통과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장력과 무게가 특성 임피던스 역할, 반사 공식 모양도 같음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줄에는 정합 회로 같은 변환기를 끼우기 어려움, 주파수마다 다른 임피던스가 드러나지 않음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41563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안테나 임피던스: 무선에서 달라지는 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9041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안테나는 전력을 열이 아니라 공간으로 내보냄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빈 공간의 임피던스 약 377 Ω (전기장과 자기장 세기 비율)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입력 임피던스 세 성분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방사저항: 전파로 나가는 몫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손실저항: 도체, 기판에서 열로 사라지는 몫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리액턴스: 근처에 갇혀 매 주기 들락날락, 방사 안 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표준값: 반파장 dipole 약 73 Ω, 1/4 파장 monopole 약 36 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파장 1/10 dipole: 방사저항 약 2 Ω, 리액턴스 수백~수천 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작을수록 방사저항은 길이 제곱으로 감소, 리액턴스 증가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결과: 좁은 대역에서만 정합, 정합 회로 손실도 크게 작용 (폰의 700 MHz 고생)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A-IoT, RFID 태그 칩: 작은 저항 + 큰 용량성 리액턴스 → 안테나를 칩의 켤레 값에 맞춰 설계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330039"/>
            <a:ext cx="5669280" cy="96809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412335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무선에서 임피던스가 크다는 것은 다른 설명이 필요한가?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686655"/>
            <a:ext cx="5376672" cy="45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필요함: 반사 공식은 같고, 받은 전력의 행선지가 다름 (유선: 열, 일 / 안테나: 전파)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"큰 임피던스" = 대개 큰 리액턴스, 안테나가 파장보다 작을수록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5426150"/>
            <a:ext cx="5669280" cy="117581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550844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소리굽쇠와 공명상자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5782766"/>
            <a:ext cx="5376672" cy="6643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소리굽쇠만: 진동은 길고 소리는 작음 = 작은 안테나, 공명상자 = 정합 장치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전파는 진공에서도 감(377 Ω은 빈 공간의 성질), 공명상자는 한 음에만 맞음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임피던스와 정합 (3): 수신 쪽에서 본 정합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정합된 수신 안테나도 가로챈 전력의 절반은 되쏨: backscatter가 기대는 무선만의 성질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58607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역할이 뒤집힘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908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신호원 = 안테나, 부하 = 수신기 맨 앞단 LNA (Low Noise Amplifier)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안테나 = "작은 전압원 + 안테나 임피던스", 송신 때와 같은 값(상반성)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최대 수신 전력 조건도 켤레 정합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정합 상태: 가로챈 전력의 절반은 방사저항에서 재방사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유선의 "절반은 내부 저항에서 열"에 해당하는 몫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수신기 입력 단락: 수신 0, 안테나 전류 2배 → 되쏘는 전력 약 4배 (리액턴스 무시한 이상적 안테나)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부하와 무관하게 안테나 모양 때문에 늘 튕기는 몫: 구조 산란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500475"/>
            <a:ext cx="5669280" cy="11340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58277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수신 안테나 뒤의 상태와 되쏘는 몫 (이상적 안테나)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857091"/>
            <a:ext cx="5376672" cy="45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정합: 수신 최대(가로챈 것의 절반), 되쏨 적음(0은 아님)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단락: 수신 0, 되쏨 큼(정합 때의 약 4배)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762499"/>
            <a:ext cx="5669280" cy="183946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4844795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맞지 않으면 반사, 맞으면 흡수인가?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119115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케이블 끝 부하라면 그대로: 정합 = 반사 0, 전부 흡수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공간에서 오는 전파를 받는 안테나: 반만 맞음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정합이어도 가로챈 것의 절반은 되쏨, 단락이면 되쏨 증가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backscatter = "흡수 대 반사"가 아니라 되쏘는 양이 다른 두 상태, reader는 그 차이를 읽음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19087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수신기의 목표는 SNR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부정합 손실은 LNA 앞에서 발생: 신호만 줄고 LNA 잡음은 그대로 → SNR이 대략 그만큼 감소 (단순화한 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잡음 정합: LNA 자기 잡음이 최소인 신호원 임피던스 ≠ 켤레 정합 값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전력을 조금 덜 받더라도 잡음이 적은 쪽으로 정합점 이동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송신: 최대 전력, 최소 반사 / 수신: 최소 잡음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2823108"/>
            <a:ext cx="5669280" cy="170098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2905404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작은 수신 안테나가 나쁜 이유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3179724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손실 없고 완벽 정합이면 짧은 dipole도 거의 같은 전력을 가로챔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실효 면적 약 0.12λ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2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대 반파장 0.13λ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2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(안테나 공학 표준 결과)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문제는 크기가 아니라 정합: 작은 방사저항, 큰 리액턴스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정합 회로, 도체의 손실저항이 상대적으로 커짐 → 수신기 전에 열로 샘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9632" y="4652111"/>
            <a:ext cx="5669280" cy="194985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473440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줄 끝의 완충기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5008727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줄 끝을 벽에 묶거나 풀어 둠 = 단락, 개방된 수신기: 파동 전부 되돌아감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딱 알맞은 완충기 = 정합된 수신기: 되돌아오지 않고 흡수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줄의 파동은 줄 안에 갇혀 완충기가 100% 흡수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전파는 공간에 퍼져 지나가고 안테나는 일부만 가로챔, 정합되어도 절반은 되쏨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"절반은 되쏜다" = 줄 비유에 없는 무선만의 성질, backscatter가 기대는 성질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임피던스와 정합 (4): 반사의 크기와 위상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device는 안테나 뒤 임피던스를 스위치로 바꿔 반사의 크기(OOK)나 위상(BPSK)을 바꾸고, spec은 결과인 신호 모양만 정함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403631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선 끝의 정합, 단락, 개방에서 반사되는 펄스</a:t>
            </a:r>
          </a:p>
        </p:txBody>
      </p:sp>
      <p:pic>
        <p:nvPicPr>
          <p:cNvPr id="6" name="Picture 5" descr="ch07-refl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38" y="1512856"/>
            <a:ext cx="5053971" cy="28668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184" y="4950714"/>
            <a:ext cx="5669280" cy="16512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503301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줄 끝을 묶었나 풀었나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530733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벽에 묶은 끝: 펄스가 뒤집혀 돌아옴 = 단락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고리에 걸어 자유로운 끝: 똑바로 돌아옴 = 개방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스프링이나 추: 조금 늦거나 이르게 = 커패시터, 코일로 위상 돌리기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줄은 한 방향, 안테나는 공간으로 되쏘아 정합되어도 절반 되쏨이 더 붙음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위상을 바꾸는 원리 자체는 줄과 같음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7399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Γ는 크기와 위상을 가진 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4520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임피던스가 두 성분 값 → Γ도 "크기"와 "각도"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크기: 얼마나 되튕기는가, 각도: 반사파가 얼마나 밀리거나 당겨졌나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저항 어긋남 → 주로 크기, 리액턴스 변화 → 주로 위상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단락 Z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L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0: 끝 전압 0 → 반사파가 상쇄, Γ = -1 (뒤집혀 돌아옴)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개방 Z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L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∞: 끝 전류 0 → 같은 부호, Γ = +1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둘 다 전부 반사, 위상만 정반대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654323"/>
            <a:ext cx="5669280" cy="29476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373661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변조로 연결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010939"/>
            <a:ext cx="5376672" cy="16597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세기 같고 위상만 뒤집히는 두 상태 오가기 → BPSK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반사 세기가 다른 두 상태 오가기 → OOK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실제 회로: 단락, 개방 대신 값이 다른 커패시터 두 개 같은 두 임피던스를 transistor 스위치로 전환 (일반적 설계 방식)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38.291: D2R은 OOK 또는 BPSK, 신호 모양만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어떤 두 임피던스, 어떤 스위치인지는 device 구현의 몫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위상도 끝에 단 임피던스로 바꿈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송신기 없는 송신: backscatter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남이 보낸 전파의 반사를 켜고 끔: CW 공급자가 필요하고 reader는 강한 CW 옆의 약한 반사를 읽어야 함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4023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반사를 켜고 끄는 원리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반사량 = 안테나 뒤 회로의 임피던스가 결정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정합: 회로로 가는 몫 최대, 되쏘는 몫 작음(0은 아님)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단락, 끊기로 정합 깨기: 되쏘는 몫 증가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backscatter modulator: 두 상태를 스위치 하나로 전환, 전력 ≪ RF 생성, 증폭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316784"/>
            <a:ext cx="5669280" cy="2754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3990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Backscatter: 변조되지 않은 CW의 반사 세기를 바꿈</a:t>
            </a:r>
          </a:p>
        </p:txBody>
      </p:sp>
      <p:pic>
        <p:nvPicPr>
          <p:cNvPr id="9" name="Picture 8" descr="ch07-backscat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03" y="2952640"/>
            <a:ext cx="5047241" cy="176653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9184" y="5199583"/>
            <a:ext cx="5669280" cy="14023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2818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D2R 변조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556199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CW source: 일정 세기 사인파, device: 비트에 따라 반사 크게/작게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돌아온 신호 세기의 시간 변화로 비트 판독 → OOK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반사 위상을 두 값 사이에서 전환 → BPSK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38.291 D2R: OOK, BPSK 모두 정의 (clause 8.4.1.1, 8.4.2)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121696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송신기가 없는데 어떻게 "보낸다"고 하나?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정보는 전파의 존재가 아니라 변화에: "CW + device발 작은 변화"의 패턴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대가 1: CW 없으면 아무것도 못 보냄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대가 2: 경로 손실 두 번 (CW → device → reader) → 실내 수십 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2131364"/>
            <a:ext cx="5669280" cy="271017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221366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unmodulated CW란? CW가 backscatter를 지시하나?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487980"/>
            <a:ext cx="5376672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CW: 한 주파수 사인파, 세기와 위상 일정, 비트 없는 "빈 반송파"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비어 있어야: reader가 받는 변화 = 전부 device 몫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데이터 실린 CW: 두 변조가 곱해져 섞임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CW는 지시 안 함, 지시는 먼저 R2D가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R2D(paging, 응답 방식) → 정해진 간격 뒤 CW → CW 켜진 동안 D2R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응답 시각: R2D 끝 기준 (clause 7.1.2, access occasion)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CW 주체: reader 또는 별도 CW node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RF 수확 device: CW가 응답 중 전력원도 겸함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UHF RFID도 명령 후 반송파만 켠 채 반사 수신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9632" y="4969559"/>
            <a:ext cx="5669280" cy="16324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5051855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거울로 보내는 신호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5326175"/>
            <a:ext cx="5376672" cy="1120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해 = CW source, 거울 각도 = device 스위치, 친구 = reader, 흐린 날 = CW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CW와 반사가 같은 주파수로 겹쳐 도착, CW가 훨씬 강함 ("눈부신 해 옆의 작은 반짝임")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거울은 거의 전부 반사, 안테나는 일부만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small frequency shift: CW에서 비켜서기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device가 반사를 빨리 깜빡이면 반사 에너지가 CW 주파수 옆으로 비켜나고, reader는 CW를 피해 그 옆자리만 들음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반사를 빨리 깜빡이면 에너지가 CW 옆으로 비켜남</a:t>
            </a:r>
          </a:p>
        </p:txBody>
      </p:sp>
      <p:pic>
        <p:nvPicPr>
          <p:cNvPr id="6" name="Picture 5" descr="ch07-sfs-explain-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65" y="1275159"/>
            <a:ext cx="4997518" cy="51214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199632" y="786384"/>
            <a:ext cx="5669280" cy="121696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문제와 방법 (clause 6.1.4)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5936" y="1143000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강한 CW와 약한 반사가 같은 주파수, 반사는 수십 dB 작음 → 주파수로 못 거름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비트 하나 동안 반사를 R번 켰다 끔, R = small frequency shift factor (②)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반사파 = CW × 깜빡임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2131364"/>
            <a:ext cx="5669280" cy="295904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221366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왜 비켜나나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2487980"/>
            <a:ext cx="5376672" cy="24475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일정한 음을 초당 f번 껐다 켜면 위아래 f 떨어진 자리에 새 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사인파 두 개의 곱 = 합 주파수와 차 주파수 사인파 두 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맥놀이: 커졌다 작아지는 음 = 가까운 두 음의 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비트마다 한 번만 바꿈: 새 음이 CW 바로 옆에 묻힘 (③)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 = 4: 비트율의 4배 떨어진 자리, reader는 CW 걸러 내고 그 자리를 들음 (④)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가장 긴 D2R 비트 약 267 µs, R = 4 → 약 15 kHz 이동 (계산)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CW가 변조되지 않아 에너지가 한 주파수에만 → 옆자리가 깨끗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device마다 다른 R → CW 주위 다른 자리, 동시에 보내도 나눠 들음 (⑤)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그림 스펙트럼은 개념용, 사각파라 3배, 5배 자리에 작은 봉우리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OOK는 평균이 0이 아님 → 일부가 CW 자리에 남음, 정보 없음 (판단)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5218429"/>
            <a:ext cx="5669280" cy="138353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5300725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기계음 속에서 떨리는 목소리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5575045"/>
            <a:ext cx="5376672" cy="872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공장 기계음(CW)과 같은 높이 속삭임은 묻힘, 입을 빠르게 막았다 떼면 다른 자리에서 들림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device는 소리를 내지 않고 남의 소리를 되튕기는 양만 바꿈, 귀와 달리 reader는 실제로 필터로 나눔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질문: R번 켜고 끄는 것이 chip인가, OOK와 같은가?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비트 → chip 무늬(Manchester + R번 반복 = small frequency shift) → 반사(OOK 또는 BPSK)의 두 단계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비트에서 Manchester, R번 반복, OOK와 BPSK 반사까지 (R = 2)</a:t>
            </a:r>
          </a:p>
        </p:txBody>
      </p:sp>
      <p:pic>
        <p:nvPicPr>
          <p:cNvPr id="6" name="Picture 5" descr="ch07-chip-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1527280"/>
            <a:ext cx="5376672" cy="46172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199632" y="786384"/>
            <a:ext cx="5669280" cy="121696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chip이란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5936" y="1143000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스위치 상태가 유지되는 가장 짧은 시간 단위 (반사 켜짐 또는 꺼짐)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켜짐, 꺼짐 한 쌍을 R번 → 비트 하나 = chip 2R개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chip 길이 = 비트 길이 / 2R (TS 38.291 clause 7.1.1)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2131364"/>
            <a:ext cx="5669280" cy="26278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221366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OOK와는 층위가 다름: 두 단계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2487980"/>
            <a:ext cx="5376672" cy="21163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1단계 비트 → chip 무늬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비트 b → Manchester 쌍 (1-b, b) → R번 반복 = small frequency shift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2단계 chip → 반사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OOK: chip 1이면 반사 켬, 0이면 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BPSK: 같은 무늬를 +1, -1로, 반사 위상 반전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38.291: 두 단계를 합쳐 OOK 변조(clause 8.4.1.1) 자체를 "비트 하나 → chip 2R개"로 정의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D2R OOK = Manchester + R번 반복 위의 OOK, R = 1이면 보통의 Manchester OOK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887263"/>
            <a:ext cx="5669280" cy="1714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96955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놓치기 쉬운 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5243879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이름은 On-Off Keying이지만 비트 0, 1 모두 켜짐, 꺼짐 시간 같음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정보 위치: 무늬가 1로 시작하나 0으로 시작하나 = 반 박자 위치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평균 반사량 같음, 무늬 주파수 일정 → reader는 CW 옆 같은 자리에서 들음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chip은 별개: reader가 OFDM symbol 안에 만듦, 길이와 정의가 따로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small frequency shift = chip 무늬, OOK/BPSK = 반사 방식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누가 무엇을 보내는가: topology와 스펙트럼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Rel-19 = D1T1 (gNB-reader와 직접 양방향), FDD: R2D는 DL 대역, CW와 D2R은 UL 대역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42851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Topology 1, 2와 FDD 스펙트럼에서 R2D, CW, D2R 위치</a:t>
            </a:r>
          </a:p>
        </p:txBody>
      </p:sp>
      <p:pic>
        <p:nvPicPr>
          <p:cNvPr id="6" name="Picture 5" descr="ch07-topolo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82" y="1808897"/>
            <a:ext cx="5215483" cy="25236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184" y="5199583"/>
            <a:ext cx="5669280" cy="14023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52818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TR 38.848 clause 4.2.1: 네 가지 topology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5556199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Topology 1: BS와 device 직접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Topology 2: intermediate node(relay, IAB, UE, repeater 등) 경유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Topology 3: 비대칭, device → BS 송신 + assisting node에서 수신 또는 그 반대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Topology 4: UE가 reader, device와 직접 양방향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18257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Rel-19의 선택: D1T1, FDD, FR1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36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해설: "D1 refers to device and base station reader (BS) indoors, and T1 refers to device directly and bidirectionally communicates with the BS reader"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 38.769 clause 4.1: "For device 1 in D1T1: 15 m"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study: BS 직접 연결, network 제어하 UE가 intermediate node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spec: 해설 "FR1 licensed FDD spectrum, with R2D in DL spectrum and D2R and carrier-wave in UL spectrum"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2740152"/>
            <a:ext cx="5669280" cy="211576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282244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BS = reader = gNB, 사설망의 gNB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096768"/>
            <a:ext cx="5376672" cy="16597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38.300 clause 16.23.1: "In this release, the A-IoT reader is a gNB-reader."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별도 reader 장비 없음: gNB가 R2D, CW 송신, D2R 수신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공중망이 아니라 SNPN 같은 사설망의 gNB (TS 23.369 clause 1, 다음 장)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사설망도 5G System 그대로, RAN은 NR gNB, 다른 것은 운영 주체와 접근 대상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창고 천장 사설망 gNB 하나가 NR UE도 서비스, A-IoT device도 읽음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R2D를 NR과 같은 15 kHz symbol로 만든 이유가 여기서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4983937"/>
            <a:ext cx="5669280" cy="161803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5066233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왜 이 배치인가 (해석)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5340553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R2D: reader 송신 → BS 원래 송신 대역 DL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D2R: 반사라서 CW와 같은 주파수, BS 원래 수신 대역 UL이어야 들림 → CW도 UL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CW를 DL에: BS가 자기 송신 대역에서 약한 반사를 들어야 함, 더 어려움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38.194 (BS와 CW node RF), TS 38.191 (device RF), TS 38.391 (MAC)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topology와 스펙트럼: D1T1, D2T2, FDD, 반송파 안 배치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한 번의 대화 = R2D, CW, D2R 세 신호가 FDD 두 대역에 걸침, reader와 CW source가 다를 수 있다는 점이 NR과 가장 다름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427527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D1T1은 무슨 뜻인가?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35272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 = deployment scenario(어디에 설치), T = topology(누가 누구와)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D1: device와 BS reader 모두 실내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T1: 중간 노드 없이 직접, 양방향 (TR 38.848 Topology 1), 예: 공장, 창고 안 소형 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 38.769 clause 1.1: "Deployment scenario 1 (indoor-to-indoor) with Topology 1, and indoor microcell basestation"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D2T2: study의 또 하나의 조합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D2: indoor-to-outdoor, BS는 바깥 macro cell, device는 실내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T2: 실내 UE가 network 제어 아래 intermediate node, "outdoor macrocell basestation"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평가 배치(clause 6.6.2.1): D1T1은 실내 reader 격자, D2T2는 reader 없이 고정 intermediate UE 두 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거리 목표 (clause 4.1), D1T1 대 D2T2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1: 15 m 대 10 m, 2a: 25 m 대 15 m, 2b: 50 m 대 40 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Rel-19 normative 대상: D1T1 하나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5189676"/>
            <a:ext cx="5669280" cy="14122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527197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spec: TR 38.848 clause 4.2.1.0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5546292"/>
            <a:ext cx="5376672" cy="6643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"may be provided with a carrier wave from other node(s) either inside or outside the topology", link: "bidirectional or unidirectional"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CW 주체 ≠ reader 가능: backscatter만의 자유도 (NR UE 상향은 도움 불필요)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5492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A-IoT는 FDD인가? BS는 UL 대역에서 무엇을 하나?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6141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FDD: R2D는 DL, CW와 D2R은 UL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38.194 operating band (clause 5.2, Table 5.2-1): n5(850 MHz), n8(900 MHz), n28(700 MHz)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UL 쪽 "D2R &amp; CW", DL 쪽 "R2D"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함의 (판단): BS가 CW를 직접 쏘면 UL 대역에서 송신(CW)과 수신(D2R) 동시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평소 FDD BS는 UL에서 듣기만 함 → 자기 CW가 수신기로 새는 문제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UHF RFID reader의 오래된 문제와 같음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완화: small frequency shift, 다른 위치의 CW node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TDD 아닌 FDD 근거 문장: 확인 못 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추정: 700~900 MHz 저대역은 멀리 가고 벽 통과, UHF RFID(860~960 MHz)와 가까움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463643"/>
            <a:ext cx="5669280" cy="213832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54593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in-band, guard band 배치는 spec 어디에?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820259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38.291에는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= "15 kHz subcarrier spacing OFDM symbol 안의 chip"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어느 NR 반송파, 어느 Resource Block인지 말하지 않음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주파수 배치, 보호 대역: RF spec(TS 38.194)과 운용의 몫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습관: "이 문서가 무엇을 정하지 않는가" 확인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TS 38.291의 지도와 chip: device 쪽의 시간 단위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TS 38.291 한 문서가 NR의 38.211~38.214 역할을 압축, channel은 방향마다 하나, device 시간은 chip으로 셈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03281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TS 38.291 목차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4520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4 Time and frequency domain structures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 Mapping to physical channels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6 Physical channels and signals generation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7 Physical layer procedures, clause 8 Generic functions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38.211, 38.212, 38.213, 38.214 수백 쪽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6 ≈ 38.211 + 38.212, clause 7 ≈ 38.213 + 38.214 (판단)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947212"/>
            <a:ext cx="5669280" cy="199166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02950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spec: TS 38.291 clause 6.1.1, 6.2.1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303828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D2R: PDRCH (Physical device-to-reader channel)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D2R-amble: D2R preamble, D2R midamble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R2D: PRDCH (Physical reader-to-device channel)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R-TAS (R2D timing acquisition signal) = SIP (start indicator part) + CAP (clock acquisition part)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postamble signal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5066892"/>
            <a:ext cx="5669280" cy="153507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14918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NR과 비교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423508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PDCCH, PDSCH, PUCCH, PUSCH, PRACH, SSB, DM-RS, CSI-RS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제어/데이터 channel 구분 없음, 측정용 reference signal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PRDCH 하나 = reader 모든 메시지, PDRCH 하나 = device 모든 메시지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 38.769 clause 8.1 권고: 방향별 "single physical channel"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11483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spec: TS 38.291 clause 4.1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623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"From the device perspective, a transmission in D2R or a reception in R2D in the time domain consists of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consecutive chips each uniquely identified by the index χ"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2062784"/>
            <a:ext cx="5669280" cy="19361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21450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chip = device의 시간 단위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419400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핵심어 "From the device perspective": device에게 세상 = chip의 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chip 하나: 일정 시간 동안 켜짐 또는 꺼짐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R2D: 신호 있음/없음, D2R: 반사 큼/작음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resource element: 시간, 주파수 두 축 / chip: 시간 한 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device는 주파수 축을 못 봄: "reader는 OFDM으로 말하고 device는 chip으로 듣는다"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9632" y="4126940"/>
            <a:ext cx="5669280" cy="247502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420923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index χ는 무엇인가?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4483556"/>
            <a:ext cx="5376672" cy="1949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그리스 문자 χ (chi): chip 번호 (clause 4.1)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한 전송의 첫 chip χ = 0, 마지막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- 1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몇 번째 chip이 어느 OFDM symbol에 들어가는지 이 번호로 (clause 4.3.2)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시간 축 symbol 번호 l, 주파수 축 subcarrier 번호 k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device에게 주파수 축 없음 → 남는 번호는 χ 하나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symbol 번호 = slot, frame 공통 시계 위의 위치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χ = 그 전송 시작부터 센 순번일 뿐 (판단)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device에게 frame 같은 공통 시계 없음, SIP부터 셈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두 격자가 맞물리는 방식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reader의 OFDM symbol 유효 구간 66.7 µs를 chip으로 나누고, device는 SIP로 시작, CAP으로 chip 길이를 잰 뒤 그 박자로 PRDCH를 읽음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reader의 OFDM symbol, chip 배치, device가 보는 envelope, N</a:t>
            </a:r>
            <a:r>
              <a:rPr lang="ko-KR" altLang="en-US" sz="1300" b="1" i="0" baseline="30000">
                <a:solidFill>
                  <a:srgbClr val="8C1D1D"/>
                </a:solidFill>
                <a:latin typeface="Arial"/>
                <a:ea typeface="맑은 고딕"/>
              </a:rPr>
              <a:t>symb</a:t>
            </a:r>
            <a:r>
              <a:rPr lang="ko-KR" altLang="en-US" sz="1300" b="1" i="0" baseline="-25000">
                <a:solidFill>
                  <a:srgbClr val="8C1D1D"/>
                </a:solidFill>
                <a:latin typeface="Arial"/>
                <a:ea typeface="맑은 고딕"/>
              </a:rPr>
              <a:t>chip</a:t>
            </a: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별 분할</a:t>
            </a:r>
          </a:p>
        </p:txBody>
      </p:sp>
      <p:pic>
        <p:nvPicPr>
          <p:cNvPr id="6" name="Picture 5" descr="ch07-gri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1459964"/>
            <a:ext cx="5376672" cy="47518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199632" y="786384"/>
            <a:ext cx="5669280" cy="27193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목차의 비대칭과 R2D 격자 (clause 4.2, 4.3)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5936" y="1143000"/>
            <a:ext cx="5376672" cy="21575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4.2 D2R: 한 문단, 길이 T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D2R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chip의 연속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4.3 R2D: 시간 단위, OFDM symbol, resource grid, resource element, PRB 모두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1/(480·10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3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·4096) s, κ = 64 (clause 4.3.1), NR과 같음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Δf = 15 kHz, PRB = 연속 12 subcarrier (clause 4.3.3)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4.3.2: SIP 제외(CAP, PRDCH, postamble, padding)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symbol당 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개, chip 길이 1/(N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Δf)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SIP 구간: symbol당 4 chip, chip 길이 1/(4Δf)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1/Δf ≈ 66.7 µs: chip = 유효 구간을 같은 길이로 나눈 조각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3633748"/>
            <a:ext cx="5669280" cy="296821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3716044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SIP와 CAP은 무엇인가?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3990364"/>
            <a:ext cx="5376672" cy="24063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R-TAS = SIP (Start Indicator Part) + CAP (Clock Acquisition Part)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SIP: "지금부터 R2D 시작" 고정 무늬, 8 chip "1,1,0,0,1,0,0,0"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늘 symbol당 4 chip 고정 속도로 처음 두 symbol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이유: device가 아직 chip 속도를 모름 → 시작 표시는 같은 속도, 같은 무늬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CAP: 이번 PRDCH chip 속도로 "1,0,1,0"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같은 간격 경계를 자기 시계로 세어 chip 길이 측정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7.2.1 "which CAP is received" → 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후보 33.3, 11.1, 5.6, 2.8 µs: 두 배 이상 차이 → 시계 10% 틀려도 구별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그림: device에게는 envelope의 켜짐, 꺼짐만 보임, CP는 실제(약 4.7 µs)보다 넓게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질문: OFDM symbol 하나의 길이는 왜 1/SCS인가?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chip 길이의 출발점 1/Δf: SCS와 symbol 길이는 따로 정한 두 값이 아니라 직교성이라는 같은 조건의 양면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7874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이웃 subcarrier끼리 창 안에서 정확히 한 바퀴 차이 (기저대역 기준)</a:t>
            </a:r>
          </a:p>
        </p:txBody>
      </p:sp>
      <p:pic>
        <p:nvPicPr>
          <p:cNvPr id="6" name="Picture 5" descr="ch07-on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1462899"/>
            <a:ext cx="5376672" cy="27178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184" y="4701844"/>
            <a:ext cx="5669280" cy="19001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78414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같은 원형 트랙의 주자들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5058460"/>
            <a:ext cx="5376672" cy="14520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이웃보다 정확히 한 바퀴씩 더 도는 주자들, 함께 출발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시간 1/Δf 뒤 모두 다시 출발선 → 그 구간을 관찰 창으로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창을 짧게 끊으면 누군가 트랙 중간, 어중간한 위치가 이웃 값에 섞임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주자는 위치만, subcarrier는 진폭과 위상이라는 값을 실음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직교성의 핵심은 출발선이 아니라 곱의 합이 0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출발선 재집결은 그 조건이 성립하는 시점의 그림일 뿐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58607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세 단계 (OFDM 장 직교성의 요약)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908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1. subcarrier 값 꺼내기: 받은 신호 × 그 subcarrier 사인파, 창 T 동안 더하기 = FFT 출력 하나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2. 이웃이 0으로 사라질 조건: 상대 위상 2πΔfT가 2π의 정수배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곱의 양과 음이 같은 양만큼 → 합 0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그림: 이웃끼리 창 안에서 4, 5, 6바퀴, 한 바퀴씩 차이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3. 가장 작은 정수 1 → 가장 짧은 창 T = 1/Δf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15 kHz: 66.7 µs, 30 kHz: 33.3 µs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거꾸로: 창 T를 먼저 정하면 섞이지 않는 가장 촘촘한 간격 = 1/T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500475"/>
            <a:ext cx="5669280" cy="138287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358277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 숫자로 확인 (계산)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857091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유효 구간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u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2048κ 표본, 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1/(480·10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3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·4096) s, κ = 64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2048 × 64 × 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1/15000 s = 1/Δf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FFT: 표본 간격 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로 N개 → 창 NT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출력 간격 1/(NT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 → 자동 성립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5011368"/>
            <a:ext cx="5669280" cy="15905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5093664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CP는 창 앞의 여분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5367984"/>
            <a:ext cx="5376672" cy="913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창은 여전히 1/Δf, CP는 늦게 온 반사파도 정수 바퀴가 창에 온전히 들어오게 하는 완충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symbol 전체 = 1/Δf + CP = 71.4 µs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A-IoT chip은 유효 구간 1/Δf를 나눔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chip 길이와 대역: 최소 PRB 수는 어떻게 나오나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짧은 chip = 넓은 대역: chip N개를 만들려면 subcarrier N+1개, PRB ⌈(N+1)/12⌉개로 TS 38.291 표와 일치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맥놀이, subcarrier로 만든 chip, chip 수별 필요 PRB</a:t>
            </a:r>
          </a:p>
        </p:txBody>
      </p:sp>
      <p:pic>
        <p:nvPicPr>
          <p:cNvPr id="6" name="Picture 5" descr="ch07-chipb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1587612"/>
            <a:ext cx="5376672" cy="44965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199632" y="786384"/>
            <a:ext cx="5669280" cy="143840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TS 38.291 Table 4.3.3.3-1 (chip 길이는 계산값)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5936" y="1143000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2: 최소 1 PRB, chip 약 33.3 µs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6: 최소 1 PRB, chip 약 11.1 µs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12: 최소 2 PRB, chip 약 5.6 µs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24: 최소 3 PRB, chip 약 2.8 µs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2352801"/>
            <a:ext cx="5669280" cy="243387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243509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직교성의 "두 사인파의 곱"과 같은 이야기인가?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2709417"/>
            <a:ext cx="5376672" cy="1949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뿌리 같음: Δ 다른 두 사인파는 1/Δ마다 정확히 한 바퀴 어긋남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직교성: 수신기가 갈라내는 쪽, 맥놀이: 송신기가 더해 envelope 만드는 쪽 (①)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chip N개: 가장 빠른 무늬 "1,0,1,0,..." = symbol당 N/2번 부풂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N/2 간격 떨어진 subcarrier 두 개 필요 (N = 6이면 3 간격)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임의 무늬: -N/2 ~ +N/2, subcarrier N+1개 (② 7개로 "1,1,0,1,0,0")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가운데 5개만: 3 간격 성분이 잘려 envelope 평평 (③)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PRB = ⌈(N+1)/12⌉: N = 2, 6, 12, 24 → 3, 7, 13, 25개 → 1, 1, 2, 3 PRB (계산)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대역 ≈ NΔf = chip 길이의 역수, chip 반 → 대역 두 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914695"/>
            <a:ext cx="5669280" cy="168727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99699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주의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5271311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spec은 표 값만: ⌈(N+1)/12⌉은 맞는 설명 하나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 값은 미정(clause 6.2.7), device는 envelope만 → 다른 방법도 가능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"1,0,1,0"은 3 간격 두 subcarrier, 5개 안에서도 가능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하한의 증명이 아니라 자유도 크기 맞추기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chip 값 N개를 마음대로 → 독립 값 N개 → subcarrier 대략 N개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R2D: OFDM으로 만든 OOK, 그리고 2048κ, 144κ, 160κ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device는 envelope detector로 켜짐과 꺼짐만 보고, reader는 NR 15 kHz DL과 똑같은 symbol 길이와 CP 규칙으로 OOK를 만듦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81868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NR이 OFDM인데 왜 device는 OFDM을 안 쓰나?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31118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OFDM 수신에 필요한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안정된 국부 발진기로 반송파 하향, 정해진 간격 표본, FFT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subcarrier 직교성: 주파수와 시간이 정확할 때만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15 kHz 간격 구분: 주파수 오차가 그보다 훨씬 작아야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1의 현실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표본 시계 초기 오차 최대 10%, 반송파 국부 발진기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FFT 전력이 1 µW 예산에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envelope detector: "센가 약한가"만, 발진기도 FFT도 불필요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숫자 보충 (계산): 900 MHz에서 수정 발진기 1 ppm = 900 Hz = SCS 15 kHz의 6%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휴대폰은 이것도 추적 보정, A-IoT는 수정 발진기 없이 처음 10% (TR 38.769 5.3)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수신 방식은 OOK, OFDM은 reader 쪽에만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733086"/>
            <a:ext cx="5669280" cy="186888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81538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왜 reader는 OFDM으로 OOK를? (clause 6.2.7, 6.2.8)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5089702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baseband 생성식: NR과 같은 모양,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u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2048κ, CP 160κ 또는 144κ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"l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0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is a value from {0,1,2,3,4,5,6}, constant for all OFDM symbols of the generation"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(해석) BS가 NR DL과 같은 송신 경로, 같은 symbol 시계로 섞어 보내기 위함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6.2.8: "DFT-s-OFDM baseband signal"의 변조와 상향 변환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39273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2048κ, 144κ, 160κ는 무엇이고 κ는 왜 붙나?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8675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기본 단위 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1/(480000 × 4096) s ≈ 0.509 ns (TS 38.211 clause 4.1, TS 38.291 clause 4.3.1)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SCS 480 kHz, FFT 4096점의 표본 간격: 모든 numerology 길이가 딱 떨어지는 눈금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LTE 기본 단위 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1/(15000 × 2048) s ≈ 32.6 ns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15 kHz, FFT 2048점, 표본율 30.72 MHz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κ = 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/T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(480 × 4096)/(15 × 2048) = 64: LTE 눈금 하나 = NR 눈금 64개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2048κ = "LTE 표본 2048개 길이"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307130"/>
            <a:ext cx="5669280" cy="12306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338942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 표기, LTE 표본 수, 시간, 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663746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u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2048κ: 2048, 66.7 µs, 유효 구간 = 1/Δf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CP 144κ: 144, 4.7 µs, 보통 CP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CP 160κ: 160, 5.2 µs, 0.5 ms마다 한 번 오는 조금 긴 CP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4665826"/>
            <a:ext cx="5669280" cy="193614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474812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CP가 두 종류인 이유 (계산)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5022442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15 kHz 1 ms = LTE 표본 30720개, 보통 CP 14 symbol = 14 × (2048 + 144) = 30688개, 32개 남음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0.5 ms마다 첫 symbol에 16개씩 → 7 symbol마다 긴 CP (NR 15 kHz 규칙)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R2D는 NR slot 아무 symbol에서나 시작 → 긴 CP 위치 l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0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∈ {0, ..., 6} 선택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긴 CP를 NR의 0.5 ms 경계에 맞추는 용도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같은 gNB, 같은 symbol 시계로 NR DL 사이에 R2D 삽입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chip과 resource element 사이의 공백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spec은 device가 보는 결과(envelope)만 정하고, 각 subcarrier 값을 고르는 주파수 쪽 레시피는 reader 구현에 맡김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2450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spec: TS 38.291 clause 6.2.7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623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"There is no specified relationship between chip χ mapped to OFDM symbol l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RE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and the value z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k_{RE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,l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RE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} corresponding to resource element (k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RE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l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RE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)"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159457"/>
            <a:ext cx="5669280" cy="253055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241753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이 문장은 기호로 무엇을 말하나?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2516073"/>
            <a:ext cx="5376672" cy="1908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chip χ: χ번째 chip, "mapped to OFDM symbol l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RE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": clause 4.3.2로 정해진 symbol 번호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z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k,l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: symbol l, subcarrier k의 복소수 값 = IFFT 입력 = OFDM 장의 (A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k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φ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k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뜻: "χ번 chip이 몇 번 symbol인지는 정함, 그 무늬를 낼 subcarrier 값은 안 정함"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비트 → QAM → z 규칙 고정, UE가 FFT로 z를 꺼내 복호하므로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device: FFT 없음, envelope만 → z를 볼 수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같은 envelope을 만드는 z는 여럿 → 고정할 이유 없음 (판단)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예: "1,0,1,0" = 3 간격 subcarrier 두 개, 위치는 여러 가지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818024"/>
            <a:ext cx="5669280" cy="17839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490032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reader는 실제로 어떻게: TR 38.769 clause 4.4 (study 예시)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174640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chip 열을 표본으로 늘림 → DFT로 주파수 쪽 → 할당 PRB 안 subcarrier만 → IFFT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6.2.8이 DFT-s-OFDM이라 부르는 이유, chipbw 그림 ②가 이 절차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예시일 뿐 의무 아님, 세부 값은 회사 보고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품질 검사 RF requirements: TS 38.194 확인 필요 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146583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공백이 남기는 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정하는 것: symbol 시간 파형이 이 chip 열처럼 켜지고 꺼짐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정하지 않는 것: 각 subcarrier에 넣을 복소수 값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변조 기호 → RE mapping 고정, A-IoT: reader 구현의 몫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연구 거리: 정해진 PRB 안 chip 모양의 깨끗함, 이웃 NR 신호로의 누설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2380233"/>
            <a:ext cx="5669280" cy="142468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246252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요리 주문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736849"/>
            <a:ext cx="5376672" cy="913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spec = "이런 맛이 나야 한다"만, 레시피는 주방(reader 구현)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손님(device)은 맛(envelope)만, 재료(z)는 안 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레시피에 따라 할당 PRB 밖으로 새는 에너지가 다름, 이웃 NR 방해 = 옆 테이블의 문제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9632" y="3932934"/>
            <a:ext cx="5669280" cy="266903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401523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모눈종이 위의 흑백 막대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4289550"/>
            <a:ext cx="5376672" cy="21575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OFDM symbol = 가로로 긴 모눈종이 한 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모눈마다 색을 칠하는 정교한 프린터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device: 멀리서 "밝다, 어둡다"만 구분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reader가 멀리서 굵은 흑백 막대(chip)로 보이게 칠함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spec: 막대 무늬만 정하고 모눈 색은 안 정함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subcarrier는 한 점이 아니라 symbol 전체에 걸친 파동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모눈 하나가 막대 전체 모양을 바꿈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한정된 PRB로는 가장자리를 완전히 날카롭게 못 만듦 → chip 많을수록 PRB 더 필요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R2D 전송의 구조: CRC와 Manchester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채널 부호 없음: CRC와 line encoding만, 비트 하나 = chip 두 개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13161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R2D 생성 단계(위)와 D2R 생성 단계(아래)</a:t>
            </a:r>
          </a:p>
        </p:txBody>
      </p:sp>
      <p:pic>
        <p:nvPicPr>
          <p:cNvPr id="6" name="Picture 5" descr="ch07-ch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82" y="1152719"/>
            <a:ext cx="5215483" cy="16824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184" y="3046019"/>
            <a:ext cx="5669280" cy="20255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128315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R2D 생성 단계 (clause 6.2.1)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402635"/>
            <a:ext cx="5376672" cy="15774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TB → CRC → line encoding → OFDM symbol mapping → R-TAS, postamble → padding → chip mapping, OOK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채널 부호 없음, TR 38.769 clause 8.1 권고도 FEC는 D2R에만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line code: Manchester 채택, TR 38.769 후보 PIE (Pulse Interval Encoding) 탈락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(해석) device에 복호기 돌릴 전력, 메모리 없음 → reader 송신 전력과 짧은 메시지로 신뢰도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5199583"/>
            <a:ext cx="5669280" cy="14023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2818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CRC (clause 6.2.2.1, 8.1)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556199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TB 크기 A &gt; 24 bit: 16 bit CRC, 아니면 6 bit CRC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CRC16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(D) = D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16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+D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12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+D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5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+1, g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CRC6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(D) = D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6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+D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5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+1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38.212의 NR CRC16, CRC6과 같은 다항식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"받은 것이 맞는가" 결정의 유일한 장치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2754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OOK와 Manchester: 모든 비트 가운데에 경계</a:t>
            </a:r>
          </a:p>
        </p:txBody>
      </p:sp>
      <p:pic>
        <p:nvPicPr>
          <p:cNvPr id="15" name="Picture 14" descr="ch07-manches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651" y="1253999"/>
            <a:ext cx="5047241" cy="210301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199632" y="3669183"/>
            <a:ext cx="5669280" cy="115351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37514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Line encoding (clause 8.5)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4025799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비트 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i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→ chip 두 개 c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i,0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c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i,1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i,j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(2j-1)b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i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+ 1 - j, j = 0, 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비트 0 → (1, 0), 비트 1 → (0, 1): Manchester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9632" y="4950714"/>
            <a:ext cx="5669280" cy="16512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503301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왜 Manchester인가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530733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모든 비트 정가운데 on/off 경계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시계가 조금 빠르거나 느려도 비트마다 재정렬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0, 1 연속과 무관하게 on/off 비율 반반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comparator 문턱값을 평균 세기에서 잡기 쉬움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대가: 같은 chip 속도에서 데이터율 절반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R-TAS: 시작과 시계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R2D마다 SIP(시작)와 CAP(chip 속도)를 달고 오고, postamble 뒤 마지막 경계가 R2D의 끝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17123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spec: TS 38.291 clause 6.2.3, 6.2.4, 6.2.6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SIP 8 bit "1,1,0,0,1,0,0,0", CAP 4 bit "1,0,1,0", postamble 4 bit "1,1,1,1"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SIP chip χ = 0~7 → symbol ⌊χ/4⌋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나머지 chip → symbol ⌊(χ -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)/N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⌋ + 2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085632"/>
            <a:ext cx="5669280" cy="166897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16792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SIP와 CAP의 동작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2442248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SIP: 처음 두 symbol, symbol당 4 chip 고정 속도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CAP: 이후 PRDCH chip 속도로 "1,0,1,0", 경계 간격으로 chip 길이 측정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7.2.1: "which CAP is received"로 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결정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CAP = 데이터율 표시 + 시계 보정 신호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7.2.2: PRDCH는 chip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+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CAP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에서 시작 가정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3882618"/>
            <a:ext cx="5669280" cy="142010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3964914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R-TAS는 NR의 어떤 신호에 해당하나?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4239234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역할: PSS, SSS + DM-RS 일부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UE: SSB 주기 수신으로 시간, 주파수 계속 유지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유지할 전력 없음 → R2D마다 SIP, CAP 부착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매번 처음부터가 아니라 매번 짧게 맞춤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9184" y="5430735"/>
            <a:ext cx="5669280" cy="117123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5488" y="551303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takeaway: R2D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" y="5787351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"reader는 정교하게, device는 단순하게"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NR OFDM 격자 위에서 OOK 모양을 만드는 부담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device: envelope detector와 경계 세기만으로 시작, 속도, 비트, 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786384"/>
            <a:ext cx="5669280" cy="229819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R2D 전송 예 (N</a:t>
            </a:r>
            <a:r>
              <a:rPr lang="ko-KR" altLang="en-US" sz="1300" b="1" i="0" baseline="30000">
                <a:solidFill>
                  <a:srgbClr val="8C1D1D"/>
                </a:solidFill>
                <a:latin typeface="Arial"/>
                <a:ea typeface="맑은 고딕"/>
              </a:rPr>
              <a:t>symb</a:t>
            </a:r>
            <a:r>
              <a:rPr lang="ko-KR" altLang="en-US" sz="1300" b="1" i="0" baseline="-25000">
                <a:solidFill>
                  <a:srgbClr val="8C1D1D"/>
                </a:solidFill>
                <a:latin typeface="Arial"/>
                <a:ea typeface="맑은 고딕"/>
              </a:rPr>
              <a:t>chip</a:t>
            </a: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 = 6)</a:t>
            </a:r>
          </a:p>
        </p:txBody>
      </p:sp>
      <p:pic>
        <p:nvPicPr>
          <p:cNvPr id="18" name="Picture 17" descr="ch07-r2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530" y="1173756"/>
            <a:ext cx="5215483" cy="1806912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199632" y="3212592"/>
            <a:ext cx="5669280" cy="185897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329488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padding과 R2D의 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3569208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마지막 symbol 미충족 시 padding chip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6.2.5: "any values which do not result in another R-TAS SIP" → 새 R2D 시작 오인 방지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24: symbol마다 끝 두 chip은 PRDCH 미사용, 1로 채움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7.2.4: "assumes there is a transition edge at the end of chip χ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R2D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end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postamble 뒤 마지막 경계 = R2D 끝 = 응답 시각 기준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99632" y="5199583"/>
            <a:ext cx="5669280" cy="14023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45936" y="52818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R2D 데이터율 (저자 계산)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45936" y="5556199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15 kHz: 1 ms에 OFDM symbol 14개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2: symbol당 비트 1개 → 약 14 kbps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24: chip 22개 = 비트 11개 → 약 154 kbps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 38.848 목표(최대 5 kbps 이상) 넉넉히 초과, 운용은 거리, 감도에 따라 낮은 쪽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D2R: 반사로 만드는 신호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D2R의 값들은 reader가 상위 계층으로 알려 주고, 부호화는 device, 복호는 reader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00990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D2R 생성 단계 (clause 6.1.1, 사슬 그림 아래쪽)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4154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TB → CRC → block repetition → 채널 부호 또는 생략 → D2R-amble → small frequency shift 변조, chip mapping → backscattering (6.1.5)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1924303"/>
            <a:ext cx="5669280" cy="225424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00659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상위 계층이 주는 값 (clause 7.1.1)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2280919"/>
            <a:ext cx="5376672" cy="16597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 비트 길이 T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D2R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bit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block repetition 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small frequency shift factor, midamble 삽입 간격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amble 길이 표시, 추가 midamble 표시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채널 부호 사용 여부, transport block 크기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device가 스스로 고르는 것 거의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DCI가 MCS, resource를 알려 주는 구조와 같음, 단 MAC 메시지(TS 38.391)로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306568"/>
            <a:ext cx="5669280" cy="22953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4388864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CRC와 block repetition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4663184"/>
            <a:ext cx="5376672" cy="170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CRC: R2D와 같음 (24 bit 초과 16 bit, 아니면 6 bit)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block repetition: CRC 붙은 블록 전체를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block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번 (clause 6.1.2.2)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MAC 값: 1 또는 2 (TS 38.391 Table 6.2.1.6-1 Block Repetition Number)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약한 신호에서 reader가 두 사본 합침 (판단)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신호는 같은 방향으로 쌓이고 잡음은 덜 쌓임 → 이상적으로 SNR 약 3 dB 이득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대가: 전송 시간 두 배, device는 한 번 더 내보내기만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NR의 MCS 낮추기 자리 = chip 속도, 반복 수, 부호 사용 여부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2843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"반복" 두 가지 구분: block repetition 대 small frequency shift의 반복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1949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반복하는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CRC 붙은 블록 전체 / 비트 하나 안의 Manchester chip 쌍 (1-b, b)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횟수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block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∈ {1, 2} /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∈ {1, ..., 128}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전송 시간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늘어남 / 그대로 (chip만 짧아짐)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목적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약한 신호를 견딤 / CW 옆으로 비켜서기, device별 FDMA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3758183"/>
            <a:ext cx="5669280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38404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채널 부호 (clause 8.2, 6.1.2.3)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4114799"/>
            <a:ext cx="5376672" cy="1949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"tail biting convolutional code with constraint length 7 and coding rate 1/3"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생성 다항식 8진 133, 171, 165 = LTE convolutional code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상위 계층이 미사용 지정 시 생략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data LDPC, 작은 제어 정보 Polar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(해석) 선택 이유는 방향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부호화 = device: shift register 6개 + XOR 몇 개, 1 µW에 들어감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복호(Viterbi) = BS: 전력 넉넉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R2D에 부호가 없는 이유와 정반대 방향의 논리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D2R-amble: preamble과 midamble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알려진 m-sequence 무늬로 reader가 시작, 세기, 위상을 잡고, 전송 중 틀어지는 device 시계를 midamble로 다시 맞춤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8688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D2R-amble (clause 6.1.3, 8.3)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맨 앞 preamble + 일정 비트 간격 midamble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길이: 짧은 것 7, 긴 것 31 (clause 7.1.1), m-sequence (clause 8.3)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반사 시작 찾기, 채널(세기, 위상) 추정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midamble: device 시계가 전송 도중에도 틀어짐 → 중간중간 재정렬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783280"/>
            <a:ext cx="5669280" cy="381868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86557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midamble은 무엇이고 왜 필요한가?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139896"/>
            <a:ext cx="5376672" cy="29041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amble: 데이터 앞뒤나 사이에 끼우는, 받는 쪽이 미리 아는 무늬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앞 preamble, 중간 midamble, 뒤 postamble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D2R에 preamble, midamble(합쳐 D2R-amble), R2D에 postamble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 midamble: 일정 비트 간격마다 길이 7 또는 31 m-sequence (clause 6.1.3, 7.1.1)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넣을지, 몇 비트마다, 추가 여부: reader가 MAC 메시지로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이유: device 시계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1% 틀린 시계로 비트 1000개 → 끝에서 비트 10개 밀림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preamble 하나로는 시작만 → 중간 무늬로 시각, 세기, 위상 재획득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대가: 데이터를 싣지 못하는 비트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dmrs-AdditionalPosition과 같은 발상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NR은 채널 변화, A-IoT는 주로 device 시계 흐트러짐이 이유 (판단)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25425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중간중간 넣는 약속된 신호음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말이 빨라졌다 느려졌다 하는 사람의 긴 말 받아 적기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정해진 문장 수마다 "삐" → 몇 번째 문장인지 다시 맞춤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처음 "시작" 소리 한 번뿐이면 끝으로 갈수록 어긋남 누적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device는 자기 시계가 틀린 줄도 모르고 고치지도 않음, 맞추기는 전부 reader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midamble은 반사 세기와 위상 재측정에도 쓰임, 받아쓰기에는 없는 몫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168650"/>
            <a:ext cx="5669280" cy="20053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325094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D2R preamble = NR PRACH preamble?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525266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이름만 같음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PRACH: UE가 고르는 서명, gNB가 왕복 시간 재어 Timing Advance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 preamble: 모든 D2R 앞 고정 무늬, 수신 동기와 채널 추정 → DM-RS에 가까움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Timing Advance 없음: 실내 수십 m 왕복 ≪ 1 µs, 시계 오차가 훨씬 큼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5302046"/>
            <a:ext cx="5669280" cy="129992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538434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takeaway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5658662"/>
            <a:ext cx="5376672" cy="45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preamble = 시작과 채널, midamble = 긴 전송 중 시계 재정렬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두 무늬 모두 device는 끼워 넣기만, 추정은 reader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small frequency shift: spec 정의와 FDMA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사각파 빠르기가 반사 에너지를 CW 옆으로 옮기고, device마다 다른 빠르기를 주면 FDMA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79593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한 비트 = 2k chip 사각파 → CW에서 k배 비트율 이동</a:t>
            </a:r>
          </a:p>
        </p:txBody>
      </p:sp>
      <p:pic>
        <p:nvPicPr>
          <p:cNvPr id="6" name="Picture 5" descr="ch07-sf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82" y="1232512"/>
            <a:ext cx="5215483" cy="21871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184" y="3710331"/>
            <a:ext cx="5669280" cy="115351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79262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chip 무늬 (clause 7.1.1, 8.4.1.1)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066947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D2R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T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D2R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bit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/ (2R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),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factor (그림의 k)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OOK: (1-b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i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i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)를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번 반복,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1이면 Manchester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4: 비트 0 "10101010", 1 "01010101"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991862"/>
            <a:ext cx="5669280" cy="161010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07415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스펙트럼으로 보기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348478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기본 주파수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/T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D2R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bit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반사 = y(t)·c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CW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(t, f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CW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 (6.1.5): CW 위아래로 이동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비트 0과 1: 사각파 반 주기 어긋남 = 위상 차이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BPSK (8.4.2): 같은 무늬를 -1, +1로 반사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7.1.3: OOK/BPSK는 Msg1, contention-free 절차에서 "according to its implementation", 이후 동일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11621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spec: 3GPP Rel-19 A-IoT 해설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623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"the line-code can be used to effectively repeat an information bit at a faster rate, and create a higher-frequency square wave, allowing devices to be frequency-separated according to their repetition rates i.e., FDMA"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2076500"/>
            <a:ext cx="5669280" cy="240644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215879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두 번째 쓰임: FDMA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433116"/>
            <a:ext cx="5376672" cy="18675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예: device A에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2, device B에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8 → CW 주위 다른 주파수, 동시 수신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발진기 없이 스위치 빠르기만으로 FDMA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38.391 Table 6.2.1.6-1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factor: {1, 2, 4, 8, 16, 32, 64, 128}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 비트 길이: τ = 2·10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6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/15000 µs(약 133 µs)의 {2, 1, 1/2, 1/4, 1/8, 1/16, 1/32, 1/96}배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가장 긴 비트 약 267 µs ≈ 3.75 kbps (계산)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9632" y="4610962"/>
            <a:ext cx="5669280" cy="199100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469325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사각파는 고조파가 많은데 FDMA가 깨끗한가?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4967578"/>
            <a:ext cx="5376672" cy="14520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사각파: 기본 외 3배, 5배 주파수에도 에너지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1의 3배 고조파는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3 근처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2의 거듭제곱 값만: 홀수배 고조파가 다른 기본 주파수와 정확히 겹치지 않음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그래도 누설과 시계 오차에 의한 주파수 어긋남은 남음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동시 수신 device 수, 간격: spec 밖, reader 수신기 성능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그림의 스펙트럼은 개념 설명용, 실제 모양 아님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small frequency shift는 FSK가 아니다, 그리고 시계 1%의 효과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주파수에는 데이터가 없고(데이터는 OOK, BPSK), 시계 오차는 수십 kHz 이동량의 1%에만 미침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12562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small frequency shift는 FSK 같은 주파수 변조인가?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3652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아님: "small frequency shift 변조"라는 이름에도 주파수에는 데이터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데이터: OOK나 BPSK, 무늬가 1로 시작하나 0으로 시작하나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주파수 이동: 반사를 빠르게 켰다 끈 데서 따라오는 결과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원리: 맥놀이(그림 chipbw ①)를 거꾸로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두 사인파의 합 → envelope이 주기적으로 부풀고 꺼짐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거꾸로 CW envelope을 주기적으로 부풀고 꺼지게 → CW 양옆 두 사인파의 합과 똑같음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삼각함수 곱을 합으로 바꾸는 공식 하나 (사실)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반사 에너지: CW 바로 위가 아니라 약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/T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D2R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bit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× 비트율 떨어진 양옆 (계산)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040021"/>
            <a:ext cx="5669280" cy="121696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12231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OOK와 BPSK의 작은 차이 (판단)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396637"/>
            <a:ext cx="5376672" cy="45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OOK: 1과 0, 평균 ≠ 0 → 에너지 일부가 CW와 같은 주파수에 남아 CW에 묻힘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BPSK: +1과 -1, 평균 = 0 → CW 자리에 남는 것 없음, 전부 양옆으로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5385001"/>
            <a:ext cx="5669280" cy="121696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46729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takeaway: D2R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741617"/>
            <a:ext cx="5376672" cy="45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device 쪽 복잡함은 부호기, 사각파 생성기, 스위치처럼 값싼 것에만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무거운 일(복호, 동기, 채널 추정, device 분리)은 전부 reader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346595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시계가 1% 틀리면 비켜난 주파수도 1% 틀린다는 뜻은?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1949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이동량 = 깜빡임 빠르기, 그 박자를 세는 것은 device 자기 시계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시계 1% 빠름 → chip 1% 짧음 → 이동량 1% 증가 (계산)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40 kHz 예정이면 39.6 kHz나 40.4 kHz (설명용 예시 숫자)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기준으로 엄청난 오차지만 피해는 작음 (판단)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UE: 반송파(예: 900 MHz)를 자기 발진기로 → 1 ppm만 틀려도 900 Hz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device: 반송파는 reader CW를 되돌릴 뿐이라 정확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device가 만드는 것은 수십 kHz 깜빡임뿐, 그 1%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시계가 형편없는 device도 주파수 축 다중 접속 가능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4380356"/>
            <a:ext cx="5669280" cy="22216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446265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따라오는 두 가지 (판단)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4736972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각 반사가 예정 이동량의 몇 % 안 어딘가에 나타난다고 보고 폭을 두고 수신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동시에 쓰는 factor 값들: 서로의 비율 차이 &gt; 시계 오차의 두 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100과 101: 이동량 1% 차이 → ±1% 시계면 겹칠 수 있음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시계가 나쁘면 무엇이 어려운가: 숫자와 응답 시각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초기 최대 10%, 보정 후 약 1%: 모든 기준을 reader 신호의 경계에 묶고 응답 시각은 R2D 끝에서 정해진 간격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61010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숫자로 본 시계 오차 (TR 38.769 clause 5.3)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표본 시계: 수 MHz, device 1 초기 10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5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ppm, 보정 후 10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4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ppm 목표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"Clock calibration based on at least clock counting for a known duration is feasible for A-IoT devices"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 µW 미만에서 1% 정확도 보고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시간 세기용 저주파 시계: 보정이 항상 가능하지는 않음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524505"/>
            <a:ext cx="5669280" cy="14023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60680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1%의 의미 (저자 계산)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2881121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UE: SSB 추적으로 1 ppm(0.0001%)보다 훨씬 작게, device 1은 적어도 만 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100 µs 응답 간격 → 1 µs 어긋남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비트 1000개 동안 누적 → 비트 10개만큼 밀림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D2R midamble과 R2D Manchester의 이유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054905"/>
            <a:ext cx="5669280" cy="254706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413720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R2D 마지막 경계 → D2R 시작: device 시계로 셈</a:t>
            </a:r>
          </a:p>
        </p:txBody>
      </p:sp>
      <p:pic>
        <p:nvPicPr>
          <p:cNvPr id="12" name="Picture 11" descr="ch07-tim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82" y="4460720"/>
            <a:ext cx="5215483" cy="201889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199632" y="786384"/>
            <a:ext cx="5669280" cy="201909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응답 시각의 정의 (clause 7.1.2)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자기 PRDCH 수신 → R2D 마지막 chip 끝에서 Δt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R→D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뒤 D2R 첫 chip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간격 표: 메시지 종류, 채널 부호 사용 여부(부호기 시간), TB 크기, chip 길이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Msg1(Access Random ID)에서 고른 access occasion보다 앞선 occasion 존재 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R→D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1.25(T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offset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+ M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D2R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D2R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2933496"/>
            <a:ext cx="5669280" cy="22268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301579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access occasion (TS 38.391 clause 3.1, 다음 장)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3290112"/>
            <a:ext cx="5376672" cy="136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"A time-frequency resource for device(s) to transmit Msg1 (i.e., the Access Random ID message) during a CBRA procedure"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device가 처음 자기 존재를 알리는 16 bit Random ID를 보낼 자원: 시간 하나 × 주파수 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시간 축: R2D 끝난 뒤의 시간 위치 1개 또는 2개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주파수 축: small frequency shift 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9632" y="5288330"/>
            <a:ext cx="5669280" cy="131363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537062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R2D 감시 불필요 구간 (clause 7.2.3)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5644946"/>
            <a:ext cx="5376672" cy="45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끝 ~ D2R 시작, D2R 송신 중, D2R 끝 후 TS 38.191 최소 시간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듣지 않아도 되는 시간 = 에너지 모으는 시간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1.25배 규칙과 시계 오차가 설명하는 설계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(1+e)</a:t>
            </a:r>
            <a:r>
              <a:rPr lang="ko-KR" altLang="en-US" sz="1000" b="0" i="0" baseline="30000">
                <a:solidFill>
                  <a:srgbClr val="5A5A5A"/>
                </a:solidFill>
                <a:latin typeface="Arial"/>
                <a:ea typeface="맑은 고딕"/>
              </a:rPr>
              <a:t>2</a:t>
            </a: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 = 1.25 → e ≈ 11.8%: 초기 시계 오차 10%를 양쪽 device에 모두 허용하는 여유 (판단)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19651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1.25배의 뜻 (계산)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5729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시간 위치 2개: 둘째 access occasion을 고른 device는 첫째 occasion의 다른 device Msg1이 끝난 뒤 송신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최악: 첫째 device 시계가 느려 늦게 끝남 + 둘째 device 시계가 빨라 대기를 짧게 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시계 오차 e → 겹치지 않을 조건: 여유 배수 ≥ (1+e)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(1+e)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2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1.25 → e ≈ 11.8%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1 초기 오차 목표 10%와 맞아떨어짐, spec은 이유를 안 적음 → 설계 의도는 판단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덧셈이 아니라 곱셈: 오차가 퍼센트라 기다리는 시간이 길수록 어긋남도 커짐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device가 알아서 늦게 가라는 것이 아님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약속 시각 자체를 넉넉히, device는 그 시각에 자기 시계로 정확히 송신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110913"/>
            <a:ext cx="5669280" cy="249105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19320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진료 예약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467529"/>
            <a:ext cx="5376672" cy="18675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앞 환자 1시 시작, 1시 반 종료 예정 → 다음 예약은 1시 37분쯤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앞 환자 시계가 느려 늦게 들어오거나, 다음 환자 시계가 빨라 일찍 문을 열 수 있음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다음 환자는 예약 시각에 자기 시계로 맞춰 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병원은 대기실에서 기다리면 그만, A-IoT는 겹치면 두 반사가 섞여 둘 다 못 읽음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여유는 최악을 계산해 꼭 막아야 하는 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병원의 여유는 덧셈, 여기서는 곱셈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7794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시계가 나쁘면 구체적으로 무엇이 어려운가?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비트 경계 찾기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chip 길이를 모르면 못 셈 → CAP로 chip 길이, Manchester로 비트마다 재정렬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응답 시각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"100 µs 뒤 응답" 약속을 못 지키면 reader가 엉뚱한 때에 들음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답: 짧은 간격, 기준은 마지막 경계, reader는 preamble로 실제 시작 탐색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주파수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small frequency shift 사각파 = device 시계 산물, 1% 오차 → 이동량 1% 오차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예정 주파수에서 조금 벗어날 것을 가정하고 수신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NR은 발진기, SSB, TA로 해결, A-IoT는 부담을 reader로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693820"/>
            <a:ext cx="5669280" cy="17839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377611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메트로놈 없는 합주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050436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지휘자 = reader, 박자 감각 나쁜 연주자 = device (혼자 1분 세면 6초 틀림)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곡 시작마다 "하나, 둘, 하나, 둘"(CAP), 연주자는 짧은 한 대목(D2R) 후 멈춤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지휘자: 첫 음(preamble), 중간 음(midamble)으로 빠름/늦음 파악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device는 송신 중 R2D를 안 들음(clause 7.2.3), 끝까지 혼자 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 시계 오차 → 주파수 오차 효과는 대응물 없음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5605779"/>
            <a:ext cx="5669280" cy="99618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5688075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takeaway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5962395"/>
            <a:ext cx="5376672" cy="4154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SIP, CAP, Manchester, postamble 경계, 짧은 응답 간격, midamble = "device 시계가 1%~10% 틀린다"에 대한 답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비교: UHF RFID (EPC Gen2)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회로와 변조는 RFID에 매우 가깝고, 시작 신호, 부호, 다중 접속을 NR 체계에 맞게 다시 정함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46583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EPC UHF Gen2 (ISO 18000-63 계열)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860~960 MHz 수동형 태그 프로토콜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 → 태그: ASK, PIE 부호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태그 → reader: FM0 또는 Miller 부호 backscatter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BLF (backscatter link frequency): 40~640 kHz, reader 지정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380233"/>
            <a:ext cx="5669280" cy="217129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46252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device 1은 RFID 태그와 무엇이 다른가?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2736849"/>
            <a:ext cx="5376672" cy="16597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회로: 거의 같음 (envelope detector 수신, backscatter 송신)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차이: 누구와 어떤 체계로 통신하나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RFID: 전용 reader, EPC Gen2, reader는 network 밖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NR licensed 스펙트럼, BS가 reader, 뒤에 core network 기능(paging, 접속, 인증)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A 복잡도 = EPC C1G2와 "comparable": 같은 회로를 network 체계로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물리 신호 세부(부호, 동기, 다중 접속)는 다름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679542"/>
            <a:ext cx="5669280" cy="19224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476183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비교의 핵심 두 가지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036158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R2D가 OFDM 격자 위: 기술적 필요가 아니라 NR BS가 같은 송신기로 보내기 위한 선택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RFID reader는 제약 없음 → 순수 ASK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Miller: 태그 반사를 CW에서 비켜 놓기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small frequency shift: 같은 아이디어를 device별 주파수 분리까지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Singh 외 (arXiv 해설): RFID 한계 = 보안, 간섭, 짧은 거리, 낮은 연결 밀도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EPC Gen2 vs A-IoT Rel-19 (TS 38.291)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51851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스펙트럼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Gen2: 860~960 MHz 비면허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FR1 licensed FDD, R2D는 DL, CW와 D2R은 UL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Gen2: 전용 reader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BS (network 일부), CW node 분리 가능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 쪽 변조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Gen2: ASK, PIE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OFDM으로 만든 OOK, Manchester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시작 신호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Gen2: preamble과 calibration 기호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R-TAS (SIP와 CAP)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태그 쪽 변조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Gen2: backscatter, FM0 또는 Miller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backscatter, OOK 또는 BPSK, 사각파 반복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채널 부호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Gen2: 없음 (CRC만)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D2R에 rate 1/3 convolutional code (선택)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다중 접속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Gen2: 확률적 slot 응답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slotted ALOHA, small frequency shift로 FDMA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비교: NB-IoT, RedCap과의 전력 규모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NB-IoT는 잠자는 시간으로 아꼈고, A-IoT는 깨어 있는 순간의 전력 자체를 다섯 자리 이상 줄임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754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전력 규모 (설명용, 측정 조건이 다른 숫자를 나란히)</a:t>
            </a:r>
          </a:p>
        </p:txBody>
      </p:sp>
      <p:pic>
        <p:nvPicPr>
          <p:cNvPr id="6" name="Picture 5" descr="ch07-pow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03" y="1253999"/>
            <a:ext cx="5047241" cy="210301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184" y="3669183"/>
            <a:ext cx="5669280" cy="14023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7514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그림의 숫자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025799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1: peak 약 1 µW (3GPP 해설)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2: 수백 µW 이하 (TR 38.769 clause 5.2 제목)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C: 1~10 mW (TR 38.848 clause 5.1)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NB-IoT, RedCap UE: power class 3 최대 송신 출력 23 dBm ≈ 200 mW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5199583"/>
            <a:ext cx="5669280" cy="14023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2818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읽는 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556199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200 mW: 안테나에서 나가는 전력, 회로 전체 소모 아님 (실제 소모는 더 큼)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숫자: 회로 전체 peak 소모 목표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정의가 다른 숫자를 한 축에: 자릿수 비교로만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깨어 있는 순간의 전력 다섯 자리 이상 감소, 그 대가가 이 장의 모든 단순화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171470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NB-IoT의 PSM, eDRX를 더 강하게 하면?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잠자는 시간 증가: 평균 전력 감소, 깨어 있는 순간 전력은 그대로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NB-IoT UE 기상, 동기, 송신: 수십 mW 이상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주변 전파의 µW 단위 에너지로는 아주 오래 모아야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깨어 있는 순간 전력을 에너지 수확으로 감당 가능한 수준으로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배터리 교체, 충전 불가 물건(물류 상자, 건물 안 센서)에 결정적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2629102"/>
            <a:ext cx="5669280" cy="121696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271139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takeaway: 비교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985718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A-IoT = RFID의 회로에 NR의 체계를 입힌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RFID와 다른 점: network에 붙기 위한 선택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NB-IoT와 다른 점: 전력 규모를 다섯 자리 이상 낮추기 위한 포기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9632" y="3974082"/>
            <a:ext cx="5669280" cy="262788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405637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Part I과 다시 연결하기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4330698"/>
            <a:ext cx="5376672" cy="21163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NR의 각 장치 = "UE가 충분한 전력과 좋은 시계를 가진다"는 가정 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경로 손실: backscatter에서 두 번 → 커버리지 수십 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resource grid: reader에만, device는 chip 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전송 사슬: 부호는 D2R에만, MCS 대신 chip 속도와 반복 수, HARQ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reference signal, CSI: device 쪽에 없음, D2R-amble이 유일한 알려진 신호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동기와 Timing Advance: SSB 추적 대신 R2D마다 R-TAS, TA 대신 R2D 끝에서 세는 고정 간격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계층 구조: channel이 방향마다 하나 → transport, logical channel 다중화 불필요, 다음 장 MAC이 얇은 이유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읽을 spec과 정리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NR의 각 장치는 "충분한 전력과 좋은 시계" 가정 위에 있었고, A-IoT는 그 가정을 뺀 결과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읽을 spec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655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38.291 전체 (Rel-19)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4.1~4.3: chip, OFDM symbol, 두 시간 단위, Table 4.3.3.3-1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6.1: D2R 생성, D2R-amble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6.2.5~6.2.7: chip mapping, padding, "no specified relationship"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7.1.2 응답 시각, 7.2.1~7.2.4: R-TAS 수신, R2D 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8.2, 8.4, 8.5: convolutional code, OOK, BPSK, line encoding 식 직접 대입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 38.848 4.2, 4.3 (topology, device A/B/C), 5.1~5.5 (목표 숫자)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 38.769 5 (device 1, 2a, 2b, 5.3 시계), 4.4 (R2D 파형), 8.1 (권고)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22.369 4.2, 4.4: device 성격과 통신 방식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참조: TS 38.194 (BS, CW node RF, operating band), TS 38.191 (device RF), TS 38.391 (MAC, 다음 장)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정리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5936" y="1143000"/>
            <a:ext cx="5376672" cy="4066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Rel-19 target: device 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peak 약 1 µW, envelope detector, backscatter, 초기 표본 시계 오차 최대 10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5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ppm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D1T1 (실내 gNB-reader 직접), FR1 licensed FDD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송신기 없음: 외부 CW 반사로 D2R, CW source ≠ reader 가능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R2D는 DL 대역, CW와 D2R은 UL 대역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38.291: device 시간은 chip, R2D만 15 kHz OFDM symbol과 resource grid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chip과 resource element 관계는 reader 구현에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R2D: CRC(6 또는 16 bit) + Manchester, 채널 부호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R-TAS = 시작(SIP) + chip 속도(CAP), 끝 경계 = 응답 시각 기준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D2R: CRC, 반복, 선택적 rate 1/3 tail-biting convolutional code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preamble, midamble 길이 7 또는 31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OOK 또는 BPSK 사각파 반복, factor가 CW 회피와 FDMA를 동시에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시계 오차(보정 후 약 1%)가 SIP, CAP, Manchester, midamble, 짧은 응답 간격을 설명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RFID와는 회로가 같고 체계가 다르며, NB-IoT, RedCap과는 전력 규모가 다섯 자리 이상 다름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확인 질문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숫자를 device 제약에 연결해 답할 것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1~5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4107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 38.848 device A와 TR 38.769 device 1: energy storage 유무 차이는?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키워드: A는 저장 없음(Rel-18), 1은 energy storage 있음(Rel-19)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이름이 바뀌며 정의도 이동: 같은 것으로 취급 금지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FDD에서 CW가 DL이 아니라 UL 대역인 이유를 R2D, D2R 수신 주체와 연결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키워드: R2D는 reader 송신 → DL, D2R은 CW와 같은 주파수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BS가 D2R을 들으려면 수신 대역 UL → CW도 UL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8.5 c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i,j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(2j-1)b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i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+ 1 - j에 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i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0, 1 대입, envelope detector에 유리한 이유 두 가지?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키워드: 비트 0 → (1, 0), 비트 1 → (0, 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비트마다 경계로 시계 재정렬, on/off 반반이라 문턱값 잡기 쉬움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12일 때 chip 길이와 최소 PRB 수? chip이 늘면 PRB가 더 필요한 이유를 OFDM 장의 언어로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키워드: 약 5.6 µs, 2 PRB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시간과 대역의 맞교환: 짧은 chip = 넓은 대역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device는 R2D chip 속도를 어떻게 알아내나? 관련 clause는?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키워드: SIP 뒤 CAP 모양, clause 7.2.1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CAP 경계 간격을 자기 시계로 세어 chip 길이 측정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6~10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5936" y="1143000"/>
            <a:ext cx="5376672" cy="4107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부호 없음, D2R convolutional code: 부호기와 복호기 위치로 비대칭 설명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키워드: D2R 부호화 = device(shift register, XOR), 복호 = BS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복호는 device 몫이라 전력, 메모리 부족 → 부호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4일 때 비트 1의 chip 열, 반사 에너지가 CW에서 비트율의 몇 배 떨어지나?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키워드: 01010101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기본 주파수 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/T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D2R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bit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→ 비트율의 4배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시계 1% 오차가 small frequency shift FDMA에 주는 문제와 reader의 대응은?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키워드: 비켜난 주파수도 1% 어긋남, 인접 device와 겹칠 위험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예정 주파수에서 벗어남을 가정한 수신, preamble, midamble로 추정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6.2.7 "no specified relationship"이 없다면 spec이 더 정해야 했을 것? 장점과 단점은?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키워드: chip → subcarrier 값 mapping 규칙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장점: reader 구현 자유, 단점: chip 모양, 누설 품질이 구현마다 다름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A-IoT에 Timing Advance가 없는 이유를 거리와 시계 오차 크기로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키워드: 실내 수십 m 왕복 ≪ 1 µs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시계 오차가 그보다 훨씬 큼 → TA로 맞출 의미 없음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연구로 이어지는 질문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spec이 구현과 상위 계층 설정으로 남겨 둔 공백들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9476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R2D 파형의 구현 공간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120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6.2.7: chip과 resource element mapping 미정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주어진 PRB 안에서 함께 최적화: OOK chip 날카로움, envelope detector 오류율, 이웃 NR subcarrier 누설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symb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chip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24에서 최소 3 PRB로 충분한가, NR DL과 같은 symbol에 섞을 때 상호 간섭 정량화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862044"/>
            <a:ext cx="5669280" cy="27399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94434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시계 오차를 아는 reader 수신기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18660"/>
            <a:ext cx="5376672" cy="913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device별 시계 오차(최대 1%~10%)가 D2R 시작 시각, chip 길이, frequency shift 주파수를 동시에 흔듦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preamble, midamble만으로 세 가지 동시 추정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오차 분포에 맞춘 midamble 간격과 길이(7 또는 31) 선택 규칙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18668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small frequency shift FDMA의 용량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고조파, 시계 오차로 인한 주파수 흔들림, CW 위상 잡음 존재 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한 reader의 동시 수신 device 수와 factor 배정 규칙: 미정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scheduling 문제를 주파수 배정 문제로 바꾼 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2781299"/>
            <a:ext cx="5669280" cy="20746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2863595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CW 배치와 간섭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137915"/>
            <a:ext cx="5376672" cy="913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CW node는 reader와 분리 가능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CW 위치, 전력, 켜는 시간이 커버리지와 이웃 NR UL 수신에 미치는 영향을 함께 설계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CW는 UL 대역: 같은 대역 NR UE 상향에 간섭원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4983935"/>
            <a:ext cx="5669280" cy="161803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506623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응답 간격의 최적화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5340551"/>
            <a:ext cx="5376672" cy="45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7.1.2 간격 표: 시계 오차와 부호기 시간을 넉넉히 감쌈 (해석)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실제 오차 분포를 알 때 간격 축소의 지연, 처리량 이득 vs 충돌 위험 정량화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44839</Words>
  <Application>Microsoft Office PowerPoint</Application>
  <PresentationFormat>와이드스크린</PresentationFormat>
  <Paragraphs>3867</Paragraphs>
  <Slides>120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120</vt:i4>
      </vt:variant>
    </vt:vector>
  </HeadingPairs>
  <TitlesOfParts>
    <vt:vector size="125" baseType="lpstr">
      <vt:lpstr>맑은 고딕</vt:lpstr>
      <vt:lpstr>Arial</vt:lpstr>
      <vt:lpstr>Calibri</vt:lpstr>
      <vt:lpstr>Courier New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/>
  <cp:keywords/>
  <dc:description>generated using python-pptx</dc:description>
  <cp:lastModifiedBy>Microsoft 계정</cp:lastModifiedBy>
  <cp:revision>3</cp:revision>
  <dcterms:created xsi:type="dcterms:W3CDTF">2013-01-27T09:14:16Z</dcterms:created>
  <dcterms:modified xsi:type="dcterms:W3CDTF">2026-10-02T00:11:12Z</dcterms:modified>
  <cp:category/>
</cp:coreProperties>
</file>