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0" r:id="rId3"/>
    <p:sldId id="272" r:id="rId4"/>
    <p:sldId id="276" r:id="rId5"/>
    <p:sldId id="278" r:id="rId6"/>
    <p:sldId id="279" r:id="rId7"/>
    <p:sldId id="280" r:id="rId8"/>
    <p:sldId id="281" r:id="rId9"/>
    <p:sldId id="282" r:id="rId10"/>
    <p:sldId id="275" r:id="rId11"/>
    <p:sldId id="283" r:id="rId12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/>
  </p:normalViewPr>
  <p:slideViewPr>
    <p:cSldViewPr snapToGrid="0">
      <p:cViewPr>
        <p:scale>
          <a:sx n="100" d="100"/>
          <a:sy n="100" d="100"/>
        </p:scale>
        <p:origin x="112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3CE20EFB-BEDE-4932-A22F-DE419DC4A822}" type="datetimeFigureOut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7388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1AEC46CE-549B-478A-A424-0E57CD4DCA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97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46CE-549B-478A-A424-0E57CD4DCA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707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Microsoft NeoGothic" panose="020B0402040204020203" pitchFamily="50" charset="-127"/>
                <a:ea typeface="Microsoft NeoGothic" panose="020B0402040204020203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Microsoft NeoGothic" panose="020B0402040204020203" pitchFamily="50" charset="-127"/>
                <a:ea typeface="Microsoft NeoGothic" panose="020B0402040204020203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F2F0E-265F-43BE-8168-ADCF38518CD2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346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Microsoft NeoGothic" panose="020B0402040204020203" pitchFamily="50" charset="-127"/>
                <a:ea typeface="Microsoft NeoGothic" panose="020B0402040204020203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C443-952F-4E3D-989B-6D06E942D99E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70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898C-1BC5-448C-ABA4-A8C453D9B5B3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0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D6CB-8A25-4606-B0B9-CDC7CCBFEBDF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91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E4E3-CD97-432C-B82F-6F78C29A97FD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92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8FD3-1569-472E-AEDB-FAB69D081207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16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1444F-7473-4ED1-B629-B4937765A4A1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024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186E-B953-4FBE-9649-CC3844B552A9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50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4485-3B2B-4695-9D60-4D3F4F3FA59D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34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9924-16F9-4B51-BFEF-8608E5F71365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60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8D2F-36E0-4969-B6CA-41C0B3070D15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46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A538B-F2EB-455D-91B4-80B394A7DA11}" type="datetime1">
              <a:rPr lang="ko-KR" altLang="en-US" smtClean="0"/>
              <a:t>2016-12-13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8E59F-1281-4444-8160-9EC9C6491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73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ko-KR" sz="3600" b="1" dirty="0" smtClean="0"/>
              <a:t>Secure Bluetooth Connection for Unified Authentication Management System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90585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Based on a paper </a:t>
            </a:r>
            <a:r>
              <a:rPr lang="en-US" altLang="ko-KR" dirty="0"/>
              <a:t>p</a:t>
            </a:r>
            <a:r>
              <a:rPr lang="en-US" altLang="ko-KR" dirty="0" smtClean="0"/>
              <a:t>resented in UBICOMP </a:t>
            </a:r>
            <a:r>
              <a:rPr lang="en-US" altLang="ko-KR" dirty="0"/>
              <a:t>‘15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2016.12.13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/>
              <a:t>네트워크공학특론</a:t>
            </a:r>
            <a:r>
              <a:rPr lang="en-US" altLang="ko-KR" dirty="0"/>
              <a:t> – </a:t>
            </a:r>
            <a:r>
              <a:rPr lang="en-US" altLang="ko-KR" b="1" dirty="0" smtClean="0"/>
              <a:t>Choongin Lee</a:t>
            </a:r>
            <a:endParaRPr lang="ko-KR" altLang="en-US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863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Architecture of Knock x Knock</a:t>
            </a:r>
            <a:endParaRPr lang="ko-KR" altLang="en-US" b="1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449979"/>
          </a:xfrm>
        </p:spPr>
        <p:txBody>
          <a:bodyPr/>
          <a:lstStyle/>
          <a:p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UniAuth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client on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2"/>
          </p:nvPr>
        </p:nvSpPr>
        <p:spPr>
          <a:xfrm>
            <a:off x="629842" y="2131142"/>
            <a:ext cx="3868340" cy="4058521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credentials are stored</a:t>
            </a:r>
          </a:p>
          <a:p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</a:t>
            </a:r>
            <a:r>
              <a:rPr lang="en-US" altLang="ko-K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</a:t>
            </a: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mac using pre-shared key</a:t>
            </a:r>
          </a:p>
          <a:p>
            <a:endParaRPr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449979"/>
          </a:xfrm>
        </p:spPr>
        <p:txBody>
          <a:bodyPr/>
          <a:lstStyle/>
          <a:p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UniAuth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proxy on Mac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sz="quarter" idx="4"/>
          </p:nvPr>
        </p:nvSpPr>
        <p:spPr>
          <a:xfrm>
            <a:off x="4629150" y="2131142"/>
            <a:ext cx="3887391" cy="4058521"/>
          </a:xfrm>
        </p:spPr>
        <p:txBody>
          <a:bodyPr>
            <a:normAutofit/>
          </a:bodyPr>
          <a:lstStyle/>
          <a:p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 extensions</a:t>
            </a:r>
          </a:p>
          <a:p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 phone via </a:t>
            </a:r>
            <a:r>
              <a:rPr lang="en-US" altLang="ko-K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Bluetooth LE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browser using local web server</a:t>
            </a:r>
          </a:p>
          <a:p>
            <a:endParaRPr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23" y="4351965"/>
            <a:ext cx="5045161" cy="192104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45" y="4269431"/>
            <a:ext cx="2857439" cy="1920232"/>
          </a:xfrm>
          <a:prstGeom prst="rect">
            <a:avLst/>
          </a:prstGeom>
        </p:spPr>
      </p:pic>
      <p:sp>
        <p:nvSpPr>
          <p:cNvPr id="10" name="화살표: 왼쪽/오른쪽 9"/>
          <p:cNvSpPr/>
          <p:nvPr/>
        </p:nvSpPr>
        <p:spPr>
          <a:xfrm>
            <a:off x="1342103" y="3524865"/>
            <a:ext cx="6245942" cy="6636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370498" y="3698737"/>
            <a:ext cx="6255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</a:rPr>
              <a:t>“All data exchanges after the mutual authentication are encrypted using AES-128”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224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+mj-lt"/>
                <a:ea typeface="+mj-ea"/>
              </a:rPr>
              <a:t>Problem Definition</a:t>
            </a:r>
            <a:endParaRPr lang="ko-KR" altLang="en-US" dirty="0">
              <a:latin typeface="+mj-lt"/>
              <a:ea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Weak threat </a:t>
            </a:r>
            <a:r>
              <a:rPr lang="en-US" altLang="ko-KR" sz="2000" dirty="0"/>
              <a:t>m</a:t>
            </a:r>
            <a:r>
              <a:rPr lang="en-US" altLang="ko-KR" sz="2000" dirty="0" smtClean="0"/>
              <a:t>odel in the framework (based on the paper)</a:t>
            </a:r>
          </a:p>
          <a:p>
            <a:pPr lvl="1"/>
            <a:r>
              <a:rPr lang="en-US" altLang="ko-KR" sz="1600" dirty="0" smtClean="0"/>
              <a:t>Online/offline </a:t>
            </a:r>
            <a:r>
              <a:rPr lang="en-US" altLang="ko-KR" sz="1600" dirty="0"/>
              <a:t>attacks against users’ </a:t>
            </a:r>
            <a:r>
              <a:rPr lang="en-US" altLang="ko-KR" sz="1600" dirty="0" smtClean="0"/>
              <a:t>accounts</a:t>
            </a:r>
          </a:p>
          <a:p>
            <a:pPr lvl="2"/>
            <a:r>
              <a:rPr lang="en-US" altLang="ko-KR" sz="1200" dirty="0" smtClean="0"/>
              <a:t>Dictionary attack, brute force attack</a:t>
            </a:r>
          </a:p>
          <a:p>
            <a:pPr lvl="1"/>
            <a:r>
              <a:rPr lang="en-US" altLang="ko-KR" sz="1600" dirty="0" smtClean="0"/>
              <a:t>Phishing attacks</a:t>
            </a:r>
          </a:p>
          <a:p>
            <a:pPr lvl="1"/>
            <a:r>
              <a:rPr lang="en-US" altLang="ko-KR" sz="1600" dirty="0" smtClean="0"/>
              <a:t>Physical security</a:t>
            </a:r>
            <a:endParaRPr lang="en-US" altLang="ko-KR" sz="2000" dirty="0" smtClean="0"/>
          </a:p>
          <a:p>
            <a:r>
              <a:rPr lang="en-US" altLang="ko-KR" sz="2000" dirty="0" smtClean="0"/>
              <a:t>False assumption: the framework still endangered</a:t>
            </a:r>
            <a:endParaRPr lang="en-US" altLang="ko-KR" sz="2000" dirty="0" smtClean="0"/>
          </a:p>
          <a:p>
            <a:pPr lvl="1"/>
            <a:r>
              <a:rPr lang="en-US" altLang="ko-KR" sz="1600" dirty="0" smtClean="0"/>
              <a:t>“If secure cryptographic </a:t>
            </a:r>
            <a:r>
              <a:rPr lang="en-US" altLang="ko-KR" sz="1600" dirty="0"/>
              <a:t>primitives </a:t>
            </a:r>
            <a:r>
              <a:rPr lang="en-US" altLang="ko-KR" sz="1600" dirty="0" smtClean="0"/>
              <a:t>and </a:t>
            </a:r>
            <a:r>
              <a:rPr lang="en-US" altLang="ko-KR" sz="1600" dirty="0"/>
              <a:t>properly </a:t>
            </a:r>
            <a:r>
              <a:rPr lang="en-US" altLang="ko-KR" sz="1600" dirty="0" smtClean="0"/>
              <a:t>used, it is safe”</a:t>
            </a:r>
            <a:endParaRPr lang="en-US" altLang="ko-KR" sz="1600" dirty="0"/>
          </a:p>
          <a:p>
            <a:pPr lvl="1"/>
            <a:r>
              <a:rPr lang="en-US" altLang="ko-KR" sz="1600" dirty="0"/>
              <a:t>“It relies on the Bluetooth property using pre-shared key</a:t>
            </a:r>
            <a:r>
              <a:rPr lang="en-US" altLang="ko-KR" sz="1600" dirty="0" smtClean="0"/>
              <a:t>”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“</a:t>
            </a:r>
            <a:r>
              <a:rPr lang="en-US" altLang="ko-KR" sz="1600" dirty="0"/>
              <a:t>All data exchanges after the mutual authentication are encrypted using </a:t>
            </a:r>
            <a:r>
              <a:rPr lang="en-US" altLang="ko-KR" sz="1600" dirty="0" smtClean="0"/>
              <a:t>AES-128</a:t>
            </a:r>
            <a:r>
              <a:rPr lang="en-US" altLang="ko-KR" sz="1600" dirty="0" smtClean="0"/>
              <a:t>”</a:t>
            </a:r>
            <a:endParaRPr lang="en-US" altLang="ko-KR" sz="2000" dirty="0" smtClean="0"/>
          </a:p>
          <a:p>
            <a:r>
              <a:rPr lang="en-US" altLang="ko-KR" sz="2000" dirty="0" smtClean="0"/>
              <a:t>New threat model to be considered</a:t>
            </a:r>
          </a:p>
          <a:p>
            <a:pPr lvl="1"/>
            <a:r>
              <a:rPr lang="en-US" altLang="ko-KR" sz="1600" dirty="0" smtClean="0"/>
              <a:t>Key can be stolen with sniffing</a:t>
            </a:r>
          </a:p>
          <a:p>
            <a:pPr lvl="1"/>
            <a:r>
              <a:rPr lang="en-US" altLang="ko-KR" sz="1600" dirty="0"/>
              <a:t>D</a:t>
            </a:r>
            <a:r>
              <a:rPr lang="en-US" altLang="ko-KR" sz="1600" dirty="0" smtClean="0"/>
              <a:t>ata over Bluetooth LE can be decrypted with the key</a:t>
            </a:r>
            <a:endParaRPr lang="en-US" altLang="ko-KR" sz="1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6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 smtClean="0"/>
              <a:t>Proposed Approach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49" y="1690688"/>
            <a:ext cx="8251739" cy="4916057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Case Study : Bluetooth LE Decryption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ko-KR" sz="1600" dirty="0"/>
              <a:t>S</a:t>
            </a:r>
            <a:r>
              <a:rPr lang="en-US" altLang="ko-KR" sz="1600" dirty="0" smtClean="0"/>
              <a:t>niffing </a:t>
            </a:r>
            <a:r>
              <a:rPr lang="en-US" altLang="ko-KR" sz="1600" dirty="0"/>
              <a:t>pairing </a:t>
            </a:r>
            <a:r>
              <a:rPr lang="en-US" altLang="ko-KR" sz="1600" dirty="0" smtClean="0"/>
              <a:t>process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ko-KR" sz="1600" dirty="0" smtClean="0"/>
              <a:t>Getting a key</a:t>
            </a:r>
            <a:endParaRPr lang="en-US" altLang="ko-KR" sz="1600" dirty="0"/>
          </a:p>
          <a:p>
            <a:pPr marL="800100" lvl="1" indent="-342900">
              <a:buFont typeface="+mj-lt"/>
              <a:buAutoNum type="arabicPeriod"/>
            </a:pPr>
            <a:r>
              <a:rPr lang="en-US" altLang="ko-KR" sz="1600" dirty="0" smtClean="0"/>
              <a:t>Decryption Bluetooth </a:t>
            </a:r>
            <a:r>
              <a:rPr lang="en-US" altLang="ko-KR" sz="1600" dirty="0"/>
              <a:t>LE </a:t>
            </a:r>
            <a:r>
              <a:rPr lang="en-US" altLang="ko-KR" sz="1600" dirty="0" smtClean="0"/>
              <a:t>encrypted data</a:t>
            </a:r>
            <a:endParaRPr lang="en-US" altLang="ko-KR" sz="1600" dirty="0"/>
          </a:p>
          <a:p>
            <a:pPr marL="0" indent="0">
              <a:buNone/>
            </a:pPr>
            <a:endParaRPr lang="en-US" altLang="ko-KR" sz="2000" b="1" dirty="0" smtClean="0"/>
          </a:p>
          <a:p>
            <a:endParaRPr lang="en-US" altLang="ko-KR" sz="2000" b="1" dirty="0"/>
          </a:p>
          <a:p>
            <a:endParaRPr lang="en-US" altLang="ko-KR" sz="2000" b="1" dirty="0" smtClean="0"/>
          </a:p>
          <a:p>
            <a:r>
              <a:rPr lang="en-US" altLang="ko-KR" sz="2000" dirty="0" smtClean="0"/>
              <a:t>A method </a:t>
            </a:r>
            <a:r>
              <a:rPr lang="en-US" altLang="ko-KR" sz="2000" dirty="0" smtClean="0"/>
              <a:t>to </a:t>
            </a:r>
            <a:r>
              <a:rPr lang="en-US" altLang="ko-KR" sz="2000" u="sng" dirty="0" smtClean="0">
                <a:solidFill>
                  <a:srgbClr val="C00000"/>
                </a:solidFill>
              </a:rPr>
              <a:t>mitigate</a:t>
            </a:r>
            <a:r>
              <a:rPr lang="en-US" altLang="ko-KR" sz="2000" dirty="0" smtClean="0">
                <a:solidFill>
                  <a:srgbClr val="C00000"/>
                </a:solidFill>
              </a:rPr>
              <a:t> </a:t>
            </a:r>
            <a:r>
              <a:rPr lang="en-US" altLang="ko-KR" sz="2000" dirty="0" smtClean="0"/>
              <a:t>sniffing attack</a:t>
            </a:r>
            <a:endParaRPr lang="en-US" altLang="ko-KR" sz="2000" dirty="0" smtClean="0"/>
          </a:p>
          <a:p>
            <a:pPr lvl="1"/>
            <a:r>
              <a:rPr lang="en-US" altLang="ko-KR" sz="1600" dirty="0" smtClean="0"/>
              <a:t>Out-of-band pairing algorithm</a:t>
            </a:r>
          </a:p>
          <a:p>
            <a:pPr lvl="2"/>
            <a:r>
              <a:rPr lang="en-US" altLang="ko-KR" sz="1600" dirty="0"/>
              <a:t>(For iPhone) </a:t>
            </a:r>
            <a:r>
              <a:rPr lang="en-US" altLang="ko-KR" sz="1600" dirty="0" err="1"/>
              <a:t>QRcode</a:t>
            </a:r>
            <a:r>
              <a:rPr lang="en-US" altLang="ko-KR" sz="1600" dirty="0"/>
              <a:t>-based authentication</a:t>
            </a:r>
          </a:p>
          <a:p>
            <a:pPr lvl="2"/>
            <a:r>
              <a:rPr lang="en-US" altLang="ko-KR" sz="1600" dirty="0"/>
              <a:t>(For android) NFC-based authentication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4</a:t>
            </a:fld>
            <a:endParaRPr lang="ko-KR" altLang="en-US"/>
          </a:p>
        </p:txBody>
      </p:sp>
      <p:cxnSp>
        <p:nvCxnSpPr>
          <p:cNvPr id="64" name="직선 화살표 연결선 63"/>
          <p:cNvCxnSpPr/>
          <p:nvPr/>
        </p:nvCxnSpPr>
        <p:spPr>
          <a:xfrm>
            <a:off x="8208452" y="3202732"/>
            <a:ext cx="0" cy="42801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모서리가 둥근 직사각형 64"/>
          <p:cNvSpPr/>
          <p:nvPr/>
        </p:nvSpPr>
        <p:spPr>
          <a:xfrm>
            <a:off x="5781106" y="2246944"/>
            <a:ext cx="922406" cy="619237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6" name="직선 연결선 65"/>
          <p:cNvCxnSpPr/>
          <p:nvPr/>
        </p:nvCxnSpPr>
        <p:spPr>
          <a:xfrm>
            <a:off x="6834360" y="1983197"/>
            <a:ext cx="0" cy="3380141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628463" y="1980164"/>
            <a:ext cx="0" cy="3380141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2" descr="https://screenshots.en.sftcdn.net/en/scrn/322000/322207/2011-06-15-01-535x53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35" y="1392794"/>
            <a:ext cx="706456" cy="70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http://images.indianexpress.com/2015/12/iphone-5s-bi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508" y="1457508"/>
            <a:ext cx="1345572" cy="7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0" name="직선 화살표 연결선 69"/>
          <p:cNvCxnSpPr/>
          <p:nvPr/>
        </p:nvCxnSpPr>
        <p:spPr>
          <a:xfrm>
            <a:off x="5828045" y="2521431"/>
            <a:ext cx="81571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 flipH="1">
            <a:off x="5797582" y="2714031"/>
            <a:ext cx="81571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5988056" y="2187675"/>
            <a:ext cx="54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Pair</a:t>
            </a:r>
            <a:endParaRPr lang="ko-KR" altLang="en-US" dirty="0"/>
          </a:p>
        </p:txBody>
      </p:sp>
      <p:cxnSp>
        <p:nvCxnSpPr>
          <p:cNvPr id="73" name="직선 화살표 연결선 72"/>
          <p:cNvCxnSpPr/>
          <p:nvPr/>
        </p:nvCxnSpPr>
        <p:spPr>
          <a:xfrm>
            <a:off x="5821892" y="3946095"/>
            <a:ext cx="81571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flipH="1">
            <a:off x="5791429" y="4138695"/>
            <a:ext cx="81571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939015" y="3605939"/>
            <a:ext cx="620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Data</a:t>
            </a:r>
            <a:endParaRPr lang="ko-KR" altLang="en-US" dirty="0"/>
          </a:p>
        </p:txBody>
      </p:sp>
      <p:pic>
        <p:nvPicPr>
          <p:cNvPr id="76" name="Picture 6" descr="http://www.securecontenttechnologies.com/images/paloalto/threa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99" y="1516776"/>
            <a:ext cx="907845" cy="72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모서리가 둥근 직사각형 76"/>
          <p:cNvSpPr/>
          <p:nvPr/>
        </p:nvSpPr>
        <p:spPr>
          <a:xfrm>
            <a:off x="5743640" y="3655861"/>
            <a:ext cx="922406" cy="619237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8" name="직선 화살표 연결선 77"/>
          <p:cNvCxnSpPr/>
          <p:nvPr/>
        </p:nvCxnSpPr>
        <p:spPr>
          <a:xfrm>
            <a:off x="6771500" y="2556562"/>
            <a:ext cx="930875" cy="32304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067362" y="2357957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Sniffed</a:t>
            </a:r>
            <a:endParaRPr lang="ko-KR" altLang="en-US" dirty="0"/>
          </a:p>
        </p:txBody>
      </p:sp>
      <p:sp>
        <p:nvSpPr>
          <p:cNvPr id="80" name="직사각형 79"/>
          <p:cNvSpPr/>
          <p:nvPr/>
        </p:nvSpPr>
        <p:spPr>
          <a:xfrm>
            <a:off x="7621940" y="2937344"/>
            <a:ext cx="1173024" cy="3136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Decrypt</a:t>
            </a:r>
            <a:endParaRPr lang="ko-KR" altLang="en-US" dirty="0"/>
          </a:p>
        </p:txBody>
      </p:sp>
      <p:sp>
        <p:nvSpPr>
          <p:cNvPr id="81" name="직사각형 80"/>
          <p:cNvSpPr/>
          <p:nvPr/>
        </p:nvSpPr>
        <p:spPr>
          <a:xfrm>
            <a:off x="7621940" y="3606388"/>
            <a:ext cx="1173024" cy="3136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Get a key</a:t>
            </a:r>
            <a:endParaRPr lang="ko-KR" alt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065967" y="4045657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Sniffed</a:t>
            </a:r>
            <a:endParaRPr lang="ko-KR" altLang="en-US" dirty="0"/>
          </a:p>
        </p:txBody>
      </p:sp>
      <p:sp>
        <p:nvSpPr>
          <p:cNvPr id="83" name="직사각형 82"/>
          <p:cNvSpPr/>
          <p:nvPr/>
        </p:nvSpPr>
        <p:spPr>
          <a:xfrm>
            <a:off x="7608931" y="4667257"/>
            <a:ext cx="1173024" cy="548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Decrypt</a:t>
            </a:r>
            <a:br>
              <a:rPr lang="en-US" altLang="ko-KR" dirty="0" smtClean="0"/>
            </a:br>
            <a:r>
              <a:rPr lang="en-US" altLang="ko-KR" dirty="0" smtClean="0"/>
              <a:t>w/ key</a:t>
            </a:r>
            <a:endParaRPr lang="ko-KR" altLang="en-US" dirty="0"/>
          </a:p>
        </p:txBody>
      </p:sp>
      <p:sp>
        <p:nvSpPr>
          <p:cNvPr id="84" name="직사각형 83"/>
          <p:cNvSpPr/>
          <p:nvPr/>
        </p:nvSpPr>
        <p:spPr>
          <a:xfrm>
            <a:off x="7608931" y="5650790"/>
            <a:ext cx="1173024" cy="3136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Get data</a:t>
            </a:r>
            <a:endParaRPr lang="ko-KR" altLang="en-US" dirty="0"/>
          </a:p>
        </p:txBody>
      </p:sp>
      <p:cxnSp>
        <p:nvCxnSpPr>
          <p:cNvPr id="85" name="직선 화살표 연결선 84"/>
          <p:cNvCxnSpPr>
            <a:endCxn id="84" idx="0"/>
          </p:cNvCxnSpPr>
          <p:nvPr/>
        </p:nvCxnSpPr>
        <p:spPr>
          <a:xfrm>
            <a:off x="8195443" y="5222777"/>
            <a:ext cx="0" cy="42801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" descr="http://www.clipartlord.com/wp-content/uploads/2014/03/ke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234" y="4465016"/>
            <a:ext cx="534769" cy="25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7" name="직선 화살표 연결선 86"/>
          <p:cNvCxnSpPr/>
          <p:nvPr/>
        </p:nvCxnSpPr>
        <p:spPr>
          <a:xfrm>
            <a:off x="6770105" y="4244262"/>
            <a:ext cx="930875" cy="32304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5328169" y="120812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Mac</a:t>
            </a:r>
            <a:endParaRPr lang="ko-KR" alt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431424" y="1208128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iPhone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3086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Bluetooth Pairing Feature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Pairing </a:t>
            </a:r>
            <a:r>
              <a:rPr lang="en-US" altLang="ko-KR" sz="2000" dirty="0" err="1" smtClean="0"/>
              <a:t>Auth</a:t>
            </a:r>
            <a:r>
              <a:rPr lang="en-US" altLang="ko-KR" sz="2000" dirty="0" smtClean="0"/>
              <a:t> Type</a:t>
            </a:r>
          </a:p>
          <a:p>
            <a:pPr lvl="1"/>
            <a:r>
              <a:rPr lang="en-US" altLang="ko-KR" sz="1600" dirty="0" smtClean="0"/>
              <a:t>Just works</a:t>
            </a:r>
          </a:p>
          <a:p>
            <a:pPr lvl="2"/>
            <a:r>
              <a:rPr lang="en-US" altLang="ko-KR" sz="1200" dirty="0" smtClean="0"/>
              <a:t>For no display of 6 digits</a:t>
            </a:r>
          </a:p>
          <a:p>
            <a:pPr lvl="2"/>
            <a:r>
              <a:rPr lang="en-US" altLang="ko-KR" sz="1200" dirty="0" smtClean="0"/>
              <a:t>Key value : 0x00</a:t>
            </a:r>
          </a:p>
          <a:p>
            <a:pPr lvl="1"/>
            <a:r>
              <a:rPr lang="en-US" altLang="ko-KR" sz="1600" dirty="0" smtClean="0"/>
              <a:t>Passkey</a:t>
            </a:r>
          </a:p>
          <a:p>
            <a:pPr lvl="2"/>
            <a:r>
              <a:rPr lang="en-US" altLang="ko-KR" sz="1200" dirty="0" smtClean="0"/>
              <a:t>For having display of 6 digits</a:t>
            </a:r>
          </a:p>
          <a:p>
            <a:pPr lvl="2"/>
            <a:r>
              <a:rPr lang="en-US" altLang="ko-KR" sz="1200" dirty="0" smtClean="0"/>
              <a:t>Key value : 000000 ~ 999999</a:t>
            </a:r>
          </a:p>
          <a:p>
            <a:pPr lvl="1"/>
            <a:r>
              <a:rPr lang="en-US" altLang="ko-KR" sz="1600" dirty="0" smtClean="0"/>
              <a:t>Out-of-Band (OOB)</a:t>
            </a:r>
          </a:p>
          <a:p>
            <a:pPr lvl="2"/>
            <a:r>
              <a:rPr lang="en-US" altLang="ko-KR" sz="1200" dirty="0" smtClean="0"/>
              <a:t>Using external interface</a:t>
            </a:r>
          </a:p>
          <a:p>
            <a:pPr lvl="2"/>
            <a:r>
              <a:rPr lang="en-US" altLang="ko-KR" sz="1200" dirty="0" smtClean="0"/>
              <a:t>Key value : Image, Signal, etc.</a:t>
            </a:r>
          </a:p>
          <a:p>
            <a:pPr lvl="2"/>
            <a:endParaRPr lang="en-US" altLang="ko-KR" sz="1200" dirty="0"/>
          </a:p>
          <a:p>
            <a:r>
              <a:rPr lang="en-US" altLang="ko-KR" sz="2000" dirty="0" smtClean="0"/>
              <a:t>Basically, Mac and iPhone use passkey</a:t>
            </a:r>
          </a:p>
          <a:p>
            <a:pPr lvl="1"/>
            <a:r>
              <a:rPr lang="en-US" altLang="ko-KR" sz="1600" dirty="0" smtClean="0"/>
              <a:t>After the pairing process, all the data is encrypted with 128bit AES</a:t>
            </a:r>
          </a:p>
          <a:p>
            <a:pPr lvl="1"/>
            <a:r>
              <a:rPr lang="en-US" altLang="ko-KR" sz="1600" dirty="0" smtClean="0"/>
              <a:t>However, sniffing and brute-forcing passkey is possible before the encryption</a:t>
            </a:r>
          </a:p>
          <a:p>
            <a:pPr lvl="1"/>
            <a:endParaRPr lang="en-US" altLang="ko-KR" sz="16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572000" y="1870077"/>
            <a:ext cx="3492843" cy="34598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Pairing Feature Exchange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4572001" y="2768002"/>
            <a:ext cx="1227438" cy="34598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Just works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4572000" y="3672320"/>
            <a:ext cx="3492843" cy="345989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Encrypt Link using Generated STK</a:t>
            </a:r>
            <a:endParaRPr lang="ko-KR" altLang="en-US" dirty="0"/>
          </a:p>
        </p:txBody>
      </p:sp>
      <p:sp>
        <p:nvSpPr>
          <p:cNvPr id="37" name="직사각형 36"/>
          <p:cNvSpPr/>
          <p:nvPr/>
        </p:nvSpPr>
        <p:spPr>
          <a:xfrm>
            <a:off x="5896747" y="2768002"/>
            <a:ext cx="1227438" cy="345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Passkey</a:t>
            </a:r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7261138" y="2768002"/>
            <a:ext cx="803705" cy="34598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OOB</a:t>
            </a:r>
            <a:endParaRPr lang="ko-KR" altLang="en-US" dirty="0"/>
          </a:p>
        </p:txBody>
      </p:sp>
      <p:cxnSp>
        <p:nvCxnSpPr>
          <p:cNvPr id="9" name="직선 화살표 연결선 8"/>
          <p:cNvCxnSpPr>
            <a:endCxn id="34" idx="0"/>
          </p:cNvCxnSpPr>
          <p:nvPr/>
        </p:nvCxnSpPr>
        <p:spPr>
          <a:xfrm>
            <a:off x="5185720" y="2216066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6543420" y="2216066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7662990" y="2216066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5185720" y="3113991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/>
          <p:nvPr/>
        </p:nvCxnSpPr>
        <p:spPr>
          <a:xfrm>
            <a:off x="6543420" y="3113991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7662990" y="3113991"/>
            <a:ext cx="0" cy="5519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02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Case Study: Bluetooth LE Decryption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Sniffing BLE communication</a:t>
            </a:r>
          </a:p>
          <a:p>
            <a:pPr lvl="1"/>
            <a:r>
              <a:rPr lang="en-US" altLang="ko-KR" sz="1600" dirty="0" smtClean="0"/>
              <a:t>Sniffing nearby devices with “</a:t>
            </a:r>
            <a:r>
              <a:rPr lang="en-US" altLang="ko-KR" sz="1600" dirty="0" err="1" smtClean="0"/>
              <a:t>Ubertooth</a:t>
            </a:r>
            <a:r>
              <a:rPr lang="en-US" altLang="ko-KR" sz="1600" dirty="0" smtClean="0"/>
              <a:t> One”</a:t>
            </a:r>
          </a:p>
          <a:p>
            <a:pPr lvl="1"/>
            <a:r>
              <a:rPr lang="en-US" altLang="ko-KR" sz="1600" dirty="0" smtClean="0"/>
              <a:t>Pair both devices with TK </a:t>
            </a:r>
            <a:r>
              <a:rPr lang="en-US" altLang="ko-KR" sz="1600" dirty="0" smtClean="0">
                <a:solidFill>
                  <a:srgbClr val="FF0000"/>
                </a:solidFill>
              </a:rPr>
              <a:t>‘000000’</a:t>
            </a:r>
            <a:endParaRPr lang="en-US" altLang="ko-KR" sz="1600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16" name="내용 개체 틀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626" y="3261159"/>
            <a:ext cx="4106842" cy="2668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Ubertooth 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368" y="3261159"/>
            <a:ext cx="2668668" cy="2668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2897" y="6081991"/>
            <a:ext cx="1661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 smtClean="0"/>
              <a:t>Ubertooth</a:t>
            </a:r>
            <a:r>
              <a:rPr lang="en-US" altLang="ko-KR" b="1" dirty="0" smtClean="0"/>
              <a:t> One</a:t>
            </a:r>
            <a:endParaRPr lang="ko-KR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26953" y="6081991"/>
            <a:ext cx="1735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Sniffing process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90782" y="2865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Packet sniffed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399005" y="3459892"/>
            <a:ext cx="3970638" cy="123567"/>
          </a:xfrm>
          <a:prstGeom prst="rect">
            <a:avLst/>
          </a:prstGeom>
          <a:solidFill>
            <a:srgbClr val="C00000">
              <a:alpha val="5000"/>
            </a:srgbClr>
          </a:solidFill>
          <a:ln>
            <a:solidFill>
              <a:srgbClr val="C000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flipH="1">
            <a:off x="7274011" y="3130378"/>
            <a:ext cx="757881" cy="32951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4399004" y="4860324"/>
            <a:ext cx="659027" cy="158669"/>
          </a:xfrm>
          <a:prstGeom prst="rect">
            <a:avLst/>
          </a:prstGeom>
          <a:solidFill>
            <a:srgbClr val="C00000">
              <a:alpha val="5000"/>
            </a:srgbClr>
          </a:solidFill>
          <a:ln>
            <a:solidFill>
              <a:srgbClr val="C000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9310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Case Study: Bluetooth LE Decryption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Cracking a Temporary Key (TK) and generate Long Term Key (LTK)</a:t>
            </a:r>
          </a:p>
          <a:p>
            <a:pPr lvl="1"/>
            <a:r>
              <a:rPr lang="en-US" altLang="ko-KR" sz="1600" dirty="0" smtClean="0"/>
              <a:t>Cracking a TK with “</a:t>
            </a:r>
            <a:r>
              <a:rPr lang="en-US" altLang="ko-KR" sz="1600" dirty="0" err="1" smtClean="0"/>
              <a:t>CrackLE</a:t>
            </a:r>
            <a:r>
              <a:rPr lang="en-US" altLang="ko-KR" sz="1600" dirty="0" smtClean="0"/>
              <a:t>”</a:t>
            </a:r>
          </a:p>
          <a:p>
            <a:pPr lvl="2"/>
            <a:r>
              <a:rPr lang="en-US" altLang="ko-KR" sz="1200" dirty="0" err="1" smtClean="0"/>
              <a:t>CrackLE</a:t>
            </a:r>
            <a:r>
              <a:rPr lang="en-US" altLang="ko-KR" sz="1200" dirty="0" smtClean="0"/>
              <a:t> : a Bluetooth LE key cracker with brute-force</a:t>
            </a:r>
          </a:p>
          <a:p>
            <a:pPr lvl="1"/>
            <a:r>
              <a:rPr lang="en-US" altLang="ko-KR" sz="1600" dirty="0" smtClean="0"/>
              <a:t>Based on the TK and communication, generate its LTK between two devices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626953" y="6081991"/>
            <a:ext cx="1735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Sniffing process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833" y="3783152"/>
            <a:ext cx="6229350" cy="1685925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1976818" y="4135395"/>
            <a:ext cx="1277128" cy="238897"/>
          </a:xfrm>
          <a:prstGeom prst="rect">
            <a:avLst/>
          </a:prstGeom>
          <a:solidFill>
            <a:srgbClr val="C00000">
              <a:alpha val="5000"/>
            </a:srgbClr>
          </a:solidFill>
          <a:ln>
            <a:solidFill>
              <a:srgbClr val="C000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487702" y="3648216"/>
            <a:ext cx="2224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Key found with brute-force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7" name="직선 연결선 16"/>
          <p:cNvCxnSpPr>
            <a:stCxn id="20" idx="1"/>
          </p:cNvCxnSpPr>
          <p:nvPr/>
        </p:nvCxnSpPr>
        <p:spPr>
          <a:xfrm flipH="1" flipV="1">
            <a:off x="5346358" y="5017104"/>
            <a:ext cx="505604" cy="5065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1993803" y="4913871"/>
            <a:ext cx="3352554" cy="238897"/>
          </a:xfrm>
          <a:prstGeom prst="rect">
            <a:avLst/>
          </a:prstGeom>
          <a:solidFill>
            <a:srgbClr val="C00000">
              <a:alpha val="5000"/>
            </a:srgbClr>
          </a:solidFill>
          <a:ln>
            <a:solidFill>
              <a:srgbClr val="C0000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851962" y="4913871"/>
            <a:ext cx="1264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LTK generated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63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Case Study: Bluetooth LE Decryption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Decrypting future BLE communication</a:t>
            </a:r>
          </a:p>
          <a:p>
            <a:pPr lvl="1"/>
            <a:r>
              <a:rPr lang="en-US" altLang="ko-KR" sz="1600" dirty="0" smtClean="0"/>
              <a:t>With the LTK generated, decrypt encrypted BLE data</a:t>
            </a:r>
          </a:p>
          <a:p>
            <a:r>
              <a:rPr lang="en-US" altLang="ko-KR" sz="2000" dirty="0" smtClean="0"/>
              <a:t>Encrypted packet</a:t>
            </a:r>
          </a:p>
          <a:p>
            <a:pPr lvl="1"/>
            <a:r>
              <a:rPr lang="en-US" altLang="ko-KR" sz="1600" dirty="0" smtClean="0"/>
              <a:t>Wireshark reports that it is malformed L2CAP packet</a:t>
            </a:r>
          </a:p>
          <a:p>
            <a:r>
              <a:rPr lang="en-US" altLang="ko-KR" sz="2000" dirty="0" smtClean="0"/>
              <a:t>Decrypted packet</a:t>
            </a:r>
          </a:p>
          <a:p>
            <a:pPr lvl="1"/>
            <a:r>
              <a:rPr lang="en-US" altLang="ko-KR" sz="1600" dirty="0" smtClean="0"/>
              <a:t>Wireshark reports that it is clear ATT packet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828838" y="4541084"/>
            <a:ext cx="1880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Encrypted Packet</a:t>
            </a:r>
            <a:endParaRPr lang="ko-KR" altLang="en-US" b="1" dirty="0"/>
          </a:p>
        </p:txBody>
      </p:sp>
      <p:pic>
        <p:nvPicPr>
          <p:cNvPr id="4098" name="Picture 2" descr="cle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47" b="9064"/>
          <a:stretch/>
        </p:blipFill>
        <p:spPr bwMode="auto">
          <a:xfrm>
            <a:off x="628650" y="4910416"/>
            <a:ext cx="794963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28650" y="4910416"/>
            <a:ext cx="2143125" cy="11715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771775" y="4910416"/>
            <a:ext cx="5806510" cy="117157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758497" y="4541084"/>
            <a:ext cx="2638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After Decryption with LTK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0133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직선 연결선 50"/>
          <p:cNvCxnSpPr/>
          <p:nvPr/>
        </p:nvCxnSpPr>
        <p:spPr>
          <a:xfrm>
            <a:off x="7949683" y="2278059"/>
            <a:ext cx="0" cy="396491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Mitigation: Out-of-Band Pairing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4429125" cy="435133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Using QR-code or NFC instead of random number (TK)</a:t>
            </a:r>
          </a:p>
          <a:p>
            <a:pPr lvl="1"/>
            <a:r>
              <a:rPr lang="en-US" altLang="ko-KR" sz="1600" dirty="0" smtClean="0"/>
              <a:t>TK is easily brute-forced</a:t>
            </a:r>
          </a:p>
          <a:p>
            <a:pPr lvl="1"/>
            <a:endParaRPr lang="en-US" altLang="ko-KR" sz="1600" dirty="0"/>
          </a:p>
          <a:p>
            <a:r>
              <a:rPr lang="en-US" altLang="ko-KR" sz="2000" dirty="0" smtClean="0"/>
              <a:t>QR-code (in Knock x Knock)</a:t>
            </a:r>
          </a:p>
          <a:p>
            <a:pPr lvl="1"/>
            <a:r>
              <a:rPr lang="en-US" altLang="ko-KR" sz="1600" dirty="0" smtClean="0"/>
              <a:t>Easily made from counterpart device</a:t>
            </a:r>
          </a:p>
          <a:p>
            <a:pPr lvl="1"/>
            <a:r>
              <a:rPr lang="en-US" altLang="ko-KR" sz="1600" dirty="0" smtClean="0"/>
              <a:t>But complex pairing key can be made</a:t>
            </a:r>
          </a:p>
          <a:p>
            <a:pPr lvl="1"/>
            <a:endParaRPr lang="en-US" altLang="ko-KR" sz="1600" dirty="0" smtClean="0"/>
          </a:p>
          <a:p>
            <a:pPr lvl="1"/>
            <a:endParaRPr lang="en-US" altLang="ko-KR" sz="1600" dirty="0" smtClean="0"/>
          </a:p>
          <a:p>
            <a:endParaRPr lang="en-US" altLang="ko-KR" sz="16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9</a:t>
            </a:fld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5411003" y="2278059"/>
            <a:ext cx="0" cy="40782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https://screenshots.en.sftcdn.net/en/scrn/322000/322207/2011-06-15-01-535x53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1690689"/>
            <a:ext cx="706456" cy="70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images.indianexpress.com/2015/12/iphone-5s-bi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910" y="1755403"/>
            <a:ext cx="1345572" cy="7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직선 화살표 연결선 17"/>
          <p:cNvCxnSpPr/>
          <p:nvPr/>
        </p:nvCxnSpPr>
        <p:spPr>
          <a:xfrm flipH="1">
            <a:off x="5610585" y="2819326"/>
            <a:ext cx="1998519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5610585" y="3069076"/>
            <a:ext cx="205657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91688" y="2333429"/>
            <a:ext cx="131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Pair request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110709" y="1506023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Mac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529826" y="1506023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iPhone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658337" y="3084452"/>
            <a:ext cx="2008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Generate a </a:t>
            </a:r>
            <a:r>
              <a:rPr lang="en-US" altLang="ko-KR" dirty="0" err="1" smtClean="0"/>
              <a:t>QRcode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of complex key</a:t>
            </a:r>
            <a:endParaRPr lang="ko-KR" altLang="en-US" dirty="0"/>
          </a:p>
        </p:txBody>
      </p:sp>
      <p:pic>
        <p:nvPicPr>
          <p:cNvPr id="6148" name="Picture 4" descr="https://upload.wikimedia.org/wikipedia/commons/thumb/9/9b/Wikipedia_mobile_en.svg/220px-Wikipedia_mobile_e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644" y="3609545"/>
            <a:ext cx="671513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직선 화살표 연결선 44"/>
          <p:cNvCxnSpPr/>
          <p:nvPr/>
        </p:nvCxnSpPr>
        <p:spPr>
          <a:xfrm flipH="1">
            <a:off x="5636508" y="4497826"/>
            <a:ext cx="19466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893051" y="4497826"/>
            <a:ext cx="15393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Scan and </a:t>
            </a:r>
            <a:br>
              <a:rPr lang="en-US" altLang="ko-KR" dirty="0" smtClean="0"/>
            </a:br>
            <a:r>
              <a:rPr lang="en-US" altLang="ko-KR" dirty="0" smtClean="0"/>
              <a:t>send response</a:t>
            </a:r>
            <a:endParaRPr lang="ko-KR" altLang="en-US" dirty="0"/>
          </a:p>
        </p:txBody>
      </p:sp>
      <p:cxnSp>
        <p:nvCxnSpPr>
          <p:cNvPr id="48" name="직선 화살표 연결선 47"/>
          <p:cNvCxnSpPr/>
          <p:nvPr/>
        </p:nvCxnSpPr>
        <p:spPr>
          <a:xfrm>
            <a:off x="5647186" y="5221726"/>
            <a:ext cx="20199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893051" y="5261100"/>
            <a:ext cx="1580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Pairing success</a:t>
            </a:r>
            <a:br>
              <a:rPr lang="en-US" altLang="ko-KR" dirty="0" smtClean="0"/>
            </a:br>
            <a:endParaRPr lang="ko-KR" altLang="en-US" dirty="0"/>
          </a:p>
        </p:txBody>
      </p:sp>
      <p:cxnSp>
        <p:nvCxnSpPr>
          <p:cNvPr id="53" name="직선 화살표 연결선 52"/>
          <p:cNvCxnSpPr/>
          <p:nvPr/>
        </p:nvCxnSpPr>
        <p:spPr>
          <a:xfrm flipH="1">
            <a:off x="5628315" y="5658200"/>
            <a:ext cx="194667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497643" y="5658200"/>
            <a:ext cx="2313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tx2"/>
                </a:solidFill>
              </a:rPr>
              <a:t>Send Credential data</a:t>
            </a:r>
            <a:br>
              <a:rPr lang="en-US" altLang="ko-KR" sz="1600" b="1" dirty="0" smtClean="0">
                <a:solidFill>
                  <a:schemeClr val="tx2"/>
                </a:solidFill>
              </a:rPr>
            </a:br>
            <a:r>
              <a:rPr lang="en-US" altLang="ko-KR" sz="1600" b="1" dirty="0" smtClean="0">
                <a:solidFill>
                  <a:schemeClr val="tx2"/>
                </a:solidFill>
              </a:rPr>
              <a:t>encrypted with 128b AES</a:t>
            </a:r>
            <a:endParaRPr lang="ko-KR" alt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9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 smtClean="0"/>
              <a:t>Survey &amp; Analysis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49" y="1690688"/>
            <a:ext cx="8251739" cy="5167311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However, n</a:t>
            </a:r>
            <a:r>
              <a:rPr lang="en-US" altLang="ko-KR" sz="2000" b="1" dirty="0" smtClean="0"/>
              <a:t>o support OOB in Apple iOS and OSX </a:t>
            </a:r>
          </a:p>
          <a:p>
            <a:pPr lvl="1"/>
            <a:r>
              <a:rPr lang="en-US" altLang="ko-KR" sz="2000" dirty="0" smtClean="0"/>
              <a:t>Tried to implement OOB pairing in OSX, but no API supported</a:t>
            </a:r>
          </a:p>
          <a:p>
            <a:pPr lvl="2"/>
            <a:r>
              <a:rPr lang="en-US" altLang="ko-KR" sz="1600" dirty="0" smtClean="0"/>
              <a:t>Only OOB with Apple Watch possible with images as a key</a:t>
            </a:r>
          </a:p>
          <a:p>
            <a:pPr lvl="1"/>
            <a:r>
              <a:rPr lang="en-US" altLang="ko-KR" sz="2000" dirty="0" smtClean="0"/>
              <a:t>Apple kernel is not available</a:t>
            </a:r>
          </a:p>
          <a:p>
            <a:pPr lvl="2"/>
            <a:r>
              <a:rPr lang="en-US" altLang="ko-KR" sz="1600" dirty="0" smtClean="0"/>
              <a:t>Custom kernel modification is not possible, either</a:t>
            </a:r>
          </a:p>
          <a:p>
            <a:r>
              <a:rPr lang="en-US" altLang="ko-KR" sz="2000" dirty="0" smtClean="0"/>
              <a:t>Support OOB in Android</a:t>
            </a:r>
          </a:p>
          <a:p>
            <a:pPr lvl="1"/>
            <a:r>
              <a:rPr lang="en-US" altLang="ko-KR" sz="1600" dirty="0" smtClean="0"/>
              <a:t>API is publically announced</a:t>
            </a:r>
          </a:p>
          <a:p>
            <a:pPr lvl="1"/>
            <a:r>
              <a:rPr lang="en-US" altLang="ko-KR" sz="1600" u="sng" dirty="0" smtClean="0"/>
              <a:t>Android is recommended</a:t>
            </a:r>
            <a:r>
              <a:rPr lang="en-US" altLang="ko-KR" sz="1600" dirty="0" smtClean="0"/>
              <a:t> for the client of </a:t>
            </a:r>
            <a:r>
              <a:rPr lang="en-US" altLang="ko-KR" sz="1600" dirty="0" err="1" smtClean="0"/>
              <a:t>UniAuth</a:t>
            </a:r>
            <a:r>
              <a:rPr lang="en-US" altLang="ko-KR" sz="1600" dirty="0" smtClean="0"/>
              <a:t> in the paper</a:t>
            </a:r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Without </a:t>
            </a:r>
            <a:r>
              <a:rPr lang="en-US" altLang="ko-KR" sz="2000" dirty="0"/>
              <a:t>API, “Knock x Knock” </a:t>
            </a:r>
            <a:r>
              <a:rPr lang="en-US" altLang="ko-KR" sz="2000" dirty="0" smtClean="0"/>
              <a:t>with Apple device is </a:t>
            </a:r>
            <a:r>
              <a:rPr lang="en-US" altLang="ko-KR" sz="2000" dirty="0"/>
              <a:t>endangered</a:t>
            </a:r>
          </a:p>
          <a:p>
            <a:endParaRPr lang="en-US" altLang="ko-KR" sz="2000" dirty="0" smtClean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10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388846"/>
              </p:ext>
            </p:extLst>
          </p:nvPr>
        </p:nvGraphicFramePr>
        <p:xfrm>
          <a:off x="695325" y="4327835"/>
          <a:ext cx="7753349" cy="13817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50670"/>
                <a:gridCol w="1327553"/>
                <a:gridCol w="1517202"/>
                <a:gridCol w="1985750"/>
                <a:gridCol w="137217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Mac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iPhone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Apple</a:t>
                      </a:r>
                      <a:r>
                        <a:rPr lang="en-US" altLang="ko-KR" baseline="0" dirty="0" smtClean="0"/>
                        <a:t> watch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Android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Passkey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OOB</a:t>
                      </a:r>
                      <a:endParaRPr lang="ko-KR" alt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br>
                        <a:rPr lang="en-US" altLang="ko-KR" dirty="0" smtClean="0"/>
                      </a:br>
                      <a:r>
                        <a:rPr lang="en-US" altLang="ko-KR" dirty="0" smtClean="0"/>
                        <a:t>(from v4.1)</a:t>
                      </a:r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39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 smtClean="0"/>
              <a:t>Conclusion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49" y="1886465"/>
            <a:ext cx="8251739" cy="421777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Knock x Knock</a:t>
            </a:r>
          </a:p>
          <a:p>
            <a:pPr lvl="1"/>
            <a:r>
              <a:rPr lang="en-US" altLang="ko-KR" sz="1600" dirty="0"/>
              <a:t>iPhone prototype for mechanisms for streamlining authentication to devices and web service</a:t>
            </a:r>
          </a:p>
          <a:p>
            <a:pPr lvl="1"/>
            <a:r>
              <a:rPr lang="en-US" altLang="ko-KR" sz="1600" dirty="0"/>
              <a:t>Manage (store and give back) credentials in mobile devices (phone, wearable devices</a:t>
            </a:r>
            <a:r>
              <a:rPr lang="en-US" altLang="ko-KR" sz="1600" dirty="0" smtClean="0"/>
              <a:t>)</a:t>
            </a:r>
          </a:p>
          <a:p>
            <a:r>
              <a:rPr lang="en-US" altLang="ko-KR" sz="2000" dirty="0" smtClean="0"/>
              <a:t>Weak threat model &amp; False assumption</a:t>
            </a:r>
          </a:p>
          <a:p>
            <a:pPr lvl="1"/>
            <a:r>
              <a:rPr lang="en-US" altLang="ko-KR" sz="1600" dirty="0" smtClean="0"/>
              <a:t>When using Bluetooth, credential data can be sniffed and decrypted</a:t>
            </a:r>
          </a:p>
          <a:p>
            <a:r>
              <a:rPr lang="en-US" altLang="ko-KR" sz="2000" dirty="0" smtClean="0"/>
              <a:t>Demonstration of Bluetooth LE vulnerability</a:t>
            </a:r>
          </a:p>
          <a:p>
            <a:pPr lvl="1"/>
            <a:r>
              <a:rPr lang="en-US" altLang="ko-KR" sz="1600" dirty="0" smtClean="0"/>
              <a:t>Using sniffing device and packet cracking program</a:t>
            </a:r>
          </a:p>
          <a:p>
            <a:r>
              <a:rPr lang="en-US" altLang="ko-KR" sz="2000" dirty="0" smtClean="0"/>
              <a:t>Out-of-Band pairing of Android as a mitigation</a:t>
            </a:r>
          </a:p>
          <a:p>
            <a:pPr lvl="1"/>
            <a:r>
              <a:rPr lang="en-US" altLang="ko-KR" sz="1600" dirty="0" smtClean="0"/>
              <a:t>For iPhone – QR code or images</a:t>
            </a:r>
          </a:p>
          <a:p>
            <a:pPr lvl="2"/>
            <a:r>
              <a:rPr lang="en-US" altLang="ko-KR" sz="1600" dirty="0" smtClean="0"/>
              <a:t>API not provided</a:t>
            </a:r>
            <a:endParaRPr lang="en-US" altLang="ko-KR" sz="1600" dirty="0"/>
          </a:p>
          <a:p>
            <a:pPr lvl="1"/>
            <a:r>
              <a:rPr lang="en-US" altLang="ko-KR" sz="1600" dirty="0" smtClean="0"/>
              <a:t>For Android (Recommended) – Use NFC</a:t>
            </a:r>
          </a:p>
          <a:p>
            <a:pPr lvl="2"/>
            <a:r>
              <a:rPr lang="en-US" altLang="ko-KR" sz="1600" dirty="0"/>
              <a:t>API </a:t>
            </a:r>
            <a:r>
              <a:rPr lang="en-US" altLang="ko-KR" sz="1600" dirty="0" smtClean="0"/>
              <a:t>provided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8E59F-1281-4444-8160-9EC9C649176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156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</TotalTime>
  <Words>695</Words>
  <Application>Microsoft Office PowerPoint</Application>
  <PresentationFormat>화면 슬라이드 쇼(4:3)</PresentationFormat>
  <Paragraphs>161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Microsoft NeoGothic</vt:lpstr>
      <vt:lpstr>맑은 고딕</vt:lpstr>
      <vt:lpstr>Arial</vt:lpstr>
      <vt:lpstr>Calibri</vt:lpstr>
      <vt:lpstr>Calibri Light</vt:lpstr>
      <vt:lpstr>Times New Roman</vt:lpstr>
      <vt:lpstr>Wingdings</vt:lpstr>
      <vt:lpstr>Office 테마</vt:lpstr>
      <vt:lpstr>Secure Bluetooth Connection for Unified Authentication Management System</vt:lpstr>
      <vt:lpstr>Architecture of Knock x Knock</vt:lpstr>
      <vt:lpstr>Problem Definition</vt:lpstr>
      <vt:lpstr>Proposed Approach</vt:lpstr>
      <vt:lpstr>Bluetooth Pairing Feature</vt:lpstr>
      <vt:lpstr>Case Study: Bluetooth LE Decryption</vt:lpstr>
      <vt:lpstr>Case Study: Bluetooth LE Decryption</vt:lpstr>
      <vt:lpstr>Case Study: Bluetooth LE Decryption</vt:lpstr>
      <vt:lpstr>Mitigation: Out-of-Band Pairing</vt:lpstr>
      <vt:lpstr>Survey &amp; Analysis</vt:lpstr>
      <vt:lpstr>Conclusion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Loca: A Location-Oblivious Co-location Attack in Crowds</dc:title>
  <dc:creator>Choongin Lee</dc:creator>
  <cp:lastModifiedBy>Choongin Lee</cp:lastModifiedBy>
  <cp:revision>52</cp:revision>
  <cp:lastPrinted>2016-09-27T02:28:54Z</cp:lastPrinted>
  <dcterms:created xsi:type="dcterms:W3CDTF">2016-09-27T00:49:23Z</dcterms:created>
  <dcterms:modified xsi:type="dcterms:W3CDTF">2016-12-12T17:25:29Z</dcterms:modified>
</cp:coreProperties>
</file>