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82" r:id="rId5"/>
    <p:sldId id="259" r:id="rId6"/>
    <p:sldId id="283" r:id="rId7"/>
    <p:sldId id="284" r:id="rId8"/>
    <p:sldId id="260" r:id="rId9"/>
    <p:sldId id="262" r:id="rId10"/>
    <p:sldId id="286" r:id="rId11"/>
    <p:sldId id="285" r:id="rId12"/>
    <p:sldId id="265" r:id="rId13"/>
    <p:sldId id="287" r:id="rId14"/>
    <p:sldId id="288" r:id="rId15"/>
    <p:sldId id="290" r:id="rId16"/>
    <p:sldId id="267" r:id="rId17"/>
    <p:sldId id="261" r:id="rId18"/>
    <p:sldId id="268" r:id="rId19"/>
    <p:sldId id="291" r:id="rId20"/>
    <p:sldId id="271" r:id="rId21"/>
    <p:sldId id="274" r:id="rId22"/>
    <p:sldId id="277" r:id="rId23"/>
    <p:sldId id="269" r:id="rId24"/>
    <p:sldId id="281" r:id="rId25"/>
    <p:sldId id="270" r:id="rId26"/>
    <p:sldId id="292" r:id="rId27"/>
    <p:sldId id="293" r:id="rId28"/>
    <p:sldId id="294" r:id="rId29"/>
    <p:sldId id="295" r:id="rId30"/>
    <p:sldId id="296" r:id="rId31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A9E6A89C-469A-4CCE-8BFE-3A1F00151EFA}">
          <p14:sldIdLst>
            <p14:sldId id="256"/>
            <p14:sldId id="257"/>
            <p14:sldId id="258"/>
            <p14:sldId id="282"/>
            <p14:sldId id="259"/>
            <p14:sldId id="283"/>
            <p14:sldId id="284"/>
            <p14:sldId id="260"/>
            <p14:sldId id="262"/>
            <p14:sldId id="286"/>
            <p14:sldId id="285"/>
            <p14:sldId id="265"/>
            <p14:sldId id="287"/>
            <p14:sldId id="288"/>
            <p14:sldId id="290"/>
            <p14:sldId id="267"/>
            <p14:sldId id="261"/>
            <p14:sldId id="268"/>
            <p14:sldId id="291"/>
            <p14:sldId id="271"/>
            <p14:sldId id="274"/>
            <p14:sldId id="277"/>
            <p14:sldId id="269"/>
            <p14:sldId id="281"/>
            <p14:sldId id="270"/>
            <p14:sldId id="292"/>
            <p14:sldId id="293"/>
            <p14:sldId id="294"/>
            <p14:sldId id="295"/>
            <p14:sldId id="296"/>
          </p14:sldIdLst>
        </p14:section>
        <p14:section name="제목 없는 구역" id="{EEE6D067-A9BA-43F7-8AE1-D2297D4E844C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01" autoAdjust="0"/>
    <p:restoredTop sz="93692" autoAdjust="0"/>
  </p:normalViewPr>
  <p:slideViewPr>
    <p:cSldViewPr>
      <p:cViewPr varScale="1">
        <p:scale>
          <a:sx n="109" d="100"/>
          <a:sy n="109" d="100"/>
        </p:scale>
        <p:origin x="-207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12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A0F5B2-11BD-4396-B809-A983441417D3}" type="datetimeFigureOut">
              <a:rPr lang="ko-KR" altLang="en-US" smtClean="0"/>
              <a:t>2013-07-12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2E00B7-87C0-40AD-B57B-C537F3671B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7339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2013-07-12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2013-07-12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2013-07-12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2013-07-12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2013-07-12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2013-07-12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2013-07-12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51520" y="1844824"/>
            <a:ext cx="8640960" cy="1755627"/>
          </a:xfrm>
        </p:spPr>
        <p:txBody>
          <a:bodyPr>
            <a:noAutofit/>
          </a:bodyPr>
          <a:lstStyle/>
          <a:p>
            <a:r>
              <a:rPr lang="en-US" altLang="ko-KR" sz="3000" b="1" dirty="0" err="1" smtClean="0"/>
              <a:t>CarSafe</a:t>
            </a:r>
            <a:r>
              <a:rPr lang="en-US" altLang="ko-KR" sz="3000" b="1" dirty="0" smtClean="0"/>
              <a:t> App: Alerting Drowsy and Distracted Drivers using Dual Cameras on Smartphone</a:t>
            </a:r>
            <a:endParaRPr lang="ko-KR" altLang="en-US" sz="3000" b="1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ko-KR" sz="2800" b="1" dirty="0" err="1" smtClean="0"/>
              <a:t>MobiSys</a:t>
            </a:r>
            <a:r>
              <a:rPr lang="en-US" altLang="ko-KR" sz="2800" b="1" dirty="0" smtClean="0"/>
              <a:t> 2013</a:t>
            </a:r>
          </a:p>
        </p:txBody>
      </p:sp>
    </p:spTree>
    <p:extLst>
      <p:ext uri="{BB962C8B-B14F-4D97-AF65-F5344CB8AC3E}">
        <p14:creationId xmlns:p14="http://schemas.microsoft.com/office/powerpoint/2010/main" val="31496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ABSTRACT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err="1" smtClean="0"/>
              <a:t>CarSafe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A new driver safety app for Android phones</a:t>
            </a:r>
          </a:p>
          <a:p>
            <a:pPr lvl="2"/>
            <a:r>
              <a:rPr lang="en-US" altLang="ko-KR" dirty="0" smtClean="0"/>
              <a:t>First dual-camera sensing app </a:t>
            </a:r>
          </a:p>
          <a:p>
            <a:pPr lvl="2"/>
            <a:r>
              <a:rPr lang="en-US" altLang="ko-KR" dirty="0" smtClean="0"/>
              <a:t>Using other embedded sensors </a:t>
            </a:r>
          </a:p>
          <a:p>
            <a:pPr lvl="1"/>
            <a:r>
              <a:rPr lang="en-US" altLang="ko-KR" dirty="0" smtClean="0"/>
              <a:t>Detect and alerts to dangerous driving conditions and behavior </a:t>
            </a:r>
          </a:p>
          <a:p>
            <a:pPr lvl="2"/>
            <a:r>
              <a:rPr lang="en-US" altLang="ko-KR" dirty="0" smtClean="0"/>
              <a:t>Inside : Drowsy driving</a:t>
            </a:r>
          </a:p>
          <a:p>
            <a:pPr lvl="2"/>
            <a:r>
              <a:rPr lang="en-US" altLang="ko-KR" dirty="0" smtClean="0"/>
              <a:t>Outside : Tailgating</a:t>
            </a:r>
          </a:p>
          <a:p>
            <a:pPr lvl="1"/>
            <a:r>
              <a:rPr lang="en-US" altLang="ko-KR" dirty="0" smtClean="0"/>
              <a:t>Using computer vision and machine learning algorithm </a:t>
            </a:r>
          </a:p>
          <a:p>
            <a:pPr lvl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60027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smtClean="0"/>
              <a:t>Risk of distracted driving </a:t>
            </a:r>
          </a:p>
          <a:p>
            <a:pPr lvl="1"/>
            <a:r>
              <a:rPr lang="en-US" altLang="ko-KR" sz="2400" dirty="0" smtClean="0"/>
              <a:t>In 2010, 3092 people were killed and 416,000 injured in USA </a:t>
            </a:r>
          </a:p>
          <a:p>
            <a:pPr lvl="1"/>
            <a:r>
              <a:rPr lang="en-US" altLang="ko-KR" sz="2400" dirty="0" smtClean="0"/>
              <a:t>Difficult to recognize drivers are in a fatigued states </a:t>
            </a:r>
          </a:p>
          <a:p>
            <a:pPr marL="457200" lvl="1" indent="0">
              <a:buNone/>
            </a:pPr>
            <a:r>
              <a:rPr lang="en-US" altLang="ko-KR" sz="2400" dirty="0" smtClean="0">
                <a:sym typeface="Wingdings" pitchFamily="2" charset="2"/>
              </a:rPr>
              <a:t> Tracking dangerous driving behavior can help </a:t>
            </a:r>
            <a:br>
              <a:rPr lang="en-US" altLang="ko-KR" sz="2400" dirty="0" smtClean="0">
                <a:sym typeface="Wingdings" pitchFamily="2" charset="2"/>
              </a:rPr>
            </a:br>
            <a:r>
              <a:rPr lang="en-US" altLang="ko-KR" sz="2400" dirty="0" smtClean="0">
                <a:sym typeface="Wingdings" pitchFamily="2" charset="2"/>
              </a:rPr>
              <a:t>    raise drivers’ awareness </a:t>
            </a:r>
          </a:p>
          <a:p>
            <a:r>
              <a:rPr lang="en-US" altLang="ko-KR" sz="2800" dirty="0"/>
              <a:t>Risk of distracted driving </a:t>
            </a:r>
          </a:p>
          <a:p>
            <a:pPr lvl="1"/>
            <a:r>
              <a:rPr lang="en-US" altLang="ko-KR" sz="2400" dirty="0"/>
              <a:t>In 2010, 3092 people were killed and 416,000 injured in USA </a:t>
            </a:r>
          </a:p>
          <a:p>
            <a:pPr marL="457200" lvl="1" indent="0">
              <a:buNone/>
            </a:pPr>
            <a:endParaRPr lang="en-US" altLang="ko-KR" sz="2400" dirty="0" smtClean="0"/>
          </a:p>
          <a:p>
            <a:pPr lvl="2"/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90413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err="1" smtClean="0"/>
              <a:t>CarSafe</a:t>
            </a:r>
            <a:endParaRPr lang="en-US" altLang="ko-KR" sz="2800" dirty="0" smtClean="0"/>
          </a:p>
          <a:p>
            <a:pPr lvl="1"/>
            <a:r>
              <a:rPr lang="en-US" altLang="ko-KR" sz="2400" dirty="0" smtClean="0"/>
              <a:t>Concept </a:t>
            </a:r>
            <a:r>
              <a:rPr lang="en-US" altLang="ko-KR" sz="2400" dirty="0" smtClean="0"/>
              <a:t>&amp; </a:t>
            </a:r>
            <a:r>
              <a:rPr lang="en-US" altLang="ko-KR" sz="2400" dirty="0" smtClean="0"/>
              <a:t>Operation</a:t>
            </a:r>
            <a:endParaRPr lang="en-US" altLang="ko-KR" sz="24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862072"/>
            <a:ext cx="4248472" cy="3043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852936"/>
            <a:ext cx="4600563" cy="3180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87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DESIGN CONSIDERATIONS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smtClean="0"/>
              <a:t>Dangerous Driving Event [16]</a:t>
            </a:r>
          </a:p>
          <a:p>
            <a:pPr lvl="1"/>
            <a:r>
              <a:rPr lang="en-US" altLang="ko-KR" sz="2400" dirty="0" smtClean="0"/>
              <a:t>Drowsy Driving(DD) : doing micro-sleep</a:t>
            </a:r>
            <a:endParaRPr lang="en-US" altLang="ko-KR" sz="2000" dirty="0" smtClean="0"/>
          </a:p>
          <a:p>
            <a:pPr lvl="1"/>
            <a:r>
              <a:rPr lang="en-US" altLang="ko-KR" sz="2400" dirty="0" smtClean="0"/>
              <a:t>Inattentive Driving(ID) :  not maintaining eye    </a:t>
            </a:r>
            <a:br>
              <a:rPr lang="en-US" altLang="ko-KR" sz="2400" dirty="0" smtClean="0"/>
            </a:br>
            <a:r>
              <a:rPr lang="en-US" altLang="ko-KR" sz="2400" dirty="0" smtClean="0"/>
              <a:t>                                contact with the road</a:t>
            </a:r>
          </a:p>
          <a:p>
            <a:pPr lvl="1"/>
            <a:r>
              <a:rPr lang="en-US" altLang="ko-KR" sz="2400" dirty="0" smtClean="0"/>
              <a:t>Tailgating(TG) : not maintaining a safe minimum </a:t>
            </a:r>
            <a:br>
              <a:rPr lang="en-US" altLang="ko-KR" sz="2400" dirty="0" smtClean="0"/>
            </a:br>
            <a:r>
              <a:rPr lang="en-US" altLang="ko-KR" sz="2400" dirty="0" smtClean="0"/>
              <a:t>                    distance </a:t>
            </a:r>
          </a:p>
          <a:p>
            <a:pPr lvl="1"/>
            <a:r>
              <a:rPr lang="en-US" altLang="ko-KR" sz="2400" spc="-100" dirty="0" smtClean="0"/>
              <a:t>Lane Weaving and Drifting(LW) :  erratic lane changing</a:t>
            </a:r>
          </a:p>
          <a:p>
            <a:pPr lvl="1"/>
            <a:r>
              <a:rPr lang="en-US" altLang="ko-KR" sz="2400" dirty="0" smtClean="0"/>
              <a:t>Careless Lane Changing(CLC) : do not check mirrors</a:t>
            </a:r>
            <a:endParaRPr lang="ko-KR" alt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6199018"/>
            <a:ext cx="864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[16] : NYS DMV(New York State Department of Motor Vehicle)  – Driver’s Manual – Chapter 8 : Defensive Driving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5408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DESIGN CONSIDERATIONS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smtClean="0"/>
              <a:t>Dual Camera Processing</a:t>
            </a:r>
          </a:p>
          <a:p>
            <a:pPr lvl="1"/>
            <a:r>
              <a:rPr lang="en-US" altLang="ko-KR" sz="2400" dirty="0" smtClean="0"/>
              <a:t>Cross Stream Event Correlation</a:t>
            </a:r>
          </a:p>
          <a:p>
            <a:pPr lvl="2"/>
            <a:r>
              <a:rPr lang="en-US" altLang="ko-KR" sz="2000" dirty="0" smtClean="0"/>
              <a:t>Correlation between Inside and outside </a:t>
            </a:r>
          </a:p>
          <a:p>
            <a:pPr lvl="3"/>
            <a:r>
              <a:rPr lang="en-US" altLang="ko-KR" sz="1600" dirty="0" smtClean="0"/>
              <a:t>Strong : drowsy state &amp; tailgating </a:t>
            </a:r>
          </a:p>
          <a:p>
            <a:pPr lvl="1"/>
            <a:r>
              <a:rPr lang="en-US" altLang="ko-KR" sz="2400" dirty="0" smtClean="0"/>
              <a:t>Limited Dual Camera Access</a:t>
            </a:r>
          </a:p>
          <a:p>
            <a:pPr lvl="2"/>
            <a:r>
              <a:rPr lang="en-US" altLang="ko-KR" sz="2000" spc="-100" dirty="0" smtClean="0"/>
              <a:t>Not </a:t>
            </a:r>
            <a:r>
              <a:rPr lang="en-US" altLang="ko-KR" sz="2000" spc="-100" dirty="0" smtClean="0"/>
              <a:t>provide simultaneous access to both the front and rear</a:t>
            </a:r>
          </a:p>
          <a:p>
            <a:pPr lvl="2"/>
            <a:r>
              <a:rPr lang="en-US" altLang="ko-KR" sz="2000" dirty="0" smtClean="0"/>
              <a:t>Switching delay : 886(average) </a:t>
            </a:r>
          </a:p>
          <a:p>
            <a:pPr lvl="1"/>
            <a:r>
              <a:rPr lang="en-US" altLang="ko-KR" sz="2400" dirty="0" smtClean="0"/>
              <a:t>Blind Spot Processing </a:t>
            </a:r>
          </a:p>
          <a:p>
            <a:pPr lvl="2"/>
            <a:r>
              <a:rPr lang="en-US" altLang="ko-KR" sz="2000" dirty="0" smtClean="0"/>
              <a:t>Only one camera can be accessed at a time </a:t>
            </a:r>
          </a:p>
          <a:p>
            <a:pPr lvl="2"/>
            <a:r>
              <a:rPr lang="en-US" altLang="ko-KR" sz="2000" dirty="0" smtClean="0"/>
              <a:t>How determine the best time to switch cameras</a:t>
            </a:r>
          </a:p>
          <a:p>
            <a:pPr lvl="2"/>
            <a:r>
              <a:rPr lang="en-US" altLang="ko-KR" sz="2000" dirty="0" smtClean="0"/>
              <a:t>Use of other embedded sensors 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514261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DESIGN CONSIDERATIONS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smtClean="0"/>
              <a:t>Real-time Performance</a:t>
            </a:r>
            <a:endParaRPr lang="ko-KR" altLang="en-US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492896"/>
            <a:ext cx="6797770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4261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CARSAFE DETAILED DESIGN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4330824" cy="4525963"/>
          </a:xfrm>
        </p:spPr>
        <p:txBody>
          <a:bodyPr>
            <a:normAutofit/>
          </a:bodyPr>
          <a:lstStyle/>
          <a:p>
            <a:r>
              <a:rPr lang="en-US" altLang="ko-KR" sz="2800" dirty="0" smtClean="0"/>
              <a:t>Key Components</a:t>
            </a:r>
          </a:p>
          <a:p>
            <a:pPr lvl="1"/>
            <a:r>
              <a:rPr lang="en-US" altLang="ko-KR" sz="2400" dirty="0" smtClean="0"/>
              <a:t>Driver, car and road classification pipelines</a:t>
            </a:r>
          </a:p>
          <a:p>
            <a:pPr lvl="1"/>
            <a:r>
              <a:rPr lang="en-US" altLang="ko-KR" sz="2400" dirty="0" smtClean="0"/>
              <a:t>Dangerous driving event engine</a:t>
            </a:r>
          </a:p>
          <a:p>
            <a:pPr lvl="1"/>
            <a:r>
              <a:rPr lang="en-US" altLang="ko-KR" sz="2400" dirty="0" smtClean="0"/>
              <a:t>Context-driven camera switching</a:t>
            </a:r>
          </a:p>
          <a:p>
            <a:pPr lvl="1"/>
            <a:r>
              <a:rPr lang="en-US" altLang="ko-KR" sz="2400" dirty="0" smtClean="0"/>
              <a:t>Multi-core computation planner</a:t>
            </a:r>
          </a:p>
          <a:p>
            <a:pPr lvl="1"/>
            <a:r>
              <a:rPr lang="en-US" altLang="ko-KR" sz="2400" dirty="0" smtClean="0"/>
              <a:t>User interface </a:t>
            </a:r>
            <a:endParaRPr lang="ko-KR" altLang="en-US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719600"/>
            <a:ext cx="4189264" cy="4541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88450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CARSAFE DETAILED DESIGN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smtClean="0"/>
              <a:t>Classification Pipelines </a:t>
            </a:r>
          </a:p>
          <a:p>
            <a:pPr lvl="1"/>
            <a:r>
              <a:rPr lang="en-US" altLang="ko-KR" sz="2400" dirty="0" smtClean="0"/>
              <a:t>Driver Classification Pipeline</a:t>
            </a:r>
          </a:p>
          <a:p>
            <a:pPr lvl="2"/>
            <a:r>
              <a:rPr lang="en-US" altLang="ko-KR" sz="2000" dirty="0" smtClean="0"/>
              <a:t>Face Direction Classification</a:t>
            </a:r>
          </a:p>
          <a:p>
            <a:pPr lvl="2"/>
            <a:r>
              <a:rPr lang="en-US" altLang="ko-KR" sz="2000" dirty="0" smtClean="0"/>
              <a:t>Eye State Classification </a:t>
            </a:r>
          </a:p>
          <a:p>
            <a:pPr lvl="2"/>
            <a:endParaRPr lang="en-US" altLang="ko-KR" sz="2000" dirty="0" smtClean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782" y="3369956"/>
            <a:ext cx="4896544" cy="3297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251520" y="3645024"/>
            <a:ext cx="2088232" cy="12241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100" dirty="0" smtClean="0">
                <a:solidFill>
                  <a:schemeClr val="tx1"/>
                </a:solidFill>
              </a:rPr>
              <a:t> 76 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MUCT</a:t>
            </a:r>
            <a:r>
              <a:rPr lang="en-US" altLang="ko-KR" sz="1100" dirty="0" smtClean="0">
                <a:solidFill>
                  <a:schemeClr val="tx1"/>
                </a:solidFill>
              </a:rPr>
              <a:t> pre-defined visual</a:t>
            </a:r>
          </a:p>
          <a:p>
            <a:r>
              <a:rPr lang="en-US" altLang="ko-KR" sz="1100" dirty="0" smtClean="0">
                <a:solidFill>
                  <a:schemeClr val="tx1"/>
                </a:solidFill>
              </a:rPr>
              <a:t> landmarks</a:t>
            </a:r>
          </a:p>
          <a:p>
            <a:r>
              <a:rPr lang="en-US" altLang="ko-KR" sz="1100" dirty="0" smtClean="0">
                <a:solidFill>
                  <a:schemeClr val="tx1"/>
                </a:solidFill>
              </a:rPr>
              <a:t>* MUCT : </a:t>
            </a:r>
            <a:r>
              <a:rPr lang="en-US" altLang="ko-KR" sz="1100" dirty="0" err="1" smtClean="0">
                <a:solidFill>
                  <a:schemeClr val="tx1"/>
                </a:solidFill>
              </a:rPr>
              <a:t>Milborrow</a:t>
            </a:r>
            <a:r>
              <a:rPr lang="en-US" altLang="ko-KR" sz="1100" dirty="0" smtClean="0">
                <a:solidFill>
                  <a:schemeClr val="tx1"/>
                </a:solidFill>
              </a:rPr>
              <a:t> / </a:t>
            </a:r>
          </a:p>
          <a:p>
            <a:r>
              <a:rPr lang="en-US" altLang="ko-KR" sz="1100" dirty="0" smtClean="0">
                <a:solidFill>
                  <a:schemeClr val="tx1"/>
                </a:solidFill>
              </a:rPr>
              <a:t>  University of Cape town</a:t>
            </a:r>
            <a:endParaRPr lang="ko-KR" altLang="en-US" sz="1100" dirty="0">
              <a:solidFill>
                <a:schemeClr val="tx1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251520" y="5085184"/>
            <a:ext cx="2088232" cy="12241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200" dirty="0" smtClean="0">
                <a:solidFill>
                  <a:schemeClr val="tx1"/>
                </a:solidFill>
              </a:rPr>
              <a:t>Extraction of 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SURF</a:t>
            </a:r>
            <a:r>
              <a:rPr lang="en-US" altLang="ko-KR" sz="1200" dirty="0" smtClean="0">
                <a:solidFill>
                  <a:schemeClr val="tx1"/>
                </a:solidFill>
              </a:rPr>
              <a:t> features</a:t>
            </a:r>
          </a:p>
          <a:p>
            <a:r>
              <a:rPr lang="en-US" altLang="ko-KR" sz="1200" b="1" dirty="0" smtClean="0">
                <a:solidFill>
                  <a:schemeClr val="tx1"/>
                </a:solidFill>
              </a:rPr>
              <a:t>SVM</a:t>
            </a:r>
            <a:r>
              <a:rPr lang="en-US" altLang="ko-KR" sz="1200" dirty="0" smtClean="0">
                <a:solidFill>
                  <a:schemeClr val="tx1"/>
                </a:solidFill>
              </a:rPr>
              <a:t> classifier</a:t>
            </a:r>
          </a:p>
          <a:p>
            <a:r>
              <a:rPr lang="en-US" altLang="ko-KR" sz="1200" dirty="0" smtClean="0">
                <a:solidFill>
                  <a:schemeClr val="tx1"/>
                </a:solidFill>
              </a:rPr>
              <a:t>*SURF : Speeded Up </a:t>
            </a: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</a:rPr>
              <a:t>         Robust Features</a:t>
            </a:r>
          </a:p>
          <a:p>
            <a:r>
              <a:rPr lang="en-US" altLang="ko-KR" sz="1200" dirty="0" smtClean="0">
                <a:solidFill>
                  <a:schemeClr val="tx1"/>
                </a:solidFill>
              </a:rPr>
              <a:t>*SVM : Support Vector </a:t>
            </a: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</a:rPr>
              <a:t>         Machine 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6948264" y="3645024"/>
            <a:ext cx="2088232" cy="12241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200" dirty="0" smtClean="0">
                <a:solidFill>
                  <a:schemeClr val="tx1"/>
                </a:solidFill>
              </a:rPr>
              <a:t>Scanned to find the relative position of the driver’s face (iterative process) </a:t>
            </a:r>
          </a:p>
          <a:p>
            <a:r>
              <a:rPr lang="en-US" altLang="ko-KR" sz="1200" dirty="0" smtClean="0">
                <a:solidFill>
                  <a:schemeClr val="tx1"/>
                </a:solidFill>
              </a:rPr>
              <a:t>200 X 200 </a:t>
            </a:r>
            <a:r>
              <a:rPr lang="en-US" altLang="ko-KR" sz="1200" dirty="0" smtClean="0">
                <a:solidFill>
                  <a:schemeClr val="tx1"/>
                </a:solidFill>
                <a:sym typeface="Wingdings" pitchFamily="2" charset="2"/>
              </a:rPr>
              <a:t> 70 X 70 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942422" y="5157192"/>
            <a:ext cx="2088232" cy="12241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200" b="1" dirty="0" err="1" smtClean="0">
                <a:solidFill>
                  <a:schemeClr val="tx1"/>
                </a:solidFill>
              </a:rPr>
              <a:t>Haar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-like </a:t>
            </a:r>
            <a:r>
              <a:rPr lang="en-US" altLang="ko-KR" sz="1200" dirty="0" smtClean="0">
                <a:solidFill>
                  <a:schemeClr val="tx1"/>
                </a:solidFill>
              </a:rPr>
              <a:t>features</a:t>
            </a:r>
          </a:p>
          <a:p>
            <a:r>
              <a:rPr lang="en-US" altLang="ko-KR" sz="1200" b="1" dirty="0" err="1" smtClean="0">
                <a:solidFill>
                  <a:schemeClr val="tx1"/>
                </a:solidFill>
              </a:rPr>
              <a:t>Adaboost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</a:rPr>
              <a:t>decision-stump classifier </a:t>
            </a:r>
          </a:p>
          <a:p>
            <a:r>
              <a:rPr lang="en-US" altLang="ko-KR" sz="1200" dirty="0" smtClean="0">
                <a:solidFill>
                  <a:schemeClr val="tx1"/>
                </a:solidFill>
              </a:rPr>
              <a:t>( &gt; 15°) 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29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CARSAFE DETAILED DESIGN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smtClean="0"/>
              <a:t>Classification Pipelines </a:t>
            </a:r>
            <a:endParaRPr lang="en-US" altLang="ko-KR" sz="2000" dirty="0" smtClean="0"/>
          </a:p>
          <a:p>
            <a:pPr lvl="1"/>
            <a:r>
              <a:rPr lang="en-US" altLang="ko-KR" sz="2400" dirty="0" smtClean="0"/>
              <a:t>Road Classification Pipeline</a:t>
            </a:r>
          </a:p>
          <a:p>
            <a:pPr lvl="2"/>
            <a:r>
              <a:rPr lang="en-US" altLang="ko-KR" sz="2000" dirty="0" smtClean="0"/>
              <a:t>Following Distance Estimation </a:t>
            </a:r>
          </a:p>
          <a:p>
            <a:pPr lvl="2"/>
            <a:r>
              <a:rPr lang="en-US" altLang="ko-KR" sz="2000" dirty="0" smtClean="0"/>
              <a:t>Lane Trajectory Classification </a:t>
            </a:r>
            <a:endParaRPr lang="ko-KR" altLang="en-US" sz="20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2821" y="3573016"/>
            <a:ext cx="4697452" cy="3102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6948264" y="3645024"/>
            <a:ext cx="2088232" cy="12241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200" dirty="0" smtClean="0">
                <a:solidFill>
                  <a:schemeClr val="tx1"/>
                </a:solidFill>
              </a:rPr>
              <a:t>Perspective transformation</a:t>
            </a:r>
          </a:p>
          <a:p>
            <a:r>
              <a:rPr lang="en-US" altLang="ko-KR" sz="1200" dirty="0" smtClean="0">
                <a:solidFill>
                  <a:schemeClr val="tx1"/>
                </a:solidFill>
              </a:rPr>
              <a:t>Vertical-</a:t>
            </a:r>
            <a:r>
              <a:rPr lang="en-US" altLang="ko-KR" sz="1200" dirty="0" err="1" smtClean="0">
                <a:solidFill>
                  <a:schemeClr val="tx1"/>
                </a:solidFill>
              </a:rPr>
              <a:t>dege</a:t>
            </a:r>
            <a:r>
              <a:rPr lang="en-US" altLang="ko-KR" sz="1200" dirty="0" smtClean="0">
                <a:solidFill>
                  <a:schemeClr val="tx1"/>
                </a:solidFill>
              </a:rPr>
              <a:t> detection</a:t>
            </a:r>
          </a:p>
          <a:p>
            <a:r>
              <a:rPr lang="en-US" altLang="ko-KR" sz="1200" dirty="0" smtClean="0">
                <a:solidFill>
                  <a:schemeClr val="tx1"/>
                </a:solidFill>
              </a:rPr>
              <a:t>Line detection </a:t>
            </a:r>
          </a:p>
          <a:p>
            <a:r>
              <a:rPr lang="en-US" altLang="ko-KR" sz="1200" spc="-100" dirty="0">
                <a:solidFill>
                  <a:schemeClr val="tx1"/>
                </a:solidFill>
              </a:rPr>
              <a:t> </a:t>
            </a:r>
            <a:r>
              <a:rPr lang="en-US" altLang="ko-KR" sz="1200" spc="-100" dirty="0" smtClean="0">
                <a:solidFill>
                  <a:schemeClr val="tx1"/>
                </a:solidFill>
              </a:rPr>
              <a:t>- </a:t>
            </a:r>
            <a:r>
              <a:rPr lang="en-US" altLang="ko-KR" sz="1200" b="1" spc="-100" dirty="0" smtClean="0">
                <a:solidFill>
                  <a:schemeClr val="tx1"/>
                </a:solidFill>
              </a:rPr>
              <a:t>Hough-line </a:t>
            </a:r>
            <a:r>
              <a:rPr lang="en-US" altLang="ko-KR" sz="1200" spc="-100" dirty="0" smtClean="0">
                <a:solidFill>
                  <a:schemeClr val="tx1"/>
                </a:solidFill>
              </a:rPr>
              <a:t>transformation</a:t>
            </a:r>
          </a:p>
          <a:p>
            <a:r>
              <a:rPr lang="en-US" altLang="ko-KR" sz="1200" dirty="0" smtClean="0">
                <a:solidFill>
                  <a:schemeClr val="tx1"/>
                </a:solidFill>
              </a:rPr>
              <a:t> -</a:t>
            </a:r>
            <a:r>
              <a:rPr lang="en-US" altLang="ko-KR" sz="1200" b="1" spc="-100" dirty="0" smtClean="0">
                <a:solidFill>
                  <a:schemeClr val="tx1"/>
                </a:solidFill>
              </a:rPr>
              <a:t>Canny edge detector</a:t>
            </a:r>
          </a:p>
          <a:p>
            <a:r>
              <a:rPr lang="en-US" altLang="ko-KR" sz="1200" spc="-100" dirty="0">
                <a:solidFill>
                  <a:schemeClr val="tx1"/>
                </a:solidFill>
              </a:rPr>
              <a:t> </a:t>
            </a:r>
            <a:r>
              <a:rPr lang="en-US" altLang="ko-KR" sz="1200" spc="-100" dirty="0" smtClean="0">
                <a:solidFill>
                  <a:schemeClr val="tx1"/>
                </a:solidFill>
              </a:rPr>
              <a:t>- </a:t>
            </a:r>
            <a:r>
              <a:rPr lang="en-US" altLang="ko-KR" sz="1200" b="1" spc="-100" dirty="0" err="1" smtClean="0">
                <a:solidFill>
                  <a:schemeClr val="tx1"/>
                </a:solidFill>
              </a:rPr>
              <a:t>RAN</a:t>
            </a:r>
            <a:r>
              <a:rPr lang="en-US" altLang="ko-KR" sz="1200" spc="-100" dirty="0" err="1" smtClean="0">
                <a:solidFill>
                  <a:schemeClr val="tx1"/>
                </a:solidFill>
              </a:rPr>
              <a:t>dom</a:t>
            </a:r>
            <a:r>
              <a:rPr lang="en-US" altLang="ko-KR" sz="1200" spc="-100" dirty="0" smtClean="0">
                <a:solidFill>
                  <a:schemeClr val="tx1"/>
                </a:solidFill>
              </a:rPr>
              <a:t> </a:t>
            </a:r>
            <a:r>
              <a:rPr lang="en-US" altLang="ko-KR" sz="1200" b="1" spc="-100" dirty="0" err="1" smtClean="0">
                <a:solidFill>
                  <a:schemeClr val="tx1"/>
                </a:solidFill>
              </a:rPr>
              <a:t>SA</a:t>
            </a:r>
            <a:r>
              <a:rPr lang="en-US" altLang="ko-KR" sz="1200" spc="-100" dirty="0" err="1" smtClean="0">
                <a:solidFill>
                  <a:schemeClr val="tx1"/>
                </a:solidFill>
              </a:rPr>
              <a:t>mple</a:t>
            </a:r>
            <a:r>
              <a:rPr lang="en-US" altLang="ko-KR" sz="1200" spc="-100" dirty="0" smtClean="0">
                <a:solidFill>
                  <a:schemeClr val="tx1"/>
                </a:solidFill>
              </a:rPr>
              <a:t> </a:t>
            </a:r>
            <a:r>
              <a:rPr lang="en-US" altLang="ko-KR" sz="1200" b="1" spc="-100" dirty="0" smtClean="0">
                <a:solidFill>
                  <a:schemeClr val="tx1"/>
                </a:solidFill>
              </a:rPr>
              <a:t>C</a:t>
            </a:r>
            <a:r>
              <a:rPr lang="en-US" altLang="ko-KR" sz="1200" spc="-100" dirty="0" smtClean="0">
                <a:solidFill>
                  <a:schemeClr val="tx1"/>
                </a:solidFill>
              </a:rPr>
              <a:t>onsensus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6942422" y="5157192"/>
            <a:ext cx="2088232" cy="12241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200" b="1" dirty="0" smtClean="0">
                <a:solidFill>
                  <a:schemeClr val="tx1"/>
                </a:solidFill>
              </a:rPr>
              <a:t>Decision tree[27] </a:t>
            </a:r>
            <a:r>
              <a:rPr lang="en-US" altLang="ko-KR" sz="1200" dirty="0" smtClean="0">
                <a:solidFill>
                  <a:schemeClr val="tx1"/>
                </a:solidFill>
              </a:rPr>
              <a:t>trained by duration and frequency of crossing event 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251520" y="3645024"/>
            <a:ext cx="2088232" cy="12241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100" dirty="0" err="1" smtClean="0">
                <a:solidFill>
                  <a:schemeClr val="tx1"/>
                </a:solidFill>
              </a:rPr>
              <a:t>WalkSafe</a:t>
            </a:r>
            <a:r>
              <a:rPr lang="en-US" altLang="ko-KR" sz="1100" dirty="0" smtClean="0">
                <a:solidFill>
                  <a:schemeClr val="tx1"/>
                </a:solidFill>
              </a:rPr>
              <a:t> (Previous work)</a:t>
            </a:r>
          </a:p>
          <a:p>
            <a:r>
              <a:rPr lang="en-US" altLang="ko-KR" sz="1100" dirty="0" smtClean="0">
                <a:solidFill>
                  <a:schemeClr val="tx1"/>
                </a:solidFill>
              </a:rPr>
              <a:t>MIT 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CBCL</a:t>
            </a:r>
          </a:p>
          <a:p>
            <a:r>
              <a:rPr lang="en-US" altLang="ko-KR" sz="1100" dirty="0" smtClean="0">
                <a:solidFill>
                  <a:schemeClr val="tx1"/>
                </a:solidFill>
              </a:rPr>
              <a:t>*Center for Biological &amp;</a:t>
            </a:r>
          </a:p>
          <a:p>
            <a:r>
              <a:rPr lang="en-US" altLang="ko-KR" sz="1100" dirty="0" smtClean="0">
                <a:solidFill>
                  <a:schemeClr val="tx1"/>
                </a:solidFill>
              </a:rPr>
              <a:t> Computational Learning</a:t>
            </a:r>
          </a:p>
        </p:txBody>
      </p:sp>
    </p:spTree>
    <p:extLst>
      <p:ext uri="{BB962C8B-B14F-4D97-AF65-F5344CB8AC3E}">
        <p14:creationId xmlns:p14="http://schemas.microsoft.com/office/powerpoint/2010/main" val="37670181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CARSAFE DETAILED DESIGN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smtClean="0"/>
              <a:t>Road Classification Pipeline</a:t>
            </a:r>
            <a:endParaRPr lang="ko-KR" altLang="en-US" sz="28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207" y="2084792"/>
            <a:ext cx="7969585" cy="2733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157192"/>
            <a:ext cx="5123724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12160" y="5262299"/>
            <a:ext cx="29523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Z : Road distance</a:t>
            </a:r>
          </a:p>
          <a:p>
            <a:r>
              <a:rPr lang="en-US" altLang="ko-KR" sz="1200" b="1" dirty="0" smtClean="0"/>
              <a:t>d : pixel distance </a:t>
            </a:r>
          </a:p>
          <a:p>
            <a:r>
              <a:rPr lang="en-US" altLang="ko-KR" sz="1200" b="1" dirty="0" smtClean="0"/>
              <a:t>F : rear-camera focal length </a:t>
            </a:r>
          </a:p>
          <a:p>
            <a:r>
              <a:rPr lang="en-US" altLang="ko-KR" sz="1200" b="1" dirty="0" smtClean="0"/>
              <a:t>H : smartphone mounting height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6261106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CARSAFE DETAILED DESIGN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/>
              <a:t>Classification Pipelines </a:t>
            </a:r>
            <a:endParaRPr lang="en-US" altLang="ko-KR" sz="2800" dirty="0" smtClean="0"/>
          </a:p>
          <a:p>
            <a:pPr lvl="1"/>
            <a:r>
              <a:rPr lang="en-US" altLang="ko-KR" sz="2400" dirty="0" smtClean="0"/>
              <a:t>Car Classification Pipeline</a:t>
            </a:r>
          </a:p>
          <a:p>
            <a:pPr lvl="2"/>
            <a:r>
              <a:rPr lang="en-US" altLang="ko-KR" sz="2000" dirty="0" smtClean="0"/>
              <a:t>Speed estimation </a:t>
            </a:r>
          </a:p>
          <a:p>
            <a:pPr lvl="2"/>
            <a:r>
              <a:rPr lang="en-US" altLang="ko-KR" sz="2000" dirty="0" smtClean="0"/>
              <a:t>Turn detection </a:t>
            </a:r>
          </a:p>
          <a:p>
            <a:pPr lvl="2"/>
            <a:r>
              <a:rPr lang="en-US" altLang="ko-KR" sz="2000" dirty="0" smtClean="0"/>
              <a:t>Trajectory classification </a:t>
            </a:r>
            <a:endParaRPr lang="ko-KR" altLang="en-US" sz="20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789040"/>
            <a:ext cx="4333875" cy="244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95875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CARSAFE DETAILED DESIGN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19256" cy="4525963"/>
          </a:xfrm>
        </p:spPr>
        <p:txBody>
          <a:bodyPr>
            <a:normAutofit/>
          </a:bodyPr>
          <a:lstStyle/>
          <a:p>
            <a:r>
              <a:rPr lang="en-US" altLang="ko-KR" sz="2800" dirty="0" smtClean="0"/>
              <a:t>Dangerous Driving Event Engine </a:t>
            </a:r>
          </a:p>
          <a:p>
            <a:pPr lvl="1"/>
            <a:r>
              <a:rPr lang="en-US" altLang="ko-KR" sz="2400" dirty="0" smtClean="0"/>
              <a:t>Drowsy Driving (DD) </a:t>
            </a:r>
          </a:p>
          <a:p>
            <a:pPr lvl="2"/>
            <a:r>
              <a:rPr lang="en-US" altLang="ko-KR" sz="2100" spc="-100" dirty="0" smtClean="0"/>
              <a:t>Adopt a standard metric for measuring alertness, PERCLOS</a:t>
            </a:r>
          </a:p>
          <a:p>
            <a:pPr marL="914400" lvl="2" indent="0">
              <a:buNone/>
            </a:pPr>
            <a:r>
              <a:rPr lang="en-US" altLang="ko-KR" sz="2100" dirty="0"/>
              <a:t> </a:t>
            </a:r>
            <a:r>
              <a:rPr lang="en-US" altLang="ko-KR" sz="2100" dirty="0" smtClean="0"/>
              <a:t> (</a:t>
            </a:r>
            <a:r>
              <a:rPr lang="en-US" altLang="ko-KR" sz="2100" dirty="0" err="1" smtClean="0"/>
              <a:t>PERcentage</a:t>
            </a:r>
            <a:r>
              <a:rPr lang="en-US" altLang="ko-KR" sz="2100" dirty="0" smtClean="0"/>
              <a:t> of </a:t>
            </a:r>
            <a:r>
              <a:rPr lang="en-US" altLang="ko-KR" sz="2100" dirty="0" err="1" smtClean="0"/>
              <a:t>CLOSure</a:t>
            </a:r>
            <a:r>
              <a:rPr lang="en-US" altLang="ko-KR" sz="2100" dirty="0" smtClean="0"/>
              <a:t> of the </a:t>
            </a:r>
            <a:r>
              <a:rPr lang="en-US" altLang="ko-KR" sz="2100" dirty="0" err="1" smtClean="0"/>
              <a:t>eyeclid</a:t>
            </a:r>
            <a:r>
              <a:rPr lang="en-US" altLang="ko-KR" sz="2100" dirty="0" smtClean="0"/>
              <a:t>)</a:t>
            </a:r>
          </a:p>
          <a:p>
            <a:pPr lvl="2"/>
            <a:r>
              <a:rPr lang="en-US" altLang="ko-KR" sz="2100" dirty="0" smtClean="0"/>
              <a:t>Proportion of time within one minute that eyes are at least 80% closed </a:t>
            </a:r>
          </a:p>
          <a:p>
            <a:pPr lvl="1"/>
            <a:r>
              <a:rPr lang="en-US" altLang="ko-KR" sz="2400" dirty="0" smtClean="0"/>
              <a:t>Inattentive Driving (ID)</a:t>
            </a:r>
            <a:endParaRPr lang="en-US" altLang="ko-KR" sz="2400" dirty="0"/>
          </a:p>
          <a:p>
            <a:pPr lvl="2"/>
            <a:r>
              <a:rPr lang="en-US" altLang="ko-KR" sz="2100" dirty="0" smtClean="0"/>
              <a:t>Driver’s face is not facing forward for longer than three seconds while the care is moving forward</a:t>
            </a:r>
          </a:p>
          <a:p>
            <a:pPr lvl="2"/>
            <a:r>
              <a:rPr lang="en-US" altLang="ko-KR" sz="2100" dirty="0" smtClean="0"/>
              <a:t>No a head turn corresponding to a car turning event </a:t>
            </a:r>
          </a:p>
          <a:p>
            <a:pPr lvl="3"/>
            <a:endParaRPr lang="en-US" altLang="ko-KR" sz="1700" dirty="0" smtClean="0"/>
          </a:p>
          <a:p>
            <a:pPr lvl="2"/>
            <a:endParaRPr lang="en-US" altLang="ko-KR" sz="2100" dirty="0" smtClean="0"/>
          </a:p>
          <a:p>
            <a:pPr lvl="3"/>
            <a:endParaRPr lang="en-US" altLang="ko-KR" sz="1600" dirty="0"/>
          </a:p>
          <a:p>
            <a:pPr lvl="2"/>
            <a:endParaRPr lang="en-US" altLang="ko-KR" sz="2000" dirty="0" smtClean="0"/>
          </a:p>
        </p:txBody>
      </p:sp>
    </p:spTree>
    <p:extLst>
      <p:ext uri="{BB962C8B-B14F-4D97-AF65-F5344CB8AC3E}">
        <p14:creationId xmlns:p14="http://schemas.microsoft.com/office/powerpoint/2010/main" val="1404935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CARSAFE DETAILED DESIGN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smtClean="0"/>
              <a:t>Dangerous Driving Event Engine </a:t>
            </a:r>
          </a:p>
          <a:p>
            <a:pPr lvl="1"/>
            <a:r>
              <a:rPr lang="en-US" altLang="ko-KR" sz="2400" dirty="0" smtClean="0"/>
              <a:t>Tailgating (TG)</a:t>
            </a:r>
            <a:endParaRPr lang="en-US" altLang="ko-KR" sz="2400" dirty="0"/>
          </a:p>
          <a:p>
            <a:pPr lvl="2"/>
            <a:r>
              <a:rPr lang="en-US" altLang="ko-KR" sz="2000" dirty="0" smtClean="0"/>
              <a:t>Calculation for a minimum following distance </a:t>
            </a:r>
          </a:p>
          <a:p>
            <a:pPr lvl="2"/>
            <a:r>
              <a:rPr lang="en-US" altLang="ko-KR" sz="2000" dirty="0" smtClean="0"/>
              <a:t>3 seconds check </a:t>
            </a:r>
            <a:endParaRPr lang="en-US" altLang="ko-KR" sz="2000" dirty="0"/>
          </a:p>
          <a:p>
            <a:pPr lvl="1"/>
            <a:r>
              <a:rPr lang="en-US" altLang="ko-KR" sz="2400" dirty="0" smtClean="0"/>
              <a:t>Lane Weaving and Drifting (LW)</a:t>
            </a:r>
            <a:endParaRPr lang="en-US" altLang="ko-KR" sz="2400" dirty="0"/>
          </a:p>
          <a:p>
            <a:pPr lvl="2"/>
            <a:r>
              <a:rPr lang="en-US" altLang="ko-KR" sz="2000" dirty="0" smtClean="0"/>
              <a:t>Lane weaving or lane drifting continuously longer than 2 seconds</a:t>
            </a:r>
            <a:endParaRPr lang="en-US" altLang="ko-KR" sz="2000" dirty="0"/>
          </a:p>
          <a:p>
            <a:pPr lvl="1"/>
            <a:r>
              <a:rPr lang="en-US" altLang="ko-KR" sz="2400" dirty="0" smtClean="0"/>
              <a:t>Careless Lane Change (CLC)</a:t>
            </a:r>
            <a:endParaRPr lang="en-US" altLang="ko-KR" sz="2400" dirty="0"/>
          </a:p>
          <a:p>
            <a:pPr lvl="2"/>
            <a:r>
              <a:rPr lang="en-US" altLang="ko-KR" sz="2000" dirty="0" smtClean="0"/>
              <a:t>No head turn corresponding to a lane change event </a:t>
            </a:r>
          </a:p>
          <a:p>
            <a:pPr marL="914400" lvl="2" indent="0"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(Occurring within 3 seconds prior to the lane change </a:t>
            </a:r>
            <a:br>
              <a:rPr lang="en-US" altLang="ko-KR" sz="2000" dirty="0" smtClean="0"/>
            </a:br>
            <a:r>
              <a:rPr lang="en-US" altLang="ko-KR" sz="2000" dirty="0" smtClean="0"/>
              <a:t>   event detection)</a:t>
            </a:r>
            <a:endParaRPr lang="en-US" altLang="ko-KR" sz="2000" dirty="0"/>
          </a:p>
          <a:p>
            <a:pPr lvl="2"/>
            <a:endParaRPr lang="en-US" altLang="ko-KR" sz="2000" dirty="0" smtClean="0"/>
          </a:p>
        </p:txBody>
      </p:sp>
    </p:spTree>
    <p:extLst>
      <p:ext uri="{BB962C8B-B14F-4D97-AF65-F5344CB8AC3E}">
        <p14:creationId xmlns:p14="http://schemas.microsoft.com/office/powerpoint/2010/main" val="2731087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CARSAFE DETAILED DESIGN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smtClean="0"/>
              <a:t>Context-driven Camera Switching </a:t>
            </a:r>
          </a:p>
          <a:p>
            <a:pPr lvl="1"/>
            <a:r>
              <a:rPr lang="en-US" altLang="ko-KR" sz="2400" dirty="0" smtClean="0"/>
              <a:t>Front-Camera event</a:t>
            </a:r>
          </a:p>
          <a:p>
            <a:pPr lvl="2"/>
            <a:r>
              <a:rPr lang="en-US" altLang="ko-KR" sz="2000" dirty="0" err="1" smtClean="0"/>
              <a:t>B</a:t>
            </a:r>
            <a:r>
              <a:rPr lang="en-US" altLang="ko-KR" sz="1200" dirty="0" err="1" smtClean="0"/>
              <a:t>min</a:t>
            </a:r>
            <a:r>
              <a:rPr lang="en-US" altLang="ko-KR" sz="2000" dirty="0" smtClean="0"/>
              <a:t>, </a:t>
            </a:r>
            <a:r>
              <a:rPr lang="en-US" altLang="ko-KR" sz="2000" dirty="0" err="1" smtClean="0"/>
              <a:t>B</a:t>
            </a:r>
            <a:r>
              <a:rPr lang="en-US" altLang="ko-KR" sz="1200" dirty="0" err="1" smtClean="0"/>
              <a:t>add</a:t>
            </a:r>
            <a:endParaRPr lang="en-US" altLang="ko-KR" sz="1200" dirty="0" smtClean="0"/>
          </a:p>
          <a:p>
            <a:pPr lvl="2"/>
            <a:endParaRPr lang="en-US" altLang="ko-KR" sz="1200" dirty="0"/>
          </a:p>
          <a:p>
            <a:pPr lvl="2"/>
            <a:endParaRPr lang="en-US" altLang="ko-KR" sz="1200" dirty="0" smtClean="0"/>
          </a:p>
          <a:p>
            <a:pPr marL="914400" lvl="2" indent="0">
              <a:buNone/>
            </a:pPr>
            <a:endParaRPr lang="en-US" altLang="ko-KR" sz="1200" dirty="0" smtClean="0"/>
          </a:p>
          <a:p>
            <a:pPr lvl="1"/>
            <a:r>
              <a:rPr lang="en-US" altLang="ko-KR" sz="2400" dirty="0" smtClean="0"/>
              <a:t>Rear-Camera event </a:t>
            </a:r>
          </a:p>
          <a:p>
            <a:pPr lvl="2"/>
            <a:r>
              <a:rPr lang="en-US" altLang="ko-KR" sz="2000" dirty="0" err="1" smtClean="0"/>
              <a:t>F</a:t>
            </a:r>
            <a:r>
              <a:rPr lang="en-US" altLang="ko-KR" sz="1200" dirty="0" err="1" smtClean="0"/>
              <a:t>min</a:t>
            </a:r>
            <a:r>
              <a:rPr lang="en-US" altLang="ko-KR" sz="2000" dirty="0"/>
              <a:t>, </a:t>
            </a:r>
            <a:r>
              <a:rPr lang="en-US" altLang="ko-KR" sz="2000" dirty="0" err="1" smtClean="0"/>
              <a:t>F</a:t>
            </a:r>
            <a:r>
              <a:rPr lang="en-US" altLang="ko-KR" sz="1200" dirty="0" err="1" smtClean="0"/>
              <a:t>add</a:t>
            </a:r>
            <a:endParaRPr lang="en-US" altLang="ko-KR" sz="1200" dirty="0"/>
          </a:p>
          <a:p>
            <a:pPr lvl="1"/>
            <a:endParaRPr lang="en-US" altLang="ko-KR" sz="1600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276872"/>
            <a:ext cx="4327859" cy="436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852936"/>
            <a:ext cx="3924697" cy="684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459424"/>
            <a:ext cx="3804897" cy="67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9715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CARSAFE DETAILED DESIGN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 smtClean="0"/>
              <a:t>Multi-core Computation Planner </a:t>
            </a:r>
          </a:p>
          <a:p>
            <a:pPr lvl="1"/>
            <a:r>
              <a:rPr lang="en-US" altLang="ko-KR" sz="2000" dirty="0" smtClean="0"/>
              <a:t>Dispatcher</a:t>
            </a:r>
          </a:p>
          <a:p>
            <a:pPr lvl="2"/>
            <a:r>
              <a:rPr lang="en-US" altLang="ko-KR" sz="1800" dirty="0" smtClean="0"/>
              <a:t>Maintaining a pool of threads</a:t>
            </a:r>
          </a:p>
          <a:p>
            <a:pPr lvl="1"/>
            <a:r>
              <a:rPr lang="en-US" altLang="ko-KR" sz="2000" dirty="0" smtClean="0"/>
              <a:t>Queue Manager</a:t>
            </a:r>
          </a:p>
          <a:p>
            <a:pPr lvl="2"/>
            <a:r>
              <a:rPr lang="en-US" altLang="ko-KR" sz="1800" dirty="0" smtClean="0"/>
              <a:t>No available when new data arrives</a:t>
            </a:r>
          </a:p>
          <a:p>
            <a:pPr lvl="1"/>
            <a:r>
              <a:rPr lang="en-US" altLang="ko-KR" sz="2000" dirty="0" smtClean="0"/>
              <a:t>De-multiplexer </a:t>
            </a:r>
          </a:p>
          <a:p>
            <a:r>
              <a:rPr lang="en-US" altLang="ko-KR" sz="2400" dirty="0" smtClean="0"/>
              <a:t>User Interface</a:t>
            </a:r>
          </a:p>
          <a:p>
            <a:pPr lvl="2"/>
            <a:endParaRPr lang="ko-KR" altLang="en-US" sz="1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45024"/>
            <a:ext cx="3952875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49780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CARSAFE IMPLEMENTATION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smtClean="0"/>
              <a:t>multi-core Galaxy S3 android phone</a:t>
            </a:r>
          </a:p>
          <a:p>
            <a:pPr lvl="1"/>
            <a:r>
              <a:rPr lang="en-US" altLang="ko-KR" sz="2400" dirty="0" smtClean="0"/>
              <a:t>1.4GHz quad-core Cortex-A9 CPU</a:t>
            </a:r>
          </a:p>
          <a:p>
            <a:r>
              <a:rPr lang="en-US" altLang="ko-KR" sz="2800" dirty="0" smtClean="0"/>
              <a:t>C, C++ based on the </a:t>
            </a:r>
            <a:r>
              <a:rPr lang="en-US" altLang="ko-KR" sz="2800" dirty="0" err="1" smtClean="0"/>
              <a:t>OpenCV</a:t>
            </a:r>
            <a:r>
              <a:rPr lang="en-US" altLang="ko-KR" sz="2800" dirty="0" smtClean="0"/>
              <a:t> libraries</a:t>
            </a:r>
          </a:p>
          <a:p>
            <a:r>
              <a:rPr lang="en-US" altLang="ko-KR" sz="2800" dirty="0" smtClean="0"/>
              <a:t>Java using JNI wrappers </a:t>
            </a:r>
          </a:p>
          <a:p>
            <a:r>
              <a:rPr lang="en-US" altLang="ko-KR" sz="2800" dirty="0" err="1" smtClean="0"/>
              <a:t>OsmAnd</a:t>
            </a:r>
            <a:r>
              <a:rPr lang="en-US" altLang="ko-KR" sz="2800" dirty="0" smtClean="0"/>
              <a:t> Navigation Map 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8267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EVALUATION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ko-KR" dirty="0" smtClean="0"/>
              <a:t>Datasets</a:t>
            </a:r>
          </a:p>
          <a:p>
            <a:pPr lvl="1"/>
            <a:r>
              <a:rPr lang="en-US" altLang="ko-KR" dirty="0" smtClean="0"/>
              <a:t>2 distinct experiments </a:t>
            </a:r>
          </a:p>
          <a:p>
            <a:pPr lvl="2"/>
            <a:r>
              <a:rPr lang="en-US" altLang="ko-KR" dirty="0" smtClean="0"/>
              <a:t>Controlled car maneuvers</a:t>
            </a:r>
          </a:p>
          <a:p>
            <a:pPr lvl="2"/>
            <a:r>
              <a:rPr lang="en-US" altLang="ko-KR" dirty="0" smtClean="0"/>
              <a:t>Normal daily driving </a:t>
            </a:r>
          </a:p>
          <a:p>
            <a:pPr lvl="1"/>
            <a:r>
              <a:rPr lang="en-US" altLang="ko-KR" dirty="0" smtClean="0"/>
              <a:t>12 participants</a:t>
            </a:r>
          </a:p>
          <a:p>
            <a:pPr lvl="2"/>
            <a:r>
              <a:rPr lang="en-US" altLang="ko-KR" dirty="0" smtClean="0"/>
              <a:t>23 to 53 years</a:t>
            </a:r>
          </a:p>
          <a:p>
            <a:pPr lvl="2"/>
            <a:r>
              <a:rPr lang="en-US" altLang="ko-KR" dirty="0" smtClean="0"/>
              <a:t>Undergraduates, graduates, postdoctoral researchers, </a:t>
            </a:r>
            <a:r>
              <a:rPr lang="en-US" altLang="ko-KR" dirty="0" err="1" smtClean="0"/>
              <a:t>etc</a:t>
            </a:r>
            <a:r>
              <a:rPr lang="en-US" altLang="ko-KR" dirty="0" smtClean="0"/>
              <a:t> </a:t>
            </a:r>
          </a:p>
          <a:p>
            <a:pPr lvl="1"/>
            <a:r>
              <a:rPr lang="en-US" altLang="ko-KR" dirty="0" smtClean="0"/>
              <a:t>Cars</a:t>
            </a:r>
          </a:p>
          <a:p>
            <a:pPr lvl="2"/>
            <a:r>
              <a:rPr lang="en-US" altLang="ko-KR" dirty="0" smtClean="0"/>
              <a:t>Dodge Stratus, Volkswagen </a:t>
            </a:r>
            <a:r>
              <a:rPr lang="en-US" altLang="ko-KR" dirty="0" err="1" smtClean="0"/>
              <a:t>Tiguan</a:t>
            </a:r>
            <a:r>
              <a:rPr lang="en-US" altLang="ko-KR" dirty="0" smtClean="0"/>
              <a:t>, Honda Civic, Subaru Outback, Nissan Camry, Volvo 850, Mazda </a:t>
            </a:r>
            <a:r>
              <a:rPr lang="en-US" altLang="ko-KR" dirty="0" err="1" smtClean="0"/>
              <a:t>familia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300 minutes of driving data with 164 dangerous events</a:t>
            </a:r>
          </a:p>
          <a:p>
            <a:pPr lvl="2"/>
            <a:r>
              <a:rPr lang="en-US" altLang="ko-KR" dirty="0" smtClean="0"/>
              <a:t>121 from the controlled dataset</a:t>
            </a:r>
          </a:p>
          <a:p>
            <a:pPr lvl="2"/>
            <a:r>
              <a:rPr lang="en-US" altLang="ko-KR" dirty="0" smtClean="0"/>
              <a:t>43 from the normal daily driving dataset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43125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EVALUATION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 smtClean="0"/>
              <a:t>Datasets</a:t>
            </a:r>
          </a:p>
          <a:p>
            <a:pPr lvl="1"/>
            <a:r>
              <a:rPr lang="en-US" altLang="ko-KR" sz="2000" dirty="0" smtClean="0"/>
              <a:t>Using 3 smartphones</a:t>
            </a:r>
          </a:p>
          <a:p>
            <a:pPr lvl="2"/>
            <a:r>
              <a:rPr lang="en-US" altLang="ko-KR" sz="1800" dirty="0" smtClean="0"/>
              <a:t>1 for running </a:t>
            </a:r>
            <a:r>
              <a:rPr lang="en-US" altLang="ko-KR" sz="1800" dirty="0" err="1" smtClean="0"/>
              <a:t>CarSafe</a:t>
            </a:r>
            <a:endParaRPr lang="en-US" altLang="ko-KR" sz="1800" dirty="0" smtClean="0"/>
          </a:p>
          <a:p>
            <a:pPr lvl="2"/>
            <a:r>
              <a:rPr lang="en-US" altLang="ko-KR" sz="1800" dirty="0" smtClean="0"/>
              <a:t>2 for capture images &amp;</a:t>
            </a:r>
            <a:br>
              <a:rPr lang="en-US" altLang="ko-KR" sz="1800" dirty="0" smtClean="0"/>
            </a:br>
            <a:r>
              <a:rPr lang="en-US" altLang="ko-KR" sz="1800" dirty="0" smtClean="0"/>
              <a:t>Sensor data</a:t>
            </a:r>
          </a:p>
          <a:p>
            <a:pPr lvl="1"/>
            <a:r>
              <a:rPr lang="en-US" altLang="ko-KR" sz="2000" dirty="0" smtClean="0"/>
              <a:t>Manually label dangerous </a:t>
            </a:r>
            <a:br>
              <a:rPr lang="en-US" altLang="ko-KR" sz="2000" dirty="0" smtClean="0"/>
            </a:br>
            <a:r>
              <a:rPr lang="en-US" altLang="ko-KR" sz="2000" dirty="0" smtClean="0"/>
              <a:t>driving events</a:t>
            </a:r>
          </a:p>
          <a:p>
            <a:pPr lvl="2"/>
            <a:r>
              <a:rPr lang="en-US" altLang="ko-KR" sz="1800" dirty="0" smtClean="0"/>
              <a:t>Replaying recorded video</a:t>
            </a:r>
          </a:p>
          <a:p>
            <a:pPr lvl="2"/>
            <a:r>
              <a:rPr lang="en-US" altLang="ko-KR" sz="1800" dirty="0" smtClean="0"/>
              <a:t>Segmenting the sensor</a:t>
            </a:r>
          </a:p>
          <a:p>
            <a:pPr lvl="1"/>
            <a:endParaRPr lang="ko-KR" altLang="en-US" sz="24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988840"/>
            <a:ext cx="4588196" cy="3135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4014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EVALUATION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smtClean="0"/>
              <a:t>Overall </a:t>
            </a:r>
            <a:r>
              <a:rPr lang="en-US" altLang="ko-KR" sz="2800" dirty="0" err="1" smtClean="0"/>
              <a:t>CarSafe</a:t>
            </a:r>
            <a:r>
              <a:rPr lang="en-US" altLang="ko-KR" sz="2800" dirty="0" smtClean="0"/>
              <a:t> Accuracy</a:t>
            </a:r>
          </a:p>
          <a:p>
            <a:pPr lvl="1"/>
            <a:r>
              <a:rPr lang="en-US" altLang="ko-KR" sz="2400" dirty="0" smtClean="0"/>
              <a:t>Window Size Tuning : Drowsy Driving Detection </a:t>
            </a:r>
          </a:p>
          <a:p>
            <a:pPr lvl="2"/>
            <a:r>
              <a:rPr lang="en-US" altLang="ko-KR" sz="2000" dirty="0" smtClean="0"/>
              <a:t>F1 score : harmonic mean of precision and recall[27]</a:t>
            </a:r>
            <a:endParaRPr lang="ko-KR" altLang="en-US" sz="20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142388"/>
            <a:ext cx="4003948" cy="2569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094" y="3239868"/>
            <a:ext cx="4056906" cy="237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0607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EVALUATION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smtClean="0"/>
              <a:t>Driver, Road, and Car Classification </a:t>
            </a:r>
            <a:r>
              <a:rPr lang="en-US" altLang="ko-KR" sz="2800" dirty="0" err="1" smtClean="0"/>
              <a:t>Pipline</a:t>
            </a:r>
            <a:r>
              <a:rPr lang="en-US" altLang="ko-KR" sz="2800" dirty="0" smtClean="0"/>
              <a:t> Benchmarks</a:t>
            </a:r>
            <a:endParaRPr lang="ko-KR" altLang="en-US" sz="28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996952"/>
            <a:ext cx="4104456" cy="2751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514" y="5301208"/>
            <a:ext cx="3496736" cy="124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862" y="2348880"/>
            <a:ext cx="3970040" cy="285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940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EVALUATION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smtClean="0"/>
              <a:t>Context-driven Camera Switching</a:t>
            </a:r>
            <a:endParaRPr lang="ko-KR" altLang="en-US" sz="2800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551796"/>
            <a:ext cx="4263272" cy="3599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817" y="2697713"/>
            <a:ext cx="4287193" cy="3289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01414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EVALUATION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smtClean="0"/>
              <a:t>Multi-core Computation Planner Benchmarks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923" y="2420888"/>
            <a:ext cx="4980982" cy="3693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46657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smtClean="0"/>
              <a:t>Describes the design, implementation and evaluation of </a:t>
            </a:r>
            <a:r>
              <a:rPr lang="en-US" altLang="ko-KR" sz="2800" dirty="0" err="1" smtClean="0"/>
              <a:t>Carsafe</a:t>
            </a:r>
            <a:endParaRPr lang="en-US" altLang="ko-KR" sz="2800" dirty="0" smtClean="0"/>
          </a:p>
          <a:p>
            <a:r>
              <a:rPr lang="en-US" altLang="ko-KR" sz="2800" dirty="0" smtClean="0"/>
              <a:t>Performance of the overall system looks very promising </a:t>
            </a:r>
          </a:p>
          <a:p>
            <a:r>
              <a:rPr lang="en-US" altLang="ko-KR" sz="2800" dirty="0" smtClean="0"/>
              <a:t>Future plan</a:t>
            </a:r>
          </a:p>
          <a:p>
            <a:pPr lvl="1"/>
            <a:r>
              <a:rPr lang="en-US" altLang="ko-KR" sz="2400" dirty="0" smtClean="0"/>
              <a:t>Improvements in the real-time performance of the </a:t>
            </a:r>
            <a:r>
              <a:rPr lang="en-US" altLang="ko-KR" sz="2400" dirty="0" err="1" smtClean="0"/>
              <a:t>CarSafe</a:t>
            </a:r>
            <a:r>
              <a:rPr lang="en-US" altLang="ko-KR" sz="2400" dirty="0" smtClean="0"/>
              <a:t> classification pipelines </a:t>
            </a:r>
          </a:p>
          <a:p>
            <a:pPr lvl="1"/>
            <a:r>
              <a:rPr lang="en-US" altLang="ko-KR" sz="2400" dirty="0" smtClean="0"/>
              <a:t>Develop a set of open APIs enabling full access to the front and rear cameras 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0015850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Q&amp;A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49629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3218400"/>
              </p:ext>
            </p:extLst>
          </p:nvPr>
        </p:nvGraphicFramePr>
        <p:xfrm>
          <a:off x="1043608" y="2204864"/>
          <a:ext cx="7056784" cy="352839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167461"/>
                <a:gridCol w="5889323"/>
              </a:tblGrid>
              <a:tr h="998039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200" b="1" kern="100" dirty="0">
                          <a:effectLst/>
                        </a:rPr>
                        <a:t>배경</a:t>
                      </a:r>
                      <a:endParaRPr lang="ko-KR" sz="1200" b="1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 dirty="0">
                          <a:effectLst/>
                        </a:rPr>
                        <a:t>차량의</a:t>
                      </a:r>
                      <a:r>
                        <a:rPr lang="en-US" sz="1200" kern="100" dirty="0">
                          <a:effectLst/>
                        </a:rPr>
                        <a:t> BSM </a:t>
                      </a:r>
                      <a:r>
                        <a:rPr lang="ko-KR" sz="1200" kern="100" dirty="0">
                          <a:effectLst/>
                        </a:rPr>
                        <a:t>메시지 전송은 평균</a:t>
                      </a:r>
                      <a:r>
                        <a:rPr lang="en-US" sz="1200" kern="100" dirty="0">
                          <a:effectLst/>
                        </a:rPr>
                        <a:t> Inter-Message-Gap(IMG)</a:t>
                      </a:r>
                      <a:r>
                        <a:rPr lang="ko-KR" sz="1200" kern="100" dirty="0">
                          <a:effectLst/>
                        </a:rPr>
                        <a:t>값이 작은 것도 중요하지만</a:t>
                      </a:r>
                      <a:r>
                        <a:rPr lang="en-US" sz="1200" kern="100" dirty="0">
                          <a:effectLst/>
                        </a:rPr>
                        <a:t>, MAX IMG </a:t>
                      </a:r>
                      <a:r>
                        <a:rPr lang="ko-KR" sz="1200" kern="100" dirty="0">
                          <a:effectLst/>
                        </a:rPr>
                        <a:t>값을 줄이는 것이 더 중요하다</a:t>
                      </a:r>
                      <a:r>
                        <a:rPr lang="en-US" sz="1200" kern="100" dirty="0">
                          <a:effectLst/>
                        </a:rPr>
                        <a:t>. </a:t>
                      </a:r>
                      <a:endParaRPr lang="ko-KR" sz="1200" kern="100" dirty="0">
                        <a:effectLst/>
                      </a:endParaRPr>
                    </a:p>
                    <a:p>
                      <a:pPr algn="just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(</a:t>
                      </a:r>
                      <a:r>
                        <a:rPr lang="ko-KR" sz="1200" kern="100" dirty="0">
                          <a:effectLst/>
                        </a:rPr>
                        <a:t>주기적으로 전송되는 차량의 안전 메시지를 연속해서 유실을 하여</a:t>
                      </a:r>
                      <a:r>
                        <a:rPr lang="en-US" sz="1200" kern="100" dirty="0">
                          <a:effectLst/>
                        </a:rPr>
                        <a:t> Ghost Node</a:t>
                      </a:r>
                      <a:r>
                        <a:rPr lang="ko-KR" sz="1200" kern="100" dirty="0">
                          <a:effectLst/>
                        </a:rPr>
                        <a:t>가 발생하는 것이 차량 사고에 더 취약하다</a:t>
                      </a:r>
                      <a:r>
                        <a:rPr lang="en-US" sz="1200" kern="100" dirty="0">
                          <a:effectLst/>
                        </a:rPr>
                        <a:t>.)  </a:t>
                      </a:r>
                      <a:endParaRPr lang="ko-KR" sz="12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530353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200" b="1" kern="100" dirty="0">
                          <a:effectLst/>
                        </a:rPr>
                        <a:t>아이디어</a:t>
                      </a:r>
                      <a:endParaRPr lang="ko-KR" sz="1200" b="1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1450" lvl="0" indent="-171450" algn="just" latinLnBrk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1200" kern="100" dirty="0">
                          <a:effectLst/>
                        </a:rPr>
                        <a:t>BSM </a:t>
                      </a:r>
                      <a:r>
                        <a:rPr lang="ko-KR" sz="1200" kern="100" dirty="0">
                          <a:effectLst/>
                        </a:rPr>
                        <a:t>메시지 전송에 성공한</a:t>
                      </a:r>
                      <a:r>
                        <a:rPr lang="en-US" sz="1200" kern="100" dirty="0">
                          <a:effectLst/>
                        </a:rPr>
                        <a:t> Node</a:t>
                      </a:r>
                      <a:r>
                        <a:rPr lang="ko-KR" sz="1200" kern="100" dirty="0">
                          <a:effectLst/>
                        </a:rPr>
                        <a:t>는 일정 시간</a:t>
                      </a:r>
                      <a:r>
                        <a:rPr lang="en-US" sz="1200" kern="100" dirty="0">
                          <a:effectLst/>
                        </a:rPr>
                        <a:t>(Waiting Interval) </a:t>
                      </a:r>
                      <a:r>
                        <a:rPr lang="ko-KR" sz="1200" kern="100" dirty="0">
                          <a:effectLst/>
                        </a:rPr>
                        <a:t>전송 시도를 하지 않는다</a:t>
                      </a:r>
                      <a:r>
                        <a:rPr lang="en-US" sz="1200" kern="100" dirty="0">
                          <a:effectLst/>
                        </a:rPr>
                        <a:t>. </a:t>
                      </a:r>
                      <a:r>
                        <a:rPr lang="en-US" sz="1200" kern="100" dirty="0" smtClean="0">
                          <a:effectLst/>
                        </a:rPr>
                        <a:t>(</a:t>
                      </a:r>
                      <a:r>
                        <a:rPr lang="ko-KR" sz="1200" kern="100" dirty="0">
                          <a:effectLst/>
                        </a:rPr>
                        <a:t>전송을 성공하지 못한</a:t>
                      </a:r>
                      <a:r>
                        <a:rPr lang="en-US" sz="1200" kern="100" dirty="0">
                          <a:effectLst/>
                        </a:rPr>
                        <a:t> Node</a:t>
                      </a:r>
                      <a:r>
                        <a:rPr lang="ko-KR" sz="1200" kern="100" dirty="0">
                          <a:effectLst/>
                        </a:rPr>
                        <a:t>에 우선 순위를 주어서</a:t>
                      </a:r>
                      <a:r>
                        <a:rPr lang="en-US" sz="1200" kern="100" dirty="0">
                          <a:effectLst/>
                        </a:rPr>
                        <a:t>, MAX IMG </a:t>
                      </a:r>
                      <a:r>
                        <a:rPr lang="ko-KR" sz="1200" kern="100" dirty="0">
                          <a:effectLst/>
                        </a:rPr>
                        <a:t>값을 줄인다</a:t>
                      </a:r>
                      <a:r>
                        <a:rPr lang="en-US" sz="1200" kern="100" dirty="0">
                          <a:effectLst/>
                        </a:rPr>
                        <a:t>.)</a:t>
                      </a:r>
                      <a:endParaRPr lang="ko-KR" sz="1200" kern="100" dirty="0">
                        <a:effectLst/>
                      </a:endParaRPr>
                    </a:p>
                    <a:p>
                      <a:pPr marL="171450" lvl="0" indent="-171450" algn="just" latinLnBrk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ko-KR" sz="1200" kern="100" dirty="0">
                          <a:effectLst/>
                        </a:rPr>
                        <a:t>전송시점을 매</a:t>
                      </a:r>
                      <a:r>
                        <a:rPr lang="en-US" sz="1200" kern="100" dirty="0">
                          <a:effectLst/>
                        </a:rPr>
                        <a:t> Interval</a:t>
                      </a:r>
                      <a:r>
                        <a:rPr lang="ko-KR" sz="1200" kern="100" dirty="0">
                          <a:effectLst/>
                        </a:rPr>
                        <a:t>마다</a:t>
                      </a:r>
                      <a:r>
                        <a:rPr lang="en-US" sz="1200" kern="100" dirty="0">
                          <a:effectLst/>
                        </a:rPr>
                        <a:t> Random</a:t>
                      </a:r>
                      <a:r>
                        <a:rPr lang="ko-KR" sz="1200" kern="100" dirty="0">
                          <a:effectLst/>
                        </a:rPr>
                        <a:t>하게 결정한다</a:t>
                      </a:r>
                      <a:r>
                        <a:rPr lang="en-US" sz="1200" kern="100" dirty="0">
                          <a:effectLst/>
                        </a:rPr>
                        <a:t>. </a:t>
                      </a:r>
                      <a:r>
                        <a:rPr lang="en-US" sz="1200" kern="100" dirty="0" smtClean="0">
                          <a:effectLst/>
                        </a:rPr>
                        <a:t>(</a:t>
                      </a:r>
                      <a:r>
                        <a:rPr lang="ko-KR" sz="1200" kern="100" dirty="0">
                          <a:effectLst/>
                        </a:rPr>
                        <a:t>전송시점이 일정한 경우에는 특정 </a:t>
                      </a:r>
                      <a:r>
                        <a:rPr lang="ko-KR" sz="1200" kern="100" dirty="0" err="1">
                          <a:effectLst/>
                        </a:rPr>
                        <a:t>노드가</a:t>
                      </a:r>
                      <a:r>
                        <a:rPr lang="ko-KR" sz="1200" kern="100" dirty="0">
                          <a:effectLst/>
                        </a:rPr>
                        <a:t> 경쟁이 심화된 환경에서 계속 전송시도를 하게 되어</a:t>
                      </a:r>
                      <a:r>
                        <a:rPr lang="en-US" sz="1200" kern="100" dirty="0">
                          <a:effectLst/>
                        </a:rPr>
                        <a:t> MAX IMG</a:t>
                      </a:r>
                      <a:r>
                        <a:rPr lang="ko-KR" sz="1200" kern="100" dirty="0">
                          <a:effectLst/>
                        </a:rPr>
                        <a:t>가 높아진다</a:t>
                      </a:r>
                      <a:r>
                        <a:rPr lang="en-US" sz="1200" kern="100" dirty="0">
                          <a:effectLst/>
                        </a:rPr>
                        <a:t>.) </a:t>
                      </a:r>
                      <a:endParaRPr lang="ko-KR" sz="1200" kern="100" dirty="0">
                        <a:effectLst/>
                      </a:endParaRPr>
                    </a:p>
                    <a:p>
                      <a:pPr marL="171450" lvl="0" indent="-171450" algn="just" latinLnBrk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1200" kern="100" dirty="0">
                          <a:effectLst/>
                        </a:rPr>
                        <a:t>100ms</a:t>
                      </a:r>
                      <a:r>
                        <a:rPr lang="ko-KR" sz="1200" kern="100" dirty="0">
                          <a:effectLst/>
                        </a:rPr>
                        <a:t>의</a:t>
                      </a:r>
                      <a:r>
                        <a:rPr lang="en-US" sz="1200" kern="100" dirty="0">
                          <a:effectLst/>
                        </a:rPr>
                        <a:t> Interval</a:t>
                      </a:r>
                      <a:r>
                        <a:rPr lang="ko-KR" sz="1200" kern="100" dirty="0">
                          <a:effectLst/>
                        </a:rPr>
                        <a:t>을 </a:t>
                      </a:r>
                      <a:r>
                        <a:rPr lang="en-US" sz="1200" kern="100" dirty="0">
                          <a:effectLst/>
                        </a:rPr>
                        <a:t>0.5ms</a:t>
                      </a:r>
                      <a:r>
                        <a:rPr lang="ko-KR" sz="1200" kern="100" dirty="0">
                          <a:effectLst/>
                        </a:rPr>
                        <a:t>의</a:t>
                      </a:r>
                      <a:r>
                        <a:rPr lang="en-US" sz="1200" kern="100" dirty="0">
                          <a:effectLst/>
                        </a:rPr>
                        <a:t> 200</a:t>
                      </a:r>
                      <a:r>
                        <a:rPr lang="ko-KR" sz="1200" kern="100" dirty="0">
                          <a:effectLst/>
                        </a:rPr>
                        <a:t>개</a:t>
                      </a:r>
                      <a:r>
                        <a:rPr lang="en-US" sz="1200" kern="100" dirty="0">
                          <a:effectLst/>
                        </a:rPr>
                        <a:t> Epoch </a:t>
                      </a:r>
                      <a:r>
                        <a:rPr lang="ko-KR" sz="1200" kern="100" dirty="0">
                          <a:effectLst/>
                        </a:rPr>
                        <a:t>단위로 구분하며</a:t>
                      </a:r>
                      <a:r>
                        <a:rPr lang="en-US" sz="1200" kern="100" dirty="0">
                          <a:effectLst/>
                        </a:rPr>
                        <a:t>, </a:t>
                      </a:r>
                      <a:r>
                        <a:rPr lang="ko-KR" sz="1200" kern="100" dirty="0">
                          <a:effectLst/>
                        </a:rPr>
                        <a:t>차량들은 이</a:t>
                      </a:r>
                      <a:r>
                        <a:rPr lang="en-US" sz="1200" kern="100" dirty="0">
                          <a:effectLst/>
                        </a:rPr>
                        <a:t> Epoch</a:t>
                      </a:r>
                      <a:r>
                        <a:rPr lang="ko-KR" sz="1200" kern="100" dirty="0">
                          <a:effectLst/>
                        </a:rPr>
                        <a:t>를 선택하여 전송한다</a:t>
                      </a:r>
                      <a:r>
                        <a:rPr lang="en-US" sz="1200" kern="100" dirty="0">
                          <a:effectLst/>
                        </a:rPr>
                        <a:t>. </a:t>
                      </a:r>
                      <a:r>
                        <a:rPr lang="en-US" sz="1200" kern="100" dirty="0" smtClean="0">
                          <a:effectLst/>
                        </a:rPr>
                        <a:t>(</a:t>
                      </a:r>
                      <a:r>
                        <a:rPr lang="en-US" sz="1200" kern="100" dirty="0">
                          <a:effectLst/>
                        </a:rPr>
                        <a:t>250byte</a:t>
                      </a:r>
                      <a:r>
                        <a:rPr lang="ko-KR" sz="1200" kern="100" dirty="0">
                          <a:effectLst/>
                        </a:rPr>
                        <a:t>의 데이터를</a:t>
                      </a:r>
                      <a:r>
                        <a:rPr lang="en-US" sz="1200" kern="100" dirty="0">
                          <a:effectLst/>
                        </a:rPr>
                        <a:t> 6Mbps</a:t>
                      </a:r>
                      <a:r>
                        <a:rPr lang="ko-KR" sz="1200" kern="100" dirty="0">
                          <a:effectLst/>
                        </a:rPr>
                        <a:t>의 속도로 전송하는 경우</a:t>
                      </a:r>
                      <a:r>
                        <a:rPr lang="en-US" sz="1200" kern="100" dirty="0">
                          <a:effectLst/>
                        </a:rPr>
                        <a:t> 0.5ms</a:t>
                      </a:r>
                      <a:r>
                        <a:rPr lang="ko-KR" sz="1200" kern="100" dirty="0">
                          <a:effectLst/>
                        </a:rPr>
                        <a:t>의 시간은 충분히 전송 가능한 시간이며</a:t>
                      </a:r>
                      <a:r>
                        <a:rPr lang="en-US" sz="1200" kern="100" dirty="0">
                          <a:effectLst/>
                        </a:rPr>
                        <a:t>, post </a:t>
                      </a:r>
                      <a:r>
                        <a:rPr lang="en-US" sz="1200" kern="100" dirty="0" err="1">
                          <a:effectLst/>
                        </a:rPr>
                        <a:t>backoff</a:t>
                      </a:r>
                      <a:r>
                        <a:rPr lang="ko-KR" sz="1200" kern="100" dirty="0">
                          <a:effectLst/>
                        </a:rPr>
                        <a:t>를 통하여 선택한</a:t>
                      </a:r>
                      <a:r>
                        <a:rPr lang="en-US" sz="1200" kern="100" dirty="0">
                          <a:effectLst/>
                        </a:rPr>
                        <a:t> Epoch</a:t>
                      </a:r>
                      <a:r>
                        <a:rPr lang="ko-KR" sz="1200" kern="100" dirty="0">
                          <a:effectLst/>
                        </a:rPr>
                        <a:t>에서 확실히 전송하도록 한다</a:t>
                      </a:r>
                      <a:r>
                        <a:rPr lang="en-US" sz="1200" kern="100" dirty="0">
                          <a:effectLst/>
                        </a:rPr>
                        <a:t>.) </a:t>
                      </a:r>
                      <a:endParaRPr lang="ko-KR" sz="12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0142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실험결과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Poisson Approximation </a:t>
            </a:r>
            <a:r>
              <a:rPr lang="ko-KR" altLang="en-US" dirty="0" smtClean="0"/>
              <a:t>기반</a:t>
            </a:r>
            <a:r>
              <a:rPr lang="en-US" altLang="ko-KR" dirty="0" smtClean="0"/>
              <a:t> </a:t>
            </a:r>
            <a:r>
              <a:rPr lang="ko-KR" altLang="en-US" dirty="0" smtClean="0"/>
              <a:t>분석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실험환경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Packet(payload) : 250Byte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차량 분포 </a:t>
            </a:r>
            <a:r>
              <a:rPr lang="en-US" altLang="ko-KR" dirty="0" smtClean="0"/>
              <a:t>: one point </a:t>
            </a:r>
          </a:p>
          <a:p>
            <a:pPr lvl="2"/>
            <a:r>
              <a:rPr lang="ko-KR" altLang="en-US" dirty="0" smtClean="0"/>
              <a:t>알고리즘 </a:t>
            </a:r>
            <a:r>
              <a:rPr lang="en-US" altLang="ko-KR" dirty="0" smtClean="0"/>
              <a:t>: Standard , Epoch(Random)</a:t>
            </a:r>
            <a:br>
              <a:rPr lang="en-US" altLang="ko-KR" dirty="0" smtClean="0"/>
            </a:br>
            <a:r>
              <a:rPr lang="en-US" altLang="ko-KR" dirty="0" smtClean="0"/>
              <a:t>              Epoch(Random + Waiting Interval D)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16489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400</a:t>
            </a:r>
            <a:r>
              <a:rPr lang="ko-KR" altLang="en-US" dirty="0" smtClean="0"/>
              <a:t>대 </a:t>
            </a:r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2599197"/>
              </p:ext>
            </p:extLst>
          </p:nvPr>
        </p:nvGraphicFramePr>
        <p:xfrm>
          <a:off x="1379056" y="2737228"/>
          <a:ext cx="5857240" cy="76378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788670"/>
                <a:gridCol w="1620520"/>
                <a:gridCol w="1710055"/>
                <a:gridCol w="1737995"/>
              </a:tblGrid>
              <a:tr h="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ko-KR" sz="12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Standard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Epoch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Epoch with D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>
                          <a:effectLst/>
                        </a:rPr>
                        <a:t>평균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55.5</a:t>
                      </a:r>
                      <a:endParaRPr lang="ko-KR" sz="12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58.4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73.0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MIN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12.3</a:t>
                      </a:r>
                      <a:endParaRPr lang="ko-KR" sz="12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35.7</a:t>
                      </a:r>
                      <a:endParaRPr lang="ko-KR" sz="12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58.0</a:t>
                      </a:r>
                      <a:endParaRPr lang="ko-KR" sz="12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MAX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223.3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84.2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88.5</a:t>
                      </a:r>
                      <a:endParaRPr lang="ko-KR" sz="12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175413" y="2355154"/>
            <a:ext cx="308879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RECEIVE PACKET # (6</a:t>
            </a:r>
            <a:r>
              <a:rPr kumimoji="1" lang="ko-KR" altLang="en-US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회실험</a:t>
            </a:r>
            <a:r>
              <a:rPr kumimoji="1" lang="ko-KR" alt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평균</a:t>
            </a:r>
            <a:r>
              <a:rPr kumimoji="1" lang="en-US" altLang="ko-K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) </a:t>
            </a:r>
            <a:endParaRPr kumimoji="1" lang="en-US" altLang="ko-KR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6955681"/>
              </p:ext>
            </p:extLst>
          </p:nvPr>
        </p:nvGraphicFramePr>
        <p:xfrm>
          <a:off x="1379056" y="3977872"/>
          <a:ext cx="5857240" cy="76378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788670"/>
                <a:gridCol w="1620520"/>
                <a:gridCol w="1710055"/>
                <a:gridCol w="1737995"/>
              </a:tblGrid>
              <a:tr h="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ko-KR" sz="12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Standard</a:t>
                      </a:r>
                      <a:endParaRPr lang="ko-KR" sz="12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Epoch</a:t>
                      </a:r>
                      <a:endParaRPr lang="ko-KR" sz="12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Epoch with D</a:t>
                      </a:r>
                      <a:endParaRPr lang="ko-KR" sz="12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>
                          <a:effectLst/>
                        </a:rPr>
                        <a:t>평균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2175.7</a:t>
                      </a:r>
                      <a:endParaRPr lang="ko-KR" sz="12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1794.7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990.4</a:t>
                      </a:r>
                      <a:endParaRPr lang="ko-KR" sz="1200" b="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MIN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299.8</a:t>
                      </a:r>
                      <a:endParaRPr lang="ko-KR" sz="12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909.0</a:t>
                      </a:r>
                      <a:endParaRPr lang="ko-KR" sz="12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615.3</a:t>
                      </a:r>
                      <a:endParaRPr lang="ko-KR" sz="1200" b="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MAX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7732.7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4359.8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2051.0</a:t>
                      </a:r>
                      <a:endParaRPr lang="ko-KR" sz="1200" b="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4210782"/>
              </p:ext>
            </p:extLst>
          </p:nvPr>
        </p:nvGraphicFramePr>
        <p:xfrm>
          <a:off x="1379056" y="5456772"/>
          <a:ext cx="5857240" cy="76378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788670"/>
                <a:gridCol w="1620520"/>
                <a:gridCol w="1710055"/>
                <a:gridCol w="1737995"/>
              </a:tblGrid>
              <a:tr h="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ko-KR" sz="12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Standard</a:t>
                      </a:r>
                      <a:endParaRPr lang="ko-KR" sz="12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Epoch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Epoch with D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>
                          <a:effectLst/>
                        </a:rPr>
                        <a:t>평균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8.3</a:t>
                      </a:r>
                      <a:endParaRPr lang="ko-KR" sz="12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0</a:t>
                      </a:r>
                      <a:endParaRPr lang="ko-KR" sz="12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0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MIN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3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0</a:t>
                      </a:r>
                      <a:endParaRPr lang="ko-KR" sz="12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0</a:t>
                      </a:r>
                      <a:endParaRPr lang="ko-KR" sz="12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MAX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18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0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0</a:t>
                      </a:r>
                      <a:endParaRPr lang="ko-KR" sz="12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175413" y="5013176"/>
            <a:ext cx="220124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MAX IMG &gt; 5 second </a:t>
            </a:r>
            <a:r>
              <a:rPr kumimoji="1" lang="ko-KR" alt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개수 </a:t>
            </a:r>
            <a:endParaRPr kumimoji="1" lang="ko-KR" alt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  <a:cs typeface="Times New Roman" pitchFamily="18" charset="0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175413" y="3625279"/>
            <a:ext cx="23455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0"/>
            <a:r>
              <a:rPr lang="en-US" altLang="ko-KR" sz="1200" b="1" dirty="0"/>
              <a:t>MAX IMG (</a:t>
            </a:r>
            <a:r>
              <a:rPr lang="en-US" altLang="ko-KR" sz="1200" b="1" dirty="0" err="1"/>
              <a:t>ms</a:t>
            </a:r>
            <a:r>
              <a:rPr lang="en-US" altLang="ko-KR" sz="1200" b="1" dirty="0"/>
              <a:t>, 6</a:t>
            </a:r>
            <a:r>
              <a:rPr lang="ko-KR" altLang="ko-KR" sz="1200" b="1" dirty="0" err="1"/>
              <a:t>회실험</a:t>
            </a:r>
            <a:r>
              <a:rPr lang="ko-KR" altLang="ko-KR" sz="1200" b="1" dirty="0"/>
              <a:t> 평균</a:t>
            </a:r>
            <a:r>
              <a:rPr lang="en-US" altLang="ko-KR" sz="1200" b="1" dirty="0"/>
              <a:t>) </a:t>
            </a:r>
            <a:endParaRPr lang="ko-KR" altLang="ko-KR" sz="1200" dirty="0"/>
          </a:p>
        </p:txBody>
      </p:sp>
    </p:spTree>
    <p:extLst>
      <p:ext uri="{BB962C8B-B14F-4D97-AF65-F5344CB8AC3E}">
        <p14:creationId xmlns:p14="http://schemas.microsoft.com/office/powerpoint/2010/main" val="11250418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800</a:t>
            </a:r>
            <a:r>
              <a:rPr lang="ko-KR" altLang="en-US" dirty="0" smtClean="0"/>
              <a:t>대 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1187624" y="2302993"/>
            <a:ext cx="308879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0"/>
            <a:r>
              <a:rPr lang="en-US" altLang="ko-KR" sz="1400" b="1" dirty="0"/>
              <a:t>RECEIVE PACKET # (6</a:t>
            </a:r>
            <a:r>
              <a:rPr lang="ko-KR" altLang="ko-KR" sz="1400" b="1" dirty="0" err="1"/>
              <a:t>회실험</a:t>
            </a:r>
            <a:r>
              <a:rPr lang="ko-KR" altLang="ko-KR" sz="1400" b="1" dirty="0"/>
              <a:t> 평균</a:t>
            </a:r>
            <a:r>
              <a:rPr lang="en-US" altLang="ko-KR" sz="1400" b="1" dirty="0"/>
              <a:t>) </a:t>
            </a:r>
            <a:endParaRPr lang="ko-KR" altLang="ko-KR" sz="1400" dirty="0"/>
          </a:p>
        </p:txBody>
      </p:sp>
      <p:sp>
        <p:nvSpPr>
          <p:cNvPr id="5" name="직사각형 4"/>
          <p:cNvSpPr/>
          <p:nvPr/>
        </p:nvSpPr>
        <p:spPr>
          <a:xfrm>
            <a:off x="1187624" y="3671145"/>
            <a:ext cx="26981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0"/>
            <a:r>
              <a:rPr lang="en-US" altLang="ko-KR" sz="1400" b="1" dirty="0"/>
              <a:t>MAX IMG (</a:t>
            </a:r>
            <a:r>
              <a:rPr lang="en-US" altLang="ko-KR" sz="1400" b="1" dirty="0" err="1"/>
              <a:t>ms</a:t>
            </a:r>
            <a:r>
              <a:rPr lang="en-US" altLang="ko-KR" sz="1400" b="1" dirty="0"/>
              <a:t>, 6</a:t>
            </a:r>
            <a:r>
              <a:rPr lang="ko-KR" altLang="ko-KR" sz="1400" b="1" dirty="0" err="1"/>
              <a:t>회실험</a:t>
            </a:r>
            <a:r>
              <a:rPr lang="ko-KR" altLang="ko-KR" sz="1400" b="1" dirty="0"/>
              <a:t> 평균</a:t>
            </a:r>
            <a:r>
              <a:rPr lang="en-US" altLang="ko-KR" sz="1400" b="1" dirty="0"/>
              <a:t>) </a:t>
            </a:r>
            <a:endParaRPr lang="ko-KR" altLang="ko-KR" sz="1400" dirty="0"/>
          </a:p>
        </p:txBody>
      </p:sp>
      <p:sp>
        <p:nvSpPr>
          <p:cNvPr id="6" name="직사각형 5"/>
          <p:cNvSpPr/>
          <p:nvPr/>
        </p:nvSpPr>
        <p:spPr>
          <a:xfrm>
            <a:off x="1187624" y="5137447"/>
            <a:ext cx="25314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0"/>
            <a:r>
              <a:rPr lang="en-US" altLang="ko-KR" sz="1400" b="1" dirty="0"/>
              <a:t>MAX IMG &gt; 5 second </a:t>
            </a:r>
            <a:r>
              <a:rPr lang="ko-KR" altLang="ko-KR" sz="1400" b="1" dirty="0"/>
              <a:t>개수 </a:t>
            </a:r>
            <a:endParaRPr lang="ko-KR" altLang="ko-KR" sz="1400" dirty="0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439109"/>
              </p:ext>
            </p:extLst>
          </p:nvPr>
        </p:nvGraphicFramePr>
        <p:xfrm>
          <a:off x="1361345" y="2780928"/>
          <a:ext cx="5857240" cy="76378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788670"/>
                <a:gridCol w="1620520"/>
                <a:gridCol w="1710055"/>
                <a:gridCol w="1737995"/>
              </a:tblGrid>
              <a:tr h="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ko-KR" sz="12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Standard</a:t>
                      </a:r>
                      <a:endParaRPr lang="ko-KR" sz="12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Epoch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Epoch with D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>
                          <a:effectLst/>
                        </a:rPr>
                        <a:t>평균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16.1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16.4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23.0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MIN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3.5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4.7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12.3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MAX</a:t>
                      </a:r>
                      <a:endParaRPr lang="ko-KR" sz="12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48.2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32.3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35.7</a:t>
                      </a:r>
                      <a:endParaRPr lang="ko-KR" sz="12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2772008"/>
              </p:ext>
            </p:extLst>
          </p:nvPr>
        </p:nvGraphicFramePr>
        <p:xfrm>
          <a:off x="1361345" y="4158953"/>
          <a:ext cx="5857240" cy="76378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788670"/>
                <a:gridCol w="1620520"/>
                <a:gridCol w="1710055"/>
                <a:gridCol w="1737995"/>
              </a:tblGrid>
              <a:tr h="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Standard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Epoch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Epoch with D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>
                          <a:effectLst/>
                        </a:rPr>
                        <a:t>평균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5088.2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4836.0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3114.7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MIN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1732.7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1950.7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1520.7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MAX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15815.8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14426.8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8473.5</a:t>
                      </a:r>
                      <a:endParaRPr lang="ko-KR" sz="12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849151"/>
              </p:ext>
            </p:extLst>
          </p:nvPr>
        </p:nvGraphicFramePr>
        <p:xfrm>
          <a:off x="1361345" y="5527105"/>
          <a:ext cx="5857240" cy="76378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788670"/>
                <a:gridCol w="1620520"/>
                <a:gridCol w="1710055"/>
                <a:gridCol w="1737995"/>
              </a:tblGrid>
              <a:tr h="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ko-KR" sz="12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</a:rPr>
                        <a:t>Standard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</a:rPr>
                        <a:t>Epoch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</a:rPr>
                        <a:t>Epoch with D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>
                          <a:effectLst/>
                        </a:rPr>
                        <a:t>평균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</a:rPr>
                        <a:t>333.3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</a:rPr>
                        <a:t>294.3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</a:rPr>
                        <a:t>29.1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MIN</a:t>
                      </a:r>
                      <a:endParaRPr lang="ko-KR" sz="1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</a:rPr>
                        <a:t>318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</a:rPr>
                        <a:t>279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</a:rPr>
                        <a:t>21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MAX</a:t>
                      </a:r>
                      <a:endParaRPr lang="ko-KR" sz="12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</a:rPr>
                        <a:t>354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</a:rPr>
                        <a:t>318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</a:rPr>
                        <a:t>35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23519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분석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Poisson Approximation </a:t>
            </a:r>
            <a:endParaRPr lang="ko-KR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직사각형 3"/>
              <p:cNvSpPr/>
              <p:nvPr/>
            </p:nvSpPr>
            <p:spPr>
              <a:xfrm>
                <a:off x="251520" y="2386076"/>
                <a:ext cx="5904656" cy="3948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3" latinLnBrk="0"/>
                <a14:m>
                  <m:oMath xmlns:m="http://schemas.openxmlformats.org/officeDocument/2006/math">
                    <m:sSub>
                      <m:sSubPr>
                        <m:ctrlPr>
                          <a:rPr lang="ko-KR" altLang="ko-KR" i="1"/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ko-KR"/>
                          <m:t>P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ko-KR"/>
                          <m:t>idle</m:t>
                        </m:r>
                      </m:sub>
                    </m:sSub>
                    <m:r>
                      <a:rPr lang="en-US" altLang="ko-KR"/>
                      <m:t>= </m:t>
                    </m:r>
                    <m:sSup>
                      <m:sSupPr>
                        <m:ctrlPr>
                          <a:rPr lang="ko-KR" altLang="ko-KR" i="1"/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ko-KR"/>
                          <m:t>e</m:t>
                        </m:r>
                      </m:e>
                      <m:sup>
                        <m:r>
                          <a:rPr lang="en-US" altLang="ko-KR" i="1"/>
                          <m:t>−</m:t>
                        </m:r>
                        <m:r>
                          <m:rPr>
                            <m:sty m:val="p"/>
                          </m:rPr>
                          <a:rPr lang="en-US" altLang="ko-KR"/>
                          <m:t>μ</m:t>
                        </m:r>
                      </m:sup>
                    </m:sSup>
                    <m:r>
                      <a:rPr lang="en-US" altLang="ko-KR"/>
                      <m:t>, </m:t>
                    </m:r>
                    <m:sSub>
                      <m:sSubPr>
                        <m:ctrlPr>
                          <a:rPr lang="ko-KR" altLang="ko-KR" i="1"/>
                        </m:ctrlPr>
                      </m:sSubPr>
                      <m:e>
                        <m:r>
                          <a:rPr lang="en-US" altLang="ko-KR"/>
                          <m:t>  </m:t>
                        </m:r>
                        <m:r>
                          <m:rPr>
                            <m:sty m:val="p"/>
                          </m:rPr>
                          <a:rPr lang="en-US" altLang="ko-KR"/>
                          <m:t>P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ko-KR"/>
                          <m:t>busy</m:t>
                        </m:r>
                      </m:sub>
                    </m:sSub>
                    <m:r>
                      <a:rPr lang="en-US" altLang="ko-KR"/>
                      <m:t>= 1</m:t>
                    </m:r>
                    <m:r>
                      <a:rPr lang="en-US" altLang="ko-KR" i="1"/>
                      <m:t>−</m:t>
                    </m:r>
                    <m:sSub>
                      <m:sSubPr>
                        <m:ctrlPr>
                          <a:rPr lang="ko-KR" altLang="ko-KR" i="1"/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ko-KR"/>
                          <m:t>P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ko-KR"/>
                          <m:t>idle</m:t>
                        </m:r>
                      </m:sub>
                    </m:sSub>
                  </m:oMath>
                </a14:m>
                <a:r>
                  <a:rPr lang="en-US" altLang="ko-KR" dirty="0"/>
                  <a:t> </a:t>
                </a:r>
                <a:endParaRPr lang="ko-KR" altLang="ko-KR" sz="1200" dirty="0"/>
              </a:p>
            </p:txBody>
          </p:sp>
        </mc:Choice>
        <mc:Fallback>
          <p:sp>
            <p:nvSpPr>
              <p:cNvPr id="4" name="직사각형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2386076"/>
                <a:ext cx="5904656" cy="394852"/>
              </a:xfrm>
              <a:prstGeom prst="rect">
                <a:avLst/>
              </a:prstGeom>
              <a:blipFill rotWithShape="1">
                <a:blip r:embed="rId2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직사각형 4"/>
              <p:cNvSpPr/>
              <p:nvPr/>
            </p:nvSpPr>
            <p:spPr>
              <a:xfrm>
                <a:off x="1547664" y="2812841"/>
                <a:ext cx="5454352" cy="6600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ko-KR"/>
                        <m:t>μ</m:t>
                      </m:r>
                      <m:r>
                        <a:rPr lang="en-US" altLang="ko-KR"/>
                        <m:t>=</m:t>
                      </m:r>
                      <m:r>
                        <a:rPr lang="en-US" altLang="ko-KR" i="1"/>
                        <m:t> </m:t>
                      </m:r>
                      <m:f>
                        <m:fPr>
                          <m:ctrlPr>
                            <a:rPr lang="ko-KR" altLang="ko-KR" i="1"/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altLang="ko-KR"/>
                            <m:t>V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altLang="ko-KR"/>
                            <m:t>N</m:t>
                          </m:r>
                          <m:r>
                            <a:rPr lang="en-US" altLang="ko-KR"/>
                            <m:t>,  (# </m:t>
                          </m:r>
                          <m:r>
                            <m:rPr>
                              <m:sty m:val="p"/>
                            </m:rPr>
                            <a:rPr lang="en-US" altLang="ko-KR"/>
                            <m:t>of</m:t>
                          </m:r>
                          <m:r>
                            <a:rPr lang="en-US" altLang="ko-KR"/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ko-KR"/>
                            <m:t>Idle</m:t>
                          </m:r>
                          <m:r>
                            <a:rPr lang="en-US" altLang="ko-KR"/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ko-KR"/>
                            <m:t>slot</m:t>
                          </m:r>
                          <m:r>
                            <a:rPr lang="en-US" altLang="ko-KR"/>
                            <m:t>+</m:t>
                          </m:r>
                          <m:r>
                            <m:rPr>
                              <m:sty m:val="p"/>
                            </m:rPr>
                            <a:rPr lang="en-US" altLang="ko-KR"/>
                            <m:t>Success</m:t>
                          </m:r>
                          <m:r>
                            <a:rPr lang="en-US" altLang="ko-KR"/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ko-KR"/>
                            <m:t>slot</m:t>
                          </m:r>
                          <m:r>
                            <a:rPr lang="en-US" altLang="ko-KR"/>
                            <m:t>+</m:t>
                          </m:r>
                          <m:r>
                            <m:rPr>
                              <m:sty m:val="p"/>
                            </m:rPr>
                            <a:rPr lang="en-US" altLang="ko-KR"/>
                            <m:t>Collision</m:t>
                          </m:r>
                          <m:r>
                            <a:rPr lang="en-US" altLang="ko-KR"/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ko-KR"/>
                            <m:t>slot</m:t>
                          </m:r>
                          <m:r>
                            <a:rPr lang="en-US" altLang="ko-KR"/>
                            <m:t>)</m:t>
                          </m:r>
                        </m:den>
                      </m:f>
                    </m:oMath>
                  </m:oMathPara>
                </a14:m>
                <a:endParaRPr lang="ko-KR" altLang="en-US" dirty="0"/>
              </a:p>
            </p:txBody>
          </p:sp>
        </mc:Choice>
        <mc:Fallback>
          <p:sp>
            <p:nvSpPr>
              <p:cNvPr id="5" name="직사각형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2812841"/>
                <a:ext cx="5454352" cy="66005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직사각형 5"/>
              <p:cNvSpPr/>
              <p:nvPr/>
            </p:nvSpPr>
            <p:spPr>
              <a:xfrm>
                <a:off x="251520" y="3610212"/>
                <a:ext cx="7075040" cy="3948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3" latinLnBrk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ko-KR" altLang="ko-KR" i="1" smtClean="0"/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ko-KR"/>
                            <m:t>P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ko-KR"/>
                            <m:t>idle</m:t>
                          </m:r>
                        </m:sub>
                      </m:sSub>
                      <m:r>
                        <a:rPr lang="en-US" altLang="ko-KR"/>
                        <m:t> </m:t>
                      </m:r>
                      <m:r>
                        <a:rPr lang="en-US" altLang="ko-KR" i="1"/>
                        <m:t>∗</m:t>
                      </m:r>
                      <m:r>
                        <a:rPr lang="en-US" altLang="ko-KR"/>
                        <m:t> </m:t>
                      </m:r>
                      <m:r>
                        <m:rPr>
                          <m:sty m:val="p"/>
                        </m:rPr>
                        <a:rPr lang="en-US" altLang="ko-KR"/>
                        <m:t>N</m:t>
                      </m:r>
                      <m:r>
                        <a:rPr lang="en-US" altLang="ko-KR"/>
                        <m:t> + </m:t>
                      </m:r>
                      <m:sSub>
                        <m:sSubPr>
                          <m:ctrlPr>
                            <a:rPr lang="ko-KR" altLang="ko-KR" i="1"/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ko-KR"/>
                            <m:t>P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ko-KR"/>
                            <m:t>busy</m:t>
                          </m:r>
                        </m:sub>
                      </m:sSub>
                      <m:r>
                        <a:rPr lang="en-US" altLang="ko-KR"/>
                        <m:t> </m:t>
                      </m:r>
                      <m:r>
                        <a:rPr lang="en-US" altLang="ko-KR" i="1"/>
                        <m:t>∗</m:t>
                      </m:r>
                      <m:r>
                        <a:rPr lang="en-US" altLang="ko-KR"/>
                        <m:t> </m:t>
                      </m:r>
                      <m:r>
                        <m:rPr>
                          <m:sty m:val="p"/>
                        </m:rPr>
                        <a:rPr lang="en-US" altLang="ko-KR"/>
                        <m:t>N</m:t>
                      </m:r>
                      <m:r>
                        <a:rPr lang="en-US" altLang="ko-KR"/>
                        <m:t> </m:t>
                      </m:r>
                      <m:r>
                        <a:rPr lang="en-US" altLang="ko-KR" i="1"/>
                        <m:t>∗</m:t>
                      </m:r>
                      <m:r>
                        <a:rPr lang="en-US" altLang="ko-KR"/>
                        <m:t> </m:t>
                      </m:r>
                      <m:r>
                        <m:rPr>
                          <m:sty m:val="p"/>
                        </m:rPr>
                        <a:rPr lang="en-US" altLang="ko-KR"/>
                        <m:t>Nslot</m:t>
                      </m:r>
                      <m:r>
                        <a:rPr lang="en-US" altLang="ko-KR"/>
                        <m:t> =</m:t>
                      </m:r>
                      <m:r>
                        <m:rPr>
                          <m:sty m:val="p"/>
                        </m:rPr>
                        <a:rPr lang="en-US" altLang="ko-KR" b="0" i="0" smtClean="0">
                          <a:latin typeface="Cambria Math"/>
                        </a:rPr>
                        <m:t>Ntotal</m:t>
                      </m:r>
                      <m:r>
                        <a:rPr lang="en-US" altLang="ko-KR" b="0" i="0" smtClean="0">
                          <a:latin typeface="Cambria Math"/>
                        </a:rPr>
                        <m:t> (</m:t>
                      </m:r>
                      <m:r>
                        <m:rPr>
                          <m:sty m:val="p"/>
                        </m:rPr>
                        <a:rPr lang="en-US" altLang="ko-KR" b="0" i="0" smtClean="0">
                          <a:latin typeface="Cambria Math"/>
                        </a:rPr>
                        <m:t>slot</m:t>
                      </m:r>
                      <m:r>
                        <a:rPr lang="en-US" altLang="ko-KR" b="0" i="0" smtClean="0">
                          <a:latin typeface="Cambria Math"/>
                        </a:rPr>
                        <m:t> </m:t>
                      </m:r>
                      <m:r>
                        <a:rPr lang="ko-KR" altLang="en-US" b="0" i="1" smtClean="0">
                          <a:latin typeface="Cambria Math"/>
                        </a:rPr>
                        <m:t>단위</m:t>
                      </m:r>
                      <m:r>
                        <a:rPr lang="en-US" altLang="ko-KR" b="0" i="0" smtClean="0">
                          <a:latin typeface="Cambria Math"/>
                        </a:rPr>
                        <m:t>) </m:t>
                      </m:r>
                    </m:oMath>
                  </m:oMathPara>
                </a14:m>
                <a:endParaRPr lang="ko-KR" altLang="ko-KR" sz="1200" dirty="0"/>
              </a:p>
            </p:txBody>
          </p:sp>
        </mc:Choice>
        <mc:Fallback>
          <p:sp>
            <p:nvSpPr>
              <p:cNvPr id="6" name="직사각형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3610212"/>
                <a:ext cx="7075040" cy="394852"/>
              </a:xfrm>
              <a:prstGeom prst="rect">
                <a:avLst/>
              </a:prstGeom>
              <a:blipFill rotWithShape="1">
                <a:blip r:embed="rId4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07831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16860</TotalTime>
  <Words>1163</Words>
  <Application>Microsoft Office PowerPoint</Application>
  <PresentationFormat>화면 슬라이드 쇼(4:3)</PresentationFormat>
  <Paragraphs>302</Paragraphs>
  <Slides>30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30</vt:i4>
      </vt:variant>
    </vt:vector>
  </HeadingPairs>
  <TitlesOfParts>
    <vt:vector size="31" baseType="lpstr">
      <vt:lpstr>Office 테마</vt:lpstr>
      <vt:lpstr>CarSafe App: Alerting Drowsy and Distracted Drivers using Dual Cameras on Smartphone</vt:lpstr>
      <vt:lpstr>ABSTRACT</vt:lpstr>
      <vt:lpstr>INTRODUCTION</vt:lpstr>
      <vt:lpstr>INTRODUCTION</vt:lpstr>
      <vt:lpstr>DESIGN CONSIDERATIONS</vt:lpstr>
      <vt:lpstr>DESIGN CONSIDERATIONS</vt:lpstr>
      <vt:lpstr>DESIGN CONSIDERATIONS</vt:lpstr>
      <vt:lpstr>CARSAFE DETAILED DESIGN</vt:lpstr>
      <vt:lpstr>CARSAFE DETAILED DESIGN</vt:lpstr>
      <vt:lpstr>CARSAFE DETAILED DESIGN</vt:lpstr>
      <vt:lpstr>CARSAFE DETAILED DESIGN</vt:lpstr>
      <vt:lpstr>CARSAFE DETAILED DESIGN</vt:lpstr>
      <vt:lpstr>CARSAFE DETAILED DESIGN</vt:lpstr>
      <vt:lpstr>CARSAFE DETAILED DESIGN</vt:lpstr>
      <vt:lpstr>CARSAFE DETAILED DESIGN</vt:lpstr>
      <vt:lpstr>CARSAFE DETAILED DESIGN</vt:lpstr>
      <vt:lpstr>CARSAFE IMPLEMENTATION</vt:lpstr>
      <vt:lpstr>EVALUATION</vt:lpstr>
      <vt:lpstr>EVALUATION</vt:lpstr>
      <vt:lpstr>EVALUATION</vt:lpstr>
      <vt:lpstr>EVALUATION</vt:lpstr>
      <vt:lpstr>EVALUATION</vt:lpstr>
      <vt:lpstr>EVALUATION</vt:lpstr>
      <vt:lpstr>CONCLUSION</vt:lpstr>
      <vt:lpstr>Q&amp;A</vt:lpstr>
      <vt:lpstr>PowerPoint 프레젠테이션</vt:lpstr>
      <vt:lpstr>실험결과 </vt:lpstr>
      <vt:lpstr>PowerPoint 프레젠테이션</vt:lpstr>
      <vt:lpstr>PowerPoint 프레젠테이션</vt:lpstr>
      <vt:lpstr>분석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Evolution of Reference Signals for LTE-Advanced Systems</dc:title>
  <dc:creator>Microsoft Corporation</dc:creator>
  <cp:lastModifiedBy>Yang</cp:lastModifiedBy>
  <cp:revision>500</cp:revision>
  <cp:lastPrinted>2013-07-12T01:49:03Z</cp:lastPrinted>
  <dcterms:created xsi:type="dcterms:W3CDTF">2006-10-05T04:04:58Z</dcterms:created>
  <dcterms:modified xsi:type="dcterms:W3CDTF">2013-07-12T04:07:20Z</dcterms:modified>
</cp:coreProperties>
</file>