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80" r:id="rId3"/>
    <p:sldId id="276" r:id="rId4"/>
    <p:sldId id="281" r:id="rId5"/>
    <p:sldId id="257" r:id="rId6"/>
    <p:sldId id="277" r:id="rId7"/>
    <p:sldId id="278" r:id="rId8"/>
    <p:sldId id="262" r:id="rId9"/>
    <p:sldId id="259" r:id="rId10"/>
    <p:sldId id="261" r:id="rId11"/>
    <p:sldId id="263" r:id="rId12"/>
    <p:sldId id="260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2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99"/>
    <a:srgbClr val="003399"/>
    <a:srgbClr val="FF3300"/>
    <a:srgbClr val="800000"/>
    <a:srgbClr val="00216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2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85AD8-74FC-401B-BB63-516F39FF97BF}" type="datetimeFigureOut">
              <a:rPr lang="ko-KR" altLang="en-US" smtClean="0"/>
              <a:t>2015-01-29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283AA-537A-4A97-AE37-262F124BB7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7212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675864"/>
            <a:ext cx="12192000" cy="926174"/>
          </a:xfrm>
          <a:solidFill>
            <a:schemeClr val="tx2"/>
          </a:solidFill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6093303" y="4661012"/>
            <a:ext cx="0" cy="66354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2273862" y="4684275"/>
            <a:ext cx="3770888" cy="6402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ko-KR" altLang="en-US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6141857" y="4684275"/>
            <a:ext cx="3770888" cy="6402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6093303" y="4640795"/>
            <a:ext cx="3770888" cy="6402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2606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85522"/>
            <a:ext cx="12192000" cy="923148"/>
          </a:xfrm>
          <a:solidFill>
            <a:schemeClr val="tx2"/>
          </a:solidFill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1544301" y="6509550"/>
            <a:ext cx="647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63037-EE0A-4204-8196-F54D8FBCAF19}" type="slidenum">
              <a:rPr lang="ko-KR" altLang="en-US" smtClean="0"/>
              <a:pPr/>
              <a:t>‹#›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cxnSp>
        <p:nvCxnSpPr>
          <p:cNvPr id="15" name="직선 연결선 14"/>
          <p:cNvCxnSpPr/>
          <p:nvPr userDrawn="1"/>
        </p:nvCxnSpPr>
        <p:spPr>
          <a:xfrm>
            <a:off x="0" y="6530273"/>
            <a:ext cx="12192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 userDrawn="1"/>
        </p:nvCxnSpPr>
        <p:spPr>
          <a:xfrm>
            <a:off x="11589569" y="6526226"/>
            <a:ext cx="0" cy="33177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571662"/>
            <a:ext cx="1251870" cy="282348"/>
          </a:xfrm>
          <a:prstGeom prst="rect">
            <a:avLst/>
          </a:prstGeom>
        </p:spPr>
      </p:pic>
      <p:sp>
        <p:nvSpPr>
          <p:cNvPr id="18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7788583" y="6488885"/>
            <a:ext cx="38261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5556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1929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895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1732" y="2659239"/>
            <a:ext cx="12192000" cy="926174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IEEE 802.11ah: A Long Range 802.11 WLAN </a:t>
            </a:r>
            <a:br>
              <a:rPr lang="en-US" altLang="ko-KR" dirty="0" smtClean="0"/>
            </a:br>
            <a:r>
              <a:rPr lang="en-US" altLang="ko-KR" dirty="0" smtClean="0"/>
              <a:t>at Sub 1 GHz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130402" y="4692133"/>
            <a:ext cx="3300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 dirty="0">
                <a:solidFill>
                  <a:srgbClr val="534741"/>
                </a:solidFill>
                <a:latin typeface="arial" panose="020B0604020202020204" pitchFamily="34" charset="0"/>
              </a:rPr>
              <a:t>Journal of ICT </a:t>
            </a:r>
            <a:r>
              <a:rPr lang="en-US" altLang="ko-KR" i="1" dirty="0" smtClean="0">
                <a:solidFill>
                  <a:srgbClr val="534741"/>
                </a:solidFill>
                <a:latin typeface="arial" panose="020B0604020202020204" pitchFamily="34" charset="0"/>
              </a:rPr>
              <a:t>Standardization</a:t>
            </a:r>
            <a:br>
              <a:rPr lang="en-US" altLang="ko-KR" i="1" dirty="0" smtClean="0">
                <a:solidFill>
                  <a:srgbClr val="534741"/>
                </a:solidFill>
                <a:latin typeface="arial" panose="020B0604020202020204" pitchFamily="34" charset="0"/>
              </a:rPr>
            </a:br>
            <a:r>
              <a:rPr lang="en-US" altLang="ko-KR" dirty="0" smtClean="0">
                <a:solidFill>
                  <a:srgbClr val="534741"/>
                </a:solidFill>
                <a:latin typeface="arial" panose="020B0604020202020204" pitchFamily="34" charset="0"/>
              </a:rPr>
              <a:t>, </a:t>
            </a:r>
            <a:r>
              <a:rPr lang="en-US" altLang="ko-KR" dirty="0">
                <a:solidFill>
                  <a:srgbClr val="534741"/>
                </a:solidFill>
                <a:latin typeface="arial" panose="020B0604020202020204" pitchFamily="34" charset="0"/>
              </a:rPr>
              <a:t>vol. 1, issue 1, May 2013</a:t>
            </a:r>
            <a:r>
              <a:rPr lang="en-US" altLang="ko-KR" dirty="0" smtClean="0">
                <a:solidFill>
                  <a:srgbClr val="534741"/>
                </a:solidFill>
                <a:latin typeface="arial" panose="020B0604020202020204" pitchFamily="34" charset="0"/>
              </a:rPr>
              <a:t>.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6303818" y="4830633"/>
            <a:ext cx="5245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>
                <a:solidFill>
                  <a:srgbClr val="534741"/>
                </a:solidFill>
                <a:latin typeface="arial" panose="020B0604020202020204" pitchFamily="34" charset="0"/>
              </a:rPr>
              <a:t>Weiping</a:t>
            </a:r>
            <a:r>
              <a:rPr lang="en-US" altLang="ko-KR" dirty="0">
                <a:solidFill>
                  <a:srgbClr val="534741"/>
                </a:solidFill>
                <a:latin typeface="arial" panose="020B0604020202020204" pitchFamily="34" charset="0"/>
              </a:rPr>
              <a:t> Sun, </a:t>
            </a:r>
            <a:r>
              <a:rPr lang="en-US" altLang="ko-KR" dirty="0" err="1">
                <a:solidFill>
                  <a:srgbClr val="534741"/>
                </a:solidFill>
                <a:latin typeface="arial" panose="020B0604020202020204" pitchFamily="34" charset="0"/>
              </a:rPr>
              <a:t>Munhwan</a:t>
            </a:r>
            <a:r>
              <a:rPr lang="en-US" altLang="ko-KR" dirty="0">
                <a:solidFill>
                  <a:srgbClr val="534741"/>
                </a:solidFill>
                <a:latin typeface="arial" panose="020B0604020202020204" pitchFamily="34" charset="0"/>
              </a:rPr>
              <a:t> Choi and </a:t>
            </a:r>
            <a:r>
              <a:rPr lang="en-US" altLang="ko-KR" dirty="0" err="1">
                <a:solidFill>
                  <a:srgbClr val="534741"/>
                </a:solidFill>
                <a:latin typeface="arial" panose="020B0604020202020204" pitchFamily="34" charset="0"/>
              </a:rPr>
              <a:t>Sunghyun</a:t>
            </a:r>
            <a:r>
              <a:rPr lang="en-US" altLang="ko-KR" dirty="0">
                <a:solidFill>
                  <a:srgbClr val="534741"/>
                </a:solidFill>
                <a:latin typeface="arial" panose="020B0604020202020204" pitchFamily="34" charset="0"/>
              </a:rPr>
              <a:t> Choi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097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2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9167" y="1591500"/>
            <a:ext cx="111233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500" dirty="0" smtClean="0"/>
              <a:t>Introduction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500" dirty="0" smtClean="0"/>
              <a:t>Use Cases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500" dirty="0" smtClean="0"/>
              <a:t>PHY Layer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500" dirty="0" smtClean="0"/>
              <a:t>MAC Layer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500" dirty="0" smtClean="0"/>
              <a:t>Performance Evaluation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500" dirty="0" smtClean="0"/>
              <a:t>Conclusion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89069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Introduction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3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9167" y="1591500"/>
            <a:ext cx="111233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/>
              <a:t>3GPP, IEEE and other international organizations adopt </a:t>
            </a:r>
            <a:r>
              <a:rPr lang="en-US" altLang="ko-KR" dirty="0" smtClean="0"/>
              <a:t>their technologies </a:t>
            </a:r>
            <a:r>
              <a:rPr lang="en-US" altLang="ko-KR" dirty="0"/>
              <a:t>to the emerging market of the </a:t>
            </a:r>
            <a:r>
              <a:rPr lang="en-US" altLang="ko-KR" dirty="0" err="1" smtClean="0"/>
              <a:t>IoT</a:t>
            </a: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However</a:t>
            </a:r>
            <a:r>
              <a:rPr lang="en-US" altLang="ko-KR" dirty="0"/>
              <a:t>, the high frequency bands have put limits on the transmission ranges of the 802.11 WLAN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IEEE 802.11 working </a:t>
            </a:r>
            <a:r>
              <a:rPr lang="en-US" altLang="ko-KR" dirty="0"/>
              <a:t>group has triggered a new </a:t>
            </a:r>
            <a:r>
              <a:rPr lang="en-US" altLang="ko-KR" dirty="0" smtClean="0"/>
              <a:t>project that attempts to </a:t>
            </a:r>
            <a:r>
              <a:rPr lang="en-US" altLang="ko-KR" dirty="0"/>
              <a:t>enact an 802.11 standard at </a:t>
            </a:r>
            <a:r>
              <a:rPr lang="en-US" altLang="ko-KR" b="1" dirty="0"/>
              <a:t>sub 1 GHz license-exempt </a:t>
            </a:r>
            <a:r>
              <a:rPr lang="en-US" altLang="ko-KR" b="1" dirty="0" smtClean="0"/>
              <a:t>bands</a:t>
            </a:r>
            <a:r>
              <a:rPr lang="en-US" altLang="ko-KR" dirty="0" smtClean="0"/>
              <a:t> for </a:t>
            </a:r>
            <a:r>
              <a:rPr lang="en-US" altLang="ko-KR" dirty="0"/>
              <a:t>cost-effective and large scale wireless </a:t>
            </a:r>
            <a:r>
              <a:rPr lang="en-US" altLang="ko-KR" dirty="0" smtClean="0"/>
              <a:t>networks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The </a:t>
            </a:r>
            <a:r>
              <a:rPr lang="en-US" altLang="ko-KR" dirty="0"/>
              <a:t>802.11ah to define some new compact </a:t>
            </a:r>
            <a:r>
              <a:rPr lang="en-US" altLang="ko-KR" dirty="0" smtClean="0"/>
              <a:t>frame formats </a:t>
            </a:r>
            <a:r>
              <a:rPr lang="en-US" altLang="ko-KR" dirty="0"/>
              <a:t>to reduce the protocol overhead without considering the </a:t>
            </a:r>
            <a:r>
              <a:rPr lang="en-US" altLang="ko-KR" dirty="0" smtClean="0"/>
              <a:t>backward compatibility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/>
              <a:t>Low-cost and large </a:t>
            </a:r>
            <a:r>
              <a:rPr lang="en-US" altLang="ko-KR" dirty="0" smtClean="0"/>
              <a:t>coverage properties </a:t>
            </a:r>
            <a:r>
              <a:rPr lang="en-US" altLang="ko-KR" dirty="0"/>
              <a:t>make the 802.11ah system highly attractive for large scale </a:t>
            </a:r>
            <a:r>
              <a:rPr lang="en-US" altLang="ko-KR" dirty="0" smtClean="0"/>
              <a:t>sensor networks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/>
              <a:t>The standard is expected to be finalized and arrive in 2016, with chips and systems based on 802.11ah hitting the market as early as 2015</a:t>
            </a:r>
            <a:r>
              <a:rPr lang="en-US" altLang="ko-KR" dirty="0" smtClean="0"/>
              <a:t>. (Qualcomm, Broadcom</a:t>
            </a:r>
            <a:r>
              <a:rPr lang="en-US" altLang="ko-KR" dirty="0"/>
              <a:t>, Huawei, Intel, LG, Marvell, NEC, Samsung and </a:t>
            </a:r>
            <a:r>
              <a:rPr lang="en-US" altLang="ko-KR" dirty="0" smtClean="0"/>
              <a:t>ZTE)</a:t>
            </a:r>
          </a:p>
        </p:txBody>
      </p:sp>
    </p:spTree>
    <p:extLst>
      <p:ext uri="{BB962C8B-B14F-4D97-AF65-F5344CB8AC3E}">
        <p14:creationId xmlns:p14="http://schemas.microsoft.com/office/powerpoint/2010/main" val="32207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Introduction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4</a:t>
            </a:fld>
            <a:r>
              <a:rPr lang="en-US" altLang="ko-KR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smtClean="0"/>
              <a:t>IEEE 802.11ah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" y="1743074"/>
            <a:ext cx="8986821" cy="42957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395" y="1641705"/>
            <a:ext cx="8334376" cy="4267477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622962" y="6038849"/>
            <a:ext cx="8679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Mapping the Future of the Internet of (Every)Thing(s</a:t>
            </a:r>
            <a:r>
              <a:rPr lang="en-US" altLang="ko-KR" dirty="0" smtClean="0"/>
              <a:t>), July 1</a:t>
            </a:r>
            <a:r>
              <a:rPr lang="en-US" altLang="ko-KR" baseline="30000" dirty="0" smtClean="0"/>
              <a:t>st</a:t>
            </a:r>
            <a:r>
              <a:rPr lang="en-US" altLang="ko-KR" dirty="0" smtClean="0"/>
              <a:t> 2013 - Qualcomm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191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 Cases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5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>
          <a:xfrm>
            <a:off x="7762875" y="6488885"/>
            <a:ext cx="3851894" cy="365125"/>
          </a:xfrm>
        </p:spPr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b="63349"/>
          <a:stretch/>
        </p:blipFill>
        <p:spPr>
          <a:xfrm>
            <a:off x="7164558" y="4064000"/>
            <a:ext cx="4969569" cy="23731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167" y="1591500"/>
            <a:ext cx="11123364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Smart sensors and meters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/>
              <a:t>smart meters (gas, water and power consumption</a:t>
            </a:r>
            <a:r>
              <a:rPr lang="en-US" altLang="ko-KR" sz="1500" dirty="0" smtClean="0"/>
              <a:t>), smart </a:t>
            </a:r>
            <a:r>
              <a:rPr lang="en-US" altLang="ko-KR" sz="1500" dirty="0"/>
              <a:t>grids,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environmental </a:t>
            </a:r>
            <a:r>
              <a:rPr lang="en-US" altLang="ko-KR" sz="1500" dirty="0"/>
              <a:t>and agricultural monitoring (temperature</a:t>
            </a:r>
            <a:r>
              <a:rPr lang="en-US" altLang="ko-KR" sz="1500" dirty="0" smtClean="0"/>
              <a:t>, humidity</a:t>
            </a:r>
            <a:r>
              <a:rPr lang="en-US" altLang="ko-KR" sz="1500" dirty="0"/>
              <a:t>, wind speed, water level, pollution, animal condition</a:t>
            </a:r>
            <a:r>
              <a:rPr lang="en-US" altLang="ko-KR" sz="1500" dirty="0" smtClean="0"/>
              <a:t>, forest </a:t>
            </a:r>
            <a:r>
              <a:rPr lang="en-US" altLang="ko-KR" sz="1500" dirty="0"/>
              <a:t>fire detection, etc.),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automation </a:t>
            </a:r>
            <a:r>
              <a:rPr lang="en-US" altLang="ko-KR" sz="1500" dirty="0"/>
              <a:t>of industrial process (petroleum refinement, </a:t>
            </a:r>
            <a:r>
              <a:rPr lang="en-US" altLang="ko-KR" sz="1500" dirty="0" smtClean="0"/>
              <a:t>iron and </a:t>
            </a:r>
            <a:r>
              <a:rPr lang="en-US" altLang="ko-KR" sz="1500" dirty="0"/>
              <a:t>steel, pharmacy),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indoor </a:t>
            </a:r>
            <a:r>
              <a:rPr lang="en-US" altLang="ko-KR" sz="1500" dirty="0"/>
              <a:t>healthcare/fitness system (blood pressure, heart rate</a:t>
            </a:r>
            <a:r>
              <a:rPr lang="en-US" altLang="ko-KR" sz="1500" dirty="0" smtClean="0"/>
              <a:t>, weight</a:t>
            </a:r>
            <a:r>
              <a:rPr lang="en-US" altLang="ko-KR" sz="1500" dirty="0"/>
              <a:t>),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elderly </a:t>
            </a:r>
            <a:r>
              <a:rPr lang="en-US" altLang="ko-KR" sz="1500" dirty="0"/>
              <a:t>care system (fall detection, pill bottle monitor</a:t>
            </a:r>
            <a:r>
              <a:rPr lang="en-US" altLang="ko-KR" dirty="0" smtClean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b="1" dirty="0" smtClean="0"/>
              <a:t>A </a:t>
            </a:r>
            <a:r>
              <a:rPr lang="en-US" altLang="ko-KR" sz="1500" b="1" dirty="0"/>
              <a:t>access point (AP) covers hundreds </a:t>
            </a:r>
            <a:r>
              <a:rPr lang="en-US" altLang="ko-KR" sz="1500" b="1" dirty="0" smtClean="0"/>
              <a:t>or even </a:t>
            </a:r>
            <a:r>
              <a:rPr lang="en-US" altLang="ko-KR" sz="1500" b="1" dirty="0"/>
              <a:t>thousands of </a:t>
            </a:r>
            <a:r>
              <a:rPr lang="en-US" altLang="ko-KR" sz="1500" b="1" dirty="0" smtClean="0"/>
              <a:t>devices</a:t>
            </a:r>
            <a:br>
              <a:rPr lang="en-US" altLang="ko-KR" sz="1500" b="1" dirty="0" smtClean="0"/>
            </a:br>
            <a:r>
              <a:rPr lang="en-US" altLang="ko-KR" sz="1500" b="1" dirty="0" smtClean="0"/>
              <a:t>that periodically transmit </a:t>
            </a:r>
            <a:r>
              <a:rPr lang="en-US" altLang="ko-KR" sz="1500" b="1" dirty="0"/>
              <a:t>short </a:t>
            </a:r>
            <a:r>
              <a:rPr lang="en-US" altLang="ko-KR" sz="1500" b="1" dirty="0" smtClean="0"/>
              <a:t>packets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b="1" dirty="0" smtClean="0"/>
              <a:t>The energy consumption </a:t>
            </a:r>
            <a:r>
              <a:rPr lang="en-US" altLang="ko-KR" sz="1500" dirty="0" smtClean="0"/>
              <a:t>is the considered issue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5185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 Cases  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6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11385" t="41558" r="7898" b="4065"/>
          <a:stretch/>
        </p:blipFill>
        <p:spPr>
          <a:xfrm>
            <a:off x="8187266" y="1502131"/>
            <a:ext cx="4004734" cy="35151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167" y="1591500"/>
            <a:ext cx="7725833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Backhaul aggregation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Widely </a:t>
            </a:r>
            <a:r>
              <a:rPr lang="en-US" altLang="ko-KR" sz="1500" dirty="0"/>
              <a:t>used in industry, IEEE 802.15.4g wireless devices can operate on a battery for a long time, however the transmission range and available data rates are very </a:t>
            </a:r>
            <a:r>
              <a:rPr lang="en-US" altLang="ko-KR" sz="1500" dirty="0" smtClean="0"/>
              <a:t>low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/>
              <a:t>IEEE 802.15.4g </a:t>
            </a:r>
            <a:r>
              <a:rPr lang="en-US" altLang="ko-KR" sz="1500" dirty="0" smtClean="0"/>
              <a:t>routers gather </a:t>
            </a:r>
            <a:r>
              <a:rPr lang="en-US" altLang="ko-KR" sz="1500" dirty="0"/>
              <a:t>data from leaf devices and forward information to the </a:t>
            </a:r>
            <a:r>
              <a:rPr lang="en-US" altLang="ko-KR" sz="1500" dirty="0" smtClean="0"/>
              <a:t>servers by </a:t>
            </a:r>
            <a:r>
              <a:rPr lang="en-US" altLang="ko-KR" sz="1500" dirty="0"/>
              <a:t>.11ah links</a:t>
            </a:r>
            <a:endParaRPr lang="en-US" altLang="ko-KR" sz="15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34318" y="4565393"/>
            <a:ext cx="1112336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Extended range hotspot and cellular offloading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802.11n and 802.11ac </a:t>
            </a:r>
            <a:r>
              <a:rPr lang="en-US" altLang="ko-KR" sz="1500" dirty="0"/>
              <a:t>data rates are comparable to or even higher than </a:t>
            </a:r>
            <a:r>
              <a:rPr lang="en-US" altLang="ko-KR" sz="1500" dirty="0" smtClean="0"/>
              <a:t>the rates </a:t>
            </a:r>
            <a:r>
              <a:rPr lang="en-US" altLang="ko-KR" sz="1500" dirty="0"/>
              <a:t>of the modern mobile networks, e.g. LTE, they can </a:t>
            </a:r>
            <a:r>
              <a:rPr lang="en-US" altLang="ko-KR" sz="1500" dirty="0" smtClean="0"/>
              <a:t>hardly be </a:t>
            </a:r>
            <a:r>
              <a:rPr lang="en-US" altLang="ko-KR" sz="1500" dirty="0"/>
              <a:t>used for offloading in outdoor scenarios because of short </a:t>
            </a:r>
            <a:r>
              <a:rPr lang="en-US" altLang="ko-KR" sz="1500" dirty="0" smtClean="0"/>
              <a:t>transmission range.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802.11ah</a:t>
            </a:r>
            <a:r>
              <a:rPr lang="en-US" altLang="ko-KR" sz="1500" dirty="0"/>
              <a:t>, extending the transmission range, will provide real additional value</a:t>
            </a:r>
            <a:endParaRPr lang="en-US" altLang="ko-KR" sz="1500" dirty="0" smtClean="0"/>
          </a:p>
        </p:txBody>
      </p:sp>
    </p:spTree>
    <p:extLst>
      <p:ext uri="{BB962C8B-B14F-4D97-AF65-F5344CB8AC3E}">
        <p14:creationId xmlns:p14="http://schemas.microsoft.com/office/powerpoint/2010/main" val="75760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 Cases  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7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4318" y="4451093"/>
            <a:ext cx="1112336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Not adopted use cases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/>
              <a:t>m</a:t>
            </a:r>
            <a:r>
              <a:rPr lang="en-US" altLang="ko-KR" sz="1500" dirty="0" smtClean="0"/>
              <a:t>edia </a:t>
            </a:r>
            <a:r>
              <a:rPr lang="en-US" altLang="ko-KR" sz="1500" dirty="0"/>
              <a:t>streaming for home </a:t>
            </a:r>
            <a:r>
              <a:rPr lang="en-US" altLang="ko-KR" sz="1500" dirty="0" smtClean="0"/>
              <a:t>entertainment</a:t>
            </a:r>
            <a:endParaRPr lang="en-US" altLang="ko-KR" sz="15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electronic </a:t>
            </a:r>
            <a:r>
              <a:rPr lang="en-US" altLang="ko-KR" sz="1500" dirty="0"/>
              <a:t>menu in restaurants and coupon distribution </a:t>
            </a:r>
            <a:r>
              <a:rPr lang="en-US" altLang="ko-KR" sz="1500" dirty="0" smtClean="0"/>
              <a:t>in malls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/>
              <a:t>i</a:t>
            </a:r>
            <a:r>
              <a:rPr lang="en-US" altLang="ko-KR" sz="1500" dirty="0" smtClean="0"/>
              <a:t>ndoor </a:t>
            </a:r>
            <a:r>
              <a:rPr lang="en-US" altLang="ko-KR" sz="1500" dirty="0"/>
              <a:t>and outdoor location (in mall, parking, etc.),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AP </a:t>
            </a:r>
            <a:r>
              <a:rPr lang="en-US" altLang="ko-KR" sz="1500" dirty="0"/>
              <a:t>power saving.</a:t>
            </a:r>
            <a:endParaRPr lang="en-US" altLang="ko-KR" sz="1500" dirty="0" smtClean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2054296"/>
            <a:ext cx="10791824" cy="2177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318" y="1573486"/>
            <a:ext cx="11123364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Requirements for different use cases</a:t>
            </a:r>
            <a:endParaRPr lang="en-US" altLang="ko-KR" sz="1500" dirty="0" smtClean="0"/>
          </a:p>
        </p:txBody>
      </p:sp>
    </p:spTree>
    <p:extLst>
      <p:ext uri="{BB962C8B-B14F-4D97-AF65-F5344CB8AC3E}">
        <p14:creationId xmlns:p14="http://schemas.microsoft.com/office/powerpoint/2010/main" val="175776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PHY Layer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8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9167" y="1591500"/>
            <a:ext cx="111233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The 802.11ah PHY features are based on the down-clocked operation of IEEE 802.11ac’s PHY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The 802.11ah defines 2 MHz, 4 MHz, 8 MHz, 16 MHz channels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For </a:t>
            </a:r>
            <a:r>
              <a:rPr lang="en-US" altLang="ko-KR" dirty="0"/>
              <a:t>the purpose of extended </a:t>
            </a:r>
            <a:r>
              <a:rPr lang="en-US" altLang="ko-KR" dirty="0" smtClean="0"/>
              <a:t>coverage, 1 MHz channel is additionally defined by 802.11ah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802.11ah’s PHY features in terms of channelization and transmission modes are introduced newly</a:t>
            </a:r>
          </a:p>
        </p:txBody>
      </p:sp>
    </p:spTree>
    <p:extLst>
      <p:ext uri="{BB962C8B-B14F-4D97-AF65-F5344CB8AC3E}">
        <p14:creationId xmlns:p14="http://schemas.microsoft.com/office/powerpoint/2010/main" val="156878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PHY Layer - Channelization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9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802" y="4001646"/>
            <a:ext cx="4799066" cy="247116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67" y="3843908"/>
            <a:ext cx="3998463" cy="26656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167" y="1591500"/>
            <a:ext cx="1112336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A 10-times down-clocked version of 802.11ac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In order to achieve a higher bandwidth, 802.11ah maintains the same channel bonding method as in 802.11n and 802.11ac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However, since various involved countries have different regulations and available spectra,</a:t>
            </a:r>
            <a:br>
              <a:rPr lang="en-US" altLang="ko-KR" dirty="0" smtClean="0"/>
            </a:br>
            <a:r>
              <a:rPr lang="en-US" altLang="ko-KR" dirty="0" smtClean="0"/>
              <a:t> the maximum channel bandwidths obtained by the channel bonding could be different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318065" y="3852375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16Mhz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318065" y="4245825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4</a:t>
            </a:r>
            <a:r>
              <a:rPr lang="en-US" altLang="ko-KR" sz="1200" dirty="0" smtClean="0"/>
              <a:t>Mhz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318065" y="4622383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2</a:t>
            </a:r>
            <a:r>
              <a:rPr lang="en-US" altLang="ko-KR" sz="1200" dirty="0" smtClean="0"/>
              <a:t>Mhz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318065" y="4990432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8Mhz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4318065" y="5410532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1Mhz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318065" y="5778581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4</a:t>
            </a:r>
            <a:r>
              <a:rPr lang="en-US" altLang="ko-KR" sz="1200" dirty="0" smtClean="0"/>
              <a:t>Mhz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4318065" y="3852375"/>
            <a:ext cx="655949" cy="220320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790950" y="3638550"/>
            <a:ext cx="527115" cy="205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52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PHY Layer </a:t>
            </a:r>
            <a:r>
              <a:rPr lang="en-US" altLang="ko-KR" dirty="0" smtClean="0"/>
              <a:t>– Transmission Modes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10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There are two types of transmission modes – greater than or equal to 2MHz and 1Mz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For the greater than or equal to 2MHz,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Techniques like OFDM(64 FFT is used), MIMO, MU-MIMO </a:t>
            </a:r>
            <a:br>
              <a:rPr lang="en-US" altLang="ko-KR" sz="1500" dirty="0" smtClean="0"/>
            </a:br>
            <a:r>
              <a:rPr lang="en-US" altLang="ko-KR" sz="1500" dirty="0" smtClean="0"/>
              <a:t>are adopted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The set of supported MCSs is also the same as that of 802.11ac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The maximum number of spatial stream supportable in 802.11ah</a:t>
            </a:r>
            <a:br>
              <a:rPr lang="en-US" altLang="ko-KR" sz="1500" dirty="0" smtClean="0"/>
            </a:br>
            <a:r>
              <a:rPr lang="en-US" altLang="ko-KR" sz="1500" dirty="0" smtClean="0"/>
              <a:t>is up to 4 (up to 8 in 802.11ac)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For the 1Mz,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The goal of designing is to extend the transmission range</a:t>
            </a:r>
            <a:endParaRPr lang="en-US" altLang="ko-KR" sz="15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A new MCS index (MCS 10) is included for long range transmission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The number of data subcarriers per OFDM symbol is 24 </a:t>
            </a:r>
            <a:br>
              <a:rPr lang="en-US" altLang="ko-KR" sz="1500" dirty="0" smtClean="0"/>
            </a:br>
            <a:r>
              <a:rPr lang="en-US" altLang="ko-KR" sz="1500" dirty="0" smtClean="0"/>
              <a:t>(32FFT is used)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The MCS 10 is nothing but a mode of MCS 0 with 2x repetition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800" y="2822460"/>
            <a:ext cx="4902199" cy="2527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525329" y="5263055"/>
            <a:ext cx="466667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 smtClean="0"/>
              <a:t>N</a:t>
            </a:r>
            <a:r>
              <a:rPr lang="en-US" altLang="ko-KR" sz="1000" baseline="-25000" dirty="0" smtClean="0"/>
              <a:t>SS</a:t>
            </a:r>
            <a:r>
              <a:rPr lang="en-US" altLang="ko-KR" sz="1000" dirty="0" smtClean="0"/>
              <a:t> : the number of spatial streams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 smtClean="0"/>
              <a:t>N</a:t>
            </a:r>
            <a:r>
              <a:rPr lang="en-US" altLang="ko-KR" sz="1000" baseline="-25000" dirty="0"/>
              <a:t>SD</a:t>
            </a:r>
            <a:r>
              <a:rPr lang="en-US" altLang="ko-KR" sz="1000" dirty="0" smtClean="0"/>
              <a:t> : the number of subcarriers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 smtClean="0"/>
              <a:t>N</a:t>
            </a:r>
            <a:r>
              <a:rPr lang="en-US" altLang="ko-KR" sz="1000" baseline="-25000" dirty="0"/>
              <a:t>DBPS</a:t>
            </a:r>
            <a:r>
              <a:rPr lang="en-US" altLang="ko-KR" sz="1000" dirty="0" smtClean="0"/>
              <a:t> : the number of data bits per symbol (per subcarrier per symbol)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 smtClean="0"/>
              <a:t>Normal GI : 4us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000" dirty="0" smtClean="0"/>
              <a:t>Short GI : 8us</a:t>
            </a:r>
          </a:p>
        </p:txBody>
      </p:sp>
    </p:spTree>
    <p:extLst>
      <p:ext uri="{BB962C8B-B14F-4D97-AF65-F5344CB8AC3E}">
        <p14:creationId xmlns:p14="http://schemas.microsoft.com/office/powerpoint/2010/main" val="139565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MAC Layer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11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Some features are enhanced compared with the existing 802.11 MAC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 smtClean="0"/>
              <a:t>Support of large number of stations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 smtClean="0"/>
              <a:t>Power saving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 smtClean="0"/>
              <a:t>Medium access mechanisms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 smtClean="0"/>
              <a:t>Throughput enhancements</a:t>
            </a:r>
          </a:p>
        </p:txBody>
      </p:sp>
    </p:spTree>
    <p:extLst>
      <p:ext uri="{BB962C8B-B14F-4D97-AF65-F5344CB8AC3E}">
        <p14:creationId xmlns:p14="http://schemas.microsoft.com/office/powerpoint/2010/main" val="1758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MAC </a:t>
            </a:r>
            <a:r>
              <a:rPr lang="en-US" altLang="ko-KR" dirty="0"/>
              <a:t>Layer </a:t>
            </a:r>
            <a:r>
              <a:rPr lang="en-US" altLang="ko-KR" sz="3300" dirty="0" smtClean="0"/>
              <a:t>– Support of Large Number of Associated Stations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12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3485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In 802.11 system, an AP allocates an identifier called </a:t>
            </a:r>
            <a:r>
              <a:rPr lang="en-US" altLang="ko-KR" b="1" i="1" dirty="0" smtClean="0"/>
              <a:t>A</a:t>
            </a:r>
            <a:r>
              <a:rPr lang="en-US" altLang="ko-KR" i="1" dirty="0" smtClean="0"/>
              <a:t>ssociation </a:t>
            </a:r>
            <a:r>
              <a:rPr lang="en-US" altLang="ko-KR" b="1" i="1" dirty="0" err="1" smtClean="0"/>
              <a:t>ID</a:t>
            </a:r>
            <a:r>
              <a:rPr lang="en-US" altLang="ko-KR" i="1" dirty="0" err="1" smtClean="0"/>
              <a:t>entifier</a:t>
            </a:r>
            <a:r>
              <a:rPr lang="en-US" altLang="ko-KR" dirty="0" smtClean="0"/>
              <a:t>(AID)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/>
              <a:t>AID is a unique ID, through which the AP can indicate its associated </a:t>
            </a:r>
            <a:r>
              <a:rPr lang="en-US" altLang="ko-KR" sz="1500" dirty="0" smtClean="0"/>
              <a:t>stations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The </a:t>
            </a:r>
            <a:r>
              <a:rPr lang="en-US" altLang="ko-KR" sz="1500" dirty="0"/>
              <a:t>value assigned as the AID is in the range 1–2007 </a:t>
            </a:r>
            <a:r>
              <a:rPr lang="en-US" altLang="ko-KR" sz="1500" dirty="0" smtClean="0"/>
              <a:t>and </a:t>
            </a:r>
            <a:r>
              <a:rPr lang="en-US" altLang="ko-KR" sz="1500" dirty="0"/>
              <a:t>is placed </a:t>
            </a:r>
            <a:r>
              <a:rPr lang="en-US" altLang="ko-KR" sz="1500" dirty="0" smtClean="0"/>
              <a:t>in </a:t>
            </a:r>
            <a:r>
              <a:rPr lang="en-US" altLang="ko-KR" sz="1500" dirty="0"/>
              <a:t>the 14 LSBs </a:t>
            </a:r>
            <a:r>
              <a:rPr lang="en-US" altLang="ko-KR" sz="1500" dirty="0" smtClean="0"/>
              <a:t>of</a:t>
            </a:r>
            <a:br>
              <a:rPr lang="en-US" altLang="ko-KR" sz="1500" dirty="0" smtClean="0"/>
            </a:br>
            <a:r>
              <a:rPr lang="en-US" altLang="ko-KR" sz="1500" dirty="0" smtClean="0"/>
              <a:t> the </a:t>
            </a:r>
            <a:r>
              <a:rPr lang="en-US" altLang="ko-KR" sz="1500" dirty="0"/>
              <a:t>AID field, with </a:t>
            </a:r>
            <a:r>
              <a:rPr lang="en-US" altLang="ko-KR" sz="1500" dirty="0" smtClean="0"/>
              <a:t>the two </a:t>
            </a:r>
            <a:r>
              <a:rPr lang="en-US" altLang="ko-KR" sz="1500" dirty="0"/>
              <a:t>MSBs of the AID field set to </a:t>
            </a:r>
            <a:r>
              <a:rPr lang="en-US" altLang="ko-KR" sz="1500" dirty="0" smtClean="0"/>
              <a:t>1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This limitation is due to the limited length of the partial virtual bitmap of </a:t>
            </a:r>
            <a:r>
              <a:rPr lang="en-US" altLang="ko-KR" sz="1500" b="1" i="1" dirty="0" smtClean="0"/>
              <a:t>T</a:t>
            </a:r>
            <a:r>
              <a:rPr lang="en-US" altLang="ko-KR" sz="1500" i="1" dirty="0" smtClean="0"/>
              <a:t>raffic </a:t>
            </a:r>
            <a:r>
              <a:rPr lang="en-US" altLang="ko-KR" sz="1500" b="1" i="1" dirty="0" smtClean="0"/>
              <a:t>I</a:t>
            </a:r>
            <a:r>
              <a:rPr lang="en-US" altLang="ko-KR" sz="1500" i="1" dirty="0" smtClean="0"/>
              <a:t>ndication </a:t>
            </a:r>
            <a:r>
              <a:rPr lang="en-US" altLang="ko-KR" sz="1500" b="1" i="1" dirty="0" smtClean="0"/>
              <a:t>M</a:t>
            </a:r>
            <a:r>
              <a:rPr lang="en-US" altLang="ko-KR" sz="1500" i="1" dirty="0" smtClean="0"/>
              <a:t>ap</a:t>
            </a:r>
            <a:r>
              <a:rPr lang="en-US" altLang="ko-KR" sz="1500" dirty="0" smtClean="0"/>
              <a:t>(TIM) </a:t>
            </a:r>
            <a:r>
              <a:rPr lang="en-US" altLang="ko-KR" sz="1500" b="1" i="1" dirty="0" smtClean="0"/>
              <a:t>I</a:t>
            </a:r>
            <a:r>
              <a:rPr lang="en-US" altLang="ko-KR" sz="1500" i="1" dirty="0" smtClean="0"/>
              <a:t>nformation </a:t>
            </a:r>
            <a:r>
              <a:rPr lang="en-US" altLang="ko-KR" sz="1500" b="1" i="1" dirty="0" smtClean="0"/>
              <a:t>E</a:t>
            </a:r>
            <a:r>
              <a:rPr lang="en-US" altLang="ko-KR" sz="1500" i="1" dirty="0" smtClean="0"/>
              <a:t>lement</a:t>
            </a:r>
            <a:r>
              <a:rPr lang="en-US" altLang="ko-KR" sz="1500" dirty="0" smtClean="0"/>
              <a:t>(IE)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 smtClean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874" y="4341870"/>
            <a:ext cx="2727464" cy="8125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/>
          <a:srcRect b="36164"/>
          <a:stretch/>
        </p:blipFill>
        <p:spPr>
          <a:xfrm>
            <a:off x="2423403" y="5464741"/>
            <a:ext cx="7975460" cy="737408"/>
          </a:xfrm>
          <a:prstGeom prst="rect">
            <a:avLst/>
          </a:prstGeom>
        </p:spPr>
      </p:pic>
      <p:sp>
        <p:nvSpPr>
          <p:cNvPr id="11" name="타원 10"/>
          <p:cNvSpPr/>
          <p:nvPr/>
        </p:nvSpPr>
        <p:spPr>
          <a:xfrm>
            <a:off x="8475132" y="5277817"/>
            <a:ext cx="2075532" cy="9243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873327" y="3381150"/>
            <a:ext cx="31511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dirty="0" smtClean="0"/>
              <a:t>Each bit indicates the corresponding station’s AID</a:t>
            </a:r>
          </a:p>
        </p:txBody>
      </p:sp>
      <p:cxnSp>
        <p:nvCxnSpPr>
          <p:cNvPr id="14" name="구부러진 연결선 13"/>
          <p:cNvCxnSpPr>
            <a:stCxn id="11" idx="0"/>
            <a:endCxn id="9" idx="3"/>
          </p:cNvCxnSpPr>
          <p:nvPr/>
        </p:nvCxnSpPr>
        <p:spPr>
          <a:xfrm rot="16200000" flipV="1">
            <a:off x="8061291" y="3826210"/>
            <a:ext cx="529654" cy="2373560"/>
          </a:xfrm>
          <a:prstGeom prst="curved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21065" y="4609663"/>
            <a:ext cx="121103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 smtClean="0"/>
              <a:t>AID format</a:t>
            </a:r>
            <a:endParaRPr lang="ko-KR" altLang="en-US" sz="15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028697" y="5578399"/>
            <a:ext cx="20381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b="1" dirty="0" smtClean="0"/>
              <a:t>TIM element format</a:t>
            </a:r>
            <a:endParaRPr lang="ko-KR" alt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9356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MAC </a:t>
            </a:r>
            <a:r>
              <a:rPr lang="en-US" altLang="ko-KR" dirty="0"/>
              <a:t>Layer </a:t>
            </a:r>
            <a:r>
              <a:rPr lang="en-US" altLang="ko-KR" sz="3300" dirty="0" smtClean="0"/>
              <a:t>– Support of Large Number of Associated Stations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13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907" y="3422026"/>
            <a:ext cx="5686425" cy="28765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29167" y="1591500"/>
            <a:ext cx="111233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/>
              <a:t>For increasing the number of supportable stations, a hierarchical AID structure is newly defined in 802.11ah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Hierarchical AID structure enables us to indicate more stations’ AID with a given length of partial virtual bitmap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/>
              <a:t>Hierarchical structure can be adopted to facilitate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the </a:t>
            </a:r>
            <a:r>
              <a:rPr lang="en-US" altLang="ko-KR" dirty="0"/>
              <a:t>grouping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We can easily group these stations based on </a:t>
            </a:r>
            <a:br>
              <a:rPr lang="en-US" altLang="ko-KR" dirty="0" smtClean="0"/>
            </a:br>
            <a:r>
              <a:rPr lang="en-US" altLang="ko-KR" dirty="0" smtClean="0"/>
              <a:t>some specific properties, such as </a:t>
            </a:r>
            <a:br>
              <a:rPr lang="en-US" altLang="ko-KR" dirty="0" smtClean="0"/>
            </a:br>
            <a:r>
              <a:rPr lang="en-US" altLang="ko-KR" dirty="0" smtClean="0"/>
              <a:t>power saving enhancement, resource allocation,</a:t>
            </a:r>
            <a:br>
              <a:rPr lang="en-US" altLang="ko-KR" dirty="0" smtClean="0"/>
            </a:br>
            <a:r>
              <a:rPr lang="en-US" altLang="ko-KR" dirty="0" smtClean="0"/>
              <a:t> and efficient channel access</a:t>
            </a:r>
          </a:p>
        </p:txBody>
      </p:sp>
    </p:spTree>
    <p:extLst>
      <p:ext uri="{BB962C8B-B14F-4D97-AF65-F5344CB8AC3E}">
        <p14:creationId xmlns:p14="http://schemas.microsoft.com/office/powerpoint/2010/main" val="29347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MAC </a:t>
            </a:r>
            <a:r>
              <a:rPr lang="en-US" altLang="ko-KR" dirty="0"/>
              <a:t>Layer </a:t>
            </a:r>
            <a:r>
              <a:rPr lang="en-US" altLang="ko-KR" sz="3300" dirty="0" smtClean="0"/>
              <a:t>– Power Saving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14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The legacy 802.11 standard defines two power management modes</a:t>
            </a:r>
            <a:endParaRPr lang="en-US" altLang="ko-KR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Active mode : a station continually turns on the radio components (awake state)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/>
              <a:t>Power saving mode : a station alternates between awake state and doze state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/>
              <a:t>The station in doze state turns off the radio </a:t>
            </a:r>
            <a:br>
              <a:rPr lang="en-US" altLang="ko-KR" dirty="0" smtClean="0"/>
            </a:br>
            <a:r>
              <a:rPr lang="en-US" altLang="ko-KR" dirty="0" smtClean="0"/>
              <a:t>components such that it cannot sense incoming </a:t>
            </a:r>
            <a:br>
              <a:rPr lang="en-US" altLang="ko-KR" dirty="0" smtClean="0"/>
            </a:br>
            <a:r>
              <a:rPr lang="en-US" altLang="ko-KR" dirty="0" smtClean="0"/>
              <a:t>signals at all </a:t>
            </a:r>
            <a:r>
              <a:rPr lang="en-US" altLang="ko-KR" dirty="0" smtClean="0">
                <a:sym typeface="Wingdings" panose="05000000000000000000" pitchFamily="2" charset="2"/>
              </a:rPr>
              <a:t> the AP buffers the packets until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the station wakes up and requests the delivery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of the buffered traffic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However, several undesirable phenomena could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happen, when there exist a large number of stations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The length of the beacon frame could become extremely long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The amount of the buffered traffic is too heavy</a:t>
            </a:r>
            <a:endParaRPr lang="en-US" altLang="ko-KR" dirty="0" smtClean="0"/>
          </a:p>
        </p:txBody>
      </p:sp>
      <p:grpSp>
        <p:nvGrpSpPr>
          <p:cNvPr id="5" name="그룹 4"/>
          <p:cNvGrpSpPr/>
          <p:nvPr/>
        </p:nvGrpSpPr>
        <p:grpSpPr>
          <a:xfrm>
            <a:off x="6556248" y="2870200"/>
            <a:ext cx="5635752" cy="3530600"/>
            <a:chOff x="6235980" y="2870200"/>
            <a:chExt cx="5956020" cy="3530600"/>
          </a:xfrm>
        </p:grpSpPr>
        <p:cxnSp>
          <p:nvCxnSpPr>
            <p:cNvPr id="8" name="직선 연결선 7"/>
            <p:cNvCxnSpPr/>
            <p:nvPr/>
          </p:nvCxnSpPr>
          <p:spPr>
            <a:xfrm>
              <a:off x="6824862" y="3207888"/>
              <a:ext cx="0" cy="31929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10296195" y="3207888"/>
              <a:ext cx="0" cy="31929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화살표 연결선 9"/>
            <p:cNvCxnSpPr/>
            <p:nvPr/>
          </p:nvCxnSpPr>
          <p:spPr>
            <a:xfrm>
              <a:off x="6824859" y="4033837"/>
              <a:ext cx="3471336" cy="2532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605892" y="2870200"/>
              <a:ext cx="437940" cy="310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 smtClean="0"/>
                <a:t>AP</a:t>
              </a:r>
              <a:endParaRPr lang="ko-KR" altLang="en-US" sz="15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889673" y="2870200"/>
              <a:ext cx="828560" cy="310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 smtClean="0"/>
                <a:t>Station</a:t>
              </a:r>
              <a:endParaRPr lang="ko-KR" altLang="en-US" sz="1500" b="1" dirty="0"/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6605892" y="4033837"/>
              <a:ext cx="409682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10533262" y="3351382"/>
              <a:ext cx="0" cy="68245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0328335" y="3560192"/>
              <a:ext cx="793807" cy="2362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000" i="1" dirty="0"/>
                <a:t>d</a:t>
              </a:r>
              <a:r>
                <a:rPr lang="en-US" altLang="ko-KR" sz="1000" i="1" dirty="0" smtClean="0"/>
                <a:t>oze state</a:t>
              </a:r>
              <a:endParaRPr lang="ko-KR" altLang="en-US" sz="1000" i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99775" y="4175685"/>
              <a:ext cx="2494594" cy="236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Partial virtual bitmap field in the TIM IE</a:t>
              </a:r>
              <a:endParaRPr lang="ko-KR" altLang="en-US" sz="10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35980" y="3988184"/>
              <a:ext cx="607859" cy="3839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Beacon</a:t>
              </a:r>
              <a:br>
                <a:rPr lang="en-US" altLang="ko-KR" sz="1000" dirty="0" smtClean="0"/>
              </a:br>
              <a:r>
                <a:rPr lang="en-US" altLang="ko-KR" sz="1000" dirty="0" smtClean="0"/>
                <a:t>frame</a:t>
              </a:r>
              <a:endParaRPr lang="ko-KR" altLang="en-US" sz="1000" dirty="0"/>
            </a:p>
          </p:txBody>
        </p:sp>
        <p:cxnSp>
          <p:nvCxnSpPr>
            <p:cNvPr id="20" name="직선 화살표 연결선 19"/>
            <p:cNvCxnSpPr/>
            <p:nvPr/>
          </p:nvCxnSpPr>
          <p:spPr>
            <a:xfrm>
              <a:off x="11903447" y="4037174"/>
              <a:ext cx="0" cy="16347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1318043" y="4854556"/>
              <a:ext cx="873957" cy="2362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000" i="1" dirty="0" smtClean="0"/>
                <a:t>awake state</a:t>
              </a:r>
              <a:endParaRPr lang="ko-KR" altLang="en-US" sz="1000" i="1" dirty="0"/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 flipH="1">
              <a:off x="6843839" y="4578834"/>
              <a:ext cx="3460115" cy="3906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0273989" y="4191056"/>
              <a:ext cx="1649811" cy="236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If there is buffered traffic</a:t>
              </a:r>
              <a:endParaRPr lang="ko-KR" altLang="en-US" sz="10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69462" y="4809995"/>
              <a:ext cx="1838965" cy="236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Power Saving(PS)-poll frame</a:t>
              </a:r>
              <a:endParaRPr lang="ko-KR" altLang="en-US" sz="10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273989" y="4481266"/>
              <a:ext cx="994183" cy="236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Control frame</a:t>
              </a:r>
              <a:endParaRPr lang="ko-KR" altLang="en-US" sz="1000" dirty="0"/>
            </a:p>
          </p:txBody>
        </p:sp>
        <p:cxnSp>
          <p:nvCxnSpPr>
            <p:cNvPr id="26" name="직선 화살표 연결선 25"/>
            <p:cNvCxnSpPr/>
            <p:nvPr/>
          </p:nvCxnSpPr>
          <p:spPr>
            <a:xfrm>
              <a:off x="6824859" y="5150810"/>
              <a:ext cx="3471336" cy="2532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/>
            <p:cNvCxnSpPr/>
            <p:nvPr/>
          </p:nvCxnSpPr>
          <p:spPr>
            <a:xfrm>
              <a:off x="6824859" y="5418708"/>
              <a:ext cx="3471336" cy="2532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6809572" y="5208390"/>
              <a:ext cx="1159292" cy="236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buffered packets</a:t>
              </a:r>
              <a:endParaRPr lang="ko-KR" altLang="en-US" sz="1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257416" y="5272318"/>
              <a:ext cx="431528" cy="236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……..</a:t>
              </a:r>
              <a:endParaRPr lang="ko-KR" altLang="en-US" sz="1000" dirty="0"/>
            </a:p>
          </p:txBody>
        </p:sp>
        <p:cxnSp>
          <p:nvCxnSpPr>
            <p:cNvPr id="30" name="직선 연결선 29"/>
            <p:cNvCxnSpPr/>
            <p:nvPr/>
          </p:nvCxnSpPr>
          <p:spPr>
            <a:xfrm>
              <a:off x="6512114" y="5671939"/>
              <a:ext cx="409682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30"/>
            <p:cNvCxnSpPr/>
            <p:nvPr/>
          </p:nvCxnSpPr>
          <p:spPr>
            <a:xfrm>
              <a:off x="10533262" y="5672849"/>
              <a:ext cx="0" cy="68245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0328335" y="5881659"/>
              <a:ext cx="1486304" cy="2362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1000" i="1" dirty="0" smtClean="0"/>
                <a:t>Go back to doze state</a:t>
              </a:r>
              <a:endParaRPr lang="ko-KR" altLang="en-US" sz="1000" i="1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840153" y="3351382"/>
              <a:ext cx="3456042" cy="676322"/>
            </a:xfrm>
            <a:prstGeom prst="rect">
              <a:avLst/>
            </a:prstGeom>
            <a:pattFill prst="dkUpDiag">
              <a:fgClr>
                <a:schemeClr val="bg2"/>
              </a:fgClr>
              <a:bgClr>
                <a:srgbClr val="FFFFF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6605892" y="3351382"/>
              <a:ext cx="409682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7080794" y="3574475"/>
              <a:ext cx="2959465" cy="2362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AP buffers the packet until the station wake up</a:t>
              </a:r>
              <a:endParaRPr lang="ko-KR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743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MAC </a:t>
            </a:r>
            <a:r>
              <a:rPr lang="en-US" altLang="ko-KR" dirty="0"/>
              <a:t>Layer </a:t>
            </a:r>
            <a:r>
              <a:rPr lang="en-US" altLang="ko-KR" sz="3300" dirty="0" smtClean="0"/>
              <a:t>– Power Saving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15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802.11ah introduces a mechanism called TIM </a:t>
            </a:r>
            <a:r>
              <a:rPr lang="en-US" altLang="ko-KR" i="1" dirty="0" smtClean="0">
                <a:sym typeface="Wingdings" panose="05000000000000000000" pitchFamily="2" charset="2"/>
              </a:rPr>
              <a:t>and page segmentation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An AP splits the whole partial virtual bitmap corresponding to on page into multiple page segments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Each power saving station wakes up at the transmission time of the beacon which carries the buffering information of the segments it belongs to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/>
              <a:t>A </a:t>
            </a:r>
            <a:r>
              <a:rPr lang="en-US" altLang="ko-KR" dirty="0" smtClean="0"/>
              <a:t>Delivery TIM</a:t>
            </a:r>
            <a:r>
              <a:rPr lang="en-US" altLang="ko-KR" dirty="0"/>
              <a:t> is a kind of </a:t>
            </a:r>
            <a:r>
              <a:rPr lang="en-US" altLang="ko-KR" dirty="0" smtClean="0"/>
              <a:t>TIM </a:t>
            </a:r>
            <a:r>
              <a:rPr lang="en-US" altLang="ko-KR" dirty="0"/>
              <a:t>which informs the clients about the presence of buffered multicast/broadcast data on the access </a:t>
            </a:r>
            <a:r>
              <a:rPr lang="en-US" altLang="ko-KR" dirty="0" smtClean="0"/>
              <a:t>point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 length of each beacon frame can </a:t>
            </a:r>
            <a:r>
              <a:rPr lang="en-US" altLang="ko-KR" dirty="0" smtClean="0">
                <a:sym typeface="Wingdings" panose="05000000000000000000" pitchFamily="2" charset="2"/>
              </a:rPr>
              <a:t>be </a:t>
            </a:r>
            <a:r>
              <a:rPr lang="en-US" altLang="ko-KR" dirty="0" smtClean="0">
                <a:sym typeface="Wingdings" panose="05000000000000000000" pitchFamily="2" charset="2"/>
              </a:rPr>
              <a:t>shortened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because the partial virtual bitmap field of the TIM 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Power saving stations can only be awake for the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beacon with their affiliated segments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 smtClean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66" y="3991480"/>
            <a:ext cx="5334000" cy="23145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15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MAC </a:t>
            </a:r>
            <a:r>
              <a:rPr lang="en-US" altLang="ko-KR" dirty="0"/>
              <a:t>Layer </a:t>
            </a:r>
            <a:r>
              <a:rPr lang="en-US" altLang="ko-KR" sz="3300" dirty="0" smtClean="0"/>
              <a:t>– Channel Access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16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In 802.11ah system, power saving stations are categorized into two classes</a:t>
            </a:r>
            <a:endParaRPr lang="en-US" altLang="ko-KR" dirty="0"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u="sng" dirty="0" smtClean="0">
                <a:sym typeface="Wingdings" panose="05000000000000000000" pitchFamily="2" charset="2"/>
              </a:rPr>
              <a:t>TIM station</a:t>
            </a:r>
            <a:r>
              <a:rPr lang="en-US" altLang="ko-KR" sz="1500" dirty="0" smtClean="0">
                <a:sym typeface="Wingdings" panose="05000000000000000000" pitchFamily="2" charset="2"/>
              </a:rPr>
              <a:t> : The packet buffering information for these stations is included in TIM IE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u="sng" dirty="0" smtClean="0">
                <a:sym typeface="Wingdings" panose="05000000000000000000" pitchFamily="2" charset="2"/>
              </a:rPr>
              <a:t>non-TIM station</a:t>
            </a:r>
            <a:r>
              <a:rPr lang="en-US" altLang="ko-KR" sz="1500" dirty="0" smtClean="0">
                <a:sym typeface="Wingdings" panose="05000000000000000000" pitchFamily="2" charset="2"/>
              </a:rPr>
              <a:t> : the buffering information is not included in TIM IE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non-TIM station can keep in doze state over a longer period without worrying about beacon reception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For non-TIM station, AP may allow them to request buffered downlink or uplink traffic at any time upon waking up  Uncontrollable traffic incurred by these non-TIM stations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 wake-up time of non-TIM stations and their channel access attempts could be spread out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b="1" i="1" dirty="0">
                <a:sym typeface="Wingdings" panose="05000000000000000000" pitchFamily="2" charset="2"/>
              </a:rPr>
              <a:t>T</a:t>
            </a:r>
            <a:r>
              <a:rPr lang="en-US" altLang="ko-KR" sz="1500" i="1" dirty="0">
                <a:sym typeface="Wingdings" panose="05000000000000000000" pitchFamily="2" charset="2"/>
              </a:rPr>
              <a:t>arget </a:t>
            </a:r>
            <a:r>
              <a:rPr lang="en-US" altLang="ko-KR" sz="1500" b="1" i="1" dirty="0">
                <a:sym typeface="Wingdings" panose="05000000000000000000" pitchFamily="2" charset="2"/>
              </a:rPr>
              <a:t>W</a:t>
            </a:r>
            <a:r>
              <a:rPr lang="en-US" altLang="ko-KR" sz="1500" i="1" dirty="0">
                <a:sym typeface="Wingdings" panose="05000000000000000000" pitchFamily="2" charset="2"/>
              </a:rPr>
              <a:t>ake </a:t>
            </a:r>
            <a:r>
              <a:rPr lang="en-US" altLang="ko-KR" sz="1500" b="1" i="1" dirty="0" smtClean="0">
                <a:sym typeface="Wingdings" panose="05000000000000000000" pitchFamily="2" charset="2"/>
              </a:rPr>
              <a:t>T</a:t>
            </a:r>
            <a:r>
              <a:rPr lang="en-US" altLang="ko-KR" sz="1500" i="1" dirty="0" smtClean="0">
                <a:sym typeface="Wingdings" panose="05000000000000000000" pitchFamily="2" charset="2"/>
              </a:rPr>
              <a:t>ime </a:t>
            </a:r>
            <a:r>
              <a:rPr lang="en-US" altLang="ko-KR" sz="1500" dirty="0" smtClean="0">
                <a:sym typeface="Wingdings" panose="05000000000000000000" pitchFamily="2" charset="2"/>
              </a:rPr>
              <a:t>(</a:t>
            </a:r>
            <a:r>
              <a:rPr lang="en-US" altLang="ko-KR" sz="1500" dirty="0">
                <a:sym typeface="Wingdings" panose="05000000000000000000" pitchFamily="2" charset="2"/>
              </a:rPr>
              <a:t>TWT) : association request and association response </a:t>
            </a:r>
            <a:r>
              <a:rPr lang="en-US" altLang="ko-KR" sz="1500" dirty="0" smtClean="0">
                <a:sym typeface="Wingdings" panose="05000000000000000000" pitchFamily="2" charset="2"/>
              </a:rPr>
              <a:t>frames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smtClean="0">
                <a:sym typeface="Wingdings" panose="05000000000000000000" pitchFamily="2" charset="2"/>
              </a:rPr>
              <a:t>request type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smtClean="0">
                <a:sym typeface="Wingdings" panose="05000000000000000000" pitchFamily="2" charset="2"/>
              </a:rPr>
              <a:t>target wake time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smtClean="0">
                <a:sym typeface="Wingdings" panose="05000000000000000000" pitchFamily="2" charset="2"/>
              </a:rPr>
              <a:t>minimum wake duration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dirty="0" smtClean="0">
                <a:sym typeface="Wingdings" panose="05000000000000000000" pitchFamily="2" charset="2"/>
              </a:rPr>
              <a:t>wake interval mantissa</a:t>
            </a:r>
            <a:endParaRPr lang="en-US" altLang="ko-KR" sz="1300" dirty="0"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b="1" i="1" dirty="0">
                <a:sym typeface="Wingdings" panose="05000000000000000000" pitchFamily="2" charset="2"/>
              </a:rPr>
              <a:t>N</a:t>
            </a:r>
            <a:r>
              <a:rPr lang="en-US" altLang="ko-KR" sz="1500" i="1" dirty="0">
                <a:sym typeface="Wingdings" panose="05000000000000000000" pitchFamily="2" charset="2"/>
              </a:rPr>
              <a:t>ull </a:t>
            </a:r>
            <a:r>
              <a:rPr lang="en-US" altLang="ko-KR" sz="1500" b="1" i="1" dirty="0" smtClean="0">
                <a:sym typeface="Wingdings" panose="05000000000000000000" pitchFamily="2" charset="2"/>
              </a:rPr>
              <a:t>D</a:t>
            </a:r>
            <a:r>
              <a:rPr lang="en-US" altLang="ko-KR" sz="1500" i="1" dirty="0" smtClean="0">
                <a:sym typeface="Wingdings" panose="05000000000000000000" pitchFamily="2" charset="2"/>
              </a:rPr>
              <a:t>ata </a:t>
            </a:r>
            <a:r>
              <a:rPr lang="en-US" altLang="ko-KR" sz="1500" b="1" i="1" dirty="0" smtClean="0">
                <a:sym typeface="Wingdings" panose="05000000000000000000" pitchFamily="2" charset="2"/>
              </a:rPr>
              <a:t>P</a:t>
            </a:r>
            <a:r>
              <a:rPr lang="en-US" altLang="ko-KR" sz="1500" i="1" dirty="0" smtClean="0">
                <a:sym typeface="Wingdings" panose="05000000000000000000" pitchFamily="2" charset="2"/>
              </a:rPr>
              <a:t>acket </a:t>
            </a:r>
            <a:r>
              <a:rPr lang="en-US" altLang="ko-KR" sz="1500" dirty="0" smtClean="0">
                <a:sym typeface="Wingdings" panose="05000000000000000000" pitchFamily="2" charset="2"/>
              </a:rPr>
              <a:t>(</a:t>
            </a:r>
            <a:r>
              <a:rPr lang="en-US" altLang="ko-KR" sz="1500" dirty="0">
                <a:sym typeface="Wingdings" panose="05000000000000000000" pitchFamily="2" charset="2"/>
              </a:rPr>
              <a:t>NDP) </a:t>
            </a:r>
            <a:r>
              <a:rPr lang="en-US" altLang="ko-KR" sz="1500" i="1" dirty="0">
                <a:sym typeface="Wingdings" panose="05000000000000000000" pitchFamily="2" charset="2"/>
              </a:rPr>
              <a:t>paging</a:t>
            </a:r>
            <a:r>
              <a:rPr lang="en-US" altLang="ko-KR" sz="1500" dirty="0">
                <a:sym typeface="Wingdings" panose="05000000000000000000" pitchFamily="2" charset="2"/>
              </a:rPr>
              <a:t> frame : contains the information of buffering status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014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MAC </a:t>
            </a:r>
            <a:r>
              <a:rPr lang="en-US" altLang="ko-KR" dirty="0"/>
              <a:t>Layer </a:t>
            </a:r>
            <a:r>
              <a:rPr lang="en-US" altLang="ko-KR" sz="3300" dirty="0" smtClean="0"/>
              <a:t>– Channel Access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17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For TIM station, 802.11ah has focused its efforts on defining a new type of contention-free channel access mechanism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An AP may indicate to a TIM station a time slot during which the station is allowed to transmit or to receive packets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b="1" i="1" dirty="0">
                <a:sym typeface="Wingdings" panose="05000000000000000000" pitchFamily="2" charset="2"/>
              </a:rPr>
              <a:t>R</a:t>
            </a:r>
            <a:r>
              <a:rPr lang="en-US" altLang="ko-KR" sz="1500" i="1" dirty="0">
                <a:sym typeface="Wingdings" panose="05000000000000000000" pitchFamily="2" charset="2"/>
              </a:rPr>
              <a:t>estricted </a:t>
            </a:r>
            <a:r>
              <a:rPr lang="en-US" altLang="ko-KR" sz="1500" b="1" i="1" dirty="0">
                <a:sym typeface="Wingdings" panose="05000000000000000000" pitchFamily="2" charset="2"/>
              </a:rPr>
              <a:t>A</a:t>
            </a:r>
            <a:r>
              <a:rPr lang="en-US" altLang="ko-KR" sz="1500" i="1" dirty="0">
                <a:sym typeface="Wingdings" panose="05000000000000000000" pitchFamily="2" charset="2"/>
              </a:rPr>
              <a:t>ccess </a:t>
            </a:r>
            <a:r>
              <a:rPr lang="en-US" altLang="ko-KR" sz="1500" b="1" i="1" dirty="0">
                <a:sym typeface="Wingdings" panose="05000000000000000000" pitchFamily="2" charset="2"/>
              </a:rPr>
              <a:t>W</a:t>
            </a:r>
            <a:r>
              <a:rPr lang="en-US" altLang="ko-KR" sz="1500" i="1" dirty="0">
                <a:sym typeface="Wingdings" panose="05000000000000000000" pitchFamily="2" charset="2"/>
              </a:rPr>
              <a:t>indow </a:t>
            </a:r>
            <a:r>
              <a:rPr lang="en-US" altLang="ko-KR" sz="1500" dirty="0">
                <a:sym typeface="Wingdings" panose="05000000000000000000" pitchFamily="2" charset="2"/>
              </a:rPr>
              <a:t>(RAW</a:t>
            </a:r>
            <a:r>
              <a:rPr lang="en-US" altLang="ko-KR" sz="1500" dirty="0" smtClean="0">
                <a:sym typeface="Wingdings" panose="05000000000000000000" pitchFamily="2" charset="2"/>
              </a:rPr>
              <a:t>)</a:t>
            </a:r>
            <a:br>
              <a:rPr lang="en-US" altLang="ko-KR" sz="1500" dirty="0" smtClean="0">
                <a:sym typeface="Wingdings" panose="05000000000000000000" pitchFamily="2" charset="2"/>
              </a:rPr>
            </a:br>
            <a:r>
              <a:rPr lang="en-US" altLang="ko-KR" sz="1500" dirty="0" smtClean="0">
                <a:sym typeface="Wingdings" panose="05000000000000000000" pitchFamily="2" charset="2"/>
              </a:rPr>
              <a:t> </a:t>
            </a:r>
            <a:r>
              <a:rPr lang="en-US" altLang="ko-KR" sz="1500" dirty="0">
                <a:sym typeface="Wingdings" panose="05000000000000000000" pitchFamily="2" charset="2"/>
              </a:rPr>
              <a:t>: a time duration composed of several time slots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b="1" dirty="0">
                <a:sym typeface="Wingdings" panose="05000000000000000000" pitchFamily="2" charset="2"/>
              </a:rPr>
              <a:t>R</a:t>
            </a:r>
            <a:r>
              <a:rPr lang="en-US" altLang="ko-KR" sz="1500" dirty="0">
                <a:sym typeface="Wingdings" panose="05000000000000000000" pitchFamily="2" charset="2"/>
              </a:rPr>
              <a:t>AW </a:t>
            </a:r>
            <a:r>
              <a:rPr lang="en-US" altLang="ko-KR" sz="1500" b="1" i="1" dirty="0">
                <a:sym typeface="Wingdings" panose="05000000000000000000" pitchFamily="2" charset="2"/>
              </a:rPr>
              <a:t>P</a:t>
            </a:r>
            <a:r>
              <a:rPr lang="en-US" altLang="ko-KR" sz="1500" i="1" dirty="0">
                <a:sym typeface="Wingdings" panose="05000000000000000000" pitchFamily="2" charset="2"/>
              </a:rPr>
              <a:t>arameter </a:t>
            </a:r>
            <a:r>
              <a:rPr lang="en-US" altLang="ko-KR" sz="1500" b="1" i="1" dirty="0">
                <a:sym typeface="Wingdings" panose="05000000000000000000" pitchFamily="2" charset="2"/>
              </a:rPr>
              <a:t>S</a:t>
            </a:r>
            <a:r>
              <a:rPr lang="en-US" altLang="ko-KR" sz="1500" i="1" dirty="0">
                <a:sym typeface="Wingdings" panose="05000000000000000000" pitchFamily="2" charset="2"/>
              </a:rPr>
              <a:t>et </a:t>
            </a:r>
            <a:r>
              <a:rPr lang="en-US" altLang="ko-KR" sz="1500" dirty="0">
                <a:sym typeface="Wingdings" panose="05000000000000000000" pitchFamily="2" charset="2"/>
              </a:rPr>
              <a:t>(RPS</a:t>
            </a:r>
            <a:r>
              <a:rPr lang="en-US" altLang="ko-KR" sz="1500" dirty="0" smtClean="0">
                <a:sym typeface="Wingdings" panose="05000000000000000000" pitchFamily="2" charset="2"/>
              </a:rPr>
              <a:t>)</a:t>
            </a:r>
            <a:br>
              <a:rPr lang="en-US" altLang="ko-KR" sz="1500" dirty="0" smtClean="0">
                <a:sym typeface="Wingdings" panose="05000000000000000000" pitchFamily="2" charset="2"/>
              </a:rPr>
            </a:br>
            <a:r>
              <a:rPr lang="en-US" altLang="ko-KR" sz="1500" dirty="0" smtClean="0">
                <a:sym typeface="Wingdings" panose="05000000000000000000" pitchFamily="2" charset="2"/>
              </a:rPr>
              <a:t> </a:t>
            </a:r>
            <a:r>
              <a:rPr lang="en-US" altLang="ko-KR" sz="1500" dirty="0">
                <a:sym typeface="Wingdings" panose="05000000000000000000" pitchFamily="2" charset="2"/>
              </a:rPr>
              <a:t>: the parameters related with </a:t>
            </a:r>
            <a:r>
              <a:rPr lang="en-US" altLang="ko-KR" sz="1500" dirty="0" smtClean="0">
                <a:sym typeface="Wingdings" panose="05000000000000000000" pitchFamily="2" charset="2"/>
              </a:rPr>
              <a:t>RAW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In order to enable the AP to adaptively manage the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RAW allocation, AP determine how to schedule the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uplink and downlink transmission efficiently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b="1" i="1" dirty="0" smtClean="0">
                <a:sym typeface="Wingdings" panose="05000000000000000000" pitchFamily="2" charset="2"/>
              </a:rPr>
              <a:t>R</a:t>
            </a:r>
            <a:r>
              <a:rPr lang="en-US" altLang="ko-KR" sz="1500" i="1" dirty="0" smtClean="0">
                <a:sym typeface="Wingdings" panose="05000000000000000000" pitchFamily="2" charset="2"/>
              </a:rPr>
              <a:t>esource </a:t>
            </a:r>
            <a:r>
              <a:rPr lang="en-US" altLang="ko-KR" sz="1500" b="1" i="1" dirty="0" smtClean="0">
                <a:sym typeface="Wingdings" panose="05000000000000000000" pitchFamily="2" charset="2"/>
              </a:rPr>
              <a:t>A</a:t>
            </a:r>
            <a:r>
              <a:rPr lang="en-US" altLang="ko-KR" sz="1500" i="1" dirty="0" smtClean="0">
                <a:sym typeface="Wingdings" panose="05000000000000000000" pitchFamily="2" charset="2"/>
              </a:rPr>
              <a:t>llocation </a:t>
            </a:r>
            <a:r>
              <a:rPr lang="en-US" altLang="ko-KR" sz="1500" dirty="0" smtClean="0">
                <a:sym typeface="Wingdings" panose="05000000000000000000" pitchFamily="2" charset="2"/>
              </a:rPr>
              <a:t>(RA) frame : the scheduling information of each individual station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b="1" i="1" dirty="0" smtClean="0">
                <a:sym typeface="Wingdings" panose="05000000000000000000" pitchFamily="2" charset="2"/>
              </a:rPr>
              <a:t>U</a:t>
            </a:r>
            <a:r>
              <a:rPr lang="en-US" altLang="ko-KR" sz="1500" i="1" dirty="0" smtClean="0">
                <a:sym typeface="Wingdings" panose="05000000000000000000" pitchFamily="2" charset="2"/>
              </a:rPr>
              <a:t>plink </a:t>
            </a:r>
            <a:r>
              <a:rPr lang="en-US" altLang="ko-KR" sz="1500" b="1" i="1" dirty="0" smtClean="0">
                <a:sym typeface="Wingdings" panose="05000000000000000000" pitchFamily="2" charset="2"/>
              </a:rPr>
              <a:t>D</a:t>
            </a:r>
            <a:r>
              <a:rPr lang="en-US" altLang="ko-KR" sz="1500" i="1" dirty="0" smtClean="0">
                <a:sym typeface="Wingdings" panose="05000000000000000000" pitchFamily="2" charset="2"/>
              </a:rPr>
              <a:t>ata </a:t>
            </a:r>
            <a:r>
              <a:rPr lang="en-US" altLang="ko-KR" sz="1500" b="1" i="1" dirty="0" smtClean="0">
                <a:sym typeface="Wingdings" panose="05000000000000000000" pitchFamily="2" charset="2"/>
              </a:rPr>
              <a:t>I</a:t>
            </a:r>
            <a:r>
              <a:rPr lang="en-US" altLang="ko-KR" sz="1500" i="1" dirty="0" smtClean="0">
                <a:sym typeface="Wingdings" panose="05000000000000000000" pitchFamily="2" charset="2"/>
              </a:rPr>
              <a:t>ndication </a:t>
            </a:r>
            <a:r>
              <a:rPr lang="en-US" altLang="ko-KR" sz="1500" dirty="0" smtClean="0">
                <a:sym typeface="Wingdings" panose="05000000000000000000" pitchFamily="2" charset="2"/>
              </a:rPr>
              <a:t>(UDI) : indicate the existence of the uplink frame of a station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962" y="2986151"/>
            <a:ext cx="5210175" cy="28098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4062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MAC </a:t>
            </a:r>
            <a:r>
              <a:rPr lang="en-US" altLang="ko-KR" dirty="0"/>
              <a:t>Layer </a:t>
            </a:r>
            <a:r>
              <a:rPr lang="en-US" altLang="ko-KR" sz="3300" dirty="0" smtClean="0"/>
              <a:t>– Throughput Enhancements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18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A major deficiency of 802.11ah is its low data rates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To reduce protocol overheads, a more compact MAC header format has been proposed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 address 3 field is optionally included and its inclusion is indicated by the indication bit in FC field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Some necessary information contained in </a:t>
            </a:r>
            <a:r>
              <a:rPr lang="en-US" altLang="ko-KR" dirty="0" err="1" smtClean="0">
                <a:sym typeface="Wingdings" panose="05000000000000000000" pitchFamily="2" charset="2"/>
              </a:rPr>
              <a:t>QoS</a:t>
            </a:r>
            <a:r>
              <a:rPr lang="en-US" altLang="ko-KR" dirty="0" smtClean="0">
                <a:sym typeface="Wingdings" panose="05000000000000000000" pitchFamily="2" charset="2"/>
              </a:rPr>
              <a:t> filed and HT field is moved to SIG field in the PHY header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There is no duration/ID field so that virtual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carrier sensing is not supported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Alt lease 12 bytes overhead is saved in both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uplink and downlink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240" y="3344608"/>
            <a:ext cx="5915025" cy="3076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타원 7"/>
          <p:cNvSpPr/>
          <p:nvPr/>
        </p:nvSpPr>
        <p:spPr>
          <a:xfrm>
            <a:off x="7449577" y="3344608"/>
            <a:ext cx="678012" cy="6513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7788583" y="4443984"/>
            <a:ext cx="678012" cy="6325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>
            <a:stCxn id="8" idx="4"/>
            <a:endCxn id="9" idx="0"/>
          </p:cNvCxnSpPr>
          <p:nvPr/>
        </p:nvCxnSpPr>
        <p:spPr>
          <a:xfrm>
            <a:off x="7788583" y="3995928"/>
            <a:ext cx="339006" cy="448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/>
          <p:cNvSpPr/>
          <p:nvPr/>
        </p:nvSpPr>
        <p:spPr>
          <a:xfrm>
            <a:off x="8235961" y="3344608"/>
            <a:ext cx="678012" cy="6513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8730415" y="5082581"/>
            <a:ext cx="678012" cy="6325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화살표 연결선 26"/>
          <p:cNvCxnSpPr>
            <a:stCxn id="25" idx="4"/>
            <a:endCxn id="26" idx="0"/>
          </p:cNvCxnSpPr>
          <p:nvPr/>
        </p:nvCxnSpPr>
        <p:spPr>
          <a:xfrm>
            <a:off x="8574967" y="3995928"/>
            <a:ext cx="494454" cy="10866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29"/>
          <p:cNvSpPr/>
          <p:nvPr/>
        </p:nvSpPr>
        <p:spPr>
          <a:xfrm>
            <a:off x="9740107" y="3380942"/>
            <a:ext cx="678012" cy="6513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9478825" y="4443984"/>
            <a:ext cx="678012" cy="6325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3" name="직선 화살표 연결선 32"/>
          <p:cNvCxnSpPr>
            <a:stCxn id="30" idx="4"/>
            <a:endCxn id="32" idx="0"/>
          </p:cNvCxnSpPr>
          <p:nvPr/>
        </p:nvCxnSpPr>
        <p:spPr>
          <a:xfrm flipH="1">
            <a:off x="9817831" y="4032262"/>
            <a:ext cx="261282" cy="4117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09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MAC </a:t>
            </a:r>
            <a:r>
              <a:rPr lang="en-US" altLang="ko-KR" dirty="0"/>
              <a:t>Layer </a:t>
            </a:r>
            <a:r>
              <a:rPr lang="en-US" altLang="ko-KR" sz="3300" dirty="0" smtClean="0"/>
              <a:t>– Throughput Enhancements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19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487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In order to shorten the ACK frame, 802.11ah has proposed </a:t>
            </a:r>
            <a:br>
              <a:rPr lang="en-US" altLang="ko-KR" dirty="0" smtClean="0">
                <a:sym typeface="Wingdings" panose="05000000000000000000" pitchFamily="2" charset="2"/>
              </a:rPr>
            </a:br>
            <a:r>
              <a:rPr lang="en-US" altLang="ko-KR" dirty="0" smtClean="0">
                <a:sym typeface="Wingdings" panose="05000000000000000000" pitchFamily="2" charset="2"/>
              </a:rPr>
              <a:t>a new ACK frame format called </a:t>
            </a:r>
            <a:r>
              <a:rPr lang="en-US" altLang="ko-KR" b="1" i="1" dirty="0" smtClean="0">
                <a:sym typeface="Wingdings" panose="05000000000000000000" pitchFamily="2" charset="2"/>
              </a:rPr>
              <a:t>N</a:t>
            </a:r>
            <a:r>
              <a:rPr lang="en-US" altLang="ko-KR" i="1" dirty="0" smtClean="0">
                <a:sym typeface="Wingdings" panose="05000000000000000000" pitchFamily="2" charset="2"/>
              </a:rPr>
              <a:t>ull </a:t>
            </a:r>
            <a:r>
              <a:rPr lang="en-US" altLang="ko-KR" b="1" i="1" dirty="0" smtClean="0">
                <a:sym typeface="Wingdings" panose="05000000000000000000" pitchFamily="2" charset="2"/>
              </a:rPr>
              <a:t>D</a:t>
            </a:r>
            <a:r>
              <a:rPr lang="en-US" altLang="ko-KR" i="1" dirty="0" smtClean="0">
                <a:sym typeface="Wingdings" panose="05000000000000000000" pitchFamily="2" charset="2"/>
              </a:rPr>
              <a:t>ata </a:t>
            </a:r>
            <a:r>
              <a:rPr lang="en-US" altLang="ko-KR" b="1" i="1" dirty="0" smtClean="0">
                <a:sym typeface="Wingdings" panose="05000000000000000000" pitchFamily="2" charset="2"/>
              </a:rPr>
              <a:t>P</a:t>
            </a:r>
            <a:r>
              <a:rPr lang="en-US" altLang="ko-KR" i="1" dirty="0" smtClean="0">
                <a:sym typeface="Wingdings" panose="05000000000000000000" pitchFamily="2" charset="2"/>
              </a:rPr>
              <a:t>acket</a:t>
            </a:r>
            <a:r>
              <a:rPr lang="en-US" altLang="ko-KR" dirty="0" smtClean="0">
                <a:sym typeface="Wingdings" panose="05000000000000000000" pitchFamily="2" charset="2"/>
              </a:rPr>
              <a:t> (NDP) ACK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NDP frames were included in .11ac as short frames used for channel calibration needed for beamforming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802.11ah extends the concept of NDP, allowing to include some useful information in the SIG field of the PHY header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 reserved value is defined to indicate another feedback method, called </a:t>
            </a:r>
            <a:r>
              <a:rPr lang="en-US" altLang="ko-KR" i="1" dirty="0" smtClean="0">
                <a:sym typeface="Wingdings" panose="05000000000000000000" pitchFamily="2" charset="2"/>
              </a:rPr>
              <a:t>speed frame exchange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If the receiver has a frame destined to the </a:t>
            </a:r>
            <a:br>
              <a:rPr lang="en-US" altLang="ko-KR" sz="1500" dirty="0" smtClean="0">
                <a:sym typeface="Wingdings" panose="05000000000000000000" pitchFamily="2" charset="2"/>
              </a:rPr>
            </a:br>
            <a:r>
              <a:rPr lang="en-US" altLang="ko-KR" sz="1500" dirty="0" smtClean="0">
                <a:sym typeface="Wingdings" panose="05000000000000000000" pitchFamily="2" charset="2"/>
              </a:rPr>
              <a:t>transmitter, it can notify the successful reception </a:t>
            </a:r>
            <a:br>
              <a:rPr lang="en-US" altLang="ko-KR" sz="1500" dirty="0" smtClean="0">
                <a:sym typeface="Wingdings" panose="05000000000000000000" pitchFamily="2" charset="2"/>
              </a:rPr>
            </a:br>
            <a:r>
              <a:rPr lang="en-US" altLang="ko-KR" sz="1500" dirty="0" smtClean="0">
                <a:sym typeface="Wingdings" panose="05000000000000000000" pitchFamily="2" charset="2"/>
              </a:rPr>
              <a:t>by transmitting its data frame instead of ACK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If the transmitter successfully receives the </a:t>
            </a:r>
            <a:br>
              <a:rPr lang="en-US" altLang="ko-KR" sz="1500" dirty="0" smtClean="0">
                <a:sym typeface="Wingdings" panose="05000000000000000000" pitchFamily="2" charset="2"/>
              </a:rPr>
            </a:br>
            <a:r>
              <a:rPr lang="en-US" altLang="ko-KR" sz="1500" dirty="0" smtClean="0">
                <a:sym typeface="Wingdings" panose="05000000000000000000" pitchFamily="2" charset="2"/>
              </a:rPr>
              <a:t>receiver’s data frame, it can reply with its data </a:t>
            </a:r>
            <a:br>
              <a:rPr lang="en-US" altLang="ko-KR" sz="1500" dirty="0" smtClean="0">
                <a:sym typeface="Wingdings" panose="05000000000000000000" pitchFamily="2" charset="2"/>
              </a:rPr>
            </a:br>
            <a:r>
              <a:rPr lang="en-US" altLang="ko-KR" sz="1500" dirty="0" smtClean="0">
                <a:sym typeface="Wingdings" panose="05000000000000000000" pitchFamily="2" charset="2"/>
              </a:rPr>
              <a:t>frame instead of other control frame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 smtClean="0">
              <a:sym typeface="Wingdings" panose="05000000000000000000" pitchFamily="2" charset="2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382" y="1660823"/>
            <a:ext cx="3934883" cy="7430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212" y="4063725"/>
            <a:ext cx="6106053" cy="23895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519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Performance Evaluation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20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We assume that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The transmission range is calculated by only considering path loss effect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The transmission are conducted with a single spatial stream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sz="1500" dirty="0" smtClean="0"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 smtClean="0">
              <a:sym typeface="Wingdings" panose="05000000000000000000" pitchFamily="2" charset="2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0" y="2840810"/>
            <a:ext cx="5619750" cy="3648075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6764867" y="4152043"/>
            <a:ext cx="50833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Transmission power : 200mW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FC(900) : 802.11ah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FC(2.4) : 802.11n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FC(5) : 802.11ac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CBW(20) : 20MHz channel bandwidth(2.4GHz, 5GHz band)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CBW(2) : 2MHz channel bandwidth(900MHz band)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CBW(1) : 1MHz channel bandwidth</a:t>
            </a:r>
          </a:p>
        </p:txBody>
      </p:sp>
    </p:spTree>
    <p:extLst>
      <p:ext uri="{BB962C8B-B14F-4D97-AF65-F5344CB8AC3E}">
        <p14:creationId xmlns:p14="http://schemas.microsoft.com/office/powerpoint/2010/main" val="183803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Performance Evaluation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21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02" y="2215689"/>
            <a:ext cx="5795963" cy="3618577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6764867" y="4152043"/>
            <a:ext cx="5083316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Transmission power : 200mW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FC(900) : 802.11ah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FC(2.4) : 802.11n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FC(5) : 802.11ac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CBW(20) : 20MHz channel bandwidth(2.4GHz, 5GHz band)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CBW(2) : 2MHz channel bandwidth(900MHz band)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>
                <a:solidFill>
                  <a:prstClr val="black"/>
                </a:solidFill>
                <a:sym typeface="Wingdings" panose="05000000000000000000" pitchFamily="2" charset="2"/>
              </a:rPr>
              <a:t>CBW(1) : 1MHz channel bandwidth</a:t>
            </a:r>
          </a:p>
        </p:txBody>
      </p:sp>
    </p:spTree>
    <p:extLst>
      <p:ext uri="{BB962C8B-B14F-4D97-AF65-F5344CB8AC3E}">
        <p14:creationId xmlns:p14="http://schemas.microsoft.com/office/powerpoint/2010/main" val="421280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Performance Evaluation</a:t>
            </a:r>
            <a:endParaRPr lang="ko-KR" altLang="en-US" sz="3300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22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733" y="3124200"/>
            <a:ext cx="4968911" cy="338535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6764867" y="4152043"/>
            <a:ext cx="5083316" cy="353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300" dirty="0" smtClean="0">
                <a:solidFill>
                  <a:prstClr val="black"/>
                </a:solidFill>
                <a:sym typeface="Wingdings" panose="05000000000000000000" pitchFamily="2" charset="2"/>
              </a:rPr>
              <a:t>compact format : short MAC header and NDPACK</a:t>
            </a:r>
            <a:endParaRPr lang="en-US" altLang="ko-KR" sz="1300" dirty="0">
              <a:solidFill>
                <a:prstClr val="black"/>
              </a:solidFill>
              <a:sym typeface="Wingdings" panose="05000000000000000000" pitchFamily="2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167" y="1591500"/>
            <a:ext cx="111233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We assume that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A single transmitter and a single receiver without channel errors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The transmission are conducted 2MHz channel with a single spatial stream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500" dirty="0" smtClean="0">
                <a:sym typeface="Wingdings" panose="05000000000000000000" pitchFamily="2" charset="2"/>
              </a:rPr>
              <a:t>Due to traffic pattern of 802.11ah usage model, we set the packet size to a relatively small value (100 bytes)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sz="1500" dirty="0" smtClean="0"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ko-KR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7568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B63037-EE0A-4204-8196-F54D8FBCAF19}" type="slidenum">
              <a:rPr lang="ko-KR" altLang="en-US" smtClean="0"/>
              <a:pPr/>
              <a:t>23</a:t>
            </a:fld>
            <a:r>
              <a:rPr lang="en-US" altLang="ko-KR" dirty="0" smtClean="0"/>
              <a:t>/23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ko-KR" dirty="0" smtClean="0"/>
              <a:t>IEEE 802.11ah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9167" y="1591500"/>
            <a:ext cx="111233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 transmission range of 802.11ah is much longer than existing Wi-Fi systems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 throughput can be significantly improved by newly adopted medium access schemes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 standardization of 802.11ah is still on-going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There are some remaining issues need to be resolved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smtClean="0">
                <a:sym typeface="Wingdings" panose="05000000000000000000" pitchFamily="2" charset="2"/>
              </a:rPr>
              <a:t>Performance degradation due to the interference caused by neighboring AP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dirty="0" smtClean="0">
                <a:sym typeface="Wingdings" panose="05000000000000000000" pitchFamily="2" charset="2"/>
              </a:rPr>
              <a:t>802.11ah will be used for many emerging applications over very large scale wireless networks</a:t>
            </a:r>
            <a:endParaRPr lang="en-US" altLang="ko-KR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6564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12909</TotalTime>
  <Words>1523</Words>
  <Application>Microsoft Office PowerPoint</Application>
  <PresentationFormat>와이드스크린</PresentationFormat>
  <Paragraphs>232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9" baseType="lpstr">
      <vt:lpstr>돋움</vt:lpstr>
      <vt:lpstr>맑은 고딕</vt:lpstr>
      <vt:lpstr>Arial</vt:lpstr>
      <vt:lpstr>Arial</vt:lpstr>
      <vt:lpstr>Wingdings</vt:lpstr>
      <vt:lpstr>Office 테마</vt:lpstr>
      <vt:lpstr>IEEE 802.11ah: A Long Range 802.11 WLAN  at Sub 1 GHz</vt:lpstr>
      <vt:lpstr>Contents</vt:lpstr>
      <vt:lpstr>Introduction</vt:lpstr>
      <vt:lpstr>Introduction</vt:lpstr>
      <vt:lpstr>Use Cases</vt:lpstr>
      <vt:lpstr>Use Cases  </vt:lpstr>
      <vt:lpstr>Use Cases  </vt:lpstr>
      <vt:lpstr>PHY Layer</vt:lpstr>
      <vt:lpstr>PHY Layer - Channelization</vt:lpstr>
      <vt:lpstr>PHY Layer – Transmission Modes</vt:lpstr>
      <vt:lpstr>MAC Layer</vt:lpstr>
      <vt:lpstr>MAC Layer – Support of Large Number of Associated Stations</vt:lpstr>
      <vt:lpstr>MAC Layer – Support of Large Number of Associated Stations</vt:lpstr>
      <vt:lpstr>MAC Layer – Power Saving</vt:lpstr>
      <vt:lpstr>MAC Layer – Power Saving</vt:lpstr>
      <vt:lpstr>MAC Layer – Channel Access</vt:lpstr>
      <vt:lpstr>MAC Layer – Channel Access</vt:lpstr>
      <vt:lpstr>MAC Layer – Throughput Enhancements</vt:lpstr>
      <vt:lpstr>MAC Layer – Throughput Enhancements</vt:lpstr>
      <vt:lpstr>Performance Evaluation</vt:lpstr>
      <vt:lpstr>Performance Evaluation</vt:lpstr>
      <vt:lpstr>Performance Evaluation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jsson</dc:creator>
  <cp:lastModifiedBy>jsson</cp:lastModifiedBy>
  <cp:revision>82</cp:revision>
  <dcterms:created xsi:type="dcterms:W3CDTF">2014-11-03T05:46:07Z</dcterms:created>
  <dcterms:modified xsi:type="dcterms:W3CDTF">2015-01-30T03:57:14Z</dcterms:modified>
</cp:coreProperties>
</file>