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Lst>
  <p:notesMasterIdLst>
    <p:notesMasterId r:id="rId21"/>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notesMaster" Target="notesMasters/notesMaster1.xml"/><Relationship Id="rId22" Type="http://schemas.openxmlformats.org/officeDocument/2006/relationships/presProps" Target="presProps.xml"/><Relationship Id="rId23" Type="http://schemas.openxmlformats.org/officeDocument/2006/relationships/viewProps" Target="viewProps.xml"/><Relationship Id="rId24" Type="http://schemas.openxmlformats.org/officeDocument/2006/relationships/theme" Target="theme/theme1.xml"/><Relationship Id="rId25"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slideLayout" Target="../slideLayouts/slideLayout1.xml"/><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image" Target="../media/image-8-2.png"/><Relationship Id="rId3" Type="http://schemas.openxmlformats.org/officeDocument/2006/relationships/slideLayout" Target="../slideLayouts/slideLayout1.xml"/><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image" Target="../media/image-9-2.png"/><Relationship Id="rId3" Type="http://schemas.openxmlformats.org/officeDocument/2006/relationships/slideLayout" Target="../slideLayouts/slideLayout1.xml"/><Relationship Id="rId4"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image" Target="../media/image-10-2.png"/><Relationship Id="rId3" Type="http://schemas.openxmlformats.org/officeDocument/2006/relationships/slideLayout" Target="../slideLayouts/slideLayout1.xml"/><Relationship Id="rId4"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slideLayout" Target="../slideLayouts/slideLayout1.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image" Target="../media/image-13-2.png"/><Relationship Id="rId3" Type="http://schemas.openxmlformats.org/officeDocument/2006/relationships/image" Target="../media/image-13-3.png"/><Relationship Id="rId4" Type="http://schemas.openxmlformats.org/officeDocument/2006/relationships/image" Target="../media/image-13-4.png"/><Relationship Id="rId5" Type="http://schemas.openxmlformats.org/officeDocument/2006/relationships/image" Target="../media/image-13-5.png"/><Relationship Id="rId6" Type="http://schemas.openxmlformats.org/officeDocument/2006/relationships/image" Target="../media/image-13-6.png"/><Relationship Id="rId7" Type="http://schemas.openxmlformats.org/officeDocument/2006/relationships/image" Target="../media/image-13-7.png"/><Relationship Id="rId8" Type="http://schemas.openxmlformats.org/officeDocument/2006/relationships/image" Target="../media/image-13-8.png"/><Relationship Id="rId9" Type="http://schemas.openxmlformats.org/officeDocument/2006/relationships/image" Target="../media/image-13-9.png"/><Relationship Id="rId10" Type="http://schemas.openxmlformats.org/officeDocument/2006/relationships/slideLayout" Target="../slideLayouts/slideLayout1.xml"/><Relationship Id="rId11"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image" Target="../media/image-14-2.png"/><Relationship Id="rId3" Type="http://schemas.openxmlformats.org/officeDocument/2006/relationships/slideLayout" Target="../slideLayouts/slideLayout1.xml"/><Relationship Id="rId4"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image" Target="../media/image-15-2.png"/><Relationship Id="rId3" Type="http://schemas.openxmlformats.org/officeDocument/2006/relationships/image" Target="../media/image-15-3.png"/><Relationship Id="rId4" Type="http://schemas.openxmlformats.org/officeDocument/2006/relationships/image" Target="../media/image-15-4.png"/><Relationship Id="rId5" Type="http://schemas.openxmlformats.org/officeDocument/2006/relationships/image" Target="../media/image-15-5.png"/><Relationship Id="rId6" Type="http://schemas.openxmlformats.org/officeDocument/2006/relationships/image" Target="../media/image-15-6.png"/><Relationship Id="rId7" Type="http://schemas.openxmlformats.org/officeDocument/2006/relationships/slideLayout" Target="../slideLayouts/slideLayout1.xml"/><Relationship Id="rId8"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image" Target="../media/image-16-2.png"/><Relationship Id="rId3" Type="http://schemas.openxmlformats.org/officeDocument/2006/relationships/image" Target="../media/image-16-3.png"/><Relationship Id="rId4" Type="http://schemas.openxmlformats.org/officeDocument/2006/relationships/slideLayout" Target="../slideLayouts/slideLayout1.xml"/><Relationship Id="rId5"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image" Target="../media/image-17-2.png"/><Relationship Id="rId3" Type="http://schemas.openxmlformats.org/officeDocument/2006/relationships/image" Target="../media/image-17-3.png"/><Relationship Id="rId4" Type="http://schemas.openxmlformats.org/officeDocument/2006/relationships/image" Target="../media/image-17-4.png"/><Relationship Id="rId5" Type="http://schemas.openxmlformats.org/officeDocument/2006/relationships/slideLayout" Target="../slideLayouts/slideLayout1.xml"/><Relationship Id="rId6"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image" Target="../media/image-18-2.png"/><Relationship Id="rId3" Type="http://schemas.openxmlformats.org/officeDocument/2006/relationships/image" Target="../media/image-18-3.png"/><Relationship Id="rId4" Type="http://schemas.openxmlformats.org/officeDocument/2006/relationships/image" Target="../media/image-18-4.png"/><Relationship Id="rId5" Type="http://schemas.openxmlformats.org/officeDocument/2006/relationships/image" Target="../media/image-18-5.png"/><Relationship Id="rId6" Type="http://schemas.openxmlformats.org/officeDocument/2006/relationships/image" Target="../media/image-18-6.png"/><Relationship Id="rId7" Type="http://schemas.openxmlformats.org/officeDocument/2006/relationships/image" Target="../media/image-18-7.png"/><Relationship Id="rId8" Type="http://schemas.openxmlformats.org/officeDocument/2006/relationships/image" Target="../media/image-18-8.png"/><Relationship Id="rId9" Type="http://schemas.openxmlformats.org/officeDocument/2006/relationships/image" Target="../media/image-18-9.png"/><Relationship Id="rId10" Type="http://schemas.openxmlformats.org/officeDocument/2006/relationships/image" Target="../media/image-18-10.png"/><Relationship Id="rId11" Type="http://schemas.openxmlformats.org/officeDocument/2006/relationships/slideLayout" Target="../slideLayouts/slideLayout1.xml"/><Relationship Id="rId1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image" Target="../media/image-19-2.png"/><Relationship Id="rId3" Type="http://schemas.openxmlformats.org/officeDocument/2006/relationships/image" Target="../media/image-19-3.png"/><Relationship Id="rId4" Type="http://schemas.openxmlformats.org/officeDocument/2006/relationships/image" Target="../media/image-19-4.png"/><Relationship Id="rId5" Type="http://schemas.openxmlformats.org/officeDocument/2006/relationships/image" Target="../media/image-19-5.jpeg"/><Relationship Id="rId6" Type="http://schemas.openxmlformats.org/officeDocument/2006/relationships/image" Target="../media/image-19-6.jpeg"/><Relationship Id="rId7" Type="http://schemas.openxmlformats.org/officeDocument/2006/relationships/image" Target="../media/image-19-7.png"/><Relationship Id="rId8" Type="http://schemas.openxmlformats.org/officeDocument/2006/relationships/image" Target="../media/image-19-8.png"/><Relationship Id="rId9" Type="http://schemas.openxmlformats.org/officeDocument/2006/relationships/image" Target="../media/image-19-9.png"/><Relationship Id="rId10" Type="http://schemas.openxmlformats.org/officeDocument/2006/relationships/image" Target="../media/image-19-10.png"/><Relationship Id="rId11" Type="http://schemas.openxmlformats.org/officeDocument/2006/relationships/image" Target="../media/image-19-11.jpeg"/><Relationship Id="rId12" Type="http://schemas.openxmlformats.org/officeDocument/2006/relationships/slideLayout" Target="../slideLayouts/slideLayout1.xml"/><Relationship Id="rId13" Type="http://schemas.openxmlformats.org/officeDocument/2006/relationships/notesSlide" Target="../notesSlides/notesSlide19.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3252E"/>
        </a:solidFill>
      </p:bgPr>
    </p:bg>
    <p:spTree>
      <p:nvGrpSpPr>
        <p:cNvPr id="1" name=""/>
        <p:cNvGrpSpPr/>
        <p:nvPr/>
      </p:nvGrpSpPr>
      <p:grpSpPr>
        <a:xfrm>
          <a:off x="0" y="0"/>
          <a:ext cx="0" cy="0"/>
          <a:chOff x="0" y="0"/>
          <a:chExt cx="0" cy="0"/>
        </a:xfrm>
      </p:grpSpPr>
      <p:sp>
        <p:nvSpPr>
          <p:cNvPr id="2" name="Text 0"/>
          <p:cNvSpPr/>
          <p:nvPr/>
        </p:nvSpPr>
        <p:spPr>
          <a:xfrm>
            <a:off x="182880" y="182880"/>
            <a:ext cx="4572000" cy="457200"/>
          </a:xfrm>
          <a:prstGeom prst="rect">
            <a:avLst/>
          </a:prstGeom>
          <a:noFill/>
          <a:ln/>
        </p:spPr>
        <p:txBody>
          <a:bodyPr wrap="square" lIns="0" tIns="0" rIns="0" bIns="0" rtlCol="0" anchor="ctr"/>
          <a:lstStyle/>
          <a:p>
            <a:pPr indent="0" marL="0">
              <a:buNone/>
            </a:pPr>
            <a:r>
              <a:rPr lang="en-US" sz="2600" b="1" dirty="0">
                <a:solidFill>
                  <a:srgbClr val="FFFFFF"/>
                </a:solidFill>
                <a:latin typeface="Cambria" pitchFamily="34" charset="0"/>
                <a:ea typeface="Cambria" pitchFamily="34" charset="-122"/>
                <a:cs typeface="Cambria" pitchFamily="34" charset="-120"/>
              </a:rPr>
              <a:t>Data Communications</a:t>
            </a:r>
            <a:endParaRPr lang="en-US" sz="2600" dirty="0"/>
          </a:p>
        </p:txBody>
      </p:sp>
      <p:sp>
        <p:nvSpPr>
          <p:cNvPr id="3" name="Text 1"/>
          <p:cNvSpPr/>
          <p:nvPr/>
        </p:nvSpPr>
        <p:spPr>
          <a:xfrm>
            <a:off x="182880" y="658368"/>
            <a:ext cx="4572000" cy="402336"/>
          </a:xfrm>
          <a:prstGeom prst="rect">
            <a:avLst/>
          </a:prstGeom>
          <a:noFill/>
          <a:ln/>
        </p:spPr>
        <p:txBody>
          <a:bodyPr wrap="square" lIns="0" tIns="0" rIns="0" bIns="0" rtlCol="0" anchor="t"/>
          <a:lstStyle/>
          <a:p>
            <a:pPr indent="0" marL="0">
              <a:lnSpc>
                <a:spcPct val="115000"/>
              </a:lnSpc>
              <a:buNone/>
            </a:pPr>
            <a:r>
              <a:rPr lang="en-US" sz="1200" dirty="0">
                <a:solidFill>
                  <a:srgbClr val="5CC8C2"/>
                </a:solidFill>
                <a:latin typeface="Arial" pitchFamily="34" charset="0"/>
                <a:ea typeface="Arial" pitchFamily="34" charset="-122"/>
                <a:cs typeface="Arial" pitchFamily="34" charset="-120"/>
              </a:rPr>
              <a:t>COSE242-02  ·  Fall 2026  ·  3 credits  ·  IT Building 609</a:t>
            </a:r>
            <a:endParaRPr lang="en-US" sz="1200" dirty="0"/>
          </a:p>
        </p:txBody>
      </p:sp>
      <p:sp>
        <p:nvSpPr>
          <p:cNvPr id="4" name="Shape 2"/>
          <p:cNvSpPr/>
          <p:nvPr/>
        </p:nvSpPr>
        <p:spPr>
          <a:xfrm>
            <a:off x="182880" y="1152144"/>
            <a:ext cx="4572000" cy="1246891"/>
          </a:xfrm>
          <a:prstGeom prst="roundRect">
            <a:avLst>
              <a:gd name="adj" fmla="val 2200"/>
            </a:avLst>
          </a:prstGeom>
          <a:solidFill>
            <a:srgbClr val="1D3A47"/>
          </a:solidFill>
          <a:ln w="12700">
            <a:solidFill>
              <a:srgbClr val="1D3A47"/>
            </a:solidFill>
            <a:prstDash val="solid"/>
          </a:ln>
        </p:spPr>
      </p:sp>
      <p:sp>
        <p:nvSpPr>
          <p:cNvPr id="5" name="Text 3"/>
          <p:cNvSpPr/>
          <p:nvPr/>
        </p:nvSpPr>
        <p:spPr>
          <a:xfrm>
            <a:off x="329184" y="1243584"/>
            <a:ext cx="4279392" cy="219456"/>
          </a:xfrm>
          <a:prstGeom prst="rect">
            <a:avLst/>
          </a:prstGeom>
          <a:noFill/>
          <a:ln/>
        </p:spPr>
        <p:txBody>
          <a:bodyPr wrap="square" lIns="0" tIns="0" rIns="0" bIns="0" rtlCol="0" anchor="ctr"/>
          <a:lstStyle/>
          <a:p>
            <a:pPr indent="0" marL="0">
              <a:buNone/>
            </a:pPr>
            <a:r>
              <a:rPr lang="en-US" sz="950" b="1" spc="80" kern="0" dirty="0">
                <a:solidFill>
                  <a:srgbClr val="5CC8C2"/>
                </a:solidFill>
                <a:latin typeface="Arial" pitchFamily="34" charset="0"/>
                <a:ea typeface="Arial" pitchFamily="34" charset="-122"/>
                <a:cs typeface="Arial" pitchFamily="34" charset="-120"/>
              </a:rPr>
              <a:t>INSTRUCTOR</a:t>
            </a:r>
            <a:endParaRPr lang="en-US" sz="950" dirty="0"/>
          </a:p>
        </p:txBody>
      </p:sp>
      <p:sp>
        <p:nvSpPr>
          <p:cNvPr id="6" name="Text 4"/>
          <p:cNvSpPr/>
          <p:nvPr/>
        </p:nvSpPr>
        <p:spPr>
          <a:xfrm>
            <a:off x="329184" y="1499616"/>
            <a:ext cx="4279392" cy="807979"/>
          </a:xfrm>
          <a:prstGeom prst="rect">
            <a:avLst/>
          </a:prstGeom>
          <a:noFill/>
          <a:ln/>
        </p:spPr>
        <p:txBody>
          <a:bodyPr wrap="square" lIns="0" tIns="0" rIns="0" bIns="0" rtlCol="0" anchor="t"/>
          <a:lstStyle/>
          <a:p>
            <a:pPr indent="0" marL="0">
              <a:lnSpc>
                <a:spcPct val="120000"/>
              </a:lnSpc>
              <a:spcAft>
                <a:spcPts val="300"/>
              </a:spcAft>
              <a:buNone/>
            </a:pPr>
            <a:r>
              <a:rPr lang="en-US" sz="1300" dirty="0">
                <a:solidFill>
                  <a:srgbClr val="FFFFFF"/>
                </a:solidFill>
                <a:latin typeface="Arial" pitchFamily="34" charset="0"/>
                <a:ea typeface="Arial" pitchFamily="34" charset="-122"/>
                <a:cs typeface="Arial" pitchFamily="34" charset="-120"/>
              </a:rPr>
              <a:t>•  Hyogon Kim</a:t>
            </a:r>
            <a:endParaRPr lang="en-US" sz="1300" dirty="0"/>
          </a:p>
          <a:p>
            <a:pPr indent="0" marL="0">
              <a:lnSpc>
                <a:spcPct val="120000"/>
              </a:lnSpc>
              <a:spcAft>
                <a:spcPts val="300"/>
              </a:spcAft>
              <a:buNone/>
            </a:pPr>
            <a:r>
              <a:rPr lang="en-US" sz="1300" dirty="0">
                <a:solidFill>
                  <a:srgbClr val="FFFFFF"/>
                </a:solidFill>
                <a:latin typeface="Arial" pitchFamily="34" charset="0"/>
                <a:ea typeface="Arial" pitchFamily="34" charset="-122"/>
                <a:cs typeface="Arial" pitchFamily="34" charset="-120"/>
              </a:rPr>
              <a:t>     -  3290-3204, hyogon@korea.ac.kr</a:t>
            </a:r>
            <a:endParaRPr lang="en-US" sz="1300" dirty="0"/>
          </a:p>
        </p:txBody>
      </p:sp>
      <p:sp>
        <p:nvSpPr>
          <p:cNvPr id="7" name="Shape 5"/>
          <p:cNvSpPr/>
          <p:nvPr/>
        </p:nvSpPr>
        <p:spPr>
          <a:xfrm>
            <a:off x="182880" y="2508763"/>
            <a:ext cx="4572000" cy="1246891"/>
          </a:xfrm>
          <a:prstGeom prst="roundRect">
            <a:avLst>
              <a:gd name="adj" fmla="val 2200"/>
            </a:avLst>
          </a:prstGeom>
          <a:solidFill>
            <a:srgbClr val="1D3A47"/>
          </a:solidFill>
          <a:ln w="12700">
            <a:solidFill>
              <a:srgbClr val="1D3A47"/>
            </a:solidFill>
            <a:prstDash val="solid"/>
          </a:ln>
        </p:spPr>
      </p:sp>
      <p:sp>
        <p:nvSpPr>
          <p:cNvPr id="8" name="Text 6"/>
          <p:cNvSpPr/>
          <p:nvPr/>
        </p:nvSpPr>
        <p:spPr>
          <a:xfrm>
            <a:off x="329184" y="2600203"/>
            <a:ext cx="4279392" cy="219456"/>
          </a:xfrm>
          <a:prstGeom prst="rect">
            <a:avLst/>
          </a:prstGeom>
          <a:noFill/>
          <a:ln/>
        </p:spPr>
        <p:txBody>
          <a:bodyPr wrap="square" lIns="0" tIns="0" rIns="0" bIns="0" rtlCol="0" anchor="ctr"/>
          <a:lstStyle/>
          <a:p>
            <a:pPr indent="0" marL="0">
              <a:buNone/>
            </a:pPr>
            <a:r>
              <a:rPr lang="en-US" sz="950" b="1" spc="80" kern="0" dirty="0">
                <a:solidFill>
                  <a:srgbClr val="5CC8C2"/>
                </a:solidFill>
                <a:latin typeface="Arial" pitchFamily="34" charset="0"/>
                <a:ea typeface="Arial" pitchFamily="34" charset="-122"/>
                <a:cs typeface="Arial" pitchFamily="34" charset="-120"/>
              </a:rPr>
              <a:t>TEACHING ASSISTANT</a:t>
            </a:r>
            <a:endParaRPr lang="en-US" sz="950" dirty="0"/>
          </a:p>
        </p:txBody>
      </p:sp>
      <p:sp>
        <p:nvSpPr>
          <p:cNvPr id="9" name="Text 7"/>
          <p:cNvSpPr/>
          <p:nvPr/>
        </p:nvSpPr>
        <p:spPr>
          <a:xfrm>
            <a:off x="329184" y="2856235"/>
            <a:ext cx="4279392" cy="807979"/>
          </a:xfrm>
          <a:prstGeom prst="rect">
            <a:avLst/>
          </a:prstGeom>
          <a:noFill/>
          <a:ln/>
        </p:spPr>
        <p:txBody>
          <a:bodyPr wrap="square" lIns="0" tIns="0" rIns="0" bIns="0" rtlCol="0" anchor="t"/>
          <a:lstStyle/>
          <a:p>
            <a:pPr indent="0" marL="0">
              <a:lnSpc>
                <a:spcPct val="120000"/>
              </a:lnSpc>
              <a:spcAft>
                <a:spcPts val="300"/>
              </a:spcAft>
              <a:buNone/>
            </a:pPr>
            <a:r>
              <a:rPr lang="en-US" sz="1300" dirty="0">
                <a:solidFill>
                  <a:srgbClr val="FFFFFF"/>
                </a:solidFill>
                <a:latin typeface="Arial" pitchFamily="34" charset="0"/>
                <a:ea typeface="Arial" pitchFamily="34" charset="-122"/>
                <a:cs typeface="Arial" pitchFamily="34" charset="-120"/>
              </a:rPr>
              <a:t>•  Seungmin Lee</a:t>
            </a:r>
            <a:endParaRPr lang="en-US" sz="1300" dirty="0"/>
          </a:p>
          <a:p>
            <a:pPr indent="0" marL="0">
              <a:lnSpc>
                <a:spcPct val="120000"/>
              </a:lnSpc>
              <a:spcAft>
                <a:spcPts val="300"/>
              </a:spcAft>
              <a:buNone/>
            </a:pPr>
            <a:r>
              <a:rPr lang="en-US" sz="1300" dirty="0">
                <a:solidFill>
                  <a:srgbClr val="FFFFFF"/>
                </a:solidFill>
                <a:latin typeface="Arial" pitchFamily="34" charset="0"/>
                <a:ea typeface="Arial" pitchFamily="34" charset="-122"/>
                <a:cs typeface="Arial" pitchFamily="34" charset="-120"/>
              </a:rPr>
              <a:t>     -  02-3290-3569, smlee03@korea.ac.kr</a:t>
            </a:r>
            <a:endParaRPr lang="en-US" sz="1300" dirty="0"/>
          </a:p>
        </p:txBody>
      </p:sp>
      <p:sp>
        <p:nvSpPr>
          <p:cNvPr id="10" name="Shape 8"/>
          <p:cNvSpPr/>
          <p:nvPr/>
        </p:nvSpPr>
        <p:spPr>
          <a:xfrm>
            <a:off x="182880" y="3865383"/>
            <a:ext cx="4572000" cy="1246891"/>
          </a:xfrm>
          <a:prstGeom prst="roundRect">
            <a:avLst>
              <a:gd name="adj" fmla="val 2200"/>
            </a:avLst>
          </a:prstGeom>
          <a:solidFill>
            <a:srgbClr val="1D3A47"/>
          </a:solidFill>
          <a:ln w="12700">
            <a:solidFill>
              <a:srgbClr val="1D3A47"/>
            </a:solidFill>
            <a:prstDash val="solid"/>
          </a:ln>
        </p:spPr>
      </p:sp>
      <p:sp>
        <p:nvSpPr>
          <p:cNvPr id="11" name="Text 9"/>
          <p:cNvSpPr/>
          <p:nvPr/>
        </p:nvSpPr>
        <p:spPr>
          <a:xfrm>
            <a:off x="329184" y="3956823"/>
            <a:ext cx="4279392" cy="219456"/>
          </a:xfrm>
          <a:prstGeom prst="rect">
            <a:avLst/>
          </a:prstGeom>
          <a:noFill/>
          <a:ln/>
        </p:spPr>
        <p:txBody>
          <a:bodyPr wrap="square" lIns="0" tIns="0" rIns="0" bIns="0" rtlCol="0" anchor="ctr"/>
          <a:lstStyle/>
          <a:p>
            <a:pPr indent="0" marL="0">
              <a:buNone/>
            </a:pPr>
            <a:r>
              <a:rPr lang="en-US" sz="950" b="1" spc="80" kern="0" dirty="0">
                <a:solidFill>
                  <a:srgbClr val="5CC8C2"/>
                </a:solidFill>
                <a:latin typeface="Arial" pitchFamily="34" charset="0"/>
                <a:ea typeface="Arial" pitchFamily="34" charset="-122"/>
                <a:cs typeface="Arial" pitchFamily="34" charset="-120"/>
              </a:rPr>
              <a:t>TEXTBOOK</a:t>
            </a:r>
            <a:endParaRPr lang="en-US" sz="950" dirty="0"/>
          </a:p>
        </p:txBody>
      </p:sp>
      <p:sp>
        <p:nvSpPr>
          <p:cNvPr id="12" name="Text 10"/>
          <p:cNvSpPr/>
          <p:nvPr/>
        </p:nvSpPr>
        <p:spPr>
          <a:xfrm>
            <a:off x="329184" y="4212855"/>
            <a:ext cx="4279392" cy="807979"/>
          </a:xfrm>
          <a:prstGeom prst="rect">
            <a:avLst/>
          </a:prstGeom>
          <a:noFill/>
          <a:ln/>
        </p:spPr>
        <p:txBody>
          <a:bodyPr wrap="square" lIns="0" tIns="0" rIns="0" bIns="0" rtlCol="0" anchor="t"/>
          <a:lstStyle/>
          <a:p>
            <a:pPr indent="0" marL="0">
              <a:lnSpc>
                <a:spcPct val="120000"/>
              </a:lnSpc>
              <a:spcAft>
                <a:spcPts val="300"/>
              </a:spcAft>
              <a:buNone/>
            </a:pPr>
            <a:r>
              <a:rPr lang="en-US" sz="1300" dirty="0">
                <a:solidFill>
                  <a:srgbClr val="FFFFFF"/>
                </a:solidFill>
                <a:latin typeface="Arial" pitchFamily="34" charset="0"/>
                <a:ea typeface="Arial" pitchFamily="34" charset="-122"/>
                <a:cs typeface="Arial" pitchFamily="34" charset="-120"/>
              </a:rPr>
              <a:t>•  Data Communications and Networking, 5th Edition</a:t>
            </a:r>
            <a:endParaRPr lang="en-US" sz="1300" dirty="0"/>
          </a:p>
          <a:p>
            <a:pPr indent="0" marL="0">
              <a:lnSpc>
                <a:spcPct val="120000"/>
              </a:lnSpc>
              <a:spcAft>
                <a:spcPts val="300"/>
              </a:spcAft>
              <a:buNone/>
            </a:pPr>
            <a:r>
              <a:rPr lang="en-US" sz="1300" dirty="0">
                <a:solidFill>
                  <a:srgbClr val="FFFFFF"/>
                </a:solidFill>
                <a:latin typeface="Arial" pitchFamily="34" charset="0"/>
                <a:ea typeface="Arial" pitchFamily="34" charset="-122"/>
                <a:cs typeface="Arial" pitchFamily="34" charset="-120"/>
              </a:rPr>
              <a:t>     -  Behrouz A. Forouzan, McGraw-Hill</a:t>
            </a:r>
            <a:endParaRPr lang="en-US" sz="1300" dirty="0"/>
          </a:p>
        </p:txBody>
      </p:sp>
      <p:sp>
        <p:nvSpPr>
          <p:cNvPr id="13" name="Shape 11"/>
          <p:cNvSpPr/>
          <p:nvPr/>
        </p:nvSpPr>
        <p:spPr>
          <a:xfrm>
            <a:off x="182880" y="5222002"/>
            <a:ext cx="4572000" cy="1246891"/>
          </a:xfrm>
          <a:prstGeom prst="roundRect">
            <a:avLst>
              <a:gd name="adj" fmla="val 2200"/>
            </a:avLst>
          </a:prstGeom>
          <a:solidFill>
            <a:srgbClr val="1D3A47"/>
          </a:solidFill>
          <a:ln w="12700">
            <a:solidFill>
              <a:srgbClr val="1D3A47"/>
            </a:solidFill>
            <a:prstDash val="solid"/>
          </a:ln>
        </p:spPr>
      </p:sp>
      <p:sp>
        <p:nvSpPr>
          <p:cNvPr id="14" name="Text 12"/>
          <p:cNvSpPr/>
          <p:nvPr/>
        </p:nvSpPr>
        <p:spPr>
          <a:xfrm>
            <a:off x="329184" y="5313442"/>
            <a:ext cx="4279392" cy="219456"/>
          </a:xfrm>
          <a:prstGeom prst="rect">
            <a:avLst/>
          </a:prstGeom>
          <a:noFill/>
          <a:ln/>
        </p:spPr>
        <p:txBody>
          <a:bodyPr wrap="square" lIns="0" tIns="0" rIns="0" bIns="0" rtlCol="0" anchor="ctr"/>
          <a:lstStyle/>
          <a:p>
            <a:pPr indent="0" marL="0">
              <a:buNone/>
            </a:pPr>
            <a:r>
              <a:rPr lang="en-US" sz="950" b="1" spc="80" kern="0" dirty="0">
                <a:solidFill>
                  <a:srgbClr val="5CC8C2"/>
                </a:solidFill>
                <a:latin typeface="Arial" pitchFamily="34" charset="0"/>
                <a:ea typeface="Arial" pitchFamily="34" charset="-122"/>
                <a:cs typeface="Arial" pitchFamily="34" charset="-120"/>
              </a:rPr>
              <a:t>SCOPE</a:t>
            </a:r>
            <a:endParaRPr lang="en-US" sz="950" dirty="0"/>
          </a:p>
        </p:txBody>
      </p:sp>
      <p:sp>
        <p:nvSpPr>
          <p:cNvPr id="15" name="Text 13"/>
          <p:cNvSpPr/>
          <p:nvPr/>
        </p:nvSpPr>
        <p:spPr>
          <a:xfrm>
            <a:off x="329184" y="5569474"/>
            <a:ext cx="4279392" cy="807979"/>
          </a:xfrm>
          <a:prstGeom prst="rect">
            <a:avLst/>
          </a:prstGeom>
          <a:noFill/>
          <a:ln/>
        </p:spPr>
        <p:txBody>
          <a:bodyPr wrap="square" lIns="0" tIns="0" rIns="0" bIns="0" rtlCol="0" anchor="t"/>
          <a:lstStyle/>
          <a:p>
            <a:pPr indent="0" marL="0">
              <a:lnSpc>
                <a:spcPct val="120000"/>
              </a:lnSpc>
              <a:spcAft>
                <a:spcPts val="300"/>
              </a:spcAft>
              <a:buNone/>
            </a:pPr>
            <a:r>
              <a:rPr lang="en-US" sz="1300" dirty="0">
                <a:solidFill>
                  <a:srgbClr val="FFFFFF"/>
                </a:solidFill>
                <a:latin typeface="Arial" pitchFamily="34" charset="0"/>
                <a:ea typeface="Arial" pitchFamily="34" charset="-122"/>
                <a:cs typeface="Arial" pitchFamily="34" charset="-120"/>
              </a:rPr>
              <a:t>•  Layers: physical, data link, medium access control</a:t>
            </a:r>
            <a:endParaRPr lang="en-US" sz="1300" dirty="0"/>
          </a:p>
          <a:p>
            <a:pPr indent="0" marL="0">
              <a:lnSpc>
                <a:spcPct val="120000"/>
              </a:lnSpc>
              <a:spcAft>
                <a:spcPts val="300"/>
              </a:spcAft>
              <a:buNone/>
            </a:pPr>
            <a:r>
              <a:rPr lang="en-US" sz="1300" dirty="0">
                <a:solidFill>
                  <a:srgbClr val="FFFFFF"/>
                </a:solidFill>
                <a:latin typeface="Arial" pitchFamily="34" charset="0"/>
                <a:ea typeface="Arial" pitchFamily="34" charset="-122"/>
                <a:cs typeface="Arial" pitchFamily="34" charset="-120"/>
              </a:rPr>
              <a:t>•  Cases: Ethernet, Wi-Fi, cellular, satellite</a:t>
            </a:r>
            <a:endParaRPr lang="en-US" sz="1300" dirty="0"/>
          </a:p>
        </p:txBody>
      </p:sp>
      <p:sp>
        <p:nvSpPr>
          <p:cNvPr id="16" name="Shape 14"/>
          <p:cNvSpPr/>
          <p:nvPr/>
        </p:nvSpPr>
        <p:spPr>
          <a:xfrm>
            <a:off x="4901184" y="182880"/>
            <a:ext cx="4480560" cy="3827931"/>
          </a:xfrm>
          <a:prstGeom prst="roundRect">
            <a:avLst>
              <a:gd name="adj" fmla="val 717"/>
            </a:avLst>
          </a:prstGeom>
          <a:solidFill>
            <a:srgbClr val="1D3A47"/>
          </a:solidFill>
          <a:ln w="12700">
            <a:solidFill>
              <a:srgbClr val="1D3A47"/>
            </a:solidFill>
            <a:prstDash val="solid"/>
          </a:ln>
        </p:spPr>
      </p:sp>
      <p:sp>
        <p:nvSpPr>
          <p:cNvPr id="17" name="Text 15"/>
          <p:cNvSpPr/>
          <p:nvPr/>
        </p:nvSpPr>
        <p:spPr>
          <a:xfrm>
            <a:off x="5047488" y="274320"/>
            <a:ext cx="4187952" cy="274320"/>
          </a:xfrm>
          <a:prstGeom prst="rect">
            <a:avLst/>
          </a:prstGeom>
          <a:noFill/>
          <a:ln/>
        </p:spPr>
        <p:txBody>
          <a:bodyPr wrap="square" lIns="0" tIns="0" rIns="0" bIns="0" rtlCol="0" anchor="ctr"/>
          <a:lstStyle/>
          <a:p>
            <a:pPr indent="0" marL="0">
              <a:buNone/>
            </a:pPr>
            <a:r>
              <a:rPr lang="en-US" sz="1250" b="1" dirty="0">
                <a:solidFill>
                  <a:srgbClr val="5CC8C2"/>
                </a:solidFill>
                <a:latin typeface="Arial" pitchFamily="34" charset="0"/>
                <a:ea typeface="Arial" pitchFamily="34" charset="-122"/>
                <a:cs typeface="Arial" pitchFamily="34" charset="-120"/>
              </a:rPr>
              <a:t>What this course covers</a:t>
            </a:r>
            <a:endParaRPr lang="en-US" sz="1250" dirty="0"/>
          </a:p>
        </p:txBody>
      </p:sp>
      <p:sp>
        <p:nvSpPr>
          <p:cNvPr id="18" name="Text 16"/>
          <p:cNvSpPr/>
          <p:nvPr/>
        </p:nvSpPr>
        <p:spPr>
          <a:xfrm>
            <a:off x="5047488" y="603504"/>
            <a:ext cx="4187952" cy="3315867"/>
          </a:xfrm>
          <a:prstGeom prst="rect">
            <a:avLst/>
          </a:prstGeom>
          <a:noFill/>
          <a:ln/>
        </p:spPr>
        <p:txBody>
          <a:bodyPr wrap="square" lIns="0" tIns="0" rIns="0" bIns="0" rtlCol="0" anchor="t"/>
          <a:lstStyle/>
          <a:p>
            <a:pPr indent="0" marL="0">
              <a:lnSpc>
                <a:spcPct val="120000"/>
              </a:lnSpc>
              <a:spcAft>
                <a:spcPts val="300"/>
              </a:spcAft>
              <a:buNone/>
            </a:pPr>
            <a:r>
              <a:rPr lang="en-US" sz="1300" dirty="0">
                <a:solidFill>
                  <a:srgbClr val="D3E2E7"/>
                </a:solidFill>
                <a:latin typeface="Arial" pitchFamily="34" charset="0"/>
                <a:ea typeface="Arial" pitchFamily="34" charset="-122"/>
                <a:cs typeface="Arial" pitchFamily="34" charset="-120"/>
              </a:rPr>
              <a:t>•  Theory and practice of data communications</a:t>
            </a:r>
            <a:endParaRPr lang="en-US" sz="1300" dirty="0"/>
          </a:p>
          <a:p>
            <a:pPr indent="0" marL="0">
              <a:lnSpc>
                <a:spcPct val="120000"/>
              </a:lnSpc>
              <a:spcAft>
                <a:spcPts val="300"/>
              </a:spcAft>
              <a:buNone/>
            </a:pPr>
            <a:r>
              <a:rPr lang="en-US" sz="1300" dirty="0">
                <a:solidFill>
                  <a:srgbClr val="D3E2E7"/>
                </a:solidFill>
                <a:latin typeface="Arial" pitchFamily="34" charset="0"/>
                <a:ea typeface="Arial" pitchFamily="34" charset="-122"/>
                <a:cs typeface="Arial" pitchFamily="34" charset="-120"/>
              </a:rPr>
              <a:t>•  Protocol layers studied</a:t>
            </a:r>
            <a:endParaRPr lang="en-US" sz="1300" dirty="0"/>
          </a:p>
          <a:p>
            <a:pPr indent="0" marL="0">
              <a:lnSpc>
                <a:spcPct val="120000"/>
              </a:lnSpc>
              <a:spcAft>
                <a:spcPts val="300"/>
              </a:spcAft>
              <a:buNone/>
            </a:pPr>
            <a:r>
              <a:rPr lang="en-US" sz="1300" dirty="0">
                <a:solidFill>
                  <a:srgbClr val="D3E2E7"/>
                </a:solidFill>
                <a:latin typeface="Arial" pitchFamily="34" charset="0"/>
                <a:ea typeface="Arial" pitchFamily="34" charset="-122"/>
                <a:cs typeface="Arial" pitchFamily="34" charset="-120"/>
              </a:rPr>
              <a:t>     -  Physical layer</a:t>
            </a:r>
            <a:endParaRPr lang="en-US" sz="1300" dirty="0"/>
          </a:p>
          <a:p>
            <a:pPr indent="0" marL="0">
              <a:lnSpc>
                <a:spcPct val="120000"/>
              </a:lnSpc>
              <a:spcAft>
                <a:spcPts val="300"/>
              </a:spcAft>
              <a:buNone/>
            </a:pPr>
            <a:r>
              <a:rPr lang="en-US" sz="1300" dirty="0">
                <a:solidFill>
                  <a:srgbClr val="D3E2E7"/>
                </a:solidFill>
                <a:latin typeface="Arial" pitchFamily="34" charset="0"/>
                <a:ea typeface="Arial" pitchFamily="34" charset="-122"/>
                <a:cs typeface="Arial" pitchFamily="34" charset="-120"/>
              </a:rPr>
              <a:t>     -  Data link layer</a:t>
            </a:r>
            <a:endParaRPr lang="en-US" sz="1300" dirty="0"/>
          </a:p>
          <a:p>
            <a:pPr indent="0" marL="0">
              <a:lnSpc>
                <a:spcPct val="120000"/>
              </a:lnSpc>
              <a:spcAft>
                <a:spcPts val="300"/>
              </a:spcAft>
              <a:buNone/>
            </a:pPr>
            <a:r>
              <a:rPr lang="en-US" sz="1300" dirty="0">
                <a:solidFill>
                  <a:srgbClr val="D3E2E7"/>
                </a:solidFill>
                <a:latin typeface="Arial" pitchFamily="34" charset="0"/>
                <a:ea typeface="Arial" pitchFamily="34" charset="-122"/>
                <a:cs typeface="Arial" pitchFamily="34" charset="-120"/>
              </a:rPr>
              <a:t>     -  Media access control (MAC) layer</a:t>
            </a:r>
            <a:endParaRPr lang="en-US" sz="1300" dirty="0"/>
          </a:p>
          <a:p>
            <a:pPr indent="0" marL="0">
              <a:lnSpc>
                <a:spcPct val="120000"/>
              </a:lnSpc>
              <a:spcAft>
                <a:spcPts val="300"/>
              </a:spcAft>
              <a:buNone/>
            </a:pPr>
            <a:r>
              <a:rPr lang="en-US" sz="1300" dirty="0">
                <a:solidFill>
                  <a:srgbClr val="D3E2E7"/>
                </a:solidFill>
                <a:latin typeface="Arial" pitchFamily="34" charset="0"/>
                <a:ea typeface="Arial" pitchFamily="34" charset="-122"/>
                <a:cs typeface="Arial" pitchFamily="34" charset="-120"/>
              </a:rPr>
              <a:t>•  Real-world case studies</a:t>
            </a:r>
            <a:endParaRPr lang="en-US" sz="1300" dirty="0"/>
          </a:p>
          <a:p>
            <a:pPr indent="0" marL="0">
              <a:lnSpc>
                <a:spcPct val="120000"/>
              </a:lnSpc>
              <a:spcAft>
                <a:spcPts val="300"/>
              </a:spcAft>
              <a:buNone/>
            </a:pPr>
            <a:r>
              <a:rPr lang="en-US" sz="1300" dirty="0">
                <a:solidFill>
                  <a:srgbClr val="D3E2E7"/>
                </a:solidFill>
                <a:latin typeface="Arial" pitchFamily="34" charset="0"/>
                <a:ea typeface="Arial" pitchFamily="34" charset="-122"/>
                <a:cs typeface="Arial" pitchFamily="34" charset="-120"/>
              </a:rPr>
              <a:t>     -  Ethernet, Wi-Fi</a:t>
            </a:r>
            <a:endParaRPr lang="en-US" sz="1300" dirty="0"/>
          </a:p>
          <a:p>
            <a:pPr indent="0" marL="0">
              <a:lnSpc>
                <a:spcPct val="120000"/>
              </a:lnSpc>
              <a:spcAft>
                <a:spcPts val="300"/>
              </a:spcAft>
              <a:buNone/>
            </a:pPr>
            <a:r>
              <a:rPr lang="en-US" sz="1300" dirty="0">
                <a:solidFill>
                  <a:srgbClr val="D3E2E7"/>
                </a:solidFill>
                <a:latin typeface="Arial" pitchFamily="34" charset="0"/>
                <a:ea typeface="Arial" pitchFamily="34" charset="-122"/>
                <a:cs typeface="Arial" pitchFamily="34" charset="-120"/>
              </a:rPr>
              <a:t>     -  Mobile and satellite communications</a:t>
            </a:r>
            <a:endParaRPr lang="en-US" sz="1300" dirty="0"/>
          </a:p>
          <a:p>
            <a:pPr indent="0" marL="0">
              <a:lnSpc>
                <a:spcPct val="120000"/>
              </a:lnSpc>
              <a:spcAft>
                <a:spcPts val="300"/>
              </a:spcAft>
              <a:buNone/>
            </a:pPr>
            <a:r>
              <a:rPr lang="en-US" sz="1300" dirty="0">
                <a:solidFill>
                  <a:srgbClr val="D3E2E7"/>
                </a:solidFill>
                <a:latin typeface="Arial" pitchFamily="34" charset="0"/>
                <a:ea typeface="Arial" pitchFamily="34" charset="-122"/>
                <a:cs typeface="Arial" pitchFamily="34" charset="-120"/>
              </a:rPr>
              <a:t>•  Hardware for high-speed communications</a:t>
            </a:r>
            <a:endParaRPr lang="en-US" sz="1300" dirty="0"/>
          </a:p>
        </p:txBody>
      </p:sp>
      <p:sp>
        <p:nvSpPr>
          <p:cNvPr id="19" name="Shape 17"/>
          <p:cNvSpPr/>
          <p:nvPr/>
        </p:nvSpPr>
        <p:spPr>
          <a:xfrm>
            <a:off x="4901184" y="4157115"/>
            <a:ext cx="4480560" cy="2518005"/>
          </a:xfrm>
          <a:prstGeom prst="roundRect">
            <a:avLst>
              <a:gd name="adj" fmla="val 1089"/>
            </a:avLst>
          </a:prstGeom>
          <a:solidFill>
            <a:srgbClr val="1D3A47"/>
          </a:solidFill>
          <a:ln w="12700">
            <a:solidFill>
              <a:srgbClr val="1D3A47"/>
            </a:solidFill>
            <a:prstDash val="solid"/>
          </a:ln>
        </p:spPr>
      </p:sp>
      <p:sp>
        <p:nvSpPr>
          <p:cNvPr id="20" name="Text 18"/>
          <p:cNvSpPr/>
          <p:nvPr/>
        </p:nvSpPr>
        <p:spPr>
          <a:xfrm>
            <a:off x="5047488" y="4248555"/>
            <a:ext cx="4187952" cy="274320"/>
          </a:xfrm>
          <a:prstGeom prst="rect">
            <a:avLst/>
          </a:prstGeom>
          <a:noFill/>
          <a:ln/>
        </p:spPr>
        <p:txBody>
          <a:bodyPr wrap="square" lIns="0" tIns="0" rIns="0" bIns="0" rtlCol="0" anchor="ctr"/>
          <a:lstStyle/>
          <a:p>
            <a:pPr indent="0" marL="0">
              <a:buNone/>
            </a:pPr>
            <a:r>
              <a:rPr lang="en-US" sz="1250" b="1" dirty="0">
                <a:solidFill>
                  <a:srgbClr val="5CC8C2"/>
                </a:solidFill>
                <a:latin typeface="Arial" pitchFamily="34" charset="0"/>
                <a:ea typeface="Arial" pitchFamily="34" charset="-122"/>
                <a:cs typeface="Arial" pitchFamily="34" charset="-120"/>
              </a:rPr>
              <a:t>By the end of this course you will be able to</a:t>
            </a:r>
            <a:endParaRPr lang="en-US" sz="1250" dirty="0"/>
          </a:p>
        </p:txBody>
      </p:sp>
      <p:sp>
        <p:nvSpPr>
          <p:cNvPr id="21" name="Text 19"/>
          <p:cNvSpPr/>
          <p:nvPr/>
        </p:nvSpPr>
        <p:spPr>
          <a:xfrm>
            <a:off x="5047488" y="4577739"/>
            <a:ext cx="4187952" cy="2005941"/>
          </a:xfrm>
          <a:prstGeom prst="rect">
            <a:avLst/>
          </a:prstGeom>
          <a:noFill/>
          <a:ln/>
        </p:spPr>
        <p:txBody>
          <a:bodyPr wrap="square" lIns="0" tIns="0" rIns="0" bIns="0" rtlCol="0" anchor="t"/>
          <a:lstStyle/>
          <a:p>
            <a:pPr indent="0" marL="0">
              <a:lnSpc>
                <a:spcPct val="120000"/>
              </a:lnSpc>
              <a:spcAft>
                <a:spcPts val="300"/>
              </a:spcAft>
              <a:buNone/>
            </a:pPr>
            <a:r>
              <a:rPr lang="en-US" sz="1300" dirty="0">
                <a:solidFill>
                  <a:srgbClr val="D3E2E7"/>
                </a:solidFill>
                <a:latin typeface="Arial" pitchFamily="34" charset="0"/>
                <a:ea typeface="Arial" pitchFamily="34" charset="-122"/>
                <a:cs typeface="Arial" pitchFamily="34" charset="-120"/>
              </a:rPr>
              <a:t>•  Understand the foundations and core principles</a:t>
            </a:r>
            <a:endParaRPr lang="en-US" sz="1300" dirty="0"/>
          </a:p>
          <a:p>
            <a:pPr indent="0" marL="0">
              <a:lnSpc>
                <a:spcPct val="120000"/>
              </a:lnSpc>
              <a:spcAft>
                <a:spcPts val="300"/>
              </a:spcAft>
              <a:buNone/>
            </a:pPr>
            <a:r>
              <a:rPr lang="en-US" sz="1300" dirty="0">
                <a:solidFill>
                  <a:srgbClr val="D3E2E7"/>
                </a:solidFill>
                <a:latin typeface="Arial" pitchFamily="34" charset="0"/>
                <a:ea typeface="Arial" pitchFamily="34" charset="-122"/>
                <a:cs typeface="Arial" pitchFamily="34" charset="-120"/>
              </a:rPr>
              <a:t>•  Explain the functions and operation of the layers</a:t>
            </a:r>
            <a:endParaRPr lang="en-US" sz="1300" dirty="0"/>
          </a:p>
          <a:p>
            <a:pPr indent="0" marL="0">
              <a:lnSpc>
                <a:spcPct val="120000"/>
              </a:lnSpc>
              <a:spcAft>
                <a:spcPts val="300"/>
              </a:spcAft>
              <a:buNone/>
            </a:pPr>
            <a:r>
              <a:rPr lang="en-US" sz="1300" dirty="0">
                <a:solidFill>
                  <a:srgbClr val="D3E2E7"/>
                </a:solidFill>
                <a:latin typeface="Arial" pitchFamily="34" charset="0"/>
                <a:ea typeface="Arial" pitchFamily="34" charset="-122"/>
                <a:cs typeface="Arial" pitchFamily="34" charset="-120"/>
              </a:rPr>
              <a:t>     -  Physical, data link, media access control</a:t>
            </a:r>
            <a:endParaRPr lang="en-US" sz="1300" dirty="0"/>
          </a:p>
          <a:p>
            <a:pPr indent="0" marL="0">
              <a:lnSpc>
                <a:spcPct val="120000"/>
              </a:lnSpc>
              <a:spcAft>
                <a:spcPts val="300"/>
              </a:spcAft>
              <a:buNone/>
            </a:pPr>
            <a:r>
              <a:rPr lang="en-US" sz="1300" dirty="0">
                <a:solidFill>
                  <a:srgbClr val="D3E2E7"/>
                </a:solidFill>
                <a:latin typeface="Arial" pitchFamily="34" charset="0"/>
                <a:ea typeface="Arial" pitchFamily="34" charset="-122"/>
                <a:cs typeface="Arial" pitchFamily="34" charset="-120"/>
              </a:rPr>
              <a:t>•  Analyze the mechanisms of key technologies</a:t>
            </a:r>
            <a:endParaRPr lang="en-US" sz="1300" dirty="0"/>
          </a:p>
          <a:p>
            <a:pPr indent="0" marL="0">
              <a:lnSpc>
                <a:spcPct val="120000"/>
              </a:lnSpc>
              <a:spcAft>
                <a:spcPts val="300"/>
              </a:spcAft>
              <a:buNone/>
            </a:pPr>
            <a:r>
              <a:rPr lang="en-US" sz="1300" dirty="0">
                <a:solidFill>
                  <a:srgbClr val="D3E2E7"/>
                </a:solidFill>
                <a:latin typeface="Arial" pitchFamily="34" charset="0"/>
                <a:ea typeface="Arial" pitchFamily="34" charset="-122"/>
                <a:cs typeface="Arial" pitchFamily="34" charset="-120"/>
              </a:rPr>
              <a:t>     -  Ethernet, Wi-Fi, mobile, satellite</a:t>
            </a:r>
            <a:endParaRPr lang="en-US" sz="1300" dirty="0"/>
          </a:p>
          <a:p>
            <a:pPr indent="0" marL="0">
              <a:lnSpc>
                <a:spcPct val="120000"/>
              </a:lnSpc>
              <a:spcAft>
                <a:spcPts val="300"/>
              </a:spcAft>
              <a:buNone/>
            </a:pPr>
            <a:r>
              <a:rPr lang="en-US" sz="1300" dirty="0">
                <a:solidFill>
                  <a:srgbClr val="D3E2E7"/>
                </a:solidFill>
                <a:latin typeface="Arial" pitchFamily="34" charset="0"/>
                <a:ea typeface="Arial" pitchFamily="34" charset="-122"/>
                <a:cs typeface="Arial" pitchFamily="34" charset="-120"/>
              </a:rPr>
              <a:t>•  Evaluate hardware for high-speed transmission</a:t>
            </a:r>
            <a:endParaRPr lang="en-US" sz="1300" dirty="0"/>
          </a:p>
          <a:p>
            <a:pPr indent="0" marL="0">
              <a:lnSpc>
                <a:spcPct val="120000"/>
              </a:lnSpc>
              <a:spcAft>
                <a:spcPts val="300"/>
              </a:spcAft>
              <a:buNone/>
            </a:pPr>
            <a:r>
              <a:rPr lang="en-US" sz="1300" dirty="0">
                <a:solidFill>
                  <a:srgbClr val="D3E2E7"/>
                </a:solidFill>
                <a:latin typeface="Arial" pitchFamily="34" charset="0"/>
                <a:ea typeface="Arial" pitchFamily="34" charset="-122"/>
                <a:cs typeface="Arial" pitchFamily="34" charset="-120"/>
              </a:rPr>
              <a:t>•  Diagnose real-world communication scenarios</a:t>
            </a:r>
            <a:endParaRPr lang="en-US" sz="1300" dirty="0"/>
          </a:p>
        </p:txBody>
      </p:sp>
      <p:pic>
        <p:nvPicPr>
          <p:cNvPr id="22" name="Image 0" descr="unpacked/ppt/media/image2.png">    </p:cNvPr>
          <p:cNvPicPr>
            <a:picLocks noChangeAspect="1"/>
          </p:cNvPicPr>
          <p:nvPr/>
        </p:nvPicPr>
        <p:blipFill>
          <a:blip r:embed="rId1"/>
          <a:stretch>
            <a:fillRect/>
          </a:stretch>
        </p:blipFill>
        <p:spPr>
          <a:xfrm>
            <a:off x="9528048" y="182880"/>
            <a:ext cx="2478024" cy="3197450"/>
          </a:xfrm>
          <a:prstGeom prst="rect">
            <a:avLst/>
          </a:prstGeom>
        </p:spPr>
      </p:pic>
      <p:sp>
        <p:nvSpPr>
          <p:cNvPr id="23" name="Shape 20"/>
          <p:cNvSpPr/>
          <p:nvPr/>
        </p:nvSpPr>
        <p:spPr>
          <a:xfrm>
            <a:off x="9528048" y="3526634"/>
            <a:ext cx="2478024" cy="3148486"/>
          </a:xfrm>
          <a:prstGeom prst="roundRect">
            <a:avLst>
              <a:gd name="adj" fmla="val 1107"/>
            </a:avLst>
          </a:prstGeom>
          <a:solidFill>
            <a:srgbClr val="1D3A47"/>
          </a:solidFill>
          <a:ln w="12700">
            <a:solidFill>
              <a:srgbClr val="1D3A47"/>
            </a:solidFill>
            <a:prstDash val="solid"/>
          </a:ln>
        </p:spPr>
      </p:sp>
      <p:sp>
        <p:nvSpPr>
          <p:cNvPr id="24" name="Text 21"/>
          <p:cNvSpPr/>
          <p:nvPr/>
        </p:nvSpPr>
        <p:spPr>
          <a:xfrm>
            <a:off x="9674352" y="3654650"/>
            <a:ext cx="2185416" cy="2490118"/>
          </a:xfrm>
          <a:prstGeom prst="rect">
            <a:avLst/>
          </a:prstGeom>
          <a:noFill/>
          <a:ln/>
        </p:spPr>
        <p:txBody>
          <a:bodyPr wrap="square" lIns="0" tIns="0" rIns="0" bIns="0" rtlCol="0" anchor="t"/>
          <a:lstStyle/>
          <a:p>
            <a:pPr indent="0" marL="0">
              <a:lnSpc>
                <a:spcPct val="120000"/>
              </a:lnSpc>
              <a:spcAft>
                <a:spcPts val="300"/>
              </a:spcAft>
              <a:buNone/>
            </a:pPr>
            <a:r>
              <a:rPr lang="en-US" sz="1300" dirty="0">
                <a:solidFill>
                  <a:srgbClr val="FFFFFF"/>
                </a:solidFill>
                <a:latin typeface="Arial" pitchFamily="34" charset="0"/>
                <a:ea typeface="Arial" pitchFamily="34" charset="-122"/>
                <a:cs typeface="Arial" pitchFamily="34" charset="-120"/>
              </a:rPr>
              <a:t>•  No need to buy the textbook</a:t>
            </a:r>
            <a:endParaRPr lang="en-US" sz="1300" dirty="0"/>
          </a:p>
          <a:p>
            <a:pPr indent="0" marL="0">
              <a:lnSpc>
                <a:spcPct val="120000"/>
              </a:lnSpc>
              <a:spcAft>
                <a:spcPts val="300"/>
              </a:spcAft>
              <a:buNone/>
            </a:pPr>
            <a:r>
              <a:rPr lang="en-US" sz="1300" dirty="0">
                <a:solidFill>
                  <a:srgbClr val="FFFFFF"/>
                </a:solidFill>
                <a:latin typeface="Arial" pitchFamily="34" charset="0"/>
                <a:ea typeface="Arial" pitchFamily="34" charset="-122"/>
                <a:cs typeface="Arial" pitchFamily="34" charset="-120"/>
              </a:rPr>
              <a:t>•  Do not buy a newer edition</a:t>
            </a:r>
            <a:endParaRPr lang="en-US" sz="1300" dirty="0"/>
          </a:p>
          <a:p>
            <a:pPr indent="0" marL="0">
              <a:lnSpc>
                <a:spcPct val="120000"/>
              </a:lnSpc>
              <a:spcAft>
                <a:spcPts val="300"/>
              </a:spcAft>
              <a:buNone/>
            </a:pPr>
            <a:r>
              <a:rPr lang="en-US" sz="1300" dirty="0">
                <a:solidFill>
                  <a:srgbClr val="FFFFFF"/>
                </a:solidFill>
                <a:latin typeface="Arial" pitchFamily="34" charset="0"/>
                <a:ea typeface="Arial" pitchFamily="34" charset="-122"/>
                <a:cs typeface="Arial" pitchFamily="34" charset="-120"/>
              </a:rPr>
              <a:t>     -  6th differs from the 5th in content and structure</a:t>
            </a:r>
            <a:endParaRPr lang="en-US" sz="1300" dirty="0"/>
          </a:p>
        </p:txBody>
      </p:sp>
      <p:sp>
        <p:nvSpPr>
          <p:cNvPr id="25" name="Text 22"/>
          <p:cNvSpPr/>
          <p:nvPr/>
        </p:nvSpPr>
        <p:spPr>
          <a:xfrm>
            <a:off x="9674352" y="6108192"/>
            <a:ext cx="2185416" cy="457200"/>
          </a:xfrm>
          <a:prstGeom prst="rect">
            <a:avLst/>
          </a:prstGeom>
          <a:noFill/>
          <a:ln/>
        </p:spPr>
        <p:txBody>
          <a:bodyPr wrap="square" lIns="0" tIns="0" rIns="0" bIns="0" rtlCol="0" anchor="b"/>
          <a:lstStyle/>
          <a:p>
            <a:pPr indent="0" marL="0">
              <a:lnSpc>
                <a:spcPct val="110000"/>
              </a:lnSpc>
              <a:buNone/>
            </a:pPr>
            <a:r>
              <a:rPr lang="en-US" sz="900" dirty="0">
                <a:solidFill>
                  <a:srgbClr val="8FA6AF"/>
                </a:solidFill>
                <a:latin typeface="Arial" pitchFamily="34" charset="0"/>
                <a:ea typeface="Arial" pitchFamily="34" charset="-122"/>
                <a:cs typeface="Arial" pitchFamily="34" charset="-120"/>
              </a:rPr>
              <a:t>Copyright © The McGraw-Hill Companies, Inc. Permission required for reproduction or display.</a:t>
            </a:r>
            <a:endParaRPr lang="en-US" sz="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E9EFF1"/>
        </a:solidFill>
      </p:bgPr>
    </p:bg>
    <p:spTree>
      <p:nvGrpSpPr>
        <p:cNvPr id="1" name=""/>
        <p:cNvGrpSpPr/>
        <p:nvPr/>
      </p:nvGrpSpPr>
      <p:grpSpPr>
        <a:xfrm>
          <a:off x="0" y="0"/>
          <a:ext cx="0" cy="0"/>
          <a:chOff x="0" y="0"/>
          <a:chExt cx="0" cy="0"/>
        </a:xfrm>
      </p:grpSpPr>
      <p:sp>
        <p:nvSpPr>
          <p:cNvPr id="2" name="Shape 0"/>
          <p:cNvSpPr/>
          <p:nvPr/>
        </p:nvSpPr>
        <p:spPr>
          <a:xfrm>
            <a:off x="182880" y="182880"/>
            <a:ext cx="5838444" cy="1737360"/>
          </a:xfrm>
          <a:prstGeom prst="roundRect">
            <a:avLst>
              <a:gd name="adj" fmla="val 1579"/>
            </a:avLst>
          </a:prstGeom>
          <a:solidFill>
            <a:srgbClr val="FFFFFF"/>
          </a:solidFill>
          <a:ln w="12700">
            <a:solidFill>
              <a:srgbClr val="CFDCE0"/>
            </a:solidFill>
            <a:prstDash val="solid"/>
          </a:ln>
        </p:spPr>
      </p:sp>
      <p:sp>
        <p:nvSpPr>
          <p:cNvPr id="3" name="Shape 1"/>
          <p:cNvSpPr/>
          <p:nvPr/>
        </p:nvSpPr>
        <p:spPr>
          <a:xfrm>
            <a:off x="310896" y="310896"/>
            <a:ext cx="658368" cy="256032"/>
          </a:xfrm>
          <a:prstGeom prst="roundRect">
            <a:avLst>
              <a:gd name="adj" fmla="val 25000"/>
            </a:avLst>
          </a:prstGeom>
          <a:solidFill>
            <a:srgbClr val="0F7A85"/>
          </a:solidFill>
          <a:ln w="12700">
            <a:solidFill>
              <a:srgbClr val="0F7A85"/>
            </a:solidFill>
            <a:prstDash val="solid"/>
          </a:ln>
        </p:spPr>
      </p:sp>
      <p:sp>
        <p:nvSpPr>
          <p:cNvPr id="4" name="Text 2"/>
          <p:cNvSpPr/>
          <p:nvPr/>
        </p:nvSpPr>
        <p:spPr>
          <a:xfrm>
            <a:off x="310896" y="310896"/>
            <a:ext cx="658368" cy="256032"/>
          </a:xfrm>
          <a:prstGeom prst="rect">
            <a:avLst/>
          </a:prstGeom>
          <a:noFill/>
          <a:ln/>
        </p:spPr>
        <p:txBody>
          <a:bodyPr wrap="square" lIns="0" tIns="0" rIns="0" bIns="0" rtlCol="0" anchor="ctr"/>
          <a:lstStyle/>
          <a:p>
            <a:pPr algn="ctr" indent="0" marL="0">
              <a:buNone/>
            </a:pPr>
            <a:r>
              <a:rPr lang="en-US" sz="1000" b="1" spc="40" kern="0" dirty="0">
                <a:solidFill>
                  <a:srgbClr val="FFFFFF"/>
                </a:solidFill>
                <a:latin typeface="Arial" pitchFamily="34" charset="0"/>
                <a:ea typeface="Arial" pitchFamily="34" charset="-122"/>
                <a:cs typeface="Arial" pitchFamily="34" charset="-120"/>
              </a:rPr>
              <a:t>Grading</a:t>
            </a:r>
            <a:endParaRPr lang="en-US" sz="1000" dirty="0"/>
          </a:p>
        </p:txBody>
      </p:sp>
      <p:sp>
        <p:nvSpPr>
          <p:cNvPr id="5" name="Text 3"/>
          <p:cNvSpPr/>
          <p:nvPr/>
        </p:nvSpPr>
        <p:spPr>
          <a:xfrm>
            <a:off x="1078992" y="256032"/>
            <a:ext cx="4357116" cy="420624"/>
          </a:xfrm>
          <a:prstGeom prst="rect">
            <a:avLst/>
          </a:prstGeom>
          <a:noFill/>
          <a:ln/>
        </p:spPr>
        <p:txBody>
          <a:bodyPr wrap="square" lIns="0" tIns="0" rIns="0" bIns="0" rtlCol="0" anchor="ctr"/>
          <a:lstStyle/>
          <a:p>
            <a:pPr indent="0" marL="0">
              <a:lnSpc>
                <a:spcPct val="92000"/>
              </a:lnSpc>
              <a:buNone/>
            </a:pPr>
            <a:r>
              <a:rPr lang="en-US" sz="1300" b="1" dirty="0">
                <a:solidFill>
                  <a:srgbClr val="13252E"/>
                </a:solidFill>
                <a:latin typeface="Arial" pitchFamily="34" charset="0"/>
                <a:ea typeface="Arial" pitchFamily="34" charset="-122"/>
                <a:cs typeface="Arial" pitchFamily="34" charset="-120"/>
              </a:rPr>
              <a:t>Evaluation criteria</a:t>
            </a:r>
            <a:endParaRPr lang="en-US" sz="1300" dirty="0"/>
          </a:p>
        </p:txBody>
      </p:sp>
      <p:sp>
        <p:nvSpPr>
          <p:cNvPr id="6" name="Shape 4"/>
          <p:cNvSpPr/>
          <p:nvPr/>
        </p:nvSpPr>
        <p:spPr>
          <a:xfrm>
            <a:off x="310896" y="694944"/>
            <a:ext cx="5582412" cy="329184"/>
          </a:xfrm>
          <a:prstGeom prst="roundRect">
            <a:avLst>
              <a:gd name="adj" fmla="val 11111"/>
            </a:avLst>
          </a:prstGeom>
          <a:solidFill>
            <a:srgbClr val="F1F6F7"/>
          </a:solidFill>
          <a:ln w="12700">
            <a:solidFill>
              <a:srgbClr val="CFDCE0"/>
            </a:solidFill>
            <a:prstDash val="solid"/>
          </a:ln>
        </p:spPr>
      </p:sp>
      <p:sp>
        <p:nvSpPr>
          <p:cNvPr id="7" name="Text 5"/>
          <p:cNvSpPr/>
          <p:nvPr/>
        </p:nvSpPr>
        <p:spPr>
          <a:xfrm>
            <a:off x="438912" y="694944"/>
            <a:ext cx="4375404" cy="329184"/>
          </a:xfrm>
          <a:prstGeom prst="rect">
            <a:avLst/>
          </a:prstGeom>
          <a:noFill/>
          <a:ln/>
        </p:spPr>
        <p:txBody>
          <a:bodyPr wrap="square" lIns="0" tIns="0" rIns="0" bIns="0" rtlCol="0" anchor="ctr"/>
          <a:lstStyle/>
          <a:p>
            <a:pPr indent="0" marL="0">
              <a:buNone/>
            </a:pPr>
            <a:r>
              <a:rPr lang="en-US" sz="1400" dirty="0">
                <a:solidFill>
                  <a:srgbClr val="1E2E36"/>
                </a:solidFill>
                <a:latin typeface="Arial" pitchFamily="34" charset="0"/>
                <a:ea typeface="Arial" pitchFamily="34" charset="-122"/>
                <a:cs typeface="Arial" pitchFamily="34" charset="-120"/>
              </a:rPr>
              <a:t>Midterm Exam</a:t>
            </a:r>
            <a:endParaRPr lang="en-US" sz="1400" dirty="0"/>
          </a:p>
        </p:txBody>
      </p:sp>
      <p:sp>
        <p:nvSpPr>
          <p:cNvPr id="8" name="Text 6"/>
          <p:cNvSpPr/>
          <p:nvPr/>
        </p:nvSpPr>
        <p:spPr>
          <a:xfrm>
            <a:off x="5070348" y="694944"/>
            <a:ext cx="694944" cy="329184"/>
          </a:xfrm>
          <a:prstGeom prst="rect">
            <a:avLst/>
          </a:prstGeom>
          <a:noFill/>
          <a:ln/>
        </p:spPr>
        <p:txBody>
          <a:bodyPr wrap="square" lIns="0" tIns="0" rIns="0" bIns="0" rtlCol="0" anchor="ctr"/>
          <a:lstStyle/>
          <a:p>
            <a:pPr algn="r" indent="0" marL="0">
              <a:buNone/>
            </a:pPr>
            <a:r>
              <a:rPr lang="en-US" sz="1400" b="1" dirty="0">
                <a:solidFill>
                  <a:srgbClr val="13252E"/>
                </a:solidFill>
                <a:latin typeface="Arial" pitchFamily="34" charset="0"/>
                <a:ea typeface="Arial" pitchFamily="34" charset="-122"/>
                <a:cs typeface="Arial" pitchFamily="34" charset="-120"/>
              </a:rPr>
              <a:t>50%</a:t>
            </a:r>
            <a:endParaRPr lang="en-US" sz="1400" dirty="0"/>
          </a:p>
        </p:txBody>
      </p:sp>
      <p:sp>
        <p:nvSpPr>
          <p:cNvPr id="9" name="Shape 7"/>
          <p:cNvSpPr/>
          <p:nvPr/>
        </p:nvSpPr>
        <p:spPr>
          <a:xfrm>
            <a:off x="310896" y="1078992"/>
            <a:ext cx="5582412" cy="329184"/>
          </a:xfrm>
          <a:prstGeom prst="roundRect">
            <a:avLst>
              <a:gd name="adj" fmla="val 11111"/>
            </a:avLst>
          </a:prstGeom>
          <a:solidFill>
            <a:srgbClr val="F1F6F7"/>
          </a:solidFill>
          <a:ln w="12700">
            <a:solidFill>
              <a:srgbClr val="CFDCE0"/>
            </a:solidFill>
            <a:prstDash val="solid"/>
          </a:ln>
        </p:spPr>
      </p:sp>
      <p:sp>
        <p:nvSpPr>
          <p:cNvPr id="10" name="Text 8"/>
          <p:cNvSpPr/>
          <p:nvPr/>
        </p:nvSpPr>
        <p:spPr>
          <a:xfrm>
            <a:off x="438912" y="1078992"/>
            <a:ext cx="4375404" cy="329184"/>
          </a:xfrm>
          <a:prstGeom prst="rect">
            <a:avLst/>
          </a:prstGeom>
          <a:noFill/>
          <a:ln/>
        </p:spPr>
        <p:txBody>
          <a:bodyPr wrap="square" lIns="0" tIns="0" rIns="0" bIns="0" rtlCol="0" anchor="ctr"/>
          <a:lstStyle/>
          <a:p>
            <a:pPr indent="0" marL="0">
              <a:buNone/>
            </a:pPr>
            <a:r>
              <a:rPr lang="en-US" sz="1400" dirty="0">
                <a:solidFill>
                  <a:srgbClr val="1E2E36"/>
                </a:solidFill>
                <a:latin typeface="Arial" pitchFamily="34" charset="0"/>
                <a:ea typeface="Arial" pitchFamily="34" charset="-122"/>
                <a:cs typeface="Arial" pitchFamily="34" charset="-120"/>
              </a:rPr>
              <a:t>Final Exam</a:t>
            </a:r>
            <a:endParaRPr lang="en-US" sz="1400" dirty="0"/>
          </a:p>
        </p:txBody>
      </p:sp>
      <p:sp>
        <p:nvSpPr>
          <p:cNvPr id="11" name="Text 9"/>
          <p:cNvSpPr/>
          <p:nvPr/>
        </p:nvSpPr>
        <p:spPr>
          <a:xfrm>
            <a:off x="5070348" y="1078992"/>
            <a:ext cx="694944" cy="329184"/>
          </a:xfrm>
          <a:prstGeom prst="rect">
            <a:avLst/>
          </a:prstGeom>
          <a:noFill/>
          <a:ln/>
        </p:spPr>
        <p:txBody>
          <a:bodyPr wrap="square" lIns="0" tIns="0" rIns="0" bIns="0" rtlCol="0" anchor="ctr"/>
          <a:lstStyle/>
          <a:p>
            <a:pPr algn="r" indent="0" marL="0">
              <a:buNone/>
            </a:pPr>
            <a:r>
              <a:rPr lang="en-US" sz="1400" b="1" dirty="0">
                <a:solidFill>
                  <a:srgbClr val="13252E"/>
                </a:solidFill>
                <a:latin typeface="Arial" pitchFamily="34" charset="0"/>
                <a:ea typeface="Arial" pitchFamily="34" charset="-122"/>
                <a:cs typeface="Arial" pitchFamily="34" charset="-120"/>
              </a:rPr>
              <a:t>50%</a:t>
            </a:r>
            <a:endParaRPr lang="en-US" sz="1400" dirty="0"/>
          </a:p>
        </p:txBody>
      </p:sp>
      <p:sp>
        <p:nvSpPr>
          <p:cNvPr id="12" name="Shape 10"/>
          <p:cNvSpPr/>
          <p:nvPr/>
        </p:nvSpPr>
        <p:spPr>
          <a:xfrm>
            <a:off x="310896" y="1463040"/>
            <a:ext cx="5582412" cy="329184"/>
          </a:xfrm>
          <a:prstGeom prst="roundRect">
            <a:avLst>
              <a:gd name="adj" fmla="val 11111"/>
            </a:avLst>
          </a:prstGeom>
          <a:solidFill>
            <a:srgbClr val="13252E"/>
          </a:solidFill>
          <a:ln w="12700">
            <a:solidFill>
              <a:srgbClr val="13252E"/>
            </a:solidFill>
            <a:prstDash val="solid"/>
          </a:ln>
        </p:spPr>
      </p:sp>
      <p:sp>
        <p:nvSpPr>
          <p:cNvPr id="13" name="Text 11"/>
          <p:cNvSpPr/>
          <p:nvPr/>
        </p:nvSpPr>
        <p:spPr>
          <a:xfrm>
            <a:off x="438912" y="1463040"/>
            <a:ext cx="4375404" cy="329184"/>
          </a:xfrm>
          <a:prstGeom prst="rect">
            <a:avLst/>
          </a:prstGeom>
          <a:noFill/>
          <a:ln/>
        </p:spPr>
        <p:txBody>
          <a:bodyPr wrap="square" lIns="0" tIns="0" rIns="0" bIns="0" rtlCol="0" anchor="ctr"/>
          <a:lstStyle/>
          <a:p>
            <a:pPr indent="0" marL="0">
              <a:buNone/>
            </a:pPr>
            <a:r>
              <a:rPr lang="en-US" sz="1400" b="1" dirty="0">
                <a:solidFill>
                  <a:srgbClr val="FFFFFF"/>
                </a:solidFill>
                <a:latin typeface="Arial" pitchFamily="34" charset="0"/>
                <a:ea typeface="Arial" pitchFamily="34" charset="-122"/>
                <a:cs typeface="Arial" pitchFamily="34" charset="-120"/>
              </a:rPr>
              <a:t>Total</a:t>
            </a:r>
            <a:endParaRPr lang="en-US" sz="1400" dirty="0"/>
          </a:p>
        </p:txBody>
      </p:sp>
      <p:sp>
        <p:nvSpPr>
          <p:cNvPr id="14" name="Text 12"/>
          <p:cNvSpPr/>
          <p:nvPr/>
        </p:nvSpPr>
        <p:spPr>
          <a:xfrm>
            <a:off x="5070348" y="1463040"/>
            <a:ext cx="694944" cy="329184"/>
          </a:xfrm>
          <a:prstGeom prst="rect">
            <a:avLst/>
          </a:prstGeom>
          <a:noFill/>
          <a:ln/>
        </p:spPr>
        <p:txBody>
          <a:bodyPr wrap="square" lIns="0" tIns="0" rIns="0" bIns="0" rtlCol="0" anchor="ctr"/>
          <a:lstStyle/>
          <a:p>
            <a:pPr algn="r" indent="0" marL="0">
              <a:buNone/>
            </a:pPr>
            <a:r>
              <a:rPr lang="en-US" sz="1400" b="1" dirty="0">
                <a:solidFill>
                  <a:srgbClr val="5CC8C2"/>
                </a:solidFill>
                <a:latin typeface="Arial" pitchFamily="34" charset="0"/>
                <a:ea typeface="Arial" pitchFamily="34" charset="-122"/>
                <a:cs typeface="Arial" pitchFamily="34" charset="-120"/>
              </a:rPr>
              <a:t>100%</a:t>
            </a:r>
            <a:endParaRPr lang="en-US" sz="1400" dirty="0"/>
          </a:p>
        </p:txBody>
      </p:sp>
      <p:sp>
        <p:nvSpPr>
          <p:cNvPr id="15" name="Shape 13"/>
          <p:cNvSpPr/>
          <p:nvPr/>
        </p:nvSpPr>
        <p:spPr>
          <a:xfrm>
            <a:off x="182880" y="2066544"/>
            <a:ext cx="5838444" cy="2936002"/>
          </a:xfrm>
          <a:prstGeom prst="roundRect">
            <a:avLst>
              <a:gd name="adj" fmla="val 934"/>
            </a:avLst>
          </a:prstGeom>
          <a:solidFill>
            <a:srgbClr val="FFFFFF"/>
          </a:solidFill>
          <a:ln w="12700">
            <a:solidFill>
              <a:srgbClr val="CFDCE0"/>
            </a:solidFill>
            <a:prstDash val="solid"/>
          </a:ln>
        </p:spPr>
      </p:sp>
      <p:sp>
        <p:nvSpPr>
          <p:cNvPr id="16" name="Shape 14"/>
          <p:cNvSpPr/>
          <p:nvPr/>
        </p:nvSpPr>
        <p:spPr>
          <a:xfrm>
            <a:off x="310896" y="2194560"/>
            <a:ext cx="896112" cy="256032"/>
          </a:xfrm>
          <a:prstGeom prst="roundRect">
            <a:avLst>
              <a:gd name="adj" fmla="val 25000"/>
            </a:avLst>
          </a:prstGeom>
          <a:solidFill>
            <a:srgbClr val="0F7A85"/>
          </a:solidFill>
          <a:ln w="12700">
            <a:solidFill>
              <a:srgbClr val="0F7A85"/>
            </a:solidFill>
            <a:prstDash val="solid"/>
          </a:ln>
        </p:spPr>
      </p:sp>
      <p:sp>
        <p:nvSpPr>
          <p:cNvPr id="17" name="Text 15"/>
          <p:cNvSpPr/>
          <p:nvPr/>
        </p:nvSpPr>
        <p:spPr>
          <a:xfrm>
            <a:off x="310896" y="2194560"/>
            <a:ext cx="896112" cy="256032"/>
          </a:xfrm>
          <a:prstGeom prst="rect">
            <a:avLst/>
          </a:prstGeom>
          <a:noFill/>
          <a:ln/>
        </p:spPr>
        <p:txBody>
          <a:bodyPr wrap="square" lIns="0" tIns="0" rIns="0" bIns="0" rtlCol="0" anchor="ctr"/>
          <a:lstStyle/>
          <a:p>
            <a:pPr algn="ctr" indent="0" marL="0">
              <a:buNone/>
            </a:pPr>
            <a:r>
              <a:rPr lang="en-US" sz="1000" b="1" spc="40" kern="0" dirty="0">
                <a:solidFill>
                  <a:srgbClr val="FFFFFF"/>
                </a:solidFill>
                <a:latin typeface="Arial" pitchFamily="34" charset="0"/>
                <a:ea typeface="Arial" pitchFamily="34" charset="-122"/>
                <a:cs typeface="Arial" pitchFamily="34" charset="-120"/>
              </a:rPr>
              <a:t>Attendance</a:t>
            </a:r>
            <a:endParaRPr lang="en-US" sz="1000" dirty="0"/>
          </a:p>
        </p:txBody>
      </p:sp>
      <p:sp>
        <p:nvSpPr>
          <p:cNvPr id="18" name="Text 16"/>
          <p:cNvSpPr/>
          <p:nvPr/>
        </p:nvSpPr>
        <p:spPr>
          <a:xfrm>
            <a:off x="1316736" y="2139696"/>
            <a:ext cx="4119372" cy="420624"/>
          </a:xfrm>
          <a:prstGeom prst="rect">
            <a:avLst/>
          </a:prstGeom>
          <a:noFill/>
          <a:ln/>
        </p:spPr>
        <p:txBody>
          <a:bodyPr wrap="square" lIns="0" tIns="0" rIns="0" bIns="0" rtlCol="0" anchor="ctr"/>
          <a:lstStyle/>
          <a:p>
            <a:pPr indent="0" marL="0">
              <a:lnSpc>
                <a:spcPct val="92000"/>
              </a:lnSpc>
              <a:buNone/>
            </a:pPr>
            <a:r>
              <a:rPr lang="en-US" sz="1300" b="1" dirty="0">
                <a:solidFill>
                  <a:srgbClr val="13252E"/>
                </a:solidFill>
                <a:latin typeface="Arial" pitchFamily="34" charset="0"/>
                <a:ea typeface="Arial" pitchFamily="34" charset="-122"/>
                <a:cs typeface="Arial" pitchFamily="34" charset="-120"/>
              </a:rPr>
              <a:t>How attendance is taken</a:t>
            </a:r>
            <a:endParaRPr lang="en-US" sz="1300" dirty="0"/>
          </a:p>
        </p:txBody>
      </p:sp>
      <p:sp>
        <p:nvSpPr>
          <p:cNvPr id="19" name="Text 17"/>
          <p:cNvSpPr/>
          <p:nvPr/>
        </p:nvSpPr>
        <p:spPr>
          <a:xfrm>
            <a:off x="310896" y="2578608"/>
            <a:ext cx="5582412" cy="2295922"/>
          </a:xfrm>
          <a:prstGeom prst="rect">
            <a:avLst/>
          </a:prstGeom>
          <a:noFill/>
          <a:ln/>
        </p:spPr>
        <p:txBody>
          <a:bodyPr wrap="square" lIns="0" tIns="0" rIns="0" bIns="0" rtlCol="0" anchor="t"/>
          <a:lstStyle/>
          <a:p>
            <a:pPr indent="0" marL="0">
              <a:lnSpc>
                <a:spcPct val="128000"/>
              </a:lnSpc>
              <a:spcAft>
                <a:spcPts val="500"/>
              </a:spcAft>
              <a:buNone/>
            </a:pPr>
            <a:r>
              <a:rPr lang="en-US" sz="1300" dirty="0">
                <a:solidFill>
                  <a:srgbClr val="1E2E36"/>
                </a:solidFill>
                <a:latin typeface="Arial" pitchFamily="34" charset="0"/>
                <a:ea typeface="Arial" pitchFamily="34" charset="-122"/>
                <a:cs typeface="Arial" pitchFamily="34" charset="-120"/>
              </a:rPr>
              <a:t>•  Recorded by the smart attendance check system</a:t>
            </a:r>
            <a:endParaRPr lang="en-US" sz="1300" dirty="0"/>
          </a:p>
          <a:p>
            <a:pPr indent="0" marL="0">
              <a:lnSpc>
                <a:spcPct val="128000"/>
              </a:lnSpc>
              <a:spcAft>
                <a:spcPts val="500"/>
              </a:spcAft>
              <a:buNone/>
            </a:pPr>
            <a:r>
              <a:rPr lang="en-US" sz="1300" dirty="0">
                <a:solidFill>
                  <a:srgbClr val="1E2E36"/>
                </a:solidFill>
                <a:latin typeface="Arial" pitchFamily="34" charset="0"/>
                <a:ea typeface="Arial" pitchFamily="34" charset="-122"/>
                <a:cs typeface="Arial" pitchFamily="34" charset="-120"/>
              </a:rPr>
              <a:t>•  Absence from one third or more of the classes: grade F</a:t>
            </a:r>
            <a:endParaRPr lang="en-US" sz="1300" dirty="0"/>
          </a:p>
          <a:p>
            <a:pPr indent="0" marL="0">
              <a:lnSpc>
                <a:spcPct val="128000"/>
              </a:lnSpc>
              <a:spcAft>
                <a:spcPts val="500"/>
              </a:spcAft>
              <a:buNone/>
            </a:pPr>
            <a:r>
              <a:rPr lang="en-US" sz="1300" dirty="0">
                <a:solidFill>
                  <a:srgbClr val="1E2E36"/>
                </a:solidFill>
                <a:latin typeface="Arial" pitchFamily="34" charset="0"/>
                <a:ea typeface="Arial" pitchFamily="34" charset="-122"/>
                <a:cs typeface="Arial" pitchFamily="34" charset="-120"/>
              </a:rPr>
              <a:t>     -  University regulation</a:t>
            </a:r>
            <a:endParaRPr lang="en-US" sz="1300" dirty="0"/>
          </a:p>
          <a:p>
            <a:pPr indent="0" marL="0">
              <a:lnSpc>
                <a:spcPct val="128000"/>
              </a:lnSpc>
              <a:spcAft>
                <a:spcPts val="500"/>
              </a:spcAft>
              <a:buNone/>
            </a:pPr>
            <a:r>
              <a:rPr lang="en-US" sz="1300" dirty="0">
                <a:solidFill>
                  <a:srgbClr val="1E2E36"/>
                </a:solidFill>
                <a:latin typeface="Arial" pitchFamily="34" charset="0"/>
                <a:ea typeface="Arial" pitchFamily="34" charset="-122"/>
                <a:cs typeface="Arial" pitchFamily="34" charset="-120"/>
              </a:rPr>
              <a:t>     -  No exception</a:t>
            </a:r>
            <a:endParaRPr lang="en-US" sz="1300" dirty="0"/>
          </a:p>
          <a:p>
            <a:pPr indent="0" marL="0">
              <a:lnSpc>
                <a:spcPct val="128000"/>
              </a:lnSpc>
              <a:spcAft>
                <a:spcPts val="500"/>
              </a:spcAft>
              <a:buNone/>
            </a:pPr>
            <a:r>
              <a:rPr lang="en-US" sz="1300" dirty="0">
                <a:solidFill>
                  <a:srgbClr val="1E2E36"/>
                </a:solidFill>
                <a:latin typeface="Arial" pitchFamily="34" charset="0"/>
                <a:ea typeface="Arial" pitchFamily="34" charset="-122"/>
                <a:cs typeface="Arial" pitchFamily="34" charset="-120"/>
              </a:rPr>
              <a:t>•  Unavoidable absence</a:t>
            </a:r>
            <a:endParaRPr lang="en-US" sz="1300" dirty="0"/>
          </a:p>
          <a:p>
            <a:pPr indent="0" marL="0">
              <a:lnSpc>
                <a:spcPct val="128000"/>
              </a:lnSpc>
              <a:spcAft>
                <a:spcPts val="500"/>
              </a:spcAft>
              <a:buNone/>
            </a:pPr>
            <a:r>
              <a:rPr lang="en-US" sz="1300" dirty="0">
                <a:solidFill>
                  <a:srgbClr val="1E2E36"/>
                </a:solidFill>
                <a:latin typeface="Arial" pitchFamily="34" charset="0"/>
                <a:ea typeface="Arial" pitchFamily="34" charset="-122"/>
                <a:cs typeface="Arial" pitchFamily="34" charset="-120"/>
              </a:rPr>
              <a:t>     -  Counted as attendance on submission of documentary evidence</a:t>
            </a:r>
            <a:endParaRPr lang="en-US" sz="1300" dirty="0"/>
          </a:p>
        </p:txBody>
      </p:sp>
      <p:sp>
        <p:nvSpPr>
          <p:cNvPr id="20" name="Shape 18"/>
          <p:cNvSpPr/>
          <p:nvPr/>
        </p:nvSpPr>
        <p:spPr>
          <a:xfrm>
            <a:off x="6167628" y="182880"/>
            <a:ext cx="5838444" cy="6492240"/>
          </a:xfrm>
          <a:prstGeom prst="roundRect">
            <a:avLst>
              <a:gd name="adj" fmla="val 470"/>
            </a:avLst>
          </a:prstGeom>
          <a:solidFill>
            <a:srgbClr val="FFFFFF"/>
          </a:solidFill>
          <a:ln w="12700">
            <a:solidFill>
              <a:srgbClr val="CFDCE0"/>
            </a:solidFill>
            <a:prstDash val="solid"/>
          </a:ln>
        </p:spPr>
      </p:sp>
      <p:sp>
        <p:nvSpPr>
          <p:cNvPr id="21" name="Shape 19"/>
          <p:cNvSpPr/>
          <p:nvPr/>
        </p:nvSpPr>
        <p:spPr>
          <a:xfrm>
            <a:off x="6295644" y="310896"/>
            <a:ext cx="566928" cy="256032"/>
          </a:xfrm>
          <a:prstGeom prst="roundRect">
            <a:avLst>
              <a:gd name="adj" fmla="val 25000"/>
            </a:avLst>
          </a:prstGeom>
          <a:solidFill>
            <a:srgbClr val="0F7A85"/>
          </a:solidFill>
          <a:ln w="12700">
            <a:solidFill>
              <a:srgbClr val="0F7A85"/>
            </a:solidFill>
            <a:prstDash val="solid"/>
          </a:ln>
        </p:spPr>
      </p:sp>
      <p:sp>
        <p:nvSpPr>
          <p:cNvPr id="22" name="Text 20"/>
          <p:cNvSpPr/>
          <p:nvPr/>
        </p:nvSpPr>
        <p:spPr>
          <a:xfrm>
            <a:off x="6295644" y="310896"/>
            <a:ext cx="566928" cy="256032"/>
          </a:xfrm>
          <a:prstGeom prst="rect">
            <a:avLst/>
          </a:prstGeom>
          <a:noFill/>
          <a:ln/>
        </p:spPr>
        <p:txBody>
          <a:bodyPr wrap="square" lIns="0" tIns="0" rIns="0" bIns="0" rtlCol="0" anchor="ctr"/>
          <a:lstStyle/>
          <a:p>
            <a:pPr algn="ctr" indent="0" marL="0">
              <a:buNone/>
            </a:pPr>
            <a:r>
              <a:rPr lang="en-US" sz="1000" b="1" spc="40" kern="0" dirty="0">
                <a:solidFill>
                  <a:srgbClr val="FFFFFF"/>
                </a:solidFill>
                <a:latin typeface="Arial" pitchFamily="34" charset="0"/>
                <a:ea typeface="Arial" pitchFamily="34" charset="-122"/>
                <a:cs typeface="Arial" pitchFamily="34" charset="-120"/>
              </a:rPr>
              <a:t>Exams</a:t>
            </a:r>
            <a:endParaRPr lang="en-US" sz="1000" dirty="0"/>
          </a:p>
        </p:txBody>
      </p:sp>
      <p:sp>
        <p:nvSpPr>
          <p:cNvPr id="23" name="Text 21"/>
          <p:cNvSpPr/>
          <p:nvPr/>
        </p:nvSpPr>
        <p:spPr>
          <a:xfrm>
            <a:off x="6972300" y="256032"/>
            <a:ext cx="4448556" cy="420624"/>
          </a:xfrm>
          <a:prstGeom prst="rect">
            <a:avLst/>
          </a:prstGeom>
          <a:noFill/>
          <a:ln/>
        </p:spPr>
        <p:txBody>
          <a:bodyPr wrap="square" lIns="0" tIns="0" rIns="0" bIns="0" rtlCol="0" anchor="ctr"/>
          <a:lstStyle/>
          <a:p>
            <a:pPr indent="0" marL="0">
              <a:lnSpc>
                <a:spcPct val="92000"/>
              </a:lnSpc>
              <a:buNone/>
            </a:pPr>
            <a:r>
              <a:rPr lang="en-US" sz="1300" b="1" dirty="0">
                <a:solidFill>
                  <a:srgbClr val="13252E"/>
                </a:solidFill>
                <a:latin typeface="Arial" pitchFamily="34" charset="0"/>
                <a:ea typeface="Arial" pitchFamily="34" charset="-122"/>
                <a:cs typeface="Arial" pitchFamily="34" charset="-120"/>
              </a:rPr>
              <a:t>Exam rules</a:t>
            </a:r>
            <a:endParaRPr lang="en-US" sz="1300" dirty="0"/>
          </a:p>
        </p:txBody>
      </p:sp>
      <p:sp>
        <p:nvSpPr>
          <p:cNvPr id="24" name="Text 22"/>
          <p:cNvSpPr/>
          <p:nvPr/>
        </p:nvSpPr>
        <p:spPr>
          <a:xfrm>
            <a:off x="6295644" y="694944"/>
            <a:ext cx="5582412" cy="5852160"/>
          </a:xfrm>
          <a:prstGeom prst="rect">
            <a:avLst/>
          </a:prstGeom>
          <a:noFill/>
          <a:ln/>
        </p:spPr>
        <p:txBody>
          <a:bodyPr wrap="square" lIns="0" tIns="0" rIns="0" bIns="0" rtlCol="0" anchor="t"/>
          <a:lstStyle/>
          <a:p>
            <a:pPr indent="0" marL="0">
              <a:lnSpc>
                <a:spcPct val="128000"/>
              </a:lnSpc>
              <a:spcAft>
                <a:spcPts val="500"/>
              </a:spcAft>
              <a:buNone/>
            </a:pPr>
            <a:r>
              <a:rPr lang="en-US" sz="1300" dirty="0">
                <a:solidFill>
                  <a:srgbClr val="1E2E36"/>
                </a:solidFill>
                <a:latin typeface="Arial" pitchFamily="34" charset="0"/>
                <a:ea typeface="Arial" pitchFamily="34" charset="-122"/>
                <a:cs typeface="Arial" pitchFamily="34" charset="-120"/>
              </a:rPr>
              <a:t>•  Both exams strictly closed book</a:t>
            </a:r>
            <a:endParaRPr lang="en-US" sz="1300" dirty="0"/>
          </a:p>
          <a:p>
            <a:pPr indent="0" marL="0">
              <a:lnSpc>
                <a:spcPct val="128000"/>
              </a:lnSpc>
              <a:spcAft>
                <a:spcPts val="500"/>
              </a:spcAft>
              <a:buNone/>
            </a:pPr>
            <a:r>
              <a:rPr lang="en-US" sz="1300" dirty="0">
                <a:solidFill>
                  <a:srgbClr val="1E2E36"/>
                </a:solidFill>
                <a:latin typeface="Arial" pitchFamily="34" charset="0"/>
                <a:ea typeface="Arial" pitchFamily="34" charset="-122"/>
                <a:cs typeface="Arial" pitchFamily="34" charset="-120"/>
              </a:rPr>
              <a:t>•  No smart device of any kind</a:t>
            </a:r>
            <a:endParaRPr lang="en-US" sz="1300" dirty="0"/>
          </a:p>
          <a:p>
            <a:pPr indent="0" marL="0">
              <a:lnSpc>
                <a:spcPct val="128000"/>
              </a:lnSpc>
              <a:spcAft>
                <a:spcPts val="500"/>
              </a:spcAft>
              <a:buNone/>
            </a:pPr>
            <a:r>
              <a:rPr lang="en-US" sz="1300" dirty="0">
                <a:solidFill>
                  <a:srgbClr val="1E2E36"/>
                </a:solidFill>
                <a:latin typeface="Arial" pitchFamily="34" charset="0"/>
                <a:ea typeface="Arial" pitchFamily="34" charset="-122"/>
                <a:cs typeface="Arial" pitchFamily="34" charset="-120"/>
              </a:rPr>
              <a:t>     -  No phone</a:t>
            </a:r>
            <a:endParaRPr lang="en-US" sz="1300" dirty="0"/>
          </a:p>
          <a:p>
            <a:pPr indent="0" marL="0">
              <a:lnSpc>
                <a:spcPct val="128000"/>
              </a:lnSpc>
              <a:spcAft>
                <a:spcPts val="500"/>
              </a:spcAft>
              <a:buNone/>
            </a:pPr>
            <a:r>
              <a:rPr lang="en-US" sz="1300" dirty="0">
                <a:solidFill>
                  <a:srgbClr val="1E2E36"/>
                </a:solidFill>
                <a:latin typeface="Arial" pitchFamily="34" charset="0"/>
                <a:ea typeface="Arial" pitchFamily="34" charset="-122"/>
                <a:cs typeface="Arial" pitchFamily="34" charset="-120"/>
              </a:rPr>
              <a:t>     -  No watch</a:t>
            </a:r>
            <a:endParaRPr lang="en-US" sz="1300" dirty="0"/>
          </a:p>
          <a:p>
            <a:pPr indent="0" marL="0">
              <a:lnSpc>
                <a:spcPct val="128000"/>
              </a:lnSpc>
              <a:spcAft>
                <a:spcPts val="500"/>
              </a:spcAft>
              <a:buNone/>
            </a:pPr>
            <a:r>
              <a:rPr lang="en-US" sz="1300" dirty="0">
                <a:solidFill>
                  <a:srgbClr val="1E2E36"/>
                </a:solidFill>
                <a:latin typeface="Arial" pitchFamily="34" charset="0"/>
                <a:ea typeface="Arial" pitchFamily="34" charset="-122"/>
                <a:cs typeface="Arial" pitchFamily="34" charset="-120"/>
              </a:rPr>
              <a:t>     -  No glasses</a:t>
            </a:r>
            <a:endParaRPr lang="en-US" sz="1300" dirty="0"/>
          </a:p>
          <a:p>
            <a:pPr indent="0" marL="0">
              <a:lnSpc>
                <a:spcPct val="128000"/>
              </a:lnSpc>
              <a:spcAft>
                <a:spcPts val="500"/>
              </a:spcAft>
              <a:buNone/>
            </a:pPr>
            <a:r>
              <a:rPr lang="en-US" sz="1300" dirty="0">
                <a:solidFill>
                  <a:srgbClr val="1E2E36"/>
                </a:solidFill>
                <a:latin typeface="Arial" pitchFamily="34" charset="0"/>
                <a:ea typeface="Arial" pitchFamily="34" charset="-122"/>
                <a:cs typeface="Arial" pitchFamily="34" charset="-120"/>
              </a:rPr>
              <a:t>•  Smart glasses</a:t>
            </a:r>
            <a:endParaRPr lang="en-US" sz="1300" dirty="0"/>
          </a:p>
          <a:p>
            <a:pPr indent="0" marL="0">
              <a:lnSpc>
                <a:spcPct val="128000"/>
              </a:lnSpc>
              <a:spcAft>
                <a:spcPts val="500"/>
              </a:spcAft>
              <a:buNone/>
            </a:pPr>
            <a:r>
              <a:rPr lang="en-US" sz="1300" dirty="0">
                <a:solidFill>
                  <a:srgbClr val="1E2E36"/>
                </a:solidFill>
                <a:latin typeface="Arial" pitchFamily="34" charset="0"/>
                <a:ea typeface="Arial" pitchFamily="34" charset="-122"/>
                <a:cs typeface="Arial" pitchFamily="34" charset="-120"/>
              </a:rPr>
              <a:t>     -  Inspection at the exam room</a:t>
            </a:r>
            <a:endParaRPr lang="en-US" sz="1300" dirty="0"/>
          </a:p>
          <a:p>
            <a:pPr indent="0" marL="0">
              <a:lnSpc>
                <a:spcPct val="128000"/>
              </a:lnSpc>
              <a:spcAft>
                <a:spcPts val="500"/>
              </a:spcAft>
              <a:buNone/>
            </a:pPr>
            <a:r>
              <a:rPr lang="en-US" sz="1300" dirty="0">
                <a:solidFill>
                  <a:srgbClr val="1E2E36"/>
                </a:solidFill>
                <a:latin typeface="Arial" pitchFamily="34" charset="0"/>
                <a:ea typeface="Arial" pitchFamily="34" charset="-122"/>
                <a:cs typeface="Arial" pitchFamily="34" charset="-120"/>
              </a:rPr>
              <a:t>     -  Wearing a pair: removal from the room</a:t>
            </a:r>
            <a:endParaRPr lang="en-US" sz="1300" dirty="0"/>
          </a:p>
          <a:p>
            <a:pPr indent="0" marL="0">
              <a:lnSpc>
                <a:spcPct val="128000"/>
              </a:lnSpc>
              <a:spcAft>
                <a:spcPts val="500"/>
              </a:spcAft>
              <a:buNone/>
            </a:pPr>
            <a:r>
              <a:rPr lang="en-US" sz="1300" dirty="0">
                <a:solidFill>
                  <a:srgbClr val="1E2E36"/>
                </a:solidFill>
                <a:latin typeface="Arial" pitchFamily="34" charset="0"/>
                <a:ea typeface="Arial" pitchFamily="34" charset="-122"/>
                <a:cs typeface="Arial" pitchFamily="34" charset="-120"/>
              </a:rPr>
              <a:t>          ·  Whether or not you have used them</a:t>
            </a:r>
            <a:endParaRPr lang="en-US" sz="1300" dirty="0"/>
          </a:p>
          <a:p>
            <a:pPr indent="0" marL="0">
              <a:lnSpc>
                <a:spcPct val="128000"/>
              </a:lnSpc>
              <a:spcAft>
                <a:spcPts val="500"/>
              </a:spcAft>
              <a:buNone/>
            </a:pPr>
            <a:r>
              <a:rPr lang="en-US" sz="1300" dirty="0">
                <a:solidFill>
                  <a:srgbClr val="1E2E36"/>
                </a:solidFill>
                <a:latin typeface="Arial" pitchFamily="34" charset="0"/>
                <a:ea typeface="Arial" pitchFamily="34" charset="-122"/>
                <a:cs typeface="Arial" pitchFamily="34" charset="-120"/>
              </a:rPr>
              <a:t>•  Missing either exam: F for the course</a:t>
            </a:r>
            <a:endParaRPr lang="en-US" sz="1300" dirty="0"/>
          </a:p>
          <a:p>
            <a:pPr indent="0" marL="0">
              <a:lnSpc>
                <a:spcPct val="128000"/>
              </a:lnSpc>
              <a:spcAft>
                <a:spcPts val="500"/>
              </a:spcAft>
              <a:buNone/>
            </a:pPr>
            <a:r>
              <a:rPr lang="en-US" sz="1300" dirty="0">
                <a:solidFill>
                  <a:srgbClr val="1E2E36"/>
                </a:solidFill>
                <a:latin typeface="Arial" pitchFamily="34" charset="0"/>
                <a:ea typeface="Arial" pitchFamily="34" charset="-122"/>
                <a:cs typeface="Arial" pitchFamily="34" charset="-120"/>
              </a:rPr>
              <a:t>     -  The score on the other exam does not compensate</a:t>
            </a:r>
            <a:endParaRPr lang="en-US" sz="1300" dirty="0"/>
          </a:p>
          <a:p>
            <a:pPr indent="0" marL="0">
              <a:lnSpc>
                <a:spcPct val="128000"/>
              </a:lnSpc>
              <a:spcAft>
                <a:spcPts val="500"/>
              </a:spcAft>
              <a:buNone/>
            </a:pPr>
            <a:r>
              <a:rPr lang="en-US" sz="1300" dirty="0">
                <a:solidFill>
                  <a:srgbClr val="1E2E36"/>
                </a:solidFill>
                <a:latin typeface="Arial" pitchFamily="34" charset="0"/>
                <a:ea typeface="Arial" pitchFamily="34" charset="-122"/>
                <a:cs typeface="Arial" pitchFamily="34" charset="-120"/>
              </a:rPr>
              <a:t>•  Sit the exam in the room assigned to you</a:t>
            </a:r>
            <a:endParaRPr lang="en-US" sz="1300" dirty="0"/>
          </a:p>
          <a:p>
            <a:pPr indent="0" marL="0">
              <a:lnSpc>
                <a:spcPct val="128000"/>
              </a:lnSpc>
              <a:spcAft>
                <a:spcPts val="500"/>
              </a:spcAft>
              <a:buNone/>
            </a:pPr>
            <a:r>
              <a:rPr lang="en-US" sz="1300" dirty="0">
                <a:solidFill>
                  <a:srgbClr val="1E2E36"/>
                </a:solidFill>
                <a:latin typeface="Arial" pitchFamily="34" charset="0"/>
                <a:ea typeface="Arial" pitchFamily="34" charset="-122"/>
                <a:cs typeface="Arial" pitchFamily="34" charset="-120"/>
              </a:rPr>
              <a:t>     -  Turning up elsewhere may cost you points</a:t>
            </a:r>
            <a:endParaRPr lang="en-US" sz="1300" dirty="0"/>
          </a:p>
          <a:p>
            <a:pPr indent="0" marL="0">
              <a:lnSpc>
                <a:spcPct val="128000"/>
              </a:lnSpc>
              <a:spcAft>
                <a:spcPts val="500"/>
              </a:spcAft>
              <a:buNone/>
            </a:pPr>
            <a:r>
              <a:rPr lang="en-US" sz="1300" dirty="0">
                <a:solidFill>
                  <a:srgbClr val="1E2E36"/>
                </a:solidFill>
                <a:latin typeface="Arial" pitchFamily="34" charset="0"/>
                <a:ea typeface="Arial" pitchFamily="34" charset="-122"/>
                <a:cs typeface="Arial" pitchFamily="34" charset="-120"/>
              </a:rPr>
              <a:t>•  Exam papers from previous years</a:t>
            </a:r>
            <a:endParaRPr lang="en-US" sz="1300" dirty="0"/>
          </a:p>
          <a:p>
            <a:pPr indent="0" marL="0">
              <a:lnSpc>
                <a:spcPct val="128000"/>
              </a:lnSpc>
              <a:spcAft>
                <a:spcPts val="500"/>
              </a:spcAft>
              <a:buNone/>
            </a:pPr>
            <a:r>
              <a:rPr lang="en-US" sz="1300" dirty="0">
                <a:solidFill>
                  <a:srgbClr val="1E2E36"/>
                </a:solidFill>
                <a:latin typeface="Arial" pitchFamily="34" charset="0"/>
                <a:ea typeface="Arial" pitchFamily="34" charset="-122"/>
                <a:cs typeface="Arial" pitchFamily="34" charset="-120"/>
              </a:rPr>
              <a:t>     -  Released in the week before each exam</a:t>
            </a:r>
            <a:endParaRPr lang="en-US" sz="13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13252E"/>
        </a:solidFill>
      </p:bgPr>
    </p:bg>
    <p:spTree>
      <p:nvGrpSpPr>
        <p:cNvPr id="1" name=""/>
        <p:cNvGrpSpPr/>
        <p:nvPr/>
      </p:nvGrpSpPr>
      <p:grpSpPr>
        <a:xfrm>
          <a:off x="0" y="0"/>
          <a:ext cx="0" cy="0"/>
          <a:chOff x="0" y="0"/>
          <a:chExt cx="0" cy="0"/>
        </a:xfrm>
      </p:grpSpPr>
      <p:sp>
        <p:nvSpPr>
          <p:cNvPr id="2" name="Text 0"/>
          <p:cNvSpPr/>
          <p:nvPr/>
        </p:nvSpPr>
        <p:spPr>
          <a:xfrm>
            <a:off x="182880" y="182880"/>
            <a:ext cx="3657600" cy="329184"/>
          </a:xfrm>
          <a:prstGeom prst="rect">
            <a:avLst/>
          </a:prstGeom>
          <a:noFill/>
          <a:ln/>
        </p:spPr>
        <p:txBody>
          <a:bodyPr wrap="square" lIns="0" tIns="0" rIns="0" bIns="0" rtlCol="0" anchor="ctr"/>
          <a:lstStyle/>
          <a:p>
            <a:pPr indent="0" marL="0">
              <a:buNone/>
            </a:pPr>
            <a:r>
              <a:rPr lang="en-US" sz="2000" b="1" dirty="0">
                <a:solidFill>
                  <a:srgbClr val="FFFFFF"/>
                </a:solidFill>
                <a:latin typeface="Cambria" pitchFamily="34" charset="0"/>
                <a:ea typeface="Cambria" pitchFamily="34" charset="-122"/>
                <a:cs typeface="Cambria" pitchFamily="34" charset="-120"/>
              </a:rPr>
              <a:t>Weekly plan</a:t>
            </a:r>
            <a:endParaRPr lang="en-US" sz="2000" dirty="0"/>
          </a:p>
        </p:txBody>
      </p:sp>
      <p:sp>
        <p:nvSpPr>
          <p:cNvPr id="3" name="Shape 1"/>
          <p:cNvSpPr/>
          <p:nvPr/>
        </p:nvSpPr>
        <p:spPr>
          <a:xfrm>
            <a:off x="182880" y="548640"/>
            <a:ext cx="5838444" cy="692658"/>
          </a:xfrm>
          <a:prstGeom prst="roundRect">
            <a:avLst>
              <a:gd name="adj" fmla="val 3960"/>
            </a:avLst>
          </a:prstGeom>
          <a:solidFill>
            <a:srgbClr val="1D3A47"/>
          </a:solidFill>
          <a:ln w="12700">
            <a:solidFill>
              <a:srgbClr val="1D3A47"/>
            </a:solidFill>
            <a:prstDash val="solid"/>
          </a:ln>
        </p:spPr>
      </p:sp>
      <p:sp>
        <p:nvSpPr>
          <p:cNvPr id="4" name="Shape 2"/>
          <p:cNvSpPr/>
          <p:nvPr/>
        </p:nvSpPr>
        <p:spPr>
          <a:xfrm>
            <a:off x="329184" y="658368"/>
            <a:ext cx="420624" cy="274320"/>
          </a:xfrm>
          <a:prstGeom prst="roundRect">
            <a:avLst>
              <a:gd name="adj" fmla="val 16667"/>
            </a:avLst>
          </a:prstGeom>
          <a:solidFill>
            <a:srgbClr val="0F7A85"/>
          </a:solidFill>
          <a:ln w="12700">
            <a:solidFill>
              <a:srgbClr val="0F7A85"/>
            </a:solidFill>
            <a:prstDash val="solid"/>
          </a:ln>
        </p:spPr>
      </p:sp>
      <p:sp>
        <p:nvSpPr>
          <p:cNvPr id="5" name="Text 3"/>
          <p:cNvSpPr/>
          <p:nvPr/>
        </p:nvSpPr>
        <p:spPr>
          <a:xfrm>
            <a:off x="329184" y="658368"/>
            <a:ext cx="420624" cy="274320"/>
          </a:xfrm>
          <a:prstGeom prst="rect">
            <a:avLst/>
          </a:prstGeom>
          <a:noFill/>
          <a:ln/>
        </p:spPr>
        <p:txBody>
          <a:bodyPr wrap="square" lIns="0" tIns="0" rIns="0" bIns="0" rtlCol="0" anchor="ctr"/>
          <a:lstStyle/>
          <a:p>
            <a:pPr algn="ctr" indent="0" marL="0">
              <a:buNone/>
            </a:pPr>
            <a:r>
              <a:rPr lang="en-US" sz="1100" b="1" dirty="0">
                <a:solidFill>
                  <a:srgbClr val="FFFFFF"/>
                </a:solidFill>
                <a:latin typeface="Arial" pitchFamily="34" charset="0"/>
                <a:ea typeface="Arial" pitchFamily="34" charset="-122"/>
                <a:cs typeface="Arial" pitchFamily="34" charset="-120"/>
              </a:rPr>
              <a:t>1</a:t>
            </a:r>
            <a:endParaRPr lang="en-US" sz="1100" dirty="0"/>
          </a:p>
        </p:txBody>
      </p:sp>
      <p:sp>
        <p:nvSpPr>
          <p:cNvPr id="6" name="Text 4"/>
          <p:cNvSpPr/>
          <p:nvPr/>
        </p:nvSpPr>
        <p:spPr>
          <a:xfrm>
            <a:off x="859536" y="621792"/>
            <a:ext cx="5015484" cy="274320"/>
          </a:xfrm>
          <a:prstGeom prst="rect">
            <a:avLst/>
          </a:prstGeom>
          <a:noFill/>
          <a:ln/>
        </p:spPr>
        <p:txBody>
          <a:bodyPr wrap="square" lIns="0" tIns="0" rIns="0" bIns="0" rtlCol="0" anchor="t"/>
          <a:lstStyle/>
          <a:p>
            <a:pPr indent="0" marL="0">
              <a:lnSpc>
                <a:spcPct val="95000"/>
              </a:lnSpc>
              <a:buNone/>
            </a:pPr>
            <a:r>
              <a:rPr lang="en-US" sz="1300" b="1" dirty="0">
                <a:solidFill>
                  <a:srgbClr val="FFFFFF"/>
                </a:solidFill>
                <a:latin typeface="Arial" pitchFamily="34" charset="0"/>
                <a:ea typeface="Arial" pitchFamily="34" charset="-122"/>
                <a:cs typeface="Arial" pitchFamily="34" charset="-120"/>
              </a:rPr>
              <a:t>Introduction to Data Communications</a:t>
            </a:r>
            <a:endParaRPr lang="en-US" sz="1300" dirty="0"/>
          </a:p>
        </p:txBody>
      </p:sp>
      <p:sp>
        <p:nvSpPr>
          <p:cNvPr id="7" name="Text 5"/>
          <p:cNvSpPr/>
          <p:nvPr/>
        </p:nvSpPr>
        <p:spPr>
          <a:xfrm>
            <a:off x="859536" y="896112"/>
            <a:ext cx="5015484" cy="326898"/>
          </a:xfrm>
          <a:prstGeom prst="rect">
            <a:avLst/>
          </a:prstGeom>
          <a:noFill/>
          <a:ln/>
        </p:spPr>
        <p:txBody>
          <a:bodyPr wrap="square" lIns="0" tIns="0" rIns="0" bIns="0" rtlCol="0" anchor="t"/>
          <a:lstStyle/>
          <a:p>
            <a:pPr indent="0" marL="0">
              <a:lnSpc>
                <a:spcPct val="105000"/>
              </a:lnSpc>
              <a:spcAft>
                <a:spcPts val="300"/>
              </a:spcAft>
              <a:buNone/>
            </a:pPr>
            <a:r>
              <a:rPr lang="en-US" sz="1100" dirty="0">
                <a:solidFill>
                  <a:srgbClr val="A8BEC6"/>
                </a:solidFill>
                <a:latin typeface="Arial" pitchFamily="34" charset="0"/>
                <a:ea typeface="Arial" pitchFamily="34" charset="-122"/>
                <a:cs typeface="Arial" pitchFamily="34" charset="-120"/>
              </a:rPr>
              <a:t>•  Course overview, network models, protocols and standards, layering</a:t>
            </a:r>
            <a:endParaRPr lang="en-US" sz="1100" dirty="0"/>
          </a:p>
        </p:txBody>
      </p:sp>
      <p:sp>
        <p:nvSpPr>
          <p:cNvPr id="8" name="Shape 6"/>
          <p:cNvSpPr/>
          <p:nvPr/>
        </p:nvSpPr>
        <p:spPr>
          <a:xfrm>
            <a:off x="182880" y="1314450"/>
            <a:ext cx="5838444" cy="692658"/>
          </a:xfrm>
          <a:prstGeom prst="roundRect">
            <a:avLst>
              <a:gd name="adj" fmla="val 3960"/>
            </a:avLst>
          </a:prstGeom>
          <a:solidFill>
            <a:srgbClr val="1D3A47"/>
          </a:solidFill>
          <a:ln w="12700">
            <a:solidFill>
              <a:srgbClr val="1D3A47"/>
            </a:solidFill>
            <a:prstDash val="solid"/>
          </a:ln>
        </p:spPr>
      </p:sp>
      <p:sp>
        <p:nvSpPr>
          <p:cNvPr id="9" name="Shape 7"/>
          <p:cNvSpPr/>
          <p:nvPr/>
        </p:nvSpPr>
        <p:spPr>
          <a:xfrm>
            <a:off x="329184" y="1424178"/>
            <a:ext cx="420624" cy="274320"/>
          </a:xfrm>
          <a:prstGeom prst="roundRect">
            <a:avLst>
              <a:gd name="adj" fmla="val 16667"/>
            </a:avLst>
          </a:prstGeom>
          <a:solidFill>
            <a:srgbClr val="0F7A85"/>
          </a:solidFill>
          <a:ln w="12700">
            <a:solidFill>
              <a:srgbClr val="0F7A85"/>
            </a:solidFill>
            <a:prstDash val="solid"/>
          </a:ln>
        </p:spPr>
      </p:sp>
      <p:sp>
        <p:nvSpPr>
          <p:cNvPr id="10" name="Text 8"/>
          <p:cNvSpPr/>
          <p:nvPr/>
        </p:nvSpPr>
        <p:spPr>
          <a:xfrm>
            <a:off x="329184" y="1424178"/>
            <a:ext cx="420624" cy="274320"/>
          </a:xfrm>
          <a:prstGeom prst="rect">
            <a:avLst/>
          </a:prstGeom>
          <a:noFill/>
          <a:ln/>
        </p:spPr>
        <p:txBody>
          <a:bodyPr wrap="square" lIns="0" tIns="0" rIns="0" bIns="0" rtlCol="0" anchor="ctr"/>
          <a:lstStyle/>
          <a:p>
            <a:pPr algn="ctr" indent="0" marL="0">
              <a:buNone/>
            </a:pPr>
            <a:r>
              <a:rPr lang="en-US" sz="1100" b="1" dirty="0">
                <a:solidFill>
                  <a:srgbClr val="FFFFFF"/>
                </a:solidFill>
                <a:latin typeface="Arial" pitchFamily="34" charset="0"/>
                <a:ea typeface="Arial" pitchFamily="34" charset="-122"/>
                <a:cs typeface="Arial" pitchFamily="34" charset="-120"/>
              </a:rPr>
              <a:t>2</a:t>
            </a:r>
            <a:endParaRPr lang="en-US" sz="1100" dirty="0"/>
          </a:p>
        </p:txBody>
      </p:sp>
      <p:sp>
        <p:nvSpPr>
          <p:cNvPr id="11" name="Text 9"/>
          <p:cNvSpPr/>
          <p:nvPr/>
        </p:nvSpPr>
        <p:spPr>
          <a:xfrm>
            <a:off x="859536" y="1387602"/>
            <a:ext cx="5015484" cy="274320"/>
          </a:xfrm>
          <a:prstGeom prst="rect">
            <a:avLst/>
          </a:prstGeom>
          <a:noFill/>
          <a:ln/>
        </p:spPr>
        <p:txBody>
          <a:bodyPr wrap="square" lIns="0" tIns="0" rIns="0" bIns="0" rtlCol="0" anchor="t"/>
          <a:lstStyle/>
          <a:p>
            <a:pPr indent="0" marL="0">
              <a:lnSpc>
                <a:spcPct val="95000"/>
              </a:lnSpc>
              <a:buNone/>
            </a:pPr>
            <a:r>
              <a:rPr lang="en-US" sz="1300" b="1" dirty="0">
                <a:solidFill>
                  <a:srgbClr val="FFFFFF"/>
                </a:solidFill>
                <a:latin typeface="Arial" pitchFamily="34" charset="0"/>
                <a:ea typeface="Arial" pitchFamily="34" charset="-122"/>
                <a:cs typeface="Arial" pitchFamily="34" charset="-120"/>
              </a:rPr>
              <a:t>Physical Layer (1): Signals and Transmission</a:t>
            </a:r>
            <a:endParaRPr lang="en-US" sz="1300" dirty="0"/>
          </a:p>
        </p:txBody>
      </p:sp>
      <p:sp>
        <p:nvSpPr>
          <p:cNvPr id="12" name="Text 10"/>
          <p:cNvSpPr/>
          <p:nvPr/>
        </p:nvSpPr>
        <p:spPr>
          <a:xfrm>
            <a:off x="859536" y="1661922"/>
            <a:ext cx="5015484" cy="326898"/>
          </a:xfrm>
          <a:prstGeom prst="rect">
            <a:avLst/>
          </a:prstGeom>
          <a:noFill/>
          <a:ln/>
        </p:spPr>
        <p:txBody>
          <a:bodyPr wrap="square" lIns="0" tIns="0" rIns="0" bIns="0" rtlCol="0" anchor="t"/>
          <a:lstStyle/>
          <a:p>
            <a:pPr indent="0" marL="0">
              <a:lnSpc>
                <a:spcPct val="105000"/>
              </a:lnSpc>
              <a:spcAft>
                <a:spcPts val="300"/>
              </a:spcAft>
              <a:buNone/>
            </a:pPr>
            <a:r>
              <a:rPr lang="en-US" sz="1100" dirty="0">
                <a:solidFill>
                  <a:srgbClr val="A8BEC6"/>
                </a:solidFill>
                <a:latin typeface="Arial" pitchFamily="34" charset="0"/>
                <a:ea typeface="Arial" pitchFamily="34" charset="-122"/>
                <a:cs typeface="Arial" pitchFamily="34" charset="-120"/>
              </a:rPr>
              <a:t>•  Analog and digital signals, impairment, data rate limits, performance</a:t>
            </a:r>
            <a:endParaRPr lang="en-US" sz="1100" dirty="0"/>
          </a:p>
        </p:txBody>
      </p:sp>
      <p:sp>
        <p:nvSpPr>
          <p:cNvPr id="13" name="Shape 11"/>
          <p:cNvSpPr/>
          <p:nvPr/>
        </p:nvSpPr>
        <p:spPr>
          <a:xfrm>
            <a:off x="182880" y="2080260"/>
            <a:ext cx="5838444" cy="692658"/>
          </a:xfrm>
          <a:prstGeom prst="roundRect">
            <a:avLst>
              <a:gd name="adj" fmla="val 3960"/>
            </a:avLst>
          </a:prstGeom>
          <a:solidFill>
            <a:srgbClr val="1D3A47"/>
          </a:solidFill>
          <a:ln w="12700">
            <a:solidFill>
              <a:srgbClr val="1D3A47"/>
            </a:solidFill>
            <a:prstDash val="solid"/>
          </a:ln>
        </p:spPr>
      </p:sp>
      <p:sp>
        <p:nvSpPr>
          <p:cNvPr id="14" name="Shape 12"/>
          <p:cNvSpPr/>
          <p:nvPr/>
        </p:nvSpPr>
        <p:spPr>
          <a:xfrm>
            <a:off x="329184" y="2189988"/>
            <a:ext cx="420624" cy="274320"/>
          </a:xfrm>
          <a:prstGeom prst="roundRect">
            <a:avLst>
              <a:gd name="adj" fmla="val 16667"/>
            </a:avLst>
          </a:prstGeom>
          <a:solidFill>
            <a:srgbClr val="0F7A85"/>
          </a:solidFill>
          <a:ln w="12700">
            <a:solidFill>
              <a:srgbClr val="0F7A85"/>
            </a:solidFill>
            <a:prstDash val="solid"/>
          </a:ln>
        </p:spPr>
      </p:sp>
      <p:sp>
        <p:nvSpPr>
          <p:cNvPr id="15" name="Text 13"/>
          <p:cNvSpPr/>
          <p:nvPr/>
        </p:nvSpPr>
        <p:spPr>
          <a:xfrm>
            <a:off x="329184" y="2189988"/>
            <a:ext cx="420624" cy="274320"/>
          </a:xfrm>
          <a:prstGeom prst="rect">
            <a:avLst/>
          </a:prstGeom>
          <a:noFill/>
          <a:ln/>
        </p:spPr>
        <p:txBody>
          <a:bodyPr wrap="square" lIns="0" tIns="0" rIns="0" bIns="0" rtlCol="0" anchor="ctr"/>
          <a:lstStyle/>
          <a:p>
            <a:pPr algn="ctr" indent="0" marL="0">
              <a:buNone/>
            </a:pPr>
            <a:r>
              <a:rPr lang="en-US" sz="1100" b="1" dirty="0">
                <a:solidFill>
                  <a:srgbClr val="FFFFFF"/>
                </a:solidFill>
                <a:latin typeface="Arial" pitchFamily="34" charset="0"/>
                <a:ea typeface="Arial" pitchFamily="34" charset="-122"/>
                <a:cs typeface="Arial" pitchFamily="34" charset="-120"/>
              </a:rPr>
              <a:t>3</a:t>
            </a:r>
            <a:endParaRPr lang="en-US" sz="1100" dirty="0"/>
          </a:p>
        </p:txBody>
      </p:sp>
      <p:sp>
        <p:nvSpPr>
          <p:cNvPr id="16" name="Text 14"/>
          <p:cNvSpPr/>
          <p:nvPr/>
        </p:nvSpPr>
        <p:spPr>
          <a:xfrm>
            <a:off x="859536" y="2153412"/>
            <a:ext cx="5015484" cy="274320"/>
          </a:xfrm>
          <a:prstGeom prst="rect">
            <a:avLst/>
          </a:prstGeom>
          <a:noFill/>
          <a:ln/>
        </p:spPr>
        <p:txBody>
          <a:bodyPr wrap="square" lIns="0" tIns="0" rIns="0" bIns="0" rtlCol="0" anchor="t"/>
          <a:lstStyle/>
          <a:p>
            <a:pPr indent="0" marL="0">
              <a:lnSpc>
                <a:spcPct val="95000"/>
              </a:lnSpc>
              <a:buNone/>
            </a:pPr>
            <a:r>
              <a:rPr lang="en-US" sz="1300" b="1" dirty="0">
                <a:solidFill>
                  <a:srgbClr val="FFFFFF"/>
                </a:solidFill>
                <a:latin typeface="Arial" pitchFamily="34" charset="0"/>
                <a:ea typeface="Arial" pitchFamily="34" charset="-122"/>
                <a:cs typeface="Arial" pitchFamily="34" charset="-120"/>
              </a:rPr>
              <a:t>Physical Layer (2): Digital and Analog Transmission</a:t>
            </a:r>
            <a:endParaRPr lang="en-US" sz="1300" dirty="0"/>
          </a:p>
        </p:txBody>
      </p:sp>
      <p:sp>
        <p:nvSpPr>
          <p:cNvPr id="17" name="Text 15"/>
          <p:cNvSpPr/>
          <p:nvPr/>
        </p:nvSpPr>
        <p:spPr>
          <a:xfrm>
            <a:off x="859536" y="2427732"/>
            <a:ext cx="5015484" cy="326898"/>
          </a:xfrm>
          <a:prstGeom prst="rect">
            <a:avLst/>
          </a:prstGeom>
          <a:noFill/>
          <a:ln/>
        </p:spPr>
        <p:txBody>
          <a:bodyPr wrap="square" lIns="0" tIns="0" rIns="0" bIns="0" rtlCol="0" anchor="t"/>
          <a:lstStyle/>
          <a:p>
            <a:pPr indent="0" marL="0">
              <a:lnSpc>
                <a:spcPct val="105000"/>
              </a:lnSpc>
              <a:spcAft>
                <a:spcPts val="300"/>
              </a:spcAft>
              <a:buNone/>
            </a:pPr>
            <a:r>
              <a:rPr lang="en-US" sz="1100" dirty="0">
                <a:solidFill>
                  <a:srgbClr val="A8BEC6"/>
                </a:solidFill>
                <a:latin typeface="Arial" pitchFamily="34" charset="0"/>
                <a:ea typeface="Arial" pitchFamily="34" charset="-122"/>
                <a:cs typeface="Arial" pitchFamily="34" charset="-120"/>
              </a:rPr>
              <a:t>•  Line coding, analog-to-digital conversion, digital-to-analog modulation</a:t>
            </a:r>
            <a:endParaRPr lang="en-US" sz="1100" dirty="0"/>
          </a:p>
        </p:txBody>
      </p:sp>
      <p:sp>
        <p:nvSpPr>
          <p:cNvPr id="18" name="Shape 16"/>
          <p:cNvSpPr/>
          <p:nvPr/>
        </p:nvSpPr>
        <p:spPr>
          <a:xfrm>
            <a:off x="182880" y="2846070"/>
            <a:ext cx="5838444" cy="692658"/>
          </a:xfrm>
          <a:prstGeom prst="roundRect">
            <a:avLst>
              <a:gd name="adj" fmla="val 3960"/>
            </a:avLst>
          </a:prstGeom>
          <a:solidFill>
            <a:srgbClr val="1D3A47"/>
          </a:solidFill>
          <a:ln w="12700">
            <a:solidFill>
              <a:srgbClr val="1D3A47"/>
            </a:solidFill>
            <a:prstDash val="solid"/>
          </a:ln>
        </p:spPr>
      </p:sp>
      <p:sp>
        <p:nvSpPr>
          <p:cNvPr id="19" name="Shape 17"/>
          <p:cNvSpPr/>
          <p:nvPr/>
        </p:nvSpPr>
        <p:spPr>
          <a:xfrm>
            <a:off x="329184" y="2955798"/>
            <a:ext cx="420624" cy="274320"/>
          </a:xfrm>
          <a:prstGeom prst="roundRect">
            <a:avLst>
              <a:gd name="adj" fmla="val 16667"/>
            </a:avLst>
          </a:prstGeom>
          <a:solidFill>
            <a:srgbClr val="0F7A85"/>
          </a:solidFill>
          <a:ln w="12700">
            <a:solidFill>
              <a:srgbClr val="0F7A85"/>
            </a:solidFill>
            <a:prstDash val="solid"/>
          </a:ln>
        </p:spPr>
      </p:sp>
      <p:sp>
        <p:nvSpPr>
          <p:cNvPr id="20" name="Text 18"/>
          <p:cNvSpPr/>
          <p:nvPr/>
        </p:nvSpPr>
        <p:spPr>
          <a:xfrm>
            <a:off x="329184" y="2955798"/>
            <a:ext cx="420624" cy="274320"/>
          </a:xfrm>
          <a:prstGeom prst="rect">
            <a:avLst/>
          </a:prstGeom>
          <a:noFill/>
          <a:ln/>
        </p:spPr>
        <p:txBody>
          <a:bodyPr wrap="square" lIns="0" tIns="0" rIns="0" bIns="0" rtlCol="0" anchor="ctr"/>
          <a:lstStyle/>
          <a:p>
            <a:pPr algn="ctr" indent="0" marL="0">
              <a:buNone/>
            </a:pPr>
            <a:r>
              <a:rPr lang="en-US" sz="1100" b="1" dirty="0">
                <a:solidFill>
                  <a:srgbClr val="FFFFFF"/>
                </a:solidFill>
                <a:latin typeface="Arial" pitchFamily="34" charset="0"/>
                <a:ea typeface="Arial" pitchFamily="34" charset="-122"/>
                <a:cs typeface="Arial" pitchFamily="34" charset="-120"/>
              </a:rPr>
              <a:t>4</a:t>
            </a:r>
            <a:endParaRPr lang="en-US" sz="1100" dirty="0"/>
          </a:p>
        </p:txBody>
      </p:sp>
      <p:sp>
        <p:nvSpPr>
          <p:cNvPr id="21" name="Text 19"/>
          <p:cNvSpPr/>
          <p:nvPr/>
        </p:nvSpPr>
        <p:spPr>
          <a:xfrm>
            <a:off x="859536" y="2919222"/>
            <a:ext cx="5015484" cy="274320"/>
          </a:xfrm>
          <a:prstGeom prst="rect">
            <a:avLst/>
          </a:prstGeom>
          <a:noFill/>
          <a:ln/>
        </p:spPr>
        <p:txBody>
          <a:bodyPr wrap="square" lIns="0" tIns="0" rIns="0" bIns="0" rtlCol="0" anchor="t"/>
          <a:lstStyle/>
          <a:p>
            <a:pPr indent="0" marL="0">
              <a:lnSpc>
                <a:spcPct val="95000"/>
              </a:lnSpc>
              <a:buNone/>
            </a:pPr>
            <a:r>
              <a:rPr lang="en-US" sz="1300" b="1" dirty="0">
                <a:solidFill>
                  <a:srgbClr val="FFFFFF"/>
                </a:solidFill>
                <a:latin typeface="Arial" pitchFamily="34" charset="0"/>
                <a:ea typeface="Arial" pitchFamily="34" charset="-122"/>
                <a:cs typeface="Arial" pitchFamily="34" charset="-120"/>
              </a:rPr>
              <a:t>Physical Layer (3): Transmission Media and Multiplexing</a:t>
            </a:r>
            <a:endParaRPr lang="en-US" sz="1300" dirty="0"/>
          </a:p>
        </p:txBody>
      </p:sp>
      <p:sp>
        <p:nvSpPr>
          <p:cNvPr id="22" name="Text 20"/>
          <p:cNvSpPr/>
          <p:nvPr/>
        </p:nvSpPr>
        <p:spPr>
          <a:xfrm>
            <a:off x="859536" y="3193542"/>
            <a:ext cx="5015484" cy="326898"/>
          </a:xfrm>
          <a:prstGeom prst="rect">
            <a:avLst/>
          </a:prstGeom>
          <a:noFill/>
          <a:ln/>
        </p:spPr>
        <p:txBody>
          <a:bodyPr wrap="square" lIns="0" tIns="0" rIns="0" bIns="0" rtlCol="0" anchor="t"/>
          <a:lstStyle/>
          <a:p>
            <a:pPr indent="0" marL="0">
              <a:lnSpc>
                <a:spcPct val="105000"/>
              </a:lnSpc>
              <a:spcAft>
                <a:spcPts val="300"/>
              </a:spcAft>
              <a:buNone/>
            </a:pPr>
            <a:r>
              <a:rPr lang="en-US" sz="1100" dirty="0">
                <a:solidFill>
                  <a:srgbClr val="A8BEC6"/>
                </a:solidFill>
                <a:latin typeface="Arial" pitchFamily="34" charset="0"/>
                <a:ea typeface="Arial" pitchFamily="34" charset="-122"/>
                <a:cs typeface="Arial" pitchFamily="34" charset="-120"/>
              </a:rPr>
              <a:t>•  Guided and unguided media, multiplexing (FDM, TDM, WDM)</a:t>
            </a:r>
            <a:endParaRPr lang="en-US" sz="1100" dirty="0"/>
          </a:p>
        </p:txBody>
      </p:sp>
      <p:sp>
        <p:nvSpPr>
          <p:cNvPr id="23" name="Shape 21"/>
          <p:cNvSpPr/>
          <p:nvPr/>
        </p:nvSpPr>
        <p:spPr>
          <a:xfrm>
            <a:off x="182880" y="3611880"/>
            <a:ext cx="5838444" cy="692658"/>
          </a:xfrm>
          <a:prstGeom prst="roundRect">
            <a:avLst>
              <a:gd name="adj" fmla="val 3960"/>
            </a:avLst>
          </a:prstGeom>
          <a:solidFill>
            <a:srgbClr val="1D3A47"/>
          </a:solidFill>
          <a:ln w="12700">
            <a:solidFill>
              <a:srgbClr val="1D3A47"/>
            </a:solidFill>
            <a:prstDash val="solid"/>
          </a:ln>
        </p:spPr>
      </p:sp>
      <p:sp>
        <p:nvSpPr>
          <p:cNvPr id="24" name="Shape 22"/>
          <p:cNvSpPr/>
          <p:nvPr/>
        </p:nvSpPr>
        <p:spPr>
          <a:xfrm>
            <a:off x="329184" y="3721608"/>
            <a:ext cx="420624" cy="274320"/>
          </a:xfrm>
          <a:prstGeom prst="roundRect">
            <a:avLst>
              <a:gd name="adj" fmla="val 16667"/>
            </a:avLst>
          </a:prstGeom>
          <a:solidFill>
            <a:srgbClr val="0F7A85"/>
          </a:solidFill>
          <a:ln w="12700">
            <a:solidFill>
              <a:srgbClr val="0F7A85"/>
            </a:solidFill>
            <a:prstDash val="solid"/>
          </a:ln>
        </p:spPr>
      </p:sp>
      <p:sp>
        <p:nvSpPr>
          <p:cNvPr id="25" name="Text 23"/>
          <p:cNvSpPr/>
          <p:nvPr/>
        </p:nvSpPr>
        <p:spPr>
          <a:xfrm>
            <a:off x="329184" y="3721608"/>
            <a:ext cx="420624" cy="274320"/>
          </a:xfrm>
          <a:prstGeom prst="rect">
            <a:avLst/>
          </a:prstGeom>
          <a:noFill/>
          <a:ln/>
        </p:spPr>
        <p:txBody>
          <a:bodyPr wrap="square" lIns="0" tIns="0" rIns="0" bIns="0" rtlCol="0" anchor="ctr"/>
          <a:lstStyle/>
          <a:p>
            <a:pPr algn="ctr" indent="0" marL="0">
              <a:buNone/>
            </a:pPr>
            <a:r>
              <a:rPr lang="en-US" sz="1100" b="1" dirty="0">
                <a:solidFill>
                  <a:srgbClr val="FFFFFF"/>
                </a:solidFill>
                <a:latin typeface="Arial" pitchFamily="34" charset="0"/>
                <a:ea typeface="Arial" pitchFamily="34" charset="-122"/>
                <a:cs typeface="Arial" pitchFamily="34" charset="-120"/>
              </a:rPr>
              <a:t>5</a:t>
            </a:r>
            <a:endParaRPr lang="en-US" sz="1100" dirty="0"/>
          </a:p>
        </p:txBody>
      </p:sp>
      <p:sp>
        <p:nvSpPr>
          <p:cNvPr id="26" name="Text 24"/>
          <p:cNvSpPr/>
          <p:nvPr/>
        </p:nvSpPr>
        <p:spPr>
          <a:xfrm>
            <a:off x="859536" y="3685032"/>
            <a:ext cx="5015484" cy="274320"/>
          </a:xfrm>
          <a:prstGeom prst="rect">
            <a:avLst/>
          </a:prstGeom>
          <a:noFill/>
          <a:ln/>
        </p:spPr>
        <p:txBody>
          <a:bodyPr wrap="square" lIns="0" tIns="0" rIns="0" bIns="0" rtlCol="0" anchor="t"/>
          <a:lstStyle/>
          <a:p>
            <a:pPr indent="0" marL="0">
              <a:lnSpc>
                <a:spcPct val="95000"/>
              </a:lnSpc>
              <a:buNone/>
            </a:pPr>
            <a:r>
              <a:rPr lang="en-US" sz="1300" b="1" dirty="0">
                <a:solidFill>
                  <a:srgbClr val="FFFFFF"/>
                </a:solidFill>
                <a:latin typeface="Arial" pitchFamily="34" charset="0"/>
                <a:ea typeface="Arial" pitchFamily="34" charset="-122"/>
                <a:cs typeface="Arial" pitchFamily="34" charset="-120"/>
              </a:rPr>
              <a:t>Data Link Layer (1): Error Detection and Correction</a:t>
            </a:r>
            <a:endParaRPr lang="en-US" sz="1300" dirty="0"/>
          </a:p>
        </p:txBody>
      </p:sp>
      <p:sp>
        <p:nvSpPr>
          <p:cNvPr id="27" name="Text 25"/>
          <p:cNvSpPr/>
          <p:nvPr/>
        </p:nvSpPr>
        <p:spPr>
          <a:xfrm>
            <a:off x="859536" y="3959352"/>
            <a:ext cx="5015484" cy="326898"/>
          </a:xfrm>
          <a:prstGeom prst="rect">
            <a:avLst/>
          </a:prstGeom>
          <a:noFill/>
          <a:ln/>
        </p:spPr>
        <p:txBody>
          <a:bodyPr wrap="square" lIns="0" tIns="0" rIns="0" bIns="0" rtlCol="0" anchor="t"/>
          <a:lstStyle/>
          <a:p>
            <a:pPr indent="0" marL="0">
              <a:lnSpc>
                <a:spcPct val="105000"/>
              </a:lnSpc>
              <a:spcAft>
                <a:spcPts val="300"/>
              </a:spcAft>
              <a:buNone/>
            </a:pPr>
            <a:r>
              <a:rPr lang="en-US" sz="1100" dirty="0">
                <a:solidFill>
                  <a:srgbClr val="A8BEC6"/>
                </a:solidFill>
                <a:latin typeface="Arial" pitchFamily="34" charset="0"/>
                <a:ea typeface="Arial" pitchFamily="34" charset="-122"/>
                <a:cs typeface="Arial" pitchFamily="34" charset="-120"/>
              </a:rPr>
              <a:t>•  Types of errors, block coding, cyclic codes (CRC), checksums</a:t>
            </a:r>
            <a:endParaRPr lang="en-US" sz="1100" dirty="0"/>
          </a:p>
        </p:txBody>
      </p:sp>
      <p:sp>
        <p:nvSpPr>
          <p:cNvPr id="28" name="Shape 26"/>
          <p:cNvSpPr/>
          <p:nvPr/>
        </p:nvSpPr>
        <p:spPr>
          <a:xfrm>
            <a:off x="182880" y="4377690"/>
            <a:ext cx="5838444" cy="692658"/>
          </a:xfrm>
          <a:prstGeom prst="roundRect">
            <a:avLst>
              <a:gd name="adj" fmla="val 3960"/>
            </a:avLst>
          </a:prstGeom>
          <a:solidFill>
            <a:srgbClr val="1D3A47"/>
          </a:solidFill>
          <a:ln w="12700">
            <a:solidFill>
              <a:srgbClr val="1D3A47"/>
            </a:solidFill>
            <a:prstDash val="solid"/>
          </a:ln>
        </p:spPr>
      </p:sp>
      <p:sp>
        <p:nvSpPr>
          <p:cNvPr id="29" name="Shape 27"/>
          <p:cNvSpPr/>
          <p:nvPr/>
        </p:nvSpPr>
        <p:spPr>
          <a:xfrm>
            <a:off x="329184" y="4487418"/>
            <a:ext cx="420624" cy="274320"/>
          </a:xfrm>
          <a:prstGeom prst="roundRect">
            <a:avLst>
              <a:gd name="adj" fmla="val 16667"/>
            </a:avLst>
          </a:prstGeom>
          <a:solidFill>
            <a:srgbClr val="0F7A85"/>
          </a:solidFill>
          <a:ln w="12700">
            <a:solidFill>
              <a:srgbClr val="0F7A85"/>
            </a:solidFill>
            <a:prstDash val="solid"/>
          </a:ln>
        </p:spPr>
      </p:sp>
      <p:sp>
        <p:nvSpPr>
          <p:cNvPr id="30" name="Text 28"/>
          <p:cNvSpPr/>
          <p:nvPr/>
        </p:nvSpPr>
        <p:spPr>
          <a:xfrm>
            <a:off x="329184" y="4487418"/>
            <a:ext cx="420624" cy="274320"/>
          </a:xfrm>
          <a:prstGeom prst="rect">
            <a:avLst/>
          </a:prstGeom>
          <a:noFill/>
          <a:ln/>
        </p:spPr>
        <p:txBody>
          <a:bodyPr wrap="square" lIns="0" tIns="0" rIns="0" bIns="0" rtlCol="0" anchor="ctr"/>
          <a:lstStyle/>
          <a:p>
            <a:pPr algn="ctr" indent="0" marL="0">
              <a:buNone/>
            </a:pPr>
            <a:r>
              <a:rPr lang="en-US" sz="1100" b="1" dirty="0">
                <a:solidFill>
                  <a:srgbClr val="FFFFFF"/>
                </a:solidFill>
                <a:latin typeface="Arial" pitchFamily="34" charset="0"/>
                <a:ea typeface="Arial" pitchFamily="34" charset="-122"/>
                <a:cs typeface="Arial" pitchFamily="34" charset="-120"/>
              </a:rPr>
              <a:t>6</a:t>
            </a:r>
            <a:endParaRPr lang="en-US" sz="1100" dirty="0"/>
          </a:p>
        </p:txBody>
      </p:sp>
      <p:sp>
        <p:nvSpPr>
          <p:cNvPr id="31" name="Text 29"/>
          <p:cNvSpPr/>
          <p:nvPr/>
        </p:nvSpPr>
        <p:spPr>
          <a:xfrm>
            <a:off x="859536" y="4450842"/>
            <a:ext cx="5015484" cy="274320"/>
          </a:xfrm>
          <a:prstGeom prst="rect">
            <a:avLst/>
          </a:prstGeom>
          <a:noFill/>
          <a:ln/>
        </p:spPr>
        <p:txBody>
          <a:bodyPr wrap="square" lIns="0" tIns="0" rIns="0" bIns="0" rtlCol="0" anchor="t"/>
          <a:lstStyle/>
          <a:p>
            <a:pPr indent="0" marL="0">
              <a:lnSpc>
                <a:spcPct val="95000"/>
              </a:lnSpc>
              <a:buNone/>
            </a:pPr>
            <a:r>
              <a:rPr lang="en-US" sz="1300" b="1" dirty="0">
                <a:solidFill>
                  <a:srgbClr val="FFFFFF"/>
                </a:solidFill>
                <a:latin typeface="Arial" pitchFamily="34" charset="0"/>
                <a:ea typeface="Arial" pitchFamily="34" charset="-122"/>
                <a:cs typeface="Arial" pitchFamily="34" charset="-120"/>
              </a:rPr>
              <a:t>Data Link Layer (2): Data Link Control (DLC)</a:t>
            </a:r>
            <a:endParaRPr lang="en-US" sz="1300" dirty="0"/>
          </a:p>
        </p:txBody>
      </p:sp>
      <p:sp>
        <p:nvSpPr>
          <p:cNvPr id="32" name="Text 30"/>
          <p:cNvSpPr/>
          <p:nvPr/>
        </p:nvSpPr>
        <p:spPr>
          <a:xfrm>
            <a:off x="859536" y="4725162"/>
            <a:ext cx="5015484" cy="326898"/>
          </a:xfrm>
          <a:prstGeom prst="rect">
            <a:avLst/>
          </a:prstGeom>
          <a:noFill/>
          <a:ln/>
        </p:spPr>
        <p:txBody>
          <a:bodyPr wrap="square" lIns="0" tIns="0" rIns="0" bIns="0" rtlCol="0" anchor="t"/>
          <a:lstStyle/>
          <a:p>
            <a:pPr indent="0" marL="0">
              <a:lnSpc>
                <a:spcPct val="105000"/>
              </a:lnSpc>
              <a:spcAft>
                <a:spcPts val="300"/>
              </a:spcAft>
              <a:buNone/>
            </a:pPr>
            <a:r>
              <a:rPr lang="en-US" sz="1100" dirty="0">
                <a:solidFill>
                  <a:srgbClr val="A8BEC6"/>
                </a:solidFill>
                <a:latin typeface="Arial" pitchFamily="34" charset="0"/>
                <a:ea typeface="Arial" pitchFamily="34" charset="-122"/>
                <a:cs typeface="Arial" pitchFamily="34" charset="-120"/>
              </a:rPr>
              <a:t>•  Framing, flow and error control, Stop-and-Wait, Go-Back-N, Selective Repeat</a:t>
            </a:r>
            <a:endParaRPr lang="en-US" sz="1100" dirty="0"/>
          </a:p>
        </p:txBody>
      </p:sp>
      <p:sp>
        <p:nvSpPr>
          <p:cNvPr id="33" name="Shape 31"/>
          <p:cNvSpPr/>
          <p:nvPr/>
        </p:nvSpPr>
        <p:spPr>
          <a:xfrm>
            <a:off x="182880" y="5143500"/>
            <a:ext cx="5838444" cy="692658"/>
          </a:xfrm>
          <a:prstGeom prst="roundRect">
            <a:avLst>
              <a:gd name="adj" fmla="val 3960"/>
            </a:avLst>
          </a:prstGeom>
          <a:solidFill>
            <a:srgbClr val="1D3A47"/>
          </a:solidFill>
          <a:ln w="12700">
            <a:solidFill>
              <a:srgbClr val="1D3A47"/>
            </a:solidFill>
            <a:prstDash val="solid"/>
          </a:ln>
        </p:spPr>
      </p:sp>
      <p:sp>
        <p:nvSpPr>
          <p:cNvPr id="34" name="Shape 32"/>
          <p:cNvSpPr/>
          <p:nvPr/>
        </p:nvSpPr>
        <p:spPr>
          <a:xfrm>
            <a:off x="329184" y="5253228"/>
            <a:ext cx="420624" cy="274320"/>
          </a:xfrm>
          <a:prstGeom prst="roundRect">
            <a:avLst>
              <a:gd name="adj" fmla="val 16667"/>
            </a:avLst>
          </a:prstGeom>
          <a:solidFill>
            <a:srgbClr val="0F7A85"/>
          </a:solidFill>
          <a:ln w="12700">
            <a:solidFill>
              <a:srgbClr val="0F7A85"/>
            </a:solidFill>
            <a:prstDash val="solid"/>
          </a:ln>
        </p:spPr>
      </p:sp>
      <p:sp>
        <p:nvSpPr>
          <p:cNvPr id="35" name="Text 33"/>
          <p:cNvSpPr/>
          <p:nvPr/>
        </p:nvSpPr>
        <p:spPr>
          <a:xfrm>
            <a:off x="329184" y="5253228"/>
            <a:ext cx="420624" cy="274320"/>
          </a:xfrm>
          <a:prstGeom prst="rect">
            <a:avLst/>
          </a:prstGeom>
          <a:noFill/>
          <a:ln/>
        </p:spPr>
        <p:txBody>
          <a:bodyPr wrap="square" lIns="0" tIns="0" rIns="0" bIns="0" rtlCol="0" anchor="ctr"/>
          <a:lstStyle/>
          <a:p>
            <a:pPr algn="ctr" indent="0" marL="0">
              <a:buNone/>
            </a:pPr>
            <a:r>
              <a:rPr lang="en-US" sz="1100" b="1" dirty="0">
                <a:solidFill>
                  <a:srgbClr val="FFFFFF"/>
                </a:solidFill>
                <a:latin typeface="Arial" pitchFamily="34" charset="0"/>
                <a:ea typeface="Arial" pitchFamily="34" charset="-122"/>
                <a:cs typeface="Arial" pitchFamily="34" charset="-120"/>
              </a:rPr>
              <a:t>7</a:t>
            </a:r>
            <a:endParaRPr lang="en-US" sz="1100" dirty="0"/>
          </a:p>
        </p:txBody>
      </p:sp>
      <p:sp>
        <p:nvSpPr>
          <p:cNvPr id="36" name="Text 34"/>
          <p:cNvSpPr/>
          <p:nvPr/>
        </p:nvSpPr>
        <p:spPr>
          <a:xfrm>
            <a:off x="859536" y="5216652"/>
            <a:ext cx="5015484" cy="274320"/>
          </a:xfrm>
          <a:prstGeom prst="rect">
            <a:avLst/>
          </a:prstGeom>
          <a:noFill/>
          <a:ln/>
        </p:spPr>
        <p:txBody>
          <a:bodyPr wrap="square" lIns="0" tIns="0" rIns="0" bIns="0" rtlCol="0" anchor="t"/>
          <a:lstStyle/>
          <a:p>
            <a:pPr indent="0" marL="0">
              <a:lnSpc>
                <a:spcPct val="95000"/>
              </a:lnSpc>
              <a:buNone/>
            </a:pPr>
            <a:r>
              <a:rPr lang="en-US" sz="1300" b="1" dirty="0">
                <a:solidFill>
                  <a:srgbClr val="FFFFFF"/>
                </a:solidFill>
                <a:latin typeface="Arial" pitchFamily="34" charset="0"/>
                <a:ea typeface="Arial" pitchFamily="34" charset="-122"/>
                <a:cs typeface="Arial" pitchFamily="34" charset="-120"/>
              </a:rPr>
              <a:t>Midterm Review and Introduction to MAC</a:t>
            </a:r>
            <a:endParaRPr lang="en-US" sz="1300" dirty="0"/>
          </a:p>
        </p:txBody>
      </p:sp>
      <p:sp>
        <p:nvSpPr>
          <p:cNvPr id="37" name="Text 35"/>
          <p:cNvSpPr/>
          <p:nvPr/>
        </p:nvSpPr>
        <p:spPr>
          <a:xfrm>
            <a:off x="859536" y="5490972"/>
            <a:ext cx="5015484" cy="326898"/>
          </a:xfrm>
          <a:prstGeom prst="rect">
            <a:avLst/>
          </a:prstGeom>
          <a:noFill/>
          <a:ln/>
        </p:spPr>
        <p:txBody>
          <a:bodyPr wrap="square" lIns="0" tIns="0" rIns="0" bIns="0" rtlCol="0" anchor="t"/>
          <a:lstStyle/>
          <a:p>
            <a:pPr indent="0" marL="0">
              <a:lnSpc>
                <a:spcPct val="105000"/>
              </a:lnSpc>
              <a:spcAft>
                <a:spcPts val="300"/>
              </a:spcAft>
              <a:buNone/>
            </a:pPr>
            <a:r>
              <a:rPr lang="en-US" sz="1100" dirty="0">
                <a:solidFill>
                  <a:srgbClr val="A8BEC6"/>
                </a:solidFill>
                <a:latin typeface="Arial" pitchFamily="34" charset="0"/>
                <a:ea typeface="Arial" pitchFamily="34" charset="-122"/>
                <a:cs typeface="Arial" pitchFamily="34" charset="-120"/>
              </a:rPr>
              <a:t>•  Review of physical and data link layers, the MAC sublayer</a:t>
            </a:r>
            <a:endParaRPr lang="en-US" sz="1100" dirty="0"/>
          </a:p>
        </p:txBody>
      </p:sp>
      <p:sp>
        <p:nvSpPr>
          <p:cNvPr id="38" name="Shape 36"/>
          <p:cNvSpPr/>
          <p:nvPr/>
        </p:nvSpPr>
        <p:spPr>
          <a:xfrm>
            <a:off x="182880" y="5909310"/>
            <a:ext cx="5838444" cy="692658"/>
          </a:xfrm>
          <a:prstGeom prst="roundRect">
            <a:avLst>
              <a:gd name="adj" fmla="val 3960"/>
            </a:avLst>
          </a:prstGeom>
          <a:solidFill>
            <a:srgbClr val="1D3A47"/>
          </a:solidFill>
          <a:ln w="12700">
            <a:solidFill>
              <a:srgbClr val="1D3A47"/>
            </a:solidFill>
            <a:prstDash val="solid"/>
          </a:ln>
        </p:spPr>
      </p:sp>
      <p:sp>
        <p:nvSpPr>
          <p:cNvPr id="39" name="Shape 37"/>
          <p:cNvSpPr/>
          <p:nvPr/>
        </p:nvSpPr>
        <p:spPr>
          <a:xfrm>
            <a:off x="329184" y="6019038"/>
            <a:ext cx="420624" cy="274320"/>
          </a:xfrm>
          <a:prstGeom prst="roundRect">
            <a:avLst>
              <a:gd name="adj" fmla="val 16667"/>
            </a:avLst>
          </a:prstGeom>
          <a:solidFill>
            <a:srgbClr val="E2A03F"/>
          </a:solidFill>
          <a:ln w="12700">
            <a:solidFill>
              <a:srgbClr val="E2A03F"/>
            </a:solidFill>
            <a:prstDash val="solid"/>
          </a:ln>
        </p:spPr>
      </p:sp>
      <p:sp>
        <p:nvSpPr>
          <p:cNvPr id="40" name="Text 38"/>
          <p:cNvSpPr/>
          <p:nvPr/>
        </p:nvSpPr>
        <p:spPr>
          <a:xfrm>
            <a:off x="329184" y="6019038"/>
            <a:ext cx="420624" cy="274320"/>
          </a:xfrm>
          <a:prstGeom prst="rect">
            <a:avLst/>
          </a:prstGeom>
          <a:noFill/>
          <a:ln/>
        </p:spPr>
        <p:txBody>
          <a:bodyPr wrap="square" lIns="0" tIns="0" rIns="0" bIns="0" rtlCol="0" anchor="ctr"/>
          <a:lstStyle/>
          <a:p>
            <a:pPr algn="ctr" indent="0" marL="0">
              <a:buNone/>
            </a:pPr>
            <a:r>
              <a:rPr lang="en-US" sz="1100" b="1" dirty="0">
                <a:solidFill>
                  <a:srgbClr val="13252E"/>
                </a:solidFill>
                <a:latin typeface="Arial" pitchFamily="34" charset="0"/>
                <a:ea typeface="Arial" pitchFamily="34" charset="-122"/>
                <a:cs typeface="Arial" pitchFamily="34" charset="-120"/>
              </a:rPr>
              <a:t>8</a:t>
            </a:r>
            <a:endParaRPr lang="en-US" sz="1100" dirty="0"/>
          </a:p>
        </p:txBody>
      </p:sp>
      <p:sp>
        <p:nvSpPr>
          <p:cNvPr id="41" name="Text 39"/>
          <p:cNvSpPr/>
          <p:nvPr/>
        </p:nvSpPr>
        <p:spPr>
          <a:xfrm>
            <a:off x="859536" y="5982462"/>
            <a:ext cx="5015484" cy="274320"/>
          </a:xfrm>
          <a:prstGeom prst="rect">
            <a:avLst/>
          </a:prstGeom>
          <a:noFill/>
          <a:ln/>
        </p:spPr>
        <p:txBody>
          <a:bodyPr wrap="square" lIns="0" tIns="0" rIns="0" bIns="0" rtlCol="0" anchor="t"/>
          <a:lstStyle/>
          <a:p>
            <a:pPr indent="0" marL="0">
              <a:lnSpc>
                <a:spcPct val="95000"/>
              </a:lnSpc>
              <a:buNone/>
            </a:pPr>
            <a:r>
              <a:rPr lang="en-US" sz="1300" b="1" dirty="0">
                <a:solidFill>
                  <a:srgbClr val="FFFFFF"/>
                </a:solidFill>
                <a:latin typeface="Arial" pitchFamily="34" charset="0"/>
                <a:ea typeface="Arial" pitchFamily="34" charset="-122"/>
                <a:cs typeface="Arial" pitchFamily="34" charset="-120"/>
              </a:rPr>
              <a:t>Midterm Exam</a:t>
            </a:r>
            <a:endParaRPr lang="en-US" sz="1300" dirty="0"/>
          </a:p>
        </p:txBody>
      </p:sp>
      <p:sp>
        <p:nvSpPr>
          <p:cNvPr id="42" name="Text 40"/>
          <p:cNvSpPr/>
          <p:nvPr/>
        </p:nvSpPr>
        <p:spPr>
          <a:xfrm>
            <a:off x="859536" y="6256782"/>
            <a:ext cx="5015484" cy="326898"/>
          </a:xfrm>
          <a:prstGeom prst="rect">
            <a:avLst/>
          </a:prstGeom>
          <a:noFill/>
          <a:ln/>
        </p:spPr>
        <p:txBody>
          <a:bodyPr wrap="square" lIns="0" tIns="0" rIns="0" bIns="0" rtlCol="0" anchor="t"/>
          <a:lstStyle/>
          <a:p>
            <a:pPr indent="0" marL="0">
              <a:lnSpc>
                <a:spcPct val="105000"/>
              </a:lnSpc>
              <a:spcAft>
                <a:spcPts val="300"/>
              </a:spcAft>
              <a:buNone/>
            </a:pPr>
            <a:r>
              <a:rPr lang="en-US" sz="1100" dirty="0">
                <a:solidFill>
                  <a:srgbClr val="A8BEC6"/>
                </a:solidFill>
                <a:latin typeface="Arial" pitchFamily="34" charset="0"/>
                <a:ea typeface="Arial" pitchFamily="34" charset="-122"/>
                <a:cs typeface="Arial" pitchFamily="34" charset="-120"/>
              </a:rPr>
              <a:t>•  In-class, Weeks 1 to 7</a:t>
            </a:r>
            <a:endParaRPr lang="en-US" sz="1100" dirty="0"/>
          </a:p>
        </p:txBody>
      </p:sp>
      <p:sp>
        <p:nvSpPr>
          <p:cNvPr id="43" name="Shape 41"/>
          <p:cNvSpPr/>
          <p:nvPr/>
        </p:nvSpPr>
        <p:spPr>
          <a:xfrm>
            <a:off x="6167628" y="548640"/>
            <a:ext cx="5838444" cy="692658"/>
          </a:xfrm>
          <a:prstGeom prst="roundRect">
            <a:avLst>
              <a:gd name="adj" fmla="val 3960"/>
            </a:avLst>
          </a:prstGeom>
          <a:solidFill>
            <a:srgbClr val="1D3A47"/>
          </a:solidFill>
          <a:ln w="12700">
            <a:solidFill>
              <a:srgbClr val="1D3A47"/>
            </a:solidFill>
            <a:prstDash val="solid"/>
          </a:ln>
        </p:spPr>
      </p:sp>
      <p:sp>
        <p:nvSpPr>
          <p:cNvPr id="44" name="Shape 42"/>
          <p:cNvSpPr/>
          <p:nvPr/>
        </p:nvSpPr>
        <p:spPr>
          <a:xfrm>
            <a:off x="6313932" y="658368"/>
            <a:ext cx="420624" cy="274320"/>
          </a:xfrm>
          <a:prstGeom prst="roundRect">
            <a:avLst>
              <a:gd name="adj" fmla="val 16667"/>
            </a:avLst>
          </a:prstGeom>
          <a:solidFill>
            <a:srgbClr val="0F7A85"/>
          </a:solidFill>
          <a:ln w="12700">
            <a:solidFill>
              <a:srgbClr val="0F7A85"/>
            </a:solidFill>
            <a:prstDash val="solid"/>
          </a:ln>
        </p:spPr>
      </p:sp>
      <p:sp>
        <p:nvSpPr>
          <p:cNvPr id="45" name="Text 43"/>
          <p:cNvSpPr/>
          <p:nvPr/>
        </p:nvSpPr>
        <p:spPr>
          <a:xfrm>
            <a:off x="6313932" y="658368"/>
            <a:ext cx="420624" cy="274320"/>
          </a:xfrm>
          <a:prstGeom prst="rect">
            <a:avLst/>
          </a:prstGeom>
          <a:noFill/>
          <a:ln/>
        </p:spPr>
        <p:txBody>
          <a:bodyPr wrap="square" lIns="0" tIns="0" rIns="0" bIns="0" rtlCol="0" anchor="ctr"/>
          <a:lstStyle/>
          <a:p>
            <a:pPr algn="ctr" indent="0" marL="0">
              <a:buNone/>
            </a:pPr>
            <a:r>
              <a:rPr lang="en-US" sz="1100" b="1" dirty="0">
                <a:solidFill>
                  <a:srgbClr val="FFFFFF"/>
                </a:solidFill>
                <a:latin typeface="Arial" pitchFamily="34" charset="0"/>
                <a:ea typeface="Arial" pitchFamily="34" charset="-122"/>
                <a:cs typeface="Arial" pitchFamily="34" charset="-120"/>
              </a:rPr>
              <a:t>9</a:t>
            </a:r>
            <a:endParaRPr lang="en-US" sz="1100" dirty="0"/>
          </a:p>
        </p:txBody>
      </p:sp>
      <p:sp>
        <p:nvSpPr>
          <p:cNvPr id="46" name="Text 44"/>
          <p:cNvSpPr/>
          <p:nvPr/>
        </p:nvSpPr>
        <p:spPr>
          <a:xfrm>
            <a:off x="6844284" y="621792"/>
            <a:ext cx="5015484" cy="274320"/>
          </a:xfrm>
          <a:prstGeom prst="rect">
            <a:avLst/>
          </a:prstGeom>
          <a:noFill/>
          <a:ln/>
        </p:spPr>
        <p:txBody>
          <a:bodyPr wrap="square" lIns="0" tIns="0" rIns="0" bIns="0" rtlCol="0" anchor="t"/>
          <a:lstStyle/>
          <a:p>
            <a:pPr indent="0" marL="0">
              <a:lnSpc>
                <a:spcPct val="95000"/>
              </a:lnSpc>
              <a:buNone/>
            </a:pPr>
            <a:r>
              <a:rPr lang="en-US" sz="1300" b="1" dirty="0">
                <a:solidFill>
                  <a:srgbClr val="FFFFFF"/>
                </a:solidFill>
                <a:latin typeface="Arial" pitchFamily="34" charset="0"/>
                <a:ea typeface="Arial" pitchFamily="34" charset="-122"/>
                <a:cs typeface="Arial" pitchFamily="34" charset="-120"/>
              </a:rPr>
              <a:t>Media Access Control (MAC) Layer</a:t>
            </a:r>
            <a:endParaRPr lang="en-US" sz="1300" dirty="0"/>
          </a:p>
        </p:txBody>
      </p:sp>
      <p:sp>
        <p:nvSpPr>
          <p:cNvPr id="47" name="Text 45"/>
          <p:cNvSpPr/>
          <p:nvPr/>
        </p:nvSpPr>
        <p:spPr>
          <a:xfrm>
            <a:off x="6844284" y="896112"/>
            <a:ext cx="5015484" cy="326898"/>
          </a:xfrm>
          <a:prstGeom prst="rect">
            <a:avLst/>
          </a:prstGeom>
          <a:noFill/>
          <a:ln/>
        </p:spPr>
        <p:txBody>
          <a:bodyPr wrap="square" lIns="0" tIns="0" rIns="0" bIns="0" rtlCol="0" anchor="t"/>
          <a:lstStyle/>
          <a:p>
            <a:pPr indent="0" marL="0">
              <a:lnSpc>
                <a:spcPct val="105000"/>
              </a:lnSpc>
              <a:spcAft>
                <a:spcPts val="300"/>
              </a:spcAft>
              <a:buNone/>
            </a:pPr>
            <a:r>
              <a:rPr lang="en-US" sz="1100" dirty="0">
                <a:solidFill>
                  <a:srgbClr val="A8BEC6"/>
                </a:solidFill>
                <a:latin typeface="Arial" pitchFamily="34" charset="0"/>
                <a:ea typeface="Arial" pitchFamily="34" charset="-122"/>
                <a:cs typeface="Arial" pitchFamily="34" charset="-120"/>
              </a:rPr>
              <a:t>•  Random access (ALOHA, CSMA, CSMA/CD, CSMA/CA), controlled access</a:t>
            </a:r>
            <a:endParaRPr lang="en-US" sz="1100" dirty="0"/>
          </a:p>
        </p:txBody>
      </p:sp>
      <p:sp>
        <p:nvSpPr>
          <p:cNvPr id="48" name="Shape 46"/>
          <p:cNvSpPr/>
          <p:nvPr/>
        </p:nvSpPr>
        <p:spPr>
          <a:xfrm>
            <a:off x="6167628" y="1314450"/>
            <a:ext cx="5838444" cy="692658"/>
          </a:xfrm>
          <a:prstGeom prst="roundRect">
            <a:avLst>
              <a:gd name="adj" fmla="val 3960"/>
            </a:avLst>
          </a:prstGeom>
          <a:solidFill>
            <a:srgbClr val="1D3A47"/>
          </a:solidFill>
          <a:ln w="12700">
            <a:solidFill>
              <a:srgbClr val="1D3A47"/>
            </a:solidFill>
            <a:prstDash val="solid"/>
          </a:ln>
        </p:spPr>
      </p:sp>
      <p:sp>
        <p:nvSpPr>
          <p:cNvPr id="49" name="Shape 47"/>
          <p:cNvSpPr/>
          <p:nvPr/>
        </p:nvSpPr>
        <p:spPr>
          <a:xfrm>
            <a:off x="6313932" y="1424178"/>
            <a:ext cx="420624" cy="274320"/>
          </a:xfrm>
          <a:prstGeom prst="roundRect">
            <a:avLst>
              <a:gd name="adj" fmla="val 16667"/>
            </a:avLst>
          </a:prstGeom>
          <a:solidFill>
            <a:srgbClr val="0F7A85"/>
          </a:solidFill>
          <a:ln w="12700">
            <a:solidFill>
              <a:srgbClr val="0F7A85"/>
            </a:solidFill>
            <a:prstDash val="solid"/>
          </a:ln>
        </p:spPr>
      </p:sp>
      <p:sp>
        <p:nvSpPr>
          <p:cNvPr id="50" name="Text 48"/>
          <p:cNvSpPr/>
          <p:nvPr/>
        </p:nvSpPr>
        <p:spPr>
          <a:xfrm>
            <a:off x="6313932" y="1424178"/>
            <a:ext cx="420624" cy="274320"/>
          </a:xfrm>
          <a:prstGeom prst="rect">
            <a:avLst/>
          </a:prstGeom>
          <a:noFill/>
          <a:ln/>
        </p:spPr>
        <p:txBody>
          <a:bodyPr wrap="square" lIns="0" tIns="0" rIns="0" bIns="0" rtlCol="0" anchor="ctr"/>
          <a:lstStyle/>
          <a:p>
            <a:pPr algn="ctr" indent="0" marL="0">
              <a:buNone/>
            </a:pPr>
            <a:r>
              <a:rPr lang="en-US" sz="1100" b="1" dirty="0">
                <a:solidFill>
                  <a:srgbClr val="FFFFFF"/>
                </a:solidFill>
                <a:latin typeface="Arial" pitchFamily="34" charset="0"/>
                <a:ea typeface="Arial" pitchFamily="34" charset="-122"/>
                <a:cs typeface="Arial" pitchFamily="34" charset="-120"/>
              </a:rPr>
              <a:t>10</a:t>
            </a:r>
            <a:endParaRPr lang="en-US" sz="1100" dirty="0"/>
          </a:p>
        </p:txBody>
      </p:sp>
      <p:sp>
        <p:nvSpPr>
          <p:cNvPr id="51" name="Text 49"/>
          <p:cNvSpPr/>
          <p:nvPr/>
        </p:nvSpPr>
        <p:spPr>
          <a:xfrm>
            <a:off x="6844284" y="1387602"/>
            <a:ext cx="5015484" cy="274320"/>
          </a:xfrm>
          <a:prstGeom prst="rect">
            <a:avLst/>
          </a:prstGeom>
          <a:noFill/>
          <a:ln/>
        </p:spPr>
        <p:txBody>
          <a:bodyPr wrap="square" lIns="0" tIns="0" rIns="0" bIns="0" rtlCol="0" anchor="t"/>
          <a:lstStyle/>
          <a:p>
            <a:pPr indent="0" marL="0">
              <a:lnSpc>
                <a:spcPct val="95000"/>
              </a:lnSpc>
              <a:buNone/>
            </a:pPr>
            <a:r>
              <a:rPr lang="en-US" sz="1300" b="1" dirty="0">
                <a:solidFill>
                  <a:srgbClr val="FFFFFF"/>
                </a:solidFill>
                <a:latin typeface="Arial" pitchFamily="34" charset="0"/>
                <a:ea typeface="Arial" pitchFamily="34" charset="-122"/>
                <a:cs typeface="Arial" pitchFamily="34" charset="-120"/>
              </a:rPr>
              <a:t>Wired LANs: Ethernet</a:t>
            </a:r>
            <a:endParaRPr lang="en-US" sz="1300" dirty="0"/>
          </a:p>
        </p:txBody>
      </p:sp>
      <p:sp>
        <p:nvSpPr>
          <p:cNvPr id="52" name="Text 50"/>
          <p:cNvSpPr/>
          <p:nvPr/>
        </p:nvSpPr>
        <p:spPr>
          <a:xfrm>
            <a:off x="6844284" y="1661922"/>
            <a:ext cx="5015484" cy="326898"/>
          </a:xfrm>
          <a:prstGeom prst="rect">
            <a:avLst/>
          </a:prstGeom>
          <a:noFill/>
          <a:ln/>
        </p:spPr>
        <p:txBody>
          <a:bodyPr wrap="square" lIns="0" tIns="0" rIns="0" bIns="0" rtlCol="0" anchor="t"/>
          <a:lstStyle/>
          <a:p>
            <a:pPr indent="0" marL="0">
              <a:lnSpc>
                <a:spcPct val="105000"/>
              </a:lnSpc>
              <a:spcAft>
                <a:spcPts val="300"/>
              </a:spcAft>
              <a:buNone/>
            </a:pPr>
            <a:r>
              <a:rPr lang="en-US" sz="1100" dirty="0">
                <a:solidFill>
                  <a:srgbClr val="A8BEC6"/>
                </a:solidFill>
                <a:latin typeface="Arial" pitchFamily="34" charset="0"/>
                <a:ea typeface="Arial" pitchFamily="34" charset="-122"/>
                <a:cs typeface="Arial" pitchFamily="34" charset="-120"/>
              </a:rPr>
              <a:t>•  Standard, Fast, Gigabit and 10-Gigabit Ethernet, switching and bridges</a:t>
            </a:r>
            <a:endParaRPr lang="en-US" sz="1100" dirty="0"/>
          </a:p>
        </p:txBody>
      </p:sp>
      <p:sp>
        <p:nvSpPr>
          <p:cNvPr id="53" name="Shape 51"/>
          <p:cNvSpPr/>
          <p:nvPr/>
        </p:nvSpPr>
        <p:spPr>
          <a:xfrm>
            <a:off x="6167628" y="2080260"/>
            <a:ext cx="5838444" cy="692658"/>
          </a:xfrm>
          <a:prstGeom prst="roundRect">
            <a:avLst>
              <a:gd name="adj" fmla="val 3960"/>
            </a:avLst>
          </a:prstGeom>
          <a:solidFill>
            <a:srgbClr val="1D3A47"/>
          </a:solidFill>
          <a:ln w="12700">
            <a:solidFill>
              <a:srgbClr val="1D3A47"/>
            </a:solidFill>
            <a:prstDash val="solid"/>
          </a:ln>
        </p:spPr>
      </p:sp>
      <p:sp>
        <p:nvSpPr>
          <p:cNvPr id="54" name="Shape 52"/>
          <p:cNvSpPr/>
          <p:nvPr/>
        </p:nvSpPr>
        <p:spPr>
          <a:xfrm>
            <a:off x="6313932" y="2189988"/>
            <a:ext cx="420624" cy="274320"/>
          </a:xfrm>
          <a:prstGeom prst="roundRect">
            <a:avLst>
              <a:gd name="adj" fmla="val 16667"/>
            </a:avLst>
          </a:prstGeom>
          <a:solidFill>
            <a:srgbClr val="0F7A85"/>
          </a:solidFill>
          <a:ln w="12700">
            <a:solidFill>
              <a:srgbClr val="0F7A85"/>
            </a:solidFill>
            <a:prstDash val="solid"/>
          </a:ln>
        </p:spPr>
      </p:sp>
      <p:sp>
        <p:nvSpPr>
          <p:cNvPr id="55" name="Text 53"/>
          <p:cNvSpPr/>
          <p:nvPr/>
        </p:nvSpPr>
        <p:spPr>
          <a:xfrm>
            <a:off x="6313932" y="2189988"/>
            <a:ext cx="420624" cy="274320"/>
          </a:xfrm>
          <a:prstGeom prst="rect">
            <a:avLst/>
          </a:prstGeom>
          <a:noFill/>
          <a:ln/>
        </p:spPr>
        <p:txBody>
          <a:bodyPr wrap="square" lIns="0" tIns="0" rIns="0" bIns="0" rtlCol="0" anchor="ctr"/>
          <a:lstStyle/>
          <a:p>
            <a:pPr algn="ctr" indent="0" marL="0">
              <a:buNone/>
            </a:pPr>
            <a:r>
              <a:rPr lang="en-US" sz="1100" b="1" dirty="0">
                <a:solidFill>
                  <a:srgbClr val="FFFFFF"/>
                </a:solidFill>
                <a:latin typeface="Arial" pitchFamily="34" charset="0"/>
                <a:ea typeface="Arial" pitchFamily="34" charset="-122"/>
                <a:cs typeface="Arial" pitchFamily="34" charset="-120"/>
              </a:rPr>
              <a:t>11</a:t>
            </a:r>
            <a:endParaRPr lang="en-US" sz="1100" dirty="0"/>
          </a:p>
        </p:txBody>
      </p:sp>
      <p:sp>
        <p:nvSpPr>
          <p:cNvPr id="56" name="Text 54"/>
          <p:cNvSpPr/>
          <p:nvPr/>
        </p:nvSpPr>
        <p:spPr>
          <a:xfrm>
            <a:off x="6844284" y="2153412"/>
            <a:ext cx="5015484" cy="274320"/>
          </a:xfrm>
          <a:prstGeom prst="rect">
            <a:avLst/>
          </a:prstGeom>
          <a:noFill/>
          <a:ln/>
        </p:spPr>
        <p:txBody>
          <a:bodyPr wrap="square" lIns="0" tIns="0" rIns="0" bIns="0" rtlCol="0" anchor="t"/>
          <a:lstStyle/>
          <a:p>
            <a:pPr indent="0" marL="0">
              <a:lnSpc>
                <a:spcPct val="95000"/>
              </a:lnSpc>
              <a:buNone/>
            </a:pPr>
            <a:r>
              <a:rPr lang="en-US" sz="1300" b="1" dirty="0">
                <a:solidFill>
                  <a:srgbClr val="FFFFFF"/>
                </a:solidFill>
                <a:latin typeface="Arial" pitchFamily="34" charset="0"/>
                <a:ea typeface="Arial" pitchFamily="34" charset="-122"/>
                <a:cs typeface="Arial" pitchFamily="34" charset="-120"/>
              </a:rPr>
              <a:t>Wireless LANs: Wi-Fi</a:t>
            </a:r>
            <a:endParaRPr lang="en-US" sz="1300" dirty="0"/>
          </a:p>
        </p:txBody>
      </p:sp>
      <p:sp>
        <p:nvSpPr>
          <p:cNvPr id="57" name="Text 55"/>
          <p:cNvSpPr/>
          <p:nvPr/>
        </p:nvSpPr>
        <p:spPr>
          <a:xfrm>
            <a:off x="6844284" y="2427732"/>
            <a:ext cx="5015484" cy="326898"/>
          </a:xfrm>
          <a:prstGeom prst="rect">
            <a:avLst/>
          </a:prstGeom>
          <a:noFill/>
          <a:ln/>
        </p:spPr>
        <p:txBody>
          <a:bodyPr wrap="square" lIns="0" tIns="0" rIns="0" bIns="0" rtlCol="0" anchor="t"/>
          <a:lstStyle/>
          <a:p>
            <a:pPr indent="0" marL="0">
              <a:lnSpc>
                <a:spcPct val="105000"/>
              </a:lnSpc>
              <a:spcAft>
                <a:spcPts val="300"/>
              </a:spcAft>
              <a:buNone/>
            </a:pPr>
            <a:r>
              <a:rPr lang="en-US" sz="1100" dirty="0">
                <a:solidFill>
                  <a:srgbClr val="A8BEC6"/>
                </a:solidFill>
                <a:latin typeface="Arial" pitchFamily="34" charset="0"/>
                <a:ea typeface="Arial" pitchFamily="34" charset="-122"/>
                <a:cs typeface="Arial" pitchFamily="34" charset="-120"/>
              </a:rPr>
              <a:t>•  IEEE 802.11 architecture, physical layer, CSMA/CA, addressing</a:t>
            </a:r>
            <a:endParaRPr lang="en-US" sz="1100" dirty="0"/>
          </a:p>
        </p:txBody>
      </p:sp>
      <p:sp>
        <p:nvSpPr>
          <p:cNvPr id="58" name="Shape 56"/>
          <p:cNvSpPr/>
          <p:nvPr/>
        </p:nvSpPr>
        <p:spPr>
          <a:xfrm>
            <a:off x="6167628" y="2846070"/>
            <a:ext cx="5838444" cy="692658"/>
          </a:xfrm>
          <a:prstGeom prst="roundRect">
            <a:avLst>
              <a:gd name="adj" fmla="val 3960"/>
            </a:avLst>
          </a:prstGeom>
          <a:solidFill>
            <a:srgbClr val="1D3A47"/>
          </a:solidFill>
          <a:ln w="12700">
            <a:solidFill>
              <a:srgbClr val="1D3A47"/>
            </a:solidFill>
            <a:prstDash val="solid"/>
          </a:ln>
        </p:spPr>
      </p:sp>
      <p:sp>
        <p:nvSpPr>
          <p:cNvPr id="59" name="Shape 57"/>
          <p:cNvSpPr/>
          <p:nvPr/>
        </p:nvSpPr>
        <p:spPr>
          <a:xfrm>
            <a:off x="6313932" y="2955798"/>
            <a:ext cx="420624" cy="274320"/>
          </a:xfrm>
          <a:prstGeom prst="roundRect">
            <a:avLst>
              <a:gd name="adj" fmla="val 16667"/>
            </a:avLst>
          </a:prstGeom>
          <a:solidFill>
            <a:srgbClr val="0F7A85"/>
          </a:solidFill>
          <a:ln w="12700">
            <a:solidFill>
              <a:srgbClr val="0F7A85"/>
            </a:solidFill>
            <a:prstDash val="solid"/>
          </a:ln>
        </p:spPr>
      </p:sp>
      <p:sp>
        <p:nvSpPr>
          <p:cNvPr id="60" name="Text 58"/>
          <p:cNvSpPr/>
          <p:nvPr/>
        </p:nvSpPr>
        <p:spPr>
          <a:xfrm>
            <a:off x="6313932" y="2955798"/>
            <a:ext cx="420624" cy="274320"/>
          </a:xfrm>
          <a:prstGeom prst="rect">
            <a:avLst/>
          </a:prstGeom>
          <a:noFill/>
          <a:ln/>
        </p:spPr>
        <p:txBody>
          <a:bodyPr wrap="square" lIns="0" tIns="0" rIns="0" bIns="0" rtlCol="0" anchor="ctr"/>
          <a:lstStyle/>
          <a:p>
            <a:pPr algn="ctr" indent="0" marL="0">
              <a:buNone/>
            </a:pPr>
            <a:r>
              <a:rPr lang="en-US" sz="1100" b="1" dirty="0">
                <a:solidFill>
                  <a:srgbClr val="FFFFFF"/>
                </a:solidFill>
                <a:latin typeface="Arial" pitchFamily="34" charset="0"/>
                <a:ea typeface="Arial" pitchFamily="34" charset="-122"/>
                <a:cs typeface="Arial" pitchFamily="34" charset="-120"/>
              </a:rPr>
              <a:t>12</a:t>
            </a:r>
            <a:endParaRPr lang="en-US" sz="1100" dirty="0"/>
          </a:p>
        </p:txBody>
      </p:sp>
      <p:sp>
        <p:nvSpPr>
          <p:cNvPr id="61" name="Text 59"/>
          <p:cNvSpPr/>
          <p:nvPr/>
        </p:nvSpPr>
        <p:spPr>
          <a:xfrm>
            <a:off x="6844284" y="2919222"/>
            <a:ext cx="5015484" cy="274320"/>
          </a:xfrm>
          <a:prstGeom prst="rect">
            <a:avLst/>
          </a:prstGeom>
          <a:noFill/>
          <a:ln/>
        </p:spPr>
        <p:txBody>
          <a:bodyPr wrap="square" lIns="0" tIns="0" rIns="0" bIns="0" rtlCol="0" anchor="t"/>
          <a:lstStyle/>
          <a:p>
            <a:pPr indent="0" marL="0">
              <a:lnSpc>
                <a:spcPct val="95000"/>
              </a:lnSpc>
              <a:buNone/>
            </a:pPr>
            <a:r>
              <a:rPr lang="en-US" sz="1300" b="1" dirty="0">
                <a:solidFill>
                  <a:srgbClr val="FFFFFF"/>
                </a:solidFill>
                <a:latin typeface="Arial" pitchFamily="34" charset="0"/>
                <a:ea typeface="Arial" pitchFamily="34" charset="-122"/>
                <a:cs typeface="Arial" pitchFamily="34" charset="-120"/>
              </a:rPr>
              <a:t>Mobile (Cellular) Communications</a:t>
            </a:r>
            <a:endParaRPr lang="en-US" sz="1300" dirty="0"/>
          </a:p>
        </p:txBody>
      </p:sp>
      <p:sp>
        <p:nvSpPr>
          <p:cNvPr id="62" name="Text 60"/>
          <p:cNvSpPr/>
          <p:nvPr/>
        </p:nvSpPr>
        <p:spPr>
          <a:xfrm>
            <a:off x="6844284" y="3193542"/>
            <a:ext cx="5015484" cy="326898"/>
          </a:xfrm>
          <a:prstGeom prst="rect">
            <a:avLst/>
          </a:prstGeom>
          <a:noFill/>
          <a:ln/>
        </p:spPr>
        <p:txBody>
          <a:bodyPr wrap="square" lIns="0" tIns="0" rIns="0" bIns="0" rtlCol="0" anchor="t"/>
          <a:lstStyle/>
          <a:p>
            <a:pPr indent="0" marL="0">
              <a:lnSpc>
                <a:spcPct val="105000"/>
              </a:lnSpc>
              <a:spcAft>
                <a:spcPts val="300"/>
              </a:spcAft>
              <a:buNone/>
            </a:pPr>
            <a:r>
              <a:rPr lang="en-US" sz="1100" dirty="0">
                <a:solidFill>
                  <a:srgbClr val="A8BEC6"/>
                </a:solidFill>
                <a:latin typeface="Arial" pitchFamily="34" charset="0"/>
                <a:ea typeface="Arial" pitchFamily="34" charset="-122"/>
                <a:cs typeface="Arial" pitchFamily="34" charset="-120"/>
              </a:rPr>
              <a:t>•  Frequency reuse, handoff, 1G to 5G, mobility management</a:t>
            </a:r>
            <a:endParaRPr lang="en-US" sz="1100" dirty="0"/>
          </a:p>
        </p:txBody>
      </p:sp>
      <p:sp>
        <p:nvSpPr>
          <p:cNvPr id="63" name="Shape 61"/>
          <p:cNvSpPr/>
          <p:nvPr/>
        </p:nvSpPr>
        <p:spPr>
          <a:xfrm>
            <a:off x="6167628" y="3611880"/>
            <a:ext cx="5838444" cy="692658"/>
          </a:xfrm>
          <a:prstGeom prst="roundRect">
            <a:avLst>
              <a:gd name="adj" fmla="val 3960"/>
            </a:avLst>
          </a:prstGeom>
          <a:solidFill>
            <a:srgbClr val="1D3A47"/>
          </a:solidFill>
          <a:ln w="12700">
            <a:solidFill>
              <a:srgbClr val="1D3A47"/>
            </a:solidFill>
            <a:prstDash val="solid"/>
          </a:ln>
        </p:spPr>
      </p:sp>
      <p:sp>
        <p:nvSpPr>
          <p:cNvPr id="64" name="Shape 62"/>
          <p:cNvSpPr/>
          <p:nvPr/>
        </p:nvSpPr>
        <p:spPr>
          <a:xfrm>
            <a:off x="6313932" y="3721608"/>
            <a:ext cx="420624" cy="274320"/>
          </a:xfrm>
          <a:prstGeom prst="roundRect">
            <a:avLst>
              <a:gd name="adj" fmla="val 16667"/>
            </a:avLst>
          </a:prstGeom>
          <a:solidFill>
            <a:srgbClr val="0F7A85"/>
          </a:solidFill>
          <a:ln w="12700">
            <a:solidFill>
              <a:srgbClr val="0F7A85"/>
            </a:solidFill>
            <a:prstDash val="solid"/>
          </a:ln>
        </p:spPr>
      </p:sp>
      <p:sp>
        <p:nvSpPr>
          <p:cNvPr id="65" name="Text 63"/>
          <p:cNvSpPr/>
          <p:nvPr/>
        </p:nvSpPr>
        <p:spPr>
          <a:xfrm>
            <a:off x="6313932" y="3721608"/>
            <a:ext cx="420624" cy="274320"/>
          </a:xfrm>
          <a:prstGeom prst="rect">
            <a:avLst/>
          </a:prstGeom>
          <a:noFill/>
          <a:ln/>
        </p:spPr>
        <p:txBody>
          <a:bodyPr wrap="square" lIns="0" tIns="0" rIns="0" bIns="0" rtlCol="0" anchor="ctr"/>
          <a:lstStyle/>
          <a:p>
            <a:pPr algn="ctr" indent="0" marL="0">
              <a:buNone/>
            </a:pPr>
            <a:r>
              <a:rPr lang="en-US" sz="1100" b="1" dirty="0">
                <a:solidFill>
                  <a:srgbClr val="FFFFFF"/>
                </a:solidFill>
                <a:latin typeface="Arial" pitchFamily="34" charset="0"/>
                <a:ea typeface="Arial" pitchFamily="34" charset="-122"/>
                <a:cs typeface="Arial" pitchFamily="34" charset="-120"/>
              </a:rPr>
              <a:t>13</a:t>
            </a:r>
            <a:endParaRPr lang="en-US" sz="1100" dirty="0"/>
          </a:p>
        </p:txBody>
      </p:sp>
      <p:sp>
        <p:nvSpPr>
          <p:cNvPr id="66" name="Text 64"/>
          <p:cNvSpPr/>
          <p:nvPr/>
        </p:nvSpPr>
        <p:spPr>
          <a:xfrm>
            <a:off x="6844284" y="3685032"/>
            <a:ext cx="5015484" cy="274320"/>
          </a:xfrm>
          <a:prstGeom prst="rect">
            <a:avLst/>
          </a:prstGeom>
          <a:noFill/>
          <a:ln/>
        </p:spPr>
        <p:txBody>
          <a:bodyPr wrap="square" lIns="0" tIns="0" rIns="0" bIns="0" rtlCol="0" anchor="t"/>
          <a:lstStyle/>
          <a:p>
            <a:pPr indent="0" marL="0">
              <a:lnSpc>
                <a:spcPct val="95000"/>
              </a:lnSpc>
              <a:buNone/>
            </a:pPr>
            <a:r>
              <a:rPr lang="en-US" sz="1300" b="1" dirty="0">
                <a:solidFill>
                  <a:srgbClr val="FFFFFF"/>
                </a:solidFill>
                <a:latin typeface="Arial" pitchFamily="34" charset="0"/>
                <a:ea typeface="Arial" pitchFamily="34" charset="-122"/>
                <a:cs typeface="Arial" pitchFamily="34" charset="-120"/>
              </a:rPr>
              <a:t>Satellite Communications</a:t>
            </a:r>
            <a:endParaRPr lang="en-US" sz="1300" dirty="0"/>
          </a:p>
        </p:txBody>
      </p:sp>
      <p:sp>
        <p:nvSpPr>
          <p:cNvPr id="67" name="Text 65"/>
          <p:cNvSpPr/>
          <p:nvPr/>
        </p:nvSpPr>
        <p:spPr>
          <a:xfrm>
            <a:off x="6844284" y="3959352"/>
            <a:ext cx="5015484" cy="326898"/>
          </a:xfrm>
          <a:prstGeom prst="rect">
            <a:avLst/>
          </a:prstGeom>
          <a:noFill/>
          <a:ln/>
        </p:spPr>
        <p:txBody>
          <a:bodyPr wrap="square" lIns="0" tIns="0" rIns="0" bIns="0" rtlCol="0" anchor="t"/>
          <a:lstStyle/>
          <a:p>
            <a:pPr indent="0" marL="0">
              <a:lnSpc>
                <a:spcPct val="105000"/>
              </a:lnSpc>
              <a:spcAft>
                <a:spcPts val="300"/>
              </a:spcAft>
              <a:buNone/>
            </a:pPr>
            <a:r>
              <a:rPr lang="en-US" sz="1100" dirty="0">
                <a:solidFill>
                  <a:srgbClr val="A8BEC6"/>
                </a:solidFill>
                <a:latin typeface="Arial" pitchFamily="34" charset="0"/>
                <a:ea typeface="Arial" pitchFamily="34" charset="-122"/>
                <a:cs typeface="Arial" pitchFamily="34" charset="-120"/>
              </a:rPr>
              <a:t>•  GEO, MEO and LEO orbits, footprint, transmission bands, configurations</a:t>
            </a:r>
            <a:endParaRPr lang="en-US" sz="1100" dirty="0"/>
          </a:p>
        </p:txBody>
      </p:sp>
      <p:sp>
        <p:nvSpPr>
          <p:cNvPr id="68" name="Shape 66"/>
          <p:cNvSpPr/>
          <p:nvPr/>
        </p:nvSpPr>
        <p:spPr>
          <a:xfrm>
            <a:off x="6167628" y="4377690"/>
            <a:ext cx="5838444" cy="692658"/>
          </a:xfrm>
          <a:prstGeom prst="roundRect">
            <a:avLst>
              <a:gd name="adj" fmla="val 3960"/>
            </a:avLst>
          </a:prstGeom>
          <a:solidFill>
            <a:srgbClr val="1D3A47"/>
          </a:solidFill>
          <a:ln w="12700">
            <a:solidFill>
              <a:srgbClr val="1D3A47"/>
            </a:solidFill>
            <a:prstDash val="solid"/>
          </a:ln>
        </p:spPr>
      </p:sp>
      <p:sp>
        <p:nvSpPr>
          <p:cNvPr id="69" name="Shape 67"/>
          <p:cNvSpPr/>
          <p:nvPr/>
        </p:nvSpPr>
        <p:spPr>
          <a:xfrm>
            <a:off x="6313932" y="4487418"/>
            <a:ext cx="420624" cy="274320"/>
          </a:xfrm>
          <a:prstGeom prst="roundRect">
            <a:avLst>
              <a:gd name="adj" fmla="val 16667"/>
            </a:avLst>
          </a:prstGeom>
          <a:solidFill>
            <a:srgbClr val="0F7A85"/>
          </a:solidFill>
          <a:ln w="12700">
            <a:solidFill>
              <a:srgbClr val="0F7A85"/>
            </a:solidFill>
            <a:prstDash val="solid"/>
          </a:ln>
        </p:spPr>
      </p:sp>
      <p:sp>
        <p:nvSpPr>
          <p:cNvPr id="70" name="Text 68"/>
          <p:cNvSpPr/>
          <p:nvPr/>
        </p:nvSpPr>
        <p:spPr>
          <a:xfrm>
            <a:off x="6313932" y="4487418"/>
            <a:ext cx="420624" cy="274320"/>
          </a:xfrm>
          <a:prstGeom prst="rect">
            <a:avLst/>
          </a:prstGeom>
          <a:noFill/>
          <a:ln/>
        </p:spPr>
        <p:txBody>
          <a:bodyPr wrap="square" lIns="0" tIns="0" rIns="0" bIns="0" rtlCol="0" anchor="ctr"/>
          <a:lstStyle/>
          <a:p>
            <a:pPr algn="ctr" indent="0" marL="0">
              <a:buNone/>
            </a:pPr>
            <a:r>
              <a:rPr lang="en-US" sz="1100" b="1" dirty="0">
                <a:solidFill>
                  <a:srgbClr val="FFFFFF"/>
                </a:solidFill>
                <a:latin typeface="Arial" pitchFamily="34" charset="0"/>
                <a:ea typeface="Arial" pitchFamily="34" charset="-122"/>
                <a:cs typeface="Arial" pitchFamily="34" charset="-120"/>
              </a:rPr>
              <a:t>14</a:t>
            </a:r>
            <a:endParaRPr lang="en-US" sz="1100" dirty="0"/>
          </a:p>
        </p:txBody>
      </p:sp>
      <p:sp>
        <p:nvSpPr>
          <p:cNvPr id="71" name="Text 69"/>
          <p:cNvSpPr/>
          <p:nvPr/>
        </p:nvSpPr>
        <p:spPr>
          <a:xfrm>
            <a:off x="6844284" y="4450842"/>
            <a:ext cx="5015484" cy="274320"/>
          </a:xfrm>
          <a:prstGeom prst="rect">
            <a:avLst/>
          </a:prstGeom>
          <a:noFill/>
          <a:ln/>
        </p:spPr>
        <p:txBody>
          <a:bodyPr wrap="square" lIns="0" tIns="0" rIns="0" bIns="0" rtlCol="0" anchor="t"/>
          <a:lstStyle/>
          <a:p>
            <a:pPr indent="0" marL="0">
              <a:lnSpc>
                <a:spcPct val="95000"/>
              </a:lnSpc>
              <a:buNone/>
            </a:pPr>
            <a:r>
              <a:rPr lang="en-US" sz="1300" b="1" dirty="0">
                <a:solidFill>
                  <a:srgbClr val="FFFFFF"/>
                </a:solidFill>
                <a:latin typeface="Arial" pitchFamily="34" charset="0"/>
                <a:ea typeface="Arial" pitchFamily="34" charset="-122"/>
                <a:cs typeface="Arial" pitchFamily="34" charset="-120"/>
              </a:rPr>
              <a:t>Hardware for High-Speed Communications</a:t>
            </a:r>
            <a:endParaRPr lang="en-US" sz="1300" dirty="0"/>
          </a:p>
        </p:txBody>
      </p:sp>
      <p:sp>
        <p:nvSpPr>
          <p:cNvPr id="72" name="Text 70"/>
          <p:cNvSpPr/>
          <p:nvPr/>
        </p:nvSpPr>
        <p:spPr>
          <a:xfrm>
            <a:off x="6844284" y="4725162"/>
            <a:ext cx="5015484" cy="326898"/>
          </a:xfrm>
          <a:prstGeom prst="rect">
            <a:avLst/>
          </a:prstGeom>
          <a:noFill/>
          <a:ln/>
        </p:spPr>
        <p:txBody>
          <a:bodyPr wrap="square" lIns="0" tIns="0" rIns="0" bIns="0" rtlCol="0" anchor="t"/>
          <a:lstStyle/>
          <a:p>
            <a:pPr indent="0" marL="0">
              <a:lnSpc>
                <a:spcPct val="105000"/>
              </a:lnSpc>
              <a:spcAft>
                <a:spcPts val="300"/>
              </a:spcAft>
              <a:buNone/>
            </a:pPr>
            <a:r>
              <a:rPr lang="en-US" sz="1100" dirty="0">
                <a:solidFill>
                  <a:srgbClr val="A8BEC6"/>
                </a:solidFill>
                <a:latin typeface="Arial" pitchFamily="34" charset="0"/>
                <a:ea typeface="Arial" pitchFamily="34" charset="-122"/>
                <a:cs typeface="Arial" pitchFamily="34" charset="-120"/>
              </a:rPr>
              <a:t>•  NICs, high-speed switches, routers, physical layer acceleration</a:t>
            </a:r>
            <a:endParaRPr lang="en-US" sz="1100" dirty="0"/>
          </a:p>
        </p:txBody>
      </p:sp>
      <p:sp>
        <p:nvSpPr>
          <p:cNvPr id="73" name="Shape 71"/>
          <p:cNvSpPr/>
          <p:nvPr/>
        </p:nvSpPr>
        <p:spPr>
          <a:xfrm>
            <a:off x="6167628" y="5143500"/>
            <a:ext cx="5838444" cy="692658"/>
          </a:xfrm>
          <a:prstGeom prst="roundRect">
            <a:avLst>
              <a:gd name="adj" fmla="val 3960"/>
            </a:avLst>
          </a:prstGeom>
          <a:solidFill>
            <a:srgbClr val="1D3A47"/>
          </a:solidFill>
          <a:ln w="12700">
            <a:solidFill>
              <a:srgbClr val="1D3A47"/>
            </a:solidFill>
            <a:prstDash val="solid"/>
          </a:ln>
        </p:spPr>
      </p:sp>
      <p:sp>
        <p:nvSpPr>
          <p:cNvPr id="74" name="Shape 72"/>
          <p:cNvSpPr/>
          <p:nvPr/>
        </p:nvSpPr>
        <p:spPr>
          <a:xfrm>
            <a:off x="6313932" y="5253228"/>
            <a:ext cx="420624" cy="274320"/>
          </a:xfrm>
          <a:prstGeom prst="roundRect">
            <a:avLst>
              <a:gd name="adj" fmla="val 16667"/>
            </a:avLst>
          </a:prstGeom>
          <a:solidFill>
            <a:srgbClr val="0F7A85"/>
          </a:solidFill>
          <a:ln w="12700">
            <a:solidFill>
              <a:srgbClr val="0F7A85"/>
            </a:solidFill>
            <a:prstDash val="solid"/>
          </a:ln>
        </p:spPr>
      </p:sp>
      <p:sp>
        <p:nvSpPr>
          <p:cNvPr id="75" name="Text 73"/>
          <p:cNvSpPr/>
          <p:nvPr/>
        </p:nvSpPr>
        <p:spPr>
          <a:xfrm>
            <a:off x="6313932" y="5253228"/>
            <a:ext cx="420624" cy="274320"/>
          </a:xfrm>
          <a:prstGeom prst="rect">
            <a:avLst/>
          </a:prstGeom>
          <a:noFill/>
          <a:ln/>
        </p:spPr>
        <p:txBody>
          <a:bodyPr wrap="square" lIns="0" tIns="0" rIns="0" bIns="0" rtlCol="0" anchor="ctr"/>
          <a:lstStyle/>
          <a:p>
            <a:pPr algn="ctr" indent="0" marL="0">
              <a:buNone/>
            </a:pPr>
            <a:r>
              <a:rPr lang="en-US" sz="1100" b="1" dirty="0">
                <a:solidFill>
                  <a:srgbClr val="FFFFFF"/>
                </a:solidFill>
                <a:latin typeface="Arial" pitchFamily="34" charset="0"/>
                <a:ea typeface="Arial" pitchFamily="34" charset="-122"/>
                <a:cs typeface="Arial" pitchFamily="34" charset="-120"/>
              </a:rPr>
              <a:t>15</a:t>
            </a:r>
            <a:endParaRPr lang="en-US" sz="1100" dirty="0"/>
          </a:p>
        </p:txBody>
      </p:sp>
      <p:sp>
        <p:nvSpPr>
          <p:cNvPr id="76" name="Text 74"/>
          <p:cNvSpPr/>
          <p:nvPr/>
        </p:nvSpPr>
        <p:spPr>
          <a:xfrm>
            <a:off x="6844284" y="5216652"/>
            <a:ext cx="5015484" cy="274320"/>
          </a:xfrm>
          <a:prstGeom prst="rect">
            <a:avLst/>
          </a:prstGeom>
          <a:noFill/>
          <a:ln/>
        </p:spPr>
        <p:txBody>
          <a:bodyPr wrap="square" lIns="0" tIns="0" rIns="0" bIns="0" rtlCol="0" anchor="t"/>
          <a:lstStyle/>
          <a:p>
            <a:pPr indent="0" marL="0">
              <a:lnSpc>
                <a:spcPct val="95000"/>
              </a:lnSpc>
              <a:buNone/>
            </a:pPr>
            <a:r>
              <a:rPr lang="en-US" sz="1300" b="1" dirty="0">
                <a:solidFill>
                  <a:srgbClr val="FFFFFF"/>
                </a:solidFill>
                <a:latin typeface="Arial" pitchFamily="34" charset="0"/>
                <a:ea typeface="Arial" pitchFamily="34" charset="-122"/>
                <a:cs typeface="Arial" pitchFamily="34" charset="-120"/>
              </a:rPr>
              <a:t>No Classes</a:t>
            </a:r>
            <a:endParaRPr lang="en-US" sz="1300" dirty="0"/>
          </a:p>
        </p:txBody>
      </p:sp>
      <p:sp>
        <p:nvSpPr>
          <p:cNvPr id="77" name="Text 75"/>
          <p:cNvSpPr/>
          <p:nvPr/>
        </p:nvSpPr>
        <p:spPr>
          <a:xfrm>
            <a:off x="6844284" y="5490972"/>
            <a:ext cx="5015484" cy="326898"/>
          </a:xfrm>
          <a:prstGeom prst="rect">
            <a:avLst/>
          </a:prstGeom>
          <a:noFill/>
          <a:ln/>
        </p:spPr>
        <p:txBody>
          <a:bodyPr wrap="square" lIns="0" tIns="0" rIns="0" bIns="0" rtlCol="0" anchor="t"/>
          <a:lstStyle/>
          <a:p>
            <a:pPr indent="0" marL="0">
              <a:lnSpc>
                <a:spcPct val="105000"/>
              </a:lnSpc>
              <a:spcAft>
                <a:spcPts val="300"/>
              </a:spcAft>
              <a:buNone/>
            </a:pPr>
            <a:r>
              <a:rPr lang="en-US" sz="1100" dirty="0">
                <a:solidFill>
                  <a:srgbClr val="A8BEC6"/>
                </a:solidFill>
                <a:latin typeface="Arial" pitchFamily="34" charset="0"/>
                <a:ea typeface="Arial" pitchFamily="34" charset="-122"/>
                <a:cs typeface="Arial" pitchFamily="34" charset="-120"/>
              </a:rPr>
              <a:t>•  Reading week, self-study</a:t>
            </a:r>
            <a:endParaRPr lang="en-US" sz="1100" dirty="0"/>
          </a:p>
        </p:txBody>
      </p:sp>
      <p:sp>
        <p:nvSpPr>
          <p:cNvPr id="78" name="Shape 76"/>
          <p:cNvSpPr/>
          <p:nvPr/>
        </p:nvSpPr>
        <p:spPr>
          <a:xfrm>
            <a:off x="6167628" y="5909310"/>
            <a:ext cx="5838444" cy="692658"/>
          </a:xfrm>
          <a:prstGeom prst="roundRect">
            <a:avLst>
              <a:gd name="adj" fmla="val 3960"/>
            </a:avLst>
          </a:prstGeom>
          <a:solidFill>
            <a:srgbClr val="1D3A47"/>
          </a:solidFill>
          <a:ln w="12700">
            <a:solidFill>
              <a:srgbClr val="1D3A47"/>
            </a:solidFill>
            <a:prstDash val="solid"/>
          </a:ln>
        </p:spPr>
      </p:sp>
      <p:sp>
        <p:nvSpPr>
          <p:cNvPr id="79" name="Shape 77"/>
          <p:cNvSpPr/>
          <p:nvPr/>
        </p:nvSpPr>
        <p:spPr>
          <a:xfrm>
            <a:off x="6313932" y="6019038"/>
            <a:ext cx="420624" cy="274320"/>
          </a:xfrm>
          <a:prstGeom prst="roundRect">
            <a:avLst>
              <a:gd name="adj" fmla="val 16667"/>
            </a:avLst>
          </a:prstGeom>
          <a:solidFill>
            <a:srgbClr val="E2A03F"/>
          </a:solidFill>
          <a:ln w="12700">
            <a:solidFill>
              <a:srgbClr val="E2A03F"/>
            </a:solidFill>
            <a:prstDash val="solid"/>
          </a:ln>
        </p:spPr>
      </p:sp>
      <p:sp>
        <p:nvSpPr>
          <p:cNvPr id="80" name="Text 78"/>
          <p:cNvSpPr/>
          <p:nvPr/>
        </p:nvSpPr>
        <p:spPr>
          <a:xfrm>
            <a:off x="6313932" y="6019038"/>
            <a:ext cx="420624" cy="274320"/>
          </a:xfrm>
          <a:prstGeom prst="rect">
            <a:avLst/>
          </a:prstGeom>
          <a:noFill/>
          <a:ln/>
        </p:spPr>
        <p:txBody>
          <a:bodyPr wrap="square" lIns="0" tIns="0" rIns="0" bIns="0" rtlCol="0" anchor="ctr"/>
          <a:lstStyle/>
          <a:p>
            <a:pPr algn="ctr" indent="0" marL="0">
              <a:buNone/>
            </a:pPr>
            <a:r>
              <a:rPr lang="en-US" sz="1100" b="1" dirty="0">
                <a:solidFill>
                  <a:srgbClr val="13252E"/>
                </a:solidFill>
                <a:latin typeface="Arial" pitchFamily="34" charset="0"/>
                <a:ea typeface="Arial" pitchFamily="34" charset="-122"/>
                <a:cs typeface="Arial" pitchFamily="34" charset="-120"/>
              </a:rPr>
              <a:t>16</a:t>
            </a:r>
            <a:endParaRPr lang="en-US" sz="1100" dirty="0"/>
          </a:p>
        </p:txBody>
      </p:sp>
      <p:sp>
        <p:nvSpPr>
          <p:cNvPr id="81" name="Text 79"/>
          <p:cNvSpPr/>
          <p:nvPr/>
        </p:nvSpPr>
        <p:spPr>
          <a:xfrm>
            <a:off x="6844284" y="5982462"/>
            <a:ext cx="5015484" cy="274320"/>
          </a:xfrm>
          <a:prstGeom prst="rect">
            <a:avLst/>
          </a:prstGeom>
          <a:noFill/>
          <a:ln/>
        </p:spPr>
        <p:txBody>
          <a:bodyPr wrap="square" lIns="0" tIns="0" rIns="0" bIns="0" rtlCol="0" anchor="t"/>
          <a:lstStyle/>
          <a:p>
            <a:pPr indent="0" marL="0">
              <a:lnSpc>
                <a:spcPct val="95000"/>
              </a:lnSpc>
              <a:buNone/>
            </a:pPr>
            <a:r>
              <a:rPr lang="en-US" sz="1300" b="1" dirty="0">
                <a:solidFill>
                  <a:srgbClr val="FFFFFF"/>
                </a:solidFill>
                <a:latin typeface="Arial" pitchFamily="34" charset="0"/>
                <a:ea typeface="Arial" pitchFamily="34" charset="-122"/>
                <a:cs typeface="Arial" pitchFamily="34" charset="-120"/>
              </a:rPr>
              <a:t>Final Exam</a:t>
            </a:r>
            <a:endParaRPr lang="en-US" sz="1300" dirty="0"/>
          </a:p>
        </p:txBody>
      </p:sp>
      <p:sp>
        <p:nvSpPr>
          <p:cNvPr id="82" name="Text 80"/>
          <p:cNvSpPr/>
          <p:nvPr/>
        </p:nvSpPr>
        <p:spPr>
          <a:xfrm>
            <a:off x="6844284" y="6256782"/>
            <a:ext cx="5015484" cy="326898"/>
          </a:xfrm>
          <a:prstGeom prst="rect">
            <a:avLst/>
          </a:prstGeom>
          <a:noFill/>
          <a:ln/>
        </p:spPr>
        <p:txBody>
          <a:bodyPr wrap="square" lIns="0" tIns="0" rIns="0" bIns="0" rtlCol="0" anchor="t"/>
          <a:lstStyle/>
          <a:p>
            <a:pPr indent="0" marL="0">
              <a:lnSpc>
                <a:spcPct val="105000"/>
              </a:lnSpc>
              <a:spcAft>
                <a:spcPts val="300"/>
              </a:spcAft>
              <a:buNone/>
            </a:pPr>
            <a:r>
              <a:rPr lang="en-US" sz="1100" dirty="0">
                <a:solidFill>
                  <a:srgbClr val="A8BEC6"/>
                </a:solidFill>
                <a:latin typeface="Arial" pitchFamily="34" charset="0"/>
                <a:ea typeface="Arial" pitchFamily="34" charset="-122"/>
                <a:cs typeface="Arial" pitchFamily="34" charset="-120"/>
              </a:rPr>
              <a:t>•  In-class, cumulative, emphasis on Weeks 9 to 14</a:t>
            </a:r>
            <a:endParaRPr lang="en-US" sz="11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E9EFF1"/>
        </a:solidFill>
      </p:bgPr>
    </p:bg>
    <p:spTree>
      <p:nvGrpSpPr>
        <p:cNvPr id="1" name=""/>
        <p:cNvGrpSpPr/>
        <p:nvPr/>
      </p:nvGrpSpPr>
      <p:grpSpPr>
        <a:xfrm>
          <a:off x="0" y="0"/>
          <a:ext cx="0" cy="0"/>
          <a:chOff x="0" y="0"/>
          <a:chExt cx="0" cy="0"/>
        </a:xfrm>
      </p:grpSpPr>
      <p:sp>
        <p:nvSpPr>
          <p:cNvPr id="2" name="Shape 0"/>
          <p:cNvSpPr/>
          <p:nvPr/>
        </p:nvSpPr>
        <p:spPr>
          <a:xfrm>
            <a:off x="182880" y="182880"/>
            <a:ext cx="4846320" cy="6492240"/>
          </a:xfrm>
          <a:prstGeom prst="roundRect">
            <a:avLst>
              <a:gd name="adj" fmla="val 566"/>
            </a:avLst>
          </a:prstGeom>
          <a:solidFill>
            <a:srgbClr val="13252E"/>
          </a:solidFill>
          <a:ln w="12700">
            <a:solidFill>
              <a:srgbClr val="13252E"/>
            </a:solidFill>
            <a:prstDash val="solid"/>
          </a:ln>
        </p:spPr>
      </p:sp>
      <p:sp>
        <p:nvSpPr>
          <p:cNvPr id="3" name="Shape 1"/>
          <p:cNvSpPr/>
          <p:nvPr/>
        </p:nvSpPr>
        <p:spPr>
          <a:xfrm>
            <a:off x="310896" y="329184"/>
            <a:ext cx="960120" cy="292608"/>
          </a:xfrm>
          <a:prstGeom prst="roundRect">
            <a:avLst>
              <a:gd name="adj" fmla="val 21875"/>
            </a:avLst>
          </a:prstGeom>
          <a:solidFill>
            <a:srgbClr val="E2A03F"/>
          </a:solidFill>
          <a:ln w="12700">
            <a:solidFill>
              <a:srgbClr val="E2A03F"/>
            </a:solidFill>
            <a:prstDash val="solid"/>
          </a:ln>
        </p:spPr>
      </p:sp>
      <p:sp>
        <p:nvSpPr>
          <p:cNvPr id="4" name="Text 2"/>
          <p:cNvSpPr/>
          <p:nvPr/>
        </p:nvSpPr>
        <p:spPr>
          <a:xfrm>
            <a:off x="310896" y="329184"/>
            <a:ext cx="960120" cy="292608"/>
          </a:xfrm>
          <a:prstGeom prst="rect">
            <a:avLst/>
          </a:prstGeom>
          <a:noFill/>
          <a:ln/>
        </p:spPr>
        <p:txBody>
          <a:bodyPr wrap="square" lIns="0" tIns="0" rIns="0" bIns="0" rtlCol="0" anchor="ctr"/>
          <a:lstStyle/>
          <a:p>
            <a:pPr algn="ctr" indent="0" marL="0">
              <a:buNone/>
            </a:pPr>
            <a:r>
              <a:rPr lang="en-US" sz="1100" b="1" spc="40" kern="0" dirty="0">
                <a:solidFill>
                  <a:srgbClr val="13252E"/>
                </a:solidFill>
                <a:latin typeface="Arial" pitchFamily="34" charset="0"/>
                <a:ea typeface="Arial" pitchFamily="34" charset="-122"/>
                <a:cs typeface="Arial" pitchFamily="34" charset="-120"/>
              </a:rPr>
              <a:t>PART I</a:t>
            </a:r>
            <a:endParaRPr lang="en-US" sz="1100" dirty="0"/>
          </a:p>
        </p:txBody>
      </p:sp>
      <p:sp>
        <p:nvSpPr>
          <p:cNvPr id="5" name="Text 3"/>
          <p:cNvSpPr/>
          <p:nvPr/>
        </p:nvSpPr>
        <p:spPr>
          <a:xfrm>
            <a:off x="310896" y="731520"/>
            <a:ext cx="4590288" cy="914400"/>
          </a:xfrm>
          <a:prstGeom prst="rect">
            <a:avLst/>
          </a:prstGeom>
          <a:noFill/>
          <a:ln/>
        </p:spPr>
        <p:txBody>
          <a:bodyPr wrap="square" lIns="0" tIns="0" rIns="0" bIns="0" rtlCol="0" anchor="t"/>
          <a:lstStyle/>
          <a:p>
            <a:pPr indent="0" marL="0">
              <a:lnSpc>
                <a:spcPct val="98000"/>
              </a:lnSpc>
              <a:buNone/>
            </a:pPr>
            <a:r>
              <a:rPr lang="en-US" sz="2200" b="1" dirty="0">
                <a:solidFill>
                  <a:srgbClr val="FFFFFF"/>
                </a:solidFill>
                <a:latin typeface="Cambria" pitchFamily="34" charset="0"/>
                <a:ea typeface="Cambria" pitchFamily="34" charset="-122"/>
                <a:cs typeface="Cambria" pitchFamily="34" charset="-120"/>
              </a:rPr>
              <a:t>LAYERING:</a:t>
            </a:r>
            <a:endParaRPr lang="en-US" sz="2200" dirty="0"/>
          </a:p>
          <a:p>
            <a:pPr indent="0" marL="0">
              <a:lnSpc>
                <a:spcPct val="98000"/>
              </a:lnSpc>
              <a:buNone/>
            </a:pPr>
            <a:r>
              <a:rPr lang="en-US" sz="2200" b="1" dirty="0">
                <a:solidFill>
                  <a:srgbClr val="FFFFFF"/>
                </a:solidFill>
                <a:latin typeface="Cambria" pitchFamily="34" charset="0"/>
                <a:ea typeface="Cambria" pitchFamily="34" charset="-122"/>
                <a:cs typeface="Cambria" pitchFamily="34" charset="-120"/>
              </a:rPr>
              <a:t>THE PRINCIPLE</a:t>
            </a:r>
            <a:endParaRPr lang="en-US" sz="2200" dirty="0"/>
          </a:p>
        </p:txBody>
      </p:sp>
      <p:sp>
        <p:nvSpPr>
          <p:cNvPr id="6" name="Text 4"/>
          <p:cNvSpPr/>
          <p:nvPr/>
        </p:nvSpPr>
        <p:spPr>
          <a:xfrm>
            <a:off x="310896" y="1700784"/>
            <a:ext cx="4590288" cy="1737360"/>
          </a:xfrm>
          <a:prstGeom prst="rect">
            <a:avLst/>
          </a:prstGeom>
          <a:noFill/>
          <a:ln/>
        </p:spPr>
        <p:txBody>
          <a:bodyPr wrap="square" lIns="0" tIns="0" rIns="0" bIns="0" rtlCol="0" anchor="t"/>
          <a:lstStyle/>
          <a:p>
            <a:pPr indent="0" marL="0">
              <a:lnSpc>
                <a:spcPct val="124000"/>
              </a:lnSpc>
              <a:spcAft>
                <a:spcPts val="400"/>
              </a:spcAft>
              <a:buNone/>
            </a:pPr>
            <a:r>
              <a:rPr lang="en-US" sz="1300" dirty="0">
                <a:solidFill>
                  <a:srgbClr val="C4D6DC"/>
                </a:solidFill>
                <a:latin typeface="Arial" pitchFamily="34" charset="0"/>
                <a:ea typeface="Arial" pitchFamily="34" charset="-122"/>
                <a:cs typeface="Arial" pitchFamily="34" charset="-120"/>
              </a:rPr>
              <a:t>•  A network is built the way a tower is built.</a:t>
            </a:r>
            <a:endParaRPr lang="en-US" sz="1300" dirty="0"/>
          </a:p>
          <a:p>
            <a:pPr indent="0" marL="0">
              <a:lnSpc>
                <a:spcPct val="124000"/>
              </a:lnSpc>
              <a:spcAft>
                <a:spcPts val="400"/>
              </a:spcAft>
              <a:buNone/>
            </a:pPr>
            <a:r>
              <a:rPr lang="en-US" sz="1300" dirty="0">
                <a:solidFill>
                  <a:srgbClr val="C4D6DC"/>
                </a:solidFill>
                <a:latin typeface="Arial" pitchFamily="34" charset="0"/>
                <a:ea typeface="Arial" pitchFamily="34" charset="-122"/>
                <a:cs typeface="Arial" pitchFamily="34" charset="-120"/>
              </a:rPr>
              <a:t>•  Each layer stands on the one below it and offers one service to the one above.</a:t>
            </a:r>
            <a:endParaRPr lang="en-US" sz="1300" dirty="0"/>
          </a:p>
          <a:p>
            <a:pPr indent="0" marL="0">
              <a:lnSpc>
                <a:spcPct val="124000"/>
              </a:lnSpc>
              <a:spcAft>
                <a:spcPts val="400"/>
              </a:spcAft>
              <a:buNone/>
            </a:pPr>
            <a:r>
              <a:rPr lang="en-US" sz="1300" dirty="0">
                <a:solidFill>
                  <a:srgbClr val="C4D6DC"/>
                </a:solidFill>
                <a:latin typeface="Arial" pitchFamily="34" charset="0"/>
                <a:ea typeface="Arial" pitchFamily="34" charset="-122"/>
                <a:cs typeface="Arial" pitchFamily="34" charset="-120"/>
              </a:rPr>
              <a:t>•  Fix that discipline first, and every later question has a place to live.</a:t>
            </a:r>
            <a:endParaRPr lang="en-US" sz="1300" dirty="0"/>
          </a:p>
          <a:p>
            <a:pPr indent="0" marL="0">
              <a:lnSpc>
                <a:spcPct val="124000"/>
              </a:lnSpc>
              <a:spcAft>
                <a:spcPts val="400"/>
              </a:spcAft>
              <a:buNone/>
            </a:pPr>
            <a:r>
              <a:rPr lang="en-US" sz="1300" dirty="0">
                <a:solidFill>
                  <a:srgbClr val="C4D6DC"/>
                </a:solidFill>
                <a:latin typeface="Arial" pitchFamily="34" charset="0"/>
                <a:ea typeface="Arial" pitchFamily="34" charset="-122"/>
                <a:cs typeface="Arial" pitchFamily="34" charset="-120"/>
              </a:rPr>
              <a:t>•  Start where everyone already knows the answer: the post office.</a:t>
            </a:r>
            <a:endParaRPr lang="en-US" sz="1300" dirty="0"/>
          </a:p>
        </p:txBody>
      </p:sp>
      <p:sp>
        <p:nvSpPr>
          <p:cNvPr id="7" name="Shape 5"/>
          <p:cNvSpPr/>
          <p:nvPr/>
        </p:nvSpPr>
        <p:spPr>
          <a:xfrm>
            <a:off x="310896" y="3392424"/>
            <a:ext cx="4590288" cy="3154680"/>
          </a:xfrm>
          <a:prstGeom prst="roundRect">
            <a:avLst>
              <a:gd name="adj" fmla="val 870"/>
            </a:avLst>
          </a:prstGeom>
          <a:solidFill>
            <a:srgbClr val="1D3A47"/>
          </a:solidFill>
          <a:ln w="12700">
            <a:solidFill>
              <a:srgbClr val="1D3A47"/>
            </a:solidFill>
            <a:prstDash val="solid"/>
          </a:ln>
        </p:spPr>
      </p:sp>
      <p:sp>
        <p:nvSpPr>
          <p:cNvPr id="8" name="Shape 6"/>
          <p:cNvSpPr/>
          <p:nvPr/>
        </p:nvSpPr>
        <p:spPr>
          <a:xfrm>
            <a:off x="457200" y="3538728"/>
            <a:ext cx="640080" cy="256032"/>
          </a:xfrm>
          <a:prstGeom prst="roundRect">
            <a:avLst>
              <a:gd name="adj" fmla="val 25000"/>
            </a:avLst>
          </a:prstGeom>
          <a:solidFill>
            <a:srgbClr val="0F7A85"/>
          </a:solidFill>
          <a:ln w="12700">
            <a:solidFill>
              <a:srgbClr val="0F7A85"/>
            </a:solidFill>
            <a:prstDash val="solid"/>
          </a:ln>
        </p:spPr>
      </p:sp>
      <p:sp>
        <p:nvSpPr>
          <p:cNvPr id="9" name="Text 7"/>
          <p:cNvSpPr/>
          <p:nvPr/>
        </p:nvSpPr>
        <p:spPr>
          <a:xfrm>
            <a:off x="457200" y="3538728"/>
            <a:ext cx="640080" cy="256032"/>
          </a:xfrm>
          <a:prstGeom prst="rect">
            <a:avLst/>
          </a:prstGeom>
          <a:noFill/>
          <a:ln/>
        </p:spPr>
        <p:txBody>
          <a:bodyPr wrap="square" lIns="0" tIns="0" rIns="0" bIns="0" rtlCol="0" anchor="ctr"/>
          <a:lstStyle/>
          <a:p>
            <a:pPr algn="ctr" indent="0" marL="0">
              <a:buNone/>
            </a:pPr>
            <a:r>
              <a:rPr lang="en-US" sz="1000" b="1" spc="40" kern="0" dirty="0">
                <a:solidFill>
                  <a:srgbClr val="FFFFFF"/>
                </a:solidFill>
                <a:latin typeface="Arial" pitchFamily="34" charset="0"/>
                <a:ea typeface="Arial" pitchFamily="34" charset="-122"/>
                <a:cs typeface="Arial" pitchFamily="34" charset="-120"/>
              </a:rPr>
              <a:t>2-1</a:t>
            </a:r>
            <a:endParaRPr lang="en-US" sz="1000" dirty="0"/>
          </a:p>
        </p:txBody>
      </p:sp>
      <p:sp>
        <p:nvSpPr>
          <p:cNvPr id="10" name="Text 8"/>
          <p:cNvSpPr/>
          <p:nvPr/>
        </p:nvSpPr>
        <p:spPr>
          <a:xfrm>
            <a:off x="1188720" y="3520440"/>
            <a:ext cx="3163824" cy="292608"/>
          </a:xfrm>
          <a:prstGeom prst="rect">
            <a:avLst/>
          </a:prstGeom>
          <a:noFill/>
          <a:ln/>
        </p:spPr>
        <p:txBody>
          <a:bodyPr wrap="square" lIns="0" tIns="0" rIns="0" bIns="0" rtlCol="0" anchor="ctr"/>
          <a:lstStyle/>
          <a:p>
            <a:pPr indent="0" marL="0">
              <a:buNone/>
            </a:pPr>
            <a:r>
              <a:rPr lang="en-US" sz="1250" b="1" spc="50" kern="0" dirty="0">
                <a:solidFill>
                  <a:srgbClr val="5CC8C2"/>
                </a:solidFill>
                <a:latin typeface="Arial" pitchFamily="34" charset="0"/>
                <a:ea typeface="Arial" pitchFamily="34" charset="-122"/>
                <a:cs typeface="Arial" pitchFamily="34" charset="-120"/>
              </a:rPr>
              <a:t>LAYERED TASKS</a:t>
            </a:r>
            <a:endParaRPr lang="en-US" sz="1250" dirty="0"/>
          </a:p>
        </p:txBody>
      </p:sp>
      <p:sp>
        <p:nvSpPr>
          <p:cNvPr id="11" name="Text 9"/>
          <p:cNvSpPr/>
          <p:nvPr/>
        </p:nvSpPr>
        <p:spPr>
          <a:xfrm>
            <a:off x="4352544" y="3520440"/>
            <a:ext cx="402336" cy="274320"/>
          </a:xfrm>
          <a:prstGeom prst="rect">
            <a:avLst/>
          </a:prstGeom>
          <a:noFill/>
          <a:ln/>
        </p:spPr>
        <p:txBody>
          <a:bodyPr wrap="square" lIns="0" tIns="0" rIns="0" bIns="0" rtlCol="0" anchor="ctr"/>
          <a:lstStyle/>
          <a:p>
            <a:pPr algn="r" indent="0" marL="0">
              <a:buNone/>
            </a:pPr>
            <a:r>
              <a:rPr lang="en-US" sz="800" dirty="0">
                <a:solidFill>
                  <a:srgbClr val="7C949C"/>
                </a:solidFill>
                <a:latin typeface="Arial" pitchFamily="34" charset="0"/>
                <a:ea typeface="Arial" pitchFamily="34" charset="-122"/>
                <a:cs typeface="Arial" pitchFamily="34" charset="-120"/>
              </a:rPr>
              <a:t>2.2</a:t>
            </a:r>
            <a:endParaRPr lang="en-US" sz="800" dirty="0"/>
          </a:p>
        </p:txBody>
      </p:sp>
      <p:sp>
        <p:nvSpPr>
          <p:cNvPr id="12" name="Text 10"/>
          <p:cNvSpPr/>
          <p:nvPr/>
        </p:nvSpPr>
        <p:spPr>
          <a:xfrm>
            <a:off x="457200" y="3886200"/>
            <a:ext cx="4297680" cy="1572768"/>
          </a:xfrm>
          <a:prstGeom prst="rect">
            <a:avLst/>
          </a:prstGeom>
          <a:noFill/>
          <a:ln/>
        </p:spPr>
        <p:txBody>
          <a:bodyPr wrap="square" lIns="0" tIns="0" rIns="0" bIns="0" rtlCol="0" anchor="t"/>
          <a:lstStyle/>
          <a:p>
            <a:pPr indent="0" marL="0">
              <a:lnSpc>
                <a:spcPct val="120000"/>
              </a:lnSpc>
              <a:spcAft>
                <a:spcPts val="400"/>
              </a:spcAft>
              <a:buNone/>
            </a:pPr>
            <a:r>
              <a:rPr lang="en-US" sz="1300" dirty="0">
                <a:solidFill>
                  <a:srgbClr val="FFFFFF"/>
                </a:solidFill>
                <a:latin typeface="Arial" pitchFamily="34" charset="0"/>
                <a:ea typeface="Arial" pitchFamily="34" charset="-122"/>
                <a:cs typeface="Arial" pitchFamily="34" charset="-120"/>
              </a:rPr>
              <a:t>•  We use the concept of layers in our daily life.</a:t>
            </a:r>
            <a:endParaRPr lang="en-US" sz="1300" dirty="0"/>
          </a:p>
          <a:p>
            <a:pPr indent="0" marL="0">
              <a:lnSpc>
                <a:spcPct val="120000"/>
              </a:lnSpc>
              <a:spcAft>
                <a:spcPts val="400"/>
              </a:spcAft>
              <a:buNone/>
            </a:pPr>
            <a:r>
              <a:rPr lang="en-US" sz="1300" dirty="0">
                <a:solidFill>
                  <a:srgbClr val="FFFFFF"/>
                </a:solidFill>
                <a:latin typeface="Arial" pitchFamily="34" charset="0"/>
                <a:ea typeface="Arial" pitchFamily="34" charset="-122"/>
                <a:cs typeface="Arial" pitchFamily="34" charset="-120"/>
              </a:rPr>
              <a:t>•  As an example, let us consider two friends who communicate through postal mail.</a:t>
            </a:r>
            <a:endParaRPr lang="en-US" sz="1300" dirty="0"/>
          </a:p>
          <a:p>
            <a:pPr indent="0" marL="0">
              <a:lnSpc>
                <a:spcPct val="120000"/>
              </a:lnSpc>
              <a:spcAft>
                <a:spcPts val="400"/>
              </a:spcAft>
              <a:buNone/>
            </a:pPr>
            <a:r>
              <a:rPr lang="en-US" sz="1300" dirty="0">
                <a:solidFill>
                  <a:srgbClr val="FFFFFF"/>
                </a:solidFill>
                <a:latin typeface="Arial" pitchFamily="34" charset="0"/>
                <a:ea typeface="Arial" pitchFamily="34" charset="-122"/>
                <a:cs typeface="Arial" pitchFamily="34" charset="-120"/>
              </a:rPr>
              <a:t>•  The process of sending a letter to a friend would be complex if there were no services available from the post office.</a:t>
            </a:r>
            <a:endParaRPr lang="en-US" sz="1300" dirty="0"/>
          </a:p>
        </p:txBody>
      </p:sp>
      <p:sp>
        <p:nvSpPr>
          <p:cNvPr id="13" name="Text 11"/>
          <p:cNvSpPr/>
          <p:nvPr/>
        </p:nvSpPr>
        <p:spPr>
          <a:xfrm>
            <a:off x="457200" y="5513832"/>
            <a:ext cx="4297680" cy="256032"/>
          </a:xfrm>
          <a:prstGeom prst="rect">
            <a:avLst/>
          </a:prstGeom>
          <a:noFill/>
          <a:ln/>
        </p:spPr>
        <p:txBody>
          <a:bodyPr wrap="square" lIns="0" tIns="0" rIns="0" bIns="0" rtlCol="0" anchor="ctr"/>
          <a:lstStyle/>
          <a:p>
            <a:pPr indent="0" marL="0">
              <a:buNone/>
            </a:pPr>
            <a:r>
              <a:rPr lang="en-US" sz="1100" i="1" dirty="0">
                <a:solidFill>
                  <a:srgbClr val="5CC8C2"/>
                </a:solidFill>
                <a:latin typeface="Arial" pitchFamily="34" charset="0"/>
                <a:ea typeface="Arial" pitchFamily="34" charset="-122"/>
                <a:cs typeface="Arial" pitchFamily="34" charset="-120"/>
              </a:rPr>
              <a:t>Topics discussed in this section:</a:t>
            </a:r>
            <a:endParaRPr lang="en-US" sz="1100" dirty="0"/>
          </a:p>
        </p:txBody>
      </p:sp>
      <p:sp>
        <p:nvSpPr>
          <p:cNvPr id="14" name="Shape 12"/>
          <p:cNvSpPr/>
          <p:nvPr/>
        </p:nvSpPr>
        <p:spPr>
          <a:xfrm>
            <a:off x="457200" y="5870448"/>
            <a:ext cx="164592" cy="164592"/>
          </a:xfrm>
          <a:prstGeom prst="ellipse">
            <a:avLst/>
          </a:prstGeom>
          <a:solidFill>
            <a:srgbClr val="E2A03F"/>
          </a:solidFill>
          <a:ln w="12700">
            <a:solidFill>
              <a:srgbClr val="E2A03F"/>
            </a:solidFill>
            <a:prstDash val="solid"/>
          </a:ln>
        </p:spPr>
      </p:sp>
      <p:sp>
        <p:nvSpPr>
          <p:cNvPr id="15" name="Text 13"/>
          <p:cNvSpPr/>
          <p:nvPr/>
        </p:nvSpPr>
        <p:spPr>
          <a:xfrm>
            <a:off x="713232" y="5806440"/>
            <a:ext cx="3986784" cy="292608"/>
          </a:xfrm>
          <a:prstGeom prst="rect">
            <a:avLst/>
          </a:prstGeom>
          <a:noFill/>
          <a:ln/>
        </p:spPr>
        <p:txBody>
          <a:bodyPr wrap="square" lIns="0" tIns="0" rIns="0" bIns="0" rtlCol="0" anchor="ctr"/>
          <a:lstStyle/>
          <a:p>
            <a:pPr indent="0" marL="0">
              <a:buNone/>
            </a:pPr>
            <a:r>
              <a:rPr lang="en-US" sz="1300" dirty="0">
                <a:solidFill>
                  <a:srgbClr val="FFFFFF"/>
                </a:solidFill>
                <a:latin typeface="Arial" pitchFamily="34" charset="0"/>
                <a:ea typeface="Arial" pitchFamily="34" charset="-122"/>
                <a:cs typeface="Arial" pitchFamily="34" charset="-120"/>
              </a:rPr>
              <a:t>Sender, Receiver, and Carrier</a:t>
            </a:r>
            <a:endParaRPr lang="en-US" sz="1300" dirty="0"/>
          </a:p>
        </p:txBody>
      </p:sp>
      <p:sp>
        <p:nvSpPr>
          <p:cNvPr id="16" name="Shape 14"/>
          <p:cNvSpPr/>
          <p:nvPr/>
        </p:nvSpPr>
        <p:spPr>
          <a:xfrm>
            <a:off x="457200" y="6199632"/>
            <a:ext cx="164592" cy="164592"/>
          </a:xfrm>
          <a:prstGeom prst="ellipse">
            <a:avLst/>
          </a:prstGeom>
          <a:solidFill>
            <a:srgbClr val="E2A03F"/>
          </a:solidFill>
          <a:ln w="12700">
            <a:solidFill>
              <a:srgbClr val="E2A03F"/>
            </a:solidFill>
            <a:prstDash val="solid"/>
          </a:ln>
        </p:spPr>
      </p:sp>
      <p:sp>
        <p:nvSpPr>
          <p:cNvPr id="17" name="Text 15"/>
          <p:cNvSpPr/>
          <p:nvPr/>
        </p:nvSpPr>
        <p:spPr>
          <a:xfrm>
            <a:off x="713232" y="6135624"/>
            <a:ext cx="3986784" cy="292608"/>
          </a:xfrm>
          <a:prstGeom prst="rect">
            <a:avLst/>
          </a:prstGeom>
          <a:noFill/>
          <a:ln/>
        </p:spPr>
        <p:txBody>
          <a:bodyPr wrap="square" lIns="0" tIns="0" rIns="0" bIns="0" rtlCol="0" anchor="ctr"/>
          <a:lstStyle/>
          <a:p>
            <a:pPr indent="0" marL="0">
              <a:buNone/>
            </a:pPr>
            <a:r>
              <a:rPr lang="en-US" sz="1300" dirty="0">
                <a:solidFill>
                  <a:srgbClr val="FFFFFF"/>
                </a:solidFill>
                <a:latin typeface="Arial" pitchFamily="34" charset="0"/>
                <a:ea typeface="Arial" pitchFamily="34" charset="-122"/>
                <a:cs typeface="Arial" pitchFamily="34" charset="-120"/>
              </a:rPr>
              <a:t>Hierarchy</a:t>
            </a:r>
            <a:endParaRPr lang="en-US" sz="1300" dirty="0"/>
          </a:p>
        </p:txBody>
      </p:sp>
      <p:sp>
        <p:nvSpPr>
          <p:cNvPr id="18" name="Shape 16"/>
          <p:cNvSpPr/>
          <p:nvPr/>
        </p:nvSpPr>
        <p:spPr>
          <a:xfrm>
            <a:off x="5907426" y="945988"/>
            <a:ext cx="5366724" cy="4966023"/>
          </a:xfrm>
          <a:prstGeom prst="roundRect">
            <a:avLst>
              <a:gd name="adj" fmla="val 552"/>
            </a:avLst>
          </a:prstGeom>
          <a:solidFill>
            <a:srgbClr val="FFFFFF"/>
          </a:solidFill>
          <a:ln w="12700">
            <a:solidFill>
              <a:srgbClr val="CFDCE0"/>
            </a:solidFill>
            <a:prstDash val="solid"/>
          </a:ln>
        </p:spPr>
      </p:sp>
      <p:sp>
        <p:nvSpPr>
          <p:cNvPr id="19" name="Shape 17"/>
          <p:cNvSpPr/>
          <p:nvPr/>
        </p:nvSpPr>
        <p:spPr>
          <a:xfrm>
            <a:off x="6035442" y="1074004"/>
            <a:ext cx="786384" cy="256032"/>
          </a:xfrm>
          <a:prstGeom prst="roundRect">
            <a:avLst>
              <a:gd name="adj" fmla="val 25000"/>
            </a:avLst>
          </a:prstGeom>
          <a:solidFill>
            <a:srgbClr val="0F7A85"/>
          </a:solidFill>
          <a:ln w="12700">
            <a:solidFill>
              <a:srgbClr val="0F7A85"/>
            </a:solidFill>
            <a:prstDash val="solid"/>
          </a:ln>
        </p:spPr>
      </p:sp>
      <p:sp>
        <p:nvSpPr>
          <p:cNvPr id="20" name="Text 18"/>
          <p:cNvSpPr/>
          <p:nvPr/>
        </p:nvSpPr>
        <p:spPr>
          <a:xfrm>
            <a:off x="6035442" y="1074004"/>
            <a:ext cx="786384" cy="256032"/>
          </a:xfrm>
          <a:prstGeom prst="rect">
            <a:avLst/>
          </a:prstGeom>
          <a:noFill/>
          <a:ln/>
        </p:spPr>
        <p:txBody>
          <a:bodyPr wrap="square" lIns="0" tIns="0" rIns="0" bIns="0" rtlCol="0" anchor="ctr"/>
          <a:lstStyle/>
          <a:p>
            <a:pPr algn="ctr" indent="0" marL="0">
              <a:buNone/>
            </a:pPr>
            <a:r>
              <a:rPr lang="en-US" sz="1000" b="1" spc="40" kern="0" dirty="0">
                <a:solidFill>
                  <a:srgbClr val="FFFFFF"/>
                </a:solidFill>
                <a:latin typeface="Arial" pitchFamily="34" charset="0"/>
                <a:ea typeface="Arial" pitchFamily="34" charset="-122"/>
                <a:cs typeface="Arial" pitchFamily="34" charset="-120"/>
              </a:rPr>
              <a:t>Figure 2.1</a:t>
            </a:r>
            <a:endParaRPr lang="en-US" sz="1000" dirty="0"/>
          </a:p>
        </p:txBody>
      </p:sp>
      <p:sp>
        <p:nvSpPr>
          <p:cNvPr id="21" name="Text 19"/>
          <p:cNvSpPr/>
          <p:nvPr/>
        </p:nvSpPr>
        <p:spPr>
          <a:xfrm>
            <a:off x="6931554" y="1019140"/>
            <a:ext cx="3757380" cy="420624"/>
          </a:xfrm>
          <a:prstGeom prst="rect">
            <a:avLst/>
          </a:prstGeom>
          <a:noFill/>
          <a:ln/>
        </p:spPr>
        <p:txBody>
          <a:bodyPr wrap="square" lIns="0" tIns="0" rIns="0" bIns="0" rtlCol="0" anchor="ctr"/>
          <a:lstStyle/>
          <a:p>
            <a:pPr indent="0" marL="0">
              <a:lnSpc>
                <a:spcPct val="92000"/>
              </a:lnSpc>
              <a:buNone/>
            </a:pPr>
            <a:r>
              <a:rPr lang="en-US" sz="1300" b="1" dirty="0">
                <a:solidFill>
                  <a:srgbClr val="13252E"/>
                </a:solidFill>
                <a:latin typeface="Arial" pitchFamily="34" charset="0"/>
                <a:ea typeface="Arial" pitchFamily="34" charset="-122"/>
                <a:cs typeface="Arial" pitchFamily="34" charset="-120"/>
              </a:rPr>
              <a:t>Tasks involved in sending a letter</a:t>
            </a:r>
            <a:endParaRPr lang="en-US" sz="1300" dirty="0"/>
          </a:p>
        </p:txBody>
      </p:sp>
      <p:sp>
        <p:nvSpPr>
          <p:cNvPr id="22" name="Text 20"/>
          <p:cNvSpPr/>
          <p:nvPr/>
        </p:nvSpPr>
        <p:spPr>
          <a:xfrm>
            <a:off x="10688934" y="1046572"/>
            <a:ext cx="457200" cy="310896"/>
          </a:xfrm>
          <a:prstGeom prst="rect">
            <a:avLst/>
          </a:prstGeom>
          <a:noFill/>
          <a:ln/>
        </p:spPr>
        <p:txBody>
          <a:bodyPr wrap="square" lIns="0" tIns="0" rIns="0" bIns="0" rtlCol="0" anchor="ctr"/>
          <a:lstStyle/>
          <a:p>
            <a:pPr algn="r" indent="0" marL="0">
              <a:buNone/>
            </a:pPr>
            <a:r>
              <a:rPr lang="en-US" sz="800" dirty="0">
                <a:solidFill>
                  <a:srgbClr val="6B838D"/>
                </a:solidFill>
                <a:latin typeface="Arial" pitchFamily="34" charset="0"/>
                <a:ea typeface="Arial" pitchFamily="34" charset="-122"/>
                <a:cs typeface="Arial" pitchFamily="34" charset="-120"/>
              </a:rPr>
              <a:t>2.3</a:t>
            </a:r>
            <a:endParaRPr lang="en-US" sz="800" dirty="0"/>
          </a:p>
        </p:txBody>
      </p:sp>
      <p:pic>
        <p:nvPicPr>
          <p:cNvPr id="23" name="Image 0" descr="un2/ppt/media/image3.png">    </p:cNvPr>
          <p:cNvPicPr>
            <a:picLocks noChangeAspect="1"/>
          </p:cNvPicPr>
          <p:nvPr/>
        </p:nvPicPr>
        <p:blipFill>
          <a:blip r:embed="rId1"/>
          <a:stretch>
            <a:fillRect/>
          </a:stretch>
        </p:blipFill>
        <p:spPr>
          <a:xfrm>
            <a:off x="6035442" y="1384900"/>
            <a:ext cx="5110692" cy="4399095"/>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E9EFF1"/>
        </a:solidFill>
      </p:bgPr>
    </p:bg>
    <p:spTree>
      <p:nvGrpSpPr>
        <p:cNvPr id="1" name=""/>
        <p:cNvGrpSpPr/>
        <p:nvPr/>
      </p:nvGrpSpPr>
      <p:grpSpPr>
        <a:xfrm>
          <a:off x="0" y="0"/>
          <a:ext cx="0" cy="0"/>
          <a:chOff x="0" y="0"/>
          <a:chExt cx="0" cy="0"/>
        </a:xfrm>
      </p:grpSpPr>
      <p:sp>
        <p:nvSpPr>
          <p:cNvPr id="2" name="Shape 0"/>
          <p:cNvSpPr/>
          <p:nvPr/>
        </p:nvSpPr>
        <p:spPr>
          <a:xfrm>
            <a:off x="182880" y="182880"/>
            <a:ext cx="11823192" cy="1358273"/>
          </a:xfrm>
          <a:prstGeom prst="roundRect">
            <a:avLst>
              <a:gd name="adj" fmla="val 2020"/>
            </a:avLst>
          </a:prstGeom>
          <a:solidFill>
            <a:srgbClr val="13252E"/>
          </a:solidFill>
          <a:ln w="12700">
            <a:solidFill>
              <a:srgbClr val="13252E"/>
            </a:solidFill>
            <a:prstDash val="solid"/>
          </a:ln>
        </p:spPr>
      </p:sp>
      <p:sp>
        <p:nvSpPr>
          <p:cNvPr id="3" name="Shape 1"/>
          <p:cNvSpPr/>
          <p:nvPr/>
        </p:nvSpPr>
        <p:spPr>
          <a:xfrm>
            <a:off x="310896" y="329184"/>
            <a:ext cx="960120" cy="292608"/>
          </a:xfrm>
          <a:prstGeom prst="roundRect">
            <a:avLst>
              <a:gd name="adj" fmla="val 21875"/>
            </a:avLst>
          </a:prstGeom>
          <a:solidFill>
            <a:srgbClr val="E2A03F"/>
          </a:solidFill>
          <a:ln w="12700">
            <a:solidFill>
              <a:srgbClr val="E2A03F"/>
            </a:solidFill>
            <a:prstDash val="solid"/>
          </a:ln>
        </p:spPr>
      </p:sp>
      <p:sp>
        <p:nvSpPr>
          <p:cNvPr id="4" name="Text 2"/>
          <p:cNvSpPr/>
          <p:nvPr/>
        </p:nvSpPr>
        <p:spPr>
          <a:xfrm>
            <a:off x="310896" y="329184"/>
            <a:ext cx="960120" cy="292608"/>
          </a:xfrm>
          <a:prstGeom prst="rect">
            <a:avLst/>
          </a:prstGeom>
          <a:noFill/>
          <a:ln/>
        </p:spPr>
        <p:txBody>
          <a:bodyPr wrap="square" lIns="0" tIns="0" rIns="0" bIns="0" rtlCol="0" anchor="ctr"/>
          <a:lstStyle/>
          <a:p>
            <a:pPr algn="ctr" indent="0" marL="0">
              <a:buNone/>
            </a:pPr>
            <a:r>
              <a:rPr lang="en-US" sz="1100" b="1" spc="40" kern="0" dirty="0">
                <a:solidFill>
                  <a:srgbClr val="13252E"/>
                </a:solidFill>
                <a:latin typeface="Arial" pitchFamily="34" charset="0"/>
                <a:ea typeface="Arial" pitchFamily="34" charset="-122"/>
                <a:cs typeface="Arial" pitchFamily="34" charset="-120"/>
              </a:rPr>
              <a:t>PART I</a:t>
            </a:r>
            <a:endParaRPr lang="en-US" sz="1100" dirty="0"/>
          </a:p>
        </p:txBody>
      </p:sp>
      <p:sp>
        <p:nvSpPr>
          <p:cNvPr id="5" name="Text 3"/>
          <p:cNvSpPr/>
          <p:nvPr/>
        </p:nvSpPr>
        <p:spPr>
          <a:xfrm>
            <a:off x="310896" y="731520"/>
            <a:ext cx="3931920" cy="736481"/>
          </a:xfrm>
          <a:prstGeom prst="rect">
            <a:avLst/>
          </a:prstGeom>
          <a:noFill/>
          <a:ln/>
        </p:spPr>
        <p:txBody>
          <a:bodyPr wrap="square" lIns="0" tIns="0" rIns="0" bIns="0" rtlCol="0" anchor="t"/>
          <a:lstStyle/>
          <a:p>
            <a:pPr indent="0" marL="0">
              <a:lnSpc>
                <a:spcPct val="98000"/>
              </a:lnSpc>
              <a:buNone/>
            </a:pPr>
            <a:r>
              <a:rPr lang="en-US" sz="2000" b="1" dirty="0">
                <a:solidFill>
                  <a:srgbClr val="FFFFFF"/>
                </a:solidFill>
                <a:latin typeface="Cambria" pitchFamily="34" charset="0"/>
                <a:ea typeface="Cambria" pitchFamily="34" charset="-122"/>
                <a:cs typeface="Cambria" pitchFamily="34" charset="-120"/>
              </a:rPr>
              <a:t>THE MODEL</a:t>
            </a:r>
            <a:endParaRPr lang="en-US" sz="2000" dirty="0"/>
          </a:p>
        </p:txBody>
      </p:sp>
      <p:sp>
        <p:nvSpPr>
          <p:cNvPr id="6" name="Text 4"/>
          <p:cNvSpPr/>
          <p:nvPr/>
        </p:nvSpPr>
        <p:spPr>
          <a:xfrm>
            <a:off x="4526280" y="310896"/>
            <a:ext cx="7351776" cy="1102241"/>
          </a:xfrm>
          <a:prstGeom prst="rect">
            <a:avLst/>
          </a:prstGeom>
          <a:noFill/>
          <a:ln/>
        </p:spPr>
        <p:txBody>
          <a:bodyPr wrap="square" lIns="0" tIns="0" rIns="0" bIns="0" rtlCol="0" anchor="t"/>
          <a:lstStyle/>
          <a:p>
            <a:pPr indent="0" marL="0">
              <a:lnSpc>
                <a:spcPct val="124000"/>
              </a:lnSpc>
              <a:spcAft>
                <a:spcPts val="400"/>
              </a:spcAft>
              <a:buNone/>
            </a:pPr>
            <a:r>
              <a:rPr lang="en-US" sz="1300" dirty="0">
                <a:solidFill>
                  <a:srgbClr val="C4D6DC"/>
                </a:solidFill>
                <a:latin typeface="Arial" pitchFamily="34" charset="0"/>
                <a:ea typeface="Arial" pitchFamily="34" charset="-122"/>
                <a:cs typeface="Arial" pitchFamily="34" charset="-120"/>
              </a:rPr>
              <a:t>•  The Internet does not run seven layers, it runs five.</a:t>
            </a:r>
            <a:endParaRPr lang="en-US" sz="1300" dirty="0"/>
          </a:p>
          <a:p>
            <a:pPr indent="0" marL="0">
              <a:lnSpc>
                <a:spcPct val="124000"/>
              </a:lnSpc>
              <a:spcAft>
                <a:spcPts val="400"/>
              </a:spcAft>
              <a:buNone/>
            </a:pPr>
            <a:r>
              <a:rPr lang="en-US" sz="1300" dirty="0">
                <a:solidFill>
                  <a:srgbClr val="C4D6DC"/>
                </a:solidFill>
                <a:latin typeface="Arial" pitchFamily="34" charset="0"/>
                <a:ea typeface="Arial" pitchFamily="34" charset="-122"/>
                <a:cs typeface="Arial" pitchFamily="34" charset="-120"/>
              </a:rPr>
              <a:t>•  We take the TCP/IP suite as the working model and keep the OSI seven-layer model beside it as the reference vocabulary: the two agree exactly where it matters to us, at the bottom.</a:t>
            </a:r>
            <a:endParaRPr lang="en-US" sz="1300" dirty="0"/>
          </a:p>
        </p:txBody>
      </p:sp>
      <p:sp>
        <p:nvSpPr>
          <p:cNvPr id="7" name="Shape 5"/>
          <p:cNvSpPr/>
          <p:nvPr/>
        </p:nvSpPr>
        <p:spPr>
          <a:xfrm>
            <a:off x="182880" y="1687457"/>
            <a:ext cx="3840480" cy="4987663"/>
          </a:xfrm>
          <a:prstGeom prst="roundRect">
            <a:avLst>
              <a:gd name="adj" fmla="val 714"/>
            </a:avLst>
          </a:prstGeom>
          <a:solidFill>
            <a:srgbClr val="FFFFFF"/>
          </a:solidFill>
          <a:ln w="12700">
            <a:solidFill>
              <a:srgbClr val="CFDCE0"/>
            </a:solidFill>
            <a:prstDash val="solid"/>
          </a:ln>
        </p:spPr>
      </p:sp>
      <p:sp>
        <p:nvSpPr>
          <p:cNvPr id="8" name="Shape 6"/>
          <p:cNvSpPr/>
          <p:nvPr/>
        </p:nvSpPr>
        <p:spPr>
          <a:xfrm>
            <a:off x="310896" y="1815473"/>
            <a:ext cx="566928" cy="256032"/>
          </a:xfrm>
          <a:prstGeom prst="roundRect">
            <a:avLst>
              <a:gd name="adj" fmla="val 25000"/>
            </a:avLst>
          </a:prstGeom>
          <a:solidFill>
            <a:srgbClr val="0F7A85"/>
          </a:solidFill>
          <a:ln w="12700">
            <a:solidFill>
              <a:srgbClr val="0F7A85"/>
            </a:solidFill>
            <a:prstDash val="solid"/>
          </a:ln>
        </p:spPr>
      </p:sp>
      <p:sp>
        <p:nvSpPr>
          <p:cNvPr id="9" name="Text 7"/>
          <p:cNvSpPr/>
          <p:nvPr/>
        </p:nvSpPr>
        <p:spPr>
          <a:xfrm>
            <a:off x="310896" y="1815473"/>
            <a:ext cx="566928" cy="256032"/>
          </a:xfrm>
          <a:prstGeom prst="rect">
            <a:avLst/>
          </a:prstGeom>
          <a:noFill/>
          <a:ln/>
        </p:spPr>
        <p:txBody>
          <a:bodyPr wrap="square" lIns="0" tIns="0" rIns="0" bIns="0" rtlCol="0" anchor="ctr"/>
          <a:lstStyle/>
          <a:p>
            <a:pPr algn="ctr" indent="0" marL="0">
              <a:buNone/>
            </a:pPr>
            <a:r>
              <a:rPr lang="en-US" sz="1000" b="1" spc="40" kern="0" dirty="0">
                <a:solidFill>
                  <a:srgbClr val="FFFFFF"/>
                </a:solidFill>
                <a:latin typeface="Arial" pitchFamily="34" charset="0"/>
                <a:ea typeface="Arial" pitchFamily="34" charset="-122"/>
                <a:cs typeface="Arial" pitchFamily="34" charset="-120"/>
              </a:rPr>
              <a:t>Model</a:t>
            </a:r>
            <a:endParaRPr lang="en-US" sz="1000" dirty="0"/>
          </a:p>
        </p:txBody>
      </p:sp>
      <p:sp>
        <p:nvSpPr>
          <p:cNvPr id="10" name="Text 8"/>
          <p:cNvSpPr/>
          <p:nvPr/>
        </p:nvSpPr>
        <p:spPr>
          <a:xfrm>
            <a:off x="987552" y="1760609"/>
            <a:ext cx="2450592" cy="420624"/>
          </a:xfrm>
          <a:prstGeom prst="rect">
            <a:avLst/>
          </a:prstGeom>
          <a:noFill/>
          <a:ln/>
        </p:spPr>
        <p:txBody>
          <a:bodyPr wrap="square" lIns="0" tIns="0" rIns="0" bIns="0" rtlCol="0" anchor="ctr"/>
          <a:lstStyle/>
          <a:p>
            <a:pPr indent="0" marL="0">
              <a:lnSpc>
                <a:spcPct val="92000"/>
              </a:lnSpc>
              <a:buNone/>
            </a:pPr>
            <a:r>
              <a:rPr lang="en-US" sz="1300" b="1" dirty="0">
                <a:solidFill>
                  <a:srgbClr val="13252E"/>
                </a:solidFill>
                <a:latin typeface="Arial" pitchFamily="34" charset="0"/>
                <a:ea typeface="Arial" pitchFamily="34" charset="-122"/>
                <a:cs typeface="Arial" pitchFamily="34" charset="-120"/>
              </a:rPr>
              <a:t>The TCP/IP protocol suite</a:t>
            </a:r>
            <a:endParaRPr lang="en-US" sz="1300" dirty="0"/>
          </a:p>
        </p:txBody>
      </p:sp>
      <p:sp>
        <p:nvSpPr>
          <p:cNvPr id="11" name="Shape 9"/>
          <p:cNvSpPr/>
          <p:nvPr/>
        </p:nvSpPr>
        <p:spPr>
          <a:xfrm>
            <a:off x="310896" y="5725136"/>
            <a:ext cx="3584448" cy="821968"/>
          </a:xfrm>
          <a:prstGeom prst="roundRect">
            <a:avLst>
              <a:gd name="adj" fmla="val 4450"/>
            </a:avLst>
          </a:prstGeom>
          <a:solidFill>
            <a:srgbClr val="1D3A47"/>
          </a:solidFill>
          <a:ln w="12700">
            <a:solidFill>
              <a:srgbClr val="1D3A47"/>
            </a:solidFill>
            <a:prstDash val="solid"/>
          </a:ln>
        </p:spPr>
      </p:sp>
      <p:sp>
        <p:nvSpPr>
          <p:cNvPr id="12" name="Shape 10"/>
          <p:cNvSpPr/>
          <p:nvPr/>
        </p:nvSpPr>
        <p:spPr>
          <a:xfrm>
            <a:off x="438912" y="5998960"/>
            <a:ext cx="274320" cy="274320"/>
          </a:xfrm>
          <a:prstGeom prst="ellipse">
            <a:avLst/>
          </a:prstGeom>
          <a:solidFill>
            <a:srgbClr val="5CC8C2"/>
          </a:solidFill>
          <a:ln w="12700">
            <a:solidFill>
              <a:srgbClr val="5CC8C2"/>
            </a:solidFill>
            <a:prstDash val="solid"/>
          </a:ln>
        </p:spPr>
      </p:sp>
      <p:sp>
        <p:nvSpPr>
          <p:cNvPr id="13" name="Text 11"/>
          <p:cNvSpPr/>
          <p:nvPr/>
        </p:nvSpPr>
        <p:spPr>
          <a:xfrm>
            <a:off x="438912" y="5998960"/>
            <a:ext cx="274320" cy="274320"/>
          </a:xfrm>
          <a:prstGeom prst="rect">
            <a:avLst/>
          </a:prstGeom>
          <a:noFill/>
          <a:ln/>
        </p:spPr>
        <p:txBody>
          <a:bodyPr wrap="square" lIns="0" tIns="0" rIns="0" bIns="0" rtlCol="0" anchor="ctr"/>
          <a:lstStyle/>
          <a:p>
            <a:pPr algn="ctr" indent="0" marL="0">
              <a:buNone/>
            </a:pPr>
            <a:r>
              <a:rPr lang="en-US" sz="1000" b="1" dirty="0">
                <a:solidFill>
                  <a:srgbClr val="13252E"/>
                </a:solidFill>
                <a:latin typeface="Arial" pitchFamily="34" charset="0"/>
                <a:ea typeface="Arial" pitchFamily="34" charset="-122"/>
                <a:cs typeface="Arial" pitchFamily="34" charset="-120"/>
              </a:rPr>
              <a:t>1</a:t>
            </a:r>
            <a:endParaRPr lang="en-US" sz="1000" dirty="0"/>
          </a:p>
        </p:txBody>
      </p:sp>
      <p:sp>
        <p:nvSpPr>
          <p:cNvPr id="14" name="Text 12"/>
          <p:cNvSpPr/>
          <p:nvPr/>
        </p:nvSpPr>
        <p:spPr>
          <a:xfrm>
            <a:off x="822960" y="5725136"/>
            <a:ext cx="1847088" cy="821968"/>
          </a:xfrm>
          <a:prstGeom prst="rect">
            <a:avLst/>
          </a:prstGeom>
          <a:noFill/>
          <a:ln/>
        </p:spPr>
        <p:txBody>
          <a:bodyPr wrap="square" lIns="0" tIns="0" rIns="0" bIns="0" rtlCol="0" anchor="ctr"/>
          <a:lstStyle/>
          <a:p>
            <a:pPr indent="0" marL="0">
              <a:buNone/>
            </a:pPr>
            <a:r>
              <a:rPr lang="en-US" sz="1300" b="1" dirty="0">
                <a:solidFill>
                  <a:srgbClr val="FFFFFF"/>
                </a:solidFill>
                <a:latin typeface="Arial" pitchFamily="34" charset="0"/>
                <a:ea typeface="Arial" pitchFamily="34" charset="-122"/>
                <a:cs typeface="Arial" pitchFamily="34" charset="-120"/>
              </a:rPr>
              <a:t>Physical</a:t>
            </a:r>
            <a:endParaRPr lang="en-US" sz="1300" dirty="0"/>
          </a:p>
        </p:txBody>
      </p:sp>
      <p:sp>
        <p:nvSpPr>
          <p:cNvPr id="15" name="Text 13"/>
          <p:cNvSpPr/>
          <p:nvPr/>
        </p:nvSpPr>
        <p:spPr>
          <a:xfrm>
            <a:off x="2615184" y="5725136"/>
            <a:ext cx="1152144" cy="821968"/>
          </a:xfrm>
          <a:prstGeom prst="rect">
            <a:avLst/>
          </a:prstGeom>
          <a:noFill/>
          <a:ln/>
        </p:spPr>
        <p:txBody>
          <a:bodyPr wrap="square" lIns="0" tIns="0" rIns="0" bIns="0" rtlCol="0" anchor="ctr"/>
          <a:lstStyle/>
          <a:p>
            <a:pPr algn="r" indent="0" marL="0">
              <a:buNone/>
            </a:pPr>
            <a:r>
              <a:rPr lang="en-US" sz="1100" i="1" dirty="0">
                <a:solidFill>
                  <a:srgbClr val="9FB6BE"/>
                </a:solidFill>
                <a:latin typeface="Arial" pitchFamily="34" charset="0"/>
                <a:ea typeface="Arial" pitchFamily="34" charset="-122"/>
                <a:cs typeface="Arial" pitchFamily="34" charset="-120"/>
              </a:rPr>
              <a:t>bits</a:t>
            </a:r>
            <a:endParaRPr lang="en-US" sz="1100" dirty="0"/>
          </a:p>
        </p:txBody>
      </p:sp>
      <p:sp>
        <p:nvSpPr>
          <p:cNvPr id="16" name="Shape 14"/>
          <p:cNvSpPr/>
          <p:nvPr/>
        </p:nvSpPr>
        <p:spPr>
          <a:xfrm>
            <a:off x="310896" y="4839160"/>
            <a:ext cx="3584448" cy="821968"/>
          </a:xfrm>
          <a:prstGeom prst="roundRect">
            <a:avLst>
              <a:gd name="adj" fmla="val 4450"/>
            </a:avLst>
          </a:prstGeom>
          <a:solidFill>
            <a:srgbClr val="1D3A47"/>
          </a:solidFill>
          <a:ln w="12700">
            <a:solidFill>
              <a:srgbClr val="1D3A47"/>
            </a:solidFill>
            <a:prstDash val="solid"/>
          </a:ln>
        </p:spPr>
      </p:sp>
      <p:sp>
        <p:nvSpPr>
          <p:cNvPr id="17" name="Shape 15"/>
          <p:cNvSpPr/>
          <p:nvPr/>
        </p:nvSpPr>
        <p:spPr>
          <a:xfrm>
            <a:off x="438912" y="5112984"/>
            <a:ext cx="274320" cy="274320"/>
          </a:xfrm>
          <a:prstGeom prst="ellipse">
            <a:avLst/>
          </a:prstGeom>
          <a:solidFill>
            <a:srgbClr val="5CC8C2"/>
          </a:solidFill>
          <a:ln w="12700">
            <a:solidFill>
              <a:srgbClr val="5CC8C2"/>
            </a:solidFill>
            <a:prstDash val="solid"/>
          </a:ln>
        </p:spPr>
      </p:sp>
      <p:sp>
        <p:nvSpPr>
          <p:cNvPr id="18" name="Text 16"/>
          <p:cNvSpPr/>
          <p:nvPr/>
        </p:nvSpPr>
        <p:spPr>
          <a:xfrm>
            <a:off x="438912" y="5112984"/>
            <a:ext cx="274320" cy="274320"/>
          </a:xfrm>
          <a:prstGeom prst="rect">
            <a:avLst/>
          </a:prstGeom>
          <a:noFill/>
          <a:ln/>
        </p:spPr>
        <p:txBody>
          <a:bodyPr wrap="square" lIns="0" tIns="0" rIns="0" bIns="0" rtlCol="0" anchor="ctr"/>
          <a:lstStyle/>
          <a:p>
            <a:pPr algn="ctr" indent="0" marL="0">
              <a:buNone/>
            </a:pPr>
            <a:r>
              <a:rPr lang="en-US" sz="1000" b="1" dirty="0">
                <a:solidFill>
                  <a:srgbClr val="13252E"/>
                </a:solidFill>
                <a:latin typeface="Arial" pitchFamily="34" charset="0"/>
                <a:ea typeface="Arial" pitchFamily="34" charset="-122"/>
                <a:cs typeface="Arial" pitchFamily="34" charset="-120"/>
              </a:rPr>
              <a:t>2</a:t>
            </a:r>
            <a:endParaRPr lang="en-US" sz="1000" dirty="0"/>
          </a:p>
        </p:txBody>
      </p:sp>
      <p:sp>
        <p:nvSpPr>
          <p:cNvPr id="19" name="Text 17"/>
          <p:cNvSpPr/>
          <p:nvPr/>
        </p:nvSpPr>
        <p:spPr>
          <a:xfrm>
            <a:off x="822960" y="4839160"/>
            <a:ext cx="1847088" cy="821968"/>
          </a:xfrm>
          <a:prstGeom prst="rect">
            <a:avLst/>
          </a:prstGeom>
          <a:noFill/>
          <a:ln/>
        </p:spPr>
        <p:txBody>
          <a:bodyPr wrap="square" lIns="0" tIns="0" rIns="0" bIns="0" rtlCol="0" anchor="ctr"/>
          <a:lstStyle/>
          <a:p>
            <a:pPr indent="0" marL="0">
              <a:buNone/>
            </a:pPr>
            <a:r>
              <a:rPr lang="en-US" sz="1300" b="1" dirty="0">
                <a:solidFill>
                  <a:srgbClr val="FFFFFF"/>
                </a:solidFill>
                <a:latin typeface="Arial" pitchFamily="34" charset="0"/>
                <a:ea typeface="Arial" pitchFamily="34" charset="-122"/>
                <a:cs typeface="Arial" pitchFamily="34" charset="-120"/>
              </a:rPr>
              <a:t>Data link</a:t>
            </a:r>
            <a:endParaRPr lang="en-US" sz="1300" dirty="0"/>
          </a:p>
        </p:txBody>
      </p:sp>
      <p:sp>
        <p:nvSpPr>
          <p:cNvPr id="20" name="Text 18"/>
          <p:cNvSpPr/>
          <p:nvPr/>
        </p:nvSpPr>
        <p:spPr>
          <a:xfrm>
            <a:off x="2615184" y="4839160"/>
            <a:ext cx="1152144" cy="821968"/>
          </a:xfrm>
          <a:prstGeom prst="rect">
            <a:avLst/>
          </a:prstGeom>
          <a:noFill/>
          <a:ln/>
        </p:spPr>
        <p:txBody>
          <a:bodyPr wrap="square" lIns="0" tIns="0" rIns="0" bIns="0" rtlCol="0" anchor="ctr"/>
          <a:lstStyle/>
          <a:p>
            <a:pPr algn="r" indent="0" marL="0">
              <a:buNone/>
            </a:pPr>
            <a:r>
              <a:rPr lang="en-US" sz="1100" i="1" dirty="0">
                <a:solidFill>
                  <a:srgbClr val="9FB6BE"/>
                </a:solidFill>
                <a:latin typeface="Arial" pitchFamily="34" charset="0"/>
                <a:ea typeface="Arial" pitchFamily="34" charset="-122"/>
                <a:cs typeface="Arial" pitchFamily="34" charset="-120"/>
              </a:rPr>
              <a:t>frames</a:t>
            </a:r>
            <a:endParaRPr lang="en-US" sz="1100" dirty="0"/>
          </a:p>
        </p:txBody>
      </p:sp>
      <p:sp>
        <p:nvSpPr>
          <p:cNvPr id="21" name="Shape 19"/>
          <p:cNvSpPr/>
          <p:nvPr/>
        </p:nvSpPr>
        <p:spPr>
          <a:xfrm>
            <a:off x="310896" y="3953185"/>
            <a:ext cx="3584448" cy="821968"/>
          </a:xfrm>
          <a:prstGeom prst="roundRect">
            <a:avLst>
              <a:gd name="adj" fmla="val 4450"/>
            </a:avLst>
          </a:prstGeom>
          <a:solidFill>
            <a:srgbClr val="1D3A47"/>
          </a:solidFill>
          <a:ln w="12700">
            <a:solidFill>
              <a:srgbClr val="1D3A47"/>
            </a:solidFill>
            <a:prstDash val="solid"/>
          </a:ln>
        </p:spPr>
      </p:sp>
      <p:sp>
        <p:nvSpPr>
          <p:cNvPr id="22" name="Shape 20"/>
          <p:cNvSpPr/>
          <p:nvPr/>
        </p:nvSpPr>
        <p:spPr>
          <a:xfrm>
            <a:off x="438912" y="4227009"/>
            <a:ext cx="274320" cy="274320"/>
          </a:xfrm>
          <a:prstGeom prst="ellipse">
            <a:avLst/>
          </a:prstGeom>
          <a:solidFill>
            <a:srgbClr val="5CC8C2"/>
          </a:solidFill>
          <a:ln w="12700">
            <a:solidFill>
              <a:srgbClr val="5CC8C2"/>
            </a:solidFill>
            <a:prstDash val="solid"/>
          </a:ln>
        </p:spPr>
      </p:sp>
      <p:sp>
        <p:nvSpPr>
          <p:cNvPr id="23" name="Text 21"/>
          <p:cNvSpPr/>
          <p:nvPr/>
        </p:nvSpPr>
        <p:spPr>
          <a:xfrm>
            <a:off x="438912" y="4227009"/>
            <a:ext cx="274320" cy="274320"/>
          </a:xfrm>
          <a:prstGeom prst="rect">
            <a:avLst/>
          </a:prstGeom>
          <a:noFill/>
          <a:ln/>
        </p:spPr>
        <p:txBody>
          <a:bodyPr wrap="square" lIns="0" tIns="0" rIns="0" bIns="0" rtlCol="0" anchor="ctr"/>
          <a:lstStyle/>
          <a:p>
            <a:pPr algn="ctr" indent="0" marL="0">
              <a:buNone/>
            </a:pPr>
            <a:r>
              <a:rPr lang="en-US" sz="1000" b="1" dirty="0">
                <a:solidFill>
                  <a:srgbClr val="13252E"/>
                </a:solidFill>
                <a:latin typeface="Arial" pitchFamily="34" charset="0"/>
                <a:ea typeface="Arial" pitchFamily="34" charset="-122"/>
                <a:cs typeface="Arial" pitchFamily="34" charset="-120"/>
              </a:rPr>
              <a:t>3</a:t>
            </a:r>
            <a:endParaRPr lang="en-US" sz="1000" dirty="0"/>
          </a:p>
        </p:txBody>
      </p:sp>
      <p:sp>
        <p:nvSpPr>
          <p:cNvPr id="24" name="Text 22"/>
          <p:cNvSpPr/>
          <p:nvPr/>
        </p:nvSpPr>
        <p:spPr>
          <a:xfrm>
            <a:off x="822960" y="3953185"/>
            <a:ext cx="1847088" cy="821968"/>
          </a:xfrm>
          <a:prstGeom prst="rect">
            <a:avLst/>
          </a:prstGeom>
          <a:noFill/>
          <a:ln/>
        </p:spPr>
        <p:txBody>
          <a:bodyPr wrap="square" lIns="0" tIns="0" rIns="0" bIns="0" rtlCol="0" anchor="ctr"/>
          <a:lstStyle/>
          <a:p>
            <a:pPr indent="0" marL="0">
              <a:buNone/>
            </a:pPr>
            <a:r>
              <a:rPr lang="en-US" sz="1300" b="1" dirty="0">
                <a:solidFill>
                  <a:srgbClr val="FFFFFF"/>
                </a:solidFill>
                <a:latin typeface="Arial" pitchFamily="34" charset="0"/>
                <a:ea typeface="Arial" pitchFamily="34" charset="-122"/>
                <a:cs typeface="Arial" pitchFamily="34" charset="-120"/>
              </a:rPr>
              <a:t>Network</a:t>
            </a:r>
            <a:endParaRPr lang="en-US" sz="1300" dirty="0"/>
          </a:p>
        </p:txBody>
      </p:sp>
      <p:sp>
        <p:nvSpPr>
          <p:cNvPr id="25" name="Text 23"/>
          <p:cNvSpPr/>
          <p:nvPr/>
        </p:nvSpPr>
        <p:spPr>
          <a:xfrm>
            <a:off x="2615184" y="3953185"/>
            <a:ext cx="1152144" cy="821968"/>
          </a:xfrm>
          <a:prstGeom prst="rect">
            <a:avLst/>
          </a:prstGeom>
          <a:noFill/>
          <a:ln/>
        </p:spPr>
        <p:txBody>
          <a:bodyPr wrap="square" lIns="0" tIns="0" rIns="0" bIns="0" rtlCol="0" anchor="ctr"/>
          <a:lstStyle/>
          <a:p>
            <a:pPr algn="r" indent="0" marL="0">
              <a:buNone/>
            </a:pPr>
            <a:r>
              <a:rPr lang="en-US" sz="1100" i="1" dirty="0">
                <a:solidFill>
                  <a:srgbClr val="9FB6BE"/>
                </a:solidFill>
                <a:latin typeface="Arial" pitchFamily="34" charset="0"/>
                <a:ea typeface="Arial" pitchFamily="34" charset="-122"/>
                <a:cs typeface="Arial" pitchFamily="34" charset="-120"/>
              </a:rPr>
              <a:t>packets</a:t>
            </a:r>
            <a:endParaRPr lang="en-US" sz="1100" dirty="0"/>
          </a:p>
        </p:txBody>
      </p:sp>
      <p:sp>
        <p:nvSpPr>
          <p:cNvPr id="26" name="Shape 24"/>
          <p:cNvSpPr/>
          <p:nvPr/>
        </p:nvSpPr>
        <p:spPr>
          <a:xfrm>
            <a:off x="310896" y="3067209"/>
            <a:ext cx="3584448" cy="821968"/>
          </a:xfrm>
          <a:prstGeom prst="roundRect">
            <a:avLst>
              <a:gd name="adj" fmla="val 4450"/>
            </a:avLst>
          </a:prstGeom>
          <a:solidFill>
            <a:srgbClr val="1D3A47"/>
          </a:solidFill>
          <a:ln w="12700">
            <a:solidFill>
              <a:srgbClr val="1D3A47"/>
            </a:solidFill>
            <a:prstDash val="solid"/>
          </a:ln>
        </p:spPr>
      </p:sp>
      <p:sp>
        <p:nvSpPr>
          <p:cNvPr id="27" name="Shape 25"/>
          <p:cNvSpPr/>
          <p:nvPr/>
        </p:nvSpPr>
        <p:spPr>
          <a:xfrm>
            <a:off x="438912" y="3341033"/>
            <a:ext cx="274320" cy="274320"/>
          </a:xfrm>
          <a:prstGeom prst="ellipse">
            <a:avLst/>
          </a:prstGeom>
          <a:solidFill>
            <a:srgbClr val="5CC8C2"/>
          </a:solidFill>
          <a:ln w="12700">
            <a:solidFill>
              <a:srgbClr val="5CC8C2"/>
            </a:solidFill>
            <a:prstDash val="solid"/>
          </a:ln>
        </p:spPr>
      </p:sp>
      <p:sp>
        <p:nvSpPr>
          <p:cNvPr id="28" name="Text 26"/>
          <p:cNvSpPr/>
          <p:nvPr/>
        </p:nvSpPr>
        <p:spPr>
          <a:xfrm>
            <a:off x="438912" y="3341033"/>
            <a:ext cx="274320" cy="274320"/>
          </a:xfrm>
          <a:prstGeom prst="rect">
            <a:avLst/>
          </a:prstGeom>
          <a:noFill/>
          <a:ln/>
        </p:spPr>
        <p:txBody>
          <a:bodyPr wrap="square" lIns="0" tIns="0" rIns="0" bIns="0" rtlCol="0" anchor="ctr"/>
          <a:lstStyle/>
          <a:p>
            <a:pPr algn="ctr" indent="0" marL="0">
              <a:buNone/>
            </a:pPr>
            <a:r>
              <a:rPr lang="en-US" sz="1000" b="1" dirty="0">
                <a:solidFill>
                  <a:srgbClr val="13252E"/>
                </a:solidFill>
                <a:latin typeface="Arial" pitchFamily="34" charset="0"/>
                <a:ea typeface="Arial" pitchFamily="34" charset="-122"/>
                <a:cs typeface="Arial" pitchFamily="34" charset="-120"/>
              </a:rPr>
              <a:t>4</a:t>
            </a:r>
            <a:endParaRPr lang="en-US" sz="1000" dirty="0"/>
          </a:p>
        </p:txBody>
      </p:sp>
      <p:sp>
        <p:nvSpPr>
          <p:cNvPr id="29" name="Text 27"/>
          <p:cNvSpPr/>
          <p:nvPr/>
        </p:nvSpPr>
        <p:spPr>
          <a:xfrm>
            <a:off x="822960" y="3067209"/>
            <a:ext cx="1847088" cy="821968"/>
          </a:xfrm>
          <a:prstGeom prst="rect">
            <a:avLst/>
          </a:prstGeom>
          <a:noFill/>
          <a:ln/>
        </p:spPr>
        <p:txBody>
          <a:bodyPr wrap="square" lIns="0" tIns="0" rIns="0" bIns="0" rtlCol="0" anchor="ctr"/>
          <a:lstStyle/>
          <a:p>
            <a:pPr indent="0" marL="0">
              <a:buNone/>
            </a:pPr>
            <a:r>
              <a:rPr lang="en-US" sz="1300" b="1" dirty="0">
                <a:solidFill>
                  <a:srgbClr val="FFFFFF"/>
                </a:solidFill>
                <a:latin typeface="Arial" pitchFamily="34" charset="0"/>
                <a:ea typeface="Arial" pitchFamily="34" charset="-122"/>
                <a:cs typeface="Arial" pitchFamily="34" charset="-120"/>
              </a:rPr>
              <a:t>Transport</a:t>
            </a:r>
            <a:endParaRPr lang="en-US" sz="1300" dirty="0"/>
          </a:p>
        </p:txBody>
      </p:sp>
      <p:sp>
        <p:nvSpPr>
          <p:cNvPr id="30" name="Text 28"/>
          <p:cNvSpPr/>
          <p:nvPr/>
        </p:nvSpPr>
        <p:spPr>
          <a:xfrm>
            <a:off x="2615184" y="3067209"/>
            <a:ext cx="1152144" cy="821968"/>
          </a:xfrm>
          <a:prstGeom prst="rect">
            <a:avLst/>
          </a:prstGeom>
          <a:noFill/>
          <a:ln/>
        </p:spPr>
        <p:txBody>
          <a:bodyPr wrap="square" lIns="0" tIns="0" rIns="0" bIns="0" rtlCol="0" anchor="ctr"/>
          <a:lstStyle/>
          <a:p>
            <a:pPr algn="r" indent="0" marL="0">
              <a:buNone/>
            </a:pPr>
            <a:r>
              <a:rPr lang="en-US" sz="1100" i="1" dirty="0">
                <a:solidFill>
                  <a:srgbClr val="9FB6BE"/>
                </a:solidFill>
                <a:latin typeface="Arial" pitchFamily="34" charset="0"/>
                <a:ea typeface="Arial" pitchFamily="34" charset="-122"/>
                <a:cs typeface="Arial" pitchFamily="34" charset="-120"/>
              </a:rPr>
              <a:t>segments</a:t>
            </a:r>
            <a:endParaRPr lang="en-US" sz="1100" dirty="0"/>
          </a:p>
        </p:txBody>
      </p:sp>
      <p:sp>
        <p:nvSpPr>
          <p:cNvPr id="31" name="Shape 29"/>
          <p:cNvSpPr/>
          <p:nvPr/>
        </p:nvSpPr>
        <p:spPr>
          <a:xfrm>
            <a:off x="310896" y="2181233"/>
            <a:ext cx="3584448" cy="821968"/>
          </a:xfrm>
          <a:prstGeom prst="roundRect">
            <a:avLst>
              <a:gd name="adj" fmla="val 4450"/>
            </a:avLst>
          </a:prstGeom>
          <a:solidFill>
            <a:srgbClr val="1D3A47"/>
          </a:solidFill>
          <a:ln w="12700">
            <a:solidFill>
              <a:srgbClr val="1D3A47"/>
            </a:solidFill>
            <a:prstDash val="solid"/>
          </a:ln>
        </p:spPr>
      </p:sp>
      <p:sp>
        <p:nvSpPr>
          <p:cNvPr id="32" name="Shape 30"/>
          <p:cNvSpPr/>
          <p:nvPr/>
        </p:nvSpPr>
        <p:spPr>
          <a:xfrm>
            <a:off x="438912" y="2455057"/>
            <a:ext cx="274320" cy="274320"/>
          </a:xfrm>
          <a:prstGeom prst="ellipse">
            <a:avLst/>
          </a:prstGeom>
          <a:solidFill>
            <a:srgbClr val="5CC8C2"/>
          </a:solidFill>
          <a:ln w="12700">
            <a:solidFill>
              <a:srgbClr val="5CC8C2"/>
            </a:solidFill>
            <a:prstDash val="solid"/>
          </a:ln>
        </p:spPr>
      </p:sp>
      <p:sp>
        <p:nvSpPr>
          <p:cNvPr id="33" name="Text 31"/>
          <p:cNvSpPr/>
          <p:nvPr/>
        </p:nvSpPr>
        <p:spPr>
          <a:xfrm>
            <a:off x="438912" y="2455057"/>
            <a:ext cx="274320" cy="274320"/>
          </a:xfrm>
          <a:prstGeom prst="rect">
            <a:avLst/>
          </a:prstGeom>
          <a:noFill/>
          <a:ln/>
        </p:spPr>
        <p:txBody>
          <a:bodyPr wrap="square" lIns="0" tIns="0" rIns="0" bIns="0" rtlCol="0" anchor="ctr"/>
          <a:lstStyle/>
          <a:p>
            <a:pPr algn="ctr" indent="0" marL="0">
              <a:buNone/>
            </a:pPr>
            <a:r>
              <a:rPr lang="en-US" sz="1000" b="1" dirty="0">
                <a:solidFill>
                  <a:srgbClr val="13252E"/>
                </a:solidFill>
                <a:latin typeface="Arial" pitchFamily="34" charset="0"/>
                <a:ea typeface="Arial" pitchFamily="34" charset="-122"/>
                <a:cs typeface="Arial" pitchFamily="34" charset="-120"/>
              </a:rPr>
              <a:t>5</a:t>
            </a:r>
            <a:endParaRPr lang="en-US" sz="1000" dirty="0"/>
          </a:p>
        </p:txBody>
      </p:sp>
      <p:sp>
        <p:nvSpPr>
          <p:cNvPr id="34" name="Text 32"/>
          <p:cNvSpPr/>
          <p:nvPr/>
        </p:nvSpPr>
        <p:spPr>
          <a:xfrm>
            <a:off x="822960" y="2181233"/>
            <a:ext cx="1847088" cy="821968"/>
          </a:xfrm>
          <a:prstGeom prst="rect">
            <a:avLst/>
          </a:prstGeom>
          <a:noFill/>
          <a:ln/>
        </p:spPr>
        <p:txBody>
          <a:bodyPr wrap="square" lIns="0" tIns="0" rIns="0" bIns="0" rtlCol="0" anchor="ctr"/>
          <a:lstStyle/>
          <a:p>
            <a:pPr indent="0" marL="0">
              <a:buNone/>
            </a:pPr>
            <a:r>
              <a:rPr lang="en-US" sz="1300" b="1" dirty="0">
                <a:solidFill>
                  <a:srgbClr val="FFFFFF"/>
                </a:solidFill>
                <a:latin typeface="Arial" pitchFamily="34" charset="0"/>
                <a:ea typeface="Arial" pitchFamily="34" charset="-122"/>
                <a:cs typeface="Arial" pitchFamily="34" charset="-120"/>
              </a:rPr>
              <a:t>Application</a:t>
            </a:r>
            <a:endParaRPr lang="en-US" sz="1300" dirty="0"/>
          </a:p>
        </p:txBody>
      </p:sp>
      <p:sp>
        <p:nvSpPr>
          <p:cNvPr id="35" name="Text 33"/>
          <p:cNvSpPr/>
          <p:nvPr/>
        </p:nvSpPr>
        <p:spPr>
          <a:xfrm>
            <a:off x="2615184" y="2181233"/>
            <a:ext cx="1152144" cy="821968"/>
          </a:xfrm>
          <a:prstGeom prst="rect">
            <a:avLst/>
          </a:prstGeom>
          <a:noFill/>
          <a:ln/>
        </p:spPr>
        <p:txBody>
          <a:bodyPr wrap="square" lIns="0" tIns="0" rIns="0" bIns="0" rtlCol="0" anchor="ctr"/>
          <a:lstStyle/>
          <a:p>
            <a:pPr algn="r" indent="0" marL="0">
              <a:buNone/>
            </a:pPr>
            <a:r>
              <a:rPr lang="en-US" sz="1100" i="1" dirty="0">
                <a:solidFill>
                  <a:srgbClr val="9FB6BE"/>
                </a:solidFill>
                <a:latin typeface="Arial" pitchFamily="34" charset="0"/>
                <a:ea typeface="Arial" pitchFamily="34" charset="-122"/>
                <a:cs typeface="Arial" pitchFamily="34" charset="-120"/>
              </a:rPr>
              <a:t>messages</a:t>
            </a:r>
            <a:endParaRPr lang="en-US" sz="1100" dirty="0"/>
          </a:p>
        </p:txBody>
      </p:sp>
      <p:sp>
        <p:nvSpPr>
          <p:cNvPr id="36" name="Shape 34"/>
          <p:cNvSpPr/>
          <p:nvPr/>
        </p:nvSpPr>
        <p:spPr>
          <a:xfrm>
            <a:off x="4172892" y="2242500"/>
            <a:ext cx="3566160" cy="3877577"/>
          </a:xfrm>
          <a:prstGeom prst="roundRect">
            <a:avLst>
              <a:gd name="adj" fmla="val 769"/>
            </a:avLst>
          </a:prstGeom>
          <a:solidFill>
            <a:srgbClr val="FFFFFF"/>
          </a:solidFill>
          <a:ln w="12700">
            <a:solidFill>
              <a:srgbClr val="CFDCE0"/>
            </a:solidFill>
            <a:prstDash val="solid"/>
          </a:ln>
        </p:spPr>
      </p:sp>
      <p:sp>
        <p:nvSpPr>
          <p:cNvPr id="37" name="Shape 35"/>
          <p:cNvSpPr/>
          <p:nvPr/>
        </p:nvSpPr>
        <p:spPr>
          <a:xfrm>
            <a:off x="4300908" y="2370516"/>
            <a:ext cx="786384" cy="256032"/>
          </a:xfrm>
          <a:prstGeom prst="roundRect">
            <a:avLst>
              <a:gd name="adj" fmla="val 25000"/>
            </a:avLst>
          </a:prstGeom>
          <a:solidFill>
            <a:srgbClr val="0F7A85"/>
          </a:solidFill>
          <a:ln w="12700">
            <a:solidFill>
              <a:srgbClr val="0F7A85"/>
            </a:solidFill>
            <a:prstDash val="solid"/>
          </a:ln>
        </p:spPr>
      </p:sp>
      <p:sp>
        <p:nvSpPr>
          <p:cNvPr id="38" name="Text 36"/>
          <p:cNvSpPr/>
          <p:nvPr/>
        </p:nvSpPr>
        <p:spPr>
          <a:xfrm>
            <a:off x="4300908" y="2370516"/>
            <a:ext cx="786384" cy="256032"/>
          </a:xfrm>
          <a:prstGeom prst="rect">
            <a:avLst/>
          </a:prstGeom>
          <a:noFill/>
          <a:ln/>
        </p:spPr>
        <p:txBody>
          <a:bodyPr wrap="square" lIns="0" tIns="0" rIns="0" bIns="0" rtlCol="0" anchor="ctr"/>
          <a:lstStyle/>
          <a:p>
            <a:pPr algn="ctr" indent="0" marL="0">
              <a:buNone/>
            </a:pPr>
            <a:r>
              <a:rPr lang="en-US" sz="1000" b="1" spc="40" kern="0" dirty="0">
                <a:solidFill>
                  <a:srgbClr val="FFFFFF"/>
                </a:solidFill>
                <a:latin typeface="Arial" pitchFamily="34" charset="0"/>
                <a:ea typeface="Arial" pitchFamily="34" charset="-122"/>
                <a:cs typeface="Arial" pitchFamily="34" charset="-120"/>
              </a:rPr>
              <a:t>Figure 2.2</a:t>
            </a:r>
            <a:endParaRPr lang="en-US" sz="1000" dirty="0"/>
          </a:p>
        </p:txBody>
      </p:sp>
      <p:sp>
        <p:nvSpPr>
          <p:cNvPr id="39" name="Text 37"/>
          <p:cNvSpPr/>
          <p:nvPr/>
        </p:nvSpPr>
        <p:spPr>
          <a:xfrm>
            <a:off x="5197020" y="2315652"/>
            <a:ext cx="1956816" cy="420624"/>
          </a:xfrm>
          <a:prstGeom prst="rect">
            <a:avLst/>
          </a:prstGeom>
          <a:noFill/>
          <a:ln/>
        </p:spPr>
        <p:txBody>
          <a:bodyPr wrap="square" lIns="0" tIns="0" rIns="0" bIns="0" rtlCol="0" anchor="ctr"/>
          <a:lstStyle/>
          <a:p>
            <a:pPr indent="0" marL="0">
              <a:lnSpc>
                <a:spcPct val="92000"/>
              </a:lnSpc>
              <a:buNone/>
            </a:pPr>
            <a:r>
              <a:rPr lang="en-US" sz="1300" b="1" dirty="0">
                <a:solidFill>
                  <a:srgbClr val="13252E"/>
                </a:solidFill>
                <a:latin typeface="Arial" pitchFamily="34" charset="0"/>
                <a:ea typeface="Arial" pitchFamily="34" charset="-122"/>
                <a:cs typeface="Arial" pitchFamily="34" charset="-120"/>
              </a:rPr>
              <a:t>Seven layers of the OSI model</a:t>
            </a:r>
            <a:endParaRPr lang="en-US" sz="1300" dirty="0"/>
          </a:p>
        </p:txBody>
      </p:sp>
      <p:sp>
        <p:nvSpPr>
          <p:cNvPr id="40" name="Text 38"/>
          <p:cNvSpPr/>
          <p:nvPr/>
        </p:nvSpPr>
        <p:spPr>
          <a:xfrm>
            <a:off x="7153836" y="2343084"/>
            <a:ext cx="457200" cy="310896"/>
          </a:xfrm>
          <a:prstGeom prst="rect">
            <a:avLst/>
          </a:prstGeom>
          <a:noFill/>
          <a:ln/>
        </p:spPr>
        <p:txBody>
          <a:bodyPr wrap="square" lIns="0" tIns="0" rIns="0" bIns="0" rtlCol="0" anchor="ctr"/>
          <a:lstStyle/>
          <a:p>
            <a:pPr algn="r" indent="0" marL="0">
              <a:buNone/>
            </a:pPr>
            <a:r>
              <a:rPr lang="en-US" sz="800" dirty="0">
                <a:solidFill>
                  <a:srgbClr val="6B838D"/>
                </a:solidFill>
                <a:latin typeface="Arial" pitchFamily="34" charset="0"/>
                <a:ea typeface="Arial" pitchFamily="34" charset="-122"/>
                <a:cs typeface="Arial" pitchFamily="34" charset="-120"/>
              </a:rPr>
              <a:t>2.4</a:t>
            </a:r>
            <a:endParaRPr lang="en-US" sz="800" dirty="0"/>
          </a:p>
        </p:txBody>
      </p:sp>
      <p:pic>
        <p:nvPicPr>
          <p:cNvPr id="41" name="Image 0" descr="un2/ppt/media/image4.png">    </p:cNvPr>
          <p:cNvPicPr>
            <a:picLocks noChangeAspect="1"/>
          </p:cNvPicPr>
          <p:nvPr/>
        </p:nvPicPr>
        <p:blipFill>
          <a:blip r:embed="rId1"/>
          <a:stretch>
            <a:fillRect/>
          </a:stretch>
        </p:blipFill>
        <p:spPr>
          <a:xfrm>
            <a:off x="4343400" y="2681412"/>
            <a:ext cx="3225143" cy="3310649"/>
          </a:xfrm>
          <a:prstGeom prst="rect">
            <a:avLst/>
          </a:prstGeom>
        </p:spPr>
      </p:pic>
      <p:sp>
        <p:nvSpPr>
          <p:cNvPr id="42" name="Shape 39"/>
          <p:cNvSpPr/>
          <p:nvPr/>
        </p:nvSpPr>
        <p:spPr>
          <a:xfrm>
            <a:off x="7888583" y="1687457"/>
            <a:ext cx="4117489" cy="4987663"/>
          </a:xfrm>
          <a:prstGeom prst="roundRect">
            <a:avLst>
              <a:gd name="adj" fmla="val 666"/>
            </a:avLst>
          </a:prstGeom>
          <a:solidFill>
            <a:srgbClr val="13252E"/>
          </a:solidFill>
          <a:ln w="12700">
            <a:solidFill>
              <a:srgbClr val="13252E"/>
            </a:solidFill>
            <a:prstDash val="solid"/>
          </a:ln>
        </p:spPr>
      </p:sp>
      <p:sp>
        <p:nvSpPr>
          <p:cNvPr id="43" name="Text 40"/>
          <p:cNvSpPr/>
          <p:nvPr/>
        </p:nvSpPr>
        <p:spPr>
          <a:xfrm>
            <a:off x="8016599" y="1815473"/>
            <a:ext cx="3861457" cy="365760"/>
          </a:xfrm>
          <a:prstGeom prst="rect">
            <a:avLst/>
          </a:prstGeom>
          <a:noFill/>
          <a:ln/>
        </p:spPr>
        <p:txBody>
          <a:bodyPr wrap="square" lIns="0" tIns="0" rIns="0" bIns="0" rtlCol="0" anchor="ctr"/>
          <a:lstStyle/>
          <a:p>
            <a:pPr indent="0" marL="0">
              <a:buNone/>
            </a:pPr>
            <a:r>
              <a:rPr lang="en-US" sz="1700" b="1" dirty="0">
                <a:solidFill>
                  <a:srgbClr val="5CC8C2"/>
                </a:solidFill>
                <a:latin typeface="Cambria" pitchFamily="34" charset="0"/>
                <a:ea typeface="Cambria" pitchFamily="34" charset="-122"/>
                <a:cs typeface="Cambria" pitchFamily="34" charset="-120"/>
              </a:rPr>
              <a:t>Reading the two together</a:t>
            </a:r>
            <a:endParaRPr lang="en-US" sz="1700" dirty="0"/>
          </a:p>
        </p:txBody>
      </p:sp>
      <p:sp>
        <p:nvSpPr>
          <p:cNvPr id="44" name="Text 41"/>
          <p:cNvSpPr/>
          <p:nvPr/>
        </p:nvSpPr>
        <p:spPr>
          <a:xfrm>
            <a:off x="8016599" y="2236097"/>
            <a:ext cx="3861457" cy="4311007"/>
          </a:xfrm>
          <a:prstGeom prst="rect">
            <a:avLst/>
          </a:prstGeom>
          <a:noFill/>
          <a:ln/>
        </p:spPr>
        <p:txBody>
          <a:bodyPr wrap="square" lIns="0" tIns="0" rIns="0" bIns="0" rtlCol="0" anchor="t"/>
          <a:lstStyle/>
          <a:p>
            <a:pPr indent="0" marL="0">
              <a:lnSpc>
                <a:spcPct val="126000"/>
              </a:lnSpc>
              <a:spcAft>
                <a:spcPts val="400"/>
              </a:spcAft>
              <a:buNone/>
            </a:pPr>
            <a:r>
              <a:rPr lang="en-US" sz="1300" dirty="0">
                <a:solidFill>
                  <a:srgbClr val="C4D6DC"/>
                </a:solidFill>
                <a:latin typeface="Arial" pitchFamily="34" charset="0"/>
                <a:ea typeface="Arial" pitchFamily="34" charset="-122"/>
                <a:cs typeface="Arial" pitchFamily="34" charset="-120"/>
              </a:rPr>
              <a:t>•  Layers 1 to 4 carry the same names and the same duties in both models.</a:t>
            </a:r>
            <a:endParaRPr lang="en-US" sz="1300" dirty="0"/>
          </a:p>
          <a:p>
            <a:pPr indent="0" marL="0">
              <a:lnSpc>
                <a:spcPct val="126000"/>
              </a:lnSpc>
              <a:spcAft>
                <a:spcPts val="400"/>
              </a:spcAft>
              <a:buNone/>
            </a:pPr>
            <a:r>
              <a:rPr lang="en-US" sz="1300" dirty="0">
                <a:solidFill>
                  <a:srgbClr val="C4D6DC"/>
                </a:solidFill>
                <a:latin typeface="Arial" pitchFamily="34" charset="0"/>
                <a:ea typeface="Arial" pitchFamily="34" charset="-122"/>
                <a:cs typeface="Arial" pitchFamily="34" charset="-120"/>
              </a:rPr>
              <a:t>•  OSI splits the top into session, presentation, and application; TCP/IP folds all three into one application layer.</a:t>
            </a:r>
            <a:endParaRPr lang="en-US" sz="1300" dirty="0"/>
          </a:p>
          <a:p>
            <a:pPr indent="0" marL="0">
              <a:lnSpc>
                <a:spcPct val="126000"/>
              </a:lnSpc>
              <a:spcAft>
                <a:spcPts val="400"/>
              </a:spcAft>
              <a:buNone/>
            </a:pPr>
            <a:r>
              <a:rPr lang="en-US" sz="1300" dirty="0">
                <a:solidFill>
                  <a:srgbClr val="C4D6DC"/>
                </a:solidFill>
                <a:latin typeface="Arial" pitchFamily="34" charset="0"/>
                <a:ea typeface="Arial" pitchFamily="34" charset="-122"/>
                <a:cs typeface="Arial" pitchFamily="34" charset="-120"/>
              </a:rPr>
              <a:t>•  Nothing in this course depends on that difference.</a:t>
            </a:r>
            <a:endParaRPr lang="en-US" sz="1300" dirty="0"/>
          </a:p>
          <a:p>
            <a:pPr indent="0" marL="0">
              <a:lnSpc>
                <a:spcPct val="126000"/>
              </a:lnSpc>
              <a:spcAft>
                <a:spcPts val="400"/>
              </a:spcAft>
              <a:buNone/>
            </a:pPr>
            <a:r>
              <a:rPr lang="en-US" sz="1300" dirty="0">
                <a:solidFill>
                  <a:srgbClr val="C4D6DC"/>
                </a:solidFill>
                <a:latin typeface="Arial" pitchFamily="34" charset="0"/>
                <a:ea typeface="Arial" pitchFamily="34" charset="-122"/>
                <a:cs typeface="Arial" pitchFamily="34" charset="-120"/>
              </a:rPr>
              <a:t>•  Everything in this course lives at layers 1 and 2, where the two models are identical.</a:t>
            </a:r>
            <a:endParaRPr lang="en-US" sz="13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E9EFF1"/>
        </a:solidFill>
      </p:bgPr>
    </p:bg>
    <p:spTree>
      <p:nvGrpSpPr>
        <p:cNvPr id="1" name=""/>
        <p:cNvGrpSpPr/>
        <p:nvPr/>
      </p:nvGrpSpPr>
      <p:grpSpPr>
        <a:xfrm>
          <a:off x="0" y="0"/>
          <a:ext cx="0" cy="0"/>
          <a:chOff x="0" y="0"/>
          <a:chExt cx="0" cy="0"/>
        </a:xfrm>
      </p:grpSpPr>
      <p:sp>
        <p:nvSpPr>
          <p:cNvPr id="2" name="Shape 0"/>
          <p:cNvSpPr/>
          <p:nvPr/>
        </p:nvSpPr>
        <p:spPr>
          <a:xfrm>
            <a:off x="182880" y="182880"/>
            <a:ext cx="11823192" cy="3085613"/>
          </a:xfrm>
          <a:prstGeom prst="roundRect">
            <a:avLst>
              <a:gd name="adj" fmla="val 889"/>
            </a:avLst>
          </a:prstGeom>
          <a:solidFill>
            <a:srgbClr val="13252E"/>
          </a:solidFill>
          <a:ln w="12700">
            <a:solidFill>
              <a:srgbClr val="13252E"/>
            </a:solidFill>
            <a:prstDash val="solid"/>
          </a:ln>
        </p:spPr>
      </p:sp>
      <p:sp>
        <p:nvSpPr>
          <p:cNvPr id="3" name="Shape 1"/>
          <p:cNvSpPr/>
          <p:nvPr/>
        </p:nvSpPr>
        <p:spPr>
          <a:xfrm>
            <a:off x="310896" y="329184"/>
            <a:ext cx="960120" cy="292608"/>
          </a:xfrm>
          <a:prstGeom prst="roundRect">
            <a:avLst>
              <a:gd name="adj" fmla="val 21875"/>
            </a:avLst>
          </a:prstGeom>
          <a:solidFill>
            <a:srgbClr val="E2A03F"/>
          </a:solidFill>
          <a:ln w="12700">
            <a:solidFill>
              <a:srgbClr val="E2A03F"/>
            </a:solidFill>
            <a:prstDash val="solid"/>
          </a:ln>
        </p:spPr>
      </p:sp>
      <p:sp>
        <p:nvSpPr>
          <p:cNvPr id="4" name="Text 2"/>
          <p:cNvSpPr/>
          <p:nvPr/>
        </p:nvSpPr>
        <p:spPr>
          <a:xfrm>
            <a:off x="310896" y="329184"/>
            <a:ext cx="960120" cy="292608"/>
          </a:xfrm>
          <a:prstGeom prst="rect">
            <a:avLst/>
          </a:prstGeom>
          <a:noFill/>
          <a:ln/>
        </p:spPr>
        <p:txBody>
          <a:bodyPr wrap="square" lIns="0" tIns="0" rIns="0" bIns="0" rtlCol="0" anchor="ctr"/>
          <a:lstStyle/>
          <a:p>
            <a:pPr algn="ctr" indent="0" marL="0">
              <a:buNone/>
            </a:pPr>
            <a:r>
              <a:rPr lang="en-US" sz="1100" b="1" spc="40" kern="0" dirty="0">
                <a:solidFill>
                  <a:srgbClr val="13252E"/>
                </a:solidFill>
                <a:latin typeface="Arial" pitchFamily="34" charset="0"/>
                <a:ea typeface="Arial" pitchFamily="34" charset="-122"/>
                <a:cs typeface="Arial" pitchFamily="34" charset="-120"/>
              </a:rPr>
              <a:t>PART I</a:t>
            </a:r>
            <a:endParaRPr lang="en-US" sz="1100" dirty="0"/>
          </a:p>
        </p:txBody>
      </p:sp>
      <p:sp>
        <p:nvSpPr>
          <p:cNvPr id="5" name="Text 3"/>
          <p:cNvSpPr/>
          <p:nvPr/>
        </p:nvSpPr>
        <p:spPr>
          <a:xfrm>
            <a:off x="310896" y="731520"/>
            <a:ext cx="3931920" cy="2463821"/>
          </a:xfrm>
          <a:prstGeom prst="rect">
            <a:avLst/>
          </a:prstGeom>
          <a:noFill/>
          <a:ln/>
        </p:spPr>
        <p:txBody>
          <a:bodyPr wrap="square" lIns="0" tIns="0" rIns="0" bIns="0" rtlCol="0" anchor="t"/>
          <a:lstStyle/>
          <a:p>
            <a:pPr indent="0" marL="0">
              <a:lnSpc>
                <a:spcPct val="98000"/>
              </a:lnSpc>
              <a:buNone/>
            </a:pPr>
            <a:r>
              <a:rPr lang="en-US" sz="2000" b="1" dirty="0">
                <a:solidFill>
                  <a:srgbClr val="FFFFFF"/>
                </a:solidFill>
                <a:latin typeface="Cambria" pitchFamily="34" charset="0"/>
                <a:ea typeface="Cambria" pitchFamily="34" charset="-122"/>
                <a:cs typeface="Cambria" pitchFamily="34" charset="-120"/>
              </a:rPr>
              <a:t>HOW LAYERS TALK</a:t>
            </a:r>
            <a:endParaRPr lang="en-US" sz="2000" dirty="0"/>
          </a:p>
        </p:txBody>
      </p:sp>
      <p:sp>
        <p:nvSpPr>
          <p:cNvPr id="6" name="Text 4"/>
          <p:cNvSpPr/>
          <p:nvPr/>
        </p:nvSpPr>
        <p:spPr>
          <a:xfrm>
            <a:off x="4526280" y="310896"/>
            <a:ext cx="7351776" cy="2829581"/>
          </a:xfrm>
          <a:prstGeom prst="rect">
            <a:avLst/>
          </a:prstGeom>
          <a:noFill/>
          <a:ln/>
        </p:spPr>
        <p:txBody>
          <a:bodyPr wrap="square" lIns="0" tIns="0" rIns="0" bIns="0" rtlCol="0" anchor="t"/>
          <a:lstStyle/>
          <a:p>
            <a:pPr indent="0" marL="0">
              <a:lnSpc>
                <a:spcPct val="124000"/>
              </a:lnSpc>
              <a:spcAft>
                <a:spcPts val="400"/>
              </a:spcAft>
              <a:buNone/>
            </a:pPr>
            <a:r>
              <a:rPr lang="en-US" sz="1300" dirty="0">
                <a:solidFill>
                  <a:srgbClr val="C4D6DC"/>
                </a:solidFill>
                <a:latin typeface="Arial" pitchFamily="34" charset="0"/>
                <a:ea typeface="Arial" pitchFamily="34" charset="-122"/>
                <a:cs typeface="Arial" pitchFamily="34" charset="-120"/>
              </a:rPr>
              <a:t>•  Two rules hold the tower together.</a:t>
            </a:r>
            <a:endParaRPr lang="en-US" sz="1300" dirty="0"/>
          </a:p>
          <a:p>
            <a:pPr indent="0" marL="0">
              <a:lnSpc>
                <a:spcPct val="124000"/>
              </a:lnSpc>
              <a:spcAft>
                <a:spcPts val="400"/>
              </a:spcAft>
              <a:buNone/>
            </a:pPr>
            <a:r>
              <a:rPr lang="en-US" sz="1300" dirty="0">
                <a:solidFill>
                  <a:srgbClr val="C4D6DC"/>
                </a:solidFill>
                <a:latin typeface="Arial" pitchFamily="34" charset="0"/>
                <a:ea typeface="Arial" pitchFamily="34" charset="-122"/>
                <a:cs typeface="Arial" pitchFamily="34" charset="-120"/>
              </a:rPr>
              <a:t>•  First, a layer talks only to the layer directly above and below it inside its own machine, through a fixed interface.</a:t>
            </a:r>
            <a:endParaRPr lang="en-US" sz="1300" dirty="0"/>
          </a:p>
          <a:p>
            <a:pPr indent="0" marL="0">
              <a:lnSpc>
                <a:spcPct val="124000"/>
              </a:lnSpc>
              <a:spcAft>
                <a:spcPts val="400"/>
              </a:spcAft>
              <a:buNone/>
            </a:pPr>
            <a:r>
              <a:rPr lang="en-US" sz="1300" dirty="0">
                <a:solidFill>
                  <a:srgbClr val="C4D6DC"/>
                </a:solidFill>
                <a:latin typeface="Arial" pitchFamily="34" charset="0"/>
                <a:ea typeface="Arial" pitchFamily="34" charset="-122"/>
                <a:cs typeface="Arial" pitchFamily="34" charset="-120"/>
              </a:rPr>
              <a:t>•  Second, a layer behaves as if it were talking straight across to its counterpart on the far machine, a peer-to-peer protocol.</a:t>
            </a:r>
            <a:endParaRPr lang="en-US" sz="1300" dirty="0"/>
          </a:p>
          <a:p>
            <a:pPr indent="0" marL="0">
              <a:lnSpc>
                <a:spcPct val="124000"/>
              </a:lnSpc>
              <a:spcAft>
                <a:spcPts val="400"/>
              </a:spcAft>
              <a:buNone/>
            </a:pPr>
            <a:r>
              <a:rPr lang="en-US" sz="1300" dirty="0">
                <a:solidFill>
                  <a:srgbClr val="C4D6DC"/>
                </a:solidFill>
                <a:latin typeface="Arial" pitchFamily="34" charset="0"/>
                <a:ea typeface="Arial" pitchFamily="34" charset="-122"/>
                <a:cs typeface="Arial" pitchFamily="34" charset="-120"/>
              </a:rPr>
              <a:t>•  The price of the second rule is paid by the first: each layer wraps what it receives in a header of its own, and the far side unwraps it in the same order.</a:t>
            </a:r>
            <a:endParaRPr lang="en-US" sz="1300" dirty="0"/>
          </a:p>
          <a:p>
            <a:pPr indent="0" marL="0">
              <a:lnSpc>
                <a:spcPct val="124000"/>
              </a:lnSpc>
              <a:spcAft>
                <a:spcPts val="400"/>
              </a:spcAft>
              <a:buNone/>
            </a:pPr>
            <a:r>
              <a:rPr lang="en-US" sz="1300" dirty="0">
                <a:solidFill>
                  <a:srgbClr val="C4D6DC"/>
                </a:solidFill>
                <a:latin typeface="Arial" pitchFamily="34" charset="0"/>
                <a:ea typeface="Arial" pitchFamily="34" charset="-122"/>
                <a:cs typeface="Arial" pitchFamily="34" charset="-120"/>
              </a:rPr>
              <a:t>•  That is encapsulation, and it is the whole mechanism.</a:t>
            </a:r>
            <a:endParaRPr lang="en-US" sz="1300" dirty="0"/>
          </a:p>
        </p:txBody>
      </p:sp>
      <p:sp>
        <p:nvSpPr>
          <p:cNvPr id="7" name="Shape 5"/>
          <p:cNvSpPr/>
          <p:nvPr/>
        </p:nvSpPr>
        <p:spPr>
          <a:xfrm>
            <a:off x="182880" y="3414797"/>
            <a:ext cx="5740495" cy="3260323"/>
          </a:xfrm>
          <a:prstGeom prst="roundRect">
            <a:avLst>
              <a:gd name="adj" fmla="val 841"/>
            </a:avLst>
          </a:prstGeom>
          <a:solidFill>
            <a:srgbClr val="FFFFFF"/>
          </a:solidFill>
          <a:ln w="12700">
            <a:solidFill>
              <a:srgbClr val="CFDCE0"/>
            </a:solidFill>
            <a:prstDash val="solid"/>
          </a:ln>
        </p:spPr>
      </p:sp>
      <p:sp>
        <p:nvSpPr>
          <p:cNvPr id="8" name="Shape 6"/>
          <p:cNvSpPr/>
          <p:nvPr/>
        </p:nvSpPr>
        <p:spPr>
          <a:xfrm>
            <a:off x="310896" y="3542813"/>
            <a:ext cx="786384" cy="256032"/>
          </a:xfrm>
          <a:prstGeom prst="roundRect">
            <a:avLst>
              <a:gd name="adj" fmla="val 25000"/>
            </a:avLst>
          </a:prstGeom>
          <a:solidFill>
            <a:srgbClr val="0F7A85"/>
          </a:solidFill>
          <a:ln w="12700">
            <a:solidFill>
              <a:srgbClr val="0F7A85"/>
            </a:solidFill>
            <a:prstDash val="solid"/>
          </a:ln>
        </p:spPr>
      </p:sp>
      <p:sp>
        <p:nvSpPr>
          <p:cNvPr id="9" name="Text 7"/>
          <p:cNvSpPr/>
          <p:nvPr/>
        </p:nvSpPr>
        <p:spPr>
          <a:xfrm>
            <a:off x="310896" y="3542813"/>
            <a:ext cx="786384" cy="256032"/>
          </a:xfrm>
          <a:prstGeom prst="rect">
            <a:avLst/>
          </a:prstGeom>
          <a:noFill/>
          <a:ln/>
        </p:spPr>
        <p:txBody>
          <a:bodyPr wrap="square" lIns="0" tIns="0" rIns="0" bIns="0" rtlCol="0" anchor="ctr"/>
          <a:lstStyle/>
          <a:p>
            <a:pPr algn="ctr" indent="0" marL="0">
              <a:buNone/>
            </a:pPr>
            <a:r>
              <a:rPr lang="en-US" sz="1000" b="1" spc="40" kern="0" dirty="0">
                <a:solidFill>
                  <a:srgbClr val="FFFFFF"/>
                </a:solidFill>
                <a:latin typeface="Arial" pitchFamily="34" charset="0"/>
                <a:ea typeface="Arial" pitchFamily="34" charset="-122"/>
                <a:cs typeface="Arial" pitchFamily="34" charset="-120"/>
              </a:rPr>
              <a:t>Figure 2.3</a:t>
            </a:r>
            <a:endParaRPr lang="en-US" sz="1000" dirty="0"/>
          </a:p>
        </p:txBody>
      </p:sp>
      <p:sp>
        <p:nvSpPr>
          <p:cNvPr id="10" name="Text 8"/>
          <p:cNvSpPr/>
          <p:nvPr/>
        </p:nvSpPr>
        <p:spPr>
          <a:xfrm>
            <a:off x="1207008" y="3487949"/>
            <a:ext cx="4131151" cy="420624"/>
          </a:xfrm>
          <a:prstGeom prst="rect">
            <a:avLst/>
          </a:prstGeom>
          <a:noFill/>
          <a:ln/>
        </p:spPr>
        <p:txBody>
          <a:bodyPr wrap="square" lIns="0" tIns="0" rIns="0" bIns="0" rtlCol="0" anchor="ctr"/>
          <a:lstStyle/>
          <a:p>
            <a:pPr indent="0" marL="0">
              <a:lnSpc>
                <a:spcPct val="92000"/>
              </a:lnSpc>
              <a:buNone/>
            </a:pPr>
            <a:r>
              <a:rPr lang="en-US" sz="1300" b="1" dirty="0">
                <a:solidFill>
                  <a:srgbClr val="13252E"/>
                </a:solidFill>
                <a:latin typeface="Arial" pitchFamily="34" charset="0"/>
                <a:ea typeface="Arial" pitchFamily="34" charset="-122"/>
                <a:cs typeface="Arial" pitchFamily="34" charset="-120"/>
              </a:rPr>
              <a:t>The interaction between layers in the OSI model</a:t>
            </a:r>
            <a:endParaRPr lang="en-US" sz="1300" dirty="0"/>
          </a:p>
        </p:txBody>
      </p:sp>
      <p:sp>
        <p:nvSpPr>
          <p:cNvPr id="11" name="Text 9"/>
          <p:cNvSpPr/>
          <p:nvPr/>
        </p:nvSpPr>
        <p:spPr>
          <a:xfrm>
            <a:off x="5338159" y="3515381"/>
            <a:ext cx="457200" cy="310896"/>
          </a:xfrm>
          <a:prstGeom prst="rect">
            <a:avLst/>
          </a:prstGeom>
          <a:noFill/>
          <a:ln/>
        </p:spPr>
        <p:txBody>
          <a:bodyPr wrap="square" lIns="0" tIns="0" rIns="0" bIns="0" rtlCol="0" anchor="ctr"/>
          <a:lstStyle/>
          <a:p>
            <a:pPr algn="r" indent="0" marL="0">
              <a:buNone/>
            </a:pPr>
            <a:r>
              <a:rPr lang="en-US" sz="800" dirty="0">
                <a:solidFill>
                  <a:srgbClr val="6B838D"/>
                </a:solidFill>
                <a:latin typeface="Arial" pitchFamily="34" charset="0"/>
                <a:ea typeface="Arial" pitchFamily="34" charset="-122"/>
                <a:cs typeface="Arial" pitchFamily="34" charset="-120"/>
              </a:rPr>
              <a:t>2.5</a:t>
            </a:r>
            <a:endParaRPr lang="en-US" sz="800" dirty="0"/>
          </a:p>
        </p:txBody>
      </p:sp>
      <p:pic>
        <p:nvPicPr>
          <p:cNvPr id="12" name="Image 0" descr="un2/ppt/media/image5.png">    </p:cNvPr>
          <p:cNvPicPr>
            <a:picLocks noChangeAspect="1"/>
          </p:cNvPicPr>
          <p:nvPr/>
        </p:nvPicPr>
        <p:blipFill>
          <a:blip r:embed="rId1"/>
          <a:stretch>
            <a:fillRect/>
          </a:stretch>
        </p:blipFill>
        <p:spPr>
          <a:xfrm>
            <a:off x="1235438" y="3853709"/>
            <a:ext cx="3635378" cy="2693395"/>
          </a:xfrm>
          <a:prstGeom prst="rect">
            <a:avLst/>
          </a:prstGeom>
        </p:spPr>
      </p:pic>
      <p:sp>
        <p:nvSpPr>
          <p:cNvPr id="13" name="Shape 10"/>
          <p:cNvSpPr/>
          <p:nvPr/>
        </p:nvSpPr>
        <p:spPr>
          <a:xfrm>
            <a:off x="6069679" y="3414797"/>
            <a:ext cx="5936393" cy="3260323"/>
          </a:xfrm>
          <a:prstGeom prst="roundRect">
            <a:avLst>
              <a:gd name="adj" fmla="val 841"/>
            </a:avLst>
          </a:prstGeom>
          <a:solidFill>
            <a:srgbClr val="FFFFFF"/>
          </a:solidFill>
          <a:ln w="12700">
            <a:solidFill>
              <a:srgbClr val="CFDCE0"/>
            </a:solidFill>
            <a:prstDash val="solid"/>
          </a:ln>
        </p:spPr>
      </p:sp>
      <p:sp>
        <p:nvSpPr>
          <p:cNvPr id="14" name="Shape 11"/>
          <p:cNvSpPr/>
          <p:nvPr/>
        </p:nvSpPr>
        <p:spPr>
          <a:xfrm>
            <a:off x="6197695" y="3542813"/>
            <a:ext cx="786384" cy="256032"/>
          </a:xfrm>
          <a:prstGeom prst="roundRect">
            <a:avLst>
              <a:gd name="adj" fmla="val 25000"/>
            </a:avLst>
          </a:prstGeom>
          <a:solidFill>
            <a:srgbClr val="0F7A85"/>
          </a:solidFill>
          <a:ln w="12700">
            <a:solidFill>
              <a:srgbClr val="0F7A85"/>
            </a:solidFill>
            <a:prstDash val="solid"/>
          </a:ln>
        </p:spPr>
      </p:sp>
      <p:sp>
        <p:nvSpPr>
          <p:cNvPr id="15" name="Text 12"/>
          <p:cNvSpPr/>
          <p:nvPr/>
        </p:nvSpPr>
        <p:spPr>
          <a:xfrm>
            <a:off x="6197695" y="3542813"/>
            <a:ext cx="786384" cy="256032"/>
          </a:xfrm>
          <a:prstGeom prst="rect">
            <a:avLst/>
          </a:prstGeom>
          <a:noFill/>
          <a:ln/>
        </p:spPr>
        <p:txBody>
          <a:bodyPr wrap="square" lIns="0" tIns="0" rIns="0" bIns="0" rtlCol="0" anchor="ctr"/>
          <a:lstStyle/>
          <a:p>
            <a:pPr algn="ctr" indent="0" marL="0">
              <a:buNone/>
            </a:pPr>
            <a:r>
              <a:rPr lang="en-US" sz="1000" b="1" spc="40" kern="0" dirty="0">
                <a:solidFill>
                  <a:srgbClr val="FFFFFF"/>
                </a:solidFill>
                <a:latin typeface="Arial" pitchFamily="34" charset="0"/>
                <a:ea typeface="Arial" pitchFamily="34" charset="-122"/>
                <a:cs typeface="Arial" pitchFamily="34" charset="-120"/>
              </a:rPr>
              <a:t>Figure 2.4</a:t>
            </a:r>
            <a:endParaRPr lang="en-US" sz="1000" dirty="0"/>
          </a:p>
        </p:txBody>
      </p:sp>
      <p:sp>
        <p:nvSpPr>
          <p:cNvPr id="16" name="Text 13"/>
          <p:cNvSpPr/>
          <p:nvPr/>
        </p:nvSpPr>
        <p:spPr>
          <a:xfrm>
            <a:off x="7093807" y="3487949"/>
            <a:ext cx="4327049" cy="420624"/>
          </a:xfrm>
          <a:prstGeom prst="rect">
            <a:avLst/>
          </a:prstGeom>
          <a:noFill/>
          <a:ln/>
        </p:spPr>
        <p:txBody>
          <a:bodyPr wrap="square" lIns="0" tIns="0" rIns="0" bIns="0" rtlCol="0" anchor="ctr"/>
          <a:lstStyle/>
          <a:p>
            <a:pPr indent="0" marL="0">
              <a:lnSpc>
                <a:spcPct val="92000"/>
              </a:lnSpc>
              <a:buNone/>
            </a:pPr>
            <a:r>
              <a:rPr lang="en-US" sz="1300" b="1" dirty="0">
                <a:solidFill>
                  <a:srgbClr val="13252E"/>
                </a:solidFill>
                <a:latin typeface="Arial" pitchFamily="34" charset="0"/>
                <a:ea typeface="Arial" pitchFamily="34" charset="-122"/>
                <a:cs typeface="Arial" pitchFamily="34" charset="-120"/>
              </a:rPr>
              <a:t>An exchange using the OSI model</a:t>
            </a:r>
            <a:endParaRPr lang="en-US" sz="1300" dirty="0"/>
          </a:p>
        </p:txBody>
      </p:sp>
      <p:sp>
        <p:nvSpPr>
          <p:cNvPr id="17" name="Text 14"/>
          <p:cNvSpPr/>
          <p:nvPr/>
        </p:nvSpPr>
        <p:spPr>
          <a:xfrm>
            <a:off x="11420856" y="3515381"/>
            <a:ext cx="457200" cy="310896"/>
          </a:xfrm>
          <a:prstGeom prst="rect">
            <a:avLst/>
          </a:prstGeom>
          <a:noFill/>
          <a:ln/>
        </p:spPr>
        <p:txBody>
          <a:bodyPr wrap="square" lIns="0" tIns="0" rIns="0" bIns="0" rtlCol="0" anchor="ctr"/>
          <a:lstStyle/>
          <a:p>
            <a:pPr algn="r" indent="0" marL="0">
              <a:buNone/>
            </a:pPr>
            <a:r>
              <a:rPr lang="en-US" sz="800" dirty="0">
                <a:solidFill>
                  <a:srgbClr val="6B838D"/>
                </a:solidFill>
                <a:latin typeface="Arial" pitchFamily="34" charset="0"/>
                <a:ea typeface="Arial" pitchFamily="34" charset="-122"/>
                <a:cs typeface="Arial" pitchFamily="34" charset="-120"/>
              </a:rPr>
              <a:t>2.6</a:t>
            </a:r>
            <a:endParaRPr lang="en-US" sz="800" dirty="0"/>
          </a:p>
        </p:txBody>
      </p:sp>
      <p:pic>
        <p:nvPicPr>
          <p:cNvPr id="18" name="Image 1" descr="un2/ppt/media/image6.png">    </p:cNvPr>
          <p:cNvPicPr>
            <a:picLocks noChangeAspect="1"/>
          </p:cNvPicPr>
          <p:nvPr/>
        </p:nvPicPr>
        <p:blipFill>
          <a:blip r:embed="rId2"/>
          <a:stretch>
            <a:fillRect/>
          </a:stretch>
        </p:blipFill>
        <p:spPr>
          <a:xfrm>
            <a:off x="6935768" y="3853709"/>
            <a:ext cx="4204215" cy="2693395"/>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E9EFF1"/>
        </a:solidFill>
      </p:bgPr>
    </p:bg>
    <p:spTree>
      <p:nvGrpSpPr>
        <p:cNvPr id="1" name=""/>
        <p:cNvGrpSpPr/>
        <p:nvPr/>
      </p:nvGrpSpPr>
      <p:grpSpPr>
        <a:xfrm>
          <a:off x="0" y="0"/>
          <a:ext cx="0" cy="0"/>
          <a:chOff x="0" y="0"/>
          <a:chExt cx="0" cy="0"/>
        </a:xfrm>
      </p:grpSpPr>
      <p:sp>
        <p:nvSpPr>
          <p:cNvPr id="2" name="Shape 0"/>
          <p:cNvSpPr/>
          <p:nvPr/>
        </p:nvSpPr>
        <p:spPr>
          <a:xfrm>
            <a:off x="182880" y="182880"/>
            <a:ext cx="11823192" cy="4186201"/>
          </a:xfrm>
          <a:prstGeom prst="roundRect">
            <a:avLst>
              <a:gd name="adj" fmla="val 655"/>
            </a:avLst>
          </a:prstGeom>
          <a:solidFill>
            <a:srgbClr val="13252E"/>
          </a:solidFill>
          <a:ln w="12700">
            <a:solidFill>
              <a:srgbClr val="13252E"/>
            </a:solidFill>
            <a:prstDash val="solid"/>
          </a:ln>
        </p:spPr>
      </p:sp>
      <p:sp>
        <p:nvSpPr>
          <p:cNvPr id="3" name="Shape 1"/>
          <p:cNvSpPr/>
          <p:nvPr/>
        </p:nvSpPr>
        <p:spPr>
          <a:xfrm>
            <a:off x="310896" y="329184"/>
            <a:ext cx="960120" cy="292608"/>
          </a:xfrm>
          <a:prstGeom prst="roundRect">
            <a:avLst>
              <a:gd name="adj" fmla="val 21875"/>
            </a:avLst>
          </a:prstGeom>
          <a:solidFill>
            <a:srgbClr val="E2A03F"/>
          </a:solidFill>
          <a:ln w="12700">
            <a:solidFill>
              <a:srgbClr val="E2A03F"/>
            </a:solidFill>
            <a:prstDash val="solid"/>
          </a:ln>
        </p:spPr>
      </p:sp>
      <p:sp>
        <p:nvSpPr>
          <p:cNvPr id="4" name="Text 2"/>
          <p:cNvSpPr/>
          <p:nvPr/>
        </p:nvSpPr>
        <p:spPr>
          <a:xfrm>
            <a:off x="310896" y="329184"/>
            <a:ext cx="960120" cy="292608"/>
          </a:xfrm>
          <a:prstGeom prst="rect">
            <a:avLst/>
          </a:prstGeom>
          <a:noFill/>
          <a:ln/>
        </p:spPr>
        <p:txBody>
          <a:bodyPr wrap="square" lIns="0" tIns="0" rIns="0" bIns="0" rtlCol="0" anchor="ctr"/>
          <a:lstStyle/>
          <a:p>
            <a:pPr algn="ctr" indent="0" marL="0">
              <a:buNone/>
            </a:pPr>
            <a:r>
              <a:rPr lang="en-US" sz="1100" b="1" spc="40" kern="0" dirty="0">
                <a:solidFill>
                  <a:srgbClr val="13252E"/>
                </a:solidFill>
                <a:latin typeface="Arial" pitchFamily="34" charset="0"/>
                <a:ea typeface="Arial" pitchFamily="34" charset="-122"/>
                <a:cs typeface="Arial" pitchFamily="34" charset="-120"/>
              </a:rPr>
              <a:t>PART II</a:t>
            </a:r>
            <a:endParaRPr lang="en-US" sz="1100" dirty="0"/>
          </a:p>
        </p:txBody>
      </p:sp>
      <p:sp>
        <p:nvSpPr>
          <p:cNvPr id="5" name="Text 3"/>
          <p:cNvSpPr/>
          <p:nvPr/>
        </p:nvSpPr>
        <p:spPr>
          <a:xfrm>
            <a:off x="310896" y="731520"/>
            <a:ext cx="3931920" cy="3564409"/>
          </a:xfrm>
          <a:prstGeom prst="rect">
            <a:avLst/>
          </a:prstGeom>
          <a:noFill/>
          <a:ln/>
        </p:spPr>
        <p:txBody>
          <a:bodyPr wrap="square" lIns="0" tIns="0" rIns="0" bIns="0" rtlCol="0" anchor="t"/>
          <a:lstStyle/>
          <a:p>
            <a:pPr indent="0" marL="0">
              <a:lnSpc>
                <a:spcPct val="98000"/>
              </a:lnSpc>
              <a:buNone/>
            </a:pPr>
            <a:r>
              <a:rPr lang="en-US" sz="2000" b="1" dirty="0">
                <a:solidFill>
                  <a:srgbClr val="FFFFFF"/>
                </a:solidFill>
                <a:latin typeface="Cambria" pitchFamily="34" charset="0"/>
                <a:ea typeface="Cambria" pitchFamily="34" charset="-122"/>
                <a:cs typeface="Cambria" pitchFamily="34" charset="-120"/>
              </a:rPr>
              <a:t>THE TOWER,</a:t>
            </a:r>
            <a:endParaRPr lang="en-US" sz="2000" dirty="0"/>
          </a:p>
          <a:p>
            <a:pPr indent="0" marL="0">
              <a:lnSpc>
                <a:spcPct val="98000"/>
              </a:lnSpc>
              <a:buNone/>
            </a:pPr>
            <a:r>
              <a:rPr lang="en-US" sz="2000" b="1" dirty="0">
                <a:solidFill>
                  <a:srgbClr val="FFFFFF"/>
                </a:solidFill>
                <a:latin typeface="Cambria" pitchFamily="34" charset="0"/>
                <a:ea typeface="Cambria" pitchFamily="34" charset="-122"/>
                <a:cs typeface="Cambria" pitchFamily="34" charset="-120"/>
              </a:rPr>
              <a:t>BOTTOM UP</a:t>
            </a:r>
            <a:endParaRPr lang="en-US" sz="2000" dirty="0"/>
          </a:p>
        </p:txBody>
      </p:sp>
      <p:sp>
        <p:nvSpPr>
          <p:cNvPr id="6" name="Shape 4"/>
          <p:cNvSpPr/>
          <p:nvPr/>
        </p:nvSpPr>
        <p:spPr>
          <a:xfrm>
            <a:off x="4526280" y="329184"/>
            <a:ext cx="658368" cy="274320"/>
          </a:xfrm>
          <a:prstGeom prst="roundRect">
            <a:avLst>
              <a:gd name="adj" fmla="val 23333"/>
            </a:avLst>
          </a:prstGeom>
          <a:solidFill>
            <a:srgbClr val="0F7A85"/>
          </a:solidFill>
          <a:ln w="12700">
            <a:solidFill>
              <a:srgbClr val="0F7A85"/>
            </a:solidFill>
            <a:prstDash val="solid"/>
          </a:ln>
        </p:spPr>
      </p:sp>
      <p:sp>
        <p:nvSpPr>
          <p:cNvPr id="7" name="Text 5"/>
          <p:cNvSpPr/>
          <p:nvPr/>
        </p:nvSpPr>
        <p:spPr>
          <a:xfrm>
            <a:off x="4526280" y="329184"/>
            <a:ext cx="658368" cy="274320"/>
          </a:xfrm>
          <a:prstGeom prst="rect">
            <a:avLst/>
          </a:prstGeom>
          <a:noFill/>
          <a:ln/>
        </p:spPr>
        <p:txBody>
          <a:bodyPr wrap="square" lIns="0" tIns="0" rIns="0" bIns="0" rtlCol="0" anchor="ctr"/>
          <a:lstStyle/>
          <a:p>
            <a:pPr algn="ctr" indent="0" marL="0">
              <a:buNone/>
            </a:pPr>
            <a:r>
              <a:rPr lang="en-US" sz="1000" b="1" spc="40" kern="0" dirty="0">
                <a:solidFill>
                  <a:srgbClr val="FFFFFF"/>
                </a:solidFill>
                <a:latin typeface="Arial" pitchFamily="34" charset="0"/>
                <a:ea typeface="Arial" pitchFamily="34" charset="-122"/>
                <a:cs typeface="Arial" pitchFamily="34" charset="-120"/>
              </a:rPr>
              <a:t>2-3</a:t>
            </a:r>
            <a:endParaRPr lang="en-US" sz="1000" dirty="0"/>
          </a:p>
        </p:txBody>
      </p:sp>
      <p:sp>
        <p:nvSpPr>
          <p:cNvPr id="8" name="Text 6"/>
          <p:cNvSpPr/>
          <p:nvPr/>
        </p:nvSpPr>
        <p:spPr>
          <a:xfrm>
            <a:off x="5294376" y="310896"/>
            <a:ext cx="6126480" cy="310896"/>
          </a:xfrm>
          <a:prstGeom prst="rect">
            <a:avLst/>
          </a:prstGeom>
          <a:noFill/>
          <a:ln/>
        </p:spPr>
        <p:txBody>
          <a:bodyPr wrap="square" lIns="0" tIns="0" rIns="0" bIns="0" rtlCol="0" anchor="ctr"/>
          <a:lstStyle/>
          <a:p>
            <a:pPr indent="0" marL="0">
              <a:buNone/>
            </a:pPr>
            <a:r>
              <a:rPr lang="en-US" sz="1350" b="1" spc="50" kern="0" dirty="0">
                <a:solidFill>
                  <a:srgbClr val="5CC8C2"/>
                </a:solidFill>
                <a:latin typeface="Arial" pitchFamily="34" charset="0"/>
                <a:ea typeface="Arial" pitchFamily="34" charset="-122"/>
                <a:cs typeface="Arial" pitchFamily="34" charset="-120"/>
              </a:rPr>
              <a:t>LAYERS IN THE MODEL</a:t>
            </a:r>
            <a:endParaRPr lang="en-US" sz="1350" dirty="0"/>
          </a:p>
        </p:txBody>
      </p:sp>
      <p:sp>
        <p:nvSpPr>
          <p:cNvPr id="9" name="Text 7"/>
          <p:cNvSpPr/>
          <p:nvPr/>
        </p:nvSpPr>
        <p:spPr>
          <a:xfrm>
            <a:off x="11439144" y="310896"/>
            <a:ext cx="457200" cy="274320"/>
          </a:xfrm>
          <a:prstGeom prst="rect">
            <a:avLst/>
          </a:prstGeom>
          <a:noFill/>
          <a:ln/>
        </p:spPr>
        <p:txBody>
          <a:bodyPr wrap="square" lIns="0" tIns="0" rIns="0" bIns="0" rtlCol="0" anchor="ctr"/>
          <a:lstStyle/>
          <a:p>
            <a:pPr algn="r" indent="0" marL="0">
              <a:buNone/>
            </a:pPr>
            <a:r>
              <a:rPr lang="en-US" sz="800" dirty="0">
                <a:solidFill>
                  <a:srgbClr val="7C949C"/>
                </a:solidFill>
                <a:latin typeface="Arial" pitchFamily="34" charset="0"/>
                <a:ea typeface="Arial" pitchFamily="34" charset="-122"/>
                <a:cs typeface="Arial" pitchFamily="34" charset="-120"/>
              </a:rPr>
              <a:t>2.7</a:t>
            </a:r>
            <a:endParaRPr lang="en-US" sz="800" dirty="0"/>
          </a:p>
        </p:txBody>
      </p:sp>
      <p:sp>
        <p:nvSpPr>
          <p:cNvPr id="10" name="Text 8"/>
          <p:cNvSpPr/>
          <p:nvPr/>
        </p:nvSpPr>
        <p:spPr>
          <a:xfrm>
            <a:off x="4526280" y="713232"/>
            <a:ext cx="7351776" cy="3527833"/>
          </a:xfrm>
          <a:prstGeom prst="rect">
            <a:avLst/>
          </a:prstGeom>
          <a:noFill/>
          <a:ln/>
        </p:spPr>
        <p:txBody>
          <a:bodyPr wrap="square" lIns="0" tIns="0" rIns="0" bIns="0" rtlCol="0" anchor="t"/>
          <a:lstStyle/>
          <a:p>
            <a:pPr indent="0" marL="0">
              <a:lnSpc>
                <a:spcPct val="124000"/>
              </a:lnSpc>
              <a:spcAft>
                <a:spcPts val="400"/>
              </a:spcAft>
              <a:buNone/>
            </a:pPr>
            <a:r>
              <a:rPr lang="en-US" sz="1300" dirty="0">
                <a:solidFill>
                  <a:srgbClr val="C4D6DC"/>
                </a:solidFill>
                <a:latin typeface="Arial" pitchFamily="34" charset="0"/>
                <a:ea typeface="Arial" pitchFamily="34" charset="-122"/>
                <a:cs typeface="Arial" pitchFamily="34" charset="-120"/>
              </a:rPr>
              <a:t>•  We climb from the ground.</a:t>
            </a:r>
            <a:endParaRPr lang="en-US" sz="1300" dirty="0"/>
          </a:p>
          <a:p>
            <a:pPr indent="0" marL="0">
              <a:lnSpc>
                <a:spcPct val="124000"/>
              </a:lnSpc>
              <a:spcAft>
                <a:spcPts val="400"/>
              </a:spcAft>
              <a:buNone/>
            </a:pPr>
            <a:r>
              <a:rPr lang="en-US" sz="1300" dirty="0">
                <a:solidFill>
                  <a:srgbClr val="C4D6DC"/>
                </a:solidFill>
                <a:latin typeface="Arial" pitchFamily="34" charset="0"/>
                <a:ea typeface="Arial" pitchFamily="34" charset="-122"/>
                <a:cs typeface="Arial" pitchFamily="34" charset="-120"/>
              </a:rPr>
              <a:t>•  Each layer becomes possible only once the layer beneath it works, so we take them in the order in which they become available: physical, then data link, then network, then transport, then application.</a:t>
            </a:r>
            <a:endParaRPr lang="en-US" sz="1300" dirty="0"/>
          </a:p>
          <a:p>
            <a:pPr indent="0" marL="0">
              <a:lnSpc>
                <a:spcPct val="124000"/>
              </a:lnSpc>
              <a:spcAft>
                <a:spcPts val="400"/>
              </a:spcAft>
              <a:buNone/>
            </a:pPr>
            <a:r>
              <a:rPr lang="en-US" sz="1300" dirty="0">
                <a:solidFill>
                  <a:srgbClr val="C4D6DC"/>
                </a:solidFill>
                <a:latin typeface="Arial" pitchFamily="34" charset="0"/>
                <a:ea typeface="Arial" pitchFamily="34" charset="-122"/>
                <a:cs typeface="Arial" pitchFamily="34" charset="-120"/>
              </a:rPr>
              <a:t>•  For each one, ask the same two questions.</a:t>
            </a:r>
            <a:endParaRPr lang="en-US" sz="1300" dirty="0"/>
          </a:p>
          <a:p>
            <a:pPr indent="0" marL="0">
              <a:lnSpc>
                <a:spcPct val="124000"/>
              </a:lnSpc>
              <a:spcAft>
                <a:spcPts val="400"/>
              </a:spcAft>
              <a:buNone/>
            </a:pPr>
            <a:r>
              <a:rPr lang="en-US" sz="1300" dirty="0">
                <a:solidFill>
                  <a:srgbClr val="C4D6DC"/>
                </a:solidFill>
                <a:latin typeface="Arial" pitchFamily="34" charset="0"/>
                <a:ea typeface="Arial" pitchFamily="34" charset="-122"/>
                <a:cs typeface="Arial" pitchFamily="34" charset="-120"/>
              </a:rPr>
              <a:t>•  What does this layer move, and how far does it move it? The answers are what separate the layers from one another.</a:t>
            </a:r>
            <a:endParaRPr lang="en-US" sz="1300" dirty="0"/>
          </a:p>
          <a:p>
            <a:pPr indent="0" marL="0">
              <a:lnSpc>
                <a:spcPct val="124000"/>
              </a:lnSpc>
              <a:spcAft>
                <a:spcPts val="400"/>
              </a:spcAft>
              <a:buNone/>
            </a:pPr>
            <a:r>
              <a:rPr lang="en-US" sz="1300" dirty="0">
                <a:solidFill>
                  <a:srgbClr val="C4D6DC"/>
                </a:solidFill>
                <a:latin typeface="Arial" pitchFamily="34" charset="0"/>
                <a:ea typeface="Arial" pitchFamily="34" charset="-122"/>
                <a:cs typeface="Arial" pitchFamily="34" charset="-120"/>
              </a:rPr>
              <a:t>•  Layer 1 has the crudest job and the hardest one.</a:t>
            </a:r>
            <a:endParaRPr lang="en-US" sz="1300" dirty="0"/>
          </a:p>
          <a:p>
            <a:pPr indent="0" marL="0">
              <a:lnSpc>
                <a:spcPct val="124000"/>
              </a:lnSpc>
              <a:spcAft>
                <a:spcPts val="400"/>
              </a:spcAft>
              <a:buNone/>
            </a:pPr>
            <a:r>
              <a:rPr lang="en-US" sz="1300" dirty="0">
                <a:solidFill>
                  <a:srgbClr val="C4D6DC"/>
                </a:solidFill>
                <a:latin typeface="Arial" pitchFamily="34" charset="0"/>
                <a:ea typeface="Arial" pitchFamily="34" charset="-122"/>
                <a:cs typeface="Arial" pitchFamily="34" charset="-120"/>
              </a:rPr>
              <a:t>•  It puts a bit on a medium and gets that same bit off the other end, between two directly attached devices and no further.</a:t>
            </a:r>
            <a:endParaRPr lang="en-US" sz="1300" dirty="0"/>
          </a:p>
        </p:txBody>
      </p:sp>
      <p:sp>
        <p:nvSpPr>
          <p:cNvPr id="11" name="Shape 9"/>
          <p:cNvSpPr/>
          <p:nvPr/>
        </p:nvSpPr>
        <p:spPr>
          <a:xfrm>
            <a:off x="228600" y="4229113"/>
            <a:ext cx="7036471" cy="2446007"/>
          </a:xfrm>
          <a:prstGeom prst="roundRect">
            <a:avLst>
              <a:gd name="adj" fmla="val 1122"/>
            </a:avLst>
          </a:prstGeom>
          <a:solidFill>
            <a:srgbClr val="FFFFFF"/>
          </a:solidFill>
          <a:ln w="12700">
            <a:solidFill>
              <a:srgbClr val="CFDCE0"/>
            </a:solidFill>
            <a:prstDash val="solid"/>
          </a:ln>
        </p:spPr>
      </p:sp>
      <p:sp>
        <p:nvSpPr>
          <p:cNvPr id="12" name="Shape 10"/>
          <p:cNvSpPr/>
          <p:nvPr/>
        </p:nvSpPr>
        <p:spPr>
          <a:xfrm>
            <a:off x="356616" y="4357129"/>
            <a:ext cx="786384" cy="256032"/>
          </a:xfrm>
          <a:prstGeom prst="roundRect">
            <a:avLst>
              <a:gd name="adj" fmla="val 25000"/>
            </a:avLst>
          </a:prstGeom>
          <a:solidFill>
            <a:srgbClr val="0F7A85"/>
          </a:solidFill>
          <a:ln w="12700">
            <a:solidFill>
              <a:srgbClr val="0F7A85"/>
            </a:solidFill>
            <a:prstDash val="solid"/>
          </a:ln>
        </p:spPr>
      </p:sp>
      <p:sp>
        <p:nvSpPr>
          <p:cNvPr id="13" name="Text 11"/>
          <p:cNvSpPr/>
          <p:nvPr/>
        </p:nvSpPr>
        <p:spPr>
          <a:xfrm>
            <a:off x="356616" y="4357129"/>
            <a:ext cx="786384" cy="256032"/>
          </a:xfrm>
          <a:prstGeom prst="rect">
            <a:avLst/>
          </a:prstGeom>
          <a:noFill/>
          <a:ln/>
        </p:spPr>
        <p:txBody>
          <a:bodyPr wrap="square" lIns="0" tIns="0" rIns="0" bIns="0" rtlCol="0" anchor="ctr"/>
          <a:lstStyle/>
          <a:p>
            <a:pPr algn="ctr" indent="0" marL="0">
              <a:buNone/>
            </a:pPr>
            <a:r>
              <a:rPr lang="en-US" sz="1000" b="1" spc="40" kern="0" dirty="0">
                <a:solidFill>
                  <a:srgbClr val="FFFFFF"/>
                </a:solidFill>
                <a:latin typeface="Arial" pitchFamily="34" charset="0"/>
                <a:ea typeface="Arial" pitchFamily="34" charset="-122"/>
                <a:cs typeface="Arial" pitchFamily="34" charset="-120"/>
              </a:rPr>
              <a:t>Figure 2.5</a:t>
            </a:r>
            <a:endParaRPr lang="en-US" sz="1000" dirty="0"/>
          </a:p>
        </p:txBody>
      </p:sp>
      <p:sp>
        <p:nvSpPr>
          <p:cNvPr id="14" name="Text 12"/>
          <p:cNvSpPr/>
          <p:nvPr/>
        </p:nvSpPr>
        <p:spPr>
          <a:xfrm>
            <a:off x="1252728" y="4302265"/>
            <a:ext cx="5427127" cy="420624"/>
          </a:xfrm>
          <a:prstGeom prst="rect">
            <a:avLst/>
          </a:prstGeom>
          <a:noFill/>
          <a:ln/>
        </p:spPr>
        <p:txBody>
          <a:bodyPr wrap="square" lIns="0" tIns="0" rIns="0" bIns="0" rtlCol="0" anchor="ctr"/>
          <a:lstStyle/>
          <a:p>
            <a:pPr indent="0" marL="0">
              <a:lnSpc>
                <a:spcPct val="92000"/>
              </a:lnSpc>
              <a:buNone/>
            </a:pPr>
            <a:r>
              <a:rPr lang="en-US" sz="1300" b="1" dirty="0">
                <a:solidFill>
                  <a:srgbClr val="13252E"/>
                </a:solidFill>
                <a:latin typeface="Arial" pitchFamily="34" charset="0"/>
                <a:ea typeface="Arial" pitchFamily="34" charset="-122"/>
                <a:cs typeface="Arial" pitchFamily="34" charset="-120"/>
              </a:rPr>
              <a:t>Physical layer</a:t>
            </a:r>
            <a:endParaRPr lang="en-US" sz="1300" dirty="0"/>
          </a:p>
        </p:txBody>
      </p:sp>
      <p:sp>
        <p:nvSpPr>
          <p:cNvPr id="15" name="Text 13"/>
          <p:cNvSpPr/>
          <p:nvPr/>
        </p:nvSpPr>
        <p:spPr>
          <a:xfrm>
            <a:off x="6679855" y="4329697"/>
            <a:ext cx="457200" cy="310896"/>
          </a:xfrm>
          <a:prstGeom prst="rect">
            <a:avLst/>
          </a:prstGeom>
          <a:noFill/>
          <a:ln/>
        </p:spPr>
        <p:txBody>
          <a:bodyPr wrap="square" lIns="0" tIns="0" rIns="0" bIns="0" rtlCol="0" anchor="ctr"/>
          <a:lstStyle/>
          <a:p>
            <a:pPr algn="r" indent="0" marL="0">
              <a:buNone/>
            </a:pPr>
            <a:r>
              <a:rPr lang="en-US" sz="800" dirty="0">
                <a:solidFill>
                  <a:srgbClr val="6B838D"/>
                </a:solidFill>
                <a:latin typeface="Arial" pitchFamily="34" charset="0"/>
                <a:ea typeface="Arial" pitchFamily="34" charset="-122"/>
                <a:cs typeface="Arial" pitchFamily="34" charset="-120"/>
              </a:rPr>
              <a:t>2.8</a:t>
            </a:r>
            <a:endParaRPr lang="en-US" sz="800" dirty="0"/>
          </a:p>
        </p:txBody>
      </p:sp>
      <p:pic>
        <p:nvPicPr>
          <p:cNvPr id="16" name="Image 0" descr="un2/ppt/media/image7.png">    </p:cNvPr>
          <p:cNvPicPr>
            <a:picLocks noChangeAspect="1"/>
          </p:cNvPicPr>
          <p:nvPr/>
        </p:nvPicPr>
        <p:blipFill>
          <a:blip r:embed="rId1"/>
          <a:stretch>
            <a:fillRect/>
          </a:stretch>
        </p:blipFill>
        <p:spPr>
          <a:xfrm>
            <a:off x="804822" y="4668025"/>
            <a:ext cx="5884027" cy="1879079"/>
          </a:xfrm>
          <a:prstGeom prst="rect">
            <a:avLst/>
          </a:prstGeom>
        </p:spPr>
      </p:pic>
      <p:sp>
        <p:nvSpPr>
          <p:cNvPr id="17" name="Shape 14"/>
          <p:cNvSpPr/>
          <p:nvPr/>
        </p:nvSpPr>
        <p:spPr>
          <a:xfrm>
            <a:off x="7457095" y="4965827"/>
            <a:ext cx="4548977" cy="1258850"/>
          </a:xfrm>
          <a:prstGeom prst="roundRect">
            <a:avLst>
              <a:gd name="adj" fmla="val 2179"/>
            </a:avLst>
          </a:prstGeom>
          <a:solidFill>
            <a:srgbClr val="13252E"/>
          </a:solidFill>
          <a:ln w="12700">
            <a:solidFill>
              <a:srgbClr val="13252E"/>
            </a:solidFill>
            <a:prstDash val="solid"/>
          </a:ln>
        </p:spPr>
      </p:sp>
      <p:sp>
        <p:nvSpPr>
          <p:cNvPr id="18" name="Shape 15"/>
          <p:cNvSpPr/>
          <p:nvPr/>
        </p:nvSpPr>
        <p:spPr>
          <a:xfrm>
            <a:off x="7585111" y="5093843"/>
            <a:ext cx="658368" cy="274320"/>
          </a:xfrm>
          <a:prstGeom prst="roundRect">
            <a:avLst>
              <a:gd name="adj" fmla="val 23333"/>
            </a:avLst>
          </a:prstGeom>
          <a:solidFill>
            <a:srgbClr val="5CC8C2"/>
          </a:solidFill>
          <a:ln w="12700">
            <a:solidFill>
              <a:srgbClr val="5CC8C2"/>
            </a:solidFill>
            <a:prstDash val="solid"/>
          </a:ln>
        </p:spPr>
      </p:sp>
      <p:sp>
        <p:nvSpPr>
          <p:cNvPr id="19" name="Text 16"/>
          <p:cNvSpPr/>
          <p:nvPr/>
        </p:nvSpPr>
        <p:spPr>
          <a:xfrm>
            <a:off x="7585111" y="5093843"/>
            <a:ext cx="658368" cy="274320"/>
          </a:xfrm>
          <a:prstGeom prst="rect">
            <a:avLst/>
          </a:prstGeom>
          <a:noFill/>
          <a:ln/>
        </p:spPr>
        <p:txBody>
          <a:bodyPr wrap="square" lIns="0" tIns="0" rIns="0" bIns="0" rtlCol="0" anchor="ctr"/>
          <a:lstStyle/>
          <a:p>
            <a:pPr algn="ctr" indent="0" marL="0">
              <a:buNone/>
            </a:pPr>
            <a:r>
              <a:rPr lang="en-US" sz="1000" b="1" spc="40" kern="0" dirty="0">
                <a:solidFill>
                  <a:srgbClr val="13252E"/>
                </a:solidFill>
                <a:latin typeface="Arial" pitchFamily="34" charset="0"/>
                <a:ea typeface="Arial" pitchFamily="34" charset="-122"/>
                <a:cs typeface="Arial" pitchFamily="34" charset="-120"/>
              </a:rPr>
              <a:t>Note</a:t>
            </a:r>
            <a:endParaRPr lang="en-US" sz="1000" dirty="0"/>
          </a:p>
        </p:txBody>
      </p:sp>
      <p:sp>
        <p:nvSpPr>
          <p:cNvPr id="20" name="Text 17"/>
          <p:cNvSpPr/>
          <p:nvPr/>
        </p:nvSpPr>
        <p:spPr>
          <a:xfrm>
            <a:off x="11439144" y="5093843"/>
            <a:ext cx="457200" cy="274320"/>
          </a:xfrm>
          <a:prstGeom prst="rect">
            <a:avLst/>
          </a:prstGeom>
          <a:noFill/>
          <a:ln/>
        </p:spPr>
        <p:txBody>
          <a:bodyPr wrap="square" lIns="0" tIns="0" rIns="0" bIns="0" rtlCol="0" anchor="ctr"/>
          <a:lstStyle/>
          <a:p>
            <a:pPr algn="r" indent="0" marL="0">
              <a:buNone/>
            </a:pPr>
            <a:r>
              <a:rPr lang="en-US" sz="800" dirty="0">
                <a:solidFill>
                  <a:srgbClr val="7C949C"/>
                </a:solidFill>
                <a:latin typeface="Arial" pitchFamily="34" charset="0"/>
                <a:ea typeface="Arial" pitchFamily="34" charset="-122"/>
                <a:cs typeface="Arial" pitchFamily="34" charset="-120"/>
              </a:rPr>
              <a:t>2.9</a:t>
            </a:r>
            <a:endParaRPr lang="en-US" sz="800" dirty="0"/>
          </a:p>
        </p:txBody>
      </p:sp>
      <p:sp>
        <p:nvSpPr>
          <p:cNvPr id="21" name="Text 18"/>
          <p:cNvSpPr/>
          <p:nvPr/>
        </p:nvSpPr>
        <p:spPr>
          <a:xfrm>
            <a:off x="7585111" y="5441315"/>
            <a:ext cx="4292945" cy="746786"/>
          </a:xfrm>
          <a:prstGeom prst="rect">
            <a:avLst/>
          </a:prstGeom>
          <a:noFill/>
          <a:ln/>
        </p:spPr>
        <p:txBody>
          <a:bodyPr wrap="square" lIns="0" tIns="0" rIns="0" bIns="0" rtlCol="0" anchor="ctr"/>
          <a:lstStyle/>
          <a:p>
            <a:pPr indent="0" marL="0">
              <a:lnSpc>
                <a:spcPct val="120000"/>
              </a:lnSpc>
              <a:buNone/>
            </a:pPr>
            <a:r>
              <a:rPr lang="en-US" sz="1300" b="1" dirty="0">
                <a:solidFill>
                  <a:srgbClr val="FFFFFF"/>
                </a:solidFill>
                <a:latin typeface="Cambria" pitchFamily="34" charset="0"/>
                <a:ea typeface="Cambria" pitchFamily="34" charset="-122"/>
                <a:cs typeface="Cambria" pitchFamily="34" charset="-120"/>
              </a:rPr>
              <a:t>The physical layer is responsible for movements of individual bits from one hop (node) to the next.</a:t>
            </a:r>
            <a:endParaRPr lang="en-US" sz="13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E9EFF1"/>
        </a:solidFill>
      </p:bgPr>
    </p:bg>
    <p:spTree>
      <p:nvGrpSpPr>
        <p:cNvPr id="1" name=""/>
        <p:cNvGrpSpPr/>
        <p:nvPr/>
      </p:nvGrpSpPr>
      <p:grpSpPr>
        <a:xfrm>
          <a:off x="0" y="0"/>
          <a:ext cx="0" cy="0"/>
          <a:chOff x="0" y="0"/>
          <a:chExt cx="0" cy="0"/>
        </a:xfrm>
      </p:grpSpPr>
      <p:sp>
        <p:nvSpPr>
          <p:cNvPr id="2" name="Shape 0"/>
          <p:cNvSpPr/>
          <p:nvPr/>
        </p:nvSpPr>
        <p:spPr>
          <a:xfrm>
            <a:off x="228600" y="182880"/>
            <a:ext cx="6429607" cy="2617026"/>
          </a:xfrm>
          <a:prstGeom prst="roundRect">
            <a:avLst>
              <a:gd name="adj" fmla="val 1048"/>
            </a:avLst>
          </a:prstGeom>
          <a:solidFill>
            <a:srgbClr val="FFFFFF"/>
          </a:solidFill>
          <a:ln w="12700">
            <a:solidFill>
              <a:srgbClr val="CFDCE0"/>
            </a:solidFill>
            <a:prstDash val="solid"/>
          </a:ln>
        </p:spPr>
      </p:sp>
      <p:sp>
        <p:nvSpPr>
          <p:cNvPr id="3" name="Shape 1"/>
          <p:cNvSpPr/>
          <p:nvPr/>
        </p:nvSpPr>
        <p:spPr>
          <a:xfrm>
            <a:off x="356616" y="310896"/>
            <a:ext cx="786384" cy="256032"/>
          </a:xfrm>
          <a:prstGeom prst="roundRect">
            <a:avLst>
              <a:gd name="adj" fmla="val 25000"/>
            </a:avLst>
          </a:prstGeom>
          <a:solidFill>
            <a:srgbClr val="0F7A85"/>
          </a:solidFill>
          <a:ln w="12700">
            <a:solidFill>
              <a:srgbClr val="0F7A85"/>
            </a:solidFill>
            <a:prstDash val="solid"/>
          </a:ln>
        </p:spPr>
      </p:sp>
      <p:sp>
        <p:nvSpPr>
          <p:cNvPr id="4" name="Text 2"/>
          <p:cNvSpPr/>
          <p:nvPr/>
        </p:nvSpPr>
        <p:spPr>
          <a:xfrm>
            <a:off x="356616" y="310896"/>
            <a:ext cx="786384" cy="256032"/>
          </a:xfrm>
          <a:prstGeom prst="rect">
            <a:avLst/>
          </a:prstGeom>
          <a:noFill/>
          <a:ln/>
        </p:spPr>
        <p:txBody>
          <a:bodyPr wrap="square" lIns="0" tIns="0" rIns="0" bIns="0" rtlCol="0" anchor="ctr"/>
          <a:lstStyle/>
          <a:p>
            <a:pPr algn="ctr" indent="0" marL="0">
              <a:buNone/>
            </a:pPr>
            <a:r>
              <a:rPr lang="en-US" sz="1000" b="1" spc="40" kern="0" dirty="0">
                <a:solidFill>
                  <a:srgbClr val="FFFFFF"/>
                </a:solidFill>
                <a:latin typeface="Arial" pitchFamily="34" charset="0"/>
                <a:ea typeface="Arial" pitchFamily="34" charset="-122"/>
                <a:cs typeface="Arial" pitchFamily="34" charset="-120"/>
              </a:rPr>
              <a:t>Figure 2.6</a:t>
            </a:r>
            <a:endParaRPr lang="en-US" sz="1000" dirty="0"/>
          </a:p>
        </p:txBody>
      </p:sp>
      <p:sp>
        <p:nvSpPr>
          <p:cNvPr id="5" name="Text 3"/>
          <p:cNvSpPr/>
          <p:nvPr/>
        </p:nvSpPr>
        <p:spPr>
          <a:xfrm>
            <a:off x="1252728" y="256032"/>
            <a:ext cx="4820263" cy="420624"/>
          </a:xfrm>
          <a:prstGeom prst="rect">
            <a:avLst/>
          </a:prstGeom>
          <a:noFill/>
          <a:ln/>
        </p:spPr>
        <p:txBody>
          <a:bodyPr wrap="square" lIns="0" tIns="0" rIns="0" bIns="0" rtlCol="0" anchor="ctr"/>
          <a:lstStyle/>
          <a:p>
            <a:pPr indent="0" marL="0">
              <a:lnSpc>
                <a:spcPct val="92000"/>
              </a:lnSpc>
              <a:buNone/>
            </a:pPr>
            <a:r>
              <a:rPr lang="en-US" sz="1300" b="1" dirty="0">
                <a:solidFill>
                  <a:srgbClr val="13252E"/>
                </a:solidFill>
                <a:latin typeface="Arial" pitchFamily="34" charset="0"/>
                <a:ea typeface="Arial" pitchFamily="34" charset="-122"/>
                <a:cs typeface="Arial" pitchFamily="34" charset="-120"/>
              </a:rPr>
              <a:t>Data link layer</a:t>
            </a:r>
            <a:endParaRPr lang="en-US" sz="1300" dirty="0"/>
          </a:p>
        </p:txBody>
      </p:sp>
      <p:sp>
        <p:nvSpPr>
          <p:cNvPr id="6" name="Text 4"/>
          <p:cNvSpPr/>
          <p:nvPr/>
        </p:nvSpPr>
        <p:spPr>
          <a:xfrm>
            <a:off x="6072991" y="283464"/>
            <a:ext cx="457200" cy="310896"/>
          </a:xfrm>
          <a:prstGeom prst="rect">
            <a:avLst/>
          </a:prstGeom>
          <a:noFill/>
          <a:ln/>
        </p:spPr>
        <p:txBody>
          <a:bodyPr wrap="square" lIns="0" tIns="0" rIns="0" bIns="0" rtlCol="0" anchor="ctr"/>
          <a:lstStyle/>
          <a:p>
            <a:pPr algn="r" indent="0" marL="0">
              <a:buNone/>
            </a:pPr>
            <a:r>
              <a:rPr lang="en-US" sz="800" dirty="0">
                <a:solidFill>
                  <a:srgbClr val="6B838D"/>
                </a:solidFill>
                <a:latin typeface="Arial" pitchFamily="34" charset="0"/>
                <a:ea typeface="Arial" pitchFamily="34" charset="-122"/>
                <a:cs typeface="Arial" pitchFamily="34" charset="-120"/>
              </a:rPr>
              <a:t>2.10</a:t>
            </a:r>
            <a:endParaRPr lang="en-US" sz="800" dirty="0"/>
          </a:p>
        </p:txBody>
      </p:sp>
      <p:pic>
        <p:nvPicPr>
          <p:cNvPr id="7" name="Image 0" descr="un2/ppt/media/image9.png">    </p:cNvPr>
          <p:cNvPicPr>
            <a:picLocks noChangeAspect="1"/>
          </p:cNvPicPr>
          <p:nvPr/>
        </p:nvPicPr>
        <p:blipFill>
          <a:blip r:embed="rId1"/>
          <a:stretch>
            <a:fillRect/>
          </a:stretch>
        </p:blipFill>
        <p:spPr>
          <a:xfrm>
            <a:off x="356616" y="621792"/>
            <a:ext cx="6173575" cy="2050098"/>
          </a:xfrm>
          <a:prstGeom prst="rect">
            <a:avLst/>
          </a:prstGeom>
        </p:spPr>
      </p:pic>
      <p:sp>
        <p:nvSpPr>
          <p:cNvPr id="8" name="Shape 5"/>
          <p:cNvSpPr/>
          <p:nvPr/>
        </p:nvSpPr>
        <p:spPr>
          <a:xfrm>
            <a:off x="182880" y="2946210"/>
            <a:ext cx="6521047" cy="1258850"/>
          </a:xfrm>
          <a:prstGeom prst="roundRect">
            <a:avLst>
              <a:gd name="adj" fmla="val 2179"/>
            </a:avLst>
          </a:prstGeom>
          <a:solidFill>
            <a:srgbClr val="13252E"/>
          </a:solidFill>
          <a:ln w="12700">
            <a:solidFill>
              <a:srgbClr val="13252E"/>
            </a:solidFill>
            <a:prstDash val="solid"/>
          </a:ln>
        </p:spPr>
      </p:sp>
      <p:sp>
        <p:nvSpPr>
          <p:cNvPr id="9" name="Shape 6"/>
          <p:cNvSpPr/>
          <p:nvPr/>
        </p:nvSpPr>
        <p:spPr>
          <a:xfrm>
            <a:off x="310896" y="3074226"/>
            <a:ext cx="658368" cy="274320"/>
          </a:xfrm>
          <a:prstGeom prst="roundRect">
            <a:avLst>
              <a:gd name="adj" fmla="val 23333"/>
            </a:avLst>
          </a:prstGeom>
          <a:solidFill>
            <a:srgbClr val="5CC8C2"/>
          </a:solidFill>
          <a:ln w="12700">
            <a:solidFill>
              <a:srgbClr val="5CC8C2"/>
            </a:solidFill>
            <a:prstDash val="solid"/>
          </a:ln>
        </p:spPr>
      </p:sp>
      <p:sp>
        <p:nvSpPr>
          <p:cNvPr id="10" name="Text 7"/>
          <p:cNvSpPr/>
          <p:nvPr/>
        </p:nvSpPr>
        <p:spPr>
          <a:xfrm>
            <a:off x="310896" y="3074226"/>
            <a:ext cx="658368" cy="274320"/>
          </a:xfrm>
          <a:prstGeom prst="rect">
            <a:avLst/>
          </a:prstGeom>
          <a:noFill/>
          <a:ln/>
        </p:spPr>
        <p:txBody>
          <a:bodyPr wrap="square" lIns="0" tIns="0" rIns="0" bIns="0" rtlCol="0" anchor="ctr"/>
          <a:lstStyle/>
          <a:p>
            <a:pPr algn="ctr" indent="0" marL="0">
              <a:buNone/>
            </a:pPr>
            <a:r>
              <a:rPr lang="en-US" sz="1000" b="1" spc="40" kern="0" dirty="0">
                <a:solidFill>
                  <a:srgbClr val="13252E"/>
                </a:solidFill>
                <a:latin typeface="Arial" pitchFamily="34" charset="0"/>
                <a:ea typeface="Arial" pitchFamily="34" charset="-122"/>
                <a:cs typeface="Arial" pitchFamily="34" charset="-120"/>
              </a:rPr>
              <a:t>Note</a:t>
            </a:r>
            <a:endParaRPr lang="en-US" sz="1000" dirty="0"/>
          </a:p>
        </p:txBody>
      </p:sp>
      <p:sp>
        <p:nvSpPr>
          <p:cNvPr id="11" name="Text 8"/>
          <p:cNvSpPr/>
          <p:nvPr/>
        </p:nvSpPr>
        <p:spPr>
          <a:xfrm>
            <a:off x="6136999" y="3074226"/>
            <a:ext cx="457200" cy="274320"/>
          </a:xfrm>
          <a:prstGeom prst="rect">
            <a:avLst/>
          </a:prstGeom>
          <a:noFill/>
          <a:ln/>
        </p:spPr>
        <p:txBody>
          <a:bodyPr wrap="square" lIns="0" tIns="0" rIns="0" bIns="0" rtlCol="0" anchor="ctr"/>
          <a:lstStyle/>
          <a:p>
            <a:pPr algn="r" indent="0" marL="0">
              <a:buNone/>
            </a:pPr>
            <a:r>
              <a:rPr lang="en-US" sz="800" dirty="0">
                <a:solidFill>
                  <a:srgbClr val="7C949C"/>
                </a:solidFill>
                <a:latin typeface="Arial" pitchFamily="34" charset="0"/>
                <a:ea typeface="Arial" pitchFamily="34" charset="-122"/>
                <a:cs typeface="Arial" pitchFamily="34" charset="-120"/>
              </a:rPr>
              <a:t>2.11</a:t>
            </a:r>
            <a:endParaRPr lang="en-US" sz="800" dirty="0"/>
          </a:p>
        </p:txBody>
      </p:sp>
      <p:sp>
        <p:nvSpPr>
          <p:cNvPr id="12" name="Text 9"/>
          <p:cNvSpPr/>
          <p:nvPr/>
        </p:nvSpPr>
        <p:spPr>
          <a:xfrm>
            <a:off x="310896" y="3421698"/>
            <a:ext cx="6265015" cy="746786"/>
          </a:xfrm>
          <a:prstGeom prst="rect">
            <a:avLst/>
          </a:prstGeom>
          <a:noFill/>
          <a:ln/>
        </p:spPr>
        <p:txBody>
          <a:bodyPr wrap="square" lIns="0" tIns="0" rIns="0" bIns="0" rtlCol="0" anchor="ctr"/>
          <a:lstStyle/>
          <a:p>
            <a:pPr indent="0" marL="0">
              <a:lnSpc>
                <a:spcPct val="120000"/>
              </a:lnSpc>
              <a:buNone/>
            </a:pPr>
            <a:r>
              <a:rPr lang="en-US" sz="1300" b="1" dirty="0">
                <a:solidFill>
                  <a:srgbClr val="FFFFFF"/>
                </a:solidFill>
                <a:latin typeface="Cambria" pitchFamily="34" charset="0"/>
                <a:ea typeface="Cambria" pitchFamily="34" charset="-122"/>
                <a:cs typeface="Cambria" pitchFamily="34" charset="-120"/>
              </a:rPr>
              <a:t>The data link layer is responsible for moving frames from one hop (node) to the next.</a:t>
            </a:r>
            <a:endParaRPr lang="en-US" sz="1300" dirty="0"/>
          </a:p>
        </p:txBody>
      </p:sp>
      <p:sp>
        <p:nvSpPr>
          <p:cNvPr id="13" name="Shape 10"/>
          <p:cNvSpPr/>
          <p:nvPr/>
        </p:nvSpPr>
        <p:spPr>
          <a:xfrm>
            <a:off x="6850231" y="1340640"/>
            <a:ext cx="5155841" cy="4176721"/>
          </a:xfrm>
          <a:prstGeom prst="roundRect">
            <a:avLst>
              <a:gd name="adj" fmla="val 657"/>
            </a:avLst>
          </a:prstGeom>
          <a:solidFill>
            <a:srgbClr val="FFFFFF"/>
          </a:solidFill>
          <a:ln w="12700">
            <a:solidFill>
              <a:srgbClr val="CFDCE0"/>
            </a:solidFill>
            <a:prstDash val="solid"/>
          </a:ln>
        </p:spPr>
      </p:sp>
      <p:sp>
        <p:nvSpPr>
          <p:cNvPr id="14" name="Shape 11"/>
          <p:cNvSpPr/>
          <p:nvPr/>
        </p:nvSpPr>
        <p:spPr>
          <a:xfrm>
            <a:off x="6978247" y="1468656"/>
            <a:ext cx="786384" cy="256032"/>
          </a:xfrm>
          <a:prstGeom prst="roundRect">
            <a:avLst>
              <a:gd name="adj" fmla="val 25000"/>
            </a:avLst>
          </a:prstGeom>
          <a:solidFill>
            <a:srgbClr val="0F7A85"/>
          </a:solidFill>
          <a:ln w="12700">
            <a:solidFill>
              <a:srgbClr val="0F7A85"/>
            </a:solidFill>
            <a:prstDash val="solid"/>
          </a:ln>
        </p:spPr>
      </p:sp>
      <p:sp>
        <p:nvSpPr>
          <p:cNvPr id="15" name="Text 12"/>
          <p:cNvSpPr/>
          <p:nvPr/>
        </p:nvSpPr>
        <p:spPr>
          <a:xfrm>
            <a:off x="6978247" y="1468656"/>
            <a:ext cx="786384" cy="256032"/>
          </a:xfrm>
          <a:prstGeom prst="rect">
            <a:avLst/>
          </a:prstGeom>
          <a:noFill/>
          <a:ln/>
        </p:spPr>
        <p:txBody>
          <a:bodyPr wrap="square" lIns="0" tIns="0" rIns="0" bIns="0" rtlCol="0" anchor="ctr"/>
          <a:lstStyle/>
          <a:p>
            <a:pPr algn="ctr" indent="0" marL="0">
              <a:buNone/>
            </a:pPr>
            <a:r>
              <a:rPr lang="en-US" sz="1000" b="1" spc="40" kern="0" dirty="0">
                <a:solidFill>
                  <a:srgbClr val="FFFFFF"/>
                </a:solidFill>
                <a:latin typeface="Arial" pitchFamily="34" charset="0"/>
                <a:ea typeface="Arial" pitchFamily="34" charset="-122"/>
                <a:cs typeface="Arial" pitchFamily="34" charset="-120"/>
              </a:rPr>
              <a:t>Figure 2.7</a:t>
            </a:r>
            <a:endParaRPr lang="en-US" sz="1000" dirty="0"/>
          </a:p>
        </p:txBody>
      </p:sp>
      <p:sp>
        <p:nvSpPr>
          <p:cNvPr id="16" name="Text 13"/>
          <p:cNvSpPr/>
          <p:nvPr/>
        </p:nvSpPr>
        <p:spPr>
          <a:xfrm>
            <a:off x="7874359" y="1413792"/>
            <a:ext cx="3546497" cy="420624"/>
          </a:xfrm>
          <a:prstGeom prst="rect">
            <a:avLst/>
          </a:prstGeom>
          <a:noFill/>
          <a:ln/>
        </p:spPr>
        <p:txBody>
          <a:bodyPr wrap="square" lIns="0" tIns="0" rIns="0" bIns="0" rtlCol="0" anchor="ctr"/>
          <a:lstStyle/>
          <a:p>
            <a:pPr indent="0" marL="0">
              <a:lnSpc>
                <a:spcPct val="92000"/>
              </a:lnSpc>
              <a:buNone/>
            </a:pPr>
            <a:r>
              <a:rPr lang="en-US" sz="1300" b="1" dirty="0">
                <a:solidFill>
                  <a:srgbClr val="13252E"/>
                </a:solidFill>
                <a:latin typeface="Arial" pitchFamily="34" charset="0"/>
                <a:ea typeface="Arial" pitchFamily="34" charset="-122"/>
                <a:cs typeface="Arial" pitchFamily="34" charset="-120"/>
              </a:rPr>
              <a:t>Hop-to-hop delivery</a:t>
            </a:r>
            <a:endParaRPr lang="en-US" sz="1300" dirty="0"/>
          </a:p>
        </p:txBody>
      </p:sp>
      <p:sp>
        <p:nvSpPr>
          <p:cNvPr id="17" name="Text 14"/>
          <p:cNvSpPr/>
          <p:nvPr/>
        </p:nvSpPr>
        <p:spPr>
          <a:xfrm>
            <a:off x="11420856" y="1441224"/>
            <a:ext cx="457200" cy="310896"/>
          </a:xfrm>
          <a:prstGeom prst="rect">
            <a:avLst/>
          </a:prstGeom>
          <a:noFill/>
          <a:ln/>
        </p:spPr>
        <p:txBody>
          <a:bodyPr wrap="square" lIns="0" tIns="0" rIns="0" bIns="0" rtlCol="0" anchor="ctr"/>
          <a:lstStyle/>
          <a:p>
            <a:pPr algn="r" indent="0" marL="0">
              <a:buNone/>
            </a:pPr>
            <a:r>
              <a:rPr lang="en-US" sz="800" dirty="0">
                <a:solidFill>
                  <a:srgbClr val="6B838D"/>
                </a:solidFill>
                <a:latin typeface="Arial" pitchFamily="34" charset="0"/>
                <a:ea typeface="Arial" pitchFamily="34" charset="-122"/>
                <a:cs typeface="Arial" pitchFamily="34" charset="-120"/>
              </a:rPr>
              <a:t>2.12</a:t>
            </a:r>
            <a:endParaRPr lang="en-US" sz="800" dirty="0"/>
          </a:p>
        </p:txBody>
      </p:sp>
      <p:pic>
        <p:nvPicPr>
          <p:cNvPr id="18" name="Image 1" descr="un2/ppt/media/image10.png">    </p:cNvPr>
          <p:cNvPicPr>
            <a:picLocks noChangeAspect="1"/>
          </p:cNvPicPr>
          <p:nvPr/>
        </p:nvPicPr>
        <p:blipFill>
          <a:blip r:embed="rId2"/>
          <a:stretch>
            <a:fillRect/>
          </a:stretch>
        </p:blipFill>
        <p:spPr>
          <a:xfrm>
            <a:off x="6978247" y="1779552"/>
            <a:ext cx="4899809" cy="3609793"/>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E9EFF1"/>
        </a:solidFill>
      </p:bgPr>
    </p:bg>
    <p:spTree>
      <p:nvGrpSpPr>
        <p:cNvPr id="1" name=""/>
        <p:cNvGrpSpPr/>
        <p:nvPr/>
      </p:nvGrpSpPr>
      <p:grpSpPr>
        <a:xfrm>
          <a:off x="0" y="0"/>
          <a:ext cx="0" cy="0"/>
          <a:chOff x="0" y="0"/>
          <a:chExt cx="0" cy="0"/>
        </a:xfrm>
      </p:grpSpPr>
      <p:sp>
        <p:nvSpPr>
          <p:cNvPr id="2" name="Shape 0"/>
          <p:cNvSpPr/>
          <p:nvPr/>
        </p:nvSpPr>
        <p:spPr>
          <a:xfrm>
            <a:off x="228600" y="182880"/>
            <a:ext cx="6618202" cy="2703173"/>
          </a:xfrm>
          <a:prstGeom prst="roundRect">
            <a:avLst>
              <a:gd name="adj" fmla="val 1015"/>
            </a:avLst>
          </a:prstGeom>
          <a:solidFill>
            <a:srgbClr val="FFFFFF"/>
          </a:solidFill>
          <a:ln w="12700">
            <a:solidFill>
              <a:srgbClr val="CFDCE0"/>
            </a:solidFill>
            <a:prstDash val="solid"/>
          </a:ln>
        </p:spPr>
      </p:sp>
      <p:sp>
        <p:nvSpPr>
          <p:cNvPr id="3" name="Shape 1"/>
          <p:cNvSpPr/>
          <p:nvPr/>
        </p:nvSpPr>
        <p:spPr>
          <a:xfrm>
            <a:off x="356616" y="310896"/>
            <a:ext cx="786384" cy="256032"/>
          </a:xfrm>
          <a:prstGeom prst="roundRect">
            <a:avLst>
              <a:gd name="adj" fmla="val 25000"/>
            </a:avLst>
          </a:prstGeom>
          <a:solidFill>
            <a:srgbClr val="0F7A85"/>
          </a:solidFill>
          <a:ln w="12700">
            <a:solidFill>
              <a:srgbClr val="0F7A85"/>
            </a:solidFill>
            <a:prstDash val="solid"/>
          </a:ln>
        </p:spPr>
      </p:sp>
      <p:sp>
        <p:nvSpPr>
          <p:cNvPr id="4" name="Text 2"/>
          <p:cNvSpPr/>
          <p:nvPr/>
        </p:nvSpPr>
        <p:spPr>
          <a:xfrm>
            <a:off x="356616" y="310896"/>
            <a:ext cx="786384" cy="256032"/>
          </a:xfrm>
          <a:prstGeom prst="rect">
            <a:avLst/>
          </a:prstGeom>
          <a:noFill/>
          <a:ln/>
        </p:spPr>
        <p:txBody>
          <a:bodyPr wrap="square" lIns="0" tIns="0" rIns="0" bIns="0" rtlCol="0" anchor="ctr"/>
          <a:lstStyle/>
          <a:p>
            <a:pPr algn="ctr" indent="0" marL="0">
              <a:buNone/>
            </a:pPr>
            <a:r>
              <a:rPr lang="en-US" sz="1000" b="1" spc="40" kern="0" dirty="0">
                <a:solidFill>
                  <a:srgbClr val="FFFFFF"/>
                </a:solidFill>
                <a:latin typeface="Arial" pitchFamily="34" charset="0"/>
                <a:ea typeface="Arial" pitchFamily="34" charset="-122"/>
                <a:cs typeface="Arial" pitchFamily="34" charset="-120"/>
              </a:rPr>
              <a:t>Figure 2.8</a:t>
            </a:r>
            <a:endParaRPr lang="en-US" sz="1000" dirty="0"/>
          </a:p>
        </p:txBody>
      </p:sp>
      <p:sp>
        <p:nvSpPr>
          <p:cNvPr id="5" name="Text 3"/>
          <p:cNvSpPr/>
          <p:nvPr/>
        </p:nvSpPr>
        <p:spPr>
          <a:xfrm>
            <a:off x="1252728" y="256032"/>
            <a:ext cx="5008858" cy="420624"/>
          </a:xfrm>
          <a:prstGeom prst="rect">
            <a:avLst/>
          </a:prstGeom>
          <a:noFill/>
          <a:ln/>
        </p:spPr>
        <p:txBody>
          <a:bodyPr wrap="square" lIns="0" tIns="0" rIns="0" bIns="0" rtlCol="0" anchor="ctr"/>
          <a:lstStyle/>
          <a:p>
            <a:pPr indent="0" marL="0">
              <a:lnSpc>
                <a:spcPct val="92000"/>
              </a:lnSpc>
              <a:buNone/>
            </a:pPr>
            <a:r>
              <a:rPr lang="en-US" sz="1300" b="1" dirty="0">
                <a:solidFill>
                  <a:srgbClr val="13252E"/>
                </a:solidFill>
                <a:latin typeface="Arial" pitchFamily="34" charset="0"/>
                <a:ea typeface="Arial" pitchFamily="34" charset="-122"/>
                <a:cs typeface="Arial" pitchFamily="34" charset="-120"/>
              </a:rPr>
              <a:t>Network layer</a:t>
            </a:r>
            <a:endParaRPr lang="en-US" sz="1300" dirty="0"/>
          </a:p>
        </p:txBody>
      </p:sp>
      <p:sp>
        <p:nvSpPr>
          <p:cNvPr id="6" name="Text 4"/>
          <p:cNvSpPr/>
          <p:nvPr/>
        </p:nvSpPr>
        <p:spPr>
          <a:xfrm>
            <a:off x="6261586" y="283464"/>
            <a:ext cx="457200" cy="310896"/>
          </a:xfrm>
          <a:prstGeom prst="rect">
            <a:avLst/>
          </a:prstGeom>
          <a:noFill/>
          <a:ln/>
        </p:spPr>
        <p:txBody>
          <a:bodyPr wrap="square" lIns="0" tIns="0" rIns="0" bIns="0" rtlCol="0" anchor="ctr"/>
          <a:lstStyle/>
          <a:p>
            <a:pPr algn="r" indent="0" marL="0">
              <a:buNone/>
            </a:pPr>
            <a:r>
              <a:rPr lang="en-US" sz="800" dirty="0">
                <a:solidFill>
                  <a:srgbClr val="6B838D"/>
                </a:solidFill>
                <a:latin typeface="Arial" pitchFamily="34" charset="0"/>
                <a:ea typeface="Arial" pitchFamily="34" charset="-122"/>
                <a:cs typeface="Arial" pitchFamily="34" charset="-120"/>
              </a:rPr>
              <a:t>2.13</a:t>
            </a:r>
            <a:endParaRPr lang="en-US" sz="800" dirty="0"/>
          </a:p>
        </p:txBody>
      </p:sp>
      <p:pic>
        <p:nvPicPr>
          <p:cNvPr id="7" name="Image 0" descr="un2/ppt/media/image11.png">    </p:cNvPr>
          <p:cNvPicPr>
            <a:picLocks noChangeAspect="1"/>
          </p:cNvPicPr>
          <p:nvPr/>
        </p:nvPicPr>
        <p:blipFill>
          <a:blip r:embed="rId1"/>
          <a:stretch>
            <a:fillRect/>
          </a:stretch>
        </p:blipFill>
        <p:spPr>
          <a:xfrm>
            <a:off x="356616" y="621792"/>
            <a:ext cx="6362170" cy="2136245"/>
          </a:xfrm>
          <a:prstGeom prst="rect">
            <a:avLst/>
          </a:prstGeom>
        </p:spPr>
      </p:pic>
      <p:sp>
        <p:nvSpPr>
          <p:cNvPr id="8" name="Shape 5"/>
          <p:cNvSpPr/>
          <p:nvPr/>
        </p:nvSpPr>
        <p:spPr>
          <a:xfrm>
            <a:off x="182880" y="3032357"/>
            <a:ext cx="6709642" cy="1258850"/>
          </a:xfrm>
          <a:prstGeom prst="roundRect">
            <a:avLst>
              <a:gd name="adj" fmla="val 2179"/>
            </a:avLst>
          </a:prstGeom>
          <a:solidFill>
            <a:srgbClr val="13252E"/>
          </a:solidFill>
          <a:ln w="12700">
            <a:solidFill>
              <a:srgbClr val="13252E"/>
            </a:solidFill>
            <a:prstDash val="solid"/>
          </a:ln>
        </p:spPr>
      </p:sp>
      <p:sp>
        <p:nvSpPr>
          <p:cNvPr id="9" name="Shape 6"/>
          <p:cNvSpPr/>
          <p:nvPr/>
        </p:nvSpPr>
        <p:spPr>
          <a:xfrm>
            <a:off x="310896" y="3160373"/>
            <a:ext cx="658368" cy="274320"/>
          </a:xfrm>
          <a:prstGeom prst="roundRect">
            <a:avLst>
              <a:gd name="adj" fmla="val 23333"/>
            </a:avLst>
          </a:prstGeom>
          <a:solidFill>
            <a:srgbClr val="5CC8C2"/>
          </a:solidFill>
          <a:ln w="12700">
            <a:solidFill>
              <a:srgbClr val="5CC8C2"/>
            </a:solidFill>
            <a:prstDash val="solid"/>
          </a:ln>
        </p:spPr>
      </p:sp>
      <p:sp>
        <p:nvSpPr>
          <p:cNvPr id="10" name="Text 7"/>
          <p:cNvSpPr/>
          <p:nvPr/>
        </p:nvSpPr>
        <p:spPr>
          <a:xfrm>
            <a:off x="310896" y="3160373"/>
            <a:ext cx="658368" cy="274320"/>
          </a:xfrm>
          <a:prstGeom prst="rect">
            <a:avLst/>
          </a:prstGeom>
          <a:noFill/>
          <a:ln/>
        </p:spPr>
        <p:txBody>
          <a:bodyPr wrap="square" lIns="0" tIns="0" rIns="0" bIns="0" rtlCol="0" anchor="ctr"/>
          <a:lstStyle/>
          <a:p>
            <a:pPr algn="ctr" indent="0" marL="0">
              <a:buNone/>
            </a:pPr>
            <a:r>
              <a:rPr lang="en-US" sz="1000" b="1" spc="40" kern="0" dirty="0">
                <a:solidFill>
                  <a:srgbClr val="13252E"/>
                </a:solidFill>
                <a:latin typeface="Arial" pitchFamily="34" charset="0"/>
                <a:ea typeface="Arial" pitchFamily="34" charset="-122"/>
                <a:cs typeface="Arial" pitchFamily="34" charset="-120"/>
              </a:rPr>
              <a:t>Note</a:t>
            </a:r>
            <a:endParaRPr lang="en-US" sz="1000" dirty="0"/>
          </a:p>
        </p:txBody>
      </p:sp>
      <p:sp>
        <p:nvSpPr>
          <p:cNvPr id="11" name="Text 8"/>
          <p:cNvSpPr/>
          <p:nvPr/>
        </p:nvSpPr>
        <p:spPr>
          <a:xfrm>
            <a:off x="6325594" y="3160373"/>
            <a:ext cx="457200" cy="274320"/>
          </a:xfrm>
          <a:prstGeom prst="rect">
            <a:avLst/>
          </a:prstGeom>
          <a:noFill/>
          <a:ln/>
        </p:spPr>
        <p:txBody>
          <a:bodyPr wrap="square" lIns="0" tIns="0" rIns="0" bIns="0" rtlCol="0" anchor="ctr"/>
          <a:lstStyle/>
          <a:p>
            <a:pPr algn="r" indent="0" marL="0">
              <a:buNone/>
            </a:pPr>
            <a:r>
              <a:rPr lang="en-US" sz="800" dirty="0">
                <a:solidFill>
                  <a:srgbClr val="7C949C"/>
                </a:solidFill>
                <a:latin typeface="Arial" pitchFamily="34" charset="0"/>
                <a:ea typeface="Arial" pitchFamily="34" charset="-122"/>
                <a:cs typeface="Arial" pitchFamily="34" charset="-120"/>
              </a:rPr>
              <a:t>2.14</a:t>
            </a:r>
            <a:endParaRPr lang="en-US" sz="800" dirty="0"/>
          </a:p>
        </p:txBody>
      </p:sp>
      <p:sp>
        <p:nvSpPr>
          <p:cNvPr id="12" name="Text 9"/>
          <p:cNvSpPr/>
          <p:nvPr/>
        </p:nvSpPr>
        <p:spPr>
          <a:xfrm>
            <a:off x="310896" y="3507845"/>
            <a:ext cx="6453610" cy="746786"/>
          </a:xfrm>
          <a:prstGeom prst="rect">
            <a:avLst/>
          </a:prstGeom>
          <a:noFill/>
          <a:ln/>
        </p:spPr>
        <p:txBody>
          <a:bodyPr wrap="square" lIns="0" tIns="0" rIns="0" bIns="0" rtlCol="0" anchor="ctr"/>
          <a:lstStyle/>
          <a:p>
            <a:pPr indent="0" marL="0">
              <a:lnSpc>
                <a:spcPct val="120000"/>
              </a:lnSpc>
              <a:buNone/>
            </a:pPr>
            <a:r>
              <a:rPr lang="en-US" sz="1300" b="1" dirty="0">
                <a:solidFill>
                  <a:srgbClr val="FFFFFF"/>
                </a:solidFill>
                <a:latin typeface="Cambria" pitchFamily="34" charset="0"/>
                <a:ea typeface="Cambria" pitchFamily="34" charset="-122"/>
                <a:cs typeface="Cambria" pitchFamily="34" charset="-120"/>
              </a:rPr>
              <a:t>The network layer is responsible for the delivery of individual packets from the source host to the destination host.</a:t>
            </a:r>
            <a:endParaRPr lang="en-US" sz="1300" dirty="0"/>
          </a:p>
        </p:txBody>
      </p:sp>
      <p:sp>
        <p:nvSpPr>
          <p:cNvPr id="13" name="Shape 10"/>
          <p:cNvSpPr/>
          <p:nvPr/>
        </p:nvSpPr>
        <p:spPr>
          <a:xfrm>
            <a:off x="7038826" y="909843"/>
            <a:ext cx="4967246" cy="5038314"/>
          </a:xfrm>
          <a:prstGeom prst="roundRect">
            <a:avLst>
              <a:gd name="adj" fmla="val 552"/>
            </a:avLst>
          </a:prstGeom>
          <a:solidFill>
            <a:srgbClr val="FFFFFF"/>
          </a:solidFill>
          <a:ln w="12700">
            <a:solidFill>
              <a:srgbClr val="CFDCE0"/>
            </a:solidFill>
            <a:prstDash val="solid"/>
          </a:ln>
        </p:spPr>
      </p:sp>
      <p:sp>
        <p:nvSpPr>
          <p:cNvPr id="14" name="Shape 11"/>
          <p:cNvSpPr/>
          <p:nvPr/>
        </p:nvSpPr>
        <p:spPr>
          <a:xfrm>
            <a:off x="7166842" y="1037859"/>
            <a:ext cx="786384" cy="256032"/>
          </a:xfrm>
          <a:prstGeom prst="roundRect">
            <a:avLst>
              <a:gd name="adj" fmla="val 25000"/>
            </a:avLst>
          </a:prstGeom>
          <a:solidFill>
            <a:srgbClr val="0F7A85"/>
          </a:solidFill>
          <a:ln w="12700">
            <a:solidFill>
              <a:srgbClr val="0F7A85"/>
            </a:solidFill>
            <a:prstDash val="solid"/>
          </a:ln>
        </p:spPr>
      </p:sp>
      <p:sp>
        <p:nvSpPr>
          <p:cNvPr id="15" name="Text 12"/>
          <p:cNvSpPr/>
          <p:nvPr/>
        </p:nvSpPr>
        <p:spPr>
          <a:xfrm>
            <a:off x="7166842" y="1037859"/>
            <a:ext cx="786384" cy="256032"/>
          </a:xfrm>
          <a:prstGeom prst="rect">
            <a:avLst/>
          </a:prstGeom>
          <a:noFill/>
          <a:ln/>
        </p:spPr>
        <p:txBody>
          <a:bodyPr wrap="square" lIns="0" tIns="0" rIns="0" bIns="0" rtlCol="0" anchor="ctr"/>
          <a:lstStyle/>
          <a:p>
            <a:pPr algn="ctr" indent="0" marL="0">
              <a:buNone/>
            </a:pPr>
            <a:r>
              <a:rPr lang="en-US" sz="1000" b="1" spc="40" kern="0" dirty="0">
                <a:solidFill>
                  <a:srgbClr val="FFFFFF"/>
                </a:solidFill>
                <a:latin typeface="Arial" pitchFamily="34" charset="0"/>
                <a:ea typeface="Arial" pitchFamily="34" charset="-122"/>
                <a:cs typeface="Arial" pitchFamily="34" charset="-120"/>
              </a:rPr>
              <a:t>Figure 2.9</a:t>
            </a:r>
            <a:endParaRPr lang="en-US" sz="1000" dirty="0"/>
          </a:p>
        </p:txBody>
      </p:sp>
      <p:sp>
        <p:nvSpPr>
          <p:cNvPr id="16" name="Text 13"/>
          <p:cNvSpPr/>
          <p:nvPr/>
        </p:nvSpPr>
        <p:spPr>
          <a:xfrm>
            <a:off x="8062954" y="982995"/>
            <a:ext cx="3357902" cy="420624"/>
          </a:xfrm>
          <a:prstGeom prst="rect">
            <a:avLst/>
          </a:prstGeom>
          <a:noFill/>
          <a:ln/>
        </p:spPr>
        <p:txBody>
          <a:bodyPr wrap="square" lIns="0" tIns="0" rIns="0" bIns="0" rtlCol="0" anchor="ctr"/>
          <a:lstStyle/>
          <a:p>
            <a:pPr indent="0" marL="0">
              <a:lnSpc>
                <a:spcPct val="92000"/>
              </a:lnSpc>
              <a:buNone/>
            </a:pPr>
            <a:r>
              <a:rPr lang="en-US" sz="1300" b="1" dirty="0">
                <a:solidFill>
                  <a:srgbClr val="13252E"/>
                </a:solidFill>
                <a:latin typeface="Arial" pitchFamily="34" charset="0"/>
                <a:ea typeface="Arial" pitchFamily="34" charset="-122"/>
                <a:cs typeface="Arial" pitchFamily="34" charset="-120"/>
              </a:rPr>
              <a:t>Source-to-destination delivery</a:t>
            </a:r>
            <a:endParaRPr lang="en-US" sz="1300" dirty="0"/>
          </a:p>
        </p:txBody>
      </p:sp>
      <p:sp>
        <p:nvSpPr>
          <p:cNvPr id="17" name="Text 14"/>
          <p:cNvSpPr/>
          <p:nvPr/>
        </p:nvSpPr>
        <p:spPr>
          <a:xfrm>
            <a:off x="11420856" y="1010427"/>
            <a:ext cx="457200" cy="310896"/>
          </a:xfrm>
          <a:prstGeom prst="rect">
            <a:avLst/>
          </a:prstGeom>
          <a:noFill/>
          <a:ln/>
        </p:spPr>
        <p:txBody>
          <a:bodyPr wrap="square" lIns="0" tIns="0" rIns="0" bIns="0" rtlCol="0" anchor="ctr"/>
          <a:lstStyle/>
          <a:p>
            <a:pPr algn="r" indent="0" marL="0">
              <a:buNone/>
            </a:pPr>
            <a:r>
              <a:rPr lang="en-US" sz="800" dirty="0">
                <a:solidFill>
                  <a:srgbClr val="6B838D"/>
                </a:solidFill>
                <a:latin typeface="Arial" pitchFamily="34" charset="0"/>
                <a:ea typeface="Arial" pitchFamily="34" charset="-122"/>
                <a:cs typeface="Arial" pitchFamily="34" charset="-120"/>
              </a:rPr>
              <a:t>2.15</a:t>
            </a:r>
            <a:endParaRPr lang="en-US" sz="800" dirty="0"/>
          </a:p>
        </p:txBody>
      </p:sp>
      <p:pic>
        <p:nvPicPr>
          <p:cNvPr id="18" name="Image 1" descr="un2/ppt/media/image12.png">    </p:cNvPr>
          <p:cNvPicPr>
            <a:picLocks noChangeAspect="1"/>
          </p:cNvPicPr>
          <p:nvPr/>
        </p:nvPicPr>
        <p:blipFill>
          <a:blip r:embed="rId2"/>
          <a:stretch>
            <a:fillRect/>
          </a:stretch>
        </p:blipFill>
        <p:spPr>
          <a:xfrm>
            <a:off x="7166842" y="1348755"/>
            <a:ext cx="4711214" cy="4471386"/>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E9EFF1"/>
        </a:solidFill>
      </p:bgPr>
    </p:bg>
    <p:spTree>
      <p:nvGrpSpPr>
        <p:cNvPr id="1" name=""/>
        <p:cNvGrpSpPr/>
        <p:nvPr/>
      </p:nvGrpSpPr>
      <p:grpSpPr>
        <a:xfrm>
          <a:off x="0" y="0"/>
          <a:ext cx="0" cy="0"/>
          <a:chOff x="0" y="0"/>
          <a:chExt cx="0" cy="0"/>
        </a:xfrm>
      </p:grpSpPr>
      <p:sp>
        <p:nvSpPr>
          <p:cNvPr id="2" name="Shape 0"/>
          <p:cNvSpPr/>
          <p:nvPr/>
        </p:nvSpPr>
        <p:spPr>
          <a:xfrm>
            <a:off x="228600" y="182880"/>
            <a:ext cx="7906004" cy="3229610"/>
          </a:xfrm>
          <a:prstGeom prst="roundRect">
            <a:avLst>
              <a:gd name="adj" fmla="val 849"/>
            </a:avLst>
          </a:prstGeom>
          <a:solidFill>
            <a:srgbClr val="FFFFFF"/>
          </a:solidFill>
          <a:ln w="12700">
            <a:solidFill>
              <a:srgbClr val="CFDCE0"/>
            </a:solidFill>
            <a:prstDash val="solid"/>
          </a:ln>
        </p:spPr>
      </p:sp>
      <p:sp>
        <p:nvSpPr>
          <p:cNvPr id="3" name="Shape 1"/>
          <p:cNvSpPr/>
          <p:nvPr/>
        </p:nvSpPr>
        <p:spPr>
          <a:xfrm>
            <a:off x="356616" y="310896"/>
            <a:ext cx="841248" cy="256032"/>
          </a:xfrm>
          <a:prstGeom prst="roundRect">
            <a:avLst>
              <a:gd name="adj" fmla="val 25000"/>
            </a:avLst>
          </a:prstGeom>
          <a:solidFill>
            <a:srgbClr val="0F7A85"/>
          </a:solidFill>
          <a:ln w="12700">
            <a:solidFill>
              <a:srgbClr val="0F7A85"/>
            </a:solidFill>
            <a:prstDash val="solid"/>
          </a:ln>
        </p:spPr>
      </p:sp>
      <p:sp>
        <p:nvSpPr>
          <p:cNvPr id="4" name="Text 2"/>
          <p:cNvSpPr/>
          <p:nvPr/>
        </p:nvSpPr>
        <p:spPr>
          <a:xfrm>
            <a:off x="356616" y="310896"/>
            <a:ext cx="841248" cy="256032"/>
          </a:xfrm>
          <a:prstGeom prst="rect">
            <a:avLst/>
          </a:prstGeom>
          <a:noFill/>
          <a:ln/>
        </p:spPr>
        <p:txBody>
          <a:bodyPr wrap="square" lIns="0" tIns="0" rIns="0" bIns="0" rtlCol="0" anchor="ctr"/>
          <a:lstStyle/>
          <a:p>
            <a:pPr algn="ctr" indent="0" marL="0">
              <a:buNone/>
            </a:pPr>
            <a:r>
              <a:rPr lang="en-US" sz="1000" b="1" spc="40" kern="0" dirty="0">
                <a:solidFill>
                  <a:srgbClr val="FFFFFF"/>
                </a:solidFill>
                <a:latin typeface="Arial" pitchFamily="34" charset="0"/>
                <a:ea typeface="Arial" pitchFamily="34" charset="-122"/>
                <a:cs typeface="Arial" pitchFamily="34" charset="-120"/>
              </a:rPr>
              <a:t>Figure 2.10</a:t>
            </a:r>
            <a:endParaRPr lang="en-US" sz="1000" dirty="0"/>
          </a:p>
        </p:txBody>
      </p:sp>
      <p:sp>
        <p:nvSpPr>
          <p:cNvPr id="5" name="Text 3"/>
          <p:cNvSpPr/>
          <p:nvPr/>
        </p:nvSpPr>
        <p:spPr>
          <a:xfrm>
            <a:off x="1307592" y="256032"/>
            <a:ext cx="6241796" cy="420624"/>
          </a:xfrm>
          <a:prstGeom prst="rect">
            <a:avLst/>
          </a:prstGeom>
          <a:noFill/>
          <a:ln/>
        </p:spPr>
        <p:txBody>
          <a:bodyPr wrap="square" lIns="0" tIns="0" rIns="0" bIns="0" rtlCol="0" anchor="ctr"/>
          <a:lstStyle/>
          <a:p>
            <a:pPr indent="0" marL="0">
              <a:lnSpc>
                <a:spcPct val="92000"/>
              </a:lnSpc>
              <a:buNone/>
            </a:pPr>
            <a:r>
              <a:rPr lang="en-US" sz="1300" b="1" dirty="0">
                <a:solidFill>
                  <a:srgbClr val="13252E"/>
                </a:solidFill>
                <a:latin typeface="Arial" pitchFamily="34" charset="0"/>
                <a:ea typeface="Arial" pitchFamily="34" charset="-122"/>
                <a:cs typeface="Arial" pitchFamily="34" charset="-120"/>
              </a:rPr>
              <a:t>Transport layer</a:t>
            </a:r>
            <a:endParaRPr lang="en-US" sz="1300" dirty="0"/>
          </a:p>
        </p:txBody>
      </p:sp>
      <p:sp>
        <p:nvSpPr>
          <p:cNvPr id="6" name="Text 4"/>
          <p:cNvSpPr/>
          <p:nvPr/>
        </p:nvSpPr>
        <p:spPr>
          <a:xfrm>
            <a:off x="7549388" y="283464"/>
            <a:ext cx="457200" cy="310896"/>
          </a:xfrm>
          <a:prstGeom prst="rect">
            <a:avLst/>
          </a:prstGeom>
          <a:noFill/>
          <a:ln/>
        </p:spPr>
        <p:txBody>
          <a:bodyPr wrap="square" lIns="0" tIns="0" rIns="0" bIns="0" rtlCol="0" anchor="ctr"/>
          <a:lstStyle/>
          <a:p>
            <a:pPr algn="r" indent="0" marL="0">
              <a:buNone/>
            </a:pPr>
            <a:r>
              <a:rPr lang="en-US" sz="800" dirty="0">
                <a:solidFill>
                  <a:srgbClr val="6B838D"/>
                </a:solidFill>
                <a:latin typeface="Arial" pitchFamily="34" charset="0"/>
                <a:ea typeface="Arial" pitchFamily="34" charset="-122"/>
                <a:cs typeface="Arial" pitchFamily="34" charset="-120"/>
              </a:rPr>
              <a:t>2.16</a:t>
            </a:r>
            <a:endParaRPr lang="en-US" sz="800" dirty="0"/>
          </a:p>
        </p:txBody>
      </p:sp>
      <p:pic>
        <p:nvPicPr>
          <p:cNvPr id="7" name="Image 0" descr="un2/ppt/media/image13.png">    </p:cNvPr>
          <p:cNvPicPr>
            <a:picLocks noChangeAspect="1"/>
          </p:cNvPicPr>
          <p:nvPr/>
        </p:nvPicPr>
        <p:blipFill>
          <a:blip r:embed="rId1"/>
          <a:stretch>
            <a:fillRect/>
          </a:stretch>
        </p:blipFill>
        <p:spPr>
          <a:xfrm>
            <a:off x="356616" y="621792"/>
            <a:ext cx="7649972" cy="2662682"/>
          </a:xfrm>
          <a:prstGeom prst="rect">
            <a:avLst/>
          </a:prstGeom>
        </p:spPr>
      </p:pic>
      <p:sp>
        <p:nvSpPr>
          <p:cNvPr id="8" name="Shape 5"/>
          <p:cNvSpPr/>
          <p:nvPr/>
        </p:nvSpPr>
        <p:spPr>
          <a:xfrm>
            <a:off x="241999" y="3558794"/>
            <a:ext cx="7879207" cy="3116326"/>
          </a:xfrm>
          <a:prstGeom prst="roundRect">
            <a:avLst>
              <a:gd name="adj" fmla="val 880"/>
            </a:avLst>
          </a:prstGeom>
          <a:solidFill>
            <a:srgbClr val="FFFFFF"/>
          </a:solidFill>
          <a:ln w="12700">
            <a:solidFill>
              <a:srgbClr val="CFDCE0"/>
            </a:solidFill>
            <a:prstDash val="solid"/>
          </a:ln>
        </p:spPr>
      </p:sp>
      <p:sp>
        <p:nvSpPr>
          <p:cNvPr id="9" name="Shape 6"/>
          <p:cNvSpPr/>
          <p:nvPr/>
        </p:nvSpPr>
        <p:spPr>
          <a:xfrm>
            <a:off x="370015" y="3686810"/>
            <a:ext cx="841248" cy="256032"/>
          </a:xfrm>
          <a:prstGeom prst="roundRect">
            <a:avLst>
              <a:gd name="adj" fmla="val 25000"/>
            </a:avLst>
          </a:prstGeom>
          <a:solidFill>
            <a:srgbClr val="0F7A85"/>
          </a:solidFill>
          <a:ln w="12700">
            <a:solidFill>
              <a:srgbClr val="0F7A85"/>
            </a:solidFill>
            <a:prstDash val="solid"/>
          </a:ln>
        </p:spPr>
      </p:sp>
      <p:sp>
        <p:nvSpPr>
          <p:cNvPr id="10" name="Text 7"/>
          <p:cNvSpPr/>
          <p:nvPr/>
        </p:nvSpPr>
        <p:spPr>
          <a:xfrm>
            <a:off x="370015" y="3686810"/>
            <a:ext cx="841248" cy="256032"/>
          </a:xfrm>
          <a:prstGeom prst="rect">
            <a:avLst/>
          </a:prstGeom>
          <a:noFill/>
          <a:ln/>
        </p:spPr>
        <p:txBody>
          <a:bodyPr wrap="square" lIns="0" tIns="0" rIns="0" bIns="0" rtlCol="0" anchor="ctr"/>
          <a:lstStyle/>
          <a:p>
            <a:pPr algn="ctr" indent="0" marL="0">
              <a:buNone/>
            </a:pPr>
            <a:r>
              <a:rPr lang="en-US" sz="1000" b="1" spc="40" kern="0" dirty="0">
                <a:solidFill>
                  <a:srgbClr val="FFFFFF"/>
                </a:solidFill>
                <a:latin typeface="Arial" pitchFamily="34" charset="0"/>
                <a:ea typeface="Arial" pitchFamily="34" charset="-122"/>
                <a:cs typeface="Arial" pitchFamily="34" charset="-120"/>
              </a:rPr>
              <a:t>Figure 2.11</a:t>
            </a:r>
            <a:endParaRPr lang="en-US" sz="1000" dirty="0"/>
          </a:p>
        </p:txBody>
      </p:sp>
      <p:sp>
        <p:nvSpPr>
          <p:cNvPr id="11" name="Text 8"/>
          <p:cNvSpPr/>
          <p:nvPr/>
        </p:nvSpPr>
        <p:spPr>
          <a:xfrm>
            <a:off x="1320991" y="3631946"/>
            <a:ext cx="6214999" cy="420624"/>
          </a:xfrm>
          <a:prstGeom prst="rect">
            <a:avLst/>
          </a:prstGeom>
          <a:noFill/>
          <a:ln/>
        </p:spPr>
        <p:txBody>
          <a:bodyPr wrap="square" lIns="0" tIns="0" rIns="0" bIns="0" rtlCol="0" anchor="ctr"/>
          <a:lstStyle/>
          <a:p>
            <a:pPr indent="0" marL="0">
              <a:lnSpc>
                <a:spcPct val="92000"/>
              </a:lnSpc>
              <a:buNone/>
            </a:pPr>
            <a:r>
              <a:rPr lang="en-US" sz="1300" b="1" dirty="0">
                <a:solidFill>
                  <a:srgbClr val="13252E"/>
                </a:solidFill>
                <a:latin typeface="Arial" pitchFamily="34" charset="0"/>
                <a:ea typeface="Arial" pitchFamily="34" charset="-122"/>
                <a:cs typeface="Arial" pitchFamily="34" charset="-120"/>
              </a:rPr>
              <a:t>Reliable process-to-process delivery of a message</a:t>
            </a:r>
            <a:endParaRPr lang="en-US" sz="1300" dirty="0"/>
          </a:p>
        </p:txBody>
      </p:sp>
      <p:sp>
        <p:nvSpPr>
          <p:cNvPr id="12" name="Text 9"/>
          <p:cNvSpPr/>
          <p:nvPr/>
        </p:nvSpPr>
        <p:spPr>
          <a:xfrm>
            <a:off x="7535990" y="3659378"/>
            <a:ext cx="457200" cy="310896"/>
          </a:xfrm>
          <a:prstGeom prst="rect">
            <a:avLst/>
          </a:prstGeom>
          <a:noFill/>
          <a:ln/>
        </p:spPr>
        <p:txBody>
          <a:bodyPr wrap="square" lIns="0" tIns="0" rIns="0" bIns="0" rtlCol="0" anchor="ctr"/>
          <a:lstStyle/>
          <a:p>
            <a:pPr algn="r" indent="0" marL="0">
              <a:buNone/>
            </a:pPr>
            <a:r>
              <a:rPr lang="en-US" sz="800" dirty="0">
                <a:solidFill>
                  <a:srgbClr val="6B838D"/>
                </a:solidFill>
                <a:latin typeface="Arial" pitchFamily="34" charset="0"/>
                <a:ea typeface="Arial" pitchFamily="34" charset="-122"/>
                <a:cs typeface="Arial" pitchFamily="34" charset="-120"/>
              </a:rPr>
              <a:t>2.18</a:t>
            </a:r>
            <a:endParaRPr lang="en-US" sz="800" dirty="0"/>
          </a:p>
        </p:txBody>
      </p:sp>
      <p:pic>
        <p:nvPicPr>
          <p:cNvPr id="13" name="Image 1" descr="un2/ppt/media/image14.png">    </p:cNvPr>
          <p:cNvPicPr>
            <a:picLocks noChangeAspect="1"/>
          </p:cNvPicPr>
          <p:nvPr/>
        </p:nvPicPr>
        <p:blipFill>
          <a:blip r:embed="rId2"/>
          <a:stretch>
            <a:fillRect/>
          </a:stretch>
        </p:blipFill>
        <p:spPr>
          <a:xfrm>
            <a:off x="1083877" y="3997706"/>
            <a:ext cx="6195450" cy="2549398"/>
          </a:xfrm>
          <a:prstGeom prst="rect">
            <a:avLst/>
          </a:prstGeom>
        </p:spPr>
      </p:pic>
      <p:sp>
        <p:nvSpPr>
          <p:cNvPr id="14" name="Shape 10"/>
          <p:cNvSpPr/>
          <p:nvPr/>
        </p:nvSpPr>
        <p:spPr>
          <a:xfrm>
            <a:off x="8326628" y="182880"/>
            <a:ext cx="3679444" cy="1586523"/>
          </a:xfrm>
          <a:prstGeom prst="roundRect">
            <a:avLst>
              <a:gd name="adj" fmla="val 1729"/>
            </a:avLst>
          </a:prstGeom>
          <a:solidFill>
            <a:srgbClr val="13252E"/>
          </a:solidFill>
          <a:ln w="12700">
            <a:solidFill>
              <a:srgbClr val="13252E"/>
            </a:solidFill>
            <a:prstDash val="solid"/>
          </a:ln>
        </p:spPr>
      </p:sp>
      <p:sp>
        <p:nvSpPr>
          <p:cNvPr id="15" name="Shape 11"/>
          <p:cNvSpPr/>
          <p:nvPr/>
        </p:nvSpPr>
        <p:spPr>
          <a:xfrm>
            <a:off x="8454644" y="310896"/>
            <a:ext cx="658368" cy="274320"/>
          </a:xfrm>
          <a:prstGeom prst="roundRect">
            <a:avLst>
              <a:gd name="adj" fmla="val 23333"/>
            </a:avLst>
          </a:prstGeom>
          <a:solidFill>
            <a:srgbClr val="5CC8C2"/>
          </a:solidFill>
          <a:ln w="12700">
            <a:solidFill>
              <a:srgbClr val="5CC8C2"/>
            </a:solidFill>
            <a:prstDash val="solid"/>
          </a:ln>
        </p:spPr>
      </p:sp>
      <p:sp>
        <p:nvSpPr>
          <p:cNvPr id="16" name="Text 12"/>
          <p:cNvSpPr/>
          <p:nvPr/>
        </p:nvSpPr>
        <p:spPr>
          <a:xfrm>
            <a:off x="8454644" y="310896"/>
            <a:ext cx="658368" cy="274320"/>
          </a:xfrm>
          <a:prstGeom prst="rect">
            <a:avLst/>
          </a:prstGeom>
          <a:noFill/>
          <a:ln/>
        </p:spPr>
        <p:txBody>
          <a:bodyPr wrap="square" lIns="0" tIns="0" rIns="0" bIns="0" rtlCol="0" anchor="ctr"/>
          <a:lstStyle/>
          <a:p>
            <a:pPr algn="ctr" indent="0" marL="0">
              <a:buNone/>
            </a:pPr>
            <a:r>
              <a:rPr lang="en-US" sz="1000" b="1" spc="40" kern="0" dirty="0">
                <a:solidFill>
                  <a:srgbClr val="13252E"/>
                </a:solidFill>
                <a:latin typeface="Arial" pitchFamily="34" charset="0"/>
                <a:ea typeface="Arial" pitchFamily="34" charset="-122"/>
                <a:cs typeface="Arial" pitchFamily="34" charset="-120"/>
              </a:rPr>
              <a:t>Note</a:t>
            </a:r>
            <a:endParaRPr lang="en-US" sz="1000" dirty="0"/>
          </a:p>
        </p:txBody>
      </p:sp>
      <p:sp>
        <p:nvSpPr>
          <p:cNvPr id="17" name="Text 13"/>
          <p:cNvSpPr/>
          <p:nvPr/>
        </p:nvSpPr>
        <p:spPr>
          <a:xfrm>
            <a:off x="11439144" y="310896"/>
            <a:ext cx="457200" cy="274320"/>
          </a:xfrm>
          <a:prstGeom prst="rect">
            <a:avLst/>
          </a:prstGeom>
          <a:noFill/>
          <a:ln/>
        </p:spPr>
        <p:txBody>
          <a:bodyPr wrap="square" lIns="0" tIns="0" rIns="0" bIns="0" rtlCol="0" anchor="ctr"/>
          <a:lstStyle/>
          <a:p>
            <a:pPr algn="r" indent="0" marL="0">
              <a:buNone/>
            </a:pPr>
            <a:r>
              <a:rPr lang="en-US" sz="800" dirty="0">
                <a:solidFill>
                  <a:srgbClr val="7C949C"/>
                </a:solidFill>
                <a:latin typeface="Arial" pitchFamily="34" charset="0"/>
                <a:ea typeface="Arial" pitchFamily="34" charset="-122"/>
                <a:cs typeface="Arial" pitchFamily="34" charset="-120"/>
              </a:rPr>
              <a:t>2.17</a:t>
            </a:r>
            <a:endParaRPr lang="en-US" sz="800" dirty="0"/>
          </a:p>
        </p:txBody>
      </p:sp>
      <p:sp>
        <p:nvSpPr>
          <p:cNvPr id="18" name="Text 14"/>
          <p:cNvSpPr/>
          <p:nvPr/>
        </p:nvSpPr>
        <p:spPr>
          <a:xfrm>
            <a:off x="8454644" y="658368"/>
            <a:ext cx="3423412" cy="1074459"/>
          </a:xfrm>
          <a:prstGeom prst="rect">
            <a:avLst/>
          </a:prstGeom>
          <a:noFill/>
          <a:ln/>
        </p:spPr>
        <p:txBody>
          <a:bodyPr wrap="square" lIns="0" tIns="0" rIns="0" bIns="0" rtlCol="0" anchor="ctr"/>
          <a:lstStyle/>
          <a:p>
            <a:pPr indent="0" marL="0">
              <a:lnSpc>
                <a:spcPct val="120000"/>
              </a:lnSpc>
              <a:buNone/>
            </a:pPr>
            <a:r>
              <a:rPr lang="en-US" sz="1300" b="1" dirty="0">
                <a:solidFill>
                  <a:srgbClr val="FFFFFF"/>
                </a:solidFill>
                <a:latin typeface="Cambria" pitchFamily="34" charset="0"/>
                <a:ea typeface="Cambria" pitchFamily="34" charset="-122"/>
                <a:cs typeface="Cambria" pitchFamily="34" charset="-120"/>
              </a:rPr>
              <a:t>The transport layer is responsible for the delivery of a message from one process to another.</a:t>
            </a:r>
            <a:endParaRPr lang="en-US" sz="1300" dirty="0"/>
          </a:p>
        </p:txBody>
      </p:sp>
      <p:sp>
        <p:nvSpPr>
          <p:cNvPr id="19" name="Shape 15"/>
          <p:cNvSpPr/>
          <p:nvPr/>
        </p:nvSpPr>
        <p:spPr>
          <a:xfrm>
            <a:off x="8326628" y="1915707"/>
            <a:ext cx="3679444" cy="3532031"/>
          </a:xfrm>
          <a:prstGeom prst="roundRect">
            <a:avLst>
              <a:gd name="adj" fmla="val 777"/>
            </a:avLst>
          </a:prstGeom>
          <a:solidFill>
            <a:srgbClr val="13252E"/>
          </a:solidFill>
          <a:ln w="12700">
            <a:solidFill>
              <a:srgbClr val="13252E"/>
            </a:solidFill>
            <a:prstDash val="solid"/>
          </a:ln>
        </p:spPr>
      </p:sp>
      <p:sp>
        <p:nvSpPr>
          <p:cNvPr id="20" name="Text 16"/>
          <p:cNvSpPr/>
          <p:nvPr/>
        </p:nvSpPr>
        <p:spPr>
          <a:xfrm>
            <a:off x="8454644" y="2043723"/>
            <a:ext cx="3423412" cy="365760"/>
          </a:xfrm>
          <a:prstGeom prst="rect">
            <a:avLst/>
          </a:prstGeom>
          <a:noFill/>
          <a:ln/>
        </p:spPr>
        <p:txBody>
          <a:bodyPr wrap="square" lIns="0" tIns="0" rIns="0" bIns="0" rtlCol="0" anchor="ctr"/>
          <a:lstStyle/>
          <a:p>
            <a:pPr indent="0" marL="0">
              <a:buNone/>
            </a:pPr>
            <a:r>
              <a:rPr lang="en-US" sz="1700" b="1" dirty="0">
                <a:solidFill>
                  <a:srgbClr val="5CC8C2"/>
                </a:solidFill>
                <a:latin typeface="Cambria" pitchFamily="34" charset="0"/>
                <a:ea typeface="Cambria" pitchFamily="34" charset="-122"/>
                <a:cs typeface="Cambria" pitchFamily="34" charset="-120"/>
              </a:rPr>
              <a:t>Three deliveries, three layers</a:t>
            </a:r>
            <a:endParaRPr lang="en-US" sz="1700" dirty="0"/>
          </a:p>
        </p:txBody>
      </p:sp>
      <p:sp>
        <p:nvSpPr>
          <p:cNvPr id="21" name="Text 17"/>
          <p:cNvSpPr/>
          <p:nvPr/>
        </p:nvSpPr>
        <p:spPr>
          <a:xfrm>
            <a:off x="8454644" y="2464347"/>
            <a:ext cx="3423412" cy="2855375"/>
          </a:xfrm>
          <a:prstGeom prst="rect">
            <a:avLst/>
          </a:prstGeom>
          <a:noFill/>
          <a:ln/>
        </p:spPr>
        <p:txBody>
          <a:bodyPr wrap="square" lIns="0" tIns="0" rIns="0" bIns="0" rtlCol="0" anchor="t"/>
          <a:lstStyle/>
          <a:p>
            <a:pPr indent="0" marL="0">
              <a:lnSpc>
                <a:spcPct val="126000"/>
              </a:lnSpc>
              <a:spcAft>
                <a:spcPts val="400"/>
              </a:spcAft>
              <a:buNone/>
            </a:pPr>
            <a:r>
              <a:rPr lang="en-US" sz="1300" dirty="0">
                <a:solidFill>
                  <a:srgbClr val="C4D6DC"/>
                </a:solidFill>
                <a:latin typeface="Arial" pitchFamily="34" charset="0"/>
                <a:ea typeface="Arial" pitchFamily="34" charset="-122"/>
                <a:cs typeface="Arial" pitchFamily="34" charset="-120"/>
              </a:rPr>
              <a:t>•  Hop to hop, between two attached devices: the data link layer.</a:t>
            </a:r>
            <a:endParaRPr lang="en-US" sz="1300" dirty="0"/>
          </a:p>
          <a:p>
            <a:pPr indent="0" marL="0">
              <a:lnSpc>
                <a:spcPct val="126000"/>
              </a:lnSpc>
              <a:spcAft>
                <a:spcPts val="400"/>
              </a:spcAft>
              <a:buNone/>
            </a:pPr>
            <a:r>
              <a:rPr lang="en-US" sz="1300" dirty="0">
                <a:solidFill>
                  <a:srgbClr val="C4D6DC"/>
                </a:solidFill>
                <a:latin typeface="Arial" pitchFamily="34" charset="0"/>
                <a:ea typeface="Arial" pitchFamily="34" charset="-122"/>
                <a:cs typeface="Arial" pitchFamily="34" charset="-120"/>
              </a:rPr>
              <a:t>•  Host to host, across an internet: the network layer.</a:t>
            </a:r>
            <a:endParaRPr lang="en-US" sz="1300" dirty="0"/>
          </a:p>
          <a:p>
            <a:pPr indent="0" marL="0">
              <a:lnSpc>
                <a:spcPct val="126000"/>
              </a:lnSpc>
              <a:spcAft>
                <a:spcPts val="400"/>
              </a:spcAft>
              <a:buNone/>
            </a:pPr>
            <a:r>
              <a:rPr lang="en-US" sz="1300" dirty="0">
                <a:solidFill>
                  <a:srgbClr val="C4D6DC"/>
                </a:solidFill>
                <a:latin typeface="Arial" pitchFamily="34" charset="0"/>
                <a:ea typeface="Arial" pitchFamily="34" charset="-122"/>
                <a:cs typeface="Arial" pitchFamily="34" charset="-120"/>
              </a:rPr>
              <a:t>•  Process to process, between two running programs: the transport layer.</a:t>
            </a:r>
            <a:endParaRPr lang="en-US" sz="1300" dirty="0"/>
          </a:p>
          <a:p>
            <a:pPr indent="0" marL="0">
              <a:lnSpc>
                <a:spcPct val="126000"/>
              </a:lnSpc>
              <a:spcAft>
                <a:spcPts val="400"/>
              </a:spcAft>
              <a:buNone/>
            </a:pPr>
            <a:r>
              <a:rPr lang="en-US" sz="1300" dirty="0">
                <a:solidFill>
                  <a:srgbClr val="C4D6DC"/>
                </a:solidFill>
                <a:latin typeface="Arial" pitchFamily="34" charset="0"/>
                <a:ea typeface="Arial" pitchFamily="34" charset="-122"/>
                <a:cs typeface="Arial" pitchFamily="34" charset="-120"/>
              </a:rPr>
              <a:t>•  Same bits, three different definitions of arrival.</a:t>
            </a:r>
            <a:endParaRPr lang="en-US" sz="13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E9EFF1"/>
        </a:solidFill>
      </p:bgPr>
    </p:bg>
    <p:spTree>
      <p:nvGrpSpPr>
        <p:cNvPr id="1" name=""/>
        <p:cNvGrpSpPr/>
        <p:nvPr/>
      </p:nvGrpSpPr>
      <p:grpSpPr>
        <a:xfrm>
          <a:off x="0" y="0"/>
          <a:ext cx="0" cy="0"/>
          <a:chOff x="0" y="0"/>
          <a:chExt cx="0" cy="0"/>
        </a:xfrm>
      </p:grpSpPr>
      <p:sp>
        <p:nvSpPr>
          <p:cNvPr id="2" name="Shape 0"/>
          <p:cNvSpPr/>
          <p:nvPr/>
        </p:nvSpPr>
        <p:spPr>
          <a:xfrm>
            <a:off x="228600" y="182880"/>
            <a:ext cx="6456384" cy="3702029"/>
          </a:xfrm>
          <a:prstGeom prst="roundRect">
            <a:avLst>
              <a:gd name="adj" fmla="val 741"/>
            </a:avLst>
          </a:prstGeom>
          <a:solidFill>
            <a:srgbClr val="FFFFFF"/>
          </a:solidFill>
          <a:ln w="12700">
            <a:solidFill>
              <a:srgbClr val="CFDCE0"/>
            </a:solidFill>
            <a:prstDash val="solid"/>
          </a:ln>
        </p:spPr>
      </p:sp>
      <p:sp>
        <p:nvSpPr>
          <p:cNvPr id="3" name="Shape 1"/>
          <p:cNvSpPr/>
          <p:nvPr/>
        </p:nvSpPr>
        <p:spPr>
          <a:xfrm>
            <a:off x="356616" y="310896"/>
            <a:ext cx="841248" cy="256032"/>
          </a:xfrm>
          <a:prstGeom prst="roundRect">
            <a:avLst>
              <a:gd name="adj" fmla="val 25000"/>
            </a:avLst>
          </a:prstGeom>
          <a:solidFill>
            <a:srgbClr val="0F7A85"/>
          </a:solidFill>
          <a:ln w="12700">
            <a:solidFill>
              <a:srgbClr val="0F7A85"/>
            </a:solidFill>
            <a:prstDash val="solid"/>
          </a:ln>
        </p:spPr>
      </p:sp>
      <p:sp>
        <p:nvSpPr>
          <p:cNvPr id="4" name="Text 2"/>
          <p:cNvSpPr/>
          <p:nvPr/>
        </p:nvSpPr>
        <p:spPr>
          <a:xfrm>
            <a:off x="356616" y="310896"/>
            <a:ext cx="841248" cy="256032"/>
          </a:xfrm>
          <a:prstGeom prst="rect">
            <a:avLst/>
          </a:prstGeom>
          <a:noFill/>
          <a:ln/>
        </p:spPr>
        <p:txBody>
          <a:bodyPr wrap="square" lIns="0" tIns="0" rIns="0" bIns="0" rtlCol="0" anchor="ctr"/>
          <a:lstStyle/>
          <a:p>
            <a:pPr algn="ctr" indent="0" marL="0">
              <a:buNone/>
            </a:pPr>
            <a:r>
              <a:rPr lang="en-US" sz="1000" b="1" spc="40" kern="0" dirty="0">
                <a:solidFill>
                  <a:srgbClr val="FFFFFF"/>
                </a:solidFill>
                <a:latin typeface="Arial" pitchFamily="34" charset="0"/>
                <a:ea typeface="Arial" pitchFamily="34" charset="-122"/>
                <a:cs typeface="Arial" pitchFamily="34" charset="-120"/>
              </a:rPr>
              <a:t>Figure 2.14</a:t>
            </a:r>
            <a:endParaRPr lang="en-US" sz="1000" dirty="0"/>
          </a:p>
        </p:txBody>
      </p:sp>
      <p:sp>
        <p:nvSpPr>
          <p:cNvPr id="5" name="Text 3"/>
          <p:cNvSpPr/>
          <p:nvPr/>
        </p:nvSpPr>
        <p:spPr>
          <a:xfrm>
            <a:off x="1307592" y="256032"/>
            <a:ext cx="4792176" cy="420624"/>
          </a:xfrm>
          <a:prstGeom prst="rect">
            <a:avLst/>
          </a:prstGeom>
          <a:noFill/>
          <a:ln/>
        </p:spPr>
        <p:txBody>
          <a:bodyPr wrap="square" lIns="0" tIns="0" rIns="0" bIns="0" rtlCol="0" anchor="ctr"/>
          <a:lstStyle/>
          <a:p>
            <a:pPr indent="0" marL="0">
              <a:lnSpc>
                <a:spcPct val="92000"/>
              </a:lnSpc>
              <a:buNone/>
            </a:pPr>
            <a:r>
              <a:rPr lang="en-US" sz="1300" b="1" dirty="0">
                <a:solidFill>
                  <a:srgbClr val="13252E"/>
                </a:solidFill>
                <a:latin typeface="Arial" pitchFamily="34" charset="0"/>
                <a:ea typeface="Arial" pitchFamily="34" charset="-122"/>
                <a:cs typeface="Arial" pitchFamily="34" charset="-120"/>
              </a:rPr>
              <a:t>Application layer</a:t>
            </a:r>
            <a:endParaRPr lang="en-US" sz="1300" dirty="0"/>
          </a:p>
        </p:txBody>
      </p:sp>
      <p:sp>
        <p:nvSpPr>
          <p:cNvPr id="6" name="Text 4"/>
          <p:cNvSpPr/>
          <p:nvPr/>
        </p:nvSpPr>
        <p:spPr>
          <a:xfrm>
            <a:off x="6099768" y="283464"/>
            <a:ext cx="457200" cy="310896"/>
          </a:xfrm>
          <a:prstGeom prst="rect">
            <a:avLst/>
          </a:prstGeom>
          <a:noFill/>
          <a:ln/>
        </p:spPr>
        <p:txBody>
          <a:bodyPr wrap="square" lIns="0" tIns="0" rIns="0" bIns="0" rtlCol="0" anchor="ctr"/>
          <a:lstStyle/>
          <a:p>
            <a:pPr algn="r" indent="0" marL="0">
              <a:buNone/>
            </a:pPr>
            <a:r>
              <a:rPr lang="en-US" sz="800" dirty="0">
                <a:solidFill>
                  <a:srgbClr val="6B838D"/>
                </a:solidFill>
                <a:latin typeface="Arial" pitchFamily="34" charset="0"/>
                <a:ea typeface="Arial" pitchFamily="34" charset="-122"/>
                <a:cs typeface="Arial" pitchFamily="34" charset="-120"/>
              </a:rPr>
              <a:t>2.19</a:t>
            </a:r>
            <a:endParaRPr lang="en-US" sz="800" dirty="0"/>
          </a:p>
        </p:txBody>
      </p:sp>
      <p:pic>
        <p:nvPicPr>
          <p:cNvPr id="7" name="Image 0" descr="un2/ppt/media/image15.png">    </p:cNvPr>
          <p:cNvPicPr>
            <a:picLocks noChangeAspect="1"/>
          </p:cNvPicPr>
          <p:nvPr/>
        </p:nvPicPr>
        <p:blipFill>
          <a:blip r:embed="rId1"/>
          <a:stretch>
            <a:fillRect/>
          </a:stretch>
        </p:blipFill>
        <p:spPr>
          <a:xfrm>
            <a:off x="356616" y="621792"/>
            <a:ext cx="6200352" cy="3135101"/>
          </a:xfrm>
          <a:prstGeom prst="rect">
            <a:avLst/>
          </a:prstGeom>
        </p:spPr>
      </p:pic>
      <p:sp>
        <p:nvSpPr>
          <p:cNvPr id="8" name="Shape 5"/>
          <p:cNvSpPr/>
          <p:nvPr/>
        </p:nvSpPr>
        <p:spPr>
          <a:xfrm>
            <a:off x="182880" y="4031213"/>
            <a:ext cx="6547824" cy="1333656"/>
          </a:xfrm>
          <a:prstGeom prst="roundRect">
            <a:avLst>
              <a:gd name="adj" fmla="val 2057"/>
            </a:avLst>
          </a:prstGeom>
          <a:solidFill>
            <a:srgbClr val="13252E"/>
          </a:solidFill>
          <a:ln w="12700">
            <a:solidFill>
              <a:srgbClr val="13252E"/>
            </a:solidFill>
            <a:prstDash val="solid"/>
          </a:ln>
        </p:spPr>
      </p:sp>
      <p:sp>
        <p:nvSpPr>
          <p:cNvPr id="9" name="Text 6"/>
          <p:cNvSpPr/>
          <p:nvPr/>
        </p:nvSpPr>
        <p:spPr>
          <a:xfrm>
            <a:off x="310896" y="4159229"/>
            <a:ext cx="6291792" cy="1077624"/>
          </a:xfrm>
          <a:prstGeom prst="rect">
            <a:avLst/>
          </a:prstGeom>
          <a:noFill/>
          <a:ln/>
        </p:spPr>
        <p:txBody>
          <a:bodyPr wrap="square" lIns="0" tIns="0" rIns="0" bIns="0" rtlCol="0" anchor="ctr"/>
          <a:lstStyle/>
          <a:p>
            <a:pPr indent="0" marL="0">
              <a:lnSpc>
                <a:spcPct val="126000"/>
              </a:lnSpc>
              <a:spcAft>
                <a:spcPts val="400"/>
              </a:spcAft>
              <a:buNone/>
            </a:pPr>
            <a:r>
              <a:rPr lang="en-US" sz="1300" dirty="0">
                <a:solidFill>
                  <a:srgbClr val="C4D6DC"/>
                </a:solidFill>
                <a:latin typeface="Arial" pitchFamily="34" charset="0"/>
                <a:ea typeface="Arial" pitchFamily="34" charset="-122"/>
                <a:cs typeface="Arial" pitchFamily="34" charset="-120"/>
              </a:rPr>
              <a:t>•  The tower is complete.</a:t>
            </a:r>
            <a:endParaRPr lang="en-US" sz="1300" dirty="0"/>
          </a:p>
          <a:p>
            <a:pPr indent="0" marL="0">
              <a:lnSpc>
                <a:spcPct val="126000"/>
              </a:lnSpc>
              <a:spcAft>
                <a:spcPts val="400"/>
              </a:spcAft>
              <a:buNone/>
            </a:pPr>
            <a:r>
              <a:rPr lang="en-US" sz="1300" dirty="0">
                <a:solidFill>
                  <a:srgbClr val="C4D6DC"/>
                </a:solidFill>
                <a:latin typeface="Arial" pitchFamily="34" charset="0"/>
                <a:ea typeface="Arial" pitchFamily="34" charset="-122"/>
                <a:cs typeface="Arial" pitchFamily="34" charset="-120"/>
              </a:rPr>
              <a:t>•  Every layer above the second one is built on the assumption that a bit put on a wire comes off that wire, and that a frame handed to a neighbour arrives at that neighbour.</a:t>
            </a:r>
            <a:endParaRPr lang="en-US" sz="1300" dirty="0"/>
          </a:p>
          <a:p>
            <a:pPr indent="0" marL="0">
              <a:lnSpc>
                <a:spcPct val="126000"/>
              </a:lnSpc>
              <a:spcAft>
                <a:spcPts val="400"/>
              </a:spcAft>
              <a:buNone/>
            </a:pPr>
            <a:r>
              <a:rPr lang="en-US" sz="1300" dirty="0">
                <a:solidFill>
                  <a:srgbClr val="C4D6DC"/>
                </a:solidFill>
                <a:latin typeface="Arial" pitchFamily="34" charset="0"/>
                <a:ea typeface="Arial" pitchFamily="34" charset="-122"/>
                <a:cs typeface="Arial" pitchFamily="34" charset="-120"/>
              </a:rPr>
              <a:t>•  Break either assumption and nothing above it survives.</a:t>
            </a:r>
            <a:endParaRPr lang="en-US" sz="1300" dirty="0"/>
          </a:p>
        </p:txBody>
      </p:sp>
      <p:sp>
        <p:nvSpPr>
          <p:cNvPr id="10" name="Shape 7"/>
          <p:cNvSpPr/>
          <p:nvPr/>
        </p:nvSpPr>
        <p:spPr>
          <a:xfrm>
            <a:off x="6877008" y="2799575"/>
            <a:ext cx="5129064" cy="1258850"/>
          </a:xfrm>
          <a:prstGeom prst="roundRect">
            <a:avLst>
              <a:gd name="adj" fmla="val 2179"/>
            </a:avLst>
          </a:prstGeom>
          <a:solidFill>
            <a:srgbClr val="13252E"/>
          </a:solidFill>
          <a:ln w="12700">
            <a:solidFill>
              <a:srgbClr val="13252E"/>
            </a:solidFill>
            <a:prstDash val="solid"/>
          </a:ln>
        </p:spPr>
      </p:sp>
      <p:sp>
        <p:nvSpPr>
          <p:cNvPr id="11" name="Shape 8"/>
          <p:cNvSpPr/>
          <p:nvPr/>
        </p:nvSpPr>
        <p:spPr>
          <a:xfrm>
            <a:off x="7005024" y="2927591"/>
            <a:ext cx="658368" cy="274320"/>
          </a:xfrm>
          <a:prstGeom prst="roundRect">
            <a:avLst>
              <a:gd name="adj" fmla="val 23333"/>
            </a:avLst>
          </a:prstGeom>
          <a:solidFill>
            <a:srgbClr val="5CC8C2"/>
          </a:solidFill>
          <a:ln w="12700">
            <a:solidFill>
              <a:srgbClr val="5CC8C2"/>
            </a:solidFill>
            <a:prstDash val="solid"/>
          </a:ln>
        </p:spPr>
      </p:sp>
      <p:sp>
        <p:nvSpPr>
          <p:cNvPr id="12" name="Text 9"/>
          <p:cNvSpPr/>
          <p:nvPr/>
        </p:nvSpPr>
        <p:spPr>
          <a:xfrm>
            <a:off x="7005024" y="2927591"/>
            <a:ext cx="658368" cy="274320"/>
          </a:xfrm>
          <a:prstGeom prst="rect">
            <a:avLst/>
          </a:prstGeom>
          <a:noFill/>
          <a:ln/>
        </p:spPr>
        <p:txBody>
          <a:bodyPr wrap="square" lIns="0" tIns="0" rIns="0" bIns="0" rtlCol="0" anchor="ctr"/>
          <a:lstStyle/>
          <a:p>
            <a:pPr algn="ctr" indent="0" marL="0">
              <a:buNone/>
            </a:pPr>
            <a:r>
              <a:rPr lang="en-US" sz="1000" b="1" spc="40" kern="0" dirty="0">
                <a:solidFill>
                  <a:srgbClr val="13252E"/>
                </a:solidFill>
                <a:latin typeface="Arial" pitchFamily="34" charset="0"/>
                <a:ea typeface="Arial" pitchFamily="34" charset="-122"/>
                <a:cs typeface="Arial" pitchFamily="34" charset="-120"/>
              </a:rPr>
              <a:t>Note</a:t>
            </a:r>
            <a:endParaRPr lang="en-US" sz="1000" dirty="0"/>
          </a:p>
        </p:txBody>
      </p:sp>
      <p:sp>
        <p:nvSpPr>
          <p:cNvPr id="13" name="Text 10"/>
          <p:cNvSpPr/>
          <p:nvPr/>
        </p:nvSpPr>
        <p:spPr>
          <a:xfrm>
            <a:off x="11439144" y="2927591"/>
            <a:ext cx="457200" cy="274320"/>
          </a:xfrm>
          <a:prstGeom prst="rect">
            <a:avLst/>
          </a:prstGeom>
          <a:noFill/>
          <a:ln/>
        </p:spPr>
        <p:txBody>
          <a:bodyPr wrap="square" lIns="0" tIns="0" rIns="0" bIns="0" rtlCol="0" anchor="ctr"/>
          <a:lstStyle/>
          <a:p>
            <a:pPr algn="r" indent="0" marL="0">
              <a:buNone/>
            </a:pPr>
            <a:r>
              <a:rPr lang="en-US" sz="800" dirty="0">
                <a:solidFill>
                  <a:srgbClr val="7C949C"/>
                </a:solidFill>
                <a:latin typeface="Arial" pitchFamily="34" charset="0"/>
                <a:ea typeface="Arial" pitchFamily="34" charset="-122"/>
                <a:cs typeface="Arial" pitchFamily="34" charset="-120"/>
              </a:rPr>
              <a:t>2.20</a:t>
            </a:r>
            <a:endParaRPr lang="en-US" sz="800" dirty="0"/>
          </a:p>
        </p:txBody>
      </p:sp>
      <p:sp>
        <p:nvSpPr>
          <p:cNvPr id="14" name="Text 11"/>
          <p:cNvSpPr/>
          <p:nvPr/>
        </p:nvSpPr>
        <p:spPr>
          <a:xfrm>
            <a:off x="7005024" y="3275063"/>
            <a:ext cx="4873032" cy="746786"/>
          </a:xfrm>
          <a:prstGeom prst="rect">
            <a:avLst/>
          </a:prstGeom>
          <a:noFill/>
          <a:ln/>
        </p:spPr>
        <p:txBody>
          <a:bodyPr wrap="square" lIns="0" tIns="0" rIns="0" bIns="0" rtlCol="0" anchor="ctr"/>
          <a:lstStyle/>
          <a:p>
            <a:pPr indent="0" marL="0">
              <a:lnSpc>
                <a:spcPct val="120000"/>
              </a:lnSpc>
              <a:buNone/>
            </a:pPr>
            <a:r>
              <a:rPr lang="en-US" sz="1300" b="1" dirty="0">
                <a:solidFill>
                  <a:srgbClr val="FFFFFF"/>
                </a:solidFill>
                <a:latin typeface="Cambria" pitchFamily="34" charset="0"/>
                <a:ea typeface="Cambria" pitchFamily="34" charset="-122"/>
                <a:cs typeface="Cambria" pitchFamily="34" charset="-120"/>
              </a:rPr>
              <a:t>The application layer is responsible for providing services to the user.</a:t>
            </a:r>
            <a:endParaRPr lang="en-US" sz="13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E9EFF1"/>
        </a:solidFill>
      </p:bgPr>
    </p:bg>
    <p:spTree>
      <p:nvGrpSpPr>
        <p:cNvPr id="1" name=""/>
        <p:cNvGrpSpPr/>
        <p:nvPr/>
      </p:nvGrpSpPr>
      <p:grpSpPr>
        <a:xfrm>
          <a:off x="0" y="0"/>
          <a:ext cx="0" cy="0"/>
          <a:chOff x="0" y="0"/>
          <a:chExt cx="0" cy="0"/>
        </a:xfrm>
      </p:grpSpPr>
      <p:sp>
        <p:nvSpPr>
          <p:cNvPr id="2" name="Shape 0"/>
          <p:cNvSpPr/>
          <p:nvPr/>
        </p:nvSpPr>
        <p:spPr>
          <a:xfrm>
            <a:off x="228600" y="182880"/>
            <a:ext cx="7185958" cy="3753163"/>
          </a:xfrm>
          <a:prstGeom prst="roundRect">
            <a:avLst>
              <a:gd name="adj" fmla="val 731"/>
            </a:avLst>
          </a:prstGeom>
          <a:solidFill>
            <a:srgbClr val="FFFFFF"/>
          </a:solidFill>
          <a:ln w="12700">
            <a:solidFill>
              <a:srgbClr val="CFDCE0"/>
            </a:solidFill>
            <a:prstDash val="solid"/>
          </a:ln>
        </p:spPr>
      </p:sp>
      <p:sp>
        <p:nvSpPr>
          <p:cNvPr id="3" name="Shape 1"/>
          <p:cNvSpPr/>
          <p:nvPr/>
        </p:nvSpPr>
        <p:spPr>
          <a:xfrm>
            <a:off x="356616" y="310896"/>
            <a:ext cx="841248" cy="256032"/>
          </a:xfrm>
          <a:prstGeom prst="roundRect">
            <a:avLst>
              <a:gd name="adj" fmla="val 25000"/>
            </a:avLst>
          </a:prstGeom>
          <a:solidFill>
            <a:srgbClr val="0F7A85"/>
          </a:solidFill>
          <a:ln w="12700">
            <a:solidFill>
              <a:srgbClr val="0F7A85"/>
            </a:solidFill>
            <a:prstDash val="solid"/>
          </a:ln>
        </p:spPr>
      </p:sp>
      <p:sp>
        <p:nvSpPr>
          <p:cNvPr id="4" name="Text 2"/>
          <p:cNvSpPr/>
          <p:nvPr/>
        </p:nvSpPr>
        <p:spPr>
          <a:xfrm>
            <a:off x="356616" y="310896"/>
            <a:ext cx="841248" cy="256032"/>
          </a:xfrm>
          <a:prstGeom prst="rect">
            <a:avLst/>
          </a:prstGeom>
          <a:noFill/>
          <a:ln/>
        </p:spPr>
        <p:txBody>
          <a:bodyPr wrap="square" lIns="0" tIns="0" rIns="0" bIns="0" rtlCol="0" anchor="ctr"/>
          <a:lstStyle/>
          <a:p>
            <a:pPr algn="ctr" indent="0" marL="0">
              <a:buNone/>
            </a:pPr>
            <a:r>
              <a:rPr lang="en-US" sz="1000" b="1" spc="40" kern="0" dirty="0">
                <a:solidFill>
                  <a:srgbClr val="FFFFFF"/>
                </a:solidFill>
                <a:latin typeface="Arial" pitchFamily="34" charset="0"/>
                <a:ea typeface="Arial" pitchFamily="34" charset="-122"/>
                <a:cs typeface="Arial" pitchFamily="34" charset="-120"/>
              </a:rPr>
              <a:t>Figure 2.15</a:t>
            </a:r>
            <a:endParaRPr lang="en-US" sz="1000" dirty="0"/>
          </a:p>
        </p:txBody>
      </p:sp>
      <p:sp>
        <p:nvSpPr>
          <p:cNvPr id="5" name="Text 3"/>
          <p:cNvSpPr/>
          <p:nvPr/>
        </p:nvSpPr>
        <p:spPr>
          <a:xfrm>
            <a:off x="1307592" y="256032"/>
            <a:ext cx="5521750" cy="420624"/>
          </a:xfrm>
          <a:prstGeom prst="rect">
            <a:avLst/>
          </a:prstGeom>
          <a:noFill/>
          <a:ln/>
        </p:spPr>
        <p:txBody>
          <a:bodyPr wrap="square" lIns="0" tIns="0" rIns="0" bIns="0" rtlCol="0" anchor="ctr"/>
          <a:lstStyle/>
          <a:p>
            <a:pPr indent="0" marL="0">
              <a:lnSpc>
                <a:spcPct val="92000"/>
              </a:lnSpc>
              <a:buNone/>
            </a:pPr>
            <a:r>
              <a:rPr lang="en-US" sz="1300" b="1" dirty="0">
                <a:solidFill>
                  <a:srgbClr val="13252E"/>
                </a:solidFill>
                <a:latin typeface="Arial" pitchFamily="34" charset="0"/>
                <a:ea typeface="Arial" pitchFamily="34" charset="-122"/>
                <a:cs typeface="Arial" pitchFamily="34" charset="-120"/>
              </a:rPr>
              <a:t>Summary of layers</a:t>
            </a:r>
            <a:endParaRPr lang="en-US" sz="1300" dirty="0"/>
          </a:p>
        </p:txBody>
      </p:sp>
      <p:sp>
        <p:nvSpPr>
          <p:cNvPr id="6" name="Text 4"/>
          <p:cNvSpPr/>
          <p:nvPr/>
        </p:nvSpPr>
        <p:spPr>
          <a:xfrm>
            <a:off x="6829342" y="283464"/>
            <a:ext cx="457200" cy="310896"/>
          </a:xfrm>
          <a:prstGeom prst="rect">
            <a:avLst/>
          </a:prstGeom>
          <a:noFill/>
          <a:ln/>
        </p:spPr>
        <p:txBody>
          <a:bodyPr wrap="square" lIns="0" tIns="0" rIns="0" bIns="0" rtlCol="0" anchor="ctr"/>
          <a:lstStyle/>
          <a:p>
            <a:pPr algn="r" indent="0" marL="0">
              <a:buNone/>
            </a:pPr>
            <a:r>
              <a:rPr lang="en-US" sz="800" dirty="0">
                <a:solidFill>
                  <a:srgbClr val="6B838D"/>
                </a:solidFill>
                <a:latin typeface="Arial" pitchFamily="34" charset="0"/>
                <a:ea typeface="Arial" pitchFamily="34" charset="-122"/>
                <a:cs typeface="Arial" pitchFamily="34" charset="-120"/>
              </a:rPr>
              <a:t>2.21</a:t>
            </a:r>
            <a:endParaRPr lang="en-US" sz="800" dirty="0"/>
          </a:p>
        </p:txBody>
      </p:sp>
      <p:pic>
        <p:nvPicPr>
          <p:cNvPr id="7" name="Image 0" descr="un2/ppt/media/image16.png">    </p:cNvPr>
          <p:cNvPicPr>
            <a:picLocks noChangeAspect="1"/>
          </p:cNvPicPr>
          <p:nvPr/>
        </p:nvPicPr>
        <p:blipFill>
          <a:blip r:embed="rId1"/>
          <a:stretch>
            <a:fillRect/>
          </a:stretch>
        </p:blipFill>
        <p:spPr>
          <a:xfrm>
            <a:off x="356616" y="621792"/>
            <a:ext cx="6929926" cy="3186235"/>
          </a:xfrm>
          <a:prstGeom prst="rect">
            <a:avLst/>
          </a:prstGeom>
        </p:spPr>
      </p:pic>
      <p:sp>
        <p:nvSpPr>
          <p:cNvPr id="8" name="Shape 5"/>
          <p:cNvSpPr/>
          <p:nvPr/>
        </p:nvSpPr>
        <p:spPr>
          <a:xfrm>
            <a:off x="7606582" y="182880"/>
            <a:ext cx="4399490" cy="3931920"/>
          </a:xfrm>
          <a:prstGeom prst="roundRect">
            <a:avLst>
              <a:gd name="adj" fmla="val 698"/>
            </a:avLst>
          </a:prstGeom>
          <a:solidFill>
            <a:srgbClr val="FFFFFF"/>
          </a:solidFill>
          <a:ln w="12700">
            <a:solidFill>
              <a:srgbClr val="CFDCE0"/>
            </a:solidFill>
            <a:prstDash val="solid"/>
          </a:ln>
        </p:spPr>
      </p:sp>
      <p:sp>
        <p:nvSpPr>
          <p:cNvPr id="9" name="Shape 6"/>
          <p:cNvSpPr/>
          <p:nvPr/>
        </p:nvSpPr>
        <p:spPr>
          <a:xfrm>
            <a:off x="7734598" y="310896"/>
            <a:ext cx="566928" cy="256032"/>
          </a:xfrm>
          <a:prstGeom prst="roundRect">
            <a:avLst>
              <a:gd name="adj" fmla="val 25000"/>
            </a:avLst>
          </a:prstGeom>
          <a:solidFill>
            <a:srgbClr val="0F7A85"/>
          </a:solidFill>
          <a:ln w="12700">
            <a:solidFill>
              <a:srgbClr val="0F7A85"/>
            </a:solidFill>
            <a:prstDash val="solid"/>
          </a:ln>
        </p:spPr>
      </p:sp>
      <p:sp>
        <p:nvSpPr>
          <p:cNvPr id="10" name="Text 7"/>
          <p:cNvSpPr/>
          <p:nvPr/>
        </p:nvSpPr>
        <p:spPr>
          <a:xfrm>
            <a:off x="7734598" y="310896"/>
            <a:ext cx="566928" cy="256032"/>
          </a:xfrm>
          <a:prstGeom prst="rect">
            <a:avLst/>
          </a:prstGeom>
          <a:noFill/>
          <a:ln/>
        </p:spPr>
        <p:txBody>
          <a:bodyPr wrap="square" lIns="0" tIns="0" rIns="0" bIns="0" rtlCol="0" anchor="ctr"/>
          <a:lstStyle/>
          <a:p>
            <a:pPr algn="ctr" indent="0" marL="0">
              <a:buNone/>
            </a:pPr>
            <a:r>
              <a:rPr lang="en-US" sz="1000" b="1" spc="40" kern="0" dirty="0">
                <a:solidFill>
                  <a:srgbClr val="FFFFFF"/>
                </a:solidFill>
                <a:latin typeface="Arial" pitchFamily="34" charset="0"/>
                <a:ea typeface="Arial" pitchFamily="34" charset="-122"/>
                <a:cs typeface="Arial" pitchFamily="34" charset="-120"/>
              </a:rPr>
              <a:t>Model</a:t>
            </a:r>
            <a:endParaRPr lang="en-US" sz="1000" dirty="0"/>
          </a:p>
        </p:txBody>
      </p:sp>
      <p:sp>
        <p:nvSpPr>
          <p:cNvPr id="11" name="Text 8"/>
          <p:cNvSpPr/>
          <p:nvPr/>
        </p:nvSpPr>
        <p:spPr>
          <a:xfrm>
            <a:off x="8411254" y="256032"/>
            <a:ext cx="3009602" cy="420624"/>
          </a:xfrm>
          <a:prstGeom prst="rect">
            <a:avLst/>
          </a:prstGeom>
          <a:noFill/>
          <a:ln/>
        </p:spPr>
        <p:txBody>
          <a:bodyPr wrap="square" lIns="0" tIns="0" rIns="0" bIns="0" rtlCol="0" anchor="ctr"/>
          <a:lstStyle/>
          <a:p>
            <a:pPr indent="0" marL="0">
              <a:lnSpc>
                <a:spcPct val="92000"/>
              </a:lnSpc>
              <a:buNone/>
            </a:pPr>
            <a:r>
              <a:rPr lang="en-US" sz="1300" b="1" dirty="0">
                <a:solidFill>
                  <a:srgbClr val="13252E"/>
                </a:solidFill>
                <a:latin typeface="Arial" pitchFamily="34" charset="0"/>
                <a:ea typeface="Arial" pitchFamily="34" charset="-122"/>
                <a:cs typeface="Arial" pitchFamily="34" charset="-120"/>
              </a:rPr>
              <a:t>This course</a:t>
            </a:r>
            <a:endParaRPr lang="en-US" sz="1300" dirty="0"/>
          </a:p>
        </p:txBody>
      </p:sp>
      <p:sp>
        <p:nvSpPr>
          <p:cNvPr id="12" name="Shape 9"/>
          <p:cNvSpPr/>
          <p:nvPr/>
        </p:nvSpPr>
        <p:spPr>
          <a:xfrm>
            <a:off x="7734598" y="3375965"/>
            <a:ext cx="4143458" cy="610819"/>
          </a:xfrm>
          <a:prstGeom prst="roundRect">
            <a:avLst>
              <a:gd name="adj" fmla="val 5988"/>
            </a:avLst>
          </a:prstGeom>
          <a:solidFill>
            <a:srgbClr val="0F7A85"/>
          </a:solidFill>
          <a:ln w="12700">
            <a:solidFill>
              <a:srgbClr val="0F7A85"/>
            </a:solidFill>
            <a:prstDash val="solid"/>
          </a:ln>
        </p:spPr>
      </p:sp>
      <p:sp>
        <p:nvSpPr>
          <p:cNvPr id="13" name="Shape 10"/>
          <p:cNvSpPr/>
          <p:nvPr/>
        </p:nvSpPr>
        <p:spPr>
          <a:xfrm>
            <a:off x="7862614" y="3544214"/>
            <a:ext cx="274320" cy="274320"/>
          </a:xfrm>
          <a:prstGeom prst="ellipse">
            <a:avLst/>
          </a:prstGeom>
          <a:solidFill>
            <a:srgbClr val="E2A03F"/>
          </a:solidFill>
          <a:ln w="12700">
            <a:solidFill>
              <a:srgbClr val="E2A03F"/>
            </a:solidFill>
            <a:prstDash val="solid"/>
          </a:ln>
        </p:spPr>
      </p:sp>
      <p:sp>
        <p:nvSpPr>
          <p:cNvPr id="14" name="Text 11"/>
          <p:cNvSpPr/>
          <p:nvPr/>
        </p:nvSpPr>
        <p:spPr>
          <a:xfrm>
            <a:off x="7862614" y="3544214"/>
            <a:ext cx="274320" cy="274320"/>
          </a:xfrm>
          <a:prstGeom prst="rect">
            <a:avLst/>
          </a:prstGeom>
          <a:noFill/>
          <a:ln/>
        </p:spPr>
        <p:txBody>
          <a:bodyPr wrap="square" lIns="0" tIns="0" rIns="0" bIns="0" rtlCol="0" anchor="ctr"/>
          <a:lstStyle/>
          <a:p>
            <a:pPr algn="ctr" indent="0" marL="0">
              <a:buNone/>
            </a:pPr>
            <a:r>
              <a:rPr lang="en-US" sz="1000" b="1" dirty="0">
                <a:solidFill>
                  <a:srgbClr val="13252E"/>
                </a:solidFill>
                <a:latin typeface="Arial" pitchFamily="34" charset="0"/>
                <a:ea typeface="Arial" pitchFamily="34" charset="-122"/>
                <a:cs typeface="Arial" pitchFamily="34" charset="-120"/>
              </a:rPr>
              <a:t>1</a:t>
            </a:r>
            <a:endParaRPr lang="en-US" sz="1000" dirty="0"/>
          </a:p>
        </p:txBody>
      </p:sp>
      <p:sp>
        <p:nvSpPr>
          <p:cNvPr id="15" name="Text 12"/>
          <p:cNvSpPr/>
          <p:nvPr/>
        </p:nvSpPr>
        <p:spPr>
          <a:xfrm>
            <a:off x="8246662" y="3375965"/>
            <a:ext cx="2406098" cy="610819"/>
          </a:xfrm>
          <a:prstGeom prst="rect">
            <a:avLst/>
          </a:prstGeom>
          <a:noFill/>
          <a:ln/>
        </p:spPr>
        <p:txBody>
          <a:bodyPr wrap="square" lIns="0" tIns="0" rIns="0" bIns="0" rtlCol="0" anchor="ctr"/>
          <a:lstStyle/>
          <a:p>
            <a:pPr indent="0" marL="0">
              <a:buNone/>
            </a:pPr>
            <a:r>
              <a:rPr lang="en-US" sz="1300" b="1" dirty="0">
                <a:solidFill>
                  <a:srgbClr val="FFFFFF"/>
                </a:solidFill>
                <a:latin typeface="Arial" pitchFamily="34" charset="0"/>
                <a:ea typeface="Arial" pitchFamily="34" charset="-122"/>
                <a:cs typeface="Arial" pitchFamily="34" charset="-120"/>
              </a:rPr>
              <a:t>Physical</a:t>
            </a:r>
            <a:endParaRPr lang="en-US" sz="1300" dirty="0"/>
          </a:p>
        </p:txBody>
      </p:sp>
      <p:sp>
        <p:nvSpPr>
          <p:cNvPr id="16" name="Text 13"/>
          <p:cNvSpPr/>
          <p:nvPr/>
        </p:nvSpPr>
        <p:spPr>
          <a:xfrm>
            <a:off x="10597896" y="3375965"/>
            <a:ext cx="1152144" cy="610819"/>
          </a:xfrm>
          <a:prstGeom prst="rect">
            <a:avLst/>
          </a:prstGeom>
          <a:noFill/>
          <a:ln/>
        </p:spPr>
        <p:txBody>
          <a:bodyPr wrap="square" lIns="0" tIns="0" rIns="0" bIns="0" rtlCol="0" anchor="ctr"/>
          <a:lstStyle/>
          <a:p>
            <a:pPr algn="r" indent="0" marL="0">
              <a:buNone/>
            </a:pPr>
            <a:r>
              <a:rPr lang="en-US" sz="1100" i="1" dirty="0">
                <a:solidFill>
                  <a:srgbClr val="CFEFEC"/>
                </a:solidFill>
                <a:latin typeface="Arial" pitchFamily="34" charset="0"/>
                <a:ea typeface="Arial" pitchFamily="34" charset="-122"/>
                <a:cs typeface="Arial" pitchFamily="34" charset="-120"/>
              </a:rPr>
              <a:t>bits</a:t>
            </a:r>
            <a:endParaRPr lang="en-US" sz="1100" dirty="0"/>
          </a:p>
        </p:txBody>
      </p:sp>
      <p:sp>
        <p:nvSpPr>
          <p:cNvPr id="17" name="Shape 14"/>
          <p:cNvSpPr/>
          <p:nvPr/>
        </p:nvSpPr>
        <p:spPr>
          <a:xfrm>
            <a:off x="7734598" y="2701138"/>
            <a:ext cx="4143458" cy="610819"/>
          </a:xfrm>
          <a:prstGeom prst="roundRect">
            <a:avLst>
              <a:gd name="adj" fmla="val 5988"/>
            </a:avLst>
          </a:prstGeom>
          <a:solidFill>
            <a:srgbClr val="0F7A85"/>
          </a:solidFill>
          <a:ln w="12700">
            <a:solidFill>
              <a:srgbClr val="0F7A85"/>
            </a:solidFill>
            <a:prstDash val="solid"/>
          </a:ln>
        </p:spPr>
      </p:sp>
      <p:sp>
        <p:nvSpPr>
          <p:cNvPr id="18" name="Shape 15"/>
          <p:cNvSpPr/>
          <p:nvPr/>
        </p:nvSpPr>
        <p:spPr>
          <a:xfrm>
            <a:off x="7862614" y="2869387"/>
            <a:ext cx="274320" cy="274320"/>
          </a:xfrm>
          <a:prstGeom prst="ellipse">
            <a:avLst/>
          </a:prstGeom>
          <a:solidFill>
            <a:srgbClr val="E2A03F"/>
          </a:solidFill>
          <a:ln w="12700">
            <a:solidFill>
              <a:srgbClr val="E2A03F"/>
            </a:solidFill>
            <a:prstDash val="solid"/>
          </a:ln>
        </p:spPr>
      </p:sp>
      <p:sp>
        <p:nvSpPr>
          <p:cNvPr id="19" name="Text 16"/>
          <p:cNvSpPr/>
          <p:nvPr/>
        </p:nvSpPr>
        <p:spPr>
          <a:xfrm>
            <a:off x="7862614" y="2869387"/>
            <a:ext cx="274320" cy="274320"/>
          </a:xfrm>
          <a:prstGeom prst="rect">
            <a:avLst/>
          </a:prstGeom>
          <a:noFill/>
          <a:ln/>
        </p:spPr>
        <p:txBody>
          <a:bodyPr wrap="square" lIns="0" tIns="0" rIns="0" bIns="0" rtlCol="0" anchor="ctr"/>
          <a:lstStyle/>
          <a:p>
            <a:pPr algn="ctr" indent="0" marL="0">
              <a:buNone/>
            </a:pPr>
            <a:r>
              <a:rPr lang="en-US" sz="1000" b="1" dirty="0">
                <a:solidFill>
                  <a:srgbClr val="13252E"/>
                </a:solidFill>
                <a:latin typeface="Arial" pitchFamily="34" charset="0"/>
                <a:ea typeface="Arial" pitchFamily="34" charset="-122"/>
                <a:cs typeface="Arial" pitchFamily="34" charset="-120"/>
              </a:rPr>
              <a:t>2</a:t>
            </a:r>
            <a:endParaRPr lang="en-US" sz="1000" dirty="0"/>
          </a:p>
        </p:txBody>
      </p:sp>
      <p:sp>
        <p:nvSpPr>
          <p:cNvPr id="20" name="Text 17"/>
          <p:cNvSpPr/>
          <p:nvPr/>
        </p:nvSpPr>
        <p:spPr>
          <a:xfrm>
            <a:off x="8246662" y="2701138"/>
            <a:ext cx="2406098" cy="610819"/>
          </a:xfrm>
          <a:prstGeom prst="rect">
            <a:avLst/>
          </a:prstGeom>
          <a:noFill/>
          <a:ln/>
        </p:spPr>
        <p:txBody>
          <a:bodyPr wrap="square" lIns="0" tIns="0" rIns="0" bIns="0" rtlCol="0" anchor="ctr"/>
          <a:lstStyle/>
          <a:p>
            <a:pPr indent="0" marL="0">
              <a:buNone/>
            </a:pPr>
            <a:r>
              <a:rPr lang="en-US" sz="1300" b="1" dirty="0">
                <a:solidFill>
                  <a:srgbClr val="FFFFFF"/>
                </a:solidFill>
                <a:latin typeface="Arial" pitchFamily="34" charset="0"/>
                <a:ea typeface="Arial" pitchFamily="34" charset="-122"/>
                <a:cs typeface="Arial" pitchFamily="34" charset="-120"/>
              </a:rPr>
              <a:t>Data link</a:t>
            </a:r>
            <a:endParaRPr lang="en-US" sz="1300" dirty="0"/>
          </a:p>
        </p:txBody>
      </p:sp>
      <p:sp>
        <p:nvSpPr>
          <p:cNvPr id="21" name="Text 18"/>
          <p:cNvSpPr/>
          <p:nvPr/>
        </p:nvSpPr>
        <p:spPr>
          <a:xfrm>
            <a:off x="10597896" y="2701138"/>
            <a:ext cx="1152144" cy="610819"/>
          </a:xfrm>
          <a:prstGeom prst="rect">
            <a:avLst/>
          </a:prstGeom>
          <a:noFill/>
          <a:ln/>
        </p:spPr>
        <p:txBody>
          <a:bodyPr wrap="square" lIns="0" tIns="0" rIns="0" bIns="0" rtlCol="0" anchor="ctr"/>
          <a:lstStyle/>
          <a:p>
            <a:pPr algn="r" indent="0" marL="0">
              <a:buNone/>
            </a:pPr>
            <a:r>
              <a:rPr lang="en-US" sz="1100" i="1" dirty="0">
                <a:solidFill>
                  <a:srgbClr val="CFEFEC"/>
                </a:solidFill>
                <a:latin typeface="Arial" pitchFamily="34" charset="0"/>
                <a:ea typeface="Arial" pitchFamily="34" charset="-122"/>
                <a:cs typeface="Arial" pitchFamily="34" charset="-120"/>
              </a:rPr>
              <a:t>frames</a:t>
            </a:r>
            <a:endParaRPr lang="en-US" sz="1100" dirty="0"/>
          </a:p>
        </p:txBody>
      </p:sp>
      <p:sp>
        <p:nvSpPr>
          <p:cNvPr id="22" name="Shape 19"/>
          <p:cNvSpPr/>
          <p:nvPr/>
        </p:nvSpPr>
        <p:spPr>
          <a:xfrm>
            <a:off x="7734598" y="2026310"/>
            <a:ext cx="4143458" cy="610819"/>
          </a:xfrm>
          <a:prstGeom prst="roundRect">
            <a:avLst>
              <a:gd name="adj" fmla="val 5988"/>
            </a:avLst>
          </a:prstGeom>
          <a:solidFill>
            <a:srgbClr val="E7EDEF"/>
          </a:solidFill>
          <a:ln w="12700">
            <a:solidFill>
              <a:srgbClr val="E7EDEF"/>
            </a:solidFill>
            <a:prstDash val="solid"/>
          </a:ln>
        </p:spPr>
      </p:sp>
      <p:sp>
        <p:nvSpPr>
          <p:cNvPr id="23" name="Shape 20"/>
          <p:cNvSpPr/>
          <p:nvPr/>
        </p:nvSpPr>
        <p:spPr>
          <a:xfrm>
            <a:off x="7862614" y="2194560"/>
            <a:ext cx="274320" cy="274320"/>
          </a:xfrm>
          <a:prstGeom prst="ellipse">
            <a:avLst/>
          </a:prstGeom>
          <a:solidFill>
            <a:srgbClr val="C3CFD3"/>
          </a:solidFill>
          <a:ln w="12700">
            <a:solidFill>
              <a:srgbClr val="C3CFD3"/>
            </a:solidFill>
            <a:prstDash val="solid"/>
          </a:ln>
        </p:spPr>
      </p:sp>
      <p:sp>
        <p:nvSpPr>
          <p:cNvPr id="24" name="Text 21"/>
          <p:cNvSpPr/>
          <p:nvPr/>
        </p:nvSpPr>
        <p:spPr>
          <a:xfrm>
            <a:off x="7862614" y="2194560"/>
            <a:ext cx="274320" cy="274320"/>
          </a:xfrm>
          <a:prstGeom prst="rect">
            <a:avLst/>
          </a:prstGeom>
          <a:noFill/>
          <a:ln/>
        </p:spPr>
        <p:txBody>
          <a:bodyPr wrap="square" lIns="0" tIns="0" rIns="0" bIns="0" rtlCol="0" anchor="ctr"/>
          <a:lstStyle/>
          <a:p>
            <a:pPr algn="ctr" indent="0" marL="0">
              <a:buNone/>
            </a:pPr>
            <a:r>
              <a:rPr lang="en-US" sz="1000" b="1" dirty="0">
                <a:solidFill>
                  <a:srgbClr val="13252E"/>
                </a:solidFill>
                <a:latin typeface="Arial" pitchFamily="34" charset="0"/>
                <a:ea typeface="Arial" pitchFamily="34" charset="-122"/>
                <a:cs typeface="Arial" pitchFamily="34" charset="-120"/>
              </a:rPr>
              <a:t>3</a:t>
            </a:r>
            <a:endParaRPr lang="en-US" sz="1000" dirty="0"/>
          </a:p>
        </p:txBody>
      </p:sp>
      <p:sp>
        <p:nvSpPr>
          <p:cNvPr id="25" name="Text 22"/>
          <p:cNvSpPr/>
          <p:nvPr/>
        </p:nvSpPr>
        <p:spPr>
          <a:xfrm>
            <a:off x="8246662" y="2026310"/>
            <a:ext cx="2406098" cy="610819"/>
          </a:xfrm>
          <a:prstGeom prst="rect">
            <a:avLst/>
          </a:prstGeom>
          <a:noFill/>
          <a:ln/>
        </p:spPr>
        <p:txBody>
          <a:bodyPr wrap="square" lIns="0" tIns="0" rIns="0" bIns="0" rtlCol="0" anchor="ctr"/>
          <a:lstStyle/>
          <a:p>
            <a:pPr indent="0" marL="0">
              <a:buNone/>
            </a:pPr>
            <a:r>
              <a:rPr lang="en-US" sz="1300" b="1" dirty="0">
                <a:solidFill>
                  <a:srgbClr val="6B838D"/>
                </a:solidFill>
                <a:latin typeface="Arial" pitchFamily="34" charset="0"/>
                <a:ea typeface="Arial" pitchFamily="34" charset="-122"/>
                <a:cs typeface="Arial" pitchFamily="34" charset="-120"/>
              </a:rPr>
              <a:t>Network</a:t>
            </a:r>
            <a:endParaRPr lang="en-US" sz="1300" dirty="0"/>
          </a:p>
        </p:txBody>
      </p:sp>
      <p:sp>
        <p:nvSpPr>
          <p:cNvPr id="26" name="Text 23"/>
          <p:cNvSpPr/>
          <p:nvPr/>
        </p:nvSpPr>
        <p:spPr>
          <a:xfrm>
            <a:off x="10597896" y="2026310"/>
            <a:ext cx="1152144" cy="610819"/>
          </a:xfrm>
          <a:prstGeom prst="rect">
            <a:avLst/>
          </a:prstGeom>
          <a:noFill/>
          <a:ln/>
        </p:spPr>
        <p:txBody>
          <a:bodyPr wrap="square" lIns="0" tIns="0" rIns="0" bIns="0" rtlCol="0" anchor="ctr"/>
          <a:lstStyle/>
          <a:p>
            <a:pPr algn="r" indent="0" marL="0">
              <a:buNone/>
            </a:pPr>
            <a:r>
              <a:rPr lang="en-US" sz="1100" i="1" dirty="0">
                <a:solidFill>
                  <a:srgbClr val="6B838D"/>
                </a:solidFill>
                <a:latin typeface="Arial" pitchFamily="34" charset="0"/>
                <a:ea typeface="Arial" pitchFamily="34" charset="-122"/>
                <a:cs typeface="Arial" pitchFamily="34" charset="-120"/>
              </a:rPr>
              <a:t>packets</a:t>
            </a:r>
            <a:endParaRPr lang="en-US" sz="1100" dirty="0"/>
          </a:p>
        </p:txBody>
      </p:sp>
      <p:sp>
        <p:nvSpPr>
          <p:cNvPr id="27" name="Shape 24"/>
          <p:cNvSpPr/>
          <p:nvPr/>
        </p:nvSpPr>
        <p:spPr>
          <a:xfrm>
            <a:off x="7734598" y="1351483"/>
            <a:ext cx="4143458" cy="610819"/>
          </a:xfrm>
          <a:prstGeom prst="roundRect">
            <a:avLst>
              <a:gd name="adj" fmla="val 5988"/>
            </a:avLst>
          </a:prstGeom>
          <a:solidFill>
            <a:srgbClr val="E7EDEF"/>
          </a:solidFill>
          <a:ln w="12700">
            <a:solidFill>
              <a:srgbClr val="E7EDEF"/>
            </a:solidFill>
            <a:prstDash val="solid"/>
          </a:ln>
        </p:spPr>
      </p:sp>
      <p:sp>
        <p:nvSpPr>
          <p:cNvPr id="28" name="Shape 25"/>
          <p:cNvSpPr/>
          <p:nvPr/>
        </p:nvSpPr>
        <p:spPr>
          <a:xfrm>
            <a:off x="7862614" y="1519733"/>
            <a:ext cx="274320" cy="274320"/>
          </a:xfrm>
          <a:prstGeom prst="ellipse">
            <a:avLst/>
          </a:prstGeom>
          <a:solidFill>
            <a:srgbClr val="C3CFD3"/>
          </a:solidFill>
          <a:ln w="12700">
            <a:solidFill>
              <a:srgbClr val="C3CFD3"/>
            </a:solidFill>
            <a:prstDash val="solid"/>
          </a:ln>
        </p:spPr>
      </p:sp>
      <p:sp>
        <p:nvSpPr>
          <p:cNvPr id="29" name="Text 26"/>
          <p:cNvSpPr/>
          <p:nvPr/>
        </p:nvSpPr>
        <p:spPr>
          <a:xfrm>
            <a:off x="7862614" y="1519733"/>
            <a:ext cx="274320" cy="274320"/>
          </a:xfrm>
          <a:prstGeom prst="rect">
            <a:avLst/>
          </a:prstGeom>
          <a:noFill/>
          <a:ln/>
        </p:spPr>
        <p:txBody>
          <a:bodyPr wrap="square" lIns="0" tIns="0" rIns="0" bIns="0" rtlCol="0" anchor="ctr"/>
          <a:lstStyle/>
          <a:p>
            <a:pPr algn="ctr" indent="0" marL="0">
              <a:buNone/>
            </a:pPr>
            <a:r>
              <a:rPr lang="en-US" sz="1000" b="1" dirty="0">
                <a:solidFill>
                  <a:srgbClr val="13252E"/>
                </a:solidFill>
                <a:latin typeface="Arial" pitchFamily="34" charset="0"/>
                <a:ea typeface="Arial" pitchFamily="34" charset="-122"/>
                <a:cs typeface="Arial" pitchFamily="34" charset="-120"/>
              </a:rPr>
              <a:t>4</a:t>
            </a:r>
            <a:endParaRPr lang="en-US" sz="1000" dirty="0"/>
          </a:p>
        </p:txBody>
      </p:sp>
      <p:sp>
        <p:nvSpPr>
          <p:cNvPr id="30" name="Text 27"/>
          <p:cNvSpPr/>
          <p:nvPr/>
        </p:nvSpPr>
        <p:spPr>
          <a:xfrm>
            <a:off x="8246662" y="1351483"/>
            <a:ext cx="2406098" cy="610819"/>
          </a:xfrm>
          <a:prstGeom prst="rect">
            <a:avLst/>
          </a:prstGeom>
          <a:noFill/>
          <a:ln/>
        </p:spPr>
        <p:txBody>
          <a:bodyPr wrap="square" lIns="0" tIns="0" rIns="0" bIns="0" rtlCol="0" anchor="ctr"/>
          <a:lstStyle/>
          <a:p>
            <a:pPr indent="0" marL="0">
              <a:buNone/>
            </a:pPr>
            <a:r>
              <a:rPr lang="en-US" sz="1300" b="1" dirty="0">
                <a:solidFill>
                  <a:srgbClr val="6B838D"/>
                </a:solidFill>
                <a:latin typeface="Arial" pitchFamily="34" charset="0"/>
                <a:ea typeface="Arial" pitchFamily="34" charset="-122"/>
                <a:cs typeface="Arial" pitchFamily="34" charset="-120"/>
              </a:rPr>
              <a:t>Transport</a:t>
            </a:r>
            <a:endParaRPr lang="en-US" sz="1300" dirty="0"/>
          </a:p>
        </p:txBody>
      </p:sp>
      <p:sp>
        <p:nvSpPr>
          <p:cNvPr id="31" name="Text 28"/>
          <p:cNvSpPr/>
          <p:nvPr/>
        </p:nvSpPr>
        <p:spPr>
          <a:xfrm>
            <a:off x="10597896" y="1351483"/>
            <a:ext cx="1152144" cy="610819"/>
          </a:xfrm>
          <a:prstGeom prst="rect">
            <a:avLst/>
          </a:prstGeom>
          <a:noFill/>
          <a:ln/>
        </p:spPr>
        <p:txBody>
          <a:bodyPr wrap="square" lIns="0" tIns="0" rIns="0" bIns="0" rtlCol="0" anchor="ctr"/>
          <a:lstStyle/>
          <a:p>
            <a:pPr algn="r" indent="0" marL="0">
              <a:buNone/>
            </a:pPr>
            <a:r>
              <a:rPr lang="en-US" sz="1100" i="1" dirty="0">
                <a:solidFill>
                  <a:srgbClr val="6B838D"/>
                </a:solidFill>
                <a:latin typeface="Arial" pitchFamily="34" charset="0"/>
                <a:ea typeface="Arial" pitchFamily="34" charset="-122"/>
                <a:cs typeface="Arial" pitchFamily="34" charset="-120"/>
              </a:rPr>
              <a:t>segments</a:t>
            </a:r>
            <a:endParaRPr lang="en-US" sz="1100" dirty="0"/>
          </a:p>
        </p:txBody>
      </p:sp>
      <p:sp>
        <p:nvSpPr>
          <p:cNvPr id="32" name="Shape 29"/>
          <p:cNvSpPr/>
          <p:nvPr/>
        </p:nvSpPr>
        <p:spPr>
          <a:xfrm>
            <a:off x="7734598" y="676656"/>
            <a:ext cx="4143458" cy="610819"/>
          </a:xfrm>
          <a:prstGeom prst="roundRect">
            <a:avLst>
              <a:gd name="adj" fmla="val 5988"/>
            </a:avLst>
          </a:prstGeom>
          <a:solidFill>
            <a:srgbClr val="E7EDEF"/>
          </a:solidFill>
          <a:ln w="12700">
            <a:solidFill>
              <a:srgbClr val="E7EDEF"/>
            </a:solidFill>
            <a:prstDash val="solid"/>
          </a:ln>
        </p:spPr>
      </p:sp>
      <p:sp>
        <p:nvSpPr>
          <p:cNvPr id="33" name="Shape 30"/>
          <p:cNvSpPr/>
          <p:nvPr/>
        </p:nvSpPr>
        <p:spPr>
          <a:xfrm>
            <a:off x="7862614" y="844906"/>
            <a:ext cx="274320" cy="274320"/>
          </a:xfrm>
          <a:prstGeom prst="ellipse">
            <a:avLst/>
          </a:prstGeom>
          <a:solidFill>
            <a:srgbClr val="C3CFD3"/>
          </a:solidFill>
          <a:ln w="12700">
            <a:solidFill>
              <a:srgbClr val="C3CFD3"/>
            </a:solidFill>
            <a:prstDash val="solid"/>
          </a:ln>
        </p:spPr>
      </p:sp>
      <p:sp>
        <p:nvSpPr>
          <p:cNvPr id="34" name="Text 31"/>
          <p:cNvSpPr/>
          <p:nvPr/>
        </p:nvSpPr>
        <p:spPr>
          <a:xfrm>
            <a:off x="7862614" y="844906"/>
            <a:ext cx="274320" cy="274320"/>
          </a:xfrm>
          <a:prstGeom prst="rect">
            <a:avLst/>
          </a:prstGeom>
          <a:noFill/>
          <a:ln/>
        </p:spPr>
        <p:txBody>
          <a:bodyPr wrap="square" lIns="0" tIns="0" rIns="0" bIns="0" rtlCol="0" anchor="ctr"/>
          <a:lstStyle/>
          <a:p>
            <a:pPr algn="ctr" indent="0" marL="0">
              <a:buNone/>
            </a:pPr>
            <a:r>
              <a:rPr lang="en-US" sz="1000" b="1" dirty="0">
                <a:solidFill>
                  <a:srgbClr val="13252E"/>
                </a:solidFill>
                <a:latin typeface="Arial" pitchFamily="34" charset="0"/>
                <a:ea typeface="Arial" pitchFamily="34" charset="-122"/>
                <a:cs typeface="Arial" pitchFamily="34" charset="-120"/>
              </a:rPr>
              <a:t>5</a:t>
            </a:r>
            <a:endParaRPr lang="en-US" sz="1000" dirty="0"/>
          </a:p>
        </p:txBody>
      </p:sp>
      <p:sp>
        <p:nvSpPr>
          <p:cNvPr id="35" name="Text 32"/>
          <p:cNvSpPr/>
          <p:nvPr/>
        </p:nvSpPr>
        <p:spPr>
          <a:xfrm>
            <a:off x="8246662" y="676656"/>
            <a:ext cx="2406098" cy="610819"/>
          </a:xfrm>
          <a:prstGeom prst="rect">
            <a:avLst/>
          </a:prstGeom>
          <a:noFill/>
          <a:ln/>
        </p:spPr>
        <p:txBody>
          <a:bodyPr wrap="square" lIns="0" tIns="0" rIns="0" bIns="0" rtlCol="0" anchor="ctr"/>
          <a:lstStyle/>
          <a:p>
            <a:pPr indent="0" marL="0">
              <a:buNone/>
            </a:pPr>
            <a:r>
              <a:rPr lang="en-US" sz="1300" b="1" dirty="0">
                <a:solidFill>
                  <a:srgbClr val="6B838D"/>
                </a:solidFill>
                <a:latin typeface="Arial" pitchFamily="34" charset="0"/>
                <a:ea typeface="Arial" pitchFamily="34" charset="-122"/>
                <a:cs typeface="Arial" pitchFamily="34" charset="-120"/>
              </a:rPr>
              <a:t>Application</a:t>
            </a:r>
            <a:endParaRPr lang="en-US" sz="1300" dirty="0"/>
          </a:p>
        </p:txBody>
      </p:sp>
      <p:sp>
        <p:nvSpPr>
          <p:cNvPr id="36" name="Text 33"/>
          <p:cNvSpPr/>
          <p:nvPr/>
        </p:nvSpPr>
        <p:spPr>
          <a:xfrm>
            <a:off x="10597896" y="676656"/>
            <a:ext cx="1152144" cy="610819"/>
          </a:xfrm>
          <a:prstGeom prst="rect">
            <a:avLst/>
          </a:prstGeom>
          <a:noFill/>
          <a:ln/>
        </p:spPr>
        <p:txBody>
          <a:bodyPr wrap="square" lIns="0" tIns="0" rIns="0" bIns="0" rtlCol="0" anchor="ctr"/>
          <a:lstStyle/>
          <a:p>
            <a:pPr algn="r" indent="0" marL="0">
              <a:buNone/>
            </a:pPr>
            <a:r>
              <a:rPr lang="en-US" sz="1100" i="1" dirty="0">
                <a:solidFill>
                  <a:srgbClr val="6B838D"/>
                </a:solidFill>
                <a:latin typeface="Arial" pitchFamily="34" charset="0"/>
                <a:ea typeface="Arial" pitchFamily="34" charset="-122"/>
                <a:cs typeface="Arial" pitchFamily="34" charset="-120"/>
              </a:rPr>
              <a:t>messages</a:t>
            </a:r>
            <a:endParaRPr lang="en-US" sz="1100" dirty="0"/>
          </a:p>
        </p:txBody>
      </p:sp>
      <p:sp>
        <p:nvSpPr>
          <p:cNvPr id="37" name="Shape 34"/>
          <p:cNvSpPr/>
          <p:nvPr/>
        </p:nvSpPr>
        <p:spPr>
          <a:xfrm>
            <a:off x="182880" y="4261104"/>
            <a:ext cx="11823192" cy="2414016"/>
          </a:xfrm>
          <a:prstGeom prst="roundRect">
            <a:avLst>
              <a:gd name="adj" fmla="val 1136"/>
            </a:avLst>
          </a:prstGeom>
          <a:solidFill>
            <a:srgbClr val="13252E"/>
          </a:solidFill>
          <a:ln w="12700">
            <a:solidFill>
              <a:srgbClr val="13252E"/>
            </a:solidFill>
            <a:prstDash val="solid"/>
          </a:ln>
        </p:spPr>
      </p:sp>
      <p:sp>
        <p:nvSpPr>
          <p:cNvPr id="38" name="Shape 35"/>
          <p:cNvSpPr/>
          <p:nvPr/>
        </p:nvSpPr>
        <p:spPr>
          <a:xfrm>
            <a:off x="310896" y="4407408"/>
            <a:ext cx="960120" cy="292608"/>
          </a:xfrm>
          <a:prstGeom prst="roundRect">
            <a:avLst>
              <a:gd name="adj" fmla="val 21875"/>
            </a:avLst>
          </a:prstGeom>
          <a:solidFill>
            <a:srgbClr val="E2A03F"/>
          </a:solidFill>
          <a:ln w="12700">
            <a:solidFill>
              <a:srgbClr val="E2A03F"/>
            </a:solidFill>
            <a:prstDash val="solid"/>
          </a:ln>
        </p:spPr>
      </p:sp>
      <p:sp>
        <p:nvSpPr>
          <p:cNvPr id="39" name="Text 36"/>
          <p:cNvSpPr/>
          <p:nvPr/>
        </p:nvSpPr>
        <p:spPr>
          <a:xfrm>
            <a:off x="310896" y="4407408"/>
            <a:ext cx="960120" cy="292608"/>
          </a:xfrm>
          <a:prstGeom prst="rect">
            <a:avLst/>
          </a:prstGeom>
          <a:noFill/>
          <a:ln/>
        </p:spPr>
        <p:txBody>
          <a:bodyPr wrap="square" lIns="0" tIns="0" rIns="0" bIns="0" rtlCol="0" anchor="ctr"/>
          <a:lstStyle/>
          <a:p>
            <a:pPr algn="ctr" indent="0" marL="0">
              <a:buNone/>
            </a:pPr>
            <a:r>
              <a:rPr lang="en-US" sz="1100" b="1" spc="40" kern="0" dirty="0">
                <a:solidFill>
                  <a:srgbClr val="13252E"/>
                </a:solidFill>
                <a:latin typeface="Arial" pitchFamily="34" charset="0"/>
                <a:ea typeface="Arial" pitchFamily="34" charset="-122"/>
                <a:cs typeface="Arial" pitchFamily="34" charset="-120"/>
              </a:rPr>
              <a:t>PART III</a:t>
            </a:r>
            <a:endParaRPr lang="en-US" sz="1100" dirty="0"/>
          </a:p>
        </p:txBody>
      </p:sp>
      <p:sp>
        <p:nvSpPr>
          <p:cNvPr id="40" name="Text 37"/>
          <p:cNvSpPr/>
          <p:nvPr/>
        </p:nvSpPr>
        <p:spPr>
          <a:xfrm>
            <a:off x="310896" y="4809744"/>
            <a:ext cx="3931920" cy="1792224"/>
          </a:xfrm>
          <a:prstGeom prst="rect">
            <a:avLst/>
          </a:prstGeom>
          <a:noFill/>
          <a:ln/>
        </p:spPr>
        <p:txBody>
          <a:bodyPr wrap="square" lIns="0" tIns="0" rIns="0" bIns="0" rtlCol="0" anchor="t"/>
          <a:lstStyle/>
          <a:p>
            <a:pPr indent="0" marL="0">
              <a:lnSpc>
                <a:spcPct val="98000"/>
              </a:lnSpc>
              <a:buNone/>
            </a:pPr>
            <a:r>
              <a:rPr lang="en-US" sz="2000" b="1" dirty="0">
                <a:solidFill>
                  <a:srgbClr val="FFFFFF"/>
                </a:solidFill>
                <a:latin typeface="Cambria" pitchFamily="34" charset="0"/>
                <a:ea typeface="Cambria" pitchFamily="34" charset="-122"/>
                <a:cs typeface="Cambria" pitchFamily="34" charset="-120"/>
              </a:rPr>
              <a:t>OUR SCOPE:</a:t>
            </a:r>
            <a:endParaRPr lang="en-US" sz="2000" dirty="0"/>
          </a:p>
          <a:p>
            <a:pPr indent="0" marL="0">
              <a:lnSpc>
                <a:spcPct val="98000"/>
              </a:lnSpc>
              <a:buNone/>
            </a:pPr>
            <a:r>
              <a:rPr lang="en-US" sz="2000" b="1" dirty="0">
                <a:solidFill>
                  <a:srgbClr val="FFFFFF"/>
                </a:solidFill>
                <a:latin typeface="Cambria" pitchFamily="34" charset="0"/>
                <a:ea typeface="Cambria" pitchFamily="34" charset="-122"/>
                <a:cs typeface="Cambria" pitchFamily="34" charset="-120"/>
              </a:rPr>
              <a:t>LAYERS 1 AND 2</a:t>
            </a:r>
            <a:endParaRPr lang="en-US" sz="2000" dirty="0"/>
          </a:p>
        </p:txBody>
      </p:sp>
      <p:sp>
        <p:nvSpPr>
          <p:cNvPr id="41" name="Text 38"/>
          <p:cNvSpPr/>
          <p:nvPr/>
        </p:nvSpPr>
        <p:spPr>
          <a:xfrm>
            <a:off x="4526280" y="4389120"/>
            <a:ext cx="7351776" cy="2157984"/>
          </a:xfrm>
          <a:prstGeom prst="rect">
            <a:avLst/>
          </a:prstGeom>
          <a:noFill/>
          <a:ln/>
        </p:spPr>
        <p:txBody>
          <a:bodyPr wrap="square" lIns="0" tIns="0" rIns="0" bIns="0" rtlCol="0" anchor="t"/>
          <a:lstStyle/>
          <a:p>
            <a:pPr indent="0" marL="0">
              <a:lnSpc>
                <a:spcPct val="124000"/>
              </a:lnSpc>
              <a:spcAft>
                <a:spcPts val="400"/>
              </a:spcAft>
              <a:buNone/>
            </a:pPr>
            <a:r>
              <a:rPr lang="en-US" sz="1300" dirty="0">
                <a:solidFill>
                  <a:srgbClr val="C4D6DC"/>
                </a:solidFill>
                <a:latin typeface="Arial" pitchFamily="34" charset="0"/>
                <a:ea typeface="Arial" pitchFamily="34" charset="-122"/>
                <a:cs typeface="Arial" pitchFamily="34" charset="-120"/>
              </a:rPr>
              <a:t>•  Data communications is the study of the bottom two layers.</a:t>
            </a:r>
            <a:endParaRPr lang="en-US" sz="1300" dirty="0"/>
          </a:p>
          <a:p>
            <a:pPr indent="0" marL="0">
              <a:lnSpc>
                <a:spcPct val="124000"/>
              </a:lnSpc>
              <a:spcAft>
                <a:spcPts val="400"/>
              </a:spcAft>
              <a:buNone/>
            </a:pPr>
            <a:r>
              <a:rPr lang="en-US" sz="1300" dirty="0">
                <a:solidFill>
                  <a:srgbClr val="C4D6DC"/>
                </a:solidFill>
                <a:latin typeface="Arial" pitchFamily="34" charset="0"/>
                <a:ea typeface="Arial" pitchFamily="34" charset="-122"/>
                <a:cs typeface="Arial" pitchFamily="34" charset="-120"/>
              </a:rPr>
              <a:t>•  A bit on a medium, and a frame between two devices that share it.</a:t>
            </a:r>
            <a:endParaRPr lang="en-US" sz="1300" dirty="0"/>
          </a:p>
          <a:p>
            <a:pPr indent="0" marL="0">
              <a:lnSpc>
                <a:spcPct val="124000"/>
              </a:lnSpc>
              <a:spcAft>
                <a:spcPts val="400"/>
              </a:spcAft>
              <a:buNone/>
            </a:pPr>
            <a:r>
              <a:rPr lang="en-US" sz="1300" dirty="0">
                <a:solidFill>
                  <a:srgbClr val="C4D6DC"/>
                </a:solidFill>
                <a:latin typeface="Arial" pitchFamily="34" charset="0"/>
                <a:ea typeface="Arial" pitchFamily="34" charset="-122"/>
                <a:cs typeface="Arial" pitchFamily="34" charset="-120"/>
              </a:rPr>
              <a:t>•  Everything above that line is another course, and every course above this one assumes we did our job.</a:t>
            </a:r>
            <a:endParaRPr lang="en-US" sz="1300" dirty="0"/>
          </a:p>
          <a:p>
            <a:pPr indent="0" marL="0">
              <a:lnSpc>
                <a:spcPct val="124000"/>
              </a:lnSpc>
              <a:spcAft>
                <a:spcPts val="400"/>
              </a:spcAft>
              <a:buNone/>
            </a:pPr>
            <a:r>
              <a:rPr lang="en-US" sz="1300" dirty="0">
                <a:solidFill>
                  <a:srgbClr val="C4D6DC"/>
                </a:solidFill>
                <a:latin typeface="Arial" pitchFamily="34" charset="0"/>
                <a:ea typeface="Arial" pitchFamily="34" charset="-122"/>
                <a:cs typeface="Arial" pitchFamily="34" charset="-120"/>
              </a:rPr>
              <a:t>•  So the rest of the semester has two halves.</a:t>
            </a:r>
            <a:endParaRPr lang="en-US" sz="1300" dirty="0"/>
          </a:p>
          <a:p>
            <a:pPr indent="0" marL="0">
              <a:lnSpc>
                <a:spcPct val="124000"/>
              </a:lnSpc>
              <a:spcAft>
                <a:spcPts val="400"/>
              </a:spcAft>
              <a:buNone/>
            </a:pPr>
            <a:r>
              <a:rPr lang="en-US" sz="1300" dirty="0">
                <a:solidFill>
                  <a:srgbClr val="C4D6DC"/>
                </a:solidFill>
                <a:latin typeface="Arial" pitchFamily="34" charset="0"/>
                <a:ea typeface="Arial" pitchFamily="34" charset="-122"/>
                <a:cs typeface="Arial" pitchFamily="34" charset="-120"/>
              </a:rPr>
              <a:t>•  The principles that govern layers 1 and 2, and the practices that implement them: what a communication system is made of, how devices attach to a medium, and what shapes those attachments take.</a:t>
            </a:r>
            <a:endParaRPr lang="en-US" sz="13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E9EFF1"/>
        </a:solidFill>
      </p:bgPr>
    </p:bg>
    <p:spTree>
      <p:nvGrpSpPr>
        <p:cNvPr id="1" name=""/>
        <p:cNvGrpSpPr/>
        <p:nvPr/>
      </p:nvGrpSpPr>
      <p:grpSpPr>
        <a:xfrm>
          <a:off x="0" y="0"/>
          <a:ext cx="0" cy="0"/>
          <a:chOff x="0" y="0"/>
          <a:chExt cx="0" cy="0"/>
        </a:xfrm>
      </p:grpSpPr>
      <p:sp>
        <p:nvSpPr>
          <p:cNvPr id="2" name="Shape 0"/>
          <p:cNvSpPr/>
          <p:nvPr/>
        </p:nvSpPr>
        <p:spPr>
          <a:xfrm>
            <a:off x="182880" y="182880"/>
            <a:ext cx="11823192" cy="1411483"/>
          </a:xfrm>
          <a:prstGeom prst="roundRect">
            <a:avLst>
              <a:gd name="adj" fmla="val 1943"/>
            </a:avLst>
          </a:prstGeom>
          <a:solidFill>
            <a:srgbClr val="13252E"/>
          </a:solidFill>
          <a:ln w="12700">
            <a:solidFill>
              <a:srgbClr val="13252E"/>
            </a:solidFill>
            <a:prstDash val="solid"/>
          </a:ln>
        </p:spPr>
      </p:sp>
      <p:sp>
        <p:nvSpPr>
          <p:cNvPr id="3" name="Shape 1"/>
          <p:cNvSpPr/>
          <p:nvPr/>
        </p:nvSpPr>
        <p:spPr>
          <a:xfrm>
            <a:off x="310896" y="329184"/>
            <a:ext cx="960120" cy="292608"/>
          </a:xfrm>
          <a:prstGeom prst="roundRect">
            <a:avLst>
              <a:gd name="adj" fmla="val 21875"/>
            </a:avLst>
          </a:prstGeom>
          <a:solidFill>
            <a:srgbClr val="E2A03F"/>
          </a:solidFill>
          <a:ln w="12700">
            <a:solidFill>
              <a:srgbClr val="E2A03F"/>
            </a:solidFill>
            <a:prstDash val="solid"/>
          </a:ln>
        </p:spPr>
      </p:sp>
      <p:sp>
        <p:nvSpPr>
          <p:cNvPr id="4" name="Text 2"/>
          <p:cNvSpPr/>
          <p:nvPr/>
        </p:nvSpPr>
        <p:spPr>
          <a:xfrm>
            <a:off x="310896" y="329184"/>
            <a:ext cx="960120" cy="292608"/>
          </a:xfrm>
          <a:prstGeom prst="rect">
            <a:avLst/>
          </a:prstGeom>
          <a:noFill/>
          <a:ln/>
        </p:spPr>
        <p:txBody>
          <a:bodyPr wrap="square" lIns="0" tIns="0" rIns="0" bIns="0" rtlCol="0" anchor="ctr"/>
          <a:lstStyle/>
          <a:p>
            <a:pPr algn="ctr" indent="0" marL="0">
              <a:buNone/>
            </a:pPr>
            <a:r>
              <a:rPr lang="en-US" sz="1100" b="1" spc="40" kern="0" dirty="0">
                <a:solidFill>
                  <a:srgbClr val="13252E"/>
                </a:solidFill>
                <a:latin typeface="Arial" pitchFamily="34" charset="0"/>
                <a:ea typeface="Arial" pitchFamily="34" charset="-122"/>
                <a:cs typeface="Arial" pitchFamily="34" charset="-120"/>
              </a:rPr>
              <a:t>PART IV</a:t>
            </a:r>
            <a:endParaRPr lang="en-US" sz="1100" dirty="0"/>
          </a:p>
        </p:txBody>
      </p:sp>
      <p:sp>
        <p:nvSpPr>
          <p:cNvPr id="5" name="Text 3"/>
          <p:cNvSpPr/>
          <p:nvPr/>
        </p:nvSpPr>
        <p:spPr>
          <a:xfrm>
            <a:off x="310896" y="731520"/>
            <a:ext cx="3931920" cy="789691"/>
          </a:xfrm>
          <a:prstGeom prst="rect">
            <a:avLst/>
          </a:prstGeom>
          <a:noFill/>
          <a:ln/>
        </p:spPr>
        <p:txBody>
          <a:bodyPr wrap="square" lIns="0" tIns="0" rIns="0" bIns="0" rtlCol="0" anchor="t"/>
          <a:lstStyle/>
          <a:p>
            <a:pPr indent="0" marL="0">
              <a:lnSpc>
                <a:spcPct val="98000"/>
              </a:lnSpc>
              <a:buNone/>
            </a:pPr>
            <a:r>
              <a:rPr lang="en-US" sz="2000" b="1" dirty="0">
                <a:solidFill>
                  <a:srgbClr val="FFFFFF"/>
                </a:solidFill>
                <a:latin typeface="Cambria" pitchFamily="34" charset="0"/>
                <a:ea typeface="Cambria" pitchFamily="34" charset="-122"/>
                <a:cs typeface="Cambria" pitchFamily="34" charset="-120"/>
              </a:rPr>
              <a:t>LAYER 1</a:t>
            </a:r>
            <a:endParaRPr lang="en-US" sz="2000" dirty="0"/>
          </a:p>
          <a:p>
            <a:pPr indent="0" marL="0">
              <a:lnSpc>
                <a:spcPct val="98000"/>
              </a:lnSpc>
              <a:buNone/>
            </a:pPr>
            <a:r>
              <a:rPr lang="en-US" sz="2000" b="1" dirty="0">
                <a:solidFill>
                  <a:srgbClr val="FFFFFF"/>
                </a:solidFill>
                <a:latin typeface="Cambria" pitchFamily="34" charset="0"/>
                <a:ea typeface="Cambria" pitchFamily="34" charset="-122"/>
                <a:cs typeface="Cambria" pitchFamily="34" charset="-120"/>
              </a:rPr>
              <a:t>IN PRACTICE</a:t>
            </a:r>
            <a:endParaRPr lang="en-US" sz="2000" dirty="0"/>
          </a:p>
        </p:txBody>
      </p:sp>
      <p:sp>
        <p:nvSpPr>
          <p:cNvPr id="6" name="Shape 4"/>
          <p:cNvSpPr/>
          <p:nvPr/>
        </p:nvSpPr>
        <p:spPr>
          <a:xfrm>
            <a:off x="4526280" y="329184"/>
            <a:ext cx="658368" cy="274320"/>
          </a:xfrm>
          <a:prstGeom prst="roundRect">
            <a:avLst>
              <a:gd name="adj" fmla="val 23333"/>
            </a:avLst>
          </a:prstGeom>
          <a:solidFill>
            <a:srgbClr val="0F7A85"/>
          </a:solidFill>
          <a:ln w="12700">
            <a:solidFill>
              <a:srgbClr val="0F7A85"/>
            </a:solidFill>
            <a:prstDash val="solid"/>
          </a:ln>
        </p:spPr>
      </p:sp>
      <p:sp>
        <p:nvSpPr>
          <p:cNvPr id="7" name="Text 5"/>
          <p:cNvSpPr/>
          <p:nvPr/>
        </p:nvSpPr>
        <p:spPr>
          <a:xfrm>
            <a:off x="4526280" y="329184"/>
            <a:ext cx="658368" cy="274320"/>
          </a:xfrm>
          <a:prstGeom prst="rect">
            <a:avLst/>
          </a:prstGeom>
          <a:noFill/>
          <a:ln/>
        </p:spPr>
        <p:txBody>
          <a:bodyPr wrap="square" lIns="0" tIns="0" rIns="0" bIns="0" rtlCol="0" anchor="ctr"/>
          <a:lstStyle/>
          <a:p>
            <a:pPr algn="ctr" indent="0" marL="0">
              <a:buNone/>
            </a:pPr>
            <a:r>
              <a:rPr lang="en-US" sz="1000" b="1" spc="40" kern="0" dirty="0">
                <a:solidFill>
                  <a:srgbClr val="FFFFFF"/>
                </a:solidFill>
                <a:latin typeface="Arial" pitchFamily="34" charset="0"/>
                <a:ea typeface="Arial" pitchFamily="34" charset="-122"/>
                <a:cs typeface="Arial" pitchFamily="34" charset="-120"/>
              </a:rPr>
              <a:t>1-1</a:t>
            </a:r>
            <a:endParaRPr lang="en-US" sz="1000" dirty="0"/>
          </a:p>
        </p:txBody>
      </p:sp>
      <p:sp>
        <p:nvSpPr>
          <p:cNvPr id="8" name="Text 6"/>
          <p:cNvSpPr/>
          <p:nvPr/>
        </p:nvSpPr>
        <p:spPr>
          <a:xfrm>
            <a:off x="5294376" y="310896"/>
            <a:ext cx="6126480" cy="310896"/>
          </a:xfrm>
          <a:prstGeom prst="rect">
            <a:avLst/>
          </a:prstGeom>
          <a:noFill/>
          <a:ln/>
        </p:spPr>
        <p:txBody>
          <a:bodyPr wrap="square" lIns="0" tIns="0" rIns="0" bIns="0" rtlCol="0" anchor="ctr"/>
          <a:lstStyle/>
          <a:p>
            <a:pPr indent="0" marL="0">
              <a:buNone/>
            </a:pPr>
            <a:r>
              <a:rPr lang="en-US" sz="1350" b="1" spc="50" kern="0" dirty="0">
                <a:solidFill>
                  <a:srgbClr val="5CC8C2"/>
                </a:solidFill>
                <a:latin typeface="Arial" pitchFamily="34" charset="0"/>
                <a:ea typeface="Arial" pitchFamily="34" charset="-122"/>
                <a:cs typeface="Arial" pitchFamily="34" charset="-120"/>
              </a:rPr>
              <a:t>DATA COMMUNICATIONS</a:t>
            </a:r>
            <a:endParaRPr lang="en-US" sz="1350" dirty="0"/>
          </a:p>
        </p:txBody>
      </p:sp>
      <p:sp>
        <p:nvSpPr>
          <p:cNvPr id="9" name="Text 7"/>
          <p:cNvSpPr/>
          <p:nvPr/>
        </p:nvSpPr>
        <p:spPr>
          <a:xfrm>
            <a:off x="11439144" y="310896"/>
            <a:ext cx="457200" cy="274320"/>
          </a:xfrm>
          <a:prstGeom prst="rect">
            <a:avLst/>
          </a:prstGeom>
          <a:noFill/>
          <a:ln/>
        </p:spPr>
        <p:txBody>
          <a:bodyPr wrap="square" lIns="0" tIns="0" rIns="0" bIns="0" rtlCol="0" anchor="ctr"/>
          <a:lstStyle/>
          <a:p>
            <a:pPr algn="r" indent="0" marL="0">
              <a:buNone/>
            </a:pPr>
            <a:r>
              <a:rPr lang="en-US" sz="800" dirty="0">
                <a:solidFill>
                  <a:srgbClr val="7C949C"/>
                </a:solidFill>
                <a:latin typeface="Arial" pitchFamily="34" charset="0"/>
                <a:ea typeface="Arial" pitchFamily="34" charset="-122"/>
                <a:cs typeface="Arial" pitchFamily="34" charset="-120"/>
              </a:rPr>
              <a:t>1.5</a:t>
            </a:r>
            <a:endParaRPr lang="en-US" sz="800" dirty="0"/>
          </a:p>
        </p:txBody>
      </p:sp>
      <p:sp>
        <p:nvSpPr>
          <p:cNvPr id="10" name="Text 8"/>
          <p:cNvSpPr/>
          <p:nvPr/>
        </p:nvSpPr>
        <p:spPr>
          <a:xfrm>
            <a:off x="4526280" y="713232"/>
            <a:ext cx="7351776" cy="753115"/>
          </a:xfrm>
          <a:prstGeom prst="rect">
            <a:avLst/>
          </a:prstGeom>
          <a:noFill/>
          <a:ln/>
        </p:spPr>
        <p:txBody>
          <a:bodyPr wrap="square" lIns="0" tIns="0" rIns="0" bIns="0" rtlCol="0" anchor="t"/>
          <a:lstStyle/>
          <a:p>
            <a:pPr indent="0" marL="0">
              <a:lnSpc>
                <a:spcPct val="124000"/>
              </a:lnSpc>
              <a:spcAft>
                <a:spcPts val="400"/>
              </a:spcAft>
              <a:buNone/>
            </a:pPr>
            <a:r>
              <a:rPr lang="en-US" sz="1300" dirty="0">
                <a:solidFill>
                  <a:srgbClr val="C4D6DC"/>
                </a:solidFill>
                <a:latin typeface="Arial" pitchFamily="34" charset="0"/>
                <a:ea typeface="Arial" pitchFamily="34" charset="-122"/>
                <a:cs typeface="Arial" pitchFamily="34" charset="-120"/>
              </a:rPr>
              <a:t>•  At the bottom of the tower: five parts, one medium, and two questions, what it carries and which way it runs.</a:t>
            </a:r>
            <a:endParaRPr lang="en-US" sz="1300" dirty="0"/>
          </a:p>
        </p:txBody>
      </p:sp>
      <p:sp>
        <p:nvSpPr>
          <p:cNvPr id="11" name="Shape 9"/>
          <p:cNvSpPr/>
          <p:nvPr/>
        </p:nvSpPr>
        <p:spPr>
          <a:xfrm>
            <a:off x="182880" y="1740667"/>
            <a:ext cx="6574101" cy="3430265"/>
          </a:xfrm>
          <a:prstGeom prst="roundRect">
            <a:avLst>
              <a:gd name="adj" fmla="val 800"/>
            </a:avLst>
          </a:prstGeom>
          <a:solidFill>
            <a:srgbClr val="FFFFFF"/>
          </a:solidFill>
          <a:ln w="12700">
            <a:solidFill>
              <a:srgbClr val="CFDCE0"/>
            </a:solidFill>
            <a:prstDash val="solid"/>
          </a:ln>
        </p:spPr>
      </p:sp>
      <p:sp>
        <p:nvSpPr>
          <p:cNvPr id="12" name="Shape 10"/>
          <p:cNvSpPr/>
          <p:nvPr/>
        </p:nvSpPr>
        <p:spPr>
          <a:xfrm>
            <a:off x="310896" y="1868683"/>
            <a:ext cx="489204" cy="256032"/>
          </a:xfrm>
          <a:prstGeom prst="roundRect">
            <a:avLst>
              <a:gd name="adj" fmla="val 25000"/>
            </a:avLst>
          </a:prstGeom>
          <a:solidFill>
            <a:srgbClr val="0F7A85"/>
          </a:solidFill>
          <a:ln w="12700">
            <a:solidFill>
              <a:srgbClr val="0F7A85"/>
            </a:solidFill>
            <a:prstDash val="solid"/>
          </a:ln>
        </p:spPr>
      </p:sp>
      <p:sp>
        <p:nvSpPr>
          <p:cNvPr id="13" name="Text 11"/>
          <p:cNvSpPr/>
          <p:nvPr/>
        </p:nvSpPr>
        <p:spPr>
          <a:xfrm>
            <a:off x="310896" y="1868683"/>
            <a:ext cx="489204" cy="256032"/>
          </a:xfrm>
          <a:prstGeom prst="rect">
            <a:avLst/>
          </a:prstGeom>
          <a:noFill/>
          <a:ln/>
        </p:spPr>
        <p:txBody>
          <a:bodyPr wrap="square" lIns="0" tIns="0" rIns="0" bIns="0" rtlCol="0" anchor="ctr"/>
          <a:lstStyle/>
          <a:p>
            <a:pPr algn="ctr" indent="0" marL="0">
              <a:buNone/>
            </a:pPr>
            <a:r>
              <a:rPr lang="en-US" sz="1000" b="1" spc="40" kern="0" dirty="0">
                <a:solidFill>
                  <a:srgbClr val="FFFFFF"/>
                </a:solidFill>
                <a:latin typeface="Arial" pitchFamily="34" charset="0"/>
                <a:ea typeface="Arial" pitchFamily="34" charset="-122"/>
                <a:cs typeface="Arial" pitchFamily="34" charset="-120"/>
              </a:rPr>
              <a:t>1.1.1</a:t>
            </a:r>
            <a:endParaRPr lang="en-US" sz="1000" dirty="0"/>
          </a:p>
        </p:txBody>
      </p:sp>
      <p:sp>
        <p:nvSpPr>
          <p:cNvPr id="14" name="Text 12"/>
          <p:cNvSpPr/>
          <p:nvPr/>
        </p:nvSpPr>
        <p:spPr>
          <a:xfrm>
            <a:off x="909828" y="1813819"/>
            <a:ext cx="5261937" cy="420624"/>
          </a:xfrm>
          <a:prstGeom prst="rect">
            <a:avLst/>
          </a:prstGeom>
          <a:noFill/>
          <a:ln/>
        </p:spPr>
        <p:txBody>
          <a:bodyPr wrap="square" lIns="0" tIns="0" rIns="0" bIns="0" rtlCol="0" anchor="ctr"/>
          <a:lstStyle/>
          <a:p>
            <a:pPr indent="0" marL="0">
              <a:lnSpc>
                <a:spcPct val="92000"/>
              </a:lnSpc>
              <a:buNone/>
            </a:pPr>
            <a:r>
              <a:rPr lang="en-US" sz="1300" b="1" dirty="0">
                <a:solidFill>
                  <a:srgbClr val="13252E"/>
                </a:solidFill>
                <a:latin typeface="Arial" pitchFamily="34" charset="0"/>
                <a:ea typeface="Arial" pitchFamily="34" charset="-122"/>
                <a:cs typeface="Arial" pitchFamily="34" charset="-120"/>
              </a:rPr>
              <a:t>Components</a:t>
            </a:r>
            <a:endParaRPr lang="en-US" sz="1300" dirty="0"/>
          </a:p>
        </p:txBody>
      </p:sp>
      <p:sp>
        <p:nvSpPr>
          <p:cNvPr id="15" name="Text 13"/>
          <p:cNvSpPr/>
          <p:nvPr/>
        </p:nvSpPr>
        <p:spPr>
          <a:xfrm>
            <a:off x="6171765" y="1841251"/>
            <a:ext cx="457200" cy="310896"/>
          </a:xfrm>
          <a:prstGeom prst="rect">
            <a:avLst/>
          </a:prstGeom>
          <a:noFill/>
          <a:ln/>
        </p:spPr>
        <p:txBody>
          <a:bodyPr wrap="square" lIns="0" tIns="0" rIns="0" bIns="0" rtlCol="0" anchor="ctr"/>
          <a:lstStyle/>
          <a:p>
            <a:pPr algn="r" indent="0" marL="0">
              <a:buNone/>
            </a:pPr>
            <a:r>
              <a:rPr lang="en-US" sz="800" dirty="0">
                <a:solidFill>
                  <a:srgbClr val="6B838D"/>
                </a:solidFill>
                <a:latin typeface="Arial" pitchFamily="34" charset="0"/>
                <a:ea typeface="Arial" pitchFamily="34" charset="-122"/>
                <a:cs typeface="Arial" pitchFamily="34" charset="-120"/>
              </a:rPr>
              <a:t>1.6</a:t>
            </a:r>
            <a:endParaRPr lang="en-US" sz="800" dirty="0"/>
          </a:p>
        </p:txBody>
      </p:sp>
      <p:sp>
        <p:nvSpPr>
          <p:cNvPr id="16" name="Text 14"/>
          <p:cNvSpPr/>
          <p:nvPr/>
        </p:nvSpPr>
        <p:spPr>
          <a:xfrm>
            <a:off x="310896" y="2179579"/>
            <a:ext cx="6318069" cy="292608"/>
          </a:xfrm>
          <a:prstGeom prst="rect">
            <a:avLst/>
          </a:prstGeom>
          <a:noFill/>
          <a:ln/>
        </p:spPr>
        <p:txBody>
          <a:bodyPr wrap="square" lIns="0" tIns="0" rIns="0" bIns="0" rtlCol="0" anchor="t"/>
          <a:lstStyle/>
          <a:p>
            <a:pPr indent="0" marL="0">
              <a:lnSpc>
                <a:spcPct val="115000"/>
              </a:lnSpc>
              <a:spcAft>
                <a:spcPts val="400"/>
              </a:spcAft>
              <a:buNone/>
            </a:pPr>
            <a:r>
              <a:rPr lang="en-US" sz="1300" dirty="0">
                <a:solidFill>
                  <a:srgbClr val="1E2E36"/>
                </a:solidFill>
                <a:latin typeface="Arial" pitchFamily="34" charset="0"/>
                <a:ea typeface="Arial" pitchFamily="34" charset="-122"/>
                <a:cs typeface="Arial" pitchFamily="34" charset="-120"/>
              </a:rPr>
              <a:t>•  A data communications system has five components (see Figure 1.1).</a:t>
            </a:r>
            <a:endParaRPr lang="en-US" sz="1300" dirty="0"/>
          </a:p>
        </p:txBody>
      </p:sp>
      <p:pic>
        <p:nvPicPr>
          <p:cNvPr id="17" name="Image 0" descr="unpacked/ppt/media/image3.png">    </p:cNvPr>
          <p:cNvPicPr>
            <a:picLocks noChangeAspect="1"/>
          </p:cNvPicPr>
          <p:nvPr/>
        </p:nvPicPr>
        <p:blipFill>
          <a:blip r:embed="rId1"/>
          <a:stretch>
            <a:fillRect/>
          </a:stretch>
        </p:blipFill>
        <p:spPr>
          <a:xfrm>
            <a:off x="506295" y="2472187"/>
            <a:ext cx="1741261" cy="1213643"/>
          </a:xfrm>
          <a:prstGeom prst="rect">
            <a:avLst/>
          </a:prstGeom>
        </p:spPr>
      </p:pic>
      <p:pic>
        <p:nvPicPr>
          <p:cNvPr id="18" name="Image 1" descr="unpacked/ppt/media/image4.png">    </p:cNvPr>
          <p:cNvPicPr>
            <a:picLocks noChangeAspect="1"/>
          </p:cNvPicPr>
          <p:nvPr/>
        </p:nvPicPr>
        <p:blipFill>
          <a:blip r:embed="rId2"/>
          <a:stretch>
            <a:fillRect/>
          </a:stretch>
        </p:blipFill>
        <p:spPr>
          <a:xfrm>
            <a:off x="4516433" y="2472187"/>
            <a:ext cx="1747497" cy="1213643"/>
          </a:xfrm>
          <a:prstGeom prst="rect">
            <a:avLst/>
          </a:prstGeom>
        </p:spPr>
      </p:pic>
      <p:pic>
        <p:nvPicPr>
          <p:cNvPr id="19" name="Image 2" descr="unpacked/ppt/media/image5.png">    </p:cNvPr>
          <p:cNvPicPr>
            <a:picLocks noChangeAspect="1"/>
          </p:cNvPicPr>
          <p:nvPr/>
        </p:nvPicPr>
        <p:blipFill>
          <a:blip r:embed="rId3"/>
          <a:stretch>
            <a:fillRect/>
          </a:stretch>
        </p:blipFill>
        <p:spPr>
          <a:xfrm>
            <a:off x="1995596" y="3805574"/>
            <a:ext cx="2397352" cy="698500"/>
          </a:xfrm>
          <a:prstGeom prst="rect">
            <a:avLst/>
          </a:prstGeom>
        </p:spPr>
      </p:pic>
      <p:pic>
        <p:nvPicPr>
          <p:cNvPr id="20" name="Image 3" descr="unpacked/ppt/media/image6.png">    </p:cNvPr>
          <p:cNvPicPr>
            <a:picLocks noChangeAspect="1"/>
          </p:cNvPicPr>
          <p:nvPr/>
        </p:nvPicPr>
        <p:blipFill>
          <a:blip r:embed="rId4"/>
          <a:stretch>
            <a:fillRect/>
          </a:stretch>
        </p:blipFill>
        <p:spPr>
          <a:xfrm>
            <a:off x="5569173" y="4384331"/>
            <a:ext cx="1014072" cy="642371"/>
          </a:xfrm>
          <a:prstGeom prst="rect">
            <a:avLst/>
          </a:prstGeom>
        </p:spPr>
      </p:pic>
      <p:pic>
        <p:nvPicPr>
          <p:cNvPr id="21" name="Image 4" descr="unpacked/ppt/media/image7.png">    </p:cNvPr>
          <p:cNvPicPr>
            <a:picLocks noChangeAspect="1"/>
          </p:cNvPicPr>
          <p:nvPr/>
        </p:nvPicPr>
        <p:blipFill>
          <a:blip r:embed="rId5"/>
          <a:stretch>
            <a:fillRect/>
          </a:stretch>
        </p:blipFill>
        <p:spPr>
          <a:xfrm>
            <a:off x="819373" y="4707387"/>
            <a:ext cx="4749800" cy="335529"/>
          </a:xfrm>
          <a:prstGeom prst="rect">
            <a:avLst/>
          </a:prstGeom>
        </p:spPr>
      </p:pic>
      <p:pic>
        <p:nvPicPr>
          <p:cNvPr id="22" name="Image 5" descr="unpacked/ppt/media/image8.png">    </p:cNvPr>
          <p:cNvPicPr>
            <a:picLocks noChangeAspect="1"/>
          </p:cNvPicPr>
          <p:nvPr/>
        </p:nvPicPr>
        <p:blipFill>
          <a:blip r:embed="rId6"/>
          <a:stretch>
            <a:fillRect/>
          </a:stretch>
        </p:blipFill>
        <p:spPr>
          <a:xfrm>
            <a:off x="356616" y="4384331"/>
            <a:ext cx="1014073" cy="642371"/>
          </a:xfrm>
          <a:prstGeom prst="rect">
            <a:avLst/>
          </a:prstGeom>
        </p:spPr>
      </p:pic>
      <p:sp>
        <p:nvSpPr>
          <p:cNvPr id="23" name="Shape 15"/>
          <p:cNvSpPr/>
          <p:nvPr/>
        </p:nvSpPr>
        <p:spPr>
          <a:xfrm>
            <a:off x="182880" y="5317236"/>
            <a:ext cx="6574101" cy="1357884"/>
          </a:xfrm>
          <a:prstGeom prst="roundRect">
            <a:avLst>
              <a:gd name="adj" fmla="val 2020"/>
            </a:avLst>
          </a:prstGeom>
          <a:solidFill>
            <a:srgbClr val="FFFFFF"/>
          </a:solidFill>
          <a:ln w="12700">
            <a:solidFill>
              <a:srgbClr val="CFDCE0"/>
            </a:solidFill>
            <a:prstDash val="solid"/>
          </a:ln>
        </p:spPr>
      </p:sp>
      <p:sp>
        <p:nvSpPr>
          <p:cNvPr id="24" name="Shape 16"/>
          <p:cNvSpPr/>
          <p:nvPr/>
        </p:nvSpPr>
        <p:spPr>
          <a:xfrm>
            <a:off x="310896" y="5445252"/>
            <a:ext cx="489204" cy="256032"/>
          </a:xfrm>
          <a:prstGeom prst="roundRect">
            <a:avLst>
              <a:gd name="adj" fmla="val 25000"/>
            </a:avLst>
          </a:prstGeom>
          <a:solidFill>
            <a:srgbClr val="0F7A85"/>
          </a:solidFill>
          <a:ln w="12700">
            <a:solidFill>
              <a:srgbClr val="0F7A85"/>
            </a:solidFill>
            <a:prstDash val="solid"/>
          </a:ln>
        </p:spPr>
      </p:sp>
      <p:sp>
        <p:nvSpPr>
          <p:cNvPr id="25" name="Text 17"/>
          <p:cNvSpPr/>
          <p:nvPr/>
        </p:nvSpPr>
        <p:spPr>
          <a:xfrm>
            <a:off x="310896" y="5445252"/>
            <a:ext cx="489204" cy="256032"/>
          </a:xfrm>
          <a:prstGeom prst="rect">
            <a:avLst/>
          </a:prstGeom>
          <a:noFill/>
          <a:ln/>
        </p:spPr>
        <p:txBody>
          <a:bodyPr wrap="square" lIns="0" tIns="0" rIns="0" bIns="0" rtlCol="0" anchor="ctr"/>
          <a:lstStyle/>
          <a:p>
            <a:pPr algn="ctr" indent="0" marL="0">
              <a:buNone/>
            </a:pPr>
            <a:r>
              <a:rPr lang="en-US" sz="1000" b="1" spc="40" kern="0" dirty="0">
                <a:solidFill>
                  <a:srgbClr val="FFFFFF"/>
                </a:solidFill>
                <a:latin typeface="Arial" pitchFamily="34" charset="0"/>
                <a:ea typeface="Arial" pitchFamily="34" charset="-122"/>
                <a:cs typeface="Arial" pitchFamily="34" charset="-120"/>
              </a:rPr>
              <a:t>1.1.2</a:t>
            </a:r>
            <a:endParaRPr lang="en-US" sz="1000" dirty="0"/>
          </a:p>
        </p:txBody>
      </p:sp>
      <p:sp>
        <p:nvSpPr>
          <p:cNvPr id="26" name="Text 18"/>
          <p:cNvSpPr/>
          <p:nvPr/>
        </p:nvSpPr>
        <p:spPr>
          <a:xfrm>
            <a:off x="909828" y="5390388"/>
            <a:ext cx="5261937" cy="420624"/>
          </a:xfrm>
          <a:prstGeom prst="rect">
            <a:avLst/>
          </a:prstGeom>
          <a:noFill/>
          <a:ln/>
        </p:spPr>
        <p:txBody>
          <a:bodyPr wrap="square" lIns="0" tIns="0" rIns="0" bIns="0" rtlCol="0" anchor="ctr"/>
          <a:lstStyle/>
          <a:p>
            <a:pPr indent="0" marL="0">
              <a:lnSpc>
                <a:spcPct val="92000"/>
              </a:lnSpc>
              <a:buNone/>
            </a:pPr>
            <a:r>
              <a:rPr lang="en-US" sz="1300" b="1" dirty="0">
                <a:solidFill>
                  <a:srgbClr val="13252E"/>
                </a:solidFill>
                <a:latin typeface="Arial" pitchFamily="34" charset="0"/>
                <a:ea typeface="Arial" pitchFamily="34" charset="-122"/>
                <a:cs typeface="Arial" pitchFamily="34" charset="-120"/>
              </a:rPr>
              <a:t>Data Representation</a:t>
            </a:r>
            <a:endParaRPr lang="en-US" sz="1300" dirty="0"/>
          </a:p>
        </p:txBody>
      </p:sp>
      <p:sp>
        <p:nvSpPr>
          <p:cNvPr id="27" name="Text 19"/>
          <p:cNvSpPr/>
          <p:nvPr/>
        </p:nvSpPr>
        <p:spPr>
          <a:xfrm>
            <a:off x="6171765" y="5417820"/>
            <a:ext cx="457200" cy="310896"/>
          </a:xfrm>
          <a:prstGeom prst="rect">
            <a:avLst/>
          </a:prstGeom>
          <a:noFill/>
          <a:ln/>
        </p:spPr>
        <p:txBody>
          <a:bodyPr wrap="square" lIns="0" tIns="0" rIns="0" bIns="0" rtlCol="0" anchor="ctr"/>
          <a:lstStyle/>
          <a:p>
            <a:pPr algn="r" indent="0" marL="0">
              <a:buNone/>
            </a:pPr>
            <a:r>
              <a:rPr lang="en-US" sz="800" dirty="0">
                <a:solidFill>
                  <a:srgbClr val="6B838D"/>
                </a:solidFill>
                <a:latin typeface="Arial" pitchFamily="34" charset="0"/>
                <a:ea typeface="Arial" pitchFamily="34" charset="-122"/>
                <a:cs typeface="Arial" pitchFamily="34" charset="-120"/>
              </a:rPr>
              <a:t>1.7</a:t>
            </a:r>
            <a:endParaRPr lang="en-US" sz="800" dirty="0"/>
          </a:p>
        </p:txBody>
      </p:sp>
      <p:sp>
        <p:nvSpPr>
          <p:cNvPr id="28" name="Text 20"/>
          <p:cNvSpPr/>
          <p:nvPr/>
        </p:nvSpPr>
        <p:spPr>
          <a:xfrm>
            <a:off x="310896" y="5756148"/>
            <a:ext cx="6318069" cy="384048"/>
          </a:xfrm>
          <a:prstGeom prst="rect">
            <a:avLst/>
          </a:prstGeom>
          <a:noFill/>
          <a:ln/>
        </p:spPr>
        <p:txBody>
          <a:bodyPr wrap="square" lIns="0" tIns="0" rIns="0" bIns="0" rtlCol="0" anchor="t"/>
          <a:lstStyle/>
          <a:p>
            <a:pPr indent="0" marL="0">
              <a:lnSpc>
                <a:spcPct val="115000"/>
              </a:lnSpc>
              <a:spcAft>
                <a:spcPts val="400"/>
              </a:spcAft>
              <a:buNone/>
            </a:pPr>
            <a:r>
              <a:rPr lang="en-US" sz="1300" dirty="0">
                <a:solidFill>
                  <a:srgbClr val="1E2E36"/>
                </a:solidFill>
                <a:latin typeface="Arial" pitchFamily="34" charset="0"/>
                <a:ea typeface="Arial" pitchFamily="34" charset="-122"/>
                <a:cs typeface="Arial" pitchFamily="34" charset="-120"/>
              </a:rPr>
              <a:t>•  Information today comes in different forms such as text, numbers, images, audio, and video.</a:t>
            </a:r>
            <a:endParaRPr lang="en-US" sz="1300" dirty="0"/>
          </a:p>
        </p:txBody>
      </p:sp>
      <p:sp>
        <p:nvSpPr>
          <p:cNvPr id="29" name="Shape 21"/>
          <p:cNvSpPr/>
          <p:nvPr/>
        </p:nvSpPr>
        <p:spPr>
          <a:xfrm>
            <a:off x="310896" y="6158484"/>
            <a:ext cx="1219723" cy="585216"/>
          </a:xfrm>
          <a:prstGeom prst="roundRect">
            <a:avLst>
              <a:gd name="adj" fmla="val 7813"/>
            </a:avLst>
          </a:prstGeom>
          <a:solidFill>
            <a:srgbClr val="F1F6F7"/>
          </a:solidFill>
          <a:ln w="12700">
            <a:solidFill>
              <a:srgbClr val="CFDCE0"/>
            </a:solidFill>
            <a:prstDash val="solid"/>
          </a:ln>
        </p:spPr>
      </p:sp>
      <p:sp>
        <p:nvSpPr>
          <p:cNvPr id="30" name="Shape 22"/>
          <p:cNvSpPr/>
          <p:nvPr/>
        </p:nvSpPr>
        <p:spPr>
          <a:xfrm>
            <a:off x="792741" y="6204204"/>
            <a:ext cx="237744" cy="237744"/>
          </a:xfrm>
          <a:prstGeom prst="ellipse">
            <a:avLst/>
          </a:prstGeom>
          <a:solidFill>
            <a:srgbClr val="0F7A85"/>
          </a:solidFill>
          <a:ln w="12700">
            <a:solidFill>
              <a:srgbClr val="0F7A85"/>
            </a:solidFill>
            <a:prstDash val="solid"/>
          </a:ln>
        </p:spPr>
      </p:sp>
      <p:sp>
        <p:nvSpPr>
          <p:cNvPr id="31" name="Text 23"/>
          <p:cNvSpPr/>
          <p:nvPr/>
        </p:nvSpPr>
        <p:spPr>
          <a:xfrm>
            <a:off x="792741" y="6204204"/>
            <a:ext cx="237744" cy="237744"/>
          </a:xfrm>
          <a:prstGeom prst="rect">
            <a:avLst/>
          </a:prstGeom>
          <a:noFill/>
          <a:ln/>
        </p:spPr>
        <p:txBody>
          <a:bodyPr wrap="square" lIns="0" tIns="0" rIns="0" bIns="0" rtlCol="0" anchor="ctr"/>
          <a:lstStyle/>
          <a:p>
            <a:pPr algn="ctr" indent="0" marL="0">
              <a:buNone/>
            </a:pPr>
            <a:r>
              <a:rPr lang="en-US" sz="1000" b="1" dirty="0">
                <a:solidFill>
                  <a:srgbClr val="FFFFFF"/>
                </a:solidFill>
                <a:latin typeface="Arial" pitchFamily="34" charset="0"/>
                <a:ea typeface="Arial" pitchFamily="34" charset="-122"/>
                <a:cs typeface="Arial" pitchFamily="34" charset="-120"/>
              </a:rPr>
              <a:t>1</a:t>
            </a:r>
            <a:endParaRPr lang="en-US" sz="1000" dirty="0"/>
          </a:p>
        </p:txBody>
      </p:sp>
      <p:sp>
        <p:nvSpPr>
          <p:cNvPr id="32" name="Text 24"/>
          <p:cNvSpPr/>
          <p:nvPr/>
        </p:nvSpPr>
        <p:spPr>
          <a:xfrm>
            <a:off x="310896" y="6460236"/>
            <a:ext cx="1219723" cy="256032"/>
          </a:xfrm>
          <a:prstGeom prst="rect">
            <a:avLst/>
          </a:prstGeom>
          <a:noFill/>
          <a:ln/>
        </p:spPr>
        <p:txBody>
          <a:bodyPr wrap="square" lIns="0" tIns="0" rIns="0" bIns="0" rtlCol="0" anchor="ctr"/>
          <a:lstStyle/>
          <a:p>
            <a:pPr algn="ctr" indent="0" marL="0">
              <a:buNone/>
            </a:pPr>
            <a:r>
              <a:rPr lang="en-US" sz="1150" b="1" dirty="0">
                <a:solidFill>
                  <a:srgbClr val="13252E"/>
                </a:solidFill>
                <a:latin typeface="Arial" pitchFamily="34" charset="0"/>
                <a:ea typeface="Arial" pitchFamily="34" charset="-122"/>
                <a:cs typeface="Arial" pitchFamily="34" charset="-120"/>
              </a:rPr>
              <a:t>Text</a:t>
            </a:r>
            <a:endParaRPr lang="en-US" sz="1150" dirty="0"/>
          </a:p>
        </p:txBody>
      </p:sp>
      <p:sp>
        <p:nvSpPr>
          <p:cNvPr id="33" name="Shape 25"/>
          <p:cNvSpPr/>
          <p:nvPr/>
        </p:nvSpPr>
        <p:spPr>
          <a:xfrm>
            <a:off x="1585483" y="6158484"/>
            <a:ext cx="1219723" cy="585216"/>
          </a:xfrm>
          <a:prstGeom prst="roundRect">
            <a:avLst>
              <a:gd name="adj" fmla="val 7813"/>
            </a:avLst>
          </a:prstGeom>
          <a:solidFill>
            <a:srgbClr val="F1F6F7"/>
          </a:solidFill>
          <a:ln w="12700">
            <a:solidFill>
              <a:srgbClr val="CFDCE0"/>
            </a:solidFill>
            <a:prstDash val="solid"/>
          </a:ln>
        </p:spPr>
      </p:sp>
      <p:sp>
        <p:nvSpPr>
          <p:cNvPr id="34" name="Shape 26"/>
          <p:cNvSpPr/>
          <p:nvPr/>
        </p:nvSpPr>
        <p:spPr>
          <a:xfrm>
            <a:off x="2067328" y="6204204"/>
            <a:ext cx="237744" cy="237744"/>
          </a:xfrm>
          <a:prstGeom prst="ellipse">
            <a:avLst/>
          </a:prstGeom>
          <a:solidFill>
            <a:srgbClr val="E2A03F"/>
          </a:solidFill>
          <a:ln w="12700">
            <a:solidFill>
              <a:srgbClr val="E2A03F"/>
            </a:solidFill>
            <a:prstDash val="solid"/>
          </a:ln>
        </p:spPr>
      </p:sp>
      <p:sp>
        <p:nvSpPr>
          <p:cNvPr id="35" name="Text 27"/>
          <p:cNvSpPr/>
          <p:nvPr/>
        </p:nvSpPr>
        <p:spPr>
          <a:xfrm>
            <a:off x="2067328" y="6204204"/>
            <a:ext cx="237744" cy="237744"/>
          </a:xfrm>
          <a:prstGeom prst="rect">
            <a:avLst/>
          </a:prstGeom>
          <a:noFill/>
          <a:ln/>
        </p:spPr>
        <p:txBody>
          <a:bodyPr wrap="square" lIns="0" tIns="0" rIns="0" bIns="0" rtlCol="0" anchor="ctr"/>
          <a:lstStyle/>
          <a:p>
            <a:pPr algn="ctr" indent="0" marL="0">
              <a:buNone/>
            </a:pPr>
            <a:r>
              <a:rPr lang="en-US" sz="1000" b="1" dirty="0">
                <a:solidFill>
                  <a:srgbClr val="13252E"/>
                </a:solidFill>
                <a:latin typeface="Arial" pitchFamily="34" charset="0"/>
                <a:ea typeface="Arial" pitchFamily="34" charset="-122"/>
                <a:cs typeface="Arial" pitchFamily="34" charset="-120"/>
              </a:rPr>
              <a:t>2</a:t>
            </a:r>
            <a:endParaRPr lang="en-US" sz="1000" dirty="0"/>
          </a:p>
        </p:txBody>
      </p:sp>
      <p:sp>
        <p:nvSpPr>
          <p:cNvPr id="36" name="Text 28"/>
          <p:cNvSpPr/>
          <p:nvPr/>
        </p:nvSpPr>
        <p:spPr>
          <a:xfrm>
            <a:off x="1585483" y="6460236"/>
            <a:ext cx="1219723" cy="256032"/>
          </a:xfrm>
          <a:prstGeom prst="rect">
            <a:avLst/>
          </a:prstGeom>
          <a:noFill/>
          <a:ln/>
        </p:spPr>
        <p:txBody>
          <a:bodyPr wrap="square" lIns="0" tIns="0" rIns="0" bIns="0" rtlCol="0" anchor="ctr"/>
          <a:lstStyle/>
          <a:p>
            <a:pPr algn="ctr" indent="0" marL="0">
              <a:buNone/>
            </a:pPr>
            <a:r>
              <a:rPr lang="en-US" sz="1150" b="1" dirty="0">
                <a:solidFill>
                  <a:srgbClr val="13252E"/>
                </a:solidFill>
                <a:latin typeface="Arial" pitchFamily="34" charset="0"/>
                <a:ea typeface="Arial" pitchFamily="34" charset="-122"/>
                <a:cs typeface="Arial" pitchFamily="34" charset="-120"/>
              </a:rPr>
              <a:t>Numbers</a:t>
            </a:r>
            <a:endParaRPr lang="en-US" sz="1150" dirty="0"/>
          </a:p>
        </p:txBody>
      </p:sp>
      <p:sp>
        <p:nvSpPr>
          <p:cNvPr id="37" name="Shape 29"/>
          <p:cNvSpPr/>
          <p:nvPr/>
        </p:nvSpPr>
        <p:spPr>
          <a:xfrm>
            <a:off x="2860069" y="6158484"/>
            <a:ext cx="1219723" cy="585216"/>
          </a:xfrm>
          <a:prstGeom prst="roundRect">
            <a:avLst>
              <a:gd name="adj" fmla="val 7813"/>
            </a:avLst>
          </a:prstGeom>
          <a:solidFill>
            <a:srgbClr val="F1F6F7"/>
          </a:solidFill>
          <a:ln w="12700">
            <a:solidFill>
              <a:srgbClr val="CFDCE0"/>
            </a:solidFill>
            <a:prstDash val="solid"/>
          </a:ln>
        </p:spPr>
      </p:sp>
      <p:sp>
        <p:nvSpPr>
          <p:cNvPr id="38" name="Shape 30"/>
          <p:cNvSpPr/>
          <p:nvPr/>
        </p:nvSpPr>
        <p:spPr>
          <a:xfrm>
            <a:off x="3341914" y="6204204"/>
            <a:ext cx="237744" cy="237744"/>
          </a:xfrm>
          <a:prstGeom prst="ellipse">
            <a:avLst/>
          </a:prstGeom>
          <a:solidFill>
            <a:srgbClr val="0F7A85"/>
          </a:solidFill>
          <a:ln w="12700">
            <a:solidFill>
              <a:srgbClr val="0F7A85"/>
            </a:solidFill>
            <a:prstDash val="solid"/>
          </a:ln>
        </p:spPr>
      </p:sp>
      <p:sp>
        <p:nvSpPr>
          <p:cNvPr id="39" name="Text 31"/>
          <p:cNvSpPr/>
          <p:nvPr/>
        </p:nvSpPr>
        <p:spPr>
          <a:xfrm>
            <a:off x="3341914" y="6204204"/>
            <a:ext cx="237744" cy="237744"/>
          </a:xfrm>
          <a:prstGeom prst="rect">
            <a:avLst/>
          </a:prstGeom>
          <a:noFill/>
          <a:ln/>
        </p:spPr>
        <p:txBody>
          <a:bodyPr wrap="square" lIns="0" tIns="0" rIns="0" bIns="0" rtlCol="0" anchor="ctr"/>
          <a:lstStyle/>
          <a:p>
            <a:pPr algn="ctr" indent="0" marL="0">
              <a:buNone/>
            </a:pPr>
            <a:r>
              <a:rPr lang="en-US" sz="1000" b="1" dirty="0">
                <a:solidFill>
                  <a:srgbClr val="FFFFFF"/>
                </a:solidFill>
                <a:latin typeface="Arial" pitchFamily="34" charset="0"/>
                <a:ea typeface="Arial" pitchFamily="34" charset="-122"/>
                <a:cs typeface="Arial" pitchFamily="34" charset="-120"/>
              </a:rPr>
              <a:t>3</a:t>
            </a:r>
            <a:endParaRPr lang="en-US" sz="1000" dirty="0"/>
          </a:p>
        </p:txBody>
      </p:sp>
      <p:sp>
        <p:nvSpPr>
          <p:cNvPr id="40" name="Text 32"/>
          <p:cNvSpPr/>
          <p:nvPr/>
        </p:nvSpPr>
        <p:spPr>
          <a:xfrm>
            <a:off x="2860069" y="6460236"/>
            <a:ext cx="1219723" cy="256032"/>
          </a:xfrm>
          <a:prstGeom prst="rect">
            <a:avLst/>
          </a:prstGeom>
          <a:noFill/>
          <a:ln/>
        </p:spPr>
        <p:txBody>
          <a:bodyPr wrap="square" lIns="0" tIns="0" rIns="0" bIns="0" rtlCol="0" anchor="ctr"/>
          <a:lstStyle/>
          <a:p>
            <a:pPr algn="ctr" indent="0" marL="0">
              <a:buNone/>
            </a:pPr>
            <a:r>
              <a:rPr lang="en-US" sz="1150" b="1" dirty="0">
                <a:solidFill>
                  <a:srgbClr val="13252E"/>
                </a:solidFill>
                <a:latin typeface="Arial" pitchFamily="34" charset="0"/>
                <a:ea typeface="Arial" pitchFamily="34" charset="-122"/>
                <a:cs typeface="Arial" pitchFamily="34" charset="-120"/>
              </a:rPr>
              <a:t>Images</a:t>
            </a:r>
            <a:endParaRPr lang="en-US" sz="1150" dirty="0"/>
          </a:p>
        </p:txBody>
      </p:sp>
      <p:sp>
        <p:nvSpPr>
          <p:cNvPr id="41" name="Shape 33"/>
          <p:cNvSpPr/>
          <p:nvPr/>
        </p:nvSpPr>
        <p:spPr>
          <a:xfrm>
            <a:off x="4134656" y="6158484"/>
            <a:ext cx="1219723" cy="585216"/>
          </a:xfrm>
          <a:prstGeom prst="roundRect">
            <a:avLst>
              <a:gd name="adj" fmla="val 7813"/>
            </a:avLst>
          </a:prstGeom>
          <a:solidFill>
            <a:srgbClr val="F1F6F7"/>
          </a:solidFill>
          <a:ln w="12700">
            <a:solidFill>
              <a:srgbClr val="CFDCE0"/>
            </a:solidFill>
            <a:prstDash val="solid"/>
          </a:ln>
        </p:spPr>
      </p:sp>
      <p:sp>
        <p:nvSpPr>
          <p:cNvPr id="42" name="Shape 34"/>
          <p:cNvSpPr/>
          <p:nvPr/>
        </p:nvSpPr>
        <p:spPr>
          <a:xfrm>
            <a:off x="4616501" y="6204204"/>
            <a:ext cx="237744" cy="237744"/>
          </a:xfrm>
          <a:prstGeom prst="ellipse">
            <a:avLst/>
          </a:prstGeom>
          <a:solidFill>
            <a:srgbClr val="E2A03F"/>
          </a:solidFill>
          <a:ln w="12700">
            <a:solidFill>
              <a:srgbClr val="E2A03F"/>
            </a:solidFill>
            <a:prstDash val="solid"/>
          </a:ln>
        </p:spPr>
      </p:sp>
      <p:sp>
        <p:nvSpPr>
          <p:cNvPr id="43" name="Text 35"/>
          <p:cNvSpPr/>
          <p:nvPr/>
        </p:nvSpPr>
        <p:spPr>
          <a:xfrm>
            <a:off x="4616501" y="6204204"/>
            <a:ext cx="237744" cy="237744"/>
          </a:xfrm>
          <a:prstGeom prst="rect">
            <a:avLst/>
          </a:prstGeom>
          <a:noFill/>
          <a:ln/>
        </p:spPr>
        <p:txBody>
          <a:bodyPr wrap="square" lIns="0" tIns="0" rIns="0" bIns="0" rtlCol="0" anchor="ctr"/>
          <a:lstStyle/>
          <a:p>
            <a:pPr algn="ctr" indent="0" marL="0">
              <a:buNone/>
            </a:pPr>
            <a:r>
              <a:rPr lang="en-US" sz="1000" b="1" dirty="0">
                <a:solidFill>
                  <a:srgbClr val="13252E"/>
                </a:solidFill>
                <a:latin typeface="Arial" pitchFamily="34" charset="0"/>
                <a:ea typeface="Arial" pitchFamily="34" charset="-122"/>
                <a:cs typeface="Arial" pitchFamily="34" charset="-120"/>
              </a:rPr>
              <a:t>4</a:t>
            </a:r>
            <a:endParaRPr lang="en-US" sz="1000" dirty="0"/>
          </a:p>
        </p:txBody>
      </p:sp>
      <p:sp>
        <p:nvSpPr>
          <p:cNvPr id="44" name="Text 36"/>
          <p:cNvSpPr/>
          <p:nvPr/>
        </p:nvSpPr>
        <p:spPr>
          <a:xfrm>
            <a:off x="4134656" y="6460236"/>
            <a:ext cx="1219723" cy="256032"/>
          </a:xfrm>
          <a:prstGeom prst="rect">
            <a:avLst/>
          </a:prstGeom>
          <a:noFill/>
          <a:ln/>
        </p:spPr>
        <p:txBody>
          <a:bodyPr wrap="square" lIns="0" tIns="0" rIns="0" bIns="0" rtlCol="0" anchor="ctr"/>
          <a:lstStyle/>
          <a:p>
            <a:pPr algn="ctr" indent="0" marL="0">
              <a:buNone/>
            </a:pPr>
            <a:r>
              <a:rPr lang="en-US" sz="1150" b="1" dirty="0">
                <a:solidFill>
                  <a:srgbClr val="13252E"/>
                </a:solidFill>
                <a:latin typeface="Arial" pitchFamily="34" charset="0"/>
                <a:ea typeface="Arial" pitchFamily="34" charset="-122"/>
                <a:cs typeface="Arial" pitchFamily="34" charset="-120"/>
              </a:rPr>
              <a:t>Audio</a:t>
            </a:r>
            <a:endParaRPr lang="en-US" sz="1150" dirty="0"/>
          </a:p>
        </p:txBody>
      </p:sp>
      <p:sp>
        <p:nvSpPr>
          <p:cNvPr id="45" name="Shape 37"/>
          <p:cNvSpPr/>
          <p:nvPr/>
        </p:nvSpPr>
        <p:spPr>
          <a:xfrm>
            <a:off x="5409242" y="6158484"/>
            <a:ext cx="1219723" cy="585216"/>
          </a:xfrm>
          <a:prstGeom prst="roundRect">
            <a:avLst>
              <a:gd name="adj" fmla="val 7813"/>
            </a:avLst>
          </a:prstGeom>
          <a:solidFill>
            <a:srgbClr val="F1F6F7"/>
          </a:solidFill>
          <a:ln w="12700">
            <a:solidFill>
              <a:srgbClr val="CFDCE0"/>
            </a:solidFill>
            <a:prstDash val="solid"/>
          </a:ln>
        </p:spPr>
      </p:sp>
      <p:sp>
        <p:nvSpPr>
          <p:cNvPr id="46" name="Shape 38"/>
          <p:cNvSpPr/>
          <p:nvPr/>
        </p:nvSpPr>
        <p:spPr>
          <a:xfrm>
            <a:off x="5891087" y="6204204"/>
            <a:ext cx="237744" cy="237744"/>
          </a:xfrm>
          <a:prstGeom prst="ellipse">
            <a:avLst/>
          </a:prstGeom>
          <a:solidFill>
            <a:srgbClr val="0F7A85"/>
          </a:solidFill>
          <a:ln w="12700">
            <a:solidFill>
              <a:srgbClr val="0F7A85"/>
            </a:solidFill>
            <a:prstDash val="solid"/>
          </a:ln>
        </p:spPr>
      </p:sp>
      <p:sp>
        <p:nvSpPr>
          <p:cNvPr id="47" name="Text 39"/>
          <p:cNvSpPr/>
          <p:nvPr/>
        </p:nvSpPr>
        <p:spPr>
          <a:xfrm>
            <a:off x="5891087" y="6204204"/>
            <a:ext cx="237744" cy="237744"/>
          </a:xfrm>
          <a:prstGeom prst="rect">
            <a:avLst/>
          </a:prstGeom>
          <a:noFill/>
          <a:ln/>
        </p:spPr>
        <p:txBody>
          <a:bodyPr wrap="square" lIns="0" tIns="0" rIns="0" bIns="0" rtlCol="0" anchor="ctr"/>
          <a:lstStyle/>
          <a:p>
            <a:pPr algn="ctr" indent="0" marL="0">
              <a:buNone/>
            </a:pPr>
            <a:r>
              <a:rPr lang="en-US" sz="1000" b="1" dirty="0">
                <a:solidFill>
                  <a:srgbClr val="FFFFFF"/>
                </a:solidFill>
                <a:latin typeface="Arial" pitchFamily="34" charset="0"/>
                <a:ea typeface="Arial" pitchFamily="34" charset="-122"/>
                <a:cs typeface="Arial" pitchFamily="34" charset="-120"/>
              </a:rPr>
              <a:t>5</a:t>
            </a:r>
            <a:endParaRPr lang="en-US" sz="1000" dirty="0"/>
          </a:p>
        </p:txBody>
      </p:sp>
      <p:sp>
        <p:nvSpPr>
          <p:cNvPr id="48" name="Text 40"/>
          <p:cNvSpPr/>
          <p:nvPr/>
        </p:nvSpPr>
        <p:spPr>
          <a:xfrm>
            <a:off x="5409242" y="6460236"/>
            <a:ext cx="1219723" cy="256032"/>
          </a:xfrm>
          <a:prstGeom prst="rect">
            <a:avLst/>
          </a:prstGeom>
          <a:noFill/>
          <a:ln/>
        </p:spPr>
        <p:txBody>
          <a:bodyPr wrap="square" lIns="0" tIns="0" rIns="0" bIns="0" rtlCol="0" anchor="ctr"/>
          <a:lstStyle/>
          <a:p>
            <a:pPr algn="ctr" indent="0" marL="0">
              <a:buNone/>
            </a:pPr>
            <a:r>
              <a:rPr lang="en-US" sz="1150" b="1" dirty="0">
                <a:solidFill>
                  <a:srgbClr val="13252E"/>
                </a:solidFill>
                <a:latin typeface="Arial" pitchFamily="34" charset="0"/>
                <a:ea typeface="Arial" pitchFamily="34" charset="-122"/>
                <a:cs typeface="Arial" pitchFamily="34" charset="-120"/>
              </a:rPr>
              <a:t>Video</a:t>
            </a:r>
            <a:endParaRPr lang="en-US" sz="1150" dirty="0"/>
          </a:p>
        </p:txBody>
      </p:sp>
      <p:sp>
        <p:nvSpPr>
          <p:cNvPr id="49" name="Shape 41"/>
          <p:cNvSpPr/>
          <p:nvPr/>
        </p:nvSpPr>
        <p:spPr>
          <a:xfrm>
            <a:off x="6903285" y="1740667"/>
            <a:ext cx="5102787" cy="3793027"/>
          </a:xfrm>
          <a:prstGeom prst="roundRect">
            <a:avLst>
              <a:gd name="adj" fmla="val 723"/>
            </a:avLst>
          </a:prstGeom>
          <a:solidFill>
            <a:srgbClr val="FFFFFF"/>
          </a:solidFill>
          <a:ln w="12700">
            <a:solidFill>
              <a:srgbClr val="CFDCE0"/>
            </a:solidFill>
            <a:prstDash val="solid"/>
          </a:ln>
        </p:spPr>
      </p:sp>
      <p:sp>
        <p:nvSpPr>
          <p:cNvPr id="50" name="Shape 42"/>
          <p:cNvSpPr/>
          <p:nvPr/>
        </p:nvSpPr>
        <p:spPr>
          <a:xfrm>
            <a:off x="7031301" y="1868683"/>
            <a:ext cx="489204" cy="256032"/>
          </a:xfrm>
          <a:prstGeom prst="roundRect">
            <a:avLst>
              <a:gd name="adj" fmla="val 25000"/>
            </a:avLst>
          </a:prstGeom>
          <a:solidFill>
            <a:srgbClr val="0F7A85"/>
          </a:solidFill>
          <a:ln w="12700">
            <a:solidFill>
              <a:srgbClr val="0F7A85"/>
            </a:solidFill>
            <a:prstDash val="solid"/>
          </a:ln>
        </p:spPr>
      </p:sp>
      <p:sp>
        <p:nvSpPr>
          <p:cNvPr id="51" name="Text 43"/>
          <p:cNvSpPr/>
          <p:nvPr/>
        </p:nvSpPr>
        <p:spPr>
          <a:xfrm>
            <a:off x="7031301" y="1868683"/>
            <a:ext cx="489204" cy="256032"/>
          </a:xfrm>
          <a:prstGeom prst="rect">
            <a:avLst/>
          </a:prstGeom>
          <a:noFill/>
          <a:ln/>
        </p:spPr>
        <p:txBody>
          <a:bodyPr wrap="square" lIns="0" tIns="0" rIns="0" bIns="0" rtlCol="0" anchor="ctr"/>
          <a:lstStyle/>
          <a:p>
            <a:pPr algn="ctr" indent="0" marL="0">
              <a:buNone/>
            </a:pPr>
            <a:r>
              <a:rPr lang="en-US" sz="1000" b="1" spc="40" kern="0" dirty="0">
                <a:solidFill>
                  <a:srgbClr val="FFFFFF"/>
                </a:solidFill>
                <a:latin typeface="Arial" pitchFamily="34" charset="0"/>
                <a:ea typeface="Arial" pitchFamily="34" charset="-122"/>
                <a:cs typeface="Arial" pitchFamily="34" charset="-120"/>
              </a:rPr>
              <a:t>1.1.3</a:t>
            </a:r>
            <a:endParaRPr lang="en-US" sz="1000" dirty="0"/>
          </a:p>
        </p:txBody>
      </p:sp>
      <p:sp>
        <p:nvSpPr>
          <p:cNvPr id="52" name="Text 44"/>
          <p:cNvSpPr/>
          <p:nvPr/>
        </p:nvSpPr>
        <p:spPr>
          <a:xfrm>
            <a:off x="7630233" y="1813819"/>
            <a:ext cx="3790623" cy="420624"/>
          </a:xfrm>
          <a:prstGeom prst="rect">
            <a:avLst/>
          </a:prstGeom>
          <a:noFill/>
          <a:ln/>
        </p:spPr>
        <p:txBody>
          <a:bodyPr wrap="square" lIns="0" tIns="0" rIns="0" bIns="0" rtlCol="0" anchor="ctr"/>
          <a:lstStyle/>
          <a:p>
            <a:pPr indent="0" marL="0">
              <a:lnSpc>
                <a:spcPct val="92000"/>
              </a:lnSpc>
              <a:buNone/>
            </a:pPr>
            <a:r>
              <a:rPr lang="en-US" sz="1300" b="1" dirty="0">
                <a:solidFill>
                  <a:srgbClr val="13252E"/>
                </a:solidFill>
                <a:latin typeface="Arial" pitchFamily="34" charset="0"/>
                <a:ea typeface="Arial" pitchFamily="34" charset="-122"/>
                <a:cs typeface="Arial" pitchFamily="34" charset="-120"/>
              </a:rPr>
              <a:t>Data Flow</a:t>
            </a:r>
            <a:endParaRPr lang="en-US" sz="1300" dirty="0"/>
          </a:p>
        </p:txBody>
      </p:sp>
      <p:sp>
        <p:nvSpPr>
          <p:cNvPr id="53" name="Text 45"/>
          <p:cNvSpPr/>
          <p:nvPr/>
        </p:nvSpPr>
        <p:spPr>
          <a:xfrm>
            <a:off x="11420856" y="1841251"/>
            <a:ext cx="457200" cy="310896"/>
          </a:xfrm>
          <a:prstGeom prst="rect">
            <a:avLst/>
          </a:prstGeom>
          <a:noFill/>
          <a:ln/>
        </p:spPr>
        <p:txBody>
          <a:bodyPr wrap="square" lIns="0" tIns="0" rIns="0" bIns="0" rtlCol="0" anchor="ctr"/>
          <a:lstStyle/>
          <a:p>
            <a:pPr algn="r" indent="0" marL="0">
              <a:buNone/>
            </a:pPr>
            <a:r>
              <a:rPr lang="en-US" sz="800" dirty="0">
                <a:solidFill>
                  <a:srgbClr val="6B838D"/>
                </a:solidFill>
                <a:latin typeface="Arial" pitchFamily="34" charset="0"/>
                <a:ea typeface="Arial" pitchFamily="34" charset="-122"/>
                <a:cs typeface="Arial" pitchFamily="34" charset="-120"/>
              </a:rPr>
              <a:t>1.8</a:t>
            </a:r>
            <a:endParaRPr lang="en-US" sz="800" dirty="0"/>
          </a:p>
        </p:txBody>
      </p:sp>
      <p:sp>
        <p:nvSpPr>
          <p:cNvPr id="54" name="Text 46"/>
          <p:cNvSpPr/>
          <p:nvPr/>
        </p:nvSpPr>
        <p:spPr>
          <a:xfrm>
            <a:off x="7031301" y="2179579"/>
            <a:ext cx="4846755" cy="475488"/>
          </a:xfrm>
          <a:prstGeom prst="rect">
            <a:avLst/>
          </a:prstGeom>
          <a:noFill/>
          <a:ln/>
        </p:spPr>
        <p:txBody>
          <a:bodyPr wrap="square" lIns="0" tIns="0" rIns="0" bIns="0" rtlCol="0" anchor="t"/>
          <a:lstStyle/>
          <a:p>
            <a:pPr indent="0" marL="0">
              <a:lnSpc>
                <a:spcPct val="115000"/>
              </a:lnSpc>
              <a:spcAft>
                <a:spcPts val="400"/>
              </a:spcAft>
              <a:buNone/>
            </a:pPr>
            <a:r>
              <a:rPr lang="en-US" sz="1300" dirty="0">
                <a:solidFill>
                  <a:srgbClr val="1E2E36"/>
                </a:solidFill>
                <a:latin typeface="Arial" pitchFamily="34" charset="0"/>
                <a:ea typeface="Arial" pitchFamily="34" charset="-122"/>
                <a:cs typeface="Arial" pitchFamily="34" charset="-120"/>
              </a:rPr>
              <a:t>•  Communication between two devices can be simplex, half-duplex, or full-duplex as shown in Figure 1.2.</a:t>
            </a:r>
            <a:endParaRPr lang="en-US" sz="1300" dirty="0"/>
          </a:p>
        </p:txBody>
      </p:sp>
      <p:pic>
        <p:nvPicPr>
          <p:cNvPr id="55" name="Image 6" descr="unpacked/ppt/media/image9.png">    </p:cNvPr>
          <p:cNvPicPr>
            <a:picLocks noChangeAspect="1"/>
          </p:cNvPicPr>
          <p:nvPr/>
        </p:nvPicPr>
        <p:blipFill>
          <a:blip r:embed="rId7"/>
          <a:stretch>
            <a:fillRect/>
          </a:stretch>
        </p:blipFill>
        <p:spPr>
          <a:xfrm>
            <a:off x="7305732" y="3704038"/>
            <a:ext cx="4322637" cy="829022"/>
          </a:xfrm>
          <a:prstGeom prst="rect">
            <a:avLst/>
          </a:prstGeom>
        </p:spPr>
      </p:pic>
      <p:pic>
        <p:nvPicPr>
          <p:cNvPr id="56" name="Image 7" descr="unpacked/ppt/media/image10.png">    </p:cNvPr>
          <p:cNvPicPr>
            <a:picLocks noChangeAspect="1"/>
          </p:cNvPicPr>
          <p:nvPr/>
        </p:nvPicPr>
        <p:blipFill>
          <a:blip r:embed="rId8"/>
          <a:stretch>
            <a:fillRect/>
          </a:stretch>
        </p:blipFill>
        <p:spPr>
          <a:xfrm>
            <a:off x="7246466" y="2655067"/>
            <a:ext cx="4416425" cy="726022"/>
          </a:xfrm>
          <a:prstGeom prst="rect">
            <a:avLst/>
          </a:prstGeom>
        </p:spPr>
      </p:pic>
      <p:pic>
        <p:nvPicPr>
          <p:cNvPr id="57" name="Image 8" descr="unpacked/ppt/media/image11.png">    </p:cNvPr>
          <p:cNvPicPr>
            <a:picLocks noChangeAspect="1"/>
          </p:cNvPicPr>
          <p:nvPr/>
        </p:nvPicPr>
        <p:blipFill>
          <a:blip r:embed="rId9"/>
          <a:stretch>
            <a:fillRect/>
          </a:stretch>
        </p:blipFill>
        <p:spPr>
          <a:xfrm>
            <a:off x="7246466" y="4735761"/>
            <a:ext cx="4322637" cy="669917"/>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E9EFF1"/>
        </a:solidFill>
      </p:bgPr>
    </p:bg>
    <p:spTree>
      <p:nvGrpSpPr>
        <p:cNvPr id="1" name=""/>
        <p:cNvGrpSpPr/>
        <p:nvPr/>
      </p:nvGrpSpPr>
      <p:grpSpPr>
        <a:xfrm>
          <a:off x="0" y="0"/>
          <a:ext cx="0" cy="0"/>
          <a:chOff x="0" y="0"/>
          <a:chExt cx="0" cy="0"/>
        </a:xfrm>
      </p:grpSpPr>
      <p:sp>
        <p:nvSpPr>
          <p:cNvPr id="2" name="Shape 0"/>
          <p:cNvSpPr/>
          <p:nvPr/>
        </p:nvSpPr>
        <p:spPr>
          <a:xfrm>
            <a:off x="182880" y="182880"/>
            <a:ext cx="11823192" cy="3138824"/>
          </a:xfrm>
          <a:prstGeom prst="roundRect">
            <a:avLst>
              <a:gd name="adj" fmla="val 874"/>
            </a:avLst>
          </a:prstGeom>
          <a:solidFill>
            <a:srgbClr val="13252E"/>
          </a:solidFill>
          <a:ln w="12700">
            <a:solidFill>
              <a:srgbClr val="13252E"/>
            </a:solidFill>
            <a:prstDash val="solid"/>
          </a:ln>
        </p:spPr>
      </p:sp>
      <p:sp>
        <p:nvSpPr>
          <p:cNvPr id="3" name="Shape 1"/>
          <p:cNvSpPr/>
          <p:nvPr/>
        </p:nvSpPr>
        <p:spPr>
          <a:xfrm>
            <a:off x="310896" y="329184"/>
            <a:ext cx="960120" cy="292608"/>
          </a:xfrm>
          <a:prstGeom prst="roundRect">
            <a:avLst>
              <a:gd name="adj" fmla="val 21875"/>
            </a:avLst>
          </a:prstGeom>
          <a:solidFill>
            <a:srgbClr val="E2A03F"/>
          </a:solidFill>
          <a:ln w="12700">
            <a:solidFill>
              <a:srgbClr val="E2A03F"/>
            </a:solidFill>
            <a:prstDash val="solid"/>
          </a:ln>
        </p:spPr>
      </p:sp>
      <p:sp>
        <p:nvSpPr>
          <p:cNvPr id="4" name="Text 2"/>
          <p:cNvSpPr/>
          <p:nvPr/>
        </p:nvSpPr>
        <p:spPr>
          <a:xfrm>
            <a:off x="310896" y="329184"/>
            <a:ext cx="960120" cy="292608"/>
          </a:xfrm>
          <a:prstGeom prst="rect">
            <a:avLst/>
          </a:prstGeom>
          <a:noFill/>
          <a:ln/>
        </p:spPr>
        <p:txBody>
          <a:bodyPr wrap="square" lIns="0" tIns="0" rIns="0" bIns="0" rtlCol="0" anchor="ctr"/>
          <a:lstStyle/>
          <a:p>
            <a:pPr algn="ctr" indent="0" marL="0">
              <a:buNone/>
            </a:pPr>
            <a:r>
              <a:rPr lang="en-US" sz="1100" b="1" spc="40" kern="0" dirty="0">
                <a:solidFill>
                  <a:srgbClr val="13252E"/>
                </a:solidFill>
                <a:latin typeface="Arial" pitchFamily="34" charset="0"/>
                <a:ea typeface="Arial" pitchFamily="34" charset="-122"/>
                <a:cs typeface="Arial" pitchFamily="34" charset="-120"/>
              </a:rPr>
              <a:t>PART V</a:t>
            </a:r>
            <a:endParaRPr lang="en-US" sz="1100" dirty="0"/>
          </a:p>
        </p:txBody>
      </p:sp>
      <p:sp>
        <p:nvSpPr>
          <p:cNvPr id="5" name="Text 3"/>
          <p:cNvSpPr/>
          <p:nvPr/>
        </p:nvSpPr>
        <p:spPr>
          <a:xfrm>
            <a:off x="310896" y="731520"/>
            <a:ext cx="3931920" cy="2517032"/>
          </a:xfrm>
          <a:prstGeom prst="rect">
            <a:avLst/>
          </a:prstGeom>
          <a:noFill/>
          <a:ln/>
        </p:spPr>
        <p:txBody>
          <a:bodyPr wrap="square" lIns="0" tIns="0" rIns="0" bIns="0" rtlCol="0" anchor="t"/>
          <a:lstStyle/>
          <a:p>
            <a:pPr indent="0" marL="0">
              <a:lnSpc>
                <a:spcPct val="98000"/>
              </a:lnSpc>
              <a:buNone/>
            </a:pPr>
            <a:r>
              <a:rPr lang="en-US" sz="2000" b="1" dirty="0">
                <a:solidFill>
                  <a:srgbClr val="FFFFFF"/>
                </a:solidFill>
                <a:latin typeface="Cambria" pitchFamily="34" charset="0"/>
                <a:ea typeface="Cambria" pitchFamily="34" charset="-122"/>
                <a:cs typeface="Cambria" pitchFamily="34" charset="-120"/>
              </a:rPr>
              <a:t>LAYER 2</a:t>
            </a:r>
            <a:endParaRPr lang="en-US" sz="2000" dirty="0"/>
          </a:p>
          <a:p>
            <a:pPr indent="0" marL="0">
              <a:lnSpc>
                <a:spcPct val="98000"/>
              </a:lnSpc>
              <a:buNone/>
            </a:pPr>
            <a:r>
              <a:rPr lang="en-US" sz="2000" b="1" dirty="0">
                <a:solidFill>
                  <a:srgbClr val="FFFFFF"/>
                </a:solidFill>
                <a:latin typeface="Cambria" pitchFamily="34" charset="0"/>
                <a:ea typeface="Cambria" pitchFamily="34" charset="-122"/>
                <a:cs typeface="Cambria" pitchFamily="34" charset="-120"/>
              </a:rPr>
              <a:t>IN PRACTICE</a:t>
            </a:r>
            <a:endParaRPr lang="en-US" sz="2000" dirty="0"/>
          </a:p>
        </p:txBody>
      </p:sp>
      <p:sp>
        <p:nvSpPr>
          <p:cNvPr id="6" name="Shape 4"/>
          <p:cNvSpPr/>
          <p:nvPr/>
        </p:nvSpPr>
        <p:spPr>
          <a:xfrm>
            <a:off x="4526280" y="329184"/>
            <a:ext cx="658368" cy="274320"/>
          </a:xfrm>
          <a:prstGeom prst="roundRect">
            <a:avLst>
              <a:gd name="adj" fmla="val 23333"/>
            </a:avLst>
          </a:prstGeom>
          <a:solidFill>
            <a:srgbClr val="0F7A85"/>
          </a:solidFill>
          <a:ln w="12700">
            <a:solidFill>
              <a:srgbClr val="0F7A85"/>
            </a:solidFill>
            <a:prstDash val="solid"/>
          </a:ln>
        </p:spPr>
      </p:sp>
      <p:sp>
        <p:nvSpPr>
          <p:cNvPr id="7" name="Text 5"/>
          <p:cNvSpPr/>
          <p:nvPr/>
        </p:nvSpPr>
        <p:spPr>
          <a:xfrm>
            <a:off x="4526280" y="329184"/>
            <a:ext cx="658368" cy="274320"/>
          </a:xfrm>
          <a:prstGeom prst="rect">
            <a:avLst/>
          </a:prstGeom>
          <a:noFill/>
          <a:ln/>
        </p:spPr>
        <p:txBody>
          <a:bodyPr wrap="square" lIns="0" tIns="0" rIns="0" bIns="0" rtlCol="0" anchor="ctr"/>
          <a:lstStyle/>
          <a:p>
            <a:pPr algn="ctr" indent="0" marL="0">
              <a:buNone/>
            </a:pPr>
            <a:r>
              <a:rPr lang="en-US" sz="1000" b="1" spc="40" kern="0" dirty="0">
                <a:solidFill>
                  <a:srgbClr val="FFFFFF"/>
                </a:solidFill>
                <a:latin typeface="Arial" pitchFamily="34" charset="0"/>
                <a:ea typeface="Arial" pitchFamily="34" charset="-122"/>
                <a:cs typeface="Arial" pitchFamily="34" charset="-120"/>
              </a:rPr>
              <a:t>1-2</a:t>
            </a:r>
            <a:endParaRPr lang="en-US" sz="1000" dirty="0"/>
          </a:p>
        </p:txBody>
      </p:sp>
      <p:sp>
        <p:nvSpPr>
          <p:cNvPr id="8" name="Text 6"/>
          <p:cNvSpPr/>
          <p:nvPr/>
        </p:nvSpPr>
        <p:spPr>
          <a:xfrm>
            <a:off x="5294376" y="310896"/>
            <a:ext cx="6126480" cy="310896"/>
          </a:xfrm>
          <a:prstGeom prst="rect">
            <a:avLst/>
          </a:prstGeom>
          <a:noFill/>
          <a:ln/>
        </p:spPr>
        <p:txBody>
          <a:bodyPr wrap="square" lIns="0" tIns="0" rIns="0" bIns="0" rtlCol="0" anchor="ctr"/>
          <a:lstStyle/>
          <a:p>
            <a:pPr indent="0" marL="0">
              <a:buNone/>
            </a:pPr>
            <a:r>
              <a:rPr lang="en-US" sz="1350" b="1" spc="50" kern="0" dirty="0">
                <a:solidFill>
                  <a:srgbClr val="5CC8C2"/>
                </a:solidFill>
                <a:latin typeface="Arial" pitchFamily="34" charset="0"/>
                <a:ea typeface="Arial" pitchFamily="34" charset="-122"/>
                <a:cs typeface="Arial" pitchFamily="34" charset="-120"/>
              </a:rPr>
              <a:t>NETWORKS</a:t>
            </a:r>
            <a:endParaRPr lang="en-US" sz="1350" dirty="0"/>
          </a:p>
        </p:txBody>
      </p:sp>
      <p:sp>
        <p:nvSpPr>
          <p:cNvPr id="9" name="Text 7"/>
          <p:cNvSpPr/>
          <p:nvPr/>
        </p:nvSpPr>
        <p:spPr>
          <a:xfrm>
            <a:off x="11439144" y="310896"/>
            <a:ext cx="457200" cy="274320"/>
          </a:xfrm>
          <a:prstGeom prst="rect">
            <a:avLst/>
          </a:prstGeom>
          <a:noFill/>
          <a:ln/>
        </p:spPr>
        <p:txBody>
          <a:bodyPr wrap="square" lIns="0" tIns="0" rIns="0" bIns="0" rtlCol="0" anchor="ctr"/>
          <a:lstStyle/>
          <a:p>
            <a:pPr algn="r" indent="0" marL="0">
              <a:buNone/>
            </a:pPr>
            <a:r>
              <a:rPr lang="en-US" sz="800" dirty="0">
                <a:solidFill>
                  <a:srgbClr val="7C949C"/>
                </a:solidFill>
                <a:latin typeface="Arial" pitchFamily="34" charset="0"/>
                <a:ea typeface="Arial" pitchFamily="34" charset="-122"/>
                <a:cs typeface="Arial" pitchFamily="34" charset="-120"/>
              </a:rPr>
              <a:t>1.9</a:t>
            </a:r>
            <a:endParaRPr lang="en-US" sz="800" dirty="0"/>
          </a:p>
        </p:txBody>
      </p:sp>
      <p:sp>
        <p:nvSpPr>
          <p:cNvPr id="10" name="Text 8"/>
          <p:cNvSpPr/>
          <p:nvPr/>
        </p:nvSpPr>
        <p:spPr>
          <a:xfrm>
            <a:off x="4526280" y="713232"/>
            <a:ext cx="7351776" cy="2480456"/>
          </a:xfrm>
          <a:prstGeom prst="rect">
            <a:avLst/>
          </a:prstGeom>
          <a:noFill/>
          <a:ln/>
        </p:spPr>
        <p:txBody>
          <a:bodyPr wrap="square" lIns="0" tIns="0" rIns="0" bIns="0" rtlCol="0" anchor="t"/>
          <a:lstStyle/>
          <a:p>
            <a:pPr indent="0" marL="0">
              <a:lnSpc>
                <a:spcPct val="124000"/>
              </a:lnSpc>
              <a:spcAft>
                <a:spcPts val="400"/>
              </a:spcAft>
              <a:buNone/>
            </a:pPr>
            <a:r>
              <a:rPr lang="en-US" sz="1300" dirty="0">
                <a:solidFill>
                  <a:srgbClr val="C4D6DC"/>
                </a:solidFill>
                <a:latin typeface="Arial" pitchFamily="34" charset="0"/>
                <a:ea typeface="Arial" pitchFamily="34" charset="-122"/>
                <a:cs typeface="Arial" pitchFamily="34" charset="-120"/>
              </a:rPr>
              <a:t>•  One medium, several devices, and a decision about who attaches to whom: the link layer's raw material.</a:t>
            </a:r>
            <a:endParaRPr lang="en-US" sz="1300" dirty="0"/>
          </a:p>
          <a:p>
            <a:pPr indent="0" marL="0">
              <a:lnSpc>
                <a:spcPct val="124000"/>
              </a:lnSpc>
              <a:spcAft>
                <a:spcPts val="400"/>
              </a:spcAft>
              <a:buNone/>
            </a:pPr>
            <a:r>
              <a:rPr lang="en-US" sz="1300" dirty="0">
                <a:solidFill>
                  <a:srgbClr val="C4D6DC"/>
                </a:solidFill>
                <a:latin typeface="Arial" pitchFamily="34" charset="0"/>
                <a:ea typeface="Arial" pitchFamily="34" charset="-122"/>
                <a:cs typeface="Arial" pitchFamily="34" charset="-120"/>
              </a:rPr>
              <a:t>•  A network is the interconnection of a set of devices capable of communication.</a:t>
            </a:r>
            <a:endParaRPr lang="en-US" sz="1300" dirty="0"/>
          </a:p>
          <a:p>
            <a:pPr indent="0" marL="0">
              <a:lnSpc>
                <a:spcPct val="124000"/>
              </a:lnSpc>
              <a:spcAft>
                <a:spcPts val="400"/>
              </a:spcAft>
              <a:buNone/>
            </a:pPr>
            <a:r>
              <a:rPr lang="en-US" sz="1300" dirty="0">
                <a:solidFill>
                  <a:srgbClr val="C4D6DC"/>
                </a:solidFill>
                <a:latin typeface="Arial" pitchFamily="34" charset="0"/>
                <a:ea typeface="Arial" pitchFamily="34" charset="-122"/>
                <a:cs typeface="Arial" pitchFamily="34" charset="-120"/>
              </a:rPr>
              <a:t>•  In this definition, a device can be a host such as a large computer, desktop, laptop, workstation, cellular phone, or security system.</a:t>
            </a:r>
            <a:endParaRPr lang="en-US" sz="1300" dirty="0"/>
          </a:p>
          <a:p>
            <a:pPr indent="0" marL="0">
              <a:lnSpc>
                <a:spcPct val="124000"/>
              </a:lnSpc>
              <a:spcAft>
                <a:spcPts val="400"/>
              </a:spcAft>
              <a:buNone/>
            </a:pPr>
            <a:r>
              <a:rPr lang="en-US" sz="1300" dirty="0">
                <a:solidFill>
                  <a:srgbClr val="C4D6DC"/>
                </a:solidFill>
                <a:latin typeface="Arial" pitchFamily="34" charset="0"/>
                <a:ea typeface="Arial" pitchFamily="34" charset="-122"/>
                <a:cs typeface="Arial" pitchFamily="34" charset="-120"/>
              </a:rPr>
              <a:t>•  A device in this definition can also be a connecting device such as a router a switch, a modem that changes the form of data, and so on.</a:t>
            </a:r>
            <a:endParaRPr lang="en-US" sz="1300" dirty="0"/>
          </a:p>
        </p:txBody>
      </p:sp>
      <p:sp>
        <p:nvSpPr>
          <p:cNvPr id="11" name="Shape 9"/>
          <p:cNvSpPr/>
          <p:nvPr/>
        </p:nvSpPr>
        <p:spPr>
          <a:xfrm>
            <a:off x="3396996" y="3599006"/>
            <a:ext cx="5394960" cy="2945115"/>
          </a:xfrm>
          <a:prstGeom prst="roundRect">
            <a:avLst>
              <a:gd name="adj" fmla="val 931"/>
            </a:avLst>
          </a:prstGeom>
          <a:solidFill>
            <a:srgbClr val="FFFFFF"/>
          </a:solidFill>
          <a:ln w="12700">
            <a:solidFill>
              <a:srgbClr val="CFDCE0"/>
            </a:solidFill>
            <a:prstDash val="solid"/>
          </a:ln>
        </p:spPr>
      </p:sp>
      <p:sp>
        <p:nvSpPr>
          <p:cNvPr id="12" name="Shape 10"/>
          <p:cNvSpPr/>
          <p:nvPr/>
        </p:nvSpPr>
        <p:spPr>
          <a:xfrm>
            <a:off x="3525012" y="3727022"/>
            <a:ext cx="489204" cy="256032"/>
          </a:xfrm>
          <a:prstGeom prst="roundRect">
            <a:avLst>
              <a:gd name="adj" fmla="val 25000"/>
            </a:avLst>
          </a:prstGeom>
          <a:solidFill>
            <a:srgbClr val="0F7A85"/>
          </a:solidFill>
          <a:ln w="12700">
            <a:solidFill>
              <a:srgbClr val="0F7A85"/>
            </a:solidFill>
            <a:prstDash val="solid"/>
          </a:ln>
        </p:spPr>
      </p:sp>
      <p:sp>
        <p:nvSpPr>
          <p:cNvPr id="13" name="Text 11"/>
          <p:cNvSpPr/>
          <p:nvPr/>
        </p:nvSpPr>
        <p:spPr>
          <a:xfrm>
            <a:off x="3525012" y="3727022"/>
            <a:ext cx="489204" cy="256032"/>
          </a:xfrm>
          <a:prstGeom prst="rect">
            <a:avLst/>
          </a:prstGeom>
          <a:noFill/>
          <a:ln/>
        </p:spPr>
        <p:txBody>
          <a:bodyPr wrap="square" lIns="0" tIns="0" rIns="0" bIns="0" rtlCol="0" anchor="ctr"/>
          <a:lstStyle/>
          <a:p>
            <a:pPr algn="ctr" indent="0" marL="0">
              <a:buNone/>
            </a:pPr>
            <a:r>
              <a:rPr lang="en-US" sz="1000" b="1" spc="40" kern="0" dirty="0">
                <a:solidFill>
                  <a:srgbClr val="FFFFFF"/>
                </a:solidFill>
                <a:latin typeface="Arial" pitchFamily="34" charset="0"/>
                <a:ea typeface="Arial" pitchFamily="34" charset="-122"/>
                <a:cs typeface="Arial" pitchFamily="34" charset="-120"/>
              </a:rPr>
              <a:t>1.2.2</a:t>
            </a:r>
            <a:endParaRPr lang="en-US" sz="1000" dirty="0"/>
          </a:p>
        </p:txBody>
      </p:sp>
      <p:sp>
        <p:nvSpPr>
          <p:cNvPr id="14" name="Text 12"/>
          <p:cNvSpPr/>
          <p:nvPr/>
        </p:nvSpPr>
        <p:spPr>
          <a:xfrm>
            <a:off x="4123944" y="3672158"/>
            <a:ext cx="4082796" cy="420624"/>
          </a:xfrm>
          <a:prstGeom prst="rect">
            <a:avLst/>
          </a:prstGeom>
          <a:noFill/>
          <a:ln/>
        </p:spPr>
        <p:txBody>
          <a:bodyPr wrap="square" lIns="0" tIns="0" rIns="0" bIns="0" rtlCol="0" anchor="ctr"/>
          <a:lstStyle/>
          <a:p>
            <a:pPr indent="0" marL="0">
              <a:lnSpc>
                <a:spcPct val="92000"/>
              </a:lnSpc>
              <a:buNone/>
            </a:pPr>
            <a:r>
              <a:rPr lang="en-US" sz="1300" b="1" dirty="0">
                <a:solidFill>
                  <a:srgbClr val="13252E"/>
                </a:solidFill>
                <a:latin typeface="Arial" pitchFamily="34" charset="0"/>
                <a:ea typeface="Arial" pitchFamily="34" charset="-122"/>
                <a:cs typeface="Arial" pitchFamily="34" charset="-120"/>
              </a:rPr>
              <a:t>Physical Structures</a:t>
            </a:r>
            <a:endParaRPr lang="en-US" sz="1300" dirty="0"/>
          </a:p>
        </p:txBody>
      </p:sp>
      <p:sp>
        <p:nvSpPr>
          <p:cNvPr id="15" name="Text 13"/>
          <p:cNvSpPr/>
          <p:nvPr/>
        </p:nvSpPr>
        <p:spPr>
          <a:xfrm>
            <a:off x="8206740" y="3699590"/>
            <a:ext cx="457200" cy="310896"/>
          </a:xfrm>
          <a:prstGeom prst="rect">
            <a:avLst/>
          </a:prstGeom>
          <a:noFill/>
          <a:ln/>
        </p:spPr>
        <p:txBody>
          <a:bodyPr wrap="square" lIns="0" tIns="0" rIns="0" bIns="0" rtlCol="0" anchor="ctr"/>
          <a:lstStyle/>
          <a:p>
            <a:pPr algn="r" indent="0" marL="0">
              <a:buNone/>
            </a:pPr>
            <a:r>
              <a:rPr lang="en-US" sz="800" dirty="0">
                <a:solidFill>
                  <a:srgbClr val="6B838D"/>
                </a:solidFill>
                <a:latin typeface="Arial" pitchFamily="34" charset="0"/>
                <a:ea typeface="Arial" pitchFamily="34" charset="-122"/>
                <a:cs typeface="Arial" pitchFamily="34" charset="-120"/>
              </a:rPr>
              <a:t>1.10</a:t>
            </a:r>
            <a:endParaRPr lang="en-US" sz="800" dirty="0"/>
          </a:p>
        </p:txBody>
      </p:sp>
      <p:sp>
        <p:nvSpPr>
          <p:cNvPr id="16" name="Text 14"/>
          <p:cNvSpPr/>
          <p:nvPr/>
        </p:nvSpPr>
        <p:spPr>
          <a:xfrm>
            <a:off x="3525012" y="4037918"/>
            <a:ext cx="5138928" cy="512064"/>
          </a:xfrm>
          <a:prstGeom prst="rect">
            <a:avLst/>
          </a:prstGeom>
          <a:noFill/>
          <a:ln/>
        </p:spPr>
        <p:txBody>
          <a:bodyPr wrap="square" lIns="0" tIns="0" rIns="0" bIns="0" rtlCol="0" anchor="t"/>
          <a:lstStyle/>
          <a:p>
            <a:pPr indent="0" marL="0">
              <a:lnSpc>
                <a:spcPct val="115000"/>
              </a:lnSpc>
              <a:spcAft>
                <a:spcPts val="400"/>
              </a:spcAft>
              <a:buNone/>
            </a:pPr>
            <a:r>
              <a:rPr lang="en-US" sz="1300" dirty="0">
                <a:solidFill>
                  <a:srgbClr val="1E2E36"/>
                </a:solidFill>
                <a:latin typeface="Arial" pitchFamily="34" charset="0"/>
                <a:ea typeface="Arial" pitchFamily="34" charset="-122"/>
                <a:cs typeface="Arial" pitchFamily="34" charset="-120"/>
              </a:rPr>
              <a:t>•  Before discussing networks, we need to define some network attributes.</a:t>
            </a:r>
            <a:endParaRPr lang="en-US" sz="1300" dirty="0"/>
          </a:p>
        </p:txBody>
      </p:sp>
      <p:pic>
        <p:nvPicPr>
          <p:cNvPr id="17" name="Image 0" descr="unpacked/ppt/media/image12.png">    </p:cNvPr>
          <p:cNvPicPr>
            <a:picLocks noChangeAspect="1"/>
          </p:cNvPicPr>
          <p:nvPr/>
        </p:nvPicPr>
        <p:blipFill>
          <a:blip r:embed="rId1"/>
          <a:stretch>
            <a:fillRect/>
          </a:stretch>
        </p:blipFill>
        <p:spPr>
          <a:xfrm>
            <a:off x="3995727" y="4549982"/>
            <a:ext cx="4197498" cy="544993"/>
          </a:xfrm>
          <a:prstGeom prst="rect">
            <a:avLst/>
          </a:prstGeom>
        </p:spPr>
      </p:pic>
      <p:pic>
        <p:nvPicPr>
          <p:cNvPr id="18" name="Image 1" descr="unpacked/ppt/media/image13.png">    </p:cNvPr>
          <p:cNvPicPr>
            <a:picLocks noChangeAspect="1"/>
          </p:cNvPicPr>
          <p:nvPr/>
        </p:nvPicPr>
        <p:blipFill>
          <a:blip r:embed="rId2"/>
          <a:stretch>
            <a:fillRect/>
          </a:stretch>
        </p:blipFill>
        <p:spPr>
          <a:xfrm>
            <a:off x="4034713" y="5339116"/>
            <a:ext cx="4116277" cy="1076990"/>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E9EFF1"/>
        </a:solidFill>
      </p:bgPr>
    </p:bg>
    <p:spTree>
      <p:nvGrpSpPr>
        <p:cNvPr id="1" name=""/>
        <p:cNvGrpSpPr/>
        <p:nvPr/>
      </p:nvGrpSpPr>
      <p:grpSpPr>
        <a:xfrm>
          <a:off x="0" y="0"/>
          <a:ext cx="0" cy="0"/>
          <a:chOff x="0" y="0"/>
          <a:chExt cx="0" cy="0"/>
        </a:xfrm>
      </p:grpSpPr>
      <p:sp>
        <p:nvSpPr>
          <p:cNvPr id="2" name="Shape 0"/>
          <p:cNvSpPr/>
          <p:nvPr/>
        </p:nvSpPr>
        <p:spPr>
          <a:xfrm>
            <a:off x="711430" y="182880"/>
            <a:ext cx="4562079" cy="3153432"/>
          </a:xfrm>
          <a:prstGeom prst="roundRect">
            <a:avLst>
              <a:gd name="adj" fmla="val 870"/>
            </a:avLst>
          </a:prstGeom>
          <a:solidFill>
            <a:srgbClr val="FFFFFF"/>
          </a:solidFill>
          <a:ln w="12700">
            <a:solidFill>
              <a:srgbClr val="CFDCE0"/>
            </a:solidFill>
            <a:prstDash val="solid"/>
          </a:ln>
        </p:spPr>
      </p:sp>
      <p:sp>
        <p:nvSpPr>
          <p:cNvPr id="3" name="Shape 1"/>
          <p:cNvSpPr/>
          <p:nvPr/>
        </p:nvSpPr>
        <p:spPr>
          <a:xfrm>
            <a:off x="839446" y="310896"/>
            <a:ext cx="786384" cy="256032"/>
          </a:xfrm>
          <a:prstGeom prst="roundRect">
            <a:avLst>
              <a:gd name="adj" fmla="val 25000"/>
            </a:avLst>
          </a:prstGeom>
          <a:solidFill>
            <a:srgbClr val="0F7A85"/>
          </a:solidFill>
          <a:ln w="12700">
            <a:solidFill>
              <a:srgbClr val="0F7A85"/>
            </a:solidFill>
            <a:prstDash val="solid"/>
          </a:ln>
        </p:spPr>
      </p:sp>
      <p:sp>
        <p:nvSpPr>
          <p:cNvPr id="4" name="Text 2"/>
          <p:cNvSpPr/>
          <p:nvPr/>
        </p:nvSpPr>
        <p:spPr>
          <a:xfrm>
            <a:off x="839446" y="310896"/>
            <a:ext cx="786384" cy="256032"/>
          </a:xfrm>
          <a:prstGeom prst="rect">
            <a:avLst/>
          </a:prstGeom>
          <a:noFill/>
          <a:ln/>
        </p:spPr>
        <p:txBody>
          <a:bodyPr wrap="square" lIns="0" tIns="0" rIns="0" bIns="0" rtlCol="0" anchor="ctr"/>
          <a:lstStyle/>
          <a:p>
            <a:pPr algn="ctr" indent="0" marL="0">
              <a:buNone/>
            </a:pPr>
            <a:r>
              <a:rPr lang="en-US" sz="1000" b="1" spc="40" kern="0" dirty="0">
                <a:solidFill>
                  <a:srgbClr val="FFFFFF"/>
                </a:solidFill>
                <a:latin typeface="Arial" pitchFamily="34" charset="0"/>
                <a:ea typeface="Arial" pitchFamily="34" charset="-122"/>
                <a:cs typeface="Arial" pitchFamily="34" charset="-120"/>
              </a:rPr>
              <a:t>Figure 1.4</a:t>
            </a:r>
            <a:endParaRPr lang="en-US" sz="1000" dirty="0"/>
          </a:p>
        </p:txBody>
      </p:sp>
      <p:sp>
        <p:nvSpPr>
          <p:cNvPr id="5" name="Text 3"/>
          <p:cNvSpPr/>
          <p:nvPr/>
        </p:nvSpPr>
        <p:spPr>
          <a:xfrm>
            <a:off x="1735558" y="256032"/>
            <a:ext cx="2952735" cy="420624"/>
          </a:xfrm>
          <a:prstGeom prst="rect">
            <a:avLst/>
          </a:prstGeom>
          <a:noFill/>
          <a:ln/>
        </p:spPr>
        <p:txBody>
          <a:bodyPr wrap="square" lIns="0" tIns="0" rIns="0" bIns="0" rtlCol="0" anchor="ctr"/>
          <a:lstStyle/>
          <a:p>
            <a:pPr indent="0" marL="0">
              <a:lnSpc>
                <a:spcPct val="92000"/>
              </a:lnSpc>
              <a:buNone/>
            </a:pPr>
            <a:r>
              <a:rPr lang="en-US" sz="1300" b="1" dirty="0">
                <a:solidFill>
                  <a:srgbClr val="13252E"/>
                </a:solidFill>
                <a:latin typeface="Arial" pitchFamily="34" charset="0"/>
                <a:ea typeface="Arial" pitchFamily="34" charset="-122"/>
                <a:cs typeface="Arial" pitchFamily="34" charset="-120"/>
              </a:rPr>
              <a:t>A fully-connected mesh topology</a:t>
            </a:r>
            <a:endParaRPr lang="en-US" sz="1300" dirty="0"/>
          </a:p>
        </p:txBody>
      </p:sp>
      <p:sp>
        <p:nvSpPr>
          <p:cNvPr id="6" name="Text 4"/>
          <p:cNvSpPr/>
          <p:nvPr/>
        </p:nvSpPr>
        <p:spPr>
          <a:xfrm>
            <a:off x="4688293" y="283464"/>
            <a:ext cx="457200" cy="310896"/>
          </a:xfrm>
          <a:prstGeom prst="rect">
            <a:avLst/>
          </a:prstGeom>
          <a:noFill/>
          <a:ln/>
        </p:spPr>
        <p:txBody>
          <a:bodyPr wrap="square" lIns="0" tIns="0" rIns="0" bIns="0" rtlCol="0" anchor="ctr"/>
          <a:lstStyle/>
          <a:p>
            <a:pPr algn="r" indent="0" marL="0">
              <a:buNone/>
            </a:pPr>
            <a:r>
              <a:rPr lang="en-US" sz="800" dirty="0">
                <a:solidFill>
                  <a:srgbClr val="6B838D"/>
                </a:solidFill>
                <a:latin typeface="Arial" pitchFamily="34" charset="0"/>
                <a:ea typeface="Arial" pitchFamily="34" charset="-122"/>
                <a:cs typeface="Arial" pitchFamily="34" charset="-120"/>
              </a:rPr>
              <a:t>1.11</a:t>
            </a:r>
            <a:endParaRPr lang="en-US" sz="800" dirty="0"/>
          </a:p>
        </p:txBody>
      </p:sp>
      <p:pic>
        <p:nvPicPr>
          <p:cNvPr id="7" name="Image 0" descr="unpacked/ppt/media/image14.png">    </p:cNvPr>
          <p:cNvPicPr>
            <a:picLocks noChangeAspect="1"/>
          </p:cNvPicPr>
          <p:nvPr/>
        </p:nvPicPr>
        <p:blipFill>
          <a:blip r:embed="rId1"/>
          <a:stretch>
            <a:fillRect/>
          </a:stretch>
        </p:blipFill>
        <p:spPr>
          <a:xfrm>
            <a:off x="1546163" y="621792"/>
            <a:ext cx="3172012" cy="2586504"/>
          </a:xfrm>
          <a:prstGeom prst="rect">
            <a:avLst/>
          </a:prstGeom>
        </p:spPr>
      </p:pic>
      <p:pic>
        <p:nvPicPr>
          <p:cNvPr id="8" name="Image 1" descr="unpacked/ppt/media/image15.png">    </p:cNvPr>
          <p:cNvPicPr>
            <a:picLocks noChangeAspect="1"/>
          </p:cNvPicPr>
          <p:nvPr/>
        </p:nvPicPr>
        <p:blipFill>
          <a:blip r:embed="rId2"/>
          <a:stretch>
            <a:fillRect/>
          </a:stretch>
        </p:blipFill>
        <p:spPr>
          <a:xfrm>
            <a:off x="839446" y="769710"/>
            <a:ext cx="706718" cy="287618"/>
          </a:xfrm>
          <a:prstGeom prst="rect">
            <a:avLst/>
          </a:prstGeom>
        </p:spPr>
      </p:pic>
      <p:pic>
        <p:nvPicPr>
          <p:cNvPr id="9" name="Image 2" descr="unpacked/ppt/media/image16.png">    </p:cNvPr>
          <p:cNvPicPr>
            <a:picLocks noChangeAspect="1"/>
          </p:cNvPicPr>
          <p:nvPr/>
        </p:nvPicPr>
        <p:blipFill>
          <a:blip r:embed="rId3"/>
          <a:stretch>
            <a:fillRect/>
          </a:stretch>
        </p:blipFill>
        <p:spPr>
          <a:xfrm>
            <a:off x="4109042" y="759438"/>
            <a:ext cx="1036450" cy="287618"/>
          </a:xfrm>
          <a:prstGeom prst="rect">
            <a:avLst/>
          </a:prstGeom>
        </p:spPr>
      </p:pic>
      <p:sp>
        <p:nvSpPr>
          <p:cNvPr id="10" name="Shape 5"/>
          <p:cNvSpPr/>
          <p:nvPr/>
        </p:nvSpPr>
        <p:spPr>
          <a:xfrm>
            <a:off x="1134143" y="3482616"/>
            <a:ext cx="3716653" cy="2067357"/>
          </a:xfrm>
          <a:prstGeom prst="roundRect">
            <a:avLst>
              <a:gd name="adj" fmla="val 1327"/>
            </a:avLst>
          </a:prstGeom>
          <a:solidFill>
            <a:srgbClr val="FFFFFF"/>
          </a:solidFill>
          <a:ln w="12700">
            <a:solidFill>
              <a:srgbClr val="CFDCE0"/>
            </a:solidFill>
            <a:prstDash val="solid"/>
          </a:ln>
        </p:spPr>
      </p:sp>
      <p:sp>
        <p:nvSpPr>
          <p:cNvPr id="11" name="Shape 6"/>
          <p:cNvSpPr/>
          <p:nvPr/>
        </p:nvSpPr>
        <p:spPr>
          <a:xfrm>
            <a:off x="1262159" y="3610632"/>
            <a:ext cx="786384" cy="256032"/>
          </a:xfrm>
          <a:prstGeom prst="roundRect">
            <a:avLst>
              <a:gd name="adj" fmla="val 25000"/>
            </a:avLst>
          </a:prstGeom>
          <a:solidFill>
            <a:srgbClr val="0F7A85"/>
          </a:solidFill>
          <a:ln w="12700">
            <a:solidFill>
              <a:srgbClr val="0F7A85"/>
            </a:solidFill>
            <a:prstDash val="solid"/>
          </a:ln>
        </p:spPr>
      </p:sp>
      <p:sp>
        <p:nvSpPr>
          <p:cNvPr id="12" name="Text 7"/>
          <p:cNvSpPr/>
          <p:nvPr/>
        </p:nvSpPr>
        <p:spPr>
          <a:xfrm>
            <a:off x="1262159" y="3610632"/>
            <a:ext cx="786384" cy="256032"/>
          </a:xfrm>
          <a:prstGeom prst="rect">
            <a:avLst/>
          </a:prstGeom>
          <a:noFill/>
          <a:ln/>
        </p:spPr>
        <p:txBody>
          <a:bodyPr wrap="square" lIns="0" tIns="0" rIns="0" bIns="0" rtlCol="0" anchor="ctr"/>
          <a:lstStyle/>
          <a:p>
            <a:pPr algn="ctr" indent="0" marL="0">
              <a:buNone/>
            </a:pPr>
            <a:r>
              <a:rPr lang="en-US" sz="1000" b="1" spc="40" kern="0" dirty="0">
                <a:solidFill>
                  <a:srgbClr val="FFFFFF"/>
                </a:solidFill>
                <a:latin typeface="Arial" pitchFamily="34" charset="0"/>
                <a:ea typeface="Arial" pitchFamily="34" charset="-122"/>
                <a:cs typeface="Arial" pitchFamily="34" charset="-120"/>
              </a:rPr>
              <a:t>Figure 1.5</a:t>
            </a:r>
            <a:endParaRPr lang="en-US" sz="1000" dirty="0"/>
          </a:p>
        </p:txBody>
      </p:sp>
      <p:sp>
        <p:nvSpPr>
          <p:cNvPr id="13" name="Text 8"/>
          <p:cNvSpPr/>
          <p:nvPr/>
        </p:nvSpPr>
        <p:spPr>
          <a:xfrm>
            <a:off x="2158271" y="3555768"/>
            <a:ext cx="2107309" cy="420624"/>
          </a:xfrm>
          <a:prstGeom prst="rect">
            <a:avLst/>
          </a:prstGeom>
          <a:noFill/>
          <a:ln/>
        </p:spPr>
        <p:txBody>
          <a:bodyPr wrap="square" lIns="0" tIns="0" rIns="0" bIns="0" rtlCol="0" anchor="ctr"/>
          <a:lstStyle/>
          <a:p>
            <a:pPr indent="0" marL="0">
              <a:lnSpc>
                <a:spcPct val="92000"/>
              </a:lnSpc>
              <a:buNone/>
            </a:pPr>
            <a:r>
              <a:rPr lang="en-US" sz="1300" b="1" dirty="0">
                <a:solidFill>
                  <a:srgbClr val="13252E"/>
                </a:solidFill>
                <a:latin typeface="Arial" pitchFamily="34" charset="0"/>
                <a:ea typeface="Arial" pitchFamily="34" charset="-122"/>
                <a:cs typeface="Arial" pitchFamily="34" charset="-120"/>
              </a:rPr>
              <a:t>A star topology</a:t>
            </a:r>
            <a:endParaRPr lang="en-US" sz="1300" dirty="0"/>
          </a:p>
        </p:txBody>
      </p:sp>
      <p:sp>
        <p:nvSpPr>
          <p:cNvPr id="14" name="Text 9"/>
          <p:cNvSpPr/>
          <p:nvPr/>
        </p:nvSpPr>
        <p:spPr>
          <a:xfrm>
            <a:off x="4265580" y="3583200"/>
            <a:ext cx="457200" cy="310896"/>
          </a:xfrm>
          <a:prstGeom prst="rect">
            <a:avLst/>
          </a:prstGeom>
          <a:noFill/>
          <a:ln/>
        </p:spPr>
        <p:txBody>
          <a:bodyPr wrap="square" lIns="0" tIns="0" rIns="0" bIns="0" rtlCol="0" anchor="ctr"/>
          <a:lstStyle/>
          <a:p>
            <a:pPr algn="r" indent="0" marL="0">
              <a:buNone/>
            </a:pPr>
            <a:r>
              <a:rPr lang="en-US" sz="800" dirty="0">
                <a:solidFill>
                  <a:srgbClr val="6B838D"/>
                </a:solidFill>
                <a:latin typeface="Arial" pitchFamily="34" charset="0"/>
                <a:ea typeface="Arial" pitchFamily="34" charset="-122"/>
                <a:cs typeface="Arial" pitchFamily="34" charset="-120"/>
              </a:rPr>
              <a:t>1.12</a:t>
            </a:r>
            <a:endParaRPr lang="en-US" sz="800" dirty="0"/>
          </a:p>
        </p:txBody>
      </p:sp>
      <p:pic>
        <p:nvPicPr>
          <p:cNvPr id="15" name="Image 3" descr="unpacked/ppt/media/image17.png">    </p:cNvPr>
          <p:cNvPicPr>
            <a:picLocks noChangeAspect="1"/>
          </p:cNvPicPr>
          <p:nvPr/>
        </p:nvPicPr>
        <p:blipFill>
          <a:blip r:embed="rId4"/>
          <a:stretch>
            <a:fillRect/>
          </a:stretch>
        </p:blipFill>
        <p:spPr>
          <a:xfrm>
            <a:off x="1262159" y="3921528"/>
            <a:ext cx="3460621" cy="1500429"/>
          </a:xfrm>
          <a:prstGeom prst="rect">
            <a:avLst/>
          </a:prstGeom>
        </p:spPr>
      </p:pic>
      <p:sp>
        <p:nvSpPr>
          <p:cNvPr id="16" name="Shape 10"/>
          <p:cNvSpPr/>
          <p:nvPr/>
        </p:nvSpPr>
        <p:spPr>
          <a:xfrm>
            <a:off x="5655980" y="182880"/>
            <a:ext cx="5676815" cy="1442169"/>
          </a:xfrm>
          <a:prstGeom prst="roundRect">
            <a:avLst>
              <a:gd name="adj" fmla="val 1902"/>
            </a:avLst>
          </a:prstGeom>
          <a:solidFill>
            <a:srgbClr val="FFFFFF"/>
          </a:solidFill>
          <a:ln w="12700">
            <a:solidFill>
              <a:srgbClr val="CFDCE0"/>
            </a:solidFill>
            <a:prstDash val="solid"/>
          </a:ln>
        </p:spPr>
      </p:sp>
      <p:sp>
        <p:nvSpPr>
          <p:cNvPr id="17" name="Shape 11"/>
          <p:cNvSpPr/>
          <p:nvPr/>
        </p:nvSpPr>
        <p:spPr>
          <a:xfrm>
            <a:off x="5783996" y="310896"/>
            <a:ext cx="786384" cy="256032"/>
          </a:xfrm>
          <a:prstGeom prst="roundRect">
            <a:avLst>
              <a:gd name="adj" fmla="val 25000"/>
            </a:avLst>
          </a:prstGeom>
          <a:solidFill>
            <a:srgbClr val="0F7A85"/>
          </a:solidFill>
          <a:ln w="12700">
            <a:solidFill>
              <a:srgbClr val="0F7A85"/>
            </a:solidFill>
            <a:prstDash val="solid"/>
          </a:ln>
        </p:spPr>
      </p:sp>
      <p:sp>
        <p:nvSpPr>
          <p:cNvPr id="18" name="Text 12"/>
          <p:cNvSpPr/>
          <p:nvPr/>
        </p:nvSpPr>
        <p:spPr>
          <a:xfrm>
            <a:off x="5783996" y="310896"/>
            <a:ext cx="786384" cy="256032"/>
          </a:xfrm>
          <a:prstGeom prst="rect">
            <a:avLst/>
          </a:prstGeom>
          <a:noFill/>
          <a:ln/>
        </p:spPr>
        <p:txBody>
          <a:bodyPr wrap="square" lIns="0" tIns="0" rIns="0" bIns="0" rtlCol="0" anchor="ctr"/>
          <a:lstStyle/>
          <a:p>
            <a:pPr algn="ctr" indent="0" marL="0">
              <a:buNone/>
            </a:pPr>
            <a:r>
              <a:rPr lang="en-US" sz="1000" b="1" spc="40" kern="0" dirty="0">
                <a:solidFill>
                  <a:srgbClr val="FFFFFF"/>
                </a:solidFill>
                <a:latin typeface="Arial" pitchFamily="34" charset="0"/>
                <a:ea typeface="Arial" pitchFamily="34" charset="-122"/>
                <a:cs typeface="Arial" pitchFamily="34" charset="-120"/>
              </a:rPr>
              <a:t>Figure 1.6</a:t>
            </a:r>
            <a:endParaRPr lang="en-US" sz="1000" dirty="0"/>
          </a:p>
        </p:txBody>
      </p:sp>
      <p:sp>
        <p:nvSpPr>
          <p:cNvPr id="19" name="Text 13"/>
          <p:cNvSpPr/>
          <p:nvPr/>
        </p:nvSpPr>
        <p:spPr>
          <a:xfrm>
            <a:off x="6680108" y="256032"/>
            <a:ext cx="4067471" cy="420624"/>
          </a:xfrm>
          <a:prstGeom prst="rect">
            <a:avLst/>
          </a:prstGeom>
          <a:noFill/>
          <a:ln/>
        </p:spPr>
        <p:txBody>
          <a:bodyPr wrap="square" lIns="0" tIns="0" rIns="0" bIns="0" rtlCol="0" anchor="ctr"/>
          <a:lstStyle/>
          <a:p>
            <a:pPr indent="0" marL="0">
              <a:lnSpc>
                <a:spcPct val="92000"/>
              </a:lnSpc>
              <a:buNone/>
            </a:pPr>
            <a:r>
              <a:rPr lang="en-US" sz="1300" b="1" dirty="0">
                <a:solidFill>
                  <a:srgbClr val="13252E"/>
                </a:solidFill>
                <a:latin typeface="Arial" pitchFamily="34" charset="0"/>
                <a:ea typeface="Arial" pitchFamily="34" charset="-122"/>
                <a:cs typeface="Arial" pitchFamily="34" charset="-120"/>
              </a:rPr>
              <a:t>A bus topology</a:t>
            </a:r>
            <a:endParaRPr lang="en-US" sz="1300" dirty="0"/>
          </a:p>
        </p:txBody>
      </p:sp>
      <p:sp>
        <p:nvSpPr>
          <p:cNvPr id="20" name="Text 14"/>
          <p:cNvSpPr/>
          <p:nvPr/>
        </p:nvSpPr>
        <p:spPr>
          <a:xfrm>
            <a:off x="10747579" y="283464"/>
            <a:ext cx="457200" cy="310896"/>
          </a:xfrm>
          <a:prstGeom prst="rect">
            <a:avLst/>
          </a:prstGeom>
          <a:noFill/>
          <a:ln/>
        </p:spPr>
        <p:txBody>
          <a:bodyPr wrap="square" lIns="0" tIns="0" rIns="0" bIns="0" rtlCol="0" anchor="ctr"/>
          <a:lstStyle/>
          <a:p>
            <a:pPr algn="r" indent="0" marL="0">
              <a:buNone/>
            </a:pPr>
            <a:r>
              <a:rPr lang="en-US" sz="800" dirty="0">
                <a:solidFill>
                  <a:srgbClr val="6B838D"/>
                </a:solidFill>
                <a:latin typeface="Arial" pitchFamily="34" charset="0"/>
                <a:ea typeface="Arial" pitchFamily="34" charset="-122"/>
                <a:cs typeface="Arial" pitchFamily="34" charset="-120"/>
              </a:rPr>
              <a:t>1.13</a:t>
            </a:r>
            <a:endParaRPr lang="en-US" sz="800" dirty="0"/>
          </a:p>
        </p:txBody>
      </p:sp>
      <p:pic>
        <p:nvPicPr>
          <p:cNvPr id="21" name="Image 4" descr="unpacked/ppt/media/image18.png">    </p:cNvPr>
          <p:cNvPicPr>
            <a:picLocks noChangeAspect="1"/>
          </p:cNvPicPr>
          <p:nvPr/>
        </p:nvPicPr>
        <p:blipFill>
          <a:blip r:embed="rId5"/>
          <a:stretch>
            <a:fillRect/>
          </a:stretch>
        </p:blipFill>
        <p:spPr>
          <a:xfrm>
            <a:off x="5783996" y="621792"/>
            <a:ext cx="5420783" cy="875241"/>
          </a:xfrm>
          <a:prstGeom prst="rect">
            <a:avLst/>
          </a:prstGeom>
        </p:spPr>
      </p:pic>
      <p:sp>
        <p:nvSpPr>
          <p:cNvPr id="22" name="Shape 15"/>
          <p:cNvSpPr/>
          <p:nvPr/>
        </p:nvSpPr>
        <p:spPr>
          <a:xfrm>
            <a:off x="5511253" y="1771353"/>
            <a:ext cx="5966270" cy="2529276"/>
          </a:xfrm>
          <a:prstGeom prst="roundRect">
            <a:avLst>
              <a:gd name="adj" fmla="val 1085"/>
            </a:avLst>
          </a:prstGeom>
          <a:solidFill>
            <a:srgbClr val="FFFFFF"/>
          </a:solidFill>
          <a:ln w="12700">
            <a:solidFill>
              <a:srgbClr val="CFDCE0"/>
            </a:solidFill>
            <a:prstDash val="solid"/>
          </a:ln>
        </p:spPr>
      </p:sp>
      <p:sp>
        <p:nvSpPr>
          <p:cNvPr id="23" name="Shape 16"/>
          <p:cNvSpPr/>
          <p:nvPr/>
        </p:nvSpPr>
        <p:spPr>
          <a:xfrm>
            <a:off x="5639269" y="1899369"/>
            <a:ext cx="786384" cy="256032"/>
          </a:xfrm>
          <a:prstGeom prst="roundRect">
            <a:avLst>
              <a:gd name="adj" fmla="val 25000"/>
            </a:avLst>
          </a:prstGeom>
          <a:solidFill>
            <a:srgbClr val="0F7A85"/>
          </a:solidFill>
          <a:ln w="12700">
            <a:solidFill>
              <a:srgbClr val="0F7A85"/>
            </a:solidFill>
            <a:prstDash val="solid"/>
          </a:ln>
        </p:spPr>
      </p:sp>
      <p:sp>
        <p:nvSpPr>
          <p:cNvPr id="24" name="Text 17"/>
          <p:cNvSpPr/>
          <p:nvPr/>
        </p:nvSpPr>
        <p:spPr>
          <a:xfrm>
            <a:off x="5639269" y="1899369"/>
            <a:ext cx="786384" cy="256032"/>
          </a:xfrm>
          <a:prstGeom prst="rect">
            <a:avLst/>
          </a:prstGeom>
          <a:noFill/>
          <a:ln/>
        </p:spPr>
        <p:txBody>
          <a:bodyPr wrap="square" lIns="0" tIns="0" rIns="0" bIns="0" rtlCol="0" anchor="ctr"/>
          <a:lstStyle/>
          <a:p>
            <a:pPr algn="ctr" indent="0" marL="0">
              <a:buNone/>
            </a:pPr>
            <a:r>
              <a:rPr lang="en-US" sz="1000" b="1" spc="40" kern="0" dirty="0">
                <a:solidFill>
                  <a:srgbClr val="FFFFFF"/>
                </a:solidFill>
                <a:latin typeface="Arial" pitchFamily="34" charset="0"/>
                <a:ea typeface="Arial" pitchFamily="34" charset="-122"/>
                <a:cs typeface="Arial" pitchFamily="34" charset="-120"/>
              </a:rPr>
              <a:t>Figure 1.7</a:t>
            </a:r>
            <a:endParaRPr lang="en-US" sz="1000" dirty="0"/>
          </a:p>
        </p:txBody>
      </p:sp>
      <p:sp>
        <p:nvSpPr>
          <p:cNvPr id="25" name="Text 18"/>
          <p:cNvSpPr/>
          <p:nvPr/>
        </p:nvSpPr>
        <p:spPr>
          <a:xfrm>
            <a:off x="6535381" y="1844505"/>
            <a:ext cx="4356926" cy="420624"/>
          </a:xfrm>
          <a:prstGeom prst="rect">
            <a:avLst/>
          </a:prstGeom>
          <a:noFill/>
          <a:ln/>
        </p:spPr>
        <p:txBody>
          <a:bodyPr wrap="square" lIns="0" tIns="0" rIns="0" bIns="0" rtlCol="0" anchor="ctr"/>
          <a:lstStyle/>
          <a:p>
            <a:pPr indent="0" marL="0">
              <a:lnSpc>
                <a:spcPct val="92000"/>
              </a:lnSpc>
              <a:buNone/>
            </a:pPr>
            <a:r>
              <a:rPr lang="en-US" sz="1300" b="1" dirty="0">
                <a:solidFill>
                  <a:srgbClr val="13252E"/>
                </a:solidFill>
                <a:latin typeface="Arial" pitchFamily="34" charset="0"/>
                <a:ea typeface="Arial" pitchFamily="34" charset="-122"/>
                <a:cs typeface="Arial" pitchFamily="34" charset="-120"/>
              </a:rPr>
              <a:t>A ring topology</a:t>
            </a:r>
            <a:endParaRPr lang="en-US" sz="1300" dirty="0"/>
          </a:p>
        </p:txBody>
      </p:sp>
      <p:sp>
        <p:nvSpPr>
          <p:cNvPr id="26" name="Text 19"/>
          <p:cNvSpPr/>
          <p:nvPr/>
        </p:nvSpPr>
        <p:spPr>
          <a:xfrm>
            <a:off x="10892306" y="1871937"/>
            <a:ext cx="457200" cy="310896"/>
          </a:xfrm>
          <a:prstGeom prst="rect">
            <a:avLst/>
          </a:prstGeom>
          <a:noFill/>
          <a:ln/>
        </p:spPr>
        <p:txBody>
          <a:bodyPr wrap="square" lIns="0" tIns="0" rIns="0" bIns="0" rtlCol="0" anchor="ctr"/>
          <a:lstStyle/>
          <a:p>
            <a:pPr algn="r" indent="0" marL="0">
              <a:buNone/>
            </a:pPr>
            <a:r>
              <a:rPr lang="en-US" sz="800" dirty="0">
                <a:solidFill>
                  <a:srgbClr val="6B838D"/>
                </a:solidFill>
                <a:latin typeface="Arial" pitchFamily="34" charset="0"/>
                <a:ea typeface="Arial" pitchFamily="34" charset="-122"/>
                <a:cs typeface="Arial" pitchFamily="34" charset="-120"/>
              </a:rPr>
              <a:t>1.14</a:t>
            </a:r>
            <a:endParaRPr lang="en-US" sz="800" dirty="0"/>
          </a:p>
        </p:txBody>
      </p:sp>
      <p:pic>
        <p:nvPicPr>
          <p:cNvPr id="27" name="Image 5" descr="unpacked/ppt/media/image19.png">    </p:cNvPr>
          <p:cNvPicPr>
            <a:picLocks noChangeAspect="1"/>
          </p:cNvPicPr>
          <p:nvPr/>
        </p:nvPicPr>
        <p:blipFill>
          <a:blip r:embed="rId6"/>
          <a:stretch>
            <a:fillRect/>
          </a:stretch>
        </p:blipFill>
        <p:spPr>
          <a:xfrm>
            <a:off x="5639269" y="2210265"/>
            <a:ext cx="5710237" cy="1962348"/>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E9EFF1"/>
        </a:solidFill>
      </p:bgPr>
    </p:bg>
    <p:spTree>
      <p:nvGrpSpPr>
        <p:cNvPr id="1" name=""/>
        <p:cNvGrpSpPr/>
        <p:nvPr/>
      </p:nvGrpSpPr>
      <p:grpSpPr>
        <a:xfrm>
          <a:off x="0" y="0"/>
          <a:ext cx="0" cy="0"/>
          <a:chOff x="0" y="0"/>
          <a:chExt cx="0" cy="0"/>
        </a:xfrm>
      </p:grpSpPr>
      <p:sp>
        <p:nvSpPr>
          <p:cNvPr id="2" name="Shape 0"/>
          <p:cNvSpPr/>
          <p:nvPr/>
        </p:nvSpPr>
        <p:spPr>
          <a:xfrm>
            <a:off x="182880" y="182880"/>
            <a:ext cx="11823192" cy="3451373"/>
          </a:xfrm>
          <a:prstGeom prst="roundRect">
            <a:avLst>
              <a:gd name="adj" fmla="val 795"/>
            </a:avLst>
          </a:prstGeom>
          <a:solidFill>
            <a:srgbClr val="13252E"/>
          </a:solidFill>
          <a:ln w="12700">
            <a:solidFill>
              <a:srgbClr val="13252E"/>
            </a:solidFill>
            <a:prstDash val="solid"/>
          </a:ln>
        </p:spPr>
      </p:sp>
      <p:sp>
        <p:nvSpPr>
          <p:cNvPr id="3" name="Shape 1"/>
          <p:cNvSpPr/>
          <p:nvPr/>
        </p:nvSpPr>
        <p:spPr>
          <a:xfrm>
            <a:off x="310896" y="329184"/>
            <a:ext cx="960120" cy="292608"/>
          </a:xfrm>
          <a:prstGeom prst="roundRect">
            <a:avLst>
              <a:gd name="adj" fmla="val 21875"/>
            </a:avLst>
          </a:prstGeom>
          <a:solidFill>
            <a:srgbClr val="E2A03F"/>
          </a:solidFill>
          <a:ln w="12700">
            <a:solidFill>
              <a:srgbClr val="E2A03F"/>
            </a:solidFill>
            <a:prstDash val="solid"/>
          </a:ln>
        </p:spPr>
      </p:sp>
      <p:sp>
        <p:nvSpPr>
          <p:cNvPr id="4" name="Text 2"/>
          <p:cNvSpPr/>
          <p:nvPr/>
        </p:nvSpPr>
        <p:spPr>
          <a:xfrm>
            <a:off x="310896" y="329184"/>
            <a:ext cx="960120" cy="292608"/>
          </a:xfrm>
          <a:prstGeom prst="rect">
            <a:avLst/>
          </a:prstGeom>
          <a:noFill/>
          <a:ln/>
        </p:spPr>
        <p:txBody>
          <a:bodyPr wrap="square" lIns="0" tIns="0" rIns="0" bIns="0" rtlCol="0" anchor="ctr"/>
          <a:lstStyle/>
          <a:p>
            <a:pPr algn="ctr" indent="0" marL="0">
              <a:buNone/>
            </a:pPr>
            <a:r>
              <a:rPr lang="en-US" sz="1100" b="1" spc="40" kern="0" dirty="0">
                <a:solidFill>
                  <a:srgbClr val="13252E"/>
                </a:solidFill>
                <a:latin typeface="Arial" pitchFamily="34" charset="0"/>
                <a:ea typeface="Arial" pitchFamily="34" charset="-122"/>
                <a:cs typeface="Arial" pitchFamily="34" charset="-120"/>
              </a:rPr>
              <a:t>PART V</a:t>
            </a:r>
            <a:endParaRPr lang="en-US" sz="1100" dirty="0"/>
          </a:p>
        </p:txBody>
      </p:sp>
      <p:sp>
        <p:nvSpPr>
          <p:cNvPr id="5" name="Text 3"/>
          <p:cNvSpPr/>
          <p:nvPr/>
        </p:nvSpPr>
        <p:spPr>
          <a:xfrm>
            <a:off x="310896" y="731520"/>
            <a:ext cx="3931920" cy="2829581"/>
          </a:xfrm>
          <a:prstGeom prst="rect">
            <a:avLst/>
          </a:prstGeom>
          <a:noFill/>
          <a:ln/>
        </p:spPr>
        <p:txBody>
          <a:bodyPr wrap="square" lIns="0" tIns="0" rIns="0" bIns="0" rtlCol="0" anchor="t"/>
          <a:lstStyle/>
          <a:p>
            <a:pPr indent="0" marL="0">
              <a:lnSpc>
                <a:spcPct val="98000"/>
              </a:lnSpc>
              <a:buNone/>
            </a:pPr>
            <a:r>
              <a:rPr lang="en-US" sz="2000" b="1" dirty="0">
                <a:solidFill>
                  <a:srgbClr val="FFFFFF"/>
                </a:solidFill>
                <a:latin typeface="Cambria" pitchFamily="34" charset="0"/>
                <a:ea typeface="Cambria" pitchFamily="34" charset="-122"/>
                <a:cs typeface="Cambria" pitchFamily="34" charset="-120"/>
              </a:rPr>
              <a:t>THE LAN</a:t>
            </a:r>
            <a:endParaRPr lang="en-US" sz="2000" dirty="0"/>
          </a:p>
        </p:txBody>
      </p:sp>
      <p:sp>
        <p:nvSpPr>
          <p:cNvPr id="6" name="Shape 4"/>
          <p:cNvSpPr/>
          <p:nvPr/>
        </p:nvSpPr>
        <p:spPr>
          <a:xfrm>
            <a:off x="4526280" y="329184"/>
            <a:ext cx="658368" cy="274320"/>
          </a:xfrm>
          <a:prstGeom prst="roundRect">
            <a:avLst>
              <a:gd name="adj" fmla="val 23333"/>
            </a:avLst>
          </a:prstGeom>
          <a:solidFill>
            <a:srgbClr val="0F7A85"/>
          </a:solidFill>
          <a:ln w="12700">
            <a:solidFill>
              <a:srgbClr val="0F7A85"/>
            </a:solidFill>
            <a:prstDash val="solid"/>
          </a:ln>
        </p:spPr>
      </p:sp>
      <p:sp>
        <p:nvSpPr>
          <p:cNvPr id="7" name="Text 5"/>
          <p:cNvSpPr/>
          <p:nvPr/>
        </p:nvSpPr>
        <p:spPr>
          <a:xfrm>
            <a:off x="4526280" y="329184"/>
            <a:ext cx="658368" cy="274320"/>
          </a:xfrm>
          <a:prstGeom prst="rect">
            <a:avLst/>
          </a:prstGeom>
          <a:noFill/>
          <a:ln/>
        </p:spPr>
        <p:txBody>
          <a:bodyPr wrap="square" lIns="0" tIns="0" rIns="0" bIns="0" rtlCol="0" anchor="ctr"/>
          <a:lstStyle/>
          <a:p>
            <a:pPr algn="ctr" indent="0" marL="0">
              <a:buNone/>
            </a:pPr>
            <a:r>
              <a:rPr lang="en-US" sz="1000" b="1" spc="40" kern="0" dirty="0">
                <a:solidFill>
                  <a:srgbClr val="FFFFFF"/>
                </a:solidFill>
                <a:latin typeface="Arial" pitchFamily="34" charset="0"/>
                <a:ea typeface="Arial" pitchFamily="34" charset="-122"/>
                <a:cs typeface="Arial" pitchFamily="34" charset="-120"/>
              </a:rPr>
              <a:t>1-3</a:t>
            </a:r>
            <a:endParaRPr lang="en-US" sz="1000" dirty="0"/>
          </a:p>
        </p:txBody>
      </p:sp>
      <p:sp>
        <p:nvSpPr>
          <p:cNvPr id="8" name="Text 6"/>
          <p:cNvSpPr/>
          <p:nvPr/>
        </p:nvSpPr>
        <p:spPr>
          <a:xfrm>
            <a:off x="5294376" y="310896"/>
            <a:ext cx="6126480" cy="310896"/>
          </a:xfrm>
          <a:prstGeom prst="rect">
            <a:avLst/>
          </a:prstGeom>
          <a:noFill/>
          <a:ln/>
        </p:spPr>
        <p:txBody>
          <a:bodyPr wrap="square" lIns="0" tIns="0" rIns="0" bIns="0" rtlCol="0" anchor="ctr"/>
          <a:lstStyle/>
          <a:p>
            <a:pPr indent="0" marL="0">
              <a:buNone/>
            </a:pPr>
            <a:r>
              <a:rPr lang="en-US" sz="1350" b="1" spc="50" kern="0" dirty="0">
                <a:solidFill>
                  <a:srgbClr val="5CC8C2"/>
                </a:solidFill>
                <a:latin typeface="Arial" pitchFamily="34" charset="0"/>
                <a:ea typeface="Arial" pitchFamily="34" charset="-122"/>
                <a:cs typeface="Arial" pitchFamily="34" charset="-120"/>
              </a:rPr>
              <a:t>NETWORK TYPES</a:t>
            </a:r>
            <a:endParaRPr lang="en-US" sz="1350" dirty="0"/>
          </a:p>
        </p:txBody>
      </p:sp>
      <p:sp>
        <p:nvSpPr>
          <p:cNvPr id="9" name="Text 7"/>
          <p:cNvSpPr/>
          <p:nvPr/>
        </p:nvSpPr>
        <p:spPr>
          <a:xfrm>
            <a:off x="11439144" y="310896"/>
            <a:ext cx="457200" cy="274320"/>
          </a:xfrm>
          <a:prstGeom prst="rect">
            <a:avLst/>
          </a:prstGeom>
          <a:noFill/>
          <a:ln/>
        </p:spPr>
        <p:txBody>
          <a:bodyPr wrap="square" lIns="0" tIns="0" rIns="0" bIns="0" rtlCol="0" anchor="ctr"/>
          <a:lstStyle/>
          <a:p>
            <a:pPr algn="r" indent="0" marL="0">
              <a:buNone/>
            </a:pPr>
            <a:r>
              <a:rPr lang="en-US" sz="800" dirty="0">
                <a:solidFill>
                  <a:srgbClr val="7C949C"/>
                </a:solidFill>
                <a:latin typeface="Arial" pitchFamily="34" charset="0"/>
                <a:ea typeface="Arial" pitchFamily="34" charset="-122"/>
                <a:cs typeface="Arial" pitchFamily="34" charset="-120"/>
              </a:rPr>
              <a:t>1.15</a:t>
            </a:r>
            <a:endParaRPr lang="en-US" sz="800" dirty="0"/>
          </a:p>
        </p:txBody>
      </p:sp>
      <p:sp>
        <p:nvSpPr>
          <p:cNvPr id="10" name="Text 8"/>
          <p:cNvSpPr/>
          <p:nvPr/>
        </p:nvSpPr>
        <p:spPr>
          <a:xfrm>
            <a:off x="4526280" y="713232"/>
            <a:ext cx="7351776" cy="2793005"/>
          </a:xfrm>
          <a:prstGeom prst="rect">
            <a:avLst/>
          </a:prstGeom>
          <a:noFill/>
          <a:ln/>
        </p:spPr>
        <p:txBody>
          <a:bodyPr wrap="square" lIns="0" tIns="0" rIns="0" bIns="0" rtlCol="0" anchor="t"/>
          <a:lstStyle/>
          <a:p>
            <a:pPr indent="0" marL="0">
              <a:lnSpc>
                <a:spcPct val="124000"/>
              </a:lnSpc>
              <a:spcAft>
                <a:spcPts val="400"/>
              </a:spcAft>
              <a:buNone/>
            </a:pPr>
            <a:r>
              <a:rPr lang="en-US" sz="1300" dirty="0">
                <a:solidFill>
                  <a:srgbClr val="C4D6DC"/>
                </a:solidFill>
                <a:latin typeface="Arial" pitchFamily="34" charset="0"/>
                <a:ea typeface="Arial" pitchFamily="34" charset="-122"/>
                <a:cs typeface="Arial" pitchFamily="34" charset="-120"/>
              </a:rPr>
              <a:t>•  Those shapes over a small area with one owner: the LAN, where layers 1 and 2 are the whole story.</a:t>
            </a:r>
            <a:endParaRPr lang="en-US" sz="1300" dirty="0"/>
          </a:p>
          <a:p>
            <a:pPr indent="0" marL="0">
              <a:lnSpc>
                <a:spcPct val="124000"/>
              </a:lnSpc>
              <a:spcAft>
                <a:spcPts val="400"/>
              </a:spcAft>
              <a:buNone/>
            </a:pPr>
            <a:r>
              <a:rPr lang="en-US" sz="1300" dirty="0">
                <a:solidFill>
                  <a:srgbClr val="C4D6DC"/>
                </a:solidFill>
                <a:latin typeface="Arial" pitchFamily="34" charset="0"/>
                <a:ea typeface="Arial" pitchFamily="34" charset="-122"/>
                <a:cs typeface="Arial" pitchFamily="34" charset="-120"/>
              </a:rPr>
              <a:t>•  After defining networks in the previous section and discussing their physical structures, we need to discuss different types of networks we encounter in the world today.</a:t>
            </a:r>
            <a:endParaRPr lang="en-US" sz="1300" dirty="0"/>
          </a:p>
          <a:p>
            <a:pPr indent="0" marL="0">
              <a:lnSpc>
                <a:spcPct val="124000"/>
              </a:lnSpc>
              <a:spcAft>
                <a:spcPts val="400"/>
              </a:spcAft>
              <a:buNone/>
            </a:pPr>
            <a:r>
              <a:rPr lang="en-US" sz="1300" dirty="0">
                <a:solidFill>
                  <a:srgbClr val="C4D6DC"/>
                </a:solidFill>
                <a:latin typeface="Arial" pitchFamily="34" charset="0"/>
                <a:ea typeface="Arial" pitchFamily="34" charset="-122"/>
                <a:cs typeface="Arial" pitchFamily="34" charset="-120"/>
              </a:rPr>
              <a:t>•  The criteria of distinguishing one type of network from another is difficult and sometimes confusing.</a:t>
            </a:r>
            <a:endParaRPr lang="en-US" sz="1300" dirty="0"/>
          </a:p>
          <a:p>
            <a:pPr indent="0" marL="0">
              <a:lnSpc>
                <a:spcPct val="124000"/>
              </a:lnSpc>
              <a:spcAft>
                <a:spcPts val="400"/>
              </a:spcAft>
              <a:buNone/>
            </a:pPr>
            <a:r>
              <a:rPr lang="en-US" sz="1300" dirty="0">
                <a:solidFill>
                  <a:srgbClr val="C4D6DC"/>
                </a:solidFill>
                <a:latin typeface="Arial" pitchFamily="34" charset="0"/>
                <a:ea typeface="Arial" pitchFamily="34" charset="-122"/>
                <a:cs typeface="Arial" pitchFamily="34" charset="-120"/>
              </a:rPr>
              <a:t>•  We use a few criteria such as size, geographical coverage, and ownership to make this distinction.</a:t>
            </a:r>
            <a:endParaRPr lang="en-US" sz="1300" dirty="0"/>
          </a:p>
        </p:txBody>
      </p:sp>
      <p:sp>
        <p:nvSpPr>
          <p:cNvPr id="11" name="Shape 9"/>
          <p:cNvSpPr/>
          <p:nvPr/>
        </p:nvSpPr>
        <p:spPr>
          <a:xfrm>
            <a:off x="182880" y="3780557"/>
            <a:ext cx="6147816" cy="2894563"/>
          </a:xfrm>
          <a:prstGeom prst="roundRect">
            <a:avLst>
              <a:gd name="adj" fmla="val 948"/>
            </a:avLst>
          </a:prstGeom>
          <a:solidFill>
            <a:srgbClr val="FFFFFF"/>
          </a:solidFill>
          <a:ln w="12700">
            <a:solidFill>
              <a:srgbClr val="CFDCE0"/>
            </a:solidFill>
            <a:prstDash val="solid"/>
          </a:ln>
        </p:spPr>
      </p:sp>
      <p:sp>
        <p:nvSpPr>
          <p:cNvPr id="12" name="Shape 10"/>
          <p:cNvSpPr/>
          <p:nvPr/>
        </p:nvSpPr>
        <p:spPr>
          <a:xfrm>
            <a:off x="310896" y="3908573"/>
            <a:ext cx="489204" cy="256032"/>
          </a:xfrm>
          <a:prstGeom prst="roundRect">
            <a:avLst>
              <a:gd name="adj" fmla="val 25000"/>
            </a:avLst>
          </a:prstGeom>
          <a:solidFill>
            <a:srgbClr val="0F7A85"/>
          </a:solidFill>
          <a:ln w="12700">
            <a:solidFill>
              <a:srgbClr val="0F7A85"/>
            </a:solidFill>
            <a:prstDash val="solid"/>
          </a:ln>
        </p:spPr>
      </p:sp>
      <p:sp>
        <p:nvSpPr>
          <p:cNvPr id="13" name="Text 11"/>
          <p:cNvSpPr/>
          <p:nvPr/>
        </p:nvSpPr>
        <p:spPr>
          <a:xfrm>
            <a:off x="310896" y="3908573"/>
            <a:ext cx="489204" cy="256032"/>
          </a:xfrm>
          <a:prstGeom prst="rect">
            <a:avLst/>
          </a:prstGeom>
          <a:noFill/>
          <a:ln/>
        </p:spPr>
        <p:txBody>
          <a:bodyPr wrap="square" lIns="0" tIns="0" rIns="0" bIns="0" rtlCol="0" anchor="ctr"/>
          <a:lstStyle/>
          <a:p>
            <a:pPr algn="ctr" indent="0" marL="0">
              <a:buNone/>
            </a:pPr>
            <a:r>
              <a:rPr lang="en-US" sz="1000" b="1" spc="40" kern="0" dirty="0">
                <a:solidFill>
                  <a:srgbClr val="FFFFFF"/>
                </a:solidFill>
                <a:latin typeface="Arial" pitchFamily="34" charset="0"/>
                <a:ea typeface="Arial" pitchFamily="34" charset="-122"/>
                <a:cs typeface="Arial" pitchFamily="34" charset="-120"/>
              </a:rPr>
              <a:t>1.3.1</a:t>
            </a:r>
            <a:endParaRPr lang="en-US" sz="1000" dirty="0"/>
          </a:p>
        </p:txBody>
      </p:sp>
      <p:sp>
        <p:nvSpPr>
          <p:cNvPr id="14" name="Text 12"/>
          <p:cNvSpPr/>
          <p:nvPr/>
        </p:nvSpPr>
        <p:spPr>
          <a:xfrm>
            <a:off x="909828" y="3853709"/>
            <a:ext cx="4835652" cy="420624"/>
          </a:xfrm>
          <a:prstGeom prst="rect">
            <a:avLst/>
          </a:prstGeom>
          <a:noFill/>
          <a:ln/>
        </p:spPr>
        <p:txBody>
          <a:bodyPr wrap="square" lIns="0" tIns="0" rIns="0" bIns="0" rtlCol="0" anchor="ctr"/>
          <a:lstStyle/>
          <a:p>
            <a:pPr indent="0" marL="0">
              <a:lnSpc>
                <a:spcPct val="92000"/>
              </a:lnSpc>
              <a:buNone/>
            </a:pPr>
            <a:r>
              <a:rPr lang="en-US" sz="1300" b="1" dirty="0">
                <a:solidFill>
                  <a:srgbClr val="13252E"/>
                </a:solidFill>
                <a:latin typeface="Arial" pitchFamily="34" charset="0"/>
                <a:ea typeface="Arial" pitchFamily="34" charset="-122"/>
                <a:cs typeface="Arial" pitchFamily="34" charset="-120"/>
              </a:rPr>
              <a:t>Local Area Network</a:t>
            </a:r>
            <a:endParaRPr lang="en-US" sz="1300" dirty="0"/>
          </a:p>
        </p:txBody>
      </p:sp>
      <p:sp>
        <p:nvSpPr>
          <p:cNvPr id="15" name="Text 13"/>
          <p:cNvSpPr/>
          <p:nvPr/>
        </p:nvSpPr>
        <p:spPr>
          <a:xfrm>
            <a:off x="5745480" y="3881141"/>
            <a:ext cx="457200" cy="310896"/>
          </a:xfrm>
          <a:prstGeom prst="rect">
            <a:avLst/>
          </a:prstGeom>
          <a:noFill/>
          <a:ln/>
        </p:spPr>
        <p:txBody>
          <a:bodyPr wrap="square" lIns="0" tIns="0" rIns="0" bIns="0" rtlCol="0" anchor="ctr"/>
          <a:lstStyle/>
          <a:p>
            <a:pPr algn="r" indent="0" marL="0">
              <a:buNone/>
            </a:pPr>
            <a:r>
              <a:rPr lang="en-US" sz="800" dirty="0">
                <a:solidFill>
                  <a:srgbClr val="6B838D"/>
                </a:solidFill>
                <a:latin typeface="Arial" pitchFamily="34" charset="0"/>
                <a:ea typeface="Arial" pitchFamily="34" charset="-122"/>
                <a:cs typeface="Arial" pitchFamily="34" charset="-120"/>
              </a:rPr>
              <a:t>1.16</a:t>
            </a:r>
            <a:endParaRPr lang="en-US" sz="800" dirty="0"/>
          </a:p>
        </p:txBody>
      </p:sp>
      <p:sp>
        <p:nvSpPr>
          <p:cNvPr id="16" name="Text 14"/>
          <p:cNvSpPr/>
          <p:nvPr/>
        </p:nvSpPr>
        <p:spPr>
          <a:xfrm>
            <a:off x="310896" y="4256045"/>
            <a:ext cx="5891784" cy="2327635"/>
          </a:xfrm>
          <a:prstGeom prst="rect">
            <a:avLst/>
          </a:prstGeom>
          <a:noFill/>
          <a:ln/>
        </p:spPr>
        <p:txBody>
          <a:bodyPr wrap="square" lIns="0" tIns="0" rIns="0" bIns="0" rtlCol="0" anchor="t"/>
          <a:lstStyle/>
          <a:p>
            <a:pPr indent="0" marL="0">
              <a:lnSpc>
                <a:spcPct val="130000"/>
              </a:lnSpc>
              <a:spcAft>
                <a:spcPts val="400"/>
              </a:spcAft>
              <a:buNone/>
            </a:pPr>
            <a:r>
              <a:rPr lang="en-US" sz="1300" dirty="0">
                <a:solidFill>
                  <a:srgbClr val="1E2E36"/>
                </a:solidFill>
                <a:latin typeface="Arial" pitchFamily="34" charset="0"/>
                <a:ea typeface="Arial" pitchFamily="34" charset="-122"/>
                <a:cs typeface="Arial" pitchFamily="34" charset="-120"/>
              </a:rPr>
              <a:t>•  A local area network (LAN) is usually privately owned and connects some hosts in a single office, building, or campus.</a:t>
            </a:r>
            <a:endParaRPr lang="en-US" sz="1300" dirty="0"/>
          </a:p>
          <a:p>
            <a:pPr indent="0" marL="0">
              <a:lnSpc>
                <a:spcPct val="130000"/>
              </a:lnSpc>
              <a:spcAft>
                <a:spcPts val="400"/>
              </a:spcAft>
              <a:buNone/>
            </a:pPr>
            <a:r>
              <a:rPr lang="en-US" sz="1300" dirty="0">
                <a:solidFill>
                  <a:srgbClr val="1E2E36"/>
                </a:solidFill>
                <a:latin typeface="Arial" pitchFamily="34" charset="0"/>
                <a:ea typeface="Arial" pitchFamily="34" charset="-122"/>
                <a:cs typeface="Arial" pitchFamily="34" charset="-120"/>
              </a:rPr>
              <a:t>•  Depending on the needs of an organization, a LAN can be as simple as two PCs and a printer in someone’s home office, or it can extend throughout a company and include audio and video devices.</a:t>
            </a:r>
            <a:endParaRPr lang="en-US" sz="1300" dirty="0"/>
          </a:p>
          <a:p>
            <a:pPr indent="0" marL="0">
              <a:lnSpc>
                <a:spcPct val="130000"/>
              </a:lnSpc>
              <a:spcAft>
                <a:spcPts val="400"/>
              </a:spcAft>
              <a:buNone/>
            </a:pPr>
            <a:r>
              <a:rPr lang="en-US" sz="1300" dirty="0">
                <a:solidFill>
                  <a:srgbClr val="1E2E36"/>
                </a:solidFill>
                <a:latin typeface="Arial" pitchFamily="34" charset="0"/>
                <a:ea typeface="Arial" pitchFamily="34" charset="-122"/>
                <a:cs typeface="Arial" pitchFamily="34" charset="-120"/>
              </a:rPr>
              <a:t>•  Each host in a LAN has an identifier, an address, that uniquely defines the host in the LAN. A packet sent by a host to another host carries both the source host’s and the destination host’s addresses.</a:t>
            </a:r>
            <a:endParaRPr lang="en-US" sz="1300" dirty="0"/>
          </a:p>
        </p:txBody>
      </p:sp>
      <p:sp>
        <p:nvSpPr>
          <p:cNvPr id="17" name="Shape 15"/>
          <p:cNvSpPr/>
          <p:nvPr/>
        </p:nvSpPr>
        <p:spPr>
          <a:xfrm>
            <a:off x="6522720" y="3780557"/>
            <a:ext cx="5437632" cy="2894563"/>
          </a:xfrm>
          <a:prstGeom prst="roundRect">
            <a:avLst>
              <a:gd name="adj" fmla="val 948"/>
            </a:avLst>
          </a:prstGeom>
          <a:solidFill>
            <a:srgbClr val="FFFFFF"/>
          </a:solidFill>
          <a:ln w="12700">
            <a:solidFill>
              <a:srgbClr val="CFDCE0"/>
            </a:solidFill>
            <a:prstDash val="solid"/>
          </a:ln>
        </p:spPr>
      </p:sp>
      <p:sp>
        <p:nvSpPr>
          <p:cNvPr id="18" name="Shape 16"/>
          <p:cNvSpPr/>
          <p:nvPr/>
        </p:nvSpPr>
        <p:spPr>
          <a:xfrm>
            <a:off x="6650736" y="3908573"/>
            <a:ext cx="786384" cy="256032"/>
          </a:xfrm>
          <a:prstGeom prst="roundRect">
            <a:avLst>
              <a:gd name="adj" fmla="val 25000"/>
            </a:avLst>
          </a:prstGeom>
          <a:solidFill>
            <a:srgbClr val="0F7A85"/>
          </a:solidFill>
          <a:ln w="12700">
            <a:solidFill>
              <a:srgbClr val="0F7A85"/>
            </a:solidFill>
            <a:prstDash val="solid"/>
          </a:ln>
        </p:spPr>
      </p:sp>
      <p:sp>
        <p:nvSpPr>
          <p:cNvPr id="19" name="Text 17"/>
          <p:cNvSpPr/>
          <p:nvPr/>
        </p:nvSpPr>
        <p:spPr>
          <a:xfrm>
            <a:off x="6650736" y="3908573"/>
            <a:ext cx="786384" cy="256032"/>
          </a:xfrm>
          <a:prstGeom prst="rect">
            <a:avLst/>
          </a:prstGeom>
          <a:noFill/>
          <a:ln/>
        </p:spPr>
        <p:txBody>
          <a:bodyPr wrap="square" lIns="0" tIns="0" rIns="0" bIns="0" rtlCol="0" anchor="ctr"/>
          <a:lstStyle/>
          <a:p>
            <a:pPr algn="ctr" indent="0" marL="0">
              <a:buNone/>
            </a:pPr>
            <a:r>
              <a:rPr lang="en-US" sz="1000" b="1" spc="40" kern="0" dirty="0">
                <a:solidFill>
                  <a:srgbClr val="FFFFFF"/>
                </a:solidFill>
                <a:latin typeface="Arial" pitchFamily="34" charset="0"/>
                <a:ea typeface="Arial" pitchFamily="34" charset="-122"/>
                <a:cs typeface="Arial" pitchFamily="34" charset="-120"/>
              </a:rPr>
              <a:t>Figure 1.8</a:t>
            </a:r>
            <a:endParaRPr lang="en-US" sz="1000" dirty="0"/>
          </a:p>
        </p:txBody>
      </p:sp>
      <p:sp>
        <p:nvSpPr>
          <p:cNvPr id="20" name="Text 18"/>
          <p:cNvSpPr/>
          <p:nvPr/>
        </p:nvSpPr>
        <p:spPr>
          <a:xfrm>
            <a:off x="7546848" y="3853709"/>
            <a:ext cx="3828288" cy="420624"/>
          </a:xfrm>
          <a:prstGeom prst="rect">
            <a:avLst/>
          </a:prstGeom>
          <a:noFill/>
          <a:ln/>
        </p:spPr>
        <p:txBody>
          <a:bodyPr wrap="square" lIns="0" tIns="0" rIns="0" bIns="0" rtlCol="0" anchor="ctr"/>
          <a:lstStyle/>
          <a:p>
            <a:pPr indent="0" marL="0">
              <a:lnSpc>
                <a:spcPct val="92000"/>
              </a:lnSpc>
              <a:buNone/>
            </a:pPr>
            <a:r>
              <a:rPr lang="en-US" sz="1300" b="1" dirty="0">
                <a:solidFill>
                  <a:srgbClr val="13252E"/>
                </a:solidFill>
                <a:latin typeface="Arial" pitchFamily="34" charset="0"/>
                <a:ea typeface="Arial" pitchFamily="34" charset="-122"/>
                <a:cs typeface="Arial" pitchFamily="34" charset="-120"/>
              </a:rPr>
              <a:t>An Isolated LAN in the past and today</a:t>
            </a:r>
            <a:endParaRPr lang="en-US" sz="1300" dirty="0"/>
          </a:p>
        </p:txBody>
      </p:sp>
      <p:sp>
        <p:nvSpPr>
          <p:cNvPr id="21" name="Text 19"/>
          <p:cNvSpPr/>
          <p:nvPr/>
        </p:nvSpPr>
        <p:spPr>
          <a:xfrm>
            <a:off x="11375136" y="3881141"/>
            <a:ext cx="457200" cy="310896"/>
          </a:xfrm>
          <a:prstGeom prst="rect">
            <a:avLst/>
          </a:prstGeom>
          <a:noFill/>
          <a:ln/>
        </p:spPr>
        <p:txBody>
          <a:bodyPr wrap="square" lIns="0" tIns="0" rIns="0" bIns="0" rtlCol="0" anchor="ctr"/>
          <a:lstStyle/>
          <a:p>
            <a:pPr algn="r" indent="0" marL="0">
              <a:buNone/>
            </a:pPr>
            <a:r>
              <a:rPr lang="en-US" sz="800" dirty="0">
                <a:solidFill>
                  <a:srgbClr val="6B838D"/>
                </a:solidFill>
                <a:latin typeface="Arial" pitchFamily="34" charset="0"/>
                <a:ea typeface="Arial" pitchFamily="34" charset="-122"/>
                <a:cs typeface="Arial" pitchFamily="34" charset="-120"/>
              </a:rPr>
              <a:t>1.17</a:t>
            </a:r>
            <a:endParaRPr lang="en-US" sz="800" dirty="0"/>
          </a:p>
        </p:txBody>
      </p:sp>
      <p:pic>
        <p:nvPicPr>
          <p:cNvPr id="22" name="Image 0" descr="unpacked/ppt/media/image20.png">    </p:cNvPr>
          <p:cNvPicPr>
            <a:picLocks noChangeAspect="1"/>
          </p:cNvPicPr>
          <p:nvPr/>
        </p:nvPicPr>
        <p:blipFill>
          <a:blip r:embed="rId1"/>
          <a:stretch>
            <a:fillRect/>
          </a:stretch>
        </p:blipFill>
        <p:spPr>
          <a:xfrm>
            <a:off x="7866240" y="4219469"/>
            <a:ext cx="2795617" cy="796799"/>
          </a:xfrm>
          <a:prstGeom prst="rect">
            <a:avLst/>
          </a:prstGeom>
        </p:spPr>
      </p:pic>
      <p:pic>
        <p:nvPicPr>
          <p:cNvPr id="23" name="Image 1" descr="unpacked/ppt/media/image21.png">    </p:cNvPr>
          <p:cNvPicPr>
            <a:picLocks noChangeAspect="1"/>
          </p:cNvPicPr>
          <p:nvPr/>
        </p:nvPicPr>
        <p:blipFill>
          <a:blip r:embed="rId2"/>
          <a:stretch>
            <a:fillRect/>
          </a:stretch>
        </p:blipFill>
        <p:spPr>
          <a:xfrm>
            <a:off x="7571533" y="5201824"/>
            <a:ext cx="2177553" cy="1345280"/>
          </a:xfrm>
          <a:prstGeom prst="rect">
            <a:avLst/>
          </a:prstGeom>
        </p:spPr>
      </p:pic>
      <p:pic>
        <p:nvPicPr>
          <p:cNvPr id="24" name="Image 2" descr="unpacked/ppt/media/image22.png">    </p:cNvPr>
          <p:cNvPicPr>
            <a:picLocks noChangeAspect="1"/>
          </p:cNvPicPr>
          <p:nvPr/>
        </p:nvPicPr>
        <p:blipFill>
          <a:blip r:embed="rId3"/>
          <a:stretch>
            <a:fillRect/>
          </a:stretch>
        </p:blipFill>
        <p:spPr>
          <a:xfrm>
            <a:off x="10152943" y="5353953"/>
            <a:ext cx="758596" cy="862971"/>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E9EFF1"/>
        </a:solidFill>
      </p:bgPr>
    </p:bg>
    <p:spTree>
      <p:nvGrpSpPr>
        <p:cNvPr id="1" name=""/>
        <p:cNvGrpSpPr/>
        <p:nvPr/>
      </p:nvGrpSpPr>
      <p:grpSpPr>
        <a:xfrm>
          <a:off x="0" y="0"/>
          <a:ext cx="0" cy="0"/>
          <a:chOff x="0" y="0"/>
          <a:chExt cx="0" cy="0"/>
        </a:xfrm>
      </p:grpSpPr>
      <p:sp>
        <p:nvSpPr>
          <p:cNvPr id="2" name="Shape 0"/>
          <p:cNvSpPr/>
          <p:nvPr/>
        </p:nvSpPr>
        <p:spPr>
          <a:xfrm>
            <a:off x="182880" y="182880"/>
            <a:ext cx="11823192" cy="1778897"/>
          </a:xfrm>
          <a:prstGeom prst="roundRect">
            <a:avLst>
              <a:gd name="adj" fmla="val 1542"/>
            </a:avLst>
          </a:prstGeom>
          <a:solidFill>
            <a:srgbClr val="13252E"/>
          </a:solidFill>
          <a:ln w="12700">
            <a:solidFill>
              <a:srgbClr val="13252E"/>
            </a:solidFill>
            <a:prstDash val="solid"/>
          </a:ln>
        </p:spPr>
      </p:sp>
      <p:sp>
        <p:nvSpPr>
          <p:cNvPr id="3" name="Shape 1"/>
          <p:cNvSpPr/>
          <p:nvPr/>
        </p:nvSpPr>
        <p:spPr>
          <a:xfrm>
            <a:off x="310896" y="329184"/>
            <a:ext cx="960120" cy="292608"/>
          </a:xfrm>
          <a:prstGeom prst="roundRect">
            <a:avLst>
              <a:gd name="adj" fmla="val 21875"/>
            </a:avLst>
          </a:prstGeom>
          <a:solidFill>
            <a:srgbClr val="E2A03F"/>
          </a:solidFill>
          <a:ln w="12700">
            <a:solidFill>
              <a:srgbClr val="E2A03F"/>
            </a:solidFill>
            <a:prstDash val="solid"/>
          </a:ln>
        </p:spPr>
      </p:sp>
      <p:sp>
        <p:nvSpPr>
          <p:cNvPr id="4" name="Text 2"/>
          <p:cNvSpPr/>
          <p:nvPr/>
        </p:nvSpPr>
        <p:spPr>
          <a:xfrm>
            <a:off x="310896" y="329184"/>
            <a:ext cx="960120" cy="292608"/>
          </a:xfrm>
          <a:prstGeom prst="rect">
            <a:avLst/>
          </a:prstGeom>
          <a:noFill/>
          <a:ln/>
        </p:spPr>
        <p:txBody>
          <a:bodyPr wrap="square" lIns="0" tIns="0" rIns="0" bIns="0" rtlCol="0" anchor="ctr"/>
          <a:lstStyle/>
          <a:p>
            <a:pPr algn="ctr" indent="0" marL="0">
              <a:buNone/>
            </a:pPr>
            <a:r>
              <a:rPr lang="en-US" sz="1100" b="1" spc="40" kern="0" dirty="0">
                <a:solidFill>
                  <a:srgbClr val="13252E"/>
                </a:solidFill>
                <a:latin typeface="Arial" pitchFamily="34" charset="0"/>
                <a:ea typeface="Arial" pitchFamily="34" charset="-122"/>
                <a:cs typeface="Arial" pitchFamily="34" charset="-120"/>
              </a:rPr>
              <a:t>PART VI</a:t>
            </a:r>
            <a:endParaRPr lang="en-US" sz="1100" dirty="0"/>
          </a:p>
        </p:txBody>
      </p:sp>
      <p:sp>
        <p:nvSpPr>
          <p:cNvPr id="5" name="Text 3"/>
          <p:cNvSpPr/>
          <p:nvPr/>
        </p:nvSpPr>
        <p:spPr>
          <a:xfrm>
            <a:off x="310896" y="731520"/>
            <a:ext cx="3931920" cy="1157105"/>
          </a:xfrm>
          <a:prstGeom prst="rect">
            <a:avLst/>
          </a:prstGeom>
          <a:noFill/>
          <a:ln/>
        </p:spPr>
        <p:txBody>
          <a:bodyPr wrap="square" lIns="0" tIns="0" rIns="0" bIns="0" rtlCol="0" anchor="t"/>
          <a:lstStyle/>
          <a:p>
            <a:pPr indent="0" marL="0">
              <a:lnSpc>
                <a:spcPct val="98000"/>
              </a:lnSpc>
              <a:buNone/>
            </a:pPr>
            <a:r>
              <a:rPr lang="en-US" sz="2000" b="1" dirty="0">
                <a:solidFill>
                  <a:srgbClr val="FFFFFF"/>
                </a:solidFill>
                <a:latin typeface="Cambria" pitchFamily="34" charset="0"/>
                <a:ea typeface="Cambria" pitchFamily="34" charset="-122"/>
                <a:cs typeface="Cambria" pitchFamily="34" charset="-120"/>
              </a:rPr>
              <a:t>ABOVE THE LINE</a:t>
            </a:r>
            <a:endParaRPr lang="en-US" sz="2000" dirty="0"/>
          </a:p>
        </p:txBody>
      </p:sp>
      <p:sp>
        <p:nvSpPr>
          <p:cNvPr id="6" name="Shape 4"/>
          <p:cNvSpPr/>
          <p:nvPr/>
        </p:nvSpPr>
        <p:spPr>
          <a:xfrm>
            <a:off x="4526280" y="329184"/>
            <a:ext cx="658368" cy="274320"/>
          </a:xfrm>
          <a:prstGeom prst="roundRect">
            <a:avLst>
              <a:gd name="adj" fmla="val 23333"/>
            </a:avLst>
          </a:prstGeom>
          <a:solidFill>
            <a:srgbClr val="0F7A85"/>
          </a:solidFill>
          <a:ln w="12700">
            <a:solidFill>
              <a:srgbClr val="0F7A85"/>
            </a:solidFill>
            <a:prstDash val="solid"/>
          </a:ln>
        </p:spPr>
      </p:sp>
      <p:sp>
        <p:nvSpPr>
          <p:cNvPr id="7" name="Text 5"/>
          <p:cNvSpPr/>
          <p:nvPr/>
        </p:nvSpPr>
        <p:spPr>
          <a:xfrm>
            <a:off x="4526280" y="329184"/>
            <a:ext cx="658368" cy="274320"/>
          </a:xfrm>
          <a:prstGeom prst="rect">
            <a:avLst/>
          </a:prstGeom>
          <a:noFill/>
          <a:ln/>
        </p:spPr>
        <p:txBody>
          <a:bodyPr wrap="square" lIns="0" tIns="0" rIns="0" bIns="0" rtlCol="0" anchor="ctr"/>
          <a:lstStyle/>
          <a:p>
            <a:pPr algn="ctr" indent="0" marL="0">
              <a:buNone/>
            </a:pPr>
            <a:r>
              <a:rPr lang="en-US" sz="1000" b="1" spc="40" kern="0" dirty="0">
                <a:solidFill>
                  <a:srgbClr val="FFFFFF"/>
                </a:solidFill>
                <a:latin typeface="Arial" pitchFamily="34" charset="0"/>
                <a:ea typeface="Arial" pitchFamily="34" charset="-122"/>
                <a:cs typeface="Arial" pitchFamily="34" charset="-120"/>
              </a:rPr>
              <a:t>1-3</a:t>
            </a:r>
            <a:endParaRPr lang="en-US" sz="1000" dirty="0"/>
          </a:p>
        </p:txBody>
      </p:sp>
      <p:sp>
        <p:nvSpPr>
          <p:cNvPr id="8" name="Text 6"/>
          <p:cNvSpPr/>
          <p:nvPr/>
        </p:nvSpPr>
        <p:spPr>
          <a:xfrm>
            <a:off x="5294376" y="310896"/>
            <a:ext cx="6126480" cy="310896"/>
          </a:xfrm>
          <a:prstGeom prst="rect">
            <a:avLst/>
          </a:prstGeom>
          <a:noFill/>
          <a:ln/>
        </p:spPr>
        <p:txBody>
          <a:bodyPr wrap="square" lIns="0" tIns="0" rIns="0" bIns="0" rtlCol="0" anchor="ctr"/>
          <a:lstStyle/>
          <a:p>
            <a:pPr indent="0" marL="0">
              <a:buNone/>
            </a:pPr>
            <a:r>
              <a:rPr lang="en-US" sz="1350" b="1" spc="50" kern="0" dirty="0">
                <a:solidFill>
                  <a:srgbClr val="5CC8C2"/>
                </a:solidFill>
                <a:latin typeface="Arial" pitchFamily="34" charset="0"/>
                <a:ea typeface="Arial" pitchFamily="34" charset="-122"/>
                <a:cs typeface="Arial" pitchFamily="34" charset="-120"/>
              </a:rPr>
              <a:t>NETWORK TYPES, CONTINUED</a:t>
            </a:r>
            <a:endParaRPr lang="en-US" sz="1350" dirty="0"/>
          </a:p>
        </p:txBody>
      </p:sp>
      <p:sp>
        <p:nvSpPr>
          <p:cNvPr id="9" name="Text 7"/>
          <p:cNvSpPr/>
          <p:nvPr/>
        </p:nvSpPr>
        <p:spPr>
          <a:xfrm>
            <a:off x="11439144" y="310896"/>
            <a:ext cx="457200" cy="274320"/>
          </a:xfrm>
          <a:prstGeom prst="rect">
            <a:avLst/>
          </a:prstGeom>
          <a:noFill/>
          <a:ln/>
        </p:spPr>
        <p:txBody>
          <a:bodyPr wrap="square" lIns="0" tIns="0" rIns="0" bIns="0" rtlCol="0" anchor="ctr"/>
          <a:lstStyle/>
          <a:p>
            <a:pPr algn="r" indent="0" marL="0">
              <a:buNone/>
            </a:pPr>
            <a:r>
              <a:rPr lang="en-US" sz="800" dirty="0">
                <a:solidFill>
                  <a:srgbClr val="7C949C"/>
                </a:solidFill>
                <a:latin typeface="Arial" pitchFamily="34" charset="0"/>
                <a:ea typeface="Arial" pitchFamily="34" charset="-122"/>
                <a:cs typeface="Arial" pitchFamily="34" charset="-120"/>
              </a:rPr>
              <a:t>1.18</a:t>
            </a:r>
            <a:endParaRPr lang="en-US" sz="800" dirty="0"/>
          </a:p>
        </p:txBody>
      </p:sp>
      <p:sp>
        <p:nvSpPr>
          <p:cNvPr id="10" name="Text 8"/>
          <p:cNvSpPr/>
          <p:nvPr/>
        </p:nvSpPr>
        <p:spPr>
          <a:xfrm>
            <a:off x="4526280" y="713232"/>
            <a:ext cx="7351776" cy="1120529"/>
          </a:xfrm>
          <a:prstGeom prst="rect">
            <a:avLst/>
          </a:prstGeom>
          <a:noFill/>
          <a:ln/>
        </p:spPr>
        <p:txBody>
          <a:bodyPr wrap="square" lIns="0" tIns="0" rIns="0" bIns="0" rtlCol="0" anchor="t"/>
          <a:lstStyle/>
          <a:p>
            <a:pPr indent="0" marL="0">
              <a:lnSpc>
                <a:spcPct val="124000"/>
              </a:lnSpc>
              <a:spcAft>
                <a:spcPts val="400"/>
              </a:spcAft>
              <a:buNone/>
            </a:pPr>
            <a:r>
              <a:rPr lang="en-US" sz="1300" dirty="0">
                <a:solidFill>
                  <a:srgbClr val="C4D6DC"/>
                </a:solidFill>
                <a:latin typeface="Arial" pitchFamily="34" charset="0"/>
                <a:ea typeface="Arial" pitchFamily="34" charset="-122"/>
                <a:cs typeface="Arial" pitchFamily="34" charset="-120"/>
              </a:rPr>
              <a:t>•  Join links into networks and networks into an internet and you have crossed into layer 3. We name what is up there so you can place it, not because we will study it here.</a:t>
            </a:r>
            <a:endParaRPr lang="en-US" sz="1300" dirty="0"/>
          </a:p>
          <a:p>
            <a:pPr indent="0" marL="0">
              <a:lnSpc>
                <a:spcPct val="124000"/>
              </a:lnSpc>
              <a:spcAft>
                <a:spcPts val="400"/>
              </a:spcAft>
              <a:buNone/>
            </a:pPr>
            <a:r>
              <a:rPr lang="en-US" sz="1300" dirty="0">
                <a:solidFill>
                  <a:srgbClr val="C4D6DC"/>
                </a:solidFill>
                <a:latin typeface="Arial" pitchFamily="34" charset="0"/>
                <a:ea typeface="Arial" pitchFamily="34" charset="-122"/>
                <a:cs typeface="Arial" pitchFamily="34" charset="-120"/>
              </a:rPr>
              <a:t>•  Take these as landmarks, and expect to meet them again in another course.</a:t>
            </a:r>
            <a:endParaRPr lang="en-US" sz="1300" dirty="0"/>
          </a:p>
        </p:txBody>
      </p:sp>
      <p:sp>
        <p:nvSpPr>
          <p:cNvPr id="11" name="Shape 9"/>
          <p:cNvSpPr/>
          <p:nvPr/>
        </p:nvSpPr>
        <p:spPr>
          <a:xfrm>
            <a:off x="182880" y="2108081"/>
            <a:ext cx="6362056" cy="2197364"/>
          </a:xfrm>
          <a:prstGeom prst="roundRect">
            <a:avLst>
              <a:gd name="adj" fmla="val 1248"/>
            </a:avLst>
          </a:prstGeom>
          <a:solidFill>
            <a:srgbClr val="FFFFFF"/>
          </a:solidFill>
          <a:ln w="12700">
            <a:solidFill>
              <a:srgbClr val="CFDCE0"/>
            </a:solidFill>
            <a:prstDash val="solid"/>
          </a:ln>
        </p:spPr>
      </p:sp>
      <p:sp>
        <p:nvSpPr>
          <p:cNvPr id="12" name="Shape 10"/>
          <p:cNvSpPr/>
          <p:nvPr/>
        </p:nvSpPr>
        <p:spPr>
          <a:xfrm>
            <a:off x="310896" y="2236097"/>
            <a:ext cx="489204" cy="256032"/>
          </a:xfrm>
          <a:prstGeom prst="roundRect">
            <a:avLst>
              <a:gd name="adj" fmla="val 25000"/>
            </a:avLst>
          </a:prstGeom>
          <a:solidFill>
            <a:srgbClr val="0F7A85"/>
          </a:solidFill>
          <a:ln w="12700">
            <a:solidFill>
              <a:srgbClr val="0F7A85"/>
            </a:solidFill>
            <a:prstDash val="solid"/>
          </a:ln>
        </p:spPr>
      </p:sp>
      <p:sp>
        <p:nvSpPr>
          <p:cNvPr id="13" name="Text 11"/>
          <p:cNvSpPr/>
          <p:nvPr/>
        </p:nvSpPr>
        <p:spPr>
          <a:xfrm>
            <a:off x="310896" y="2236097"/>
            <a:ext cx="489204" cy="256032"/>
          </a:xfrm>
          <a:prstGeom prst="rect">
            <a:avLst/>
          </a:prstGeom>
          <a:noFill/>
          <a:ln/>
        </p:spPr>
        <p:txBody>
          <a:bodyPr wrap="square" lIns="0" tIns="0" rIns="0" bIns="0" rtlCol="0" anchor="ctr"/>
          <a:lstStyle/>
          <a:p>
            <a:pPr algn="ctr" indent="0" marL="0">
              <a:buNone/>
            </a:pPr>
            <a:r>
              <a:rPr lang="en-US" sz="1000" b="1" spc="40" kern="0" dirty="0">
                <a:solidFill>
                  <a:srgbClr val="FFFFFF"/>
                </a:solidFill>
                <a:latin typeface="Arial" pitchFamily="34" charset="0"/>
                <a:ea typeface="Arial" pitchFamily="34" charset="-122"/>
                <a:cs typeface="Arial" pitchFamily="34" charset="-120"/>
              </a:rPr>
              <a:t>1.3.2</a:t>
            </a:r>
            <a:endParaRPr lang="en-US" sz="1000" dirty="0"/>
          </a:p>
        </p:txBody>
      </p:sp>
      <p:sp>
        <p:nvSpPr>
          <p:cNvPr id="14" name="Text 12"/>
          <p:cNvSpPr/>
          <p:nvPr/>
        </p:nvSpPr>
        <p:spPr>
          <a:xfrm>
            <a:off x="909828" y="2181233"/>
            <a:ext cx="5049892" cy="420624"/>
          </a:xfrm>
          <a:prstGeom prst="rect">
            <a:avLst/>
          </a:prstGeom>
          <a:noFill/>
          <a:ln/>
        </p:spPr>
        <p:txBody>
          <a:bodyPr wrap="square" lIns="0" tIns="0" rIns="0" bIns="0" rtlCol="0" anchor="ctr"/>
          <a:lstStyle/>
          <a:p>
            <a:pPr indent="0" marL="0">
              <a:lnSpc>
                <a:spcPct val="92000"/>
              </a:lnSpc>
              <a:buNone/>
            </a:pPr>
            <a:r>
              <a:rPr lang="en-US" sz="1300" b="1" dirty="0">
                <a:solidFill>
                  <a:srgbClr val="13252E"/>
                </a:solidFill>
                <a:latin typeface="Arial" pitchFamily="34" charset="0"/>
                <a:ea typeface="Arial" pitchFamily="34" charset="-122"/>
                <a:cs typeface="Arial" pitchFamily="34" charset="-120"/>
              </a:rPr>
              <a:t>Wide Area Network</a:t>
            </a:r>
            <a:endParaRPr lang="en-US" sz="1300" dirty="0"/>
          </a:p>
        </p:txBody>
      </p:sp>
      <p:sp>
        <p:nvSpPr>
          <p:cNvPr id="15" name="Text 13"/>
          <p:cNvSpPr/>
          <p:nvPr/>
        </p:nvSpPr>
        <p:spPr>
          <a:xfrm>
            <a:off x="5959720" y="2208665"/>
            <a:ext cx="457200" cy="310896"/>
          </a:xfrm>
          <a:prstGeom prst="rect">
            <a:avLst/>
          </a:prstGeom>
          <a:noFill/>
          <a:ln/>
        </p:spPr>
        <p:txBody>
          <a:bodyPr wrap="square" lIns="0" tIns="0" rIns="0" bIns="0" rtlCol="0" anchor="ctr"/>
          <a:lstStyle/>
          <a:p>
            <a:pPr algn="r" indent="0" marL="0">
              <a:buNone/>
            </a:pPr>
            <a:r>
              <a:rPr lang="en-US" sz="800" dirty="0">
                <a:solidFill>
                  <a:srgbClr val="6B838D"/>
                </a:solidFill>
                <a:latin typeface="Arial" pitchFamily="34" charset="0"/>
                <a:ea typeface="Arial" pitchFamily="34" charset="-122"/>
                <a:cs typeface="Arial" pitchFamily="34" charset="-120"/>
              </a:rPr>
              <a:t>1.18</a:t>
            </a:r>
            <a:endParaRPr lang="en-US" sz="800" dirty="0"/>
          </a:p>
        </p:txBody>
      </p:sp>
      <p:sp>
        <p:nvSpPr>
          <p:cNvPr id="16" name="Text 14"/>
          <p:cNvSpPr/>
          <p:nvPr/>
        </p:nvSpPr>
        <p:spPr>
          <a:xfrm>
            <a:off x="310896" y="2583569"/>
            <a:ext cx="6106024" cy="1630436"/>
          </a:xfrm>
          <a:prstGeom prst="rect">
            <a:avLst/>
          </a:prstGeom>
          <a:noFill/>
          <a:ln/>
        </p:spPr>
        <p:txBody>
          <a:bodyPr wrap="square" lIns="0" tIns="0" rIns="0" bIns="0" rtlCol="0" anchor="t"/>
          <a:lstStyle/>
          <a:p>
            <a:pPr indent="0" marL="0">
              <a:lnSpc>
                <a:spcPct val="130000"/>
              </a:lnSpc>
              <a:spcAft>
                <a:spcPts val="400"/>
              </a:spcAft>
              <a:buNone/>
            </a:pPr>
            <a:r>
              <a:rPr lang="en-US" sz="1300" dirty="0">
                <a:solidFill>
                  <a:srgbClr val="1E2E36"/>
                </a:solidFill>
                <a:latin typeface="Arial" pitchFamily="34" charset="0"/>
                <a:ea typeface="Arial" pitchFamily="34" charset="-122"/>
                <a:cs typeface="Arial" pitchFamily="34" charset="-120"/>
              </a:rPr>
              <a:t>•  A wide area network (WAN) is also an connection of devices capable of communication.</a:t>
            </a:r>
            <a:endParaRPr lang="en-US" sz="1300" dirty="0"/>
          </a:p>
          <a:p>
            <a:pPr indent="0" marL="0">
              <a:lnSpc>
                <a:spcPct val="130000"/>
              </a:lnSpc>
              <a:spcAft>
                <a:spcPts val="400"/>
              </a:spcAft>
              <a:buNone/>
            </a:pPr>
            <a:r>
              <a:rPr lang="en-US" sz="1300" dirty="0">
                <a:solidFill>
                  <a:srgbClr val="1E2E36"/>
                </a:solidFill>
                <a:latin typeface="Arial" pitchFamily="34" charset="0"/>
                <a:ea typeface="Arial" pitchFamily="34" charset="-122"/>
                <a:cs typeface="Arial" pitchFamily="34" charset="-120"/>
              </a:rPr>
              <a:t>•  However, there are some differences between a LAN and a WAN. A LAN is normally limited in size; a WAN has a wider geographical span, spanning a town, a state, a country, or even the world.</a:t>
            </a:r>
            <a:endParaRPr lang="en-US" sz="1300" dirty="0"/>
          </a:p>
          <a:p>
            <a:pPr indent="0" marL="0">
              <a:lnSpc>
                <a:spcPct val="130000"/>
              </a:lnSpc>
              <a:spcAft>
                <a:spcPts val="400"/>
              </a:spcAft>
              <a:buNone/>
            </a:pPr>
            <a:r>
              <a:rPr lang="en-US" sz="1300" dirty="0">
                <a:solidFill>
                  <a:srgbClr val="1E2E36"/>
                </a:solidFill>
                <a:latin typeface="Arial" pitchFamily="34" charset="0"/>
                <a:ea typeface="Arial" pitchFamily="34" charset="-122"/>
                <a:cs typeface="Arial" pitchFamily="34" charset="-120"/>
              </a:rPr>
              <a:t>•  A LAN interconnects hosts; a WAN interconnects connecting devices such as switches, routers, or modems.</a:t>
            </a:r>
            <a:endParaRPr lang="en-US" sz="1300" dirty="0"/>
          </a:p>
          <a:p>
            <a:pPr indent="0" marL="0">
              <a:lnSpc>
                <a:spcPct val="130000"/>
              </a:lnSpc>
              <a:spcAft>
                <a:spcPts val="400"/>
              </a:spcAft>
              <a:buNone/>
            </a:pPr>
            <a:r>
              <a:rPr lang="en-US" sz="1300" dirty="0">
                <a:solidFill>
                  <a:srgbClr val="1E2E36"/>
                </a:solidFill>
                <a:latin typeface="Arial" pitchFamily="34" charset="0"/>
                <a:ea typeface="Arial" pitchFamily="34" charset="-122"/>
                <a:cs typeface="Arial" pitchFamily="34" charset="-120"/>
              </a:rPr>
              <a:t>•  A LAN is normally privately owned by the organization that uses it; a WAN is normally created and run by communication companies and leased by an organization that uses it.</a:t>
            </a:r>
            <a:endParaRPr lang="en-US" sz="1300" dirty="0"/>
          </a:p>
        </p:txBody>
      </p:sp>
      <p:sp>
        <p:nvSpPr>
          <p:cNvPr id="17" name="Shape 15"/>
          <p:cNvSpPr/>
          <p:nvPr/>
        </p:nvSpPr>
        <p:spPr>
          <a:xfrm>
            <a:off x="228600" y="4451749"/>
            <a:ext cx="6270616" cy="2223371"/>
          </a:xfrm>
          <a:prstGeom prst="roundRect">
            <a:avLst>
              <a:gd name="adj" fmla="val 1234"/>
            </a:avLst>
          </a:prstGeom>
          <a:solidFill>
            <a:srgbClr val="FFFFFF"/>
          </a:solidFill>
          <a:ln w="12700">
            <a:solidFill>
              <a:srgbClr val="CFDCE0"/>
            </a:solidFill>
            <a:prstDash val="solid"/>
          </a:ln>
        </p:spPr>
      </p:sp>
      <p:sp>
        <p:nvSpPr>
          <p:cNvPr id="18" name="Shape 16"/>
          <p:cNvSpPr/>
          <p:nvPr/>
        </p:nvSpPr>
        <p:spPr>
          <a:xfrm>
            <a:off x="356616" y="4579765"/>
            <a:ext cx="786384" cy="256032"/>
          </a:xfrm>
          <a:prstGeom prst="roundRect">
            <a:avLst>
              <a:gd name="adj" fmla="val 25000"/>
            </a:avLst>
          </a:prstGeom>
          <a:solidFill>
            <a:srgbClr val="0F7A85"/>
          </a:solidFill>
          <a:ln w="12700">
            <a:solidFill>
              <a:srgbClr val="0F7A85"/>
            </a:solidFill>
            <a:prstDash val="solid"/>
          </a:ln>
        </p:spPr>
      </p:sp>
      <p:sp>
        <p:nvSpPr>
          <p:cNvPr id="19" name="Text 17"/>
          <p:cNvSpPr/>
          <p:nvPr/>
        </p:nvSpPr>
        <p:spPr>
          <a:xfrm>
            <a:off x="356616" y="4579765"/>
            <a:ext cx="786384" cy="256032"/>
          </a:xfrm>
          <a:prstGeom prst="rect">
            <a:avLst/>
          </a:prstGeom>
          <a:noFill/>
          <a:ln/>
        </p:spPr>
        <p:txBody>
          <a:bodyPr wrap="square" lIns="0" tIns="0" rIns="0" bIns="0" rtlCol="0" anchor="ctr"/>
          <a:lstStyle/>
          <a:p>
            <a:pPr algn="ctr" indent="0" marL="0">
              <a:buNone/>
            </a:pPr>
            <a:r>
              <a:rPr lang="en-US" sz="1000" b="1" spc="40" kern="0" dirty="0">
                <a:solidFill>
                  <a:srgbClr val="FFFFFF"/>
                </a:solidFill>
                <a:latin typeface="Arial" pitchFamily="34" charset="0"/>
                <a:ea typeface="Arial" pitchFamily="34" charset="-122"/>
                <a:cs typeface="Arial" pitchFamily="34" charset="-120"/>
              </a:rPr>
              <a:t>Figure 1.9</a:t>
            </a:r>
            <a:endParaRPr lang="en-US" sz="1000" dirty="0"/>
          </a:p>
        </p:txBody>
      </p:sp>
      <p:sp>
        <p:nvSpPr>
          <p:cNvPr id="20" name="Text 18"/>
          <p:cNvSpPr/>
          <p:nvPr/>
        </p:nvSpPr>
        <p:spPr>
          <a:xfrm>
            <a:off x="1252728" y="4524901"/>
            <a:ext cx="4661272" cy="420624"/>
          </a:xfrm>
          <a:prstGeom prst="rect">
            <a:avLst/>
          </a:prstGeom>
          <a:noFill/>
          <a:ln/>
        </p:spPr>
        <p:txBody>
          <a:bodyPr wrap="square" lIns="0" tIns="0" rIns="0" bIns="0" rtlCol="0" anchor="ctr"/>
          <a:lstStyle/>
          <a:p>
            <a:pPr indent="0" marL="0">
              <a:lnSpc>
                <a:spcPct val="92000"/>
              </a:lnSpc>
              <a:buNone/>
            </a:pPr>
            <a:r>
              <a:rPr lang="en-US" sz="1300" b="1" dirty="0">
                <a:solidFill>
                  <a:srgbClr val="13252E"/>
                </a:solidFill>
                <a:latin typeface="Arial" pitchFamily="34" charset="0"/>
                <a:ea typeface="Arial" pitchFamily="34" charset="-122"/>
                <a:cs typeface="Arial" pitchFamily="34" charset="-120"/>
              </a:rPr>
              <a:t>A Point-to-Point WAN</a:t>
            </a:r>
            <a:endParaRPr lang="en-US" sz="1300" dirty="0"/>
          </a:p>
        </p:txBody>
      </p:sp>
      <p:sp>
        <p:nvSpPr>
          <p:cNvPr id="21" name="Text 19"/>
          <p:cNvSpPr/>
          <p:nvPr/>
        </p:nvSpPr>
        <p:spPr>
          <a:xfrm>
            <a:off x="5914000" y="4552333"/>
            <a:ext cx="457200" cy="310896"/>
          </a:xfrm>
          <a:prstGeom prst="rect">
            <a:avLst/>
          </a:prstGeom>
          <a:noFill/>
          <a:ln/>
        </p:spPr>
        <p:txBody>
          <a:bodyPr wrap="square" lIns="0" tIns="0" rIns="0" bIns="0" rtlCol="0" anchor="ctr"/>
          <a:lstStyle/>
          <a:p>
            <a:pPr algn="r" indent="0" marL="0">
              <a:buNone/>
            </a:pPr>
            <a:r>
              <a:rPr lang="en-US" sz="800" dirty="0">
                <a:solidFill>
                  <a:srgbClr val="6B838D"/>
                </a:solidFill>
                <a:latin typeface="Arial" pitchFamily="34" charset="0"/>
                <a:ea typeface="Arial" pitchFamily="34" charset="-122"/>
                <a:cs typeface="Arial" pitchFamily="34" charset="-120"/>
              </a:rPr>
              <a:t>1.19</a:t>
            </a:r>
            <a:endParaRPr lang="en-US" sz="800" dirty="0"/>
          </a:p>
        </p:txBody>
      </p:sp>
      <p:pic>
        <p:nvPicPr>
          <p:cNvPr id="22" name="Image 0" descr="unpacked/ppt/media/image23.png">    </p:cNvPr>
          <p:cNvPicPr>
            <a:picLocks noChangeAspect="1"/>
          </p:cNvPicPr>
          <p:nvPr/>
        </p:nvPicPr>
        <p:blipFill>
          <a:blip r:embed="rId1"/>
          <a:stretch>
            <a:fillRect/>
          </a:stretch>
        </p:blipFill>
        <p:spPr>
          <a:xfrm>
            <a:off x="356616" y="4890661"/>
            <a:ext cx="6014584" cy="535101"/>
          </a:xfrm>
          <a:prstGeom prst="rect">
            <a:avLst/>
          </a:prstGeom>
        </p:spPr>
      </p:pic>
      <p:pic>
        <p:nvPicPr>
          <p:cNvPr id="23" name="Image 1" descr="unpacked/ppt/media/image24.png">    </p:cNvPr>
          <p:cNvPicPr>
            <a:picLocks noChangeAspect="1"/>
          </p:cNvPicPr>
          <p:nvPr/>
        </p:nvPicPr>
        <p:blipFill>
          <a:blip r:embed="rId2"/>
          <a:stretch>
            <a:fillRect/>
          </a:stretch>
        </p:blipFill>
        <p:spPr>
          <a:xfrm>
            <a:off x="2141533" y="6028218"/>
            <a:ext cx="2444750" cy="518886"/>
          </a:xfrm>
          <a:prstGeom prst="rect">
            <a:avLst/>
          </a:prstGeom>
        </p:spPr>
      </p:pic>
      <p:sp>
        <p:nvSpPr>
          <p:cNvPr id="24" name="Shape 20"/>
          <p:cNvSpPr/>
          <p:nvPr/>
        </p:nvSpPr>
        <p:spPr>
          <a:xfrm>
            <a:off x="7009209" y="2524870"/>
            <a:ext cx="4678895" cy="3733461"/>
          </a:xfrm>
          <a:prstGeom prst="roundRect">
            <a:avLst>
              <a:gd name="adj" fmla="val 735"/>
            </a:avLst>
          </a:prstGeom>
          <a:solidFill>
            <a:srgbClr val="FFFFFF"/>
          </a:solidFill>
          <a:ln w="12700">
            <a:solidFill>
              <a:srgbClr val="CFDCE0"/>
            </a:solidFill>
            <a:prstDash val="solid"/>
          </a:ln>
        </p:spPr>
      </p:sp>
      <p:sp>
        <p:nvSpPr>
          <p:cNvPr id="25" name="Shape 21"/>
          <p:cNvSpPr/>
          <p:nvPr/>
        </p:nvSpPr>
        <p:spPr>
          <a:xfrm>
            <a:off x="7137225" y="2652886"/>
            <a:ext cx="841248" cy="256032"/>
          </a:xfrm>
          <a:prstGeom prst="roundRect">
            <a:avLst>
              <a:gd name="adj" fmla="val 25000"/>
            </a:avLst>
          </a:prstGeom>
          <a:solidFill>
            <a:srgbClr val="0F7A85"/>
          </a:solidFill>
          <a:ln w="12700">
            <a:solidFill>
              <a:srgbClr val="0F7A85"/>
            </a:solidFill>
            <a:prstDash val="solid"/>
          </a:ln>
        </p:spPr>
      </p:sp>
      <p:sp>
        <p:nvSpPr>
          <p:cNvPr id="26" name="Text 22"/>
          <p:cNvSpPr/>
          <p:nvPr/>
        </p:nvSpPr>
        <p:spPr>
          <a:xfrm>
            <a:off x="7137225" y="2652886"/>
            <a:ext cx="841248" cy="256032"/>
          </a:xfrm>
          <a:prstGeom prst="rect">
            <a:avLst/>
          </a:prstGeom>
          <a:noFill/>
          <a:ln/>
        </p:spPr>
        <p:txBody>
          <a:bodyPr wrap="square" lIns="0" tIns="0" rIns="0" bIns="0" rtlCol="0" anchor="ctr"/>
          <a:lstStyle/>
          <a:p>
            <a:pPr algn="ctr" indent="0" marL="0">
              <a:buNone/>
            </a:pPr>
            <a:r>
              <a:rPr lang="en-US" sz="1000" b="1" spc="40" kern="0" dirty="0">
                <a:solidFill>
                  <a:srgbClr val="FFFFFF"/>
                </a:solidFill>
                <a:latin typeface="Arial" pitchFamily="34" charset="0"/>
                <a:ea typeface="Arial" pitchFamily="34" charset="-122"/>
                <a:cs typeface="Arial" pitchFamily="34" charset="-120"/>
              </a:rPr>
              <a:t>Figure 1.10</a:t>
            </a:r>
            <a:endParaRPr lang="en-US" sz="1000" dirty="0"/>
          </a:p>
        </p:txBody>
      </p:sp>
      <p:sp>
        <p:nvSpPr>
          <p:cNvPr id="27" name="Text 23"/>
          <p:cNvSpPr/>
          <p:nvPr/>
        </p:nvSpPr>
        <p:spPr>
          <a:xfrm>
            <a:off x="8088201" y="2598022"/>
            <a:ext cx="3014687" cy="420624"/>
          </a:xfrm>
          <a:prstGeom prst="rect">
            <a:avLst/>
          </a:prstGeom>
          <a:noFill/>
          <a:ln/>
        </p:spPr>
        <p:txBody>
          <a:bodyPr wrap="square" lIns="0" tIns="0" rIns="0" bIns="0" rtlCol="0" anchor="ctr"/>
          <a:lstStyle/>
          <a:p>
            <a:pPr indent="0" marL="0">
              <a:lnSpc>
                <a:spcPct val="92000"/>
              </a:lnSpc>
              <a:buNone/>
            </a:pPr>
            <a:r>
              <a:rPr lang="en-US" sz="1300" b="1" dirty="0">
                <a:solidFill>
                  <a:srgbClr val="13252E"/>
                </a:solidFill>
                <a:latin typeface="Arial" pitchFamily="34" charset="0"/>
                <a:ea typeface="Arial" pitchFamily="34" charset="-122"/>
                <a:cs typeface="Arial" pitchFamily="34" charset="-120"/>
              </a:rPr>
              <a:t>A Switched WAN</a:t>
            </a:r>
            <a:endParaRPr lang="en-US" sz="1300" dirty="0"/>
          </a:p>
        </p:txBody>
      </p:sp>
      <p:sp>
        <p:nvSpPr>
          <p:cNvPr id="28" name="Text 24"/>
          <p:cNvSpPr/>
          <p:nvPr/>
        </p:nvSpPr>
        <p:spPr>
          <a:xfrm>
            <a:off x="11102887" y="2625454"/>
            <a:ext cx="457200" cy="310896"/>
          </a:xfrm>
          <a:prstGeom prst="rect">
            <a:avLst/>
          </a:prstGeom>
          <a:noFill/>
          <a:ln/>
        </p:spPr>
        <p:txBody>
          <a:bodyPr wrap="square" lIns="0" tIns="0" rIns="0" bIns="0" rtlCol="0" anchor="ctr"/>
          <a:lstStyle/>
          <a:p>
            <a:pPr algn="r" indent="0" marL="0">
              <a:buNone/>
            </a:pPr>
            <a:r>
              <a:rPr lang="en-US" sz="800" dirty="0">
                <a:solidFill>
                  <a:srgbClr val="6B838D"/>
                </a:solidFill>
                <a:latin typeface="Arial" pitchFamily="34" charset="0"/>
                <a:ea typeface="Arial" pitchFamily="34" charset="-122"/>
                <a:cs typeface="Arial" pitchFamily="34" charset="-120"/>
              </a:rPr>
              <a:t>1.20</a:t>
            </a:r>
            <a:endParaRPr lang="en-US" sz="800" dirty="0"/>
          </a:p>
        </p:txBody>
      </p:sp>
      <p:pic>
        <p:nvPicPr>
          <p:cNvPr id="29" name="Image 2" descr="unpacked/ppt/media/image25.png">    </p:cNvPr>
          <p:cNvPicPr>
            <a:picLocks noChangeAspect="1"/>
          </p:cNvPicPr>
          <p:nvPr/>
        </p:nvPicPr>
        <p:blipFill>
          <a:blip r:embed="rId3"/>
          <a:stretch>
            <a:fillRect/>
          </a:stretch>
        </p:blipFill>
        <p:spPr>
          <a:xfrm>
            <a:off x="7137225" y="2963782"/>
            <a:ext cx="4422863" cy="2216768"/>
          </a:xfrm>
          <a:prstGeom prst="rect">
            <a:avLst/>
          </a:prstGeom>
        </p:spPr>
      </p:pic>
      <p:pic>
        <p:nvPicPr>
          <p:cNvPr id="30" name="Image 3" descr="unpacked/ppt/media/image26.png">    </p:cNvPr>
          <p:cNvPicPr>
            <a:picLocks noChangeAspect="1"/>
          </p:cNvPicPr>
          <p:nvPr/>
        </p:nvPicPr>
        <p:blipFill>
          <a:blip r:embed="rId4"/>
          <a:stretch>
            <a:fillRect/>
          </a:stretch>
        </p:blipFill>
        <p:spPr>
          <a:xfrm>
            <a:off x="8445942" y="5400771"/>
            <a:ext cx="1805429" cy="729544"/>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E9EFF1"/>
        </a:solidFill>
      </p:bgPr>
    </p:bg>
    <p:spTree>
      <p:nvGrpSpPr>
        <p:cNvPr id="1" name=""/>
        <p:cNvGrpSpPr/>
        <p:nvPr/>
      </p:nvGrpSpPr>
      <p:grpSpPr>
        <a:xfrm>
          <a:off x="0" y="0"/>
          <a:ext cx="0" cy="0"/>
          <a:chOff x="0" y="0"/>
          <a:chExt cx="0" cy="0"/>
        </a:xfrm>
      </p:grpSpPr>
      <p:sp>
        <p:nvSpPr>
          <p:cNvPr id="2" name="Shape 0"/>
          <p:cNvSpPr/>
          <p:nvPr/>
        </p:nvSpPr>
        <p:spPr>
          <a:xfrm>
            <a:off x="228600" y="182880"/>
            <a:ext cx="5588257" cy="4390188"/>
          </a:xfrm>
          <a:prstGeom prst="roundRect">
            <a:avLst>
              <a:gd name="adj" fmla="val 625"/>
            </a:avLst>
          </a:prstGeom>
          <a:solidFill>
            <a:srgbClr val="FFFFFF"/>
          </a:solidFill>
          <a:ln w="12700">
            <a:solidFill>
              <a:srgbClr val="CFDCE0"/>
            </a:solidFill>
            <a:prstDash val="solid"/>
          </a:ln>
        </p:spPr>
      </p:sp>
      <p:sp>
        <p:nvSpPr>
          <p:cNvPr id="3" name="Shape 1"/>
          <p:cNvSpPr/>
          <p:nvPr/>
        </p:nvSpPr>
        <p:spPr>
          <a:xfrm>
            <a:off x="356616" y="310896"/>
            <a:ext cx="841248" cy="256032"/>
          </a:xfrm>
          <a:prstGeom prst="roundRect">
            <a:avLst>
              <a:gd name="adj" fmla="val 25000"/>
            </a:avLst>
          </a:prstGeom>
          <a:solidFill>
            <a:srgbClr val="0F7A85"/>
          </a:solidFill>
          <a:ln w="12700">
            <a:solidFill>
              <a:srgbClr val="0F7A85"/>
            </a:solidFill>
            <a:prstDash val="solid"/>
          </a:ln>
        </p:spPr>
      </p:sp>
      <p:sp>
        <p:nvSpPr>
          <p:cNvPr id="4" name="Text 2"/>
          <p:cNvSpPr/>
          <p:nvPr/>
        </p:nvSpPr>
        <p:spPr>
          <a:xfrm>
            <a:off x="356616" y="310896"/>
            <a:ext cx="841248" cy="256032"/>
          </a:xfrm>
          <a:prstGeom prst="rect">
            <a:avLst/>
          </a:prstGeom>
          <a:noFill/>
          <a:ln/>
        </p:spPr>
        <p:txBody>
          <a:bodyPr wrap="square" lIns="0" tIns="0" rIns="0" bIns="0" rtlCol="0" anchor="ctr"/>
          <a:lstStyle/>
          <a:p>
            <a:pPr algn="ctr" indent="0" marL="0">
              <a:buNone/>
            </a:pPr>
            <a:r>
              <a:rPr lang="en-US" sz="1000" b="1" spc="40" kern="0" dirty="0">
                <a:solidFill>
                  <a:srgbClr val="FFFFFF"/>
                </a:solidFill>
                <a:latin typeface="Arial" pitchFamily="34" charset="0"/>
                <a:ea typeface="Arial" pitchFamily="34" charset="-122"/>
                <a:cs typeface="Arial" pitchFamily="34" charset="-120"/>
              </a:rPr>
              <a:t>Figure 1.12</a:t>
            </a:r>
            <a:endParaRPr lang="en-US" sz="1000" dirty="0"/>
          </a:p>
        </p:txBody>
      </p:sp>
      <p:sp>
        <p:nvSpPr>
          <p:cNvPr id="5" name="Text 3"/>
          <p:cNvSpPr/>
          <p:nvPr/>
        </p:nvSpPr>
        <p:spPr>
          <a:xfrm>
            <a:off x="1307592" y="256032"/>
            <a:ext cx="3924049" cy="420624"/>
          </a:xfrm>
          <a:prstGeom prst="rect">
            <a:avLst/>
          </a:prstGeom>
          <a:noFill/>
          <a:ln/>
        </p:spPr>
        <p:txBody>
          <a:bodyPr wrap="square" lIns="0" tIns="0" rIns="0" bIns="0" rtlCol="0" anchor="ctr"/>
          <a:lstStyle/>
          <a:p>
            <a:pPr indent="0" marL="0">
              <a:lnSpc>
                <a:spcPct val="92000"/>
              </a:lnSpc>
              <a:buNone/>
            </a:pPr>
            <a:r>
              <a:rPr lang="en-US" sz="1300" b="1" dirty="0">
                <a:solidFill>
                  <a:srgbClr val="13252E"/>
                </a:solidFill>
                <a:latin typeface="Arial" pitchFamily="34" charset="0"/>
                <a:ea typeface="Arial" pitchFamily="34" charset="-122"/>
                <a:cs typeface="Arial" pitchFamily="34" charset="-120"/>
              </a:rPr>
              <a:t>A heterogeneous network made of WANs and LANs</a:t>
            </a:r>
            <a:endParaRPr lang="en-US" sz="1300" dirty="0"/>
          </a:p>
        </p:txBody>
      </p:sp>
      <p:sp>
        <p:nvSpPr>
          <p:cNvPr id="6" name="Text 4"/>
          <p:cNvSpPr/>
          <p:nvPr/>
        </p:nvSpPr>
        <p:spPr>
          <a:xfrm>
            <a:off x="5231641" y="283464"/>
            <a:ext cx="457200" cy="310896"/>
          </a:xfrm>
          <a:prstGeom prst="rect">
            <a:avLst/>
          </a:prstGeom>
          <a:noFill/>
          <a:ln/>
        </p:spPr>
        <p:txBody>
          <a:bodyPr wrap="square" lIns="0" tIns="0" rIns="0" bIns="0" rtlCol="0" anchor="ctr"/>
          <a:lstStyle/>
          <a:p>
            <a:pPr algn="r" indent="0" marL="0">
              <a:buNone/>
            </a:pPr>
            <a:r>
              <a:rPr lang="en-US" sz="800" dirty="0">
                <a:solidFill>
                  <a:srgbClr val="6B838D"/>
                </a:solidFill>
                <a:latin typeface="Arial" pitchFamily="34" charset="0"/>
                <a:ea typeface="Arial" pitchFamily="34" charset="-122"/>
                <a:cs typeface="Arial" pitchFamily="34" charset="-120"/>
              </a:rPr>
              <a:t>1.22</a:t>
            </a:r>
            <a:endParaRPr lang="en-US" sz="800" dirty="0"/>
          </a:p>
        </p:txBody>
      </p:sp>
      <p:pic>
        <p:nvPicPr>
          <p:cNvPr id="7" name="Image 0" descr="unpacked/ppt/media/image30.png">    </p:cNvPr>
          <p:cNvPicPr>
            <a:picLocks noChangeAspect="1"/>
          </p:cNvPicPr>
          <p:nvPr/>
        </p:nvPicPr>
        <p:blipFill>
          <a:blip r:embed="rId1"/>
          <a:stretch>
            <a:fillRect/>
          </a:stretch>
        </p:blipFill>
        <p:spPr>
          <a:xfrm>
            <a:off x="1004783" y="3202133"/>
            <a:ext cx="2317376" cy="1242919"/>
          </a:xfrm>
          <a:prstGeom prst="rect">
            <a:avLst/>
          </a:prstGeom>
        </p:spPr>
      </p:pic>
      <p:pic>
        <p:nvPicPr>
          <p:cNvPr id="8" name="Image 1" descr="unpacked/ppt/media/image31.png">    </p:cNvPr>
          <p:cNvPicPr>
            <a:picLocks noChangeAspect="1"/>
          </p:cNvPicPr>
          <p:nvPr/>
        </p:nvPicPr>
        <p:blipFill>
          <a:blip r:embed="rId2"/>
          <a:stretch>
            <a:fillRect/>
          </a:stretch>
        </p:blipFill>
        <p:spPr>
          <a:xfrm>
            <a:off x="356616" y="2296138"/>
            <a:ext cx="1668182" cy="921403"/>
          </a:xfrm>
          <a:prstGeom prst="rect">
            <a:avLst/>
          </a:prstGeom>
        </p:spPr>
      </p:pic>
      <p:pic>
        <p:nvPicPr>
          <p:cNvPr id="9" name="Image 2" descr="unpacked/ppt/media/image32.png">    </p:cNvPr>
          <p:cNvPicPr>
            <a:picLocks noChangeAspect="1"/>
          </p:cNvPicPr>
          <p:nvPr/>
        </p:nvPicPr>
        <p:blipFill>
          <a:blip r:embed="rId3"/>
          <a:stretch>
            <a:fillRect/>
          </a:stretch>
        </p:blipFill>
        <p:spPr>
          <a:xfrm>
            <a:off x="4456194" y="1645916"/>
            <a:ext cx="1232647" cy="911132"/>
          </a:xfrm>
          <a:prstGeom prst="rect">
            <a:avLst/>
          </a:prstGeom>
        </p:spPr>
      </p:pic>
      <p:pic>
        <p:nvPicPr>
          <p:cNvPr id="10" name="Image 3" descr="unpacked/ppt/media/image33.png">    </p:cNvPr>
          <p:cNvPicPr>
            <a:picLocks noChangeAspect="1"/>
          </p:cNvPicPr>
          <p:nvPr/>
        </p:nvPicPr>
        <p:blipFill>
          <a:blip r:embed="rId4"/>
          <a:stretch>
            <a:fillRect/>
          </a:stretch>
        </p:blipFill>
        <p:spPr>
          <a:xfrm>
            <a:off x="4115162" y="2557048"/>
            <a:ext cx="1516156" cy="1112464"/>
          </a:xfrm>
          <a:prstGeom prst="rect">
            <a:avLst/>
          </a:prstGeom>
        </p:spPr>
      </p:pic>
      <p:pic>
        <p:nvPicPr>
          <p:cNvPr id="11" name="Image 4" descr="unpacked/ppt/media/image34.png">    </p:cNvPr>
          <p:cNvPicPr>
            <a:picLocks noChangeAspect="1"/>
          </p:cNvPicPr>
          <p:nvPr/>
        </p:nvPicPr>
        <p:blipFill>
          <a:blip r:embed="rId5"/>
          <a:stretch>
            <a:fillRect/>
          </a:stretch>
        </p:blipFill>
        <p:spPr>
          <a:xfrm>
            <a:off x="4376072" y="801553"/>
            <a:ext cx="721099" cy="584480"/>
          </a:xfrm>
          <a:prstGeom prst="rect">
            <a:avLst/>
          </a:prstGeom>
        </p:spPr>
      </p:pic>
      <p:pic>
        <p:nvPicPr>
          <p:cNvPr id="12" name="Image 5" descr="unpacked/ppt/media/image35.png">    </p:cNvPr>
          <p:cNvPicPr>
            <a:picLocks noChangeAspect="1"/>
          </p:cNvPicPr>
          <p:nvPr/>
        </p:nvPicPr>
        <p:blipFill>
          <a:blip r:embed="rId6"/>
          <a:stretch>
            <a:fillRect/>
          </a:stretch>
        </p:blipFill>
        <p:spPr>
          <a:xfrm>
            <a:off x="695594" y="1046028"/>
            <a:ext cx="3732866" cy="1219294"/>
          </a:xfrm>
          <a:prstGeom prst="rect">
            <a:avLst/>
          </a:prstGeom>
        </p:spPr>
      </p:pic>
      <p:pic>
        <p:nvPicPr>
          <p:cNvPr id="13" name="Image 6" descr="unpacked/ppt/media/image36.png">    </p:cNvPr>
          <p:cNvPicPr>
            <a:picLocks noChangeAspect="1"/>
          </p:cNvPicPr>
          <p:nvPr/>
        </p:nvPicPr>
        <p:blipFill>
          <a:blip r:embed="rId7"/>
          <a:stretch>
            <a:fillRect/>
          </a:stretch>
        </p:blipFill>
        <p:spPr>
          <a:xfrm>
            <a:off x="2078213" y="621792"/>
            <a:ext cx="2361546" cy="427318"/>
          </a:xfrm>
          <a:prstGeom prst="rect">
            <a:avLst/>
          </a:prstGeom>
        </p:spPr>
      </p:pic>
      <p:sp>
        <p:nvSpPr>
          <p:cNvPr id="14" name="Shape 5"/>
          <p:cNvSpPr/>
          <p:nvPr/>
        </p:nvSpPr>
        <p:spPr>
          <a:xfrm>
            <a:off x="6008881" y="182880"/>
            <a:ext cx="5997191" cy="1637633"/>
          </a:xfrm>
          <a:prstGeom prst="roundRect">
            <a:avLst>
              <a:gd name="adj" fmla="val 1675"/>
            </a:avLst>
          </a:prstGeom>
          <a:solidFill>
            <a:srgbClr val="FFFFFF"/>
          </a:solidFill>
          <a:ln w="12700">
            <a:solidFill>
              <a:srgbClr val="CFDCE0"/>
            </a:solidFill>
            <a:prstDash val="solid"/>
          </a:ln>
        </p:spPr>
      </p:sp>
      <p:sp>
        <p:nvSpPr>
          <p:cNvPr id="15" name="Shape 6"/>
          <p:cNvSpPr/>
          <p:nvPr/>
        </p:nvSpPr>
        <p:spPr>
          <a:xfrm>
            <a:off x="6136897" y="310896"/>
            <a:ext cx="841248" cy="256032"/>
          </a:xfrm>
          <a:prstGeom prst="roundRect">
            <a:avLst>
              <a:gd name="adj" fmla="val 25000"/>
            </a:avLst>
          </a:prstGeom>
          <a:solidFill>
            <a:srgbClr val="0F7A85"/>
          </a:solidFill>
          <a:ln w="12700">
            <a:solidFill>
              <a:srgbClr val="0F7A85"/>
            </a:solidFill>
            <a:prstDash val="solid"/>
          </a:ln>
        </p:spPr>
      </p:sp>
      <p:sp>
        <p:nvSpPr>
          <p:cNvPr id="16" name="Text 7"/>
          <p:cNvSpPr/>
          <p:nvPr/>
        </p:nvSpPr>
        <p:spPr>
          <a:xfrm>
            <a:off x="6136897" y="310896"/>
            <a:ext cx="841248" cy="256032"/>
          </a:xfrm>
          <a:prstGeom prst="rect">
            <a:avLst/>
          </a:prstGeom>
          <a:noFill/>
          <a:ln/>
        </p:spPr>
        <p:txBody>
          <a:bodyPr wrap="square" lIns="0" tIns="0" rIns="0" bIns="0" rtlCol="0" anchor="ctr"/>
          <a:lstStyle/>
          <a:p>
            <a:pPr algn="ctr" indent="0" marL="0">
              <a:buNone/>
            </a:pPr>
            <a:r>
              <a:rPr lang="en-US" sz="1000" b="1" spc="40" kern="0" dirty="0">
                <a:solidFill>
                  <a:srgbClr val="FFFFFF"/>
                </a:solidFill>
                <a:latin typeface="Arial" pitchFamily="34" charset="0"/>
                <a:ea typeface="Arial" pitchFamily="34" charset="-122"/>
                <a:cs typeface="Arial" pitchFamily="34" charset="-120"/>
              </a:rPr>
              <a:t>Figure 1.11</a:t>
            </a:r>
            <a:endParaRPr lang="en-US" sz="1000" dirty="0"/>
          </a:p>
        </p:txBody>
      </p:sp>
      <p:sp>
        <p:nvSpPr>
          <p:cNvPr id="17" name="Text 8"/>
          <p:cNvSpPr/>
          <p:nvPr/>
        </p:nvSpPr>
        <p:spPr>
          <a:xfrm>
            <a:off x="7087873" y="256032"/>
            <a:ext cx="4332983" cy="420624"/>
          </a:xfrm>
          <a:prstGeom prst="rect">
            <a:avLst/>
          </a:prstGeom>
          <a:noFill/>
          <a:ln/>
        </p:spPr>
        <p:txBody>
          <a:bodyPr wrap="square" lIns="0" tIns="0" rIns="0" bIns="0" rtlCol="0" anchor="ctr"/>
          <a:lstStyle/>
          <a:p>
            <a:pPr indent="0" marL="0">
              <a:lnSpc>
                <a:spcPct val="92000"/>
              </a:lnSpc>
              <a:buNone/>
            </a:pPr>
            <a:r>
              <a:rPr lang="en-US" sz="1300" b="1" dirty="0">
                <a:solidFill>
                  <a:srgbClr val="13252E"/>
                </a:solidFill>
                <a:latin typeface="Arial" pitchFamily="34" charset="0"/>
                <a:ea typeface="Arial" pitchFamily="34" charset="-122"/>
                <a:cs typeface="Arial" pitchFamily="34" charset="-120"/>
              </a:rPr>
              <a:t>An internetwork made of two LANs and one WAN</a:t>
            </a:r>
            <a:endParaRPr lang="en-US" sz="1300" dirty="0"/>
          </a:p>
        </p:txBody>
      </p:sp>
      <p:sp>
        <p:nvSpPr>
          <p:cNvPr id="18" name="Text 9"/>
          <p:cNvSpPr/>
          <p:nvPr/>
        </p:nvSpPr>
        <p:spPr>
          <a:xfrm>
            <a:off x="11420856" y="283464"/>
            <a:ext cx="457200" cy="310896"/>
          </a:xfrm>
          <a:prstGeom prst="rect">
            <a:avLst/>
          </a:prstGeom>
          <a:noFill/>
          <a:ln/>
        </p:spPr>
        <p:txBody>
          <a:bodyPr wrap="square" lIns="0" tIns="0" rIns="0" bIns="0" rtlCol="0" anchor="ctr"/>
          <a:lstStyle/>
          <a:p>
            <a:pPr algn="r" indent="0" marL="0">
              <a:buNone/>
            </a:pPr>
            <a:r>
              <a:rPr lang="en-US" sz="800" dirty="0">
                <a:solidFill>
                  <a:srgbClr val="6B838D"/>
                </a:solidFill>
                <a:latin typeface="Arial" pitchFamily="34" charset="0"/>
                <a:ea typeface="Arial" pitchFamily="34" charset="-122"/>
                <a:cs typeface="Arial" pitchFamily="34" charset="-120"/>
              </a:rPr>
              <a:t>1.21</a:t>
            </a:r>
            <a:endParaRPr lang="en-US" sz="800" dirty="0"/>
          </a:p>
        </p:txBody>
      </p:sp>
      <p:pic>
        <p:nvPicPr>
          <p:cNvPr id="19" name="Image 7" descr="unpacked/ppt/media/image27.png">    </p:cNvPr>
          <p:cNvPicPr>
            <a:picLocks noChangeAspect="1"/>
          </p:cNvPicPr>
          <p:nvPr/>
        </p:nvPicPr>
        <p:blipFill>
          <a:blip r:embed="rId8"/>
          <a:stretch>
            <a:fillRect/>
          </a:stretch>
        </p:blipFill>
        <p:spPr>
          <a:xfrm>
            <a:off x="6136897" y="621792"/>
            <a:ext cx="2034785" cy="1070705"/>
          </a:xfrm>
          <a:prstGeom prst="rect">
            <a:avLst/>
          </a:prstGeom>
        </p:spPr>
      </p:pic>
      <p:pic>
        <p:nvPicPr>
          <p:cNvPr id="20" name="Image 8" descr="unpacked/ppt/media/image28.png">    </p:cNvPr>
          <p:cNvPicPr>
            <a:picLocks noChangeAspect="1"/>
          </p:cNvPicPr>
          <p:nvPr/>
        </p:nvPicPr>
        <p:blipFill>
          <a:blip r:embed="rId9"/>
          <a:stretch>
            <a:fillRect/>
          </a:stretch>
        </p:blipFill>
        <p:spPr>
          <a:xfrm>
            <a:off x="9824389" y="621792"/>
            <a:ext cx="2053667" cy="1070705"/>
          </a:xfrm>
          <a:prstGeom prst="rect">
            <a:avLst/>
          </a:prstGeom>
        </p:spPr>
      </p:pic>
      <p:pic>
        <p:nvPicPr>
          <p:cNvPr id="21" name="Image 9" descr="unpacked/ppt/media/image29.png">    </p:cNvPr>
          <p:cNvPicPr>
            <a:picLocks noChangeAspect="1"/>
          </p:cNvPicPr>
          <p:nvPr/>
        </p:nvPicPr>
        <p:blipFill>
          <a:blip r:embed="rId10"/>
          <a:stretch>
            <a:fillRect/>
          </a:stretch>
        </p:blipFill>
        <p:spPr>
          <a:xfrm>
            <a:off x="8169461" y="816162"/>
            <a:ext cx="1692692" cy="566452"/>
          </a:xfrm>
          <a:prstGeom prst="rect">
            <a:avLst/>
          </a:prstGeom>
        </p:spPr>
      </p:pic>
      <p:sp>
        <p:nvSpPr>
          <p:cNvPr id="22" name="Shape 10"/>
          <p:cNvSpPr/>
          <p:nvPr/>
        </p:nvSpPr>
        <p:spPr>
          <a:xfrm>
            <a:off x="6008881" y="1966817"/>
            <a:ext cx="5997191" cy="3047384"/>
          </a:xfrm>
          <a:prstGeom prst="roundRect">
            <a:avLst>
              <a:gd name="adj" fmla="val 900"/>
            </a:avLst>
          </a:prstGeom>
          <a:solidFill>
            <a:srgbClr val="FFFFFF"/>
          </a:solidFill>
          <a:ln w="12700">
            <a:solidFill>
              <a:srgbClr val="CFDCE0"/>
            </a:solidFill>
            <a:prstDash val="solid"/>
          </a:ln>
        </p:spPr>
      </p:sp>
      <p:sp>
        <p:nvSpPr>
          <p:cNvPr id="23" name="Shape 11"/>
          <p:cNvSpPr/>
          <p:nvPr/>
        </p:nvSpPr>
        <p:spPr>
          <a:xfrm>
            <a:off x="6136897" y="2094833"/>
            <a:ext cx="489204" cy="256032"/>
          </a:xfrm>
          <a:prstGeom prst="roundRect">
            <a:avLst>
              <a:gd name="adj" fmla="val 25000"/>
            </a:avLst>
          </a:prstGeom>
          <a:solidFill>
            <a:srgbClr val="0F7A85"/>
          </a:solidFill>
          <a:ln w="12700">
            <a:solidFill>
              <a:srgbClr val="0F7A85"/>
            </a:solidFill>
            <a:prstDash val="solid"/>
          </a:ln>
        </p:spPr>
      </p:sp>
      <p:sp>
        <p:nvSpPr>
          <p:cNvPr id="24" name="Text 12"/>
          <p:cNvSpPr/>
          <p:nvPr/>
        </p:nvSpPr>
        <p:spPr>
          <a:xfrm>
            <a:off x="6136897" y="2094833"/>
            <a:ext cx="489204" cy="256032"/>
          </a:xfrm>
          <a:prstGeom prst="rect">
            <a:avLst/>
          </a:prstGeom>
          <a:noFill/>
          <a:ln/>
        </p:spPr>
        <p:txBody>
          <a:bodyPr wrap="square" lIns="0" tIns="0" rIns="0" bIns="0" rtlCol="0" anchor="ctr"/>
          <a:lstStyle/>
          <a:p>
            <a:pPr algn="ctr" indent="0" marL="0">
              <a:buNone/>
            </a:pPr>
            <a:r>
              <a:rPr lang="en-US" sz="1000" b="1" spc="40" kern="0" dirty="0">
                <a:solidFill>
                  <a:srgbClr val="FFFFFF"/>
                </a:solidFill>
                <a:latin typeface="Arial" pitchFamily="34" charset="0"/>
                <a:ea typeface="Arial" pitchFamily="34" charset="-122"/>
                <a:cs typeface="Arial" pitchFamily="34" charset="-120"/>
              </a:rPr>
              <a:t>1.3.3</a:t>
            </a:r>
            <a:endParaRPr lang="en-US" sz="1000" dirty="0"/>
          </a:p>
        </p:txBody>
      </p:sp>
      <p:sp>
        <p:nvSpPr>
          <p:cNvPr id="25" name="Text 13"/>
          <p:cNvSpPr/>
          <p:nvPr/>
        </p:nvSpPr>
        <p:spPr>
          <a:xfrm>
            <a:off x="6735829" y="2039969"/>
            <a:ext cx="4685027" cy="420624"/>
          </a:xfrm>
          <a:prstGeom prst="rect">
            <a:avLst/>
          </a:prstGeom>
          <a:noFill/>
          <a:ln/>
        </p:spPr>
        <p:txBody>
          <a:bodyPr wrap="square" lIns="0" tIns="0" rIns="0" bIns="0" rtlCol="0" anchor="ctr"/>
          <a:lstStyle/>
          <a:p>
            <a:pPr indent="0" marL="0">
              <a:lnSpc>
                <a:spcPct val="92000"/>
              </a:lnSpc>
              <a:buNone/>
            </a:pPr>
            <a:r>
              <a:rPr lang="en-US" sz="1300" b="1" dirty="0">
                <a:solidFill>
                  <a:srgbClr val="13252E"/>
                </a:solidFill>
                <a:latin typeface="Arial" pitchFamily="34" charset="0"/>
                <a:ea typeface="Arial" pitchFamily="34" charset="-122"/>
                <a:cs typeface="Arial" pitchFamily="34" charset="-120"/>
              </a:rPr>
              <a:t>Switching</a:t>
            </a:r>
            <a:endParaRPr lang="en-US" sz="1300" dirty="0"/>
          </a:p>
        </p:txBody>
      </p:sp>
      <p:sp>
        <p:nvSpPr>
          <p:cNvPr id="26" name="Text 14"/>
          <p:cNvSpPr/>
          <p:nvPr/>
        </p:nvSpPr>
        <p:spPr>
          <a:xfrm>
            <a:off x="11420856" y="2067401"/>
            <a:ext cx="457200" cy="310896"/>
          </a:xfrm>
          <a:prstGeom prst="rect">
            <a:avLst/>
          </a:prstGeom>
          <a:noFill/>
          <a:ln/>
        </p:spPr>
        <p:txBody>
          <a:bodyPr wrap="square" lIns="0" tIns="0" rIns="0" bIns="0" rtlCol="0" anchor="ctr"/>
          <a:lstStyle/>
          <a:p>
            <a:pPr algn="r" indent="0" marL="0">
              <a:buNone/>
            </a:pPr>
            <a:r>
              <a:rPr lang="en-US" sz="800" dirty="0">
                <a:solidFill>
                  <a:srgbClr val="6B838D"/>
                </a:solidFill>
                <a:latin typeface="Arial" pitchFamily="34" charset="0"/>
                <a:ea typeface="Arial" pitchFamily="34" charset="-122"/>
                <a:cs typeface="Arial" pitchFamily="34" charset="-120"/>
              </a:rPr>
              <a:t>1.23</a:t>
            </a:r>
            <a:endParaRPr lang="en-US" sz="800" dirty="0"/>
          </a:p>
        </p:txBody>
      </p:sp>
      <p:sp>
        <p:nvSpPr>
          <p:cNvPr id="27" name="Text 15"/>
          <p:cNvSpPr/>
          <p:nvPr/>
        </p:nvSpPr>
        <p:spPr>
          <a:xfrm>
            <a:off x="6136897" y="2424017"/>
            <a:ext cx="5741159" cy="2480456"/>
          </a:xfrm>
          <a:prstGeom prst="rect">
            <a:avLst/>
          </a:prstGeom>
          <a:noFill/>
          <a:ln/>
        </p:spPr>
        <p:txBody>
          <a:bodyPr wrap="square" lIns="0" tIns="0" rIns="0" bIns="0" rtlCol="0" anchor="t"/>
          <a:lstStyle/>
          <a:p>
            <a:pPr indent="0" marL="0">
              <a:lnSpc>
                <a:spcPct val="124000"/>
              </a:lnSpc>
              <a:spcAft>
                <a:spcPts val="400"/>
              </a:spcAft>
              <a:buNone/>
            </a:pPr>
            <a:r>
              <a:rPr lang="en-US" sz="1300" dirty="0">
                <a:solidFill>
                  <a:srgbClr val="1E2E36"/>
                </a:solidFill>
                <a:latin typeface="Arial" pitchFamily="34" charset="0"/>
                <a:ea typeface="Arial" pitchFamily="34" charset="-122"/>
                <a:cs typeface="Arial" pitchFamily="34" charset="-120"/>
              </a:rPr>
              <a:t>•  An internet is a switched network in which a switch connects at least two links together.</a:t>
            </a:r>
            <a:endParaRPr lang="en-US" sz="1300" dirty="0"/>
          </a:p>
          <a:p>
            <a:pPr indent="0" marL="0">
              <a:lnSpc>
                <a:spcPct val="124000"/>
              </a:lnSpc>
              <a:spcAft>
                <a:spcPts val="400"/>
              </a:spcAft>
              <a:buNone/>
            </a:pPr>
            <a:r>
              <a:rPr lang="en-US" sz="1300" dirty="0">
                <a:solidFill>
                  <a:srgbClr val="1E2E36"/>
                </a:solidFill>
                <a:latin typeface="Arial" pitchFamily="34" charset="0"/>
                <a:ea typeface="Arial" pitchFamily="34" charset="-122"/>
                <a:cs typeface="Arial" pitchFamily="34" charset="-120"/>
              </a:rPr>
              <a:t>•  A switch needs to forward data from a network to another network when required.</a:t>
            </a:r>
            <a:endParaRPr lang="en-US" sz="1300" dirty="0"/>
          </a:p>
          <a:p>
            <a:pPr indent="0" marL="0">
              <a:lnSpc>
                <a:spcPct val="124000"/>
              </a:lnSpc>
              <a:spcAft>
                <a:spcPts val="400"/>
              </a:spcAft>
              <a:buNone/>
            </a:pPr>
            <a:r>
              <a:rPr lang="en-US" sz="1300" dirty="0">
                <a:solidFill>
                  <a:srgbClr val="1E2E36"/>
                </a:solidFill>
                <a:latin typeface="Arial" pitchFamily="34" charset="0"/>
                <a:ea typeface="Arial" pitchFamily="34" charset="-122"/>
                <a:cs typeface="Arial" pitchFamily="34" charset="-120"/>
              </a:rPr>
              <a:t>•  The two most common types of switched networks are circuit-switched and packet-switched networks.</a:t>
            </a:r>
            <a:endParaRPr lang="en-US" sz="1300" dirty="0"/>
          </a:p>
          <a:p>
            <a:pPr indent="0" marL="0">
              <a:lnSpc>
                <a:spcPct val="124000"/>
              </a:lnSpc>
              <a:spcAft>
                <a:spcPts val="400"/>
              </a:spcAft>
              <a:buNone/>
            </a:pPr>
            <a:r>
              <a:rPr lang="en-US" sz="1300" dirty="0">
                <a:solidFill>
                  <a:srgbClr val="1E2E36"/>
                </a:solidFill>
                <a:latin typeface="Arial" pitchFamily="34" charset="0"/>
                <a:ea typeface="Arial" pitchFamily="34" charset="-122"/>
                <a:cs typeface="Arial" pitchFamily="34" charset="-120"/>
              </a:rPr>
              <a:t>•  We discuss both next.</a:t>
            </a:r>
            <a:endParaRPr lang="en-US" sz="13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E9EFF1"/>
        </a:solidFill>
      </p:bgPr>
    </p:bg>
    <p:spTree>
      <p:nvGrpSpPr>
        <p:cNvPr id="1" name=""/>
        <p:cNvGrpSpPr/>
        <p:nvPr/>
      </p:nvGrpSpPr>
      <p:grpSpPr>
        <a:xfrm>
          <a:off x="0" y="0"/>
          <a:ext cx="0" cy="0"/>
          <a:chOff x="0" y="0"/>
          <a:chExt cx="0" cy="0"/>
        </a:xfrm>
      </p:grpSpPr>
      <p:sp>
        <p:nvSpPr>
          <p:cNvPr id="2" name="Shape 0"/>
          <p:cNvSpPr/>
          <p:nvPr/>
        </p:nvSpPr>
        <p:spPr>
          <a:xfrm>
            <a:off x="228600" y="1255584"/>
            <a:ext cx="6626834" cy="4346833"/>
          </a:xfrm>
          <a:prstGeom prst="roundRect">
            <a:avLst>
              <a:gd name="adj" fmla="val 631"/>
            </a:avLst>
          </a:prstGeom>
          <a:solidFill>
            <a:srgbClr val="FFFFFF"/>
          </a:solidFill>
          <a:ln w="12700">
            <a:solidFill>
              <a:srgbClr val="CFDCE0"/>
            </a:solidFill>
            <a:prstDash val="solid"/>
          </a:ln>
        </p:spPr>
      </p:sp>
      <p:sp>
        <p:nvSpPr>
          <p:cNvPr id="3" name="Shape 1"/>
          <p:cNvSpPr/>
          <p:nvPr/>
        </p:nvSpPr>
        <p:spPr>
          <a:xfrm>
            <a:off x="356616" y="1383600"/>
            <a:ext cx="841248" cy="256032"/>
          </a:xfrm>
          <a:prstGeom prst="roundRect">
            <a:avLst>
              <a:gd name="adj" fmla="val 25000"/>
            </a:avLst>
          </a:prstGeom>
          <a:solidFill>
            <a:srgbClr val="0F7A85"/>
          </a:solidFill>
          <a:ln w="12700">
            <a:solidFill>
              <a:srgbClr val="0F7A85"/>
            </a:solidFill>
            <a:prstDash val="solid"/>
          </a:ln>
        </p:spPr>
      </p:sp>
      <p:sp>
        <p:nvSpPr>
          <p:cNvPr id="4" name="Text 2"/>
          <p:cNvSpPr/>
          <p:nvPr/>
        </p:nvSpPr>
        <p:spPr>
          <a:xfrm>
            <a:off x="356616" y="1383600"/>
            <a:ext cx="841248" cy="256032"/>
          </a:xfrm>
          <a:prstGeom prst="rect">
            <a:avLst/>
          </a:prstGeom>
          <a:noFill/>
          <a:ln/>
        </p:spPr>
        <p:txBody>
          <a:bodyPr wrap="square" lIns="0" tIns="0" rIns="0" bIns="0" rtlCol="0" anchor="ctr"/>
          <a:lstStyle/>
          <a:p>
            <a:pPr algn="ctr" indent="0" marL="0">
              <a:buNone/>
            </a:pPr>
            <a:r>
              <a:rPr lang="en-US" sz="1000" b="1" spc="40" kern="0" dirty="0">
                <a:solidFill>
                  <a:srgbClr val="FFFFFF"/>
                </a:solidFill>
                <a:latin typeface="Arial" pitchFamily="34" charset="0"/>
                <a:ea typeface="Arial" pitchFamily="34" charset="-122"/>
                <a:cs typeface="Arial" pitchFamily="34" charset="-120"/>
              </a:rPr>
              <a:t>Figure 1.13</a:t>
            </a:r>
            <a:endParaRPr lang="en-US" sz="1000" dirty="0"/>
          </a:p>
        </p:txBody>
      </p:sp>
      <p:sp>
        <p:nvSpPr>
          <p:cNvPr id="5" name="Text 3"/>
          <p:cNvSpPr/>
          <p:nvPr/>
        </p:nvSpPr>
        <p:spPr>
          <a:xfrm>
            <a:off x="1307592" y="1328736"/>
            <a:ext cx="4962626" cy="420624"/>
          </a:xfrm>
          <a:prstGeom prst="rect">
            <a:avLst/>
          </a:prstGeom>
          <a:noFill/>
          <a:ln/>
        </p:spPr>
        <p:txBody>
          <a:bodyPr wrap="square" lIns="0" tIns="0" rIns="0" bIns="0" rtlCol="0" anchor="ctr"/>
          <a:lstStyle/>
          <a:p>
            <a:pPr indent="0" marL="0">
              <a:lnSpc>
                <a:spcPct val="92000"/>
              </a:lnSpc>
              <a:buNone/>
            </a:pPr>
            <a:r>
              <a:rPr lang="en-US" sz="1300" b="1" dirty="0">
                <a:solidFill>
                  <a:srgbClr val="13252E"/>
                </a:solidFill>
                <a:latin typeface="Arial" pitchFamily="34" charset="0"/>
                <a:ea typeface="Arial" pitchFamily="34" charset="-122"/>
                <a:cs typeface="Arial" pitchFamily="34" charset="-120"/>
              </a:rPr>
              <a:t>A circuit-switched network</a:t>
            </a:r>
            <a:endParaRPr lang="en-US" sz="1300" dirty="0"/>
          </a:p>
        </p:txBody>
      </p:sp>
      <p:sp>
        <p:nvSpPr>
          <p:cNvPr id="6" name="Text 4"/>
          <p:cNvSpPr/>
          <p:nvPr/>
        </p:nvSpPr>
        <p:spPr>
          <a:xfrm>
            <a:off x="6270218" y="1356168"/>
            <a:ext cx="457200" cy="310896"/>
          </a:xfrm>
          <a:prstGeom prst="rect">
            <a:avLst/>
          </a:prstGeom>
          <a:noFill/>
          <a:ln/>
        </p:spPr>
        <p:txBody>
          <a:bodyPr wrap="square" lIns="0" tIns="0" rIns="0" bIns="0" rtlCol="0" anchor="ctr"/>
          <a:lstStyle/>
          <a:p>
            <a:pPr algn="r" indent="0" marL="0">
              <a:buNone/>
            </a:pPr>
            <a:r>
              <a:rPr lang="en-US" sz="800" dirty="0">
                <a:solidFill>
                  <a:srgbClr val="6B838D"/>
                </a:solidFill>
                <a:latin typeface="Arial" pitchFamily="34" charset="0"/>
                <a:ea typeface="Arial" pitchFamily="34" charset="-122"/>
                <a:cs typeface="Arial" pitchFamily="34" charset="-120"/>
              </a:rPr>
              <a:t>1.24</a:t>
            </a:r>
            <a:endParaRPr lang="en-US" sz="800" dirty="0"/>
          </a:p>
        </p:txBody>
      </p:sp>
      <p:pic>
        <p:nvPicPr>
          <p:cNvPr id="7" name="Image 0" descr="unpacked/ppt/media/image37.png">    </p:cNvPr>
          <p:cNvPicPr>
            <a:picLocks noChangeAspect="1"/>
          </p:cNvPicPr>
          <p:nvPr/>
        </p:nvPicPr>
        <p:blipFill>
          <a:blip r:embed="rId1"/>
          <a:stretch>
            <a:fillRect/>
          </a:stretch>
        </p:blipFill>
        <p:spPr>
          <a:xfrm>
            <a:off x="4805338" y="2312306"/>
            <a:ext cx="1922079" cy="1743841"/>
          </a:xfrm>
          <a:prstGeom prst="rect">
            <a:avLst/>
          </a:prstGeom>
        </p:spPr>
      </p:pic>
      <p:pic>
        <p:nvPicPr>
          <p:cNvPr id="8" name="Image 1" descr="unpacked/ppt/media/image38.png">    </p:cNvPr>
          <p:cNvPicPr>
            <a:picLocks noChangeAspect="1"/>
          </p:cNvPicPr>
          <p:nvPr/>
        </p:nvPicPr>
        <p:blipFill>
          <a:blip r:embed="rId2"/>
          <a:stretch>
            <a:fillRect/>
          </a:stretch>
        </p:blipFill>
        <p:spPr>
          <a:xfrm>
            <a:off x="2143813" y="3143280"/>
            <a:ext cx="2709698" cy="81893"/>
          </a:xfrm>
          <a:prstGeom prst="rect">
            <a:avLst/>
          </a:prstGeom>
        </p:spPr>
      </p:pic>
      <p:pic>
        <p:nvPicPr>
          <p:cNvPr id="9" name="Image 2" descr="unpacked/ppt/media/image39.png">    </p:cNvPr>
          <p:cNvPicPr>
            <a:picLocks noChangeAspect="1"/>
          </p:cNvPicPr>
          <p:nvPr/>
        </p:nvPicPr>
        <p:blipFill>
          <a:blip r:embed="rId3"/>
          <a:stretch>
            <a:fillRect/>
          </a:stretch>
        </p:blipFill>
        <p:spPr>
          <a:xfrm>
            <a:off x="356616" y="2254499"/>
            <a:ext cx="1847412" cy="1743841"/>
          </a:xfrm>
          <a:prstGeom prst="rect">
            <a:avLst/>
          </a:prstGeom>
        </p:spPr>
      </p:pic>
      <p:pic>
        <p:nvPicPr>
          <p:cNvPr id="10" name="Image 3" descr="unpacked/ppt/media/image40.png">    </p:cNvPr>
          <p:cNvPicPr>
            <a:picLocks noChangeAspect="1"/>
          </p:cNvPicPr>
          <p:nvPr/>
        </p:nvPicPr>
        <p:blipFill>
          <a:blip r:embed="rId4"/>
          <a:stretch>
            <a:fillRect/>
          </a:stretch>
        </p:blipFill>
        <p:spPr>
          <a:xfrm>
            <a:off x="2347341" y="1694496"/>
            <a:ext cx="2303845" cy="626241"/>
          </a:xfrm>
          <a:prstGeom prst="rect">
            <a:avLst/>
          </a:prstGeom>
        </p:spPr>
      </p:pic>
      <p:pic>
        <p:nvPicPr>
          <p:cNvPr id="11" name="Image 4" descr="unpacked/ppt/media/image41.jpeg">    </p:cNvPr>
          <p:cNvPicPr>
            <a:picLocks noChangeAspect="1"/>
          </p:cNvPicPr>
          <p:nvPr/>
        </p:nvPicPr>
        <p:blipFill>
          <a:blip r:embed="rId5"/>
          <a:stretch>
            <a:fillRect/>
          </a:stretch>
        </p:blipFill>
        <p:spPr>
          <a:xfrm>
            <a:off x="1554813" y="3672751"/>
            <a:ext cx="1575786" cy="1801648"/>
          </a:xfrm>
          <a:prstGeom prst="rect">
            <a:avLst/>
          </a:prstGeom>
        </p:spPr>
      </p:pic>
      <p:pic>
        <p:nvPicPr>
          <p:cNvPr id="12" name="Image 5" descr="unpacked/ppt/media/image42.jpeg">    </p:cNvPr>
          <p:cNvPicPr>
            <a:picLocks noChangeAspect="1"/>
          </p:cNvPicPr>
          <p:nvPr/>
        </p:nvPicPr>
        <p:blipFill>
          <a:blip r:embed="rId6"/>
          <a:stretch>
            <a:fillRect/>
          </a:stretch>
        </p:blipFill>
        <p:spPr>
          <a:xfrm>
            <a:off x="3346826" y="3672752"/>
            <a:ext cx="2608721" cy="1801648"/>
          </a:xfrm>
          <a:prstGeom prst="rect">
            <a:avLst/>
          </a:prstGeom>
        </p:spPr>
      </p:pic>
      <p:sp>
        <p:nvSpPr>
          <p:cNvPr id="13" name="Shape 5"/>
          <p:cNvSpPr/>
          <p:nvPr/>
        </p:nvSpPr>
        <p:spPr>
          <a:xfrm>
            <a:off x="7240639" y="1825414"/>
            <a:ext cx="4572251" cy="3207172"/>
          </a:xfrm>
          <a:prstGeom prst="roundRect">
            <a:avLst>
              <a:gd name="adj" fmla="val 855"/>
            </a:avLst>
          </a:prstGeom>
          <a:solidFill>
            <a:srgbClr val="FFFFFF"/>
          </a:solidFill>
          <a:ln w="12700">
            <a:solidFill>
              <a:srgbClr val="CFDCE0"/>
            </a:solidFill>
            <a:prstDash val="solid"/>
          </a:ln>
        </p:spPr>
      </p:sp>
      <p:sp>
        <p:nvSpPr>
          <p:cNvPr id="14" name="Shape 6"/>
          <p:cNvSpPr/>
          <p:nvPr/>
        </p:nvSpPr>
        <p:spPr>
          <a:xfrm>
            <a:off x="7368655" y="1953430"/>
            <a:ext cx="841248" cy="256032"/>
          </a:xfrm>
          <a:prstGeom prst="roundRect">
            <a:avLst>
              <a:gd name="adj" fmla="val 25000"/>
            </a:avLst>
          </a:prstGeom>
          <a:solidFill>
            <a:srgbClr val="0F7A85"/>
          </a:solidFill>
          <a:ln w="12700">
            <a:solidFill>
              <a:srgbClr val="0F7A85"/>
            </a:solidFill>
            <a:prstDash val="solid"/>
          </a:ln>
        </p:spPr>
      </p:sp>
      <p:sp>
        <p:nvSpPr>
          <p:cNvPr id="15" name="Text 7"/>
          <p:cNvSpPr/>
          <p:nvPr/>
        </p:nvSpPr>
        <p:spPr>
          <a:xfrm>
            <a:off x="7368655" y="1953430"/>
            <a:ext cx="841248" cy="256032"/>
          </a:xfrm>
          <a:prstGeom prst="rect">
            <a:avLst/>
          </a:prstGeom>
          <a:noFill/>
          <a:ln/>
        </p:spPr>
        <p:txBody>
          <a:bodyPr wrap="square" lIns="0" tIns="0" rIns="0" bIns="0" rtlCol="0" anchor="ctr"/>
          <a:lstStyle/>
          <a:p>
            <a:pPr algn="ctr" indent="0" marL="0">
              <a:buNone/>
            </a:pPr>
            <a:r>
              <a:rPr lang="en-US" sz="1000" b="1" spc="40" kern="0" dirty="0">
                <a:solidFill>
                  <a:srgbClr val="FFFFFF"/>
                </a:solidFill>
                <a:latin typeface="Arial" pitchFamily="34" charset="0"/>
                <a:ea typeface="Arial" pitchFamily="34" charset="-122"/>
                <a:cs typeface="Arial" pitchFamily="34" charset="-120"/>
              </a:rPr>
              <a:t>Figure 1.14</a:t>
            </a:r>
            <a:endParaRPr lang="en-US" sz="1000" dirty="0"/>
          </a:p>
        </p:txBody>
      </p:sp>
      <p:sp>
        <p:nvSpPr>
          <p:cNvPr id="16" name="Text 8"/>
          <p:cNvSpPr/>
          <p:nvPr/>
        </p:nvSpPr>
        <p:spPr>
          <a:xfrm>
            <a:off x="8319631" y="1898566"/>
            <a:ext cx="2908043" cy="420624"/>
          </a:xfrm>
          <a:prstGeom prst="rect">
            <a:avLst/>
          </a:prstGeom>
          <a:noFill/>
          <a:ln/>
        </p:spPr>
        <p:txBody>
          <a:bodyPr wrap="square" lIns="0" tIns="0" rIns="0" bIns="0" rtlCol="0" anchor="ctr"/>
          <a:lstStyle/>
          <a:p>
            <a:pPr indent="0" marL="0">
              <a:lnSpc>
                <a:spcPct val="92000"/>
              </a:lnSpc>
              <a:buNone/>
            </a:pPr>
            <a:r>
              <a:rPr lang="en-US" sz="1300" b="1" dirty="0">
                <a:solidFill>
                  <a:srgbClr val="13252E"/>
                </a:solidFill>
                <a:latin typeface="Arial" pitchFamily="34" charset="0"/>
                <a:ea typeface="Arial" pitchFamily="34" charset="-122"/>
                <a:cs typeface="Arial" pitchFamily="34" charset="-120"/>
              </a:rPr>
              <a:t>A packet-switched network</a:t>
            </a:r>
            <a:endParaRPr lang="en-US" sz="1300" dirty="0"/>
          </a:p>
        </p:txBody>
      </p:sp>
      <p:sp>
        <p:nvSpPr>
          <p:cNvPr id="17" name="Text 9"/>
          <p:cNvSpPr/>
          <p:nvPr/>
        </p:nvSpPr>
        <p:spPr>
          <a:xfrm>
            <a:off x="11227674" y="1925998"/>
            <a:ext cx="457200" cy="310896"/>
          </a:xfrm>
          <a:prstGeom prst="rect">
            <a:avLst/>
          </a:prstGeom>
          <a:noFill/>
          <a:ln/>
        </p:spPr>
        <p:txBody>
          <a:bodyPr wrap="square" lIns="0" tIns="0" rIns="0" bIns="0" rtlCol="0" anchor="ctr"/>
          <a:lstStyle/>
          <a:p>
            <a:pPr algn="r" indent="0" marL="0">
              <a:buNone/>
            </a:pPr>
            <a:r>
              <a:rPr lang="en-US" sz="800" dirty="0">
                <a:solidFill>
                  <a:srgbClr val="6B838D"/>
                </a:solidFill>
                <a:latin typeface="Arial" pitchFamily="34" charset="0"/>
                <a:ea typeface="Arial" pitchFamily="34" charset="-122"/>
                <a:cs typeface="Arial" pitchFamily="34" charset="-120"/>
              </a:rPr>
              <a:t>1.25</a:t>
            </a:r>
            <a:endParaRPr lang="en-US" sz="800" dirty="0"/>
          </a:p>
        </p:txBody>
      </p:sp>
      <p:pic>
        <p:nvPicPr>
          <p:cNvPr id="18" name="Image 6" descr="unpacked/ppt/media/image43.png">    </p:cNvPr>
          <p:cNvPicPr>
            <a:picLocks noChangeAspect="1"/>
          </p:cNvPicPr>
          <p:nvPr/>
        </p:nvPicPr>
        <p:blipFill>
          <a:blip r:embed="rId7"/>
          <a:stretch>
            <a:fillRect/>
          </a:stretch>
        </p:blipFill>
        <p:spPr>
          <a:xfrm>
            <a:off x="7368655" y="2892124"/>
            <a:ext cx="1445555" cy="1243671"/>
          </a:xfrm>
          <a:prstGeom prst="rect">
            <a:avLst/>
          </a:prstGeom>
        </p:spPr>
      </p:pic>
      <p:pic>
        <p:nvPicPr>
          <p:cNvPr id="19" name="Image 7" descr="unpacked/ppt/media/image44.png">    </p:cNvPr>
          <p:cNvPicPr>
            <a:picLocks noChangeAspect="1"/>
          </p:cNvPicPr>
          <p:nvPr/>
        </p:nvPicPr>
        <p:blipFill>
          <a:blip r:embed="rId8"/>
          <a:stretch>
            <a:fillRect/>
          </a:stretch>
        </p:blipFill>
        <p:spPr>
          <a:xfrm>
            <a:off x="10271689" y="2892124"/>
            <a:ext cx="1413185" cy="1243671"/>
          </a:xfrm>
          <a:prstGeom prst="rect">
            <a:avLst/>
          </a:prstGeom>
        </p:spPr>
      </p:pic>
      <p:pic>
        <p:nvPicPr>
          <p:cNvPr id="20" name="Image 8" descr="unpacked/ppt/media/image45.png">    </p:cNvPr>
          <p:cNvPicPr>
            <a:picLocks noChangeAspect="1"/>
          </p:cNvPicPr>
          <p:nvPr/>
        </p:nvPicPr>
        <p:blipFill>
          <a:blip r:embed="rId9"/>
          <a:stretch>
            <a:fillRect/>
          </a:stretch>
        </p:blipFill>
        <p:spPr>
          <a:xfrm>
            <a:off x="8554402" y="3484997"/>
            <a:ext cx="1970281" cy="57924"/>
          </a:xfrm>
          <a:prstGeom prst="rect">
            <a:avLst/>
          </a:prstGeom>
        </p:spPr>
      </p:pic>
      <p:pic>
        <p:nvPicPr>
          <p:cNvPr id="21" name="Image 9" descr="unpacked/ppt/media/image46.png">    </p:cNvPr>
          <p:cNvPicPr>
            <a:picLocks noChangeAspect="1"/>
          </p:cNvPicPr>
          <p:nvPr/>
        </p:nvPicPr>
        <p:blipFill>
          <a:blip r:embed="rId10"/>
          <a:stretch>
            <a:fillRect/>
          </a:stretch>
        </p:blipFill>
        <p:spPr>
          <a:xfrm>
            <a:off x="8700065" y="2264326"/>
            <a:ext cx="1612513" cy="442951"/>
          </a:xfrm>
          <a:prstGeom prst="rect">
            <a:avLst/>
          </a:prstGeom>
        </p:spPr>
      </p:pic>
      <p:pic>
        <p:nvPicPr>
          <p:cNvPr id="22" name="Image 10" descr="unpacked/ppt/media/image47.jpeg">    </p:cNvPr>
          <p:cNvPicPr>
            <a:picLocks noChangeAspect="1"/>
          </p:cNvPicPr>
          <p:nvPr/>
        </p:nvPicPr>
        <p:blipFill>
          <a:blip r:embed="rId11"/>
          <a:stretch>
            <a:fillRect/>
          </a:stretch>
        </p:blipFill>
        <p:spPr>
          <a:xfrm>
            <a:off x="8558049" y="3736712"/>
            <a:ext cx="1754528" cy="1167858"/>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19</Slides>
  <Notes>19</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19</vt:i4>
      </vt:variant>
    </vt:vector>
  </HeadingPairs>
  <TitlesOfParts>
    <vt:vector size="22"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2026-08-31T01:44:49Z</dcterms:created>
  <dcterms:modified xsi:type="dcterms:W3CDTF">2026-08-31T01:44:49Z</dcterms:modified>
</cp:coreProperties>
</file>