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2"/>
  </p:notesMasterIdLst>
  <p:sldIdLst>
    <p:sldId id="256" r:id="rId2"/>
    <p:sldId id="257" r:id="rId3"/>
    <p:sldId id="258" r:id="rId4"/>
    <p:sldId id="262" r:id="rId5"/>
    <p:sldId id="263" r:id="rId6"/>
    <p:sldId id="259" r:id="rId7"/>
    <p:sldId id="264" r:id="rId8"/>
    <p:sldId id="260" r:id="rId9"/>
    <p:sldId id="261" r:id="rId10"/>
    <p:sldId id="265" r:id="rId11"/>
    <p:sldId id="267" r:id="rId12"/>
    <p:sldId id="268" r:id="rId13"/>
    <p:sldId id="279" r:id="rId14"/>
    <p:sldId id="272" r:id="rId15"/>
    <p:sldId id="273" r:id="rId16"/>
    <p:sldId id="269" r:id="rId17"/>
    <p:sldId id="270" r:id="rId18"/>
    <p:sldId id="276" r:id="rId19"/>
    <p:sldId id="277" r:id="rId20"/>
    <p:sldId id="275" r:id="rId21"/>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07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89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8C12BF-F0DE-4C10-8F62-C623DBE67A09}" type="datetimeFigureOut">
              <a:rPr lang="ko-KR" altLang="en-US" smtClean="0"/>
              <a:t>2015-10-20</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0E36C8-7A49-4052-A6C3-181A950F34BB}" type="slidenum">
              <a:rPr lang="ko-KR" altLang="en-US" smtClean="0"/>
              <a:t>‹#›</a:t>
            </a:fld>
            <a:endParaRPr lang="ko-KR" altLang="en-US"/>
          </a:p>
        </p:txBody>
      </p:sp>
    </p:spTree>
    <p:extLst>
      <p:ext uri="{BB962C8B-B14F-4D97-AF65-F5344CB8AC3E}">
        <p14:creationId xmlns:p14="http://schemas.microsoft.com/office/powerpoint/2010/main" val="381716865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RFC3484 </a:t>
            </a:r>
            <a:r>
              <a:rPr lang="en-US" altLang="ko-KR" dirty="0" smtClean="0">
                <a:sym typeface="Wingdings" panose="05000000000000000000" pitchFamily="2" charset="2"/>
              </a:rPr>
              <a:t> </a:t>
            </a:r>
            <a:r>
              <a:rPr lang="en-US" altLang="ko-KR" dirty="0" smtClean="0"/>
              <a:t>RFC6724</a:t>
            </a:r>
            <a:endParaRPr lang="ko-KR" altLang="en-US" dirty="0"/>
          </a:p>
        </p:txBody>
      </p:sp>
      <p:sp>
        <p:nvSpPr>
          <p:cNvPr id="4" name="슬라이드 번호 개체 틀 3"/>
          <p:cNvSpPr>
            <a:spLocks noGrp="1"/>
          </p:cNvSpPr>
          <p:nvPr>
            <p:ph type="sldNum" sz="quarter" idx="10"/>
          </p:nvPr>
        </p:nvSpPr>
        <p:spPr/>
        <p:txBody>
          <a:bodyPr/>
          <a:lstStyle/>
          <a:p>
            <a:fld id="{880E36C8-7A49-4052-A6C3-181A950F34BB}" type="slidenum">
              <a:rPr lang="ko-KR" altLang="en-US" smtClean="0"/>
              <a:t>7</a:t>
            </a:fld>
            <a:endParaRPr lang="ko-KR" altLang="en-US"/>
          </a:p>
        </p:txBody>
      </p:sp>
    </p:spTree>
    <p:extLst>
      <p:ext uri="{BB962C8B-B14F-4D97-AF65-F5344CB8AC3E}">
        <p14:creationId xmlns:p14="http://schemas.microsoft.com/office/powerpoint/2010/main" val="4250209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80E36C8-7A49-4052-A6C3-181A950F34BB}" type="slidenum">
              <a:rPr lang="ko-KR" altLang="en-US" smtClean="0"/>
              <a:t>9</a:t>
            </a:fld>
            <a:endParaRPr lang="ko-KR" altLang="en-US"/>
          </a:p>
        </p:txBody>
      </p:sp>
    </p:spTree>
    <p:extLst>
      <p:ext uri="{BB962C8B-B14F-4D97-AF65-F5344CB8AC3E}">
        <p14:creationId xmlns:p14="http://schemas.microsoft.com/office/powerpoint/2010/main" val="4229195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80E36C8-7A49-4052-A6C3-181A950F34BB}" type="slidenum">
              <a:rPr lang="ko-KR" altLang="en-US" smtClean="0"/>
              <a:t>12</a:t>
            </a:fld>
            <a:endParaRPr lang="ko-KR" altLang="en-US"/>
          </a:p>
        </p:txBody>
      </p:sp>
    </p:spTree>
    <p:extLst>
      <p:ext uri="{BB962C8B-B14F-4D97-AF65-F5344CB8AC3E}">
        <p14:creationId xmlns:p14="http://schemas.microsoft.com/office/powerpoint/2010/main" val="1458099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80E36C8-7A49-4052-A6C3-181A950F34BB}" type="slidenum">
              <a:rPr lang="ko-KR" altLang="en-US" smtClean="0"/>
              <a:t>13</a:t>
            </a:fld>
            <a:endParaRPr lang="ko-KR" altLang="en-US"/>
          </a:p>
        </p:txBody>
      </p:sp>
    </p:spTree>
    <p:extLst>
      <p:ext uri="{BB962C8B-B14F-4D97-AF65-F5344CB8AC3E}">
        <p14:creationId xmlns:p14="http://schemas.microsoft.com/office/powerpoint/2010/main" val="3006724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80E36C8-7A49-4052-A6C3-181A950F34BB}" type="slidenum">
              <a:rPr lang="ko-KR" altLang="en-US" smtClean="0"/>
              <a:t>14</a:t>
            </a:fld>
            <a:endParaRPr lang="ko-KR" altLang="en-US"/>
          </a:p>
        </p:txBody>
      </p:sp>
    </p:spTree>
    <p:extLst>
      <p:ext uri="{BB962C8B-B14F-4D97-AF65-F5344CB8AC3E}">
        <p14:creationId xmlns:p14="http://schemas.microsoft.com/office/powerpoint/2010/main" val="151413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80E36C8-7A49-4052-A6C3-181A950F34BB}" type="slidenum">
              <a:rPr lang="ko-KR" altLang="en-US" smtClean="0"/>
              <a:t>15</a:t>
            </a:fld>
            <a:endParaRPr lang="ko-KR" altLang="en-US"/>
          </a:p>
        </p:txBody>
      </p:sp>
    </p:spTree>
    <p:extLst>
      <p:ext uri="{BB962C8B-B14F-4D97-AF65-F5344CB8AC3E}">
        <p14:creationId xmlns:p14="http://schemas.microsoft.com/office/powerpoint/2010/main" val="1414928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80E36C8-7A49-4052-A6C3-181A950F34BB}" type="slidenum">
              <a:rPr lang="ko-KR" altLang="en-US" smtClean="0"/>
              <a:t>18</a:t>
            </a:fld>
            <a:endParaRPr lang="ko-KR" altLang="en-US"/>
          </a:p>
        </p:txBody>
      </p:sp>
    </p:spTree>
    <p:extLst>
      <p:ext uri="{BB962C8B-B14F-4D97-AF65-F5344CB8AC3E}">
        <p14:creationId xmlns:p14="http://schemas.microsoft.com/office/powerpoint/2010/main" val="109246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80E36C8-7A49-4052-A6C3-181A950F34BB}" type="slidenum">
              <a:rPr lang="ko-KR" altLang="en-US" smtClean="0"/>
              <a:t>19</a:t>
            </a:fld>
            <a:endParaRPr lang="ko-KR" altLang="en-US"/>
          </a:p>
        </p:txBody>
      </p:sp>
    </p:spTree>
    <p:extLst>
      <p:ext uri="{BB962C8B-B14F-4D97-AF65-F5344CB8AC3E}">
        <p14:creationId xmlns:p14="http://schemas.microsoft.com/office/powerpoint/2010/main" val="3362902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lvl1pPr>
              <a:defRPr sz="36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634082"/>
          </a:xfrm>
        </p:spPr>
        <p:txBody>
          <a:bodyPr>
            <a:normAutofit/>
          </a:bodyPr>
          <a:lstStyle>
            <a:lvl1pPr>
              <a:defRPr sz="36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457200" y="1124744"/>
            <a:ext cx="8229600" cy="5112568"/>
          </a:xfrm>
        </p:spPr>
        <p:txBody>
          <a:bodyPr>
            <a:normAutofit/>
          </a:bodyPr>
          <a:lstStyle>
            <a:lvl1pPr>
              <a:defRPr sz="2400"/>
            </a:lvl1pPr>
            <a:lvl2pPr>
              <a:defRPr sz="2000"/>
            </a:lvl2pPr>
            <a:lvl3pPr>
              <a:defRPr sz="1800"/>
            </a:lvl3pPr>
            <a:lvl4pPr>
              <a:defRPr sz="1600"/>
            </a:lvl4pPr>
            <a:lvl5pPr>
              <a:defRPr sz="1600"/>
            </a:lvl5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5" name="바닥글 개체 틀 4"/>
          <p:cNvSpPr>
            <a:spLocks noGrp="1"/>
          </p:cNvSpPr>
          <p:nvPr>
            <p:ph type="ftr" sz="quarter" idx="11"/>
          </p:nvPr>
        </p:nvSpPr>
        <p:spPr/>
        <p:txBody>
          <a:bodyPr/>
          <a:lstStyle/>
          <a:p>
            <a:r>
              <a:rPr lang="en-US" altLang="ko-KR" dirty="0" smtClean="0"/>
              <a:t>Section #: Section Title</a:t>
            </a:r>
            <a:endParaRPr lang="ko-KR" altLang="en-US" dirty="0"/>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B30EDBD-1C2D-4C1E-B459-B60219FAB484}" type="datetimeFigureOut">
              <a:rPr lang="ko-KR" altLang="en-US" smtClean="0"/>
              <a:pPr/>
              <a:t>2015-10-20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BEDD84E-25D4-4983-8AA1-2863C96F08D9}"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30EDBD-1C2D-4C1E-B459-B60219FAB484}" type="datetimeFigureOut">
              <a:rPr lang="ko-KR" altLang="en-US" smtClean="0"/>
              <a:pPr/>
              <a:t>2015-10-20</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DD84E-25D4-4983-8AA1-2863C96F08D9}"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20.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ietf.org/rfc/rfc3484.tx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tools.ietf.org/html/rfc6724"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lstStyle/>
          <a:p>
            <a:r>
              <a:rPr lang="en-US" altLang="ko-KR" dirty="0" smtClean="0"/>
              <a:t>5.6 : Host Processing of</a:t>
            </a:r>
            <a:br>
              <a:rPr lang="en-US" altLang="ko-KR" dirty="0" smtClean="0"/>
            </a:br>
            <a:r>
              <a:rPr lang="en-US" altLang="ko-KR" dirty="0" smtClean="0"/>
              <a:t>IP Datagrams</a:t>
            </a:r>
            <a:endParaRPr lang="ko-KR" altLang="en-US" dirty="0"/>
          </a:p>
        </p:txBody>
      </p:sp>
      <p:sp>
        <p:nvSpPr>
          <p:cNvPr id="3" name="부제목 2"/>
          <p:cNvSpPr>
            <a:spLocks noGrp="1"/>
          </p:cNvSpPr>
          <p:nvPr>
            <p:ph type="subTitle" idx="1"/>
          </p:nvPr>
        </p:nvSpPr>
        <p:spPr/>
        <p:txBody>
          <a:bodyPr/>
          <a:lstStyle/>
          <a:p>
            <a:r>
              <a:rPr lang="ko-KR" altLang="en-US" dirty="0" smtClean="0"/>
              <a:t>이홍원</a:t>
            </a:r>
            <a:endParaRPr lang="en-US" altLang="ko-KR" dirty="0" smtClean="0"/>
          </a:p>
          <a:p>
            <a:r>
              <a:rPr lang="en-US" altLang="ko-KR" dirty="0" smtClean="0"/>
              <a:t>2015020796</a:t>
            </a:r>
            <a:endParaRPr lang="ko-KR" altLang="en-US" dirty="0"/>
          </a:p>
        </p:txBody>
      </p:sp>
    </p:spTree>
    <p:extLst>
      <p:ext uri="{BB962C8B-B14F-4D97-AF65-F5344CB8AC3E}">
        <p14:creationId xmlns:p14="http://schemas.microsoft.com/office/powerpoint/2010/main" val="3811519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5.6 Host Processing of IP Datagrams</a:t>
            </a:r>
            <a:endParaRPr lang="ko-KR" altLang="en-US" dirty="0"/>
          </a:p>
        </p:txBody>
      </p:sp>
      <p:sp>
        <p:nvSpPr>
          <p:cNvPr id="3" name="내용 개체 틀 2"/>
          <p:cNvSpPr>
            <a:spLocks noGrp="1"/>
          </p:cNvSpPr>
          <p:nvPr>
            <p:ph idx="1"/>
          </p:nvPr>
        </p:nvSpPr>
        <p:spPr/>
        <p:txBody>
          <a:bodyPr/>
          <a:lstStyle/>
          <a:p>
            <a:r>
              <a:rPr lang="en-US" altLang="ko-KR" dirty="0" smtClean="0"/>
              <a:t>Hosts must consider which IP addresses to place in the Source IP Address and Destination IP Address fields</a:t>
            </a:r>
          </a:p>
          <a:p>
            <a:pPr lvl="1"/>
            <a:r>
              <a:rPr lang="en-US" altLang="ko-KR" dirty="0" smtClean="0"/>
              <a:t>Applications such as Web browsers may attempt to make connections to a named host or server that can have multiple addresses</a:t>
            </a:r>
          </a:p>
          <a:p>
            <a:pPr lvl="1"/>
            <a:r>
              <a:rPr lang="en-US" altLang="ko-KR" dirty="0" smtClean="0"/>
              <a:t>The client system making such connections may also have multiple addresses</a:t>
            </a:r>
          </a:p>
          <a:p>
            <a:r>
              <a:rPr lang="en-US" altLang="ko-KR" dirty="0" smtClean="0"/>
              <a:t>question</a:t>
            </a:r>
          </a:p>
          <a:p>
            <a:pPr lvl="1"/>
            <a:r>
              <a:rPr lang="en-US" altLang="ko-KR" dirty="0" smtClean="0"/>
              <a:t>Which address (and version of IP) should be used to send a datagram?</a:t>
            </a:r>
          </a:p>
        </p:txBody>
      </p:sp>
    </p:spTree>
    <p:extLst>
      <p:ext uri="{BB962C8B-B14F-4D97-AF65-F5344CB8AC3E}">
        <p14:creationId xmlns:p14="http://schemas.microsoft.com/office/powerpoint/2010/main" val="41195037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5.6.1 Host Models</a:t>
            </a:r>
            <a:endParaRPr lang="ko-KR" altLang="en-US" dirty="0"/>
          </a:p>
        </p:txBody>
      </p:sp>
      <p:sp>
        <p:nvSpPr>
          <p:cNvPr id="3" name="내용 개체 틀 2"/>
          <p:cNvSpPr>
            <a:spLocks noGrp="1"/>
          </p:cNvSpPr>
          <p:nvPr>
            <p:ph idx="1"/>
          </p:nvPr>
        </p:nvSpPr>
        <p:spPr/>
        <p:txBody>
          <a:bodyPr/>
          <a:lstStyle/>
          <a:p>
            <a:r>
              <a:rPr lang="en-US" altLang="ko-KR" dirty="0" smtClean="0"/>
              <a:t>strong host model</a:t>
            </a:r>
          </a:p>
          <a:p>
            <a:pPr lvl="1"/>
            <a:r>
              <a:rPr lang="en-US" altLang="ko-KR" dirty="0" smtClean="0"/>
              <a:t>A datagram is accepted for delivery to the local protocol stack only if the IP address contained in the </a:t>
            </a:r>
            <a:r>
              <a:rPr lang="en-US" altLang="ko-KR" i="1" dirty="0" smtClean="0"/>
              <a:t>Destination IP Address</a:t>
            </a:r>
            <a:r>
              <a:rPr lang="en-US" altLang="ko-KR" dirty="0" smtClean="0"/>
              <a:t> field matches one of those configured on the interface upon which the datagram arrived</a:t>
            </a:r>
          </a:p>
          <a:p>
            <a:pPr lvl="1"/>
            <a:r>
              <a:rPr lang="en-US" altLang="ko-KR" dirty="0" smtClean="0"/>
              <a:t>sending datagrams from a particular interface only if on of the interfaces’ configured addresses matches the </a:t>
            </a:r>
            <a:r>
              <a:rPr lang="en-US" altLang="ko-KR" i="1" dirty="0" smtClean="0"/>
              <a:t>Source IP Address</a:t>
            </a:r>
            <a:r>
              <a:rPr lang="en-US" altLang="ko-KR" dirty="0" smtClean="0"/>
              <a:t> field in the datagram being sent</a:t>
            </a:r>
          </a:p>
          <a:p>
            <a:r>
              <a:rPr lang="en-US" altLang="ko-KR" dirty="0" smtClean="0"/>
              <a:t>weak host model</a:t>
            </a:r>
          </a:p>
          <a:p>
            <a:pPr lvl="1"/>
            <a:r>
              <a:rPr lang="en-US" altLang="ko-KR" dirty="0" smtClean="0"/>
              <a:t>A datagram carrying destination address matching any of the local addresses may arrive on any interface and is processed by the receiving protocol stack, irrespective of the network interface upon which it arrived</a:t>
            </a:r>
            <a:endParaRPr lang="ko-KR" altLang="en-US" dirty="0"/>
          </a:p>
        </p:txBody>
      </p:sp>
    </p:spTree>
    <p:extLst>
      <p:ext uri="{BB962C8B-B14F-4D97-AF65-F5344CB8AC3E}">
        <p14:creationId xmlns:p14="http://schemas.microsoft.com/office/powerpoint/2010/main" val="4119503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5.6.1 Host Models</a:t>
            </a:r>
            <a:endParaRPr lang="ko-KR" altLang="en-US" dirty="0"/>
          </a:p>
        </p:txBody>
      </p:sp>
      <p:pic>
        <p:nvPicPr>
          <p:cNvPr id="1026" name="Picture 2"/>
          <p:cNvPicPr>
            <a:picLocks noChangeAspect="1" noChangeArrowheads="1"/>
          </p:cNvPicPr>
          <p:nvPr/>
        </p:nvPicPr>
        <p:blipFill>
          <a:blip r:embed="rId2" cstate="print"/>
          <a:srcRect/>
          <a:stretch>
            <a:fillRect/>
          </a:stretch>
        </p:blipFill>
        <p:spPr bwMode="auto">
          <a:xfrm>
            <a:off x="2143108" y="928670"/>
            <a:ext cx="5000660" cy="4263848"/>
          </a:xfrm>
          <a:prstGeom prst="rect">
            <a:avLst/>
          </a:prstGeom>
          <a:noFill/>
          <a:ln w="9525">
            <a:noFill/>
            <a:miter lim="800000"/>
            <a:headEnd/>
            <a:tailEnd/>
          </a:ln>
          <a:effectLst/>
        </p:spPr>
      </p:pic>
      <p:sp>
        <p:nvSpPr>
          <p:cNvPr id="6" name="직사각형 5"/>
          <p:cNvSpPr/>
          <p:nvPr/>
        </p:nvSpPr>
        <p:spPr>
          <a:xfrm>
            <a:off x="7500958" y="6357958"/>
            <a:ext cx="1500182" cy="338554"/>
          </a:xfrm>
          <a:prstGeom prst="rect">
            <a:avLst/>
          </a:prstGeom>
        </p:spPr>
        <p:txBody>
          <a:bodyPr wrap="square">
            <a:spAutoFit/>
          </a:bodyPr>
          <a:lstStyle/>
          <a:p>
            <a:r>
              <a:rPr lang="en-US" altLang="ko-KR" sz="800" dirty="0" smtClean="0"/>
              <a:t>- Host A: strong host model</a:t>
            </a:r>
          </a:p>
          <a:p>
            <a:r>
              <a:rPr lang="en-US" altLang="ko-KR" sz="800" dirty="0" smtClean="0"/>
              <a:t>- Host B: weak host model</a:t>
            </a:r>
            <a:endParaRPr lang="ko-KR" altLang="en-US" sz="800" dirty="0"/>
          </a:p>
        </p:txBody>
      </p:sp>
      <p:cxnSp>
        <p:nvCxnSpPr>
          <p:cNvPr id="8" name="구부러진 연결선 7"/>
          <p:cNvCxnSpPr/>
          <p:nvPr/>
        </p:nvCxnSpPr>
        <p:spPr>
          <a:xfrm rot="5400000">
            <a:off x="2643174" y="2643182"/>
            <a:ext cx="1357322" cy="642942"/>
          </a:xfrm>
          <a:prstGeom prst="curved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구부러진 연결선 8"/>
          <p:cNvCxnSpPr/>
          <p:nvPr/>
        </p:nvCxnSpPr>
        <p:spPr>
          <a:xfrm rot="10800000">
            <a:off x="3286117" y="4214819"/>
            <a:ext cx="983959" cy="745371"/>
          </a:xfrm>
          <a:prstGeom prst="curved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구부러진 연결선 11"/>
          <p:cNvCxnSpPr/>
          <p:nvPr/>
        </p:nvCxnSpPr>
        <p:spPr>
          <a:xfrm rot="16200000" flipH="1">
            <a:off x="5072066" y="2643182"/>
            <a:ext cx="1428760" cy="857256"/>
          </a:xfrm>
          <a:prstGeom prst="curvedConnector3">
            <a:avLst>
              <a:gd name="adj1" fmla="val 50000"/>
            </a:avLst>
          </a:prstGeom>
          <a:ln w="25400">
            <a:solidFill>
              <a:srgbClr val="1B07B1"/>
            </a:solidFill>
            <a:tailEnd type="arrow"/>
          </a:ln>
        </p:spPr>
        <p:style>
          <a:lnRef idx="1">
            <a:schemeClr val="accent1"/>
          </a:lnRef>
          <a:fillRef idx="0">
            <a:schemeClr val="accent1"/>
          </a:fillRef>
          <a:effectRef idx="0">
            <a:schemeClr val="accent1"/>
          </a:effectRef>
          <a:fontRef idx="minor">
            <a:schemeClr val="tx1"/>
          </a:fontRef>
        </p:style>
      </p:cxnSp>
      <p:cxnSp>
        <p:nvCxnSpPr>
          <p:cNvPr id="16" name="구부러진 연결선 15"/>
          <p:cNvCxnSpPr/>
          <p:nvPr/>
        </p:nvCxnSpPr>
        <p:spPr>
          <a:xfrm flipV="1">
            <a:off x="4929190" y="4143380"/>
            <a:ext cx="1214446" cy="785818"/>
          </a:xfrm>
          <a:prstGeom prst="curvedConnector3">
            <a:avLst>
              <a:gd name="adj1" fmla="val 50000"/>
            </a:avLst>
          </a:prstGeom>
          <a:ln w="25400">
            <a:solidFill>
              <a:srgbClr val="1B07B1"/>
            </a:solidFill>
            <a:tailEnd type="arrow"/>
          </a:ln>
        </p:spPr>
        <p:style>
          <a:lnRef idx="1">
            <a:schemeClr val="accent1"/>
          </a:lnRef>
          <a:fillRef idx="0">
            <a:schemeClr val="accent1"/>
          </a:fillRef>
          <a:effectRef idx="0">
            <a:schemeClr val="accent1"/>
          </a:effectRef>
          <a:fontRef idx="minor">
            <a:schemeClr val="tx1"/>
          </a:fontRef>
        </p:style>
      </p:cxnSp>
      <p:sp>
        <p:nvSpPr>
          <p:cNvPr id="22" name="직사각형 21"/>
          <p:cNvSpPr/>
          <p:nvPr/>
        </p:nvSpPr>
        <p:spPr>
          <a:xfrm>
            <a:off x="2000232" y="2285992"/>
            <a:ext cx="1500198" cy="428628"/>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800" b="1" dirty="0" smtClean="0">
                <a:solidFill>
                  <a:schemeClr val="tx1"/>
                </a:solidFill>
              </a:rPr>
              <a:t>IP Datagram</a:t>
            </a:r>
          </a:p>
          <a:p>
            <a:r>
              <a:rPr lang="en-US" altLang="ko-KR" sz="800" dirty="0" err="1" smtClean="0">
                <a:solidFill>
                  <a:schemeClr val="tx1"/>
                </a:solidFill>
              </a:rPr>
              <a:t>Src</a:t>
            </a:r>
            <a:r>
              <a:rPr lang="en-US" altLang="ko-KR" sz="800" dirty="0" smtClean="0">
                <a:solidFill>
                  <a:schemeClr val="tx1"/>
                </a:solidFill>
              </a:rPr>
              <a:t> IP addresses: </a:t>
            </a:r>
            <a:r>
              <a:rPr lang="en-US" altLang="ko-KR" sz="800" dirty="0" err="1" smtClean="0">
                <a:solidFill>
                  <a:schemeClr val="tx1"/>
                </a:solidFill>
              </a:rPr>
              <a:t>x.x.x.x</a:t>
            </a:r>
            <a:endParaRPr lang="en-US" altLang="ko-KR" sz="800" dirty="0" smtClean="0">
              <a:solidFill>
                <a:schemeClr val="tx1"/>
              </a:solidFill>
            </a:endParaRPr>
          </a:p>
          <a:p>
            <a:r>
              <a:rPr lang="en-US" altLang="ko-KR" sz="800" dirty="0" err="1" smtClean="0">
                <a:solidFill>
                  <a:schemeClr val="tx1"/>
                </a:solidFill>
              </a:rPr>
              <a:t>Dest</a:t>
            </a:r>
            <a:r>
              <a:rPr lang="en-US" altLang="ko-KR" sz="800" dirty="0" smtClean="0">
                <a:solidFill>
                  <a:schemeClr val="tx1"/>
                </a:solidFill>
              </a:rPr>
              <a:t>. IP address: 203.0.113.1</a:t>
            </a:r>
          </a:p>
        </p:txBody>
      </p:sp>
      <p:sp>
        <p:nvSpPr>
          <p:cNvPr id="23" name="곱셈 기호 22"/>
          <p:cNvSpPr/>
          <p:nvPr/>
        </p:nvSpPr>
        <p:spPr>
          <a:xfrm>
            <a:off x="2786050" y="3571876"/>
            <a:ext cx="428628" cy="285752"/>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곱셈 기호 27"/>
          <p:cNvSpPr/>
          <p:nvPr/>
        </p:nvSpPr>
        <p:spPr>
          <a:xfrm>
            <a:off x="3000364" y="4071942"/>
            <a:ext cx="428628" cy="285752"/>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직사각형 28"/>
          <p:cNvSpPr/>
          <p:nvPr/>
        </p:nvSpPr>
        <p:spPr>
          <a:xfrm>
            <a:off x="3143240" y="5072074"/>
            <a:ext cx="1428760" cy="428628"/>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800" b="1" dirty="0" smtClean="0">
                <a:solidFill>
                  <a:schemeClr val="tx1"/>
                </a:solidFill>
              </a:rPr>
              <a:t>IP Datagram</a:t>
            </a:r>
          </a:p>
          <a:p>
            <a:r>
              <a:rPr lang="en-US" altLang="ko-KR" sz="800" dirty="0" err="1" smtClean="0">
                <a:solidFill>
                  <a:schemeClr val="tx1"/>
                </a:solidFill>
              </a:rPr>
              <a:t>Src</a:t>
            </a:r>
            <a:r>
              <a:rPr lang="en-US" altLang="ko-KR" sz="800" dirty="0" smtClean="0">
                <a:solidFill>
                  <a:schemeClr val="tx1"/>
                </a:solidFill>
              </a:rPr>
              <a:t> IP addresses: </a:t>
            </a:r>
            <a:r>
              <a:rPr lang="en-US" altLang="ko-KR" sz="800" dirty="0" err="1" smtClean="0">
                <a:solidFill>
                  <a:schemeClr val="tx1"/>
                </a:solidFill>
              </a:rPr>
              <a:t>x.x.x.x</a:t>
            </a:r>
            <a:endParaRPr lang="en-US" altLang="ko-KR" sz="800" dirty="0" smtClean="0">
              <a:solidFill>
                <a:schemeClr val="tx1"/>
              </a:solidFill>
            </a:endParaRPr>
          </a:p>
          <a:p>
            <a:r>
              <a:rPr lang="en-US" altLang="ko-KR" sz="800" dirty="0" err="1" smtClean="0">
                <a:solidFill>
                  <a:schemeClr val="tx1"/>
                </a:solidFill>
              </a:rPr>
              <a:t>Dest</a:t>
            </a:r>
            <a:r>
              <a:rPr lang="en-US" altLang="ko-KR" sz="800" dirty="0" smtClean="0">
                <a:solidFill>
                  <a:schemeClr val="tx1"/>
                </a:solidFill>
              </a:rPr>
              <a:t>. IP address: 192.0.2.1</a:t>
            </a:r>
          </a:p>
        </p:txBody>
      </p:sp>
      <p:sp>
        <p:nvSpPr>
          <p:cNvPr id="30" name="직사각형 29"/>
          <p:cNvSpPr/>
          <p:nvPr/>
        </p:nvSpPr>
        <p:spPr>
          <a:xfrm>
            <a:off x="5500694" y="2428868"/>
            <a:ext cx="1500198" cy="428628"/>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800" b="1" dirty="0" smtClean="0">
                <a:solidFill>
                  <a:schemeClr val="tx1"/>
                </a:solidFill>
              </a:rPr>
              <a:t>IP Datagram</a:t>
            </a:r>
          </a:p>
          <a:p>
            <a:r>
              <a:rPr lang="en-US" altLang="ko-KR" sz="800" dirty="0" err="1" smtClean="0">
                <a:solidFill>
                  <a:schemeClr val="tx1"/>
                </a:solidFill>
              </a:rPr>
              <a:t>Src</a:t>
            </a:r>
            <a:r>
              <a:rPr lang="en-US" altLang="ko-KR" sz="800" dirty="0" smtClean="0">
                <a:solidFill>
                  <a:schemeClr val="tx1"/>
                </a:solidFill>
              </a:rPr>
              <a:t> IP addresses: </a:t>
            </a:r>
            <a:r>
              <a:rPr lang="en-US" altLang="ko-KR" sz="800" dirty="0" err="1" smtClean="0">
                <a:solidFill>
                  <a:schemeClr val="tx1"/>
                </a:solidFill>
              </a:rPr>
              <a:t>x.x.x.x</a:t>
            </a:r>
            <a:endParaRPr lang="en-US" altLang="ko-KR" sz="800" dirty="0" smtClean="0">
              <a:solidFill>
                <a:schemeClr val="tx1"/>
              </a:solidFill>
            </a:endParaRPr>
          </a:p>
          <a:p>
            <a:r>
              <a:rPr lang="en-US" altLang="ko-KR" sz="800" dirty="0" err="1" smtClean="0">
                <a:solidFill>
                  <a:schemeClr val="tx1"/>
                </a:solidFill>
              </a:rPr>
              <a:t>Dest</a:t>
            </a:r>
            <a:r>
              <a:rPr lang="en-US" altLang="ko-KR" sz="800" dirty="0" smtClean="0">
                <a:solidFill>
                  <a:schemeClr val="tx1"/>
                </a:solidFill>
              </a:rPr>
              <a:t>. IP address: 203.0.113.2</a:t>
            </a:r>
          </a:p>
        </p:txBody>
      </p:sp>
      <p:sp>
        <p:nvSpPr>
          <p:cNvPr id="37" name="직사각형 36"/>
          <p:cNvSpPr/>
          <p:nvPr/>
        </p:nvSpPr>
        <p:spPr>
          <a:xfrm>
            <a:off x="5143504" y="5000636"/>
            <a:ext cx="1643074" cy="428628"/>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800" b="1" dirty="0" smtClean="0">
                <a:solidFill>
                  <a:schemeClr val="tx1"/>
                </a:solidFill>
              </a:rPr>
              <a:t>IP Datagram</a:t>
            </a:r>
          </a:p>
          <a:p>
            <a:r>
              <a:rPr lang="en-US" altLang="ko-KR" sz="800" dirty="0" err="1" smtClean="0">
                <a:solidFill>
                  <a:schemeClr val="tx1"/>
                </a:solidFill>
              </a:rPr>
              <a:t>Src</a:t>
            </a:r>
            <a:r>
              <a:rPr lang="en-US" altLang="ko-KR" sz="800" dirty="0" smtClean="0">
                <a:solidFill>
                  <a:schemeClr val="tx1"/>
                </a:solidFill>
              </a:rPr>
              <a:t> IP addresses: </a:t>
            </a:r>
            <a:r>
              <a:rPr lang="en-US" altLang="ko-KR" sz="800" dirty="0" err="1" smtClean="0">
                <a:solidFill>
                  <a:schemeClr val="tx1"/>
                </a:solidFill>
              </a:rPr>
              <a:t>x.x.x.x</a:t>
            </a:r>
            <a:endParaRPr lang="en-US" altLang="ko-KR" sz="800" dirty="0" smtClean="0">
              <a:solidFill>
                <a:schemeClr val="tx1"/>
              </a:solidFill>
            </a:endParaRPr>
          </a:p>
          <a:p>
            <a:r>
              <a:rPr lang="en-US" altLang="ko-KR" sz="800" dirty="0" err="1" smtClean="0">
                <a:solidFill>
                  <a:schemeClr val="tx1"/>
                </a:solidFill>
              </a:rPr>
              <a:t>Dest</a:t>
            </a:r>
            <a:r>
              <a:rPr lang="en-US" altLang="ko-KR" sz="800" dirty="0" smtClean="0">
                <a:solidFill>
                  <a:schemeClr val="tx1"/>
                </a:solidFill>
              </a:rPr>
              <a:t>. IP address: 108.51.100.1</a:t>
            </a:r>
          </a:p>
        </p:txBody>
      </p:sp>
    </p:spTree>
    <p:extLst>
      <p:ext uri="{BB962C8B-B14F-4D97-AF65-F5344CB8AC3E}">
        <p14:creationId xmlns:p14="http://schemas.microsoft.com/office/powerpoint/2010/main" val="4119503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5.6.1 Host Models</a:t>
            </a:r>
            <a:endParaRPr lang="ko-KR" altLang="en-US" dirty="0"/>
          </a:p>
        </p:txBody>
      </p:sp>
      <p:sp>
        <p:nvSpPr>
          <p:cNvPr id="3" name="내용 개체 틀 2"/>
          <p:cNvSpPr>
            <a:spLocks noGrp="1"/>
          </p:cNvSpPr>
          <p:nvPr>
            <p:ph idx="1"/>
          </p:nvPr>
        </p:nvSpPr>
        <p:spPr/>
        <p:txBody>
          <a:bodyPr/>
          <a:lstStyle/>
          <a:p>
            <a:r>
              <a:rPr lang="en-US" altLang="ko-KR" dirty="0" smtClean="0"/>
              <a:t>Why is it ever a good idea to use the strong host model?</a:t>
            </a:r>
          </a:p>
          <a:p>
            <a:pPr lvl="1"/>
            <a:r>
              <a:rPr lang="en-US" altLang="ko-KR" dirty="0" smtClean="0"/>
              <a:t>security concern</a:t>
            </a:r>
          </a:p>
          <a:p>
            <a:r>
              <a:rPr lang="en-US" altLang="ko-KR" dirty="0" smtClean="0"/>
              <a:t>default host model</a:t>
            </a:r>
          </a:p>
          <a:p>
            <a:pPr lvl="1"/>
            <a:r>
              <a:rPr lang="en-US" altLang="ko-KR" dirty="0" smtClean="0"/>
              <a:t>Windows (Vista and later): strong host model</a:t>
            </a:r>
          </a:p>
          <a:p>
            <a:pPr lvl="1"/>
            <a:r>
              <a:rPr lang="en-US" altLang="ko-KR" dirty="0" smtClean="0"/>
              <a:t>Linux: weak host model</a:t>
            </a:r>
          </a:p>
          <a:p>
            <a:pPr lvl="1"/>
            <a:r>
              <a:rPr lang="en-US" altLang="ko-KR" dirty="0" smtClean="0"/>
              <a:t>BSD (including Mac OS X): strong host model</a:t>
            </a:r>
          </a:p>
          <a:p>
            <a:r>
              <a:rPr lang="en-US" altLang="ko-KR" dirty="0" smtClean="0"/>
              <a:t>host model configuration (e.g. Windows)</a:t>
            </a:r>
          </a:p>
          <a:p>
            <a:pPr lvl="1"/>
            <a:r>
              <a:rPr lang="en-US" altLang="ko-KR" b="1" dirty="0" smtClean="0"/>
              <a:t>C:\&gt; netsh interface ipvX set interface &lt;ifname&gt; weakhostreceive=</a:t>
            </a:r>
            <a:r>
              <a:rPr lang="en-US" altLang="ko-KR" b="1" dirty="0" err="1" smtClean="0"/>
              <a:t>Yabled</a:t>
            </a:r>
            <a:endParaRPr lang="en-US" altLang="ko-KR" b="1" dirty="0" smtClean="0"/>
          </a:p>
          <a:p>
            <a:pPr lvl="1"/>
            <a:r>
              <a:rPr lang="en-US" altLang="ko-KR" b="1" dirty="0" smtClean="0"/>
              <a:t>C:\&gt; netsh interface ipvX set interface &lt;ifname&gt; </a:t>
            </a:r>
            <a:r>
              <a:rPr lang="en-US" altLang="ko-KR" b="1" dirty="0" err="1" smtClean="0"/>
              <a:t>weakhostsend</a:t>
            </a:r>
            <a:r>
              <a:rPr lang="en-US" altLang="ko-KR" b="1" dirty="0" smtClean="0"/>
              <a:t>=</a:t>
            </a:r>
            <a:r>
              <a:rPr lang="en-US" altLang="ko-KR" b="1" dirty="0" err="1" smtClean="0"/>
              <a:t>Yabled</a:t>
            </a:r>
            <a:endParaRPr lang="en-US" altLang="ko-KR" b="1" dirty="0" smtClean="0"/>
          </a:p>
          <a:p>
            <a:pPr lvl="1"/>
            <a:endParaRPr lang="ko-KR" altLang="en-US" dirty="0"/>
          </a:p>
        </p:txBody>
      </p:sp>
    </p:spTree>
    <p:extLst>
      <p:ext uri="{BB962C8B-B14F-4D97-AF65-F5344CB8AC3E}">
        <p14:creationId xmlns:p14="http://schemas.microsoft.com/office/powerpoint/2010/main" val="4119503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5.6.2 Address Selection</a:t>
            </a:r>
            <a:endParaRPr lang="ko-KR" altLang="en-US" dirty="0"/>
          </a:p>
        </p:txBody>
      </p:sp>
      <p:sp>
        <p:nvSpPr>
          <p:cNvPr id="3" name="내용 개체 틀 2"/>
          <p:cNvSpPr>
            <a:spLocks noGrp="1"/>
          </p:cNvSpPr>
          <p:nvPr>
            <p:ph idx="1"/>
          </p:nvPr>
        </p:nvSpPr>
        <p:spPr/>
        <p:txBody>
          <a:bodyPr/>
          <a:lstStyle/>
          <a:p>
            <a:r>
              <a:rPr lang="en-US" altLang="ko-KR" dirty="0" smtClean="0"/>
              <a:t>When a host sends an IP datagram, it must decide which of its IP addresses to place in the </a:t>
            </a:r>
            <a:r>
              <a:rPr lang="en-US" altLang="ko-KR" i="1" dirty="0" smtClean="0"/>
              <a:t>Source IP Address</a:t>
            </a:r>
            <a:r>
              <a:rPr lang="en-US" altLang="ko-KR" dirty="0" smtClean="0"/>
              <a:t> field of the outgoing datagram, and which destination address to use for a particular destination host if multiple addresses for it are known</a:t>
            </a:r>
          </a:p>
          <a:p>
            <a:r>
              <a:rPr lang="en-US" altLang="ko-KR" i="1" dirty="0" smtClean="0"/>
              <a:t>source/destination address selection</a:t>
            </a:r>
          </a:p>
          <a:p>
            <a:pPr lvl="1"/>
            <a:r>
              <a:rPr lang="en-US" altLang="ko-KR" dirty="0" smtClean="0"/>
              <a:t>set of procedures to select the IP addresses</a:t>
            </a:r>
          </a:p>
          <a:p>
            <a:pPr lvl="1"/>
            <a:r>
              <a:rPr lang="en-US" altLang="ko-KR" dirty="0" smtClean="0"/>
              <a:t>Communication between two hosts implementing “dual-stack” hosts is complicated</a:t>
            </a:r>
          </a:p>
          <a:p>
            <a:pPr lvl="1"/>
            <a:r>
              <a:rPr lang="en-US" altLang="ko-KR" dirty="0" smtClean="0"/>
              <a:t>Failure </a:t>
            </a:r>
            <a:r>
              <a:rPr lang="en-US" altLang="ko-KR" dirty="0"/>
              <a:t>to select </a:t>
            </a:r>
            <a:r>
              <a:rPr lang="en-US" altLang="ko-KR" dirty="0" smtClean="0"/>
              <a:t>the correct </a:t>
            </a:r>
            <a:r>
              <a:rPr lang="en-US" altLang="ko-KR" dirty="0"/>
              <a:t>addresses can lead to asymmetric routing, unwanted filtering, or </a:t>
            </a:r>
            <a:r>
              <a:rPr lang="en-US" altLang="ko-KR" dirty="0" smtClean="0"/>
              <a:t>discarding of packets</a:t>
            </a:r>
            <a:endParaRPr lang="ko-KR" altLang="en-US" dirty="0"/>
          </a:p>
        </p:txBody>
      </p:sp>
    </p:spTree>
    <p:extLst>
      <p:ext uri="{BB962C8B-B14F-4D97-AF65-F5344CB8AC3E}">
        <p14:creationId xmlns:p14="http://schemas.microsoft.com/office/powerpoint/2010/main" val="41195037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5.6.2 Address Selection</a:t>
            </a:r>
            <a:endParaRPr lang="ko-KR" altLang="en-US" dirty="0"/>
          </a:p>
        </p:txBody>
      </p:sp>
      <p:sp>
        <p:nvSpPr>
          <p:cNvPr id="3" name="내용 개체 틀 2"/>
          <p:cNvSpPr>
            <a:spLocks noGrp="1"/>
          </p:cNvSpPr>
          <p:nvPr>
            <p:ph idx="1"/>
          </p:nvPr>
        </p:nvSpPr>
        <p:spPr/>
        <p:txBody>
          <a:bodyPr/>
          <a:lstStyle/>
          <a:p>
            <a:r>
              <a:rPr lang="en-US" altLang="ko-KR" dirty="0" smtClean="0"/>
              <a:t>the rules for selecting IPv6 </a:t>
            </a:r>
            <a:r>
              <a:rPr lang="en-US" altLang="ko-KR" dirty="0"/>
              <a:t>default </a:t>
            </a:r>
            <a:r>
              <a:rPr lang="en-US" altLang="ko-KR" dirty="0" smtClean="0"/>
              <a:t>addresses(RFC3484)</a:t>
            </a:r>
          </a:p>
          <a:p>
            <a:pPr lvl="1"/>
            <a:r>
              <a:rPr lang="en-US" altLang="ko-KR" dirty="0" smtClean="0"/>
              <a:t>getaddrinfo() – a list of destination addresses to the application</a:t>
            </a:r>
          </a:p>
          <a:p>
            <a:pPr lvl="1"/>
            <a:r>
              <a:rPr lang="en-US" altLang="ko-KR" dirty="0" smtClean="0"/>
              <a:t>bind() – specifying a source address</a:t>
            </a:r>
          </a:p>
          <a:p>
            <a:pPr lvl="1"/>
            <a:r>
              <a:rPr lang="en-US" altLang="ko-KR" dirty="0" smtClean="0"/>
              <a:t>The source/destination selection algorithm is used to make a address list in order</a:t>
            </a:r>
          </a:p>
          <a:p>
            <a:r>
              <a:rPr lang="en-US" altLang="ko-KR" dirty="0" smtClean="0"/>
              <a:t>several criteria in making their decisions</a:t>
            </a:r>
          </a:p>
          <a:p>
            <a:pPr lvl="1"/>
            <a:r>
              <a:rPr lang="en-US" altLang="ko-KR" dirty="0" smtClean="0"/>
              <a:t>source/destination address pairs in the same scope</a:t>
            </a:r>
          </a:p>
          <a:p>
            <a:pPr lvl="1"/>
            <a:r>
              <a:rPr lang="en-US" altLang="ko-KR" dirty="0"/>
              <a:t>s</a:t>
            </a:r>
            <a:r>
              <a:rPr lang="en-US" altLang="ko-KR" dirty="0" smtClean="0"/>
              <a:t>maller scopes over larger scopes for the destination address</a:t>
            </a:r>
          </a:p>
          <a:p>
            <a:pPr lvl="1"/>
            <a:r>
              <a:rPr lang="en-US" altLang="ko-KR" dirty="0" smtClean="0"/>
              <a:t>non-deprecated source </a:t>
            </a:r>
            <a:r>
              <a:rPr lang="en-US" altLang="ko-KR" dirty="0" smtClean="0"/>
              <a:t>addresses</a:t>
            </a:r>
            <a:endParaRPr lang="en-US" altLang="ko-KR" i="1" dirty="0"/>
          </a:p>
          <a:p>
            <a:pPr lvl="1"/>
            <a:r>
              <a:rPr lang="en-US" altLang="ko-KR" dirty="0" smtClean="0"/>
              <a:t>avoiding the use of temporary addresses when other addresses are </a:t>
            </a:r>
            <a:r>
              <a:rPr lang="en-US" altLang="ko-KR" dirty="0" smtClean="0"/>
              <a:t>available </a:t>
            </a:r>
            <a:r>
              <a:rPr lang="en-US" altLang="ko-KR" dirty="0">
                <a:sym typeface="Wingdings" panose="05000000000000000000" pitchFamily="2" charset="2"/>
              </a:rPr>
              <a:t> </a:t>
            </a:r>
            <a:r>
              <a:rPr lang="en-US" altLang="ko-KR" i="1" dirty="0" smtClean="0">
                <a:sym typeface="Wingdings" panose="05000000000000000000" pitchFamily="2" charset="2"/>
              </a:rPr>
              <a:t>changed by RFC6724</a:t>
            </a:r>
            <a:endParaRPr lang="en-US" altLang="ko-KR" i="1" dirty="0" smtClean="0"/>
          </a:p>
          <a:p>
            <a:pPr lvl="1"/>
            <a:r>
              <a:rPr lang="en-US" altLang="ko-KR" dirty="0" smtClean="0"/>
              <a:t>pairs with the longest common prefix</a:t>
            </a:r>
          </a:p>
          <a:p>
            <a:pPr lvl="1"/>
            <a:r>
              <a:rPr lang="en-US" altLang="ko-KR" dirty="0" smtClean="0"/>
              <a:t>global addresses when </a:t>
            </a:r>
            <a:r>
              <a:rPr lang="en-US" altLang="ko-KR" dirty="0" smtClean="0"/>
              <a:t>available </a:t>
            </a:r>
            <a:r>
              <a:rPr lang="en-US" altLang="ko-KR" dirty="0" smtClean="0">
                <a:sym typeface="Wingdings" panose="05000000000000000000" pitchFamily="2" charset="2"/>
              </a:rPr>
              <a:t> </a:t>
            </a:r>
            <a:r>
              <a:rPr lang="en-US" altLang="ko-KR" i="1" dirty="0" smtClean="0">
                <a:sym typeface="Wingdings" panose="05000000000000000000" pitchFamily="2" charset="2"/>
              </a:rPr>
              <a:t>changed by RFC6724</a:t>
            </a:r>
            <a:endParaRPr lang="en-US" altLang="ko-KR" dirty="0" smtClean="0"/>
          </a:p>
        </p:txBody>
      </p:sp>
    </p:spTree>
    <p:extLst>
      <p:ext uri="{BB962C8B-B14F-4D97-AF65-F5344CB8AC3E}">
        <p14:creationId xmlns:p14="http://schemas.microsoft.com/office/powerpoint/2010/main" val="3125693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a:t>5.6.2 Address Selection</a:t>
            </a:r>
            <a:endParaRPr lang="ko-KR" altLang="en-US" sz="3200" dirty="0"/>
          </a:p>
        </p:txBody>
      </p:sp>
      <p:sp>
        <p:nvSpPr>
          <p:cNvPr id="3" name="내용 개체 틀 2"/>
          <p:cNvSpPr>
            <a:spLocks noGrp="1"/>
          </p:cNvSpPr>
          <p:nvPr>
            <p:ph idx="1"/>
          </p:nvPr>
        </p:nvSpPr>
        <p:spPr/>
        <p:txBody>
          <a:bodyPr/>
          <a:lstStyle/>
          <a:p>
            <a:r>
              <a:rPr lang="en-US" altLang="ko-KR" dirty="0" smtClean="0"/>
              <a:t>Policy Table</a:t>
            </a:r>
          </a:p>
          <a:p>
            <a:pPr lvl="1"/>
            <a:r>
              <a:rPr lang="en-US" altLang="ko-KR" dirty="0" smtClean="0"/>
              <a:t>controlling to select the default addresses</a:t>
            </a:r>
          </a:p>
          <a:p>
            <a:pPr lvl="1"/>
            <a:r>
              <a:rPr lang="en-US" altLang="ko-KR" dirty="0" smtClean="0"/>
              <a:t>a longest-matching-prefix lookup table similar to a forwarding table used with IP routing</a:t>
            </a:r>
          </a:p>
          <a:p>
            <a:pPr lvl="1"/>
            <a:r>
              <a:rPr lang="en-US" altLang="ko-KR" dirty="0" smtClean="0"/>
              <a:t>P(A) – a precedence value for an address A; indicating greater preference if the precedence value is higher</a:t>
            </a:r>
          </a:p>
          <a:p>
            <a:pPr lvl="1"/>
            <a:r>
              <a:rPr lang="en-US" altLang="ko-KR" dirty="0" smtClean="0"/>
              <a:t>L(A) – a label for an address A; used for grouping</a:t>
            </a:r>
          </a:p>
          <a:p>
            <a:pPr lvl="1"/>
            <a:r>
              <a:rPr lang="en-US" altLang="ko-KR" dirty="0" smtClean="0"/>
              <a:t>(e.g. L(S) = L(D); pair(S, D) is used as a source/destination pair by the algorithm</a:t>
            </a:r>
          </a:p>
          <a:p>
            <a:pPr lvl="1"/>
            <a:r>
              <a:rPr lang="en-US" altLang="ko-KR" dirty="0" smtClean="0"/>
              <a:t>If no other policy is specified, the default host policy table suggested by RFC3484 is used</a:t>
            </a:r>
            <a:endParaRPr lang="ko-KR" altLang="en-US" dirty="0"/>
          </a:p>
        </p:txBody>
      </p:sp>
    </p:spTree>
    <p:extLst>
      <p:ext uri="{BB962C8B-B14F-4D97-AF65-F5344CB8AC3E}">
        <p14:creationId xmlns:p14="http://schemas.microsoft.com/office/powerpoint/2010/main" val="4119503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a:t>5.6.2 Address Selection</a:t>
            </a:r>
            <a:endParaRPr lang="ko-KR" altLang="en-US" sz="3200" dirty="0"/>
          </a:p>
        </p:txBody>
      </p:sp>
      <p:sp>
        <p:nvSpPr>
          <p:cNvPr id="3" name="내용 개체 틀 2"/>
          <p:cNvSpPr>
            <a:spLocks noGrp="1"/>
          </p:cNvSpPr>
          <p:nvPr>
            <p:ph idx="1"/>
          </p:nvPr>
        </p:nvSpPr>
        <p:spPr/>
        <p:txBody>
          <a:bodyPr/>
          <a:lstStyle/>
          <a:p>
            <a:r>
              <a:rPr lang="en-US" altLang="ko-KR" dirty="0" smtClean="0"/>
              <a:t>the default host policy (by RFC3484)</a:t>
            </a:r>
          </a:p>
          <a:p>
            <a:endParaRPr lang="en-US" altLang="ko-KR" dirty="0"/>
          </a:p>
          <a:p>
            <a:endParaRPr lang="en-US" altLang="ko-KR" dirty="0" smtClean="0"/>
          </a:p>
          <a:p>
            <a:endParaRPr lang="en-US" altLang="ko-KR" dirty="0"/>
          </a:p>
          <a:p>
            <a:endParaRPr lang="en-US" altLang="ko-KR" dirty="0" smtClean="0"/>
          </a:p>
          <a:p>
            <a:endParaRPr lang="en-US" altLang="ko-KR" dirty="0" smtClean="0"/>
          </a:p>
          <a:p>
            <a:r>
              <a:rPr lang="en-US" altLang="ko-KR" dirty="0"/>
              <a:t>the default host policy (by RFC6724</a:t>
            </a:r>
            <a:r>
              <a:rPr lang="en-US" altLang="ko-KR" dirty="0" smtClean="0"/>
              <a:t>)</a:t>
            </a:r>
            <a:endParaRPr lang="en-US" altLang="ko-KR" dirty="0"/>
          </a:p>
        </p:txBody>
      </p:sp>
      <p:pic>
        <p:nvPicPr>
          <p:cNvPr id="4" name="그림 3"/>
          <p:cNvPicPr>
            <a:picLocks noChangeAspect="1"/>
          </p:cNvPicPr>
          <p:nvPr/>
        </p:nvPicPr>
        <p:blipFill>
          <a:blip r:embed="rId3"/>
          <a:stretch>
            <a:fillRect/>
          </a:stretch>
        </p:blipFill>
        <p:spPr>
          <a:xfrm>
            <a:off x="2123728" y="1628800"/>
            <a:ext cx="4890281" cy="1871845"/>
          </a:xfrm>
          <a:prstGeom prst="rect">
            <a:avLst/>
          </a:prstGeom>
        </p:spPr>
      </p:pic>
      <p:pic>
        <p:nvPicPr>
          <p:cNvPr id="7" name="그림 6"/>
          <p:cNvPicPr>
            <a:picLocks noChangeAspect="1"/>
          </p:cNvPicPr>
          <p:nvPr/>
        </p:nvPicPr>
        <p:blipFill>
          <a:blip r:embed="rId4"/>
          <a:stretch>
            <a:fillRect/>
          </a:stretch>
        </p:blipFill>
        <p:spPr>
          <a:xfrm>
            <a:off x="2123728" y="4293096"/>
            <a:ext cx="1924050" cy="1847850"/>
          </a:xfrm>
          <a:prstGeom prst="rect">
            <a:avLst/>
          </a:prstGeom>
        </p:spPr>
      </p:pic>
      <p:sp>
        <p:nvSpPr>
          <p:cNvPr id="8" name="직사각형 7"/>
          <p:cNvSpPr/>
          <p:nvPr/>
        </p:nvSpPr>
        <p:spPr>
          <a:xfrm>
            <a:off x="5796136" y="6357958"/>
            <a:ext cx="3205004" cy="215444"/>
          </a:xfrm>
          <a:prstGeom prst="rect">
            <a:avLst/>
          </a:prstGeom>
        </p:spPr>
        <p:txBody>
          <a:bodyPr wrap="square">
            <a:spAutoFit/>
          </a:bodyPr>
          <a:lstStyle/>
          <a:p>
            <a:pPr algn="r"/>
            <a:r>
              <a:rPr lang="en-US" altLang="ko-KR" sz="800" dirty="0" smtClean="0">
                <a:hlinkClick r:id="rId5" action="ppaction://hlinksldjump"/>
              </a:rPr>
              <a:t>* IPv6 Special-user addresses</a:t>
            </a:r>
            <a:endParaRPr lang="ko-KR" altLang="en-US" sz="800" dirty="0"/>
          </a:p>
        </p:txBody>
      </p:sp>
    </p:spTree>
    <p:extLst>
      <p:ext uri="{BB962C8B-B14F-4D97-AF65-F5344CB8AC3E}">
        <p14:creationId xmlns:p14="http://schemas.microsoft.com/office/powerpoint/2010/main" val="41195037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a:t>5.6.2 Address Selection</a:t>
            </a:r>
            <a:endParaRPr lang="ko-KR" altLang="en-US" sz="3200" dirty="0"/>
          </a:p>
        </p:txBody>
      </p:sp>
      <p:sp>
        <p:nvSpPr>
          <p:cNvPr id="3" name="내용 개체 틀 2"/>
          <p:cNvSpPr>
            <a:spLocks noGrp="1"/>
          </p:cNvSpPr>
          <p:nvPr>
            <p:ph idx="1"/>
          </p:nvPr>
        </p:nvSpPr>
        <p:spPr/>
        <p:txBody>
          <a:bodyPr/>
          <a:lstStyle/>
          <a:p>
            <a:r>
              <a:rPr lang="en-US" altLang="ko-KR" dirty="0" smtClean="0"/>
              <a:t>the notation for the </a:t>
            </a:r>
            <a:r>
              <a:rPr lang="en-US" altLang="ko-KR" dirty="0"/>
              <a:t>address selection algorithm</a:t>
            </a:r>
          </a:p>
          <a:p>
            <a:pPr lvl="1"/>
            <a:r>
              <a:rPr lang="en-US" altLang="ko-KR" dirty="0"/>
              <a:t>CPL(A, B): “common prefix length</a:t>
            </a:r>
            <a:r>
              <a:rPr lang="en-US" altLang="ko-KR" dirty="0" smtClean="0"/>
              <a:t>”, the longest common prefix between IPv6 addresses A and B</a:t>
            </a:r>
            <a:endParaRPr lang="en-US" altLang="ko-KR" dirty="0"/>
          </a:p>
          <a:p>
            <a:pPr lvl="1"/>
            <a:r>
              <a:rPr lang="en-US" altLang="ko-KR" dirty="0"/>
              <a:t>S(A): the scope of IPv6 address </a:t>
            </a:r>
            <a:r>
              <a:rPr lang="en-US" altLang="ko-KR" dirty="0" smtClean="0"/>
              <a:t>A</a:t>
            </a:r>
          </a:p>
          <a:p>
            <a:pPr marL="457200" lvl="1" indent="0">
              <a:buNone/>
            </a:pPr>
            <a:r>
              <a:rPr lang="en-US" altLang="ko-KR" dirty="0" smtClean="0"/>
              <a:t>    e.g. S(A) &lt; S(B) if A is link-scoped and B is global scope</a:t>
            </a:r>
            <a:endParaRPr lang="en-US" altLang="ko-KR" dirty="0"/>
          </a:p>
          <a:p>
            <a:pPr lvl="1"/>
            <a:r>
              <a:rPr lang="en-US" altLang="ko-KR" dirty="0"/>
              <a:t>M(A): </a:t>
            </a:r>
            <a:r>
              <a:rPr lang="en-US" altLang="ko-KR" dirty="0" smtClean="0"/>
              <a:t>mapping and IPv4 address A to an IPv4-mapped IPv6 address</a:t>
            </a:r>
          </a:p>
          <a:p>
            <a:pPr lvl="1"/>
            <a:r>
              <a:rPr lang="en-US" altLang="ko-KR" dirty="0" smtClean="0"/>
              <a:t>S(M(169.254.x.x)) = S(M(127.x.x.x)) &lt; S(M(private address space)) &lt; S(M(any other address))</a:t>
            </a:r>
          </a:p>
          <a:p>
            <a:pPr lvl="1"/>
            <a:r>
              <a:rPr lang="el-GR" altLang="ko-KR" dirty="0"/>
              <a:t>Λ(</a:t>
            </a:r>
            <a:r>
              <a:rPr lang="en-US" altLang="ko-KR" dirty="0"/>
              <a:t>A</a:t>
            </a:r>
            <a:r>
              <a:rPr lang="en-US" altLang="ko-KR" dirty="0" smtClean="0"/>
              <a:t>): the lifecycle of the address</a:t>
            </a:r>
          </a:p>
          <a:p>
            <a:pPr lvl="1"/>
            <a:r>
              <a:rPr lang="el-GR" altLang="ko-KR" dirty="0"/>
              <a:t>Λ(</a:t>
            </a:r>
            <a:r>
              <a:rPr lang="en-US" altLang="ko-KR" dirty="0"/>
              <a:t>A</a:t>
            </a:r>
            <a:r>
              <a:rPr lang="en-US" altLang="ko-KR" dirty="0" smtClean="0"/>
              <a:t>) &lt; </a:t>
            </a:r>
            <a:r>
              <a:rPr lang="el-GR" altLang="ko-KR" dirty="0" smtClean="0"/>
              <a:t>Λ(</a:t>
            </a:r>
            <a:r>
              <a:rPr lang="en-US" altLang="ko-KR" dirty="0" smtClean="0"/>
              <a:t>B) if A is a deprecated address</a:t>
            </a:r>
          </a:p>
          <a:p>
            <a:pPr lvl="1"/>
            <a:r>
              <a:rPr lang="en-US" altLang="ko-KR" dirty="0" smtClean="0"/>
              <a:t>H(A): a home address of A</a:t>
            </a:r>
          </a:p>
          <a:p>
            <a:pPr lvl="1"/>
            <a:r>
              <a:rPr lang="en-US" altLang="ko-KR" dirty="0" smtClean="0"/>
              <a:t>C(A): a care-of address of A</a:t>
            </a:r>
            <a:endParaRPr lang="en-US" altLang="ko-KR" dirty="0"/>
          </a:p>
        </p:txBody>
      </p:sp>
    </p:spTree>
    <p:extLst>
      <p:ext uri="{BB962C8B-B14F-4D97-AF65-F5344CB8AC3E}">
        <p14:creationId xmlns:p14="http://schemas.microsoft.com/office/powerpoint/2010/main" val="2501581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t>5.6.2.1 The Source Address Selection Algorithm</a:t>
            </a:r>
            <a:endParaRPr lang="ko-KR" altLang="en-US" sz="3200" dirty="0"/>
          </a:p>
        </p:txBody>
      </p:sp>
      <p:sp>
        <p:nvSpPr>
          <p:cNvPr id="3" name="내용 개체 틀 2"/>
          <p:cNvSpPr>
            <a:spLocks noGrp="1"/>
          </p:cNvSpPr>
          <p:nvPr>
            <p:ph idx="1"/>
          </p:nvPr>
        </p:nvSpPr>
        <p:spPr/>
        <p:txBody>
          <a:bodyPr>
            <a:normAutofit lnSpcReduction="10000"/>
          </a:bodyPr>
          <a:lstStyle/>
          <a:p>
            <a:r>
              <a:rPr lang="en-US" altLang="ko-KR" dirty="0" smtClean="0"/>
              <a:t>the notation for the source address selection algorithm</a:t>
            </a:r>
          </a:p>
          <a:p>
            <a:pPr lvl="1"/>
            <a:r>
              <a:rPr lang="en-US" altLang="ko-KR" dirty="0" smtClean="0"/>
              <a:t>CS(D): a candidate set of potential source addresses based on a particular destination address D</a:t>
            </a:r>
          </a:p>
          <a:p>
            <a:pPr marL="914400" lvl="2" indent="0">
              <a:buNone/>
            </a:pPr>
            <a:r>
              <a:rPr lang="en-US" altLang="ko-KR" dirty="0" smtClean="0">
                <a:sym typeface="Wingdings" panose="05000000000000000000" pitchFamily="2" charset="2"/>
              </a:rPr>
              <a:t> </a:t>
            </a:r>
            <a:r>
              <a:rPr lang="en-US" altLang="ko-KR" dirty="0" err="1" smtClean="0"/>
              <a:t>Anycast</a:t>
            </a:r>
            <a:r>
              <a:rPr lang="en-US" altLang="ko-KR" dirty="0" smtClean="0"/>
              <a:t>, multicast, and the unspecified address are never in CS(D) for any D</a:t>
            </a:r>
          </a:p>
          <a:p>
            <a:pPr lvl="1"/>
            <a:r>
              <a:rPr lang="en-US" altLang="ko-KR" dirty="0" smtClean="0"/>
              <a:t>R(A): the rank of address A in the set CS(D)</a:t>
            </a:r>
          </a:p>
          <a:p>
            <a:pPr marL="857250" lvl="2" indent="0">
              <a:buNone/>
            </a:pPr>
            <a:r>
              <a:rPr lang="en-US" altLang="ko-KR" dirty="0" smtClean="0">
                <a:sym typeface="Wingdings" panose="05000000000000000000" pitchFamily="2" charset="2"/>
              </a:rPr>
              <a:t> </a:t>
            </a:r>
            <a:r>
              <a:rPr lang="en-US" altLang="ko-KR" dirty="0" smtClean="0"/>
              <a:t>R(A) *&gt;R(B): assigning A </a:t>
            </a:r>
            <a:r>
              <a:rPr lang="en-US" altLang="ko-KR" dirty="0" err="1" smtClean="0"/>
              <a:t>a</a:t>
            </a:r>
            <a:r>
              <a:rPr lang="en-US" altLang="ko-KR" dirty="0" smtClean="0"/>
              <a:t> higher rank than B in CS(D)</a:t>
            </a:r>
          </a:p>
          <a:p>
            <a:pPr lvl="1"/>
            <a:r>
              <a:rPr lang="en-US" altLang="ko-KR" dirty="0" smtClean="0"/>
              <a:t>I(D): indicating the interface selected to reach destination D</a:t>
            </a:r>
          </a:p>
          <a:p>
            <a:pPr lvl="1"/>
            <a:r>
              <a:rPr lang="en-US" altLang="ko-KR" dirty="0"/>
              <a:t>@(</a:t>
            </a:r>
            <a:r>
              <a:rPr lang="en-US" altLang="ko-KR" dirty="0" err="1"/>
              <a:t>i</a:t>
            </a:r>
            <a:r>
              <a:rPr lang="en-US" altLang="ko-KR" dirty="0" smtClean="0"/>
              <a:t>): </a:t>
            </a:r>
            <a:r>
              <a:rPr lang="en-US" altLang="ko-KR" dirty="0"/>
              <a:t>the set of addresses assigned to interface </a:t>
            </a:r>
            <a:r>
              <a:rPr lang="en-US" altLang="ko-KR" dirty="0" smtClean="0"/>
              <a:t>I</a:t>
            </a:r>
          </a:p>
          <a:p>
            <a:pPr lvl="1"/>
            <a:r>
              <a:rPr lang="en-US" altLang="ko-KR" dirty="0"/>
              <a:t>T(A</a:t>
            </a:r>
            <a:r>
              <a:rPr lang="en-US" altLang="ko-KR" dirty="0" smtClean="0"/>
              <a:t>): </a:t>
            </a:r>
            <a:r>
              <a:rPr lang="en-US" altLang="ko-KR" dirty="0"/>
              <a:t>the Boolean true if A is a temporary </a:t>
            </a:r>
            <a:r>
              <a:rPr lang="en-US" altLang="ko-KR" dirty="0" smtClean="0"/>
              <a:t>address and false otherwise</a:t>
            </a:r>
          </a:p>
          <a:p>
            <a:pPr marL="742950" lvl="2" indent="-342900"/>
            <a:r>
              <a:rPr lang="en-US" altLang="ko-KR" sz="2200" dirty="0"/>
              <a:t>Q(D): </a:t>
            </a:r>
            <a:r>
              <a:rPr lang="en-US" altLang="ko-KR" sz="2200" dirty="0" smtClean="0"/>
              <a:t>The one with the largest rank is the selected source address for destination D</a:t>
            </a:r>
            <a:endParaRPr lang="en-US" altLang="ko-KR" sz="2200" dirty="0"/>
          </a:p>
          <a:p>
            <a:pPr marL="857250" lvl="2" indent="0">
              <a:buNone/>
            </a:pPr>
            <a:r>
              <a:rPr lang="en-US" altLang="ko-KR" dirty="0" smtClean="0">
                <a:sym typeface="Wingdings" panose="05000000000000000000" pitchFamily="2" charset="2"/>
              </a:rPr>
              <a:t> </a:t>
            </a:r>
            <a:r>
              <a:rPr lang="en-US" altLang="ko-KR" dirty="0" smtClean="0"/>
              <a:t>If </a:t>
            </a:r>
            <a:r>
              <a:rPr lang="en-US" altLang="ko-KR" dirty="0"/>
              <a:t>Q(D) = Ø (null), no source could be determined for </a:t>
            </a:r>
            <a:r>
              <a:rPr lang="en-US" altLang="ko-KR" dirty="0" smtClean="0"/>
              <a:t>destination D</a:t>
            </a:r>
            <a:endParaRPr lang="en-US" altLang="ko-KR" dirty="0"/>
          </a:p>
        </p:txBody>
      </p:sp>
    </p:spTree>
    <p:extLst>
      <p:ext uri="{BB962C8B-B14F-4D97-AF65-F5344CB8AC3E}">
        <p14:creationId xmlns:p14="http://schemas.microsoft.com/office/powerpoint/2010/main" val="28305930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t>5.6.2.1 The Source Address Selection Algorithm</a:t>
            </a:r>
            <a:endParaRPr lang="ko-KR" altLang="en-US" sz="3200" dirty="0"/>
          </a:p>
        </p:txBody>
      </p:sp>
      <p:sp>
        <p:nvSpPr>
          <p:cNvPr id="3" name="내용 개체 틀 2"/>
          <p:cNvSpPr>
            <a:spLocks noGrp="1"/>
          </p:cNvSpPr>
          <p:nvPr>
            <p:ph idx="1"/>
          </p:nvPr>
        </p:nvSpPr>
        <p:spPr/>
        <p:txBody>
          <a:bodyPr>
            <a:normAutofit/>
          </a:bodyPr>
          <a:lstStyle/>
          <a:p>
            <a:r>
              <a:rPr lang="en-US" altLang="ko-KR" dirty="0" smtClean="0"/>
              <a:t>rules: a </a:t>
            </a:r>
            <a:r>
              <a:rPr lang="en-US" altLang="ko-KR" dirty="0"/>
              <a:t>partial ordering </a:t>
            </a:r>
            <a:r>
              <a:rPr lang="en-US" altLang="ko-KR" dirty="0" smtClean="0"/>
              <a:t>between addresses </a:t>
            </a:r>
            <a:r>
              <a:rPr lang="en-US" altLang="ko-KR" dirty="0"/>
              <a:t>A and B in CS(D) for destination </a:t>
            </a:r>
            <a:r>
              <a:rPr lang="en-US" altLang="ko-KR" dirty="0" smtClean="0"/>
              <a:t>D</a:t>
            </a:r>
          </a:p>
        </p:txBody>
      </p:sp>
      <p:pic>
        <p:nvPicPr>
          <p:cNvPr id="4" name="그림 3"/>
          <p:cNvPicPr>
            <a:picLocks noChangeAspect="1"/>
          </p:cNvPicPr>
          <p:nvPr/>
        </p:nvPicPr>
        <p:blipFill>
          <a:blip r:embed="rId3"/>
          <a:stretch>
            <a:fillRect/>
          </a:stretch>
        </p:blipFill>
        <p:spPr>
          <a:xfrm>
            <a:off x="1331640" y="1988840"/>
            <a:ext cx="6481187" cy="4680520"/>
          </a:xfrm>
          <a:prstGeom prst="rect">
            <a:avLst/>
          </a:prstGeom>
        </p:spPr>
      </p:pic>
      <p:cxnSp>
        <p:nvCxnSpPr>
          <p:cNvPr id="6" name="직선 연결선 5"/>
          <p:cNvCxnSpPr/>
          <p:nvPr/>
        </p:nvCxnSpPr>
        <p:spPr>
          <a:xfrm>
            <a:off x="5482226" y="4483242"/>
            <a:ext cx="72008"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p:nvCxnSpPr>
        <p:spPr>
          <a:xfrm>
            <a:off x="2951811" y="4687401"/>
            <a:ext cx="72008" cy="2880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1619672" y="5733256"/>
            <a:ext cx="619315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V="1">
            <a:off x="1691680" y="5949280"/>
            <a:ext cx="1512168" cy="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91169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t>5.6.2.1 The Source Address Selection Algorithm</a:t>
            </a:r>
            <a:endParaRPr lang="ko-KR" altLang="en-US" sz="3200" dirty="0"/>
          </a:p>
        </p:txBody>
      </p:sp>
      <p:sp>
        <p:nvSpPr>
          <p:cNvPr id="3" name="내용 개체 틀 2"/>
          <p:cNvSpPr>
            <a:spLocks noGrp="1"/>
          </p:cNvSpPr>
          <p:nvPr>
            <p:ph idx="1"/>
          </p:nvPr>
        </p:nvSpPr>
        <p:spPr/>
        <p:txBody>
          <a:bodyPr>
            <a:normAutofit/>
          </a:bodyPr>
          <a:lstStyle/>
          <a:p>
            <a:r>
              <a:rPr lang="en-US" altLang="ko-KR" dirty="0" smtClean="0"/>
              <a:t>About 7</a:t>
            </a:r>
            <a:r>
              <a:rPr lang="en-US" altLang="ko-KR" baseline="30000" dirty="0" smtClean="0"/>
              <a:t>th</a:t>
            </a:r>
            <a:r>
              <a:rPr lang="en-US" altLang="ko-KR" dirty="0" smtClean="0"/>
              <a:t> rule</a:t>
            </a:r>
          </a:p>
          <a:p>
            <a:pPr lvl="1"/>
            <a:r>
              <a:rPr lang="en-US" altLang="ko-KR" dirty="0" smtClean="0"/>
              <a:t>Rule </a:t>
            </a:r>
            <a:r>
              <a:rPr lang="en-US" altLang="ko-KR" dirty="0"/>
              <a:t>7: </a:t>
            </a:r>
            <a:r>
              <a:rPr lang="en-US" altLang="ko-KR" dirty="0" smtClean="0"/>
              <a:t>Prefer </a:t>
            </a:r>
            <a:r>
              <a:rPr lang="en-US" altLang="ko-KR" dirty="0"/>
              <a:t>public </a:t>
            </a:r>
            <a:r>
              <a:rPr lang="en-US" altLang="ko-KR" dirty="0" smtClean="0"/>
              <a:t>addresses by RFC 3484</a:t>
            </a:r>
            <a:endParaRPr lang="en-US" altLang="ko-KR" dirty="0"/>
          </a:p>
          <a:p>
            <a:pPr lvl="2"/>
            <a:r>
              <a:rPr lang="en-US" altLang="ko-KR" dirty="0" smtClean="0"/>
              <a:t>If </a:t>
            </a:r>
            <a:r>
              <a:rPr lang="en-US" altLang="ko-KR" dirty="0"/>
              <a:t>SA is a public address and SB is a temporary address, then </a:t>
            </a:r>
            <a:r>
              <a:rPr lang="en-US" altLang="ko-KR" dirty="0" smtClean="0"/>
              <a:t>prefer </a:t>
            </a:r>
            <a:r>
              <a:rPr lang="en-US" altLang="ko-KR" dirty="0"/>
              <a:t>SA.  Similarly, if SB is a public address and SA is a </a:t>
            </a:r>
            <a:r>
              <a:rPr lang="en-US" altLang="ko-KR" dirty="0" smtClean="0"/>
              <a:t>temporary </a:t>
            </a:r>
            <a:r>
              <a:rPr lang="en-US" altLang="ko-KR" dirty="0"/>
              <a:t>address, then prefer </a:t>
            </a:r>
            <a:r>
              <a:rPr lang="en-US" altLang="ko-KR" dirty="0" smtClean="0"/>
              <a:t>SB</a:t>
            </a:r>
          </a:p>
          <a:p>
            <a:pPr lvl="2"/>
            <a:r>
              <a:rPr lang="en-US" altLang="ko-KR" dirty="0">
                <a:hlinkClick r:id="rId3"/>
              </a:rPr>
              <a:t>https://</a:t>
            </a:r>
            <a:r>
              <a:rPr lang="en-US" altLang="ko-KR" dirty="0" smtClean="0">
                <a:hlinkClick r:id="rId3"/>
              </a:rPr>
              <a:t>www.ietf.org/rfc/rfc3484.txt</a:t>
            </a:r>
            <a:endParaRPr lang="en-US" altLang="ko-KR" dirty="0" smtClean="0"/>
          </a:p>
          <a:p>
            <a:pPr lvl="1"/>
            <a:r>
              <a:rPr lang="en-US" altLang="ko-KR" b="1" dirty="0" smtClean="0"/>
              <a:t> </a:t>
            </a:r>
            <a:r>
              <a:rPr lang="en-US" altLang="ko-KR" b="1" dirty="0"/>
              <a:t>Rule 7: Prefer temporary </a:t>
            </a:r>
            <a:r>
              <a:rPr lang="en-US" altLang="ko-KR" b="1" dirty="0" smtClean="0"/>
              <a:t>addresses by RFC6724</a:t>
            </a:r>
            <a:endParaRPr lang="en-US" altLang="ko-KR" b="1" dirty="0"/>
          </a:p>
          <a:p>
            <a:pPr lvl="2"/>
            <a:r>
              <a:rPr lang="en-US" altLang="ko-KR" dirty="0" smtClean="0"/>
              <a:t>If </a:t>
            </a:r>
            <a:r>
              <a:rPr lang="en-US" altLang="ko-KR" dirty="0"/>
              <a:t>SA is a temporary address and SB is a public address, then </a:t>
            </a:r>
            <a:r>
              <a:rPr lang="en-US" altLang="ko-KR" dirty="0" smtClean="0"/>
              <a:t>prefer </a:t>
            </a:r>
            <a:r>
              <a:rPr lang="en-US" altLang="ko-KR" dirty="0"/>
              <a:t>SA</a:t>
            </a:r>
            <a:r>
              <a:rPr lang="en-US" altLang="ko-KR" dirty="0" smtClean="0"/>
              <a:t>. </a:t>
            </a:r>
            <a:r>
              <a:rPr lang="en-US" altLang="ko-KR" dirty="0"/>
              <a:t>Similarly, if SB is a temporary address and SA is a </a:t>
            </a:r>
            <a:r>
              <a:rPr lang="en-US" altLang="ko-KR" dirty="0" smtClean="0"/>
              <a:t>public address</a:t>
            </a:r>
            <a:r>
              <a:rPr lang="en-US" altLang="ko-KR" dirty="0"/>
              <a:t>, then prefer </a:t>
            </a:r>
            <a:r>
              <a:rPr lang="en-US" altLang="ko-KR" dirty="0" smtClean="0"/>
              <a:t>SB</a:t>
            </a:r>
          </a:p>
          <a:p>
            <a:pPr lvl="2"/>
            <a:r>
              <a:rPr lang="en-US" altLang="ko-KR" dirty="0" smtClean="0"/>
              <a:t>RFC6724 obsoletes RFC3484</a:t>
            </a:r>
          </a:p>
          <a:p>
            <a:pPr lvl="2"/>
            <a:r>
              <a:rPr lang="en-US" altLang="ko-KR" dirty="0">
                <a:hlinkClick r:id="rId4"/>
              </a:rPr>
              <a:t>https://</a:t>
            </a:r>
            <a:r>
              <a:rPr lang="en-US" altLang="ko-KR" dirty="0" smtClean="0">
                <a:hlinkClick r:id="rId4"/>
              </a:rPr>
              <a:t>tools.ietf.org/html/rfc6724</a:t>
            </a:r>
            <a:endParaRPr lang="en-US" altLang="ko-KR" dirty="0" smtClean="0"/>
          </a:p>
        </p:txBody>
      </p:sp>
    </p:spTree>
    <p:extLst>
      <p:ext uri="{BB962C8B-B14F-4D97-AF65-F5344CB8AC3E}">
        <p14:creationId xmlns:p14="http://schemas.microsoft.com/office/powerpoint/2010/main" val="261816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t>5.6.2.1 The Source Address Selection Algorithm example</a:t>
            </a:r>
            <a:endParaRPr lang="ko-KR" altLang="en-US" sz="3200" dirty="0"/>
          </a:p>
        </p:txBody>
      </p:sp>
      <p:sp>
        <p:nvSpPr>
          <p:cNvPr id="3" name="내용 개체 틀 2"/>
          <p:cNvSpPr>
            <a:spLocks noGrp="1"/>
          </p:cNvSpPr>
          <p:nvPr>
            <p:ph idx="1"/>
          </p:nvPr>
        </p:nvSpPr>
        <p:spPr/>
        <p:txBody>
          <a:bodyPr>
            <a:normAutofit/>
          </a:bodyPr>
          <a:lstStyle/>
          <a:p>
            <a:r>
              <a:rPr lang="en-US" altLang="ko-KR" dirty="0"/>
              <a:t>prefer appropriate </a:t>
            </a:r>
            <a:r>
              <a:rPr lang="en-US" altLang="ko-KR" dirty="0" smtClean="0"/>
              <a:t>scope</a:t>
            </a:r>
          </a:p>
          <a:p>
            <a:pPr lvl="1"/>
            <a:r>
              <a:rPr lang="en-US" altLang="ko-KR" dirty="0" smtClean="0"/>
              <a:t>Destination</a:t>
            </a:r>
            <a:r>
              <a:rPr lang="en-US" altLang="ko-KR" dirty="0"/>
              <a:t>: 2001:db8:1::1</a:t>
            </a:r>
          </a:p>
          <a:p>
            <a:pPr lvl="1"/>
            <a:r>
              <a:rPr lang="en-US" altLang="ko-KR" dirty="0" smtClean="0"/>
              <a:t>Candidate </a:t>
            </a:r>
            <a:r>
              <a:rPr lang="en-US" altLang="ko-KR" dirty="0"/>
              <a:t>Source Addresses: 2001:db8:3::1 or fe80::1</a:t>
            </a:r>
          </a:p>
          <a:p>
            <a:pPr lvl="1"/>
            <a:r>
              <a:rPr lang="en-US" altLang="ko-KR" dirty="0" smtClean="0"/>
              <a:t>Result</a:t>
            </a:r>
            <a:r>
              <a:rPr lang="en-US" altLang="ko-KR" dirty="0"/>
              <a:t>: 2001:db8::</a:t>
            </a:r>
            <a:r>
              <a:rPr lang="en-US" altLang="ko-KR" dirty="0" smtClean="0"/>
              <a:t>1</a:t>
            </a:r>
            <a:endParaRPr lang="en-US" altLang="ko-KR" dirty="0"/>
          </a:p>
          <a:p>
            <a:endParaRPr lang="en-US" altLang="ko-KR" dirty="0"/>
          </a:p>
          <a:p>
            <a:pPr lvl="1"/>
            <a:r>
              <a:rPr lang="en-US" altLang="ko-KR" dirty="0" smtClean="0"/>
              <a:t>Destination</a:t>
            </a:r>
            <a:r>
              <a:rPr lang="en-US" altLang="ko-KR" dirty="0"/>
              <a:t>: ff05::1</a:t>
            </a:r>
          </a:p>
          <a:p>
            <a:pPr lvl="1"/>
            <a:r>
              <a:rPr lang="en-US" altLang="ko-KR" dirty="0" smtClean="0"/>
              <a:t>Candidate </a:t>
            </a:r>
            <a:r>
              <a:rPr lang="en-US" altLang="ko-KR" dirty="0"/>
              <a:t>Source Addresses: 2001:db8:3::1 or fe80::1</a:t>
            </a:r>
          </a:p>
          <a:p>
            <a:pPr lvl="1"/>
            <a:r>
              <a:rPr lang="en-US" altLang="ko-KR" dirty="0" smtClean="0"/>
              <a:t>Result</a:t>
            </a:r>
            <a:r>
              <a:rPr lang="en-US" altLang="ko-KR" dirty="0"/>
              <a:t>: 2001:db8:3::</a:t>
            </a:r>
            <a:r>
              <a:rPr lang="en-US" altLang="ko-KR" dirty="0" smtClean="0"/>
              <a:t>1</a:t>
            </a:r>
          </a:p>
          <a:p>
            <a:pPr lvl="1"/>
            <a:endParaRPr lang="en-US" altLang="ko-KR" dirty="0" smtClean="0"/>
          </a:p>
          <a:p>
            <a:pPr lvl="1"/>
            <a:r>
              <a:rPr lang="en-US" altLang="ko-KR" dirty="0" smtClean="0"/>
              <a:t>Destination: fe80::1</a:t>
            </a:r>
          </a:p>
          <a:p>
            <a:pPr lvl="1"/>
            <a:r>
              <a:rPr lang="en-US" altLang="ko-KR" dirty="0" smtClean="0"/>
              <a:t>Candidate Source Addresses: fe80::2 (deprecated) or 2001:db8:1::1</a:t>
            </a:r>
          </a:p>
          <a:p>
            <a:pPr lvl="1"/>
            <a:r>
              <a:rPr lang="en-US" altLang="ko-KR" dirty="0" smtClean="0"/>
              <a:t>Result: fe80::2</a:t>
            </a:r>
            <a:endParaRPr lang="en-US" altLang="ko-KR" dirty="0"/>
          </a:p>
        </p:txBody>
      </p:sp>
    </p:spTree>
    <p:extLst>
      <p:ext uri="{BB962C8B-B14F-4D97-AF65-F5344CB8AC3E}">
        <p14:creationId xmlns:p14="http://schemas.microsoft.com/office/powerpoint/2010/main" val="1705022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t>5.6.2.1 The Source Address Selection </a:t>
            </a:r>
            <a:r>
              <a:rPr lang="en-US" altLang="ko-KR" sz="3200" dirty="0"/>
              <a:t>Algorithm example(continue)</a:t>
            </a:r>
            <a:endParaRPr lang="ko-KR" altLang="en-US" sz="3200" dirty="0"/>
          </a:p>
        </p:txBody>
      </p:sp>
      <p:sp>
        <p:nvSpPr>
          <p:cNvPr id="3" name="내용 개체 틀 2"/>
          <p:cNvSpPr>
            <a:spLocks noGrp="1"/>
          </p:cNvSpPr>
          <p:nvPr>
            <p:ph idx="1"/>
          </p:nvPr>
        </p:nvSpPr>
        <p:spPr/>
        <p:txBody>
          <a:bodyPr>
            <a:normAutofit/>
          </a:bodyPr>
          <a:lstStyle/>
          <a:p>
            <a:r>
              <a:rPr lang="en-US" altLang="ko-KR" dirty="0"/>
              <a:t>prefer same address </a:t>
            </a:r>
          </a:p>
          <a:p>
            <a:pPr lvl="1"/>
            <a:r>
              <a:rPr lang="en-US" altLang="ko-KR" dirty="0"/>
              <a:t>Destination: 2001:db8:1::1</a:t>
            </a:r>
          </a:p>
          <a:p>
            <a:pPr lvl="1"/>
            <a:r>
              <a:rPr lang="en-US" altLang="ko-KR" dirty="0"/>
              <a:t>Candidate Source Addresses: 2001:db8:1::1 (deprecated) </a:t>
            </a:r>
            <a:r>
              <a:rPr lang="en-US" altLang="ko-KR" dirty="0" smtClean="0"/>
              <a:t>or 2001:db8:2</a:t>
            </a:r>
            <a:r>
              <a:rPr lang="en-US" altLang="ko-KR" dirty="0"/>
              <a:t>::1</a:t>
            </a:r>
          </a:p>
          <a:p>
            <a:pPr lvl="1"/>
            <a:r>
              <a:rPr lang="en-US" altLang="ko-KR" dirty="0"/>
              <a:t>Result: 2001:db8:1::1</a:t>
            </a:r>
          </a:p>
          <a:p>
            <a:endParaRPr lang="en-US" altLang="ko-KR" dirty="0" smtClean="0"/>
          </a:p>
          <a:p>
            <a:r>
              <a:rPr lang="en-US" altLang="ko-KR" dirty="0"/>
              <a:t>longest matching prefix </a:t>
            </a:r>
            <a:endParaRPr lang="en-US" altLang="ko-KR" dirty="0" smtClean="0"/>
          </a:p>
          <a:p>
            <a:pPr lvl="1"/>
            <a:r>
              <a:rPr lang="en-US" altLang="ko-KR" dirty="0" smtClean="0"/>
              <a:t>Destination</a:t>
            </a:r>
            <a:r>
              <a:rPr lang="en-US" altLang="ko-KR" dirty="0"/>
              <a:t>: 2001:db8:1::1</a:t>
            </a:r>
          </a:p>
          <a:p>
            <a:pPr lvl="1"/>
            <a:r>
              <a:rPr lang="en-US" altLang="ko-KR" dirty="0" smtClean="0"/>
              <a:t>Candidate </a:t>
            </a:r>
            <a:r>
              <a:rPr lang="en-US" altLang="ko-KR" dirty="0"/>
              <a:t>Source Addresses: 2001:db8:1::2 or 2001:db8:3::2</a:t>
            </a:r>
          </a:p>
          <a:p>
            <a:pPr lvl="1"/>
            <a:r>
              <a:rPr lang="en-US" altLang="ko-KR" dirty="0" smtClean="0"/>
              <a:t>Result</a:t>
            </a:r>
            <a:r>
              <a:rPr lang="en-US" altLang="ko-KR" dirty="0"/>
              <a:t>: 2001:db8:1:::</a:t>
            </a:r>
            <a:r>
              <a:rPr lang="en-US" altLang="ko-KR" dirty="0" smtClean="0"/>
              <a:t>2</a:t>
            </a:r>
            <a:endParaRPr lang="en-US" altLang="ko-KR" dirty="0"/>
          </a:p>
        </p:txBody>
      </p:sp>
    </p:spTree>
    <p:extLst>
      <p:ext uri="{BB962C8B-B14F-4D97-AF65-F5344CB8AC3E}">
        <p14:creationId xmlns:p14="http://schemas.microsoft.com/office/powerpoint/2010/main" val="36409141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a:t>5.6.2.2 The Destination Address Selection Algorithm</a:t>
            </a:r>
            <a:endParaRPr lang="ko-KR" altLang="en-US" sz="3200" dirty="0"/>
          </a:p>
        </p:txBody>
      </p:sp>
      <p:sp>
        <p:nvSpPr>
          <p:cNvPr id="3" name="내용 개체 틀 2"/>
          <p:cNvSpPr>
            <a:spLocks noGrp="1"/>
          </p:cNvSpPr>
          <p:nvPr>
            <p:ph idx="1"/>
          </p:nvPr>
        </p:nvSpPr>
        <p:spPr/>
        <p:txBody>
          <a:bodyPr>
            <a:normAutofit/>
          </a:bodyPr>
          <a:lstStyle/>
          <a:p>
            <a:r>
              <a:rPr lang="en-US" altLang="ko-KR" dirty="0"/>
              <a:t>the notation for the </a:t>
            </a:r>
            <a:r>
              <a:rPr lang="en-US" altLang="ko-KR" dirty="0" smtClean="0"/>
              <a:t>destination address </a:t>
            </a:r>
            <a:r>
              <a:rPr lang="en-US" altLang="ko-KR" dirty="0"/>
              <a:t>selection algorithm</a:t>
            </a:r>
          </a:p>
          <a:p>
            <a:pPr lvl="1"/>
            <a:r>
              <a:rPr lang="en-US" altLang="ko-KR" dirty="0" smtClean="0"/>
              <a:t>Q(D): the source address selected to reach the destination D</a:t>
            </a:r>
          </a:p>
          <a:p>
            <a:pPr marL="857250" lvl="2" indent="0">
              <a:buNone/>
            </a:pPr>
            <a:r>
              <a:rPr lang="en-US" altLang="ko-KR" dirty="0">
                <a:sym typeface="Wingdings" panose="05000000000000000000" pitchFamily="2" charset="2"/>
              </a:rPr>
              <a:t> </a:t>
            </a:r>
            <a:r>
              <a:rPr lang="en-US" altLang="ko-KR" dirty="0"/>
              <a:t>If Q(D) = Ø (null), no source could be determined for destination D</a:t>
            </a:r>
          </a:p>
          <a:p>
            <a:pPr lvl="1"/>
            <a:r>
              <a:rPr lang="en-US" altLang="ko-KR" dirty="0" smtClean="0"/>
              <a:t>U(B): the Boolean true if destination B is not reachable</a:t>
            </a:r>
          </a:p>
          <a:p>
            <a:pPr lvl="1"/>
            <a:r>
              <a:rPr lang="en-US" altLang="ko-KR" dirty="0" smtClean="0"/>
              <a:t>E(A): indicating that destination A is reached using some “encapsulating transport” (e.g., tunneled routing)</a:t>
            </a:r>
          </a:p>
          <a:p>
            <a:pPr lvl="1"/>
            <a:r>
              <a:rPr lang="en-US" altLang="ko-KR" dirty="0" smtClean="0"/>
              <a:t>SD(S): a set </a:t>
            </a:r>
            <a:r>
              <a:rPr lang="en-US" altLang="ko-KR" dirty="0"/>
              <a:t>of </a:t>
            </a:r>
            <a:r>
              <a:rPr lang="en-US" altLang="ko-KR" dirty="0" smtClean="0"/>
              <a:t>possible destination addresses </a:t>
            </a:r>
            <a:r>
              <a:rPr lang="en-US" altLang="ko-KR" dirty="0"/>
              <a:t>based on a particular </a:t>
            </a:r>
            <a:r>
              <a:rPr lang="en-US" altLang="ko-KR" dirty="0" smtClean="0"/>
              <a:t>source address </a:t>
            </a:r>
            <a:r>
              <a:rPr lang="en-US" altLang="ko-KR" dirty="0"/>
              <a:t>S</a:t>
            </a:r>
            <a:endParaRPr lang="en-US" altLang="ko-KR" dirty="0" smtClean="0"/>
          </a:p>
          <a:p>
            <a:pPr marL="457200" lvl="1" indent="0">
              <a:buNone/>
            </a:pPr>
            <a:endParaRPr lang="en-US" altLang="ko-KR" dirty="0"/>
          </a:p>
          <a:p>
            <a:pPr lvl="1"/>
            <a:endParaRPr lang="en-US" altLang="ko-KR" dirty="0"/>
          </a:p>
          <a:p>
            <a:pPr lvl="1"/>
            <a:endParaRPr lang="pt-BR" altLang="ko-KR" dirty="0"/>
          </a:p>
        </p:txBody>
      </p:sp>
    </p:spTree>
    <p:extLst>
      <p:ext uri="{BB962C8B-B14F-4D97-AF65-F5344CB8AC3E}">
        <p14:creationId xmlns:p14="http://schemas.microsoft.com/office/powerpoint/2010/main" val="19921529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a:t>5.6.2.2 The Destination Address Selection Algorithm</a:t>
            </a:r>
            <a:endParaRPr lang="ko-KR" altLang="en-US" sz="3200" dirty="0"/>
          </a:p>
        </p:txBody>
      </p:sp>
      <p:sp>
        <p:nvSpPr>
          <p:cNvPr id="3" name="내용 개체 틀 2"/>
          <p:cNvSpPr>
            <a:spLocks noGrp="1"/>
          </p:cNvSpPr>
          <p:nvPr>
            <p:ph idx="1"/>
          </p:nvPr>
        </p:nvSpPr>
        <p:spPr/>
        <p:txBody>
          <a:bodyPr>
            <a:normAutofit/>
          </a:bodyPr>
          <a:lstStyle/>
          <a:p>
            <a:r>
              <a:rPr lang="en-US" altLang="ko-KR" dirty="0" smtClean="0"/>
              <a:t>rules: a </a:t>
            </a:r>
            <a:r>
              <a:rPr lang="en-US" altLang="ko-KR" dirty="0"/>
              <a:t>partial ordering between addresses A and B in </a:t>
            </a:r>
            <a:r>
              <a:rPr lang="en-US" altLang="ko-KR" dirty="0" smtClean="0"/>
              <a:t>SD(S) </a:t>
            </a:r>
            <a:r>
              <a:rPr lang="en-US" altLang="ko-KR" dirty="0"/>
              <a:t>for </a:t>
            </a:r>
            <a:r>
              <a:rPr lang="en-US" altLang="ko-KR" dirty="0" smtClean="0"/>
              <a:t>source S</a:t>
            </a:r>
          </a:p>
          <a:p>
            <a:pPr lvl="1"/>
            <a:endParaRPr lang="en-US" altLang="ko-KR" dirty="0"/>
          </a:p>
          <a:p>
            <a:pPr lvl="1"/>
            <a:endParaRPr lang="pt-BR" altLang="ko-KR" dirty="0"/>
          </a:p>
        </p:txBody>
      </p:sp>
      <p:pic>
        <p:nvPicPr>
          <p:cNvPr id="4" name="그림 3"/>
          <p:cNvPicPr>
            <a:picLocks noChangeAspect="1"/>
          </p:cNvPicPr>
          <p:nvPr/>
        </p:nvPicPr>
        <p:blipFill>
          <a:blip r:embed="rId2"/>
          <a:stretch>
            <a:fillRect/>
          </a:stretch>
        </p:blipFill>
        <p:spPr>
          <a:xfrm>
            <a:off x="1691680" y="1916832"/>
            <a:ext cx="5688632" cy="4810161"/>
          </a:xfrm>
          <a:prstGeom prst="rect">
            <a:avLst/>
          </a:prstGeom>
        </p:spPr>
      </p:pic>
    </p:spTree>
    <p:extLst>
      <p:ext uri="{BB962C8B-B14F-4D97-AF65-F5344CB8AC3E}">
        <p14:creationId xmlns:p14="http://schemas.microsoft.com/office/powerpoint/2010/main" val="9132330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t>5.6.2.1 The Destination Address Selection Algorithm example</a:t>
            </a:r>
            <a:endParaRPr lang="ko-KR" altLang="en-US" sz="3200" dirty="0"/>
          </a:p>
        </p:txBody>
      </p:sp>
      <p:sp>
        <p:nvSpPr>
          <p:cNvPr id="3" name="내용 개체 틀 2"/>
          <p:cNvSpPr>
            <a:spLocks noGrp="1"/>
          </p:cNvSpPr>
          <p:nvPr>
            <p:ph idx="1"/>
          </p:nvPr>
        </p:nvSpPr>
        <p:spPr/>
        <p:txBody>
          <a:bodyPr>
            <a:normAutofit/>
          </a:bodyPr>
          <a:lstStyle/>
          <a:p>
            <a:r>
              <a:rPr lang="en-US" altLang="ko-KR" dirty="0"/>
              <a:t>prefer matching scope </a:t>
            </a:r>
            <a:endParaRPr lang="en-US" altLang="ko-KR" dirty="0" smtClean="0"/>
          </a:p>
          <a:p>
            <a:pPr lvl="1"/>
            <a:r>
              <a:rPr lang="en-US" altLang="ko-KR" dirty="0" smtClean="0"/>
              <a:t>Candidate </a:t>
            </a:r>
            <a:r>
              <a:rPr lang="en-US" altLang="ko-KR" dirty="0"/>
              <a:t>Source Addresses: 2001:db8:1::2 or fe80::1 or 169.254.13.78</a:t>
            </a:r>
          </a:p>
          <a:p>
            <a:pPr lvl="1"/>
            <a:r>
              <a:rPr lang="en-US" altLang="ko-KR" dirty="0" smtClean="0"/>
              <a:t>Destination </a:t>
            </a:r>
            <a:r>
              <a:rPr lang="en-US" altLang="ko-KR" dirty="0"/>
              <a:t>Address List: 2001:db8:1::1 or 198.51.100.121</a:t>
            </a:r>
          </a:p>
          <a:p>
            <a:pPr lvl="1"/>
            <a:r>
              <a:rPr lang="en-US" altLang="ko-KR" dirty="0" smtClean="0"/>
              <a:t>Result</a:t>
            </a:r>
            <a:r>
              <a:rPr lang="en-US" altLang="ko-KR" dirty="0"/>
              <a:t>: 2001:db8:1::1 (</a:t>
            </a:r>
            <a:r>
              <a:rPr lang="en-US" altLang="ko-KR" dirty="0" err="1"/>
              <a:t>src</a:t>
            </a:r>
            <a:r>
              <a:rPr lang="en-US" altLang="ko-KR" dirty="0"/>
              <a:t> 2001:db8:1::2) then 198.51.100.121 (</a:t>
            </a:r>
            <a:r>
              <a:rPr lang="en-US" altLang="ko-KR" dirty="0" err="1" smtClean="0"/>
              <a:t>src</a:t>
            </a:r>
            <a:r>
              <a:rPr lang="en-US" altLang="ko-KR" dirty="0" smtClean="0"/>
              <a:t> 169.254.13.78)</a:t>
            </a:r>
          </a:p>
          <a:p>
            <a:endParaRPr lang="en-US" altLang="ko-KR" dirty="0" smtClean="0"/>
          </a:p>
          <a:p>
            <a:pPr lvl="1"/>
            <a:r>
              <a:rPr lang="en-US" altLang="ko-KR" dirty="0" smtClean="0"/>
              <a:t>Candidate </a:t>
            </a:r>
            <a:r>
              <a:rPr lang="en-US" altLang="ko-KR" dirty="0"/>
              <a:t>Source Addresses: fe80::1 or 198.51.100.117</a:t>
            </a:r>
          </a:p>
          <a:p>
            <a:pPr lvl="1"/>
            <a:r>
              <a:rPr lang="en-US" altLang="ko-KR" dirty="0" smtClean="0"/>
              <a:t>Destination </a:t>
            </a:r>
            <a:r>
              <a:rPr lang="en-US" altLang="ko-KR" dirty="0"/>
              <a:t>Address List: 2001:db8:1::1 or 198.51.100.121</a:t>
            </a:r>
          </a:p>
          <a:p>
            <a:pPr lvl="1"/>
            <a:r>
              <a:rPr lang="en-US" altLang="ko-KR" dirty="0" smtClean="0"/>
              <a:t>Result</a:t>
            </a:r>
            <a:r>
              <a:rPr lang="en-US" altLang="ko-KR" dirty="0"/>
              <a:t>: 198.51.100.121 (</a:t>
            </a:r>
            <a:r>
              <a:rPr lang="en-US" altLang="ko-KR" dirty="0" err="1"/>
              <a:t>src</a:t>
            </a:r>
            <a:r>
              <a:rPr lang="en-US" altLang="ko-KR" dirty="0"/>
              <a:t> 198.51.100.117) then 2001:db8:1::1 (</a:t>
            </a:r>
            <a:r>
              <a:rPr lang="en-US" altLang="ko-KR" dirty="0" err="1" smtClean="0"/>
              <a:t>src</a:t>
            </a:r>
            <a:r>
              <a:rPr lang="en-US" altLang="ko-KR" dirty="0" smtClean="0"/>
              <a:t> fe80</a:t>
            </a:r>
            <a:r>
              <a:rPr lang="en-US" altLang="ko-KR" dirty="0"/>
              <a:t>::1</a:t>
            </a:r>
            <a:r>
              <a:rPr lang="en-US" altLang="ko-KR" dirty="0" smtClean="0"/>
              <a:t>)</a:t>
            </a:r>
          </a:p>
        </p:txBody>
      </p:sp>
    </p:spTree>
    <p:extLst>
      <p:ext uri="{BB962C8B-B14F-4D97-AF65-F5344CB8AC3E}">
        <p14:creationId xmlns:p14="http://schemas.microsoft.com/office/powerpoint/2010/main" val="42883465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t>5.6.2.1 The Destination Address Selection Algorithm example(continue)</a:t>
            </a:r>
            <a:endParaRPr lang="ko-KR" altLang="en-US" sz="3200" dirty="0"/>
          </a:p>
        </p:txBody>
      </p:sp>
      <p:sp>
        <p:nvSpPr>
          <p:cNvPr id="3" name="내용 개체 틀 2"/>
          <p:cNvSpPr>
            <a:spLocks noGrp="1"/>
          </p:cNvSpPr>
          <p:nvPr>
            <p:ph idx="1"/>
          </p:nvPr>
        </p:nvSpPr>
        <p:spPr/>
        <p:txBody>
          <a:bodyPr>
            <a:normAutofit/>
          </a:bodyPr>
          <a:lstStyle/>
          <a:p>
            <a:r>
              <a:rPr lang="en-US" altLang="ko-KR" dirty="0" smtClean="0"/>
              <a:t>avoid </a:t>
            </a:r>
            <a:r>
              <a:rPr lang="en-US" altLang="ko-KR" dirty="0"/>
              <a:t>deprecated addresses </a:t>
            </a:r>
            <a:endParaRPr lang="en-US" altLang="ko-KR" dirty="0" smtClean="0"/>
          </a:p>
          <a:p>
            <a:pPr lvl="1"/>
            <a:r>
              <a:rPr lang="en-US" altLang="ko-KR" dirty="0" smtClean="0"/>
              <a:t>Candidate </a:t>
            </a:r>
            <a:r>
              <a:rPr lang="en-US" altLang="ko-KR" dirty="0"/>
              <a:t>Source Addresses: 2001:db8:1::2 or fe80::2 (deprecated)</a:t>
            </a:r>
          </a:p>
          <a:p>
            <a:pPr lvl="1"/>
            <a:r>
              <a:rPr lang="en-US" altLang="ko-KR" dirty="0" smtClean="0"/>
              <a:t>Destination </a:t>
            </a:r>
            <a:r>
              <a:rPr lang="en-US" altLang="ko-KR" dirty="0"/>
              <a:t>Address List: 2001:db8:1::1 or fe80::1</a:t>
            </a:r>
          </a:p>
          <a:p>
            <a:pPr lvl="1"/>
            <a:r>
              <a:rPr lang="en-US" altLang="ko-KR" dirty="0" smtClean="0"/>
              <a:t>Result</a:t>
            </a:r>
            <a:r>
              <a:rPr lang="en-US" altLang="ko-KR" dirty="0"/>
              <a:t>: 2001:db8:1::1 (</a:t>
            </a:r>
            <a:r>
              <a:rPr lang="en-US" altLang="ko-KR" dirty="0" err="1"/>
              <a:t>src</a:t>
            </a:r>
            <a:r>
              <a:rPr lang="en-US" altLang="ko-KR" dirty="0"/>
              <a:t> 2001:db8:1::2) then fe80::1 (</a:t>
            </a:r>
            <a:r>
              <a:rPr lang="en-US" altLang="ko-KR" dirty="0" err="1"/>
              <a:t>src</a:t>
            </a:r>
            <a:r>
              <a:rPr lang="en-US" altLang="ko-KR" dirty="0"/>
              <a:t> fe80::2</a:t>
            </a:r>
            <a:r>
              <a:rPr lang="en-US" altLang="ko-KR" dirty="0" smtClean="0"/>
              <a:t>)</a:t>
            </a:r>
            <a:endParaRPr lang="en-US" altLang="ko-KR" dirty="0"/>
          </a:p>
          <a:p>
            <a:endParaRPr lang="en-US" altLang="ko-KR" dirty="0"/>
          </a:p>
          <a:p>
            <a:r>
              <a:rPr lang="en-US" altLang="ko-KR" dirty="0"/>
              <a:t>longest matching prefix </a:t>
            </a:r>
            <a:endParaRPr lang="en-US" altLang="ko-KR" dirty="0" smtClean="0"/>
          </a:p>
          <a:p>
            <a:pPr lvl="1"/>
            <a:r>
              <a:rPr lang="en-US" altLang="ko-KR" dirty="0" smtClean="0"/>
              <a:t>Candidate </a:t>
            </a:r>
            <a:r>
              <a:rPr lang="en-US" altLang="ko-KR" dirty="0"/>
              <a:t>Source Addresses: 2001:db8:1::2 or 2001:db8:3f44::2 </a:t>
            </a:r>
            <a:r>
              <a:rPr lang="en-US" altLang="ko-KR" dirty="0" smtClean="0"/>
              <a:t>or fe80</a:t>
            </a:r>
            <a:r>
              <a:rPr lang="en-US" altLang="ko-KR" dirty="0"/>
              <a:t>::2</a:t>
            </a:r>
          </a:p>
          <a:p>
            <a:pPr lvl="1"/>
            <a:r>
              <a:rPr lang="en-US" altLang="ko-KR" dirty="0" smtClean="0"/>
              <a:t>Destination </a:t>
            </a:r>
            <a:r>
              <a:rPr lang="en-US" altLang="ko-KR" dirty="0"/>
              <a:t>Address List: 2001:db8:1::1 or 2001:db8:3ffe::1</a:t>
            </a:r>
          </a:p>
          <a:p>
            <a:pPr lvl="1"/>
            <a:r>
              <a:rPr lang="en-US" altLang="ko-KR" dirty="0" smtClean="0"/>
              <a:t>Result</a:t>
            </a:r>
            <a:r>
              <a:rPr lang="en-US" altLang="ko-KR" dirty="0"/>
              <a:t>: 2001:db8:1::1 (</a:t>
            </a:r>
            <a:r>
              <a:rPr lang="en-US" altLang="ko-KR" dirty="0" err="1"/>
              <a:t>src</a:t>
            </a:r>
            <a:r>
              <a:rPr lang="en-US" altLang="ko-KR" dirty="0"/>
              <a:t> 2001:db8:1::2) then 2001:db8:3ffe::1 (</a:t>
            </a:r>
            <a:r>
              <a:rPr lang="en-US" altLang="ko-KR" dirty="0" err="1" smtClean="0"/>
              <a:t>src</a:t>
            </a:r>
            <a:r>
              <a:rPr lang="en-US" altLang="ko-KR" dirty="0" smtClean="0"/>
              <a:t> 2001:db8:3f44</a:t>
            </a:r>
            <a:r>
              <a:rPr lang="en-US" altLang="ko-KR" dirty="0"/>
              <a:t>::2</a:t>
            </a:r>
            <a:r>
              <a:rPr lang="en-US" altLang="ko-KR" dirty="0" smtClean="0"/>
              <a:t>)</a:t>
            </a:r>
            <a:endParaRPr lang="en-US" altLang="ko-KR" dirty="0"/>
          </a:p>
        </p:txBody>
      </p:sp>
    </p:spTree>
    <p:extLst>
      <p:ext uri="{BB962C8B-B14F-4D97-AF65-F5344CB8AC3E}">
        <p14:creationId xmlns:p14="http://schemas.microsoft.com/office/powerpoint/2010/main" val="27989505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r>
              <a:rPr lang="en-US" altLang="ko-KR" sz="3200" dirty="0" smtClean="0"/>
              <a:t>Appendix. IPv6 special-use addresses</a:t>
            </a:r>
            <a:endParaRPr lang="ko-KR" altLang="en-US" sz="3200" dirty="0"/>
          </a:p>
        </p:txBody>
      </p:sp>
      <p:pic>
        <p:nvPicPr>
          <p:cNvPr id="6" name="그림 5"/>
          <p:cNvPicPr>
            <a:picLocks noChangeAspect="1"/>
          </p:cNvPicPr>
          <p:nvPr/>
        </p:nvPicPr>
        <p:blipFill>
          <a:blip r:embed="rId2"/>
          <a:stretch>
            <a:fillRect/>
          </a:stretch>
        </p:blipFill>
        <p:spPr>
          <a:xfrm>
            <a:off x="956034" y="908720"/>
            <a:ext cx="7586568" cy="4966508"/>
          </a:xfrm>
          <a:prstGeom prst="rect">
            <a:avLst/>
          </a:prstGeom>
        </p:spPr>
      </p:pic>
      <p:sp>
        <p:nvSpPr>
          <p:cNvPr id="7" name="실행 단추: 뒤로 또는 이전 6">
            <a:hlinkClick r:id="rId3" action="ppaction://hlinksldjump" highlightClick="1"/>
          </p:cNvPr>
          <p:cNvSpPr/>
          <p:nvPr/>
        </p:nvSpPr>
        <p:spPr>
          <a:xfrm>
            <a:off x="8604448" y="116632"/>
            <a:ext cx="432048" cy="360040"/>
          </a:xfrm>
          <a:prstGeom prst="actionButtonBackPrevio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8"/>
          <p:cNvSpPr/>
          <p:nvPr/>
        </p:nvSpPr>
        <p:spPr>
          <a:xfrm>
            <a:off x="944793" y="5805264"/>
            <a:ext cx="7254413" cy="461665"/>
          </a:xfrm>
          <a:prstGeom prst="rect">
            <a:avLst/>
          </a:prstGeom>
        </p:spPr>
        <p:txBody>
          <a:bodyPr wrap="square">
            <a:spAutoFit/>
          </a:bodyPr>
          <a:lstStyle/>
          <a:p>
            <a:r>
              <a:rPr lang="en-US" altLang="ko-KR" sz="1200" dirty="0"/>
              <a:t>::/</a:t>
            </a:r>
            <a:r>
              <a:rPr lang="en-US" altLang="ko-KR" sz="1200" dirty="0" smtClean="0"/>
              <a:t>96	               IPv4-compatible </a:t>
            </a:r>
            <a:r>
              <a:rPr lang="en-US" altLang="ko-KR" sz="1200" dirty="0"/>
              <a:t>addresses (deprecated)</a:t>
            </a:r>
          </a:p>
          <a:p>
            <a:r>
              <a:rPr lang="en-US" altLang="ko-KR" sz="1200" dirty="0"/>
              <a:t>fec0::/</a:t>
            </a:r>
            <a:r>
              <a:rPr lang="en-US" altLang="ko-KR" sz="1200" dirty="0" smtClean="0"/>
              <a:t>10                     Site-local </a:t>
            </a:r>
            <a:r>
              <a:rPr lang="en-US" altLang="ko-KR" sz="1200" dirty="0"/>
              <a:t>address (deprecated)</a:t>
            </a:r>
            <a:endParaRPr lang="ko-KR" altLang="en-US" sz="1200" dirty="0"/>
          </a:p>
        </p:txBody>
      </p:sp>
    </p:spTree>
    <p:extLst>
      <p:ext uri="{BB962C8B-B14F-4D97-AF65-F5344CB8AC3E}">
        <p14:creationId xmlns:p14="http://schemas.microsoft.com/office/powerpoint/2010/main" val="71070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824</TotalTime>
  <Words>1476</Words>
  <Application>Microsoft Office PowerPoint</Application>
  <PresentationFormat>화면 슬라이드 쇼(4:3)</PresentationFormat>
  <Paragraphs>172</Paragraphs>
  <Slides>20</Slides>
  <Notes>8</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20</vt:i4>
      </vt:variant>
    </vt:vector>
  </HeadingPairs>
  <TitlesOfParts>
    <vt:vector size="24" baseType="lpstr">
      <vt:lpstr>맑은 고딕</vt:lpstr>
      <vt:lpstr>Arial</vt:lpstr>
      <vt:lpstr>Wingdings</vt:lpstr>
      <vt:lpstr>Office 테마</vt:lpstr>
      <vt:lpstr>5.6 : Host Processing of IP Datagrams</vt:lpstr>
      <vt:lpstr>5.6 Host Processing of IP Datagrams</vt:lpstr>
      <vt:lpstr>5.6.1 Host Models</vt:lpstr>
      <vt:lpstr>5.6.1 Host Models</vt:lpstr>
      <vt:lpstr>5.6.1 Host Models</vt:lpstr>
      <vt:lpstr>5.6.2 Address Selection</vt:lpstr>
      <vt:lpstr>5.6.2 Address Selection</vt:lpstr>
      <vt:lpstr>5.6.2 Address Selection</vt:lpstr>
      <vt:lpstr>5.6.2 Address Selection</vt:lpstr>
      <vt:lpstr>5.6.2 Address Selection</vt:lpstr>
      <vt:lpstr>5.6.2.1 The Source Address Selection Algorithm</vt:lpstr>
      <vt:lpstr>5.6.2.1 The Source Address Selection Algorithm</vt:lpstr>
      <vt:lpstr>5.6.2.1 The Source Address Selection Algorithm</vt:lpstr>
      <vt:lpstr>5.6.2.1 The Source Address Selection Algorithm example</vt:lpstr>
      <vt:lpstr>5.6.2.1 The Source Address Selection Algorithm example(continue)</vt:lpstr>
      <vt:lpstr>5.6.2.2 The Destination Address Selection Algorithm</vt:lpstr>
      <vt:lpstr>5.6.2.2 The Destination Address Selection Algorithm</vt:lpstr>
      <vt:lpstr>5.6.2.1 The Destination Address Selection Algorithm example</vt:lpstr>
      <vt:lpstr>5.6.2.1 The Destination Address Selection Algorithm example(continue)</vt:lpstr>
      <vt:lpstr>Appendix. IPv6 special-use addresses</vt:lpstr>
    </vt:vector>
  </TitlesOfParts>
  <Company>R&amp;D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 Section Title</dc:title>
  <dc:creator>Microsoft Corporation</dc:creator>
  <cp:lastModifiedBy>hongwon.lee</cp:lastModifiedBy>
  <cp:revision>177</cp:revision>
  <dcterms:created xsi:type="dcterms:W3CDTF">2006-10-05T04:04:58Z</dcterms:created>
  <dcterms:modified xsi:type="dcterms:W3CDTF">2015-10-20T06:32:29Z</dcterms:modified>
</cp:coreProperties>
</file>