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383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394" r:id="rId12"/>
    <p:sldId id="392" r:id="rId13"/>
    <p:sldId id="393" r:id="rId14"/>
    <p:sldId id="395" r:id="rId15"/>
    <p:sldId id="396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85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r>
              <a:rPr lang="ko-KR" altLang="en-US" dirty="0" smtClean="0"/>
              <a:t>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메시지</a:t>
            </a:r>
            <a:r>
              <a:rPr lang="en-US" altLang="ko-KR" dirty="0" smtClean="0"/>
              <a:t>: </a:t>
            </a:r>
            <a:r>
              <a:rPr lang="ko-KR" altLang="en-US" dirty="0" smtClean="0"/>
              <a:t>요청 </a:t>
            </a:r>
            <a:r>
              <a:rPr lang="en-US" altLang="ko-KR" dirty="0" smtClean="0"/>
              <a:t>or </a:t>
            </a:r>
            <a:r>
              <a:rPr lang="ko-KR" altLang="en-US" dirty="0" smtClean="0"/>
              <a:t>응답</a:t>
            </a:r>
            <a:endParaRPr lang="en-US" altLang="ko-KR" dirty="0" smtClean="0"/>
          </a:p>
          <a:p>
            <a:r>
              <a:rPr lang="ko-KR" altLang="en-US" dirty="0" smtClean="0"/>
              <a:t>메시지 </a:t>
            </a:r>
            <a:r>
              <a:rPr lang="ko-KR" altLang="en-US" dirty="0" err="1" smtClean="0"/>
              <a:t>인코딩</a:t>
            </a:r>
            <a:r>
              <a:rPr lang="en-US" altLang="ko-KR" dirty="0" smtClean="0"/>
              <a:t>: ASCII</a:t>
            </a:r>
          </a:p>
          <a:p>
            <a:pPr lvl="1"/>
            <a:r>
              <a:rPr lang="en-US" altLang="ko-KR" dirty="0" smtClean="0"/>
              <a:t>Human readable</a:t>
            </a:r>
          </a:p>
          <a:p>
            <a:r>
              <a:rPr lang="ko-KR" altLang="en-US" dirty="0" smtClean="0"/>
              <a:t>메시지 형식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Start line</a:t>
            </a:r>
          </a:p>
          <a:p>
            <a:pPr lvl="1"/>
            <a:r>
              <a:rPr lang="en-US" altLang="ko-KR" dirty="0" smtClean="0"/>
              <a:t>Header</a:t>
            </a:r>
          </a:p>
          <a:p>
            <a:pPr lvl="1"/>
            <a:r>
              <a:rPr lang="en-US" altLang="ko-KR" dirty="0" smtClean="0"/>
              <a:t>Body</a:t>
            </a:r>
          </a:p>
          <a:p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13</a:t>
            </a:r>
            <a:r>
              <a:rPr lang="ko-KR" altLang="en-US" smtClean="0"/>
              <a:t>강</a:t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2049" name="_x658111144" descr="EMB0001f09821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561" y="868100"/>
            <a:ext cx="7109720" cy="233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659373568" descr="EMB0001f09821f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16" y="3594656"/>
            <a:ext cx="6462113" cy="27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17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요청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Start line</a:t>
            </a:r>
          </a:p>
          <a:p>
            <a:pPr lvl="1"/>
            <a:r>
              <a:rPr lang="en-US" altLang="ko-KR" dirty="0" smtClean="0"/>
              <a:t>HTTP method: GET, PUT, POST, HEAD, OPTIONS, CONNECT</a:t>
            </a:r>
          </a:p>
          <a:p>
            <a:pPr lvl="1"/>
            <a:r>
              <a:rPr lang="en-US" altLang="ko-KR" dirty="0" smtClean="0"/>
              <a:t>Request target: URL or resource path</a:t>
            </a:r>
          </a:p>
          <a:p>
            <a:pPr lvl="2"/>
            <a:r>
              <a:rPr lang="en-US" altLang="ko-KR" dirty="0" smtClean="0"/>
              <a:t>Host </a:t>
            </a:r>
            <a:r>
              <a:rPr lang="ko-KR" altLang="en-US" dirty="0" smtClean="0"/>
              <a:t>헤더가 있으므로 </a:t>
            </a:r>
            <a:r>
              <a:rPr lang="en-US" altLang="ko-KR" dirty="0" smtClean="0"/>
              <a:t>URL </a:t>
            </a:r>
            <a:r>
              <a:rPr lang="ko-KR" altLang="en-US" dirty="0" smtClean="0"/>
              <a:t>대신 </a:t>
            </a:r>
            <a:r>
              <a:rPr lang="en-US" altLang="ko-KR" dirty="0" smtClean="0"/>
              <a:t>resource path</a:t>
            </a:r>
            <a:r>
              <a:rPr lang="ko-KR" altLang="en-US" dirty="0" smtClean="0"/>
              <a:t>로 충분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HTTP version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1025" name="_x658110136" descr="EMB0001f09821f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420" y="3671454"/>
            <a:ext cx="7107160" cy="23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572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요청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요청</a:t>
            </a:r>
            <a:r>
              <a:rPr lang="en-US" altLang="ko-KR" dirty="0" smtClean="0"/>
              <a:t> headers</a:t>
            </a:r>
          </a:p>
          <a:p>
            <a:pPr lvl="1"/>
            <a:r>
              <a:rPr lang="en-US" altLang="ko-KR" i="1" dirty="0" smtClean="0"/>
              <a:t>Key: value </a:t>
            </a:r>
            <a:r>
              <a:rPr lang="ko-KR" altLang="en-US" dirty="0" smtClean="0"/>
              <a:t>형식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General headers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전체 메시지에 적용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Request headers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요청을 자세히 명세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맥락 제공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조건 제약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Representation headers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포맷 혹은 </a:t>
            </a:r>
            <a:r>
              <a:rPr lang="ko-KR" altLang="en-US" dirty="0" err="1" smtClean="0">
                <a:sym typeface="Wingdings" panose="05000000000000000000" pitchFamily="2" charset="2"/>
              </a:rPr>
              <a:t>인코딩</a:t>
            </a:r>
            <a:r>
              <a:rPr lang="ko-KR" altLang="en-US" dirty="0" smtClean="0">
                <a:sym typeface="Wingdings" panose="05000000000000000000" pitchFamily="2" charset="2"/>
              </a:rPr>
              <a:t> 서술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1025" name="_x658110136" descr="EMB0001f09821f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980" y="3934475"/>
            <a:ext cx="7107160" cy="23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9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요청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Body</a:t>
            </a:r>
          </a:p>
          <a:p>
            <a:pPr lvl="1"/>
            <a:r>
              <a:rPr lang="ko-KR" altLang="en-US" dirty="0" smtClean="0"/>
              <a:t>헤더와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공백행으로</a:t>
            </a:r>
            <a:r>
              <a:rPr lang="ko-KR" altLang="en-US" dirty="0" smtClean="0"/>
              <a:t> 구분</a:t>
            </a:r>
            <a:endParaRPr lang="en-US" altLang="ko-KR" dirty="0"/>
          </a:p>
          <a:p>
            <a:pPr lvl="1"/>
            <a:r>
              <a:rPr lang="en-US" altLang="ko-KR" dirty="0" smtClean="0"/>
              <a:t>Method</a:t>
            </a:r>
            <a:r>
              <a:rPr lang="ko-KR" altLang="en-US" dirty="0" smtClean="0"/>
              <a:t>에 따라 </a:t>
            </a:r>
            <a:r>
              <a:rPr lang="en-US" altLang="ko-KR" dirty="0" smtClean="0"/>
              <a:t>body</a:t>
            </a:r>
            <a:r>
              <a:rPr lang="ko-KR" altLang="en-US" dirty="0" smtClean="0"/>
              <a:t>가 없을 수도 있음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GET, HEAD, DELETE, OPTIONS</a:t>
            </a:r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1025" name="_x658110136" descr="EMB0001f09821f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980" y="3934475"/>
            <a:ext cx="7107160" cy="23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53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응답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Start line</a:t>
            </a:r>
          </a:p>
          <a:p>
            <a:pPr lvl="1"/>
            <a:r>
              <a:rPr lang="en-US" altLang="ko-KR" dirty="0" smtClean="0"/>
              <a:t>HTTP </a:t>
            </a:r>
            <a:r>
              <a:rPr lang="ko-KR" altLang="en-US" dirty="0" smtClean="0"/>
              <a:t>버전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Status code</a:t>
            </a:r>
          </a:p>
          <a:p>
            <a:pPr lvl="2"/>
            <a:r>
              <a:rPr lang="ko-KR" altLang="en-US" dirty="0" smtClean="0"/>
              <a:t>요청</a:t>
            </a:r>
            <a:r>
              <a:rPr lang="en-US" altLang="ko-KR" dirty="0" smtClean="0"/>
              <a:t> </a:t>
            </a:r>
            <a:r>
              <a:rPr lang="ko-KR" altLang="en-US" dirty="0" smtClean="0"/>
              <a:t>처리 성공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Status text</a:t>
            </a:r>
          </a:p>
          <a:p>
            <a:pPr lvl="2"/>
            <a:r>
              <a:rPr lang="en-US" altLang="ko-KR" dirty="0" smtClean="0"/>
              <a:t>For human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8" name="_x659373568" descr="EMB0001f09821f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16" y="3594656"/>
            <a:ext cx="6462113" cy="27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5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응답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응답 </a:t>
            </a:r>
            <a:r>
              <a:rPr lang="en-US" altLang="ko-KR" dirty="0" smtClean="0"/>
              <a:t>headers</a:t>
            </a:r>
          </a:p>
          <a:p>
            <a:pPr lvl="1"/>
            <a:r>
              <a:rPr lang="en-US" altLang="ko-KR" dirty="0" smtClean="0"/>
              <a:t>General headers</a:t>
            </a:r>
          </a:p>
          <a:p>
            <a:pPr lvl="1"/>
            <a:r>
              <a:rPr lang="en-US" altLang="ko-KR" dirty="0" smtClean="0"/>
              <a:t>Response headers </a:t>
            </a:r>
            <a:r>
              <a:rPr lang="en-US" altLang="ko-KR" dirty="0" smtClean="0">
                <a:sym typeface="Wingdings" panose="05000000000000000000" pitchFamily="2" charset="2"/>
              </a:rPr>
              <a:t> status line</a:t>
            </a:r>
            <a:r>
              <a:rPr lang="ko-KR" altLang="en-US" dirty="0" smtClean="0">
                <a:sym typeface="Wingdings" panose="05000000000000000000" pitchFamily="2" charset="2"/>
              </a:rPr>
              <a:t>에 다 넣을 수 없는 서버 정보 포함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Representation headers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8" name="_x659373568" descr="EMB0001f09821f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16" y="3594656"/>
            <a:ext cx="6462113" cy="27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11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20.2 HTTP/1.1 – </a:t>
            </a:r>
            <a:r>
              <a:rPr lang="ko-KR" altLang="en-US" dirty="0" smtClean="0"/>
              <a:t>요청 </a:t>
            </a:r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 = optional</a:t>
            </a:r>
            <a:endParaRPr lang="en-US" altLang="ko-KR" dirty="0"/>
          </a:p>
          <a:p>
            <a:r>
              <a:rPr lang="en-US" altLang="ko-KR" dirty="0" smtClean="0"/>
              <a:t>Idempotent</a:t>
            </a:r>
          </a:p>
          <a:p>
            <a:pPr lvl="1"/>
            <a:r>
              <a:rPr lang="ko-KR" altLang="en-US" dirty="0" smtClean="0"/>
              <a:t>여러 번 수행해도 한 번 한 것과 같음</a:t>
            </a:r>
            <a:endParaRPr lang="en-US" altLang="ko-KR" dirty="0" smtClean="0"/>
          </a:p>
          <a:p>
            <a:r>
              <a:rPr lang="en-US" altLang="ko-KR" dirty="0"/>
              <a:t>Safe</a:t>
            </a:r>
          </a:p>
          <a:p>
            <a:pPr lvl="1"/>
            <a:r>
              <a:rPr lang="ko-KR" altLang="en-US" dirty="0"/>
              <a:t>서버의 상태를 바꿀 수 없음</a:t>
            </a:r>
            <a:endParaRPr lang="en-US" altLang="ko-KR" dirty="0"/>
          </a:p>
          <a:p>
            <a:pPr lvl="1"/>
            <a:r>
              <a:rPr lang="en-US" altLang="ko-KR" dirty="0"/>
              <a:t>Side-effect </a:t>
            </a:r>
            <a:r>
              <a:rPr lang="ko-KR" altLang="en-US" dirty="0"/>
              <a:t>작용이 일어나지 않음</a:t>
            </a:r>
            <a:endParaRPr lang="en-US" altLang="ko-KR" dirty="0"/>
          </a:p>
          <a:p>
            <a:pPr lvl="1"/>
            <a:r>
              <a:rPr lang="en-US" altLang="ko-KR" dirty="0" smtClean="0"/>
              <a:t>Idempotent</a:t>
            </a:r>
            <a:endParaRPr lang="en-US" altLang="ko-KR" dirty="0"/>
          </a:p>
          <a:p>
            <a:r>
              <a:rPr lang="en-US" altLang="ko-KR" dirty="0" smtClean="0"/>
              <a:t>Cacheable</a:t>
            </a:r>
          </a:p>
          <a:p>
            <a:pPr lvl="1"/>
            <a:r>
              <a:rPr lang="en-US" altLang="ko-KR" dirty="0" smtClean="0"/>
              <a:t>Method</a:t>
            </a:r>
            <a:r>
              <a:rPr lang="ko-KR" altLang="en-US" dirty="0" smtClean="0"/>
              <a:t>의 응답을 </a:t>
            </a:r>
            <a:r>
              <a:rPr lang="en-US" altLang="ko-KR" dirty="0" smtClean="0"/>
              <a:t>cache</a:t>
            </a:r>
            <a:r>
              <a:rPr lang="ko-KR" altLang="en-US" dirty="0" smtClean="0"/>
              <a:t>에 저장해서 재사용할 수 있음</a:t>
            </a:r>
            <a:endParaRPr lang="en-US" altLang="ko-KR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1025" name="_x285789976" descr="EMB0000364459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679" y="1240410"/>
            <a:ext cx="6014841" cy="28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6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20.2 HTTP/1.1 – </a:t>
            </a:r>
            <a:r>
              <a:rPr lang="ko-KR" altLang="en-US" dirty="0" smtClean="0"/>
              <a:t>요청 </a:t>
            </a:r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300"/>
              </a:spcAft>
            </a:pPr>
            <a:r>
              <a:rPr lang="en-US" altLang="ko-KR" dirty="0" smtClean="0"/>
              <a:t>GET </a:t>
            </a:r>
            <a:r>
              <a:rPr lang="en-US" altLang="ko-KR" dirty="0" smtClean="0">
                <a:sym typeface="Wingdings" panose="05000000000000000000" pitchFamily="2" charset="2"/>
              </a:rPr>
              <a:t> URL</a:t>
            </a:r>
            <a:r>
              <a:rPr lang="ko-KR" altLang="en-US" dirty="0" smtClean="0">
                <a:sym typeface="Wingdings" panose="05000000000000000000" pitchFamily="2" charset="2"/>
              </a:rPr>
              <a:t>로 지목된 리소스를 서버에서 가져오라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POST  form</a:t>
            </a:r>
            <a:r>
              <a:rPr lang="ko-KR" altLang="en-US" dirty="0" smtClean="0">
                <a:sym typeface="Wingdings" panose="05000000000000000000" pitchFamily="2" charset="2"/>
              </a:rPr>
              <a:t>을 통해서 데이터를 서버에 제출하라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PUT  </a:t>
            </a:r>
            <a:r>
              <a:rPr lang="ko-KR" altLang="en-US" dirty="0" smtClean="0">
                <a:sym typeface="Wingdings" panose="05000000000000000000" pitchFamily="2" charset="2"/>
              </a:rPr>
              <a:t>데이터를 서버에 제출하라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Idempotent: </a:t>
            </a:r>
            <a:r>
              <a:rPr lang="ko-KR" altLang="en-US" dirty="0" smtClean="0">
                <a:sym typeface="Wingdings" panose="05000000000000000000" pitchFamily="2" charset="2"/>
              </a:rPr>
              <a:t>반복 수행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기존 데이터 대체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PATCH  </a:t>
            </a:r>
            <a:r>
              <a:rPr lang="ko-KR" altLang="en-US" dirty="0" smtClean="0">
                <a:sym typeface="Wingdings" panose="05000000000000000000" pitchFamily="2" charset="2"/>
              </a:rPr>
              <a:t>리소스를 어떻게 수정할 지에 대한 명령 집합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DELETE  </a:t>
            </a:r>
            <a:r>
              <a:rPr lang="ko-KR" altLang="en-US" dirty="0" smtClean="0">
                <a:sym typeface="Wingdings" panose="05000000000000000000" pitchFamily="2" charset="2"/>
              </a:rPr>
              <a:t>리소스를 제거하라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CONNECT  proxy</a:t>
            </a:r>
            <a:r>
              <a:rPr lang="ko-KR" altLang="en-US" dirty="0" smtClean="0">
                <a:sym typeface="Wingdings" panose="05000000000000000000" pitchFamily="2" charset="2"/>
              </a:rPr>
              <a:t>를 통해 </a:t>
            </a:r>
            <a:r>
              <a:rPr lang="en-US" altLang="ko-KR" dirty="0" smtClean="0">
                <a:sym typeface="Wingdings" panose="05000000000000000000" pitchFamily="2" charset="2"/>
              </a:rPr>
              <a:t>origin server</a:t>
            </a:r>
            <a:r>
              <a:rPr lang="ko-KR" altLang="en-US" dirty="0" smtClean="0">
                <a:sym typeface="Wingdings" panose="05000000000000000000" pitchFamily="2" charset="2"/>
              </a:rPr>
              <a:t>에 연결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300"/>
              </a:spcAft>
            </a:pPr>
            <a:r>
              <a:rPr lang="en-US" altLang="ko-KR" dirty="0" smtClean="0"/>
              <a:t>TLS </a:t>
            </a:r>
            <a:r>
              <a:rPr lang="ko-KR" altLang="en-US" dirty="0" smtClean="0"/>
              <a:t>연결을 </a:t>
            </a:r>
            <a:r>
              <a:rPr lang="en-US" altLang="ko-KR" dirty="0" smtClean="0"/>
              <a:t>proxy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server </a:t>
            </a:r>
            <a:r>
              <a:rPr lang="ko-KR" altLang="en-US" dirty="0" smtClean="0"/>
              <a:t>사이에 설립</a:t>
            </a:r>
            <a:endParaRPr lang="en-US" altLang="ko-KR" dirty="0" smtClean="0"/>
          </a:p>
          <a:p>
            <a:pPr>
              <a:spcAft>
                <a:spcPts val="300"/>
              </a:spcAft>
            </a:pPr>
            <a:r>
              <a:rPr lang="en-US" altLang="ko-KR" dirty="0" smtClean="0"/>
              <a:t>TRACE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 메시지를 그대로 응답에 담아서 보내달라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300"/>
              </a:spcAft>
            </a:pPr>
            <a:r>
              <a:rPr lang="ko-KR" altLang="en-US" dirty="0" smtClean="0">
                <a:sym typeface="Wingdings" panose="05000000000000000000" pitchFamily="2" charset="2"/>
              </a:rPr>
              <a:t>미들박스들의 행동을 체크하여 디버깅하기 위한 용도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OPTIONS  target</a:t>
            </a:r>
            <a:r>
              <a:rPr lang="ko-KR" altLang="en-US" dirty="0" smtClean="0">
                <a:sym typeface="Wingdings" panose="05000000000000000000" pitchFamily="2" charset="2"/>
              </a:rPr>
              <a:t>이 어떤 </a:t>
            </a:r>
            <a:r>
              <a:rPr lang="en-US" altLang="ko-KR" dirty="0" smtClean="0">
                <a:sym typeface="Wingdings" panose="05000000000000000000" pitchFamily="2" charset="2"/>
              </a:rPr>
              <a:t>method</a:t>
            </a:r>
            <a:r>
              <a:rPr lang="ko-KR" altLang="en-US" dirty="0" smtClean="0">
                <a:sym typeface="Wingdings" panose="05000000000000000000" pitchFamily="2" charset="2"/>
              </a:rPr>
              <a:t>들을 지원하는지 알려달라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HEAD  </a:t>
            </a:r>
            <a:r>
              <a:rPr lang="ko-KR" altLang="en-US" dirty="0" smtClean="0">
                <a:sym typeface="Wingdings" panose="05000000000000000000" pitchFamily="2" charset="2"/>
              </a:rPr>
              <a:t>응답에서 </a:t>
            </a:r>
            <a:r>
              <a:rPr lang="en-US" altLang="ko-KR" dirty="0" smtClean="0">
                <a:sym typeface="Wingdings" panose="05000000000000000000" pitchFamily="2" charset="2"/>
              </a:rPr>
              <a:t>body</a:t>
            </a:r>
            <a:r>
              <a:rPr lang="ko-KR" altLang="en-US" dirty="0" smtClean="0">
                <a:sym typeface="Wingdings" panose="05000000000000000000" pitchFamily="2" charset="2"/>
              </a:rPr>
              <a:t>는 빼고 </a:t>
            </a:r>
            <a:r>
              <a:rPr lang="en-US" altLang="ko-KR" dirty="0" smtClean="0">
                <a:sym typeface="Wingdings" panose="05000000000000000000" pitchFamily="2" charset="2"/>
              </a:rPr>
              <a:t>header</a:t>
            </a:r>
            <a:r>
              <a:rPr lang="ko-KR" altLang="en-US" dirty="0" smtClean="0">
                <a:sym typeface="Wingdings" panose="05000000000000000000" pitchFamily="2" charset="2"/>
              </a:rPr>
              <a:t>들만 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E.g. </a:t>
            </a:r>
            <a:r>
              <a:rPr lang="ko-KR" altLang="en-US" dirty="0" smtClean="0"/>
              <a:t>큰 파일을 응답으로 받는 경우 헤더만 받아서 크기 체크해 보고 실제 다운로드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2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HTTP/1.1 – </a:t>
            </a:r>
            <a:r>
              <a:rPr lang="ko-KR" altLang="en-US" dirty="0" smtClean="0"/>
              <a:t>응답 </a:t>
            </a:r>
            <a:r>
              <a:rPr lang="en-US" altLang="ko-KR" dirty="0" smtClean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510395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1XX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 수신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처리 중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100: </a:t>
            </a:r>
            <a:r>
              <a:rPr lang="ko-KR" altLang="en-US" dirty="0" smtClean="0">
                <a:sym typeface="Wingdings" panose="05000000000000000000" pitchFamily="2" charset="2"/>
              </a:rPr>
              <a:t>헤더는 받았으니 바디를 보내달라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101 Switching Protocols: </a:t>
            </a:r>
            <a:r>
              <a:rPr lang="ko-KR" altLang="en-US" dirty="0" smtClean="0">
                <a:sym typeface="Wingdings" panose="05000000000000000000" pitchFamily="2" charset="2"/>
              </a:rPr>
              <a:t>프로토콜을 다른 것으로 바꾸겠다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2XX  </a:t>
            </a:r>
            <a:r>
              <a:rPr lang="ko-KR" altLang="en-US" dirty="0" smtClean="0">
                <a:sym typeface="Wingdings" panose="05000000000000000000" pitchFamily="2" charset="2"/>
              </a:rPr>
              <a:t>요청 성공적 처리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200 OK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201 Created: </a:t>
            </a:r>
            <a:r>
              <a:rPr lang="ko-KR" altLang="en-US" dirty="0" smtClean="0">
                <a:sym typeface="Wingdings" panose="05000000000000000000" pitchFamily="2" charset="2"/>
              </a:rPr>
              <a:t>요청의 결과로 새로운 리소스가 서버에 생성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POST</a:t>
            </a:r>
            <a:r>
              <a:rPr lang="ko-KR" altLang="en-US" dirty="0" smtClean="0">
                <a:sym typeface="Wingdings" panose="05000000000000000000" pitchFamily="2" charset="2"/>
              </a:rPr>
              <a:t>에 대한 응답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204: </a:t>
            </a:r>
            <a:r>
              <a:rPr lang="ko-KR" altLang="en-US" dirty="0" smtClean="0">
                <a:sym typeface="Wingdings" panose="05000000000000000000" pitchFamily="2" charset="2"/>
              </a:rPr>
              <a:t>처리 완료했으나 보내줄 콘텐츠는 없음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POST</a:t>
            </a:r>
            <a:r>
              <a:rPr lang="ko-KR" altLang="en-US" dirty="0" smtClean="0">
                <a:sym typeface="Wingdings" panose="05000000000000000000" pitchFamily="2" charset="2"/>
              </a:rPr>
              <a:t>에 대한 응답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206: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클라이언트가 요청한 바이트 범위만 배달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임시 중단된 다운로드 재개 </a:t>
            </a:r>
            <a:r>
              <a:rPr lang="en-US" altLang="ko-KR" dirty="0" smtClean="0">
                <a:sym typeface="Wingdings" panose="05000000000000000000" pitchFamily="2" charset="2"/>
              </a:rPr>
              <a:t>or </a:t>
            </a:r>
            <a:r>
              <a:rPr lang="ko-KR" altLang="en-US" dirty="0" smtClean="0">
                <a:sym typeface="Wingdings" panose="05000000000000000000" pitchFamily="2" charset="2"/>
              </a:rPr>
              <a:t>비디오 </a:t>
            </a:r>
            <a:r>
              <a:rPr lang="ko-KR" altLang="en-US" dirty="0" err="1" smtClean="0">
                <a:sym typeface="Wingdings" panose="05000000000000000000" pitchFamily="2" charset="2"/>
              </a:rPr>
              <a:t>스트림을</a:t>
            </a:r>
            <a:r>
              <a:rPr lang="ko-KR" altLang="en-US" dirty="0" smtClean="0">
                <a:sym typeface="Wingdings" panose="05000000000000000000" pitchFamily="2" charset="2"/>
              </a:rPr>
              <a:t> 여러 개로 쪼개서 병렬로 다운받을 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2049" name="_x285791176" descr="EMB0000364459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237" y="2565019"/>
            <a:ext cx="4018318" cy="24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29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</a:t>
            </a:r>
            <a:r>
              <a:rPr lang="en-US" altLang="ko-KR" dirty="0"/>
              <a:t>HTTP/1.1 – </a:t>
            </a:r>
            <a:r>
              <a:rPr lang="ko-KR" altLang="en-US" dirty="0"/>
              <a:t>응답 </a:t>
            </a:r>
            <a:r>
              <a:rPr lang="en-US" altLang="ko-KR" dirty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206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16" y="2971213"/>
            <a:ext cx="5305157" cy="32057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54" y="1256008"/>
            <a:ext cx="10113818" cy="130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9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HTTP/1.1 – </a:t>
            </a:r>
            <a:r>
              <a:rPr lang="ko-KR" altLang="en-US" dirty="0" smtClean="0"/>
              <a:t>응답 </a:t>
            </a:r>
            <a:r>
              <a:rPr lang="en-US" altLang="ko-KR" dirty="0" smtClean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7502236" cy="510395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3XX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추가 동작 필요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301 Moved Permanently : </a:t>
            </a:r>
            <a:r>
              <a:rPr lang="ko-KR" altLang="en-US" dirty="0" smtClean="0">
                <a:sym typeface="Wingdings" panose="05000000000000000000" pitchFamily="2" charset="2"/>
              </a:rPr>
              <a:t>새로운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  <a:r>
              <a:rPr lang="ko-KR" altLang="en-US" dirty="0" smtClean="0">
                <a:sym typeface="Wingdings" panose="05000000000000000000" pitchFamily="2" charset="2"/>
              </a:rPr>
              <a:t>로 다시 요청해야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302 Found : </a:t>
            </a:r>
            <a:r>
              <a:rPr lang="ko-KR" altLang="en-US" dirty="0" smtClean="0">
                <a:sym typeface="Wingdings" panose="05000000000000000000" pitchFamily="2" charset="2"/>
              </a:rPr>
              <a:t>다른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  <a:r>
              <a:rPr lang="ko-KR" altLang="en-US" dirty="0" smtClean="0">
                <a:sym typeface="Wingdings" panose="05000000000000000000" pitchFamily="2" charset="2"/>
              </a:rPr>
              <a:t>로 </a:t>
            </a:r>
            <a:r>
              <a:rPr lang="en-US" altLang="ko-KR" dirty="0" smtClean="0">
                <a:sym typeface="Wingdings" panose="05000000000000000000" pitchFamily="2" charset="2"/>
              </a:rPr>
              <a:t>redirect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304 Not Modified : If-Modified-Since</a:t>
            </a:r>
            <a:r>
              <a:rPr lang="ko-KR" altLang="en-US" dirty="0" smtClean="0">
                <a:sym typeface="Wingdings" panose="05000000000000000000" pitchFamily="2" charset="2"/>
              </a:rPr>
              <a:t>나 </a:t>
            </a:r>
            <a:r>
              <a:rPr lang="en-US" altLang="ko-KR" dirty="0" smtClean="0">
                <a:sym typeface="Wingdings" panose="05000000000000000000" pitchFamily="2" charset="2"/>
              </a:rPr>
              <a:t>If-Non-Match</a:t>
            </a:r>
            <a:r>
              <a:rPr lang="ko-KR" altLang="en-US" dirty="0" smtClean="0">
                <a:sym typeface="Wingdings" panose="05000000000000000000" pitchFamily="2" charset="2"/>
              </a:rPr>
              <a:t>에 언급된 버전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이후 변화 없음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Cache</a:t>
            </a:r>
            <a:r>
              <a:rPr lang="ko-KR" altLang="en-US" dirty="0" smtClean="0">
                <a:sym typeface="Wingdings" panose="05000000000000000000" pitchFamily="2" charset="2"/>
              </a:rPr>
              <a:t>에 있는 버전 사용 가능 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2049" name="_x285791176" descr="EMB0000364459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108" y="1179565"/>
            <a:ext cx="4018318" cy="24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416969120" descr="EMB0000d5a0171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435" y="3889095"/>
            <a:ext cx="8043389" cy="239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63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HTTP/1.1 – </a:t>
            </a:r>
            <a:r>
              <a:rPr lang="ko-KR" altLang="en-US" dirty="0" smtClean="0"/>
              <a:t>응답 </a:t>
            </a:r>
            <a:r>
              <a:rPr lang="en-US" altLang="ko-KR" dirty="0" smtClean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7502236" cy="5103950"/>
          </a:xfrm>
        </p:spPr>
        <p:txBody>
          <a:bodyPr>
            <a:norm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XX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요청에 문제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401 Unauthorized : </a:t>
            </a:r>
            <a:r>
              <a:rPr lang="ko-KR" altLang="en-US" dirty="0" smtClean="0">
                <a:sym typeface="Wingdings" panose="05000000000000000000" pitchFamily="2" charset="2"/>
              </a:rPr>
              <a:t>로그인 안돼있음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408 Request Timeout : </a:t>
            </a:r>
            <a:r>
              <a:rPr lang="ko-KR" altLang="en-US" dirty="0" smtClean="0">
                <a:sym typeface="Wingdings" panose="05000000000000000000" pitchFamily="2" charset="2"/>
              </a:rPr>
              <a:t>오래도록 사용되지 않은 연결 끊겠다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5XX  </a:t>
            </a:r>
            <a:r>
              <a:rPr lang="ko-KR" altLang="en-US" dirty="0" smtClean="0">
                <a:sym typeface="Wingdings" panose="05000000000000000000" pitchFamily="2" charset="2"/>
              </a:rPr>
              <a:t>서버 측 문제로 처리 불가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2049" name="_x285791176" descr="EMB0000364459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108" y="1179565"/>
            <a:ext cx="4018318" cy="24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416969048" descr="EMB0000d5a0171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245" y="2841913"/>
            <a:ext cx="5421746" cy="271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25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General header  </a:t>
            </a:r>
            <a:r>
              <a:rPr lang="ko-KR" altLang="en-US" dirty="0" smtClean="0">
                <a:sym typeface="Wingdings" panose="05000000000000000000" pitchFamily="2" charset="2"/>
              </a:rPr>
              <a:t>메시지 전체에 관련된 헤더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Data, Connection, Cache-Control, Pragma, Trailer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Entity header  </a:t>
            </a:r>
            <a:r>
              <a:rPr lang="ko-KR" altLang="en-US" dirty="0" smtClean="0">
                <a:sym typeface="Wingdings" panose="05000000000000000000" pitchFamily="2" charset="2"/>
              </a:rPr>
              <a:t>바디에 실린 내용에 관한 헤더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Content-*, Location, Last-Modified, Transfer-Encoding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Request header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Host, User-Agent, From, Cookie, </a:t>
            </a:r>
            <a:r>
              <a:rPr lang="en-US" altLang="ko-KR" dirty="0" err="1" smtClean="0">
                <a:sym typeface="Wingdings" panose="05000000000000000000" pitchFamily="2" charset="2"/>
              </a:rPr>
              <a:t>Referer</a:t>
            </a:r>
            <a:r>
              <a:rPr lang="en-US" altLang="ko-KR" dirty="0" smtClean="0">
                <a:sym typeface="Wingdings" panose="05000000000000000000" pitchFamily="2" charset="2"/>
              </a:rPr>
              <a:t>, If-Modified-Since, Authorization, Origin, Accept-*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Response header 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Server, Accept-Range, Set-Cookie, Expires, Age, </a:t>
            </a:r>
            <a:r>
              <a:rPr lang="en-US" altLang="ko-KR" dirty="0" err="1" smtClean="0">
                <a:sym typeface="Wingdings" panose="05000000000000000000" pitchFamily="2" charset="2"/>
              </a:rPr>
              <a:t>Etag</a:t>
            </a:r>
            <a:r>
              <a:rPr lang="en-US" altLang="ko-KR" dirty="0" smtClean="0">
                <a:sym typeface="Wingdings" panose="05000000000000000000" pitchFamily="2" charset="2"/>
              </a:rPr>
              <a:t>, Proxy-Authenticate, Allow, Access-Control-*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75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Accept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어떤 타입의 응답이 수용 가능한지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text/html, application/</a:t>
            </a:r>
            <a:r>
              <a:rPr lang="en-US" altLang="ko-KR" dirty="0" err="1" smtClean="0">
                <a:sym typeface="Wingdings" panose="05000000000000000000" pitchFamily="2" charset="2"/>
              </a:rPr>
              <a:t>json</a:t>
            </a:r>
            <a:r>
              <a:rPr lang="en-US" altLang="ko-KR" dirty="0" smtClean="0">
                <a:sym typeface="Wingdings" panose="05000000000000000000" pitchFamily="2" charset="2"/>
              </a:rPr>
              <a:t>, */*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Accept-Encoding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어떤 데이터 형식이 수용 가능한지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en-US" altLang="ko-KR" dirty="0" err="1" smtClean="0">
                <a:sym typeface="Wingdings" panose="05000000000000000000" pitchFamily="2" charset="2"/>
              </a:rPr>
              <a:t>gzip</a:t>
            </a:r>
            <a:r>
              <a:rPr lang="en-US" altLang="ko-KR" dirty="0" smtClean="0">
                <a:sym typeface="Wingdings" panose="05000000000000000000" pitchFamily="2" charset="2"/>
              </a:rPr>
              <a:t>, deflate, </a:t>
            </a:r>
            <a:r>
              <a:rPr lang="en-US" altLang="ko-KR" dirty="0" err="1" smtClean="0">
                <a:sym typeface="Wingdings" panose="05000000000000000000" pitchFamily="2" charset="2"/>
              </a:rPr>
              <a:t>br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Accept-Language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어떤 자연어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en-US" altLang="ko-KR" dirty="0" err="1" smtClean="0">
                <a:sym typeface="Wingdings" panose="05000000000000000000" pitchFamily="2" charset="2"/>
              </a:rPr>
              <a:t>ko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en-US" altLang="ko-KR" dirty="0" err="1" smtClean="0">
                <a:sym typeface="Wingdings" panose="05000000000000000000" pitchFamily="2" charset="2"/>
              </a:rPr>
              <a:t>en</a:t>
            </a:r>
            <a:r>
              <a:rPr lang="en-US" altLang="ko-KR" dirty="0" smtClean="0">
                <a:sym typeface="Wingdings" panose="05000000000000000000" pitchFamily="2" charset="2"/>
              </a:rPr>
              <a:t>-US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Accept-Ranges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서버가 응답에서 리소스를 부분 부분 보내줄 의향이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bytes : </a:t>
            </a:r>
            <a:r>
              <a:rPr lang="ko-KR" altLang="en-US" dirty="0" smtClean="0">
                <a:sym typeface="Wingdings" panose="05000000000000000000" pitchFamily="2" charset="2"/>
              </a:rPr>
              <a:t>바이트 단위로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560" y="3092445"/>
            <a:ext cx="5308458" cy="14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3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Cache-Control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서버와 클라이언트 사이 </a:t>
            </a:r>
            <a:r>
              <a:rPr lang="ko-KR" altLang="en-US" dirty="0" err="1" smtClean="0">
                <a:sym typeface="Wingdings" panose="05000000000000000000" pitchFamily="2" charset="2"/>
              </a:rPr>
              <a:t>캐슁</a:t>
            </a:r>
            <a:r>
              <a:rPr lang="ko-KR" altLang="en-US" dirty="0" smtClean="0">
                <a:sym typeface="Wingdings" panose="05000000000000000000" pitchFamily="2" charset="2"/>
              </a:rPr>
              <a:t> 장비들 제어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Proxy, Contents Distribution Network (CDN)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no-store : </a:t>
            </a:r>
            <a:r>
              <a:rPr lang="ko-KR" altLang="en-US" dirty="0" smtClean="0">
                <a:sym typeface="Wingdings" panose="05000000000000000000" pitchFamily="2" charset="2"/>
              </a:rPr>
              <a:t>무조건 금지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n</a:t>
            </a:r>
            <a:r>
              <a:rPr lang="en-US" altLang="ko-KR" dirty="0" smtClean="0">
                <a:sym typeface="Wingdings" panose="05000000000000000000" pitchFamily="2" charset="2"/>
              </a:rPr>
              <a:t>o-cache : </a:t>
            </a:r>
            <a:r>
              <a:rPr lang="ko-KR" altLang="en-US" dirty="0" err="1" smtClean="0">
                <a:sym typeface="Wingdings" panose="05000000000000000000" pitchFamily="2" charset="2"/>
              </a:rPr>
              <a:t>캐쉬</a:t>
            </a:r>
            <a:r>
              <a:rPr lang="ko-KR" altLang="en-US" dirty="0" smtClean="0">
                <a:sym typeface="Wingdings" panose="05000000000000000000" pitchFamily="2" charset="2"/>
              </a:rPr>
              <a:t> 가능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그러나 </a:t>
            </a:r>
            <a:r>
              <a:rPr lang="ko-KR" altLang="en-US" dirty="0" err="1" smtClean="0">
                <a:sym typeface="Wingdings" panose="05000000000000000000" pitchFamily="2" charset="2"/>
              </a:rPr>
              <a:t>캐쉬를</a:t>
            </a:r>
            <a:r>
              <a:rPr lang="ko-KR" altLang="en-US" dirty="0" smtClean="0">
                <a:sym typeface="Wingdings" panose="05000000000000000000" pitchFamily="2" charset="2"/>
              </a:rPr>
              <a:t> 서비스할 때마다 매번 </a:t>
            </a:r>
            <a:r>
              <a:rPr lang="en-US" altLang="ko-KR" dirty="0" smtClean="0">
                <a:sym typeface="Wingdings" panose="05000000000000000000" pitchFamily="2" charset="2"/>
              </a:rPr>
              <a:t>origin </a:t>
            </a:r>
            <a:r>
              <a:rPr lang="ko-KR" altLang="en-US" dirty="0" smtClean="0">
                <a:sym typeface="Wingdings" panose="05000000000000000000" pitchFamily="2" charset="2"/>
              </a:rPr>
              <a:t>서버에 확인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must-revalidate : </a:t>
            </a:r>
            <a:r>
              <a:rPr lang="ko-KR" altLang="en-US" dirty="0" smtClean="0">
                <a:sym typeface="Wingdings" panose="05000000000000000000" pitchFamily="2" charset="2"/>
              </a:rPr>
              <a:t>만료된 </a:t>
            </a:r>
            <a:r>
              <a:rPr lang="ko-KR" altLang="en-US" dirty="0" err="1" smtClean="0">
                <a:sym typeface="Wingdings" panose="05000000000000000000" pitchFamily="2" charset="2"/>
              </a:rPr>
              <a:t>캐쉬를</a:t>
            </a:r>
            <a:r>
              <a:rPr lang="ko-KR" altLang="en-US" dirty="0" smtClean="0">
                <a:sym typeface="Wingdings" panose="05000000000000000000" pitchFamily="2" charset="2"/>
              </a:rPr>
              <a:t> 서버에 확인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p</a:t>
            </a:r>
            <a:r>
              <a:rPr lang="en-US" altLang="ko-KR" dirty="0" smtClean="0">
                <a:sym typeface="Wingdings" panose="05000000000000000000" pitchFamily="2" charset="2"/>
              </a:rPr>
              <a:t>ublic : </a:t>
            </a:r>
            <a:r>
              <a:rPr lang="ko-KR" altLang="en-US" dirty="0" err="1" smtClean="0">
                <a:sym typeface="Wingdings" panose="05000000000000000000" pitchFamily="2" charset="2"/>
              </a:rPr>
              <a:t>캐쉬</a:t>
            </a:r>
            <a:r>
              <a:rPr lang="ko-KR" altLang="en-US" dirty="0" smtClean="0">
                <a:sym typeface="Wingdings" panose="05000000000000000000" pitchFamily="2" charset="2"/>
              </a:rPr>
              <a:t> 가능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46" y="4322599"/>
            <a:ext cx="5552100" cy="190271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71" y="4322599"/>
            <a:ext cx="5429683" cy="146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2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err="1" smtClean="0">
                <a:sym typeface="Wingdings" panose="05000000000000000000" pitchFamily="2" charset="2"/>
              </a:rPr>
              <a:t>Etag</a:t>
            </a:r>
            <a:r>
              <a:rPr lang="en-US" altLang="ko-KR" dirty="0" smtClean="0">
                <a:sym typeface="Wingdings" panose="05000000000000000000" pitchFamily="2" charset="2"/>
              </a:rPr>
              <a:t>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리소스에 부여되는 고유 </a:t>
            </a:r>
            <a:r>
              <a:rPr lang="en-US" altLang="ko-KR" dirty="0" smtClean="0">
                <a:sym typeface="Wingdings" panose="05000000000000000000" pitchFamily="2" charset="2"/>
              </a:rPr>
              <a:t>ID</a:t>
            </a: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같은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  <a:r>
              <a:rPr lang="ko-KR" altLang="en-US" dirty="0" smtClean="0">
                <a:sym typeface="Wingdings" panose="05000000000000000000" pitchFamily="2" charset="2"/>
              </a:rPr>
              <a:t>이라도 내용이 바뀐 경우 그를 표시하기 위해 사용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If-None-Match</a:t>
            </a:r>
            <a:r>
              <a:rPr lang="ko-KR" altLang="en-US" dirty="0" smtClean="0">
                <a:sym typeface="Wingdings" panose="05000000000000000000" pitchFamily="2" charset="2"/>
              </a:rPr>
              <a:t>의 </a:t>
            </a:r>
            <a:r>
              <a:rPr lang="ko-KR" altLang="en-US" dirty="0" err="1" smtClean="0">
                <a:sym typeface="Wingdings" panose="05000000000000000000" pitchFamily="2" charset="2"/>
              </a:rPr>
              <a:t>파라미터로서</a:t>
            </a:r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en-US" altLang="ko-KR" dirty="0" err="1" smtClean="0">
                <a:sym typeface="Wingdings" panose="05000000000000000000" pitchFamily="2" charset="2"/>
              </a:rPr>
              <a:t>Etag</a:t>
            </a:r>
            <a:r>
              <a:rPr lang="ko-KR" altLang="en-US" dirty="0" smtClean="0">
                <a:sym typeface="Wingdings" panose="05000000000000000000" pitchFamily="2" charset="2"/>
              </a:rPr>
              <a:t>가 달라진 경우에만 새로 보내 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아니면 </a:t>
            </a:r>
            <a:r>
              <a:rPr lang="ko-KR" altLang="en-US" dirty="0" err="1" smtClean="0">
                <a:sym typeface="Wingdings" panose="05000000000000000000" pitchFamily="2" charset="2"/>
              </a:rPr>
              <a:t>캐쉬에서</a:t>
            </a:r>
            <a:r>
              <a:rPr lang="ko-KR" altLang="en-US" dirty="0" smtClean="0">
                <a:sym typeface="Wingdings" panose="05000000000000000000" pitchFamily="2" charset="2"/>
              </a:rPr>
              <a:t> 그대로 서비스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21" y="4859331"/>
            <a:ext cx="5070764" cy="182649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385" y="3128589"/>
            <a:ext cx="6760429" cy="352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8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608782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Connection: keep-alive  </a:t>
            </a:r>
            <a:r>
              <a:rPr lang="ko-KR" altLang="en-US" dirty="0" smtClean="0">
                <a:sym typeface="Wingdings" panose="05000000000000000000" pitchFamily="2" charset="2"/>
              </a:rPr>
              <a:t>지속성</a:t>
            </a:r>
            <a:r>
              <a:rPr lang="en-US" altLang="ko-KR" dirty="0" smtClean="0">
                <a:sym typeface="Wingdings" panose="05000000000000000000" pitchFamily="2" charset="2"/>
              </a:rPr>
              <a:t>(persistent) TCP </a:t>
            </a:r>
            <a:r>
              <a:rPr lang="ko-KR" altLang="en-US" dirty="0" smtClean="0">
                <a:sym typeface="Wingdings" panose="05000000000000000000" pitchFamily="2" charset="2"/>
              </a:rPr>
              <a:t>연결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뒤에 있을 요청도 계속 이 연결을 사용할 수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HTTP/1.1 </a:t>
            </a:r>
            <a:r>
              <a:rPr lang="ko-KR" altLang="en-US" dirty="0" smtClean="0">
                <a:sym typeface="Wingdings" panose="05000000000000000000" pitchFamily="2" charset="2"/>
              </a:rPr>
              <a:t>디폴트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Connection: close  </a:t>
            </a:r>
            <a:r>
              <a:rPr lang="ko-KR" altLang="en-US" dirty="0" smtClean="0">
                <a:sym typeface="Wingdings" panose="05000000000000000000" pitchFamily="2" charset="2"/>
              </a:rPr>
              <a:t>서버가 클라이언트에게 연결을 끊겠다고 통보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연결이 너무 오랫동안 </a:t>
            </a:r>
            <a:r>
              <a:rPr lang="en-US" altLang="ko-KR" dirty="0" smtClean="0">
                <a:sym typeface="Wingdings" panose="05000000000000000000" pitchFamily="2" charset="2"/>
              </a:rPr>
              <a:t>idle </a:t>
            </a:r>
            <a:r>
              <a:rPr lang="ko-KR" altLang="en-US" dirty="0" smtClean="0">
                <a:sym typeface="Wingdings" panose="05000000000000000000" pitchFamily="2" charset="2"/>
              </a:rPr>
              <a:t>상태에 머물러 있는 경우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1026" name="Picture 2" descr="https://velog.velcdn.com/images%2Fziyoonee%2Fpost%2F3620142f-a4dd-49b4-83ec-bd06cc875f6b%2FComparison-of-HTTP-versio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920" y="1435395"/>
            <a:ext cx="5360586" cy="440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9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Content-Length  </a:t>
            </a:r>
            <a:r>
              <a:rPr lang="en-US" altLang="ko-KR" dirty="0" smtClean="0">
                <a:sym typeface="Wingdings" panose="05000000000000000000" pitchFamily="2" charset="2"/>
              </a:rPr>
              <a:t>body</a:t>
            </a:r>
            <a:r>
              <a:rPr lang="ko-KR" altLang="en-US" dirty="0" smtClean="0">
                <a:sym typeface="Wingdings" panose="05000000000000000000" pitchFamily="2" charset="2"/>
              </a:rPr>
              <a:t>의 길이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GET</a:t>
            </a:r>
            <a:r>
              <a:rPr lang="ko-KR" altLang="en-US" dirty="0" smtClean="0">
                <a:sym typeface="Wingdings" panose="05000000000000000000" pitchFamily="2" charset="2"/>
              </a:rPr>
              <a:t>의 경우 </a:t>
            </a:r>
            <a:r>
              <a:rPr lang="en-US" altLang="ko-KR" dirty="0" smtClean="0">
                <a:sym typeface="Wingdings" panose="05000000000000000000" pitchFamily="2" charset="2"/>
              </a:rPr>
              <a:t>0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Content-Type  body</a:t>
            </a:r>
            <a:r>
              <a:rPr lang="ko-KR" altLang="en-US" dirty="0" smtClean="0">
                <a:sym typeface="Wingdings" panose="05000000000000000000" pitchFamily="2" charset="2"/>
              </a:rPr>
              <a:t>의 미디어 형식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Content-Type: application/</a:t>
            </a:r>
            <a:r>
              <a:rPr lang="en-US" altLang="ko-KR" dirty="0" err="1" smtClean="0">
                <a:sym typeface="Wingdings" panose="05000000000000000000" pitchFamily="2" charset="2"/>
              </a:rPr>
              <a:t>json</a:t>
            </a:r>
            <a:r>
              <a:rPr lang="en-US" altLang="ko-KR" dirty="0" smtClean="0">
                <a:sym typeface="Wingdings" panose="05000000000000000000" pitchFamily="2" charset="2"/>
              </a:rPr>
              <a:t>, text/plan, image/jpeg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Content-Disposition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err="1" smtClean="0">
                <a:sym typeface="Wingdings" panose="05000000000000000000" pitchFamily="2" charset="2"/>
              </a:rPr>
              <a:t>다운로드된</a:t>
            </a:r>
            <a:r>
              <a:rPr lang="ko-KR" altLang="en-US" dirty="0" smtClean="0">
                <a:sym typeface="Wingdings" panose="05000000000000000000" pitchFamily="2" charset="2"/>
              </a:rPr>
              <a:t> 리소스를 어떻게 표현하는가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i</a:t>
            </a:r>
            <a:r>
              <a:rPr lang="en-US" altLang="ko-KR" dirty="0" smtClean="0">
                <a:sym typeface="Wingdings" panose="05000000000000000000" pitchFamily="2" charset="2"/>
              </a:rPr>
              <a:t>nline (</a:t>
            </a:r>
            <a:r>
              <a:rPr lang="ko-KR" altLang="en-US" dirty="0" smtClean="0">
                <a:sym typeface="Wingdings" panose="05000000000000000000" pitchFamily="2" charset="2"/>
              </a:rPr>
              <a:t>디폴트</a:t>
            </a:r>
            <a:r>
              <a:rPr lang="en-US" altLang="ko-KR" dirty="0" smtClean="0">
                <a:sym typeface="Wingdings" panose="05000000000000000000" pitchFamily="2" charset="2"/>
              </a:rPr>
              <a:t>): </a:t>
            </a:r>
            <a:r>
              <a:rPr lang="ko-KR" altLang="en-US" dirty="0" smtClean="0">
                <a:sym typeface="Wingdings" panose="05000000000000000000" pitchFamily="2" charset="2"/>
              </a:rPr>
              <a:t>브라우저 창 내에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attachment: </a:t>
            </a:r>
            <a:r>
              <a:rPr lang="ko-KR" altLang="en-US" dirty="0" smtClean="0">
                <a:sym typeface="Wingdings" panose="05000000000000000000" pitchFamily="2" charset="2"/>
              </a:rPr>
              <a:t>첨부 파일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따로 </a:t>
            </a:r>
            <a:r>
              <a:rPr lang="en-US" altLang="ko-KR" dirty="0" smtClean="0">
                <a:sym typeface="Wingdings" panose="05000000000000000000" pitchFamily="2" charset="2"/>
              </a:rPr>
              <a:t>click</a:t>
            </a:r>
            <a:r>
              <a:rPr lang="ko-KR" altLang="en-US" dirty="0" smtClean="0">
                <a:sym typeface="Wingdings" panose="05000000000000000000" pitchFamily="2" charset="2"/>
              </a:rPr>
              <a:t>해야 오픈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74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Cookie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클라이언트에 설정되어 있는 쿠키 값을 서버에 전송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Set-Cooke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서버가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클라이언트에 쿠키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ko-KR" altLang="en-US" dirty="0" smtClean="0">
                <a:sym typeface="Wingdings" panose="05000000000000000000" pitchFamily="2" charset="2"/>
              </a:rPr>
              <a:t>아래 예에서 </a:t>
            </a:r>
            <a:r>
              <a:rPr lang="en-US" altLang="ko-KR" dirty="0" smtClean="0">
                <a:sym typeface="Wingdings" panose="05000000000000000000" pitchFamily="2" charset="2"/>
              </a:rPr>
              <a:t>uuid2</a:t>
            </a:r>
            <a:r>
              <a:rPr lang="ko-KR" altLang="en-US" dirty="0" smtClean="0">
                <a:sym typeface="Wingdings" panose="05000000000000000000" pitchFamily="2" charset="2"/>
              </a:rPr>
              <a:t>라는 변수에 </a:t>
            </a:r>
            <a:r>
              <a:rPr lang="en-US" altLang="ko-KR" dirty="0" smtClean="0">
                <a:sym typeface="Wingdings" panose="05000000000000000000" pitchFamily="2" charset="2"/>
              </a:rPr>
              <a:t>50958304….</a:t>
            </a:r>
            <a:r>
              <a:rPr lang="ko-KR" altLang="en-US" dirty="0" smtClean="0">
                <a:sym typeface="Wingdings" panose="05000000000000000000" pitchFamily="2" charset="2"/>
              </a:rPr>
              <a:t>라는 값 저장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Expires: </a:t>
            </a:r>
            <a:r>
              <a:rPr lang="ko-KR" altLang="en-US" dirty="0" smtClean="0">
                <a:sym typeface="Wingdings" panose="05000000000000000000" pitchFamily="2" charset="2"/>
              </a:rPr>
              <a:t>쿠키 만료 시각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SameSite</a:t>
            </a:r>
            <a:r>
              <a:rPr lang="en-US" altLang="ko-KR" dirty="0" smtClean="0">
                <a:sym typeface="Wingdings" panose="05000000000000000000" pitchFamily="2" charset="2"/>
              </a:rPr>
              <a:t>=None: </a:t>
            </a:r>
            <a:r>
              <a:rPr lang="ko-KR" altLang="en-US" dirty="0" smtClean="0">
                <a:sym typeface="Wingdings" panose="05000000000000000000" pitchFamily="2" charset="2"/>
              </a:rPr>
              <a:t>같은 서버가 아닌 다른 사이트에도 전송 허용 </a:t>
            </a:r>
            <a:r>
              <a:rPr lang="en-US" altLang="ko-KR" dirty="0" smtClean="0">
                <a:sym typeface="Wingdings" panose="05000000000000000000" pitchFamily="2" charset="2"/>
              </a:rPr>
              <a:t>(Secure</a:t>
            </a:r>
            <a:r>
              <a:rPr lang="ko-KR" altLang="en-US" dirty="0" smtClean="0">
                <a:sym typeface="Wingdings" panose="05000000000000000000" pitchFamily="2" charset="2"/>
              </a:rPr>
              <a:t>와 함께 사용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Secure: https</a:t>
            </a:r>
            <a:r>
              <a:rPr lang="ko-KR" altLang="en-US" dirty="0" smtClean="0">
                <a:sym typeface="Wingdings" panose="05000000000000000000" pitchFamily="2" charset="2"/>
              </a:rPr>
              <a:t>로 통신하는 경우에만 제출 </a:t>
            </a:r>
            <a:r>
              <a:rPr lang="en-US" altLang="ko-KR" dirty="0" smtClean="0">
                <a:sym typeface="Wingdings" panose="05000000000000000000" pitchFamily="2" charset="2"/>
              </a:rPr>
              <a:t>(Wireshark</a:t>
            </a:r>
            <a:r>
              <a:rPr lang="ko-KR" altLang="en-US" dirty="0" smtClean="0">
                <a:sym typeface="Wingdings" panose="05000000000000000000" pitchFamily="2" charset="2"/>
              </a:rPr>
              <a:t>등으로 감청해도 보이지 않도록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HttpOnly</a:t>
            </a:r>
            <a:r>
              <a:rPr lang="en-US" altLang="ko-KR" dirty="0" smtClean="0">
                <a:sym typeface="Wingdings" panose="05000000000000000000" pitchFamily="2" charset="2"/>
              </a:rPr>
              <a:t>: XSS </a:t>
            </a:r>
            <a:r>
              <a:rPr lang="ko-KR" altLang="en-US" dirty="0" smtClean="0">
                <a:sym typeface="Wingdings" panose="05000000000000000000" pitchFamily="2" charset="2"/>
              </a:rPr>
              <a:t>공격에 </a:t>
            </a:r>
            <a:r>
              <a:rPr lang="ko-KR" altLang="en-US" dirty="0">
                <a:sym typeface="Wingdings" panose="05000000000000000000" pitchFamily="2" charset="2"/>
              </a:rPr>
              <a:t>의</a:t>
            </a:r>
            <a:r>
              <a:rPr lang="ko-KR" altLang="en-US" dirty="0" smtClean="0">
                <a:sym typeface="Wingdings" panose="05000000000000000000" pitchFamily="2" charset="2"/>
              </a:rPr>
              <a:t>해 이 쿠키를 탈취당하지 않도록 서버가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Domain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이하</a:t>
            </a:r>
            <a:r>
              <a:rPr lang="en-US" altLang="ko-KR" dirty="0" smtClean="0">
                <a:sym typeface="Wingdings" panose="05000000000000000000" pitchFamily="2" charset="2"/>
              </a:rPr>
              <a:t>, path </a:t>
            </a:r>
            <a:r>
              <a:rPr lang="ko-KR" altLang="en-US" dirty="0" smtClean="0">
                <a:sym typeface="Wingdings" panose="05000000000000000000" pitchFamily="2" charset="2"/>
              </a:rPr>
              <a:t>이하에 대한 모든 요청에 대해 제출할 것  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10"/>
            <a:ext cx="12192000" cy="20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1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Cookie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클라이언트에 설정되어 있는 쿠키 값을 서버에 전송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Set-Cooke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서버가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클라이언트에 쿠키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ko-KR" altLang="en-US" dirty="0" smtClean="0">
                <a:sym typeface="Wingdings" panose="05000000000000000000" pitchFamily="2" charset="2"/>
              </a:rPr>
              <a:t>아래 예에서 </a:t>
            </a:r>
            <a:r>
              <a:rPr lang="en-US" altLang="ko-KR" dirty="0" smtClean="0">
                <a:sym typeface="Wingdings" panose="05000000000000000000" pitchFamily="2" charset="2"/>
              </a:rPr>
              <a:t>uuid2</a:t>
            </a:r>
            <a:r>
              <a:rPr lang="ko-KR" altLang="en-US" dirty="0" smtClean="0">
                <a:sym typeface="Wingdings" panose="05000000000000000000" pitchFamily="2" charset="2"/>
              </a:rPr>
              <a:t>라는 변수에 </a:t>
            </a:r>
            <a:r>
              <a:rPr lang="en-US" altLang="ko-KR" dirty="0" smtClean="0">
                <a:sym typeface="Wingdings" panose="05000000000000000000" pitchFamily="2" charset="2"/>
              </a:rPr>
              <a:t>50958304….</a:t>
            </a:r>
            <a:r>
              <a:rPr lang="ko-KR" altLang="en-US" dirty="0" smtClean="0">
                <a:sym typeface="Wingdings" panose="05000000000000000000" pitchFamily="2" charset="2"/>
              </a:rPr>
              <a:t>라는 값 저장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Expires: </a:t>
            </a:r>
            <a:r>
              <a:rPr lang="ko-KR" altLang="en-US" dirty="0" smtClean="0">
                <a:sym typeface="Wingdings" panose="05000000000000000000" pitchFamily="2" charset="2"/>
              </a:rPr>
              <a:t>쿠키 만료 시각</a:t>
            </a:r>
            <a:r>
              <a:rPr lang="en-US" altLang="ko-KR" dirty="0" smtClean="0">
                <a:sym typeface="Wingdings" panose="05000000000000000000" pitchFamily="2" charset="2"/>
              </a:rPr>
              <a:t>, Max-age: </a:t>
            </a: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SameSite</a:t>
            </a:r>
            <a:r>
              <a:rPr lang="en-US" altLang="ko-KR" dirty="0" smtClean="0">
                <a:sym typeface="Wingdings" panose="05000000000000000000" pitchFamily="2" charset="2"/>
              </a:rPr>
              <a:t>=None: </a:t>
            </a:r>
            <a:r>
              <a:rPr lang="ko-KR" altLang="en-US" dirty="0" smtClean="0">
                <a:sym typeface="Wingdings" panose="05000000000000000000" pitchFamily="2" charset="2"/>
              </a:rPr>
              <a:t>같은 서버가 아닌 다른 사이트에도 전송 허용 </a:t>
            </a:r>
            <a:r>
              <a:rPr lang="en-US" altLang="ko-KR" dirty="0" smtClean="0">
                <a:sym typeface="Wingdings" panose="05000000000000000000" pitchFamily="2" charset="2"/>
              </a:rPr>
              <a:t>(Secure</a:t>
            </a:r>
            <a:r>
              <a:rPr lang="ko-KR" altLang="en-US" dirty="0" smtClean="0">
                <a:sym typeface="Wingdings" panose="05000000000000000000" pitchFamily="2" charset="2"/>
              </a:rPr>
              <a:t>와 함께 사용해야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Secure: https</a:t>
            </a:r>
            <a:r>
              <a:rPr lang="ko-KR" altLang="en-US" dirty="0" smtClean="0">
                <a:sym typeface="Wingdings" panose="05000000000000000000" pitchFamily="2" charset="2"/>
              </a:rPr>
              <a:t>로 통신하는 경우에만 제출 </a:t>
            </a:r>
            <a:r>
              <a:rPr lang="en-US" altLang="ko-KR" dirty="0" smtClean="0">
                <a:sym typeface="Wingdings" panose="05000000000000000000" pitchFamily="2" charset="2"/>
              </a:rPr>
              <a:t>(Wireshark</a:t>
            </a:r>
            <a:r>
              <a:rPr lang="ko-KR" altLang="en-US" dirty="0" smtClean="0">
                <a:sym typeface="Wingdings" panose="05000000000000000000" pitchFamily="2" charset="2"/>
              </a:rPr>
              <a:t>등으로 감청해도 보이지 않도록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HttpOnly</a:t>
            </a:r>
            <a:r>
              <a:rPr lang="en-US" altLang="ko-KR" dirty="0" smtClean="0">
                <a:sym typeface="Wingdings" panose="05000000000000000000" pitchFamily="2" charset="2"/>
              </a:rPr>
              <a:t>: XSS </a:t>
            </a:r>
            <a:r>
              <a:rPr lang="ko-KR" altLang="en-US" dirty="0" smtClean="0">
                <a:sym typeface="Wingdings" panose="05000000000000000000" pitchFamily="2" charset="2"/>
              </a:rPr>
              <a:t>공격에 </a:t>
            </a:r>
            <a:r>
              <a:rPr lang="ko-KR" altLang="en-US" dirty="0">
                <a:sym typeface="Wingdings" panose="05000000000000000000" pitchFamily="2" charset="2"/>
              </a:rPr>
              <a:t>의</a:t>
            </a:r>
            <a:r>
              <a:rPr lang="ko-KR" altLang="en-US" dirty="0" smtClean="0">
                <a:sym typeface="Wingdings" panose="05000000000000000000" pitchFamily="2" charset="2"/>
              </a:rPr>
              <a:t>해 이 쿠키를 탈취당하지 않도록 서버가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Domain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이하</a:t>
            </a:r>
            <a:r>
              <a:rPr lang="en-US" altLang="ko-KR" dirty="0" smtClean="0">
                <a:sym typeface="Wingdings" panose="05000000000000000000" pitchFamily="2" charset="2"/>
              </a:rPr>
              <a:t>, path </a:t>
            </a:r>
            <a:r>
              <a:rPr lang="ko-KR" altLang="en-US" dirty="0" smtClean="0">
                <a:sym typeface="Wingdings" panose="05000000000000000000" pitchFamily="2" charset="2"/>
              </a:rPr>
              <a:t>이하에 대한 모든 요청에 대해 제출할 것  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10"/>
            <a:ext cx="12192000" cy="20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Host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서버의 도메인 이름 제공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Request line</a:t>
            </a:r>
            <a:r>
              <a:rPr lang="ko-KR" altLang="en-US" dirty="0" smtClean="0">
                <a:sym typeface="Wingdings" panose="05000000000000000000" pitchFamily="2" charset="2"/>
              </a:rPr>
              <a:t>의 </a:t>
            </a:r>
            <a:r>
              <a:rPr lang="en-US" altLang="ko-KR" dirty="0" smtClean="0">
                <a:sym typeface="Wingdings" panose="05000000000000000000" pitchFamily="2" charset="2"/>
              </a:rPr>
              <a:t>path </a:t>
            </a:r>
            <a:r>
              <a:rPr lang="ko-KR" altLang="en-US" dirty="0" smtClean="0">
                <a:sym typeface="Wingdings" panose="05000000000000000000" pitchFamily="2" charset="2"/>
              </a:rPr>
              <a:t>와 결합해서 </a:t>
            </a:r>
            <a:r>
              <a:rPr lang="en-US" altLang="ko-KR" dirty="0" smtClean="0">
                <a:sym typeface="Wingdings" panose="05000000000000000000" pitchFamily="2" charset="2"/>
              </a:rPr>
              <a:t>URL </a:t>
            </a:r>
            <a:r>
              <a:rPr lang="ko-KR" altLang="en-US" dirty="0" smtClean="0">
                <a:sym typeface="Wingdings" panose="05000000000000000000" pitchFamily="2" charset="2"/>
              </a:rPr>
              <a:t>확정 가능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기본 포트 </a:t>
            </a:r>
            <a:r>
              <a:rPr lang="en-US" altLang="ko-KR" dirty="0" smtClean="0">
                <a:sym typeface="Wingdings" panose="05000000000000000000" pitchFamily="2" charset="2"/>
              </a:rPr>
              <a:t>(http=80, https=443)</a:t>
            </a:r>
            <a:r>
              <a:rPr lang="ko-KR" altLang="en-US" dirty="0" smtClean="0">
                <a:sym typeface="Wingdings" panose="05000000000000000000" pitchFamily="2" charset="2"/>
              </a:rPr>
              <a:t>이면 포트 번호 생략 가능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Server  </a:t>
            </a:r>
            <a:r>
              <a:rPr lang="ko-KR" altLang="en-US" dirty="0" smtClean="0">
                <a:sym typeface="Wingdings" panose="05000000000000000000" pitchFamily="2" charset="2"/>
              </a:rPr>
              <a:t>서버 소프트웨어</a:t>
            </a:r>
            <a:r>
              <a:rPr lang="en-US" altLang="ko-KR" dirty="0" smtClean="0">
                <a:sym typeface="Wingdings" panose="05000000000000000000" pitchFamily="2" charset="2"/>
              </a:rPr>
              <a:t>, User-Agent 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 소프트웨어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Location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redirection </a:t>
            </a:r>
            <a:r>
              <a:rPr lang="ko-KR" altLang="en-US" dirty="0" smtClean="0">
                <a:sym typeface="Wingdings" panose="05000000000000000000" pitchFamily="2" charset="2"/>
              </a:rPr>
              <a:t>용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301, 302 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19" y="3062507"/>
            <a:ext cx="6017202" cy="76784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162" y="5634183"/>
            <a:ext cx="6685438" cy="107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2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Pragma  HTTP/1.0 </a:t>
            </a:r>
            <a:r>
              <a:rPr lang="ko-KR" altLang="en-US" dirty="0" smtClean="0">
                <a:sym typeface="Wingdings" panose="05000000000000000000" pitchFamily="2" charset="2"/>
              </a:rPr>
              <a:t>하위 호환성</a:t>
            </a:r>
            <a:r>
              <a:rPr lang="en-US" altLang="ko-KR" dirty="0" smtClean="0">
                <a:sym typeface="Wingdings" panose="05000000000000000000" pitchFamily="2" charset="2"/>
              </a:rPr>
              <a:t>, deprecated</a:t>
            </a: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서버와 클라이언트 사이에 있는 기기에 대해 영향을 주고 싶을 때 사용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Pragma: no-cache  Cache-Control </a:t>
            </a:r>
            <a:r>
              <a:rPr lang="ko-KR" altLang="en-US" dirty="0" smtClean="0">
                <a:sym typeface="Wingdings" panose="05000000000000000000" pitchFamily="2" charset="2"/>
              </a:rPr>
              <a:t>헤더로 대체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Range  </a:t>
            </a:r>
            <a:r>
              <a:rPr lang="ko-KR" altLang="en-US" dirty="0" smtClean="0">
                <a:sym typeface="Wingdings" panose="05000000000000000000" pitchFamily="2" charset="2"/>
              </a:rPr>
              <a:t>리소스의 일부를 요청할 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Range: bytes=13631488-14680063</a:t>
            </a: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err="1" smtClean="0">
                <a:sym typeface="Wingdings" panose="05000000000000000000" pitchFamily="2" charset="2"/>
              </a:rPr>
              <a:t>Referer</a:t>
            </a:r>
            <a:r>
              <a:rPr lang="en-US" altLang="ko-KR" dirty="0" smtClean="0">
                <a:sym typeface="Wingdings" panose="05000000000000000000" pitchFamily="2" charset="2"/>
              </a:rPr>
              <a:t>  </a:t>
            </a:r>
            <a:r>
              <a:rPr lang="ko-KR" altLang="en-US" dirty="0" smtClean="0">
                <a:sym typeface="Wingdings" panose="05000000000000000000" pitchFamily="2" charset="2"/>
              </a:rPr>
              <a:t>현재 페이지를 어떤 다른 사이트를 통해 들어왔는지 표시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로그분석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접근제어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err="1" smtClean="0">
                <a:sym typeface="Wingdings" panose="05000000000000000000" pitchFamily="2" charset="2"/>
              </a:rPr>
              <a:t>캐슁</a:t>
            </a:r>
            <a:r>
              <a:rPr lang="ko-KR" altLang="en-US" dirty="0" smtClean="0">
                <a:sym typeface="Wingdings" panose="05000000000000000000" pitchFamily="2" charset="2"/>
              </a:rPr>
              <a:t> 최적화에 사용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62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20.4 HTTP/1.1 – </a:t>
            </a:r>
            <a:r>
              <a:rPr lang="ko-KR" altLang="en-US" dirty="0"/>
              <a:t>헤더 필드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Referer</a:t>
            </a:r>
            <a:r>
              <a:rPr lang="ko-KR" altLang="en-US" dirty="0" smtClean="0"/>
              <a:t>의 예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3073" name="_x807991512" descr="EMB00021c9813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09" y="2113149"/>
            <a:ext cx="6948054" cy="362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789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4071</TotalTime>
  <Words>1295</Words>
  <Application>Microsoft Office PowerPoint</Application>
  <PresentationFormat>와이드스크린</PresentationFormat>
  <Paragraphs>247</Paragraphs>
  <Slides>24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맑은 고딕</vt:lpstr>
      <vt:lpstr>Arial</vt:lpstr>
      <vt:lpstr>Calibri</vt:lpstr>
      <vt:lpstr>Calibri Light</vt:lpstr>
      <vt:lpstr>Wingdings</vt:lpstr>
      <vt:lpstr>Office Theme</vt:lpstr>
      <vt:lpstr>HyperText Transfer Protocol (HTTP)</vt:lpstr>
      <vt:lpstr>20.1 HTTP/1.1</vt:lpstr>
      <vt:lpstr>20.1 HTTP/1.1 – 요청 메시지 형식</vt:lpstr>
      <vt:lpstr>20.1 HTTP/1.1 – 요청 메시지 형식</vt:lpstr>
      <vt:lpstr>20.1 HTTP/1.1 – 요청 메시지 형식</vt:lpstr>
      <vt:lpstr>20.1 HTTP/1.1 – 응답 메시지 형식</vt:lpstr>
      <vt:lpstr>20.1 HTTP/1.1 – 응답 메시지 형식</vt:lpstr>
      <vt:lpstr>20.2 HTTP/1.1 – 요청 methods</vt:lpstr>
      <vt:lpstr>20.2 HTTP/1.1 – 요청 methods</vt:lpstr>
      <vt:lpstr>20.3 HTTP/1.1 – 응답 status code</vt:lpstr>
      <vt:lpstr>20.3 HTTP/1.1 – 응답 status code</vt:lpstr>
      <vt:lpstr>20.3 HTTP/1.1 – 응답 status code</vt:lpstr>
      <vt:lpstr>20.3 HTTP/1.1 – 응답 status code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1506</cp:revision>
  <dcterms:created xsi:type="dcterms:W3CDTF">2022-12-30T23:03:05Z</dcterms:created>
  <dcterms:modified xsi:type="dcterms:W3CDTF">2023-05-30T04:33:46Z</dcterms:modified>
</cp:coreProperties>
</file>