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6" r:id="rId2"/>
    <p:sldId id="423" r:id="rId3"/>
    <p:sldId id="435" r:id="rId4"/>
    <p:sldId id="439" r:id="rId5"/>
    <p:sldId id="436" r:id="rId6"/>
    <p:sldId id="440" r:id="rId7"/>
    <p:sldId id="437" r:id="rId8"/>
    <p:sldId id="438" r:id="rId9"/>
    <p:sldId id="444" r:id="rId10"/>
    <p:sldId id="446" r:id="rId11"/>
    <p:sldId id="445" r:id="rId12"/>
    <p:sldId id="447" r:id="rId13"/>
    <p:sldId id="448" r:id="rId14"/>
    <p:sldId id="450" r:id="rId15"/>
    <p:sldId id="451" r:id="rId16"/>
    <p:sldId id="452" r:id="rId17"/>
    <p:sldId id="453" r:id="rId18"/>
    <p:sldId id="454" r:id="rId19"/>
    <p:sldId id="455" r:id="rId20"/>
    <p:sldId id="456" r:id="rId21"/>
    <p:sldId id="458" r:id="rId22"/>
    <p:sldId id="459" r:id="rId23"/>
    <p:sldId id="460" r:id="rId24"/>
    <p:sldId id="461" r:id="rId25"/>
    <p:sldId id="462" r:id="rId26"/>
    <p:sldId id="463" r:id="rId27"/>
    <p:sldId id="464" r:id="rId28"/>
    <p:sldId id="465" r:id="rId29"/>
    <p:sldId id="457" r:id="rId30"/>
    <p:sldId id="468" r:id="rId31"/>
    <p:sldId id="469" r:id="rId32"/>
    <p:sldId id="470" r:id="rId33"/>
    <p:sldId id="471" r:id="rId34"/>
    <p:sldId id="472" r:id="rId35"/>
    <p:sldId id="473" r:id="rId36"/>
    <p:sldId id="474" r:id="rId37"/>
    <p:sldId id="475" r:id="rId38"/>
    <p:sldId id="476" r:id="rId39"/>
    <p:sldId id="443" r:id="rId40"/>
    <p:sldId id="410" r:id="rId41"/>
    <p:sldId id="441" r:id="rId42"/>
    <p:sldId id="442" r:id="rId43"/>
    <p:sldId id="449" r:id="rId44"/>
    <p:sldId id="467" r:id="rId45"/>
  </p:sldIdLst>
  <p:sldSz cx="12192000" cy="6858000"/>
  <p:notesSz cx="6865938" cy="9998075"/>
  <p:defaultTextStyle>
    <a:defPPr>
      <a:defRPr lang="ko-KR"/>
    </a:defPPr>
    <a:lvl1pPr marL="0" algn="l" defTabSz="91437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880024"/>
    <a:srgbClr val="33CC33"/>
    <a:srgbClr val="76ABDC"/>
    <a:srgbClr val="960D2D"/>
    <a:srgbClr val="4C9BD3"/>
    <a:srgbClr val="00B05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6" autoAdjust="0"/>
    <p:restoredTop sz="91705" autoAdjust="0"/>
  </p:normalViewPr>
  <p:slideViewPr>
    <p:cSldViewPr snapToGrid="0" showGuides="1">
      <p:cViewPr varScale="1">
        <p:scale>
          <a:sx n="58" d="100"/>
          <a:sy n="58" d="100"/>
        </p:scale>
        <p:origin x="96" y="1350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40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75238" cy="501640"/>
          </a:xfrm>
          <a:prstGeom prst="rect">
            <a:avLst/>
          </a:prstGeom>
        </p:spPr>
        <p:txBody>
          <a:bodyPr vert="horz" lIns="92193" tIns="46095" rIns="92193" bIns="4609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9112" y="0"/>
            <a:ext cx="2975238" cy="501640"/>
          </a:xfrm>
          <a:prstGeom prst="rect">
            <a:avLst/>
          </a:prstGeom>
        </p:spPr>
        <p:txBody>
          <a:bodyPr vert="horz" lIns="92193" tIns="46095" rIns="92193" bIns="46095" rtlCol="0"/>
          <a:lstStyle>
            <a:lvl1pPr algn="r">
              <a:defRPr sz="1200"/>
            </a:lvl1pPr>
          </a:lstStyle>
          <a:p>
            <a:fld id="{35AF25B1-9EBE-440B-90FD-6B9A50AE9BCD}" type="datetimeFigureOut">
              <a:rPr lang="ko-KR" altLang="en-US" smtClean="0"/>
              <a:t>2018-09-17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9496440"/>
            <a:ext cx="2975238" cy="501639"/>
          </a:xfrm>
          <a:prstGeom prst="rect">
            <a:avLst/>
          </a:prstGeom>
        </p:spPr>
        <p:txBody>
          <a:bodyPr vert="horz" lIns="92193" tIns="46095" rIns="92193" bIns="4609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9112" y="9496440"/>
            <a:ext cx="2975238" cy="501639"/>
          </a:xfrm>
          <a:prstGeom prst="rect">
            <a:avLst/>
          </a:prstGeom>
        </p:spPr>
        <p:txBody>
          <a:bodyPr vert="horz" lIns="92193" tIns="46095" rIns="92193" bIns="46095" rtlCol="0" anchor="b"/>
          <a:lstStyle>
            <a:lvl1pPr algn="r">
              <a:defRPr sz="1200"/>
            </a:lvl1pPr>
          </a:lstStyle>
          <a:p>
            <a:fld id="{86E06F73-7735-49CD-BD20-F53D2667885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85836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75238" cy="501640"/>
          </a:xfrm>
          <a:prstGeom prst="rect">
            <a:avLst/>
          </a:prstGeom>
        </p:spPr>
        <p:txBody>
          <a:bodyPr vert="horz" lIns="92193" tIns="46095" rIns="92193" bIns="4609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112" y="0"/>
            <a:ext cx="2975238" cy="501640"/>
          </a:xfrm>
          <a:prstGeom prst="rect">
            <a:avLst/>
          </a:prstGeom>
        </p:spPr>
        <p:txBody>
          <a:bodyPr vert="horz" lIns="92193" tIns="46095" rIns="92193" bIns="46095" rtlCol="0"/>
          <a:lstStyle>
            <a:lvl1pPr algn="r">
              <a:defRPr sz="1200"/>
            </a:lvl1pPr>
          </a:lstStyle>
          <a:p>
            <a:fld id="{A3C4DDF1-500A-4C7C-B755-DF4BEA9E4DCE}" type="datetimeFigureOut">
              <a:rPr lang="ko-KR" altLang="en-US" smtClean="0"/>
              <a:t>2018-09-17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50950"/>
            <a:ext cx="5995988" cy="33734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93" tIns="46095" rIns="92193" bIns="4609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594" y="4811574"/>
            <a:ext cx="5492750" cy="3936744"/>
          </a:xfrm>
          <a:prstGeom prst="rect">
            <a:avLst/>
          </a:prstGeom>
        </p:spPr>
        <p:txBody>
          <a:bodyPr vert="horz" lIns="92193" tIns="46095" rIns="92193" bIns="46095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96440"/>
            <a:ext cx="2975238" cy="501639"/>
          </a:xfrm>
          <a:prstGeom prst="rect">
            <a:avLst/>
          </a:prstGeom>
        </p:spPr>
        <p:txBody>
          <a:bodyPr vert="horz" lIns="92193" tIns="46095" rIns="92193" bIns="4609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112" y="9496440"/>
            <a:ext cx="2975238" cy="501639"/>
          </a:xfrm>
          <a:prstGeom prst="rect">
            <a:avLst/>
          </a:prstGeom>
        </p:spPr>
        <p:txBody>
          <a:bodyPr vert="horz" lIns="92193" tIns="46095" rIns="92193" bIns="46095" rtlCol="0" anchor="b"/>
          <a:lstStyle>
            <a:lvl1pPr algn="r">
              <a:defRPr sz="1200"/>
            </a:lvl1pPr>
          </a:lstStyle>
          <a:p>
            <a:fld id="{1CFC1C17-00D8-473A-9D2F-076587A69B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6195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C1C17-00D8-473A-9D2F-076587A69BD7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5053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4A86-3900-437D-A951-C2DDF5B55B1A}" type="datetime1">
              <a:rPr lang="ko-KR" altLang="en-US" smtClean="0"/>
              <a:t>2018-09-17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45686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00000"/>
              </a:lnSpc>
              <a:defRPr sz="2800"/>
            </a:lvl1pPr>
            <a:lvl2pPr marL="685783" indent="-228594">
              <a:lnSpc>
                <a:spcPct val="100000"/>
              </a:lnSpc>
              <a:buFont typeface="Wingdings" panose="05000000000000000000" pitchFamily="2" charset="2"/>
              <a:buChar char="§"/>
              <a:defRPr sz="2400"/>
            </a:lvl2pPr>
            <a:lvl3pPr marL="1142971" indent="-228594">
              <a:lnSpc>
                <a:spcPct val="100000"/>
              </a:lnSpc>
              <a:buFont typeface="Calibri" panose="020F0502020204030204" pitchFamily="34" charset="0"/>
              <a:buChar char="-"/>
              <a:defRPr sz="2100"/>
            </a:lvl3pPr>
            <a:lvl4pPr>
              <a:lnSpc>
                <a:spcPct val="100000"/>
              </a:lnSpc>
              <a:defRPr sz="1900"/>
            </a:lvl4pPr>
            <a:lvl5pPr marL="2057349" indent="-228594">
              <a:lnSpc>
                <a:spcPct val="100000"/>
              </a:lnSpc>
              <a:buFont typeface="Wingdings" panose="05000000000000000000" pitchFamily="2" charset="2"/>
              <a:buChar char="ü"/>
              <a:defRPr sz="1700"/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16" name="날짜 개체 틀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D43DC-08AD-4A3C-8AA6-DA58A5CA2D50}" type="datetime1">
              <a:rPr lang="ko-KR" altLang="en-US" smtClean="0"/>
              <a:t>2018-09-17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12"/>
          </p:nvPr>
        </p:nvSpPr>
        <p:spPr>
          <a:xfrm>
            <a:off x="9136380" y="6393805"/>
            <a:ext cx="2743200" cy="197626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1781501C-135A-434C-8D49-8179559783E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27899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-989"/>
            <a:ext cx="12192000" cy="6858989"/>
          </a:xfrm>
          <a:prstGeom prst="rect">
            <a:avLst/>
          </a:prstGeom>
          <a:solidFill>
            <a:srgbClr val="88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1" y="1493045"/>
            <a:ext cx="10515600" cy="3871910"/>
          </a:xfrm>
        </p:spPr>
        <p:txBody>
          <a:bodyPr anchor="ctr"/>
          <a:lstStyle>
            <a:lvl1pPr algn="ctr">
              <a:defRPr sz="6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9A28F-2F33-47BE-B797-300BA0C8DA92}" type="datetime1">
              <a:rPr lang="ko-KR" altLang="en-US" smtClean="0"/>
              <a:t>2018-09-17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8DDF6-4086-4E34-97E3-D1A1165E0F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4014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1EA2F-A861-4149-99C2-CA375B6E7A61}" type="datetime1">
              <a:rPr lang="ko-KR" altLang="en-US" smtClean="0"/>
              <a:t>2018-09-17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8DDF6-4086-4E34-97E3-D1A1165E0F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0712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96926-EE0B-437A-9367-9257D051B00D}" type="datetime1">
              <a:rPr lang="ko-KR" altLang="en-US" smtClean="0"/>
              <a:t>2018-09-17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8DDF6-4086-4E34-97E3-D1A1165E0F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3674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2C4C9-16B8-48D7-BC29-435C07CE5E63}" type="datetime1">
              <a:rPr lang="ko-KR" altLang="en-US" smtClean="0"/>
              <a:t>2018-09-17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8DDF6-4086-4E34-97E3-D1A1165E0F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207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72F2E-AAD0-40FF-8270-AA93F4228731}" type="datetime1">
              <a:rPr lang="ko-KR" altLang="en-US" smtClean="0"/>
              <a:t>2018-09-17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8DDF6-4086-4E34-97E3-D1A1165E0F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255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4B496-EA84-484F-BF70-D970D0B14180}" type="datetime1">
              <a:rPr lang="ko-KR" altLang="en-US" smtClean="0"/>
              <a:t>2018-09-17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8DDF6-4086-4E34-97E3-D1A1165E0F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8949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28C6E-E3F9-4ADD-8C42-53A60060CD46}" type="datetime1">
              <a:rPr lang="ko-KR" altLang="en-US" smtClean="0"/>
              <a:t>2018-09-17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8DDF6-4086-4E34-97E3-D1A1165E0F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9261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A1DA5-54B1-4641-9B6C-119918ABD8C9}" type="datetime1">
              <a:rPr lang="ko-KR" altLang="en-US" smtClean="0"/>
              <a:t>2018-09-17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8DDF6-4086-4E34-97E3-D1A1165E0F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9309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323AC-9D55-453E-BB9A-6826DB5A2CDB}" type="datetime1">
              <a:rPr lang="ko-KR" altLang="en-US" smtClean="0"/>
              <a:t>2018-09-17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8DDF6-4086-4E34-97E3-D1A1165E0F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8996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0" y="6647935"/>
            <a:ext cx="12192000" cy="210327"/>
          </a:xfrm>
          <a:prstGeom prst="rect">
            <a:avLst/>
          </a:prstGeom>
          <a:solidFill>
            <a:srgbClr val="88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420" y="264253"/>
            <a:ext cx="11567160" cy="1095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12420" y="1475732"/>
            <a:ext cx="11567160" cy="48615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12420" y="648043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D43DC-08AD-4A3C-8AA6-DA58A5CA2D50}" type="datetime1">
              <a:rPr lang="ko-KR" altLang="en-US" smtClean="0"/>
              <a:t>2018-09-17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083762" y="6647935"/>
            <a:ext cx="6024479" cy="19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 dirty="0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136380" y="6647935"/>
            <a:ext cx="2743200" cy="19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1781501C-135A-434C-8D49-8179559783E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0" name="직사각형 9"/>
          <p:cNvSpPr/>
          <p:nvPr userDrawn="1"/>
        </p:nvSpPr>
        <p:spPr>
          <a:xfrm>
            <a:off x="0" y="-989"/>
            <a:ext cx="12192000" cy="210327"/>
          </a:xfrm>
          <a:prstGeom prst="rect">
            <a:avLst/>
          </a:prstGeom>
          <a:solidFill>
            <a:srgbClr val="88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</p:spTree>
    <p:extLst>
      <p:ext uri="{BB962C8B-B14F-4D97-AF65-F5344CB8AC3E}">
        <p14:creationId xmlns:p14="http://schemas.microsoft.com/office/powerpoint/2010/main" val="3532180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377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594" indent="-228594" algn="l" defTabSz="914377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783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2971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160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349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537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1078192"/>
            <a:ext cx="12170664" cy="2387600"/>
          </a:xfrm>
        </p:spPr>
        <p:txBody>
          <a:bodyPr anchor="ctr">
            <a:noAutofit/>
          </a:bodyPr>
          <a:lstStyle/>
          <a:p>
            <a:r>
              <a:rPr lang="en-US" altLang="ko-KR" sz="4000" b="1"/>
              <a:t>CamForensics:</a:t>
            </a:r>
            <a:r>
              <a:rPr lang="ko-KR" altLang="en-US" sz="4000" b="1"/>
              <a:t> </a:t>
            </a:r>
            <a:r>
              <a:rPr lang="en-US" altLang="ko-KR" sz="4000" b="1" smtClean="0"/>
              <a:t>Understanding</a:t>
            </a:r>
            <a:r>
              <a:rPr lang="ko-KR" altLang="en-US" sz="4000" b="1" smtClean="0"/>
              <a:t> </a:t>
            </a:r>
            <a:r>
              <a:rPr lang="en-US" altLang="ko-KR" sz="4000" b="1"/>
              <a:t>Visual</a:t>
            </a:r>
            <a:r>
              <a:rPr lang="ko-KR" altLang="en-US" sz="4000" b="1"/>
              <a:t> </a:t>
            </a:r>
            <a:r>
              <a:rPr lang="en-US" altLang="ko-KR" sz="4000" b="1"/>
              <a:t>Privacy</a:t>
            </a:r>
            <a:r>
              <a:rPr lang="ko-KR" altLang="en-US" sz="4000" b="1"/>
              <a:t> </a:t>
            </a:r>
            <a:r>
              <a:rPr lang="en-US" altLang="ko-KR" sz="4000" b="1"/>
              <a:t>Leaks </a:t>
            </a:r>
            <a:br>
              <a:rPr lang="en-US" altLang="ko-KR" sz="4000" b="1"/>
            </a:br>
            <a:r>
              <a:rPr lang="en-US" altLang="ko-KR" sz="4000" b="1"/>
              <a:t>in the Wild</a:t>
            </a:r>
            <a:endParaRPr lang="ko-KR" altLang="en-US" sz="4000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668" y="3602037"/>
            <a:ext cx="12170664" cy="3029422"/>
          </a:xfrm>
        </p:spPr>
        <p:txBody>
          <a:bodyPr>
            <a:normAutofit fontScale="92500" lnSpcReduction="20000"/>
          </a:bodyPr>
          <a:lstStyle/>
          <a:p>
            <a:endParaRPr lang="en-US" altLang="ko-KR" sz="2800" dirty="0"/>
          </a:p>
          <a:p>
            <a:endParaRPr lang="en-US" altLang="ko-KR" sz="2800" dirty="0"/>
          </a:p>
          <a:p>
            <a:endParaRPr lang="en-US" altLang="ko-KR" sz="2800" dirty="0"/>
          </a:p>
          <a:p>
            <a:endParaRPr lang="en-US" altLang="ko-KR" sz="2800" dirty="0"/>
          </a:p>
          <a:p>
            <a:r>
              <a:rPr lang="en-US" altLang="ko-KR" sz="2800" b="1"/>
              <a:t>Seunghoon Woo</a:t>
            </a:r>
          </a:p>
          <a:p>
            <a:r>
              <a:rPr lang="en-US" altLang="ko-KR" sz="2800" b="1"/>
              <a:t>CCS Lab, Korea University</a:t>
            </a:r>
          </a:p>
          <a:p>
            <a:r>
              <a:rPr lang="en-US" altLang="ko-KR" sz="2800" b="1"/>
              <a:t>Sep 18, </a:t>
            </a:r>
            <a:r>
              <a:rPr lang="en-US" altLang="ko-KR" sz="2800" b="1" dirty="0"/>
              <a:t>2018</a:t>
            </a:r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31170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66"/>
    </mc:Choice>
    <mc:Fallback xmlns="">
      <p:transition spd="slow" advTm="1276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Motivation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/>
          <a:lstStyle/>
          <a:p>
            <a:r>
              <a:rPr lang="en-US" altLang="ko-KR" b="1"/>
              <a:t>Cameras are as essential to modern mobile devices</a:t>
            </a:r>
          </a:p>
          <a:p>
            <a:pPr lvl="1"/>
            <a:r>
              <a:rPr lang="en-US" altLang="ko-KR"/>
              <a:t>Allows users to capture and share important moments</a:t>
            </a:r>
          </a:p>
          <a:p>
            <a:r>
              <a:rPr lang="en-US" altLang="ko-KR" b="1"/>
              <a:t>In these days, many mobile apps try to digitize information using a camera</a:t>
            </a:r>
          </a:p>
          <a:p>
            <a:pPr lvl="1"/>
            <a:r>
              <a:rPr lang="en-US" altLang="ko-KR"/>
              <a:t>Physical world to live camera data</a:t>
            </a:r>
          </a:p>
          <a:p>
            <a:pPr lvl="1"/>
            <a:r>
              <a:rPr lang="en-US" altLang="ko-KR"/>
              <a:t>E.g., Augmented-reality games, bar-code readers, and document scanners</a:t>
            </a:r>
          </a:p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1</a:t>
            </a:fld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FF8E95B5-C535-4858-9984-81501A035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404" y="3808558"/>
            <a:ext cx="2214187" cy="273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85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Problem definition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/>
          <a:lstStyle/>
          <a:p>
            <a:r>
              <a:rPr lang="en-US" altLang="ko-KR" b="1"/>
              <a:t>Camera permissions for existing mobile operating systyem are very </a:t>
            </a:r>
            <a:r>
              <a:rPr lang="en-US" altLang="ko-KR" b="1">
                <a:solidFill>
                  <a:srgbClr val="FF0000"/>
                </a:solidFill>
              </a:rPr>
              <a:t>coarse</a:t>
            </a:r>
          </a:p>
          <a:p>
            <a:pPr lvl="1"/>
            <a:r>
              <a:rPr lang="en-US" altLang="ko-KR"/>
              <a:t>An app can access all of a camera’s view or none of it</a:t>
            </a:r>
          </a:p>
          <a:p>
            <a:r>
              <a:rPr lang="en-US" altLang="ko-KR" b="1"/>
              <a:t>Apps can access both essential and inessential data within the same camera</a:t>
            </a:r>
          </a:p>
          <a:p>
            <a:pPr lvl="1"/>
            <a:r>
              <a:rPr lang="en-US" altLang="ko-KR"/>
              <a:t>This could lead to unexpected app behavior from the perspective of a user</a:t>
            </a:r>
          </a:p>
          <a:p>
            <a:pPr lvl="1"/>
            <a:r>
              <a:rPr lang="en-US" altLang="ko-KR"/>
              <a:t>For example, </a:t>
            </a:r>
          </a:p>
          <a:p>
            <a:pPr lvl="2"/>
            <a:r>
              <a:rPr lang="en-US" altLang="ko-KR" smtClean="0"/>
              <a:t>A </a:t>
            </a:r>
            <a:r>
              <a:rPr lang="en-US" altLang="ko-KR"/>
              <a:t>camera app could perform a face recognition </a:t>
            </a:r>
            <a:r>
              <a:rPr lang="en-US" altLang="ko-KR" b="1" smtClean="0"/>
              <a:t>(Unexpected</a:t>
            </a:r>
            <a:r>
              <a:rPr lang="en-US" altLang="ko-KR" b="1"/>
              <a:t>)</a:t>
            </a:r>
          </a:p>
          <a:p>
            <a:pPr lvl="2"/>
            <a:r>
              <a:rPr lang="en-US" altLang="ko-KR"/>
              <a:t>Whenever the user takes a selfie </a:t>
            </a:r>
            <a:r>
              <a:rPr lang="en-US" altLang="ko-KR" b="1" smtClean="0"/>
              <a:t>(Expected</a:t>
            </a:r>
            <a:r>
              <a:rPr lang="en-US" altLang="ko-KR" b="1"/>
              <a:t>)</a:t>
            </a:r>
          </a:p>
          <a:p>
            <a:pPr lvl="2"/>
            <a:endParaRPr lang="en-US" altLang="ko-KR"/>
          </a:p>
          <a:p>
            <a:endParaRPr lang="en-US" altLang="ko-KR" b="1"/>
          </a:p>
          <a:p>
            <a:pPr lvl="1"/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2540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Previous approaches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879580" cy="4861569"/>
          </a:xfrm>
        </p:spPr>
        <p:txBody>
          <a:bodyPr/>
          <a:lstStyle/>
          <a:p>
            <a:r>
              <a:rPr lang="en-US" altLang="ko-KR" b="1"/>
              <a:t>Some proposals try to protect visual privacy through finer-grained control</a:t>
            </a:r>
          </a:p>
          <a:p>
            <a:pPr lvl="1"/>
            <a:r>
              <a:rPr lang="en-US" altLang="ko-KR"/>
              <a:t>However, they can only test with small data set </a:t>
            </a:r>
          </a:p>
          <a:p>
            <a:pPr lvl="1"/>
            <a:r>
              <a:rPr lang="en-US" altLang="ko-KR"/>
              <a:t>They can not check for information leakage or visual privacy on a large scale</a:t>
            </a:r>
          </a:p>
          <a:p>
            <a:pPr lvl="1"/>
            <a:r>
              <a:rPr lang="en-US" altLang="ko-KR"/>
              <a:t>Also several critical questions will remain unanswered</a:t>
            </a:r>
          </a:p>
          <a:p>
            <a:pPr marL="1371577" lvl="2" indent="-457200">
              <a:buFont typeface="+mj-lt"/>
              <a:buAutoNum type="arabicPeriod"/>
            </a:pPr>
            <a:r>
              <a:rPr lang="en-US" altLang="ko-KR"/>
              <a:t>What information mobile apps extract from camera data</a:t>
            </a:r>
          </a:p>
          <a:p>
            <a:pPr marL="1371577" lvl="2" indent="-457200">
              <a:buFont typeface="+mj-lt"/>
              <a:buAutoNum type="arabicPeriod"/>
            </a:pPr>
            <a:r>
              <a:rPr lang="en-US" altLang="ko-KR"/>
              <a:t>Users’ privacy expectations of camera apps</a:t>
            </a:r>
          </a:p>
          <a:p>
            <a:pPr marL="914389" lvl="1" indent="-457200">
              <a:buFont typeface="+mj-lt"/>
              <a:buAutoNum type="arabicPeriod"/>
            </a:pPr>
            <a:endParaRPr lang="en-US" altLang="ko-KR"/>
          </a:p>
          <a:p>
            <a:endParaRPr lang="en-US" altLang="ko-KR" b="1"/>
          </a:p>
          <a:p>
            <a:pPr lvl="1"/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5353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Solution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/>
          <a:lstStyle/>
          <a:p>
            <a:r>
              <a:rPr lang="en-US" altLang="ko-KR" b="1"/>
              <a:t>Develop an app analysis tool called </a:t>
            </a:r>
            <a:r>
              <a:rPr lang="en-US" altLang="ko-KR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CamForensics</a:t>
            </a:r>
          </a:p>
          <a:p>
            <a:pPr lvl="1"/>
            <a:r>
              <a:rPr lang="en-US" altLang="ko-KR"/>
              <a:t>A custom Android environment </a:t>
            </a:r>
          </a:p>
          <a:p>
            <a:pPr lvl="1"/>
            <a:r>
              <a:rPr lang="en-US" altLang="ko-KR"/>
              <a:t>A suite of test inputs that feeds an app simulated camera data</a:t>
            </a:r>
          </a:p>
          <a:p>
            <a:pPr lvl="1"/>
            <a:r>
              <a:rPr lang="en-US" altLang="ko-KR"/>
              <a:t>It monitors an app’s execution </a:t>
            </a:r>
            <a:r>
              <a:rPr lang="en-US" altLang="ko-KR" smtClean="0"/>
              <a:t>and analyze app’s behavior for image processing</a:t>
            </a:r>
            <a:endParaRPr lang="en-US" altLang="ko-KR" smtClean="0"/>
          </a:p>
          <a:p>
            <a:pPr lvl="1"/>
            <a:r>
              <a:rPr lang="en-US" altLang="ko-KR" smtClean="0"/>
              <a:t>Collect evidence and inform of any visual inference drawn from the camera feed, </a:t>
            </a:r>
            <a:br>
              <a:rPr lang="en-US" altLang="ko-KR" smtClean="0"/>
            </a:br>
            <a:r>
              <a:rPr lang="en-US" altLang="ko-KR" smtClean="0"/>
              <a:t>and users can deem it as expected or unexpected</a:t>
            </a:r>
          </a:p>
          <a:p>
            <a:pPr lvl="1"/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2599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/>
              <a:t>Research questions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2052952" cy="4861569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altLang="ko-KR" b="1"/>
              <a:t>How prevalent </a:t>
            </a:r>
            <a:r>
              <a:rPr lang="en-US" altLang="ko-KR" b="1" smtClean="0"/>
              <a:t>smartphone </a:t>
            </a:r>
            <a:r>
              <a:rPr lang="en-US" altLang="ko-KR" b="1"/>
              <a:t>apps with </a:t>
            </a:r>
            <a:r>
              <a:rPr lang="en-US" altLang="ko-KR" b="1" smtClean="0"/>
              <a:t>camera </a:t>
            </a:r>
            <a:r>
              <a:rPr lang="en-US" altLang="ko-KR" b="1"/>
              <a:t>access?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b="1"/>
              <a:t>What information do apps extract from camera data</a:t>
            </a:r>
            <a:r>
              <a:rPr lang="en-US" altLang="ko-KR" b="1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b="1" smtClean="0"/>
              <a:t>Does the extracted information from app </a:t>
            </a:r>
            <a:r>
              <a:rPr lang="en-US" altLang="ko-KR" b="1"/>
              <a:t>match what the user expects?</a:t>
            </a:r>
            <a:endParaRPr lang="en-US" altLang="ko-KR" b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8851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Dataset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en-US" altLang="ko-KR" b="1" smtClean="0"/>
              <a:t>Among 327K camera-based apps, download and analyze </a:t>
            </a:r>
            <a:r>
              <a:rPr lang="en-US" altLang="ko-KR" b="1">
                <a:solidFill>
                  <a:srgbClr val="FF0000"/>
                </a:solidFill>
              </a:rPr>
              <a:t>230K </a:t>
            </a:r>
            <a:r>
              <a:rPr lang="en-US" altLang="ko-KR" b="1" smtClean="0">
                <a:solidFill>
                  <a:srgbClr val="FF0000"/>
                </a:solidFill>
              </a:rPr>
              <a:t>apps </a:t>
            </a:r>
            <a:endParaRPr lang="en-US" altLang="ko-KR" b="1">
              <a:solidFill>
                <a:srgbClr val="FF0000"/>
              </a:solidFill>
            </a:endParaRPr>
          </a:p>
          <a:p>
            <a:pPr lvl="1"/>
            <a:r>
              <a:rPr lang="en-US" altLang="ko-KR"/>
              <a:t>Crawling Google PlayStore -&gt; IP blocking for aggressive polling</a:t>
            </a:r>
          </a:p>
          <a:p>
            <a:pPr lvl="1"/>
            <a:r>
              <a:rPr lang="en-US" altLang="ko-KR"/>
              <a:t>Manually gathered -&gt; May spend several months</a:t>
            </a:r>
          </a:p>
          <a:p>
            <a:pPr lvl="1"/>
            <a:r>
              <a:rPr lang="en-US" altLang="ko-KR"/>
              <a:t>Therefore, they first crawl Metadata of snapshots of Google PlayStore apps </a:t>
            </a:r>
            <a:r>
              <a:rPr lang="en-US" altLang="ko-KR" b="1"/>
              <a:t>(Table 1)</a:t>
            </a:r>
          </a:p>
          <a:p>
            <a:pPr lvl="1"/>
            <a:r>
              <a:rPr lang="en-US" altLang="ko-KR"/>
              <a:t>Download real apk files from PlayStore mirror site (apkpure.com)</a:t>
            </a:r>
            <a:r>
              <a:rPr lang="en-US" altLang="ko-KR" b="1"/>
              <a:t> (Figure 2)</a:t>
            </a:r>
          </a:p>
          <a:p>
            <a:pPr lvl="1"/>
            <a:endParaRPr lang="en-US" altLang="ko-KR" b="1"/>
          </a:p>
          <a:p>
            <a:pPr lvl="1"/>
            <a:endParaRPr lang="en-US" altLang="ko-KR"/>
          </a:p>
          <a:p>
            <a:pPr lvl="1"/>
            <a:endParaRPr lang="en-US" altLang="ko-KR"/>
          </a:p>
          <a:p>
            <a:pPr lvl="1"/>
            <a:endParaRPr lang="en-US" altLang="ko-KR"/>
          </a:p>
          <a:p>
            <a:pPr lvl="1"/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6A35D915-EE1C-4DE5-94EF-6A0A0B9AB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375" y="3877324"/>
            <a:ext cx="4210965" cy="275605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ACDC33A5-CD10-4AC2-9435-D1488C0ED2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905"/>
          <a:stretch/>
        </p:blipFill>
        <p:spPr>
          <a:xfrm>
            <a:off x="6600632" y="3818601"/>
            <a:ext cx="4553993" cy="2756052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6736747" y="374418"/>
            <a:ext cx="5331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altLang="ko-KR" b="1">
                <a:latin typeface="Consolas" panose="020B0609020204030204" pitchFamily="49" charset="0"/>
              </a:rPr>
              <a:t>“TAKE PICTURES AND </a:t>
            </a:r>
            <a:r>
              <a:rPr lang="en-US" altLang="ko-KR" b="1">
                <a:latin typeface="Consolas" panose="020B0609020204030204" pitchFamily="49" charset="0"/>
              </a:rPr>
              <a:t>VIDEOS</a:t>
            </a:r>
            <a:r>
              <a:rPr lang="en-US" altLang="ko-KR" b="1" smtClean="0">
                <a:latin typeface="Consolas" panose="020B0609020204030204" pitchFamily="49" charset="0"/>
              </a:rPr>
              <a:t>” permission</a:t>
            </a:r>
            <a:endParaRPr lang="en-US" altLang="ko-KR" b="1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94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Dataset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/>
          <a:lstStyle/>
          <a:p>
            <a:pPr marL="514350" indent="-514350">
              <a:buAutoNum type="arabicParenR" startAt="2"/>
            </a:pPr>
            <a:r>
              <a:rPr lang="en-US" altLang="ko-KR" b="1"/>
              <a:t>Use of third-party libraries</a:t>
            </a:r>
          </a:p>
          <a:p>
            <a:pPr lvl="1"/>
            <a:r>
              <a:rPr lang="en-US" altLang="ko-KR"/>
              <a:t>The most camera apps from their dataset using thir-party image processing libraries</a:t>
            </a:r>
          </a:p>
          <a:p>
            <a:pPr lvl="1"/>
            <a:r>
              <a:rPr lang="en-US" altLang="ko-KR"/>
              <a:t>Since libraries are used in a </a:t>
            </a:r>
            <a:r>
              <a:rPr lang="en-US" altLang="ko-KR" u="sng"/>
              <a:t>black-box manner</a:t>
            </a:r>
            <a:r>
              <a:rPr lang="en-US" altLang="ko-KR"/>
              <a:t>, app developers typically include them</a:t>
            </a:r>
          </a:p>
          <a:p>
            <a:pPr lvl="1"/>
            <a:r>
              <a:rPr lang="en-US" altLang="ko-KR" smtClean="0"/>
              <a:t>Extract </a:t>
            </a:r>
            <a:r>
              <a:rPr lang="en-US" altLang="ko-KR"/>
              <a:t>libraries from the apk file using the</a:t>
            </a:r>
            <a:r>
              <a:rPr lang="ko-KR" altLang="en-US"/>
              <a:t> </a:t>
            </a:r>
            <a:r>
              <a:rPr lang="en-US" altLang="ko-KR">
                <a:latin typeface="Consolas" panose="020B0609020204030204" pitchFamily="49" charset="0"/>
              </a:rPr>
              <a:t>apktool</a:t>
            </a:r>
          </a:p>
          <a:p>
            <a:pPr lvl="1"/>
            <a:r>
              <a:rPr lang="en-US" altLang="ko-KR" smtClean="0"/>
              <a:t>On</a:t>
            </a:r>
            <a:r>
              <a:rPr lang="ko-KR" altLang="en-US" smtClean="0"/>
              <a:t> </a:t>
            </a:r>
            <a:r>
              <a:rPr lang="en-US" altLang="ko-KR"/>
              <a:t>average, </a:t>
            </a:r>
            <a:r>
              <a:rPr lang="en-US" altLang="ko-KR" b="1"/>
              <a:t>3.8 libraries </a:t>
            </a:r>
            <a:r>
              <a:rPr lang="en-US" altLang="ko-KR"/>
              <a:t>are utilized in the collected apps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0387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Dataset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/>
          <a:lstStyle/>
          <a:p>
            <a:pPr marL="514350" indent="-514350">
              <a:buAutoNum type="arabicParenR" startAt="2"/>
            </a:pPr>
            <a:r>
              <a:rPr lang="en-US" altLang="ko-KR" b="1"/>
              <a:t>Use of third-party libraries</a:t>
            </a:r>
          </a:p>
          <a:p>
            <a:pPr lvl="1"/>
            <a:r>
              <a:rPr lang="en-US" altLang="ko-KR"/>
              <a:t>A handful of apps contain a very large number of third-party libraries </a:t>
            </a:r>
            <a:r>
              <a:rPr lang="en-US" altLang="ko-KR" b="1"/>
              <a:t>(Figure 4)</a:t>
            </a:r>
          </a:p>
          <a:p>
            <a:pPr lvl="1"/>
            <a:r>
              <a:rPr lang="en-US" altLang="ko-KR"/>
              <a:t>33.3% (76,598/230,000) apps have at least one third-party libraries</a:t>
            </a:r>
          </a:p>
          <a:p>
            <a:pPr lvl="1"/>
            <a:r>
              <a:rPr lang="en-US" altLang="ko-KR" b="1"/>
              <a:t>15,267</a:t>
            </a:r>
            <a:r>
              <a:rPr lang="en-US" altLang="ko-KR"/>
              <a:t> unique libraries are found, but most apps are not for image processing</a:t>
            </a:r>
          </a:p>
          <a:p>
            <a:pPr lvl="2"/>
            <a:r>
              <a:rPr lang="en-US" altLang="ko-KR"/>
              <a:t>Manually label libraries (only top-100 frequently used) </a:t>
            </a:r>
            <a:r>
              <a:rPr lang="en-US" altLang="ko-KR" b="1"/>
              <a:t>(Table 2)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3B9B8068-0ED7-4947-B279-286377637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867" y="3906516"/>
            <a:ext cx="4193759" cy="26883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56AA2BA7-0682-47E1-9895-A3BE7B0AC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3015" y="3652817"/>
            <a:ext cx="3773308" cy="31759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C5A53DA-8EF9-44CE-9E9C-BEBF48F9B7B3}"/>
              </a:ext>
            </a:extLst>
          </p:cNvPr>
          <p:cNvSpPr txBox="1"/>
          <p:nvPr/>
        </p:nvSpPr>
        <p:spPr>
          <a:xfrm>
            <a:off x="8883942" y="418516"/>
            <a:ext cx="3246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>
                <a:latin typeface="Calibri" panose="020F0502020204030204" pitchFamily="34" charset="0"/>
                <a:cs typeface="Calibri" panose="020F0502020204030204" pitchFamily="34" charset="0"/>
              </a:rPr>
              <a:t>Snapshot dated July 18, 2016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>
                <a:latin typeface="Calibri" panose="020F0502020204030204" pitchFamily="34" charset="0"/>
                <a:cs typeface="Calibri" panose="020F0502020204030204" pitchFamily="34" charset="0"/>
              </a:rPr>
              <a:t>Spent 10 days to download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97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Dataset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/>
          <a:lstStyle/>
          <a:p>
            <a:pPr marL="0" indent="0">
              <a:buNone/>
            </a:pPr>
            <a:r>
              <a:rPr lang="en-US" altLang="ko-KR" b="1"/>
              <a:t>3</a:t>
            </a:r>
            <a:r>
              <a:rPr lang="en-US" altLang="ko-KR" b="1" smtClean="0"/>
              <a:t>)   </a:t>
            </a:r>
            <a:r>
              <a:rPr lang="en-US" altLang="ko-KR" b="1"/>
              <a:t>Systems aspect of image processing</a:t>
            </a:r>
          </a:p>
          <a:p>
            <a:pPr lvl="1"/>
            <a:r>
              <a:rPr lang="en-US" altLang="ko-KR" b="1"/>
              <a:t>What fraction of apps perform image processing on device?</a:t>
            </a:r>
          </a:p>
          <a:p>
            <a:pPr lvl="2"/>
            <a:r>
              <a:rPr lang="en-US" altLang="ko-KR"/>
              <a:t>Among </a:t>
            </a:r>
            <a:r>
              <a:rPr lang="en-US" altLang="ko-KR" b="1"/>
              <a:t>100</a:t>
            </a:r>
            <a:r>
              <a:rPr lang="en-US" altLang="ko-KR"/>
              <a:t> most frequently used libraries, </a:t>
            </a:r>
            <a:r>
              <a:rPr lang="en-US" altLang="ko-KR" b="1"/>
              <a:t>34</a:t>
            </a:r>
            <a:r>
              <a:rPr lang="en-US" altLang="ko-KR"/>
              <a:t> allow image manipulation on the device</a:t>
            </a:r>
          </a:p>
          <a:p>
            <a:pPr lvl="2"/>
            <a:r>
              <a:rPr lang="en-US" altLang="ko-KR"/>
              <a:t>These </a:t>
            </a:r>
            <a:r>
              <a:rPr lang="en-US" altLang="ko-KR" b="1"/>
              <a:t>34</a:t>
            </a:r>
            <a:r>
              <a:rPr lang="en-US" altLang="ko-KR"/>
              <a:t> libraries are present in </a:t>
            </a:r>
            <a:r>
              <a:rPr lang="en-US" altLang="ko-KR" b="1"/>
              <a:t>12.43%</a:t>
            </a:r>
            <a:r>
              <a:rPr lang="en-US" altLang="ko-KR"/>
              <a:t> of camera-based apps</a:t>
            </a:r>
          </a:p>
          <a:p>
            <a:pPr lvl="1"/>
            <a:r>
              <a:rPr lang="en-US" altLang="ko-KR" b="1"/>
              <a:t>What kind of image processing is performed?</a:t>
            </a:r>
          </a:p>
          <a:p>
            <a:pPr lvl="2"/>
            <a:endParaRPr lang="en-US" altLang="ko-KR"/>
          </a:p>
          <a:p>
            <a:pPr lvl="2"/>
            <a:endParaRPr lang="en-US" altLang="ko-KR"/>
          </a:p>
          <a:p>
            <a:pPr lvl="2"/>
            <a:endParaRPr lang="en-US" altLang="ko-KR"/>
          </a:p>
          <a:p>
            <a:pPr lvl="1"/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04EAE903-B319-44F0-9F5B-36DE1266F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325" y="3743134"/>
            <a:ext cx="4048591" cy="26506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9518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Dataset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>
            <a:normAutofit/>
          </a:bodyPr>
          <a:lstStyle/>
          <a:p>
            <a:pPr marL="514350" indent="-514350">
              <a:buAutoNum type="arabicParenR" startAt="4"/>
            </a:pPr>
            <a:r>
              <a:rPr lang="en-US" altLang="ko-KR" b="1" smtClean="0"/>
              <a:t>Scope </a:t>
            </a:r>
            <a:r>
              <a:rPr lang="en-US" altLang="ko-KR" b="1"/>
              <a:t>of Measurement </a:t>
            </a:r>
            <a:r>
              <a:rPr lang="en-US" altLang="ko-KR" b="1" smtClean="0"/>
              <a:t>Study</a:t>
            </a:r>
            <a:endParaRPr lang="en-US" altLang="ko-KR" b="1"/>
          </a:p>
          <a:p>
            <a:pPr lvl="1"/>
            <a:r>
              <a:rPr lang="en-US" altLang="ko-KR"/>
              <a:t>Among </a:t>
            </a:r>
            <a:r>
              <a:rPr lang="en-US" altLang="ko-KR" b="1"/>
              <a:t>2M</a:t>
            </a:r>
            <a:r>
              <a:rPr lang="en-US" altLang="ko-KR"/>
              <a:t> apps, identify </a:t>
            </a:r>
            <a:r>
              <a:rPr lang="en-US" altLang="ko-KR" b="1"/>
              <a:t>327K</a:t>
            </a:r>
            <a:r>
              <a:rPr lang="en-US" altLang="ko-KR"/>
              <a:t> apps that use the camera, download </a:t>
            </a:r>
            <a:r>
              <a:rPr lang="en-US" altLang="ko-KR" b="1"/>
              <a:t>230K</a:t>
            </a:r>
            <a:r>
              <a:rPr lang="en-US" altLang="ko-KR"/>
              <a:t> of them</a:t>
            </a:r>
          </a:p>
          <a:p>
            <a:pPr lvl="1"/>
            <a:r>
              <a:rPr lang="en-US" altLang="ko-KR"/>
              <a:t>Extracted native libraries (total of </a:t>
            </a:r>
            <a:r>
              <a:rPr lang="en-US" altLang="ko-KR" b="1"/>
              <a:t>15K</a:t>
            </a:r>
            <a:r>
              <a:rPr lang="en-US" altLang="ko-KR"/>
              <a:t>) from the </a:t>
            </a:r>
            <a:r>
              <a:rPr lang="en-US" altLang="ko-KR" b="1"/>
              <a:t>230K</a:t>
            </a:r>
            <a:r>
              <a:rPr lang="en-US" altLang="ko-KR"/>
              <a:t> apps and identify </a:t>
            </a:r>
            <a:r>
              <a:rPr lang="en-US" altLang="ko-KR" b="1"/>
              <a:t>34</a:t>
            </a:r>
            <a:r>
              <a:rPr lang="en-US" altLang="ko-KR"/>
              <a:t> </a:t>
            </a:r>
            <a:r>
              <a:rPr lang="en-US" altLang="ko-KR" smtClean="0"/>
              <a:t>most popular image processing libraries</a:t>
            </a:r>
            <a:endParaRPr lang="en-US" altLang="ko-KR"/>
          </a:p>
          <a:p>
            <a:pPr lvl="1"/>
            <a:r>
              <a:rPr lang="en-US" altLang="ko-KR"/>
              <a:t>Instrument </a:t>
            </a:r>
            <a:r>
              <a:rPr lang="en-US" altLang="ko-KR" b="1"/>
              <a:t>4</a:t>
            </a:r>
            <a:r>
              <a:rPr lang="en-US" altLang="ko-KR"/>
              <a:t> libraries</a:t>
            </a:r>
          </a:p>
          <a:p>
            <a:pPr lvl="2"/>
            <a:r>
              <a:rPr lang="en-US" altLang="ko-KR"/>
              <a:t>Impact </a:t>
            </a:r>
            <a:r>
              <a:rPr lang="en-US" altLang="ko-KR" b="1"/>
              <a:t>10K</a:t>
            </a:r>
            <a:r>
              <a:rPr lang="en-US" altLang="ko-KR"/>
              <a:t> barcode scanning, </a:t>
            </a:r>
            <a:r>
              <a:rPr lang="en-US" altLang="ko-KR" b="1"/>
              <a:t>800</a:t>
            </a:r>
            <a:r>
              <a:rPr lang="en-US" altLang="ko-KR"/>
              <a:t> text recognition, </a:t>
            </a:r>
            <a:r>
              <a:rPr lang="en-US" altLang="ko-KR" b="1"/>
              <a:t>500</a:t>
            </a:r>
            <a:r>
              <a:rPr lang="en-US" altLang="ko-KR"/>
              <a:t> face detection, and </a:t>
            </a:r>
            <a:r>
              <a:rPr lang="en-US" altLang="ko-KR" b="1"/>
              <a:t>25 </a:t>
            </a:r>
            <a:r>
              <a:rPr lang="en-US" altLang="ko-KR"/>
              <a:t>AR</a:t>
            </a:r>
            <a:r>
              <a:rPr lang="en-US" altLang="ko-KR" b="1"/>
              <a:t> </a:t>
            </a:r>
            <a:r>
              <a:rPr lang="en-US" altLang="ko-KR"/>
              <a:t>apps</a:t>
            </a:r>
          </a:p>
          <a:p>
            <a:pPr lvl="2"/>
            <a:r>
              <a:rPr lang="en-US" altLang="ko-KR"/>
              <a:t>They analyze only the most popular </a:t>
            </a:r>
            <a:br>
              <a:rPr lang="en-US" altLang="ko-KR"/>
            </a:br>
            <a:r>
              <a:rPr lang="en-US" altLang="ko-KR"/>
              <a:t>apps in these categories (</a:t>
            </a:r>
            <a:r>
              <a:rPr lang="en-US" altLang="ko-KR" b="1"/>
              <a:t>665</a:t>
            </a:r>
            <a:r>
              <a:rPr lang="en-US" altLang="ko-KR"/>
              <a:t>)</a:t>
            </a:r>
          </a:p>
          <a:p>
            <a:pPr lvl="1"/>
            <a:r>
              <a:rPr lang="en-US" altLang="ko-KR"/>
              <a:t>Performed surveys on a handful of </a:t>
            </a:r>
            <a:br>
              <a:rPr lang="en-US" altLang="ko-KR"/>
            </a:br>
            <a:r>
              <a:rPr lang="en-US" altLang="ko-KR"/>
              <a:t>the analyzed apps to understand </a:t>
            </a:r>
            <a:br>
              <a:rPr lang="en-US" altLang="ko-KR"/>
            </a:br>
            <a:r>
              <a:rPr lang="en-US" altLang="ko-KR"/>
              <a:t>users’ expectation</a:t>
            </a:r>
          </a:p>
          <a:p>
            <a:pPr lvl="1"/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D5379353-2224-47AD-AEE5-CCF3993CB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096" y="4036585"/>
            <a:ext cx="5896054" cy="245603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7425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User study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/>
          <a:lstStyle/>
          <a:p>
            <a:r>
              <a:rPr lang="en-US" altLang="ko-KR" b="1"/>
              <a:t>No consensus exist on a visual privacy leak’s definition or solution</a:t>
            </a:r>
          </a:p>
          <a:p>
            <a:r>
              <a:rPr lang="en-US" altLang="ko-KR" b="1">
                <a:solidFill>
                  <a:srgbClr val="FF0000"/>
                </a:solidFill>
              </a:rPr>
              <a:t>Building a solution which is agreeable to the majority </a:t>
            </a:r>
            <a:r>
              <a:rPr lang="en-US" altLang="ko-KR" b="1"/>
              <a:t>is a hard</a:t>
            </a:r>
          </a:p>
          <a:p>
            <a:r>
              <a:rPr lang="en-US" altLang="ko-KR" b="1" smtClean="0"/>
              <a:t>They </a:t>
            </a:r>
            <a:r>
              <a:rPr lang="en-US" altLang="ko-KR" b="1"/>
              <a:t>sought answers to the following questions</a:t>
            </a:r>
          </a:p>
          <a:p>
            <a:pPr marL="914389" lvl="1" indent="-457200">
              <a:buFont typeface="+mj-lt"/>
              <a:buAutoNum type="arabicPeriod"/>
            </a:pPr>
            <a:r>
              <a:rPr lang="en-US" altLang="ko-KR"/>
              <a:t>Given real-world app descriptions, how informative are they in making users </a:t>
            </a:r>
            <a:r>
              <a:rPr lang="en-US" altLang="ko-KR" i="1"/>
              <a:t>aware </a:t>
            </a:r>
            <a:r>
              <a:rPr lang="en-US" altLang="ko-KR"/>
              <a:t>of the kind of image processing happening inside the app?</a:t>
            </a:r>
          </a:p>
          <a:p>
            <a:pPr marL="914389" lvl="1" indent="-457200">
              <a:buFont typeface="+mj-lt"/>
              <a:buAutoNum type="arabicPeriod"/>
            </a:pPr>
            <a:r>
              <a:rPr lang="en-US" altLang="ko-KR"/>
              <a:t>Given real-world</a:t>
            </a:r>
            <a:r>
              <a:rPr lang="ko-KR" altLang="en-US"/>
              <a:t> </a:t>
            </a:r>
            <a:r>
              <a:rPr lang="en-US" altLang="ko-KR"/>
              <a:t>scenarios</a:t>
            </a:r>
            <a:r>
              <a:rPr lang="ko-KR" altLang="en-US"/>
              <a:t> </a:t>
            </a:r>
            <a:r>
              <a:rPr lang="en-US" altLang="ko-KR"/>
              <a:t>and</a:t>
            </a:r>
            <a:r>
              <a:rPr lang="ko-KR" altLang="en-US"/>
              <a:t> </a:t>
            </a:r>
            <a:r>
              <a:rPr lang="en-US" altLang="ko-KR"/>
              <a:t>apps</a:t>
            </a:r>
            <a:r>
              <a:rPr lang="ko-KR" altLang="en-US"/>
              <a:t> </a:t>
            </a:r>
            <a:r>
              <a:rPr lang="en-US" altLang="ko-KR"/>
              <a:t>performing</a:t>
            </a:r>
            <a:r>
              <a:rPr lang="ko-KR" altLang="en-US"/>
              <a:t> </a:t>
            </a:r>
            <a:r>
              <a:rPr lang="en-US" altLang="ko-KR"/>
              <a:t>certain</a:t>
            </a:r>
            <a:r>
              <a:rPr lang="ko-KR" altLang="en-US"/>
              <a:t> </a:t>
            </a:r>
            <a:r>
              <a:rPr lang="en-US" altLang="ko-KR"/>
              <a:t>image processing task, how do users </a:t>
            </a:r>
            <a:r>
              <a:rPr lang="en-US" altLang="ko-KR" i="1"/>
              <a:t>perceive</a:t>
            </a:r>
            <a:r>
              <a:rPr lang="en-US" altLang="ko-KR"/>
              <a:t> the situation?</a:t>
            </a:r>
          </a:p>
          <a:p>
            <a:pPr lvl="2"/>
            <a:endParaRPr lang="en-US" altLang="ko-KR" i="1"/>
          </a:p>
          <a:p>
            <a:pPr lvl="2"/>
            <a:endParaRPr lang="en-US" altLang="ko-KR"/>
          </a:p>
          <a:p>
            <a:pPr lvl="2"/>
            <a:endParaRPr lang="en-US" altLang="ko-KR"/>
          </a:p>
          <a:p>
            <a:pPr lvl="1"/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9622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User study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/>
          <a:lstStyle/>
          <a:p>
            <a:r>
              <a:rPr lang="en-US" altLang="ko-KR" b="1"/>
              <a:t>Study setup</a:t>
            </a:r>
          </a:p>
          <a:p>
            <a:pPr lvl="1"/>
            <a:r>
              <a:rPr lang="en-US" altLang="ko-KR"/>
              <a:t>Using </a:t>
            </a:r>
            <a:r>
              <a:rPr lang="en-US" altLang="ko-KR" b="1"/>
              <a:t>Amazon Mechanical Turk (AMT) </a:t>
            </a:r>
            <a:r>
              <a:rPr lang="en-US" altLang="ko-KR"/>
              <a:t>for conducting user studies</a:t>
            </a:r>
          </a:p>
          <a:p>
            <a:pPr lvl="2"/>
            <a:r>
              <a:rPr lang="en-US" altLang="ko-KR"/>
              <a:t>AMT provides an easy-to-use platform to support large scale user studies</a:t>
            </a:r>
          </a:p>
          <a:p>
            <a:pPr lvl="2"/>
            <a:r>
              <a:rPr lang="en-US" altLang="ko-KR"/>
              <a:t>The questions are presented as Humman Intelligence Tasks (HITS)</a:t>
            </a:r>
          </a:p>
          <a:p>
            <a:pPr lvl="3"/>
            <a:r>
              <a:rPr lang="en-US" altLang="ko-KR"/>
              <a:t>Each HIT typically has an associated monetary reward and upon completion</a:t>
            </a:r>
          </a:p>
          <a:p>
            <a:pPr lvl="2"/>
            <a:r>
              <a:rPr lang="en-US" altLang="ko-KR"/>
              <a:t>A HIT requester (i.e., the survey creator) may select workers based on their qualifications</a:t>
            </a:r>
          </a:p>
          <a:p>
            <a:pPr lvl="2"/>
            <a:r>
              <a:rPr lang="en-US" altLang="ko-KR"/>
              <a:t>They were able to distribute surveys which consist in total </a:t>
            </a:r>
            <a:r>
              <a:rPr lang="en-US" altLang="ko-KR" b="1"/>
              <a:t>325 HITS</a:t>
            </a:r>
          </a:p>
          <a:p>
            <a:pPr lvl="1"/>
            <a:endParaRPr lang="en-US" altLang="ko-KR" b="1"/>
          </a:p>
          <a:p>
            <a:r>
              <a:rPr lang="en-US" altLang="ko-KR" b="1"/>
              <a:t>Recruiting participants</a:t>
            </a:r>
          </a:p>
          <a:p>
            <a:pPr lvl="1"/>
            <a:r>
              <a:rPr lang="en-US" altLang="ko-KR"/>
              <a:t>English speakers (e.g., the US, Canada, and the UK)</a:t>
            </a:r>
          </a:p>
          <a:p>
            <a:pPr lvl="1"/>
            <a:r>
              <a:rPr lang="en-US" altLang="ko-KR"/>
              <a:t>1 – 10 cents per each HIT based on its complexity</a:t>
            </a:r>
          </a:p>
          <a:p>
            <a:endParaRPr lang="en-US" altLang="ko-KR"/>
          </a:p>
          <a:p>
            <a:pPr lvl="2"/>
            <a:endParaRPr lang="en-US" altLang="ko-KR"/>
          </a:p>
          <a:p>
            <a:pPr lvl="2"/>
            <a:endParaRPr lang="en-US" altLang="ko-KR"/>
          </a:p>
          <a:p>
            <a:pPr lvl="1"/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201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User study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en-US" altLang="ko-KR" b="1"/>
              <a:t>User awareness of image processing</a:t>
            </a:r>
          </a:p>
          <a:p>
            <a:pPr lvl="1"/>
            <a:r>
              <a:rPr lang="en-US" altLang="ko-KR"/>
              <a:t>Selected a set of </a:t>
            </a:r>
            <a:r>
              <a:rPr lang="en-US" altLang="ko-KR" b="1"/>
              <a:t>100 apps </a:t>
            </a:r>
            <a:r>
              <a:rPr lang="en-US" altLang="ko-KR"/>
              <a:t>comprised of </a:t>
            </a:r>
            <a:r>
              <a:rPr lang="en-US" altLang="ko-KR" b="1"/>
              <a:t>25 </a:t>
            </a:r>
            <a:r>
              <a:rPr lang="en-US" altLang="ko-KR"/>
              <a:t>each from the following four categories</a:t>
            </a:r>
          </a:p>
          <a:p>
            <a:pPr lvl="2"/>
            <a:r>
              <a:rPr lang="en-US" altLang="ko-KR"/>
              <a:t>Face detection, OCR, barcode scanning, and apps that perform no image processing</a:t>
            </a:r>
          </a:p>
          <a:p>
            <a:pPr lvl="1"/>
            <a:r>
              <a:rPr lang="en-US" altLang="ko-KR"/>
              <a:t>Based on the several information (e.g., app name, description), </a:t>
            </a:r>
          </a:p>
          <a:p>
            <a:pPr lvl="2"/>
            <a:r>
              <a:rPr lang="en-US" altLang="ko-KR"/>
              <a:t>They asked whether the worker could infer </a:t>
            </a:r>
            <a:r>
              <a:rPr lang="en-US" altLang="ko-KR" b="1"/>
              <a:t>what kind of image processing </a:t>
            </a:r>
            <a:r>
              <a:rPr lang="en-US" altLang="ko-KR"/>
              <a:t>the apps perform</a:t>
            </a:r>
          </a:p>
          <a:p>
            <a:pPr lvl="2"/>
            <a:endParaRPr lang="en-US" altLang="ko-KR"/>
          </a:p>
          <a:p>
            <a:pPr lvl="1"/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0CD806E5-2434-4114-A6AE-90146729E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863" y="3663865"/>
            <a:ext cx="4872772" cy="29275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D8D13675-1E6E-4132-99BD-A54978C54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5202" y="3702156"/>
            <a:ext cx="4102356" cy="279046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440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User study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5243850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US" altLang="ko-KR" b="1"/>
              <a:t>User awareness of image processing</a:t>
            </a:r>
          </a:p>
          <a:p>
            <a:pPr lvl="1"/>
            <a:r>
              <a:rPr lang="en-US" altLang="ko-KR"/>
              <a:t>They provide more stronger hints (e.g., correct app category) and </a:t>
            </a:r>
            <a:br>
              <a:rPr lang="en-US" altLang="ko-KR"/>
            </a:br>
            <a:r>
              <a:rPr lang="en-US" altLang="ko-KR"/>
              <a:t>asked how strongly workers believed that the app belonged in that category</a:t>
            </a:r>
          </a:p>
          <a:p>
            <a:pPr lvl="1"/>
            <a:r>
              <a:rPr lang="en-US" altLang="ko-KR" b="1"/>
              <a:t>100</a:t>
            </a:r>
            <a:r>
              <a:rPr lang="en-US" altLang="ko-KR"/>
              <a:t> apps containing an </a:t>
            </a:r>
            <a:r>
              <a:rPr lang="en-US" altLang="ko-KR" b="1"/>
              <a:t>OCR library </a:t>
            </a:r>
            <a:r>
              <a:rPr lang="en-US" altLang="ko-KR"/>
              <a:t>and </a:t>
            </a:r>
            <a:r>
              <a:rPr lang="en-US" altLang="ko-KR" b="1"/>
              <a:t>100</a:t>
            </a:r>
            <a:r>
              <a:rPr lang="en-US" altLang="ko-KR"/>
              <a:t> apps performing </a:t>
            </a:r>
            <a:r>
              <a:rPr lang="en-US" altLang="ko-KR" b="1"/>
              <a:t>face detection</a:t>
            </a:r>
          </a:p>
          <a:p>
            <a:pPr lvl="1"/>
            <a:endParaRPr lang="en-US" altLang="ko-KR" b="1"/>
          </a:p>
          <a:p>
            <a:pPr lvl="1"/>
            <a:endParaRPr lang="en-US" altLang="ko-KR" b="1"/>
          </a:p>
          <a:p>
            <a:pPr lvl="1"/>
            <a:endParaRPr lang="en-US" altLang="ko-KR" b="1"/>
          </a:p>
          <a:p>
            <a:pPr lvl="1"/>
            <a:endParaRPr lang="en-US" altLang="ko-KR" b="1"/>
          </a:p>
          <a:p>
            <a:pPr lvl="1"/>
            <a:endParaRPr lang="en-US" altLang="ko-KR" b="1"/>
          </a:p>
          <a:p>
            <a:pPr lvl="1"/>
            <a:endParaRPr lang="en-US" altLang="ko-KR" b="1"/>
          </a:p>
          <a:p>
            <a:pPr lvl="1"/>
            <a:r>
              <a:rPr lang="en-US" altLang="ko-KR"/>
              <a:t>It is clear that </a:t>
            </a:r>
            <a:r>
              <a:rPr lang="en-US" altLang="ko-KR" b="1"/>
              <a:t>app descriptions rarely allow users to understand what information the apps extract from camera data</a:t>
            </a:r>
          </a:p>
          <a:p>
            <a:pPr lvl="1"/>
            <a:endParaRPr lang="en-US" altLang="ko-KR" b="1"/>
          </a:p>
          <a:p>
            <a:pPr lvl="1"/>
            <a:endParaRPr lang="en-US" altLang="ko-KR" b="1"/>
          </a:p>
          <a:p>
            <a:pPr lvl="1"/>
            <a:endParaRPr lang="en-US" altLang="ko-KR" b="1"/>
          </a:p>
          <a:p>
            <a:pPr lvl="2"/>
            <a:endParaRPr lang="en-US" altLang="ko-KR"/>
          </a:p>
          <a:p>
            <a:pPr lvl="1"/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1C77B404-FD21-4A5A-80D2-8FFF8F7FE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928" y="3534418"/>
            <a:ext cx="5267325" cy="18478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DF0C7C71-9BA8-43E3-89DF-9C99665A0A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724" y="3543943"/>
            <a:ext cx="5295900" cy="1838325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xmlns="" id="{655BA172-E2EF-49AD-9AA7-880D8092AF76}"/>
              </a:ext>
            </a:extLst>
          </p:cNvPr>
          <p:cNvCxnSpPr>
            <a:cxnSpLocks/>
          </p:cNvCxnSpPr>
          <p:nvPr/>
        </p:nvCxnSpPr>
        <p:spPr>
          <a:xfrm flipH="1">
            <a:off x="4370665" y="3157534"/>
            <a:ext cx="209724" cy="3130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xmlns="" id="{39A07D54-625F-45A5-9774-A2B7C816A781}"/>
              </a:ext>
            </a:extLst>
          </p:cNvPr>
          <p:cNvCxnSpPr/>
          <p:nvPr/>
        </p:nvCxnSpPr>
        <p:spPr>
          <a:xfrm>
            <a:off x="9136380" y="3157534"/>
            <a:ext cx="158622" cy="27106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BC51CE4-6178-41C6-9874-70875B109871}"/>
              </a:ext>
            </a:extLst>
          </p:cNvPr>
          <p:cNvSpPr txBox="1"/>
          <p:nvPr/>
        </p:nvSpPr>
        <p:spPr>
          <a:xfrm>
            <a:off x="10058400" y="323632"/>
            <a:ext cx="2031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>
                <a:latin typeface="Calibri" panose="020F0502020204030204" pitchFamily="34" charset="0"/>
                <a:cs typeface="Calibri" panose="020F0502020204030204" pitchFamily="34" charset="0"/>
              </a:rPr>
              <a:t>Ratings</a:t>
            </a:r>
          </a:p>
          <a:p>
            <a:r>
              <a:rPr lang="en-US" altLang="ko-KR">
                <a:latin typeface="Calibri" panose="020F0502020204030204" pitchFamily="34" charset="0"/>
                <a:cs typeface="Calibri" panose="020F0502020204030204" pitchFamily="34" charset="0"/>
              </a:rPr>
              <a:t>1: Strongly disagree</a:t>
            </a:r>
          </a:p>
          <a:p>
            <a:r>
              <a:rPr lang="en-US" altLang="ko-KR">
                <a:latin typeface="Calibri" panose="020F0502020204030204" pitchFamily="34" charset="0"/>
                <a:cs typeface="Calibri" panose="020F0502020204030204" pitchFamily="34" charset="0"/>
              </a:rPr>
              <a:t>5: Strongly agree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39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User study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>
            <a:normAutofit/>
          </a:bodyPr>
          <a:lstStyle/>
          <a:p>
            <a:pPr marL="514350" indent="-514350">
              <a:buAutoNum type="arabicParenR" startAt="2"/>
            </a:pPr>
            <a:r>
              <a:rPr lang="en-US" altLang="ko-KR" b="1"/>
              <a:t>User perception of visual privacy</a:t>
            </a:r>
          </a:p>
          <a:p>
            <a:pPr lvl="1"/>
            <a:r>
              <a:rPr lang="en-US" altLang="ko-KR"/>
              <a:t>Designed some real-world scenarios </a:t>
            </a:r>
          </a:p>
          <a:p>
            <a:pPr lvl="2"/>
            <a:r>
              <a:rPr lang="en-US" altLang="ko-KR"/>
              <a:t>Involving apps performing image analysis and sharing the results</a:t>
            </a:r>
            <a:endParaRPr lang="en-US" altLang="ko-KR" b="1"/>
          </a:p>
          <a:p>
            <a:pPr lvl="1"/>
            <a:r>
              <a:rPr lang="en-US" altLang="ko-KR"/>
              <a:t>In each scenario, </a:t>
            </a:r>
          </a:p>
          <a:p>
            <a:pPr lvl="2"/>
            <a:r>
              <a:rPr lang="en-US" altLang="ko-KR"/>
              <a:t>Introduce study participants to methods in which an app might handle camera data </a:t>
            </a:r>
          </a:p>
          <a:p>
            <a:pPr lvl="2"/>
            <a:r>
              <a:rPr lang="en-US" altLang="ko-KR"/>
              <a:t>And ask to what extent they are acceptable to them</a:t>
            </a:r>
          </a:p>
          <a:p>
            <a:pPr lvl="1"/>
            <a:endParaRPr lang="en-US" altLang="ko-KR" b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1085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User study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>
            <a:normAutofit/>
          </a:bodyPr>
          <a:lstStyle/>
          <a:p>
            <a:pPr marL="514350" indent="-514350">
              <a:buAutoNum type="arabicParenR" startAt="2"/>
            </a:pPr>
            <a:r>
              <a:rPr lang="en-US" altLang="ko-KR" b="1"/>
              <a:t>User perception of visual privacy</a:t>
            </a:r>
          </a:p>
          <a:p>
            <a:pPr lvl="1"/>
            <a:r>
              <a:rPr lang="en-US" altLang="ko-KR"/>
              <a:t>Asked 50 AMT workers to rate their concern based on the </a:t>
            </a:r>
            <a:r>
              <a:rPr lang="en-US" altLang="ko-KR" b="1"/>
              <a:t>camera data handling method used by the app</a:t>
            </a:r>
          </a:p>
          <a:p>
            <a:pPr lvl="1"/>
            <a:endParaRPr lang="en-US" altLang="ko-KR" b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CDF70D9F-2399-43DC-A1C2-2771CCBA7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602" y="2904866"/>
            <a:ext cx="4502727" cy="19207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99E42CDB-356C-435B-B07E-C5BCE3AF2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0255" y="2904866"/>
            <a:ext cx="4620805" cy="299919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4709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User study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>
            <a:normAutofit/>
          </a:bodyPr>
          <a:lstStyle/>
          <a:p>
            <a:pPr marL="514350" indent="-514350">
              <a:buAutoNum type="arabicParenR" startAt="2"/>
            </a:pPr>
            <a:r>
              <a:rPr lang="en-US" altLang="ko-KR" b="1"/>
              <a:t>User perception of visual privacy</a:t>
            </a:r>
          </a:p>
          <a:p>
            <a:pPr lvl="1"/>
            <a:r>
              <a:rPr lang="en-US" altLang="ko-KR"/>
              <a:t>Another survey: If it valuable to have apps disclose their camera data handling</a:t>
            </a:r>
          </a:p>
          <a:p>
            <a:pPr marL="1371577" lvl="2" indent="-457200">
              <a:buAutoNum type="alphaLcParenBoth"/>
            </a:pPr>
            <a:r>
              <a:rPr lang="en-US" altLang="ko-KR"/>
              <a:t>Apps’s app store description of how images are processed and where are they stored</a:t>
            </a:r>
          </a:p>
          <a:p>
            <a:pPr marL="1371577" lvl="2" indent="-457200">
              <a:buFont typeface="Calibri" panose="020F0502020204030204" pitchFamily="34" charset="0"/>
              <a:buAutoNum type="alphaLcParenBoth"/>
            </a:pPr>
            <a:r>
              <a:rPr lang="en-US" altLang="ko-KR"/>
              <a:t>Run-time app notification describing how images are processed and where are they stored</a:t>
            </a:r>
          </a:p>
          <a:p>
            <a:pPr marL="1371577" lvl="2" indent="-457200">
              <a:buAutoNum type="alphaLcParenBoth"/>
            </a:pPr>
            <a:endParaRPr lang="en-US" altLang="ko-KR"/>
          </a:p>
          <a:p>
            <a:pPr lvl="1"/>
            <a:endParaRPr lang="en-US" altLang="ko-KR" b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341A9028-54D0-46C5-81EF-D426267B9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75" y="3145113"/>
            <a:ext cx="5048250" cy="344631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0460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User study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>
            <a:normAutofit/>
          </a:bodyPr>
          <a:lstStyle/>
          <a:p>
            <a:r>
              <a:rPr lang="en-US" altLang="ko-KR"/>
              <a:t>In summary,</a:t>
            </a:r>
          </a:p>
          <a:p>
            <a:pPr marL="914389" lvl="1" indent="-457200">
              <a:buFont typeface="+mj-lt"/>
              <a:buAutoNum type="arabicPeriod"/>
            </a:pPr>
            <a:r>
              <a:rPr lang="en-US" altLang="ko-KR"/>
              <a:t>Given current app store descriptions of the apps, it is hard for users </a:t>
            </a:r>
            <a:r>
              <a:rPr lang="en-US" altLang="ko-KR" b="1"/>
              <a:t>to judge the kind of information app extracts from camera data</a:t>
            </a:r>
          </a:p>
          <a:p>
            <a:pPr marL="914389" lvl="1" indent="-457200">
              <a:buFont typeface="+mj-lt"/>
              <a:buAutoNum type="arabicPeriod"/>
            </a:pPr>
            <a:r>
              <a:rPr lang="en-US" altLang="ko-KR"/>
              <a:t>Given a choice, </a:t>
            </a:r>
            <a:r>
              <a:rPr lang="en-US" altLang="ko-KR" b="1"/>
              <a:t>users would like to know </a:t>
            </a:r>
            <a:r>
              <a:rPr lang="en-US" altLang="ko-KR"/>
              <a:t>what kind of information apps extract from camera data, including the location</a:t>
            </a:r>
          </a:p>
          <a:p>
            <a:endParaRPr lang="en-US" altLang="ko-KR"/>
          </a:p>
          <a:p>
            <a:pPr lvl="1"/>
            <a:endParaRPr lang="en-US" altLang="ko-KR" b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18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64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System overview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>
            <a:normAutofit/>
          </a:bodyPr>
          <a:lstStyle/>
          <a:p>
            <a:r>
              <a:rPr lang="en-US" altLang="ko-KR" b="1"/>
              <a:t>Design principles</a:t>
            </a:r>
          </a:p>
          <a:p>
            <a:pPr marL="914389" lvl="1" indent="-457200">
              <a:buFont typeface="+mj-lt"/>
              <a:buAutoNum type="arabicPeriod"/>
            </a:pPr>
            <a:r>
              <a:rPr lang="en-US" altLang="ko-KR" b="1"/>
              <a:t>Logs as an evidence of image analysis</a:t>
            </a:r>
          </a:p>
          <a:p>
            <a:pPr lvl="2"/>
            <a:r>
              <a:rPr lang="en-US" altLang="ko-KR"/>
              <a:t>To detect function calls in real-time and logs them along with the timestamps</a:t>
            </a:r>
          </a:p>
          <a:p>
            <a:pPr marL="914389" lvl="1" indent="-457200">
              <a:buFont typeface="+mj-lt"/>
              <a:buAutoNum type="arabicPeriod"/>
            </a:pPr>
            <a:r>
              <a:rPr lang="en-US" altLang="ko-KR" b="1"/>
              <a:t>Testing apps without pre-processing</a:t>
            </a:r>
          </a:p>
          <a:p>
            <a:pPr lvl="2">
              <a:buFontTx/>
              <a:buChar char="-"/>
            </a:pPr>
            <a:r>
              <a:rPr lang="en-US" altLang="ko-KR"/>
              <a:t>Apps are run directly on the device without pre-processing</a:t>
            </a:r>
          </a:p>
          <a:p>
            <a:pPr marL="914389" lvl="1" indent="-457200">
              <a:buFont typeface="+mj-lt"/>
              <a:buAutoNum type="arabicPeriod"/>
            </a:pPr>
            <a:r>
              <a:rPr lang="en-US" altLang="ko-KR" b="1"/>
              <a:t>Trigger image analysis</a:t>
            </a:r>
          </a:p>
          <a:p>
            <a:pPr lvl="2">
              <a:buFontTx/>
              <a:buChar char="-"/>
            </a:pPr>
            <a:r>
              <a:rPr lang="en-US" altLang="ko-KR"/>
              <a:t>Apps are designed to trigger image analysis if the image meets certain criteria</a:t>
            </a:r>
          </a:p>
          <a:p>
            <a:pPr lvl="2">
              <a:buFontTx/>
              <a:buChar char="-"/>
            </a:pPr>
            <a:r>
              <a:rPr lang="en-US" altLang="ko-KR"/>
              <a:t>CamForensics modifies the camera service to replay a pre-recorded video stored on the device</a:t>
            </a:r>
          </a:p>
          <a:p>
            <a:pPr marL="914389" lvl="1" indent="-457200">
              <a:buAutoNum type="arabicPeriod" startAt="4"/>
            </a:pPr>
            <a:r>
              <a:rPr lang="en-US" altLang="ko-KR" b="1"/>
              <a:t>Automate detection of image analysis</a:t>
            </a:r>
          </a:p>
          <a:p>
            <a:pPr lvl="2">
              <a:buFontTx/>
              <a:buChar char="-"/>
            </a:pPr>
            <a:r>
              <a:rPr lang="en-US" altLang="ko-KR"/>
              <a:t>CamForensics uses a machine learning based technique to skim through arbitrarily long function logs collected during an app’s run</a:t>
            </a:r>
          </a:p>
          <a:p>
            <a:pPr lvl="1"/>
            <a:endParaRPr lang="en-US" altLang="ko-KR" b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19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2518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Implementation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>
            <a:normAutofit/>
          </a:bodyPr>
          <a:lstStyle/>
          <a:p>
            <a:r>
              <a:rPr lang="en-US" altLang="ko-KR" b="1"/>
              <a:t>CamForensics is built in three parts</a:t>
            </a:r>
          </a:p>
          <a:p>
            <a:pPr marL="914389" lvl="1" indent="-457200">
              <a:buAutoNum type="arabicParenBoth"/>
            </a:pPr>
            <a:r>
              <a:rPr lang="en-US" altLang="ko-KR"/>
              <a:t>Module to instrument the app process                                     </a:t>
            </a:r>
          </a:p>
          <a:p>
            <a:pPr marL="914389" lvl="1" indent="-457200">
              <a:buAutoNum type="arabicParenBoth"/>
            </a:pPr>
            <a:r>
              <a:rPr lang="en-US" altLang="ko-KR"/>
              <a:t>Module to instrument </a:t>
            </a:r>
            <a:r>
              <a:rPr lang="en-US" altLang="ko-KR">
                <a:latin typeface="Consolas" panose="020B0609020204030204" pitchFamily="49" charset="0"/>
              </a:rPr>
              <a:t>camera service            </a:t>
            </a:r>
            <a:r>
              <a:rPr lang="en-US" altLang="ko-KR"/>
              <a:t> </a:t>
            </a:r>
          </a:p>
          <a:p>
            <a:pPr marL="914389" lvl="1" indent="-457200">
              <a:buAutoNum type="arabicParenBoth"/>
            </a:pPr>
            <a:r>
              <a:rPr lang="en-US" altLang="ko-KR"/>
              <a:t>Module to detect the image analysis at app’s run-time         </a:t>
            </a:r>
          </a:p>
          <a:p>
            <a:endParaRPr lang="en-US" altLang="ko-KR"/>
          </a:p>
          <a:p>
            <a:pPr lvl="1"/>
            <a:endParaRPr lang="en-US" altLang="ko-KR" b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E02619F3-9E71-4C24-B7A4-E92FE2196725}"/>
              </a:ext>
            </a:extLst>
          </p:cNvPr>
          <p:cNvSpPr/>
          <p:nvPr/>
        </p:nvSpPr>
        <p:spPr>
          <a:xfrm>
            <a:off x="8230916" y="2042295"/>
            <a:ext cx="3961084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39" lvl="1" indent="-285750">
              <a:buFontTx/>
              <a:buChar char="-"/>
            </a:pPr>
            <a:r>
              <a:rPr lang="en-US" altLang="ko-KR" sz="2400">
                <a:latin typeface="Calibri" panose="020F0502020204030204" pitchFamily="34" charset="0"/>
                <a:cs typeface="Calibri" panose="020F0502020204030204" pitchFamily="34" charset="0"/>
              </a:rPr>
              <a:t>Modifying Android 6.0.1</a:t>
            </a:r>
          </a:p>
          <a:p>
            <a:pPr marL="742939" lvl="1" indent="-285750">
              <a:buFontTx/>
              <a:buChar char="-"/>
            </a:pPr>
            <a:r>
              <a:rPr lang="en-US" altLang="ko-KR" sz="2400">
                <a:latin typeface="Calibri" panose="020F0502020204030204" pitchFamily="34" charset="0"/>
                <a:cs typeface="Calibri" panose="020F0502020204030204" pitchFamily="34" charset="0"/>
              </a:rPr>
              <a:t>Modifying Android 6.0.1</a:t>
            </a:r>
          </a:p>
          <a:p>
            <a:pPr marL="742939" lvl="1" indent="-285750">
              <a:buFontTx/>
              <a:buChar char="-"/>
            </a:pPr>
            <a:r>
              <a:rPr lang="en-US" altLang="ko-KR" sz="2400">
                <a:latin typeface="Calibri" panose="020F0502020204030204" pitchFamily="34" charset="0"/>
                <a:cs typeface="Calibri" panose="020F0502020204030204" pitchFamily="34" charset="0"/>
              </a:rPr>
              <a:t>Runs on a server</a:t>
            </a:r>
          </a:p>
          <a:p>
            <a:pPr marL="742939" lvl="1" indent="-285750">
              <a:buFontTx/>
              <a:buChar char="-"/>
            </a:pPr>
            <a:endParaRPr lang="en-US" altLang="ko-KR" sz="24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39" lvl="1" indent="-285750">
              <a:buFontTx/>
              <a:buChar char="-"/>
            </a:pPr>
            <a:endParaRPr lang="en-US" altLang="ko-KR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6CBC9C8F-36F4-4BF8-B9DC-9D54FE434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910" y="3421202"/>
            <a:ext cx="5431612" cy="317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00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Implementation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US" altLang="ko-KR" b="1"/>
              <a:t>Instrumenting the app process</a:t>
            </a:r>
          </a:p>
          <a:p>
            <a:pPr lvl="1"/>
            <a:r>
              <a:rPr lang="en-US" altLang="ko-KR"/>
              <a:t>They used Intel’s Pin</a:t>
            </a:r>
          </a:p>
          <a:p>
            <a:pPr lvl="2"/>
            <a:r>
              <a:rPr lang="en-US" altLang="ko-KR"/>
              <a:t>One of the most powerful, robust, and efficient platform for run-time process instrumentation</a:t>
            </a:r>
          </a:p>
          <a:p>
            <a:pPr lvl="2"/>
            <a:r>
              <a:rPr lang="en-US" altLang="ko-KR"/>
              <a:t>They used Pin for it’s simplicity and performance reasons</a:t>
            </a:r>
          </a:p>
          <a:p>
            <a:pPr lvl="1"/>
            <a:r>
              <a:rPr lang="en-US" altLang="ko-KR"/>
              <a:t>They developed </a:t>
            </a:r>
            <a:r>
              <a:rPr lang="en-US" altLang="ko-KR" i="1"/>
              <a:t>Pintool</a:t>
            </a:r>
            <a:r>
              <a:rPr lang="en-US" altLang="ko-KR"/>
              <a:t> to log function calls </a:t>
            </a:r>
            <a:br>
              <a:rPr lang="en-US" altLang="ko-KR"/>
            </a:br>
            <a:r>
              <a:rPr lang="en-US" altLang="ko-KR"/>
              <a:t>to the native libraries for all android apps</a:t>
            </a:r>
          </a:p>
          <a:p>
            <a:pPr lvl="2"/>
            <a:endParaRPr lang="en-US" altLang="ko-KR"/>
          </a:p>
          <a:p>
            <a:pPr lvl="1"/>
            <a:endParaRPr lang="en-US" altLang="ko-KR" b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2D25745D-63C2-46E5-8CC6-29E1B8A12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2042" y="3266334"/>
            <a:ext cx="4944335" cy="316177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4964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Implementation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>
            <a:normAutofit/>
          </a:bodyPr>
          <a:lstStyle/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US" altLang="ko-KR" b="1"/>
              <a:t>Instrumenting the app process - </a:t>
            </a:r>
            <a:r>
              <a:rPr lang="en-US" altLang="ko-KR"/>
              <a:t>When an app is invoked</a:t>
            </a:r>
            <a:endParaRPr lang="en-US" altLang="ko-KR" b="1"/>
          </a:p>
          <a:p>
            <a:pPr marL="914389" lvl="1" indent="-457200">
              <a:buAutoNum type="arabicPeriod"/>
            </a:pPr>
            <a:r>
              <a:rPr lang="en-US" altLang="ko-KR"/>
              <a:t>The operating system makes a calls to Android run-time (ART) to start a new process</a:t>
            </a:r>
          </a:p>
          <a:p>
            <a:pPr marL="914389" lvl="1" indent="-457200">
              <a:buAutoNum type="arabicPeriod"/>
            </a:pPr>
            <a:r>
              <a:rPr lang="en-US" altLang="ko-KR"/>
              <a:t>Originally, ART returns assigned process-id to the OS, but they changed Android to make a callback to </a:t>
            </a:r>
            <a:r>
              <a:rPr lang="en-US" altLang="ko-KR" i="1"/>
              <a:t>pintool</a:t>
            </a:r>
          </a:p>
          <a:p>
            <a:pPr marL="914389" lvl="1" indent="-457200">
              <a:buAutoNum type="arabicPeriod"/>
            </a:pPr>
            <a:r>
              <a:rPr lang="en-US" altLang="ko-KR" i="1"/>
              <a:t>Pintool </a:t>
            </a:r>
            <a:r>
              <a:rPr lang="en-US" altLang="ko-KR"/>
              <a:t>pauses the running process and attemps to identify the libraries</a:t>
            </a:r>
          </a:p>
          <a:p>
            <a:pPr marL="914389" lvl="1" indent="-457200">
              <a:buFont typeface="+mj-lt"/>
              <a:buAutoNum type="arabicPeriod"/>
            </a:pPr>
            <a:endParaRPr lang="en-US" altLang="ko-KR"/>
          </a:p>
          <a:p>
            <a:pPr marL="914389" lvl="1" indent="-457200">
              <a:buFont typeface="+mj-lt"/>
              <a:buAutoNum type="arabicPeriod"/>
            </a:pPr>
            <a:endParaRPr lang="en-US" altLang="ko-KR"/>
          </a:p>
          <a:p>
            <a:pPr marL="914389" lvl="1" indent="-457200">
              <a:buFont typeface="+mj-lt"/>
              <a:buAutoNum type="arabicPeriod"/>
            </a:pPr>
            <a:endParaRPr lang="en-US" altLang="ko-KR"/>
          </a:p>
          <a:p>
            <a:pPr lvl="2"/>
            <a:endParaRPr lang="en-US" altLang="ko-KR"/>
          </a:p>
          <a:p>
            <a:pPr lvl="2"/>
            <a:endParaRPr lang="en-US" altLang="ko-KR"/>
          </a:p>
          <a:p>
            <a:pPr lvl="1"/>
            <a:endParaRPr lang="en-US" altLang="ko-KR" b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869A5E00-F5EE-4C97-A0C5-E169013AC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076" y="3717093"/>
            <a:ext cx="4494850" cy="28743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5380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Implementation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>
            <a:normAutofit/>
          </a:bodyPr>
          <a:lstStyle/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US" altLang="ko-KR" b="1"/>
              <a:t>Instrumenting the app process - </a:t>
            </a:r>
            <a:r>
              <a:rPr lang="en-US" altLang="ko-KR"/>
              <a:t>When an app is invoked</a:t>
            </a:r>
            <a:endParaRPr lang="en-US" altLang="ko-KR" b="1"/>
          </a:p>
          <a:p>
            <a:pPr marL="914389" lvl="1" indent="-457200">
              <a:buAutoNum type="arabicPeriod" startAt="4"/>
            </a:pPr>
            <a:r>
              <a:rPr lang="en-US" altLang="ko-KR" i="1"/>
              <a:t>Pintool </a:t>
            </a:r>
            <a:r>
              <a:rPr lang="en-US" altLang="ko-KR"/>
              <a:t>decides whether a recognizable image processing library is in the app, if present, </a:t>
            </a:r>
            <a:r>
              <a:rPr lang="en-US" altLang="ko-KR" i="1"/>
              <a:t>Pintool</a:t>
            </a:r>
            <a:r>
              <a:rPr lang="en-US" altLang="ko-KR"/>
              <a:t> continues further analysis of the app</a:t>
            </a:r>
          </a:p>
          <a:p>
            <a:pPr lvl="2">
              <a:buFontTx/>
              <a:buChar char="-"/>
            </a:pPr>
            <a:r>
              <a:rPr lang="en-US" altLang="ko-KR"/>
              <a:t>Open-sourced or Close-sourced</a:t>
            </a:r>
          </a:p>
          <a:p>
            <a:pPr marL="914389" lvl="1" indent="-457200">
              <a:buAutoNum type="arabicPeriod" startAt="5"/>
            </a:pPr>
            <a:r>
              <a:rPr lang="en-US" altLang="ko-KR"/>
              <a:t>Pin adds the instrumentation code only when those functions are invoked</a:t>
            </a:r>
          </a:p>
          <a:p>
            <a:pPr marL="914389" lvl="1" indent="-457200">
              <a:buAutoNum type="arabicPeriod" startAt="6"/>
            </a:pPr>
            <a:r>
              <a:rPr lang="en-US" altLang="ko-KR"/>
              <a:t>Finally, the </a:t>
            </a:r>
            <a:r>
              <a:rPr lang="en-US" altLang="ko-KR" i="1"/>
              <a:t>Pintool</a:t>
            </a:r>
            <a:r>
              <a:rPr lang="en-US" altLang="ko-KR"/>
              <a:t> start the paused app process</a:t>
            </a:r>
          </a:p>
          <a:p>
            <a:pPr marL="457189" lvl="1" indent="0">
              <a:buNone/>
            </a:pPr>
            <a:endParaRPr lang="en-US" altLang="ko-KR"/>
          </a:p>
          <a:p>
            <a:pPr lvl="1"/>
            <a:r>
              <a:rPr lang="en-US" altLang="ko-KR"/>
              <a:t>Pintool collects </a:t>
            </a:r>
            <a:r>
              <a:rPr lang="ko-KR" altLang="en-US"/>
              <a:t>① </a:t>
            </a:r>
            <a:r>
              <a:rPr lang="en-US" altLang="ko-KR"/>
              <a:t>thread id, </a:t>
            </a:r>
            <a:r>
              <a:rPr lang="ko-KR" altLang="en-US"/>
              <a:t>② </a:t>
            </a:r>
            <a:r>
              <a:rPr lang="en-US" altLang="ko-KR"/>
              <a:t>function name, </a:t>
            </a:r>
            <a:r>
              <a:rPr lang="ko-KR" altLang="en-US"/>
              <a:t>③ </a:t>
            </a:r>
            <a:r>
              <a:rPr lang="en-US" altLang="ko-KR"/>
              <a:t>name of the library containing the function, and </a:t>
            </a:r>
            <a:r>
              <a:rPr lang="ko-KR" altLang="en-US"/>
              <a:t>④ </a:t>
            </a:r>
            <a:r>
              <a:rPr lang="en-US" altLang="ko-KR"/>
              <a:t>timestamp at which the function was invoked</a:t>
            </a:r>
          </a:p>
          <a:p>
            <a:pPr marL="914389" lvl="1" indent="-457200">
              <a:buFont typeface="+mj-lt"/>
              <a:buAutoNum type="arabicPeriod"/>
            </a:pPr>
            <a:endParaRPr lang="en-US" altLang="ko-KR"/>
          </a:p>
          <a:p>
            <a:pPr marL="914389" lvl="1" indent="-457200">
              <a:buFont typeface="+mj-lt"/>
              <a:buAutoNum type="arabicPeriod"/>
            </a:pPr>
            <a:endParaRPr lang="en-US" altLang="ko-KR"/>
          </a:p>
          <a:p>
            <a:pPr marL="914389" lvl="1" indent="-457200">
              <a:buFont typeface="+mj-lt"/>
              <a:buAutoNum type="arabicPeriod"/>
            </a:pPr>
            <a:endParaRPr lang="en-US" altLang="ko-KR"/>
          </a:p>
          <a:p>
            <a:pPr lvl="2"/>
            <a:endParaRPr lang="en-US" altLang="ko-KR"/>
          </a:p>
          <a:p>
            <a:pPr lvl="2"/>
            <a:endParaRPr lang="en-US" altLang="ko-KR"/>
          </a:p>
          <a:p>
            <a:pPr lvl="1"/>
            <a:endParaRPr lang="en-US" altLang="ko-KR" b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23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858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Implementation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>
            <a:normAutofit/>
          </a:bodyPr>
          <a:lstStyle/>
          <a:p>
            <a:pPr marL="514350" indent="-514350">
              <a:buAutoNum type="arabicParenR" startAt="2"/>
            </a:pPr>
            <a:r>
              <a:rPr lang="en-US" altLang="ko-KR" b="1"/>
              <a:t>Camera service – record and replay</a:t>
            </a:r>
          </a:p>
          <a:p>
            <a:pPr lvl="1"/>
            <a:r>
              <a:rPr lang="en-US" altLang="ko-KR"/>
              <a:t>Testing camera based apps is a tedious process</a:t>
            </a:r>
          </a:p>
          <a:p>
            <a:pPr lvl="2"/>
            <a:r>
              <a:rPr lang="en-US" altLang="ko-KR"/>
              <a:t>Manual effort involved in running the camera and pinpointing it at a subject</a:t>
            </a:r>
          </a:p>
          <a:p>
            <a:pPr lvl="2"/>
            <a:r>
              <a:rPr lang="en-US" altLang="ko-KR"/>
              <a:t>Even several apps need </a:t>
            </a:r>
            <a:r>
              <a:rPr lang="en-US" altLang="ko-KR" b="1"/>
              <a:t>few hours</a:t>
            </a:r>
            <a:r>
              <a:rPr lang="en-US" altLang="ko-KR"/>
              <a:t> to detect malicious behavior</a:t>
            </a:r>
          </a:p>
          <a:p>
            <a:pPr lvl="2"/>
            <a:r>
              <a:rPr lang="en-US" altLang="ko-KR"/>
              <a:t>Moreover, an ideal experiment should be repeatable to confirm the vulnerability</a:t>
            </a:r>
          </a:p>
          <a:p>
            <a:pPr lvl="1"/>
            <a:r>
              <a:rPr lang="en-US" altLang="ko-KR"/>
              <a:t>Therefore, they take an alternate approach</a:t>
            </a:r>
          </a:p>
          <a:p>
            <a:pPr lvl="2"/>
            <a:r>
              <a:rPr lang="en-US" altLang="ko-KR"/>
              <a:t>Modifying </a:t>
            </a:r>
            <a:r>
              <a:rPr lang="en-US" altLang="ko-KR">
                <a:latin typeface="Consolas" panose="020B0609020204030204" pitchFamily="49" charset="0"/>
              </a:rPr>
              <a:t>camera service</a:t>
            </a:r>
          </a:p>
          <a:p>
            <a:pPr lvl="2"/>
            <a:endParaRPr lang="en-US" altLang="ko-KR"/>
          </a:p>
          <a:p>
            <a:pPr marL="914389" lvl="1" indent="-457200">
              <a:buFont typeface="+mj-lt"/>
              <a:buAutoNum type="arabicPeriod"/>
            </a:pPr>
            <a:endParaRPr lang="en-US" altLang="ko-KR"/>
          </a:p>
          <a:p>
            <a:pPr marL="914389" lvl="1" indent="-457200">
              <a:buFont typeface="+mj-lt"/>
              <a:buAutoNum type="arabicPeriod"/>
            </a:pPr>
            <a:endParaRPr lang="en-US" altLang="ko-KR"/>
          </a:p>
          <a:p>
            <a:pPr lvl="2"/>
            <a:endParaRPr lang="en-US" altLang="ko-KR"/>
          </a:p>
          <a:p>
            <a:pPr lvl="2"/>
            <a:endParaRPr lang="en-US" altLang="ko-KR"/>
          </a:p>
          <a:p>
            <a:pPr lvl="1"/>
            <a:endParaRPr lang="en-US" altLang="ko-KR" b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24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9548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Implementation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>
            <a:normAutofit/>
          </a:bodyPr>
          <a:lstStyle/>
          <a:p>
            <a:pPr marL="514350" indent="-514350">
              <a:buAutoNum type="arabicParenR" startAt="2"/>
            </a:pPr>
            <a:r>
              <a:rPr lang="en-US" altLang="ko-KR" b="1"/>
              <a:t>Camera service – record and replay</a:t>
            </a:r>
          </a:p>
          <a:p>
            <a:pPr lvl="1"/>
            <a:r>
              <a:rPr lang="en-US" altLang="ko-KR"/>
              <a:t>Camera service reads data from the sensor and supplies it to the layers above</a:t>
            </a:r>
          </a:p>
          <a:p>
            <a:pPr lvl="1"/>
            <a:r>
              <a:rPr lang="en-US" altLang="ko-KR"/>
              <a:t>They modified camera service</a:t>
            </a:r>
          </a:p>
          <a:p>
            <a:pPr lvl="2"/>
            <a:r>
              <a:rPr lang="en-US" altLang="ko-KR"/>
              <a:t>It starts reading from a </a:t>
            </a:r>
            <a:r>
              <a:rPr lang="en-US" altLang="ko-KR" b="1"/>
              <a:t>video file</a:t>
            </a:r>
            <a:r>
              <a:rPr lang="en-US" altLang="ko-KR"/>
              <a:t>, </a:t>
            </a:r>
            <a:br>
              <a:rPr lang="en-US" altLang="ko-KR"/>
            </a:br>
            <a:r>
              <a:rPr lang="en-US" altLang="ko-KR"/>
              <a:t>not an camera </a:t>
            </a:r>
            <a:r>
              <a:rPr lang="en-US" altLang="ko-KR" smtClean="0"/>
              <a:t>sensor (in mode 1)</a:t>
            </a:r>
            <a:endParaRPr lang="en-US" altLang="ko-KR"/>
          </a:p>
          <a:p>
            <a:pPr lvl="2"/>
            <a:r>
              <a:rPr lang="en-US" altLang="ko-KR"/>
              <a:t>Then camera service supplies fabricated</a:t>
            </a:r>
            <a:br>
              <a:rPr lang="en-US" altLang="ko-KR"/>
            </a:br>
            <a:r>
              <a:rPr lang="en-US" altLang="ko-KR"/>
              <a:t>frame buffer to the app</a:t>
            </a:r>
          </a:p>
          <a:p>
            <a:pPr lvl="3"/>
            <a:r>
              <a:rPr lang="en-US" altLang="ko-KR"/>
              <a:t>They feed data of their choice to make </a:t>
            </a:r>
            <a:br>
              <a:rPr lang="en-US" altLang="ko-KR"/>
            </a:br>
            <a:r>
              <a:rPr lang="en-US" altLang="ko-KR"/>
              <a:t>app trigger specific operations</a:t>
            </a:r>
          </a:p>
          <a:p>
            <a:pPr marL="914389" lvl="1" indent="-457200">
              <a:buFont typeface="+mj-lt"/>
              <a:buAutoNum type="arabicPeriod"/>
            </a:pPr>
            <a:endParaRPr lang="en-US" altLang="ko-KR"/>
          </a:p>
          <a:p>
            <a:pPr lvl="2"/>
            <a:endParaRPr lang="en-US" altLang="ko-KR"/>
          </a:p>
          <a:p>
            <a:pPr lvl="2"/>
            <a:endParaRPr lang="en-US" altLang="ko-KR"/>
          </a:p>
          <a:p>
            <a:pPr lvl="1"/>
            <a:endParaRPr lang="en-US" altLang="ko-KR" b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25</a:t>
            </a:fld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843AB33D-47DB-4383-85FC-085F41C67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597335"/>
            <a:ext cx="5474550" cy="391448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1930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Implementation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>
            <a:normAutofit/>
          </a:bodyPr>
          <a:lstStyle/>
          <a:p>
            <a:pPr marL="514350" indent="-514350">
              <a:buAutoNum type="arabicParenR" startAt="2"/>
            </a:pPr>
            <a:r>
              <a:rPr lang="en-US" altLang="ko-KR" b="1"/>
              <a:t>Camera service – record and replay</a:t>
            </a:r>
          </a:p>
          <a:p>
            <a:pPr lvl="1"/>
            <a:r>
              <a:rPr lang="en-US" altLang="ko-KR"/>
              <a:t>They create a configuration file accessible to system service</a:t>
            </a:r>
          </a:p>
          <a:p>
            <a:pPr lvl="2"/>
            <a:r>
              <a:rPr lang="en-US" altLang="ko-KR"/>
              <a:t>Mode and filename</a:t>
            </a:r>
          </a:p>
          <a:p>
            <a:pPr lvl="1"/>
            <a:r>
              <a:rPr lang="en-US" altLang="ko-KR"/>
              <a:t>They modify the camera service to read this file when an app requests camera access</a:t>
            </a:r>
          </a:p>
          <a:p>
            <a:pPr lvl="2"/>
            <a:r>
              <a:rPr lang="en-US" altLang="ko-KR"/>
              <a:t>Based on the </a:t>
            </a:r>
            <a:r>
              <a:rPr lang="en-US" altLang="ko-KR" b="1"/>
              <a:t>mode</a:t>
            </a:r>
            <a:r>
              <a:rPr lang="en-US" altLang="ko-KR"/>
              <a:t>,</a:t>
            </a:r>
          </a:p>
          <a:p>
            <a:pPr marL="1828766" lvl="3" indent="-457200">
              <a:buAutoNum type="arabicPeriod"/>
            </a:pPr>
            <a:r>
              <a:rPr lang="en-US" altLang="ko-KR"/>
              <a:t>When mode is 0 (record), deliver the camera frames to the app, record the frames, and store them in a file pointed by filename</a:t>
            </a:r>
          </a:p>
          <a:p>
            <a:pPr marL="1828766" lvl="3" indent="-457200">
              <a:buAutoNum type="arabicPeriod"/>
            </a:pPr>
            <a:r>
              <a:rPr lang="en-US" altLang="ko-KR"/>
              <a:t>When mode is 1 (replay): read frames from the file pointed by filename and deliver them to the app (instead of frames from the sensor)</a:t>
            </a:r>
            <a:endParaRPr lang="en-US" altLang="ko-KR" b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26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2291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Implementation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>
            <a:normAutofit/>
          </a:bodyPr>
          <a:lstStyle/>
          <a:p>
            <a:pPr marL="514350" indent="-514350">
              <a:buAutoNum type="arabicParenR" startAt="3"/>
            </a:pPr>
            <a:r>
              <a:rPr lang="en-US" altLang="ko-KR" b="1"/>
              <a:t>Classifying the logs</a:t>
            </a:r>
          </a:p>
          <a:p>
            <a:pPr lvl="1"/>
            <a:r>
              <a:rPr lang="en-US" altLang="ko-KR"/>
              <a:t>They use a simple machine learning technique to monitor a log and determine the category of image analysis it belongs to</a:t>
            </a:r>
          </a:p>
          <a:p>
            <a:pPr marL="1371577" lvl="2" indent="-457200">
              <a:buAutoNum type="arabicPeriod"/>
            </a:pPr>
            <a:r>
              <a:rPr lang="en-US" altLang="ko-KR"/>
              <a:t>Convert the traced function (string input) to a set of learning vectors using </a:t>
            </a:r>
            <a:r>
              <a:rPr lang="en-US" altLang="ko-KR" i="1"/>
              <a:t>word2vec</a:t>
            </a:r>
          </a:p>
          <a:p>
            <a:pPr marL="1371577" lvl="2" indent="-457200">
              <a:buAutoNum type="arabicPeriod"/>
            </a:pPr>
            <a:r>
              <a:rPr lang="en-US" altLang="ko-KR"/>
              <a:t>Train these vectors using a shallow convolutional neural network (CNN) for classfication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27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189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Evaluation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ko-KR" b="1"/>
              <a:t>Measure accuracy of the prediction in classifying an image processing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b="1"/>
              <a:t>Measure the overhead introduced by CamForensics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b="1" smtClean="0"/>
              <a:t>Categorized findings</a:t>
            </a:r>
            <a:endParaRPr lang="en-US" altLang="ko-KR" b="1"/>
          </a:p>
          <a:p>
            <a:pPr marL="514350" indent="-514350">
              <a:buFont typeface="+mj-lt"/>
              <a:buAutoNum type="arabicPeriod"/>
            </a:pPr>
            <a:endParaRPr lang="en-US" altLang="ko-KR"/>
          </a:p>
          <a:p>
            <a:r>
              <a:rPr lang="en-US" altLang="ko-KR" b="1"/>
              <a:t>Specifically look for the apps which use third-party native libraries for</a:t>
            </a:r>
          </a:p>
          <a:p>
            <a:pPr marL="914389" lvl="1" indent="-457200">
              <a:buAutoNum type="alphaLcParenBoth"/>
            </a:pPr>
            <a:r>
              <a:rPr lang="en-US" altLang="ko-KR"/>
              <a:t>Barcode reader</a:t>
            </a:r>
          </a:p>
          <a:p>
            <a:pPr marL="914389" lvl="1" indent="-457200">
              <a:buAutoNum type="alphaLcParenBoth"/>
            </a:pPr>
            <a:r>
              <a:rPr lang="en-US" altLang="ko-KR"/>
              <a:t>Text extraction</a:t>
            </a:r>
          </a:p>
          <a:p>
            <a:pPr marL="914389" lvl="1" indent="-457200">
              <a:buAutoNum type="alphaLcParenBoth"/>
            </a:pPr>
            <a:r>
              <a:rPr lang="en-US" altLang="ko-KR"/>
              <a:t>Face detection</a:t>
            </a:r>
          </a:p>
          <a:p>
            <a:pPr marL="914389" lvl="1" indent="-457200">
              <a:buAutoNum type="alphaLcParenBoth"/>
            </a:pPr>
            <a:r>
              <a:rPr lang="en-US" altLang="ko-KR"/>
              <a:t>Augmented reality</a:t>
            </a:r>
          </a:p>
          <a:p>
            <a:pPr lvl="2"/>
            <a:endParaRPr lang="en-US" altLang="ko-KR"/>
          </a:p>
          <a:p>
            <a:pPr lvl="1"/>
            <a:endParaRPr lang="en-US" altLang="ko-KR"/>
          </a:p>
          <a:p>
            <a:pPr lvl="1"/>
            <a:endParaRPr lang="en-US" altLang="ko-KR" b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28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6811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Evaluation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19" y="1475732"/>
            <a:ext cx="11985841" cy="486156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ko-KR" b="1"/>
              <a:t>Measure accuracy of the prediction in classifying an image processing</a:t>
            </a:r>
          </a:p>
          <a:p>
            <a:pPr lvl="1"/>
            <a:r>
              <a:rPr lang="en-US" altLang="ko-KR"/>
              <a:t>Environment</a:t>
            </a:r>
          </a:p>
          <a:p>
            <a:pPr lvl="2"/>
            <a:r>
              <a:rPr lang="en-US" altLang="ko-KR"/>
              <a:t>Laptop with a 2.6 GHz Intel Core i5 processor with 8 GB RAM</a:t>
            </a:r>
          </a:p>
          <a:p>
            <a:pPr lvl="1"/>
            <a:r>
              <a:rPr lang="en-US" altLang="ko-KR"/>
              <a:t>Run an app performing text extraction (libtess.so) and collect function call traces</a:t>
            </a:r>
          </a:p>
          <a:p>
            <a:pPr lvl="2"/>
            <a:r>
              <a:rPr lang="en-US" altLang="ko-KR"/>
              <a:t>For the training</a:t>
            </a:r>
          </a:p>
          <a:p>
            <a:pPr lvl="1"/>
            <a:r>
              <a:rPr lang="en-US" altLang="ko-KR"/>
              <a:t>Next, they run other apps which use the same library and collect traces for testing</a:t>
            </a:r>
          </a:p>
          <a:p>
            <a:pPr lvl="2"/>
            <a:r>
              <a:rPr lang="en-US" altLang="ko-KR"/>
              <a:t>Testing logs contain 1000 instances of camera data </a:t>
            </a:r>
          </a:p>
          <a:p>
            <a:pPr lvl="2"/>
            <a:r>
              <a:rPr lang="en-US" altLang="ko-KR"/>
              <a:t>Also provide 1000 frames in which no text extraction was performed</a:t>
            </a:r>
          </a:p>
          <a:p>
            <a:pPr lvl="1"/>
            <a:r>
              <a:rPr lang="en-US" altLang="ko-KR"/>
              <a:t>Randomly split the dataset into 80-20 partition (training-testing) and repeat 10 times!</a:t>
            </a:r>
          </a:p>
          <a:p>
            <a:pPr lvl="1"/>
            <a:r>
              <a:rPr lang="en-US" altLang="ko-KR"/>
              <a:t>Very quick training period </a:t>
            </a:r>
            <a:r>
              <a:rPr lang="en-US" altLang="ko-KR" b="1"/>
              <a:t>(~20 minutes)</a:t>
            </a:r>
          </a:p>
          <a:p>
            <a:pPr lvl="1"/>
            <a:r>
              <a:rPr lang="en-US" altLang="ko-KR"/>
              <a:t>The median precision and recall is </a:t>
            </a:r>
            <a:r>
              <a:rPr lang="en-US" altLang="ko-KR" b="1"/>
              <a:t>0.96</a:t>
            </a:r>
            <a:r>
              <a:rPr lang="en-US" altLang="ko-KR"/>
              <a:t> and </a:t>
            </a:r>
            <a:r>
              <a:rPr lang="en-US" altLang="ko-KR" b="1"/>
              <a:t>0.966</a:t>
            </a:r>
            <a:r>
              <a:rPr lang="en-US" altLang="ko-KR"/>
              <a:t> respectively</a:t>
            </a:r>
          </a:p>
          <a:p>
            <a:pPr lvl="1"/>
            <a:endParaRPr lang="en-US" altLang="ko-KR"/>
          </a:p>
          <a:p>
            <a:pPr lvl="2"/>
            <a:endParaRPr lang="en-US" altLang="ko-KR"/>
          </a:p>
          <a:p>
            <a:pPr lvl="2"/>
            <a:endParaRPr lang="en-US" altLang="ko-KR"/>
          </a:p>
          <a:p>
            <a:pPr lvl="1"/>
            <a:endParaRPr lang="en-US" altLang="ko-KR" b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29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883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Evaluation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19" y="1475732"/>
            <a:ext cx="11985841" cy="4861569"/>
          </a:xfrm>
        </p:spPr>
        <p:txBody>
          <a:bodyPr>
            <a:normAutofit/>
          </a:bodyPr>
          <a:lstStyle/>
          <a:p>
            <a:pPr marL="514350" indent="-514350">
              <a:buAutoNum type="arabicPeriod" startAt="2"/>
            </a:pPr>
            <a:r>
              <a:rPr lang="en-US" altLang="ko-KR" b="1"/>
              <a:t>Measure the overhead introduced by CamForensics</a:t>
            </a:r>
          </a:p>
          <a:p>
            <a:pPr lvl="1"/>
            <a:r>
              <a:rPr lang="en-US" altLang="ko-KR"/>
              <a:t>The performance drop comes from two components</a:t>
            </a:r>
          </a:p>
          <a:p>
            <a:pPr marL="1371577" lvl="2" indent="-457200">
              <a:buAutoNum type="arabicParenR"/>
            </a:pPr>
            <a:r>
              <a:rPr lang="en-US" altLang="ko-KR"/>
              <a:t>Pin Framework that resides between the app process and the OS</a:t>
            </a:r>
          </a:p>
          <a:p>
            <a:pPr marL="1371577" lvl="2" indent="-457200">
              <a:buAutoNum type="arabicParenR"/>
            </a:pPr>
            <a:r>
              <a:rPr lang="en-US" altLang="ko-KR" i="1"/>
              <a:t>Pintool</a:t>
            </a:r>
            <a:r>
              <a:rPr lang="en-US" altLang="ko-KR"/>
              <a:t> which injects instrumentation code and traces function calls</a:t>
            </a:r>
          </a:p>
          <a:p>
            <a:pPr lvl="1"/>
            <a:r>
              <a:rPr lang="en-US" altLang="ko-KR"/>
              <a:t>To measure the drop in performance</a:t>
            </a:r>
          </a:p>
          <a:p>
            <a:pPr lvl="2"/>
            <a:r>
              <a:rPr lang="en-US" altLang="ko-KR"/>
              <a:t>They perform matrix multiplication of size 200 x 200 on the device for 50 times</a:t>
            </a:r>
          </a:p>
          <a:p>
            <a:pPr lvl="2"/>
            <a:r>
              <a:rPr lang="en-US" altLang="ko-KR"/>
              <a:t>Measure total time under</a:t>
            </a:r>
          </a:p>
          <a:p>
            <a:pPr marL="1828766" lvl="3" indent="-457200">
              <a:buFont typeface="+mj-lt"/>
              <a:buAutoNum type="alphaUcPeriod"/>
            </a:pPr>
            <a:r>
              <a:rPr lang="en-US" altLang="ko-KR"/>
              <a:t>Without any instrumentation</a:t>
            </a:r>
          </a:p>
          <a:p>
            <a:pPr marL="1828766" lvl="3" indent="-457200">
              <a:buFont typeface="+mj-lt"/>
              <a:buAutoNum type="alphaUcPeriod"/>
            </a:pPr>
            <a:r>
              <a:rPr lang="en-US" altLang="ko-KR"/>
              <a:t>With instrumented function calls to one library</a:t>
            </a:r>
          </a:p>
          <a:p>
            <a:pPr marL="1828766" lvl="3" indent="-457200">
              <a:buFont typeface="+mj-lt"/>
              <a:buAutoNum type="alphaUcPeriod"/>
            </a:pPr>
            <a:r>
              <a:rPr lang="en-US" altLang="ko-KR"/>
              <a:t>With instrumented all function calls to all libraries</a:t>
            </a:r>
          </a:p>
          <a:p>
            <a:pPr marL="1371577" lvl="2" indent="-457200">
              <a:buAutoNum type="arabicParenR"/>
            </a:pPr>
            <a:endParaRPr lang="en-US" altLang="ko-KR"/>
          </a:p>
          <a:p>
            <a:pPr marL="514350" indent="-514350">
              <a:buFont typeface="+mj-lt"/>
              <a:buAutoNum type="arabicPeriod"/>
            </a:pPr>
            <a:endParaRPr lang="en-US" altLang="ko-KR"/>
          </a:p>
          <a:p>
            <a:pPr lvl="1"/>
            <a:endParaRPr lang="en-US" altLang="ko-KR"/>
          </a:p>
          <a:p>
            <a:pPr lvl="2"/>
            <a:endParaRPr lang="en-US" altLang="ko-KR"/>
          </a:p>
          <a:p>
            <a:pPr lvl="2"/>
            <a:endParaRPr lang="en-US" altLang="ko-KR"/>
          </a:p>
          <a:p>
            <a:pPr lvl="1"/>
            <a:endParaRPr lang="en-US" altLang="ko-KR" b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30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8182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Evaluation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19" y="1475732"/>
            <a:ext cx="11985841" cy="4861569"/>
          </a:xfrm>
        </p:spPr>
        <p:txBody>
          <a:bodyPr>
            <a:normAutofit/>
          </a:bodyPr>
          <a:lstStyle/>
          <a:p>
            <a:pPr marL="514350" indent="-514350">
              <a:buAutoNum type="arabicPeriod" startAt="2"/>
            </a:pPr>
            <a:r>
              <a:rPr lang="en-US" altLang="ko-KR" b="1"/>
              <a:t>Measure the overhead introduced by CamForensics</a:t>
            </a:r>
          </a:p>
          <a:p>
            <a:pPr marL="914389" lvl="1" indent="-457200">
              <a:buFont typeface="+mj-lt"/>
              <a:buAutoNum type="arabicParenR"/>
            </a:pPr>
            <a:r>
              <a:rPr lang="en-US" altLang="ko-KR"/>
              <a:t>Without any instrumentation</a:t>
            </a:r>
          </a:p>
          <a:p>
            <a:pPr marL="914389" lvl="1" indent="-457200">
              <a:buFont typeface="+mj-lt"/>
              <a:buAutoNum type="arabicParenR"/>
            </a:pPr>
            <a:r>
              <a:rPr lang="en-US" altLang="ko-KR"/>
              <a:t>With instrumented function calls to one library</a:t>
            </a:r>
          </a:p>
          <a:p>
            <a:pPr marL="914389" lvl="1" indent="-457200">
              <a:buFont typeface="+mj-lt"/>
              <a:buAutoNum type="arabicParenR"/>
            </a:pPr>
            <a:r>
              <a:rPr lang="en-US" altLang="ko-KR"/>
              <a:t>With instrumented all function calls to all libraries</a:t>
            </a:r>
          </a:p>
          <a:p>
            <a:pPr marL="1371577" lvl="2" indent="-457200">
              <a:buAutoNum type="arabicParenR"/>
            </a:pPr>
            <a:endParaRPr lang="en-US" altLang="ko-KR"/>
          </a:p>
          <a:p>
            <a:pPr marL="514350" indent="-514350">
              <a:buFont typeface="+mj-lt"/>
              <a:buAutoNum type="arabicPeriod"/>
            </a:pPr>
            <a:endParaRPr lang="en-US" altLang="ko-KR"/>
          </a:p>
          <a:p>
            <a:pPr lvl="1"/>
            <a:endParaRPr lang="en-US" altLang="ko-KR"/>
          </a:p>
          <a:p>
            <a:pPr lvl="2"/>
            <a:endParaRPr lang="en-US" altLang="ko-KR"/>
          </a:p>
          <a:p>
            <a:pPr lvl="2"/>
            <a:endParaRPr lang="en-US" altLang="ko-KR"/>
          </a:p>
          <a:p>
            <a:pPr lvl="1"/>
            <a:endParaRPr lang="en-US" altLang="ko-KR" b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31</a:t>
            </a:fld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25C43E1B-56FB-4228-A1E1-C291AC55E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669" y="3429000"/>
            <a:ext cx="3918585" cy="2734628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3205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Evaluation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19" y="1475732"/>
            <a:ext cx="11985841" cy="4861569"/>
          </a:xfrm>
        </p:spPr>
        <p:txBody>
          <a:bodyPr>
            <a:normAutofit/>
          </a:bodyPr>
          <a:lstStyle/>
          <a:p>
            <a:pPr marL="514350" indent="-514350">
              <a:buAutoNum type="arabicPeriod" startAt="3"/>
            </a:pPr>
            <a:r>
              <a:rPr lang="en-US" altLang="ko-KR" b="1" smtClean="0"/>
              <a:t>Categorized findings</a:t>
            </a:r>
          </a:p>
          <a:p>
            <a:pPr lvl="1"/>
            <a:r>
              <a:rPr lang="en-US" altLang="ko-KR" b="1" smtClean="0"/>
              <a:t>Barcode reader</a:t>
            </a:r>
          </a:p>
          <a:p>
            <a:pPr lvl="2"/>
            <a:r>
              <a:rPr lang="en-US" altLang="ko-KR" smtClean="0"/>
              <a:t>Analyzed top 200 apps which contain Zbar (libzbarjni.so)</a:t>
            </a:r>
          </a:p>
          <a:p>
            <a:pPr lvl="2"/>
            <a:r>
              <a:rPr lang="en-US" altLang="ko-KR" b="1" smtClean="0"/>
              <a:t>45</a:t>
            </a:r>
            <a:r>
              <a:rPr lang="en-US" altLang="ko-KR" smtClean="0"/>
              <a:t> of them do not provide any camera-based functionality (have camera permission)</a:t>
            </a:r>
          </a:p>
          <a:p>
            <a:pPr lvl="2"/>
            <a:r>
              <a:rPr lang="en-US" altLang="ko-KR" smtClean="0"/>
              <a:t>Another </a:t>
            </a:r>
            <a:r>
              <a:rPr lang="en-US" altLang="ko-KR" b="1" smtClean="0"/>
              <a:t>15</a:t>
            </a:r>
            <a:r>
              <a:rPr lang="en-US" altLang="ko-KR" smtClean="0"/>
              <a:t> apps do not use barcode scanning </a:t>
            </a:r>
            <a:r>
              <a:rPr lang="en-US" altLang="ko-KR"/>
              <a:t>(have camera </a:t>
            </a:r>
            <a:r>
              <a:rPr lang="en-US" altLang="ko-KR"/>
              <a:t>permission</a:t>
            </a:r>
            <a:r>
              <a:rPr lang="en-US" altLang="ko-KR" smtClean="0"/>
              <a:t>)</a:t>
            </a:r>
          </a:p>
          <a:p>
            <a:pPr lvl="2"/>
            <a:r>
              <a:rPr lang="en-US" altLang="ko-KR" b="1" smtClean="0"/>
              <a:t>9</a:t>
            </a:r>
            <a:r>
              <a:rPr lang="en-US" altLang="ko-KR" smtClean="0"/>
              <a:t> apps bundle multiple barcode libraries (Zbar, Zxing and Google native barcode scanner)</a:t>
            </a:r>
          </a:p>
          <a:p>
            <a:pPr lvl="1"/>
            <a:r>
              <a:rPr lang="en-US" altLang="ko-KR" b="1" smtClean="0"/>
              <a:t>AliveOneScan Pro app</a:t>
            </a:r>
          </a:p>
          <a:p>
            <a:pPr lvl="2"/>
            <a:r>
              <a:rPr lang="en-US" altLang="ko-KR" smtClean="0"/>
              <a:t>QR code scanning app</a:t>
            </a:r>
          </a:p>
          <a:p>
            <a:pPr lvl="2"/>
            <a:r>
              <a:rPr lang="en-US" altLang="ko-KR" smtClean="0"/>
              <a:t>But also recognizes colored images and sends to the cloud</a:t>
            </a:r>
          </a:p>
          <a:p>
            <a:pPr lvl="1"/>
            <a:r>
              <a:rPr lang="en-US" altLang="ko-KR" b="1" smtClean="0"/>
              <a:t>Tesco Lotus, MANGO</a:t>
            </a:r>
          </a:p>
          <a:p>
            <a:pPr lvl="2"/>
            <a:endParaRPr lang="en-US" altLang="ko-KR" smtClean="0"/>
          </a:p>
          <a:p>
            <a:pPr lvl="2"/>
            <a:endParaRPr lang="en-US" altLang="ko-KR"/>
          </a:p>
          <a:p>
            <a:pPr lvl="2"/>
            <a:endParaRPr lang="en-US" altLang="ko-KR"/>
          </a:p>
          <a:p>
            <a:pPr marL="514350" indent="-514350">
              <a:buFont typeface="+mj-lt"/>
              <a:buAutoNum type="arabicPeriod"/>
            </a:pPr>
            <a:endParaRPr lang="en-US" altLang="ko-KR"/>
          </a:p>
          <a:p>
            <a:pPr lvl="1"/>
            <a:endParaRPr lang="en-US" altLang="ko-KR"/>
          </a:p>
          <a:p>
            <a:pPr lvl="2"/>
            <a:endParaRPr lang="en-US" altLang="ko-KR"/>
          </a:p>
          <a:p>
            <a:pPr lvl="2"/>
            <a:endParaRPr lang="en-US" altLang="ko-KR"/>
          </a:p>
          <a:p>
            <a:pPr lvl="1"/>
            <a:endParaRPr lang="en-US" altLang="ko-KR" b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32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3932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Evaluation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19" y="1475732"/>
            <a:ext cx="11985841" cy="4861569"/>
          </a:xfrm>
        </p:spPr>
        <p:txBody>
          <a:bodyPr>
            <a:normAutofit/>
          </a:bodyPr>
          <a:lstStyle/>
          <a:p>
            <a:pPr marL="514350" indent="-514350">
              <a:buAutoNum type="arabicPeriod" startAt="3"/>
            </a:pPr>
            <a:r>
              <a:rPr lang="en-US" altLang="ko-KR" b="1" smtClean="0"/>
              <a:t>Categorized findings</a:t>
            </a:r>
          </a:p>
          <a:p>
            <a:pPr lvl="1"/>
            <a:r>
              <a:rPr lang="en-US" altLang="ko-KR" b="1" smtClean="0"/>
              <a:t>OCR</a:t>
            </a:r>
          </a:p>
          <a:p>
            <a:pPr lvl="2"/>
            <a:r>
              <a:rPr lang="en-US" altLang="ko-KR" smtClean="0"/>
              <a:t>Analyzed 200 apps which use tesseract library (libtess.so)</a:t>
            </a:r>
          </a:p>
          <a:p>
            <a:pPr lvl="3"/>
            <a:r>
              <a:rPr lang="en-US" altLang="ko-KR" smtClean="0"/>
              <a:t>Document scanning, language translation, dictionaries, passport scanner, etc..</a:t>
            </a:r>
          </a:p>
          <a:p>
            <a:pPr lvl="2"/>
            <a:r>
              <a:rPr lang="en-US" altLang="ko-KR" smtClean="0"/>
              <a:t>Dictionary-based apps state the use of OCR library clearly in their description</a:t>
            </a:r>
          </a:p>
          <a:p>
            <a:pPr lvl="2"/>
            <a:r>
              <a:rPr lang="en-US" altLang="ko-KR"/>
              <a:t>OCR has a different sequence of function calls </a:t>
            </a:r>
            <a:r>
              <a:rPr lang="en-US" altLang="ko-KR"/>
              <a:t>than </a:t>
            </a:r>
            <a:r>
              <a:rPr lang="en-US" altLang="ko-KR" smtClean="0"/>
              <a:t>other areas (e.g., face detection)</a:t>
            </a:r>
          </a:p>
          <a:p>
            <a:pPr lvl="3"/>
            <a:r>
              <a:rPr lang="en-US" altLang="ko-KR" smtClean="0"/>
              <a:t>For </a:t>
            </a:r>
            <a:r>
              <a:rPr lang="en-US" altLang="ko-KR"/>
              <a:t>example, in the case when enough lines of </a:t>
            </a:r>
            <a:r>
              <a:rPr lang="en-US" altLang="ko-KR"/>
              <a:t>text </a:t>
            </a:r>
            <a:r>
              <a:rPr lang="en-US" altLang="ko-KR" smtClean="0"/>
              <a:t>are not </a:t>
            </a:r>
            <a:r>
              <a:rPr lang="en-US" altLang="ko-KR"/>
              <a:t>detected, it tries to increase </a:t>
            </a:r>
            <a:r>
              <a:rPr lang="en-US" altLang="ko-KR"/>
              <a:t>the </a:t>
            </a:r>
            <a:r>
              <a:rPr lang="en-US" altLang="ko-KR" smtClean="0"/>
              <a:t/>
            </a:r>
            <a:br>
              <a:rPr lang="en-US" altLang="ko-KR" smtClean="0"/>
            </a:br>
            <a:r>
              <a:rPr lang="en-US" altLang="ko-KR" smtClean="0"/>
              <a:t>contrast </a:t>
            </a:r>
            <a:r>
              <a:rPr lang="en-US" altLang="ko-KR"/>
              <a:t>of the image</a:t>
            </a:r>
          </a:p>
          <a:p>
            <a:pPr lvl="2"/>
            <a:endParaRPr lang="en-US" altLang="ko-KR"/>
          </a:p>
          <a:p>
            <a:pPr marL="514350" indent="-514350">
              <a:buFont typeface="+mj-lt"/>
              <a:buAutoNum type="arabicPeriod"/>
            </a:pPr>
            <a:endParaRPr lang="en-US" altLang="ko-KR"/>
          </a:p>
          <a:p>
            <a:pPr lvl="1"/>
            <a:endParaRPr lang="en-US" altLang="ko-KR"/>
          </a:p>
          <a:p>
            <a:pPr lvl="2"/>
            <a:endParaRPr lang="en-US" altLang="ko-KR"/>
          </a:p>
          <a:p>
            <a:pPr lvl="2"/>
            <a:endParaRPr lang="en-US" altLang="ko-KR"/>
          </a:p>
          <a:p>
            <a:pPr lvl="1"/>
            <a:endParaRPr lang="en-US" altLang="ko-KR" b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33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2183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Evaluation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19" y="1475732"/>
            <a:ext cx="11985841" cy="4861569"/>
          </a:xfrm>
        </p:spPr>
        <p:txBody>
          <a:bodyPr>
            <a:normAutofit/>
          </a:bodyPr>
          <a:lstStyle/>
          <a:p>
            <a:pPr marL="514350" indent="-514350">
              <a:buAutoNum type="arabicPeriod" startAt="3"/>
            </a:pPr>
            <a:r>
              <a:rPr lang="en-US" altLang="ko-KR" b="1" smtClean="0"/>
              <a:t>Categorized findings</a:t>
            </a:r>
          </a:p>
          <a:p>
            <a:pPr lvl="1"/>
            <a:r>
              <a:rPr lang="en-US" altLang="ko-KR" b="1" smtClean="0"/>
              <a:t>OpenCV and face detection</a:t>
            </a:r>
          </a:p>
          <a:p>
            <a:pPr lvl="2"/>
            <a:r>
              <a:rPr lang="en-US" altLang="ko-KR" smtClean="0"/>
              <a:t>Instrument </a:t>
            </a:r>
            <a:r>
              <a:rPr lang="en-US" altLang="ko-KR" b="1" smtClean="0"/>
              <a:t>240</a:t>
            </a:r>
            <a:r>
              <a:rPr lang="en-US" altLang="ko-KR" smtClean="0"/>
              <a:t> apps using OpenCV library (libopencv_java.so) and analyze their traces</a:t>
            </a:r>
          </a:p>
          <a:p>
            <a:pPr lvl="2"/>
            <a:r>
              <a:rPr lang="en-US" altLang="ko-KR" b="1" smtClean="0"/>
              <a:t>10</a:t>
            </a:r>
            <a:r>
              <a:rPr lang="en-US" altLang="ko-KR" smtClean="0"/>
              <a:t> of them use face detection functionality </a:t>
            </a:r>
          </a:p>
          <a:p>
            <a:pPr lvl="3"/>
            <a:r>
              <a:rPr lang="en-US" altLang="ko-KR" smtClean="0"/>
              <a:t>Used in two categories of apps: face-based screen unlocking and fashion makeup</a:t>
            </a:r>
          </a:p>
          <a:p>
            <a:pPr lvl="3"/>
            <a:r>
              <a:rPr lang="en-US" altLang="ko-KR" smtClean="0"/>
              <a:t>Screen unlocking apps run seek explicit approval -&gt; do not violate!</a:t>
            </a:r>
          </a:p>
          <a:p>
            <a:pPr lvl="3"/>
            <a:r>
              <a:rPr lang="en-US" altLang="ko-KR" smtClean="0"/>
              <a:t>However, the fashion app runs the face detection right after launching -&gt; violate!</a:t>
            </a:r>
          </a:p>
          <a:p>
            <a:pPr lvl="2"/>
            <a:r>
              <a:rPr lang="en-US" altLang="ko-KR"/>
              <a:t>Moreover, a large number of apps access face </a:t>
            </a:r>
            <a:r>
              <a:rPr lang="en-US" altLang="ko-KR"/>
              <a:t>data </a:t>
            </a:r>
            <a:r>
              <a:rPr lang="en-US" altLang="ko-KR" smtClean="0"/>
              <a:t>directly through </a:t>
            </a:r>
            <a:r>
              <a:rPr lang="en-US" altLang="ko-KR"/>
              <a:t>the </a:t>
            </a:r>
            <a:r>
              <a:rPr lang="en-US" altLang="ko-KR"/>
              <a:t>camera </a:t>
            </a:r>
            <a:r>
              <a:rPr lang="en-US" altLang="ko-KR" smtClean="0"/>
              <a:t>drivers</a:t>
            </a:r>
          </a:p>
          <a:p>
            <a:pPr lvl="3"/>
            <a:r>
              <a:rPr lang="en-US" altLang="ko-KR" b="1" smtClean="0"/>
              <a:t>120</a:t>
            </a:r>
            <a:r>
              <a:rPr lang="en-US" altLang="ko-KR" smtClean="0"/>
              <a:t> </a:t>
            </a:r>
            <a:r>
              <a:rPr lang="en-US" altLang="ko-KR"/>
              <a:t>apps use native camera </a:t>
            </a:r>
            <a:r>
              <a:rPr lang="en-US" altLang="ko-KR"/>
              <a:t>driver </a:t>
            </a:r>
            <a:r>
              <a:rPr lang="en-US" altLang="ko-KR" smtClean="0"/>
              <a:t>for active </a:t>
            </a:r>
            <a:r>
              <a:rPr lang="en-US" altLang="ko-KR"/>
              <a:t>face </a:t>
            </a:r>
            <a:r>
              <a:rPr lang="en-US" altLang="ko-KR" smtClean="0"/>
              <a:t>detection</a:t>
            </a:r>
            <a:endParaRPr lang="en-US" altLang="ko-KR"/>
          </a:p>
          <a:p>
            <a:pPr lvl="2"/>
            <a:endParaRPr lang="en-US" altLang="ko-KR"/>
          </a:p>
          <a:p>
            <a:pPr marL="514350" indent="-514350">
              <a:buFont typeface="+mj-lt"/>
              <a:buAutoNum type="arabicPeriod"/>
            </a:pPr>
            <a:endParaRPr lang="en-US" altLang="ko-KR"/>
          </a:p>
          <a:p>
            <a:pPr lvl="1"/>
            <a:endParaRPr lang="en-US" altLang="ko-KR"/>
          </a:p>
          <a:p>
            <a:pPr lvl="2"/>
            <a:endParaRPr lang="en-US" altLang="ko-KR"/>
          </a:p>
          <a:p>
            <a:pPr lvl="2"/>
            <a:endParaRPr lang="en-US" altLang="ko-KR"/>
          </a:p>
          <a:p>
            <a:pPr lvl="1"/>
            <a:endParaRPr lang="en-US" altLang="ko-KR" b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34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0255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Evaluation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19" y="1475732"/>
            <a:ext cx="11985841" cy="4861569"/>
          </a:xfrm>
        </p:spPr>
        <p:txBody>
          <a:bodyPr>
            <a:normAutofit/>
          </a:bodyPr>
          <a:lstStyle/>
          <a:p>
            <a:pPr marL="514350" indent="-514350">
              <a:buAutoNum type="arabicPeriod" startAt="3"/>
            </a:pPr>
            <a:r>
              <a:rPr lang="en-US" altLang="ko-KR" b="1" smtClean="0"/>
              <a:t>Categorized findings</a:t>
            </a:r>
          </a:p>
          <a:p>
            <a:pPr lvl="1"/>
            <a:r>
              <a:rPr lang="en-US" altLang="ko-KR" b="1" smtClean="0"/>
              <a:t>Augmented reality</a:t>
            </a:r>
          </a:p>
          <a:p>
            <a:pPr lvl="2"/>
            <a:r>
              <a:rPr lang="en-US" altLang="ko-KR" smtClean="0"/>
              <a:t>They find two popular AR SDKs</a:t>
            </a:r>
          </a:p>
          <a:p>
            <a:pPr lvl="3"/>
            <a:r>
              <a:rPr lang="en-US" altLang="ko-KR" smtClean="0"/>
              <a:t>Vuforia (by Qualcomm, 3092 apps) and CraftAR (25 apps)</a:t>
            </a:r>
          </a:p>
          <a:p>
            <a:pPr lvl="3"/>
            <a:r>
              <a:rPr lang="en-US" altLang="ko-KR"/>
              <a:t>CraftAR </a:t>
            </a:r>
            <a:r>
              <a:rPr lang="en-US" altLang="ko-KR" smtClean="0"/>
              <a:t>emphasizes object </a:t>
            </a:r>
            <a:r>
              <a:rPr lang="en-US" altLang="ko-KR"/>
              <a:t>recognition both ways: on-device and in </a:t>
            </a:r>
            <a:r>
              <a:rPr lang="en-US" altLang="ko-KR"/>
              <a:t>the </a:t>
            </a:r>
            <a:r>
              <a:rPr lang="en-US" altLang="ko-KR" smtClean="0"/>
              <a:t>cloud</a:t>
            </a:r>
          </a:p>
          <a:p>
            <a:pPr lvl="2"/>
            <a:r>
              <a:rPr lang="en-US" altLang="ko-KR" smtClean="0"/>
              <a:t>Not only running </a:t>
            </a:r>
            <a:r>
              <a:rPr lang="en-US" altLang="ko-KR"/>
              <a:t>apps through CamForensics</a:t>
            </a:r>
            <a:r>
              <a:rPr lang="en-US" altLang="ko-KR"/>
              <a:t>, </a:t>
            </a:r>
            <a:r>
              <a:rPr lang="en-US" altLang="ko-KR" smtClean="0"/>
              <a:t>but </a:t>
            </a:r>
            <a:r>
              <a:rPr lang="en-US" altLang="ko-KR"/>
              <a:t>also </a:t>
            </a:r>
            <a:r>
              <a:rPr lang="en-US" altLang="ko-KR" smtClean="0"/>
              <a:t>capturing </a:t>
            </a:r>
            <a:r>
              <a:rPr lang="en-US" altLang="ko-KR"/>
              <a:t>network </a:t>
            </a:r>
            <a:r>
              <a:rPr lang="en-US" altLang="ko-KR" smtClean="0"/>
              <a:t>packets</a:t>
            </a:r>
          </a:p>
          <a:p>
            <a:pPr lvl="3"/>
            <a:r>
              <a:rPr lang="en-US" altLang="ko-KR" smtClean="0"/>
              <a:t>They find </a:t>
            </a:r>
            <a:r>
              <a:rPr lang="en-US" altLang="ko-KR" b="1" smtClean="0"/>
              <a:t>10</a:t>
            </a:r>
            <a:r>
              <a:rPr lang="en-US" altLang="ko-KR" smtClean="0"/>
              <a:t> apps that send data over the network</a:t>
            </a:r>
          </a:p>
          <a:p>
            <a:pPr lvl="4"/>
            <a:r>
              <a:rPr lang="en-US" altLang="ko-KR" smtClean="0"/>
              <a:t>In all these apps, the </a:t>
            </a:r>
            <a:r>
              <a:rPr lang="en-US" altLang="ko-KR"/>
              <a:t>packet send timestamps are tightly </a:t>
            </a:r>
            <a:r>
              <a:rPr lang="en-US" altLang="ko-KR"/>
              <a:t>correlated </a:t>
            </a:r>
            <a:r>
              <a:rPr lang="en-US" altLang="ko-KR" smtClean="0"/>
              <a:t>to camera </a:t>
            </a:r>
            <a:r>
              <a:rPr lang="en-US" altLang="ko-KR"/>
              <a:t>trigger </a:t>
            </a:r>
            <a:r>
              <a:rPr lang="en-US" altLang="ko-KR" smtClean="0"/>
              <a:t>event</a:t>
            </a:r>
            <a:endParaRPr lang="en-US" altLang="ko-KR"/>
          </a:p>
          <a:p>
            <a:pPr lvl="4"/>
            <a:r>
              <a:rPr lang="en-US" altLang="ko-KR" smtClean="0"/>
              <a:t>It </a:t>
            </a:r>
            <a:r>
              <a:rPr lang="en-US" altLang="ko-KR"/>
              <a:t>is a strong indication that an information related to the camera may </a:t>
            </a:r>
            <a:r>
              <a:rPr lang="en-US" altLang="ko-KR"/>
              <a:t>be </a:t>
            </a:r>
            <a:r>
              <a:rPr lang="en-US" altLang="ko-KR" smtClean="0"/>
              <a:t>transmitted</a:t>
            </a:r>
            <a:endParaRPr lang="en-US" altLang="ko-KR"/>
          </a:p>
          <a:p>
            <a:pPr lvl="2"/>
            <a:endParaRPr lang="en-US" altLang="ko-KR"/>
          </a:p>
          <a:p>
            <a:pPr lvl="1"/>
            <a:endParaRPr lang="en-US" altLang="ko-KR" b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35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9917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Future work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19" y="1475732"/>
            <a:ext cx="11985841" cy="4861569"/>
          </a:xfrm>
        </p:spPr>
        <p:txBody>
          <a:bodyPr>
            <a:normAutofit/>
          </a:bodyPr>
          <a:lstStyle/>
          <a:p>
            <a:r>
              <a:rPr lang="en-US" altLang="ko-KR" b="1" smtClean="0"/>
              <a:t>User </a:t>
            </a:r>
            <a:r>
              <a:rPr lang="en-US" altLang="ko-KR" b="1"/>
              <a:t>study improvement</a:t>
            </a:r>
            <a:endParaRPr lang="en-US" altLang="ko-KR" b="1" smtClean="0"/>
          </a:p>
          <a:p>
            <a:pPr lvl="1"/>
            <a:r>
              <a:rPr lang="en-US" altLang="ko-KR" smtClean="0"/>
              <a:t>A </a:t>
            </a:r>
            <a:r>
              <a:rPr lang="en-US" altLang="ko-KR"/>
              <a:t>user study </a:t>
            </a:r>
            <a:r>
              <a:rPr lang="en-US" altLang="ko-KR"/>
              <a:t>based </a:t>
            </a:r>
            <a:r>
              <a:rPr lang="en-US" altLang="ko-KR" smtClean="0"/>
              <a:t>on users</a:t>
            </a:r>
            <a:r>
              <a:rPr lang="en-US" altLang="ko-KR"/>
              <a:t>’ experience of using the apps can provide a better </a:t>
            </a:r>
            <a:r>
              <a:rPr lang="en-US" altLang="ko-KR"/>
              <a:t>estimate </a:t>
            </a:r>
            <a:r>
              <a:rPr lang="en-US" altLang="ko-KR" smtClean="0"/>
              <a:t>of the </a:t>
            </a:r>
            <a:r>
              <a:rPr lang="en-US" altLang="ko-KR"/>
              <a:t>discrepancy between user’s awareness and apps</a:t>
            </a:r>
            <a:r>
              <a:rPr lang="en-US" altLang="ko-KR"/>
              <a:t>’ </a:t>
            </a:r>
            <a:r>
              <a:rPr lang="en-US" altLang="ko-KR" smtClean="0"/>
              <a:t>descriptions</a:t>
            </a:r>
            <a:endParaRPr lang="en-US" altLang="ko-KR"/>
          </a:p>
          <a:p>
            <a:r>
              <a:rPr lang="en-US" altLang="ko-KR" b="1" smtClean="0"/>
              <a:t>Minimize </a:t>
            </a:r>
            <a:r>
              <a:rPr lang="en-US" altLang="ko-KR" b="1"/>
              <a:t>user </a:t>
            </a:r>
            <a:r>
              <a:rPr lang="en-US" altLang="ko-KR" b="1" smtClean="0"/>
              <a:t>intervention</a:t>
            </a:r>
          </a:p>
          <a:p>
            <a:r>
              <a:rPr lang="en-US" altLang="ko-KR" b="1" smtClean="0"/>
              <a:t>Same </a:t>
            </a:r>
            <a:r>
              <a:rPr lang="en-US" altLang="ko-KR" b="1"/>
              <a:t>native </a:t>
            </a:r>
            <a:r>
              <a:rPr lang="en-US" altLang="ko-KR" b="1" smtClean="0"/>
              <a:t>library, different version</a:t>
            </a:r>
          </a:p>
          <a:p>
            <a:pPr lvl="1"/>
            <a:r>
              <a:rPr lang="en-US" altLang="ko-KR" smtClean="0"/>
              <a:t>Developer may change the name of the functions</a:t>
            </a:r>
          </a:p>
          <a:p>
            <a:pPr lvl="1"/>
            <a:r>
              <a:rPr lang="en-US" altLang="ko-KR" smtClean="0"/>
              <a:t>More and more training…</a:t>
            </a:r>
          </a:p>
          <a:p>
            <a:r>
              <a:rPr lang="en-US" altLang="ko-KR" b="1" smtClean="0"/>
              <a:t>Performance overhead</a:t>
            </a:r>
            <a:endParaRPr lang="en-US" altLang="ko-KR" b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36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6850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Conclusion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19" y="1475732"/>
            <a:ext cx="11985841" cy="4861569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b="1" smtClean="0"/>
              <a:t>This paper presents the results of a large-scale study of visual privacy</a:t>
            </a:r>
          </a:p>
          <a:p>
            <a:pPr lvl="1"/>
            <a:r>
              <a:rPr lang="en-US" altLang="ko-KR"/>
              <a:t>An app violates visual privacy if </a:t>
            </a:r>
            <a:r>
              <a:rPr lang="en-US" altLang="ko-KR"/>
              <a:t>it </a:t>
            </a:r>
            <a:r>
              <a:rPr lang="en-US" altLang="ko-KR" smtClean="0"/>
              <a:t>extracts information </a:t>
            </a:r>
            <a:r>
              <a:rPr lang="en-US" altLang="ko-KR"/>
              <a:t>from camera </a:t>
            </a:r>
            <a:r>
              <a:rPr lang="en-US" altLang="ko-KR"/>
              <a:t>data </a:t>
            </a:r>
            <a:r>
              <a:rPr lang="en-US" altLang="ko-KR" smtClean="0"/>
              <a:t>that </a:t>
            </a:r>
            <a:r>
              <a:rPr lang="en-US" altLang="ko-KR"/>
              <a:t>a </a:t>
            </a:r>
            <a:r>
              <a:rPr lang="en-US" altLang="ko-KR"/>
              <a:t>user </a:t>
            </a:r>
            <a:r>
              <a:rPr lang="en-US" altLang="ko-KR" smtClean="0"/>
              <a:t/>
            </a:r>
            <a:br>
              <a:rPr lang="en-US" altLang="ko-KR" smtClean="0"/>
            </a:br>
            <a:r>
              <a:rPr lang="en-US" altLang="ko-KR" smtClean="0"/>
              <a:t>does </a:t>
            </a:r>
            <a:r>
              <a:rPr lang="en-US" altLang="ko-KR"/>
              <a:t>not </a:t>
            </a:r>
            <a:r>
              <a:rPr lang="en-US" altLang="ko-KR" smtClean="0"/>
              <a:t>expect</a:t>
            </a:r>
          </a:p>
          <a:p>
            <a:r>
              <a:rPr lang="en-US" altLang="ko-KR" b="1" smtClean="0"/>
              <a:t>CamForensics</a:t>
            </a:r>
          </a:p>
          <a:p>
            <a:pPr lvl="1"/>
            <a:r>
              <a:rPr lang="en-US" altLang="ko-KR" smtClean="0"/>
              <a:t>Monitors how </a:t>
            </a:r>
            <a:r>
              <a:rPr lang="en-US" altLang="ko-KR"/>
              <a:t>camera data is handled by third-party libraries </a:t>
            </a:r>
            <a:r>
              <a:rPr lang="en-US" altLang="ko-KR"/>
              <a:t>at </a:t>
            </a:r>
            <a:r>
              <a:rPr lang="en-US" altLang="ko-KR" smtClean="0"/>
              <a:t>runtime</a:t>
            </a:r>
          </a:p>
          <a:p>
            <a:pPr lvl="1"/>
            <a:r>
              <a:rPr lang="en-US" altLang="ko-KR" smtClean="0"/>
              <a:t>They </a:t>
            </a:r>
            <a:r>
              <a:rPr lang="en-US" altLang="ko-KR"/>
              <a:t>characterize how over 600 Android apps extract information such as text, faces, and QR codes </a:t>
            </a:r>
            <a:r>
              <a:rPr lang="en-US" altLang="ko-KR"/>
              <a:t>from </a:t>
            </a:r>
            <a:r>
              <a:rPr lang="en-US" altLang="ko-KR" smtClean="0"/>
              <a:t>devices’ camera</a:t>
            </a:r>
          </a:p>
          <a:p>
            <a:r>
              <a:rPr lang="en-US" altLang="ko-KR" b="1" smtClean="0"/>
              <a:t>Performed several surveys</a:t>
            </a:r>
          </a:p>
          <a:p>
            <a:pPr lvl="1"/>
            <a:r>
              <a:rPr lang="en-US" altLang="ko-KR" smtClean="0"/>
              <a:t>What </a:t>
            </a:r>
            <a:r>
              <a:rPr lang="en-US" altLang="ko-KR"/>
              <a:t>information users expected these apps to extract </a:t>
            </a:r>
            <a:r>
              <a:rPr lang="en-US" altLang="ko-KR"/>
              <a:t>based </a:t>
            </a:r>
            <a:r>
              <a:rPr lang="en-US" altLang="ko-KR" smtClean="0"/>
              <a:t>on their </a:t>
            </a:r>
            <a:r>
              <a:rPr lang="en-US" altLang="ko-KR"/>
              <a:t>app </a:t>
            </a:r>
            <a:r>
              <a:rPr lang="en-US" altLang="ko-KR"/>
              <a:t>store </a:t>
            </a:r>
            <a:r>
              <a:rPr lang="en-US" altLang="ko-KR" smtClean="0"/>
              <a:t>descriptions</a:t>
            </a:r>
          </a:p>
          <a:p>
            <a:pPr lvl="1"/>
            <a:r>
              <a:rPr lang="en-US" altLang="ko-KR" smtClean="0"/>
              <a:t>To </a:t>
            </a:r>
            <a:r>
              <a:rPr lang="en-US" altLang="ko-KR"/>
              <a:t>gauge their </a:t>
            </a:r>
            <a:r>
              <a:rPr lang="en-US" altLang="ko-KR"/>
              <a:t>attitudes </a:t>
            </a:r>
            <a:r>
              <a:rPr lang="en-US" altLang="ko-KR" smtClean="0"/>
              <a:t>toward visual privacy </a:t>
            </a:r>
          </a:p>
          <a:p>
            <a:r>
              <a:rPr lang="en-US" altLang="ko-KR" b="1" smtClean="0"/>
              <a:t>Results </a:t>
            </a:r>
            <a:r>
              <a:rPr lang="en-US" altLang="ko-KR" b="1"/>
              <a:t>show that apps frequently </a:t>
            </a:r>
            <a:r>
              <a:rPr lang="en-US" altLang="ko-KR" b="1"/>
              <a:t>defy </a:t>
            </a:r>
            <a:r>
              <a:rPr lang="en-US" altLang="ko-KR" b="1" smtClean="0"/>
              <a:t>users’ expectations</a:t>
            </a:r>
            <a:r>
              <a:rPr lang="en-US" altLang="ko-KR" b="1"/>
              <a:t>, based on their descriptions, and that users </a:t>
            </a:r>
            <a:r>
              <a:rPr lang="en-US" altLang="ko-KR" b="1"/>
              <a:t>care </a:t>
            </a:r>
            <a:r>
              <a:rPr lang="en-US" altLang="ko-KR" b="1" smtClean="0"/>
              <a:t>about how </a:t>
            </a:r>
            <a:r>
              <a:rPr lang="en-US" altLang="ko-KR" b="1"/>
              <a:t>apps process their </a:t>
            </a:r>
            <a:r>
              <a:rPr lang="en-US" altLang="ko-KR" b="1"/>
              <a:t>camera </a:t>
            </a:r>
            <a:r>
              <a:rPr lang="en-US" altLang="ko-KR" b="1" smtClean="0"/>
              <a:t>data</a:t>
            </a:r>
            <a:endParaRPr lang="en-US" altLang="ko-KR" b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37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777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Critique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>
            <a:normAutofit lnSpcReduction="10000"/>
          </a:bodyPr>
          <a:lstStyle/>
          <a:p>
            <a:r>
              <a:rPr lang="ko-KR" altLang="en-US" b="1" smtClean="0"/>
              <a:t>안드로이드에서의 </a:t>
            </a:r>
            <a:r>
              <a:rPr lang="en-US" altLang="ko-KR" b="1" smtClean="0"/>
              <a:t>coarse </a:t>
            </a:r>
            <a:r>
              <a:rPr lang="ko-KR" altLang="en-US" b="1" smtClean="0"/>
              <a:t>한 </a:t>
            </a:r>
            <a:r>
              <a:rPr lang="en-US" altLang="ko-KR" b="1" smtClean="0"/>
              <a:t>camera permission </a:t>
            </a:r>
            <a:r>
              <a:rPr lang="ko-KR" altLang="en-US" b="1" smtClean="0"/>
              <a:t>으로 인해 생길 수 있는 </a:t>
            </a:r>
            <a:r>
              <a:rPr lang="en-US" altLang="ko-KR" b="1"/>
              <a:t>Visual privacy </a:t>
            </a:r>
            <a:r>
              <a:rPr lang="ko-KR" altLang="en-US" b="1"/>
              <a:t>를 </a:t>
            </a:r>
            <a:r>
              <a:rPr lang="ko-KR" altLang="en-US" b="1" smtClean="0"/>
              <a:t>다루고 있다</a:t>
            </a:r>
            <a:endParaRPr lang="en-US" altLang="ko-KR" b="1" smtClean="0"/>
          </a:p>
          <a:p>
            <a:endParaRPr lang="en-US" altLang="ko-KR" b="1" smtClean="0"/>
          </a:p>
          <a:p>
            <a:r>
              <a:rPr lang="ko-KR" altLang="en-US" b="1" smtClean="0"/>
              <a:t>실제 </a:t>
            </a:r>
            <a:r>
              <a:rPr lang="en-US" altLang="ko-KR" b="1" smtClean="0"/>
              <a:t>user study </a:t>
            </a:r>
            <a:r>
              <a:rPr lang="ko-KR" altLang="en-US" b="1" smtClean="0"/>
              <a:t>를 반영하여 시스템을 구축한 점</a:t>
            </a:r>
            <a:r>
              <a:rPr lang="en-US" altLang="ko-KR" b="1" smtClean="0"/>
              <a:t>, </a:t>
            </a:r>
            <a:r>
              <a:rPr lang="ko-KR" altLang="en-US" b="1" smtClean="0"/>
              <a:t>단순한 아이디어제시가 아닌 구현을 통해서 증명한 점</a:t>
            </a:r>
            <a:r>
              <a:rPr lang="en-US" altLang="ko-KR" b="1" smtClean="0"/>
              <a:t>, </a:t>
            </a:r>
            <a:r>
              <a:rPr lang="ko-KR" altLang="en-US" b="1" smtClean="0"/>
              <a:t>흥미로운 </a:t>
            </a:r>
            <a:r>
              <a:rPr lang="en-US" altLang="ko-KR" b="1" smtClean="0"/>
              <a:t>real-world findings </a:t>
            </a:r>
            <a:r>
              <a:rPr lang="ko-KR" altLang="en-US" b="1" smtClean="0"/>
              <a:t>에 강점이 있다고 생각한다</a:t>
            </a:r>
            <a:endParaRPr lang="en-US" altLang="ko-KR" b="1" smtClean="0"/>
          </a:p>
          <a:p>
            <a:endParaRPr lang="en-US" altLang="ko-KR" b="1" smtClean="0"/>
          </a:p>
          <a:p>
            <a:r>
              <a:rPr lang="ko-KR" altLang="en-US" b="1" smtClean="0"/>
              <a:t>하지만 </a:t>
            </a:r>
            <a:r>
              <a:rPr lang="en-US" altLang="ko-KR" b="1" smtClean="0"/>
              <a:t>large-scale </a:t>
            </a:r>
            <a:r>
              <a:rPr lang="ko-KR" altLang="en-US" b="1" smtClean="0"/>
              <a:t>이라고 보기에는 실험이 적용된 데이터셋은 너무 </a:t>
            </a:r>
            <a:r>
              <a:rPr lang="en-US" altLang="ko-KR" b="1" smtClean="0"/>
              <a:t/>
            </a:r>
            <a:br>
              <a:rPr lang="en-US" altLang="ko-KR" b="1" smtClean="0"/>
            </a:br>
            <a:r>
              <a:rPr lang="ko-KR" altLang="en-US" b="1" smtClean="0"/>
              <a:t>사이즈가 작고</a:t>
            </a:r>
            <a:r>
              <a:rPr lang="en-US" altLang="ko-KR" b="1" smtClean="0"/>
              <a:t>, time overhead </a:t>
            </a:r>
            <a:r>
              <a:rPr lang="ko-KR" altLang="en-US" b="1" smtClean="0"/>
              <a:t>가 상당한점 </a:t>
            </a:r>
            <a:r>
              <a:rPr lang="en-US" altLang="ko-KR" b="1" smtClean="0"/>
              <a:t>(25</a:t>
            </a:r>
            <a:r>
              <a:rPr lang="ko-KR" altLang="en-US" b="1" smtClean="0"/>
              <a:t>배</a:t>
            </a:r>
            <a:r>
              <a:rPr lang="en-US" altLang="ko-KR" b="1" smtClean="0"/>
              <a:t>), </a:t>
            </a:r>
            <a:r>
              <a:rPr lang="ko-KR" altLang="en-US" b="1" smtClean="0"/>
              <a:t>한계에서도 나와</a:t>
            </a:r>
            <a:r>
              <a:rPr lang="en-US" altLang="ko-KR" b="1" smtClean="0"/>
              <a:t/>
            </a:r>
            <a:br>
              <a:rPr lang="en-US" altLang="ko-KR" b="1" smtClean="0"/>
            </a:br>
            <a:r>
              <a:rPr lang="ko-KR" altLang="en-US" b="1" smtClean="0"/>
              <a:t>있지만 함수의 이름으로 </a:t>
            </a:r>
            <a:r>
              <a:rPr lang="en-US" altLang="ko-KR" b="1" smtClean="0"/>
              <a:t>feature </a:t>
            </a:r>
            <a:r>
              <a:rPr lang="ko-KR" altLang="en-US" b="1" smtClean="0"/>
              <a:t>를 선정하는것은 상당히 부족해 보인다</a:t>
            </a:r>
            <a:endParaRPr lang="en-US" altLang="ko-KR" b="1"/>
          </a:p>
          <a:p>
            <a:pPr marL="0" indent="0">
              <a:buNone/>
            </a:pPr>
            <a:endParaRPr lang="en-US" altLang="ko-KR" b="1"/>
          </a:p>
          <a:p>
            <a:pPr lvl="1"/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38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9899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39</a:t>
            </a:fld>
            <a:endParaRPr lang="ko-KR" altLang="en-US" dirty="0"/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312420" y="2881247"/>
            <a:ext cx="11567160" cy="1095507"/>
          </a:xfrm>
        </p:spPr>
        <p:txBody>
          <a:bodyPr>
            <a:noAutofit/>
          </a:bodyPr>
          <a:lstStyle/>
          <a:p>
            <a:pPr algn="ctr"/>
            <a:r>
              <a:rPr lang="en-US" altLang="ko-KR" sz="8800" dirty="0"/>
              <a:t>Thank you</a:t>
            </a:r>
            <a:br>
              <a:rPr lang="en-US" altLang="ko-KR" sz="8800" dirty="0"/>
            </a:br>
            <a:r>
              <a:rPr lang="en-US" altLang="ko-KR" sz="2800" dirty="0"/>
              <a:t>&lt;seunghoonwoo@korea.ac.kr&gt;</a:t>
            </a:r>
          </a:p>
        </p:txBody>
      </p:sp>
    </p:spTree>
    <p:extLst>
      <p:ext uri="{BB962C8B-B14F-4D97-AF65-F5344CB8AC3E}">
        <p14:creationId xmlns:p14="http://schemas.microsoft.com/office/powerpoint/2010/main" val="346333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/>
              <a:t>Findings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2052952" cy="4861569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altLang="ko-KR" b="1"/>
              <a:t>Most apps with camera-access use third-party libraries for image processing</a:t>
            </a:r>
          </a:p>
          <a:p>
            <a:pPr lvl="1"/>
            <a:r>
              <a:rPr lang="en-US" altLang="ko-KR"/>
              <a:t>It is difficult to implement image-processing algorithms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b="1"/>
              <a:t>Apps routinely defy users’ expectations</a:t>
            </a:r>
          </a:p>
          <a:p>
            <a:pPr lvl="1"/>
            <a:r>
              <a:rPr lang="en-US" altLang="ko-KR"/>
              <a:t>In 61% of apps, users are unable to identify the type of image processing</a:t>
            </a:r>
          </a:p>
          <a:p>
            <a:pPr lvl="1"/>
            <a:r>
              <a:rPr lang="en-US" altLang="ko-KR"/>
              <a:t>19% of apps extract unexpected information from camera data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b="1"/>
              <a:t>Offloading image processing is not uncommon and presents a gray area for visual privacy</a:t>
            </a:r>
          </a:p>
          <a:p>
            <a:pPr marL="914389" lvl="1" indent="-457200">
              <a:buFont typeface="+mj-lt"/>
              <a:buAutoNum type="arabicPeriod"/>
            </a:pPr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40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7680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Dataset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en-US" altLang="ko-KR" b="1"/>
              <a:t>Download and analyze </a:t>
            </a:r>
            <a:r>
              <a:rPr lang="en-US" altLang="ko-KR" b="1">
                <a:solidFill>
                  <a:srgbClr val="FF0000"/>
                </a:solidFill>
              </a:rPr>
              <a:t>230K camera-based Android apps</a:t>
            </a:r>
          </a:p>
          <a:p>
            <a:pPr lvl="1"/>
            <a:r>
              <a:rPr lang="en-US" altLang="ko-KR"/>
              <a:t>They only downloaded apps with permission </a:t>
            </a:r>
            <a:r>
              <a:rPr lang="en-US" altLang="ko-KR" b="1">
                <a:latin typeface="Consolas" panose="020B0609020204030204" pitchFamily="49" charset="0"/>
              </a:rPr>
              <a:t>“TAKE PICTURES AND VIDEOS”</a:t>
            </a:r>
          </a:p>
          <a:p>
            <a:pPr lvl="1"/>
            <a:r>
              <a:rPr lang="en-US" altLang="ko-KR"/>
              <a:t>They able to download 230K of 327K apps that had camera permission</a:t>
            </a:r>
          </a:p>
          <a:p>
            <a:pPr lvl="2"/>
            <a:r>
              <a:rPr lang="en-US" altLang="ko-KR"/>
              <a:t>The apps belong to 20 different categories</a:t>
            </a:r>
          </a:p>
          <a:p>
            <a:pPr lvl="2"/>
            <a:r>
              <a:rPr lang="en-US" altLang="ko-KR" i="1"/>
              <a:t>Only free apps!</a:t>
            </a:r>
          </a:p>
          <a:p>
            <a:pPr lvl="1"/>
            <a:endParaRPr lang="en-US" altLang="ko-KR" b="1"/>
          </a:p>
          <a:p>
            <a:pPr lvl="1"/>
            <a:endParaRPr lang="en-US" altLang="ko-KR"/>
          </a:p>
          <a:p>
            <a:pPr lvl="1"/>
            <a:endParaRPr lang="en-US" altLang="ko-KR"/>
          </a:p>
          <a:p>
            <a:pPr lvl="1"/>
            <a:endParaRPr lang="en-US" altLang="ko-KR"/>
          </a:p>
          <a:p>
            <a:pPr lvl="1"/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41</a:t>
            </a:fld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CCF2290C-DB5B-4579-AA13-DA07C0057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6475" y="3542874"/>
            <a:ext cx="4619050" cy="288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05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User study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20" y="1475732"/>
            <a:ext cx="11567160" cy="4861569"/>
          </a:xfrm>
        </p:spPr>
        <p:txBody>
          <a:bodyPr/>
          <a:lstStyle/>
          <a:p>
            <a:r>
              <a:rPr lang="en-US" altLang="ko-KR" b="1"/>
              <a:t>Collecting responses</a:t>
            </a:r>
          </a:p>
          <a:p>
            <a:pPr lvl="1"/>
            <a:r>
              <a:rPr lang="en-US" altLang="ko-KR"/>
              <a:t>Put up the user study on AMT and set its expiration period to be </a:t>
            </a:r>
            <a:r>
              <a:rPr lang="en-US" altLang="ko-KR" b="1"/>
              <a:t>10 days</a:t>
            </a:r>
          </a:p>
          <a:p>
            <a:pPr lvl="2"/>
            <a:r>
              <a:rPr lang="en-US" altLang="ko-KR"/>
              <a:t>Actually, they were able to collect the responses within </a:t>
            </a:r>
            <a:r>
              <a:rPr lang="en-US" altLang="ko-KR" b="1"/>
              <a:t>7 days</a:t>
            </a:r>
          </a:p>
          <a:p>
            <a:pPr lvl="1"/>
            <a:endParaRPr lang="en-US" altLang="ko-KR"/>
          </a:p>
          <a:p>
            <a:pPr lvl="1"/>
            <a:r>
              <a:rPr lang="en-US" altLang="ko-KR"/>
              <a:t>For each question, they collected 16 responses and they set the number of votes to </a:t>
            </a:r>
            <a:br>
              <a:rPr lang="en-US" altLang="ko-KR"/>
            </a:br>
            <a:r>
              <a:rPr lang="en-US" altLang="ko-KR"/>
              <a:t>be at least 10 in order to make a consensus</a:t>
            </a:r>
          </a:p>
          <a:p>
            <a:pPr lvl="1"/>
            <a:endParaRPr lang="en-US" altLang="ko-KR"/>
          </a:p>
          <a:p>
            <a:pPr lvl="1"/>
            <a:r>
              <a:rPr lang="en-US" altLang="ko-KR"/>
              <a:t>For stricter vetting on HIT workers,</a:t>
            </a:r>
          </a:p>
          <a:p>
            <a:pPr lvl="2"/>
            <a:r>
              <a:rPr lang="en-US" altLang="ko-KR"/>
              <a:t>They relied on AMT’s rating system where workers were selected with higher ratings</a:t>
            </a:r>
          </a:p>
          <a:p>
            <a:pPr lvl="1"/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42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2319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Evaluation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12419" y="1475732"/>
            <a:ext cx="11985841" cy="486156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ko-KR" b="1"/>
              <a:t>Measure accuracy of the prediction in classifying an image processing</a:t>
            </a:r>
          </a:p>
          <a:p>
            <a:pPr lvl="1"/>
            <a:r>
              <a:rPr lang="en-US" altLang="ko-KR"/>
              <a:t>The heterogeneity of function call sequences makes classification non-trivial</a:t>
            </a:r>
          </a:p>
          <a:p>
            <a:pPr lvl="2"/>
            <a:r>
              <a:rPr lang="en-US" altLang="ko-KR"/>
              <a:t>Developers design their apps perform the same operation even a different sequence of functions</a:t>
            </a:r>
          </a:p>
          <a:p>
            <a:pPr lvl="3"/>
            <a:r>
              <a:rPr lang="en-US" altLang="ko-KR"/>
              <a:t>E.g., some apps choose to improve the contrast of the image and threshold the image before they perform text extraction, while others tend to detect paragraph before they perform text extraction</a:t>
            </a:r>
          </a:p>
          <a:p>
            <a:pPr lvl="1"/>
            <a:r>
              <a:rPr lang="en-US" altLang="ko-KR"/>
              <a:t>Therefore, they choose topic modeling technique</a:t>
            </a:r>
          </a:p>
          <a:p>
            <a:pPr lvl="2"/>
            <a:r>
              <a:rPr lang="en-US" altLang="ko-KR"/>
              <a:t>The aim is to provide a document containing function names, thread ids and timestamps, </a:t>
            </a:r>
            <a:br>
              <a:rPr lang="en-US" altLang="ko-KR"/>
            </a:br>
            <a:r>
              <a:rPr lang="en-US" altLang="ko-KR"/>
              <a:t>and determine the image analysis performed on the camera data</a:t>
            </a:r>
          </a:p>
          <a:p>
            <a:pPr lvl="1"/>
            <a:endParaRPr lang="en-US" altLang="ko-KR" b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Computer &amp; Communication Security Lab., Korea University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501C-135A-434C-8D49-8179559783E5}" type="slidenum">
              <a:rPr lang="ko-KR" altLang="en-US" smtClean="0"/>
              <a:pPr/>
              <a:t>43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2294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381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43196</TotalTime>
  <Words>2937</Words>
  <Application>Microsoft Office PowerPoint</Application>
  <PresentationFormat>와이드스크린</PresentationFormat>
  <Paragraphs>471</Paragraphs>
  <Slides>44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44</vt:i4>
      </vt:variant>
    </vt:vector>
  </HeadingPairs>
  <TitlesOfParts>
    <vt:vector size="51" baseType="lpstr">
      <vt:lpstr>맑은 고딕</vt:lpstr>
      <vt:lpstr>Arial</vt:lpstr>
      <vt:lpstr>Calibri</vt:lpstr>
      <vt:lpstr>Consolas</vt:lpstr>
      <vt:lpstr>Times New Roman</vt:lpstr>
      <vt:lpstr>Wingdings</vt:lpstr>
      <vt:lpstr>Office 테마</vt:lpstr>
      <vt:lpstr>CamForensics: Understanding Visual Privacy Leaks  in the Wild</vt:lpstr>
      <vt:lpstr>Motivation</vt:lpstr>
      <vt:lpstr>Problem definition</vt:lpstr>
      <vt:lpstr>Previous approaches</vt:lpstr>
      <vt:lpstr>Solution</vt:lpstr>
      <vt:lpstr>Research questions</vt:lpstr>
      <vt:lpstr>Dataset</vt:lpstr>
      <vt:lpstr>Dataset</vt:lpstr>
      <vt:lpstr>Dataset</vt:lpstr>
      <vt:lpstr>Dataset</vt:lpstr>
      <vt:lpstr>Dataset</vt:lpstr>
      <vt:lpstr>User study</vt:lpstr>
      <vt:lpstr>User study</vt:lpstr>
      <vt:lpstr>User study</vt:lpstr>
      <vt:lpstr>User study</vt:lpstr>
      <vt:lpstr>User study</vt:lpstr>
      <vt:lpstr>User study</vt:lpstr>
      <vt:lpstr>User study</vt:lpstr>
      <vt:lpstr>User study</vt:lpstr>
      <vt:lpstr>System overview</vt:lpstr>
      <vt:lpstr>Implementation</vt:lpstr>
      <vt:lpstr>Implementation</vt:lpstr>
      <vt:lpstr>Implementation</vt:lpstr>
      <vt:lpstr>Implementation</vt:lpstr>
      <vt:lpstr>Implementation</vt:lpstr>
      <vt:lpstr>Implementation</vt:lpstr>
      <vt:lpstr>Implementation</vt:lpstr>
      <vt:lpstr>Implementation</vt:lpstr>
      <vt:lpstr>Evaluation</vt:lpstr>
      <vt:lpstr>Evaluation</vt:lpstr>
      <vt:lpstr>Evaluation</vt:lpstr>
      <vt:lpstr>Evaluation</vt:lpstr>
      <vt:lpstr>Evaluation</vt:lpstr>
      <vt:lpstr>Evaluation</vt:lpstr>
      <vt:lpstr>Evaluation</vt:lpstr>
      <vt:lpstr>Evaluation</vt:lpstr>
      <vt:lpstr>Future work</vt:lpstr>
      <vt:lpstr>Conclusion</vt:lpstr>
      <vt:lpstr>Critique</vt:lpstr>
      <vt:lpstr>Thank you &lt;seunghoonwoo@korea.ac.kr&gt;</vt:lpstr>
      <vt:lpstr>Findings</vt:lpstr>
      <vt:lpstr>Dataset</vt:lpstr>
      <vt:lpstr>User study</vt:lpstr>
      <vt:lpstr>Evaluation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Seulbae Kim</dc:creator>
  <cp:lastModifiedBy>Windows 사용자</cp:lastModifiedBy>
  <cp:revision>904</cp:revision>
  <cp:lastPrinted>2018-09-05T05:24:08Z</cp:lastPrinted>
  <dcterms:created xsi:type="dcterms:W3CDTF">2017-05-15T13:35:51Z</dcterms:created>
  <dcterms:modified xsi:type="dcterms:W3CDTF">2018-09-17T17:44:49Z</dcterms:modified>
</cp:coreProperties>
</file>