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1" r:id="rId5"/>
    <p:sldId id="259" r:id="rId6"/>
    <p:sldId id="262" r:id="rId7"/>
    <p:sldId id="260" r:id="rId8"/>
    <p:sldId id="263" r:id="rId9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60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112568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 smtClean="0"/>
              <a:t>Section #: Section Title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30EDBD-1C2D-4C1E-B459-B60219FAB484}" type="datetimeFigureOut">
              <a:rPr lang="ko-KR" altLang="en-US" smtClean="0"/>
              <a:t>2015-09-08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EDD84E-25D4-4983-8AA1-2863C96F08D9}" type="slidenum">
              <a:rPr lang="ko-KR" altLang="en-US" smtClean="0"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Section </a:t>
            </a:r>
            <a:r>
              <a:rPr lang="en-US" altLang="ko-KR" dirty="0" smtClean="0"/>
              <a:t>1.6: </a:t>
            </a:r>
            <a:r>
              <a:rPr lang="en-US" altLang="ko-KR" dirty="0"/>
              <a:t>Standardization process</a:t>
            </a:r>
            <a:endParaRPr lang="ko-KR" altLang="en-US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ko-KR" altLang="en-US" dirty="0" smtClean="0"/>
              <a:t>이혁기</a:t>
            </a:r>
            <a:endParaRPr lang="en-US" altLang="ko-KR" dirty="0" smtClean="0"/>
          </a:p>
          <a:p>
            <a:r>
              <a:rPr lang="en-US" altLang="ko-KR" dirty="0" smtClean="0"/>
              <a:t>2015010635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1151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Contents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Introduction</a:t>
            </a:r>
          </a:p>
          <a:p>
            <a:r>
              <a:rPr lang="en-US" altLang="ko-KR" dirty="0" smtClean="0"/>
              <a:t>IETF standards process</a:t>
            </a:r>
          </a:p>
          <a:p>
            <a:pPr lvl="1"/>
            <a:r>
              <a:rPr lang="en-US" altLang="ko-KR" dirty="0" smtClean="0"/>
              <a:t>Internet drafts(ID)</a:t>
            </a:r>
          </a:p>
          <a:p>
            <a:pPr lvl="1"/>
            <a:r>
              <a:rPr lang="en-US" altLang="ko-KR" dirty="0" smtClean="0"/>
              <a:t>Request for comments(RFC)</a:t>
            </a:r>
          </a:p>
          <a:p>
            <a:r>
              <a:rPr lang="en-US" altLang="ko-KR" dirty="0" smtClean="0"/>
              <a:t>Other standard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1195037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IETF(Internet Engineering Task Force)</a:t>
            </a:r>
          </a:p>
          <a:p>
            <a:pPr lvl="1"/>
            <a:r>
              <a:rPr lang="en-US" altLang="ko-KR" dirty="0" smtClean="0"/>
              <a:t>TCP/IP </a:t>
            </a:r>
            <a:r>
              <a:rPr lang="ko-KR" altLang="en-US" dirty="0" smtClean="0"/>
              <a:t>등의 인터넷 표준기술을 제정하는 국제 표준화 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1</a:t>
            </a:r>
            <a:r>
              <a:rPr lang="ko-KR" altLang="en-US" dirty="0" smtClean="0"/>
              <a:t>년에 </a:t>
            </a:r>
            <a:r>
              <a:rPr lang="en-US" altLang="ko-KR" dirty="0" smtClean="0"/>
              <a:t>3</a:t>
            </a:r>
            <a:r>
              <a:rPr lang="ko-KR" altLang="en-US" dirty="0" smtClean="0"/>
              <a:t>회의 공식회의를 통해 표준화 작업 진행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RFC(Request For Comments) </a:t>
            </a:r>
            <a:r>
              <a:rPr lang="ko-KR" altLang="en-US" dirty="0" smtClean="0"/>
              <a:t>형태로 표준문서를 출간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IRTF(Internet Research Task Force)</a:t>
            </a:r>
          </a:p>
          <a:p>
            <a:pPr lvl="1"/>
            <a:r>
              <a:rPr lang="ko-KR" altLang="en-US" dirty="0" smtClean="0"/>
              <a:t>인터넷 관련 선행연구를 위한 기구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IETF</a:t>
            </a:r>
            <a:r>
              <a:rPr lang="ko-KR" altLang="en-US" dirty="0" smtClean="0"/>
              <a:t>에서 표준화 작업을 진행하기 전 연구 및 검토 진행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en-US" altLang="ko-KR" dirty="0" smtClean="0"/>
              <a:t>IAB(Internet Architecture Board)</a:t>
            </a:r>
          </a:p>
          <a:p>
            <a:pPr lvl="1"/>
            <a:r>
              <a:rPr lang="en-US" altLang="ko-KR" dirty="0" smtClean="0"/>
              <a:t>IETF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IRTF</a:t>
            </a:r>
            <a:r>
              <a:rPr lang="ko-KR" altLang="en-US" dirty="0" smtClean="0"/>
              <a:t>의 상위조직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각 기구들의 임원 임명</a:t>
            </a:r>
            <a:r>
              <a:rPr lang="en-US" altLang="ko-KR" dirty="0" smtClean="0"/>
              <a:t>/</a:t>
            </a:r>
            <a:r>
              <a:rPr lang="ko-KR" altLang="en-US" dirty="0" smtClean="0"/>
              <a:t>승인 및 견제 역할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27172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모서리가 둥근 직사각형 14"/>
          <p:cNvSpPr/>
          <p:nvPr/>
        </p:nvSpPr>
        <p:spPr>
          <a:xfrm>
            <a:off x="179512" y="3068960"/>
            <a:ext cx="3816424" cy="3240360"/>
          </a:xfrm>
          <a:prstGeom prst="round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Introduction</a:t>
            </a:r>
            <a:endParaRPr lang="ko-KR" altLang="en-US" dirty="0"/>
          </a:p>
        </p:txBody>
      </p:sp>
      <p:sp>
        <p:nvSpPr>
          <p:cNvPr id="5" name="직사각형 4"/>
          <p:cNvSpPr/>
          <p:nvPr/>
        </p:nvSpPr>
        <p:spPr>
          <a:xfrm>
            <a:off x="2987824" y="1268760"/>
            <a:ext cx="3066965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/>
              <a:t>ISOC</a:t>
            </a:r>
          </a:p>
          <a:p>
            <a:pPr algn="ctr"/>
            <a:r>
              <a:rPr lang="en-US" altLang="ko-KR" dirty="0"/>
              <a:t>Internet </a:t>
            </a:r>
            <a:r>
              <a:rPr lang="en-US" altLang="ko-KR" dirty="0" err="1" smtClean="0"/>
              <a:t>SOCiety</a:t>
            </a:r>
            <a:endParaRPr lang="ko-KR" altLang="en-US" dirty="0"/>
          </a:p>
        </p:txBody>
      </p:sp>
      <p:sp>
        <p:nvSpPr>
          <p:cNvPr id="8" name="직사각형 7"/>
          <p:cNvSpPr/>
          <p:nvPr/>
        </p:nvSpPr>
        <p:spPr>
          <a:xfrm>
            <a:off x="2987824" y="2204864"/>
            <a:ext cx="3066965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IAB</a:t>
            </a:r>
            <a:endParaRPr lang="en-US" altLang="ko-KR" dirty="0"/>
          </a:p>
          <a:p>
            <a:pPr algn="ctr"/>
            <a:r>
              <a:rPr lang="en-US" altLang="ko-KR" dirty="0"/>
              <a:t>Internet </a:t>
            </a:r>
            <a:r>
              <a:rPr lang="en-US" altLang="ko-KR" dirty="0" smtClean="0"/>
              <a:t>Architecture Board</a:t>
            </a:r>
            <a:endParaRPr lang="ko-KR" altLang="en-US" dirty="0"/>
          </a:p>
        </p:txBody>
      </p:sp>
      <p:sp>
        <p:nvSpPr>
          <p:cNvPr id="9" name="직사각형 8"/>
          <p:cNvSpPr/>
          <p:nvPr/>
        </p:nvSpPr>
        <p:spPr>
          <a:xfrm>
            <a:off x="251520" y="3501008"/>
            <a:ext cx="3711028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IRSG</a:t>
            </a:r>
          </a:p>
          <a:p>
            <a:pPr algn="ctr"/>
            <a:r>
              <a:rPr lang="en-US" altLang="ko-KR" sz="1600" dirty="0" smtClean="0"/>
              <a:t>Internet Research Steering Group</a:t>
            </a:r>
            <a:endParaRPr lang="ko-KR" altLang="en-US" dirty="0"/>
          </a:p>
        </p:txBody>
      </p:sp>
      <p:sp>
        <p:nvSpPr>
          <p:cNvPr id="11" name="직사각형 10"/>
          <p:cNvSpPr/>
          <p:nvPr/>
        </p:nvSpPr>
        <p:spPr>
          <a:xfrm>
            <a:off x="323528" y="4653136"/>
            <a:ext cx="1584176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Research</a:t>
            </a:r>
            <a:br>
              <a:rPr lang="en-US" altLang="ko-KR" dirty="0" smtClean="0"/>
            </a:br>
            <a:r>
              <a:rPr lang="en-US" altLang="ko-KR" dirty="0" smtClean="0"/>
              <a:t>group</a:t>
            </a:r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204390" y="4653136"/>
            <a:ext cx="1584176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Research</a:t>
            </a:r>
            <a:br>
              <a:rPr lang="en-US" altLang="ko-KR" dirty="0" smtClean="0"/>
            </a:br>
            <a:r>
              <a:rPr lang="en-US" altLang="ko-KR" dirty="0" smtClean="0"/>
              <a:t>group</a:t>
            </a:r>
            <a:endParaRPr lang="ko-KR" altLang="en-US" dirty="0"/>
          </a:p>
        </p:txBody>
      </p:sp>
      <p:sp>
        <p:nvSpPr>
          <p:cNvPr id="24" name="모서리가 둥근 직사각형 23"/>
          <p:cNvSpPr/>
          <p:nvPr/>
        </p:nvSpPr>
        <p:spPr>
          <a:xfrm>
            <a:off x="5076056" y="3068960"/>
            <a:ext cx="3816424" cy="3240360"/>
          </a:xfrm>
          <a:prstGeom prst="round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148064" y="3501008"/>
            <a:ext cx="3727722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IESG</a:t>
            </a:r>
          </a:p>
          <a:p>
            <a:pPr algn="ctr"/>
            <a:r>
              <a:rPr lang="en-US" altLang="ko-KR" sz="1600" dirty="0" smtClean="0"/>
              <a:t>Internet Engineering Steering Group</a:t>
            </a:r>
            <a:endParaRPr lang="ko-KR" altLang="en-US" sz="1700" dirty="0"/>
          </a:p>
        </p:txBody>
      </p:sp>
      <p:sp>
        <p:nvSpPr>
          <p:cNvPr id="26" name="직사각형 25"/>
          <p:cNvSpPr/>
          <p:nvPr/>
        </p:nvSpPr>
        <p:spPr>
          <a:xfrm>
            <a:off x="5220072" y="4675975"/>
            <a:ext cx="1584176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Working</a:t>
            </a:r>
            <a:br>
              <a:rPr lang="en-US" altLang="ko-KR" dirty="0" smtClean="0"/>
            </a:br>
            <a:r>
              <a:rPr lang="en-US" altLang="ko-KR" dirty="0" smtClean="0"/>
              <a:t>group</a:t>
            </a:r>
            <a:endParaRPr lang="ko-KR" altLang="en-US" dirty="0"/>
          </a:p>
        </p:txBody>
      </p:sp>
      <p:sp>
        <p:nvSpPr>
          <p:cNvPr id="27" name="직사각형 26"/>
          <p:cNvSpPr/>
          <p:nvPr/>
        </p:nvSpPr>
        <p:spPr>
          <a:xfrm>
            <a:off x="7100934" y="4675975"/>
            <a:ext cx="1584176" cy="720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/>
              <a:t>Working</a:t>
            </a:r>
            <a:br>
              <a:rPr lang="en-US" altLang="ko-KR" dirty="0" smtClean="0"/>
            </a:br>
            <a:r>
              <a:rPr lang="en-US" altLang="ko-KR" dirty="0" smtClean="0"/>
              <a:t>group</a:t>
            </a:r>
            <a:endParaRPr lang="ko-KR" altLang="en-US" dirty="0"/>
          </a:p>
        </p:txBody>
      </p:sp>
      <p:cxnSp>
        <p:nvCxnSpPr>
          <p:cNvPr id="29" name="꺾인 연결선 28"/>
          <p:cNvCxnSpPr>
            <a:stCxn id="9" idx="0"/>
            <a:endCxn id="25" idx="0"/>
          </p:cNvCxnSpPr>
          <p:nvPr/>
        </p:nvCxnSpPr>
        <p:spPr>
          <a:xfrm rot="5400000" flipH="1" flipV="1">
            <a:off x="4559479" y="1048563"/>
            <a:ext cx="12700" cy="4904891"/>
          </a:xfrm>
          <a:prstGeom prst="bentConnector3">
            <a:avLst>
              <a:gd name="adj1" fmla="val 1800000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/>
          <p:cNvCxnSpPr>
            <a:stCxn id="8" idx="2"/>
          </p:cNvCxnSpPr>
          <p:nvPr/>
        </p:nvCxnSpPr>
        <p:spPr>
          <a:xfrm flipH="1">
            <a:off x="4521306" y="2924944"/>
            <a:ext cx="1" cy="3600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그룹 37"/>
          <p:cNvGrpSpPr/>
          <p:nvPr/>
        </p:nvGrpSpPr>
        <p:grpSpPr>
          <a:xfrm>
            <a:off x="1214909" y="4213616"/>
            <a:ext cx="1745630" cy="481284"/>
            <a:chOff x="2259433" y="3077344"/>
            <a:chExt cx="4904891" cy="646517"/>
          </a:xfrm>
        </p:grpSpPr>
        <p:cxnSp>
          <p:nvCxnSpPr>
            <p:cNvPr id="34" name="꺾인 연결선 33"/>
            <p:cNvCxnSpPr/>
            <p:nvPr/>
          </p:nvCxnSpPr>
          <p:spPr>
            <a:xfrm rot="16200000" flipH="1">
              <a:off x="4676652" y="1236189"/>
              <a:ext cx="70453" cy="4904891"/>
            </a:xfrm>
            <a:prstGeom prst="bentConnector3">
              <a:avLst>
                <a:gd name="adj1" fmla="val -32447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직선 연결선 34"/>
            <p:cNvCxnSpPr/>
            <p:nvPr/>
          </p:nvCxnSpPr>
          <p:spPr>
            <a:xfrm flipH="1">
              <a:off x="4673706" y="3077344"/>
              <a:ext cx="1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그룹 38"/>
          <p:cNvGrpSpPr/>
          <p:nvPr/>
        </p:nvGrpSpPr>
        <p:grpSpPr>
          <a:xfrm>
            <a:off x="6228119" y="4221088"/>
            <a:ext cx="1745630" cy="481284"/>
            <a:chOff x="2259433" y="3077344"/>
            <a:chExt cx="4904891" cy="646517"/>
          </a:xfrm>
        </p:grpSpPr>
        <p:cxnSp>
          <p:nvCxnSpPr>
            <p:cNvPr id="40" name="꺾인 연결선 39"/>
            <p:cNvCxnSpPr/>
            <p:nvPr/>
          </p:nvCxnSpPr>
          <p:spPr>
            <a:xfrm rot="16200000" flipH="1">
              <a:off x="4676652" y="1236189"/>
              <a:ext cx="70453" cy="4904891"/>
            </a:xfrm>
            <a:prstGeom prst="bentConnector3">
              <a:avLst>
                <a:gd name="adj1" fmla="val -324472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직선 연결선 40"/>
            <p:cNvCxnSpPr/>
            <p:nvPr/>
          </p:nvCxnSpPr>
          <p:spPr>
            <a:xfrm flipH="1">
              <a:off x="4673706" y="3077344"/>
              <a:ext cx="1" cy="3600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직사각형 41"/>
          <p:cNvSpPr/>
          <p:nvPr/>
        </p:nvSpPr>
        <p:spPr>
          <a:xfrm>
            <a:off x="1439709" y="5775020"/>
            <a:ext cx="1268859" cy="426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IRTF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44" name="직사각형 43"/>
          <p:cNvSpPr/>
          <p:nvPr/>
        </p:nvSpPr>
        <p:spPr>
          <a:xfrm>
            <a:off x="6452919" y="5750295"/>
            <a:ext cx="1268859" cy="42628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 smtClean="0">
                <a:solidFill>
                  <a:schemeClr val="tx1"/>
                </a:solidFill>
              </a:rPr>
              <a:t>IETF</a:t>
            </a:r>
            <a:endParaRPr lang="ko-KR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4507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IETF standards process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Internet drafts (ID)</a:t>
            </a:r>
          </a:p>
          <a:p>
            <a:pPr lvl="1"/>
            <a:r>
              <a:rPr lang="en-US" altLang="ko-KR" dirty="0" smtClean="0"/>
              <a:t>IETF </a:t>
            </a:r>
            <a:r>
              <a:rPr lang="ko-KR" altLang="en-US" dirty="0" smtClean="0"/>
              <a:t>표준화의 시작점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RFC </a:t>
            </a:r>
            <a:r>
              <a:rPr lang="ko-KR" altLang="en-US" dirty="0" smtClean="0"/>
              <a:t>승인 이전의 문서</a:t>
            </a:r>
            <a:endParaRPr lang="en-US" altLang="ko-KR" dirty="0" smtClean="0"/>
          </a:p>
          <a:p>
            <a:r>
              <a:rPr lang="en-US" altLang="ko-KR" dirty="0" smtClean="0"/>
              <a:t>Request For Comments (RFC)</a:t>
            </a:r>
          </a:p>
          <a:p>
            <a:pPr lvl="1"/>
            <a:r>
              <a:rPr lang="ko-KR" altLang="en-US" dirty="0" smtClean="0"/>
              <a:t>모든 </a:t>
            </a:r>
            <a:r>
              <a:rPr lang="en-US" altLang="ko-KR" dirty="0" smtClean="0"/>
              <a:t>IETF </a:t>
            </a:r>
            <a:r>
              <a:rPr lang="ko-KR" altLang="en-US" dirty="0" smtClean="0"/>
              <a:t>공식문서는 </a:t>
            </a:r>
            <a:r>
              <a:rPr lang="en-US" altLang="ko-KR" dirty="0" smtClean="0"/>
              <a:t>RFC </a:t>
            </a:r>
            <a:r>
              <a:rPr lang="ko-KR" altLang="en-US" dirty="0" smtClean="0"/>
              <a:t>형태로 출간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ID</a:t>
            </a:r>
            <a:r>
              <a:rPr lang="ko-KR" altLang="en-US" dirty="0" smtClean="0"/>
              <a:t>형태의 문서를 수정 및 보완을 거친 뒤 </a:t>
            </a:r>
            <a:r>
              <a:rPr lang="en-US" altLang="ko-KR" dirty="0" smtClean="0"/>
              <a:t>RFC editor</a:t>
            </a:r>
            <a:r>
              <a:rPr lang="ko-KR" altLang="en-US" dirty="0" smtClean="0"/>
              <a:t>에 의해 출간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수 페이지에서 수백 페이지까지 다양함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새로운 문서에 더 높은 번호 부여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기존의 </a:t>
            </a:r>
            <a:r>
              <a:rPr lang="en-US" altLang="ko-KR" dirty="0" smtClean="0"/>
              <a:t>RFC</a:t>
            </a:r>
            <a:r>
              <a:rPr lang="ko-KR" altLang="en-US" dirty="0" smtClean="0"/>
              <a:t>문서가 새로운 문서에 의해 개정될 경우 새로운 문서는 별도의 </a:t>
            </a:r>
            <a:r>
              <a:rPr lang="en-US" altLang="ko-KR" dirty="0" smtClean="0"/>
              <a:t>RFC </a:t>
            </a:r>
            <a:r>
              <a:rPr lang="ko-KR" altLang="en-US" dirty="0" smtClean="0"/>
              <a:t>문서번호를 받고 기존의 문서를 </a:t>
            </a:r>
            <a:r>
              <a:rPr lang="en-US" altLang="ko-KR" dirty="0" smtClean="0"/>
              <a:t>Historic RFCs</a:t>
            </a:r>
            <a:r>
              <a:rPr lang="ko-KR" altLang="en-US" dirty="0" smtClean="0"/>
              <a:t>로 분류</a:t>
            </a:r>
            <a:endParaRPr lang="en-US" altLang="ko-KR" dirty="0" smtClean="0"/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945925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IETF standards </a:t>
            </a:r>
            <a:r>
              <a:rPr lang="en-US" altLang="ko-KR" dirty="0" smtClean="0"/>
              <a:t>process (Cont.)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1"/>
            <a:r>
              <a:rPr lang="en-US" altLang="ko-KR" dirty="0" smtClean="0"/>
              <a:t>Standard Track</a:t>
            </a:r>
            <a:r>
              <a:rPr lang="ko-KR" altLang="en-US" dirty="0" smtClean="0"/>
              <a:t>과 </a:t>
            </a:r>
            <a:r>
              <a:rPr lang="en-US" altLang="ko-KR" dirty="0" smtClean="0"/>
              <a:t>Non-standard Track</a:t>
            </a:r>
            <a:r>
              <a:rPr lang="ko-KR" altLang="en-US" dirty="0" smtClean="0"/>
              <a:t>으로 구분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Standard track</a:t>
            </a:r>
            <a:r>
              <a:rPr lang="ko-KR" altLang="en-US" dirty="0" smtClean="0"/>
              <a:t>의 </a:t>
            </a:r>
            <a:r>
              <a:rPr lang="en-US" altLang="ko-KR" dirty="0" smtClean="0"/>
              <a:t>RFC</a:t>
            </a:r>
            <a:r>
              <a:rPr lang="ko-KR" altLang="en-US" dirty="0" smtClean="0"/>
              <a:t>만 표준으로 인정</a:t>
            </a:r>
            <a:endParaRPr lang="en-US" altLang="ko-KR" dirty="0" smtClean="0"/>
          </a:p>
          <a:p>
            <a:pPr lvl="1"/>
            <a:endParaRPr lang="en-US" altLang="ko-KR" dirty="0" smtClean="0"/>
          </a:p>
          <a:p>
            <a:endParaRPr lang="ko-KR" altLang="en-US" dirty="0"/>
          </a:p>
        </p:txBody>
      </p:sp>
      <p:grpSp>
        <p:nvGrpSpPr>
          <p:cNvPr id="11" name="그룹 10"/>
          <p:cNvGrpSpPr/>
          <p:nvPr/>
        </p:nvGrpSpPr>
        <p:grpSpPr>
          <a:xfrm>
            <a:off x="971600" y="3050163"/>
            <a:ext cx="7151289" cy="3384376"/>
            <a:chOff x="1165127" y="4509120"/>
            <a:chExt cx="6329822" cy="2088232"/>
          </a:xfrm>
        </p:grpSpPr>
        <p:sp>
          <p:nvSpPr>
            <p:cNvPr id="4" name="직사각형 3"/>
            <p:cNvSpPr/>
            <p:nvPr/>
          </p:nvSpPr>
          <p:spPr>
            <a:xfrm>
              <a:off x="3256618" y="4509120"/>
              <a:ext cx="1881305" cy="360040"/>
            </a:xfrm>
            <a:prstGeom prst="rect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Internet Draft</a:t>
              </a:r>
              <a:endParaRPr lang="ko-KR" altLang="en-US" sz="1400" dirty="0"/>
            </a:p>
          </p:txBody>
        </p:sp>
        <p:sp>
          <p:nvSpPr>
            <p:cNvPr id="5" name="직사각형 4"/>
            <p:cNvSpPr/>
            <p:nvPr/>
          </p:nvSpPr>
          <p:spPr>
            <a:xfrm>
              <a:off x="3256618" y="4941168"/>
              <a:ext cx="1881305" cy="3600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Proposed Standard</a:t>
              </a:r>
              <a:endParaRPr lang="ko-KR" altLang="en-US" sz="1400" dirty="0"/>
            </a:p>
          </p:txBody>
        </p:sp>
        <p:sp>
          <p:nvSpPr>
            <p:cNvPr id="6" name="직사각형 5"/>
            <p:cNvSpPr/>
            <p:nvPr/>
          </p:nvSpPr>
          <p:spPr>
            <a:xfrm>
              <a:off x="3256617" y="5373216"/>
              <a:ext cx="1881305" cy="3600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Draft Standard</a:t>
              </a:r>
              <a:endParaRPr lang="ko-KR" altLang="en-US" sz="1400" dirty="0"/>
            </a:p>
          </p:txBody>
        </p:sp>
        <p:sp>
          <p:nvSpPr>
            <p:cNvPr id="7" name="직사각형 6"/>
            <p:cNvSpPr/>
            <p:nvPr/>
          </p:nvSpPr>
          <p:spPr>
            <a:xfrm>
              <a:off x="3256616" y="5805264"/>
              <a:ext cx="1881305" cy="36004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Internet Standard</a:t>
              </a:r>
              <a:endParaRPr lang="ko-KR" altLang="en-US" sz="1400" dirty="0"/>
            </a:p>
          </p:txBody>
        </p:sp>
        <p:sp>
          <p:nvSpPr>
            <p:cNvPr id="8" name="직사각형 7"/>
            <p:cNvSpPr/>
            <p:nvPr/>
          </p:nvSpPr>
          <p:spPr>
            <a:xfrm>
              <a:off x="3256615" y="6237312"/>
              <a:ext cx="1881305" cy="36004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Historic</a:t>
              </a:r>
              <a:endParaRPr lang="ko-KR" altLang="en-US" sz="1400" dirty="0"/>
            </a:p>
          </p:txBody>
        </p:sp>
        <p:sp>
          <p:nvSpPr>
            <p:cNvPr id="9" name="직사각형 8"/>
            <p:cNvSpPr/>
            <p:nvPr/>
          </p:nvSpPr>
          <p:spPr>
            <a:xfrm>
              <a:off x="1165127" y="5301208"/>
              <a:ext cx="1554797" cy="36004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Experimental</a:t>
              </a:r>
              <a:endParaRPr lang="ko-KR" altLang="en-US" sz="1400" dirty="0"/>
            </a:p>
          </p:txBody>
        </p:sp>
        <p:sp>
          <p:nvSpPr>
            <p:cNvPr id="10" name="직사각형 9"/>
            <p:cNvSpPr/>
            <p:nvPr/>
          </p:nvSpPr>
          <p:spPr>
            <a:xfrm>
              <a:off x="5940152" y="5301208"/>
              <a:ext cx="1554797" cy="36004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400" dirty="0" smtClean="0"/>
                <a:t>Informational</a:t>
              </a:r>
              <a:endParaRPr lang="ko-KR" altLang="en-US" sz="1400" dirty="0"/>
            </a:p>
          </p:txBody>
        </p:sp>
        <p:cxnSp>
          <p:nvCxnSpPr>
            <p:cNvPr id="12" name="직선 화살표 연결선 11"/>
            <p:cNvCxnSpPr>
              <a:stCxn id="4" idx="2"/>
              <a:endCxn id="5" idx="0"/>
            </p:cNvCxnSpPr>
            <p:nvPr/>
          </p:nvCxnSpPr>
          <p:spPr>
            <a:xfrm>
              <a:off x="4197271" y="4869160"/>
              <a:ext cx="0" cy="72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직선 화살표 연결선 12"/>
            <p:cNvCxnSpPr/>
            <p:nvPr/>
          </p:nvCxnSpPr>
          <p:spPr>
            <a:xfrm>
              <a:off x="4211960" y="5301208"/>
              <a:ext cx="0" cy="72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직선 화살표 연결선 13"/>
            <p:cNvCxnSpPr/>
            <p:nvPr/>
          </p:nvCxnSpPr>
          <p:spPr>
            <a:xfrm>
              <a:off x="4211960" y="5733256"/>
              <a:ext cx="0" cy="72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직선 화살표 연결선 14"/>
            <p:cNvCxnSpPr/>
            <p:nvPr/>
          </p:nvCxnSpPr>
          <p:spPr>
            <a:xfrm>
              <a:off x="4211960" y="6165304"/>
              <a:ext cx="0" cy="7200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꺾인 연결선 16"/>
            <p:cNvCxnSpPr>
              <a:stCxn id="4" idx="1"/>
              <a:endCxn id="9" idx="0"/>
            </p:cNvCxnSpPr>
            <p:nvPr/>
          </p:nvCxnSpPr>
          <p:spPr>
            <a:xfrm rot="10800000" flipV="1">
              <a:off x="1942526" y="4689140"/>
              <a:ext cx="1314092" cy="61206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꺾인 연결선 20"/>
            <p:cNvCxnSpPr>
              <a:stCxn id="4" idx="3"/>
              <a:endCxn id="10" idx="0"/>
            </p:cNvCxnSpPr>
            <p:nvPr/>
          </p:nvCxnSpPr>
          <p:spPr>
            <a:xfrm>
              <a:off x="5137923" y="4689140"/>
              <a:ext cx="1579628" cy="612068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꺾인 연결선 22"/>
            <p:cNvCxnSpPr>
              <a:stCxn id="9" idx="2"/>
              <a:endCxn id="8" idx="1"/>
            </p:cNvCxnSpPr>
            <p:nvPr/>
          </p:nvCxnSpPr>
          <p:spPr>
            <a:xfrm rot="16200000" flipH="1">
              <a:off x="2221528" y="5382245"/>
              <a:ext cx="756084" cy="1314089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꺾인 연결선 24"/>
            <p:cNvCxnSpPr>
              <a:stCxn id="10" idx="2"/>
              <a:endCxn id="8" idx="3"/>
            </p:cNvCxnSpPr>
            <p:nvPr/>
          </p:nvCxnSpPr>
          <p:spPr>
            <a:xfrm rot="5400000">
              <a:off x="5549694" y="5249475"/>
              <a:ext cx="756084" cy="1579631"/>
            </a:xfrm>
            <a:prstGeom prst="bentConnector2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94591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Other standard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IEEE</a:t>
            </a:r>
          </a:p>
          <a:p>
            <a:pPr lvl="1"/>
            <a:r>
              <a:rPr lang="en-US" altLang="ko-KR" dirty="0" smtClean="0"/>
              <a:t>Wi-Fi, Ethernet</a:t>
            </a:r>
          </a:p>
          <a:p>
            <a:r>
              <a:rPr lang="en-US" altLang="ko-KR" dirty="0" smtClean="0"/>
              <a:t>W3C</a:t>
            </a:r>
          </a:p>
          <a:p>
            <a:pPr lvl="1"/>
            <a:r>
              <a:rPr lang="en-US" altLang="ko-KR" dirty="0" smtClean="0"/>
              <a:t>Application-layer (Web technologies)</a:t>
            </a:r>
          </a:p>
          <a:p>
            <a:r>
              <a:rPr lang="en-US" altLang="ko-KR" dirty="0" smtClean="0"/>
              <a:t>ITU</a:t>
            </a:r>
          </a:p>
          <a:p>
            <a:pPr lvl="1"/>
            <a:r>
              <a:rPr lang="en-US" altLang="ko-KR" dirty="0" smtClean="0"/>
              <a:t>Telephone and cellular networks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897876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 smtClean="0"/>
              <a:t>Q&amp;A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Thank you!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5417363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</TotalTime>
  <Words>236</Words>
  <Application>Microsoft Office PowerPoint</Application>
  <PresentationFormat>화면 슬라이드 쇼(4:3)</PresentationFormat>
  <Paragraphs>66</Paragraphs>
  <Slides>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8</vt:i4>
      </vt:variant>
    </vt:vector>
  </HeadingPairs>
  <TitlesOfParts>
    <vt:vector size="11" baseType="lpstr">
      <vt:lpstr>맑은 고딕</vt:lpstr>
      <vt:lpstr>Arial</vt:lpstr>
      <vt:lpstr>Office 테마</vt:lpstr>
      <vt:lpstr>Section 1.6: Standardization process</vt:lpstr>
      <vt:lpstr>Contents</vt:lpstr>
      <vt:lpstr>Introduction</vt:lpstr>
      <vt:lpstr>Introduction</vt:lpstr>
      <vt:lpstr>IETF standards process</vt:lpstr>
      <vt:lpstr>IETF standards process (Cont.)</vt:lpstr>
      <vt:lpstr>Other standard</vt:lpstr>
      <vt:lpstr>Q&amp;A</vt:lpstr>
    </vt:vector>
  </TitlesOfParts>
  <Company>R&amp;D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Section #: Section Title</dc:title>
  <dc:creator>Microsoft Corporation</dc:creator>
  <cp:lastModifiedBy>hyukki</cp:lastModifiedBy>
  <cp:revision>21</cp:revision>
  <dcterms:created xsi:type="dcterms:W3CDTF">2006-10-05T04:04:58Z</dcterms:created>
  <dcterms:modified xsi:type="dcterms:W3CDTF">2015-09-08T10:39:34Z</dcterms:modified>
</cp:coreProperties>
</file>