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64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8" autoAdjust="0"/>
    <p:restoredTop sz="72315" autoAdjust="0"/>
  </p:normalViewPr>
  <p:slideViewPr>
    <p:cSldViewPr snapToGrid="0">
      <p:cViewPr varScale="1">
        <p:scale>
          <a:sx n="88" d="100"/>
          <a:sy n="88" d="100"/>
        </p:scale>
        <p:origin x="118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13DFFD-42D4-4779-90D7-EBBA99F00740}" type="datetimeFigureOut">
              <a:rPr lang="ko-KR" altLang="en-US" smtClean="0"/>
              <a:t>2014-07-08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CB563-2444-4017-B210-15E1B2A9F1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4492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CB563-2444-4017-B210-15E1B2A9F1ED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1388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CB563-2444-4017-B210-15E1B2A9F1ED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748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CB563-2444-4017-B210-15E1B2A9F1ED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3714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CB563-2444-4017-B210-15E1B2A9F1ED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5586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CB563-2444-4017-B210-15E1B2A9F1ED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2208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CB563-2444-4017-B210-15E1B2A9F1ED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5272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CB563-2444-4017-B210-15E1B2A9F1ED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4860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CB563-2444-4017-B210-15E1B2A9F1ED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63301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CB563-2444-4017-B210-15E1B2A9F1ED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0460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CB563-2444-4017-B210-15E1B2A9F1ED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3001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CB563-2444-4017-B210-15E1B2A9F1ED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75824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CB563-2444-4017-B210-15E1B2A9F1ED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35554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CB563-2444-4017-B210-15E1B2A9F1ED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0772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38A7A-D780-44E2-8485-7473A15C9BFC}" type="datetimeFigureOut">
              <a:rPr lang="ko-KR" altLang="en-US" smtClean="0"/>
              <a:t>2014-07-08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8D09C-D0F0-413F-B6D1-E1D5D96E1F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0091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38A7A-D780-44E2-8485-7473A15C9BFC}" type="datetimeFigureOut">
              <a:rPr lang="ko-KR" altLang="en-US" smtClean="0"/>
              <a:t>2014-07-08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8D09C-D0F0-413F-B6D1-E1D5D96E1F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7296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38A7A-D780-44E2-8485-7473A15C9BFC}" type="datetimeFigureOut">
              <a:rPr lang="ko-KR" altLang="en-US" smtClean="0"/>
              <a:t>2014-07-08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8D09C-D0F0-413F-B6D1-E1D5D96E1F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116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38A7A-D780-44E2-8485-7473A15C9BFC}" type="datetimeFigureOut">
              <a:rPr lang="ko-KR" altLang="en-US" smtClean="0"/>
              <a:t>2014-07-08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8D09C-D0F0-413F-B6D1-E1D5D96E1F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0222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38A7A-D780-44E2-8485-7473A15C9BFC}" type="datetimeFigureOut">
              <a:rPr lang="ko-KR" altLang="en-US" smtClean="0"/>
              <a:t>2014-07-08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8D09C-D0F0-413F-B6D1-E1D5D96E1F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1296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38A7A-D780-44E2-8485-7473A15C9BFC}" type="datetimeFigureOut">
              <a:rPr lang="ko-KR" altLang="en-US" smtClean="0"/>
              <a:t>2014-07-08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8D09C-D0F0-413F-B6D1-E1D5D96E1F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4595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38A7A-D780-44E2-8485-7473A15C9BFC}" type="datetimeFigureOut">
              <a:rPr lang="ko-KR" altLang="en-US" smtClean="0"/>
              <a:t>2014-07-08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8D09C-D0F0-413F-B6D1-E1D5D96E1F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8002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38A7A-D780-44E2-8485-7473A15C9BFC}" type="datetimeFigureOut">
              <a:rPr lang="ko-KR" altLang="en-US" smtClean="0"/>
              <a:t>2014-07-08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8D09C-D0F0-413F-B6D1-E1D5D96E1F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867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38A7A-D780-44E2-8485-7473A15C9BFC}" type="datetimeFigureOut">
              <a:rPr lang="ko-KR" altLang="en-US" smtClean="0"/>
              <a:t>2014-07-08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8D09C-D0F0-413F-B6D1-E1D5D96E1F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192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38A7A-D780-44E2-8485-7473A15C9BFC}" type="datetimeFigureOut">
              <a:rPr lang="ko-KR" altLang="en-US" smtClean="0"/>
              <a:t>2014-07-08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8D09C-D0F0-413F-B6D1-E1D5D96E1F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6060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38A7A-D780-44E2-8485-7473A15C9BFC}" type="datetimeFigureOut">
              <a:rPr lang="ko-KR" altLang="en-US" smtClean="0"/>
              <a:t>2014-07-08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8D09C-D0F0-413F-B6D1-E1D5D96E1F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519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38A7A-D780-44E2-8485-7473A15C9BFC}" type="datetimeFigureOut">
              <a:rPr lang="ko-KR" altLang="en-US" smtClean="0"/>
              <a:t>2014-07-08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8D09C-D0F0-413F-B6D1-E1D5D96E1F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5384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tm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Wearable System That Knows Who Wears It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53533" y="3509964"/>
            <a:ext cx="10684933" cy="2010304"/>
          </a:xfrm>
          <a:ln>
            <a:solidFill>
              <a:srgbClr val="00B0F0"/>
            </a:solidFill>
          </a:ln>
        </p:spPr>
        <p:txBody>
          <a:bodyPr numCol="5"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ko-KR" sz="1600" dirty="0"/>
              <a:t>Cory </a:t>
            </a:r>
            <a:r>
              <a:rPr lang="en-US" altLang="ko-KR" sz="1600" dirty="0" smtClean="0"/>
              <a:t>Cornelius </a:t>
            </a:r>
          </a:p>
          <a:p>
            <a:pPr>
              <a:lnSpc>
                <a:spcPct val="100000"/>
              </a:lnSpc>
            </a:pPr>
            <a:r>
              <a:rPr lang="en-US" altLang="ko-KR" sz="1600" dirty="0" smtClean="0"/>
              <a:t>Security and Privacy          Research             Intel Labs      Hillsboro</a:t>
            </a:r>
            <a:r>
              <a:rPr lang="en-US" altLang="ko-KR" sz="1600" dirty="0"/>
              <a:t>, </a:t>
            </a:r>
            <a:r>
              <a:rPr lang="en-US" altLang="ko-KR" sz="1600" dirty="0" smtClean="0"/>
              <a:t>OR</a:t>
            </a:r>
          </a:p>
          <a:p>
            <a:pPr>
              <a:lnSpc>
                <a:spcPct val="100000"/>
              </a:lnSpc>
            </a:pPr>
            <a:endParaRPr lang="en-US" altLang="ko-KR" sz="1600" dirty="0" smtClean="0"/>
          </a:p>
          <a:p>
            <a:pPr>
              <a:lnSpc>
                <a:spcPct val="100000"/>
              </a:lnSpc>
            </a:pPr>
            <a:endParaRPr lang="en-US" altLang="ko-KR" sz="1600" dirty="0" smtClean="0"/>
          </a:p>
          <a:p>
            <a:pPr>
              <a:lnSpc>
                <a:spcPct val="100000"/>
              </a:lnSpc>
            </a:pPr>
            <a:endParaRPr lang="en-US" altLang="ko-KR" sz="1600" dirty="0" smtClean="0"/>
          </a:p>
          <a:p>
            <a:pPr>
              <a:lnSpc>
                <a:spcPct val="100000"/>
              </a:lnSpc>
            </a:pPr>
            <a:r>
              <a:rPr lang="en-US" altLang="ko-KR" sz="1600" dirty="0" smtClean="0"/>
              <a:t>Ronald Peterson</a:t>
            </a:r>
          </a:p>
          <a:p>
            <a:pPr>
              <a:lnSpc>
                <a:spcPct val="100000"/>
              </a:lnSpc>
            </a:pPr>
            <a:r>
              <a:rPr lang="en-US" altLang="ko-KR" sz="1600" dirty="0" smtClean="0"/>
              <a:t>Institute </a:t>
            </a:r>
            <a:r>
              <a:rPr lang="en-US" altLang="ko-KR" sz="1600" dirty="0"/>
              <a:t>for </a:t>
            </a:r>
            <a:r>
              <a:rPr lang="en-US" altLang="ko-KR" sz="1600" dirty="0" smtClean="0"/>
              <a:t>Security, Technology</a:t>
            </a:r>
            <a:r>
              <a:rPr lang="en-US" altLang="ko-KR" sz="1600" dirty="0"/>
              <a:t>, and </a:t>
            </a:r>
            <a:r>
              <a:rPr lang="en-US" altLang="ko-KR" sz="1600" dirty="0" smtClean="0"/>
              <a:t>Society &amp; Dept</a:t>
            </a:r>
            <a:r>
              <a:rPr lang="en-US" altLang="ko-KR" sz="1600" dirty="0"/>
              <a:t>. of </a:t>
            </a:r>
            <a:r>
              <a:rPr lang="en-US" altLang="ko-KR" sz="1600" dirty="0" smtClean="0"/>
              <a:t>Computer Science Dartmouth College Hanover</a:t>
            </a:r>
            <a:r>
              <a:rPr lang="en-US" altLang="ko-KR" sz="1600" dirty="0"/>
              <a:t>, </a:t>
            </a:r>
            <a:r>
              <a:rPr lang="en-US" altLang="ko-KR" sz="1600" dirty="0" smtClean="0"/>
              <a:t>NH</a:t>
            </a:r>
          </a:p>
          <a:p>
            <a:pPr>
              <a:lnSpc>
                <a:spcPct val="100000"/>
              </a:lnSpc>
            </a:pPr>
            <a:endParaRPr lang="en-US" altLang="ko-KR" sz="1600" dirty="0" smtClean="0"/>
          </a:p>
          <a:p>
            <a:pPr>
              <a:lnSpc>
                <a:spcPct val="100000"/>
              </a:lnSpc>
            </a:pPr>
            <a:endParaRPr lang="en-US" altLang="ko-KR" sz="1600" dirty="0" smtClean="0"/>
          </a:p>
          <a:p>
            <a:pPr>
              <a:lnSpc>
                <a:spcPct val="100000"/>
              </a:lnSpc>
            </a:pPr>
            <a:r>
              <a:rPr lang="en-US" altLang="ko-KR" sz="1600" dirty="0"/>
              <a:t>Joseph </a:t>
            </a:r>
            <a:r>
              <a:rPr lang="en-US" altLang="ko-KR" sz="1600" dirty="0" smtClean="0"/>
              <a:t>Skinner </a:t>
            </a:r>
          </a:p>
          <a:p>
            <a:pPr>
              <a:lnSpc>
                <a:spcPct val="100000"/>
              </a:lnSpc>
            </a:pPr>
            <a:r>
              <a:rPr lang="en-US" altLang="ko-KR" sz="1600" dirty="0" smtClean="0"/>
              <a:t>Thayer </a:t>
            </a:r>
            <a:r>
              <a:rPr lang="en-US" altLang="ko-KR" sz="1600" dirty="0"/>
              <a:t>School </a:t>
            </a:r>
            <a:r>
              <a:rPr lang="en-US" altLang="ko-KR" sz="1600" dirty="0" smtClean="0"/>
              <a:t>        of            Engineering Dartmouth College Hanover</a:t>
            </a:r>
            <a:r>
              <a:rPr lang="en-US" altLang="ko-KR" sz="1600" dirty="0"/>
              <a:t>, </a:t>
            </a:r>
            <a:r>
              <a:rPr lang="en-US" altLang="ko-KR" sz="1600" dirty="0" smtClean="0"/>
              <a:t>NH</a:t>
            </a:r>
          </a:p>
          <a:p>
            <a:pPr>
              <a:lnSpc>
                <a:spcPct val="100000"/>
              </a:lnSpc>
            </a:pPr>
            <a:endParaRPr lang="en-US" altLang="ko-KR" sz="1600" dirty="0"/>
          </a:p>
          <a:p>
            <a:pPr>
              <a:lnSpc>
                <a:spcPct val="100000"/>
              </a:lnSpc>
            </a:pPr>
            <a:endParaRPr lang="en-US" altLang="ko-KR" sz="1600" dirty="0" smtClean="0"/>
          </a:p>
          <a:p>
            <a:pPr>
              <a:lnSpc>
                <a:spcPct val="100000"/>
              </a:lnSpc>
            </a:pPr>
            <a:r>
              <a:rPr lang="en-US" altLang="ko-KR" sz="1600" dirty="0" smtClean="0"/>
              <a:t>Ryan Halter </a:t>
            </a:r>
          </a:p>
          <a:p>
            <a:pPr>
              <a:lnSpc>
                <a:spcPct val="100000"/>
              </a:lnSpc>
            </a:pPr>
            <a:r>
              <a:rPr lang="en-US" altLang="ko-KR" sz="1600" dirty="0" smtClean="0"/>
              <a:t>Thayer </a:t>
            </a:r>
            <a:r>
              <a:rPr lang="en-US" altLang="ko-KR" sz="1600" dirty="0"/>
              <a:t>School </a:t>
            </a:r>
            <a:r>
              <a:rPr lang="en-US" altLang="ko-KR" sz="1600" dirty="0" smtClean="0"/>
              <a:t>of Engineering &amp;    Geisel School </a:t>
            </a:r>
            <a:r>
              <a:rPr lang="en-US" altLang="ko-KR" sz="1600" dirty="0"/>
              <a:t>of </a:t>
            </a:r>
            <a:r>
              <a:rPr lang="en-US" altLang="ko-KR" sz="1600" dirty="0" smtClean="0"/>
              <a:t>Medicine    Dartmouth College Hanover</a:t>
            </a:r>
            <a:r>
              <a:rPr lang="en-US" altLang="ko-KR" sz="1600" dirty="0"/>
              <a:t>, </a:t>
            </a:r>
            <a:r>
              <a:rPr lang="en-US" altLang="ko-KR" sz="1600" dirty="0" smtClean="0"/>
              <a:t>NH</a:t>
            </a:r>
          </a:p>
          <a:p>
            <a:pPr>
              <a:lnSpc>
                <a:spcPct val="100000"/>
              </a:lnSpc>
            </a:pPr>
            <a:endParaRPr lang="en-US" altLang="ko-KR" sz="1600" dirty="0" smtClean="0"/>
          </a:p>
          <a:p>
            <a:pPr>
              <a:lnSpc>
                <a:spcPct val="100000"/>
              </a:lnSpc>
            </a:pPr>
            <a:endParaRPr lang="en-US" altLang="ko-KR" sz="1600" dirty="0" smtClean="0"/>
          </a:p>
          <a:p>
            <a:pPr>
              <a:lnSpc>
                <a:spcPct val="100000"/>
              </a:lnSpc>
            </a:pPr>
            <a:r>
              <a:rPr lang="en-US" altLang="ko-KR" sz="1600" dirty="0" smtClean="0"/>
              <a:t>David </a:t>
            </a:r>
            <a:r>
              <a:rPr lang="en-US" altLang="ko-KR" sz="1600" dirty="0" err="1" smtClean="0"/>
              <a:t>Kotz</a:t>
            </a:r>
            <a:r>
              <a:rPr lang="en-US" altLang="ko-KR" sz="1600" dirty="0" smtClean="0"/>
              <a:t> </a:t>
            </a:r>
          </a:p>
          <a:p>
            <a:pPr>
              <a:lnSpc>
                <a:spcPct val="100000"/>
              </a:lnSpc>
            </a:pPr>
            <a:r>
              <a:rPr lang="en-US" altLang="ko-KR" sz="1600" dirty="0" smtClean="0"/>
              <a:t>Institute </a:t>
            </a:r>
            <a:r>
              <a:rPr lang="en-US" altLang="ko-KR" sz="1600" dirty="0"/>
              <a:t>for Security</a:t>
            </a:r>
            <a:r>
              <a:rPr lang="en-US" altLang="ko-KR" sz="1600" dirty="0" smtClean="0"/>
              <a:t>, Technology</a:t>
            </a:r>
            <a:r>
              <a:rPr lang="en-US" altLang="ko-KR" sz="1600" dirty="0"/>
              <a:t>, and </a:t>
            </a:r>
            <a:r>
              <a:rPr lang="en-US" altLang="ko-KR" sz="1600" dirty="0" smtClean="0"/>
              <a:t>Society &amp; Dept</a:t>
            </a:r>
            <a:r>
              <a:rPr lang="en-US" altLang="ko-KR" sz="1600" dirty="0"/>
              <a:t>. of </a:t>
            </a:r>
            <a:r>
              <a:rPr lang="en-US" altLang="ko-KR" sz="1600" dirty="0" smtClean="0"/>
              <a:t>Computer Science Dartmouth College Hanover</a:t>
            </a:r>
            <a:r>
              <a:rPr lang="en-US" altLang="ko-KR" sz="1600" dirty="0"/>
              <a:t>, NH</a:t>
            </a:r>
            <a:endParaRPr lang="ko-KR" alt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4982631" y="5740401"/>
            <a:ext cx="2226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u="sng" dirty="0" smtClean="0"/>
              <a:t>2014.07.04 </a:t>
            </a:r>
            <a:r>
              <a:rPr lang="ko-KR" altLang="en-US" b="1" u="sng" dirty="0" err="1" smtClean="0"/>
              <a:t>박해월</a:t>
            </a:r>
            <a:endParaRPr lang="ko-KR" altLang="en-US" b="1" u="sng" dirty="0"/>
          </a:p>
        </p:txBody>
      </p:sp>
    </p:spTree>
    <p:extLst>
      <p:ext uri="{BB962C8B-B14F-4D97-AF65-F5344CB8AC3E}">
        <p14:creationId xmlns:p14="http://schemas.microsoft.com/office/powerpoint/2010/main" val="33713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Fundamental problem involving wearable devices</a:t>
            </a:r>
          </a:p>
          <a:p>
            <a:pPr lvl="1"/>
            <a:r>
              <a:rPr lang="en-US" altLang="ko-KR" sz="3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is wearing the device?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Essential for many applications like Entertainment device, Home climate control, Health-monitoring device, etc.</a:t>
            </a:r>
          </a:p>
          <a:p>
            <a:r>
              <a:rPr lang="en-US" altLang="ko-KR" dirty="0" smtClean="0"/>
              <a:t>Vision</a:t>
            </a:r>
          </a:p>
          <a:p>
            <a:pPr lvl="1"/>
            <a:r>
              <a:rPr lang="en-US" altLang="ko-KR" b="1" u="sng" dirty="0" smtClean="0"/>
              <a:t>Recognize the wearer automatic and unobtrusive</a:t>
            </a:r>
          </a:p>
          <a:p>
            <a:pPr lvl="1"/>
            <a:r>
              <a:rPr lang="en-US" altLang="ko-KR" dirty="0" smtClean="0"/>
              <a:t>Share that identity with the body-area network of other devices</a:t>
            </a:r>
          </a:p>
          <a:p>
            <a:pPr lvl="2"/>
            <a:r>
              <a:rPr lang="en-US" altLang="ko-KR" dirty="0" smtClean="0"/>
              <a:t>Discover each other’s presence </a:t>
            </a:r>
          </a:p>
          <a:p>
            <a:pPr lvl="2"/>
            <a:r>
              <a:rPr lang="en-US" altLang="ko-KR" dirty="0" smtClean="0"/>
              <a:t>Recognize that they are on the same body</a:t>
            </a:r>
          </a:p>
          <a:p>
            <a:pPr lvl="2"/>
            <a:r>
              <a:rPr lang="en-US" altLang="ko-KR" dirty="0" smtClean="0"/>
              <a:t>Develop shared secrets, establish reliable and secure communications</a:t>
            </a:r>
          </a:p>
          <a:p>
            <a:pPr lvl="1"/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 rot="20871307">
            <a:off x="8980808" y="4884681"/>
            <a:ext cx="2194386" cy="52493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Previous Work</a:t>
            </a:r>
            <a:endParaRPr lang="ko-KR" alt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723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Approach</a:t>
            </a:r>
            <a:endParaRPr lang="ko-KR" altLang="en-US" dirty="0"/>
          </a:p>
        </p:txBody>
      </p:sp>
      <p:pic>
        <p:nvPicPr>
          <p:cNvPr id="6" name="내용 개체 틀 5" descr="화면 캡처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17" y="2643792"/>
            <a:ext cx="5125165" cy="2715004"/>
          </a:xfrm>
        </p:spPr>
      </p:pic>
      <p:sp>
        <p:nvSpPr>
          <p:cNvPr id="5" name="내용 개체 틀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Bioimpedance</a:t>
            </a:r>
            <a:endParaRPr lang="en-US" altLang="ko-K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- </a:t>
            </a:r>
            <a:r>
              <a:rPr lang="en-US" altLang="ko-KR" sz="2000" i="1" dirty="0" smtClean="0"/>
              <a:t>a physiological property related to a tissue’s resistance to electrical current flow and its ability to store electrical charge.</a:t>
            </a:r>
          </a:p>
          <a:p>
            <a:pPr marL="0" indent="0">
              <a:buNone/>
            </a:pPr>
            <a:endParaRPr lang="en-US" altLang="ko-KR" sz="2000" i="1" dirty="0" smtClean="0"/>
          </a:p>
          <a:p>
            <a:r>
              <a:rPr lang="en-US" altLang="ko-KR" sz="2000" b="1" dirty="0" smtClean="0"/>
              <a:t>Specific tissue types </a:t>
            </a:r>
            <a:r>
              <a:rPr lang="en-US" altLang="ko-KR" sz="2000" dirty="0" smtClean="0"/>
              <a:t>(e.g., blood, adipose, muscle, bone)</a:t>
            </a:r>
          </a:p>
          <a:p>
            <a:r>
              <a:rPr lang="en-US" altLang="ko-KR" sz="2000" b="1" dirty="0" smtClean="0"/>
              <a:t>Anatomic configuration </a:t>
            </a:r>
            <a:r>
              <a:rPr lang="en-US" altLang="ko-KR" sz="2000" dirty="0" smtClean="0"/>
              <a:t>(i.e., bone or muscle orientation and quantity)</a:t>
            </a:r>
          </a:p>
          <a:p>
            <a:r>
              <a:rPr lang="en-US" altLang="ko-KR" sz="2000" b="1" dirty="0" smtClean="0"/>
              <a:t>The state of the tissue </a:t>
            </a:r>
            <a:r>
              <a:rPr lang="en-US" altLang="ko-KR" sz="2000" dirty="0" smtClean="0"/>
              <a:t>(normal or osteoporotic bone, edematous versus normally hydrated tissue, and so forth)</a:t>
            </a:r>
          </a:p>
        </p:txBody>
      </p:sp>
    </p:spTree>
    <p:extLst>
      <p:ext uri="{BB962C8B-B14F-4D97-AF65-F5344CB8AC3E}">
        <p14:creationId xmlns:p14="http://schemas.microsoft.com/office/powerpoint/2010/main" val="89522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Wearable Sensor System – Hardware</a:t>
            </a:r>
            <a:endParaRPr lang="ko-KR" altLang="en-US" dirty="0"/>
          </a:p>
        </p:txBody>
      </p:sp>
      <p:pic>
        <p:nvPicPr>
          <p:cNvPr id="6" name="내용 개체 틀 5" descr="화면 캡처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225" y="1930429"/>
            <a:ext cx="5909550" cy="4019405"/>
          </a:xfrm>
        </p:spPr>
      </p:pic>
    </p:spTree>
    <p:extLst>
      <p:ext uri="{BB962C8B-B14F-4D97-AF65-F5344CB8AC3E}">
        <p14:creationId xmlns:p14="http://schemas.microsoft.com/office/powerpoint/2010/main" val="26045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 descr="화면 캡처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845" y="-940"/>
            <a:ext cx="7716309" cy="6858940"/>
          </a:xfrm>
        </p:spPr>
      </p:pic>
      <p:sp>
        <p:nvSpPr>
          <p:cNvPr id="5" name="직사각형 4"/>
          <p:cNvSpPr/>
          <p:nvPr/>
        </p:nvSpPr>
        <p:spPr>
          <a:xfrm>
            <a:off x="8280400" y="2912533"/>
            <a:ext cx="1253067" cy="3894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318000" y="812800"/>
            <a:ext cx="1253067" cy="3894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317999" y="2912533"/>
            <a:ext cx="1253067" cy="3894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859713" y="3302000"/>
            <a:ext cx="1253067" cy="3894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651389" y="3039063"/>
            <a:ext cx="1531144" cy="9233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431248" y="1711207"/>
            <a:ext cx="1253067" cy="3894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6589712" y="118534"/>
            <a:ext cx="2523068" cy="406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b="1" dirty="0" smtClean="0"/>
              <a:t>53mm x 32mm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60128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 descr="화면 캡처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171" y="0"/>
            <a:ext cx="7941657" cy="6858000"/>
          </a:xfrm>
        </p:spPr>
      </p:pic>
      <p:sp>
        <p:nvSpPr>
          <p:cNvPr id="5" name="직사각형 4"/>
          <p:cNvSpPr/>
          <p:nvPr/>
        </p:nvSpPr>
        <p:spPr>
          <a:xfrm>
            <a:off x="9668932" y="6163734"/>
            <a:ext cx="2523068" cy="406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b="1" dirty="0" smtClean="0"/>
              <a:t>45mm x 19mm</a:t>
            </a:r>
            <a:endParaRPr lang="ko-KR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직사각형 5"/>
              <p:cNvSpPr/>
              <p:nvPr/>
            </p:nvSpPr>
            <p:spPr>
              <a:xfrm>
                <a:off x="78618" y="1221618"/>
                <a:ext cx="2046553" cy="999067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100" dirty="0" smtClean="0"/>
                  <a:t>AD5933 Impedance Analyzer</a:t>
                </a:r>
              </a:p>
              <a:p>
                <a:pPr marL="171450" indent="-171450">
                  <a:buFontTx/>
                  <a:buChar char="-"/>
                </a:pPr>
                <a:r>
                  <a:rPr lang="en-US" altLang="ko-KR" sz="1100" dirty="0" smtClean="0"/>
                  <a:t>1 KHz~100KHz frequency</a:t>
                </a:r>
              </a:p>
              <a:p>
                <a:pPr marL="171450" indent="-171450">
                  <a:buFontTx/>
                  <a:buChar char="-"/>
                </a:pPr>
                <a:r>
                  <a:rPr lang="en-US" altLang="ko-KR" sz="1100" dirty="0" smtClean="0"/>
                  <a:t>Resolution 0.1Hz</a:t>
                </a:r>
              </a:p>
              <a:p>
                <a:pPr marL="171450" indent="-171450">
                  <a:buFontTx/>
                  <a:buChar char="-"/>
                </a:pPr>
                <a:r>
                  <a:rPr lang="en-US" altLang="ko-KR" sz="1100" dirty="0" smtClean="0"/>
                  <a:t>1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ko-KR" sz="11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K</m:t>
                    </m:r>
                    <m:r>
                      <m:rPr>
                        <m:sty m:val="p"/>
                      </m:rPr>
                      <a:rPr lang="el-GR" altLang="ko-KR" sz="11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altLang="ko-KR" sz="1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~100</m:t>
                    </m:r>
                    <m:r>
                      <m:rPr>
                        <m:sty m:val="p"/>
                      </m:rPr>
                      <a:rPr lang="en-US" altLang="ko-KR" sz="1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  <m:r>
                      <m:rPr>
                        <m:sty m:val="p"/>
                      </m:rPr>
                      <a:rPr lang="el-GR" altLang="ko-KR" sz="1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altLang="ko-KR" sz="1100" dirty="0" smtClean="0"/>
                  <a:t> impedances</a:t>
                </a:r>
              </a:p>
              <a:p>
                <a:pPr marL="171450" indent="-171450">
                  <a:buFontTx/>
                  <a:buChar char="-"/>
                </a:pPr>
                <a:r>
                  <a:rPr lang="en-US" altLang="ko-KR" sz="1100" dirty="0" smtClean="0"/>
                  <a:t>0.5% system accuracy</a:t>
                </a:r>
                <a:endParaRPr lang="ko-KR" altLang="en-US" sz="1100" dirty="0"/>
              </a:p>
            </p:txBody>
          </p:sp>
        </mc:Choice>
        <mc:Fallback xmlns="">
          <p:sp>
            <p:nvSpPr>
              <p:cNvPr id="6" name="직사각형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18" y="1221618"/>
                <a:ext cx="2046553" cy="999067"/>
              </a:xfrm>
              <a:prstGeom prst="rect">
                <a:avLst/>
              </a:prstGeom>
              <a:blipFill rotWithShape="0">
                <a:blip r:embed="rId4"/>
                <a:stretch>
                  <a:fillRect b="-1176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직사각형 6"/>
          <p:cNvSpPr/>
          <p:nvPr/>
        </p:nvSpPr>
        <p:spPr>
          <a:xfrm>
            <a:off x="10146675" y="3179233"/>
            <a:ext cx="1567582" cy="49953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100" dirty="0" smtClean="0"/>
              <a:t>ADG1608 8-Channel Multiplexors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237689" y="4300461"/>
            <a:ext cx="1728410" cy="7505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100" dirty="0" smtClean="0"/>
              <a:t>ADR433 </a:t>
            </a:r>
          </a:p>
          <a:p>
            <a:r>
              <a:rPr lang="en-US" altLang="ko-KR" sz="1100" dirty="0" smtClean="0"/>
              <a:t>- ultra-low noise voltage for impedance analyzer (3V)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37689" y="5552318"/>
            <a:ext cx="1728410" cy="6114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100" dirty="0" smtClean="0"/>
              <a:t>Microchip MCP1252</a:t>
            </a:r>
          </a:p>
          <a:p>
            <a:r>
              <a:rPr lang="en-US" altLang="ko-KR" sz="1100" dirty="0" smtClean="0"/>
              <a:t>- Charge pump (5V) for multiplexors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10146675" y="1417862"/>
            <a:ext cx="1567582" cy="60657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100" dirty="0" smtClean="0"/>
              <a:t>8-pin Hirose 3260-8S3(55) Connector</a:t>
            </a:r>
          </a:p>
          <a:p>
            <a:r>
              <a:rPr lang="en-US" altLang="ko-KR" sz="1100" dirty="0" smtClean="0"/>
              <a:t>- GPIO pins</a:t>
            </a:r>
          </a:p>
        </p:txBody>
      </p:sp>
    </p:spTree>
    <p:extLst>
      <p:ext uri="{BB962C8B-B14F-4D97-AF65-F5344CB8AC3E}">
        <p14:creationId xmlns:p14="http://schemas.microsoft.com/office/powerpoint/2010/main" val="88067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Wearable Sensor System - Software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ko-KR" dirty="0" smtClean="0"/>
                  <a:t>Shimmer ran the </a:t>
                </a:r>
                <a:r>
                  <a:rPr lang="en-US" altLang="ko-KR" dirty="0" err="1" smtClean="0"/>
                  <a:t>TinyOS</a:t>
                </a:r>
                <a:r>
                  <a:rPr lang="en-US" altLang="ko-KR" dirty="0" smtClean="0"/>
                  <a:t> operating system</a:t>
                </a:r>
              </a:p>
              <a:p>
                <a:r>
                  <a:rPr lang="en-US" altLang="ko-KR" dirty="0" smtClean="0"/>
                  <a:t>Low-level driver (381 lines of </a:t>
                </a:r>
                <a:r>
                  <a:rPr lang="en-US" altLang="ko-KR" dirty="0" err="1" smtClean="0"/>
                  <a:t>nesC</a:t>
                </a:r>
                <a:r>
                  <a:rPr lang="en-US" altLang="ko-KR" dirty="0" smtClean="0"/>
                  <a:t> code)</a:t>
                </a:r>
              </a:p>
              <a:p>
                <a:pPr lvl="1"/>
                <a:r>
                  <a:rPr lang="en-US" altLang="ko-KR" dirty="0" smtClean="0"/>
                  <a:t>Interface to the AD5933 that wrapped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ko-KR" dirty="0" smtClean="0"/>
                  <a:t> communications</a:t>
                </a:r>
              </a:p>
              <a:p>
                <a:r>
                  <a:rPr lang="en-US" altLang="ko-KR" dirty="0" smtClean="0"/>
                  <a:t>High-level driver (363 lines of </a:t>
                </a:r>
                <a:r>
                  <a:rPr lang="en-US" altLang="ko-KR" dirty="0" err="1" smtClean="0"/>
                  <a:t>nesC</a:t>
                </a:r>
                <a:r>
                  <a:rPr lang="en-US" altLang="ko-KR" dirty="0" smtClean="0"/>
                  <a:t> code)</a:t>
                </a:r>
              </a:p>
              <a:p>
                <a:pPr lvl="1"/>
                <a:r>
                  <a:rPr lang="en-US" altLang="ko-KR" dirty="0" smtClean="0"/>
                  <a:t>A state machine allows interaction with the sensor module</a:t>
                </a:r>
              </a:p>
              <a:p>
                <a:pPr lvl="1"/>
                <a:r>
                  <a:rPr lang="en-US" altLang="ko-KR" dirty="0" smtClean="0"/>
                  <a:t>Adjust the settling time, handle failures</a:t>
                </a:r>
              </a:p>
              <a:p>
                <a:r>
                  <a:rPr lang="en-US" altLang="ko-KR" dirty="0" smtClean="0"/>
                  <a:t>Logging application (1570 lines</a:t>
                </a:r>
                <a:r>
                  <a:rPr lang="ko-KR" altLang="en-US" dirty="0" smtClean="0"/>
                  <a:t> </a:t>
                </a:r>
                <a:r>
                  <a:rPr lang="en-US" altLang="ko-KR" dirty="0" smtClean="0"/>
                  <a:t>of </a:t>
                </a:r>
                <a:r>
                  <a:rPr lang="en-US" altLang="ko-KR" dirty="0" err="1" smtClean="0"/>
                  <a:t>nesC</a:t>
                </a:r>
                <a:r>
                  <a:rPr lang="en-US" altLang="ko-KR" dirty="0" smtClean="0"/>
                  <a:t> code)</a:t>
                </a:r>
              </a:p>
              <a:p>
                <a:pPr lvl="1"/>
                <a:r>
                  <a:rPr lang="en-US" altLang="ko-KR" dirty="0" smtClean="0"/>
                  <a:t>Select two electrodes, measure impedance</a:t>
                </a:r>
              </a:p>
              <a:p>
                <a:pPr lvl="1"/>
                <a:r>
                  <a:rPr lang="en-US" altLang="ko-KR" dirty="0" smtClean="0"/>
                  <a:t>Store sample data to </a:t>
                </a:r>
                <a:r>
                  <a:rPr lang="en-US" altLang="ko-KR" dirty="0" err="1" smtClean="0"/>
                  <a:t>microSD</a:t>
                </a:r>
                <a:r>
                  <a:rPr lang="en-US" altLang="ko-KR" dirty="0" smtClean="0"/>
                  <a:t> card or sent by Bluetooth</a:t>
                </a:r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9620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Detecting Presence</a:t>
            </a:r>
            <a:endParaRPr lang="ko-KR" altLang="en-US" dirty="0"/>
          </a:p>
        </p:txBody>
      </p:sp>
      <p:pic>
        <p:nvPicPr>
          <p:cNvPr id="4" name="내용 개체 틀 3" descr="화면 캡처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803" y="1690688"/>
            <a:ext cx="6522394" cy="4547389"/>
          </a:xfrm>
        </p:spPr>
      </p:pic>
    </p:spTree>
    <p:extLst>
      <p:ext uri="{BB962C8B-B14F-4D97-AF65-F5344CB8AC3E}">
        <p14:creationId xmlns:p14="http://schemas.microsoft.com/office/powerpoint/2010/main" val="1554636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Bioimpedance</a:t>
            </a:r>
            <a:r>
              <a:rPr lang="en-US" altLang="ko-KR" dirty="0" smtClean="0"/>
              <a:t> Samples</a:t>
            </a:r>
            <a:endParaRPr lang="ko-KR" altLang="en-US" dirty="0"/>
          </a:p>
        </p:txBody>
      </p:sp>
      <p:pic>
        <p:nvPicPr>
          <p:cNvPr id="9" name="내용 개체 틀 8" descr="화면 캡처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680" y="2329423"/>
            <a:ext cx="4934639" cy="3343742"/>
          </a:xfrm>
        </p:spPr>
      </p:pic>
      <p:pic>
        <p:nvPicPr>
          <p:cNvPr id="8" name="내용 개체 틀 7" descr="화면 캡처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70" y="2253212"/>
            <a:ext cx="4725059" cy="3496163"/>
          </a:xfrm>
        </p:spPr>
      </p:pic>
    </p:spTree>
    <p:extLst>
      <p:ext uri="{BB962C8B-B14F-4D97-AF65-F5344CB8AC3E}">
        <p14:creationId xmlns:p14="http://schemas.microsoft.com/office/powerpoint/2010/main" val="205145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Feature Extraction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Extract </a:t>
            </a:r>
            <a:r>
              <a:rPr lang="en-US" altLang="ko-KR" b="1" dirty="0" smtClean="0"/>
              <a:t>four features </a:t>
            </a:r>
            <a:r>
              <a:rPr lang="en-US" altLang="ko-KR" dirty="0" smtClean="0"/>
              <a:t>from each </a:t>
            </a:r>
            <a:r>
              <a:rPr lang="en-US" altLang="ko-KR" dirty="0" err="1" smtClean="0"/>
              <a:t>bioimpedance</a:t>
            </a:r>
            <a:r>
              <a:rPr lang="en-US" altLang="ko-KR" dirty="0" smtClean="0"/>
              <a:t> sample</a:t>
            </a:r>
          </a:p>
          <a:p>
            <a:pPr lvl="1"/>
            <a:r>
              <a:rPr lang="en-US" altLang="ko-KR" dirty="0" smtClean="0"/>
              <a:t>Consider two components: </a:t>
            </a:r>
          </a:p>
          <a:p>
            <a:pPr marL="457200" lvl="1" indent="0">
              <a:buNone/>
            </a:pPr>
            <a:r>
              <a:rPr lang="en-US" altLang="ko-KR" b="1" dirty="0"/>
              <a:t>	</a:t>
            </a:r>
            <a:r>
              <a:rPr lang="en-US" altLang="ko-KR" b="1" dirty="0" err="1" smtClean="0"/>
              <a:t>bioimpedance</a:t>
            </a:r>
            <a:r>
              <a:rPr lang="en-US" altLang="ko-KR" b="1" dirty="0" smtClean="0"/>
              <a:t> magnitude</a:t>
            </a:r>
            <a:r>
              <a:rPr lang="en-US" altLang="ko-KR" dirty="0" smtClean="0"/>
              <a:t>, </a:t>
            </a:r>
            <a:r>
              <a:rPr lang="en-US" altLang="ko-KR" b="1" dirty="0" err="1" smtClean="0"/>
              <a:t>bioimpedance</a:t>
            </a:r>
            <a:r>
              <a:rPr lang="en-US" altLang="ko-KR" b="1" dirty="0" smtClean="0"/>
              <a:t> phase</a:t>
            </a:r>
          </a:p>
          <a:p>
            <a:pPr lvl="1"/>
            <a:r>
              <a:rPr lang="en-US" altLang="ko-KR" dirty="0" smtClean="0"/>
              <a:t>Fit one line to each component in log-log space</a:t>
            </a:r>
          </a:p>
          <a:p>
            <a:pPr lvl="1"/>
            <a:r>
              <a:rPr lang="en-US" altLang="ko-KR" dirty="0" smtClean="0"/>
              <a:t>Get a slope and intercept for each line</a:t>
            </a:r>
          </a:p>
          <a:p>
            <a:pPr>
              <a:buFont typeface="Wingdings" panose="05000000000000000000" pitchFamily="2" charset="2"/>
              <a:buChar char="ð"/>
            </a:pPr>
            <a:r>
              <a:rPr lang="en-US" altLang="ko-KR" dirty="0" smtClean="0">
                <a:sym typeface="Wingdings" panose="05000000000000000000" pitchFamily="2" charset="2"/>
              </a:rPr>
              <a:t>Reduced the dimensionality of the data from 100 to 4</a:t>
            </a:r>
          </a:p>
          <a:p>
            <a:r>
              <a:rPr lang="en-US" altLang="ko-KR" dirty="0" smtClean="0"/>
              <a:t>Final </a:t>
            </a:r>
            <a:r>
              <a:rPr lang="en-US" altLang="ko-KR" b="1" u="sng" dirty="0" smtClean="0">
                <a:solidFill>
                  <a:srgbClr val="FF0000"/>
                </a:solidFill>
              </a:rPr>
              <a:t>feature vector </a:t>
            </a:r>
            <a:r>
              <a:rPr lang="en-US" altLang="ko-KR" dirty="0" smtClean="0"/>
              <a:t>consisted of the concatenation of these features for each electrode pair (12 electrode pairs)</a:t>
            </a:r>
          </a:p>
          <a:p>
            <a:pPr>
              <a:buFont typeface="Wingdings" panose="05000000000000000000" pitchFamily="2" charset="2"/>
              <a:buChar char="ð"/>
            </a:pPr>
            <a:r>
              <a:rPr lang="en-US" altLang="ko-KR" dirty="0" smtClean="0">
                <a:sym typeface="Wingdings" panose="05000000000000000000" pitchFamily="2" charset="2"/>
              </a:rPr>
              <a:t>Reduced the dimensionality of the feature vector from 12x50x2=1200(raw data) to </a:t>
            </a:r>
            <a:r>
              <a:rPr lang="en-US" altLang="ko-KR" b="1" dirty="0" smtClean="0">
                <a:sym typeface="Wingdings" panose="05000000000000000000" pitchFamily="2" charset="2"/>
              </a:rPr>
              <a:t>12x4=48</a:t>
            </a:r>
          </a:p>
          <a:p>
            <a:pPr>
              <a:buFont typeface="Wingdings" panose="05000000000000000000" pitchFamily="2" charset="2"/>
              <a:buChar char="ð"/>
            </a:pP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76859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Enrollment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Enrollment mode</a:t>
            </a:r>
          </a:p>
          <a:p>
            <a:pPr lvl="1"/>
            <a:r>
              <a:rPr lang="en-US" altLang="ko-KR" dirty="0" smtClean="0"/>
              <a:t>Capture </a:t>
            </a:r>
            <a:r>
              <a:rPr lang="en-US" altLang="ko-KR" dirty="0" err="1" smtClean="0"/>
              <a:t>bioimpedance</a:t>
            </a:r>
            <a:r>
              <a:rPr lang="en-US" altLang="ko-KR" dirty="0" smtClean="0"/>
              <a:t> samples to get training feature vectors</a:t>
            </a:r>
          </a:p>
          <a:p>
            <a:pPr lvl="1"/>
            <a:r>
              <a:rPr lang="en-US" altLang="ko-KR" dirty="0" smtClean="0"/>
              <a:t>Learn the model of a subject’s </a:t>
            </a:r>
            <a:r>
              <a:rPr lang="en-US" altLang="ko-KR" dirty="0" err="1" smtClean="0"/>
              <a:t>bioimpedance</a:t>
            </a:r>
            <a:r>
              <a:rPr lang="en-US" altLang="ko-KR" dirty="0" smtClean="0"/>
              <a:t> samples using the enrollment algorithm</a:t>
            </a:r>
          </a:p>
          <a:p>
            <a:r>
              <a:rPr lang="en-US" altLang="ko-KR" dirty="0" smtClean="0"/>
              <a:t>Two modes of operation for enrollment algorithms:</a:t>
            </a:r>
          </a:p>
          <a:p>
            <a:pPr lvl="1"/>
            <a:r>
              <a:rPr lang="en-US" altLang="ko-KR" dirty="0" smtClean="0"/>
              <a:t>Identification: many-to-one matching</a:t>
            </a:r>
          </a:p>
          <a:p>
            <a:pPr lvl="2"/>
            <a:r>
              <a:rPr lang="en-US" altLang="ko-KR" dirty="0" smtClean="0"/>
              <a:t>Determine which person from a population is wearing the device</a:t>
            </a:r>
          </a:p>
          <a:p>
            <a:pPr lvl="1"/>
            <a:r>
              <a:rPr lang="en-US" altLang="ko-KR" dirty="0" smtClean="0"/>
              <a:t>Verification: one-to-one matching</a:t>
            </a:r>
          </a:p>
          <a:p>
            <a:pPr lvl="2"/>
            <a:r>
              <a:rPr lang="en-US" altLang="ko-KR" dirty="0" smtClean="0"/>
              <a:t>Confirm that a chosen person is wearing the device</a:t>
            </a:r>
          </a:p>
          <a:p>
            <a:pPr marL="0" indent="0">
              <a:buNone/>
            </a:pPr>
            <a:r>
              <a:rPr lang="en-US" altLang="ko-KR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85866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Enrollment – Identification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One-versus-all strategy</a:t>
            </a:r>
          </a:p>
          <a:p>
            <a:pPr lvl="1"/>
            <a:r>
              <a:rPr lang="en-US" altLang="ko-KR" dirty="0" smtClean="0"/>
              <a:t>Target subject’s feature vectors as positive, all others as negative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b="1" u="sng" dirty="0" smtClean="0"/>
              <a:t>Naïve Bayes (NB)</a:t>
            </a:r>
            <a:r>
              <a:rPr lang="en-US" altLang="ko-KR" dirty="0" smtClean="0"/>
              <a:t> classifier</a:t>
            </a:r>
          </a:p>
          <a:p>
            <a:pPr lvl="1"/>
            <a:r>
              <a:rPr lang="en-US" altLang="ko-KR" dirty="0" smtClean="0"/>
              <a:t>Independently models the mean and variance of each feature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b="1" u="sng" dirty="0" smtClean="0"/>
              <a:t>Support Vector Machine (SVM) </a:t>
            </a:r>
            <a:r>
              <a:rPr lang="en-US" altLang="ko-KR" dirty="0" smtClean="0"/>
              <a:t>classifier</a:t>
            </a:r>
          </a:p>
          <a:p>
            <a:pPr lvl="1"/>
            <a:r>
              <a:rPr lang="en-US" altLang="ko-KR" dirty="0" smtClean="0"/>
              <a:t>Finds the </a:t>
            </a:r>
            <a:r>
              <a:rPr lang="en-US" altLang="ko-KR" dirty="0" err="1" smtClean="0"/>
              <a:t>hyperplane</a:t>
            </a:r>
            <a:r>
              <a:rPr lang="en-US" altLang="ko-KR" dirty="0" smtClean="0"/>
              <a:t> that best separates the positive examples from the negative samples</a:t>
            </a:r>
          </a:p>
          <a:p>
            <a:pPr lvl="2"/>
            <a:r>
              <a:rPr lang="en-US" altLang="ko-KR" dirty="0" smtClean="0"/>
              <a:t>To choose parameters, ran a 10-fold cross-validation Looked at different kernels, soft-margin costs, respective kernel coefficient gamma if needed</a:t>
            </a:r>
          </a:p>
          <a:p>
            <a:pPr lvl="1"/>
            <a:r>
              <a:rPr lang="en-US" altLang="ko-KR" dirty="0" smtClean="0"/>
              <a:t>Using a grid search, find that </a:t>
            </a:r>
            <a:r>
              <a:rPr lang="en-US" altLang="ko-KR" b="1" u="sng" dirty="0" smtClean="0"/>
              <a:t>a 3</a:t>
            </a:r>
            <a:r>
              <a:rPr lang="en-US" altLang="ko-KR" b="1" u="sng" baseline="30000" dirty="0" smtClean="0"/>
              <a:t>rd</a:t>
            </a:r>
            <a:r>
              <a:rPr lang="en-US" altLang="ko-KR" b="1" u="sng" dirty="0" smtClean="0"/>
              <a:t> degree polynomial kernel with a cost of 32 and gamma of 0.03125 was optimal</a:t>
            </a:r>
          </a:p>
        </p:txBody>
      </p:sp>
    </p:spTree>
    <p:extLst>
      <p:ext uri="{BB962C8B-B14F-4D97-AF65-F5344CB8AC3E}">
        <p14:creationId xmlns:p14="http://schemas.microsoft.com/office/powerpoint/2010/main" val="79708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Enrollment – Verification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u="sng" dirty="0" smtClean="0"/>
              <a:t>Gaussian Mixture Model (GMM)</a:t>
            </a:r>
          </a:p>
          <a:p>
            <a:pPr lvl="1"/>
            <a:r>
              <a:rPr lang="en-US" altLang="ko-KR" dirty="0" smtClean="0"/>
              <a:t>Model the </a:t>
            </a:r>
            <a:r>
              <a:rPr lang="en-US" altLang="ko-KR" dirty="0" err="1" smtClean="0"/>
              <a:t>bioimpedance</a:t>
            </a:r>
            <a:r>
              <a:rPr lang="en-US" altLang="ko-KR" dirty="0" smtClean="0"/>
              <a:t> samples using a weighted linear combination of Gaussian densities</a:t>
            </a:r>
          </a:p>
          <a:p>
            <a:pPr lvl="2"/>
            <a:r>
              <a:rPr lang="en-US" altLang="ko-KR" dirty="0" smtClean="0"/>
              <a:t>Choose initial Gaussian densities by clustering the set of feature vectors using k-means clustering</a:t>
            </a:r>
          </a:p>
          <a:p>
            <a:pPr lvl="2"/>
            <a:r>
              <a:rPr lang="en-US" altLang="ko-KR" dirty="0" smtClean="0"/>
              <a:t>Iteratively refined these initial Gaussian densities using the expectation-maximization algorithm until the maximum likelihood remained stable (&lt;0.01) or a maximum number of iterations (100)</a:t>
            </a:r>
          </a:p>
          <a:p>
            <a:pPr lvl="2"/>
            <a:r>
              <a:rPr lang="en-US" altLang="ko-KR" dirty="0" smtClean="0"/>
              <a:t>Model the full covariance since the dimensionality of a </a:t>
            </a:r>
            <a:r>
              <a:rPr lang="en-US" altLang="ko-KR" dirty="0" err="1" smtClean="0"/>
              <a:t>bioimpedance</a:t>
            </a:r>
            <a:r>
              <a:rPr lang="en-US" altLang="ko-KR" dirty="0" smtClean="0"/>
              <a:t> sample was relatively low (in the case of outliers, enforce a variance floor of 0.001)</a:t>
            </a:r>
          </a:p>
          <a:p>
            <a:pPr lvl="1"/>
            <a:r>
              <a:rPr lang="en-US" altLang="ko-KR" dirty="0" smtClean="0"/>
              <a:t>Find that </a:t>
            </a:r>
            <a:r>
              <a:rPr lang="en-US" altLang="ko-KR" b="1" u="sng" dirty="0" smtClean="0"/>
              <a:t>4 Gaussian densities best model a subject’s </a:t>
            </a:r>
            <a:r>
              <a:rPr lang="en-US" altLang="ko-KR" b="1" u="sng" dirty="0" err="1" smtClean="0"/>
              <a:t>bioimpenace</a:t>
            </a:r>
            <a:r>
              <a:rPr lang="en-US" altLang="ko-KR" b="1" u="sng" dirty="0" smtClean="0"/>
              <a:t> samples</a:t>
            </a:r>
            <a:endParaRPr lang="ko-KR" altLang="en-US" b="1" u="sng" dirty="0"/>
          </a:p>
        </p:txBody>
      </p:sp>
    </p:spTree>
    <p:extLst>
      <p:ext uri="{BB962C8B-B14F-4D97-AF65-F5344CB8AC3E}">
        <p14:creationId xmlns:p14="http://schemas.microsoft.com/office/powerpoint/2010/main" val="122783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Recognition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Recognition mode</a:t>
            </a:r>
          </a:p>
          <a:p>
            <a:pPr lvl="1"/>
            <a:r>
              <a:rPr lang="en-US" altLang="ko-KR" dirty="0" smtClean="0"/>
              <a:t>Periodically determine whether it was on a human body</a:t>
            </a:r>
          </a:p>
          <a:p>
            <a:pPr lvl="1"/>
            <a:r>
              <a:rPr lang="en-US" altLang="ko-KR" dirty="0" smtClean="0"/>
              <a:t>Collect </a:t>
            </a:r>
            <a:r>
              <a:rPr lang="en-US" altLang="ko-KR" dirty="0" err="1" smtClean="0"/>
              <a:t>bioimpedance</a:t>
            </a:r>
            <a:r>
              <a:rPr lang="en-US" altLang="ko-KR" dirty="0" smtClean="0"/>
              <a:t> samples</a:t>
            </a:r>
          </a:p>
          <a:p>
            <a:pPr lvl="1"/>
            <a:r>
              <a:rPr lang="en-US" altLang="ko-KR" dirty="0" smtClean="0"/>
              <a:t>Use a recognition algorithm to determine whether a </a:t>
            </a:r>
            <a:r>
              <a:rPr lang="en-US" altLang="ko-KR" dirty="0" err="1" smtClean="0"/>
              <a:t>bioimpedance</a:t>
            </a:r>
            <a:r>
              <a:rPr lang="en-US" altLang="ko-KR" dirty="0" smtClean="0"/>
              <a:t> sample matches the enrollee’s model</a:t>
            </a:r>
          </a:p>
          <a:p>
            <a:r>
              <a:rPr lang="en-US" altLang="ko-KR" dirty="0" smtClean="0"/>
              <a:t>Two modes of operation for recognition algorithms</a:t>
            </a:r>
          </a:p>
          <a:p>
            <a:pPr lvl="1"/>
            <a:r>
              <a:rPr lang="en-US" altLang="ko-KR" dirty="0" smtClean="0"/>
              <a:t>Identification</a:t>
            </a:r>
          </a:p>
          <a:p>
            <a:pPr lvl="2"/>
            <a:r>
              <a:rPr lang="en-US" altLang="ko-KR" dirty="0" smtClean="0"/>
              <a:t>Choose which subject best matched a test feature vector from an unknown subject</a:t>
            </a:r>
          </a:p>
          <a:p>
            <a:pPr lvl="1"/>
            <a:r>
              <a:rPr lang="en-US" altLang="ko-KR" dirty="0" smtClean="0"/>
              <a:t>Verification</a:t>
            </a:r>
          </a:p>
          <a:p>
            <a:pPr lvl="2"/>
            <a:r>
              <a:rPr lang="en-US" altLang="ko-KR" dirty="0" smtClean="0"/>
              <a:t>Decide whether a test feature vector come from a known subject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2251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Recognition – Identification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Match</a:t>
            </a:r>
          </a:p>
          <a:p>
            <a:pPr lvl="1"/>
            <a:r>
              <a:rPr lang="en-US" altLang="ko-KR" dirty="0" smtClean="0"/>
              <a:t>A feature vector that was classified as positive for a given subject’s model was said to match that subject’s </a:t>
            </a:r>
            <a:r>
              <a:rPr lang="en-US" altLang="ko-KR" dirty="0" err="1" smtClean="0"/>
              <a:t>bioimpedance</a:t>
            </a:r>
            <a:endParaRPr lang="en-US" altLang="ko-KR" dirty="0" smtClean="0"/>
          </a:p>
          <a:p>
            <a:pPr marL="514350" indent="-514350">
              <a:buFont typeface="+mj-lt"/>
              <a:buAutoNum type="arabicPeriod"/>
            </a:pPr>
            <a:r>
              <a:rPr lang="en-US" altLang="ko-KR" b="1" u="sng" dirty="0" smtClean="0"/>
              <a:t>Naïve Bayes (NB)</a:t>
            </a:r>
            <a:r>
              <a:rPr lang="en-US" altLang="ko-KR" dirty="0" smtClean="0"/>
              <a:t> classifier</a:t>
            </a:r>
          </a:p>
          <a:p>
            <a:pPr lvl="1"/>
            <a:r>
              <a:rPr lang="en-US" altLang="ko-KR" dirty="0" smtClean="0"/>
              <a:t>Compute the Gaussian probability density function for the test feature vector given each label</a:t>
            </a:r>
          </a:p>
          <a:p>
            <a:pPr lvl="1"/>
            <a:r>
              <a:rPr lang="en-US" altLang="ko-KR" dirty="0" smtClean="0"/>
              <a:t>The label with the maximum value is the classification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b="1" u="sng" dirty="0" smtClean="0"/>
              <a:t>Support Vector Machine (SVM) </a:t>
            </a:r>
            <a:r>
              <a:rPr lang="en-US" altLang="ko-KR" dirty="0" smtClean="0"/>
              <a:t>classifier</a:t>
            </a:r>
          </a:p>
          <a:p>
            <a:pPr lvl="1"/>
            <a:r>
              <a:rPr lang="en-US" altLang="ko-KR" dirty="0" smtClean="0"/>
              <a:t>Compute the linear transformation of the test feature vector and returns the sign of that value as the predicted label</a:t>
            </a:r>
          </a:p>
          <a:p>
            <a:pPr lvl="1"/>
            <a:r>
              <a:rPr lang="en-US" altLang="ko-KR" dirty="0" smtClean="0"/>
              <a:t>The best match is chosen with the largest margin between the support vectors and the sample</a:t>
            </a:r>
          </a:p>
        </p:txBody>
      </p:sp>
    </p:spTree>
    <p:extLst>
      <p:ext uri="{BB962C8B-B14F-4D97-AF65-F5344CB8AC3E}">
        <p14:creationId xmlns:p14="http://schemas.microsoft.com/office/powerpoint/2010/main" val="2436239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Recognition – Verification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b="1" u="sng" dirty="0" smtClean="0"/>
                  <a:t>Gaussian Mixture Model (GMM)</a:t>
                </a:r>
              </a:p>
              <a:p>
                <a:pPr lvl="1"/>
                <a:r>
                  <a:rPr lang="en-US" altLang="ko-KR" dirty="0" smtClean="0"/>
                  <a:t>Query the subject’s GMM for the likelihood of the new test feature vector given the model</a:t>
                </a:r>
              </a:p>
              <a:p>
                <a:pPr lvl="1"/>
                <a:r>
                  <a:rPr lang="en-US" altLang="ko-KR" dirty="0" smtClean="0"/>
                  <a:t>Given some threshold </a:t>
                </a:r>
                <a14:m>
                  <m:oMath xmlns:m="http://schemas.openxmlformats.org/officeDocument/2006/math">
                    <m:r>
                      <a:rPr lang="ko-KR" altLang="en-US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altLang="ko-KR" dirty="0" smtClean="0"/>
                  <a:t>, accept the </a:t>
                </a:r>
                <a:r>
                  <a:rPr lang="en-US" altLang="ko-KR" dirty="0" err="1" smtClean="0"/>
                  <a:t>bioimpedance</a:t>
                </a:r>
                <a:r>
                  <a:rPr lang="en-US" altLang="ko-KR" dirty="0" smtClean="0"/>
                  <a:t> sample come from that subject if the likelihood is greater than </a:t>
                </a:r>
                <a14:m>
                  <m:oMath xmlns:m="http://schemas.openxmlformats.org/officeDocument/2006/math">
                    <m:r>
                      <a:rPr lang="ko-KR" altLang="en-US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altLang="ko-KR" dirty="0" smtClean="0"/>
                  <a:t>, and reject otherwise </a:t>
                </a:r>
                <a:endParaRPr lang="ko-KR" altLang="en-US" dirty="0" smtClean="0"/>
              </a:p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8783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Metrics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False Accept Rate (FAR)</a:t>
            </a:r>
          </a:p>
          <a:p>
            <a:pPr lvl="1"/>
            <a:r>
              <a:rPr lang="en-US" altLang="ko-KR" dirty="0" smtClean="0"/>
              <a:t>The fraction of negatively labeled feature vectors that were misclassified (if perfect, 0%)</a:t>
            </a:r>
          </a:p>
          <a:p>
            <a:r>
              <a:rPr lang="en-US" altLang="ko-KR" dirty="0" smtClean="0"/>
              <a:t>False Reject Rate (FRR)</a:t>
            </a:r>
          </a:p>
          <a:p>
            <a:pPr lvl="1"/>
            <a:r>
              <a:rPr lang="en-US" altLang="ko-KR" dirty="0" smtClean="0"/>
              <a:t>The fraction of positively labeled feature vectors that wear misclassified (if perfect, 0%)</a:t>
            </a:r>
          </a:p>
          <a:p>
            <a:r>
              <a:rPr lang="en-US" altLang="ko-KR" dirty="0" smtClean="0"/>
              <a:t>Balanced Accuracy (BAC)</a:t>
            </a:r>
          </a:p>
          <a:p>
            <a:pPr lvl="1"/>
            <a:r>
              <a:rPr lang="en-US" altLang="ko-KR" dirty="0" smtClean="0"/>
              <a:t>The sum of half of the true accept rate (1-FRR) and half of the true reject rate (1-FAR) (if perfect, 100%)</a:t>
            </a:r>
          </a:p>
          <a:p>
            <a:r>
              <a:rPr lang="en-US" altLang="ko-KR" dirty="0" smtClean="0"/>
              <a:t>Equal Error Rate (EER)</a:t>
            </a:r>
          </a:p>
          <a:p>
            <a:pPr lvl="1"/>
            <a:r>
              <a:rPr lang="en-US" altLang="ko-KR" dirty="0" smtClean="0"/>
              <a:t>The rate at which the FAR equals the FRR (if perfect, 0%)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0266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Experimental Results – Dataset</a:t>
            </a:r>
            <a:endParaRPr lang="ko-KR" altLang="en-US" dirty="0"/>
          </a:p>
        </p:txBody>
      </p:sp>
      <p:pic>
        <p:nvPicPr>
          <p:cNvPr id="6" name="내용 개체 틀 5" descr="화면 캡처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549" y="2153186"/>
            <a:ext cx="4486901" cy="3696216"/>
          </a:xfrm>
        </p:spPr>
      </p:pic>
      <p:pic>
        <p:nvPicPr>
          <p:cNvPr id="7" name="내용 개체 틀 6" descr="화면 캡처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166" y="2153186"/>
            <a:ext cx="4267796" cy="2486372"/>
          </a:xfrm>
        </p:spPr>
      </p:pic>
      <p:sp>
        <p:nvSpPr>
          <p:cNvPr id="8" name="TextBox 7"/>
          <p:cNvSpPr txBox="1"/>
          <p:nvPr/>
        </p:nvSpPr>
        <p:spPr>
          <a:xfrm>
            <a:off x="6567089" y="5102056"/>
            <a:ext cx="4439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 </a:t>
            </a:r>
            <a:r>
              <a:rPr lang="en-US" altLang="ko-KR" dirty="0" err="1" smtClean="0"/>
              <a:t>femal</a:t>
            </a:r>
            <a:r>
              <a:rPr lang="en-US" altLang="ko-KR" dirty="0" smtClean="0"/>
              <a:t>, 5 male, average of 27 years old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5570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Experimental Results – </a:t>
            </a:r>
            <a:r>
              <a:rPr lang="en-US" altLang="ko-KR" dirty="0" smtClean="0"/>
              <a:t>Replication</a:t>
            </a:r>
            <a:endParaRPr lang="ko-KR" altLang="en-US" dirty="0"/>
          </a:p>
        </p:txBody>
      </p:sp>
      <p:pic>
        <p:nvPicPr>
          <p:cNvPr id="6" name="내용 개체 틀 5" descr="화면 캡처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677" y="2191291"/>
            <a:ext cx="9278645" cy="3620005"/>
          </a:xfrm>
        </p:spPr>
      </p:pic>
    </p:spTree>
    <p:extLst>
      <p:ext uri="{BB962C8B-B14F-4D97-AF65-F5344CB8AC3E}">
        <p14:creationId xmlns:p14="http://schemas.microsoft.com/office/powerpoint/2010/main" val="416336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Experimental Results – </a:t>
            </a:r>
            <a:r>
              <a:rPr lang="en-US" altLang="ko-KR" dirty="0" smtClean="0"/>
              <a:t>Identification</a:t>
            </a:r>
            <a:endParaRPr lang="ko-KR" altLang="en-US" dirty="0"/>
          </a:p>
        </p:txBody>
      </p:sp>
      <p:pic>
        <p:nvPicPr>
          <p:cNvPr id="8" name="내용 개체 틀 7" descr="화면 캡처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967" y="2148423"/>
            <a:ext cx="9250066" cy="3705742"/>
          </a:xfrm>
        </p:spPr>
      </p:pic>
    </p:spTree>
    <p:extLst>
      <p:ext uri="{BB962C8B-B14F-4D97-AF65-F5344CB8AC3E}">
        <p14:creationId xmlns:p14="http://schemas.microsoft.com/office/powerpoint/2010/main" val="4588217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Experimental Results – Identification</a:t>
            </a:r>
            <a:endParaRPr lang="ko-KR" altLang="en-US" dirty="0"/>
          </a:p>
        </p:txBody>
      </p:sp>
      <p:pic>
        <p:nvPicPr>
          <p:cNvPr id="4" name="내용 개체 틀 3" descr="화면 캡처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861" y="2105554"/>
            <a:ext cx="9326277" cy="3791479"/>
          </a:xfrm>
        </p:spPr>
      </p:pic>
    </p:spTree>
    <p:extLst>
      <p:ext uri="{BB962C8B-B14F-4D97-AF65-F5344CB8AC3E}">
        <p14:creationId xmlns:p14="http://schemas.microsoft.com/office/powerpoint/2010/main" val="3089073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Experimental Results – </a:t>
            </a:r>
            <a:r>
              <a:rPr lang="en-US" altLang="ko-KR" dirty="0" smtClean="0"/>
              <a:t>Verification</a:t>
            </a:r>
            <a:endParaRPr lang="ko-KR" altLang="en-US" dirty="0"/>
          </a:p>
        </p:txBody>
      </p:sp>
      <p:pic>
        <p:nvPicPr>
          <p:cNvPr id="4" name="내용 개체 틀 3" descr="화면 캡처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144" y="1825625"/>
            <a:ext cx="8501711" cy="4351338"/>
          </a:xfrm>
        </p:spPr>
      </p:pic>
    </p:spTree>
    <p:extLst>
      <p:ext uri="{BB962C8B-B14F-4D97-AF65-F5344CB8AC3E}">
        <p14:creationId xmlns:p14="http://schemas.microsoft.com/office/powerpoint/2010/main" val="35619729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Energy Measurements – Shimmer</a:t>
            </a:r>
            <a:endParaRPr lang="ko-KR" altLang="en-US" dirty="0"/>
          </a:p>
        </p:txBody>
      </p:sp>
      <p:pic>
        <p:nvPicPr>
          <p:cNvPr id="4" name="내용 개체 틀 3" descr="화면 캡처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33" y="2043698"/>
            <a:ext cx="11045934" cy="3587082"/>
          </a:xfrm>
        </p:spPr>
      </p:pic>
    </p:spTree>
    <p:extLst>
      <p:ext uri="{BB962C8B-B14F-4D97-AF65-F5344CB8AC3E}">
        <p14:creationId xmlns:p14="http://schemas.microsoft.com/office/powerpoint/2010/main" val="25373732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Energy </a:t>
            </a:r>
            <a:r>
              <a:rPr lang="en-US" altLang="ko-KR" dirty="0" smtClean="0"/>
              <a:t>Measurements – Smart Phone</a:t>
            </a:r>
            <a:endParaRPr lang="ko-KR" altLang="en-US" dirty="0"/>
          </a:p>
        </p:txBody>
      </p:sp>
      <p:pic>
        <p:nvPicPr>
          <p:cNvPr id="4" name="내용 개체 틀 3" descr="화면 캡처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27" y="2035158"/>
            <a:ext cx="10914745" cy="3788125"/>
          </a:xfrm>
        </p:spPr>
      </p:pic>
    </p:spTree>
    <p:extLst>
      <p:ext uri="{BB962C8B-B14F-4D97-AF65-F5344CB8AC3E}">
        <p14:creationId xmlns:p14="http://schemas.microsoft.com/office/powerpoint/2010/main" val="25663649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Discussion and Future Work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Distinguish individuals in a larger population</a:t>
            </a:r>
          </a:p>
          <a:p>
            <a:r>
              <a:rPr lang="en-US" altLang="ko-KR" dirty="0" smtClean="0"/>
              <a:t>A better physical design, bracelet size</a:t>
            </a:r>
          </a:p>
          <a:p>
            <a:r>
              <a:rPr lang="en-US" altLang="ko-KR" dirty="0" smtClean="0"/>
              <a:t>Variations in the </a:t>
            </a:r>
            <a:r>
              <a:rPr lang="en-US" altLang="ko-KR" dirty="0" err="1" smtClean="0"/>
              <a:t>bioimpedance</a:t>
            </a:r>
            <a:r>
              <a:rPr lang="en-US" altLang="ko-KR" dirty="0" smtClean="0"/>
              <a:t> or body condition</a:t>
            </a:r>
          </a:p>
          <a:p>
            <a:r>
              <a:rPr lang="en-US" altLang="ko-KR" dirty="0" smtClean="0"/>
              <a:t>The threshold for verification algorithms</a:t>
            </a:r>
          </a:p>
          <a:p>
            <a:r>
              <a:rPr lang="en-US" altLang="ko-KR" dirty="0" smtClean="0"/>
              <a:t>Optimization for lower cost or reducing energy consumption</a:t>
            </a:r>
          </a:p>
          <a:p>
            <a:r>
              <a:rPr lang="en-US" altLang="ko-KR" dirty="0" smtClean="0"/>
              <a:t>Other presence detection mechanism</a:t>
            </a:r>
          </a:p>
          <a:p>
            <a:pPr lvl="1"/>
            <a:r>
              <a:rPr lang="en-US" altLang="ko-KR" dirty="0" err="1" smtClean="0"/>
              <a:t>SemTech</a:t>
            </a:r>
            <a:r>
              <a:rPr lang="en-US" altLang="ko-KR" dirty="0" smtClean="0"/>
              <a:t> SX9300, Specific Absorption Rate (SAR) controller</a:t>
            </a:r>
          </a:p>
          <a:p>
            <a:r>
              <a:rPr lang="en-US" altLang="ko-KR" dirty="0" smtClean="0"/>
              <a:t>Integration with electric-field sensing technology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009297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 wearable system that can continuously recognize the person wearing the system</a:t>
            </a:r>
          </a:p>
          <a:p>
            <a:pPr lvl="1"/>
            <a:r>
              <a:rPr lang="en-US" altLang="ko-KR" dirty="0" smtClean="0"/>
              <a:t>Custom-designed </a:t>
            </a:r>
            <a:r>
              <a:rPr lang="en-US" altLang="ko-KR" dirty="0" err="1" smtClean="0"/>
              <a:t>bioimpedance</a:t>
            </a:r>
            <a:r>
              <a:rPr lang="en-US" altLang="ko-KR" dirty="0" smtClean="0"/>
              <a:t> sensor</a:t>
            </a:r>
          </a:p>
          <a:p>
            <a:r>
              <a:rPr lang="en-US" altLang="ko-KR" dirty="0" smtClean="0"/>
              <a:t>The system is successful in recognizing its wearer almost 98% of the time using data collected outside of the lab</a:t>
            </a:r>
          </a:p>
          <a:p>
            <a:r>
              <a:rPr lang="en-US" altLang="ko-KR" dirty="0" smtClean="0"/>
              <a:t>The recognition method does not adversely affect the battery-life of a smart phone</a:t>
            </a:r>
          </a:p>
          <a:p>
            <a:r>
              <a:rPr lang="en-US" altLang="ko-KR" dirty="0" smtClean="0"/>
              <a:t>A wearable </a:t>
            </a:r>
            <a:r>
              <a:rPr lang="en-US" altLang="ko-KR" dirty="0" err="1" smtClean="0"/>
              <a:t>bioimpedance</a:t>
            </a:r>
            <a:r>
              <a:rPr lang="en-US" altLang="ko-KR" dirty="0" smtClean="0"/>
              <a:t> system works provides the foundation for future studies of </a:t>
            </a:r>
            <a:r>
              <a:rPr lang="en-US" altLang="ko-KR" dirty="0" err="1" smtClean="0"/>
              <a:t>bioimpedance</a:t>
            </a:r>
            <a:r>
              <a:rPr lang="en-US" altLang="ko-KR" dirty="0" smtClean="0"/>
              <a:t> as a biometric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6892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2241</TotalTime>
  <Words>1071</Words>
  <Application>Microsoft Office PowerPoint</Application>
  <PresentationFormat>와이드스크린</PresentationFormat>
  <Paragraphs>169</Paragraphs>
  <Slides>26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31" baseType="lpstr">
      <vt:lpstr>맑은 고딕</vt:lpstr>
      <vt:lpstr>Arial</vt:lpstr>
      <vt:lpstr>Cambria Math</vt:lpstr>
      <vt:lpstr>Wingdings</vt:lpstr>
      <vt:lpstr>Office 테마</vt:lpstr>
      <vt:lpstr>A Wearable System That Knows Who Wears It</vt:lpstr>
      <vt:lpstr>Introduction</vt:lpstr>
      <vt:lpstr>Approach</vt:lpstr>
      <vt:lpstr>Wearable Sensor System – Hardware</vt:lpstr>
      <vt:lpstr>PowerPoint 프레젠테이션</vt:lpstr>
      <vt:lpstr>PowerPoint 프레젠테이션</vt:lpstr>
      <vt:lpstr>Wearable Sensor System - Software</vt:lpstr>
      <vt:lpstr>Detecting Presence</vt:lpstr>
      <vt:lpstr>Bioimpedance Samples</vt:lpstr>
      <vt:lpstr>Feature Extraction</vt:lpstr>
      <vt:lpstr>Enrollment</vt:lpstr>
      <vt:lpstr>Enrollment – Identification</vt:lpstr>
      <vt:lpstr>Enrollment – Verification</vt:lpstr>
      <vt:lpstr>Recognition</vt:lpstr>
      <vt:lpstr>Recognition – Identification</vt:lpstr>
      <vt:lpstr>Recognition – Verification</vt:lpstr>
      <vt:lpstr>Metrics</vt:lpstr>
      <vt:lpstr>Experimental Results – Dataset</vt:lpstr>
      <vt:lpstr>Experimental Results – Replication</vt:lpstr>
      <vt:lpstr>Experimental Results – Identification</vt:lpstr>
      <vt:lpstr>Experimental Results – Identification</vt:lpstr>
      <vt:lpstr>Experimental Results – Verification</vt:lpstr>
      <vt:lpstr>Energy Measurements – Shimmer</vt:lpstr>
      <vt:lpstr>Energy Measurements – Smart Phone</vt:lpstr>
      <vt:lpstr>Discussion and Future Work</vt:lpstr>
      <vt:lpstr>Conclusion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Wearable System That Knows Who Wears It</dc:title>
  <dc:creator>seamoon</dc:creator>
  <cp:lastModifiedBy>seamoon</cp:lastModifiedBy>
  <cp:revision>81</cp:revision>
  <cp:lastPrinted>2014-07-04T00:39:29Z</cp:lastPrinted>
  <dcterms:created xsi:type="dcterms:W3CDTF">2014-07-02T02:07:15Z</dcterms:created>
  <dcterms:modified xsi:type="dcterms:W3CDTF">2014-07-08T10:10:51Z</dcterms:modified>
</cp:coreProperties>
</file>