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1" r:id="rId2"/>
  </p:sldMasterIdLst>
  <p:notesMasterIdLst>
    <p:notesMasterId r:id="rId122"/>
  </p:notesMasterIdLst>
  <p:handoutMasterIdLst>
    <p:handoutMasterId r:id="rId123"/>
  </p:handoutMasterIdLst>
  <p:sldIdLst>
    <p:sldId id="958" r:id="rId3"/>
    <p:sldId id="942" r:id="rId4"/>
    <p:sldId id="769" r:id="rId5"/>
    <p:sldId id="851" r:id="rId6"/>
    <p:sldId id="989" r:id="rId7"/>
    <p:sldId id="990" r:id="rId8"/>
    <p:sldId id="852" r:id="rId9"/>
    <p:sldId id="991" r:id="rId10"/>
    <p:sldId id="961" r:id="rId11"/>
    <p:sldId id="992" r:id="rId12"/>
    <p:sldId id="853" r:id="rId13"/>
    <p:sldId id="1018" r:id="rId14"/>
    <p:sldId id="1019" r:id="rId15"/>
    <p:sldId id="1020" r:id="rId16"/>
    <p:sldId id="1021" r:id="rId17"/>
    <p:sldId id="1073" r:id="rId18"/>
    <p:sldId id="1023" r:id="rId19"/>
    <p:sldId id="1022" r:id="rId20"/>
    <p:sldId id="1024" r:id="rId21"/>
    <p:sldId id="993" r:id="rId22"/>
    <p:sldId id="965" r:id="rId23"/>
    <p:sldId id="1025" r:id="rId24"/>
    <p:sldId id="994" r:id="rId25"/>
    <p:sldId id="966" r:id="rId26"/>
    <p:sldId id="995" r:id="rId27"/>
    <p:sldId id="855" r:id="rId28"/>
    <p:sldId id="920" r:id="rId29"/>
    <p:sldId id="856" r:id="rId30"/>
    <p:sldId id="996" r:id="rId31"/>
    <p:sldId id="1026" r:id="rId32"/>
    <p:sldId id="967" r:id="rId33"/>
    <p:sldId id="968" r:id="rId34"/>
    <p:sldId id="1027" r:id="rId35"/>
    <p:sldId id="969" r:id="rId36"/>
    <p:sldId id="997" r:id="rId37"/>
    <p:sldId id="857" r:id="rId38"/>
    <p:sldId id="1062" r:id="rId39"/>
    <p:sldId id="970" r:id="rId40"/>
    <p:sldId id="1029" r:id="rId41"/>
    <p:sldId id="971" r:id="rId42"/>
    <p:sldId id="1030" r:id="rId43"/>
    <p:sldId id="972" r:id="rId44"/>
    <p:sldId id="1031" r:id="rId45"/>
    <p:sldId id="1032" r:id="rId46"/>
    <p:sldId id="1033" r:id="rId47"/>
    <p:sldId id="1063" r:id="rId48"/>
    <p:sldId id="979" r:id="rId49"/>
    <p:sldId id="858" r:id="rId50"/>
    <p:sldId id="1064" r:id="rId51"/>
    <p:sldId id="1065" r:id="rId52"/>
    <p:sldId id="998" r:id="rId53"/>
    <p:sldId id="1066" r:id="rId54"/>
    <p:sldId id="1068" r:id="rId55"/>
    <p:sldId id="1069" r:id="rId56"/>
    <p:sldId id="999" r:id="rId57"/>
    <p:sldId id="1013" r:id="rId58"/>
    <p:sldId id="859" r:id="rId59"/>
    <p:sldId id="1014" r:id="rId60"/>
    <p:sldId id="860" r:id="rId61"/>
    <p:sldId id="973" r:id="rId62"/>
    <p:sldId id="974" r:id="rId63"/>
    <p:sldId id="1070" r:id="rId64"/>
    <p:sldId id="975" r:id="rId65"/>
    <p:sldId id="986" r:id="rId66"/>
    <p:sldId id="976" r:id="rId67"/>
    <p:sldId id="987" r:id="rId68"/>
    <p:sldId id="1074" r:id="rId69"/>
    <p:sldId id="1038" r:id="rId70"/>
    <p:sldId id="1072" r:id="rId71"/>
    <p:sldId id="977" r:id="rId72"/>
    <p:sldId id="978" r:id="rId73"/>
    <p:sldId id="923" r:id="rId74"/>
    <p:sldId id="924" r:id="rId75"/>
    <p:sldId id="980" r:id="rId76"/>
    <p:sldId id="981" r:id="rId77"/>
    <p:sldId id="1001" r:id="rId78"/>
    <p:sldId id="863" r:id="rId79"/>
    <p:sldId id="925" r:id="rId80"/>
    <p:sldId id="1039" r:id="rId81"/>
    <p:sldId id="982" r:id="rId82"/>
    <p:sldId id="1041" r:id="rId83"/>
    <p:sldId id="1071" r:id="rId84"/>
    <p:sldId id="1042" r:id="rId85"/>
    <p:sldId id="1002" r:id="rId86"/>
    <p:sldId id="864" r:id="rId87"/>
    <p:sldId id="1003" r:id="rId88"/>
    <p:sldId id="865" r:id="rId89"/>
    <p:sldId id="866" r:id="rId90"/>
    <p:sldId id="1043" r:id="rId91"/>
    <p:sldId id="1044" r:id="rId92"/>
    <p:sldId id="983" r:id="rId93"/>
    <p:sldId id="1004" r:id="rId94"/>
    <p:sldId id="1045" r:id="rId95"/>
    <p:sldId id="1046" r:id="rId96"/>
    <p:sldId id="1047" r:id="rId97"/>
    <p:sldId id="1048" r:id="rId98"/>
    <p:sldId id="1005" r:id="rId99"/>
    <p:sldId id="1049" r:id="rId100"/>
    <p:sldId id="1050" r:id="rId101"/>
    <p:sldId id="1061" r:id="rId102"/>
    <p:sldId id="1051" r:id="rId103"/>
    <p:sldId id="1006" r:id="rId104"/>
    <p:sldId id="1052" r:id="rId105"/>
    <p:sldId id="984" r:id="rId106"/>
    <p:sldId id="1007" r:id="rId107"/>
    <p:sldId id="933" r:id="rId108"/>
    <p:sldId id="1053" r:id="rId109"/>
    <p:sldId id="1015" r:id="rId110"/>
    <p:sldId id="1016" r:id="rId111"/>
    <p:sldId id="1054" r:id="rId112"/>
    <p:sldId id="1055" r:id="rId113"/>
    <p:sldId id="1056" r:id="rId114"/>
    <p:sldId id="1057" r:id="rId115"/>
    <p:sldId id="1017" r:id="rId116"/>
    <p:sldId id="931" r:id="rId117"/>
    <p:sldId id="985" r:id="rId118"/>
    <p:sldId id="934" r:id="rId119"/>
    <p:sldId id="932" r:id="rId120"/>
    <p:sldId id="1011" r:id="rId121"/>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00CC"/>
    <a:srgbClr val="996633"/>
    <a:srgbClr val="00CC00"/>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7" autoAdjust="0"/>
    <p:restoredTop sz="94689" autoAdjust="0"/>
  </p:normalViewPr>
  <p:slideViewPr>
    <p:cSldViewPr>
      <p:cViewPr varScale="1">
        <p:scale>
          <a:sx n="93" d="100"/>
          <a:sy n="93" d="100"/>
        </p:scale>
        <p:origin x="53" y="42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handoutMaster" Target="handoutMasters/handout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dirty="0">
                <a:latin typeface="Times New Roman" pitchFamily="18" charset="0"/>
              </a:defRPr>
            </a:lvl1pPr>
          </a:lstStyle>
          <a:p>
            <a:pPr>
              <a:defRPr/>
            </a:pPr>
            <a:r>
              <a:rPr lang="en-US"/>
              <a:t>1.#</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6B0AB7B5-424B-44D9-A56F-A9D02C508888}" type="slidenum">
              <a:rPr lang="en-US" altLang="ko-KR"/>
              <a:pPr/>
              <a:t>‹#›</a:t>
            </a:fld>
            <a:endParaRPr lang="en-US" altLang="ko-KR"/>
          </a:p>
        </p:txBody>
      </p:sp>
    </p:spTree>
    <p:extLst>
      <p:ext uri="{BB962C8B-B14F-4D97-AF65-F5344CB8AC3E}">
        <p14:creationId xmlns:p14="http://schemas.microsoft.com/office/powerpoint/2010/main" val="375879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dirty="0">
                <a:latin typeface="Times New Roman" pitchFamily="18" charset="0"/>
              </a:defRPr>
            </a:lvl1pPr>
          </a:lstStyle>
          <a:p>
            <a:pPr>
              <a:defRPr/>
            </a:pPr>
            <a:r>
              <a:rPr lang="en-US"/>
              <a:t>1.#</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E468B58D-4BE4-4C4E-A9C7-5A1301D6B54B}" type="slidenum">
              <a:rPr lang="en-US" altLang="ko-KR"/>
              <a:pPr/>
              <a:t>‹#›</a:t>
            </a:fld>
            <a:endParaRPr lang="en-US" altLang="ko-KR"/>
          </a:p>
        </p:txBody>
      </p:sp>
    </p:spTree>
    <p:extLst>
      <p:ext uri="{BB962C8B-B14F-4D97-AF65-F5344CB8AC3E}">
        <p14:creationId xmlns:p14="http://schemas.microsoft.com/office/powerpoint/2010/main" val="946325394"/>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991CC26-5678-42A3-800D-8433FC9F853A}"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1746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29509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3446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56357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03574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9309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79020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45003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30529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75424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54622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49999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C113906-DDAF-4296-8D6F-470EA9748B22}" type="slidenum">
              <a:rPr lang="en-US" altLang="ko-KR" sz="1200" b="0" i="0">
                <a:latin typeface="Times New Roman" panose="02020603050405020304" pitchFamily="18" charset="0"/>
              </a:rPr>
              <a:pPr eaLnBrk="1" hangingPunct="1"/>
              <a:t>13</a:t>
            </a:fld>
            <a:endParaRPr lang="en-US" altLang="ko-KR" sz="1200" b="0" i="0">
              <a:latin typeface="Times New Roman" panose="02020603050405020304" pitchFamily="18"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632353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5D7C15D-7E4A-406B-AD19-2AAA8D9E775B}" type="slidenum">
              <a:rPr lang="en-US" altLang="ko-KR" sz="1200" b="0" i="0">
                <a:latin typeface="Times New Roman" panose="02020603050405020304" pitchFamily="18" charset="0"/>
              </a:rPr>
              <a:pPr eaLnBrk="1" hangingPunct="1"/>
              <a:t>14</a:t>
            </a:fld>
            <a:endParaRPr lang="en-US" altLang="ko-KR" sz="1200" b="0" i="0">
              <a:latin typeface="Times New Roman" panose="02020603050405020304" pitchFamily="18"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757928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66860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38930B9-9F80-43CE-A3E5-7B68AD21DBD9}" type="slidenum">
              <a:rPr lang="en-US" altLang="ko-KR" sz="1200" b="0" i="0">
                <a:solidFill>
                  <a:srgbClr val="000000"/>
                </a:solidFill>
                <a:latin typeface="Times New Roman" panose="02020603050405020304" pitchFamily="18" charset="0"/>
              </a:rPr>
              <a:pPr eaLnBrk="1" hangingPunct="1"/>
              <a:t>16</a:t>
            </a:fld>
            <a:endParaRPr lang="en-US" altLang="ko-KR" sz="1200" b="0" i="0">
              <a:solidFill>
                <a:srgbClr val="000000"/>
              </a:solidFill>
              <a:latin typeface="Times New Roman" panose="02020603050405020304" pitchFamily="18"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47485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71FF66F-1B00-4F3F-ACCA-22F977737F94}" type="slidenum">
              <a:rPr lang="en-US" altLang="ko-KR" sz="1200" b="0" i="0">
                <a:latin typeface="Times New Roman" panose="02020603050405020304" pitchFamily="18" charset="0"/>
              </a:rPr>
              <a:pPr eaLnBrk="1" hangingPunct="1"/>
              <a:t>17</a:t>
            </a:fld>
            <a:endParaRPr lang="en-US" altLang="ko-KR" sz="1200" b="0" i="0">
              <a:latin typeface="Times New Roman" panose="02020603050405020304" pitchFamily="18"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98441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9E0B299-4D86-4EC2-8C83-1BF476A97D40}" type="slidenum">
              <a:rPr lang="en-US" altLang="ko-KR" sz="1200" b="0" i="0">
                <a:latin typeface="Times New Roman" panose="02020603050405020304" pitchFamily="18" charset="0"/>
              </a:rPr>
              <a:pPr eaLnBrk="1" hangingPunct="1"/>
              <a:t>18</a:t>
            </a:fld>
            <a:endParaRPr lang="en-US" altLang="ko-KR" sz="1200" b="0" i="0">
              <a:latin typeface="Times New Roman" panose="02020603050405020304" pitchFamily="18"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298877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E4D1034-2A4B-4EBE-B9D6-EB3C66F78A97}" type="slidenum">
              <a:rPr lang="en-US" altLang="ko-KR" sz="1200" b="0" i="0">
                <a:latin typeface="Times New Roman" panose="02020603050405020304" pitchFamily="18" charset="0"/>
              </a:rPr>
              <a:pPr eaLnBrk="1" hangingPunct="1"/>
              <a:t>19</a:t>
            </a:fld>
            <a:endParaRPr lang="en-US" altLang="ko-KR" sz="1200" b="0" i="0">
              <a:latin typeface="Times New Roman" panose="02020603050405020304" pitchFamily="18"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9264398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82461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35872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441C980-AB76-426D-BA0B-EA2FCD5B067E}" type="slidenum">
              <a:rPr lang="en-US" altLang="ko-KR" sz="1200" b="0" i="0">
                <a:latin typeface="Times New Roman" panose="02020603050405020304" pitchFamily="18" charset="0"/>
              </a:rPr>
              <a:pPr eaLnBrk="1" hangingPunct="1"/>
              <a:t>22</a:t>
            </a:fld>
            <a:endParaRPr lang="en-US" altLang="ko-KR" sz="1200" b="0" i="0">
              <a:latin typeface="Times New Roman" panose="02020603050405020304" pitchFamily="18"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231720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942639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95302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919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0436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4E60986-D7FE-47D6-84E1-82BF4E7EF39C}" type="slidenum">
              <a:rPr lang="en-US" altLang="ko-KR" sz="1200" b="0" i="0">
                <a:latin typeface="Times New Roman" panose="02020603050405020304" pitchFamily="18" charset="0"/>
              </a:rPr>
              <a:pPr eaLnBrk="1" hangingPunct="1"/>
              <a:t>27</a:t>
            </a:fld>
            <a:endParaRPr lang="en-US" altLang="ko-KR" sz="1200" b="0" i="0">
              <a:latin typeface="Times New Roman" panose="02020603050405020304" pitchFamily="18"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31299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2167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37899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2384A456-DADB-4079-993D-B82B883F2EA8}" type="slidenum">
              <a:rPr lang="en-US" altLang="ko-KR" sz="1200" b="0" i="0">
                <a:latin typeface="Times New Roman" panose="02020603050405020304" pitchFamily="18" charset="0"/>
              </a:rPr>
              <a:pPr eaLnBrk="1" hangingPunct="1"/>
              <a:t>30</a:t>
            </a:fld>
            <a:endParaRPr lang="en-US" altLang="ko-KR" sz="1200" b="0" i="0">
              <a:latin typeface="Times New Roman" panose="02020603050405020304" pitchFamily="18" charset="0"/>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956981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63197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468312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98BAAC3-FDD1-40AC-A57D-5719DF18974B}" type="slidenum">
              <a:rPr lang="en-US" altLang="ko-KR" sz="1200" b="0" i="0">
                <a:latin typeface="Times New Roman" panose="02020603050405020304" pitchFamily="18" charset="0"/>
              </a:rPr>
              <a:pPr eaLnBrk="1" hangingPunct="1"/>
              <a:t>33</a:t>
            </a:fld>
            <a:endParaRPr lang="en-US" altLang="ko-KR" sz="1200" b="0" i="0">
              <a:latin typeface="Times New Roman" panose="02020603050405020304" pitchFamily="18" charset="0"/>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669149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591623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78680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60703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42505F2-8CB0-4006-9296-153A6549599C}" type="slidenum">
              <a:rPr lang="en-US" altLang="ko-KR" sz="1200" b="0" i="0">
                <a:latin typeface="Times New Roman" panose="02020603050405020304" pitchFamily="18" charset="0"/>
              </a:rPr>
              <a:pPr eaLnBrk="1" hangingPunct="1"/>
              <a:t>37</a:t>
            </a:fld>
            <a:endParaRPr lang="en-US" altLang="ko-KR" sz="1200" b="0" i="0">
              <a:latin typeface="Times New Roman" panose="02020603050405020304" pitchFamily="18"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8228321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1234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5418AFEE-9398-4A5C-8459-1577D8A9ACBA}" type="slidenum">
              <a:rPr lang="en-US" altLang="ko-KR" sz="1200" b="0" i="0">
                <a:latin typeface="Times New Roman" panose="02020603050405020304" pitchFamily="18" charset="0"/>
              </a:rPr>
              <a:pPr eaLnBrk="1" hangingPunct="1"/>
              <a:t>39</a:t>
            </a:fld>
            <a:endParaRPr lang="en-US" altLang="ko-KR" sz="1200" b="0" i="0">
              <a:latin typeface="Times New Roman" panose="02020603050405020304" pitchFamily="18" charset="0"/>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0512536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48311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D548143-F681-4E53-94F3-9196C5C22716}" type="slidenum">
              <a:rPr lang="en-US" altLang="ko-KR" sz="1200" b="0" i="0">
                <a:latin typeface="Times New Roman" panose="02020603050405020304" pitchFamily="18" charset="0"/>
              </a:rPr>
              <a:pPr eaLnBrk="1" hangingPunct="1"/>
              <a:t>41</a:t>
            </a:fld>
            <a:endParaRPr lang="en-US" altLang="ko-KR" sz="1200" b="0" i="0">
              <a:latin typeface="Times New Roman" panose="02020603050405020304" pitchFamily="18" charset="0"/>
            </a:endParaRP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638509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593914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5BAD543D-3254-49FA-95CD-3FDF2B78009F}" type="slidenum">
              <a:rPr lang="en-US" altLang="ko-KR" sz="1200" b="0" i="0">
                <a:latin typeface="Times New Roman" panose="02020603050405020304" pitchFamily="18" charset="0"/>
              </a:rPr>
              <a:pPr eaLnBrk="1" hangingPunct="1"/>
              <a:t>43</a:t>
            </a:fld>
            <a:endParaRPr lang="en-US" altLang="ko-KR" sz="1200" b="0" i="0">
              <a:latin typeface="Times New Roman" panose="02020603050405020304" pitchFamily="18"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8420753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CAE6CBBD-2DE1-4A53-87D3-6CCD7E3C37A4}" type="slidenum">
              <a:rPr lang="en-US" altLang="ko-KR" sz="1200" b="0" i="0">
                <a:latin typeface="Times New Roman" panose="02020603050405020304" pitchFamily="18" charset="0"/>
              </a:rPr>
              <a:pPr eaLnBrk="1" hangingPunct="1"/>
              <a:t>44</a:t>
            </a:fld>
            <a:endParaRPr lang="en-US" altLang="ko-KR" sz="1200" b="0" i="0">
              <a:latin typeface="Times New Roman" panose="02020603050405020304" pitchFamily="18" charset="0"/>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5303690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D307D5C-D456-42B9-A925-78EBA2BB4B9E}" type="slidenum">
              <a:rPr lang="en-US" altLang="ko-KR" sz="1200" b="0" i="0">
                <a:latin typeface="Times New Roman" panose="02020603050405020304" pitchFamily="18" charset="0"/>
              </a:rPr>
              <a:pPr eaLnBrk="1" hangingPunct="1"/>
              <a:t>45</a:t>
            </a:fld>
            <a:endParaRPr lang="en-US" altLang="ko-KR" sz="1200" b="0" i="0">
              <a:latin typeface="Times New Roman" panose="02020603050405020304" pitchFamily="18"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3465264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744862A-5CD9-411B-A5D9-D8FB5F3C0B27}" type="slidenum">
              <a:rPr lang="en-US" altLang="ko-KR" sz="1200" b="0" i="0">
                <a:latin typeface="Times New Roman" panose="02020603050405020304" pitchFamily="18" charset="0"/>
              </a:rPr>
              <a:pPr eaLnBrk="1" hangingPunct="1"/>
              <a:t>46</a:t>
            </a:fld>
            <a:endParaRPr lang="en-US" altLang="ko-KR" sz="1200" b="0" i="0">
              <a:latin typeface="Times New Roman" panose="02020603050405020304" pitchFamily="18" charset="0"/>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6103088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001460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213120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75529C3-8AD5-4749-9D4C-003F9D4BD442}" type="slidenum">
              <a:rPr lang="en-US" altLang="ko-KR" sz="1200" b="0" i="0">
                <a:latin typeface="Times New Roman" panose="02020603050405020304" pitchFamily="18" charset="0"/>
              </a:rPr>
              <a:pPr eaLnBrk="1" hangingPunct="1"/>
              <a:t>49</a:t>
            </a:fld>
            <a:endParaRPr lang="en-US" altLang="ko-KR" sz="1200" b="0" i="0">
              <a:latin typeface="Times New Roman" panose="02020603050405020304" pitchFamily="18"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75684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22F6FB5-3F87-45F5-A869-A47424007D30}" type="slidenum">
              <a:rPr lang="en-US" altLang="ko-KR" sz="1200" b="0" i="0">
                <a:latin typeface="Times New Roman" panose="02020603050405020304" pitchFamily="18" charset="0"/>
              </a:rPr>
              <a:pPr eaLnBrk="1" hangingPunct="1"/>
              <a:t>50</a:t>
            </a:fld>
            <a:endParaRPr lang="en-US" altLang="ko-KR" sz="1200" b="0" i="0">
              <a:latin typeface="Times New Roman" panose="02020603050405020304" pitchFamily="18" charset="0"/>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1453181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139428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35EE03F-2835-4075-90EC-BAC18D968F59}" type="slidenum">
              <a:rPr lang="en-US" altLang="ko-KR" sz="1200" b="0" i="0">
                <a:latin typeface="Times New Roman" panose="02020603050405020304" pitchFamily="18" charset="0"/>
              </a:rPr>
              <a:pPr eaLnBrk="1" hangingPunct="1"/>
              <a:t>52</a:t>
            </a:fld>
            <a:endParaRPr lang="en-US" altLang="ko-KR" sz="1200" b="0" i="0">
              <a:latin typeface="Times New Roman" panose="02020603050405020304" pitchFamily="18" charset="0"/>
            </a:endParaRP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222735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1809E28-3D53-4030-8591-A0F846446D7D}" type="slidenum">
              <a:rPr lang="en-US" altLang="ko-KR" sz="1200" b="0" i="0">
                <a:latin typeface="Times New Roman" panose="02020603050405020304" pitchFamily="18" charset="0"/>
              </a:rPr>
              <a:pPr eaLnBrk="1" hangingPunct="1"/>
              <a:t>53</a:t>
            </a:fld>
            <a:endParaRPr lang="en-US" altLang="ko-KR" sz="1200" b="0" i="0">
              <a:latin typeface="Times New Roman" panose="02020603050405020304" pitchFamily="18" charset="0"/>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650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5FF9AF5-8C62-44FB-98F8-B8C4A02AF59B}" type="slidenum">
              <a:rPr lang="en-US" altLang="ko-KR" sz="1200" b="0" i="0">
                <a:latin typeface="Times New Roman" panose="02020603050405020304" pitchFamily="18" charset="0"/>
              </a:rPr>
              <a:pPr eaLnBrk="1" hangingPunct="1"/>
              <a:t>54</a:t>
            </a:fld>
            <a:endParaRPr lang="en-US" altLang="ko-KR" sz="1200" b="0" i="0">
              <a:latin typeface="Times New Roman" panose="02020603050405020304" pitchFamily="18" charset="0"/>
            </a:endParaRPr>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0998945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48673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96194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584593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009154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65452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518698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346702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099F801-2654-44E9-9E0E-5E30BE50E8F0}" type="slidenum">
              <a:rPr lang="en-US" altLang="ko-KR" sz="1200" b="0" i="0">
                <a:latin typeface="Times New Roman" panose="02020603050405020304" pitchFamily="18" charset="0"/>
              </a:rPr>
              <a:pPr eaLnBrk="1" hangingPunct="1"/>
              <a:t>62</a:t>
            </a:fld>
            <a:endParaRPr lang="en-US" altLang="ko-KR" sz="1200" b="0" i="0">
              <a:latin typeface="Times New Roman" panose="02020603050405020304" pitchFamily="18" charset="0"/>
            </a:endParaRP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6011430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438731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87522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378544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174733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199C3BA-E56A-4EB1-88C2-1F28C0CC18E6}" type="slidenum">
              <a:rPr lang="en-US" altLang="ko-KR" sz="1200" b="0" i="0">
                <a:solidFill>
                  <a:srgbClr val="000000"/>
                </a:solidFill>
                <a:latin typeface="Times New Roman" panose="02020603050405020304" pitchFamily="18" charset="0"/>
              </a:rPr>
              <a:pPr eaLnBrk="1" hangingPunct="1"/>
              <a:t>67</a:t>
            </a:fld>
            <a:endParaRPr lang="en-US" altLang="ko-KR" sz="1200" b="0" i="0">
              <a:solidFill>
                <a:srgbClr val="000000"/>
              </a:solidFill>
              <a:latin typeface="Times New Roman" panose="02020603050405020304" pitchFamily="18" charset="0"/>
            </a:endParaRPr>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248131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61CE5DF-C14A-4C47-9DA6-C099993F272B}" type="slidenum">
              <a:rPr lang="en-US" altLang="ko-KR" sz="1200" b="0" i="0">
                <a:latin typeface="Times New Roman" panose="02020603050405020304" pitchFamily="18" charset="0"/>
              </a:rPr>
              <a:pPr eaLnBrk="1" hangingPunct="1"/>
              <a:t>68</a:t>
            </a:fld>
            <a:endParaRPr lang="en-US" altLang="ko-KR" sz="1200" b="0" i="0">
              <a:latin typeface="Times New Roman" panose="02020603050405020304" pitchFamily="18" charset="0"/>
            </a:endParaRPr>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2915964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123F7F3-52CF-43F7-83D3-453822FA4BA6}" type="slidenum">
              <a:rPr lang="en-US" altLang="ko-KR" sz="1200" b="0" i="0">
                <a:latin typeface="Times New Roman" panose="02020603050405020304" pitchFamily="18" charset="0"/>
              </a:rPr>
              <a:pPr eaLnBrk="1" hangingPunct="1"/>
              <a:t>69</a:t>
            </a:fld>
            <a:endParaRPr lang="en-US" altLang="ko-KR" sz="1200" b="0" i="0">
              <a:latin typeface="Times New Roman" panose="02020603050405020304" pitchFamily="18" charset="0"/>
            </a:endParaRPr>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449992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6409614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611075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18F3D8C-91C5-4DBD-91BD-68024BDF9BE9}" type="slidenum">
              <a:rPr lang="en-US" altLang="ko-KR" sz="1200" b="0" i="0">
                <a:latin typeface="Times New Roman" panose="02020603050405020304" pitchFamily="18" charset="0"/>
              </a:rPr>
              <a:pPr eaLnBrk="1" hangingPunct="1"/>
              <a:t>72</a:t>
            </a:fld>
            <a:endParaRPr lang="en-US" altLang="ko-KR" sz="1200" b="0" i="0">
              <a:latin typeface="Times New Roman" panose="02020603050405020304" pitchFamily="18" charset="0"/>
            </a:endParaRPr>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1169402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505D4E9-3198-44CB-B15D-C47CF1E8F0EC}" type="slidenum">
              <a:rPr lang="en-US" altLang="ko-KR" sz="1200" b="0" i="0">
                <a:latin typeface="Times New Roman" panose="02020603050405020304" pitchFamily="18" charset="0"/>
              </a:rPr>
              <a:pPr eaLnBrk="1" hangingPunct="1"/>
              <a:t>73</a:t>
            </a:fld>
            <a:endParaRPr lang="en-US" altLang="ko-KR" sz="1200" b="0" i="0">
              <a:latin typeface="Times New Roman" panose="02020603050405020304" pitchFamily="18" charset="0"/>
            </a:endParaRPr>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4509736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541571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11463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6056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051785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FE8BDE9-DBBC-44BD-9133-DCEAEC53AF59}" type="slidenum">
              <a:rPr lang="en-US" altLang="ko-KR" sz="1200" b="0" i="0">
                <a:latin typeface="Times New Roman" panose="02020603050405020304" pitchFamily="18" charset="0"/>
              </a:rPr>
              <a:pPr eaLnBrk="1" hangingPunct="1"/>
              <a:t>78</a:t>
            </a:fld>
            <a:endParaRPr lang="en-US" altLang="ko-KR" sz="1200" b="0" i="0">
              <a:latin typeface="Times New Roman" panose="02020603050405020304" pitchFamily="18" charset="0"/>
            </a:endParaRPr>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61560477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C2D4059-5592-4D93-BE39-19A99325D148}" type="slidenum">
              <a:rPr lang="en-US" altLang="ko-KR" sz="1200" b="0" i="0">
                <a:latin typeface="Times New Roman" panose="02020603050405020304" pitchFamily="18" charset="0"/>
              </a:rPr>
              <a:pPr eaLnBrk="1" hangingPunct="1"/>
              <a:t>79</a:t>
            </a:fld>
            <a:endParaRPr lang="en-US" altLang="ko-KR" sz="1200" b="0" i="0">
              <a:latin typeface="Times New Roman" panose="02020603050405020304" pitchFamily="18" charset="0"/>
            </a:endParaRPr>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8682175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942007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0C3B3C0-8268-490C-B22D-C47AA0C73963}" type="slidenum">
              <a:rPr lang="en-US" altLang="ko-KR" sz="1200" b="0" i="0">
                <a:latin typeface="Times New Roman" panose="02020603050405020304" pitchFamily="18" charset="0"/>
              </a:rPr>
              <a:pPr eaLnBrk="1" hangingPunct="1"/>
              <a:t>81</a:t>
            </a:fld>
            <a:endParaRPr lang="en-US" altLang="ko-KR" sz="1200" b="0" i="0">
              <a:latin typeface="Times New Roman" panose="02020603050405020304" pitchFamily="18" charset="0"/>
            </a:endParaRPr>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7151575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2240554-C784-4270-B4E6-25FC2D848F7A}" type="slidenum">
              <a:rPr lang="en-US" altLang="ko-KR" sz="1200" b="0" i="0">
                <a:latin typeface="Times New Roman" panose="02020603050405020304" pitchFamily="18" charset="0"/>
              </a:rPr>
              <a:pPr eaLnBrk="1" hangingPunct="1"/>
              <a:t>82</a:t>
            </a:fld>
            <a:endParaRPr lang="en-US" altLang="ko-KR" sz="1200" b="0" i="0">
              <a:latin typeface="Times New Roman" panose="02020603050405020304" pitchFamily="18" charset="0"/>
            </a:endParaRPr>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7388050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3680747-C430-46F4-8A7E-27F1A6A3D90A}" type="slidenum">
              <a:rPr lang="en-US" altLang="ko-KR" sz="1200" b="0" i="0">
                <a:latin typeface="Times New Roman" panose="02020603050405020304" pitchFamily="18" charset="0"/>
              </a:rPr>
              <a:pPr eaLnBrk="1" hangingPunct="1"/>
              <a:t>83</a:t>
            </a:fld>
            <a:endParaRPr lang="en-US" altLang="ko-KR" sz="1200" b="0" i="0">
              <a:latin typeface="Times New Roman" panose="02020603050405020304" pitchFamily="18" charset="0"/>
            </a:endParaRPr>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6310084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90221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326393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585424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446090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472116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5E3A75F-F3ED-4BD1-86A2-8403371BA16F}" type="slidenum">
              <a:rPr lang="en-US" altLang="ko-KR" sz="1200" b="0" i="0">
                <a:latin typeface="Times New Roman" panose="02020603050405020304" pitchFamily="18" charset="0"/>
              </a:rPr>
              <a:pPr eaLnBrk="1" hangingPunct="1"/>
              <a:t>89</a:t>
            </a:fld>
            <a:endParaRPr lang="en-US" altLang="ko-KR" sz="1200" b="0" i="0">
              <a:latin typeface="Times New Roman" panose="02020603050405020304" pitchFamily="18" charset="0"/>
            </a:endParaRPr>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1185779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5267450D-2DE2-42E5-81F9-C835A2C82E5F}" type="slidenum">
              <a:rPr lang="en-US" altLang="ko-KR" sz="1200" b="0" i="0">
                <a:latin typeface="Times New Roman" panose="02020603050405020304" pitchFamily="18" charset="0"/>
              </a:rPr>
              <a:pPr eaLnBrk="1" hangingPunct="1"/>
              <a:t>90</a:t>
            </a:fld>
            <a:endParaRPr lang="en-US" altLang="ko-KR" sz="1200" b="0" i="0">
              <a:latin typeface="Times New Roman" panose="02020603050405020304" pitchFamily="18" charset="0"/>
            </a:endParaRPr>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95401264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707374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71880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939CE9D-4682-4C2A-80EB-1F7106904171}" type="slidenum">
              <a:rPr lang="en-US" altLang="ko-KR" sz="1200" b="0" i="0">
                <a:latin typeface="Times New Roman" panose="02020603050405020304" pitchFamily="18" charset="0"/>
              </a:rPr>
              <a:pPr eaLnBrk="1" hangingPunct="1"/>
              <a:t>93</a:t>
            </a:fld>
            <a:endParaRPr lang="en-US" altLang="ko-KR" sz="1200" b="0" i="0">
              <a:latin typeface="Times New Roman" panose="02020603050405020304" pitchFamily="18" charset="0"/>
            </a:endParaRPr>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2875073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13E54E4-D5CC-4A75-8EC0-FBC0D2BF9F23}" type="slidenum">
              <a:rPr lang="en-US" altLang="ko-KR" sz="1200" b="0" i="0">
                <a:latin typeface="Times New Roman" panose="02020603050405020304" pitchFamily="18" charset="0"/>
              </a:rPr>
              <a:pPr eaLnBrk="1" hangingPunct="1"/>
              <a:t>94</a:t>
            </a:fld>
            <a:endParaRPr lang="en-US" altLang="ko-KR" sz="1200" b="0" i="0">
              <a:latin typeface="Times New Roman" panose="02020603050405020304" pitchFamily="18" charset="0"/>
            </a:endParaRPr>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1535793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1C38AC5-B80A-4B64-A09D-C01689627A9D}" type="slidenum">
              <a:rPr lang="en-US" altLang="ko-KR" sz="1200" b="0" i="0">
                <a:latin typeface="Times New Roman" panose="02020603050405020304" pitchFamily="18" charset="0"/>
              </a:rPr>
              <a:pPr eaLnBrk="1" hangingPunct="1"/>
              <a:t>95</a:t>
            </a:fld>
            <a:endParaRPr lang="en-US" altLang="ko-KR" sz="1200" b="0" i="0">
              <a:latin typeface="Times New Roman" panose="02020603050405020304" pitchFamily="18" charset="0"/>
            </a:endParaRPr>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6639588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0AF10E6-0DE0-4D9B-BC76-48355D4FF7A1}" type="slidenum">
              <a:rPr lang="en-US" altLang="ko-KR" sz="1200" b="0" i="0">
                <a:latin typeface="Times New Roman" panose="02020603050405020304" pitchFamily="18" charset="0"/>
              </a:rPr>
              <a:pPr eaLnBrk="1" hangingPunct="1"/>
              <a:t>96</a:t>
            </a:fld>
            <a:endParaRPr lang="en-US" altLang="ko-KR" sz="1200" b="0" i="0">
              <a:latin typeface="Times New Roman" panose="02020603050405020304" pitchFamily="18" charset="0"/>
            </a:endParaRPr>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8036299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597350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F8A3D1E-BBE3-421D-9137-89BB8F7D9E96}" type="slidenum">
              <a:rPr lang="en-US" altLang="ko-KR" sz="1200" b="0" i="0">
                <a:latin typeface="Times New Roman" panose="02020603050405020304" pitchFamily="18" charset="0"/>
              </a:rPr>
              <a:pPr eaLnBrk="1" hangingPunct="1"/>
              <a:t>98</a:t>
            </a:fld>
            <a:endParaRPr lang="en-US" altLang="ko-KR" sz="1200" b="0" i="0">
              <a:latin typeface="Times New Roman" panose="02020603050405020304" pitchFamily="18" charset="0"/>
            </a:endParaRPr>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6937927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24AAAA8-B234-4B2F-936C-FA83AA402746}" type="slidenum">
              <a:rPr lang="en-US" altLang="ko-KR" sz="1200" b="0" i="0">
                <a:latin typeface="Times New Roman" panose="02020603050405020304" pitchFamily="18" charset="0"/>
              </a:rPr>
              <a:pPr eaLnBrk="1" hangingPunct="1"/>
              <a:t>99</a:t>
            </a:fld>
            <a:endParaRPr lang="en-US" altLang="ko-KR" sz="1200" b="0" i="0">
              <a:latin typeface="Times New Roman" panose="02020603050405020304" pitchFamily="18" charset="0"/>
            </a:endParaRPr>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4820712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1F8F148-44C3-4015-8E04-088B338CE8E8}" type="slidenum">
              <a:rPr lang="en-US" altLang="ko-KR" sz="1200" b="0" i="0">
                <a:latin typeface="Times New Roman" panose="02020603050405020304" pitchFamily="18" charset="0"/>
              </a:rPr>
              <a:pPr eaLnBrk="1" hangingPunct="1"/>
              <a:t>100</a:t>
            </a:fld>
            <a:endParaRPr lang="en-US" altLang="ko-KR" sz="1200" b="0" i="0">
              <a:latin typeface="Times New Roman" panose="02020603050405020304" pitchFamily="18" charset="0"/>
            </a:endParaRPr>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862615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6288161-2D20-499C-B19F-72F88E7E80C6}" type="slidenum">
              <a:rPr lang="en-US" altLang="ko-KR" sz="1200" b="0" i="0">
                <a:latin typeface="Times New Roman" panose="02020603050405020304" pitchFamily="18" charset="0"/>
              </a:rPr>
              <a:pPr eaLnBrk="1" hangingPunct="1"/>
              <a:t>101</a:t>
            </a:fld>
            <a:endParaRPr lang="en-US" altLang="ko-KR" sz="1200" b="0" i="0">
              <a:latin typeface="Times New Roman" panose="02020603050405020304" pitchFamily="18" charset="0"/>
            </a:endParaRPr>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22001263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736389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CCF883A-33BF-4616-9AC4-EE6D3990EF1A}" type="slidenum">
              <a:rPr lang="en-US" altLang="ko-KR" sz="1200" b="0" i="0">
                <a:latin typeface="Times New Roman" panose="02020603050405020304" pitchFamily="18" charset="0"/>
              </a:rPr>
              <a:pPr eaLnBrk="1" hangingPunct="1"/>
              <a:t>103</a:t>
            </a:fld>
            <a:endParaRPr lang="en-US" altLang="ko-KR" sz="1200" b="0" i="0">
              <a:latin typeface="Times New Roman" panose="02020603050405020304" pitchFamily="18" charset="0"/>
            </a:endParaRPr>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27300367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4769063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628170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C2B9BB8-8E05-49FA-9F84-C10874A62808}" type="slidenum">
              <a:rPr lang="en-US" altLang="ko-KR" sz="1200" b="0" i="0">
                <a:latin typeface="Times New Roman" panose="02020603050405020304" pitchFamily="18" charset="0"/>
              </a:rPr>
              <a:pPr eaLnBrk="1" hangingPunct="1"/>
              <a:t>106</a:t>
            </a:fld>
            <a:endParaRPr lang="en-US" altLang="ko-KR" sz="1200" b="0" i="0">
              <a:latin typeface="Times New Roman" panose="02020603050405020304" pitchFamily="18" charset="0"/>
            </a:endParaRPr>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11681109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10A3C81-272F-4621-92A9-9D9E865E2A53}" type="slidenum">
              <a:rPr lang="en-US" altLang="ko-KR" sz="1200" b="0" i="0">
                <a:latin typeface="Times New Roman" panose="02020603050405020304" pitchFamily="18" charset="0"/>
              </a:rPr>
              <a:pPr eaLnBrk="1" hangingPunct="1"/>
              <a:t>107</a:t>
            </a:fld>
            <a:endParaRPr lang="en-US" altLang="ko-KR" sz="1200" b="0" i="0">
              <a:latin typeface="Times New Roman" panose="02020603050405020304" pitchFamily="18" charset="0"/>
            </a:endParaRPr>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1817892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6269930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3469667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26C40028-8372-40BC-99A4-BA5336342D79}" type="slidenum">
              <a:rPr lang="en-US" altLang="ko-KR" sz="1200" b="0" i="0">
                <a:latin typeface="Times New Roman" panose="02020603050405020304" pitchFamily="18" charset="0"/>
              </a:rPr>
              <a:pPr eaLnBrk="1" hangingPunct="1"/>
              <a:t>110</a:t>
            </a:fld>
            <a:endParaRPr lang="en-US" altLang="ko-KR" sz="1200" b="0" i="0">
              <a:latin typeface="Times New Roman" panose="02020603050405020304" pitchFamily="18" charset="0"/>
            </a:endParaRPr>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44940583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4EC7B95-5F39-45F0-92F0-40AB33F8C5BC}" type="slidenum">
              <a:rPr lang="en-US" altLang="ko-KR" sz="1200" b="0" i="0">
                <a:latin typeface="Times New Roman" panose="02020603050405020304" pitchFamily="18" charset="0"/>
              </a:rPr>
              <a:pPr eaLnBrk="1" hangingPunct="1"/>
              <a:t>111</a:t>
            </a:fld>
            <a:endParaRPr lang="en-US" altLang="ko-KR" sz="1200" b="0" i="0">
              <a:latin typeface="Times New Roman" panose="02020603050405020304" pitchFamily="18" charset="0"/>
            </a:endParaRPr>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9706001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D4BF9EB-AB4D-42C8-88B9-9B88AF2FB802}" type="slidenum">
              <a:rPr lang="en-US" altLang="ko-KR" sz="1200" b="0" i="0">
                <a:latin typeface="Times New Roman" panose="02020603050405020304" pitchFamily="18" charset="0"/>
              </a:rPr>
              <a:pPr eaLnBrk="1" hangingPunct="1"/>
              <a:t>112</a:t>
            </a:fld>
            <a:endParaRPr lang="en-US" altLang="ko-KR" sz="1200" b="0" i="0">
              <a:latin typeface="Times New Roman" panose="02020603050405020304" pitchFamily="18" charset="0"/>
            </a:endParaRPr>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68416107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CB09A93-221A-45C4-96AF-F327D0008843}" type="slidenum">
              <a:rPr lang="en-US" altLang="ko-KR" sz="1200" b="0" i="0">
                <a:latin typeface="Times New Roman" panose="02020603050405020304" pitchFamily="18" charset="0"/>
              </a:rPr>
              <a:pPr eaLnBrk="1" hangingPunct="1"/>
              <a:t>113</a:t>
            </a:fld>
            <a:endParaRPr lang="en-US" altLang="ko-KR" sz="1200" b="0" i="0">
              <a:latin typeface="Times New Roman" panose="02020603050405020304" pitchFamily="18" charset="0"/>
            </a:endParaRPr>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61528371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0575189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8242215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6252263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2B1339E5-D91A-49FB-8B4A-708FD3C9AE07}" type="slidenum">
              <a:rPr lang="en-US" altLang="ko-KR" sz="1200" b="0" i="0">
                <a:latin typeface="Times New Roman" panose="02020603050405020304" pitchFamily="18" charset="0"/>
              </a:rPr>
              <a:pPr eaLnBrk="1" hangingPunct="1"/>
              <a:t>117</a:t>
            </a:fld>
            <a:endParaRPr lang="en-US" altLang="ko-KR" sz="1200" b="0" i="0">
              <a:latin typeface="Times New Roman" panose="02020603050405020304" pitchFamily="18" charset="0"/>
            </a:endParaRPr>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07143705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121350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smtClean="0">
                <a:latin typeface="Times New Roman" panose="02020603050405020304" pitchFamily="18" charset="0"/>
                <a:ea typeface="굴림" panose="020B0600000101010101" pitchFamily="50" charset="-127"/>
              </a:rPr>
              <a:t>1.#</a:t>
            </a:r>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03336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400" b="0" i="0">
                <a:solidFill>
                  <a:schemeClr val="bg2"/>
                </a:solidFill>
                <a:latin typeface="Tahoma" panose="020B0604030504040204" pitchFamily="34" charset="0"/>
                <a:ea typeface="굴림" panose="020B0600000101010101" pitchFamily="50" charset="-127"/>
              </a:defRPr>
            </a:lvl1pPr>
          </a:lstStyle>
          <a:p>
            <a:fld id="{BC42BF5C-7F49-45C8-B72B-FE63096A12EB}" type="datetime1">
              <a:rPr lang="en-US" altLang="ko-KR"/>
              <a:pPr/>
              <a:t>8/27/2019</a:t>
            </a:fld>
            <a:endParaRPr lang="en-US" altLang="ko-KR"/>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400" b="0" i="0">
                <a:solidFill>
                  <a:schemeClr val="bg2"/>
                </a:solidFill>
                <a:latin typeface="Tahoma" panose="020B0604030504040204" pitchFamily="34" charset="0"/>
                <a:ea typeface="굴림" panose="020B0600000101010101" pitchFamily="50" charset="-127"/>
              </a:defRPr>
            </a:lvl1pPr>
          </a:lstStyle>
          <a:p>
            <a:endParaRPr lang="en-US" altLang="ko-KR"/>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C2058F23-7514-4850-80B6-167321F00026}" type="slidenum">
              <a:rPr lang="en-US" altLang="ko-KR"/>
              <a:pPr/>
              <a:t>‹#›</a:t>
            </a:fld>
            <a:endParaRPr lang="en-US" altLang="ko-KR"/>
          </a:p>
        </p:txBody>
      </p:sp>
    </p:spTree>
    <p:extLst>
      <p:ext uri="{BB962C8B-B14F-4D97-AF65-F5344CB8AC3E}">
        <p14:creationId xmlns:p14="http://schemas.microsoft.com/office/powerpoint/2010/main" val="1258044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3.</a:t>
            </a:r>
            <a:fld id="{08DA3B96-DCCB-4D2E-A703-4A09893B145F}" type="slidenum">
              <a:rPr lang="en-US" altLang="ko-KR"/>
              <a:pPr/>
              <a:t>‹#›</a:t>
            </a:fld>
            <a:endParaRPr lang="en-US" altLang="ko-KR"/>
          </a:p>
        </p:txBody>
      </p:sp>
    </p:spTree>
    <p:extLst>
      <p:ext uri="{BB962C8B-B14F-4D97-AF65-F5344CB8AC3E}">
        <p14:creationId xmlns:p14="http://schemas.microsoft.com/office/powerpoint/2010/main" val="719334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3.</a:t>
            </a:r>
            <a:fld id="{BA88FC66-A527-4A32-A137-7F86A245A15A}" type="slidenum">
              <a:rPr lang="en-US" altLang="ko-KR"/>
              <a:pPr/>
              <a:t>‹#›</a:t>
            </a:fld>
            <a:endParaRPr lang="en-US" altLang="ko-KR"/>
          </a:p>
        </p:txBody>
      </p:sp>
    </p:spTree>
    <p:extLst>
      <p:ext uri="{BB962C8B-B14F-4D97-AF65-F5344CB8AC3E}">
        <p14:creationId xmlns:p14="http://schemas.microsoft.com/office/powerpoint/2010/main" val="42544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3.</a:t>
            </a:r>
            <a:fld id="{9D179C74-9125-4ACB-A3FB-2E7841800639}" type="slidenum">
              <a:rPr lang="en-US" altLang="ko-KR"/>
              <a:pPr/>
              <a:t>‹#›</a:t>
            </a:fld>
            <a:endParaRPr lang="en-US" altLang="ko-KR"/>
          </a:p>
        </p:txBody>
      </p:sp>
    </p:spTree>
    <p:extLst>
      <p:ext uri="{BB962C8B-B14F-4D97-AF65-F5344CB8AC3E}">
        <p14:creationId xmlns:p14="http://schemas.microsoft.com/office/powerpoint/2010/main" val="2867592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3.</a:t>
            </a:r>
            <a:fld id="{4EDC8702-FA49-4196-9B99-C3EC1276CDDD}" type="slidenum">
              <a:rPr lang="en-US" altLang="ko-KR"/>
              <a:pPr/>
              <a:t>‹#›</a:t>
            </a:fld>
            <a:endParaRPr lang="en-US" altLang="ko-KR"/>
          </a:p>
        </p:txBody>
      </p:sp>
    </p:spTree>
    <p:extLst>
      <p:ext uri="{BB962C8B-B14F-4D97-AF65-F5344CB8AC3E}">
        <p14:creationId xmlns:p14="http://schemas.microsoft.com/office/powerpoint/2010/main" val="2406852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3.</a:t>
            </a:r>
            <a:fld id="{A5324D8E-D2FB-408D-BCBE-C57084DFFE5E}" type="slidenum">
              <a:rPr lang="en-US" altLang="ko-KR"/>
              <a:pPr/>
              <a:t>‹#›</a:t>
            </a:fld>
            <a:endParaRPr lang="en-US" altLang="ko-KR"/>
          </a:p>
        </p:txBody>
      </p:sp>
    </p:spTree>
    <p:extLst>
      <p:ext uri="{BB962C8B-B14F-4D97-AF65-F5344CB8AC3E}">
        <p14:creationId xmlns:p14="http://schemas.microsoft.com/office/powerpoint/2010/main" val="206740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3.</a:t>
            </a:r>
            <a:fld id="{5650E5BE-AA50-4CF1-B339-81CD59F5BAEF}" type="slidenum">
              <a:rPr lang="en-US" altLang="ko-KR"/>
              <a:pPr/>
              <a:t>‹#›</a:t>
            </a:fld>
            <a:endParaRPr lang="en-US" altLang="ko-KR"/>
          </a:p>
        </p:txBody>
      </p:sp>
    </p:spTree>
    <p:extLst>
      <p:ext uri="{BB962C8B-B14F-4D97-AF65-F5344CB8AC3E}">
        <p14:creationId xmlns:p14="http://schemas.microsoft.com/office/powerpoint/2010/main" val="2069872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3.</a:t>
            </a:r>
            <a:fld id="{50E1A2E2-DCAE-4D6C-8880-477A829DB86A}" type="slidenum">
              <a:rPr lang="en-US" altLang="ko-KR"/>
              <a:pPr/>
              <a:t>‹#›</a:t>
            </a:fld>
            <a:endParaRPr lang="en-US" altLang="ko-KR"/>
          </a:p>
        </p:txBody>
      </p:sp>
    </p:spTree>
    <p:extLst>
      <p:ext uri="{BB962C8B-B14F-4D97-AF65-F5344CB8AC3E}">
        <p14:creationId xmlns:p14="http://schemas.microsoft.com/office/powerpoint/2010/main" val="4202229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3.</a:t>
            </a:r>
            <a:fld id="{02894BBF-E6C2-42F0-B86A-E0DD6C34185A}" type="slidenum">
              <a:rPr lang="en-US" altLang="ko-KR"/>
              <a:pPr/>
              <a:t>‹#›</a:t>
            </a:fld>
            <a:endParaRPr lang="en-US" altLang="ko-KR"/>
          </a:p>
        </p:txBody>
      </p:sp>
    </p:spTree>
    <p:extLst>
      <p:ext uri="{BB962C8B-B14F-4D97-AF65-F5344CB8AC3E}">
        <p14:creationId xmlns:p14="http://schemas.microsoft.com/office/powerpoint/2010/main" val="207802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3.</a:t>
            </a:r>
            <a:fld id="{3F7BBB94-01BF-485A-A8A6-2F9BA8A2A1A2}" type="slidenum">
              <a:rPr lang="en-US" altLang="ko-KR"/>
              <a:pPr/>
              <a:t>‹#›</a:t>
            </a:fld>
            <a:endParaRPr lang="en-US" altLang="ko-KR"/>
          </a:p>
        </p:txBody>
      </p:sp>
    </p:spTree>
    <p:extLst>
      <p:ext uri="{BB962C8B-B14F-4D97-AF65-F5344CB8AC3E}">
        <p14:creationId xmlns:p14="http://schemas.microsoft.com/office/powerpoint/2010/main" val="3566311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3.</a:t>
            </a:r>
            <a:fld id="{C602E3CB-59C9-4D10-9983-7AEBF35B35E4}" type="slidenum">
              <a:rPr lang="en-US" altLang="ko-KR"/>
              <a:pPr/>
              <a:t>‹#›</a:t>
            </a:fld>
            <a:endParaRPr lang="en-US" altLang="ko-KR"/>
          </a:p>
        </p:txBody>
      </p:sp>
    </p:spTree>
    <p:extLst>
      <p:ext uri="{BB962C8B-B14F-4D97-AF65-F5344CB8AC3E}">
        <p14:creationId xmlns:p14="http://schemas.microsoft.com/office/powerpoint/2010/main" val="1526154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Tree>
    <p:extLst>
      <p:ext uri="{BB962C8B-B14F-4D97-AF65-F5344CB8AC3E}">
        <p14:creationId xmlns:p14="http://schemas.microsoft.com/office/powerpoint/2010/main" val="2564262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a:xfrm>
            <a:off x="628650" y="1825625"/>
            <a:ext cx="788670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042828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623888" y="1709738"/>
            <a:ext cx="7886700" cy="2852737"/>
          </a:xfrm>
          <a:prstGeom prst="rect">
            <a:avLst/>
          </a:prstGeo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ko-KR" altLang="en-US" smtClean="0"/>
              <a:t>마스터 텍스트 스타일을 편집합니다</a:t>
            </a:r>
          </a:p>
        </p:txBody>
      </p:sp>
    </p:spTree>
    <p:extLst>
      <p:ext uri="{BB962C8B-B14F-4D97-AF65-F5344CB8AC3E}">
        <p14:creationId xmlns:p14="http://schemas.microsoft.com/office/powerpoint/2010/main" val="2148734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28650" y="1825625"/>
            <a:ext cx="386715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825625"/>
            <a:ext cx="386715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931112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630238" y="365125"/>
            <a:ext cx="7886700" cy="1325563"/>
          </a:xfrm>
          <a:prstGeom prst="rect">
            <a:avLst/>
          </a:prstGeo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30238" y="2505075"/>
            <a:ext cx="3868737" cy="36845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29150" y="2505075"/>
            <a:ext cx="3887788" cy="36845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1533817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Tree>
    <p:extLst>
      <p:ext uri="{BB962C8B-B14F-4D97-AF65-F5344CB8AC3E}">
        <p14:creationId xmlns:p14="http://schemas.microsoft.com/office/powerpoint/2010/main" val="28957546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367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30238" y="457200"/>
            <a:ext cx="2949575" cy="1600200"/>
          </a:xfrm>
          <a:prstGeom prst="rect">
            <a:avLst/>
          </a:prstGeo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Tree>
    <p:extLst>
      <p:ext uri="{BB962C8B-B14F-4D97-AF65-F5344CB8AC3E}">
        <p14:creationId xmlns:p14="http://schemas.microsoft.com/office/powerpoint/2010/main" val="3828802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630238" y="457200"/>
            <a:ext cx="2949575" cy="1600200"/>
          </a:xfrm>
          <a:prstGeom prst="rect">
            <a:avLst/>
          </a:prstGeo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Tree>
    <p:extLst>
      <p:ext uri="{BB962C8B-B14F-4D97-AF65-F5344CB8AC3E}">
        <p14:creationId xmlns:p14="http://schemas.microsoft.com/office/powerpoint/2010/main" val="3204996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628650" y="365125"/>
            <a:ext cx="7886700" cy="1325563"/>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28650" y="1825625"/>
            <a:ext cx="7886700" cy="4351338"/>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229734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543675" y="365125"/>
            <a:ext cx="1971675" cy="5811838"/>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28650" y="365125"/>
            <a:ext cx="5762625" cy="5811838"/>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79553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3.</a:t>
            </a:r>
            <a:fld id="{6C2481A5-D6F5-44EF-A7B2-288B0318C056}"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73"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anose="020B0604030504040204" pitchFamily="34" charset="0"/>
        </a:defRPr>
      </a:lvl2pPr>
      <a:lvl3pPr algn="l" rtl="0" fontAlgn="base">
        <a:spcBef>
          <a:spcPct val="0"/>
        </a:spcBef>
        <a:spcAft>
          <a:spcPct val="0"/>
        </a:spcAft>
        <a:defRPr sz="4400">
          <a:solidFill>
            <a:schemeClr val="tx2"/>
          </a:solidFill>
          <a:latin typeface="Tahoma" panose="020B0604030504040204" pitchFamily="34" charset="0"/>
        </a:defRPr>
      </a:lvl3pPr>
      <a:lvl4pPr algn="l" rtl="0" fontAlgn="base">
        <a:spcBef>
          <a:spcPct val="0"/>
        </a:spcBef>
        <a:spcAft>
          <a:spcPct val="0"/>
        </a:spcAft>
        <a:defRPr sz="4400">
          <a:solidFill>
            <a:schemeClr val="tx2"/>
          </a:solidFill>
          <a:latin typeface="Tahoma" panose="020B0604030504040204" pitchFamily="34" charset="0"/>
        </a:defRPr>
      </a:lvl4pPr>
      <a:lvl5pPr algn="l" rtl="0" fontAlgn="base">
        <a:spcBef>
          <a:spcPct val="0"/>
        </a:spcBef>
        <a:spcAft>
          <a:spcPct val="0"/>
        </a:spcAft>
        <a:defRPr sz="4400">
          <a:solidFill>
            <a:schemeClr val="tx2"/>
          </a:solidFill>
          <a:latin typeface="Tahoma" panose="020B0604030504040204" pitchFamily="34" charset="0"/>
        </a:defRPr>
      </a:lvl5pPr>
      <a:lvl6pPr marL="457200" algn="l" rtl="0" fontAlgn="base">
        <a:spcBef>
          <a:spcPct val="0"/>
        </a:spcBef>
        <a:spcAft>
          <a:spcPct val="0"/>
        </a:spcAft>
        <a:defRPr sz="4400">
          <a:solidFill>
            <a:schemeClr val="tx2"/>
          </a:solidFill>
          <a:latin typeface="Tahoma" panose="020B0604030504040204" pitchFamily="34" charset="0"/>
        </a:defRPr>
      </a:lvl6pPr>
      <a:lvl7pPr marL="914400" algn="l" rtl="0" fontAlgn="base">
        <a:spcBef>
          <a:spcPct val="0"/>
        </a:spcBef>
        <a:spcAft>
          <a:spcPct val="0"/>
        </a:spcAft>
        <a:defRPr sz="4400">
          <a:solidFill>
            <a:schemeClr val="tx2"/>
          </a:solidFill>
          <a:latin typeface="Tahoma" panose="020B0604030504040204" pitchFamily="34" charset="0"/>
        </a:defRPr>
      </a:lvl7pPr>
      <a:lvl8pPr marL="1371600" algn="l" rtl="0" fontAlgn="base">
        <a:spcBef>
          <a:spcPct val="0"/>
        </a:spcBef>
        <a:spcAft>
          <a:spcPct val="0"/>
        </a:spcAft>
        <a:defRPr sz="4400">
          <a:solidFill>
            <a:schemeClr val="tx2"/>
          </a:solidFill>
          <a:latin typeface="Tahoma" panose="020B0604030504040204" pitchFamily="34" charset="0"/>
        </a:defRPr>
      </a:lvl8pPr>
      <a:lvl9pPr marL="1828800" algn="l" rtl="0" fontAlgn="base">
        <a:spcBef>
          <a:spcPct val="0"/>
        </a:spcBef>
        <a:spcAft>
          <a:spcPct val="0"/>
        </a:spcAft>
        <a:defRPr sz="4400">
          <a:solidFill>
            <a:schemeClr val="tx2"/>
          </a:solidFill>
          <a:latin typeface="Tahoma" panose="020B0604030504040204" pitchFamily="34" charset="0"/>
        </a:defRPr>
      </a:lvl9pPr>
    </p:titleStyle>
    <p:bodyStyle>
      <a:lvl1pPr marL="342900" indent="-342900" algn="l" rtl="0" fontAlgn="base">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image" Target="../media/image32.emf"/><Relationship Id="rId7" Type="http://schemas.openxmlformats.org/officeDocument/2006/relationships/image" Target="../media/image36.emf"/><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image" Target="../media/image34.emf"/><Relationship Id="rId10" Type="http://schemas.openxmlformats.org/officeDocument/2006/relationships/image" Target="../media/image39.emf"/><Relationship Id="rId4" Type="http://schemas.openxmlformats.org/officeDocument/2006/relationships/image" Target="../media/image33.emf"/><Relationship Id="rId9" Type="http://schemas.openxmlformats.org/officeDocument/2006/relationships/image" Target="../media/image38.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6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7.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8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8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18.xml"/><Relationship Id="rId1" Type="http://schemas.openxmlformats.org/officeDocument/2006/relationships/slideLayout" Target="../slideLayouts/slideLayout7.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C00000"/>
                </a:solidFill>
                <a:latin typeface="Times" panose="02020603050405020304" pitchFamily="18" charset="0"/>
                <a:ea typeface="굴림" panose="020B0600000101010101" pitchFamily="50" charset="-127"/>
                <a:cs typeface="Arial" panose="020B0604020202020204" pitchFamily="34" charset="0"/>
              </a:rPr>
              <a:t>Chapter 3</a:t>
            </a:r>
          </a:p>
        </p:txBody>
      </p:sp>
      <p:sp>
        <p:nvSpPr>
          <p:cNvPr id="15364" name="Text Box 6"/>
          <p:cNvSpPr txBox="1">
            <a:spLocks noChangeArrowheads="1"/>
          </p:cNvSpPr>
          <p:nvPr/>
        </p:nvSpPr>
        <p:spPr bwMode="auto">
          <a:xfrm>
            <a:off x="152400" y="3048000"/>
            <a:ext cx="41560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latin typeface="Times" panose="02020603050405020304" pitchFamily="18" charset="0"/>
                <a:ea typeface="굴림" panose="020B0600000101010101" pitchFamily="50" charset="-127"/>
                <a:cs typeface="Arial" panose="020B0604020202020204" pitchFamily="34" charset="0"/>
              </a:rPr>
              <a:t>Introduction</a:t>
            </a:r>
          </a:p>
          <a:p>
            <a:pPr algn="ctr" eaLnBrk="1" hangingPunct="1"/>
            <a:r>
              <a:rPr lang="en-US" altLang="ko-KR" sz="4800">
                <a:latin typeface="Times" panose="02020603050405020304" pitchFamily="18" charset="0"/>
                <a:ea typeface="굴림" panose="020B0600000101010101" pitchFamily="50" charset="-127"/>
                <a:cs typeface="Arial" panose="020B0604020202020204" pitchFamily="34" charset="0"/>
              </a:rPr>
              <a:t>To</a:t>
            </a:r>
          </a:p>
          <a:p>
            <a:pPr algn="ctr" eaLnBrk="1" hangingPunct="1"/>
            <a:r>
              <a:rPr lang="en-US" altLang="ko-KR" sz="4800">
                <a:latin typeface="Times" panose="02020603050405020304" pitchFamily="18" charset="0"/>
                <a:ea typeface="굴림" panose="020B0600000101010101" pitchFamily="50" charset="-127"/>
                <a:cs typeface="Arial" panose="020B0604020202020204" pitchFamily="34" charset="0"/>
              </a:rPr>
              <a:t>Physical</a:t>
            </a:r>
          </a:p>
          <a:p>
            <a:pPr algn="ctr" eaLnBrk="1" hangingPunct="1"/>
            <a:r>
              <a:rPr lang="en-US" altLang="ko-KR" sz="4800">
                <a:latin typeface="Times" panose="02020603050405020304" pitchFamily="18" charset="0"/>
                <a:ea typeface="굴림" panose="020B0600000101010101" pitchFamily="50" charset="-127"/>
                <a:cs typeface="Arial" panose="020B0604020202020204" pitchFamily="34" charset="0"/>
              </a:rPr>
              <a:t>Layer</a:t>
            </a:r>
          </a:p>
        </p:txBody>
      </p:sp>
      <p:pic>
        <p:nvPicPr>
          <p:cNvPr id="1536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3: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762000"/>
            <a:ext cx="8458200" cy="58674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3.1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DATA  AND  SIGNALS</a:t>
            </a:r>
            <a:endPar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3.2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PERIODIC  ANALOG  SIGNALS</a:t>
            </a:r>
            <a:endPar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3.3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DIGITAL SIGNALS</a:t>
            </a:r>
            <a:endParaRPr lang="en-US" sz="4000"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3.4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TRANSMISSION IMPAIRMENT</a:t>
            </a:r>
            <a:endPar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3.5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DATA RATE LIMITS</a:t>
            </a:r>
          </a:p>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3.6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PERFORMANCE</a:t>
            </a:r>
            <a:endPar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endPar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endPar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endParaRPr>
          </a:p>
          <a:p>
            <a:pPr algn="just" eaLnBrk="0" hangingPunct="0">
              <a:lnSpc>
                <a:spcPct val="200000"/>
              </a:lnSpc>
              <a:defRPr/>
            </a:pPr>
            <a:endParaRPr lang="en-US"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defRPr/>
            </a:pPr>
            <a:endParaRPr lang="en-US" sz="2400"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spcBef>
                <a:spcPct val="50000"/>
              </a:spcBef>
              <a:buClr>
                <a:schemeClr val="hlink"/>
              </a:buClr>
              <a:defRPr/>
            </a:pPr>
            <a: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61215">
                                            <p:txEl>
                                              <p:pRg st="1" end="1"/>
                                            </p:txEl>
                                          </p:spTgt>
                                        </p:tgtEl>
                                        <p:attrNameLst>
                                          <p:attrName>style.visibility</p:attrName>
                                        </p:attrNameLst>
                                      </p:cBhvr>
                                      <p:to>
                                        <p:strVal val="visible"/>
                                      </p:to>
                                    </p:set>
                                    <p:animEffect transition="in" filter="wipe(left)">
                                      <p:cBhvr>
                                        <p:cTn id="12" dur="500"/>
                                        <p:tgtEl>
                                          <p:spTgt spid="8612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61215">
                                            <p:txEl>
                                              <p:pRg st="2" end="2"/>
                                            </p:txEl>
                                          </p:spTgt>
                                        </p:tgtEl>
                                        <p:attrNameLst>
                                          <p:attrName>style.visibility</p:attrName>
                                        </p:attrNameLst>
                                      </p:cBhvr>
                                      <p:to>
                                        <p:strVal val="visible"/>
                                      </p:to>
                                    </p:set>
                                    <p:animEffect transition="in" filter="wipe(left)">
                                      <p:cBhvr>
                                        <p:cTn id="17" dur="500"/>
                                        <p:tgtEl>
                                          <p:spTgt spid="8612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61215">
                                            <p:txEl>
                                              <p:pRg st="3" end="3"/>
                                            </p:txEl>
                                          </p:spTgt>
                                        </p:tgtEl>
                                        <p:attrNameLst>
                                          <p:attrName>style.visibility</p:attrName>
                                        </p:attrNameLst>
                                      </p:cBhvr>
                                      <p:to>
                                        <p:strVal val="visible"/>
                                      </p:to>
                                    </p:set>
                                    <p:animEffect transition="in" filter="wipe(left)">
                                      <p:cBhvr>
                                        <p:cTn id="22" dur="500"/>
                                        <p:tgtEl>
                                          <p:spTgt spid="8612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61215">
                                            <p:txEl>
                                              <p:pRg st="4" end="4"/>
                                            </p:txEl>
                                          </p:spTgt>
                                        </p:tgtEl>
                                        <p:attrNameLst>
                                          <p:attrName>style.visibility</p:attrName>
                                        </p:attrNameLst>
                                      </p:cBhvr>
                                      <p:to>
                                        <p:strVal val="visible"/>
                                      </p:to>
                                    </p:set>
                                    <p:animEffect transition="in" filter="wipe(left)">
                                      <p:cBhvr>
                                        <p:cTn id="27" dur="500"/>
                                        <p:tgtEl>
                                          <p:spTgt spid="8612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861215">
                                            <p:txEl>
                                              <p:pRg st="5" end="5"/>
                                            </p:txEl>
                                          </p:spTgt>
                                        </p:tgtEl>
                                        <p:attrNameLst>
                                          <p:attrName>style.visibility</p:attrName>
                                        </p:attrNameLst>
                                      </p:cBhvr>
                                      <p:to>
                                        <p:strVal val="visible"/>
                                      </p:to>
                                    </p:set>
                                    <p:animEffect transition="in" filter="wipe(left)">
                                      <p:cBhvr>
                                        <p:cTn id="32" dur="500"/>
                                        <p:tgtEl>
                                          <p:spTgt spid="86121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861215">
                                            <p:txEl>
                                              <p:pRg st="10" end="10"/>
                                            </p:txEl>
                                          </p:spTgt>
                                        </p:tgtEl>
                                        <p:attrNameLst>
                                          <p:attrName>style.visibility</p:attrName>
                                        </p:attrNameLst>
                                      </p:cBhvr>
                                      <p:to>
                                        <p:strVal val="visible"/>
                                      </p:to>
                                    </p:set>
                                    <p:animEffect transition="in" filter="blinds(horizontal)">
                                      <p:cBhvr>
                                        <p:cTn id="37" dur="500"/>
                                        <p:tgtEl>
                                          <p:spTgt spid="8612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C98905F8-072C-4392-AC76-98E8D99272BC}" type="slidenum">
              <a:rPr lang="en-US" altLang="ko-KR"/>
              <a:pPr/>
              <a:t>3</a:t>
            </a:fld>
            <a:endParaRPr lang="en-US" altLang="ko-K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199063"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3-1   </a:t>
            </a:r>
            <a:r>
              <a:rPr lang="en-US" i="0" dirty="0">
                <a:effectLst>
                  <a:outerShdw blurRad="38100" dist="38100" dir="2700000" algn="tl">
                    <a:srgbClr val="C0C0C0"/>
                  </a:outerShdw>
                </a:effectLst>
                <a:latin typeface="Times" pitchFamily="18" charset="0"/>
              </a:rPr>
              <a:t>DATA  AND  SIGNALS</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3557" name="Rectangle 8"/>
          <p:cNvSpPr>
            <a:spLocks noChangeArrowheads="1"/>
          </p:cNvSpPr>
          <p:nvPr/>
        </p:nvSpPr>
        <p:spPr bwMode="auto">
          <a:xfrm>
            <a:off x="228600" y="1677988"/>
            <a:ext cx="82296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Figure 3.1 shows a scenario in which a scientist working in a research company, Sky Research, needs to order a book related to her research from an online bookseller, Scientific Books.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23731B76-E499-47EA-8BE2-F545CE0F75A0}" type="slidenum">
              <a:rPr lang="en-US" altLang="ko-KR"/>
              <a:pPr/>
              <a:t>4</a:t>
            </a:fld>
            <a:endParaRPr lang="en-US" altLang="ko-KR"/>
          </a:p>
        </p:txBody>
      </p:sp>
      <p:sp>
        <p:nvSpPr>
          <p:cNvPr id="256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  </a:t>
            </a:r>
            <a:r>
              <a:rPr lang="en-US" altLang="ko-KR" sz="2000">
                <a:latin typeface="Times-BoldItalic"/>
                <a:ea typeface="굴림" panose="020B0600000101010101" pitchFamily="50" charset="-127"/>
              </a:rPr>
              <a:t>Communication at the physical layer</a:t>
            </a:r>
          </a:p>
        </p:txBody>
      </p:sp>
      <p:pic>
        <p:nvPicPr>
          <p:cNvPr id="61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4725" y="996950"/>
            <a:ext cx="5146675"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1675" y="1804988"/>
            <a:ext cx="2193925"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59398"/>
                                        </p:tgtEl>
                                        <p:attrNameLst>
                                          <p:attrName>style.visibility</p:attrName>
                                        </p:attrNameLst>
                                      </p:cBhvr>
                                      <p:to>
                                        <p:strVal val="visible"/>
                                      </p:to>
                                    </p:set>
                                    <p:animEffect transition="in" filter="wipe(up)">
                                      <p:cBhvr>
                                        <p:cTn id="11" dur="50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D55EEE14-80DB-4377-869F-697017493471}" type="slidenum">
              <a:rPr lang="en-US" altLang="ko-KR"/>
              <a:pPr/>
              <a:t>5</a:t>
            </a:fld>
            <a:endParaRPr lang="en-US" altLang="ko-KR"/>
          </a:p>
        </p:txBody>
      </p:sp>
      <p:sp>
        <p:nvSpPr>
          <p:cNvPr id="276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76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00233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3.1.1  </a:t>
            </a:r>
            <a:r>
              <a:rPr lang="en-US" sz="3600" dirty="0">
                <a:solidFill>
                  <a:schemeClr val="hlink"/>
                </a:solidFill>
                <a:effectLst>
                  <a:outerShdw blurRad="38100" dist="38100" dir="2700000" algn="tl">
                    <a:srgbClr val="000000">
                      <a:alpha val="43137"/>
                    </a:srgbClr>
                  </a:outerShdw>
                </a:effectLst>
                <a:latin typeface="Times New Roman" pitchFamily="18" charset="0"/>
              </a:rPr>
              <a:t>Analog and Digital Data</a:t>
            </a:r>
          </a:p>
        </p:txBody>
      </p:sp>
      <p:sp>
        <p:nvSpPr>
          <p:cNvPr id="27658"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Data can be analog or digital. The term analog data refers to information that is continuous; digital data refers to information that has discrete states. For example, an analog clock that has hour, minute, and second hands gives information in a continuous form; the movements of the hands are continuous. On the other hand, a digital clock that reports the hours and the minutes will change suddenly from 8:05 to 8:06.</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34ED7FF7-A24E-413A-BB0E-7A25C06A3B32}" type="slidenum">
              <a:rPr lang="en-US" altLang="ko-KR"/>
              <a:pPr/>
              <a:t>6</a:t>
            </a:fld>
            <a:endParaRPr lang="en-US" altLang="ko-KR"/>
          </a:p>
        </p:txBody>
      </p:sp>
      <p:sp>
        <p:nvSpPr>
          <p:cNvPr id="296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6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489700"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3.1.2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Analog </a:t>
            </a:r>
            <a:r>
              <a:rPr lang="en-US" sz="3600" dirty="0">
                <a:solidFill>
                  <a:schemeClr val="hlink"/>
                </a:solidFill>
                <a:effectLst>
                  <a:outerShdw blurRad="38100" dist="38100" dir="2700000" algn="tl">
                    <a:srgbClr val="000000">
                      <a:alpha val="43137"/>
                    </a:srgbClr>
                  </a:outerShdw>
                </a:effectLst>
                <a:latin typeface="Times New Roman" pitchFamily="18" charset="0"/>
              </a:rPr>
              <a:t>and Digital Signals</a:t>
            </a:r>
          </a:p>
        </p:txBody>
      </p:sp>
      <p:sp>
        <p:nvSpPr>
          <p:cNvPr id="29706"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Like the data they represent, signals can be either analog or digital. An analog signal has infinitely many levels of intensity over a period of time. As the wave moves from value A to value B, it passes through and includes an infinite number of values along its path. A digital signal, on the other hand, can have only a limited number of defined values. Although each value can be any number, it is often as simple as 1 and 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893B5F1A-3988-4EC9-8CEF-0B27461C2310}" type="slidenum">
              <a:rPr lang="en-US" altLang="ko-KR"/>
              <a:pPr/>
              <a:t>7</a:t>
            </a:fld>
            <a:endParaRPr lang="en-US" altLang="ko-KR"/>
          </a:p>
        </p:txBody>
      </p:sp>
      <p:sp>
        <p:nvSpPr>
          <p:cNvPr id="317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  </a:t>
            </a:r>
            <a:r>
              <a:rPr lang="en-US" altLang="ko-KR" sz="2000">
                <a:latin typeface="Times-BoldItalic"/>
                <a:ea typeface="굴림" panose="020B0600000101010101" pitchFamily="50" charset="-127"/>
              </a:rPr>
              <a:t>Comparison of analog and digital signals</a:t>
            </a:r>
          </a:p>
        </p:txBody>
      </p:sp>
      <p:pic>
        <p:nvPicPr>
          <p:cNvPr id="604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8538"/>
            <a:ext cx="367982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2863" y="3722688"/>
            <a:ext cx="4438650"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828800"/>
            <a:ext cx="23304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5163" y="4108450"/>
            <a:ext cx="2840037"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4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60422"/>
                                        </p:tgtEl>
                                        <p:attrNameLst>
                                          <p:attrName>style.visibility</p:attrName>
                                        </p:attrNameLst>
                                      </p:cBhvr>
                                      <p:to>
                                        <p:strVal val="visible"/>
                                      </p:to>
                                    </p:set>
                                    <p:animEffect transition="in" filter="wipe(left)">
                                      <p:cBhvr>
                                        <p:cTn id="11" dur="2000"/>
                                        <p:tgtEl>
                                          <p:spTgt spid="6042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042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60423"/>
                                        </p:tgtEl>
                                        <p:attrNameLst>
                                          <p:attrName>style.visibility</p:attrName>
                                        </p:attrNameLst>
                                      </p:cBhvr>
                                      <p:to>
                                        <p:strVal val="visible"/>
                                      </p:to>
                                    </p:set>
                                    <p:animEffect transition="in" filter="wipe(left)">
                                      <p:cBhvr>
                                        <p:cTn id="20" dur="2000"/>
                                        <p:tgtEl>
                                          <p:spTgt spid="60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A2A1B862-78EC-4A94-9EC5-3C63197EC795}" type="slidenum">
              <a:rPr lang="en-US" altLang="ko-KR"/>
              <a:pPr/>
              <a:t>8</a:t>
            </a:fld>
            <a:endParaRPr lang="en-US" altLang="ko-KR"/>
          </a:p>
        </p:txBody>
      </p:sp>
      <p:sp>
        <p:nvSpPr>
          <p:cNvPr id="337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8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2372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3.1.3  </a:t>
            </a:r>
            <a:r>
              <a:rPr lang="en-US" sz="3600" dirty="0">
                <a:solidFill>
                  <a:schemeClr val="hlink"/>
                </a:solidFill>
                <a:effectLst>
                  <a:outerShdw blurRad="38100" dist="38100" dir="2700000" algn="tl">
                    <a:srgbClr val="000000">
                      <a:alpha val="43137"/>
                    </a:srgbClr>
                  </a:outerShdw>
                </a:effectLst>
                <a:latin typeface="Times New Roman" pitchFamily="18" charset="0"/>
              </a:rPr>
              <a:t>Periodic and Nonperiodic</a:t>
            </a:r>
          </a:p>
        </p:txBody>
      </p:sp>
      <p:sp>
        <p:nvSpPr>
          <p:cNvPr id="33802" name="Rectangle 10"/>
          <p:cNvSpPr>
            <a:spLocks noChangeArrowheads="1"/>
          </p:cNvSpPr>
          <p:nvPr/>
        </p:nvSpPr>
        <p:spPr bwMode="auto">
          <a:xfrm>
            <a:off x="381000" y="1330325"/>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 periodic signal completes a pattern within a measurable time frame, called a period, and repeats that pattern over subsequent identical periods. The completion of one full pattern is called a cycle. A nonperiodic signal changes without exhibiting a pattern or cycle that repeats over time. Both analog and digital signals.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E90C3606-EC6D-428C-A2FB-313070F43FAC}" type="slidenum">
              <a:rPr lang="en-US" altLang="ko-KR"/>
              <a:pPr/>
              <a:t>9</a:t>
            </a:fld>
            <a:endParaRPr lang="en-US" altLang="ko-K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6878638"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3-2   PERIODIC ANALOG SIGNALS</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35844"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35845" name="Rectangle 8"/>
          <p:cNvSpPr>
            <a:spLocks noChangeArrowheads="1"/>
          </p:cNvSpPr>
          <p:nvPr/>
        </p:nvSpPr>
        <p:spPr bwMode="auto">
          <a:xfrm>
            <a:off x="228600" y="1658938"/>
            <a:ext cx="82296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Periodic analog signals can be classified as simple or composite. A simple periodic analog signal, a sine wave, cannot be decomposed into simpler signals. A composite periodic analog signal is composed of multiple sine waves.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5F9ADDDB-E097-4C92-9FB3-47DC08ACBDDB}" type="slidenum">
              <a:rPr lang="en-US" altLang="ko-KR"/>
              <a:pPr/>
              <a:t>10</a:t>
            </a:fld>
            <a:endParaRPr lang="en-US" altLang="ko-KR"/>
          </a:p>
        </p:txBody>
      </p:sp>
      <p:sp>
        <p:nvSpPr>
          <p:cNvPr id="378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30993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3.2.1  </a:t>
            </a:r>
            <a:r>
              <a:rPr lang="en-US" sz="3600" dirty="0">
                <a:solidFill>
                  <a:schemeClr val="hlink"/>
                </a:solidFill>
                <a:effectLst>
                  <a:outerShdw blurRad="38100" dist="38100" dir="2700000" algn="tl">
                    <a:srgbClr val="000000">
                      <a:alpha val="43137"/>
                    </a:srgbClr>
                  </a:outerShdw>
                </a:effectLst>
                <a:latin typeface="Times New Roman" pitchFamily="18" charset="0"/>
              </a:rPr>
              <a:t>Sine Wave</a:t>
            </a:r>
          </a:p>
        </p:txBody>
      </p:sp>
      <p:sp>
        <p:nvSpPr>
          <p:cNvPr id="37898"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sine wave is the most fundamental form of a periodic analog signal. When we visualize it as a simple oscillating curve, its change over the course of a cycle is smooth and consistent, a continuous, rolling flow. Figure 3.3 shows a sine wave. Each cycle consists of a single arc above the time axis followed by a single arc below it.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2B5196FE-764C-43C3-856A-50A2F516A276}" type="slidenum">
              <a:rPr lang="en-US" altLang="ko-KR"/>
              <a:pPr/>
              <a:t>11</a:t>
            </a:fld>
            <a:endParaRPr lang="en-US" altLang="ko-KR"/>
          </a:p>
        </p:txBody>
      </p:sp>
      <p:sp>
        <p:nvSpPr>
          <p:cNvPr id="399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3.3:  </a:t>
            </a:r>
            <a:r>
              <a:rPr lang="en-US" altLang="ko-KR" sz="2000">
                <a:latin typeface="Times-BoldItalic"/>
                <a:ea typeface="굴림" panose="020B0600000101010101" pitchFamily="50" charset="-127"/>
              </a:rPr>
              <a:t>A sine wave</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130550"/>
            <a:ext cx="54102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41550"/>
            <a:ext cx="7024688"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2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8E13A2AB-BB50-4497-AD58-6DF7BEBEE409}" type="slidenum">
              <a:rPr lang="en-US" altLang="ko-KR"/>
              <a:pPr/>
              <a:t>12</a:t>
            </a:fld>
            <a:endParaRPr lang="en-US" altLang="ko-KR"/>
          </a:p>
        </p:txBody>
      </p:sp>
      <p:sp>
        <p:nvSpPr>
          <p:cNvPr id="419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3.4:  </a:t>
            </a:r>
            <a:r>
              <a:rPr lang="en-US" altLang="ko-KR" sz="2000">
                <a:latin typeface="Times-BoldItalic"/>
                <a:ea typeface="굴림" panose="020B0600000101010101" pitchFamily="50" charset="-127"/>
              </a:rPr>
              <a:t>Two signals with two different amplitudes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25" y="1003300"/>
            <a:ext cx="8194675"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3400" y="4572000"/>
            <a:ext cx="1316038"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0700" y="1257300"/>
            <a:ext cx="131445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80">
                                          <p:stCondLst>
                                            <p:cond delay="0"/>
                                          </p:stCondLst>
                                        </p:cTn>
                                        <p:tgtEl>
                                          <p:spTgt spid="6"/>
                                        </p:tgtEl>
                                      </p:cBhvr>
                                    </p:animEffect>
                                    <p:anim calcmode="lin" valueType="num">
                                      <p:cBhvr>
                                        <p:cTn id="1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7" dur="26">
                                          <p:stCondLst>
                                            <p:cond delay="650"/>
                                          </p:stCondLst>
                                        </p:cTn>
                                        <p:tgtEl>
                                          <p:spTgt spid="6"/>
                                        </p:tgtEl>
                                      </p:cBhvr>
                                      <p:to x="100000" y="60000"/>
                                    </p:animScale>
                                    <p:animScale>
                                      <p:cBhvr>
                                        <p:cTn id="18" dur="166" decel="50000">
                                          <p:stCondLst>
                                            <p:cond delay="676"/>
                                          </p:stCondLst>
                                        </p:cTn>
                                        <p:tgtEl>
                                          <p:spTgt spid="6"/>
                                        </p:tgtEl>
                                      </p:cBhvr>
                                      <p:to x="100000" y="100000"/>
                                    </p:animScale>
                                    <p:animScale>
                                      <p:cBhvr>
                                        <p:cTn id="19" dur="26">
                                          <p:stCondLst>
                                            <p:cond delay="1312"/>
                                          </p:stCondLst>
                                        </p:cTn>
                                        <p:tgtEl>
                                          <p:spTgt spid="6"/>
                                        </p:tgtEl>
                                      </p:cBhvr>
                                      <p:to x="100000" y="80000"/>
                                    </p:animScale>
                                    <p:animScale>
                                      <p:cBhvr>
                                        <p:cTn id="20" dur="166" decel="50000">
                                          <p:stCondLst>
                                            <p:cond delay="1338"/>
                                          </p:stCondLst>
                                        </p:cTn>
                                        <p:tgtEl>
                                          <p:spTgt spid="6"/>
                                        </p:tgtEl>
                                      </p:cBhvr>
                                      <p:to x="100000" y="100000"/>
                                    </p:animScale>
                                    <p:animScale>
                                      <p:cBhvr>
                                        <p:cTn id="21" dur="26">
                                          <p:stCondLst>
                                            <p:cond delay="1642"/>
                                          </p:stCondLst>
                                        </p:cTn>
                                        <p:tgtEl>
                                          <p:spTgt spid="6"/>
                                        </p:tgtEl>
                                      </p:cBhvr>
                                      <p:to x="100000" y="90000"/>
                                    </p:animScale>
                                    <p:animScale>
                                      <p:cBhvr>
                                        <p:cTn id="22" dur="166" decel="50000">
                                          <p:stCondLst>
                                            <p:cond delay="1668"/>
                                          </p:stCondLst>
                                        </p:cTn>
                                        <p:tgtEl>
                                          <p:spTgt spid="6"/>
                                        </p:tgtEl>
                                      </p:cBhvr>
                                      <p:to x="100000" y="100000"/>
                                    </p:animScale>
                                    <p:animScale>
                                      <p:cBhvr>
                                        <p:cTn id="23" dur="26">
                                          <p:stCondLst>
                                            <p:cond delay="1808"/>
                                          </p:stCondLst>
                                        </p:cTn>
                                        <p:tgtEl>
                                          <p:spTgt spid="6"/>
                                        </p:tgtEl>
                                      </p:cBhvr>
                                      <p:to x="100000" y="95000"/>
                                    </p:animScale>
                                    <p:animScale>
                                      <p:cBhvr>
                                        <p:cTn id="24" dur="166" decel="50000">
                                          <p:stCondLst>
                                            <p:cond delay="1834"/>
                                          </p:stCondLst>
                                        </p:cTn>
                                        <p:tgtEl>
                                          <p:spTgt spid="6"/>
                                        </p:tgtEl>
                                      </p:cBhvr>
                                      <p:to x="100000" y="100000"/>
                                    </p:animScale>
                                  </p:childTnLst>
                                </p:cTn>
                              </p:par>
                            </p:childTnLst>
                          </p:cTn>
                        </p:par>
                      </p:childTnLst>
                    </p:cTn>
                  </p:par>
                  <p:par>
                    <p:cTn id="25" fill="hold" nodeType="clickPar">
                      <p:stCondLst>
                        <p:cond delay="indefinite"/>
                      </p:stCondLst>
                      <p:childTnLst>
                        <p:par>
                          <p:cTn id="26" fill="hold" nodeType="withGroup">
                            <p:stCondLst>
                              <p:cond delay="0"/>
                            </p:stCondLst>
                            <p:childTnLst>
                              <p:par>
                                <p:cTn id="27" presetID="26" presetClass="entr" presetSubtype="0" fill="hold" nodeType="clickEffect">
                                  <p:stCondLst>
                                    <p:cond delay="0"/>
                                  </p:stCondLst>
                                  <p:childTnLst>
                                    <p:set>
                                      <p:cBhvr>
                                        <p:cTn id="28" dur="1" fill="hold">
                                          <p:stCondLst>
                                            <p:cond delay="0"/>
                                          </p:stCondLst>
                                        </p:cTn>
                                        <p:tgtEl>
                                          <p:spTgt spid="2051"/>
                                        </p:tgtEl>
                                        <p:attrNameLst>
                                          <p:attrName>style.visibility</p:attrName>
                                        </p:attrNameLst>
                                      </p:cBhvr>
                                      <p:to>
                                        <p:strVal val="visible"/>
                                      </p:to>
                                    </p:set>
                                    <p:animEffect transition="in" filter="wipe(down)">
                                      <p:cBhvr>
                                        <p:cTn id="29" dur="580">
                                          <p:stCondLst>
                                            <p:cond delay="0"/>
                                          </p:stCondLst>
                                        </p:cTn>
                                        <p:tgtEl>
                                          <p:spTgt spid="2051"/>
                                        </p:tgtEl>
                                      </p:cBhvr>
                                    </p:animEffect>
                                    <p:anim calcmode="lin" valueType="num">
                                      <p:cBhvr>
                                        <p:cTn id="30"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35" dur="26">
                                          <p:stCondLst>
                                            <p:cond delay="650"/>
                                          </p:stCondLst>
                                        </p:cTn>
                                        <p:tgtEl>
                                          <p:spTgt spid="2051"/>
                                        </p:tgtEl>
                                      </p:cBhvr>
                                      <p:to x="100000" y="60000"/>
                                    </p:animScale>
                                    <p:animScale>
                                      <p:cBhvr>
                                        <p:cTn id="36" dur="166" decel="50000">
                                          <p:stCondLst>
                                            <p:cond delay="676"/>
                                          </p:stCondLst>
                                        </p:cTn>
                                        <p:tgtEl>
                                          <p:spTgt spid="2051"/>
                                        </p:tgtEl>
                                      </p:cBhvr>
                                      <p:to x="100000" y="100000"/>
                                    </p:animScale>
                                    <p:animScale>
                                      <p:cBhvr>
                                        <p:cTn id="37" dur="26">
                                          <p:stCondLst>
                                            <p:cond delay="1312"/>
                                          </p:stCondLst>
                                        </p:cTn>
                                        <p:tgtEl>
                                          <p:spTgt spid="2051"/>
                                        </p:tgtEl>
                                      </p:cBhvr>
                                      <p:to x="100000" y="80000"/>
                                    </p:animScale>
                                    <p:animScale>
                                      <p:cBhvr>
                                        <p:cTn id="38" dur="166" decel="50000">
                                          <p:stCondLst>
                                            <p:cond delay="1338"/>
                                          </p:stCondLst>
                                        </p:cTn>
                                        <p:tgtEl>
                                          <p:spTgt spid="2051"/>
                                        </p:tgtEl>
                                      </p:cBhvr>
                                      <p:to x="100000" y="100000"/>
                                    </p:animScale>
                                    <p:animScale>
                                      <p:cBhvr>
                                        <p:cTn id="39" dur="26">
                                          <p:stCondLst>
                                            <p:cond delay="1642"/>
                                          </p:stCondLst>
                                        </p:cTn>
                                        <p:tgtEl>
                                          <p:spTgt spid="2051"/>
                                        </p:tgtEl>
                                      </p:cBhvr>
                                      <p:to x="100000" y="90000"/>
                                    </p:animScale>
                                    <p:animScale>
                                      <p:cBhvr>
                                        <p:cTn id="40" dur="166" decel="50000">
                                          <p:stCondLst>
                                            <p:cond delay="1668"/>
                                          </p:stCondLst>
                                        </p:cTn>
                                        <p:tgtEl>
                                          <p:spTgt spid="2051"/>
                                        </p:tgtEl>
                                      </p:cBhvr>
                                      <p:to x="100000" y="100000"/>
                                    </p:animScale>
                                    <p:animScale>
                                      <p:cBhvr>
                                        <p:cTn id="41" dur="26">
                                          <p:stCondLst>
                                            <p:cond delay="1808"/>
                                          </p:stCondLst>
                                        </p:cTn>
                                        <p:tgtEl>
                                          <p:spTgt spid="2051"/>
                                        </p:tgtEl>
                                      </p:cBhvr>
                                      <p:to x="100000" y="95000"/>
                                    </p:animScale>
                                    <p:animScale>
                                      <p:cBhvr>
                                        <p:cTn id="42" dur="166" decel="50000">
                                          <p:stCondLst>
                                            <p:cond delay="1834"/>
                                          </p:stCondLst>
                                        </p:cTn>
                                        <p:tgtEl>
                                          <p:spTgt spid="20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3247FAF4-3E6D-41D5-BD8F-D20F4A1F2757}" type="slidenum">
              <a:rPr lang="en-US" altLang="ko-KR"/>
              <a:pPr/>
              <a:t>13</a:t>
            </a:fld>
            <a:endParaRPr lang="en-US" altLang="ko-KR"/>
          </a:p>
        </p:txBody>
      </p:sp>
      <p:sp>
        <p:nvSpPr>
          <p:cNvPr id="44035" name="Text Box 20"/>
          <p:cNvSpPr txBox="1">
            <a:spLocks noChangeArrowheads="1"/>
          </p:cNvSpPr>
          <p:nvPr/>
        </p:nvSpPr>
        <p:spPr bwMode="auto">
          <a:xfrm>
            <a:off x="76200" y="696913"/>
            <a:ext cx="8839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The power in your house can be represented by a sine wave with a peak amplitude of 155 to 170 V. However, it is common knowledge that the voltage of the power in U.S. homes is 110 to 120 V. This discrepancy is due to the fact that these are root mean square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rms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values. The signal is squared and then the average amplitude is calculated. The peak value is equal to 2</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1/2</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rms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value.</a:t>
            </a:r>
          </a:p>
        </p:txBody>
      </p:sp>
      <p:grpSp>
        <p:nvGrpSpPr>
          <p:cNvPr id="44036" name="Group 23"/>
          <p:cNvGrpSpPr>
            <a:grpSpLocks/>
          </p:cNvGrpSpPr>
          <p:nvPr/>
        </p:nvGrpSpPr>
        <p:grpSpPr bwMode="auto">
          <a:xfrm>
            <a:off x="0" y="0"/>
            <a:ext cx="9144000" cy="609600"/>
            <a:chOff x="0" y="2448"/>
            <a:chExt cx="5760" cy="384"/>
          </a:xfrm>
        </p:grpSpPr>
        <p:sp>
          <p:nvSpPr>
            <p:cNvPr id="4403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E23BF589-1F75-4A74-A6AA-A174689A81BD}" type="slidenum">
              <a:rPr lang="en-US" altLang="ko-KR"/>
              <a:pPr/>
              <a:t>14</a:t>
            </a:fld>
            <a:endParaRPr lang="en-US" altLang="ko-KR"/>
          </a:p>
        </p:txBody>
      </p:sp>
      <p:sp>
        <p:nvSpPr>
          <p:cNvPr id="46083"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voltage of a battery is a constant; this constant value can be considered a sine wave, as we will see later. For example, the peak value of an AA battery is normally 1.5 V.</a:t>
            </a:r>
          </a:p>
        </p:txBody>
      </p:sp>
      <p:grpSp>
        <p:nvGrpSpPr>
          <p:cNvPr id="46084" name="Group 23"/>
          <p:cNvGrpSpPr>
            <a:grpSpLocks/>
          </p:cNvGrpSpPr>
          <p:nvPr/>
        </p:nvGrpSpPr>
        <p:grpSpPr bwMode="auto">
          <a:xfrm>
            <a:off x="0" y="0"/>
            <a:ext cx="9144000" cy="609600"/>
            <a:chOff x="0" y="2448"/>
            <a:chExt cx="5760" cy="384"/>
          </a:xfrm>
        </p:grpSpPr>
        <p:sp>
          <p:nvSpPr>
            <p:cNvPr id="4608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CF44C563-2298-4959-8B9A-8C5CBEA269CD}" type="slidenum">
              <a:rPr lang="en-US" altLang="ko-KR"/>
              <a:pPr/>
              <a:t>15</a:t>
            </a:fld>
            <a:endParaRPr lang="en-US" altLang="ko-KR"/>
          </a:p>
        </p:txBody>
      </p:sp>
      <p:sp>
        <p:nvSpPr>
          <p:cNvPr id="48130"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3.5:  </a:t>
            </a:r>
            <a:r>
              <a:rPr lang="en-US" altLang="ko-KR" sz="2000">
                <a:latin typeface="Times-BoldItalic"/>
                <a:ea typeface="굴림" panose="020B0600000101010101" pitchFamily="50" charset="-127"/>
              </a:rPr>
              <a:t>Two signals with the same phase and frequency, but </a:t>
            </a:r>
            <a:br>
              <a:rPr lang="en-US" altLang="ko-KR" sz="2000">
                <a:latin typeface="Times-BoldItalic"/>
                <a:ea typeface="굴림" panose="020B0600000101010101" pitchFamily="50" charset="-127"/>
              </a:rPr>
            </a:br>
            <a:r>
              <a:rPr lang="en-US" altLang="ko-KR" sz="2000">
                <a:latin typeface="Times-BoldItalic"/>
                <a:ea typeface="굴림" panose="020B0600000101010101" pitchFamily="50" charset="-127"/>
              </a:rPr>
              <a:t>                     different amplitudes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914400"/>
            <a:ext cx="4092575" cy="290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8350" y="3048000"/>
            <a:ext cx="4092575"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left)">
                                      <p:cBhvr>
                                        <p:cTn id="7" dur="20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wipe(left)">
                                      <p:cBhvr>
                                        <p:cTn id="12"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3"/>
          <p:cNvSpPr>
            <a:spLocks noGrp="1" noChangeArrowheads="1"/>
          </p:cNvSpPr>
          <p:nvPr>
            <p:ph type="sldNum" sz="quarter" idx="10"/>
          </p:nvPr>
        </p:nvSpPr>
        <p:spPr>
          <a:ln/>
        </p:spPr>
        <p:txBody>
          <a:bodyPr/>
          <a:lstStyle/>
          <a:p>
            <a:r>
              <a:rPr lang="en-US" altLang="ko-KR"/>
              <a:t>3.</a:t>
            </a:r>
            <a:fld id="{B405D238-ECEF-4828-823B-D239941410C0}" type="slidenum">
              <a:rPr lang="en-US" altLang="ko-KR"/>
              <a:pPr/>
              <a:t>16</a:t>
            </a:fld>
            <a:endParaRPr lang="en-US" altLang="ko-KR"/>
          </a:p>
        </p:txBody>
      </p:sp>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61962"/>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3.1</a:t>
            </a:r>
            <a:r>
              <a:rPr lang="en-US" sz="2000" b="0" i="0" kern="0" dirty="0">
                <a:solidFill>
                  <a:srgbClr val="FF0000"/>
                </a:solidFill>
                <a:latin typeface="Times-BoldItalic"/>
              </a:rPr>
              <a:t>: </a:t>
            </a:r>
            <a:r>
              <a:rPr lang="en-US" sz="2000" i="0" kern="0" dirty="0">
                <a:solidFill>
                  <a:srgbClr val="002060"/>
                </a:solidFill>
                <a:latin typeface="Times-BoldItalic"/>
              </a:rPr>
              <a:t>Units of period and frequency</a:t>
            </a:r>
          </a:p>
        </p:txBody>
      </p:sp>
      <p:pic>
        <p:nvPicPr>
          <p:cNvPr id="501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01863"/>
            <a:ext cx="8213725" cy="221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4AAEC5D5-F40E-4F01-B3C3-FD7DD3B0BE17}" type="slidenum">
              <a:rPr lang="en-US" altLang="ko-KR"/>
              <a:pPr/>
              <a:t>17</a:t>
            </a:fld>
            <a:endParaRPr lang="en-US" altLang="ko-KR"/>
          </a:p>
        </p:txBody>
      </p:sp>
      <p:sp>
        <p:nvSpPr>
          <p:cNvPr id="52227" name="Text Box 20"/>
          <p:cNvSpPr txBox="1">
            <a:spLocks noChangeArrowheads="1"/>
          </p:cNvSpPr>
          <p:nvPr/>
        </p:nvSpPr>
        <p:spPr bwMode="auto">
          <a:xfrm>
            <a:off x="76200" y="696913"/>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Express a period of 100 ms in microseconds.</a:t>
            </a:r>
          </a:p>
        </p:txBody>
      </p:sp>
      <p:grpSp>
        <p:nvGrpSpPr>
          <p:cNvPr id="52228" name="Group 23"/>
          <p:cNvGrpSpPr>
            <a:grpSpLocks/>
          </p:cNvGrpSpPr>
          <p:nvPr/>
        </p:nvGrpSpPr>
        <p:grpSpPr bwMode="auto">
          <a:xfrm>
            <a:off x="0" y="0"/>
            <a:ext cx="9144000" cy="609600"/>
            <a:chOff x="0" y="2448"/>
            <a:chExt cx="5760" cy="384"/>
          </a:xfrm>
        </p:grpSpPr>
        <p:sp>
          <p:nvSpPr>
            <p:cNvPr id="5223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a:t>
              </a:r>
              <a:endParaRPr lang="en-US" dirty="0">
                <a:solidFill>
                  <a:schemeClr val="bg1"/>
                </a:solidFill>
                <a:latin typeface="+mj-lt"/>
                <a:ea typeface="Adobe Gothic Std B" pitchFamily="34" charset="-128"/>
              </a:endParaRPr>
            </a:p>
          </p:txBody>
        </p:sp>
      </p:grpSp>
      <p:sp>
        <p:nvSpPr>
          <p:cNvPr id="52229" name="Text Box 20"/>
          <p:cNvSpPr txBox="1">
            <a:spLocks noChangeArrowheads="1"/>
          </p:cNvSpPr>
          <p:nvPr/>
        </p:nvSpPr>
        <p:spPr bwMode="auto">
          <a:xfrm>
            <a:off x="76200" y="2524125"/>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From Table 3.1 we find the equivalents of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is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–3</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s) and 1 s (1 s is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6</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μs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We make the following substitutions:</a:t>
            </a:r>
          </a:p>
        </p:txBody>
      </p:sp>
      <p:pic>
        <p:nvPicPr>
          <p:cNvPr id="522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4686300"/>
            <a:ext cx="89630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A45CDA19-A549-470F-B23E-B4AA244976E1}" type="slidenum">
              <a:rPr lang="en-US" altLang="ko-KR"/>
              <a:pPr/>
              <a:t>18</a:t>
            </a:fld>
            <a:endParaRPr lang="en-US" altLang="ko-KR"/>
          </a:p>
        </p:txBody>
      </p:sp>
      <p:sp>
        <p:nvSpPr>
          <p:cNvPr id="54275"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power we use at home has a frequency of 60 Hz (50 Hz in Europe). The period of this sine wave can be determined as follows:</a:t>
            </a:r>
          </a:p>
        </p:txBody>
      </p:sp>
      <p:grpSp>
        <p:nvGrpSpPr>
          <p:cNvPr id="54276" name="Group 23"/>
          <p:cNvGrpSpPr>
            <a:grpSpLocks/>
          </p:cNvGrpSpPr>
          <p:nvPr/>
        </p:nvGrpSpPr>
        <p:grpSpPr bwMode="auto">
          <a:xfrm>
            <a:off x="0" y="0"/>
            <a:ext cx="9144000" cy="609600"/>
            <a:chOff x="0" y="2448"/>
            <a:chExt cx="5760" cy="384"/>
          </a:xfrm>
        </p:grpSpPr>
        <p:sp>
          <p:nvSpPr>
            <p:cNvPr id="5427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a:t>
              </a:r>
              <a:endParaRPr lang="en-US" dirty="0">
                <a:solidFill>
                  <a:schemeClr val="bg1"/>
                </a:solidFill>
                <a:latin typeface="+mj-lt"/>
                <a:ea typeface="Adobe Gothic Std B" pitchFamily="34" charset="-128"/>
              </a:endParaRPr>
            </a:p>
          </p:txBody>
        </p:sp>
      </p:grpSp>
      <p:sp>
        <p:nvSpPr>
          <p:cNvPr id="54277" name="Text Box 20"/>
          <p:cNvSpPr txBox="1">
            <a:spLocks noChangeArrowheads="1"/>
          </p:cNvSpPr>
          <p:nvPr/>
        </p:nvSpPr>
        <p:spPr bwMode="auto">
          <a:xfrm>
            <a:off x="76200" y="37973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This means that the period of the power for our lights at home is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0.0166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 or 16.6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Our eyes are not sensitive enough to distinguish these rapid changes in amplitude.</a:t>
            </a:r>
          </a:p>
        </p:txBody>
      </p:sp>
      <p:pic>
        <p:nvPicPr>
          <p:cNvPr id="542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225" y="2514600"/>
            <a:ext cx="63055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9B898043-3196-4112-8905-AE7D8216527D}" type="slidenum">
              <a:rPr lang="en-US" altLang="ko-KR"/>
              <a:pPr/>
              <a:t>19</a:t>
            </a:fld>
            <a:endParaRPr lang="en-US" altLang="ko-KR"/>
          </a:p>
        </p:txBody>
      </p:sp>
      <p:sp>
        <p:nvSpPr>
          <p:cNvPr id="56323"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period of a signal is 100 ms. What is its frequency in kilohertz?.</a:t>
            </a:r>
          </a:p>
        </p:txBody>
      </p:sp>
      <p:grpSp>
        <p:nvGrpSpPr>
          <p:cNvPr id="56324" name="Group 23"/>
          <p:cNvGrpSpPr>
            <a:grpSpLocks/>
          </p:cNvGrpSpPr>
          <p:nvPr/>
        </p:nvGrpSpPr>
        <p:grpSpPr bwMode="auto">
          <a:xfrm>
            <a:off x="0" y="0"/>
            <a:ext cx="9144000" cy="609600"/>
            <a:chOff x="0" y="2448"/>
            <a:chExt cx="5760" cy="384"/>
          </a:xfrm>
        </p:grpSpPr>
        <p:sp>
          <p:nvSpPr>
            <p:cNvPr id="5632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3.5</a:t>
              </a:r>
              <a:endParaRPr lang="en-US" dirty="0">
                <a:solidFill>
                  <a:schemeClr val="bg1"/>
                </a:solidFill>
                <a:latin typeface="+mj-lt"/>
                <a:ea typeface="Adobe Gothic Std B" pitchFamily="34" charset="-128"/>
              </a:endParaRPr>
            </a:p>
          </p:txBody>
        </p:sp>
      </p:grpSp>
      <p:sp>
        <p:nvSpPr>
          <p:cNvPr id="56325" name="Text Box 20"/>
          <p:cNvSpPr txBox="1">
            <a:spLocks noChangeArrowheads="1"/>
          </p:cNvSpPr>
          <p:nvPr/>
        </p:nvSpPr>
        <p:spPr bwMode="auto">
          <a:xfrm>
            <a:off x="76200" y="21336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First we change 100 ms to seconds, and then we calculate the frequency from the period (1 Hz = 10</a:t>
            </a:r>
            <a:r>
              <a:rPr lang="en-US" altLang="ko-KR" sz="2800" b="0" i="0" baseline="30000">
                <a:latin typeface="Times New Roman" panose="02020603050405020304" pitchFamily="18" charset="0"/>
                <a:ea typeface="굴림" panose="020B0600000101010101" pitchFamily="50" charset="-127"/>
                <a:cs typeface="Times New Roman" panose="02020603050405020304" pitchFamily="18" charset="0"/>
              </a:rPr>
              <a:t>–3</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kHz).</a:t>
            </a:r>
          </a:p>
        </p:txBody>
      </p:sp>
      <p:pic>
        <p:nvPicPr>
          <p:cNvPr id="563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288" y="4162425"/>
            <a:ext cx="68294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28590CB4-E891-4BCA-803D-7827FB34E970}" type="slidenum">
              <a:rPr lang="en-US" altLang="ko-KR"/>
              <a:pPr/>
              <a:t>20</a:t>
            </a:fld>
            <a:endParaRPr lang="en-US" altLang="ko-KR"/>
          </a:p>
        </p:txBody>
      </p:sp>
      <p:sp>
        <p:nvSpPr>
          <p:cNvPr id="5837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49237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3.2.2  </a:t>
            </a:r>
            <a:r>
              <a:rPr lang="en-US" sz="3600" dirty="0">
                <a:solidFill>
                  <a:schemeClr val="hlink"/>
                </a:solidFill>
                <a:effectLst>
                  <a:outerShdw blurRad="38100" dist="38100" dir="2700000" algn="tl">
                    <a:srgbClr val="000000">
                      <a:alpha val="43137"/>
                    </a:srgbClr>
                  </a:outerShdw>
                </a:effectLst>
                <a:latin typeface="Times New Roman" pitchFamily="18" charset="0"/>
              </a:rPr>
              <a:t>Phase</a:t>
            </a:r>
          </a:p>
        </p:txBody>
      </p:sp>
      <p:sp>
        <p:nvSpPr>
          <p:cNvPr id="58378"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term phase, or phase shift, describes the position of the waveform relative to time 0. If we think of the wave as something that can be shifted backward or forward along the time axis, phase describes the amount of that shift. It indicates the status of the first cycle.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BDC37437-56F8-42F0-82DE-D08CDDF30FF7}" type="slidenum">
              <a:rPr lang="en-US" altLang="ko-KR"/>
              <a:pPr/>
              <a:t>21</a:t>
            </a:fld>
            <a:endParaRPr lang="en-US" altLang="ko-KR"/>
          </a:p>
        </p:txBody>
      </p:sp>
      <p:sp>
        <p:nvSpPr>
          <p:cNvPr id="604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3.6:  </a:t>
            </a:r>
            <a:r>
              <a:rPr lang="en-US" altLang="ko-KR" sz="2000">
                <a:latin typeface="Times-BoldItalic"/>
                <a:ea typeface="굴림" panose="020B0600000101010101" pitchFamily="50" charset="-127"/>
              </a:rPr>
              <a:t>Three sine waves with different phases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150" y="762000"/>
            <a:ext cx="72072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50" y="2743200"/>
            <a:ext cx="720725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6150" y="4870450"/>
            <a:ext cx="720725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2000"/>
                                        <p:tgtEl>
                                          <p:spTgt spid="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2000"/>
                                        <p:tgtEl>
                                          <p:spTgt spid="30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wipe(left)">
                                      <p:cBhvr>
                                        <p:cTn id="17"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270BB53A-C590-4C08-827E-C3BA3C413939}" type="slidenum">
              <a:rPr lang="en-US" altLang="ko-KR"/>
              <a:pPr/>
              <a:t>22</a:t>
            </a:fld>
            <a:endParaRPr lang="en-US" altLang="ko-KR"/>
          </a:p>
        </p:txBody>
      </p:sp>
      <p:sp>
        <p:nvSpPr>
          <p:cNvPr id="62467"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sine wave is offset 1/6 cycle with respect to time 0. What is its phase in degrees and radians?</a:t>
            </a:r>
          </a:p>
        </p:txBody>
      </p:sp>
      <p:grpSp>
        <p:nvGrpSpPr>
          <p:cNvPr id="62468" name="Group 23"/>
          <p:cNvGrpSpPr>
            <a:grpSpLocks/>
          </p:cNvGrpSpPr>
          <p:nvPr/>
        </p:nvGrpSpPr>
        <p:grpSpPr bwMode="auto">
          <a:xfrm>
            <a:off x="0" y="0"/>
            <a:ext cx="9144000" cy="609600"/>
            <a:chOff x="0" y="2448"/>
            <a:chExt cx="5760" cy="384"/>
          </a:xfrm>
        </p:grpSpPr>
        <p:sp>
          <p:nvSpPr>
            <p:cNvPr id="6247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3.6</a:t>
              </a:r>
              <a:endParaRPr lang="en-US" dirty="0">
                <a:solidFill>
                  <a:schemeClr val="bg1"/>
                </a:solidFill>
                <a:latin typeface="+mj-lt"/>
                <a:ea typeface="Adobe Gothic Std B" pitchFamily="34" charset="-128"/>
              </a:endParaRPr>
            </a:p>
          </p:txBody>
        </p:sp>
      </p:grpSp>
      <p:sp>
        <p:nvSpPr>
          <p:cNvPr id="62469" name="Text Box 20"/>
          <p:cNvSpPr txBox="1">
            <a:spLocks noChangeArrowheads="1"/>
          </p:cNvSpPr>
          <p:nvPr/>
        </p:nvSpPr>
        <p:spPr bwMode="auto">
          <a:xfrm>
            <a:off x="76200" y="22860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know that 1 complete cycle is 360°. Therefore, 1/6 cycle is</a:t>
            </a:r>
          </a:p>
        </p:txBody>
      </p:sp>
      <p:pic>
        <p:nvPicPr>
          <p:cNvPr id="624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3759200"/>
            <a:ext cx="6410325"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D84E5A56-98BF-41EB-AFBA-1CC4D8405BC3}" type="slidenum">
              <a:rPr lang="en-US" altLang="ko-KR"/>
              <a:pPr/>
              <a:t>23</a:t>
            </a:fld>
            <a:endParaRPr lang="en-US" altLang="ko-KR"/>
          </a:p>
        </p:txBody>
      </p:sp>
      <p:sp>
        <p:nvSpPr>
          <p:cNvPr id="6451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2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55282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3.2.3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Wavelength</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64522"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Wavelength is another characteristic of a signal traveling through a transmission medium. Wavelength binds the period or the frequency of a simple sine wave to the propagation speed of the medium (see Figure 3.7).</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F4FE9050-EE2A-4784-B939-E980E91196EC}" type="slidenum">
              <a:rPr lang="en-US" altLang="ko-KR"/>
              <a:pPr/>
              <a:t>24</a:t>
            </a:fld>
            <a:endParaRPr lang="en-US" altLang="ko-K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3.7:  </a:t>
            </a:r>
            <a:r>
              <a:rPr lang="en-US" altLang="ko-KR" sz="2000">
                <a:latin typeface="Times-BoldItalic"/>
                <a:ea typeface="굴림" panose="020B0600000101010101" pitchFamily="50" charset="-127"/>
              </a:rPr>
              <a:t>Wavelength and period</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11325"/>
            <a:ext cx="71231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284663"/>
            <a:ext cx="7123113"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1143000"/>
            <a:ext cx="1295400"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0100" y="2870200"/>
            <a:ext cx="17780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2250"/>
                                        <p:tgtEl>
                                          <p:spTgt spid="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wipe(left)">
                                      <p:cBhvr>
                                        <p:cTn id="12" dur="2250"/>
                                        <p:tgtEl>
                                          <p:spTgt spid="40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4102"/>
                                        </p:tgtEl>
                                        <p:attrNameLst>
                                          <p:attrName>style.visibility</p:attrName>
                                        </p:attrNameLst>
                                      </p:cBhvr>
                                      <p:to>
                                        <p:strVal val="visible"/>
                                      </p:to>
                                    </p:set>
                                    <p:anim calcmode="lin" valueType="num">
                                      <p:cBhvr>
                                        <p:cTn id="21" dur="500" fill="hold"/>
                                        <p:tgtEl>
                                          <p:spTgt spid="4102"/>
                                        </p:tgtEl>
                                        <p:attrNameLst>
                                          <p:attrName>ppt_w</p:attrName>
                                        </p:attrNameLst>
                                      </p:cBhvr>
                                      <p:tavLst>
                                        <p:tav tm="0">
                                          <p:val>
                                            <p:fltVal val="0"/>
                                          </p:val>
                                        </p:tav>
                                        <p:tav tm="100000">
                                          <p:val>
                                            <p:strVal val="#ppt_w"/>
                                          </p:val>
                                        </p:tav>
                                      </p:tavLst>
                                    </p:anim>
                                    <p:anim calcmode="lin" valueType="num">
                                      <p:cBhvr>
                                        <p:cTn id="22" dur="500" fill="hold"/>
                                        <p:tgtEl>
                                          <p:spTgt spid="4102"/>
                                        </p:tgtEl>
                                        <p:attrNameLst>
                                          <p:attrName>ppt_h</p:attrName>
                                        </p:attrNameLst>
                                      </p:cBhvr>
                                      <p:tavLst>
                                        <p:tav tm="0">
                                          <p:val>
                                            <p:fltVal val="0"/>
                                          </p:val>
                                        </p:tav>
                                        <p:tav tm="100000">
                                          <p:val>
                                            <p:strVal val="#ppt_h"/>
                                          </p:val>
                                        </p:tav>
                                      </p:tavLst>
                                    </p:anim>
                                    <p:animEffect transition="in" filter="fade">
                                      <p:cBhvr>
                                        <p:cTn id="23"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D8787D04-E1DB-4ACE-AE5E-9398D6A4BAA3}" type="slidenum">
              <a:rPr lang="en-US" altLang="ko-KR"/>
              <a:pPr/>
              <a:t>25</a:t>
            </a:fld>
            <a:endParaRPr lang="en-US" altLang="ko-KR"/>
          </a:p>
        </p:txBody>
      </p:sp>
      <p:sp>
        <p:nvSpPr>
          <p:cNvPr id="6861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861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21201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3.2.4 Time and Frequency Domains</a:t>
            </a:r>
          </a:p>
        </p:txBody>
      </p:sp>
      <p:sp>
        <p:nvSpPr>
          <p:cNvPr id="68618"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 sine wave is comprehensively defined by its amplitude, frequency, and phase. We have been showing a sine wave by using what is called a time domain plot. The time-domain plot shows changes in signal amplitude with respect to time (it is an amplitude-versus-time plot). Phase is not explicitly shown on a time-domain plot.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A7B821C4-DB12-45EB-BB76-3B977F5A7557}" type="slidenum">
              <a:rPr lang="en-US" altLang="ko-KR"/>
              <a:pPr/>
              <a:t>26</a:t>
            </a:fld>
            <a:endParaRPr lang="en-US" altLang="ko-KR"/>
          </a:p>
        </p:txBody>
      </p:sp>
      <p:sp>
        <p:nvSpPr>
          <p:cNvPr id="70658" name="Rectangle 14"/>
          <p:cNvSpPr>
            <a:spLocks noChangeArrowheads="1"/>
          </p:cNvSpPr>
          <p:nvPr/>
        </p:nvSpPr>
        <p:spPr bwMode="auto">
          <a:xfrm>
            <a:off x="152400" y="133350"/>
            <a:ext cx="89916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3.8:  </a:t>
            </a:r>
            <a:r>
              <a:rPr lang="en-US" altLang="ko-KR" sz="2000">
                <a:latin typeface="Times-BoldItalic"/>
                <a:ea typeface="굴림" panose="020B0600000101010101" pitchFamily="50" charset="-127"/>
              </a:rPr>
              <a:t>The time-domain and frequency-domain plots of a sine wave</a:t>
            </a:r>
          </a:p>
        </p:txBody>
      </p:sp>
      <p:pic>
        <p:nvPicPr>
          <p:cNvPr id="634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 y="1219200"/>
            <a:ext cx="416083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4600" y="3633788"/>
            <a:ext cx="3784600"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wipe(left)">
                                      <p:cBhvr>
                                        <p:cTn id="7" dur="500"/>
                                        <p:tgtEl>
                                          <p:spTgt spid="63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63491"/>
                                        </p:tgtEl>
                                        <p:attrNameLst>
                                          <p:attrName>style.visibility</p:attrName>
                                        </p:attrNameLst>
                                      </p:cBhvr>
                                      <p:to>
                                        <p:strVal val="visible"/>
                                      </p:to>
                                    </p:set>
                                    <p:animEffect transition="in" filter="wipe(left)">
                                      <p:cBhvr>
                                        <p:cTn id="12" dur="5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C2395599-6884-4095-A90E-72CD1571D2D8}" type="slidenum">
              <a:rPr lang="en-US" altLang="ko-KR"/>
              <a:pPr/>
              <a:t>27</a:t>
            </a:fld>
            <a:endParaRPr lang="en-US" altLang="ko-KR"/>
          </a:p>
        </p:txBody>
      </p:sp>
      <p:sp>
        <p:nvSpPr>
          <p:cNvPr id="72707"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frequency domain is more compact and useful when we are dealing with more than one sine wave. For example, Figure 3.9 shows three sine waves, each with different amplitude and frequency. All can be represented by three spikes in the frequency domain.</a:t>
            </a:r>
          </a:p>
        </p:txBody>
      </p:sp>
      <p:grpSp>
        <p:nvGrpSpPr>
          <p:cNvPr id="72708" name="Group 23"/>
          <p:cNvGrpSpPr>
            <a:grpSpLocks/>
          </p:cNvGrpSpPr>
          <p:nvPr/>
        </p:nvGrpSpPr>
        <p:grpSpPr bwMode="auto">
          <a:xfrm>
            <a:off x="0" y="0"/>
            <a:ext cx="9144000" cy="609600"/>
            <a:chOff x="0" y="2448"/>
            <a:chExt cx="5760" cy="384"/>
          </a:xfrm>
        </p:grpSpPr>
        <p:sp>
          <p:nvSpPr>
            <p:cNvPr id="7270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3.7</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CE93EFFE-D479-4770-ADB0-7FAC3EB0B976}" type="slidenum">
              <a:rPr lang="en-US" altLang="ko-KR"/>
              <a:pPr/>
              <a:t>28</a:t>
            </a:fld>
            <a:endParaRPr lang="en-US" altLang="ko-KR"/>
          </a:p>
        </p:txBody>
      </p:sp>
      <p:sp>
        <p:nvSpPr>
          <p:cNvPr id="74754" name="Rectangle 14"/>
          <p:cNvSpPr>
            <a:spLocks noChangeArrowheads="1"/>
          </p:cNvSpPr>
          <p:nvPr/>
        </p:nvSpPr>
        <p:spPr bwMode="auto">
          <a:xfrm>
            <a:off x="152400" y="133350"/>
            <a:ext cx="88392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3.9:  </a:t>
            </a:r>
            <a:r>
              <a:rPr lang="en-US" altLang="ko-KR" sz="2000">
                <a:latin typeface="Times-BoldItalic"/>
                <a:ea typeface="굴림" panose="020B0600000101010101" pitchFamily="50" charset="-127"/>
              </a:rPr>
              <a:t>The time domain and frequency domain of three sine waves</a:t>
            </a:r>
          </a:p>
        </p:txBody>
      </p:sp>
      <p:pic>
        <p:nvPicPr>
          <p:cNvPr id="64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 y="914400"/>
            <a:ext cx="4451350"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657600"/>
            <a:ext cx="33051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500"/>
                                  </p:stCondLst>
                                  <p:childTnLst>
                                    <p:set>
                                      <p:cBhvr>
                                        <p:cTn id="6" dur="1" fill="hold">
                                          <p:stCondLst>
                                            <p:cond delay="0"/>
                                          </p:stCondLst>
                                        </p:cTn>
                                        <p:tgtEl>
                                          <p:spTgt spid="64514"/>
                                        </p:tgtEl>
                                        <p:attrNameLst>
                                          <p:attrName>style.visibility</p:attrName>
                                        </p:attrNameLst>
                                      </p:cBhvr>
                                      <p:to>
                                        <p:strVal val="visible"/>
                                      </p:to>
                                    </p:set>
                                    <p:animEffect transition="in" filter="wipe(left)">
                                      <p:cBhvr>
                                        <p:cTn id="7" dur="1750"/>
                                        <p:tgtEl>
                                          <p:spTgt spid="645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500"/>
                                  </p:stCondLst>
                                  <p:childTnLst>
                                    <p:set>
                                      <p:cBhvr>
                                        <p:cTn id="11" dur="1" fill="hold">
                                          <p:stCondLst>
                                            <p:cond delay="0"/>
                                          </p:stCondLst>
                                        </p:cTn>
                                        <p:tgtEl>
                                          <p:spTgt spid="64515"/>
                                        </p:tgtEl>
                                        <p:attrNameLst>
                                          <p:attrName>style.visibility</p:attrName>
                                        </p:attrNameLst>
                                      </p:cBhvr>
                                      <p:to>
                                        <p:strVal val="visible"/>
                                      </p:to>
                                    </p:set>
                                    <p:animEffect transition="in" filter="wipe(left)">
                                      <p:cBhvr>
                                        <p:cTn id="12" dur="1750"/>
                                        <p:tgtEl>
                                          <p:spTgt spid="64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7574D94D-9F03-4525-8F14-6DAB82D0CB24}" type="slidenum">
              <a:rPr lang="en-US" altLang="ko-KR"/>
              <a:pPr/>
              <a:t>29</a:t>
            </a:fld>
            <a:endParaRPr lang="en-US" altLang="ko-KR"/>
          </a:p>
        </p:txBody>
      </p:sp>
      <p:sp>
        <p:nvSpPr>
          <p:cNvPr id="768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8656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3.2.5  </a:t>
            </a:r>
            <a:r>
              <a:rPr lang="en-US" sz="3600" dirty="0">
                <a:solidFill>
                  <a:schemeClr val="hlink"/>
                </a:solidFill>
                <a:effectLst>
                  <a:outerShdw blurRad="38100" dist="38100" dir="2700000" algn="tl">
                    <a:srgbClr val="000000">
                      <a:alpha val="43137"/>
                    </a:srgbClr>
                  </a:outerShdw>
                </a:effectLst>
                <a:latin typeface="Times New Roman" pitchFamily="18" charset="0"/>
              </a:rPr>
              <a:t>Composite Signals</a:t>
            </a:r>
          </a:p>
        </p:txBody>
      </p:sp>
      <p:sp>
        <p:nvSpPr>
          <p:cNvPr id="76810" name="Rectangle 10"/>
          <p:cNvSpPr>
            <a:spLocks noChangeArrowheads="1"/>
          </p:cNvSpPr>
          <p:nvPr/>
        </p:nvSpPr>
        <p:spPr bwMode="auto">
          <a:xfrm>
            <a:off x="381000" y="1293813"/>
            <a:ext cx="7924800" cy="52625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So far, we have focused on simple sine waves. Simple sine waves have many applications in daily life. We can send a single sine wave to carry electric energy from one place to another. For example, the power company sends a single sine wave with a frequency of 60 Hz to distribute electric energy to houses and businesses. As another example, we can use a single sine wave to send an alarm to a security center when a burglar opens a door or window in the house. In the first case, the sine wave is carrying</a:t>
            </a:r>
          </a:p>
          <a:p>
            <a:pPr algn="just"/>
            <a:r>
              <a:rPr lang="en-US" altLang="ko-KR" sz="2800">
                <a:latin typeface="Times New Roman" panose="02020603050405020304" pitchFamily="18" charset="0"/>
                <a:ea typeface="굴림" panose="020B0600000101010101" pitchFamily="50" charset="-127"/>
              </a:rPr>
              <a:t>energy; in the second, the sine wave is a signal of danger.</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5CA0F915-80C7-4456-A7F7-E08C29F8E1EA}" type="slidenum">
              <a:rPr lang="en-US" altLang="ko-KR"/>
              <a:pPr/>
              <a:t>30</a:t>
            </a:fld>
            <a:endParaRPr lang="en-US" altLang="ko-KR"/>
          </a:p>
        </p:txBody>
      </p:sp>
      <p:sp>
        <p:nvSpPr>
          <p:cNvPr id="78851" name="Text Box 20"/>
          <p:cNvSpPr txBox="1">
            <a:spLocks noChangeArrowheads="1"/>
          </p:cNvSpPr>
          <p:nvPr/>
        </p:nvSpPr>
        <p:spPr bwMode="auto">
          <a:xfrm>
            <a:off x="76200" y="696913"/>
            <a:ext cx="8839200"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Figure 3.10 shows a periodic composite signal with frequency f. This type of signal is not typical of those found in data communications. We can consider it to be three alarm systems, each with a different frequency. The analysis of this signal can give us a good understanding of how to</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decompose signals. It is very difficult to manually decompose this signal into a series of simple sine waves.</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However, there are tools, both hardware and software, that can help us do the job. We are not concerned</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about how it is done; we are only interested in the result. Figure 3.11 shows the result of decomposing the above signal in both the time and frequency domains.</a:t>
            </a:r>
          </a:p>
        </p:txBody>
      </p:sp>
      <p:grpSp>
        <p:nvGrpSpPr>
          <p:cNvPr id="78852" name="Group 23"/>
          <p:cNvGrpSpPr>
            <a:grpSpLocks/>
          </p:cNvGrpSpPr>
          <p:nvPr/>
        </p:nvGrpSpPr>
        <p:grpSpPr bwMode="auto">
          <a:xfrm>
            <a:off x="0" y="0"/>
            <a:ext cx="9144000" cy="609600"/>
            <a:chOff x="0" y="2448"/>
            <a:chExt cx="5760" cy="384"/>
          </a:xfrm>
        </p:grpSpPr>
        <p:sp>
          <p:nvSpPr>
            <p:cNvPr id="7885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3.8</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4739780C-2B36-4A99-A055-640183D593F8}" type="slidenum">
              <a:rPr lang="en-US" altLang="ko-KR"/>
              <a:pPr/>
              <a:t>31</a:t>
            </a:fld>
            <a:endParaRPr lang="en-US" altLang="ko-KR"/>
          </a:p>
        </p:txBody>
      </p:sp>
      <p:sp>
        <p:nvSpPr>
          <p:cNvPr id="808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3.10:  </a:t>
            </a:r>
            <a:r>
              <a:rPr lang="en-US" altLang="ko-KR" sz="2000">
                <a:latin typeface="Times-BoldItalic"/>
                <a:ea typeface="굴림" panose="020B0600000101010101" pitchFamily="50" charset="-127"/>
              </a:rPr>
              <a:t>A composite periodic signal</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3" y="2462213"/>
            <a:ext cx="8116887" cy="23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2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1105F896-0EC7-493B-86CD-1333B76238E0}" type="slidenum">
              <a:rPr lang="en-US" altLang="ko-KR"/>
              <a:pPr/>
              <a:t>32</a:t>
            </a:fld>
            <a:endParaRPr lang="en-US" altLang="ko-KR"/>
          </a:p>
        </p:txBody>
      </p:sp>
      <p:sp>
        <p:nvSpPr>
          <p:cNvPr id="829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3.11:  </a:t>
            </a:r>
            <a:r>
              <a:rPr lang="en-US" altLang="ko-KR" sz="2000">
                <a:latin typeface="Times-BoldItalic"/>
                <a:ea typeface="굴림" panose="020B0600000101010101" pitchFamily="50" charset="-127"/>
              </a:rPr>
              <a:t>Decomposition of a composite periodic signal</a:t>
            </a:r>
          </a:p>
        </p:txBody>
      </p:sp>
      <p:pic>
        <p:nvPicPr>
          <p:cNvPr id="829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3" y="1133475"/>
            <a:ext cx="7304087"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3163" y="1662113"/>
            <a:ext cx="5608637"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913" y="2066925"/>
            <a:ext cx="55895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5863" y="2225675"/>
            <a:ext cx="5595937"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1"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9463" y="3886200"/>
            <a:ext cx="7526337"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676400" y="4268788"/>
            <a:ext cx="80963"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4113" y="4768850"/>
            <a:ext cx="904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6763" y="4948238"/>
            <a:ext cx="71437" cy="15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anim calcmode="lin" valueType="num">
                                      <p:cBhvr>
                                        <p:cTn id="11" dur="1000" fill="hold"/>
                                        <p:tgtEl>
                                          <p:spTgt spid="2055"/>
                                        </p:tgtEl>
                                        <p:attrNameLst>
                                          <p:attrName>ppt_w</p:attrName>
                                        </p:attrNameLst>
                                      </p:cBhvr>
                                      <p:tavLst>
                                        <p:tav tm="0">
                                          <p:val>
                                            <p:fltVal val="0"/>
                                          </p:val>
                                        </p:tav>
                                        <p:tav tm="100000">
                                          <p:val>
                                            <p:strVal val="#ppt_w"/>
                                          </p:val>
                                        </p:tav>
                                      </p:tavLst>
                                    </p:anim>
                                    <p:anim calcmode="lin" valueType="num">
                                      <p:cBhvr>
                                        <p:cTn id="12" dur="1000" fill="hold"/>
                                        <p:tgtEl>
                                          <p:spTgt spid="2055"/>
                                        </p:tgtEl>
                                        <p:attrNameLst>
                                          <p:attrName>ppt_h</p:attrName>
                                        </p:attrNameLst>
                                      </p:cBhvr>
                                      <p:tavLst>
                                        <p:tav tm="0">
                                          <p:val>
                                            <p:fltVal val="0"/>
                                          </p:val>
                                        </p:tav>
                                        <p:tav tm="100000">
                                          <p:val>
                                            <p:strVal val="#ppt_h"/>
                                          </p:val>
                                        </p:tav>
                                      </p:tavLst>
                                    </p:anim>
                                    <p:anim calcmode="lin" valueType="num">
                                      <p:cBhvr>
                                        <p:cTn id="13" dur="1000" fill="hold"/>
                                        <p:tgtEl>
                                          <p:spTgt spid="2055"/>
                                        </p:tgtEl>
                                        <p:attrNameLst>
                                          <p:attrName>style.rotation</p:attrName>
                                        </p:attrNameLst>
                                      </p:cBhvr>
                                      <p:tavLst>
                                        <p:tav tm="0">
                                          <p:val>
                                            <p:fltVal val="90"/>
                                          </p:val>
                                        </p:tav>
                                        <p:tav tm="100000">
                                          <p:val>
                                            <p:fltVal val="0"/>
                                          </p:val>
                                        </p:tav>
                                      </p:tavLst>
                                    </p:anim>
                                    <p:animEffect transition="in" filter="fade">
                                      <p:cBhvr>
                                        <p:cTn id="14" dur="1000"/>
                                        <p:tgtEl>
                                          <p:spTgt spid="205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2057"/>
                                        </p:tgtEl>
                                        <p:attrNameLst>
                                          <p:attrName>style.visibility</p:attrName>
                                        </p:attrNameLst>
                                      </p:cBhvr>
                                      <p:to>
                                        <p:strVal val="visible"/>
                                      </p:to>
                                    </p:set>
                                    <p:anim calcmode="lin" valueType="num">
                                      <p:cBhvr>
                                        <p:cTn id="23" dur="1000" fill="hold"/>
                                        <p:tgtEl>
                                          <p:spTgt spid="2057"/>
                                        </p:tgtEl>
                                        <p:attrNameLst>
                                          <p:attrName>ppt_w</p:attrName>
                                        </p:attrNameLst>
                                      </p:cBhvr>
                                      <p:tavLst>
                                        <p:tav tm="0">
                                          <p:val>
                                            <p:fltVal val="0"/>
                                          </p:val>
                                        </p:tav>
                                        <p:tav tm="100000">
                                          <p:val>
                                            <p:strVal val="#ppt_w"/>
                                          </p:val>
                                        </p:tav>
                                      </p:tavLst>
                                    </p:anim>
                                    <p:anim calcmode="lin" valueType="num">
                                      <p:cBhvr>
                                        <p:cTn id="24" dur="1000" fill="hold"/>
                                        <p:tgtEl>
                                          <p:spTgt spid="2057"/>
                                        </p:tgtEl>
                                        <p:attrNameLst>
                                          <p:attrName>ppt_h</p:attrName>
                                        </p:attrNameLst>
                                      </p:cBhvr>
                                      <p:tavLst>
                                        <p:tav tm="0">
                                          <p:val>
                                            <p:fltVal val="0"/>
                                          </p:val>
                                        </p:tav>
                                        <p:tav tm="100000">
                                          <p:val>
                                            <p:strVal val="#ppt_h"/>
                                          </p:val>
                                        </p:tav>
                                      </p:tavLst>
                                    </p:anim>
                                    <p:anim calcmode="lin" valueType="num">
                                      <p:cBhvr>
                                        <p:cTn id="25" dur="1000" fill="hold"/>
                                        <p:tgtEl>
                                          <p:spTgt spid="2057"/>
                                        </p:tgtEl>
                                        <p:attrNameLst>
                                          <p:attrName>style.rotation</p:attrName>
                                        </p:attrNameLst>
                                      </p:cBhvr>
                                      <p:tavLst>
                                        <p:tav tm="0">
                                          <p:val>
                                            <p:fltVal val="90"/>
                                          </p:val>
                                        </p:tav>
                                        <p:tav tm="100000">
                                          <p:val>
                                            <p:fltVal val="0"/>
                                          </p:val>
                                        </p:tav>
                                      </p:tavLst>
                                    </p:anim>
                                    <p:animEffect transition="in" filter="fade">
                                      <p:cBhvr>
                                        <p:cTn id="26" dur="1000"/>
                                        <p:tgtEl>
                                          <p:spTgt spid="205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5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1" presetClass="entr" presetSubtype="0" fill="hold" nodeType="clickEffect">
                                  <p:stCondLst>
                                    <p:cond delay="0"/>
                                  </p:stCondLst>
                                  <p:childTnLst>
                                    <p:set>
                                      <p:cBhvr>
                                        <p:cTn id="34" dur="1" fill="hold">
                                          <p:stCondLst>
                                            <p:cond delay="0"/>
                                          </p:stCondLst>
                                        </p:cTn>
                                        <p:tgtEl>
                                          <p:spTgt spid="2058"/>
                                        </p:tgtEl>
                                        <p:attrNameLst>
                                          <p:attrName>style.visibility</p:attrName>
                                        </p:attrNameLst>
                                      </p:cBhvr>
                                      <p:to>
                                        <p:strVal val="visible"/>
                                      </p:to>
                                    </p:set>
                                    <p:anim calcmode="lin" valueType="num">
                                      <p:cBhvr>
                                        <p:cTn id="35" dur="1000" fill="hold"/>
                                        <p:tgtEl>
                                          <p:spTgt spid="2058"/>
                                        </p:tgtEl>
                                        <p:attrNameLst>
                                          <p:attrName>ppt_w</p:attrName>
                                        </p:attrNameLst>
                                      </p:cBhvr>
                                      <p:tavLst>
                                        <p:tav tm="0">
                                          <p:val>
                                            <p:fltVal val="0"/>
                                          </p:val>
                                        </p:tav>
                                        <p:tav tm="100000">
                                          <p:val>
                                            <p:strVal val="#ppt_w"/>
                                          </p:val>
                                        </p:tav>
                                      </p:tavLst>
                                    </p:anim>
                                    <p:anim calcmode="lin" valueType="num">
                                      <p:cBhvr>
                                        <p:cTn id="36" dur="1000" fill="hold"/>
                                        <p:tgtEl>
                                          <p:spTgt spid="2058"/>
                                        </p:tgtEl>
                                        <p:attrNameLst>
                                          <p:attrName>ppt_h</p:attrName>
                                        </p:attrNameLst>
                                      </p:cBhvr>
                                      <p:tavLst>
                                        <p:tav tm="0">
                                          <p:val>
                                            <p:fltVal val="0"/>
                                          </p:val>
                                        </p:tav>
                                        <p:tav tm="100000">
                                          <p:val>
                                            <p:strVal val="#ppt_h"/>
                                          </p:val>
                                        </p:tav>
                                      </p:tavLst>
                                    </p:anim>
                                    <p:anim calcmode="lin" valueType="num">
                                      <p:cBhvr>
                                        <p:cTn id="37" dur="1000" fill="hold"/>
                                        <p:tgtEl>
                                          <p:spTgt spid="2058"/>
                                        </p:tgtEl>
                                        <p:attrNameLst>
                                          <p:attrName>style.rotation</p:attrName>
                                        </p:attrNameLst>
                                      </p:cBhvr>
                                      <p:tavLst>
                                        <p:tav tm="0">
                                          <p:val>
                                            <p:fltVal val="90"/>
                                          </p:val>
                                        </p:tav>
                                        <p:tav tm="100000">
                                          <p:val>
                                            <p:fltVal val="0"/>
                                          </p:val>
                                        </p:tav>
                                      </p:tavLst>
                                    </p:anim>
                                    <p:animEffect transition="in" filter="fade">
                                      <p:cBhvr>
                                        <p:cTn id="38" dur="10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30D1D542-7DC7-497D-979E-BF93BF4FE22A}" type="slidenum">
              <a:rPr lang="en-US" altLang="ko-KR"/>
              <a:pPr/>
              <a:t>33</a:t>
            </a:fld>
            <a:endParaRPr lang="en-US" altLang="ko-KR"/>
          </a:p>
        </p:txBody>
      </p:sp>
      <p:sp>
        <p:nvSpPr>
          <p:cNvPr id="84995" name="Text Box 20"/>
          <p:cNvSpPr txBox="1">
            <a:spLocks noChangeArrowheads="1"/>
          </p:cNvSpPr>
          <p:nvPr/>
        </p:nvSpPr>
        <p:spPr bwMode="auto">
          <a:xfrm>
            <a:off x="76200" y="696913"/>
            <a:ext cx="88392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Figure 3.12 shows a nonperiodic composite signal. It can be the signal created by a microphone or a telephone set when a word or two is pronounced. In this case, the composite signal cannot be periodic, because that implies that we are repeating the same word or words with exactly the</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same tone.</a:t>
            </a:r>
          </a:p>
        </p:txBody>
      </p:sp>
      <p:grpSp>
        <p:nvGrpSpPr>
          <p:cNvPr id="84996" name="Group 23"/>
          <p:cNvGrpSpPr>
            <a:grpSpLocks/>
          </p:cNvGrpSpPr>
          <p:nvPr/>
        </p:nvGrpSpPr>
        <p:grpSpPr bwMode="auto">
          <a:xfrm>
            <a:off x="0" y="0"/>
            <a:ext cx="9144000" cy="609600"/>
            <a:chOff x="0" y="2448"/>
            <a:chExt cx="5760" cy="384"/>
          </a:xfrm>
        </p:grpSpPr>
        <p:sp>
          <p:nvSpPr>
            <p:cNvPr id="8499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3.9</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0D68CF44-03A0-47C3-A10D-8CD4DBABF19F}" type="slidenum">
              <a:rPr lang="en-US" altLang="ko-KR"/>
              <a:pPr/>
              <a:t>34</a:t>
            </a:fld>
            <a:endParaRPr lang="en-US" altLang="ko-KR"/>
          </a:p>
        </p:txBody>
      </p:sp>
      <p:sp>
        <p:nvSpPr>
          <p:cNvPr id="870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3.12:  </a:t>
            </a:r>
            <a:r>
              <a:rPr lang="en-US" altLang="ko-KR" sz="2000">
                <a:latin typeface="Times-BoldItalic"/>
                <a:ea typeface="굴림" panose="020B0600000101010101" pitchFamily="50" charset="-127"/>
              </a:rPr>
              <a:t>Time and frequency domain of a non-periodic signal</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5463" y="3616325"/>
            <a:ext cx="4579937"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685800"/>
            <a:ext cx="3908425" cy="275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547258AC-324A-465A-AA42-D1DFE7EE1AEF}" type="slidenum">
              <a:rPr lang="en-US" altLang="ko-KR"/>
              <a:pPr/>
              <a:t>35</a:t>
            </a:fld>
            <a:endParaRPr lang="en-US" altLang="ko-KR"/>
          </a:p>
        </p:txBody>
      </p:sp>
      <p:sp>
        <p:nvSpPr>
          <p:cNvPr id="890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416300"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3.2.6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Bandwidth</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89098"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range of frequencies contained in a composite signal is its bandwidth. The bandwidth is normally a difference between two numbers. For example, if a composite signal contains frequencies between 1000 and 5000, its bandwidth is 5000 − 1000, or 4000.</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199DA54E-0BE7-476D-B904-FC63B6A099C8}" type="slidenum">
              <a:rPr lang="en-US" altLang="ko-KR"/>
              <a:pPr/>
              <a:t>36</a:t>
            </a:fld>
            <a:endParaRPr lang="en-US" altLang="ko-KR"/>
          </a:p>
        </p:txBody>
      </p:sp>
      <p:sp>
        <p:nvSpPr>
          <p:cNvPr id="91138" name="Rectangle 14"/>
          <p:cNvSpPr>
            <a:spLocks noChangeArrowheads="1"/>
          </p:cNvSpPr>
          <p:nvPr/>
        </p:nvSpPr>
        <p:spPr bwMode="auto">
          <a:xfrm>
            <a:off x="150813" y="42863"/>
            <a:ext cx="8688387" cy="708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3.13:  </a:t>
            </a:r>
            <a:r>
              <a:rPr lang="en-US" altLang="ko-KR" sz="2000">
                <a:latin typeface="Times-BoldItalic"/>
                <a:ea typeface="굴림" panose="020B0600000101010101" pitchFamily="50" charset="-127"/>
              </a:rPr>
              <a:t>The bandwidth of periodic and nonperiodic composite </a:t>
            </a:r>
          </a:p>
          <a:p>
            <a:r>
              <a:rPr lang="en-US" altLang="ko-KR" sz="2000">
                <a:latin typeface="Times-BoldItalic"/>
                <a:ea typeface="굴림" panose="020B0600000101010101" pitchFamily="50" charset="-127"/>
              </a:rPr>
              <a:t>                     signals</a:t>
            </a:r>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77925"/>
            <a:ext cx="4538663"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4140200"/>
            <a:ext cx="45085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wipe(left)">
                                      <p:cBhvr>
                                        <p:cTn id="7" dur="500"/>
                                        <p:tgtEl>
                                          <p:spTgt spid="1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wipe(left)">
                                      <p:cBhvr>
                                        <p:cTn id="12"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7A848724-950C-4317-BB53-FF6D660B34C5}" type="slidenum">
              <a:rPr lang="en-US" altLang="ko-KR"/>
              <a:pPr/>
              <a:t>37</a:t>
            </a:fld>
            <a:endParaRPr lang="en-US" altLang="ko-KR"/>
          </a:p>
        </p:txBody>
      </p:sp>
      <p:sp>
        <p:nvSpPr>
          <p:cNvPr id="93187"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If a periodic signal is decomposed into five sine waves with frequencies of 100, 300, 500, 700, and 900 Hz, what is its bandwidth? Draw the spectrum, assuming all components have a maximum amplitude of 10 V.</a:t>
            </a:r>
          </a:p>
        </p:txBody>
      </p:sp>
      <p:grpSp>
        <p:nvGrpSpPr>
          <p:cNvPr id="93188" name="Group 23"/>
          <p:cNvGrpSpPr>
            <a:grpSpLocks/>
          </p:cNvGrpSpPr>
          <p:nvPr/>
        </p:nvGrpSpPr>
        <p:grpSpPr bwMode="auto">
          <a:xfrm>
            <a:off x="0" y="0"/>
            <a:ext cx="9144000" cy="609600"/>
            <a:chOff x="0" y="2448"/>
            <a:chExt cx="5760" cy="384"/>
          </a:xfrm>
        </p:grpSpPr>
        <p:sp>
          <p:nvSpPr>
            <p:cNvPr id="9319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3.10</a:t>
              </a:r>
              <a:endParaRPr lang="en-US" dirty="0">
                <a:solidFill>
                  <a:schemeClr val="bg1"/>
                </a:solidFill>
                <a:latin typeface="+mj-lt"/>
                <a:ea typeface="Adobe Gothic Std B" pitchFamily="34" charset="-128"/>
              </a:endParaRPr>
            </a:p>
          </p:txBody>
        </p:sp>
      </p:grpSp>
      <p:sp>
        <p:nvSpPr>
          <p:cNvPr id="93189" name="Text Box 20"/>
          <p:cNvSpPr txBox="1">
            <a:spLocks noChangeArrowheads="1"/>
          </p:cNvSpPr>
          <p:nvPr/>
        </p:nvSpPr>
        <p:spPr bwMode="auto">
          <a:xfrm>
            <a:off x="76200" y="27432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Let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h</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be the highest frequency,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l</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the lowest frequency, and B the bandwidth. Then</a:t>
            </a:r>
          </a:p>
        </p:txBody>
      </p:sp>
      <p:pic>
        <p:nvPicPr>
          <p:cNvPr id="931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4486275"/>
            <a:ext cx="414337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0DEC0CF5-DF16-41EC-A61A-5CF78E31D836}" type="slidenum">
              <a:rPr lang="en-US" altLang="ko-KR"/>
              <a:pPr/>
              <a:t>38</a:t>
            </a:fld>
            <a:endParaRPr lang="en-US" altLang="ko-KR"/>
          </a:p>
        </p:txBody>
      </p:sp>
      <p:sp>
        <p:nvSpPr>
          <p:cNvPr id="952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3.14:  </a:t>
            </a:r>
            <a:r>
              <a:rPr lang="en-US" altLang="ko-KR" sz="2000">
                <a:latin typeface="Times-BoldItalic"/>
                <a:ea typeface="굴림" panose="020B0600000101010101" pitchFamily="50" charset="-127"/>
              </a:rPr>
              <a:t>The bandwidth for example 3.10</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2397125"/>
            <a:ext cx="692467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8688" y="3727450"/>
            <a:ext cx="38973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2250"/>
                                        <p:tgtEl>
                                          <p:spTgt spid="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fade">
                                      <p:cBhvr>
                                        <p:cTn id="12" dur="2000"/>
                                        <p:tgtEl>
                                          <p:spTgt spid="4099"/>
                                        </p:tgtEl>
                                      </p:cBhvr>
                                    </p:animEffect>
                                    <p:anim calcmode="lin" valueType="num">
                                      <p:cBhvr>
                                        <p:cTn id="13" dur="2000" fill="hold"/>
                                        <p:tgtEl>
                                          <p:spTgt spid="4099"/>
                                        </p:tgtEl>
                                        <p:attrNameLst>
                                          <p:attrName>ppt_w</p:attrName>
                                        </p:attrNameLst>
                                      </p:cBhvr>
                                      <p:tavLst>
                                        <p:tav tm="0" fmla="#ppt_w*sin(2.5*pi*$)">
                                          <p:val>
                                            <p:fltVal val="0"/>
                                          </p:val>
                                        </p:tav>
                                        <p:tav tm="100000">
                                          <p:val>
                                            <p:fltVal val="1"/>
                                          </p:val>
                                        </p:tav>
                                      </p:tavLst>
                                    </p:anim>
                                    <p:anim calcmode="lin" valueType="num">
                                      <p:cBhvr>
                                        <p:cTn id="14" dur="2000" fill="hold"/>
                                        <p:tgtEl>
                                          <p:spTgt spid="409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C34024ED-D199-4DE3-AE45-25C4F7F2CDEB}" type="slidenum">
              <a:rPr lang="en-US" altLang="ko-KR"/>
              <a:pPr/>
              <a:t>39</a:t>
            </a:fld>
            <a:endParaRPr lang="en-US" altLang="ko-KR"/>
          </a:p>
        </p:txBody>
      </p:sp>
      <p:sp>
        <p:nvSpPr>
          <p:cNvPr id="97283"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periodic signal has a bandwidth of 20 Hz. The highest frequency is 60 Hz. What is the lowest frequency? Draw the spectrum if the signal contains all frequencies of the same amplitude.</a:t>
            </a:r>
          </a:p>
        </p:txBody>
      </p:sp>
      <p:grpSp>
        <p:nvGrpSpPr>
          <p:cNvPr id="97284" name="Group 23"/>
          <p:cNvGrpSpPr>
            <a:grpSpLocks/>
          </p:cNvGrpSpPr>
          <p:nvPr/>
        </p:nvGrpSpPr>
        <p:grpSpPr bwMode="auto">
          <a:xfrm>
            <a:off x="0" y="0"/>
            <a:ext cx="9144000" cy="609600"/>
            <a:chOff x="0" y="2448"/>
            <a:chExt cx="5760" cy="384"/>
          </a:xfrm>
        </p:grpSpPr>
        <p:sp>
          <p:nvSpPr>
            <p:cNvPr id="9728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3.11</a:t>
              </a:r>
              <a:endParaRPr lang="en-US" dirty="0">
                <a:solidFill>
                  <a:schemeClr val="bg1"/>
                </a:solidFill>
                <a:latin typeface="+mj-lt"/>
                <a:ea typeface="Adobe Gothic Std B" pitchFamily="34" charset="-128"/>
              </a:endParaRPr>
            </a:p>
          </p:txBody>
        </p:sp>
      </p:grpSp>
      <p:sp>
        <p:nvSpPr>
          <p:cNvPr id="97285" name="Text Box 20"/>
          <p:cNvSpPr txBox="1">
            <a:spLocks noChangeArrowheads="1"/>
          </p:cNvSpPr>
          <p:nvPr/>
        </p:nvSpPr>
        <p:spPr bwMode="auto">
          <a:xfrm>
            <a:off x="88900" y="25146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Let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h</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be the highest frequency,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l</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the lowest frequency, and B the bandwidth. Then</a:t>
            </a:r>
          </a:p>
        </p:txBody>
      </p:sp>
      <p:sp>
        <p:nvSpPr>
          <p:cNvPr id="97286" name="Text Box 20"/>
          <p:cNvSpPr txBox="1">
            <a:spLocks noChangeArrowheads="1"/>
          </p:cNvSpPr>
          <p:nvPr/>
        </p:nvSpPr>
        <p:spPr bwMode="auto">
          <a:xfrm>
            <a:off x="76200" y="47879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spectrum contains all integer frequencies. We show this by a series of spikes (see Figure 3.15).</a:t>
            </a:r>
          </a:p>
        </p:txBody>
      </p:sp>
      <p:pic>
        <p:nvPicPr>
          <p:cNvPr id="972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4114800"/>
            <a:ext cx="73533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BACA88E1-4609-4296-9934-C077946A5779}" type="slidenum">
              <a:rPr lang="en-US" altLang="ko-KR"/>
              <a:pPr/>
              <a:t>40</a:t>
            </a:fld>
            <a:endParaRPr lang="en-US" altLang="ko-KR"/>
          </a:p>
        </p:txBody>
      </p:sp>
      <p:sp>
        <p:nvSpPr>
          <p:cNvPr id="99330"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3.15:  </a:t>
            </a:r>
            <a:r>
              <a:rPr lang="en-US" altLang="ko-KR" sz="2000">
                <a:latin typeface="Times-BoldItalic"/>
                <a:ea typeface="굴림" panose="020B0600000101010101" pitchFamily="50" charset="-127"/>
              </a:rPr>
              <a:t>The bandwidth for example 3.11</a:t>
            </a:r>
          </a:p>
          <a:p>
            <a:endParaRPr lang="en-US" altLang="ko-KR" sz="2000">
              <a:latin typeface="Times-BoldItalic"/>
              <a:ea typeface="굴림" panose="020B0600000101010101" pitchFamily="50" charset="-127"/>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14600"/>
            <a:ext cx="8466138"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00500"/>
            <a:ext cx="57816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fade">
                                      <p:cBhvr>
                                        <p:cTn id="11" dur="2000"/>
                                        <p:tgtEl>
                                          <p:spTgt spid="5123"/>
                                        </p:tgtEl>
                                      </p:cBhvr>
                                    </p:animEffect>
                                    <p:anim calcmode="lin" valueType="num">
                                      <p:cBhvr>
                                        <p:cTn id="12" dur="2000" fill="hold"/>
                                        <p:tgtEl>
                                          <p:spTgt spid="5123"/>
                                        </p:tgtEl>
                                        <p:attrNameLst>
                                          <p:attrName>ppt_w</p:attrName>
                                        </p:attrNameLst>
                                      </p:cBhvr>
                                      <p:tavLst>
                                        <p:tav tm="0" fmla="#ppt_w*sin(2.5*pi*$)">
                                          <p:val>
                                            <p:fltVal val="0"/>
                                          </p:val>
                                        </p:tav>
                                        <p:tav tm="100000">
                                          <p:val>
                                            <p:fltVal val="1"/>
                                          </p:val>
                                        </p:tav>
                                      </p:tavLst>
                                    </p:anim>
                                    <p:anim calcmode="lin" valueType="num">
                                      <p:cBhvr>
                                        <p:cTn id="13" dur="2000" fill="hold"/>
                                        <p:tgtEl>
                                          <p:spTgt spid="51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0582DA61-C964-4332-8BBF-FCD8B0AAA2C8}" type="slidenum">
              <a:rPr lang="en-US" altLang="ko-KR"/>
              <a:pPr/>
              <a:t>41</a:t>
            </a:fld>
            <a:endParaRPr lang="en-US" altLang="ko-KR"/>
          </a:p>
        </p:txBody>
      </p:sp>
      <p:sp>
        <p:nvSpPr>
          <p:cNvPr id="101379"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nonperiodic composite signal has a bandwidth of 200 kHz, with a middle frequency of 140 kHz and peak amplitude of 20 V. The two extreme frequencies have an amplitude of 0. Draw the frequency domain of the signal.</a:t>
            </a:r>
          </a:p>
        </p:txBody>
      </p:sp>
      <p:grpSp>
        <p:nvGrpSpPr>
          <p:cNvPr id="101380" name="Group 23"/>
          <p:cNvGrpSpPr>
            <a:grpSpLocks/>
          </p:cNvGrpSpPr>
          <p:nvPr/>
        </p:nvGrpSpPr>
        <p:grpSpPr bwMode="auto">
          <a:xfrm>
            <a:off x="0" y="0"/>
            <a:ext cx="9144000" cy="609600"/>
            <a:chOff x="0" y="2448"/>
            <a:chExt cx="5760" cy="384"/>
          </a:xfrm>
        </p:grpSpPr>
        <p:sp>
          <p:nvSpPr>
            <p:cNvPr id="10138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3.12</a:t>
              </a:r>
              <a:endParaRPr lang="en-US" dirty="0">
                <a:solidFill>
                  <a:schemeClr val="bg1"/>
                </a:solidFill>
                <a:latin typeface="+mj-lt"/>
                <a:ea typeface="Adobe Gothic Std B" pitchFamily="34" charset="-128"/>
              </a:endParaRPr>
            </a:p>
          </p:txBody>
        </p:sp>
      </p:grpSp>
      <p:sp>
        <p:nvSpPr>
          <p:cNvPr id="101381" name="Text Box 20"/>
          <p:cNvSpPr txBox="1">
            <a:spLocks noChangeArrowheads="1"/>
          </p:cNvSpPr>
          <p:nvPr/>
        </p:nvSpPr>
        <p:spPr bwMode="auto">
          <a:xfrm>
            <a:off x="76200" y="38227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lowest frequency must be at 40 kHz and the highest at 240 kHz. Figure 3.16 shows the frequency domain and the bandwidth.</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7DE7BF5B-3A79-4374-B5FE-DD4C8B44D086}" type="slidenum">
              <a:rPr lang="en-US" altLang="ko-KR"/>
              <a:pPr/>
              <a:t>42</a:t>
            </a:fld>
            <a:endParaRPr lang="en-US" altLang="ko-KR"/>
          </a:p>
        </p:txBody>
      </p:sp>
      <p:sp>
        <p:nvSpPr>
          <p:cNvPr id="103426"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3.16:  </a:t>
            </a:r>
            <a:r>
              <a:rPr lang="en-US" altLang="ko-KR" sz="2000">
                <a:latin typeface="Times-BoldItalic"/>
                <a:ea typeface="굴림" panose="020B0600000101010101" pitchFamily="50" charset="-127"/>
              </a:rPr>
              <a:t>The bandwidth for example 3.12</a:t>
            </a:r>
          </a:p>
          <a:p>
            <a:endParaRPr lang="en-US" altLang="ko-KR" sz="2000">
              <a:latin typeface="Times-BoldItalic"/>
              <a:ea typeface="굴림" panose="020B0600000101010101" pitchFamily="50" charset="-127"/>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13050"/>
            <a:ext cx="8610600" cy="191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43F98A4E-FFCC-47EC-BD16-A88C84EAC430}" type="slidenum">
              <a:rPr lang="en-US" altLang="ko-KR"/>
              <a:pPr/>
              <a:t>43</a:t>
            </a:fld>
            <a:endParaRPr lang="en-US" altLang="ko-KR"/>
          </a:p>
        </p:txBody>
      </p:sp>
      <p:sp>
        <p:nvSpPr>
          <p:cNvPr id="105475" name="Text Box 20"/>
          <p:cNvSpPr txBox="1">
            <a:spLocks noChangeArrowheads="1"/>
          </p:cNvSpPr>
          <p:nvPr/>
        </p:nvSpPr>
        <p:spPr bwMode="auto">
          <a:xfrm>
            <a:off x="76200" y="696913"/>
            <a:ext cx="88392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 example of a nonperiodic composite signal is the signal propagated by an AM radio station. In the United States, each AM radio station is assigned a 10-kHz bandwidth. The total bandwidth dedicated to AM radio ranges from 530 to 1700 kHz. We will show the rationale behind this 10-kHz bandwidth in Chapter 5..</a:t>
            </a:r>
          </a:p>
        </p:txBody>
      </p:sp>
      <p:grpSp>
        <p:nvGrpSpPr>
          <p:cNvPr id="105476" name="Group 23"/>
          <p:cNvGrpSpPr>
            <a:grpSpLocks/>
          </p:cNvGrpSpPr>
          <p:nvPr/>
        </p:nvGrpSpPr>
        <p:grpSpPr bwMode="auto">
          <a:xfrm>
            <a:off x="0" y="0"/>
            <a:ext cx="9144000" cy="609600"/>
            <a:chOff x="0" y="2448"/>
            <a:chExt cx="5760" cy="384"/>
          </a:xfrm>
        </p:grpSpPr>
        <p:sp>
          <p:nvSpPr>
            <p:cNvPr id="10547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3.13</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3FB6A1A1-4B1D-42AA-AFED-B7F4C79B5213}" type="slidenum">
              <a:rPr lang="en-US" altLang="ko-KR"/>
              <a:pPr/>
              <a:t>44</a:t>
            </a:fld>
            <a:endParaRPr lang="en-US" altLang="ko-KR"/>
          </a:p>
        </p:txBody>
      </p:sp>
      <p:sp>
        <p:nvSpPr>
          <p:cNvPr id="107523" name="Text Box 20"/>
          <p:cNvSpPr txBox="1">
            <a:spLocks noChangeArrowheads="1"/>
          </p:cNvSpPr>
          <p:nvPr/>
        </p:nvSpPr>
        <p:spPr bwMode="auto">
          <a:xfrm>
            <a:off x="76200" y="696913"/>
            <a:ext cx="88392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Another example of a nonperiodic composite signal is the signal propagated by an FM radio station. In the United States, each FM radio station is assigned a 200-kHz bandwidth. The total bandwidth dedicated to FM radio ranges from 88 to 108 MHz. We will show the rationale behind this 200-kHz bandwidth in Chapter 5.</a:t>
            </a:r>
          </a:p>
        </p:txBody>
      </p:sp>
      <p:grpSp>
        <p:nvGrpSpPr>
          <p:cNvPr id="107524" name="Group 23"/>
          <p:cNvGrpSpPr>
            <a:grpSpLocks/>
          </p:cNvGrpSpPr>
          <p:nvPr/>
        </p:nvGrpSpPr>
        <p:grpSpPr bwMode="auto">
          <a:xfrm>
            <a:off x="0" y="0"/>
            <a:ext cx="9144000" cy="609600"/>
            <a:chOff x="0" y="2448"/>
            <a:chExt cx="5760" cy="384"/>
          </a:xfrm>
        </p:grpSpPr>
        <p:sp>
          <p:nvSpPr>
            <p:cNvPr id="10752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3.14</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568E98BE-FFF1-4929-B495-5B6821D9FF6B}" type="slidenum">
              <a:rPr lang="en-US" altLang="ko-KR"/>
              <a:pPr/>
              <a:t>45</a:t>
            </a:fld>
            <a:endParaRPr lang="en-US" altLang="ko-KR"/>
          </a:p>
        </p:txBody>
      </p:sp>
      <p:sp>
        <p:nvSpPr>
          <p:cNvPr id="109571" name="Text Box 20"/>
          <p:cNvSpPr txBox="1">
            <a:spLocks noChangeArrowheads="1"/>
          </p:cNvSpPr>
          <p:nvPr/>
        </p:nvSpPr>
        <p:spPr bwMode="auto">
          <a:xfrm>
            <a:off x="76200" y="696913"/>
            <a:ext cx="88392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Another example of a nonperiodic composite signal is the signal received by an old-fashioned analog black-and-white TV. A TV screen is made up of pixels (picture elements) with each pixel being either white or black. The screen is scanned 30 times per second. If we assume a resolution of 525 × 700 (525 vertical lines and 700 horizontal lines), which is a ratio of 3:4, we have 367,500 pixels per screen. If we scan the screen 30 times per second, this is 367,500 × 30 = 11,025,000 pixels per second. The worst-case scenario is alternating black and white pixels. In this case, we need to represent one color by the minimum amplitude and the other color by the maximum amplitude. We can send 2 pixels per cycle. </a:t>
            </a:r>
          </a:p>
        </p:txBody>
      </p:sp>
      <p:grpSp>
        <p:nvGrpSpPr>
          <p:cNvPr id="109572" name="Group 23"/>
          <p:cNvGrpSpPr>
            <a:grpSpLocks/>
          </p:cNvGrpSpPr>
          <p:nvPr/>
        </p:nvGrpSpPr>
        <p:grpSpPr bwMode="auto">
          <a:xfrm>
            <a:off x="0" y="0"/>
            <a:ext cx="9144000" cy="609600"/>
            <a:chOff x="0" y="2448"/>
            <a:chExt cx="5760" cy="384"/>
          </a:xfrm>
        </p:grpSpPr>
        <p:sp>
          <p:nvSpPr>
            <p:cNvPr id="10957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95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3.15 </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78790A90-7307-433C-9664-CD35A00B963D}" type="slidenum">
              <a:rPr lang="en-US" altLang="ko-KR"/>
              <a:pPr/>
              <a:t>46</a:t>
            </a:fld>
            <a:endParaRPr lang="en-US" altLang="ko-KR"/>
          </a:p>
        </p:txBody>
      </p:sp>
      <p:sp>
        <p:nvSpPr>
          <p:cNvPr id="111619" name="Text Box 20"/>
          <p:cNvSpPr txBox="1">
            <a:spLocks noChangeArrowheads="1"/>
          </p:cNvSpPr>
          <p:nvPr/>
        </p:nvSpPr>
        <p:spPr bwMode="auto">
          <a:xfrm>
            <a:off x="76200" y="696913"/>
            <a:ext cx="88392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Therefore, we need 11,025,000 / 2 = 5,512,500 cycles per second, or Hz. The bandwidth needed is 5.5124 MHz. This worst-case scenario has such a low probability of occurrence that the assumption is that we need only 70 percent of this bandwidth, which is 3.85 MHz. Since audio and synchronization signals are also needed, a 4-MHz bandwidth has been set aside for each black and white TV channel. An analog color TV channel has a 6-MHz bandwidth.</a:t>
            </a:r>
          </a:p>
        </p:txBody>
      </p:sp>
      <p:grpSp>
        <p:nvGrpSpPr>
          <p:cNvPr id="111620" name="Group 23"/>
          <p:cNvGrpSpPr>
            <a:grpSpLocks/>
          </p:cNvGrpSpPr>
          <p:nvPr/>
        </p:nvGrpSpPr>
        <p:grpSpPr bwMode="auto">
          <a:xfrm>
            <a:off x="0" y="0"/>
            <a:ext cx="9144000" cy="609600"/>
            <a:chOff x="0" y="2448"/>
            <a:chExt cx="5760" cy="384"/>
          </a:xfrm>
        </p:grpSpPr>
        <p:sp>
          <p:nvSpPr>
            <p:cNvPr id="11162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3481"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3.15 (continued)</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5318C00E-F486-4D6D-9A0D-9025AE897C72}" type="slidenum">
              <a:rPr lang="en-US" altLang="ko-KR"/>
              <a:pPr/>
              <a:t>47</a:t>
            </a:fld>
            <a:endParaRPr lang="en-US" altLang="ko-K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672013"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3-3   DIGITAL SIGNALS</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113669" name="Rectangle 8"/>
          <p:cNvSpPr>
            <a:spLocks noChangeArrowheads="1"/>
          </p:cNvSpPr>
          <p:nvPr/>
        </p:nvSpPr>
        <p:spPr bwMode="auto">
          <a:xfrm>
            <a:off x="228600" y="1677988"/>
            <a:ext cx="8229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In addition to being represented by an analog signal, information can also be represented by a digital signal. For example, a 1 can be encoded as a positive voltage and a 0 as zero voltage. A digital signal can have more than two levels. In this case, we can send more than 1 bit for each level. Figure 3.17 shows two signals, one with two levels</a:t>
            </a:r>
          </a:p>
          <a:p>
            <a:pPr algn="just"/>
            <a:r>
              <a:rPr lang="en-US" altLang="ko-KR">
                <a:latin typeface="Times-Roman"/>
                <a:ea typeface="굴림" panose="020B0600000101010101" pitchFamily="50" charset="-127"/>
              </a:rPr>
              <a:t>and the other with four.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57DFB819-28E3-48F8-B4C9-0D9406E4186A}" type="slidenum">
              <a:rPr lang="en-US" altLang="ko-KR"/>
              <a:pPr/>
              <a:t>48</a:t>
            </a:fld>
            <a:endParaRPr lang="en-US" altLang="ko-KR"/>
          </a:p>
        </p:txBody>
      </p:sp>
      <p:sp>
        <p:nvSpPr>
          <p:cNvPr id="115714" name="Rectangle 14"/>
          <p:cNvSpPr>
            <a:spLocks noChangeArrowheads="1"/>
          </p:cNvSpPr>
          <p:nvPr/>
        </p:nvSpPr>
        <p:spPr bwMode="auto">
          <a:xfrm>
            <a:off x="152400" y="-20638"/>
            <a:ext cx="88392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3.17:  </a:t>
            </a:r>
            <a:r>
              <a:rPr lang="en-US" altLang="ko-KR" sz="2000">
                <a:latin typeface="Times-BoldItalic"/>
                <a:ea typeface="굴림" panose="020B0600000101010101" pitchFamily="50" charset="-127"/>
              </a:rPr>
              <a:t>Two digital signals: one with two signal levels and the </a:t>
            </a:r>
          </a:p>
          <a:p>
            <a:r>
              <a:rPr lang="en-US" altLang="ko-KR" sz="2000">
                <a:latin typeface="Times-BoldItalic"/>
                <a:ea typeface="굴림" panose="020B0600000101010101" pitchFamily="50" charset="-127"/>
              </a:rPr>
              <a:t>                     other with four signal levels</a:t>
            </a:r>
          </a:p>
        </p:txBody>
      </p:sp>
      <p:pic>
        <p:nvPicPr>
          <p:cNvPr id="143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397986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5175" y="2984500"/>
            <a:ext cx="3997325"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wipe(left)">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wipe(left)">
                                      <p:cBhvr>
                                        <p:cTn id="12"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2F9A1ACD-62CA-49D3-9320-EC568CD8E9CB}" type="slidenum">
              <a:rPr lang="en-US" altLang="ko-KR"/>
              <a:pPr/>
              <a:t>49</a:t>
            </a:fld>
            <a:endParaRPr lang="en-US" altLang="ko-KR"/>
          </a:p>
        </p:txBody>
      </p:sp>
      <p:sp>
        <p:nvSpPr>
          <p:cNvPr id="117763"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digital signal has eight levels. How many bits are needed per level? We calculate the number of bits from the following formula. Each signal level is represented by 3 bits.</a:t>
            </a:r>
          </a:p>
        </p:txBody>
      </p:sp>
      <p:grpSp>
        <p:nvGrpSpPr>
          <p:cNvPr id="117764" name="Group 23"/>
          <p:cNvGrpSpPr>
            <a:grpSpLocks/>
          </p:cNvGrpSpPr>
          <p:nvPr/>
        </p:nvGrpSpPr>
        <p:grpSpPr bwMode="auto">
          <a:xfrm>
            <a:off x="0" y="0"/>
            <a:ext cx="9144000" cy="609600"/>
            <a:chOff x="0" y="2448"/>
            <a:chExt cx="5760" cy="384"/>
          </a:xfrm>
        </p:grpSpPr>
        <p:sp>
          <p:nvSpPr>
            <p:cNvPr id="11776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3.16</a:t>
              </a:r>
              <a:endParaRPr lang="en-US" dirty="0">
                <a:solidFill>
                  <a:schemeClr val="bg1"/>
                </a:solidFill>
                <a:latin typeface="+mj-lt"/>
                <a:ea typeface="Adobe Gothic Std B" pitchFamily="34" charset="-128"/>
              </a:endParaRPr>
            </a:p>
          </p:txBody>
        </p:sp>
      </p:grpSp>
      <p:pic>
        <p:nvPicPr>
          <p:cNvPr id="1177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388" y="3076575"/>
            <a:ext cx="44672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27F0A08E-684D-469F-B023-7350D158AC4A}" type="slidenum">
              <a:rPr lang="en-US" altLang="ko-KR"/>
              <a:pPr/>
              <a:t>50</a:t>
            </a:fld>
            <a:endParaRPr lang="en-US" altLang="ko-KR"/>
          </a:p>
        </p:txBody>
      </p:sp>
      <p:sp>
        <p:nvSpPr>
          <p:cNvPr id="119811" name="Text Box 20"/>
          <p:cNvSpPr txBox="1">
            <a:spLocks noChangeArrowheads="1"/>
          </p:cNvSpPr>
          <p:nvPr/>
        </p:nvSpPr>
        <p:spPr bwMode="auto">
          <a:xfrm>
            <a:off x="76200" y="696913"/>
            <a:ext cx="88392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digital signal has nine levels. How many bits are needed per level? We calculate the number of bits by using the formula. Each signal level is represented by 3.17 bits. However, this answer is not realistic. The number of bits sent per level needs to be an integer as well as a power of 2. For this example, 4 bits can represent one level.</a:t>
            </a:r>
          </a:p>
        </p:txBody>
      </p:sp>
      <p:grpSp>
        <p:nvGrpSpPr>
          <p:cNvPr id="119812" name="Group 23"/>
          <p:cNvGrpSpPr>
            <a:grpSpLocks/>
          </p:cNvGrpSpPr>
          <p:nvPr/>
        </p:nvGrpSpPr>
        <p:grpSpPr bwMode="auto">
          <a:xfrm>
            <a:off x="0" y="0"/>
            <a:ext cx="9144000" cy="609600"/>
            <a:chOff x="0" y="2448"/>
            <a:chExt cx="5760" cy="384"/>
          </a:xfrm>
        </p:grpSpPr>
        <p:sp>
          <p:nvSpPr>
            <p:cNvPr id="11981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3.17</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2C573FA5-55FB-4E7F-8CAE-BDBC97F38471}" type="slidenum">
              <a:rPr lang="en-US" altLang="ko-KR"/>
              <a:pPr/>
              <a:t>51</a:t>
            </a:fld>
            <a:endParaRPr lang="en-US" altLang="ko-KR"/>
          </a:p>
        </p:txBody>
      </p:sp>
      <p:sp>
        <p:nvSpPr>
          <p:cNvPr id="12185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185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186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186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186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186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186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89083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3.3.1  </a:t>
            </a:r>
            <a:r>
              <a:rPr lang="en-US" sz="3600" dirty="0">
                <a:solidFill>
                  <a:schemeClr val="hlink"/>
                </a:solidFill>
                <a:effectLst>
                  <a:outerShdw blurRad="38100" dist="38100" dir="2700000" algn="tl">
                    <a:srgbClr val="000000">
                      <a:alpha val="43137"/>
                    </a:srgbClr>
                  </a:outerShdw>
                </a:effectLst>
                <a:latin typeface="Times New Roman" pitchFamily="18" charset="0"/>
              </a:rPr>
              <a:t>Bit Rate</a:t>
            </a:r>
          </a:p>
        </p:txBody>
      </p:sp>
      <p:sp>
        <p:nvSpPr>
          <p:cNvPr id="121866"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Most digital signals are nonperiodic, and thus period and frequency are not appropriate characteristics. Another term—bit rate (instead of frequency)—is used to describe digital signals. The bit rate is the number of bits sent in 1s, expressed in bits per second (bps). Figure 3.17 shows the bit rate for two signals.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70A8B9F7-CC6B-482C-B007-1406543A670F}" type="slidenum">
              <a:rPr lang="en-US" altLang="ko-KR"/>
              <a:pPr/>
              <a:t>52</a:t>
            </a:fld>
            <a:endParaRPr lang="en-US" altLang="ko-KR"/>
          </a:p>
        </p:txBody>
      </p:sp>
      <p:sp>
        <p:nvSpPr>
          <p:cNvPr id="123907"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Assume we need to download text documents at the rate of 100 pages per second. What is the required bit rate of the channel?</a:t>
            </a:r>
          </a:p>
        </p:txBody>
      </p:sp>
      <p:grpSp>
        <p:nvGrpSpPr>
          <p:cNvPr id="123908" name="Group 23"/>
          <p:cNvGrpSpPr>
            <a:grpSpLocks/>
          </p:cNvGrpSpPr>
          <p:nvPr/>
        </p:nvGrpSpPr>
        <p:grpSpPr bwMode="auto">
          <a:xfrm>
            <a:off x="0" y="0"/>
            <a:ext cx="9144000" cy="609600"/>
            <a:chOff x="0" y="2448"/>
            <a:chExt cx="5760" cy="384"/>
          </a:xfrm>
        </p:grpSpPr>
        <p:sp>
          <p:nvSpPr>
            <p:cNvPr id="12391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3.18</a:t>
              </a:r>
              <a:endParaRPr lang="en-US" dirty="0">
                <a:solidFill>
                  <a:schemeClr val="bg1"/>
                </a:solidFill>
                <a:latin typeface="+mj-lt"/>
                <a:ea typeface="Adobe Gothic Std B" pitchFamily="34" charset="-128"/>
              </a:endParaRPr>
            </a:p>
          </p:txBody>
        </p:sp>
      </p:grpSp>
      <p:sp>
        <p:nvSpPr>
          <p:cNvPr id="123909" name="Text Box 20"/>
          <p:cNvSpPr txBox="1">
            <a:spLocks noChangeArrowheads="1"/>
          </p:cNvSpPr>
          <p:nvPr/>
        </p:nvSpPr>
        <p:spPr bwMode="auto">
          <a:xfrm>
            <a:off x="76200" y="24384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From Table 3.1 we find the equivalents of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is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–3</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s) and 1 s (1 s is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6</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μs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We make the following substitutions:</a:t>
            </a:r>
          </a:p>
        </p:txBody>
      </p:sp>
      <p:pic>
        <p:nvPicPr>
          <p:cNvPr id="1239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538" y="4714875"/>
            <a:ext cx="58769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5D6C1873-FAF8-4825-B388-38FC396D9031}" type="slidenum">
              <a:rPr lang="en-US" altLang="ko-KR"/>
              <a:pPr/>
              <a:t>53</a:t>
            </a:fld>
            <a:endParaRPr lang="en-US" altLang="ko-KR"/>
          </a:p>
        </p:txBody>
      </p:sp>
      <p:sp>
        <p:nvSpPr>
          <p:cNvPr id="125955"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digitized voice channel, as we will see in Chapter 4, is made by digitizing a 4-kHz bandwidth analog voice signal. We need to sample the signal at twice the highest frequency (two samples per hertz). We assume that each sample requires 8 bits. What is the required bit rate?</a:t>
            </a:r>
          </a:p>
        </p:txBody>
      </p:sp>
      <p:grpSp>
        <p:nvGrpSpPr>
          <p:cNvPr id="125956" name="Group 23"/>
          <p:cNvGrpSpPr>
            <a:grpSpLocks/>
          </p:cNvGrpSpPr>
          <p:nvPr/>
        </p:nvGrpSpPr>
        <p:grpSpPr bwMode="auto">
          <a:xfrm>
            <a:off x="0" y="0"/>
            <a:ext cx="9144000" cy="609600"/>
            <a:chOff x="0" y="2448"/>
            <a:chExt cx="5760" cy="384"/>
          </a:xfrm>
        </p:grpSpPr>
        <p:sp>
          <p:nvSpPr>
            <p:cNvPr id="12595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3.19</a:t>
              </a:r>
              <a:endParaRPr lang="en-US" dirty="0">
                <a:solidFill>
                  <a:schemeClr val="bg1"/>
                </a:solidFill>
                <a:latin typeface="+mj-lt"/>
                <a:ea typeface="Adobe Gothic Std B" pitchFamily="34" charset="-128"/>
              </a:endParaRPr>
            </a:p>
          </p:txBody>
        </p:sp>
      </p:grpSp>
      <p:sp>
        <p:nvSpPr>
          <p:cNvPr id="125957" name="Text Box 20"/>
          <p:cNvSpPr txBox="1">
            <a:spLocks noChangeArrowheads="1"/>
          </p:cNvSpPr>
          <p:nvPr/>
        </p:nvSpPr>
        <p:spPr bwMode="auto">
          <a:xfrm>
            <a:off x="76200" y="31242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page is an average of 24 lines with 80 characters in each line. If we assume that one character requires 8 bits, the bit rate is</a:t>
            </a:r>
          </a:p>
        </p:txBody>
      </p:sp>
      <p:pic>
        <p:nvPicPr>
          <p:cNvPr id="1259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9813" y="4914900"/>
            <a:ext cx="45243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E1051A29-7676-47D9-92F1-168978D454D9}" type="slidenum">
              <a:rPr lang="en-US" altLang="ko-KR"/>
              <a:pPr/>
              <a:t>54</a:t>
            </a:fld>
            <a:endParaRPr lang="en-US" altLang="ko-KR"/>
          </a:p>
        </p:txBody>
      </p:sp>
      <p:sp>
        <p:nvSpPr>
          <p:cNvPr id="128003" name="Text Box 20"/>
          <p:cNvSpPr txBox="1">
            <a:spLocks noChangeArrowheads="1"/>
          </p:cNvSpPr>
          <p:nvPr/>
        </p:nvSpPr>
        <p:spPr bwMode="auto">
          <a:xfrm>
            <a:off x="76200" y="696913"/>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What is the bit rate for high-definition TV (HDTV)?</a:t>
            </a:r>
          </a:p>
        </p:txBody>
      </p:sp>
      <p:grpSp>
        <p:nvGrpSpPr>
          <p:cNvPr id="128004" name="Group 23"/>
          <p:cNvGrpSpPr>
            <a:grpSpLocks/>
          </p:cNvGrpSpPr>
          <p:nvPr/>
        </p:nvGrpSpPr>
        <p:grpSpPr bwMode="auto">
          <a:xfrm>
            <a:off x="0" y="0"/>
            <a:ext cx="9144000" cy="609600"/>
            <a:chOff x="0" y="2448"/>
            <a:chExt cx="5760" cy="384"/>
          </a:xfrm>
        </p:grpSpPr>
        <p:sp>
          <p:nvSpPr>
            <p:cNvPr id="12800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3.20</a:t>
              </a:r>
              <a:endParaRPr lang="en-US" dirty="0">
                <a:solidFill>
                  <a:schemeClr val="bg1"/>
                </a:solidFill>
                <a:latin typeface="+mj-lt"/>
                <a:ea typeface="Adobe Gothic Std B" pitchFamily="34" charset="-128"/>
              </a:endParaRPr>
            </a:p>
          </p:txBody>
        </p:sp>
      </p:grpSp>
      <p:sp>
        <p:nvSpPr>
          <p:cNvPr id="128005" name="Text Box 20"/>
          <p:cNvSpPr txBox="1">
            <a:spLocks noChangeArrowheads="1"/>
          </p:cNvSpPr>
          <p:nvPr/>
        </p:nvSpPr>
        <p:spPr bwMode="auto">
          <a:xfrm>
            <a:off x="76200" y="1219200"/>
            <a:ext cx="8839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HDTV uses digital signals to broadcast high quality video signals. The HDTV screen is normally a ratio of 16 : 9 (in contrast to 4 : 3 for regular TV), which means the screen is wider. There are 1920 by 1080 pixels per screen, and the screen is renewed 30 times per second. Twenty-four bits represents one color pixel. We can calculate the bit rate as</a:t>
            </a:r>
          </a:p>
        </p:txBody>
      </p:sp>
      <p:sp>
        <p:nvSpPr>
          <p:cNvPr id="128006" name="Text Box 20"/>
          <p:cNvSpPr txBox="1">
            <a:spLocks noChangeArrowheads="1"/>
          </p:cNvSpPr>
          <p:nvPr/>
        </p:nvSpPr>
        <p:spPr bwMode="auto">
          <a:xfrm>
            <a:off x="228600" y="5197475"/>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TV stations reduce this rate to 20 to 40 Mbps through compression.</a:t>
            </a:r>
          </a:p>
        </p:txBody>
      </p:sp>
      <p:pic>
        <p:nvPicPr>
          <p:cNvPr id="1280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4505325"/>
            <a:ext cx="60769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a:spLocks noGrp="1" noChangeArrowheads="1"/>
          </p:cNvSpPr>
          <p:nvPr>
            <p:ph type="sldNum" sz="quarter" idx="10"/>
          </p:nvPr>
        </p:nvSpPr>
        <p:spPr>
          <a:ln/>
        </p:spPr>
        <p:txBody>
          <a:bodyPr/>
          <a:lstStyle/>
          <a:p>
            <a:r>
              <a:rPr lang="en-US" altLang="ko-KR"/>
              <a:t>3.</a:t>
            </a:r>
            <a:fld id="{8829F645-1F6C-4B4E-AAF4-3309D6F29FF9}" type="slidenum">
              <a:rPr lang="en-US" altLang="ko-KR"/>
              <a:pPr/>
              <a:t>55</a:t>
            </a:fld>
            <a:endParaRPr lang="en-US" altLang="ko-KR"/>
          </a:p>
        </p:txBody>
      </p:sp>
      <p:sp>
        <p:nvSpPr>
          <p:cNvPr id="1300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00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26231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3.3.2 </a:t>
            </a:r>
            <a:r>
              <a:rPr lang="en-US" sz="3600" dirty="0">
                <a:solidFill>
                  <a:schemeClr val="hlink"/>
                </a:solidFill>
                <a:effectLst>
                  <a:outerShdw blurRad="38100" dist="38100" dir="2700000" algn="tl">
                    <a:srgbClr val="000000">
                      <a:alpha val="43137"/>
                    </a:srgbClr>
                  </a:outerShdw>
                </a:effectLst>
                <a:latin typeface="Times New Roman" pitchFamily="18" charset="0"/>
              </a:rPr>
              <a:t>Bit Length</a:t>
            </a:r>
          </a:p>
        </p:txBody>
      </p:sp>
      <p:sp>
        <p:nvSpPr>
          <p:cNvPr id="130058"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discussed the concept of the wavelength for an analog signal: the distance one cycle occupies on the transmission medium. We can define something similar for a digital signal: the bit length. The bit length is the distance one bit occupies on the transmission medium.</a:t>
            </a:r>
          </a:p>
        </p:txBody>
      </p:sp>
      <p:pic>
        <p:nvPicPr>
          <p:cNvPr id="130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457700"/>
            <a:ext cx="53435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D1E036F0-2570-4C17-A667-C091A91A9C24}" type="slidenum">
              <a:rPr lang="en-US" altLang="ko-KR"/>
              <a:pPr/>
              <a:t>56</a:t>
            </a:fld>
            <a:endParaRPr lang="en-US" altLang="ko-KR"/>
          </a:p>
        </p:txBody>
      </p:sp>
      <p:sp>
        <p:nvSpPr>
          <p:cNvPr id="1320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20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21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21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21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21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21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959600"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3.3.3 Digital As </a:t>
            </a:r>
            <a:r>
              <a:rPr lang="pt-BR" sz="3600" dirty="0" smtClean="0">
                <a:solidFill>
                  <a:schemeClr val="hlink"/>
                </a:solidFill>
                <a:effectLst>
                  <a:outerShdw blurRad="38100" dist="38100" dir="2700000" algn="tl">
                    <a:srgbClr val="000000">
                      <a:alpha val="43137"/>
                    </a:srgbClr>
                  </a:outerShdw>
                </a:effectLst>
                <a:latin typeface="Times New Roman" pitchFamily="18" charset="0"/>
              </a:rPr>
              <a:t>Composite Analog</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32106" name="Rectangle 10"/>
          <p:cNvSpPr>
            <a:spLocks noChangeArrowheads="1"/>
          </p:cNvSpPr>
          <p:nvPr/>
        </p:nvSpPr>
        <p:spPr bwMode="auto">
          <a:xfrm>
            <a:off x="381000" y="1293813"/>
            <a:ext cx="7924800" cy="52625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Based on Fourier analysis (See Appendix E), a digital signal is a composite analog signal. The bandwidth is infinite, as you may have guessed. We can intuitively come up with this concept when we consider a digital signal. A digital signal, in the time domain, comprises connected vertical and horizontal line segments. A vertical line in the time domain means a frequency of infinity: a horizontal line in the time domain means a frequency of zero. Going from a frequency of zero to a frequency of infinity implies all frequencies in between are</a:t>
            </a:r>
          </a:p>
          <a:p>
            <a:pPr algn="just"/>
            <a:r>
              <a:rPr lang="en-US" altLang="ko-KR" sz="2800">
                <a:latin typeface="Times New Roman" panose="02020603050405020304" pitchFamily="18" charset="0"/>
                <a:ea typeface="굴림" panose="020B0600000101010101" pitchFamily="50" charset="-127"/>
              </a:rPr>
              <a:t>part of the domain.</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F2524037-851E-47E5-8497-42F150B5BA5C}" type="slidenum">
              <a:rPr lang="en-US" altLang="ko-KR"/>
              <a:pPr/>
              <a:t>57</a:t>
            </a:fld>
            <a:endParaRPr lang="en-US" altLang="ko-KR"/>
          </a:p>
        </p:txBody>
      </p:sp>
      <p:sp>
        <p:nvSpPr>
          <p:cNvPr id="134146"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3.18:  </a:t>
            </a:r>
            <a:r>
              <a:rPr lang="en-US" altLang="ko-KR" sz="2000">
                <a:latin typeface="Times-BoldItalic"/>
                <a:ea typeface="굴림" panose="020B0600000101010101" pitchFamily="50" charset="-127"/>
              </a:rPr>
              <a:t>The time and frequency domains of periodic and                  </a:t>
            </a:r>
          </a:p>
          <a:p>
            <a:r>
              <a:rPr lang="en-US" altLang="ko-KR" sz="2000">
                <a:latin typeface="Times-BoldItalic"/>
                <a:ea typeface="굴림" panose="020B0600000101010101" pitchFamily="50" charset="-127"/>
              </a:rPr>
              <a:t>                     nonperiodic digital signals</a:t>
            </a:r>
          </a:p>
        </p:txBody>
      </p:sp>
      <p:pic>
        <p:nvPicPr>
          <p:cNvPr id="153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88" y="1143000"/>
            <a:ext cx="803275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191000"/>
            <a:ext cx="8037513"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wipe(left)">
                                      <p:cBhvr>
                                        <p:cTn id="7" dur="500"/>
                                        <p:tgtEl>
                                          <p:spTgt spid="153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365"/>
                                        </p:tgtEl>
                                        <p:attrNameLst>
                                          <p:attrName>style.visibility</p:attrName>
                                        </p:attrNameLst>
                                      </p:cBhvr>
                                      <p:to>
                                        <p:strVal val="visible"/>
                                      </p:to>
                                    </p:set>
                                    <p:animEffect transition="in" filter="wipe(left)">
                                      <p:cBhvr>
                                        <p:cTn id="12"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62F88885-B9B6-4EB6-ABF1-85DD6C9052A1}" type="slidenum">
              <a:rPr lang="en-US" altLang="ko-KR"/>
              <a:pPr/>
              <a:t>58</a:t>
            </a:fld>
            <a:endParaRPr lang="en-US" altLang="ko-KR"/>
          </a:p>
        </p:txBody>
      </p:sp>
      <p:sp>
        <p:nvSpPr>
          <p:cNvPr id="1361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2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36123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3.3.4  </a:t>
            </a:r>
            <a:r>
              <a:rPr lang="pt-BR" sz="3600" dirty="0">
                <a:solidFill>
                  <a:schemeClr val="hlink"/>
                </a:solidFill>
                <a:effectLst>
                  <a:outerShdw blurRad="38100" dist="38100" dir="2700000" algn="tl">
                    <a:srgbClr val="000000">
                      <a:alpha val="43137"/>
                    </a:srgbClr>
                  </a:outerShdw>
                </a:effectLst>
                <a:latin typeface="Times New Roman" pitchFamily="18" charset="0"/>
              </a:rPr>
              <a:t>Transmission of Digital Signals</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36202" name="Rectangle 10"/>
          <p:cNvSpPr>
            <a:spLocks noChangeArrowheads="1"/>
          </p:cNvSpPr>
          <p:nvPr/>
        </p:nvSpPr>
        <p:spPr bwMode="auto">
          <a:xfrm>
            <a:off x="381000" y="1293813"/>
            <a:ext cx="7924800" cy="52625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Based on Fourier analysis (See Appendix E), a digital signal is a composite analog signal. The bandwidth is infinite, as you may have guessed. We can intuitively come up with this concept when we consider a digital signal. A digital signal, in the time domain, comprises connected vertical and horizontal line segments. A vertical line in the time domain means a frequency of infinity: a horizontal line in the time domain means a frequency of zero. Going from a frequency of zero to a frequency of infinity implies all frequencies in between are</a:t>
            </a:r>
          </a:p>
          <a:p>
            <a:pPr algn="just"/>
            <a:r>
              <a:rPr lang="en-US" altLang="ko-KR" sz="2800">
                <a:latin typeface="Times New Roman" panose="02020603050405020304" pitchFamily="18" charset="0"/>
                <a:ea typeface="굴림" panose="020B0600000101010101" pitchFamily="50" charset="-127"/>
              </a:rPr>
              <a:t>part of the domain.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DEF1FD1C-B3E5-4999-A0BD-8634A31F2100}" type="slidenum">
              <a:rPr lang="en-US" altLang="ko-KR"/>
              <a:pPr/>
              <a:t>59</a:t>
            </a:fld>
            <a:endParaRPr lang="en-US" altLang="ko-KR"/>
          </a:p>
        </p:txBody>
      </p:sp>
      <p:sp>
        <p:nvSpPr>
          <p:cNvPr id="1382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3.19:  </a:t>
            </a:r>
            <a:r>
              <a:rPr lang="en-US" altLang="ko-KR" sz="2000">
                <a:latin typeface="Times-BoldItalic"/>
                <a:ea typeface="굴림" panose="020B0600000101010101" pitchFamily="50" charset="-127"/>
              </a:rPr>
              <a:t>Baseband transmission</a:t>
            </a:r>
          </a:p>
        </p:txBody>
      </p:sp>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67000"/>
            <a:ext cx="74993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wipe(left)">
                                      <p:cBhvr>
                                        <p:cTn id="7" dur="2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8ADC076C-BC2B-4A42-A665-CB29FF30EAF1}" type="slidenum">
              <a:rPr lang="en-US" altLang="ko-KR"/>
              <a:pPr/>
              <a:t>60</a:t>
            </a:fld>
            <a:endParaRPr lang="en-US" altLang="ko-KR"/>
          </a:p>
        </p:txBody>
      </p:sp>
      <p:sp>
        <p:nvSpPr>
          <p:cNvPr id="1402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3.20:  </a:t>
            </a:r>
            <a:r>
              <a:rPr lang="en-US" altLang="ko-KR" sz="2000">
                <a:latin typeface="Times-BoldItalic"/>
                <a:ea typeface="굴림" panose="020B0600000101010101" pitchFamily="50" charset="-127"/>
              </a:rPr>
              <a:t>Bandwidth of two low-pass channels</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1371600"/>
            <a:ext cx="812958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13" y="3962400"/>
            <a:ext cx="8129587"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225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wipe(left)">
                                      <p:cBhvr>
                                        <p:cTn id="12" dur="225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2E2AC470-7E90-4B85-AD0B-047D2F8F0383}" type="slidenum">
              <a:rPr lang="en-US" altLang="ko-KR"/>
              <a:pPr/>
              <a:t>61</a:t>
            </a:fld>
            <a:endParaRPr lang="en-US" altLang="ko-KR"/>
          </a:p>
        </p:txBody>
      </p:sp>
      <p:sp>
        <p:nvSpPr>
          <p:cNvPr id="1423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3.21:  </a:t>
            </a:r>
            <a:r>
              <a:rPr lang="en-US" altLang="ko-KR" sz="2000">
                <a:latin typeface="Times-BoldItalic"/>
                <a:ea typeface="굴림" panose="020B0600000101010101" pitchFamily="50" charset="-127"/>
              </a:rPr>
              <a:t>Baseband transmission using a dedicated medium</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163" y="4165600"/>
            <a:ext cx="804703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63" y="1981200"/>
            <a:ext cx="7869237"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wipe(left)">
                                      <p:cBhvr>
                                        <p:cTn id="12" dur="2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FFBE68DC-5C68-4522-9FFE-B9FD6450A65F}" type="slidenum">
              <a:rPr lang="en-US" altLang="ko-KR"/>
              <a:pPr/>
              <a:t>62</a:t>
            </a:fld>
            <a:endParaRPr lang="en-US" altLang="ko-KR"/>
          </a:p>
        </p:txBody>
      </p:sp>
      <p:sp>
        <p:nvSpPr>
          <p:cNvPr id="144387" name="Text Box 20"/>
          <p:cNvSpPr txBox="1">
            <a:spLocks noChangeArrowheads="1"/>
          </p:cNvSpPr>
          <p:nvPr/>
        </p:nvSpPr>
        <p:spPr bwMode="auto">
          <a:xfrm>
            <a:off x="76200" y="696913"/>
            <a:ext cx="88392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 example of a dedicated channel where the entire bandwidth of the medium is used as one single channel is a LAN. Almost every wired LAN today uses a dedicated channel for two stations communicating with each other. In a bus topology LAN with multipoint connections, only two stations can communicate with each other at each moment in time (timesharing); the other stations need to refrain from sending data. In a star topology LAN, the entire channel between each station and the hub is used for communication between these two entities. We study LANs in Chapter 13.</a:t>
            </a:r>
          </a:p>
        </p:txBody>
      </p:sp>
      <p:grpSp>
        <p:nvGrpSpPr>
          <p:cNvPr id="144388" name="Group 23"/>
          <p:cNvGrpSpPr>
            <a:grpSpLocks/>
          </p:cNvGrpSpPr>
          <p:nvPr/>
        </p:nvGrpSpPr>
        <p:grpSpPr bwMode="auto">
          <a:xfrm>
            <a:off x="0" y="0"/>
            <a:ext cx="9144000" cy="609600"/>
            <a:chOff x="0" y="2448"/>
            <a:chExt cx="5760" cy="384"/>
          </a:xfrm>
        </p:grpSpPr>
        <p:sp>
          <p:nvSpPr>
            <p:cNvPr id="14438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3.21</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692E2F83-47BD-453C-AF9D-1277E65C5E16}" type="slidenum">
              <a:rPr lang="en-US" altLang="ko-KR"/>
              <a:pPr/>
              <a:t>63</a:t>
            </a:fld>
            <a:endParaRPr lang="en-US" altLang="ko-KR"/>
          </a:p>
        </p:txBody>
      </p:sp>
      <p:sp>
        <p:nvSpPr>
          <p:cNvPr id="1464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3.22:  </a:t>
            </a:r>
            <a:r>
              <a:rPr lang="en-US" altLang="ko-KR" sz="2000">
                <a:latin typeface="Times-BoldItalic"/>
                <a:ea typeface="굴림" panose="020B0600000101010101" pitchFamily="50" charset="-127"/>
              </a:rPr>
              <a:t>Rough approximation of a digital signal (part 1) </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1249363"/>
            <a:ext cx="8491537"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0CE8381A-EE53-452C-A33B-372C1441F261}" type="slidenum">
              <a:rPr lang="en-US" altLang="ko-KR"/>
              <a:pPr/>
              <a:t>64</a:t>
            </a:fld>
            <a:endParaRPr lang="en-US" altLang="ko-KR"/>
          </a:p>
        </p:txBody>
      </p:sp>
      <p:sp>
        <p:nvSpPr>
          <p:cNvPr id="1484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3.22:  </a:t>
            </a:r>
            <a:r>
              <a:rPr lang="en-US" altLang="ko-KR" sz="2000">
                <a:latin typeface="Times-BoldItalic"/>
                <a:ea typeface="굴림" panose="020B0600000101010101" pitchFamily="50" charset="-127"/>
              </a:rPr>
              <a:t>Rough approximation of a digital signal (part 2) </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6800"/>
            <a:ext cx="8770938"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886200"/>
            <a:ext cx="8669338" cy="242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left)">
                                      <p:cBhvr>
                                        <p:cTn id="7" dur="30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wipe(left)">
                                      <p:cBhvr>
                                        <p:cTn id="12" dur="325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EDB488F5-FBE9-42C1-A087-3734A7FFC883}" type="slidenum">
              <a:rPr lang="en-US" altLang="ko-KR"/>
              <a:pPr/>
              <a:t>65</a:t>
            </a:fld>
            <a:endParaRPr lang="en-US" altLang="ko-KR"/>
          </a:p>
        </p:txBody>
      </p:sp>
      <p:sp>
        <p:nvSpPr>
          <p:cNvPr id="150530"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3.23:  </a:t>
            </a:r>
            <a:r>
              <a:rPr lang="en-US" altLang="ko-KR" sz="2000">
                <a:latin typeface="Times-BoldItalic"/>
                <a:ea typeface="굴림" panose="020B0600000101010101" pitchFamily="50" charset="-127"/>
              </a:rPr>
              <a:t>Simulating a digital signal with first three harmonics</a:t>
            </a:r>
            <a:br>
              <a:rPr lang="en-US" altLang="ko-KR" sz="2000">
                <a:latin typeface="Times-BoldItalic"/>
                <a:ea typeface="굴림" panose="020B0600000101010101" pitchFamily="50" charset="-127"/>
              </a:rPr>
            </a:br>
            <a:r>
              <a:rPr lang="en-US" altLang="ko-KR" sz="2000">
                <a:latin typeface="Times-BoldItalic"/>
                <a:ea typeface="굴림" panose="020B0600000101010101" pitchFamily="50" charset="-127"/>
              </a:rPr>
              <a:t>                      (part I)</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75" y="1290638"/>
            <a:ext cx="8072438" cy="213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944938"/>
            <a:ext cx="3368675"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nodeType="click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p:cTn id="11" dur="1000" fill="hold"/>
                                        <p:tgtEl>
                                          <p:spTgt spid="11267"/>
                                        </p:tgtEl>
                                        <p:attrNameLst>
                                          <p:attrName>ppt_w</p:attrName>
                                        </p:attrNameLst>
                                      </p:cBhvr>
                                      <p:tavLst>
                                        <p:tav tm="0">
                                          <p:val>
                                            <p:fltVal val="0"/>
                                          </p:val>
                                        </p:tav>
                                        <p:tav tm="100000">
                                          <p:val>
                                            <p:strVal val="#ppt_w"/>
                                          </p:val>
                                        </p:tav>
                                      </p:tavLst>
                                    </p:anim>
                                    <p:anim calcmode="lin" valueType="num">
                                      <p:cBhvr>
                                        <p:cTn id="12" dur="1000" fill="hold"/>
                                        <p:tgtEl>
                                          <p:spTgt spid="11267"/>
                                        </p:tgtEl>
                                        <p:attrNameLst>
                                          <p:attrName>ppt_h</p:attrName>
                                        </p:attrNameLst>
                                      </p:cBhvr>
                                      <p:tavLst>
                                        <p:tav tm="0">
                                          <p:val>
                                            <p:fltVal val="0"/>
                                          </p:val>
                                        </p:tav>
                                        <p:tav tm="100000">
                                          <p:val>
                                            <p:strVal val="#ppt_h"/>
                                          </p:val>
                                        </p:tav>
                                      </p:tavLst>
                                    </p:anim>
                                    <p:anim calcmode="lin" valueType="num">
                                      <p:cBhvr>
                                        <p:cTn id="13" dur="1000" fill="hold"/>
                                        <p:tgtEl>
                                          <p:spTgt spid="11267"/>
                                        </p:tgtEl>
                                        <p:attrNameLst>
                                          <p:attrName>style.rotation</p:attrName>
                                        </p:attrNameLst>
                                      </p:cBhvr>
                                      <p:tavLst>
                                        <p:tav tm="0">
                                          <p:val>
                                            <p:fltVal val="90"/>
                                          </p:val>
                                        </p:tav>
                                        <p:tav tm="100000">
                                          <p:val>
                                            <p:fltVal val="0"/>
                                          </p:val>
                                        </p:tav>
                                      </p:tavLst>
                                    </p:anim>
                                    <p:animEffect transition="in" filter="fade">
                                      <p:cBhvr>
                                        <p:cTn id="14" dur="10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B131B84C-100A-4436-867A-A29BD9BB8026}" type="slidenum">
              <a:rPr lang="en-US" altLang="ko-KR"/>
              <a:pPr/>
              <a:t>66</a:t>
            </a:fld>
            <a:endParaRPr lang="en-US" altLang="ko-KR"/>
          </a:p>
        </p:txBody>
      </p:sp>
      <p:sp>
        <p:nvSpPr>
          <p:cNvPr id="152578"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3.23:  </a:t>
            </a:r>
            <a:r>
              <a:rPr lang="en-US" altLang="ko-KR" sz="2000">
                <a:latin typeface="Times-BoldItalic"/>
                <a:ea typeface="굴림" panose="020B0600000101010101" pitchFamily="50" charset="-127"/>
              </a:rPr>
              <a:t>Simulating a digital signal with first three harmonics</a:t>
            </a:r>
            <a:br>
              <a:rPr lang="en-US" altLang="ko-KR" sz="2000">
                <a:latin typeface="Times-BoldItalic"/>
                <a:ea typeface="굴림" panose="020B0600000101010101" pitchFamily="50" charset="-127"/>
              </a:rPr>
            </a:br>
            <a:r>
              <a:rPr lang="en-US" altLang="ko-KR" sz="2000">
                <a:latin typeface="Times-BoldItalic"/>
                <a:ea typeface="굴림" panose="020B0600000101010101" pitchFamily="50" charset="-127"/>
              </a:rPr>
              <a:t>                      (part II)</a:t>
            </a:r>
          </a:p>
        </p:txBody>
      </p:sp>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95400"/>
            <a:ext cx="3368675"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824163"/>
            <a:ext cx="3368675"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648200"/>
            <a:ext cx="3368675"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 calcmode="lin" valueType="num">
                                      <p:cBhvr>
                                        <p:cTn id="7" dur="1000" fill="hold"/>
                                        <p:tgtEl>
                                          <p:spTgt spid="12292"/>
                                        </p:tgtEl>
                                        <p:attrNameLst>
                                          <p:attrName>ppt_w</p:attrName>
                                        </p:attrNameLst>
                                      </p:cBhvr>
                                      <p:tavLst>
                                        <p:tav tm="0">
                                          <p:val>
                                            <p:fltVal val="0"/>
                                          </p:val>
                                        </p:tav>
                                        <p:tav tm="100000">
                                          <p:val>
                                            <p:strVal val="#ppt_w"/>
                                          </p:val>
                                        </p:tav>
                                      </p:tavLst>
                                    </p:anim>
                                    <p:anim calcmode="lin" valueType="num">
                                      <p:cBhvr>
                                        <p:cTn id="8" dur="1000" fill="hold"/>
                                        <p:tgtEl>
                                          <p:spTgt spid="12292"/>
                                        </p:tgtEl>
                                        <p:attrNameLst>
                                          <p:attrName>ppt_h</p:attrName>
                                        </p:attrNameLst>
                                      </p:cBhvr>
                                      <p:tavLst>
                                        <p:tav tm="0">
                                          <p:val>
                                            <p:fltVal val="0"/>
                                          </p:val>
                                        </p:tav>
                                        <p:tav tm="100000">
                                          <p:val>
                                            <p:strVal val="#ppt_h"/>
                                          </p:val>
                                        </p:tav>
                                      </p:tavLst>
                                    </p:anim>
                                    <p:anim calcmode="lin" valueType="num">
                                      <p:cBhvr>
                                        <p:cTn id="9" dur="1000" fill="hold"/>
                                        <p:tgtEl>
                                          <p:spTgt spid="12292"/>
                                        </p:tgtEl>
                                        <p:attrNameLst>
                                          <p:attrName>style.rotation</p:attrName>
                                        </p:attrNameLst>
                                      </p:cBhvr>
                                      <p:tavLst>
                                        <p:tav tm="0">
                                          <p:val>
                                            <p:fltVal val="90"/>
                                          </p:val>
                                        </p:tav>
                                        <p:tav tm="100000">
                                          <p:val>
                                            <p:fltVal val="0"/>
                                          </p:val>
                                        </p:tav>
                                      </p:tavLst>
                                    </p:anim>
                                    <p:animEffect transition="in" filter="fade">
                                      <p:cBhvr>
                                        <p:cTn id="10" dur="1000"/>
                                        <p:tgtEl>
                                          <p:spTgt spid="1229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2293"/>
                                        </p:tgtEl>
                                        <p:attrNameLst>
                                          <p:attrName>style.visibility</p:attrName>
                                        </p:attrNameLst>
                                      </p:cBhvr>
                                      <p:to>
                                        <p:strVal val="visible"/>
                                      </p:to>
                                    </p:set>
                                    <p:anim calcmode="lin" valueType="num">
                                      <p:cBhvr>
                                        <p:cTn id="15" dur="1000" fill="hold"/>
                                        <p:tgtEl>
                                          <p:spTgt spid="12293"/>
                                        </p:tgtEl>
                                        <p:attrNameLst>
                                          <p:attrName>ppt_w</p:attrName>
                                        </p:attrNameLst>
                                      </p:cBhvr>
                                      <p:tavLst>
                                        <p:tav tm="0">
                                          <p:val>
                                            <p:fltVal val="0"/>
                                          </p:val>
                                        </p:tav>
                                        <p:tav tm="100000">
                                          <p:val>
                                            <p:strVal val="#ppt_w"/>
                                          </p:val>
                                        </p:tav>
                                      </p:tavLst>
                                    </p:anim>
                                    <p:anim calcmode="lin" valueType="num">
                                      <p:cBhvr>
                                        <p:cTn id="16" dur="1000" fill="hold"/>
                                        <p:tgtEl>
                                          <p:spTgt spid="12293"/>
                                        </p:tgtEl>
                                        <p:attrNameLst>
                                          <p:attrName>ppt_h</p:attrName>
                                        </p:attrNameLst>
                                      </p:cBhvr>
                                      <p:tavLst>
                                        <p:tav tm="0">
                                          <p:val>
                                            <p:fltVal val="0"/>
                                          </p:val>
                                        </p:tav>
                                        <p:tav tm="100000">
                                          <p:val>
                                            <p:strVal val="#ppt_h"/>
                                          </p:val>
                                        </p:tav>
                                      </p:tavLst>
                                    </p:anim>
                                    <p:anim calcmode="lin" valueType="num">
                                      <p:cBhvr>
                                        <p:cTn id="17" dur="1000" fill="hold"/>
                                        <p:tgtEl>
                                          <p:spTgt spid="12293"/>
                                        </p:tgtEl>
                                        <p:attrNameLst>
                                          <p:attrName>style.rotation</p:attrName>
                                        </p:attrNameLst>
                                      </p:cBhvr>
                                      <p:tavLst>
                                        <p:tav tm="0">
                                          <p:val>
                                            <p:fltVal val="90"/>
                                          </p:val>
                                        </p:tav>
                                        <p:tav tm="100000">
                                          <p:val>
                                            <p:fltVal val="0"/>
                                          </p:val>
                                        </p:tav>
                                      </p:tavLst>
                                    </p:anim>
                                    <p:animEffect transition="in" filter="fade">
                                      <p:cBhvr>
                                        <p:cTn id="18" dur="1000"/>
                                        <p:tgtEl>
                                          <p:spTgt spid="1229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294"/>
                                        </p:tgtEl>
                                        <p:attrNameLst>
                                          <p:attrName>style.visibility</p:attrName>
                                        </p:attrNameLst>
                                      </p:cBhvr>
                                      <p:to>
                                        <p:strVal val="visible"/>
                                      </p:to>
                                    </p:set>
                                    <p:anim calcmode="lin" valueType="num">
                                      <p:cBhvr>
                                        <p:cTn id="23" dur="1000" fill="hold"/>
                                        <p:tgtEl>
                                          <p:spTgt spid="12294"/>
                                        </p:tgtEl>
                                        <p:attrNameLst>
                                          <p:attrName>ppt_w</p:attrName>
                                        </p:attrNameLst>
                                      </p:cBhvr>
                                      <p:tavLst>
                                        <p:tav tm="0">
                                          <p:val>
                                            <p:fltVal val="0"/>
                                          </p:val>
                                        </p:tav>
                                        <p:tav tm="100000">
                                          <p:val>
                                            <p:strVal val="#ppt_w"/>
                                          </p:val>
                                        </p:tav>
                                      </p:tavLst>
                                    </p:anim>
                                    <p:anim calcmode="lin" valueType="num">
                                      <p:cBhvr>
                                        <p:cTn id="24" dur="1000" fill="hold"/>
                                        <p:tgtEl>
                                          <p:spTgt spid="12294"/>
                                        </p:tgtEl>
                                        <p:attrNameLst>
                                          <p:attrName>ppt_h</p:attrName>
                                        </p:attrNameLst>
                                      </p:cBhvr>
                                      <p:tavLst>
                                        <p:tav tm="0">
                                          <p:val>
                                            <p:fltVal val="0"/>
                                          </p:val>
                                        </p:tav>
                                        <p:tav tm="100000">
                                          <p:val>
                                            <p:strVal val="#ppt_h"/>
                                          </p:val>
                                        </p:tav>
                                      </p:tavLst>
                                    </p:anim>
                                    <p:anim calcmode="lin" valueType="num">
                                      <p:cBhvr>
                                        <p:cTn id="25" dur="1000" fill="hold"/>
                                        <p:tgtEl>
                                          <p:spTgt spid="12294"/>
                                        </p:tgtEl>
                                        <p:attrNameLst>
                                          <p:attrName>style.rotation</p:attrName>
                                        </p:attrNameLst>
                                      </p:cBhvr>
                                      <p:tavLst>
                                        <p:tav tm="0">
                                          <p:val>
                                            <p:fltVal val="90"/>
                                          </p:val>
                                        </p:tav>
                                        <p:tav tm="100000">
                                          <p:val>
                                            <p:fltVal val="0"/>
                                          </p:val>
                                        </p:tav>
                                      </p:tavLst>
                                    </p:anim>
                                    <p:animEffect transition="in" filter="fade">
                                      <p:cBhvr>
                                        <p:cTn id="26" dur="1000"/>
                                        <p:tgtEl>
                                          <p:spTgt spid="12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3"/>
          <p:cNvSpPr>
            <a:spLocks noGrp="1" noChangeArrowheads="1"/>
          </p:cNvSpPr>
          <p:nvPr>
            <p:ph type="sldNum" sz="quarter" idx="10"/>
          </p:nvPr>
        </p:nvSpPr>
        <p:spPr>
          <a:ln/>
        </p:spPr>
        <p:txBody>
          <a:bodyPr/>
          <a:lstStyle/>
          <a:p>
            <a:r>
              <a:rPr lang="en-US" altLang="ko-KR"/>
              <a:t>3.</a:t>
            </a:r>
            <a:fld id="{294CF0E2-065B-4FA7-AF9C-446D16C64779}" type="slidenum">
              <a:rPr lang="en-US" altLang="ko-KR"/>
              <a:pPr/>
              <a:t>67</a:t>
            </a:fld>
            <a:endParaRPr lang="en-US" altLang="ko-KR"/>
          </a:p>
        </p:txBody>
      </p:sp>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61962"/>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3.2</a:t>
            </a:r>
            <a:r>
              <a:rPr lang="en-US" sz="2000" b="0" i="0" kern="0" dirty="0">
                <a:solidFill>
                  <a:srgbClr val="FF0000"/>
                </a:solidFill>
                <a:latin typeface="Times-BoldItalic"/>
              </a:rPr>
              <a:t>: </a:t>
            </a:r>
            <a:r>
              <a:rPr lang="en-US" sz="2000" i="0" kern="0" dirty="0">
                <a:solidFill>
                  <a:srgbClr val="002060"/>
                </a:solidFill>
                <a:latin typeface="Times-BoldItalic"/>
              </a:rPr>
              <a:t>Bandwidth requirements</a:t>
            </a:r>
          </a:p>
        </p:txBody>
      </p:sp>
      <p:pic>
        <p:nvPicPr>
          <p:cNvPr id="154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 y="2657475"/>
            <a:ext cx="878205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7686857B-F031-43E1-8CD8-9D9145A96268}" type="slidenum">
              <a:rPr lang="en-US" altLang="ko-KR"/>
              <a:pPr/>
              <a:t>68</a:t>
            </a:fld>
            <a:endParaRPr lang="en-US" altLang="ko-KR"/>
          </a:p>
        </p:txBody>
      </p:sp>
      <p:sp>
        <p:nvSpPr>
          <p:cNvPr id="156675"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What is the required bandwidth of a low-pass channel if we need to send 1 Mbps by using baseband transmission?</a:t>
            </a:r>
          </a:p>
        </p:txBody>
      </p:sp>
      <p:grpSp>
        <p:nvGrpSpPr>
          <p:cNvPr id="156676" name="Group 23"/>
          <p:cNvGrpSpPr>
            <a:grpSpLocks/>
          </p:cNvGrpSpPr>
          <p:nvPr/>
        </p:nvGrpSpPr>
        <p:grpSpPr bwMode="auto">
          <a:xfrm>
            <a:off x="0" y="0"/>
            <a:ext cx="9144000" cy="609600"/>
            <a:chOff x="0" y="2448"/>
            <a:chExt cx="5760" cy="384"/>
          </a:xfrm>
        </p:grpSpPr>
        <p:sp>
          <p:nvSpPr>
            <p:cNvPr id="15667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3.22</a:t>
              </a:r>
              <a:endParaRPr lang="en-US" dirty="0">
                <a:solidFill>
                  <a:schemeClr val="bg1"/>
                </a:solidFill>
                <a:latin typeface="+mj-lt"/>
                <a:ea typeface="Adobe Gothic Std B" pitchFamily="34" charset="-128"/>
              </a:endParaRPr>
            </a:p>
          </p:txBody>
        </p:sp>
      </p:grpSp>
      <p:sp>
        <p:nvSpPr>
          <p:cNvPr id="156677" name="Text Box 20"/>
          <p:cNvSpPr txBox="1">
            <a:spLocks noChangeArrowheads="1"/>
          </p:cNvSpPr>
          <p:nvPr/>
        </p:nvSpPr>
        <p:spPr bwMode="auto">
          <a:xfrm>
            <a:off x="76200" y="1600200"/>
            <a:ext cx="88392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The answer depends on the accuracy desired.</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 The minimum bandwidth, a rough approximation, is B</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bit rate /2, or 500 kHz. We need a low-pass channel with</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frequencies between 0 and 500 kHz.</a:t>
            </a:r>
          </a:p>
          <a:p>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b. A better result can be achieved by using the first and the</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third harmonics with the required bandwidth B = 3 ×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       	500 kHz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1.5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MHz.</a:t>
            </a:r>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c. A still better result can be achieved by using the first,</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third, and fifth harmonics with B = 5 × 500 kHz = 2.5</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MHz.</a:t>
            </a:r>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5D645274-D36D-4FAC-87D7-C69493059557}" type="slidenum">
              <a:rPr lang="en-US" altLang="ko-KR"/>
              <a:pPr/>
              <a:t>69</a:t>
            </a:fld>
            <a:endParaRPr lang="en-US" altLang="ko-KR"/>
          </a:p>
        </p:txBody>
      </p:sp>
      <p:sp>
        <p:nvSpPr>
          <p:cNvPr id="158723"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We have a low-pass channel with bandwidth 100 kHz. What is the maximum bit rate of this channel</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a:t>
            </a:r>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p:txBody>
      </p:sp>
      <p:grpSp>
        <p:nvGrpSpPr>
          <p:cNvPr id="158724" name="Group 23"/>
          <p:cNvGrpSpPr>
            <a:grpSpLocks/>
          </p:cNvGrpSpPr>
          <p:nvPr/>
        </p:nvGrpSpPr>
        <p:grpSpPr bwMode="auto">
          <a:xfrm>
            <a:off x="0" y="0"/>
            <a:ext cx="9144000" cy="609600"/>
            <a:chOff x="0" y="2448"/>
            <a:chExt cx="5760" cy="384"/>
          </a:xfrm>
        </p:grpSpPr>
        <p:sp>
          <p:nvSpPr>
            <p:cNvPr id="15872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3.23</a:t>
              </a:r>
              <a:endParaRPr lang="en-US" dirty="0">
                <a:solidFill>
                  <a:schemeClr val="bg1"/>
                </a:solidFill>
                <a:latin typeface="+mj-lt"/>
                <a:ea typeface="Adobe Gothic Std B" pitchFamily="34" charset="-128"/>
              </a:endParaRPr>
            </a:p>
          </p:txBody>
        </p:sp>
      </p:grpSp>
      <p:sp>
        <p:nvSpPr>
          <p:cNvPr id="158725" name="Text Box 20"/>
          <p:cNvSpPr txBox="1">
            <a:spLocks noChangeArrowheads="1"/>
          </p:cNvSpPr>
          <p:nvPr/>
        </p:nvSpPr>
        <p:spPr bwMode="auto">
          <a:xfrm>
            <a:off x="76200" y="35941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maximum bit rate can be achieved if we use the first harmonic. The bit rate is 2 times the available bandwidth, or 200 kbps.</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70285A11-C631-4AF2-B21F-324E472591E9}" type="slidenum">
              <a:rPr lang="en-US" altLang="ko-KR"/>
              <a:pPr/>
              <a:t>70</a:t>
            </a:fld>
            <a:endParaRPr lang="en-US" altLang="ko-KR"/>
          </a:p>
        </p:txBody>
      </p:sp>
      <p:sp>
        <p:nvSpPr>
          <p:cNvPr id="1607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3.24:  </a:t>
            </a:r>
            <a:r>
              <a:rPr lang="en-US" altLang="ko-KR" sz="2000">
                <a:latin typeface="Times-BoldItalic"/>
                <a:ea typeface="굴림" panose="020B0600000101010101" pitchFamily="50" charset="-127"/>
              </a:rPr>
              <a:t>Bandwidth of a band-pass channel</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14600"/>
            <a:ext cx="7710488"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275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3"/>
          <p:cNvSpPr>
            <a:spLocks noGrp="1" noChangeArrowheads="1"/>
          </p:cNvSpPr>
          <p:nvPr>
            <p:ph type="sldNum" sz="quarter" idx="10"/>
          </p:nvPr>
        </p:nvSpPr>
        <p:spPr>
          <a:ln/>
        </p:spPr>
        <p:txBody>
          <a:bodyPr/>
          <a:lstStyle/>
          <a:p>
            <a:r>
              <a:rPr lang="en-US" altLang="ko-KR"/>
              <a:t>3.</a:t>
            </a:r>
            <a:fld id="{6F2CE18D-CDA5-4E78-B7C4-230A5157EE1D}" type="slidenum">
              <a:rPr lang="en-US" altLang="ko-KR"/>
              <a:pPr/>
              <a:t>71</a:t>
            </a:fld>
            <a:endParaRPr lang="en-US" altLang="ko-KR"/>
          </a:p>
        </p:txBody>
      </p:sp>
      <p:sp>
        <p:nvSpPr>
          <p:cNvPr id="162818" name="Rectangle 14"/>
          <p:cNvSpPr>
            <a:spLocks noChangeArrowheads="1"/>
          </p:cNvSpPr>
          <p:nvPr/>
        </p:nvSpPr>
        <p:spPr bwMode="auto">
          <a:xfrm>
            <a:off x="152400" y="-20638"/>
            <a:ext cx="81534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3.25:  </a:t>
            </a:r>
            <a:r>
              <a:rPr lang="en-US" altLang="ko-KR" sz="2000">
                <a:latin typeface="Times-BoldItalic"/>
                <a:ea typeface="굴림" panose="020B0600000101010101" pitchFamily="50" charset="-127"/>
              </a:rPr>
              <a:t>Modulation of a digital signal for transmission on</a:t>
            </a:r>
            <a:br>
              <a:rPr lang="en-US" altLang="ko-KR" sz="2000">
                <a:latin typeface="Times-BoldItalic"/>
                <a:ea typeface="굴림" panose="020B0600000101010101" pitchFamily="50" charset="-127"/>
              </a:rPr>
            </a:br>
            <a:r>
              <a:rPr lang="en-US" altLang="ko-KR" sz="2000">
                <a:latin typeface="Times-BoldItalic"/>
                <a:ea typeface="굴림" panose="020B0600000101010101" pitchFamily="50" charset="-127"/>
              </a:rPr>
              <a:t>                      band-pass channel</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49438"/>
            <a:ext cx="237490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8100" y="1849438"/>
            <a:ext cx="237490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9988" y="2566988"/>
            <a:ext cx="22764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2555875"/>
            <a:ext cx="2268538"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3660775"/>
            <a:ext cx="237490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8100" y="3660775"/>
            <a:ext cx="237490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800" y="3657600"/>
            <a:ext cx="2632075"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34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3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34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434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64464525-B0B1-415F-B5D9-2822983FF526}" type="slidenum">
              <a:rPr lang="en-US" altLang="ko-KR"/>
              <a:pPr/>
              <a:t>72</a:t>
            </a:fld>
            <a:endParaRPr lang="en-US" altLang="ko-KR"/>
          </a:p>
        </p:txBody>
      </p:sp>
      <p:sp>
        <p:nvSpPr>
          <p:cNvPr id="164867" name="Text Box 20"/>
          <p:cNvSpPr txBox="1">
            <a:spLocks noChangeArrowheads="1"/>
          </p:cNvSpPr>
          <p:nvPr/>
        </p:nvSpPr>
        <p:spPr bwMode="auto">
          <a:xfrm>
            <a:off x="76200" y="696913"/>
            <a:ext cx="8839200"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 example of broadband transmission using modulation is the sending of computer data through a telephone subscriber line, the line connecting a resident to the central telephone office. These lines, installed many years ago, are designed to carry voice (analog signal) with a limited bandwidth. Although this channel can be used as a low-pass channel, it is normally considered a bandpass channel. One reason is that the bandwidth is so narrow (4 kHz) that if we treat the channel as low-pass and use it for baseband transmission, the maximum bit rate can be only 8 kbps. The solution is to consider the channel a bandpass channel, convert the digital signal from the computer to an analog signal, and send the analog signal. </a:t>
            </a:r>
          </a:p>
        </p:txBody>
      </p:sp>
      <p:grpSp>
        <p:nvGrpSpPr>
          <p:cNvPr id="164868" name="Group 23"/>
          <p:cNvGrpSpPr>
            <a:grpSpLocks/>
          </p:cNvGrpSpPr>
          <p:nvPr/>
        </p:nvGrpSpPr>
        <p:grpSpPr bwMode="auto">
          <a:xfrm>
            <a:off x="0" y="0"/>
            <a:ext cx="9144000" cy="609600"/>
            <a:chOff x="0" y="2448"/>
            <a:chExt cx="5760" cy="384"/>
          </a:xfrm>
        </p:grpSpPr>
        <p:sp>
          <p:nvSpPr>
            <p:cNvPr id="16486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3.24</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789AC604-294F-418F-B688-68CDC8F32898}" type="slidenum">
              <a:rPr lang="en-US" altLang="ko-KR"/>
              <a:pPr/>
              <a:t>73</a:t>
            </a:fld>
            <a:endParaRPr lang="en-US" altLang="ko-KR"/>
          </a:p>
        </p:txBody>
      </p:sp>
      <p:sp>
        <p:nvSpPr>
          <p:cNvPr id="166915" name="Text Box 20"/>
          <p:cNvSpPr txBox="1">
            <a:spLocks noChangeArrowheads="1"/>
          </p:cNvSpPr>
          <p:nvPr/>
        </p:nvSpPr>
        <p:spPr bwMode="auto">
          <a:xfrm>
            <a:off x="76200" y="696913"/>
            <a:ext cx="88392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second example is the digital cellular telephone. For better reception, digital cellular phones digitize analog voice. Although the bandwidth allocated to a company providing digital cellular phone service is very wide, we still cannot send the digitized signal without conversion. The reason is that we have only a band-pass channel available between caller and callee. For example, if the available bandwidth is W and we allow 1000 couples to talk simultaneously, this means the available channel is W/1000, just part of the entire bandwidth. We need to convert the digitized voice to a composite analog signal before transmission.</a:t>
            </a:r>
          </a:p>
        </p:txBody>
      </p:sp>
      <p:grpSp>
        <p:nvGrpSpPr>
          <p:cNvPr id="166916" name="Group 23"/>
          <p:cNvGrpSpPr>
            <a:grpSpLocks/>
          </p:cNvGrpSpPr>
          <p:nvPr/>
        </p:nvGrpSpPr>
        <p:grpSpPr bwMode="auto">
          <a:xfrm>
            <a:off x="0" y="0"/>
            <a:ext cx="9144000" cy="609600"/>
            <a:chOff x="0" y="2448"/>
            <a:chExt cx="5760" cy="384"/>
          </a:xfrm>
        </p:grpSpPr>
        <p:sp>
          <p:nvSpPr>
            <p:cNvPr id="16691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3.25</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AFDCEC61-AB88-4032-A269-E94F1F1E26C1}" type="slidenum">
              <a:rPr lang="en-US" altLang="ko-KR"/>
              <a:pPr/>
              <a:t>74</a:t>
            </a:fld>
            <a:endParaRPr lang="en-US" altLang="ko-K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7059613"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3-4   TRANSMISSION IMPAIRMENT</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168965" name="Rectangle 8"/>
          <p:cNvSpPr>
            <a:spLocks noChangeArrowheads="1"/>
          </p:cNvSpPr>
          <p:nvPr/>
        </p:nvSpPr>
        <p:spPr bwMode="auto">
          <a:xfrm>
            <a:off x="228600" y="1677988"/>
            <a:ext cx="8229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Signals travel through transmission media, which are not perfect. The imperfection causes signal impairment. This means that the signal at the beginning of the medium is not the same as the signal at the end of the medium. What is sent is not what is received. Three causes of impairment are attenuation, distortion, and noise (see Figure 3.26).</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96C1DC86-B41A-4702-9419-2074EA44ECE1}" type="slidenum">
              <a:rPr lang="en-US" altLang="ko-KR"/>
              <a:pPr/>
              <a:t>75</a:t>
            </a:fld>
            <a:endParaRPr lang="en-US" altLang="ko-KR"/>
          </a:p>
        </p:txBody>
      </p:sp>
      <p:sp>
        <p:nvSpPr>
          <p:cNvPr id="1710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3.26:  </a:t>
            </a:r>
            <a:r>
              <a:rPr lang="en-US" altLang="ko-KR" sz="2000">
                <a:latin typeface="Times-BoldItalic"/>
                <a:ea typeface="굴림" panose="020B0600000101010101" pitchFamily="50" charset="-127"/>
              </a:rPr>
              <a:t>Causes of impairment</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362200"/>
            <a:ext cx="5948363"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fltVal val="0"/>
                                          </p:val>
                                        </p:tav>
                                        <p:tav tm="100000">
                                          <p:val>
                                            <p:strVal val="#ppt_w"/>
                                          </p:val>
                                        </p:tav>
                                      </p:tavLst>
                                    </p:anim>
                                    <p:anim calcmode="lin" valueType="num">
                                      <p:cBhvr>
                                        <p:cTn id="8" dur="1000" fill="hold"/>
                                        <p:tgtEl>
                                          <p:spTgt spid="15362"/>
                                        </p:tgtEl>
                                        <p:attrNameLst>
                                          <p:attrName>ppt_h</p:attrName>
                                        </p:attrNameLst>
                                      </p:cBhvr>
                                      <p:tavLst>
                                        <p:tav tm="0">
                                          <p:val>
                                            <p:fltVal val="0"/>
                                          </p:val>
                                        </p:tav>
                                        <p:tav tm="100000">
                                          <p:val>
                                            <p:strVal val="#ppt_h"/>
                                          </p:val>
                                        </p:tav>
                                      </p:tavLst>
                                    </p:anim>
                                    <p:anim calcmode="lin" valueType="num">
                                      <p:cBhvr>
                                        <p:cTn id="9" dur="1000" fill="hold"/>
                                        <p:tgtEl>
                                          <p:spTgt spid="15362"/>
                                        </p:tgtEl>
                                        <p:attrNameLst>
                                          <p:attrName>style.rotation</p:attrName>
                                        </p:attrNameLst>
                                      </p:cBhvr>
                                      <p:tavLst>
                                        <p:tav tm="0">
                                          <p:val>
                                            <p:fltVal val="90"/>
                                          </p:val>
                                        </p:tav>
                                        <p:tav tm="100000">
                                          <p:val>
                                            <p:fltVal val="0"/>
                                          </p:val>
                                        </p:tav>
                                      </p:tavLst>
                                    </p:anim>
                                    <p:animEffect transition="in" filter="fade">
                                      <p:cBhvr>
                                        <p:cTn id="10" dur="1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A92B3689-328B-4A71-8192-0BB8AA46BFE6}" type="slidenum">
              <a:rPr lang="en-US" altLang="ko-KR"/>
              <a:pPr/>
              <a:t>76</a:t>
            </a:fld>
            <a:endParaRPr lang="en-US" altLang="ko-KR"/>
          </a:p>
        </p:txBody>
      </p:sp>
      <p:sp>
        <p:nvSpPr>
          <p:cNvPr id="17305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305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306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306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306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306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306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57822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3.4.1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Attenuation</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73066"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Attenuation means a loss of energy. When a signal, simple or composite, travels through a medium, it loses some of its energy in overcoming the resistance of the medium. That is why a wire carrying electric signals gets warm, if not hot, after a while. Some of the electrical energy in the signal is converted to heat. To compensate for this loss, amplifiers are used to amplify the signal. Figure 3.27 shows the effect of attenuation and amplification</a:t>
            </a:r>
            <a:r>
              <a:rPr lang="en-US" altLang="ko-KR" sz="2800" dirty="0" smtClean="0">
                <a:latin typeface="Times New Roman" panose="02020603050405020304" pitchFamily="18" charset="0"/>
                <a:ea typeface="굴림" panose="020B0600000101010101" pitchFamily="50" charset="-127"/>
              </a:rPr>
              <a:t>.</a:t>
            </a:r>
            <a:endParaRPr lang="en-US" altLang="ko-KR" sz="2800" dirty="0">
              <a:latin typeface="Times New Roman" panose="02020603050405020304" pitchFamily="18"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C1184235-0665-4303-B942-6573214B142B}" type="slidenum">
              <a:rPr lang="en-US" altLang="ko-KR"/>
              <a:pPr/>
              <a:t>77</a:t>
            </a:fld>
            <a:endParaRPr lang="en-US" altLang="ko-KR"/>
          </a:p>
        </p:txBody>
      </p:sp>
      <p:sp>
        <p:nvSpPr>
          <p:cNvPr id="1751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3.27:  </a:t>
            </a:r>
            <a:r>
              <a:rPr lang="en-US" altLang="ko-KR" sz="2000">
                <a:latin typeface="Times-BoldItalic"/>
                <a:ea typeface="굴림" panose="020B0600000101010101" pitchFamily="50" charset="-127"/>
              </a:rPr>
              <a:t>Attenuation and amplification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733800"/>
            <a:ext cx="7327900"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039938"/>
            <a:ext cx="12668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3" y="1890713"/>
            <a:ext cx="142398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6438" y="2019300"/>
            <a:ext cx="1266825"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anim calcmode="lin" valueType="num">
                                      <p:cBhvr additive="base">
                                        <p:cTn id="11" dur="500" fill="hold"/>
                                        <p:tgtEl>
                                          <p:spTgt spid="3075"/>
                                        </p:tgtEl>
                                        <p:attrNameLst>
                                          <p:attrName>ppt_x</p:attrName>
                                        </p:attrNameLst>
                                      </p:cBhvr>
                                      <p:tavLst>
                                        <p:tav tm="0">
                                          <p:val>
                                            <p:strVal val="#ppt_x"/>
                                          </p:val>
                                        </p:tav>
                                        <p:tav tm="100000">
                                          <p:val>
                                            <p:strVal val="#ppt_x"/>
                                          </p:val>
                                        </p:tav>
                                      </p:tavLst>
                                    </p:anim>
                                    <p:anim calcmode="lin" valueType="num">
                                      <p:cBhvr additive="base">
                                        <p:cTn id="12" dur="500" fill="hold"/>
                                        <p:tgtEl>
                                          <p:spTgt spid="3075"/>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nodeType="clickEffect">
                                  <p:stCondLst>
                                    <p:cond delay="0"/>
                                  </p:stCondLst>
                                  <p:childTnLst>
                                    <p:set>
                                      <p:cBhvr>
                                        <p:cTn id="16" dur="1" fill="hold">
                                          <p:stCondLst>
                                            <p:cond delay="0"/>
                                          </p:stCondLst>
                                        </p:cTn>
                                        <p:tgtEl>
                                          <p:spTgt spid="3076"/>
                                        </p:tgtEl>
                                        <p:attrNameLst>
                                          <p:attrName>style.visibility</p:attrName>
                                        </p:attrNameLst>
                                      </p:cBhvr>
                                      <p:to>
                                        <p:strVal val="visible"/>
                                      </p:to>
                                    </p:set>
                                    <p:anim calcmode="lin" valueType="num">
                                      <p:cBhvr additive="base">
                                        <p:cTn id="17" dur="500" fill="hold"/>
                                        <p:tgtEl>
                                          <p:spTgt spid="3076"/>
                                        </p:tgtEl>
                                        <p:attrNameLst>
                                          <p:attrName>ppt_x</p:attrName>
                                        </p:attrNameLst>
                                      </p:cBhvr>
                                      <p:tavLst>
                                        <p:tav tm="0">
                                          <p:val>
                                            <p:strVal val="#ppt_x"/>
                                          </p:val>
                                        </p:tav>
                                        <p:tav tm="100000">
                                          <p:val>
                                            <p:strVal val="#ppt_x"/>
                                          </p:val>
                                        </p:tav>
                                      </p:tavLst>
                                    </p:anim>
                                    <p:anim calcmode="lin" valueType="num">
                                      <p:cBhvr additive="base">
                                        <p:cTn id="18" dur="500" fill="hold"/>
                                        <p:tgtEl>
                                          <p:spTgt spid="3076"/>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3077"/>
                                        </p:tgtEl>
                                        <p:attrNameLst>
                                          <p:attrName>style.visibility</p:attrName>
                                        </p:attrNameLst>
                                      </p:cBhvr>
                                      <p:to>
                                        <p:strVal val="visible"/>
                                      </p:to>
                                    </p:set>
                                    <p:anim calcmode="lin" valueType="num">
                                      <p:cBhvr additive="base">
                                        <p:cTn id="23" dur="500" fill="hold"/>
                                        <p:tgtEl>
                                          <p:spTgt spid="3077"/>
                                        </p:tgtEl>
                                        <p:attrNameLst>
                                          <p:attrName>ppt_x</p:attrName>
                                        </p:attrNameLst>
                                      </p:cBhvr>
                                      <p:tavLst>
                                        <p:tav tm="0">
                                          <p:val>
                                            <p:strVal val="#ppt_x"/>
                                          </p:val>
                                        </p:tav>
                                        <p:tav tm="100000">
                                          <p:val>
                                            <p:strVal val="#ppt_x"/>
                                          </p:val>
                                        </p:tav>
                                      </p:tavLst>
                                    </p:anim>
                                    <p:anim calcmode="lin" valueType="num">
                                      <p:cBhvr additive="base">
                                        <p:cTn id="24" dur="500" fill="hold"/>
                                        <p:tgtEl>
                                          <p:spTgt spid="307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3"/>
          <p:cNvSpPr>
            <a:spLocks noGrp="1" noChangeArrowheads="1"/>
          </p:cNvSpPr>
          <p:nvPr>
            <p:ph type="sldNum" sz="quarter" idx="10"/>
          </p:nvPr>
        </p:nvSpPr>
        <p:spPr>
          <a:ln/>
        </p:spPr>
        <p:txBody>
          <a:bodyPr/>
          <a:lstStyle/>
          <a:p>
            <a:r>
              <a:rPr lang="en-US" altLang="ko-KR"/>
              <a:t>3.</a:t>
            </a:r>
            <a:fld id="{AB7A7EA2-6CAA-4E32-B088-DDA38ED447CE}" type="slidenum">
              <a:rPr lang="en-US" altLang="ko-KR"/>
              <a:pPr/>
              <a:t>78</a:t>
            </a:fld>
            <a:endParaRPr lang="en-US" altLang="ko-KR"/>
          </a:p>
        </p:txBody>
      </p:sp>
      <p:sp>
        <p:nvSpPr>
          <p:cNvPr id="177155"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Suppose a signal travels through a transmission medium and its power is reduced to one half. This means that P</a:t>
            </a:r>
            <a:r>
              <a:rPr lang="en-US" altLang="ko-KR" sz="2800" b="0" i="0" baseline="-25000" dirty="0">
                <a:latin typeface="Times New Roman" panose="02020603050405020304" pitchFamily="18" charset="0"/>
                <a:ea typeface="굴림" panose="020B0600000101010101" pitchFamily="50" charset="-127"/>
                <a:cs typeface="Times New Roman" panose="02020603050405020304" pitchFamily="18" charset="0"/>
              </a:rPr>
              <a:t>2</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0.5 P</a:t>
            </a:r>
            <a:r>
              <a:rPr lang="en-US" altLang="ko-KR" sz="2800" b="0" i="0" baseline="-25000" dirty="0">
                <a:latin typeface="Times New Roman" panose="02020603050405020304" pitchFamily="18" charset="0"/>
                <a:ea typeface="굴림" panose="020B0600000101010101" pitchFamily="50" charset="-127"/>
                <a:cs typeface="Times New Roman" panose="02020603050405020304" pitchFamily="18" charset="0"/>
              </a:rPr>
              <a:t>1</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 this case, the attenuation (loss of power) can be calculated as</a:t>
            </a:r>
          </a:p>
        </p:txBody>
      </p:sp>
      <p:grpSp>
        <p:nvGrpSpPr>
          <p:cNvPr id="177156" name="Group 23"/>
          <p:cNvGrpSpPr>
            <a:grpSpLocks/>
          </p:cNvGrpSpPr>
          <p:nvPr/>
        </p:nvGrpSpPr>
        <p:grpSpPr bwMode="auto">
          <a:xfrm>
            <a:off x="0" y="0"/>
            <a:ext cx="9144000" cy="609600"/>
            <a:chOff x="0" y="2448"/>
            <a:chExt cx="5760" cy="384"/>
          </a:xfrm>
        </p:grpSpPr>
        <p:sp>
          <p:nvSpPr>
            <p:cNvPr id="17716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3.26</a:t>
              </a:r>
              <a:endParaRPr lang="en-US" dirty="0">
                <a:solidFill>
                  <a:schemeClr val="bg1"/>
                </a:solidFill>
                <a:latin typeface="+mj-lt"/>
                <a:ea typeface="Adobe Gothic Std B" pitchFamily="34" charset="-128"/>
              </a:endParaRPr>
            </a:p>
          </p:txBody>
        </p:sp>
      </p:grpSp>
      <p:sp>
        <p:nvSpPr>
          <p:cNvPr id="11" name="Text Box 20"/>
          <p:cNvSpPr txBox="1">
            <a:spLocks noChangeArrowheads="1"/>
          </p:cNvSpPr>
          <p:nvPr/>
        </p:nvSpPr>
        <p:spPr bwMode="auto">
          <a:xfrm>
            <a:off x="76200" y="35179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loss of 3 dB (−3 dB) is equivalent to losing one-half the power.</a:t>
            </a:r>
          </a:p>
        </p:txBody>
      </p:sp>
      <p:grpSp>
        <p:nvGrpSpPr>
          <p:cNvPr id="3" name="Group 2"/>
          <p:cNvGrpSpPr>
            <a:grpSpLocks/>
          </p:cNvGrpSpPr>
          <p:nvPr/>
        </p:nvGrpSpPr>
        <p:grpSpPr bwMode="auto">
          <a:xfrm>
            <a:off x="153988" y="2625725"/>
            <a:ext cx="8837612" cy="644525"/>
            <a:chOff x="153504" y="2625725"/>
            <a:chExt cx="8838096" cy="645152"/>
          </a:xfrm>
        </p:grpSpPr>
        <p:pic>
          <p:nvPicPr>
            <p:cNvPr id="1771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504" y="2625725"/>
              <a:ext cx="8838096" cy="645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60" name="Rectangle 1"/>
            <p:cNvSpPr>
              <a:spLocks noChangeArrowheads="1"/>
            </p:cNvSpPr>
            <p:nvPr/>
          </p:nvSpPr>
          <p:spPr bwMode="auto">
            <a:xfrm>
              <a:off x="153504" y="2701925"/>
              <a:ext cx="8838096" cy="457200"/>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8D350508-3D66-418B-83E2-0E057E4F18FA}" type="slidenum">
              <a:rPr lang="en-US" altLang="ko-KR"/>
              <a:pPr/>
              <a:t>79</a:t>
            </a:fld>
            <a:endParaRPr lang="en-US" altLang="ko-KR"/>
          </a:p>
        </p:txBody>
      </p:sp>
      <p:sp>
        <p:nvSpPr>
          <p:cNvPr id="179203"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signal travels through an amplifier, and its power is increased 10 times. This means that P</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2</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10P</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1</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In this case, the amplification (gain of power) can be calculated as</a:t>
            </a:r>
          </a:p>
        </p:txBody>
      </p:sp>
      <p:grpSp>
        <p:nvGrpSpPr>
          <p:cNvPr id="179204" name="Group 23"/>
          <p:cNvGrpSpPr>
            <a:grpSpLocks/>
          </p:cNvGrpSpPr>
          <p:nvPr/>
        </p:nvGrpSpPr>
        <p:grpSpPr bwMode="auto">
          <a:xfrm>
            <a:off x="0" y="0"/>
            <a:ext cx="9144000" cy="609600"/>
            <a:chOff x="0" y="2448"/>
            <a:chExt cx="5760" cy="384"/>
          </a:xfrm>
        </p:grpSpPr>
        <p:sp>
          <p:nvSpPr>
            <p:cNvPr id="17920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3.27</a:t>
              </a:r>
              <a:endParaRPr lang="en-US" dirty="0">
                <a:solidFill>
                  <a:schemeClr val="bg1"/>
                </a:solidFill>
                <a:latin typeface="+mj-lt"/>
                <a:ea typeface="Adobe Gothic Std B" pitchFamily="34" charset="-128"/>
              </a:endParaRPr>
            </a:p>
          </p:txBody>
        </p:sp>
      </p:grpSp>
      <p:pic>
        <p:nvPicPr>
          <p:cNvPr id="1792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962275"/>
            <a:ext cx="705802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BC4C39DE-0F2F-4594-BCE5-517B8EF7E7D9}" type="slidenum">
              <a:rPr lang="en-US" altLang="ko-KR"/>
              <a:pPr/>
              <a:t>80</a:t>
            </a:fld>
            <a:endParaRPr lang="en-US" altLang="ko-KR"/>
          </a:p>
        </p:txBody>
      </p:sp>
      <p:sp>
        <p:nvSpPr>
          <p:cNvPr id="1812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3.28:  </a:t>
            </a:r>
            <a:r>
              <a:rPr lang="en-US" altLang="ko-KR" sz="2000">
                <a:latin typeface="Times-BoldItalic"/>
                <a:ea typeface="굴림" panose="020B0600000101010101" pitchFamily="50" charset="-127"/>
              </a:rPr>
              <a:t>Decibels for Example 3.28</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62200"/>
            <a:ext cx="78867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left)">
                                      <p:cBhvr>
                                        <p:cTn id="7" dur="3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30AD49E6-3D6B-441D-B9AD-F2466A4433E3}" type="slidenum">
              <a:rPr lang="en-US" altLang="ko-KR"/>
              <a:pPr/>
              <a:t>81</a:t>
            </a:fld>
            <a:endParaRPr lang="en-US" altLang="ko-KR"/>
          </a:p>
        </p:txBody>
      </p:sp>
      <p:sp>
        <p:nvSpPr>
          <p:cNvPr id="183299" name="Text Box 20"/>
          <p:cNvSpPr txBox="1">
            <a:spLocks noChangeArrowheads="1"/>
          </p:cNvSpPr>
          <p:nvPr/>
        </p:nvSpPr>
        <p:spPr bwMode="auto">
          <a:xfrm>
            <a:off x="76200" y="696913"/>
            <a:ext cx="88392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One reason that engineers use the decibel to measure the changes in the strength of a signal is that decibel numbers can be added (or subtracted) when we are measuring several points (cascading) instead of just two. In Figure 3.28 a signal travels from point 1 to point 4. The signal is attenuated by the time it reaches point 2. Between points 2 and 3, the signal is amplified. Again, between points 3 and 4, the signal is attenuated. We can find the resultant decibel value for the signal just by adding the decibel measurements between each set of points. In this case, the decibel value can be calculated as</a:t>
            </a:r>
          </a:p>
        </p:txBody>
      </p:sp>
      <p:grpSp>
        <p:nvGrpSpPr>
          <p:cNvPr id="183300" name="Group 23"/>
          <p:cNvGrpSpPr>
            <a:grpSpLocks/>
          </p:cNvGrpSpPr>
          <p:nvPr/>
        </p:nvGrpSpPr>
        <p:grpSpPr bwMode="auto">
          <a:xfrm>
            <a:off x="0" y="0"/>
            <a:ext cx="9144000" cy="609600"/>
            <a:chOff x="0" y="2448"/>
            <a:chExt cx="5760" cy="384"/>
          </a:xfrm>
        </p:grpSpPr>
        <p:sp>
          <p:nvSpPr>
            <p:cNvPr id="18330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3.28</a:t>
              </a:r>
              <a:endParaRPr lang="en-US" dirty="0">
                <a:solidFill>
                  <a:schemeClr val="bg1"/>
                </a:solidFill>
                <a:latin typeface="+mj-lt"/>
                <a:ea typeface="Adobe Gothic Std B" pitchFamily="34" charset="-128"/>
              </a:endParaRPr>
            </a:p>
          </p:txBody>
        </p:sp>
      </p:grpSp>
      <p:pic>
        <p:nvPicPr>
          <p:cNvPr id="1833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050" y="5562600"/>
            <a:ext cx="30099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EC950F78-6839-4BDF-8FE2-9F56384F92D1}" type="slidenum">
              <a:rPr lang="en-US" altLang="ko-KR"/>
              <a:pPr/>
              <a:t>82</a:t>
            </a:fld>
            <a:endParaRPr lang="en-US" altLang="ko-KR"/>
          </a:p>
        </p:txBody>
      </p:sp>
      <p:sp>
        <p:nvSpPr>
          <p:cNvPr id="185347"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Sometimes the decibel is used to measure signal power in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milliwatts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 this case, it is referred to as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baseline="-25000" dirty="0" err="1">
                <a:latin typeface="Times New Roman" panose="02020603050405020304" pitchFamily="18" charset="0"/>
                <a:ea typeface="굴림" panose="020B0600000101010101" pitchFamily="50" charset="-127"/>
                <a:cs typeface="Times New Roman" panose="02020603050405020304" pitchFamily="18" charset="0"/>
              </a:rPr>
              <a:t>m</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and is calculated as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baseline="-25000" dirty="0" err="1">
                <a:latin typeface="Times New Roman" panose="02020603050405020304" pitchFamily="18" charset="0"/>
                <a:ea typeface="굴림" panose="020B0600000101010101" pitchFamily="50" charset="-127"/>
                <a:cs typeface="Times New Roman" panose="02020603050405020304" pitchFamily="18" charset="0"/>
              </a:rPr>
              <a:t>m</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10 log10 P</a:t>
            </a:r>
            <a:r>
              <a:rPr lang="en-US" altLang="ko-KR" sz="2800" b="0" i="0" baseline="-25000" dirty="0">
                <a:latin typeface="Times New Roman" panose="02020603050405020304" pitchFamily="18" charset="0"/>
                <a:ea typeface="굴림" panose="020B0600000101010101" pitchFamily="50" charset="-127"/>
                <a:cs typeface="Times New Roman" panose="02020603050405020304" pitchFamily="18" charset="0"/>
              </a:rPr>
              <a:t>m</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where P</a:t>
            </a:r>
            <a:r>
              <a:rPr lang="en-US" altLang="ko-KR" sz="2800" b="0" i="0" baseline="-25000" dirty="0">
                <a:latin typeface="Times New Roman" panose="02020603050405020304" pitchFamily="18" charset="0"/>
                <a:ea typeface="굴림" panose="020B0600000101010101" pitchFamily="50" charset="-127"/>
                <a:cs typeface="Times New Roman" panose="02020603050405020304" pitchFamily="18" charset="0"/>
              </a:rPr>
              <a:t>m</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is the power in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milliwatts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Calculate the power of a signal if its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baseline="-25000" dirty="0" err="1">
                <a:latin typeface="Times New Roman" panose="02020603050405020304" pitchFamily="18" charset="0"/>
                <a:ea typeface="굴림" panose="020B0600000101010101" pitchFamily="50" charset="-127"/>
                <a:cs typeface="Times New Roman" panose="02020603050405020304" pitchFamily="18" charset="0"/>
              </a:rPr>
              <a:t>m</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−30.</a:t>
            </a:r>
          </a:p>
        </p:txBody>
      </p:sp>
      <p:grpSp>
        <p:nvGrpSpPr>
          <p:cNvPr id="185348" name="Group 23"/>
          <p:cNvGrpSpPr>
            <a:grpSpLocks/>
          </p:cNvGrpSpPr>
          <p:nvPr/>
        </p:nvGrpSpPr>
        <p:grpSpPr bwMode="auto">
          <a:xfrm>
            <a:off x="0" y="0"/>
            <a:ext cx="9144000" cy="609600"/>
            <a:chOff x="0" y="2448"/>
            <a:chExt cx="5760" cy="384"/>
          </a:xfrm>
        </p:grpSpPr>
        <p:sp>
          <p:nvSpPr>
            <p:cNvPr id="18535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3.29</a:t>
              </a:r>
              <a:endParaRPr lang="en-US" dirty="0">
                <a:solidFill>
                  <a:schemeClr val="bg1"/>
                </a:solidFill>
                <a:latin typeface="+mj-lt"/>
                <a:ea typeface="Adobe Gothic Std B" pitchFamily="34" charset="-128"/>
              </a:endParaRPr>
            </a:p>
          </p:txBody>
        </p:sp>
      </p:grpSp>
      <p:sp>
        <p:nvSpPr>
          <p:cNvPr id="185349" name="Text Box 20"/>
          <p:cNvSpPr txBox="1">
            <a:spLocks noChangeArrowheads="1"/>
          </p:cNvSpPr>
          <p:nvPr/>
        </p:nvSpPr>
        <p:spPr bwMode="auto">
          <a:xfrm>
            <a:off x="76200" y="35941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power in the signal as</a:t>
            </a:r>
          </a:p>
        </p:txBody>
      </p:sp>
      <p:pic>
        <p:nvPicPr>
          <p:cNvPr id="18535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575" y="4972050"/>
            <a:ext cx="76422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C802FE34-1872-48F1-8CFF-DC2455F79048}" type="slidenum">
              <a:rPr lang="en-US" altLang="ko-KR"/>
              <a:pPr/>
              <a:t>83</a:t>
            </a:fld>
            <a:endParaRPr lang="en-US" altLang="ko-KR"/>
          </a:p>
        </p:txBody>
      </p:sp>
      <p:sp>
        <p:nvSpPr>
          <p:cNvPr id="187395"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loss in a cable is usually defined in decibels per kilometer (dB/km). If the signal at the beginning of a cable with −0.3 dB/km has a power of 2 mW, what is the power of the signal at 5 km?</a:t>
            </a:r>
          </a:p>
        </p:txBody>
      </p:sp>
      <p:grpSp>
        <p:nvGrpSpPr>
          <p:cNvPr id="187396" name="Group 23"/>
          <p:cNvGrpSpPr>
            <a:grpSpLocks/>
          </p:cNvGrpSpPr>
          <p:nvPr/>
        </p:nvGrpSpPr>
        <p:grpSpPr bwMode="auto">
          <a:xfrm>
            <a:off x="0" y="0"/>
            <a:ext cx="9144000" cy="609600"/>
            <a:chOff x="0" y="2448"/>
            <a:chExt cx="5760" cy="384"/>
          </a:xfrm>
        </p:grpSpPr>
        <p:sp>
          <p:nvSpPr>
            <p:cNvPr id="18739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3.30</a:t>
              </a:r>
              <a:endParaRPr lang="en-US" dirty="0">
                <a:solidFill>
                  <a:schemeClr val="bg1"/>
                </a:solidFill>
                <a:latin typeface="+mj-lt"/>
                <a:ea typeface="Adobe Gothic Std B" pitchFamily="34" charset="-128"/>
              </a:endParaRPr>
            </a:p>
          </p:txBody>
        </p:sp>
      </p:grpSp>
      <p:sp>
        <p:nvSpPr>
          <p:cNvPr id="187397" name="Text Box 20"/>
          <p:cNvSpPr txBox="1">
            <a:spLocks noChangeArrowheads="1"/>
          </p:cNvSpPr>
          <p:nvPr/>
        </p:nvSpPr>
        <p:spPr bwMode="auto">
          <a:xfrm>
            <a:off x="76200" y="27432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loss in the cable in decibels is 5 × (−0.3) = −1.5 dB. We can calculate the power as</a:t>
            </a:r>
          </a:p>
        </p:txBody>
      </p:sp>
      <p:pic>
        <p:nvPicPr>
          <p:cNvPr id="1873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8" y="4235450"/>
            <a:ext cx="816292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9900EB48-3F6A-4354-925C-EE7A7897EAD5}" type="slidenum">
              <a:rPr lang="en-US" altLang="ko-KR"/>
              <a:pPr/>
              <a:t>84</a:t>
            </a:fld>
            <a:endParaRPr lang="en-US" altLang="ko-KR"/>
          </a:p>
        </p:txBody>
      </p:sp>
      <p:sp>
        <p:nvSpPr>
          <p:cNvPr id="1894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894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894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894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894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894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894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26231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3.4.2  </a:t>
            </a:r>
            <a:r>
              <a:rPr lang="en-US" sz="3600" dirty="0">
                <a:solidFill>
                  <a:schemeClr val="hlink"/>
                </a:solidFill>
                <a:effectLst>
                  <a:outerShdw blurRad="38100" dist="38100" dir="2700000" algn="tl">
                    <a:srgbClr val="000000">
                      <a:alpha val="43137"/>
                    </a:srgbClr>
                  </a:outerShdw>
                </a:effectLst>
                <a:latin typeface="Times New Roman" pitchFamily="18" charset="0"/>
              </a:rPr>
              <a:t>Distortion</a:t>
            </a:r>
          </a:p>
        </p:txBody>
      </p:sp>
      <p:sp>
        <p:nvSpPr>
          <p:cNvPr id="189450"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Distortion means that the signal changes its form or shape. Distortion can occur in a composite signal made of different frequencies. Each signal component has its own propagation speed (see the next section) through a medium and, therefore, its own delay in arriving at the final destination. Differences in delay may create a difference in phase if the delay is not exactly the same as the period duration. </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C3C3B3EB-FAA6-4DAF-BA31-A6A15B7F683B}" type="slidenum">
              <a:rPr lang="en-US" altLang="ko-KR"/>
              <a:pPr/>
              <a:t>85</a:t>
            </a:fld>
            <a:endParaRPr lang="en-US" altLang="ko-KR"/>
          </a:p>
        </p:txBody>
      </p:sp>
      <p:sp>
        <p:nvSpPr>
          <p:cNvPr id="1914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3.29:  </a:t>
            </a:r>
            <a:r>
              <a:rPr lang="en-US" altLang="ko-KR" sz="2000">
                <a:latin typeface="Times-BoldItalic"/>
                <a:ea typeface="굴림" panose="020B0600000101010101" pitchFamily="50" charset="-127"/>
              </a:rPr>
              <a:t>Distortion</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8" y="658813"/>
            <a:ext cx="5180012"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657600"/>
            <a:ext cx="520065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21508"/>
                                        </p:tgtEl>
                                        <p:attrNameLst>
                                          <p:attrName>style.visibility</p:attrName>
                                        </p:attrNameLst>
                                      </p:cBhvr>
                                      <p:to>
                                        <p:strVal val="visible"/>
                                      </p:to>
                                    </p:set>
                                    <p:anim calcmode="lin" valueType="num">
                                      <p:cBhvr>
                                        <p:cTn id="7" dur="1000" fill="hold"/>
                                        <p:tgtEl>
                                          <p:spTgt spid="21508"/>
                                        </p:tgtEl>
                                        <p:attrNameLst>
                                          <p:attrName>ppt_w</p:attrName>
                                        </p:attrNameLst>
                                      </p:cBhvr>
                                      <p:tavLst>
                                        <p:tav tm="0">
                                          <p:val>
                                            <p:fltVal val="0"/>
                                          </p:val>
                                        </p:tav>
                                        <p:tav tm="100000">
                                          <p:val>
                                            <p:strVal val="#ppt_w"/>
                                          </p:val>
                                        </p:tav>
                                      </p:tavLst>
                                    </p:anim>
                                    <p:anim calcmode="lin" valueType="num">
                                      <p:cBhvr>
                                        <p:cTn id="8" dur="1000" fill="hold"/>
                                        <p:tgtEl>
                                          <p:spTgt spid="21508"/>
                                        </p:tgtEl>
                                        <p:attrNameLst>
                                          <p:attrName>ppt_h</p:attrName>
                                        </p:attrNameLst>
                                      </p:cBhvr>
                                      <p:tavLst>
                                        <p:tav tm="0">
                                          <p:val>
                                            <p:fltVal val="0"/>
                                          </p:val>
                                        </p:tav>
                                        <p:tav tm="100000">
                                          <p:val>
                                            <p:strVal val="#ppt_h"/>
                                          </p:val>
                                        </p:tav>
                                      </p:tavLst>
                                    </p:anim>
                                    <p:anim calcmode="lin" valueType="num">
                                      <p:cBhvr>
                                        <p:cTn id="9" dur="1000" fill="hold"/>
                                        <p:tgtEl>
                                          <p:spTgt spid="21508"/>
                                        </p:tgtEl>
                                        <p:attrNameLst>
                                          <p:attrName>style.rotation</p:attrName>
                                        </p:attrNameLst>
                                      </p:cBhvr>
                                      <p:tavLst>
                                        <p:tav tm="0">
                                          <p:val>
                                            <p:fltVal val="90"/>
                                          </p:val>
                                        </p:tav>
                                        <p:tav tm="100000">
                                          <p:val>
                                            <p:fltVal val="0"/>
                                          </p:val>
                                        </p:tav>
                                      </p:tavLst>
                                    </p:anim>
                                    <p:animEffect transition="in" filter="fade">
                                      <p:cBhvr>
                                        <p:cTn id="10" dur="1000"/>
                                        <p:tgtEl>
                                          <p:spTgt spid="2150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0A51FB60-2F76-4603-8C32-F1EF7E4AE567}" type="slidenum">
              <a:rPr lang="en-US" altLang="ko-KR"/>
              <a:pPr/>
              <a:t>86</a:t>
            </a:fld>
            <a:endParaRPr lang="en-US" altLang="ko-KR"/>
          </a:p>
        </p:txBody>
      </p:sp>
      <p:sp>
        <p:nvSpPr>
          <p:cNvPr id="19353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9353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9354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9354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9354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9354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9354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44157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3.4.3  Noise</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93546" name="Rectangle 10"/>
          <p:cNvSpPr>
            <a:spLocks noChangeArrowheads="1"/>
          </p:cNvSpPr>
          <p:nvPr/>
        </p:nvSpPr>
        <p:spPr bwMode="auto">
          <a:xfrm>
            <a:off x="381000" y="1293813"/>
            <a:ext cx="7924800" cy="3540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Noise is another cause of impairment. Several types of noise, such as thermal noise, induced noise, crosstalk, and impulse noise, may corrupt the signal. Thermal noise is the random motion of electrons in a wire, which creates an extra signal not originally sent by the transmitter. Induced noise comes from sources such as motors. Crosstalk is the effect of one wire on the other.</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361B6446-8838-46FD-B6AB-6CC6957C8667}" type="slidenum">
              <a:rPr lang="en-US" altLang="ko-KR"/>
              <a:pPr/>
              <a:t>87</a:t>
            </a:fld>
            <a:endParaRPr lang="en-US" altLang="ko-KR"/>
          </a:p>
        </p:txBody>
      </p:sp>
      <p:sp>
        <p:nvSpPr>
          <p:cNvPr id="1955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3.30:  </a:t>
            </a:r>
            <a:r>
              <a:rPr lang="en-US" altLang="ko-KR" sz="2000">
                <a:latin typeface="Times-BoldItalic"/>
                <a:ea typeface="굴림" panose="020B0600000101010101" pitchFamily="50" charset="-127"/>
              </a:rPr>
              <a:t>Noise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308350"/>
            <a:ext cx="63055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2363" y="1208088"/>
            <a:ext cx="1163637"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174750"/>
            <a:ext cx="2160588"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1066800"/>
            <a:ext cx="1484313"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 calcmode="lin" valueType="num">
                                      <p:cBhvr additive="base">
                                        <p:cTn id="11" dur="500" fill="hold"/>
                                        <p:tgtEl>
                                          <p:spTgt spid="4099"/>
                                        </p:tgtEl>
                                        <p:attrNameLst>
                                          <p:attrName>ppt_x</p:attrName>
                                        </p:attrNameLst>
                                      </p:cBhvr>
                                      <p:tavLst>
                                        <p:tav tm="0">
                                          <p:val>
                                            <p:strVal val="#ppt_x"/>
                                          </p:val>
                                        </p:tav>
                                        <p:tav tm="100000">
                                          <p:val>
                                            <p:strVal val="#ppt_x"/>
                                          </p:val>
                                        </p:tav>
                                      </p:tavLst>
                                    </p:anim>
                                    <p:anim calcmode="lin" valueType="num">
                                      <p:cBhvr additive="base">
                                        <p:cTn id="12" dur="500" fill="hold"/>
                                        <p:tgtEl>
                                          <p:spTgt spid="4099"/>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 calcmode="lin" valueType="num">
                                      <p:cBhvr additive="base">
                                        <p:cTn id="17" dur="500" fill="hold"/>
                                        <p:tgtEl>
                                          <p:spTgt spid="4100"/>
                                        </p:tgtEl>
                                        <p:attrNameLst>
                                          <p:attrName>ppt_x</p:attrName>
                                        </p:attrNameLst>
                                      </p:cBhvr>
                                      <p:tavLst>
                                        <p:tav tm="0">
                                          <p:val>
                                            <p:strVal val="#ppt_x"/>
                                          </p:val>
                                        </p:tav>
                                        <p:tav tm="100000">
                                          <p:val>
                                            <p:strVal val="#ppt_x"/>
                                          </p:val>
                                        </p:tav>
                                      </p:tavLst>
                                    </p:anim>
                                    <p:anim calcmode="lin" valueType="num">
                                      <p:cBhvr additive="base">
                                        <p:cTn id="18" dur="500" fill="hold"/>
                                        <p:tgtEl>
                                          <p:spTgt spid="4100"/>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 fill="hold" nodeType="clickEffect">
                                  <p:stCondLst>
                                    <p:cond delay="0"/>
                                  </p:stCondLst>
                                  <p:childTnLst>
                                    <p:set>
                                      <p:cBhvr>
                                        <p:cTn id="22" dur="1" fill="hold">
                                          <p:stCondLst>
                                            <p:cond delay="0"/>
                                          </p:stCondLst>
                                        </p:cTn>
                                        <p:tgtEl>
                                          <p:spTgt spid="4101"/>
                                        </p:tgtEl>
                                        <p:attrNameLst>
                                          <p:attrName>style.visibility</p:attrName>
                                        </p:attrNameLst>
                                      </p:cBhvr>
                                      <p:to>
                                        <p:strVal val="visible"/>
                                      </p:to>
                                    </p:set>
                                    <p:anim calcmode="lin" valueType="num">
                                      <p:cBhvr additive="base">
                                        <p:cTn id="23" dur="500" fill="hold"/>
                                        <p:tgtEl>
                                          <p:spTgt spid="4101"/>
                                        </p:tgtEl>
                                        <p:attrNameLst>
                                          <p:attrName>ppt_x</p:attrName>
                                        </p:attrNameLst>
                                      </p:cBhvr>
                                      <p:tavLst>
                                        <p:tav tm="0">
                                          <p:val>
                                            <p:strVal val="#ppt_x"/>
                                          </p:val>
                                        </p:tav>
                                        <p:tav tm="100000">
                                          <p:val>
                                            <p:strVal val="#ppt_x"/>
                                          </p:val>
                                        </p:tav>
                                      </p:tavLst>
                                    </p:anim>
                                    <p:anim calcmode="lin" valueType="num">
                                      <p:cBhvr additive="base">
                                        <p:cTn id="24" dur="500" fill="hold"/>
                                        <p:tgtEl>
                                          <p:spTgt spid="410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987D9A4E-06B7-49FF-8150-63A349140A1C}" type="slidenum">
              <a:rPr lang="en-US" altLang="ko-KR"/>
              <a:pPr/>
              <a:t>88</a:t>
            </a:fld>
            <a:endParaRPr lang="en-US" altLang="ko-KR"/>
          </a:p>
        </p:txBody>
      </p:sp>
      <p:sp>
        <p:nvSpPr>
          <p:cNvPr id="1976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3.31:  </a:t>
            </a:r>
            <a:r>
              <a:rPr lang="en-US" altLang="ko-KR" sz="2000">
                <a:latin typeface="Times-BoldItalic"/>
                <a:ea typeface="굴림" panose="020B0600000101010101" pitchFamily="50" charset="-127"/>
              </a:rPr>
              <a:t>Two cases of SNR: a high SNR and a low SNR</a:t>
            </a:r>
          </a:p>
        </p:txBody>
      </p:sp>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788" y="1385888"/>
            <a:ext cx="7283450"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788" y="4114800"/>
            <a:ext cx="72834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wipe(left)">
                                      <p:cBhvr>
                                        <p:cTn id="7" dur="4000"/>
                                        <p:tgtEl>
                                          <p:spTgt spid="23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3557"/>
                                        </p:tgtEl>
                                        <p:attrNameLst>
                                          <p:attrName>style.visibility</p:attrName>
                                        </p:attrNameLst>
                                      </p:cBhvr>
                                      <p:to>
                                        <p:strVal val="visible"/>
                                      </p:to>
                                    </p:set>
                                    <p:animEffect transition="in" filter="wipe(left)">
                                      <p:cBhvr>
                                        <p:cTn id="12" dur="40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4EB111CD-F7E4-4EE6-9624-F2516642045C}" type="slidenum">
              <a:rPr lang="en-US" altLang="ko-KR"/>
              <a:pPr/>
              <a:t>89</a:t>
            </a:fld>
            <a:endParaRPr lang="en-US" altLang="ko-KR"/>
          </a:p>
        </p:txBody>
      </p:sp>
      <p:sp>
        <p:nvSpPr>
          <p:cNvPr id="199683"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power of a signal is 10 mW and the power of the noise is 1 μW; what are the values of SNR and SNR</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t>
            </a:r>
          </a:p>
        </p:txBody>
      </p:sp>
      <p:grpSp>
        <p:nvGrpSpPr>
          <p:cNvPr id="199684" name="Group 23"/>
          <p:cNvGrpSpPr>
            <a:grpSpLocks/>
          </p:cNvGrpSpPr>
          <p:nvPr/>
        </p:nvGrpSpPr>
        <p:grpSpPr bwMode="auto">
          <a:xfrm>
            <a:off x="0" y="0"/>
            <a:ext cx="9144000" cy="609600"/>
            <a:chOff x="0" y="2448"/>
            <a:chExt cx="5760" cy="384"/>
          </a:xfrm>
        </p:grpSpPr>
        <p:sp>
          <p:nvSpPr>
            <p:cNvPr id="19968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3.31</a:t>
              </a:r>
              <a:endParaRPr lang="en-US" dirty="0">
                <a:solidFill>
                  <a:schemeClr val="bg1"/>
                </a:solidFill>
                <a:latin typeface="+mj-lt"/>
                <a:ea typeface="Adobe Gothic Std B" pitchFamily="34" charset="-128"/>
              </a:endParaRPr>
            </a:p>
          </p:txBody>
        </p:sp>
      </p:grpSp>
      <p:sp>
        <p:nvSpPr>
          <p:cNvPr id="199685" name="Text Box 20"/>
          <p:cNvSpPr txBox="1">
            <a:spLocks noChangeArrowheads="1"/>
          </p:cNvSpPr>
          <p:nvPr/>
        </p:nvSpPr>
        <p:spPr bwMode="auto">
          <a:xfrm>
            <a:off x="76200" y="27432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values of SNR and SNR</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can be calculated as follows:</a:t>
            </a:r>
          </a:p>
        </p:txBody>
      </p:sp>
      <p:pic>
        <p:nvPicPr>
          <p:cNvPr id="1996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225" y="4038600"/>
            <a:ext cx="81311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6A3CD1F5-1D3B-46C4-8C75-E3799DB0E8A8}" type="slidenum">
              <a:rPr lang="en-US" altLang="ko-KR"/>
              <a:pPr/>
              <a:t>90</a:t>
            </a:fld>
            <a:endParaRPr lang="en-US" altLang="ko-KR"/>
          </a:p>
        </p:txBody>
      </p:sp>
      <p:sp>
        <p:nvSpPr>
          <p:cNvPr id="201731" name="Text Box 20"/>
          <p:cNvSpPr txBox="1">
            <a:spLocks noChangeArrowheads="1"/>
          </p:cNvSpPr>
          <p:nvPr/>
        </p:nvSpPr>
        <p:spPr bwMode="auto">
          <a:xfrm>
            <a:off x="76200" y="696913"/>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values of SNR and SNR</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for a noiseless channel are</a:t>
            </a:r>
          </a:p>
        </p:txBody>
      </p:sp>
      <p:grpSp>
        <p:nvGrpSpPr>
          <p:cNvPr id="201732" name="Group 23"/>
          <p:cNvGrpSpPr>
            <a:grpSpLocks/>
          </p:cNvGrpSpPr>
          <p:nvPr/>
        </p:nvGrpSpPr>
        <p:grpSpPr bwMode="auto">
          <a:xfrm>
            <a:off x="0" y="0"/>
            <a:ext cx="9144000" cy="609600"/>
            <a:chOff x="0" y="2448"/>
            <a:chExt cx="5760" cy="384"/>
          </a:xfrm>
        </p:grpSpPr>
        <p:sp>
          <p:nvSpPr>
            <p:cNvPr id="20173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3.32</a:t>
              </a:r>
              <a:endParaRPr lang="en-US" dirty="0">
                <a:solidFill>
                  <a:schemeClr val="bg1"/>
                </a:solidFill>
                <a:latin typeface="+mj-lt"/>
                <a:ea typeface="Adobe Gothic Std B" pitchFamily="34" charset="-128"/>
              </a:endParaRPr>
            </a:p>
          </p:txBody>
        </p:sp>
      </p:grpSp>
      <p:sp>
        <p:nvSpPr>
          <p:cNvPr id="201733" name="Text Box 20"/>
          <p:cNvSpPr txBox="1">
            <a:spLocks noChangeArrowheads="1"/>
          </p:cNvSpPr>
          <p:nvPr/>
        </p:nvSpPr>
        <p:spPr bwMode="auto">
          <a:xfrm>
            <a:off x="76200" y="21336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values of SNR and SNRdB for a noiseless channel are</a:t>
            </a:r>
          </a:p>
        </p:txBody>
      </p:sp>
      <p:sp>
        <p:nvSpPr>
          <p:cNvPr id="201734" name="Text Box 20"/>
          <p:cNvSpPr txBox="1">
            <a:spLocks noChangeArrowheads="1"/>
          </p:cNvSpPr>
          <p:nvPr/>
        </p:nvSpPr>
        <p:spPr bwMode="auto">
          <a:xfrm>
            <a:off x="228600" y="4352925"/>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never achieve this ratio in real life; it is an ideal.</a:t>
            </a:r>
          </a:p>
        </p:txBody>
      </p:sp>
      <p:pic>
        <p:nvPicPr>
          <p:cNvPr id="2017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 y="3467100"/>
            <a:ext cx="77914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BFA169CF-8F6F-4C3B-BDD7-ABB09DD22613}" type="slidenum">
              <a:rPr lang="en-US" altLang="ko-KR"/>
              <a:pPr/>
              <a:t>91</a:t>
            </a:fld>
            <a:endParaRPr lang="en-US" altLang="ko-K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919663"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3-5   DATA RATE LIMITS</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03781" name="Rectangle 8"/>
          <p:cNvSpPr>
            <a:spLocks noChangeArrowheads="1"/>
          </p:cNvSpPr>
          <p:nvPr/>
        </p:nvSpPr>
        <p:spPr bwMode="auto">
          <a:xfrm>
            <a:off x="228600" y="1677988"/>
            <a:ext cx="8229600" cy="35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A very important consideration in data communications is how fast we can send data, in bits per second, over a channel.  Two theoretical formulas were developed to calculate the data rate: one by Nyquist for a noiseless channel, another by Shannon for a noisy channel.</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a:spLocks noGrp="1" noChangeArrowheads="1"/>
          </p:cNvSpPr>
          <p:nvPr>
            <p:ph type="sldNum" sz="quarter" idx="10"/>
          </p:nvPr>
        </p:nvSpPr>
        <p:spPr>
          <a:ln/>
        </p:spPr>
        <p:txBody>
          <a:bodyPr/>
          <a:lstStyle/>
          <a:p>
            <a:r>
              <a:rPr lang="en-US" altLang="ko-KR"/>
              <a:t>3.</a:t>
            </a:r>
            <a:fld id="{30FC507D-971B-47B6-B2BF-D469EAEC3F9B}" type="slidenum">
              <a:rPr lang="en-US" altLang="ko-KR"/>
              <a:pPr/>
              <a:t>92</a:t>
            </a:fld>
            <a:endParaRPr lang="en-US" altLang="ko-KR"/>
          </a:p>
        </p:txBody>
      </p:sp>
      <p:sp>
        <p:nvSpPr>
          <p:cNvPr id="20582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0582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0582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0582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0583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0583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0583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4691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3.5.1 Noiseless Channel: Nyquist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Rate</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205834" name="Rectangle 10"/>
          <p:cNvSpPr>
            <a:spLocks noChangeArrowheads="1"/>
          </p:cNvSpPr>
          <p:nvPr/>
        </p:nvSpPr>
        <p:spPr bwMode="auto">
          <a:xfrm>
            <a:off x="381000" y="1293813"/>
            <a:ext cx="7924800" cy="954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For a noiseless channel, the Nyquist bit rate formula defines the theoretical maximum bit rate.</a:t>
            </a:r>
          </a:p>
        </p:txBody>
      </p:sp>
      <p:pic>
        <p:nvPicPr>
          <p:cNvPr id="2058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214688"/>
            <a:ext cx="61341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CC692A76-C230-4313-9882-C270E171C2C4}" type="slidenum">
              <a:rPr lang="en-US" altLang="ko-KR"/>
              <a:pPr/>
              <a:t>93</a:t>
            </a:fld>
            <a:endParaRPr lang="en-US" altLang="ko-KR"/>
          </a:p>
        </p:txBody>
      </p:sp>
      <p:sp>
        <p:nvSpPr>
          <p:cNvPr id="207875"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Does the Nyquist theorem bit rate agree with the intuitive bit rate described in baseband transmission?</a:t>
            </a:r>
          </a:p>
        </p:txBody>
      </p:sp>
      <p:grpSp>
        <p:nvGrpSpPr>
          <p:cNvPr id="207876" name="Group 23"/>
          <p:cNvGrpSpPr>
            <a:grpSpLocks/>
          </p:cNvGrpSpPr>
          <p:nvPr/>
        </p:nvGrpSpPr>
        <p:grpSpPr bwMode="auto">
          <a:xfrm>
            <a:off x="0" y="0"/>
            <a:ext cx="9144000" cy="609600"/>
            <a:chOff x="0" y="2448"/>
            <a:chExt cx="5760" cy="384"/>
          </a:xfrm>
        </p:grpSpPr>
        <p:sp>
          <p:nvSpPr>
            <p:cNvPr id="20787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3.33</a:t>
              </a:r>
              <a:endParaRPr lang="en-US" dirty="0">
                <a:solidFill>
                  <a:schemeClr val="bg1"/>
                </a:solidFill>
                <a:latin typeface="+mj-lt"/>
                <a:ea typeface="Adobe Gothic Std B" pitchFamily="34" charset="-128"/>
              </a:endParaRPr>
            </a:p>
          </p:txBody>
        </p:sp>
      </p:grpSp>
      <p:sp>
        <p:nvSpPr>
          <p:cNvPr id="207877" name="Text Box 20"/>
          <p:cNvSpPr txBox="1">
            <a:spLocks noChangeArrowheads="1"/>
          </p:cNvSpPr>
          <p:nvPr/>
        </p:nvSpPr>
        <p:spPr bwMode="auto">
          <a:xfrm>
            <a:off x="76200" y="2209800"/>
            <a:ext cx="88392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They match when we have only two levels. We said, in baseband transmission, the bit rate is 2 times the bandwidth if we use only the first harmonic in the worst case. However, the Nyquist formula is more general than what we derived intuitively; it can be applied to baseband transmission and modulation. Also, it can be applied when we have two or more levels of signals.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E24EB7A5-48C5-4B27-91A4-595D4145E9BF}" type="slidenum">
              <a:rPr lang="en-US" altLang="ko-KR"/>
              <a:pPr/>
              <a:t>94</a:t>
            </a:fld>
            <a:endParaRPr lang="en-US" altLang="ko-KR"/>
          </a:p>
        </p:txBody>
      </p:sp>
      <p:sp>
        <p:nvSpPr>
          <p:cNvPr id="209923"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Consider a noiseless channel with a bandwidth of 3000 Hz transmitting a signal with two signal levels. The maximum bit rate can be calculated as</a:t>
            </a:r>
          </a:p>
        </p:txBody>
      </p:sp>
      <p:grpSp>
        <p:nvGrpSpPr>
          <p:cNvPr id="209924" name="Group 23"/>
          <p:cNvGrpSpPr>
            <a:grpSpLocks/>
          </p:cNvGrpSpPr>
          <p:nvPr/>
        </p:nvGrpSpPr>
        <p:grpSpPr bwMode="auto">
          <a:xfrm>
            <a:off x="0" y="0"/>
            <a:ext cx="9144000" cy="609600"/>
            <a:chOff x="0" y="2448"/>
            <a:chExt cx="5760" cy="384"/>
          </a:xfrm>
        </p:grpSpPr>
        <p:sp>
          <p:nvSpPr>
            <p:cNvPr id="20992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3.34</a:t>
              </a:r>
              <a:endParaRPr lang="en-US" dirty="0">
                <a:solidFill>
                  <a:schemeClr val="bg1"/>
                </a:solidFill>
                <a:latin typeface="+mj-lt"/>
                <a:ea typeface="Adobe Gothic Std B" pitchFamily="34" charset="-128"/>
              </a:endParaRPr>
            </a:p>
          </p:txBody>
        </p:sp>
      </p:grpSp>
      <p:pic>
        <p:nvPicPr>
          <p:cNvPr id="20992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788" y="2743200"/>
            <a:ext cx="49244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0AF544E2-20C0-4347-ADD9-C0139F94CFDF}" type="slidenum">
              <a:rPr lang="en-US" altLang="ko-KR"/>
              <a:pPr/>
              <a:t>95</a:t>
            </a:fld>
            <a:endParaRPr lang="en-US" altLang="ko-KR"/>
          </a:p>
        </p:txBody>
      </p:sp>
      <p:sp>
        <p:nvSpPr>
          <p:cNvPr id="211971"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Consider the same noiseless channel transmitting a signal with four signal levels (for each level, we send 2 bits). The maximum bit rate can be calculated as</a:t>
            </a:r>
          </a:p>
        </p:txBody>
      </p:sp>
      <p:grpSp>
        <p:nvGrpSpPr>
          <p:cNvPr id="211972" name="Group 23"/>
          <p:cNvGrpSpPr>
            <a:grpSpLocks/>
          </p:cNvGrpSpPr>
          <p:nvPr/>
        </p:nvGrpSpPr>
        <p:grpSpPr bwMode="auto">
          <a:xfrm>
            <a:off x="0" y="0"/>
            <a:ext cx="9144000" cy="609600"/>
            <a:chOff x="0" y="2448"/>
            <a:chExt cx="5760" cy="384"/>
          </a:xfrm>
        </p:grpSpPr>
        <p:sp>
          <p:nvSpPr>
            <p:cNvPr id="21197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3.35</a:t>
              </a:r>
              <a:endParaRPr lang="en-US" dirty="0">
                <a:solidFill>
                  <a:schemeClr val="bg1"/>
                </a:solidFill>
                <a:latin typeface="+mj-lt"/>
                <a:ea typeface="Adobe Gothic Std B" pitchFamily="34" charset="-128"/>
              </a:endParaRPr>
            </a:p>
          </p:txBody>
        </p:sp>
      </p:grpSp>
      <p:pic>
        <p:nvPicPr>
          <p:cNvPr id="2119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638" y="2667000"/>
            <a:ext cx="50387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4615785B-B994-4B93-A6DA-D129E258EC7B}" type="slidenum">
              <a:rPr lang="en-US" altLang="ko-KR"/>
              <a:pPr/>
              <a:t>96</a:t>
            </a:fld>
            <a:endParaRPr lang="en-US" altLang="ko-KR"/>
          </a:p>
        </p:txBody>
      </p:sp>
      <p:sp>
        <p:nvSpPr>
          <p:cNvPr id="214019"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need to send 265 kbps over a noiseless channel with a bandwidth of 20 kHz. How many signal levels do we need?</a:t>
            </a:r>
          </a:p>
        </p:txBody>
      </p:sp>
      <p:grpSp>
        <p:nvGrpSpPr>
          <p:cNvPr id="214020" name="Group 23"/>
          <p:cNvGrpSpPr>
            <a:grpSpLocks/>
          </p:cNvGrpSpPr>
          <p:nvPr/>
        </p:nvGrpSpPr>
        <p:grpSpPr bwMode="auto">
          <a:xfrm>
            <a:off x="0" y="0"/>
            <a:ext cx="9144000" cy="609600"/>
            <a:chOff x="0" y="2448"/>
            <a:chExt cx="5760" cy="384"/>
          </a:xfrm>
        </p:grpSpPr>
        <p:sp>
          <p:nvSpPr>
            <p:cNvPr id="21402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3.36</a:t>
              </a:r>
              <a:endParaRPr lang="en-US" dirty="0">
                <a:solidFill>
                  <a:schemeClr val="bg1"/>
                </a:solidFill>
                <a:latin typeface="+mj-lt"/>
                <a:ea typeface="Adobe Gothic Std B" pitchFamily="34" charset="-128"/>
              </a:endParaRPr>
            </a:p>
          </p:txBody>
        </p:sp>
      </p:grpSp>
      <p:sp>
        <p:nvSpPr>
          <p:cNvPr id="214021" name="Text Box 20"/>
          <p:cNvSpPr txBox="1">
            <a:spLocks noChangeArrowheads="1"/>
          </p:cNvSpPr>
          <p:nvPr/>
        </p:nvSpPr>
        <p:spPr bwMode="auto">
          <a:xfrm>
            <a:off x="76200" y="22098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use the Nyquist formula as shown:</a:t>
            </a:r>
          </a:p>
        </p:txBody>
      </p:sp>
      <p:sp>
        <p:nvSpPr>
          <p:cNvPr id="214022" name="Text Box 20"/>
          <p:cNvSpPr txBox="1">
            <a:spLocks noChangeArrowheads="1"/>
          </p:cNvSpPr>
          <p:nvPr/>
        </p:nvSpPr>
        <p:spPr bwMode="auto">
          <a:xfrm>
            <a:off x="76200" y="39227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Since this result is not a power of 2, we need to either increase the number of levels or reduce the bit rate. If we have 128 levels, the bit rate is 280 kbps. If we have 64 levels, the bit rate is 240 kbps.</a:t>
            </a:r>
          </a:p>
        </p:txBody>
      </p:sp>
      <p:pic>
        <p:nvPicPr>
          <p:cNvPr id="2140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 y="3413125"/>
            <a:ext cx="76422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a:spLocks noGrp="1" noChangeArrowheads="1"/>
          </p:cNvSpPr>
          <p:nvPr>
            <p:ph type="sldNum" sz="quarter" idx="10"/>
          </p:nvPr>
        </p:nvSpPr>
        <p:spPr>
          <a:ln/>
        </p:spPr>
        <p:txBody>
          <a:bodyPr/>
          <a:lstStyle/>
          <a:p>
            <a:r>
              <a:rPr lang="en-US" altLang="ko-KR"/>
              <a:t>3.</a:t>
            </a:r>
            <a:fld id="{FC1C5159-B5D3-441D-BD84-84E5F5F5D2A8}" type="slidenum">
              <a:rPr lang="en-US" altLang="ko-KR"/>
              <a:pPr/>
              <a:t>97</a:t>
            </a:fld>
            <a:endParaRPr lang="en-US" altLang="ko-KR"/>
          </a:p>
        </p:txBody>
      </p:sp>
      <p:sp>
        <p:nvSpPr>
          <p:cNvPr id="21606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1606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1606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1606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1607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1607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1607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969250"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3.5.2  </a:t>
            </a:r>
            <a:r>
              <a:rPr lang="en-US" sz="3600" dirty="0">
                <a:solidFill>
                  <a:schemeClr val="hlink"/>
                </a:solidFill>
                <a:effectLst>
                  <a:outerShdw blurRad="38100" dist="38100" dir="2700000" algn="tl">
                    <a:srgbClr val="000000">
                      <a:alpha val="43137"/>
                    </a:srgbClr>
                  </a:outerShdw>
                </a:effectLst>
                <a:latin typeface="Times New Roman" pitchFamily="18" charset="0"/>
              </a:rPr>
              <a:t>Noisy Channel: Shannon Capacity</a:t>
            </a:r>
          </a:p>
        </p:txBody>
      </p:sp>
      <p:sp>
        <p:nvSpPr>
          <p:cNvPr id="216074"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reality, we cannot have a noiseless channel; the channel is always noisy. In 1944, Claude Shannon introduced a formula, called the Shannon capacity, to determine the theoretical highest data rate for a noisy channel:</a:t>
            </a:r>
          </a:p>
        </p:txBody>
      </p:sp>
      <p:pic>
        <p:nvPicPr>
          <p:cNvPr id="2160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438650"/>
            <a:ext cx="66294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9C883313-7FE0-4FFC-8C89-F04C8CC0B554}" type="slidenum">
              <a:rPr lang="en-US" altLang="ko-KR"/>
              <a:pPr/>
              <a:t>98</a:t>
            </a:fld>
            <a:endParaRPr lang="en-US" altLang="ko-KR"/>
          </a:p>
        </p:txBody>
      </p:sp>
      <p:sp>
        <p:nvSpPr>
          <p:cNvPr id="218115"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Consider an extremely noisy channel in which the value of the signal-to-noise ratio is almost zero. In other words, the noise is so strong that the signal is faint. For this channel the capacity C is calculated as</a:t>
            </a:r>
          </a:p>
        </p:txBody>
      </p:sp>
      <p:grpSp>
        <p:nvGrpSpPr>
          <p:cNvPr id="218116" name="Group 23"/>
          <p:cNvGrpSpPr>
            <a:grpSpLocks/>
          </p:cNvGrpSpPr>
          <p:nvPr/>
        </p:nvGrpSpPr>
        <p:grpSpPr bwMode="auto">
          <a:xfrm>
            <a:off x="0" y="0"/>
            <a:ext cx="9144000" cy="609600"/>
            <a:chOff x="0" y="2448"/>
            <a:chExt cx="5760" cy="384"/>
          </a:xfrm>
        </p:grpSpPr>
        <p:sp>
          <p:nvSpPr>
            <p:cNvPr id="21811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3.37</a:t>
              </a:r>
              <a:endParaRPr lang="en-US" dirty="0">
                <a:solidFill>
                  <a:schemeClr val="bg1"/>
                </a:solidFill>
                <a:latin typeface="+mj-lt"/>
                <a:ea typeface="Adobe Gothic Std B" pitchFamily="34" charset="-128"/>
              </a:endParaRPr>
            </a:p>
          </p:txBody>
        </p:sp>
      </p:grpSp>
      <p:sp>
        <p:nvSpPr>
          <p:cNvPr id="218117" name="Text Box 20"/>
          <p:cNvSpPr txBox="1">
            <a:spLocks noChangeArrowheads="1"/>
          </p:cNvSpPr>
          <p:nvPr/>
        </p:nvSpPr>
        <p:spPr bwMode="auto">
          <a:xfrm>
            <a:off x="76200" y="3594100"/>
            <a:ext cx="88392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This means that the capacity of this channel is zero regardless of the bandwidth. In other</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words, we cannot receive any data through this channel.</a:t>
            </a:r>
          </a:p>
        </p:txBody>
      </p:sp>
      <p:pic>
        <p:nvPicPr>
          <p:cNvPr id="2181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2819400"/>
            <a:ext cx="74104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3"/>
          <p:cNvSpPr>
            <a:spLocks noGrp="1" noChangeArrowheads="1"/>
          </p:cNvSpPr>
          <p:nvPr>
            <p:ph type="sldNum" sz="quarter" idx="10"/>
          </p:nvPr>
        </p:nvSpPr>
        <p:spPr>
          <a:ln/>
        </p:spPr>
        <p:txBody>
          <a:bodyPr/>
          <a:lstStyle/>
          <a:p>
            <a:r>
              <a:rPr lang="en-US" altLang="ko-KR"/>
              <a:t>3.</a:t>
            </a:r>
            <a:fld id="{C64BF79E-8AF7-4E80-A371-49611622D74E}" type="slidenum">
              <a:rPr lang="en-US" altLang="ko-KR"/>
              <a:pPr/>
              <a:t>99</a:t>
            </a:fld>
            <a:endParaRPr lang="en-US" altLang="ko-KR"/>
          </a:p>
        </p:txBody>
      </p:sp>
      <p:sp>
        <p:nvSpPr>
          <p:cNvPr id="220163"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theoretical highest bit rate of a regular telephone line. A telephone line normally has a bandwidth of 3000 Hz (300 to 3300 Hz) assigned for data communications. The signal-to-noise ratio is usually 3162. For this channel the capacity is calculated as</a:t>
            </a:r>
          </a:p>
        </p:txBody>
      </p:sp>
      <p:grpSp>
        <p:nvGrpSpPr>
          <p:cNvPr id="220164" name="Group 23"/>
          <p:cNvGrpSpPr>
            <a:grpSpLocks/>
          </p:cNvGrpSpPr>
          <p:nvPr/>
        </p:nvGrpSpPr>
        <p:grpSpPr bwMode="auto">
          <a:xfrm>
            <a:off x="0" y="0"/>
            <a:ext cx="9144000" cy="609600"/>
            <a:chOff x="0" y="2448"/>
            <a:chExt cx="5760" cy="384"/>
          </a:xfrm>
        </p:grpSpPr>
        <p:sp>
          <p:nvSpPr>
            <p:cNvPr id="22016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3.38</a:t>
              </a:r>
              <a:endParaRPr lang="en-US" dirty="0">
                <a:solidFill>
                  <a:schemeClr val="bg1"/>
                </a:solidFill>
                <a:latin typeface="+mj-lt"/>
                <a:ea typeface="Adobe Gothic Std B" pitchFamily="34" charset="-128"/>
              </a:endParaRPr>
            </a:p>
          </p:txBody>
        </p:sp>
      </p:grpSp>
      <p:sp>
        <p:nvSpPr>
          <p:cNvPr id="220165" name="Text Box 20"/>
          <p:cNvSpPr txBox="1">
            <a:spLocks noChangeArrowheads="1"/>
          </p:cNvSpPr>
          <p:nvPr/>
        </p:nvSpPr>
        <p:spPr bwMode="auto">
          <a:xfrm>
            <a:off x="76200" y="42037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This means that the highest bit rate for a telephone line is 34.860 kbps. If we want to send data faster than this, we can either increase the bandwidth of the line or improve the signal-to-noise ratio.</a:t>
            </a:r>
          </a:p>
        </p:txBody>
      </p:sp>
      <p:pic>
        <p:nvPicPr>
          <p:cNvPr id="2201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 y="3371850"/>
            <a:ext cx="87439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E50D6F02-688C-43FE-B543-318A34A92802}" type="slidenum">
              <a:rPr lang="en-US" altLang="ko-KR"/>
              <a:pPr/>
              <a:t>100</a:t>
            </a:fld>
            <a:endParaRPr lang="en-US" altLang="ko-KR"/>
          </a:p>
        </p:txBody>
      </p:sp>
      <p:sp>
        <p:nvSpPr>
          <p:cNvPr id="222211"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signal-to-noise ratio is often given in decibels. Assume that SNR</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36 and the channel bandwidth is 2 MHz. The theoretical channel capacity can be calculated as</a:t>
            </a:r>
          </a:p>
        </p:txBody>
      </p:sp>
      <p:grpSp>
        <p:nvGrpSpPr>
          <p:cNvPr id="222212" name="Group 23"/>
          <p:cNvGrpSpPr>
            <a:grpSpLocks/>
          </p:cNvGrpSpPr>
          <p:nvPr/>
        </p:nvGrpSpPr>
        <p:grpSpPr bwMode="auto">
          <a:xfrm>
            <a:off x="0" y="0"/>
            <a:ext cx="9144000" cy="609600"/>
            <a:chOff x="0" y="2448"/>
            <a:chExt cx="5760" cy="384"/>
          </a:xfrm>
        </p:grpSpPr>
        <p:sp>
          <p:nvSpPr>
            <p:cNvPr id="22221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3.39</a:t>
              </a:r>
              <a:endParaRPr lang="en-US" dirty="0">
                <a:solidFill>
                  <a:schemeClr val="bg1"/>
                </a:solidFill>
                <a:latin typeface="+mj-lt"/>
                <a:ea typeface="Adobe Gothic Std B" pitchFamily="34" charset="-128"/>
              </a:endParaRPr>
            </a:p>
          </p:txBody>
        </p:sp>
      </p:grpSp>
      <p:pic>
        <p:nvPicPr>
          <p:cNvPr id="2222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2857500"/>
            <a:ext cx="9048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5D4B5F67-1C5A-498A-9126-592BE3180F05}" type="slidenum">
              <a:rPr lang="en-US" altLang="ko-KR"/>
              <a:pPr/>
              <a:t>101</a:t>
            </a:fld>
            <a:endParaRPr lang="en-US" altLang="ko-KR"/>
          </a:p>
        </p:txBody>
      </p:sp>
      <p:sp>
        <p:nvSpPr>
          <p:cNvPr id="224259"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When the SNR is very high, we can assume that SNR + 1 is almost the same as SNR. In these cases, the theoretical channel capacity can be simplified to C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sym typeface="Symbol" panose="05050102010706020507" pitchFamily="18" charset="2"/>
              </a:rPr>
              <a:t>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B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sym typeface="Symbol" panose="05050102010706020507" pitchFamily="18" charset="2"/>
              </a:rPr>
              <a:t></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i="0" dirty="0" err="1" smtClean="0">
                <a:latin typeface="Times New Roman" panose="02020603050405020304" pitchFamily="18" charset="0"/>
                <a:ea typeface="굴림" panose="020B0600000101010101" pitchFamily="50" charset="-127"/>
                <a:cs typeface="Times New Roman" panose="02020603050405020304" pitchFamily="18" charset="0"/>
              </a:rPr>
              <a:t>SNR</a:t>
            </a:r>
            <a:r>
              <a:rPr lang="en-US" altLang="ko-KR" sz="2800" b="0" i="0" baseline="-25000" dirty="0" err="1" smtClean="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/3.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For example, we can calculate the theoretical capacity of the previous example as</a:t>
            </a:r>
          </a:p>
        </p:txBody>
      </p:sp>
      <p:grpSp>
        <p:nvGrpSpPr>
          <p:cNvPr id="224260" name="Group 23"/>
          <p:cNvGrpSpPr>
            <a:grpSpLocks/>
          </p:cNvGrpSpPr>
          <p:nvPr/>
        </p:nvGrpSpPr>
        <p:grpSpPr bwMode="auto">
          <a:xfrm>
            <a:off x="0" y="0"/>
            <a:ext cx="9144000" cy="609600"/>
            <a:chOff x="0" y="2448"/>
            <a:chExt cx="5760" cy="384"/>
          </a:xfrm>
        </p:grpSpPr>
        <p:sp>
          <p:nvSpPr>
            <p:cNvPr id="22426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3.40</a:t>
              </a:r>
              <a:endParaRPr lang="en-US" dirty="0">
                <a:solidFill>
                  <a:schemeClr val="bg1"/>
                </a:solidFill>
                <a:latin typeface="+mj-lt"/>
                <a:ea typeface="Adobe Gothic Std B" pitchFamily="34" charset="-128"/>
              </a:endParaRPr>
            </a:p>
          </p:txBody>
        </p:sp>
      </p:grpSp>
      <p:pic>
        <p:nvPicPr>
          <p:cNvPr id="22426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3138488"/>
            <a:ext cx="4191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47F86AB9-4313-4F48-B351-8EE2068269FB}" type="slidenum">
              <a:rPr lang="en-US" altLang="ko-KR"/>
              <a:pPr/>
              <a:t>102</a:t>
            </a:fld>
            <a:endParaRPr lang="en-US" altLang="ko-KR"/>
          </a:p>
        </p:txBody>
      </p:sp>
      <p:sp>
        <p:nvSpPr>
          <p:cNvPr id="22630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2630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2630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2630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2631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2631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2631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8275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3.5.3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Using </a:t>
            </a:r>
            <a:r>
              <a:rPr lang="en-US" sz="3600" dirty="0">
                <a:solidFill>
                  <a:schemeClr val="hlink"/>
                </a:solidFill>
                <a:effectLst>
                  <a:outerShdw blurRad="38100" dist="38100" dir="2700000" algn="tl">
                    <a:srgbClr val="000000">
                      <a:alpha val="43137"/>
                    </a:srgbClr>
                  </a:outerShdw>
                </a:effectLst>
                <a:latin typeface="Times New Roman" pitchFamily="18" charset="0"/>
              </a:rPr>
              <a:t>Both Limits</a:t>
            </a:r>
          </a:p>
        </p:txBody>
      </p:sp>
      <p:sp>
        <p:nvSpPr>
          <p:cNvPr id="226314" name="Rectangle 10"/>
          <p:cNvSpPr>
            <a:spLocks noChangeArrowheads="1"/>
          </p:cNvSpPr>
          <p:nvPr/>
        </p:nvSpPr>
        <p:spPr bwMode="auto">
          <a:xfrm>
            <a:off x="381000" y="1293813"/>
            <a:ext cx="7924800" cy="138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practice, we need to use both methods to find the limits and signal levels. Let us show this with an example.</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3"/>
          <p:cNvSpPr>
            <a:spLocks noGrp="1" noChangeArrowheads="1"/>
          </p:cNvSpPr>
          <p:nvPr>
            <p:ph type="sldNum" sz="quarter" idx="10"/>
          </p:nvPr>
        </p:nvSpPr>
        <p:spPr>
          <a:ln/>
        </p:spPr>
        <p:txBody>
          <a:bodyPr/>
          <a:lstStyle/>
          <a:p>
            <a:r>
              <a:rPr lang="en-US" altLang="ko-KR"/>
              <a:t>3.</a:t>
            </a:r>
            <a:fld id="{4884112F-5047-4F99-BC90-B0B75633A96B}" type="slidenum">
              <a:rPr lang="en-US" altLang="ko-KR"/>
              <a:pPr/>
              <a:t>103</a:t>
            </a:fld>
            <a:endParaRPr lang="en-US" altLang="ko-KR"/>
          </a:p>
        </p:txBody>
      </p:sp>
      <p:sp>
        <p:nvSpPr>
          <p:cNvPr id="228355"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have a channel with a 1-MHz bandwidth. The SNR for this channel is 63. What are the appropriate bit rate and signal level?</a:t>
            </a:r>
          </a:p>
        </p:txBody>
      </p:sp>
      <p:grpSp>
        <p:nvGrpSpPr>
          <p:cNvPr id="228356" name="Group 23"/>
          <p:cNvGrpSpPr>
            <a:grpSpLocks/>
          </p:cNvGrpSpPr>
          <p:nvPr/>
        </p:nvGrpSpPr>
        <p:grpSpPr bwMode="auto">
          <a:xfrm>
            <a:off x="0" y="0"/>
            <a:ext cx="9144000" cy="609600"/>
            <a:chOff x="0" y="2448"/>
            <a:chExt cx="5760" cy="384"/>
          </a:xfrm>
        </p:grpSpPr>
        <p:sp>
          <p:nvSpPr>
            <p:cNvPr id="22836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3.41</a:t>
              </a:r>
              <a:endParaRPr lang="en-US" dirty="0">
                <a:solidFill>
                  <a:schemeClr val="bg1"/>
                </a:solidFill>
                <a:latin typeface="+mj-lt"/>
                <a:ea typeface="Adobe Gothic Std B" pitchFamily="34" charset="-128"/>
              </a:endParaRPr>
            </a:p>
          </p:txBody>
        </p:sp>
      </p:grpSp>
      <p:sp>
        <p:nvSpPr>
          <p:cNvPr id="228357" name="Text Box 20"/>
          <p:cNvSpPr txBox="1">
            <a:spLocks noChangeArrowheads="1"/>
          </p:cNvSpPr>
          <p:nvPr/>
        </p:nvSpPr>
        <p:spPr bwMode="auto">
          <a:xfrm>
            <a:off x="76200" y="2109788"/>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First, we use the Shannon formula to find the upper limit.</a:t>
            </a:r>
          </a:p>
        </p:txBody>
      </p:sp>
      <p:sp>
        <p:nvSpPr>
          <p:cNvPr id="228358" name="Text Box 20"/>
          <p:cNvSpPr txBox="1">
            <a:spLocks noChangeArrowheads="1"/>
          </p:cNvSpPr>
          <p:nvPr/>
        </p:nvSpPr>
        <p:spPr bwMode="auto">
          <a:xfrm>
            <a:off x="76200" y="38862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Shannon formula gives us 6 Mbps, the upper limit. For better performance we choose something lower, 4 Mbps. Then we use the Nyquist formula to find the number of signal levels.</a:t>
            </a:r>
          </a:p>
        </p:txBody>
      </p:sp>
      <p:pic>
        <p:nvPicPr>
          <p:cNvPr id="2283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 y="3214688"/>
            <a:ext cx="79819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488" y="5638800"/>
            <a:ext cx="51530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13"/>
          <p:cNvSpPr>
            <a:spLocks noGrp="1" noChangeArrowheads="1"/>
          </p:cNvSpPr>
          <p:nvPr>
            <p:ph type="sldNum" sz="quarter" idx="10"/>
          </p:nvPr>
        </p:nvSpPr>
        <p:spPr>
          <a:ln/>
        </p:spPr>
        <p:txBody>
          <a:bodyPr/>
          <a:lstStyle/>
          <a:p>
            <a:r>
              <a:rPr lang="en-US" altLang="ko-KR"/>
              <a:t>3.</a:t>
            </a:r>
            <a:fld id="{7C32F8F9-D492-40AB-8E0F-5367315D1019}" type="slidenum">
              <a:rPr lang="en-US" altLang="ko-KR"/>
              <a:pPr/>
              <a:t>104</a:t>
            </a:fld>
            <a:endParaRPr lang="en-US" altLang="ko-K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27672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3-6   PERFORMANCE</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30405" name="Rectangle 8"/>
          <p:cNvSpPr>
            <a:spLocks noChangeArrowheads="1"/>
          </p:cNvSpPr>
          <p:nvPr/>
        </p:nvSpPr>
        <p:spPr bwMode="auto">
          <a:xfrm>
            <a:off x="228600" y="1677988"/>
            <a:ext cx="8229600" cy="35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Up to now, we have discussed the tools of transmitting data (signals) over a network and how the data behave. One important issue in networking is the performance of the network—how good is it? In this section, we introduce terms that we need for future chapters.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0513F852-2FA4-46FC-B42B-983DE416D11D}" type="slidenum">
              <a:rPr lang="en-US" altLang="ko-KR"/>
              <a:pPr/>
              <a:t>105</a:t>
            </a:fld>
            <a:endParaRPr lang="en-US" altLang="ko-KR"/>
          </a:p>
        </p:txBody>
      </p:sp>
      <p:sp>
        <p:nvSpPr>
          <p:cNvPr id="2324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24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24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24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24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24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24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300413"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3.6.1 Bandwidth</a:t>
            </a:r>
          </a:p>
        </p:txBody>
      </p:sp>
      <p:sp>
        <p:nvSpPr>
          <p:cNvPr id="232458"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One characteristic that measures network performance is bandwidth. However, the term can be used in two different contexts with two different measuring values: bandwidth in hertz and bandwidth in bits per second</a:t>
            </a:r>
            <a:r>
              <a:rPr lang="en-US" altLang="ko-KR" sz="2800" dirty="0" smtClean="0">
                <a:latin typeface="Times New Roman" panose="02020603050405020304" pitchFamily="18" charset="0"/>
                <a:ea typeface="굴림" panose="020B0600000101010101" pitchFamily="50" charset="-127"/>
              </a:rPr>
              <a:t>.</a:t>
            </a:r>
            <a:endParaRPr lang="en-US" altLang="ko-KR" sz="2800" dirty="0">
              <a:latin typeface="Times New Roman" panose="02020603050405020304" pitchFamily="18"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8292273B-43B0-407F-85E2-767DF843B26E}" type="slidenum">
              <a:rPr lang="en-US" altLang="ko-KR"/>
              <a:pPr/>
              <a:t>106</a:t>
            </a:fld>
            <a:endParaRPr lang="en-US" altLang="ko-KR"/>
          </a:p>
        </p:txBody>
      </p:sp>
      <p:sp>
        <p:nvSpPr>
          <p:cNvPr id="234499"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bandwidth of a subscriber line is 4 kHz for voice or data. The bandwidth of this line for data transmission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can be up to 56,000 bps using a sophisticated modem to change the digital signal to analog.</a:t>
            </a:r>
          </a:p>
        </p:txBody>
      </p:sp>
      <p:grpSp>
        <p:nvGrpSpPr>
          <p:cNvPr id="234500" name="Group 23"/>
          <p:cNvGrpSpPr>
            <a:grpSpLocks/>
          </p:cNvGrpSpPr>
          <p:nvPr/>
        </p:nvGrpSpPr>
        <p:grpSpPr bwMode="auto">
          <a:xfrm>
            <a:off x="0" y="0"/>
            <a:ext cx="9144000" cy="609600"/>
            <a:chOff x="0" y="2448"/>
            <a:chExt cx="5760" cy="384"/>
          </a:xfrm>
        </p:grpSpPr>
        <p:sp>
          <p:nvSpPr>
            <p:cNvPr id="23450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3.42</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F432C7D8-3C76-4CBB-9182-4A02E5866A4A}" type="slidenum">
              <a:rPr lang="en-US" altLang="ko-KR"/>
              <a:pPr/>
              <a:t>107</a:t>
            </a:fld>
            <a:endParaRPr lang="en-US" altLang="ko-KR"/>
          </a:p>
        </p:txBody>
      </p:sp>
      <p:sp>
        <p:nvSpPr>
          <p:cNvPr id="236547"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If the telephone company improves the quality of the line and increases the bandwidth to 8 kHz, we can send 112,000 bps by using the same technology as mentioned in Example 3.42.</a:t>
            </a:r>
          </a:p>
        </p:txBody>
      </p:sp>
      <p:grpSp>
        <p:nvGrpSpPr>
          <p:cNvPr id="236548" name="Group 23"/>
          <p:cNvGrpSpPr>
            <a:grpSpLocks/>
          </p:cNvGrpSpPr>
          <p:nvPr/>
        </p:nvGrpSpPr>
        <p:grpSpPr bwMode="auto">
          <a:xfrm>
            <a:off x="0" y="0"/>
            <a:ext cx="9144000" cy="609600"/>
            <a:chOff x="0" y="2448"/>
            <a:chExt cx="5760" cy="384"/>
          </a:xfrm>
        </p:grpSpPr>
        <p:sp>
          <p:nvSpPr>
            <p:cNvPr id="23654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3.43</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72784E26-9243-46AA-B938-6F9DCAAFA108}" type="slidenum">
              <a:rPr lang="en-US" altLang="ko-KR"/>
              <a:pPr/>
              <a:t>108</a:t>
            </a:fld>
            <a:endParaRPr lang="en-US" altLang="ko-KR"/>
          </a:p>
        </p:txBody>
      </p:sp>
      <p:sp>
        <p:nvSpPr>
          <p:cNvPr id="2385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85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85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85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85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85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386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5321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3.6.2 Throughput</a:t>
            </a:r>
          </a:p>
        </p:txBody>
      </p:sp>
      <p:sp>
        <p:nvSpPr>
          <p:cNvPr id="238602"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throughput is a measure of how fast we can actually send data through a network. Although, at first glance, bandwidth in bits per second and throughput seem the same, they are different. A link may have a bandwidth of B bps, but we can only send T bps through this link with T always less than B.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a:spLocks noGrp="1" noChangeArrowheads="1"/>
          </p:cNvSpPr>
          <p:nvPr>
            <p:ph type="sldNum" sz="quarter" idx="10"/>
          </p:nvPr>
        </p:nvSpPr>
        <p:spPr>
          <a:ln/>
        </p:spPr>
        <p:txBody>
          <a:bodyPr/>
          <a:lstStyle/>
          <a:p>
            <a:r>
              <a:rPr lang="en-US" altLang="ko-KR"/>
              <a:t>3.</a:t>
            </a:r>
            <a:fld id="{2DDBDBB9-0D05-4BE8-97C8-48864EFAC661}" type="slidenum">
              <a:rPr lang="en-US" altLang="ko-KR"/>
              <a:pPr/>
              <a:t>109</a:t>
            </a:fld>
            <a:endParaRPr lang="en-US" altLang="ko-KR"/>
          </a:p>
        </p:txBody>
      </p:sp>
      <p:sp>
        <p:nvSpPr>
          <p:cNvPr id="2406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406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406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406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406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406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406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5321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smtClean="0">
                <a:solidFill>
                  <a:schemeClr val="hlink"/>
                </a:solidFill>
                <a:effectLst>
                  <a:outerShdw blurRad="38100" dist="38100" dir="2700000" algn="tl">
                    <a:srgbClr val="000000">
                      <a:alpha val="43137"/>
                    </a:srgbClr>
                  </a:outerShdw>
                </a:effectLst>
                <a:latin typeface="Times New Roman" pitchFamily="18" charset="0"/>
              </a:rPr>
              <a:t>3.6.3 </a:t>
            </a:r>
            <a:r>
              <a:rPr lang="en-US" sz="3600" dirty="0">
                <a:solidFill>
                  <a:schemeClr val="hlink"/>
                </a:solidFill>
                <a:effectLst>
                  <a:outerShdw blurRad="38100" dist="38100" dir="2700000" algn="tl">
                    <a:srgbClr val="000000">
                      <a:alpha val="43137"/>
                    </a:srgbClr>
                  </a:outerShdw>
                </a:effectLst>
                <a:latin typeface="Times New Roman" pitchFamily="18" charset="0"/>
              </a:rPr>
              <a:t>Throughput</a:t>
            </a:r>
          </a:p>
        </p:txBody>
      </p:sp>
      <p:sp>
        <p:nvSpPr>
          <p:cNvPr id="240650"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latency or delay defines how long it takes for an entire message to completely arrive at the destination from the time the first bit is sent out from the source. We can say that latency is made of four components: propagation time, transmission time, queuing time and processing delay.</a:t>
            </a:r>
          </a:p>
        </p:txBody>
      </p:sp>
      <p:pic>
        <p:nvPicPr>
          <p:cNvPr id="2406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4483100"/>
            <a:ext cx="88677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5AF0A042-46F3-49CB-9F10-FEC85E551038}" type="slidenum">
              <a:rPr lang="en-US" altLang="ko-KR"/>
              <a:pPr/>
              <a:t>110</a:t>
            </a:fld>
            <a:endParaRPr lang="en-US" altLang="ko-KR"/>
          </a:p>
        </p:txBody>
      </p:sp>
      <p:sp>
        <p:nvSpPr>
          <p:cNvPr id="242691"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network with bandwidth of 10 Mbps can pass only an average of 12,000 frames per minute with each frame carrying an average of 10,000 bits. What is the throughput of this network?</a:t>
            </a:r>
          </a:p>
        </p:txBody>
      </p:sp>
      <p:grpSp>
        <p:nvGrpSpPr>
          <p:cNvPr id="242692" name="Group 23"/>
          <p:cNvGrpSpPr>
            <a:grpSpLocks/>
          </p:cNvGrpSpPr>
          <p:nvPr/>
        </p:nvGrpSpPr>
        <p:grpSpPr bwMode="auto">
          <a:xfrm>
            <a:off x="0" y="0"/>
            <a:ext cx="9144000" cy="609600"/>
            <a:chOff x="0" y="2448"/>
            <a:chExt cx="5760" cy="384"/>
          </a:xfrm>
        </p:grpSpPr>
        <p:sp>
          <p:nvSpPr>
            <p:cNvPr id="24269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3.44</a:t>
              </a:r>
              <a:endParaRPr lang="en-US" dirty="0">
                <a:solidFill>
                  <a:schemeClr val="bg1"/>
                </a:solidFill>
                <a:latin typeface="+mj-lt"/>
                <a:ea typeface="Adobe Gothic Std B" pitchFamily="34" charset="-128"/>
              </a:endParaRPr>
            </a:p>
          </p:txBody>
        </p:sp>
      </p:grpSp>
      <p:sp>
        <p:nvSpPr>
          <p:cNvPr id="242693" name="Text Box 20"/>
          <p:cNvSpPr txBox="1">
            <a:spLocks noChangeArrowheads="1"/>
          </p:cNvSpPr>
          <p:nvPr/>
        </p:nvSpPr>
        <p:spPr bwMode="auto">
          <a:xfrm>
            <a:off x="76200" y="27432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throughput as</a:t>
            </a:r>
          </a:p>
        </p:txBody>
      </p:sp>
      <p:sp>
        <p:nvSpPr>
          <p:cNvPr id="242694" name="Text Box 20"/>
          <p:cNvSpPr txBox="1">
            <a:spLocks noChangeArrowheads="1"/>
          </p:cNvSpPr>
          <p:nvPr/>
        </p:nvSpPr>
        <p:spPr bwMode="auto">
          <a:xfrm>
            <a:off x="228600" y="49133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throughput is almost one-fifth of the bandwidth in this case.</a:t>
            </a:r>
          </a:p>
        </p:txBody>
      </p:sp>
      <p:pic>
        <p:nvPicPr>
          <p:cNvPr id="2426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4210050"/>
            <a:ext cx="64198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7EEC3B48-B989-4C3F-A5EC-0E422D370396}" type="slidenum">
              <a:rPr lang="en-US" altLang="ko-KR"/>
              <a:pPr/>
              <a:t>111</a:t>
            </a:fld>
            <a:endParaRPr lang="en-US" altLang="ko-KR"/>
          </a:p>
        </p:txBody>
      </p:sp>
      <p:sp>
        <p:nvSpPr>
          <p:cNvPr id="244739"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What is the propagation time if the distance between the two points is 12,000 km? Assume the propagation speed to be 2.4 ×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8</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m/s in cable.</a:t>
            </a:r>
          </a:p>
        </p:txBody>
      </p:sp>
      <p:grpSp>
        <p:nvGrpSpPr>
          <p:cNvPr id="244740" name="Group 23"/>
          <p:cNvGrpSpPr>
            <a:grpSpLocks/>
          </p:cNvGrpSpPr>
          <p:nvPr/>
        </p:nvGrpSpPr>
        <p:grpSpPr bwMode="auto">
          <a:xfrm>
            <a:off x="0" y="0"/>
            <a:ext cx="9144000" cy="609600"/>
            <a:chOff x="0" y="2448"/>
            <a:chExt cx="5760" cy="384"/>
          </a:xfrm>
        </p:grpSpPr>
        <p:sp>
          <p:nvSpPr>
            <p:cNvPr id="24474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3.45</a:t>
              </a:r>
              <a:endParaRPr lang="en-US" dirty="0">
                <a:solidFill>
                  <a:schemeClr val="bg1"/>
                </a:solidFill>
                <a:latin typeface="+mj-lt"/>
                <a:ea typeface="Adobe Gothic Std B" pitchFamily="34" charset="-128"/>
              </a:endParaRPr>
            </a:p>
          </p:txBody>
        </p:sp>
      </p:grpSp>
      <p:sp>
        <p:nvSpPr>
          <p:cNvPr id="244741" name="Text Box 20"/>
          <p:cNvSpPr txBox="1">
            <a:spLocks noChangeArrowheads="1"/>
          </p:cNvSpPr>
          <p:nvPr/>
        </p:nvSpPr>
        <p:spPr bwMode="auto">
          <a:xfrm>
            <a:off x="76200" y="26670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propagation time as</a:t>
            </a:r>
          </a:p>
        </p:txBody>
      </p:sp>
      <p:sp>
        <p:nvSpPr>
          <p:cNvPr id="244742" name="Text Box 20"/>
          <p:cNvSpPr txBox="1">
            <a:spLocks noChangeArrowheads="1"/>
          </p:cNvSpPr>
          <p:nvPr/>
        </p:nvSpPr>
        <p:spPr bwMode="auto">
          <a:xfrm>
            <a:off x="228600" y="46355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The example shows that a bit can go over the Atlantic Ocean in only 50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if there is a direct cable between the source and the destination.</a:t>
            </a:r>
          </a:p>
        </p:txBody>
      </p:sp>
      <p:pic>
        <p:nvPicPr>
          <p:cNvPr id="2447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3886200"/>
            <a:ext cx="70580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자유형 1"/>
          <p:cNvSpPr/>
          <p:nvPr/>
        </p:nvSpPr>
        <p:spPr bwMode="auto">
          <a:xfrm>
            <a:off x="4752420" y="4137352"/>
            <a:ext cx="627368" cy="16413"/>
          </a:xfrm>
          <a:custGeom>
            <a:avLst/>
            <a:gdLst>
              <a:gd name="connsiteX0" fmla="*/ 0 w 627368"/>
              <a:gd name="connsiteY0" fmla="*/ 16402 h 16413"/>
              <a:gd name="connsiteX1" fmla="*/ 340337 w 627368"/>
              <a:gd name="connsiteY1" fmla="*/ 8201 h 16413"/>
              <a:gd name="connsiteX2" fmla="*/ 381341 w 627368"/>
              <a:gd name="connsiteY2" fmla="*/ 0 h 16413"/>
              <a:gd name="connsiteX3" fmla="*/ 565862 w 627368"/>
              <a:gd name="connsiteY3" fmla="*/ 8201 h 16413"/>
              <a:gd name="connsiteX4" fmla="*/ 627368 w 627368"/>
              <a:gd name="connsiteY4" fmla="*/ 16402 h 16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368" h="16413">
                <a:moveTo>
                  <a:pt x="0" y="16402"/>
                </a:moveTo>
                <a:lnTo>
                  <a:pt x="340337" y="8201"/>
                </a:lnTo>
                <a:cubicBezTo>
                  <a:pt x="354263" y="7602"/>
                  <a:pt x="367402" y="0"/>
                  <a:pt x="381341" y="0"/>
                </a:cubicBezTo>
                <a:cubicBezTo>
                  <a:pt x="442909" y="0"/>
                  <a:pt x="504355" y="5467"/>
                  <a:pt x="565862" y="8201"/>
                </a:cubicBezTo>
                <a:cubicBezTo>
                  <a:pt x="619112" y="17076"/>
                  <a:pt x="598439" y="16402"/>
                  <a:pt x="627368" y="16402"/>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3" name="자유형 2"/>
          <p:cNvSpPr/>
          <p:nvPr/>
        </p:nvSpPr>
        <p:spPr bwMode="auto">
          <a:xfrm>
            <a:off x="6445905" y="4137352"/>
            <a:ext cx="307953" cy="21686"/>
          </a:xfrm>
          <a:custGeom>
            <a:avLst/>
            <a:gdLst>
              <a:gd name="connsiteX0" fmla="*/ 0 w 307953"/>
              <a:gd name="connsiteY0" fmla="*/ 20503 h 21686"/>
              <a:gd name="connsiteX1" fmla="*/ 233725 w 307953"/>
              <a:gd name="connsiteY1" fmla="*/ 20503 h 21686"/>
              <a:gd name="connsiteX2" fmla="*/ 307534 w 307953"/>
              <a:gd name="connsiteY2" fmla="*/ 8201 h 21686"/>
              <a:gd name="connsiteX3" fmla="*/ 258328 w 307953"/>
              <a:gd name="connsiteY3" fmla="*/ 0 h 21686"/>
            </a:gdLst>
            <a:ahLst/>
            <a:cxnLst>
              <a:cxn ang="0">
                <a:pos x="connsiteX0" y="connsiteY0"/>
              </a:cxn>
              <a:cxn ang="0">
                <a:pos x="connsiteX1" y="connsiteY1"/>
              </a:cxn>
              <a:cxn ang="0">
                <a:pos x="connsiteX2" y="connsiteY2"/>
              </a:cxn>
              <a:cxn ang="0">
                <a:pos x="connsiteX3" y="connsiteY3"/>
              </a:cxn>
            </a:cxnLst>
            <a:rect l="l" t="t" r="r" b="b"/>
            <a:pathLst>
              <a:path w="307953" h="21686">
                <a:moveTo>
                  <a:pt x="0" y="20503"/>
                </a:moveTo>
                <a:cubicBezTo>
                  <a:pt x="91234" y="21528"/>
                  <a:pt x="182469" y="22553"/>
                  <a:pt x="233725" y="20503"/>
                </a:cubicBezTo>
                <a:cubicBezTo>
                  <a:pt x="284981" y="18453"/>
                  <a:pt x="303434" y="11618"/>
                  <a:pt x="307534" y="8201"/>
                </a:cubicBezTo>
                <a:cubicBezTo>
                  <a:pt x="311634" y="4784"/>
                  <a:pt x="284981" y="2392"/>
                  <a:pt x="258328" y="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10FA5E8A-6C1A-409D-8AC6-20C6E62369D2}" type="slidenum">
              <a:rPr lang="en-US" altLang="ko-KR"/>
              <a:pPr/>
              <a:t>112</a:t>
            </a:fld>
            <a:endParaRPr lang="en-US" altLang="ko-KR"/>
          </a:p>
        </p:txBody>
      </p:sp>
      <p:sp>
        <p:nvSpPr>
          <p:cNvPr id="246787"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What are the propagation time and the transmission time for a 2.5-KB (kilobyte) message if the bandwidth of the network is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Gbps</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Assume that the distance between the sender and the receiver is 12,000 km and that light travels at 2.4 ×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8</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m/s.</a:t>
            </a:r>
          </a:p>
        </p:txBody>
      </p:sp>
      <p:grpSp>
        <p:nvGrpSpPr>
          <p:cNvPr id="246788" name="Group 23"/>
          <p:cNvGrpSpPr>
            <a:grpSpLocks/>
          </p:cNvGrpSpPr>
          <p:nvPr/>
        </p:nvGrpSpPr>
        <p:grpSpPr bwMode="auto">
          <a:xfrm>
            <a:off x="0" y="0"/>
            <a:ext cx="9144000" cy="609600"/>
            <a:chOff x="0" y="2448"/>
            <a:chExt cx="5760" cy="384"/>
          </a:xfrm>
        </p:grpSpPr>
        <p:sp>
          <p:nvSpPr>
            <p:cNvPr id="24679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3.46</a:t>
              </a:r>
              <a:endParaRPr lang="en-US" dirty="0">
                <a:solidFill>
                  <a:schemeClr val="bg1"/>
                </a:solidFill>
                <a:latin typeface="+mj-lt"/>
                <a:ea typeface="Adobe Gothic Std B" pitchFamily="34" charset="-128"/>
              </a:endParaRPr>
            </a:p>
          </p:txBody>
        </p:sp>
      </p:grpSp>
      <p:sp>
        <p:nvSpPr>
          <p:cNvPr id="246789" name="Text Box 20"/>
          <p:cNvSpPr txBox="1">
            <a:spLocks noChangeArrowheads="1"/>
          </p:cNvSpPr>
          <p:nvPr/>
        </p:nvSpPr>
        <p:spPr bwMode="auto">
          <a:xfrm>
            <a:off x="76200" y="28956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propagation and transmission time as</a:t>
            </a:r>
          </a:p>
        </p:txBody>
      </p:sp>
      <p:sp>
        <p:nvSpPr>
          <p:cNvPr id="246790" name="Text Box 20"/>
          <p:cNvSpPr txBox="1">
            <a:spLocks noChangeArrowheads="1"/>
          </p:cNvSpPr>
          <p:nvPr/>
        </p:nvSpPr>
        <p:spPr bwMode="auto">
          <a:xfrm>
            <a:off x="76200" y="48641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Note that in this case, because the message is short and the bandwidth is high, the dominant factor is the propagation time, not the transmission time. </a:t>
            </a:r>
          </a:p>
        </p:txBody>
      </p:sp>
      <p:pic>
        <p:nvPicPr>
          <p:cNvPr id="2467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9188" y="3886200"/>
            <a:ext cx="690562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3"/>
          <p:cNvSpPr>
            <a:spLocks noGrp="1" noChangeArrowheads="1"/>
          </p:cNvSpPr>
          <p:nvPr>
            <p:ph type="sldNum" sz="quarter" idx="10"/>
          </p:nvPr>
        </p:nvSpPr>
        <p:spPr>
          <a:ln/>
        </p:spPr>
        <p:txBody>
          <a:bodyPr/>
          <a:lstStyle/>
          <a:p>
            <a:r>
              <a:rPr lang="en-US" altLang="ko-KR"/>
              <a:t>3.</a:t>
            </a:r>
            <a:fld id="{AA963ACA-FC77-4713-889E-50194B22BF61}" type="slidenum">
              <a:rPr lang="en-US" altLang="ko-KR"/>
              <a:pPr/>
              <a:t>113</a:t>
            </a:fld>
            <a:endParaRPr lang="en-US" altLang="ko-KR"/>
          </a:p>
        </p:txBody>
      </p:sp>
      <p:sp>
        <p:nvSpPr>
          <p:cNvPr id="248835"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What are the propagation time and the transmission time for a 5-MB (megabyte) message (an image) if the bandwidth of the network is 1 Mbps? Assume that the distance between the sender and the receiver is 12,000 km and that light travels at 2.4 × 10</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8</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m/s.</a:t>
            </a:r>
          </a:p>
        </p:txBody>
      </p:sp>
      <p:grpSp>
        <p:nvGrpSpPr>
          <p:cNvPr id="248836" name="Group 23"/>
          <p:cNvGrpSpPr>
            <a:grpSpLocks/>
          </p:cNvGrpSpPr>
          <p:nvPr/>
        </p:nvGrpSpPr>
        <p:grpSpPr bwMode="auto">
          <a:xfrm>
            <a:off x="0" y="0"/>
            <a:ext cx="9144000" cy="609600"/>
            <a:chOff x="0" y="2448"/>
            <a:chExt cx="5760" cy="384"/>
          </a:xfrm>
        </p:grpSpPr>
        <p:sp>
          <p:nvSpPr>
            <p:cNvPr id="248840"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3.47</a:t>
              </a:r>
              <a:endParaRPr lang="en-US" dirty="0">
                <a:solidFill>
                  <a:schemeClr val="bg1"/>
                </a:solidFill>
                <a:latin typeface="+mj-lt"/>
                <a:ea typeface="Adobe Gothic Std B" pitchFamily="34" charset="-128"/>
              </a:endParaRPr>
            </a:p>
          </p:txBody>
        </p:sp>
      </p:grpSp>
      <p:sp>
        <p:nvSpPr>
          <p:cNvPr id="248837" name="Text Box 20"/>
          <p:cNvSpPr txBox="1">
            <a:spLocks noChangeArrowheads="1"/>
          </p:cNvSpPr>
          <p:nvPr/>
        </p:nvSpPr>
        <p:spPr bwMode="auto">
          <a:xfrm>
            <a:off x="76200" y="30480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propagation and transmission times as</a:t>
            </a:r>
          </a:p>
        </p:txBody>
      </p:sp>
      <p:sp>
        <p:nvSpPr>
          <p:cNvPr id="248838" name="Text Box 20"/>
          <p:cNvSpPr txBox="1">
            <a:spLocks noChangeArrowheads="1"/>
          </p:cNvSpPr>
          <p:nvPr/>
        </p:nvSpPr>
        <p:spPr bwMode="auto">
          <a:xfrm>
            <a:off x="228600" y="5334000"/>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propagation and transmission times as</a:t>
            </a:r>
          </a:p>
        </p:txBody>
      </p:sp>
      <p:pic>
        <p:nvPicPr>
          <p:cNvPr id="2488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613" y="4162425"/>
            <a:ext cx="6962775"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83269BA1-F436-497F-B566-8A98EDE67A32}" type="slidenum">
              <a:rPr lang="en-US" altLang="ko-KR"/>
              <a:pPr/>
              <a:t>114</a:t>
            </a:fld>
            <a:endParaRPr lang="en-US" altLang="ko-KR"/>
          </a:p>
        </p:txBody>
      </p:sp>
      <p:sp>
        <p:nvSpPr>
          <p:cNvPr id="25088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088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088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088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088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088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088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302375"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3.6.4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Bandwidth-Delay </a:t>
            </a:r>
            <a:r>
              <a:rPr lang="en-US" sz="3600" dirty="0">
                <a:solidFill>
                  <a:schemeClr val="hlink"/>
                </a:solidFill>
                <a:effectLst>
                  <a:outerShdw blurRad="38100" dist="38100" dir="2700000" algn="tl">
                    <a:srgbClr val="000000">
                      <a:alpha val="43137"/>
                    </a:srgbClr>
                  </a:outerShdw>
                </a:effectLst>
                <a:latin typeface="Times New Roman" pitchFamily="18" charset="0"/>
              </a:rPr>
              <a:t>Product</a:t>
            </a:r>
          </a:p>
        </p:txBody>
      </p:sp>
      <p:sp>
        <p:nvSpPr>
          <p:cNvPr id="250890"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Bandwidth and delay are two performance metrics of a link. However, as we will see in this chapter and future chapters, what is very important in data communications is the product of the two, the bandwidth-delay product. Let us elaborate on this issue, using two hypothetical cases as examples.</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51515290-F342-4C85-A240-1FC19D9495F2}" type="slidenum">
              <a:rPr lang="en-US" altLang="ko-KR"/>
              <a:pPr/>
              <a:t>115</a:t>
            </a:fld>
            <a:endParaRPr lang="en-US" altLang="ko-KR"/>
          </a:p>
        </p:txBody>
      </p:sp>
      <p:sp>
        <p:nvSpPr>
          <p:cNvPr id="25293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3.32:  </a:t>
            </a:r>
            <a:r>
              <a:rPr lang="en-US" altLang="ko-KR" sz="2000">
                <a:latin typeface="Times-BoldItalic"/>
                <a:ea typeface="굴림" panose="020B0600000101010101" pitchFamily="50" charset="-127"/>
              </a:rPr>
              <a:t>Filling the links with bits for Case 1</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76400"/>
            <a:ext cx="7418388"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left)">
                                      <p:cBhvr>
                                        <p:cTn id="7" dur="4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Grp="1" noChangeArrowheads="1"/>
          </p:cNvSpPr>
          <p:nvPr>
            <p:ph type="sldNum" sz="quarter" idx="10"/>
          </p:nvPr>
        </p:nvSpPr>
        <p:spPr>
          <a:ln/>
        </p:spPr>
        <p:txBody>
          <a:bodyPr/>
          <a:lstStyle/>
          <a:p>
            <a:r>
              <a:rPr lang="en-US" altLang="ko-KR"/>
              <a:t>3.</a:t>
            </a:r>
            <a:fld id="{EBAE7F32-38F5-4AB5-8132-DBE8F922CF43}" type="slidenum">
              <a:rPr lang="en-US" altLang="ko-KR"/>
              <a:pPr/>
              <a:t>116</a:t>
            </a:fld>
            <a:endParaRPr lang="en-US" altLang="ko-KR"/>
          </a:p>
        </p:txBody>
      </p:sp>
      <p:sp>
        <p:nvSpPr>
          <p:cNvPr id="2549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3.33:  </a:t>
            </a:r>
            <a:r>
              <a:rPr lang="en-US" altLang="ko-KR" sz="2000">
                <a:latin typeface="Times-BoldItalic"/>
                <a:ea typeface="굴림" panose="020B0600000101010101" pitchFamily="50" charset="-127"/>
              </a:rPr>
              <a:t>Filling the pipe with bits for Case 2</a:t>
            </a:r>
          </a:p>
        </p:txBody>
      </p:sp>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0" y="1371600"/>
            <a:ext cx="7404100" cy="441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ipe(left)">
                                      <p:cBhvr>
                                        <p:cTn id="7" dur="325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p:cNvSpPr>
            <a:spLocks noGrp="1" noChangeArrowheads="1"/>
          </p:cNvSpPr>
          <p:nvPr>
            <p:ph type="sldNum" sz="quarter" idx="10"/>
          </p:nvPr>
        </p:nvSpPr>
        <p:spPr>
          <a:ln/>
        </p:spPr>
        <p:txBody>
          <a:bodyPr/>
          <a:lstStyle/>
          <a:p>
            <a:r>
              <a:rPr lang="en-US" altLang="ko-KR"/>
              <a:t>3.</a:t>
            </a:r>
            <a:fld id="{DFB6CA04-8571-4C5E-B574-A1C462F744E8}" type="slidenum">
              <a:rPr lang="en-US" altLang="ko-KR"/>
              <a:pPr/>
              <a:t>117</a:t>
            </a:fld>
            <a:endParaRPr lang="en-US" altLang="ko-KR"/>
          </a:p>
        </p:txBody>
      </p:sp>
      <p:sp>
        <p:nvSpPr>
          <p:cNvPr id="257027" name="Text Box 20"/>
          <p:cNvSpPr txBox="1">
            <a:spLocks noChangeArrowheads="1"/>
          </p:cNvSpPr>
          <p:nvPr/>
        </p:nvSpPr>
        <p:spPr bwMode="auto">
          <a:xfrm>
            <a:off x="76200" y="696913"/>
            <a:ext cx="88392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think about the link between two points as a pipe. The cross section of the pipe represents the bandwidth, and the length of the pipe represents the delay. We can say the volume of the pipe defines the bandwidth-delay product, as shown in Figure 3.34.</a:t>
            </a:r>
          </a:p>
        </p:txBody>
      </p:sp>
      <p:grpSp>
        <p:nvGrpSpPr>
          <p:cNvPr id="257028" name="Group 23"/>
          <p:cNvGrpSpPr>
            <a:grpSpLocks/>
          </p:cNvGrpSpPr>
          <p:nvPr/>
        </p:nvGrpSpPr>
        <p:grpSpPr bwMode="auto">
          <a:xfrm>
            <a:off x="0" y="0"/>
            <a:ext cx="9144000" cy="609600"/>
            <a:chOff x="0" y="2448"/>
            <a:chExt cx="5760" cy="384"/>
          </a:xfrm>
        </p:grpSpPr>
        <p:sp>
          <p:nvSpPr>
            <p:cNvPr id="25702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3.48</a:t>
              </a:r>
              <a:endParaRPr lang="en-US" dirty="0">
                <a:solidFill>
                  <a:schemeClr val="bg1"/>
                </a:solidFill>
                <a:latin typeface="+mj-lt"/>
                <a:ea typeface="Adobe Gothic Std B" pitchFamily="34" charset="-128"/>
              </a:endParaRPr>
            </a:p>
          </p:txBody>
        </p:sp>
      </p:gr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Grp="1" noChangeArrowheads="1"/>
          </p:cNvSpPr>
          <p:nvPr>
            <p:ph type="sldNum" sz="quarter" idx="10"/>
          </p:nvPr>
        </p:nvSpPr>
        <p:spPr>
          <a:ln/>
        </p:spPr>
        <p:txBody>
          <a:bodyPr/>
          <a:lstStyle/>
          <a:p>
            <a:r>
              <a:rPr lang="en-US" altLang="ko-KR"/>
              <a:t>3.</a:t>
            </a:r>
            <a:fld id="{2ACEC62B-06A2-4609-BB6F-34D7858ABE80}" type="slidenum">
              <a:rPr lang="en-US" altLang="ko-KR"/>
              <a:pPr/>
              <a:t>118</a:t>
            </a:fld>
            <a:endParaRPr lang="en-US" altLang="ko-KR"/>
          </a:p>
        </p:txBody>
      </p:sp>
      <p:sp>
        <p:nvSpPr>
          <p:cNvPr id="25907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3.34:  </a:t>
            </a:r>
            <a:r>
              <a:rPr lang="en-US" altLang="ko-KR" sz="2000">
                <a:latin typeface="Times-BoldItalic"/>
                <a:ea typeface="굴림" panose="020B0600000101010101" pitchFamily="50" charset="-127"/>
              </a:rPr>
              <a:t>Concept of bandwidth-delay product</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688" y="3187700"/>
            <a:ext cx="42529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143250"/>
            <a:ext cx="227488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2438400"/>
            <a:ext cx="3914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1263" y="4054475"/>
            <a:ext cx="39433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left)">
                                      <p:cBhvr>
                                        <p:cTn id="7" dur="500"/>
                                        <p:tgtEl>
                                          <p:spTgt spid="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fade">
                                      <p:cBhvr>
                                        <p:cTn id="12" dur="2000"/>
                                        <p:tgtEl>
                                          <p:spTgt spid="5123"/>
                                        </p:tgtEl>
                                      </p:cBhvr>
                                    </p:animEffect>
                                    <p:anim calcmode="lin" valueType="num">
                                      <p:cBhvr>
                                        <p:cTn id="13" dur="2000" fill="hold"/>
                                        <p:tgtEl>
                                          <p:spTgt spid="5123"/>
                                        </p:tgtEl>
                                        <p:attrNameLst>
                                          <p:attrName>ppt_w</p:attrName>
                                        </p:attrNameLst>
                                      </p:cBhvr>
                                      <p:tavLst>
                                        <p:tav tm="0" fmla="#ppt_w*sin(2.5*pi*$)">
                                          <p:val>
                                            <p:fltVal val="0"/>
                                          </p:val>
                                        </p:tav>
                                        <p:tav tm="100000">
                                          <p:val>
                                            <p:fltVal val="1"/>
                                          </p:val>
                                        </p:tav>
                                      </p:tavLst>
                                    </p:anim>
                                    <p:anim calcmode="lin" valueType="num">
                                      <p:cBhvr>
                                        <p:cTn id="14" dur="2000" fill="hold"/>
                                        <p:tgtEl>
                                          <p:spTgt spid="5123"/>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5" presetClass="entr" presetSubtype="0" fill="hold" nodeType="clickEffect">
                                  <p:stCondLst>
                                    <p:cond delay="0"/>
                                  </p:stCondLst>
                                  <p:childTnLst>
                                    <p:set>
                                      <p:cBhvr>
                                        <p:cTn id="18" dur="1" fill="hold">
                                          <p:stCondLst>
                                            <p:cond delay="0"/>
                                          </p:stCondLst>
                                        </p:cTn>
                                        <p:tgtEl>
                                          <p:spTgt spid="5124"/>
                                        </p:tgtEl>
                                        <p:attrNameLst>
                                          <p:attrName>style.visibility</p:attrName>
                                        </p:attrNameLst>
                                      </p:cBhvr>
                                      <p:to>
                                        <p:strVal val="visible"/>
                                      </p:to>
                                    </p:set>
                                    <p:animEffect transition="in" filter="fade">
                                      <p:cBhvr>
                                        <p:cTn id="19" dur="2000"/>
                                        <p:tgtEl>
                                          <p:spTgt spid="5124"/>
                                        </p:tgtEl>
                                      </p:cBhvr>
                                    </p:animEffect>
                                    <p:anim calcmode="lin" valueType="num">
                                      <p:cBhvr>
                                        <p:cTn id="20" dur="2000" fill="hold"/>
                                        <p:tgtEl>
                                          <p:spTgt spid="5124"/>
                                        </p:tgtEl>
                                        <p:attrNameLst>
                                          <p:attrName>ppt_w</p:attrName>
                                        </p:attrNameLst>
                                      </p:cBhvr>
                                      <p:tavLst>
                                        <p:tav tm="0" fmla="#ppt_w*sin(2.5*pi*$)">
                                          <p:val>
                                            <p:fltVal val="0"/>
                                          </p:val>
                                        </p:tav>
                                        <p:tav tm="100000">
                                          <p:val>
                                            <p:fltVal val="1"/>
                                          </p:val>
                                        </p:tav>
                                      </p:tavLst>
                                    </p:anim>
                                    <p:anim calcmode="lin" valueType="num">
                                      <p:cBhvr>
                                        <p:cTn id="21" dur="2000" fill="hold"/>
                                        <p:tgtEl>
                                          <p:spTgt spid="5124"/>
                                        </p:tgtEl>
                                        <p:attrNameLst>
                                          <p:attrName>ppt_h</p:attrName>
                                        </p:attrNameLst>
                                      </p:cBhvr>
                                      <p:tavLst>
                                        <p:tav tm="0">
                                          <p:val>
                                            <p:strVal val="#ppt_h"/>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5" presetClass="entr" presetSubtype="0" fill="hold" nodeType="clickEffect">
                                  <p:stCondLst>
                                    <p:cond delay="0"/>
                                  </p:stCondLst>
                                  <p:childTnLst>
                                    <p:set>
                                      <p:cBhvr>
                                        <p:cTn id="25" dur="1" fill="hold">
                                          <p:stCondLst>
                                            <p:cond delay="0"/>
                                          </p:stCondLst>
                                        </p:cTn>
                                        <p:tgtEl>
                                          <p:spTgt spid="5125"/>
                                        </p:tgtEl>
                                        <p:attrNameLst>
                                          <p:attrName>style.visibility</p:attrName>
                                        </p:attrNameLst>
                                      </p:cBhvr>
                                      <p:to>
                                        <p:strVal val="visible"/>
                                      </p:to>
                                    </p:set>
                                    <p:animEffect transition="in" filter="fade">
                                      <p:cBhvr>
                                        <p:cTn id="26" dur="2000"/>
                                        <p:tgtEl>
                                          <p:spTgt spid="5125"/>
                                        </p:tgtEl>
                                      </p:cBhvr>
                                    </p:animEffect>
                                    <p:anim calcmode="lin" valueType="num">
                                      <p:cBhvr>
                                        <p:cTn id="27" dur="2000" fill="hold"/>
                                        <p:tgtEl>
                                          <p:spTgt spid="5125"/>
                                        </p:tgtEl>
                                        <p:attrNameLst>
                                          <p:attrName>ppt_w</p:attrName>
                                        </p:attrNameLst>
                                      </p:cBhvr>
                                      <p:tavLst>
                                        <p:tav tm="0" fmla="#ppt_w*sin(2.5*pi*$)">
                                          <p:val>
                                            <p:fltVal val="0"/>
                                          </p:val>
                                        </p:tav>
                                        <p:tav tm="100000">
                                          <p:val>
                                            <p:fltVal val="1"/>
                                          </p:val>
                                        </p:tav>
                                      </p:tavLst>
                                    </p:anim>
                                    <p:anim calcmode="lin" valueType="num">
                                      <p:cBhvr>
                                        <p:cTn id="28" dur="2000" fill="hold"/>
                                        <p:tgtEl>
                                          <p:spTgt spid="51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3"/>
          <p:cNvSpPr>
            <a:spLocks noGrp="1" noChangeArrowheads="1"/>
          </p:cNvSpPr>
          <p:nvPr>
            <p:ph type="sldNum" sz="quarter" idx="10"/>
          </p:nvPr>
        </p:nvSpPr>
        <p:spPr>
          <a:ln/>
        </p:spPr>
        <p:txBody>
          <a:bodyPr/>
          <a:lstStyle/>
          <a:p>
            <a:r>
              <a:rPr lang="en-US" altLang="ko-KR"/>
              <a:t>3.</a:t>
            </a:r>
            <a:fld id="{806F00A8-8201-4783-8F17-1B0460167CC5}" type="slidenum">
              <a:rPr lang="en-US" altLang="ko-KR"/>
              <a:pPr/>
              <a:t>119</a:t>
            </a:fld>
            <a:endParaRPr lang="en-US" altLang="ko-KR"/>
          </a:p>
        </p:txBody>
      </p:sp>
      <p:sp>
        <p:nvSpPr>
          <p:cNvPr id="26112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6112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6112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6112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6112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6112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6112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224088" cy="646113"/>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3.6.5 Jitter</a:t>
            </a:r>
          </a:p>
        </p:txBody>
      </p:sp>
      <p:sp>
        <p:nvSpPr>
          <p:cNvPr id="261130" name="Rectangle 10"/>
          <p:cNvSpPr>
            <a:spLocks noChangeArrowheads="1"/>
          </p:cNvSpPr>
          <p:nvPr/>
        </p:nvSpPr>
        <p:spPr bwMode="auto">
          <a:xfrm>
            <a:off x="381000" y="1293813"/>
            <a:ext cx="7924800" cy="4400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Another performance issue that is related to delay is jitter. We can roughly say that jitter is a problem if different packets of data encounter different delays and the application using the data at the receiver site is time-sensitive (audio and video data, for example). If the delay for the first packet is 20 ms, for the second is 45 ms, and for the third is 40 ms, then the real-time application that uses the packets endures jitter. We discuss jitter in greater detail in Chapter 28.</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ends">
  <a:themeElements>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5740</TotalTime>
  <Words>6115</Words>
  <Application>Microsoft Office PowerPoint</Application>
  <PresentationFormat>화면 슬라이드 쇼(4:3)</PresentationFormat>
  <Paragraphs>523</Paragraphs>
  <Slides>119</Slides>
  <Notes>119</Notes>
  <HiddenSlides>0</HiddenSlides>
  <MMClips>0</MMClips>
  <ScaleCrop>false</ScaleCrop>
  <HeadingPairs>
    <vt:vector size="6" baseType="variant">
      <vt:variant>
        <vt:lpstr>사용한 글꼴</vt:lpstr>
      </vt:variant>
      <vt:variant>
        <vt:i4>13</vt:i4>
      </vt:variant>
      <vt:variant>
        <vt:lpstr>테마</vt:lpstr>
      </vt:variant>
      <vt:variant>
        <vt:i4>2</vt:i4>
      </vt:variant>
      <vt:variant>
        <vt:lpstr>슬라이드 제목</vt:lpstr>
      </vt:variant>
      <vt:variant>
        <vt:i4>119</vt:i4>
      </vt:variant>
    </vt:vector>
  </HeadingPairs>
  <TitlesOfParts>
    <vt:vector size="134" baseType="lpstr">
      <vt:lpstr>Baby Kruffy</vt:lpstr>
      <vt:lpstr>Arial</vt:lpstr>
      <vt:lpstr>Tahoma</vt:lpstr>
      <vt:lpstr>Wingdings</vt:lpstr>
      <vt:lpstr>Times New Roman</vt:lpstr>
      <vt:lpstr>McGrawHill-Italic</vt:lpstr>
      <vt:lpstr>Times</vt:lpstr>
      <vt:lpstr>Palatino</vt:lpstr>
      <vt:lpstr>Adobe Fangsong Std R</vt:lpstr>
      <vt:lpstr>Adobe Arabic</vt:lpstr>
      <vt:lpstr>Times-Roman</vt:lpstr>
      <vt:lpstr>Times-BoldItalic</vt:lpstr>
      <vt:lpstr>Adobe Gothic Std B</vt:lpstr>
      <vt:lpstr>Blends</vt:lpstr>
      <vt:lpstr>1_Blends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samsung</cp:lastModifiedBy>
  <cp:revision>499</cp:revision>
  <dcterms:created xsi:type="dcterms:W3CDTF">2000-01-15T04:50:39Z</dcterms:created>
  <dcterms:modified xsi:type="dcterms:W3CDTF">2019-08-27T06:29:14Z</dcterms:modified>
</cp:coreProperties>
</file>