
<file path=[Content_Types].xml><?xml version="1.0" encoding="utf-8"?>
<Types xmlns="http://schemas.openxmlformats.org/package/2006/content-types">
  <Default Extension="wmf" ContentType="image/wmf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emf" ContentType="image/em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50"/>
    <p:sldId id="257" r:id="rId51"/>
    <p:sldId id="258" r:id="rId52"/>
    <p:sldId id="259" r:id="rId53"/>
    <p:sldId id="260" r:id="rId54"/>
    <p:sldId id="261" r:id="rId55"/>
    <p:sldId id="262" r:id="rId56"/>
    <p:sldId id="263" r:id="rId57"/>
    <p:sldId id="264" r:id="rId58"/>
    <p:sldId id="265" r:id="rId59"/>
    <p:sldId id="266" r:id="rId60"/>
    <p:sldId id="267" r:id="rId61"/>
    <p:sldId id="268" r:id="rId62"/>
    <p:sldId id="269" r:id="rId63"/>
    <p:sldId id="270" r:id="rId64"/>
    <p:sldId id="271" r:id="rId65"/>
    <p:sldId id="272" r:id="rId66"/>
    <p:sldId id="273" r:id="rId67"/>
    <p:sldId id="274" r:id="rId68"/>
    <p:sldId id="275" r:id="rId69"/>
    <p:sldId id="276" r:id="rId70"/>
    <p:sldId id="277" r:id="rId71"/>
    <p:sldId id="278" r:id="rId72"/>
    <p:sldId id="279" r:id="rId73"/>
    <p:sldId id="280" r:id="rId74"/>
    <p:sldId id="281" r:id="rId75"/>
    <p:sldId id="282" r:id="rId76"/>
    <p:sldId id="283" r:id="rId77"/>
  </p:sldIdLst>
  <p:notesMasterIdLst>
    <p:notesMasterId r:id="rId4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50" Type="http://schemas.openxmlformats.org/officeDocument/2006/relationships/slide" Target="slides/slide1.xml"/><Relationship Id="rId51" Type="http://schemas.openxmlformats.org/officeDocument/2006/relationships/slide" Target="slides/slide2.xml"/><Relationship Id="rId52" Type="http://schemas.openxmlformats.org/officeDocument/2006/relationships/slide" Target="slides/slide3.xml"/><Relationship Id="rId53" Type="http://schemas.openxmlformats.org/officeDocument/2006/relationships/slide" Target="slides/slide4.xml"/><Relationship Id="rId54" Type="http://schemas.openxmlformats.org/officeDocument/2006/relationships/slide" Target="slides/slide5.xml"/><Relationship Id="rId55" Type="http://schemas.openxmlformats.org/officeDocument/2006/relationships/slide" Target="slides/slide6.xml"/><Relationship Id="rId56" Type="http://schemas.openxmlformats.org/officeDocument/2006/relationships/slide" Target="slides/slide7.xml"/><Relationship Id="rId57" Type="http://schemas.openxmlformats.org/officeDocument/2006/relationships/slide" Target="slides/slide8.xml"/><Relationship Id="rId58" Type="http://schemas.openxmlformats.org/officeDocument/2006/relationships/slide" Target="slides/slide9.xml"/><Relationship Id="rId59" Type="http://schemas.openxmlformats.org/officeDocument/2006/relationships/slide" Target="slides/slide10.xml"/><Relationship Id="rId60" Type="http://schemas.openxmlformats.org/officeDocument/2006/relationships/slide" Target="slides/slide11.xml"/><Relationship Id="rId61" Type="http://schemas.openxmlformats.org/officeDocument/2006/relationships/slide" Target="slides/slide12.xml"/><Relationship Id="rId62" Type="http://schemas.openxmlformats.org/officeDocument/2006/relationships/slide" Target="slides/slide13.xml"/><Relationship Id="rId63" Type="http://schemas.openxmlformats.org/officeDocument/2006/relationships/slide" Target="slides/slide14.xml"/><Relationship Id="rId64" Type="http://schemas.openxmlformats.org/officeDocument/2006/relationships/slide" Target="slides/slide15.xml"/><Relationship Id="rId65" Type="http://schemas.openxmlformats.org/officeDocument/2006/relationships/slide" Target="slides/slide16.xml"/><Relationship Id="rId66" Type="http://schemas.openxmlformats.org/officeDocument/2006/relationships/slide" Target="slides/slide17.xml"/><Relationship Id="rId67" Type="http://schemas.openxmlformats.org/officeDocument/2006/relationships/slide" Target="slides/slide18.xml"/><Relationship Id="rId68" Type="http://schemas.openxmlformats.org/officeDocument/2006/relationships/slide" Target="slides/slide19.xml"/><Relationship Id="rId69" Type="http://schemas.openxmlformats.org/officeDocument/2006/relationships/slide" Target="slides/slide20.xml"/><Relationship Id="rId70" Type="http://schemas.openxmlformats.org/officeDocument/2006/relationships/slide" Target="slides/slide21.xml"/><Relationship Id="rId71" Type="http://schemas.openxmlformats.org/officeDocument/2006/relationships/slide" Target="slides/slide22.xml"/><Relationship Id="rId72" Type="http://schemas.openxmlformats.org/officeDocument/2006/relationships/slide" Target="slides/slide23.xml"/><Relationship Id="rId73" Type="http://schemas.openxmlformats.org/officeDocument/2006/relationships/slide" Target="slides/slide24.xml"/><Relationship Id="rId74" Type="http://schemas.openxmlformats.org/officeDocument/2006/relationships/slide" Target="slides/slide25.xml"/><Relationship Id="rId75" Type="http://schemas.openxmlformats.org/officeDocument/2006/relationships/slide" Target="slides/slide26.xml"/><Relationship Id="rId76" Type="http://schemas.openxmlformats.org/officeDocument/2006/relationships/slide" Target="slides/slide27.xml"/><Relationship Id="rId77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05_339d8a71ad.png"/><Relationship Id="rId3" Type="http://schemas.openxmlformats.org/officeDocument/2006/relationships/image" Target="../media/s05_7c33871f2a.wmf"/><Relationship Id="rId4" Type="http://schemas.openxmlformats.org/officeDocument/2006/relationships/image" Target="../media/s06_582c44805c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08_341f8c0a9e.png"/><Relationship Id="rId3" Type="http://schemas.openxmlformats.org/officeDocument/2006/relationships/image" Target="../media/s09_3765f7cff8.png"/><Relationship Id="rId4" Type="http://schemas.openxmlformats.org/officeDocument/2006/relationships/image" Target="../media/s10_21a85cfe6d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2_fdca102ff1.png"/><Relationship Id="rId3" Type="http://schemas.openxmlformats.org/officeDocument/2006/relationships/image" Target="../media/s14_1e8b85fad5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6_2b34b51006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8_d59efd70b4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1_984f871ba1.png"/><Relationship Id="rId3" Type="http://schemas.openxmlformats.org/officeDocument/2006/relationships/image" Target="../media/s22_9cc7603d40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4_b0bc7bb476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5_72ce69b69f.png"/><Relationship Id="rId3" Type="http://schemas.openxmlformats.org/officeDocument/2006/relationships/image" Target="../media/s25_592f954848.png"/><Relationship Id="rId4" Type="http://schemas.openxmlformats.org/officeDocument/2006/relationships/image" Target="../media/s25_81cf7a1b42.png"/><Relationship Id="rId5" Type="http://schemas.openxmlformats.org/officeDocument/2006/relationships/image" Target="../media/s25_76a1ce32ba.png"/><Relationship Id="rId6" Type="http://schemas.openxmlformats.org/officeDocument/2006/relationships/image" Target="../media/s25_321cfd6692.png"/><Relationship Id="rId7" Type="http://schemas.openxmlformats.org/officeDocument/2006/relationships/image" Target="../media/s25_f22c97c8ac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9_6abc905511.png"/><Relationship Id="rId3" Type="http://schemas.openxmlformats.org/officeDocument/2006/relationships/image" Target="../media/s29_080369aaef.png"/><Relationship Id="rId4" Type="http://schemas.openxmlformats.org/officeDocument/2006/relationships/image" Target="../media/s31_088204ef78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3_c7d28fe728.png"/><Relationship Id="rId3" Type="http://schemas.openxmlformats.org/officeDocument/2006/relationships/image" Target="../media/s35_271287f2dc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6_a03eb3296f.png"/><Relationship Id="rId3" Type="http://schemas.openxmlformats.org/officeDocument/2006/relationships/image" Target="../media/fig619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fig620.png"/><Relationship Id="rId3" Type="http://schemas.openxmlformats.org/officeDocument/2006/relationships/image" Target="../media/fig621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7_f028555818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1_3471641856.png"/><Relationship Id="rId3" Type="http://schemas.openxmlformats.org/officeDocument/2006/relationships/image" Target="../media/s42_1b2d7d9675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3_d77062ad0c.png"/><Relationship Id="rId3" Type="http://schemas.openxmlformats.org/officeDocument/2006/relationships/image" Target="../media/s44_ef4192bb76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5_90f8970133.png"/><Relationship Id="rId3" Type="http://schemas.openxmlformats.org/officeDocument/2006/relationships/image" Target="../media/s45_e65102a26e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7_115d2289c2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9_4969dfa8f3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0_d14081d3de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1_446c993018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2_d0ebb78e99.png"/><Relationship Id="rId3" Type="http://schemas.openxmlformats.org/officeDocument/2006/relationships/image" Target="../media/s52_e3e170ee68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4_474feb0a5f.png"/><Relationship Id="rId3" Type="http://schemas.openxmlformats.org/officeDocument/2006/relationships/image" Target="../media/s55_486ebe63e6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en.wikipedia.org/wiki/Multiplexing" TargetMode="External"/><Relationship Id="rId3" Type="http://schemas.openxmlformats.org/officeDocument/2006/relationships/hyperlink" Target="https://en.wikipedia.org/wiki/Frequency-division_multiplexing" TargetMode="External"/><Relationship Id="rId4" Type="http://schemas.openxmlformats.org/officeDocument/2006/relationships/hyperlink" Target="https://en.wikipedia.org/wiki/Channel_access_method" TargetMode="External"/><Relationship Id="rId5" Type="http://schemas.openxmlformats.org/officeDocument/2006/relationships/hyperlink" Target="https://en.wikipedia.org/wiki/Time-division_multiplexing" TargetMode="External"/><Relationship Id="rId6" Type="http://schemas.openxmlformats.org/officeDocument/2006/relationships/hyperlink" Target="https://en.wikipedia.org/wiki/Wavelength-division_multiplexing" TargetMode="External"/><Relationship Id="rId7" Type="http://schemas.openxmlformats.org/officeDocument/2006/relationships/hyperlink" Target="https://www.mathworks.com/help/wlan/ug/bluetooth_wlan_coexistence.html" TargetMode="External"/><Relationship Id="rId8" Type="http://schemas.openxmlformats.org/officeDocument/2006/relationships/hyperlink" Target="https://www.eetimes.com/avoiding-interference-in-the-2-4-ghz-ism-band/" TargetMode="External"/><Relationship Id="rId9" Type="http://schemas.openxmlformats.org/officeDocument/2006/relationships/hyperlink" Target="http://websdr.ewi.utwente.nl:8901/" TargetMode="External"/><Relationship Id="rId10" Type="http://schemas.openxmlformats.org/officeDocument/2006/relationships/hyperlink" Target="https://en.wikipedia.org/wiki/Orthogonal_frequency-division_multiple_acce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6492240"/>
          </a:xfrm>
          <a:prstGeom prst="roundRect">
            <a:avLst>
              <a:gd name="adj" fmla="val 300"/>
            </a:avLst>
          </a:prstGeom>
          <a:solidFill>
            <a:srgbClr val="1D3A47"/>
          </a:solidFill>
          <a:ln w="12700">
            <a:solidFill>
              <a:srgbClr val="1D3A47"/>
            </a:solidFill>
          </a:ln>
        </p:spPr>
      </p:sp>
      <p:sp>
        <p:nvSpPr>
          <p:cNvPr id="3" name="Shape 3"/>
          <p:cNvSpPr/>
          <p:nvPr/>
        </p:nvSpPr>
        <p:spPr>
          <a:xfrm>
            <a:off x="749808" y="1600200"/>
            <a:ext cx="860098" cy="274320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749808" y="1600200"/>
            <a:ext cx="860098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" y="2057400"/>
            <a:ext cx="1069235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Utilization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49808" y="3063240"/>
            <a:ext cx="10692354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800" dirty="0">
                <a:solidFill>
                  <a:srgbClr val="5CC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Sharing one link among many sources, and spreading one signal over many hertz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49808" y="3886200"/>
            <a:ext cx="10692354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Forouzan, Data Communications and Networking, 5th ed., Chapter 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Multiplexing: FDM, WDM, TDM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Spread spectrum: FHSS, DSSS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Textbook figures, plus Figures 6.19 to 6.21 missing from the original deck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errors corrected and marked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4918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signals → one link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FDM: split the bandwidth (analog)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WDM: same idea on fibre, split by wavelength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TDM: split the time (digital)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bandwidth efficiency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280996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409012"/>
            <a:ext cx="82352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409012"/>
            <a:ext cx="8235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244146" y="2409012"/>
            <a:ext cx="465981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are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793060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3: what a link can carry. Chapters 4 and 5: how one signal is built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6: one link, many users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divide the resource: frequency, wavelength, time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trade bandwidth for robustness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access scheme in Wi-Fi, LTE and NR is one of these, or a mix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182880"/>
            <a:ext cx="5849097" cy="4068216"/>
          </a:xfrm>
          <a:prstGeom prst="roundRect">
            <a:avLst>
              <a:gd name="adj" fmla="val 5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288009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288009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812031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spectrum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signal → much wider bandwidth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FHSS: hop the carrier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DSSS: replace each bit with n chips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privacy, anti-jamming, not efficiency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112704"/>
          </a:xfrm>
          <a:prstGeom prst="roundRect">
            <a:avLst>
              <a:gd name="adj" fmla="val 10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41261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grows: add links, or share a wide one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bandwidth &gt; sum of signal bandwidths → share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MUX at sender, DEMUX at receiver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link, n channels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2112704"/>
          </a:xfrm>
          <a:prstGeom prst="roundRect">
            <a:avLst>
              <a:gd name="adj" fmla="val 10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299532" y="31089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a link into channels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1472624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846" y="1496720"/>
            <a:ext cx="2421536" cy="215718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182880" y="2423600"/>
            <a:ext cx="6784952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255161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255161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258274" y="255161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Categories of multiplexing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2935664"/>
            <a:ext cx="6528920" cy="1891393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7095848" y="2423600"/>
            <a:ext cx="4913241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7223864" y="255161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7223864" y="255161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747886" y="2551616"/>
            <a:ext cx="413318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categories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7223864" y="2935664"/>
            <a:ext cx="4657209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FDM, WDM: analog, share frequency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refers to the multiplexing layer, not the data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WDM wavelength carries digital data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TDM: digital, share time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or statistical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vs. channel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link: physical path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channel: one carried signal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Frequency-division 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technique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Condition: link bandwidth (Hz) &gt; sum of signal bandwidths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source modulates a different carrier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Modulated signals combined into one composite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 bands keep channels apart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headings in the original deck read 6.6.1 to 6.6.3: corrected to 6.1.x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299532" y="31089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Frequency-division multiplexing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167122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774904"/>
            <a:ext cx="5849097" cy="3175244"/>
          </a:xfrm>
          <a:prstGeom prst="roundRect">
            <a:avLst>
              <a:gd name="adj" fmla="val 7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02920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02920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58274" y="2902920"/>
            <a:ext cx="46456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 multiplexing process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3286968"/>
            <a:ext cx="5593065" cy="2535164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159993" y="2774904"/>
            <a:ext cx="5849097" cy="3175244"/>
          </a:xfrm>
          <a:prstGeom prst="roundRect">
            <a:avLst>
              <a:gd name="adj" fmla="val 7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902920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902920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6.5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235387" y="2902920"/>
            <a:ext cx="46456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 demultiplexing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009" y="3286968"/>
            <a:ext cx="5593065" cy="24136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2089364"/>
          </a:xfrm>
          <a:prstGeom prst="roundRect">
            <a:avLst>
              <a:gd name="adj" fmla="val 10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voice channels in 12 kHz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4 kHz each, link 20 to 32 kHz, no guard bands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Shift each channel to its own band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2089364"/>
          </a:xfrm>
          <a:prstGeom prst="roundRect">
            <a:avLst>
              <a:gd name="adj" fmla="val 10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65568" y="310896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6762884" cy="1449284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400260"/>
            <a:ext cx="4679277" cy="2694892"/>
          </a:xfrm>
          <a:prstGeom prst="roundRect">
            <a:avLst>
              <a:gd name="adj" fmla="val 84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52827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52827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92597" y="252827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channels with guard bands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91232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100 kHz, guard band 10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guard bands for 5 channels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5 × 100 + 4 × 10 = 540 kHz</a:t>
            </a:r>
          </a:p>
        </p:txBody>
      </p:sp>
      <p:sp>
        <p:nvSpPr>
          <p:cNvPr id="17" name="Shape 17"/>
          <p:cNvSpPr/>
          <p:nvPr/>
        </p:nvSpPr>
        <p:spPr>
          <a:xfrm>
            <a:off x="4990173" y="2400260"/>
            <a:ext cx="7018916" cy="2694892"/>
          </a:xfrm>
          <a:prstGeom prst="roundRect">
            <a:avLst>
              <a:gd name="adj" fmla="val 84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8189" y="252827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8189" y="252827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6.7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065568" y="2528276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6.2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89" y="2912324"/>
            <a:ext cx="6762884" cy="20548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3611325"/>
          </a:xfrm>
          <a:prstGeom prst="roundRect">
            <a:avLst>
              <a:gd name="adj" fmla="val 6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35755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digital channels on a satellite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1 Mbps, satellite channel 1 MHz, analog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Divide into 4 × 250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1 Mbps digital channel modulated at 4 bits per 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16-QAM, Chapter 5, so 250 kbaud per channel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assumes d = 0 and no guard band: both unrealistic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modulation and FDM carriers are one step in practice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data, analog link: modulate first, then FDM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3611325"/>
          </a:xfrm>
          <a:prstGeom prst="roundRect">
            <a:avLst>
              <a:gd name="adj" fmla="val 6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299532" y="31089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6.3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29712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030116"/>
          </a:xfrm>
          <a:prstGeom prst="roundRect">
            <a:avLst>
              <a:gd name="adj" fmla="val 56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carrier hierarchy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2858931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2198004"/>
          </a:xfrm>
          <a:prstGeom prst="roundRect">
            <a:avLst>
              <a:gd name="adj" fmla="val 104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hierarchy, and where FDM lives now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557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plant built groups from 12 voice channels, then supergroups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and FM broadcast, cable TV: FDM by nature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form: OFDM and OFDMA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subcarriers instead of filters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Wi-Fi, LTE, NR downlink</a:t>
            </a:r>
          </a:p>
        </p:txBody>
      </p:sp>
      <p:sp>
        <p:nvSpPr>
          <p:cNvPr id="12" name="Shape 12"/>
          <p:cNvSpPr/>
          <p:nvPr/>
        </p:nvSpPr>
        <p:spPr>
          <a:xfrm>
            <a:off x="6744902" y="2508900"/>
            <a:ext cx="526418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872918" y="263691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872918" y="263691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954619" y="2636916"/>
            <a:ext cx="39264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AMPS capacity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872918" y="302096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824 to 849 MHz uplink, 869 to 894 MHz downlink → 25 MHz each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kHz per user per direction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MHz / 30 kHz = 833, in practice 832 channels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channels for control → 790 usable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425908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Wavelength-division 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7858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 applied to fibre, very high frequencies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 light beams of different wavelengths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Prism in the figure shows the principle, real devices use AWG chips or gratings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Fibre carries far more than one signal needs, so one signal per fibre wastes 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DWDM packs dozens of wavelengths per fibre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2425908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6.10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370165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Wavelength-division multiplexing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1419449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736804"/>
            <a:ext cx="11826210" cy="2580005"/>
          </a:xfrm>
          <a:prstGeom prst="roundRect">
            <a:avLst>
              <a:gd name="adj" fmla="val 88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864820"/>
            <a:ext cx="90127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864820"/>
            <a:ext cx="90127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1903" y="2864820"/>
            <a:ext cx="1055917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Prisms in WDM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460" y="3248868"/>
            <a:ext cx="8401050" cy="19399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948101"/>
          </a:xfrm>
          <a:prstGeom prst="roundRect">
            <a:avLst>
              <a:gd name="adj" fmla="val 77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Time-division 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technique, time is shared, not bandwidth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connection occupies the link for a slot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carries the sum of the input rates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Synchronous: slots preassigned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Statistical: slots on demand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2948101"/>
          </a:xfrm>
          <a:prstGeom prst="roundRect">
            <a:avLst>
              <a:gd name="adj" fmla="val 77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370165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TDM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23080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4472064"/>
          </a:xfrm>
          <a:prstGeom prst="roundRect">
            <a:avLst>
              <a:gd name="adj" fmla="val 5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TDM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2608406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228" y="1410392"/>
            <a:ext cx="788619" cy="602982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042" y="1410392"/>
            <a:ext cx="789975" cy="602982"/>
          </a:xfrm>
          <a:prstGeom prst="rect">
            <a:avLst/>
          </a:prstGeom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5211" y="1410392"/>
            <a:ext cx="789975" cy="602982"/>
          </a:xfrm>
          <a:prstGeom prst="rect">
            <a:avLst/>
          </a:prstGeom>
        </p:spPr>
      </p:pic>
      <p:pic>
        <p:nvPicPr>
          <p:cNvPr id="10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162" y="3407686"/>
            <a:ext cx="797477" cy="675046"/>
          </a:xfrm>
          <a:prstGeom prst="rect">
            <a:avLst/>
          </a:prstGeom>
        </p:spPr>
      </p:pic>
      <p:pic>
        <p:nvPicPr>
          <p:cNvPr id="11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2282" y="4159066"/>
            <a:ext cx="2077240" cy="367862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7329812" y="182880"/>
            <a:ext cx="4679277" cy="4472064"/>
          </a:xfrm>
          <a:prstGeom prst="roundRect">
            <a:avLst>
              <a:gd name="adj" fmla="val 5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7457828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7457828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539529" y="31089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 durations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457828" y="694944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inputs at 1 kbps, 1 bit per slot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bit and input slot: 1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slot: 1/3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3 slots = 1 ms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2738196"/>
          </a:xfrm>
          <a:prstGeom prst="roundRect">
            <a:avLst>
              <a:gd name="adj" fmla="val 8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6.6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1710746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922" y="1124061"/>
            <a:ext cx="2986654" cy="251749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7329812" y="182880"/>
            <a:ext cx="467927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7457828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457828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6.6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539529" y="31089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Rates from the figure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457828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bit duration 1 ms, output bit duration 1/3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rate 3 kbps, frame rate 1000 frames/s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duration = input bit duration</a:t>
            </a:r>
          </a:p>
        </p:txBody>
      </p:sp>
      <p:sp>
        <p:nvSpPr>
          <p:cNvPr id="13" name="Shape 13"/>
          <p:cNvSpPr/>
          <p:nvPr/>
        </p:nvSpPr>
        <p:spPr>
          <a:xfrm>
            <a:off x="7329812" y="1748988"/>
            <a:ext cx="467927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7457828" y="1877004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457828" y="1877004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6.7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539529" y="1877004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1-kbps connections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457828" y="2261052"/>
            <a:ext cx="442324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before multiplexing: 1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rate 4 kbps, slot 1/4 ms, frame 1 ms</a:t>
            </a:r>
          </a:p>
        </p:txBody>
      </p:sp>
      <p:sp>
        <p:nvSpPr>
          <p:cNvPr id="18" name="Shape 18"/>
          <p:cNvSpPr/>
          <p:nvPr/>
        </p:nvSpPr>
        <p:spPr>
          <a:xfrm>
            <a:off x="182880" y="3049092"/>
            <a:ext cx="7018916" cy="2508390"/>
          </a:xfrm>
          <a:prstGeom prst="roundRect">
            <a:avLst>
              <a:gd name="adj" fmla="val 9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310896" y="3177108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310896" y="3177108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6.15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1328908" y="3177108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Interleaving</a:t>
            </a:r>
          </a:p>
        </p:txBody>
      </p:sp>
      <p:pic>
        <p:nvPicPr>
          <p:cNvPr id="22" name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3561156"/>
            <a:ext cx="6762884" cy="1868310"/>
          </a:xfrm>
          <a:prstGeom prst="rect">
            <a:avLst/>
          </a:prstGeom>
        </p:spPr>
      </p:pic>
      <p:sp>
        <p:nvSpPr>
          <p:cNvPr id="23" name="Shape 23"/>
          <p:cNvSpPr/>
          <p:nvPr/>
        </p:nvSpPr>
        <p:spPr>
          <a:xfrm>
            <a:off x="7329812" y="3049092"/>
            <a:ext cx="4679277" cy="2508390"/>
          </a:xfrm>
          <a:prstGeom prst="roundRect">
            <a:avLst>
              <a:gd name="adj" fmla="val 9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4" name="Shape 24"/>
          <p:cNvSpPr/>
          <p:nvPr/>
        </p:nvSpPr>
        <p:spPr>
          <a:xfrm>
            <a:off x="7457828" y="317710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7457828" y="317710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8087766" y="3177108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Interleaving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7457828" y="3561156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MUX and DEMUX as fast rotating switches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 opens on each connection in turn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order at both ends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Synchronization is the whole problem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2622451"/>
          </a:xfrm>
          <a:prstGeom prst="roundRect">
            <a:avLst>
              <a:gd name="adj" fmla="val 87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6.8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Byte interleaving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channels × 100 bytes/s, 1 byte per slot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4 bytes = 32 bits, 100 frames/s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rate = 100 × 32 = 3200 bps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2622451"/>
          </a:xfrm>
          <a:prstGeom prst="roundRect">
            <a:avLst>
              <a:gd name="adj" fmla="val 87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136202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6.8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6762884" cy="1982371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933347"/>
            <a:ext cx="4679277" cy="2345905"/>
          </a:xfrm>
          <a:prstGeom prst="roundRect">
            <a:avLst>
              <a:gd name="adj" fmla="val 97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061363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061363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92597" y="3061363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Two-bit slots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445411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100 kbps, slot = 2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50,000 frames/s, frame 20 μs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8 bits → 400 kbps, bit 2.5 μs</a:t>
            </a:r>
          </a:p>
        </p:txBody>
      </p:sp>
      <p:sp>
        <p:nvSpPr>
          <p:cNvPr id="17" name="Shape 17"/>
          <p:cNvSpPr/>
          <p:nvPr/>
        </p:nvSpPr>
        <p:spPr>
          <a:xfrm>
            <a:off x="4990173" y="2933347"/>
            <a:ext cx="7018916" cy="2345905"/>
          </a:xfrm>
          <a:prstGeom prst="roundRect">
            <a:avLst>
              <a:gd name="adj" fmla="val 97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8189" y="3061363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8189" y="3061363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6.17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136202" y="3061363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6.9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89" y="3445411"/>
            <a:ext cx="6762884" cy="17058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2543288"/>
          </a:xfrm>
          <a:prstGeom prst="roundRect">
            <a:avLst>
              <a:gd name="adj" fmla="val 89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6.18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Empty slots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1903208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329812" y="182880"/>
            <a:ext cx="4679277" cy="2543288"/>
          </a:xfrm>
          <a:prstGeom prst="roundRect">
            <a:avLst>
              <a:gd name="adj" fmla="val 89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45782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45782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87766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of preassigned slots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57828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Idle input still owns its slot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Empty slots waste link capacity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 removes them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854184"/>
            <a:ext cx="4679277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8220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8220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2982200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rate management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366248"/>
            <a:ext cx="4423245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Problem: input rates not equal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strategies, or a mix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multiplexing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multiple-slot allocation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stuffing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from the original deck: Figures 6.19 to 6.21 recovered from the textbook</a:t>
            </a:r>
          </a:p>
        </p:txBody>
      </p:sp>
      <p:sp>
        <p:nvSpPr>
          <p:cNvPr id="17" name="Shape 17"/>
          <p:cNvSpPr/>
          <p:nvPr/>
        </p:nvSpPr>
        <p:spPr>
          <a:xfrm>
            <a:off x="4990173" y="2854184"/>
            <a:ext cx="7018916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8189" y="2982200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8189" y="2982200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6.19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136202" y="2982200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multiplexing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751" y="3366248"/>
            <a:ext cx="4937760" cy="132614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rate is a multiple of others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20 kbps → 40 kbps, then 4 × 40 → 160 kbps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1482984"/>
            <a:ext cx="467927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161100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161100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40834" y="1611000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Multiple-slot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1995048"/>
            <a:ext cx="442324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input gets more slots per frame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kbps input: 2 slots, via a demultiplexer</a:t>
            </a:r>
          </a:p>
        </p:txBody>
      </p:sp>
      <p:sp>
        <p:nvSpPr>
          <p:cNvPr id="12" name="Shape 12"/>
          <p:cNvSpPr/>
          <p:nvPr/>
        </p:nvSpPr>
        <p:spPr>
          <a:xfrm>
            <a:off x="4990173" y="182880"/>
            <a:ext cx="7018916" cy="2472192"/>
          </a:xfrm>
          <a:prstGeom prst="roundRect">
            <a:avLst>
              <a:gd name="adj" fmla="val 92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511818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11818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6.20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136202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Multiple-slot multiplexing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511" y="694944"/>
            <a:ext cx="4206240" cy="1178063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182880" y="2783088"/>
            <a:ext cx="4679277" cy="2127483"/>
          </a:xfrm>
          <a:prstGeom prst="roundRect">
            <a:avLst>
              <a:gd name="adj" fmla="val 107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291110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291110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0834" y="2911104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stuffing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3295152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Rates not integer multiples of each other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Highest rate is the dominant rate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dummy bits to slower inputs: 46 → 50 kbps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called bit padding or bit stuffing</a:t>
            </a:r>
          </a:p>
        </p:txBody>
      </p:sp>
      <p:sp>
        <p:nvSpPr>
          <p:cNvPr id="22" name="Shape 22"/>
          <p:cNvSpPr/>
          <p:nvPr/>
        </p:nvSpPr>
        <p:spPr>
          <a:xfrm>
            <a:off x="4990173" y="2783088"/>
            <a:ext cx="7018916" cy="2127483"/>
          </a:xfrm>
          <a:prstGeom prst="roundRect">
            <a:avLst>
              <a:gd name="adj" fmla="val 107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5118189" y="2911104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5118189" y="2911104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6.21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136202" y="2911104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stuffing</a:t>
            </a:r>
          </a:p>
        </p:txBody>
      </p:sp>
      <p:pic>
        <p:nvPicPr>
          <p:cNvPr id="26" name="Imag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11" y="3295152"/>
            <a:ext cx="4206240" cy="148740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2581359"/>
          </a:xfrm>
          <a:prstGeom prst="roundRect">
            <a:avLst>
              <a:gd name="adj" fmla="val 88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 bits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1941279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329812" y="182880"/>
            <a:ext cx="4679277" cy="2581359"/>
          </a:xfrm>
          <a:prstGeom prst="roundRect">
            <a:avLst>
              <a:gd name="adj" fmla="val 88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45782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45782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87766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synchronizing, synchronous TDM only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57828" y="694944"/>
            <a:ext cx="4423245" cy="1291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MUX and DEMUX out of step → bits land in the wrong channel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 bits added at the start of each frame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1 bit per frame, alternating 0 and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DEMUX locks to the pattern, then separates slots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892255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020271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020271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6.10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463230" y="3020271"/>
            <a:ext cx="44407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interleaving with a sync bit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404319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sources × 250 characters/s → 2 kbps each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4 ms, 250 frames/s, frame 4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4 × 8 + 1 = 33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= 250 × 33 = 8250 bps, not 8000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2892255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3020271"/>
            <a:ext cx="1035602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3020271"/>
            <a:ext cx="103560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433338" y="3020271"/>
            <a:ext cx="444773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Unequal rates, 100 and 200 kbps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404319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slot to the first, 2 slots to the second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3 bits, 100,000 frames/s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duration 10 μs, printed as 10 ms: wrong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= 300 kbps, each input rate preserved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3248200"/>
          </a:xfrm>
          <a:prstGeom prst="roundRect">
            <a:avLst>
              <a:gd name="adj" fmla="val 70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hierarchy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5593065" cy="260812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159993" y="182880"/>
            <a:ext cx="5849097" cy="3248200"/>
          </a:xfrm>
          <a:prstGeom prst="roundRect">
            <a:avLst>
              <a:gd name="adj" fmla="val 70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77185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7718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6.1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169595" y="310896"/>
            <a:ext cx="471147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 and T line rates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009" y="694944"/>
            <a:ext cx="5593065" cy="1142623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559096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68711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68711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687112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signal service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4071160"/>
            <a:ext cx="559306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DS-0: 64 kbps, one voice channel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DS-1: 24 × 64 kbps + 8 kbps overhead = 1.544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DS-2: 96 channels, 6.312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DS-3: 672 channels, 44.736 Mbps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prints 44.376, Table 6.1 is right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DS-4: 4032 channels, 274.176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lines carry DS services, T-1 and T-3 sold commercially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3559096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3687112"/>
            <a:ext cx="77185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3687112"/>
            <a:ext cx="7718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6.2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169595" y="3687112"/>
            <a:ext cx="471147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line rates, missing from the original deck</a:t>
            </a:r>
          </a:p>
        </p:txBody>
      </p:sp>
      <p:sp>
        <p:nvSpPr>
          <p:cNvPr id="21" name="Shape 21"/>
          <p:cNvSpPr/>
          <p:nvPr/>
        </p:nvSpPr>
        <p:spPr>
          <a:xfrm>
            <a:off x="6288009" y="4071160"/>
            <a:ext cx="1677919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6352017" y="4135168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</a:t>
            </a:r>
          </a:p>
        </p:txBody>
      </p:sp>
      <p:sp>
        <p:nvSpPr>
          <p:cNvPr id="23" name="Shape 23"/>
          <p:cNvSpPr/>
          <p:nvPr/>
        </p:nvSpPr>
        <p:spPr>
          <a:xfrm>
            <a:off x="7965928" y="4071160"/>
            <a:ext cx="195757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8029936" y="4135168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(Mbps)</a:t>
            </a:r>
          </a:p>
        </p:txBody>
      </p:sp>
      <p:sp>
        <p:nvSpPr>
          <p:cNvPr id="25" name="Shape 25"/>
          <p:cNvSpPr/>
          <p:nvPr/>
        </p:nvSpPr>
        <p:spPr>
          <a:xfrm>
            <a:off x="9923501" y="4071160"/>
            <a:ext cx="195757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26" name="Text 26"/>
          <p:cNvSpPr txBox="1"/>
          <p:nvPr/>
        </p:nvSpPr>
        <p:spPr>
          <a:xfrm>
            <a:off x="9987509" y="4135168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channels</a:t>
            </a:r>
          </a:p>
        </p:txBody>
      </p:sp>
      <p:sp>
        <p:nvSpPr>
          <p:cNvPr id="27" name="Shape 27"/>
          <p:cNvSpPr/>
          <p:nvPr/>
        </p:nvSpPr>
        <p:spPr>
          <a:xfrm>
            <a:off x="6288009" y="4405468"/>
            <a:ext cx="167791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8" name="Text 28"/>
          <p:cNvSpPr txBox="1"/>
          <p:nvPr/>
        </p:nvSpPr>
        <p:spPr>
          <a:xfrm>
            <a:off x="6352017" y="4469476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E-1</a:t>
            </a:r>
          </a:p>
        </p:txBody>
      </p:sp>
      <p:sp>
        <p:nvSpPr>
          <p:cNvPr id="29" name="Shape 29"/>
          <p:cNvSpPr/>
          <p:nvPr/>
        </p:nvSpPr>
        <p:spPr>
          <a:xfrm>
            <a:off x="7965928" y="4405468"/>
            <a:ext cx="19575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0" name="Text 30"/>
          <p:cNvSpPr txBox="1"/>
          <p:nvPr/>
        </p:nvSpPr>
        <p:spPr>
          <a:xfrm>
            <a:off x="8029936" y="4469476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2.048</a:t>
            </a:r>
          </a:p>
        </p:txBody>
      </p:sp>
      <p:sp>
        <p:nvSpPr>
          <p:cNvPr id="31" name="Shape 31"/>
          <p:cNvSpPr/>
          <p:nvPr/>
        </p:nvSpPr>
        <p:spPr>
          <a:xfrm>
            <a:off x="9923501" y="4405468"/>
            <a:ext cx="19575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2" name="Text 32"/>
          <p:cNvSpPr txBox="1"/>
          <p:nvPr/>
        </p:nvSpPr>
        <p:spPr>
          <a:xfrm>
            <a:off x="9987509" y="4469476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</a:p>
        </p:txBody>
      </p:sp>
      <p:sp>
        <p:nvSpPr>
          <p:cNvPr id="33" name="Shape 33"/>
          <p:cNvSpPr/>
          <p:nvPr/>
        </p:nvSpPr>
        <p:spPr>
          <a:xfrm>
            <a:off x="6288009" y="4739776"/>
            <a:ext cx="167791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4" name="Text 34"/>
          <p:cNvSpPr txBox="1"/>
          <p:nvPr/>
        </p:nvSpPr>
        <p:spPr>
          <a:xfrm>
            <a:off x="6352017" y="4803784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E-2</a:t>
            </a:r>
          </a:p>
        </p:txBody>
      </p:sp>
      <p:sp>
        <p:nvSpPr>
          <p:cNvPr id="35" name="Shape 35"/>
          <p:cNvSpPr/>
          <p:nvPr/>
        </p:nvSpPr>
        <p:spPr>
          <a:xfrm>
            <a:off x="7965928" y="4739776"/>
            <a:ext cx="19575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6" name="Text 36"/>
          <p:cNvSpPr txBox="1"/>
          <p:nvPr/>
        </p:nvSpPr>
        <p:spPr>
          <a:xfrm>
            <a:off x="8029936" y="4803784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8.448</a:t>
            </a:r>
          </a:p>
        </p:txBody>
      </p:sp>
      <p:sp>
        <p:nvSpPr>
          <p:cNvPr id="37" name="Shape 37"/>
          <p:cNvSpPr/>
          <p:nvPr/>
        </p:nvSpPr>
        <p:spPr>
          <a:xfrm>
            <a:off x="9923501" y="4739776"/>
            <a:ext cx="19575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8" name="Text 38"/>
          <p:cNvSpPr txBox="1"/>
          <p:nvPr/>
        </p:nvSpPr>
        <p:spPr>
          <a:xfrm>
            <a:off x="9987509" y="4803784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</a:t>
            </a:r>
          </a:p>
        </p:txBody>
      </p:sp>
      <p:sp>
        <p:nvSpPr>
          <p:cNvPr id="39" name="Shape 39"/>
          <p:cNvSpPr/>
          <p:nvPr/>
        </p:nvSpPr>
        <p:spPr>
          <a:xfrm>
            <a:off x="6288009" y="5074085"/>
            <a:ext cx="167791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0" name="Text 40"/>
          <p:cNvSpPr txBox="1"/>
          <p:nvPr/>
        </p:nvSpPr>
        <p:spPr>
          <a:xfrm>
            <a:off x="6352017" y="5138093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E-3</a:t>
            </a:r>
          </a:p>
        </p:txBody>
      </p:sp>
      <p:sp>
        <p:nvSpPr>
          <p:cNvPr id="41" name="Shape 41"/>
          <p:cNvSpPr/>
          <p:nvPr/>
        </p:nvSpPr>
        <p:spPr>
          <a:xfrm>
            <a:off x="7965928" y="5074085"/>
            <a:ext cx="19575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2" name="Text 42"/>
          <p:cNvSpPr txBox="1"/>
          <p:nvPr/>
        </p:nvSpPr>
        <p:spPr>
          <a:xfrm>
            <a:off x="8029936" y="5138093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34.368</a:t>
            </a:r>
          </a:p>
        </p:txBody>
      </p:sp>
      <p:sp>
        <p:nvSpPr>
          <p:cNvPr id="43" name="Shape 43"/>
          <p:cNvSpPr/>
          <p:nvPr/>
        </p:nvSpPr>
        <p:spPr>
          <a:xfrm>
            <a:off x="9923501" y="5074085"/>
            <a:ext cx="19575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4" name="Text 44"/>
          <p:cNvSpPr txBox="1"/>
          <p:nvPr/>
        </p:nvSpPr>
        <p:spPr>
          <a:xfrm>
            <a:off x="9987509" y="5138093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</a:t>
            </a:r>
          </a:p>
        </p:txBody>
      </p:sp>
      <p:sp>
        <p:nvSpPr>
          <p:cNvPr id="45" name="Shape 45"/>
          <p:cNvSpPr/>
          <p:nvPr/>
        </p:nvSpPr>
        <p:spPr>
          <a:xfrm>
            <a:off x="6288009" y="5408393"/>
            <a:ext cx="167791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6" name="Text 46"/>
          <p:cNvSpPr txBox="1"/>
          <p:nvPr/>
        </p:nvSpPr>
        <p:spPr>
          <a:xfrm>
            <a:off x="6352017" y="5472401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E-4</a:t>
            </a:r>
          </a:p>
        </p:txBody>
      </p:sp>
      <p:sp>
        <p:nvSpPr>
          <p:cNvPr id="47" name="Shape 47"/>
          <p:cNvSpPr/>
          <p:nvPr/>
        </p:nvSpPr>
        <p:spPr>
          <a:xfrm>
            <a:off x="7965928" y="5408393"/>
            <a:ext cx="19575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8" name="Text 48"/>
          <p:cNvSpPr txBox="1"/>
          <p:nvPr/>
        </p:nvSpPr>
        <p:spPr>
          <a:xfrm>
            <a:off x="8029936" y="5472401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139.264</a:t>
            </a:r>
          </a:p>
        </p:txBody>
      </p:sp>
      <p:sp>
        <p:nvSpPr>
          <p:cNvPr id="49" name="Shape 49"/>
          <p:cNvSpPr/>
          <p:nvPr/>
        </p:nvSpPr>
        <p:spPr>
          <a:xfrm>
            <a:off x="9923501" y="5408393"/>
            <a:ext cx="19575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0" name="Text 50"/>
          <p:cNvSpPr txBox="1"/>
          <p:nvPr/>
        </p:nvSpPr>
        <p:spPr>
          <a:xfrm>
            <a:off x="9987509" y="5472401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4731381"/>
          </a:xfrm>
          <a:prstGeom prst="roundRect">
            <a:avLst>
              <a:gd name="adj" fmla="val 48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39901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T-1 line for 24 voice channels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5008155" cy="1861995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5575083" y="182880"/>
            <a:ext cx="6434006" cy="4731381"/>
          </a:xfrm>
          <a:prstGeom prst="roundRect">
            <a:avLst>
              <a:gd name="adj" fmla="val 48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6.25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T-1 frame structure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099" y="694944"/>
            <a:ext cx="6177974" cy="409130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691912"/>
          </a:xfrm>
          <a:prstGeom prst="roundRect">
            <a:avLst>
              <a:gd name="adj" fmla="val 84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T-1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20518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voice channels, PCM from Chapter 4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 8000 samples/s, 8 bits per sample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× 64 kbps + 8 kbps overhead = 1.544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 (AMI with B8ZS) runs after TDM, once, on the 1.544 Mbps stream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T-1 figure draws PCM output as a waveform, which suggests otherwise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T-1 is legacy: superseded by fibre and Ethernet private line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691912"/>
          </a:xfrm>
          <a:prstGeom prst="roundRect">
            <a:avLst>
              <a:gd name="adj" fmla="val 84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193-bit frame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slots × 8 bits + 1 framing bit = 193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8000 frames/s × 193 = 1.544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8 kbps overhead is that one bit per frame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828129"/>
          </a:xfrm>
          <a:prstGeom prst="roundRect">
            <a:avLst>
              <a:gd name="adj" fmla="val 47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and statistical TDM compared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1629538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2896540"/>
            <a:ext cx="6177974" cy="1629538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Slots allocated on demand, round robin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Slots per frame &lt; number of inputs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empty slots while any input has data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 must carry an address as well as data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TDM needs none: position is the address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size varies: boundary from a flag or a length field, not by counting</a:t>
            </a:r>
          </a:p>
        </p:txBody>
      </p:sp>
      <p:sp>
        <p:nvSpPr>
          <p:cNvPr id="13" name="Shape 13"/>
          <p:cNvSpPr/>
          <p:nvPr/>
        </p:nvSpPr>
        <p:spPr>
          <a:xfrm>
            <a:off x="6744902" y="2774904"/>
            <a:ext cx="526418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6872918" y="290292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6872918" y="290292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502856" y="2902920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TDM in practice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6872918" y="3286968"/>
            <a:ext cx="500815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2G cellular: FDMA and TDMA combined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D-AMPS: 30 kHz carrier, 6 slots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GSM: 200 kHz carrier, 8 slots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users per band, Chapter 16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 is what packet switching became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in the header, no reserved slot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730012"/>
          </a:xfrm>
          <a:prstGeom prst="roundRect">
            <a:avLst>
              <a:gd name="adj" fmla="val 8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41261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spectrum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20899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Wireless: all stations share air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Concerns that outweigh efficiency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eavesdropping, jamming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redundancy: B → Bss, Bss &gt;&gt; 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rules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allocated bandwidth far larger than needed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spreading independent of the signal, applied after it is created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3040908"/>
            <a:ext cx="4913241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3168924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3168924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4918" y="3168924"/>
            <a:ext cx="413318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Spreading code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3552972"/>
            <a:ext cx="4657209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of numbers that look random but are not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ends know it, an eavesdropper does not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and DSSS are the two techniques</a:t>
            </a:r>
          </a:p>
        </p:txBody>
      </p:sp>
      <p:sp>
        <p:nvSpPr>
          <p:cNvPr id="12" name="Shape 12"/>
          <p:cNvSpPr/>
          <p:nvPr/>
        </p:nvSpPr>
        <p:spPr>
          <a:xfrm>
            <a:off x="5224137" y="182880"/>
            <a:ext cx="6784952" cy="4296120"/>
          </a:xfrm>
          <a:prstGeom prst="roundRect">
            <a:avLst>
              <a:gd name="adj" fmla="val 53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5352153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352153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6.27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370165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spectrum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18950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4292917"/>
          </a:xfrm>
          <a:prstGeom prst="roundRect">
            <a:avLst>
              <a:gd name="adj" fmla="val 5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hopping spread spectrum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carrier frequencies, one at a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 generator: k-bit pattern per hopping period 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table maps pattern → carrier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Synthesizer builds that carrier, source modulates 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8 → k = 3 in the book's example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History: frequency hopping patented in 1942 by Hedy Lamarr and George Antheil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4292917"/>
          </a:xfrm>
          <a:prstGeom prst="roundRect">
            <a:avLst>
              <a:gd name="adj" fmla="val 5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transmitter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180" y="694944"/>
            <a:ext cx="4595812" cy="365283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4666723"/>
          </a:xfrm>
          <a:prstGeom prst="roundRect">
            <a:avLst>
              <a:gd name="adj" fmla="val 4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selection in FHSS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4026643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329812" y="182880"/>
            <a:ext cx="4679277" cy="4666723"/>
          </a:xfrm>
          <a:prstGeom prst="roundRect">
            <a:avLst>
              <a:gd name="adj" fmla="val 4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45782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45782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87766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table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57828" y="694944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 101, 111, 001, 000, 010, 110, 011, 100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 → 700 kHz, 111 → 900 kHz, 100 → 600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Repeats after 8 hops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body text lists only 7 of the 8 patterns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4461512"/>
          </a:xfrm>
          <a:prstGeom prst="roundRect">
            <a:avLst>
              <a:gd name="adj" fmla="val 51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6.30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cycles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5593065" cy="382143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159993" y="182880"/>
            <a:ext cx="5849097" cy="4461512"/>
          </a:xfrm>
          <a:prstGeom prst="roundRect">
            <a:avLst>
              <a:gd name="adj" fmla="val 51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hopping buys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Privacy: intruder catches one hop, not the sequence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Anti-jamming: jammer blocks one hop period, not all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stations can share Bss, one frequency each per period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MFSK-type modulation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Bluetooth: 79 channels of 1 MHz, 1600 hops/s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adaptive hopping skips channels Wi-Fi is using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5310925"/>
          </a:xfrm>
          <a:prstGeom prst="roundRect">
            <a:avLst>
              <a:gd name="adj" fmla="val 43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sharing, FDM against FHSS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2863420" cy="2691854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040" y="2673935"/>
            <a:ext cx="2868740" cy="269185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7329812" y="182880"/>
            <a:ext cx="4679277" cy="5310925"/>
          </a:xfrm>
          <a:prstGeom prst="roundRect">
            <a:avLst>
              <a:gd name="adj" fmla="val 43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745782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45782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6.2.1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087766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against FDM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457828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FDM: each station keeps one band all the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FHSS: each station uses all bands, one at a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total bandwidth, different occupancy in time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2743657"/>
          </a:xfrm>
          <a:prstGeom prst="roundRect">
            <a:avLst>
              <a:gd name="adj" fmla="val 8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sequence spread spectrum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data bit replaced by n chips from a spreading code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 rate = n × bit rate → bandwidth × 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data and chips: polar NRZ, multiplied together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multiplies by the same code to recover the bit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2743657"/>
          </a:xfrm>
          <a:prstGeom prst="roundRect">
            <a:avLst>
              <a:gd name="adj" fmla="val 8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099" y="694944"/>
            <a:ext cx="6177974" cy="2103577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054553"/>
            <a:ext cx="7018916" cy="3321754"/>
          </a:xfrm>
          <a:prstGeom prst="roundRect">
            <a:avLst>
              <a:gd name="adj" fmla="val 68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182569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182569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3182569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 with the 11-chip Barker sequence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3566617"/>
            <a:ext cx="6762884" cy="2681674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7329812" y="3054553"/>
            <a:ext cx="4679277" cy="3321754"/>
          </a:xfrm>
          <a:prstGeom prst="roundRect">
            <a:avLst>
              <a:gd name="adj" fmla="val 68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7457828" y="3182569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7457828" y="3182569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8087766" y="3182569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Barker and sharing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457828" y="3566617"/>
            <a:ext cx="442324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Barker sequence, n = 11, pattern 10110111000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N → 11N, bandwidth 11 times wider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802.11b uses it at 1 and 2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Sharing: only with codes that combine and separate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is CDMA, used by 3G, Chapter 16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Deck labels this Figure 6.32: it is Figure 6.33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4212593"/>
          </a:xfrm>
          <a:prstGeom prst="roundRect">
            <a:avLst>
              <a:gd name="adj" fmla="val 54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33141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3314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6.1-6.2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53765" y="310896"/>
            <a:ext cx="10827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each technique is used today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1966930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Technique</a:t>
            </a:r>
          </a:p>
        </p:txBody>
      </p:sp>
      <p:sp>
        <p:nvSpPr>
          <p:cNvPr id="8" name="Shape 8"/>
          <p:cNvSpPr/>
          <p:nvPr/>
        </p:nvSpPr>
        <p:spPr>
          <a:xfrm>
            <a:off x="2277826" y="694944"/>
            <a:ext cx="4859475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341834" y="758952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in</a:t>
            </a:r>
          </a:p>
        </p:txBody>
      </p:sp>
      <p:sp>
        <p:nvSpPr>
          <p:cNvPr id="10" name="Shape 10"/>
          <p:cNvSpPr/>
          <p:nvPr/>
        </p:nvSpPr>
        <p:spPr>
          <a:xfrm>
            <a:off x="7137301" y="694944"/>
            <a:ext cx="474377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201309" y="758952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</a:t>
            </a:r>
          </a:p>
        </p:txBody>
      </p:sp>
      <p:sp>
        <p:nvSpPr>
          <p:cNvPr id="14" name="Shape 14"/>
          <p:cNvSpPr/>
          <p:nvPr/>
        </p:nvSpPr>
        <p:spPr>
          <a:xfrm>
            <a:off x="2277826" y="1029252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2341834" y="1093260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and FM broadcast, cable TV, DSL subcarriers</a:t>
            </a:r>
          </a:p>
        </p:txBody>
      </p:sp>
      <p:sp>
        <p:nvSpPr>
          <p:cNvPr id="16" name="Shape 16"/>
          <p:cNvSpPr/>
          <p:nvPr/>
        </p:nvSpPr>
        <p:spPr>
          <a:xfrm>
            <a:off x="7137301" y="1029252"/>
            <a:ext cx="47437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201309" y="1093260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filters, guard bands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1966930" cy="540601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1838914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OFDM, OFDMA</a:t>
            </a:r>
          </a:p>
        </p:txBody>
      </p:sp>
      <p:sp>
        <p:nvSpPr>
          <p:cNvPr id="20" name="Shape 20"/>
          <p:cNvSpPr/>
          <p:nvPr/>
        </p:nvSpPr>
        <p:spPr>
          <a:xfrm>
            <a:off x="2277826" y="1363561"/>
            <a:ext cx="4859475" cy="540601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2341834" y="1427569"/>
            <a:ext cx="4731459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Wi-Fi, LTE, NR, DVB</a:t>
            </a:r>
          </a:p>
        </p:txBody>
      </p:sp>
      <p:sp>
        <p:nvSpPr>
          <p:cNvPr id="22" name="Shape 22"/>
          <p:cNvSpPr/>
          <p:nvPr/>
        </p:nvSpPr>
        <p:spPr>
          <a:xfrm>
            <a:off x="7137301" y="1363561"/>
            <a:ext cx="4743773" cy="540601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7201309" y="1427569"/>
            <a:ext cx="4615757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 built with orthogonal subcarriers, no guard bands between them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904162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968170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WDM, DWDM</a:t>
            </a:r>
          </a:p>
        </p:txBody>
      </p:sp>
      <p:sp>
        <p:nvSpPr>
          <p:cNvPr id="26" name="Shape 26"/>
          <p:cNvSpPr/>
          <p:nvPr/>
        </p:nvSpPr>
        <p:spPr>
          <a:xfrm>
            <a:off x="2277826" y="1904162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2341834" y="1968170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long-haul and metro fibre</a:t>
            </a:r>
          </a:p>
        </p:txBody>
      </p:sp>
      <p:sp>
        <p:nvSpPr>
          <p:cNvPr id="28" name="Shape 28"/>
          <p:cNvSpPr/>
          <p:nvPr/>
        </p:nvSpPr>
        <p:spPr>
          <a:xfrm>
            <a:off x="7137301" y="1904162"/>
            <a:ext cx="47437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201309" y="1968170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dozens of wavelengths on one fibre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238470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302478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TDM</a:t>
            </a:r>
          </a:p>
        </p:txBody>
      </p:sp>
      <p:sp>
        <p:nvSpPr>
          <p:cNvPr id="32" name="Shape 32"/>
          <p:cNvSpPr/>
          <p:nvPr/>
        </p:nvSpPr>
        <p:spPr>
          <a:xfrm>
            <a:off x="2277826" y="2238470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2341834" y="2302478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T-1 and E-1 carriers, 2G voice, NR slot structure</a:t>
            </a:r>
          </a:p>
        </p:txBody>
      </p:sp>
      <p:sp>
        <p:nvSpPr>
          <p:cNvPr id="34" name="Shape 34"/>
          <p:cNvSpPr/>
          <p:nvPr/>
        </p:nvSpPr>
        <p:spPr>
          <a:xfrm>
            <a:off x="7137301" y="2238470"/>
            <a:ext cx="47437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201309" y="2302478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 is the address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572779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636787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</a:t>
            </a:r>
          </a:p>
        </p:txBody>
      </p:sp>
      <p:sp>
        <p:nvSpPr>
          <p:cNvPr id="38" name="Shape 38"/>
          <p:cNvSpPr/>
          <p:nvPr/>
        </p:nvSpPr>
        <p:spPr>
          <a:xfrm>
            <a:off x="2277826" y="2572779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2341834" y="2636787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packet switching, Ethernet, IP</a:t>
            </a:r>
          </a:p>
        </p:txBody>
      </p:sp>
      <p:sp>
        <p:nvSpPr>
          <p:cNvPr id="40" name="Shape 40"/>
          <p:cNvSpPr/>
          <p:nvPr/>
        </p:nvSpPr>
        <p:spPr>
          <a:xfrm>
            <a:off x="7137301" y="2572779"/>
            <a:ext cx="47437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7201309" y="2636787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in the header, no reserved slot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907087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971095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</a:t>
            </a:r>
          </a:p>
        </p:txBody>
      </p:sp>
      <p:sp>
        <p:nvSpPr>
          <p:cNvPr id="44" name="Shape 44"/>
          <p:cNvSpPr/>
          <p:nvPr/>
        </p:nvSpPr>
        <p:spPr>
          <a:xfrm>
            <a:off x="2277826" y="2907087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2341834" y="2971095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Bluetooth, Bluetooth Low Energy</a:t>
            </a:r>
          </a:p>
        </p:txBody>
      </p:sp>
      <p:sp>
        <p:nvSpPr>
          <p:cNvPr id="46" name="Shape 46"/>
          <p:cNvSpPr/>
          <p:nvPr/>
        </p:nvSpPr>
        <p:spPr>
          <a:xfrm>
            <a:off x="7137301" y="2907087"/>
            <a:ext cx="47437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7201309" y="2971095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 × 1 MHz, 1600 hops/s, adaptive hopping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241396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305404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</a:t>
            </a:r>
          </a:p>
        </p:txBody>
      </p:sp>
      <p:sp>
        <p:nvSpPr>
          <p:cNvPr id="50" name="Shape 50"/>
          <p:cNvSpPr/>
          <p:nvPr/>
        </p:nvSpPr>
        <p:spPr>
          <a:xfrm>
            <a:off x="2277826" y="3241396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2341834" y="3305404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802.11b at 1 and 2 Mbps, GPS</a:t>
            </a:r>
          </a:p>
        </p:txBody>
      </p:sp>
      <p:sp>
        <p:nvSpPr>
          <p:cNvPr id="52" name="Shape 52"/>
          <p:cNvSpPr/>
          <p:nvPr/>
        </p:nvSpPr>
        <p:spPr>
          <a:xfrm>
            <a:off x="7137301" y="3241396"/>
            <a:ext cx="47437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201309" y="3305404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11-chip Barker code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3575704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3639712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CDMA</a:t>
            </a:r>
          </a:p>
        </p:txBody>
      </p:sp>
      <p:sp>
        <p:nvSpPr>
          <p:cNvPr id="56" name="Shape 56"/>
          <p:cNvSpPr/>
          <p:nvPr/>
        </p:nvSpPr>
        <p:spPr>
          <a:xfrm>
            <a:off x="2277826" y="3575704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2341834" y="3639712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3G cellular</a:t>
            </a:r>
          </a:p>
        </p:txBody>
      </p:sp>
      <p:sp>
        <p:nvSpPr>
          <p:cNvPr id="58" name="Shape 58"/>
          <p:cNvSpPr/>
          <p:nvPr/>
        </p:nvSpPr>
        <p:spPr>
          <a:xfrm>
            <a:off x="7137301" y="3575704"/>
            <a:ext cx="47437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7201309" y="3639712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 with codes that allow sharing</a:t>
            </a:r>
          </a:p>
        </p:txBody>
      </p:sp>
      <p:sp>
        <p:nvSpPr>
          <p:cNvPr id="60" name="Text 60"/>
          <p:cNvSpPr txBox="1"/>
          <p:nvPr/>
        </p:nvSpPr>
        <p:spPr>
          <a:xfrm>
            <a:off x="310896" y="4001452"/>
            <a:ext cx="11570178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it as one line of descent: divide the resource, or spread and share it. The choice follows the medium and the threat, not the theory.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4317473"/>
          </a:xfrm>
          <a:prstGeom prst="roundRect">
            <a:avLst>
              <a:gd name="adj" fmla="val 52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0486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0486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Errata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25487" y="310896"/>
            <a:ext cx="108555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Corrections to the printed slides and textbook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3123948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</a:t>
            </a:r>
          </a:p>
        </p:txBody>
      </p:sp>
      <p:sp>
        <p:nvSpPr>
          <p:cNvPr id="8" name="Shape 8"/>
          <p:cNvSpPr/>
          <p:nvPr/>
        </p:nvSpPr>
        <p:spPr>
          <a:xfrm>
            <a:off x="3434844" y="694944"/>
            <a:ext cx="3818159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498852" y="758952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</a:t>
            </a:r>
          </a:p>
        </p:txBody>
      </p:sp>
      <p:sp>
        <p:nvSpPr>
          <p:cNvPr id="10" name="Shape 10"/>
          <p:cNvSpPr/>
          <p:nvPr/>
        </p:nvSpPr>
        <p:spPr>
          <a:xfrm>
            <a:off x="7253003" y="694944"/>
            <a:ext cx="4628071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317011" y="758952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Corrected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312394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headings</a:t>
            </a:r>
          </a:p>
        </p:txBody>
      </p:sp>
      <p:sp>
        <p:nvSpPr>
          <p:cNvPr id="14" name="Shape 14"/>
          <p:cNvSpPr/>
          <p:nvPr/>
        </p:nvSpPr>
        <p:spPr>
          <a:xfrm>
            <a:off x="3434844" y="1029252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498852" y="1093260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6.6.1, 6.6.2, 6.6.3</a:t>
            </a:r>
          </a:p>
        </p:txBody>
      </p:sp>
      <p:sp>
        <p:nvSpPr>
          <p:cNvPr id="16" name="Shape 16"/>
          <p:cNvSpPr/>
          <p:nvPr/>
        </p:nvSpPr>
        <p:spPr>
          <a:xfrm>
            <a:off x="7253003" y="1029252"/>
            <a:ext cx="4628071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317011" y="1093260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6.1.1, 6.1.2, 6.1.3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312394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6.11</a:t>
            </a:r>
          </a:p>
        </p:txBody>
      </p:sp>
      <p:sp>
        <p:nvSpPr>
          <p:cNvPr id="20" name="Shape 20"/>
          <p:cNvSpPr/>
          <p:nvPr/>
        </p:nvSpPr>
        <p:spPr>
          <a:xfrm>
            <a:off x="3434844" y="1363561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3498852" y="1427569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duration 10 ms</a:t>
            </a:r>
          </a:p>
        </p:txBody>
      </p:sp>
      <p:sp>
        <p:nvSpPr>
          <p:cNvPr id="22" name="Shape 22"/>
          <p:cNvSpPr/>
          <p:nvPr/>
        </p:nvSpPr>
        <p:spPr>
          <a:xfrm>
            <a:off x="7253003" y="1363561"/>
            <a:ext cx="4628071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7317011" y="1427569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μs, 1/100,000 s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697869"/>
            <a:ext cx="312394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761877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DS-3 rate, body text</a:t>
            </a:r>
          </a:p>
        </p:txBody>
      </p:sp>
      <p:sp>
        <p:nvSpPr>
          <p:cNvPr id="26" name="Shape 26"/>
          <p:cNvSpPr/>
          <p:nvPr/>
        </p:nvSpPr>
        <p:spPr>
          <a:xfrm>
            <a:off x="3434844" y="1697869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498852" y="1761877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44.376 Mbps</a:t>
            </a:r>
          </a:p>
        </p:txBody>
      </p:sp>
      <p:sp>
        <p:nvSpPr>
          <p:cNvPr id="28" name="Shape 28"/>
          <p:cNvSpPr/>
          <p:nvPr/>
        </p:nvSpPr>
        <p:spPr>
          <a:xfrm>
            <a:off x="7253003" y="1697869"/>
            <a:ext cx="4628071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317011" y="1761877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44.736 Mbps, as in Table 6.1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032178"/>
            <a:ext cx="312394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096186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pattern, body text</a:t>
            </a:r>
          </a:p>
        </p:txBody>
      </p:sp>
      <p:sp>
        <p:nvSpPr>
          <p:cNvPr id="32" name="Shape 32"/>
          <p:cNvSpPr/>
          <p:nvPr/>
        </p:nvSpPr>
        <p:spPr>
          <a:xfrm>
            <a:off x="3434844" y="2032178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3498852" y="2096186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patterns listed</a:t>
            </a:r>
          </a:p>
        </p:txBody>
      </p:sp>
      <p:sp>
        <p:nvSpPr>
          <p:cNvPr id="34" name="Shape 34"/>
          <p:cNvSpPr/>
          <p:nvPr/>
        </p:nvSpPr>
        <p:spPr>
          <a:xfrm>
            <a:off x="7253003" y="2032178"/>
            <a:ext cx="4628071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317011" y="2096186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patterns, M = 8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366486"/>
            <a:ext cx="312394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430494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 example caption</a:t>
            </a:r>
          </a:p>
        </p:txBody>
      </p:sp>
      <p:sp>
        <p:nvSpPr>
          <p:cNvPr id="38" name="Shape 38"/>
          <p:cNvSpPr/>
          <p:nvPr/>
        </p:nvSpPr>
        <p:spPr>
          <a:xfrm>
            <a:off x="3434844" y="2366486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3498852" y="2430494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6.32</a:t>
            </a:r>
          </a:p>
        </p:txBody>
      </p:sp>
      <p:sp>
        <p:nvSpPr>
          <p:cNvPr id="40" name="Shape 40"/>
          <p:cNvSpPr/>
          <p:nvPr/>
        </p:nvSpPr>
        <p:spPr>
          <a:xfrm>
            <a:off x="7253003" y="2366486"/>
            <a:ext cx="4628071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7317011" y="2430494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6.33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700795"/>
            <a:ext cx="312394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764803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6.19 to 6.21</a:t>
            </a:r>
          </a:p>
        </p:txBody>
      </p:sp>
      <p:sp>
        <p:nvSpPr>
          <p:cNvPr id="44" name="Shape 44"/>
          <p:cNvSpPr/>
          <p:nvPr/>
        </p:nvSpPr>
        <p:spPr>
          <a:xfrm>
            <a:off x="3434844" y="2700795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3498852" y="2764803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from the deck</a:t>
            </a:r>
          </a:p>
        </p:txBody>
      </p:sp>
      <p:sp>
        <p:nvSpPr>
          <p:cNvPr id="46" name="Shape 46"/>
          <p:cNvSpPr/>
          <p:nvPr/>
        </p:nvSpPr>
        <p:spPr>
          <a:xfrm>
            <a:off x="7253003" y="2700795"/>
            <a:ext cx="4628071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7317011" y="2764803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recovered from the textbook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035103"/>
            <a:ext cx="312394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099111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6.2, E lines</a:t>
            </a:r>
          </a:p>
        </p:txBody>
      </p:sp>
      <p:sp>
        <p:nvSpPr>
          <p:cNvPr id="50" name="Shape 50"/>
          <p:cNvSpPr/>
          <p:nvPr/>
        </p:nvSpPr>
        <p:spPr>
          <a:xfrm>
            <a:off x="3434844" y="3035103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3498852" y="3099111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from the deck</a:t>
            </a:r>
          </a:p>
        </p:txBody>
      </p:sp>
      <p:sp>
        <p:nvSpPr>
          <p:cNvPr id="52" name="Shape 52"/>
          <p:cNvSpPr/>
          <p:nvPr/>
        </p:nvSpPr>
        <p:spPr>
          <a:xfrm>
            <a:off x="7253003" y="3035103"/>
            <a:ext cx="4628071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317011" y="3099111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added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3369412"/>
            <a:ext cx="312394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3433420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 text</a:t>
            </a:r>
          </a:p>
        </p:txBody>
      </p:sp>
      <p:sp>
        <p:nvSpPr>
          <p:cNvPr id="56" name="Shape 56"/>
          <p:cNvSpPr/>
          <p:nvPr/>
        </p:nvSpPr>
        <p:spPr>
          <a:xfrm>
            <a:off x="3434844" y="3369412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3498852" y="3433420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from the deck</a:t>
            </a:r>
          </a:p>
        </p:txBody>
      </p:sp>
      <p:sp>
        <p:nvSpPr>
          <p:cNvPr id="58" name="Shape 58"/>
          <p:cNvSpPr/>
          <p:nvPr/>
        </p:nvSpPr>
        <p:spPr>
          <a:xfrm>
            <a:off x="7253003" y="3369412"/>
            <a:ext cx="4628071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7317011" y="3433420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added, including addressing</a:t>
            </a:r>
          </a:p>
        </p:txBody>
      </p:sp>
      <p:sp>
        <p:nvSpPr>
          <p:cNvPr id="60" name="Shape 60"/>
          <p:cNvSpPr/>
          <p:nvPr/>
        </p:nvSpPr>
        <p:spPr>
          <a:xfrm>
            <a:off x="310896" y="3703720"/>
            <a:ext cx="312394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374904" y="3767728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6.24</a:t>
            </a:r>
          </a:p>
        </p:txBody>
      </p:sp>
      <p:sp>
        <p:nvSpPr>
          <p:cNvPr id="62" name="Shape 62"/>
          <p:cNvSpPr/>
          <p:nvPr/>
        </p:nvSpPr>
        <p:spPr>
          <a:xfrm>
            <a:off x="3434844" y="3703720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3498852" y="3767728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 output drawn as a waveform</a:t>
            </a:r>
          </a:p>
        </p:txBody>
      </p:sp>
      <p:sp>
        <p:nvSpPr>
          <p:cNvPr id="64" name="Shape 64"/>
          <p:cNvSpPr/>
          <p:nvPr/>
        </p:nvSpPr>
        <p:spPr>
          <a:xfrm>
            <a:off x="7253003" y="3703720"/>
            <a:ext cx="4628071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7317011" y="3767728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 comes after TDM, once</a:t>
            </a:r>
          </a:p>
        </p:txBody>
      </p:sp>
      <p:sp>
        <p:nvSpPr>
          <p:cNvPr id="66" name="Shape 66"/>
          <p:cNvSpPr/>
          <p:nvPr/>
        </p:nvSpPr>
        <p:spPr>
          <a:xfrm>
            <a:off x="310896" y="4038028"/>
            <a:ext cx="312394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7" name="Text 67"/>
          <p:cNvSpPr txBox="1"/>
          <p:nvPr/>
        </p:nvSpPr>
        <p:spPr>
          <a:xfrm>
            <a:off x="374904" y="4102036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2G example</a:t>
            </a:r>
          </a:p>
        </p:txBody>
      </p:sp>
      <p:sp>
        <p:nvSpPr>
          <p:cNvPr id="68" name="Shape 68"/>
          <p:cNvSpPr/>
          <p:nvPr/>
        </p:nvSpPr>
        <p:spPr>
          <a:xfrm>
            <a:off x="3434844" y="4038028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9" name="Text 69"/>
          <p:cNvSpPr txBox="1"/>
          <p:nvPr/>
        </p:nvSpPr>
        <p:spPr>
          <a:xfrm>
            <a:off x="3498852" y="4102036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kHz, 6 slots only</a:t>
            </a:r>
          </a:p>
        </p:txBody>
      </p:sp>
      <p:sp>
        <p:nvSpPr>
          <p:cNvPr id="70" name="Shape 70"/>
          <p:cNvSpPr/>
          <p:nvPr/>
        </p:nvSpPr>
        <p:spPr>
          <a:xfrm>
            <a:off x="7253003" y="4038028"/>
            <a:ext cx="4628071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1" name="Text 71"/>
          <p:cNvSpPr txBox="1"/>
          <p:nvPr/>
        </p:nvSpPr>
        <p:spPr>
          <a:xfrm>
            <a:off x="7317011" y="4102036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D-AMPS 30 kHz 6 slots, GSM 200 kHz 8 slots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3907633"/>
          </a:xfrm>
          <a:prstGeom prst="roundRect">
            <a:avLst>
              <a:gd name="adj" fmla="val 58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65299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288794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Multiplexing: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family tree, FDM to CDM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https://en.wikipedia.org/wiki/Multiplexing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FDM: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 bands, and DSL as a modern case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https://en.wikipedia.org/wiki/Frequency-division_multiplexing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Channel access method: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FDMA, TDMA, CDMA, OFDMA compared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https://en.wikipedia.org/wiki/Channel_access_method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TDM: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and statistical, with T-carrier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https://en.wikipedia.org/wiki/Time-division_multiplexing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WDM: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CWDM and DWDM grids on fibre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https://en.wikipedia.org/wiki/Wavelength-division_multiplexing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3907633"/>
          </a:xfrm>
          <a:prstGeom prst="roundRect">
            <a:avLst>
              <a:gd name="adj" fmla="val 58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242412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spectrum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3267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MathWorks, Bluetooth and WLAN coexistence: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hopping against a 22 MHz DSSS channel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/>
              </a:rPr>
              <a:t>https://www.mathworks.com/help/wlan/ug/bluetooth_wlan_coexistence.html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Times, avoiding interference in the 2.4 GHz band: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Barker, CCK, and hopping in one place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/>
              </a:rPr>
              <a:t>https://www.eetimes.com/avoiding-interference-in-the-2-4-ghz-ism-band/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WebSDR, University of Twente: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FDM on a live waterfall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/>
              </a:rPr>
              <a:t>http://websdr.ewi.utwente.nl:8901/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OFDMA: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FDM went after guard bands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/>
              </a:rPr>
              <a:t>https://en.wikipedia.org/wiki/Orthogonal_frequency-division_multiple_access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2026-08-31T03:06:25Z</dcterms:created>
  <dcterms:modified xsi:type="dcterms:W3CDTF">2026-08-31T03:06:25Z</dcterms:modified>
</cp:coreProperties>
</file>