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8"/>
  </p:notesMasterIdLst>
  <p:sldIdLst>
    <p:sldId id="256" r:id="rId2"/>
    <p:sldId id="289" r:id="rId3"/>
    <p:sldId id="290" r:id="rId4"/>
    <p:sldId id="291" r:id="rId5"/>
    <p:sldId id="302" r:id="rId6"/>
    <p:sldId id="303" r:id="rId7"/>
    <p:sldId id="304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7" r:id="rId18"/>
    <p:sldId id="318" r:id="rId19"/>
    <p:sldId id="316" r:id="rId20"/>
    <p:sldId id="319" r:id="rId21"/>
    <p:sldId id="320" r:id="rId22"/>
    <p:sldId id="321" r:id="rId23"/>
    <p:sldId id="322" r:id="rId24"/>
    <p:sldId id="323" r:id="rId25"/>
    <p:sldId id="324" r:id="rId26"/>
    <p:sldId id="283" r:id="rId27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Lucida Sans" pitchFamily="34" charset="0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Lucida Sans" pitchFamily="34" charset="0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Lucida Sans" pitchFamily="34" charset="0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Lucida Sans" pitchFamily="34" charset="0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Lucida Sans" pitchFamily="34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Lucida Sans" pitchFamily="34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Lucida Sans" pitchFamily="34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Lucida Sans" pitchFamily="34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Lucida Sans" pitchFamily="34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A500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7184" autoAdjust="0"/>
  </p:normalViewPr>
  <p:slideViewPr>
    <p:cSldViewPr>
      <p:cViewPr varScale="1">
        <p:scale>
          <a:sx n="101" d="100"/>
          <a:sy n="101" d="100"/>
        </p:scale>
        <p:origin x="-5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6" y="1733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234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745" y="0"/>
            <a:ext cx="2945341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9220A-C6AB-401A-8411-1E5DD692F5DB}" type="datetimeFigureOut">
              <a:rPr lang="ko-KR" altLang="en-US" smtClean="0"/>
              <a:pPr/>
              <a:t>2013-06-11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6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745" y="9428164"/>
            <a:ext cx="2945341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8D5BB-20B4-4A05-A3F8-7E48D0B7AD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9839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8D5BB-20B4-4A05-A3F8-7E48D0B7AD6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528763"/>
            <a:ext cx="9251950" cy="1800225"/>
          </a:xfrm>
          <a:prstGeom prst="rect">
            <a:avLst/>
          </a:prstGeom>
          <a:solidFill>
            <a:srgbClr val="D1C2BD">
              <a:alpha val="3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a typeface="굴림" charset="-127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1590675"/>
            <a:ext cx="3563938" cy="215900"/>
          </a:xfrm>
          <a:prstGeom prst="rect">
            <a:avLst/>
          </a:prstGeom>
          <a:solidFill>
            <a:srgbClr val="94141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a typeface="굴림" charset="-127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63938" y="1590675"/>
            <a:ext cx="55800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ea typeface="굴림" charset="-127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7430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 dirty="0" smtClean="0"/>
              <a:t>Click to edit Master title style</a:t>
            </a:r>
            <a:endParaRPr lang="ko-KR" altLang="en-US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00588"/>
            <a:ext cx="6400800" cy="1464716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grpSp>
        <p:nvGrpSpPr>
          <p:cNvPr id="2" name="그룹 1"/>
          <p:cNvGrpSpPr/>
          <p:nvPr userDrawn="1"/>
        </p:nvGrpSpPr>
        <p:grpSpPr>
          <a:xfrm>
            <a:off x="3270920" y="6335250"/>
            <a:ext cx="2602160" cy="446313"/>
            <a:chOff x="2617912" y="6335250"/>
            <a:chExt cx="2602160" cy="446313"/>
          </a:xfrm>
        </p:grpSpPr>
        <p:pic>
          <p:nvPicPr>
            <p:cNvPr id="7" name="Picture 431" descr="D:\KJIN\CCS\Logo\templete\ccslab_logo.jp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6335250"/>
              <a:ext cx="1296144" cy="446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C:\Users\ccs\Downloads\logo%26ui(2)\globalsymbol_eng2_large.gif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7912" y="6363453"/>
              <a:ext cx="1224135" cy="402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latin typeface="+mj-lt"/>
              </a:defRPr>
            </a:lvl1pPr>
          </a:lstStyle>
          <a:p>
            <a:r>
              <a:rPr lang="en-US" altLang="ko-KR" dirty="0" smtClean="0"/>
              <a:t>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Times New Roman" pitchFamily="18" charset="0"/>
                <a:cs typeface="Times New Roman" pitchFamily="18" charset="0"/>
              </a:defRPr>
            </a:lvl1pPr>
            <a:lvl2pPr>
              <a:defRPr sz="1800">
                <a:latin typeface="Times New Roman" pitchFamily="18" charset="0"/>
                <a:cs typeface="Times New Roman" pitchFamily="18" charset="0"/>
              </a:defRPr>
            </a:lvl2pPr>
            <a:lvl3pPr>
              <a:defRPr sz="1600">
                <a:latin typeface="Times New Roman" pitchFamily="18" charset="0"/>
                <a:cs typeface="Times New Roman" pitchFamily="18" charset="0"/>
              </a:defRPr>
            </a:lvl3pPr>
            <a:lvl4pPr>
              <a:defRPr sz="1400">
                <a:latin typeface="Times New Roman" pitchFamily="18" charset="0"/>
                <a:cs typeface="Times New Roman" pitchFamily="18" charset="0"/>
              </a:defRPr>
            </a:lvl4pPr>
            <a:lvl5pPr>
              <a:defRPr sz="14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altLang="ko-KR" dirty="0" smtClean="0"/>
              <a:t>Click to edit Master text styles</a:t>
            </a:r>
          </a:p>
          <a:p>
            <a:pPr lvl="1"/>
            <a:r>
              <a:rPr lang="en-US" altLang="ko-KR" dirty="0" smtClean="0"/>
              <a:t>Second level</a:t>
            </a:r>
          </a:p>
          <a:p>
            <a:pPr lvl="2"/>
            <a:r>
              <a:rPr lang="en-US" altLang="ko-KR" dirty="0" smtClean="0"/>
              <a:t>Third level</a:t>
            </a:r>
          </a:p>
          <a:p>
            <a:pPr lvl="3"/>
            <a:r>
              <a:rPr lang="en-US" altLang="ko-KR" dirty="0" smtClean="0"/>
              <a:t>Fourth level</a:t>
            </a:r>
          </a:p>
          <a:p>
            <a:pPr lvl="4"/>
            <a:r>
              <a:rPr lang="en-US" altLang="ko-KR" dirty="0" smtClean="0"/>
              <a:t>Fifth level</a:t>
            </a:r>
            <a:endParaRPr lang="ko-KR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830888" y="6473080"/>
            <a:ext cx="2133600" cy="268288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87502-9934-4408-BC09-FA8458D3735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8DFE9-28DC-49EA-B0DC-FCDF4C3BE64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0" y="1412875"/>
            <a:ext cx="370363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9388" y="1412875"/>
            <a:ext cx="3705225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D173A-F3AC-42DD-BDE6-018B0296DF1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E02A7-8F56-4923-903B-3BBF90FB250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8AC6D-4571-4ABF-B875-4824335A307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3752F-C0BD-4A7F-853C-DE75E45A671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DA583-2994-4E25-BCB3-41AD309E145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ko-KR" noProof="0" smtClean="0"/>
              <a:t>Click icon to add picture</a:t>
            </a:r>
            <a:endParaRPr lang="ko-KR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9590B-A057-4888-82C9-B1BE17B300A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32266-51CA-4FDE-9A7E-0E9DDD5AF47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5488" y="274638"/>
            <a:ext cx="1889125" cy="6034087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3350" y="274638"/>
            <a:ext cx="5519738" cy="6034087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6C11D-E582-4832-AF6A-272AD9E54BF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0" y="274638"/>
            <a:ext cx="7561263" cy="706437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03350" y="1412875"/>
            <a:ext cx="7561263" cy="4895850"/>
          </a:xfrm>
        </p:spPr>
        <p:txBody>
          <a:bodyPr/>
          <a:lstStyle/>
          <a:p>
            <a:pPr lvl="0"/>
            <a:r>
              <a:rPr lang="en-US" altLang="ko-KR" noProof="0" smtClean="0"/>
              <a:t>Click icon to add table</a:t>
            </a:r>
            <a:endParaRPr lang="ko-KR" alt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0EAAE-7A5E-4AC8-92D5-602CC331FD0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0" y="274638"/>
            <a:ext cx="7561263" cy="706437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03350" y="1412875"/>
            <a:ext cx="3703638" cy="4895850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9388" y="1412875"/>
            <a:ext cx="3705225" cy="4895850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196EE-3082-4EAB-9F7D-2C7E9496E75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-9525" y="125413"/>
            <a:ext cx="9251950" cy="1052512"/>
          </a:xfrm>
          <a:prstGeom prst="rect">
            <a:avLst/>
          </a:prstGeom>
          <a:solidFill>
            <a:srgbClr val="D1C2BD">
              <a:alpha val="3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274638"/>
            <a:ext cx="7561263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dirty="0" smtClean="0"/>
              <a:t>Click to edit Master title style</a:t>
            </a:r>
            <a:endParaRPr lang="ko-KR" altLang="en-US" dirty="0" smtClean="0"/>
          </a:p>
        </p:txBody>
      </p:sp>
      <p:sp>
        <p:nvSpPr>
          <p:cNvPr id="103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03350" y="1412875"/>
            <a:ext cx="7561263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dirty="0" smtClean="0"/>
              <a:t>Click to edit Master text styles</a:t>
            </a:r>
          </a:p>
          <a:p>
            <a:pPr lvl="1"/>
            <a:r>
              <a:rPr lang="en-US" altLang="ko-KR" dirty="0" smtClean="0"/>
              <a:t>Second level</a:t>
            </a:r>
          </a:p>
          <a:p>
            <a:pPr lvl="2"/>
            <a:r>
              <a:rPr lang="en-US" altLang="ko-KR" dirty="0" smtClean="0"/>
              <a:t>Third level</a:t>
            </a:r>
          </a:p>
          <a:p>
            <a:pPr lvl="3"/>
            <a:r>
              <a:rPr lang="en-US" altLang="ko-KR" dirty="0" smtClean="0"/>
              <a:t>Fourth level</a:t>
            </a:r>
          </a:p>
          <a:p>
            <a:pPr lvl="4"/>
            <a:r>
              <a:rPr lang="en-US" altLang="ko-KR" dirty="0" smtClean="0"/>
              <a:t>Fifth level</a:t>
            </a:r>
            <a:endParaRPr lang="ko-KR" altLang="en-US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30888" y="6473825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j-lt"/>
                <a:ea typeface="산돌고딕 M" pitchFamily="18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7FE4CFBC-87AC-4237-B4F9-0239EECD4A3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  <p:grpSp>
        <p:nvGrpSpPr>
          <p:cNvPr id="1032" name="Group 6"/>
          <p:cNvGrpSpPr>
            <a:grpSpLocks/>
          </p:cNvGrpSpPr>
          <p:nvPr/>
        </p:nvGrpSpPr>
        <p:grpSpPr bwMode="auto">
          <a:xfrm>
            <a:off x="0" y="0"/>
            <a:ext cx="1187450" cy="6858000"/>
            <a:chOff x="0" y="0"/>
            <a:chExt cx="748" cy="4320"/>
          </a:xfrm>
        </p:grpSpPr>
        <p:graphicFrame>
          <p:nvGraphicFramePr>
            <p:cNvPr id="1026" name="Object 7"/>
            <p:cNvGraphicFramePr>
              <a:graphicFrameLocks noChangeAspect="1"/>
            </p:cNvGraphicFramePr>
            <p:nvPr/>
          </p:nvGraphicFramePr>
          <p:xfrm>
            <a:off x="0" y="0"/>
            <a:ext cx="748" cy="1622"/>
          </p:xfrm>
          <a:graphic>
            <a:graphicData uri="http://schemas.openxmlformats.org/presentationml/2006/ole">
              <p:oleObj spid="_x0000_s1467" name="비트맵 이미지" r:id="rId16" imgW="6287378" imgH="12590476" progId="PBrush">
                <p:embed/>
              </p:oleObj>
            </a:graphicData>
          </a:graphic>
        </p:graphicFrame>
        <p:pic>
          <p:nvPicPr>
            <p:cNvPr id="1034" name="Picture 8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0" y="1491"/>
              <a:ext cx="748" cy="2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Picture 5" descr="C:\Users\ccs\Downloads\logo%26ui(2)\globalsymbol_eng2_large.gif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9" y="6363453"/>
            <a:ext cx="1224135" cy="40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55" name="Picture 431" descr="D:\KJIN\CCS\Logo\templete\ccslab_logo.jpg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335250"/>
            <a:ext cx="1296144" cy="44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+mj-lt"/>
          <a:ea typeface="산돌고딕 M" pitchFamily="18" charset="-127"/>
          <a:cs typeface="Times New Roman" pitchFamily="18" charset="0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3700">
          <a:solidFill>
            <a:schemeClr val="tx2"/>
          </a:solidFill>
          <a:latin typeface="Lucida Sans" pitchFamily="34" charset="0"/>
          <a:ea typeface="굴림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j-lt"/>
          <a:ea typeface="산돌고딕 M" pitchFamily="18" charset="-127"/>
          <a:cs typeface="Times New Roman" pitchFamily="18" charset="0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j-lt"/>
          <a:ea typeface="산돌고딕 M" pitchFamily="18" charset="-127"/>
          <a:cs typeface="Times New Roman" pitchFamily="18" charset="0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j-lt"/>
          <a:ea typeface="산돌고딕 M" pitchFamily="18" charset="-127"/>
          <a:cs typeface="Times New Roman" pitchFamily="18" charset="0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j-lt"/>
          <a:ea typeface="산돌고딕 M" pitchFamily="18" charset="-127"/>
          <a:cs typeface="Times New Roman" pitchFamily="18" charset="0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j-lt"/>
          <a:ea typeface="산돌고딕 M" pitchFamily="18" charset="-127"/>
          <a:cs typeface="Times New Roman" pitchFamily="18" charset="0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/>
          <a:lstStyle/>
          <a:p>
            <a:r>
              <a:rPr lang="en-US" altLang="ko-KR" sz="3200" b="1" dirty="0" err="1" smtClean="0"/>
              <a:t>EasyTracker</a:t>
            </a:r>
            <a:r>
              <a:rPr lang="en-US" altLang="ko-KR" sz="3200" b="1" dirty="0" smtClean="0"/>
              <a:t>: Automatic Transit Tracking, Mapping, and Arrival Time Prediction Using </a:t>
            </a:r>
            <a:r>
              <a:rPr lang="en-US" altLang="ko-KR" sz="3200" b="1" dirty="0" err="1" smtClean="0"/>
              <a:t>Smartphones</a:t>
            </a:r>
            <a:endParaRPr lang="ko-KR" altLang="en-US" sz="105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923928" y="3789040"/>
            <a:ext cx="485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err="1" smtClean="0"/>
              <a:t>SeonMi</a:t>
            </a:r>
            <a:r>
              <a:rPr lang="en-US" altLang="ko-KR" dirty="0" smtClean="0"/>
              <a:t> Lee</a:t>
            </a:r>
          </a:p>
          <a:p>
            <a:pPr algn="r"/>
            <a:r>
              <a:rPr lang="en-US" altLang="ko-KR" dirty="0" smtClean="0"/>
              <a:t>2012010714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Introduction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Transit information is developed</a:t>
            </a:r>
          </a:p>
          <a:p>
            <a:pPr lvl="1"/>
            <a:r>
              <a:rPr lang="en-US" altLang="ko-KR" dirty="0" smtClean="0"/>
              <a:t>From the printed paper schedules to web</a:t>
            </a:r>
          </a:p>
          <a:p>
            <a:pPr lvl="1"/>
            <a:r>
              <a:rPr lang="en-US" altLang="ko-KR" dirty="0" smtClean="0"/>
              <a:t>More advanced services, such as integration with Google maps, real-time tracking and arrival time prediction is existed</a:t>
            </a:r>
            <a:endParaRPr lang="en-US" altLang="ko-KR" b="1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r>
              <a:rPr lang="en-US" altLang="ko-KR" b="1" dirty="0" smtClean="0"/>
              <a:t>Real-time transit tracking is a highly desired feature among transit riders</a:t>
            </a:r>
          </a:p>
          <a:p>
            <a:pPr lvl="1"/>
            <a:r>
              <a:rPr lang="en-US" altLang="ko-KR" dirty="0" smtClean="0"/>
              <a:t>Accurate digital route maps</a:t>
            </a:r>
          </a:p>
          <a:p>
            <a:pPr lvl="1"/>
            <a:r>
              <a:rPr lang="en-US" altLang="ko-KR" dirty="0" smtClean="0"/>
              <a:t>O</a:t>
            </a:r>
            <a:r>
              <a:rPr lang="en-US" altLang="ko-KR" dirty="0" smtClean="0"/>
              <a:t>nline tracking website</a:t>
            </a:r>
          </a:p>
          <a:p>
            <a:pPr lvl="1"/>
            <a:r>
              <a:rPr lang="en-US" altLang="ko-KR" dirty="0" smtClean="0"/>
              <a:t>A</a:t>
            </a:r>
            <a:r>
              <a:rPr lang="en-US" altLang="ko-KR" dirty="0" smtClean="0"/>
              <a:t>ccurate arrival time predictions</a:t>
            </a:r>
          </a:p>
          <a:p>
            <a:pPr lvl="1"/>
            <a:r>
              <a:rPr lang="en-US" altLang="ko-KR" dirty="0" smtClean="0"/>
              <a:t>But, for smaller transit operators hard to </a:t>
            </a:r>
            <a:r>
              <a:rPr lang="en-US" altLang="ko-KR" dirty="0" smtClean="0"/>
              <a:t>implement it</a:t>
            </a:r>
            <a:endParaRPr lang="en-US" altLang="ko-KR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pPr lvl="1"/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2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Goal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Call it </a:t>
            </a:r>
            <a:r>
              <a:rPr lang="en-US" altLang="ko-KR" b="1" dirty="0" err="1" smtClean="0"/>
              <a:t>EasyTracker</a:t>
            </a:r>
            <a:r>
              <a:rPr lang="en-US" altLang="ko-KR" b="1" dirty="0" smtClean="0"/>
              <a:t>!</a:t>
            </a:r>
          </a:p>
          <a:p>
            <a:pPr lvl="1"/>
            <a:r>
              <a:rPr lang="en-US" altLang="ko-KR" dirty="0" smtClean="0"/>
              <a:t>For the ease with which it allows transit agencies to add transit tracking to their list of services</a:t>
            </a:r>
          </a:p>
          <a:p>
            <a:pPr lvl="1"/>
            <a:endParaRPr lang="en-US" altLang="ko-KR" dirty="0" smtClean="0"/>
          </a:p>
          <a:p>
            <a:r>
              <a:rPr lang="en-US" altLang="ko-KR" b="1" dirty="0" smtClean="0"/>
              <a:t>Reduce the cost and complexity of offering services</a:t>
            </a:r>
            <a:endParaRPr lang="en-US" altLang="ko-KR" b="1" dirty="0" smtClean="0"/>
          </a:p>
          <a:p>
            <a:r>
              <a:rPr lang="en-US" altLang="ko-KR" b="1" dirty="0" smtClean="0"/>
              <a:t>Automatic system for transit tracking, mapping, and arrival time prediction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3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Background &amp; Motivation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Minimum requirement for a real-time transit tracking system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In-vehicle device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Back-office component</a:t>
            </a:r>
          </a:p>
          <a:p>
            <a:pPr lvl="1"/>
            <a:endParaRPr lang="en-US" altLang="ko-KR" b="1" dirty="0" smtClean="0"/>
          </a:p>
          <a:p>
            <a:r>
              <a:rPr lang="en-US" altLang="ko-KR" b="1" dirty="0" smtClean="0"/>
              <a:t>To make arrival time prediction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Route shape file</a:t>
            </a:r>
          </a:p>
          <a:p>
            <a:pPr lvl="1"/>
            <a:r>
              <a:rPr lang="en-US" altLang="ko-KR" dirty="0" smtClean="0"/>
              <a:t>List of stops</a:t>
            </a:r>
          </a:p>
          <a:p>
            <a:pPr lvl="1"/>
            <a:r>
              <a:rPr lang="en-US" altLang="ko-KR" dirty="0" smtClean="0"/>
              <a:t>Planned schedule</a:t>
            </a:r>
          </a:p>
          <a:p>
            <a:pPr lvl="1"/>
            <a:r>
              <a:rPr lang="en-US" altLang="ko-KR" dirty="0" smtClean="0"/>
              <a:t>Route driven by each active vehicle at all times</a:t>
            </a:r>
          </a:p>
          <a:p>
            <a:pPr>
              <a:buNone/>
            </a:pPr>
            <a:endParaRPr lang="en-US" altLang="ko-KR" b="1" dirty="0" smtClean="0"/>
          </a:p>
          <a:p>
            <a:r>
              <a:rPr lang="en-US" altLang="ko-KR" b="1" dirty="0" smtClean="0"/>
              <a:t>No manual input for back-end processing</a:t>
            </a:r>
          </a:p>
          <a:p>
            <a:pPr lvl="1"/>
            <a:r>
              <a:rPr lang="en-US" altLang="ko-KR" dirty="0" smtClean="0"/>
              <a:t>Manual labor will be reduced</a:t>
            </a:r>
            <a:endParaRPr lang="en-US" altLang="ko-KR" dirty="0" smtClean="0"/>
          </a:p>
          <a:p>
            <a:r>
              <a:rPr lang="en-US" altLang="ko-KR" b="1" dirty="0" smtClean="0"/>
              <a:t>Use off-the-shelf smart phones for in-vehicle device</a:t>
            </a:r>
          </a:p>
          <a:p>
            <a:pPr lvl="1"/>
            <a:r>
              <a:rPr lang="en-US" altLang="ko-KR" dirty="0" smtClean="0"/>
              <a:t>Initial and recurring costs will be dramatically reduced</a:t>
            </a: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4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System Overview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Data collection unit in each vehicle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Periodically transmit its GPS coordinates to a central location server</a:t>
            </a:r>
            <a:endParaRPr lang="en-US" altLang="ko-KR" b="1" dirty="0" smtClean="0"/>
          </a:p>
          <a:p>
            <a:r>
              <a:rPr lang="en-US" altLang="ko-KR" b="1" dirty="0" smtClean="0"/>
              <a:t>A number of algorithms for online and batch data processing</a:t>
            </a:r>
          </a:p>
          <a:p>
            <a:pPr lvl="1"/>
            <a:r>
              <a:rPr lang="en-US" altLang="ko-KR" dirty="0" smtClean="0"/>
              <a:t>Batch processing: a large set of recorded GPS traces are processed to produce route shapes, stop locations, schedules</a:t>
            </a:r>
          </a:p>
          <a:p>
            <a:pPr lvl="1"/>
            <a:r>
              <a:rPr lang="en-US" altLang="ko-KR" dirty="0" smtClean="0"/>
              <a:t>Online processing: matches vehicles to routes, performs arrival time prediction</a:t>
            </a:r>
          </a:p>
          <a:p>
            <a:r>
              <a:rPr lang="en-US" altLang="ko-KR" b="1" dirty="0" smtClean="0"/>
              <a:t>User interfaces for the transit user</a:t>
            </a:r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5</a:t>
            </a:fld>
            <a:endParaRPr lang="en-US" altLang="ko-K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2983" y="4005065"/>
            <a:ext cx="5991425" cy="2357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System </a:t>
            </a:r>
            <a:r>
              <a:rPr lang="en-US" altLang="ko-KR" sz="2700" dirty="0" smtClean="0"/>
              <a:t>Overview - Batch Processing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Route extraction algorithm</a:t>
            </a:r>
          </a:p>
          <a:p>
            <a:pPr lvl="1"/>
            <a:r>
              <a:rPr lang="en-US" altLang="ko-KR" dirty="0" smtClean="0"/>
              <a:t>It doesn’t make use of an existing road map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 smtClean="0"/>
              <a:t>sufficiently accurate digital road map may not be freely available for the area of interest.</a:t>
            </a:r>
          </a:p>
          <a:p>
            <a:pPr lvl="1"/>
            <a:r>
              <a:rPr lang="en-US" altLang="ko-KR" dirty="0" smtClean="0"/>
              <a:t>Since transit routes do not necessarily follow public roadways, a road map may be misleading.</a:t>
            </a:r>
          </a:p>
          <a:p>
            <a:pPr lvl="1"/>
            <a:endParaRPr lang="en-US" altLang="ko-KR" b="1" dirty="0" smtClean="0"/>
          </a:p>
          <a:p>
            <a:r>
              <a:rPr lang="en-US" altLang="ko-KR" b="1" dirty="0" smtClean="0"/>
              <a:t>Each route shape fed to stop extraction algorithm</a:t>
            </a:r>
          </a:p>
          <a:p>
            <a:pPr lvl="1"/>
            <a:r>
              <a:rPr lang="en-US" altLang="ko-KR" dirty="0" smtClean="0"/>
              <a:t>Produces a set of bus stops based on the vehicles’ movements along the shape</a:t>
            </a:r>
          </a:p>
          <a:p>
            <a:pPr lvl="1"/>
            <a:endParaRPr lang="en-US" altLang="ko-KR" dirty="0" smtClean="0"/>
          </a:p>
          <a:p>
            <a:r>
              <a:rPr lang="en-US" altLang="ko-KR" b="1" dirty="0" smtClean="0"/>
              <a:t>Stop locations can make determine the raw arrivals by schedule estimation algorithm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To estimate the planned schedule of the route</a:t>
            </a: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6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System </a:t>
            </a:r>
            <a:r>
              <a:rPr lang="en-US" altLang="ko-KR" sz="2700" dirty="0" smtClean="0"/>
              <a:t>Overview - Online </a:t>
            </a:r>
            <a:r>
              <a:rPr lang="en-US" altLang="ko-KR" sz="2700" dirty="0" smtClean="0"/>
              <a:t>Processing, User Interface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ko-KR" sz="2800" b="1" u="sng" dirty="0" smtClean="0"/>
              <a:t>Online Processing</a:t>
            </a:r>
          </a:p>
          <a:p>
            <a:r>
              <a:rPr lang="en-US" altLang="ko-KR" b="1" dirty="0" smtClean="0"/>
              <a:t>Route classification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Classifies vehicles as “in-service” or “out-of-service”</a:t>
            </a:r>
            <a:endParaRPr lang="en-US" altLang="ko-KR" b="1" dirty="0" smtClean="0"/>
          </a:p>
          <a:p>
            <a:r>
              <a:rPr lang="en-US" altLang="ko-KR" b="1" dirty="0" smtClean="0"/>
              <a:t>Arrival time predictions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Uses the recent location trace of the vehicle and the relevant route schedule</a:t>
            </a:r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r>
              <a:rPr lang="en-US" altLang="ko-KR" sz="2800" b="1" u="sng" dirty="0" smtClean="0"/>
              <a:t>User Interface</a:t>
            </a:r>
            <a:endParaRPr lang="en-US" altLang="ko-KR" sz="2800" b="1" u="sng" dirty="0" smtClean="0"/>
          </a:p>
          <a:p>
            <a:r>
              <a:rPr lang="en-US" altLang="ko-KR" b="1" dirty="0" smtClean="0"/>
              <a:t>Vehicles are matched to routes by their color</a:t>
            </a:r>
          </a:p>
          <a:p>
            <a:r>
              <a:rPr lang="en-US" altLang="ko-KR" b="1" dirty="0" smtClean="0"/>
              <a:t>Clicking on a shuttle stop or vehicle brings up the arrival time predictions</a:t>
            </a: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7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400" dirty="0" smtClean="0"/>
              <a:t>System Overview - </a:t>
            </a:r>
            <a:r>
              <a:rPr lang="en-US" altLang="ko-KR" sz="2400" dirty="0" smtClean="0"/>
              <a:t>GPS Traces and Ground Truth Data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Evaluation 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Based on recorded GPS traces from campus shuttle service</a:t>
            </a:r>
          </a:p>
          <a:p>
            <a:pPr lvl="1"/>
            <a:r>
              <a:rPr lang="en-US" altLang="ko-KR" dirty="0" smtClean="0"/>
              <a:t>Captured data from the Chicago Transit Authority real-time bus tracker feed</a:t>
            </a:r>
          </a:p>
          <a:p>
            <a:pPr lvl="1"/>
            <a:r>
              <a:rPr lang="en-US" altLang="ko-KR" dirty="0" smtClean="0"/>
              <a:t>Compared with ground truth manually</a:t>
            </a:r>
            <a:endParaRPr lang="en-US" altLang="ko-KR" dirty="0" smtClean="0"/>
          </a:p>
          <a:p>
            <a:r>
              <a:rPr lang="en-US" altLang="ko-KR" b="1" dirty="0" smtClean="0"/>
              <a:t>Campus shuttle</a:t>
            </a:r>
          </a:p>
          <a:p>
            <a:pPr lvl="1"/>
            <a:r>
              <a:rPr lang="en-US" altLang="ko-KR" dirty="0" smtClean="0"/>
              <a:t>One month of GPS traces with 13 campus shuttle buses</a:t>
            </a:r>
          </a:p>
          <a:p>
            <a:pPr lvl="1"/>
            <a:r>
              <a:rPr lang="en-US" altLang="ko-KR" dirty="0" smtClean="0"/>
              <a:t>4 Route (6 including minor variations)</a:t>
            </a:r>
          </a:p>
          <a:p>
            <a:pPr lvl="1"/>
            <a:r>
              <a:rPr lang="en-US" altLang="ko-KR" dirty="0" smtClean="0"/>
              <a:t>Vehicle ID number is existed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Every vehicle can be serving any route  at any given time</a:t>
            </a:r>
          </a:p>
          <a:p>
            <a:pPr lvl="1"/>
            <a:r>
              <a:rPr lang="en-US" altLang="ko-KR" dirty="0" smtClean="0"/>
              <a:t>Locations are recorded any time the ignition is on</a:t>
            </a:r>
          </a:p>
          <a:p>
            <a:r>
              <a:rPr lang="en-US" altLang="ko-KR" b="1" dirty="0" smtClean="0"/>
              <a:t>CTA</a:t>
            </a:r>
          </a:p>
          <a:p>
            <a:pPr lvl="1"/>
            <a:r>
              <a:rPr lang="en-US" altLang="ko-KR" dirty="0" smtClean="0"/>
              <a:t>100 days of traces from a single route</a:t>
            </a:r>
          </a:p>
          <a:p>
            <a:pPr lvl="1"/>
            <a:r>
              <a:rPr lang="en-US" altLang="ko-KR" dirty="0" smtClean="0"/>
              <a:t>Provide locations once every sixty seconds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8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Route Extraction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Automated route extraction process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I</a:t>
            </a:r>
            <a:r>
              <a:rPr lang="en-US" altLang="ko-KR" dirty="0" smtClean="0"/>
              <a:t>nput of raw GPS traces</a:t>
            </a:r>
          </a:p>
          <a:p>
            <a:pPr lvl="1"/>
            <a:r>
              <a:rPr lang="en-US" altLang="ko-KR" dirty="0" smtClean="0"/>
              <a:t>Kernel density estimate of the full set of traces is computed</a:t>
            </a:r>
          </a:p>
          <a:p>
            <a:pPr lvl="1"/>
            <a:r>
              <a:rPr lang="en-US" altLang="ko-KR" dirty="0" smtClean="0"/>
              <a:t>Road map is extracted by smoothing</a:t>
            </a:r>
          </a:p>
          <a:p>
            <a:pPr lvl="1"/>
            <a:r>
              <a:rPr lang="en-US" altLang="ko-KR" dirty="0" smtClean="0"/>
              <a:t>Each trace can determined as a discrete route</a:t>
            </a:r>
            <a:endParaRPr lang="en-US" altLang="ko-KR" dirty="0" smtClean="0"/>
          </a:p>
          <a:p>
            <a:endParaRPr lang="en-US" altLang="ko-KR" b="1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9</a:t>
            </a:fld>
            <a:endParaRPr lang="en-US" altLang="ko-K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2826" y="3078387"/>
            <a:ext cx="6984776" cy="32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Raw Data Pre-Processing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GPS location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MAC address (identifying the vehicle)</a:t>
            </a:r>
          </a:p>
          <a:p>
            <a:pPr lvl="1"/>
            <a:r>
              <a:rPr lang="en-US" altLang="ko-KR" dirty="0" smtClean="0"/>
              <a:t>Timestamp</a:t>
            </a:r>
            <a:endParaRPr lang="en-US" altLang="ko-KR" dirty="0" smtClean="0"/>
          </a:p>
          <a:p>
            <a:r>
              <a:rPr lang="en-US" altLang="ko-KR" b="1" dirty="0" smtClean="0"/>
              <a:t>Each trace is broken up into </a:t>
            </a:r>
            <a:r>
              <a:rPr lang="en-US" altLang="ko-KR" b="1" dirty="0" smtClean="0"/>
              <a:t>several </a:t>
            </a:r>
            <a:r>
              <a:rPr lang="en-US" altLang="ko-KR" b="1" dirty="0" smtClean="0"/>
              <a:t>drives separated </a:t>
            </a:r>
            <a:r>
              <a:rPr lang="en-US" altLang="ko-KR" b="1" dirty="0" smtClean="0"/>
              <a:t>by long intervals (10 minute) without location </a:t>
            </a:r>
            <a:r>
              <a:rPr lang="en-US" altLang="ko-KR" b="1" dirty="0" smtClean="0"/>
              <a:t>reports</a:t>
            </a:r>
            <a:endParaRPr lang="en-US" altLang="ko-KR" b="1" dirty="0" smtClean="0"/>
          </a:p>
          <a:p>
            <a:r>
              <a:rPr lang="en-US" altLang="ko-KR" b="1" dirty="0" smtClean="0"/>
              <a:t>Each direction of one point for every 20 meters to thin the trace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10</a:t>
            </a:fld>
            <a:endParaRPr lang="en-US" altLang="ko-KR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789040"/>
            <a:ext cx="347662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Map Generation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Use scheme proposed by “Scalable, distributed, real-time map generation”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1. Computing an approximate, grid-based kernel density estimate of the traces provided</a:t>
            </a:r>
          </a:p>
          <a:p>
            <a:pPr lvl="1"/>
            <a:r>
              <a:rPr lang="en-US" altLang="ko-KR" dirty="0" smtClean="0"/>
              <a:t>2. Extract the road outlines and remove edges that fall outside the road</a:t>
            </a:r>
          </a:p>
          <a:p>
            <a:pPr lvl="1"/>
            <a:r>
              <a:rPr lang="en-US" altLang="ko-KR" dirty="0" smtClean="0"/>
              <a:t>3. Using the Douglas-</a:t>
            </a:r>
            <a:r>
              <a:rPr lang="en-US" altLang="ko-KR" dirty="0" err="1" smtClean="0"/>
              <a:t>Peucker</a:t>
            </a:r>
            <a:r>
              <a:rPr lang="en-US" altLang="ko-KR" dirty="0" smtClean="0"/>
              <a:t> algorithm smoothing each road segment which does adjusting edges with no intersections</a:t>
            </a: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11</a:t>
            </a:fld>
            <a:endParaRPr lang="en-US" altLang="ko-K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933056"/>
            <a:ext cx="69913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Route Extraction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Several steps are needed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1. Using the </a:t>
            </a:r>
            <a:r>
              <a:rPr lang="en-US" altLang="ko-KR" dirty="0" err="1" smtClean="0"/>
              <a:t>Viterbi</a:t>
            </a:r>
            <a:r>
              <a:rPr lang="en-US" altLang="ko-KR" dirty="0" smtClean="0"/>
              <a:t> algorithm which provides the maximum-probability sequence of edges traversed.</a:t>
            </a:r>
          </a:p>
          <a:p>
            <a:pPr lvl="1"/>
            <a:r>
              <a:rPr lang="en-US" altLang="ko-KR" dirty="0" smtClean="0"/>
              <a:t>2. Iterating through the edge-sequence sequentially until a repeated series of edges of a minimum sum length </a:t>
            </a:r>
          </a:p>
          <a:p>
            <a:pPr lvl="1"/>
            <a:r>
              <a:rPr lang="en-US" altLang="ko-KR" dirty="0" smtClean="0"/>
              <a:t>3. Result of edges is considered as a route candidate</a:t>
            </a:r>
          </a:p>
          <a:p>
            <a:pPr lvl="1"/>
            <a:r>
              <a:rPr lang="en-US" altLang="ko-KR" dirty="0" smtClean="0"/>
              <a:t>4. Using </a:t>
            </a:r>
            <a:r>
              <a:rPr lang="en-US" altLang="ko-KR" dirty="0" smtClean="0"/>
              <a:t>W</a:t>
            </a:r>
            <a:r>
              <a:rPr lang="en-US" altLang="ko-KR" dirty="0" smtClean="0"/>
              <a:t>elch’s t-test, representative route candidate is made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12</a:t>
            </a:fld>
            <a:endParaRPr lang="en-US" altLang="ko-K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293096"/>
            <a:ext cx="35147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Route Extraction Performance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03350" y="1412875"/>
            <a:ext cx="3888729" cy="1872109"/>
          </a:xfrm>
        </p:spPr>
        <p:txBody>
          <a:bodyPr/>
          <a:lstStyle/>
          <a:p>
            <a:pPr>
              <a:buNone/>
            </a:pPr>
            <a:r>
              <a:rPr lang="en-US" altLang="ko-KR" b="1" dirty="0" smtClean="0"/>
              <a:t>1. Compare with existing map and generated map route extraction</a:t>
            </a:r>
            <a:endParaRPr lang="en-US" altLang="ko-KR" b="1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pPr>
              <a:buNone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13</a:t>
            </a:fld>
            <a:endParaRPr lang="en-US" altLang="ko-K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420888"/>
            <a:ext cx="347662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1731" y="2420888"/>
            <a:ext cx="351472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내용 개체 틀 2"/>
          <p:cNvSpPr txBox="1">
            <a:spLocks/>
          </p:cNvSpPr>
          <p:nvPr/>
        </p:nvSpPr>
        <p:spPr bwMode="auto">
          <a:xfrm>
            <a:off x="5220072" y="1412776"/>
            <a:ext cx="381642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산돌고딕 M" pitchFamily="18" charset="-127"/>
                <a:cs typeface="Times New Roman" pitchFamily="18" charset="0"/>
              </a:rPr>
              <a:t>2. Compare</a:t>
            </a:r>
            <a:r>
              <a:rPr kumimoji="1" lang="en-US" altLang="ko-KR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산돌고딕 M" pitchFamily="18" charset="-127"/>
                <a:cs typeface="Times New Roman" pitchFamily="18" charset="0"/>
              </a:rPr>
              <a:t> between generated route and ground truth per route</a:t>
            </a: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</p:txBody>
      </p:sp>
      <p:sp>
        <p:nvSpPr>
          <p:cNvPr id="9" name="내용 개체 틀 2"/>
          <p:cNvSpPr txBox="1">
            <a:spLocks/>
          </p:cNvSpPr>
          <p:nvPr/>
        </p:nvSpPr>
        <p:spPr bwMode="auto">
          <a:xfrm>
            <a:off x="2339752" y="5085283"/>
            <a:ext cx="2664296" cy="93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ko-KR" sz="2000" b="1" kern="0" noProof="0" dirty="0" smtClean="0">
                <a:latin typeface="Times New Roman" pitchFamily="18" charset="0"/>
                <a:ea typeface="산돌고딕 M" pitchFamily="18" charset="-127"/>
                <a:cs typeface="Times New Roman" pitchFamily="18" charset="0"/>
              </a:rPr>
              <a:t>3. Spurious parts from ground truth</a:t>
            </a: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869160"/>
            <a:ext cx="26860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Stop extraction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87624" y="2205459"/>
            <a:ext cx="4032746" cy="3599805"/>
          </a:xfrm>
        </p:spPr>
        <p:txBody>
          <a:bodyPr/>
          <a:lstStyle/>
          <a:p>
            <a:r>
              <a:rPr lang="en-US" altLang="ko-KR" b="1" dirty="0" smtClean="0"/>
              <a:t>Stop extraction is the process of turning a set of raw GPS traces </a:t>
            </a:r>
            <a:r>
              <a:rPr lang="en-US" altLang="ko-KR" b="1" dirty="0" smtClean="0"/>
              <a:t>to a location of transit stops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1. Input of raw GPS traces</a:t>
            </a:r>
          </a:p>
          <a:p>
            <a:pPr lvl="1"/>
            <a:r>
              <a:rPr lang="en-US" altLang="ko-KR" dirty="0" smtClean="0"/>
              <a:t>2. </a:t>
            </a:r>
            <a:r>
              <a:rPr lang="en-US" altLang="ko-KR" dirty="0" smtClean="0"/>
              <a:t>Compute the density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3. 80% above density of non-zero density is potential stop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14</a:t>
            </a:fld>
            <a:endParaRPr lang="en-US" altLang="ko-K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7979" y="1700808"/>
            <a:ext cx="3824013" cy="414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Stop Extraction Performance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Precision and recall performance of the stop extraction algorithm on 6 routes, using an 80% cut-off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Recall : fraction of correctly detected stops with respect to the total number of ground truth bus stops</a:t>
            </a:r>
          </a:p>
          <a:p>
            <a:pPr lvl="1"/>
            <a:r>
              <a:rPr lang="en-US" altLang="ko-KR" dirty="0" smtClean="0"/>
              <a:t>Precision : fraction of detected stops that were true bus stops with respect to the total number of detected stops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15</a:t>
            </a:fld>
            <a:endParaRPr lang="en-US" altLang="ko-KR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356992"/>
            <a:ext cx="4635111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Schedule Extraction - 1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Arrival times for first stop and last stop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First stop arrival times can be predicted with the lines</a:t>
            </a:r>
          </a:p>
          <a:p>
            <a:pPr lvl="2"/>
            <a:r>
              <a:rPr lang="en-US" altLang="ko-KR" dirty="0" smtClean="0"/>
              <a:t>Lines indicate the result of k-means clustering</a:t>
            </a:r>
          </a:p>
          <a:p>
            <a:pPr lvl="1"/>
            <a:r>
              <a:rPr lang="en-US" altLang="ko-KR" dirty="0" smtClean="0"/>
              <a:t>Last stop arrival times can’t be predicted with the lines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sz="1400" dirty="0" smtClean="0"/>
          </a:p>
          <a:p>
            <a:pPr lvl="1">
              <a:buNone/>
            </a:pPr>
            <a:r>
              <a:rPr lang="en-US" altLang="ko-KR" sz="1400" dirty="0" smtClean="0"/>
              <a:t>             &lt;first stop arrival times&gt;                                    &lt;Last stop arrival times&gt;</a:t>
            </a:r>
            <a:endParaRPr lang="en-US" altLang="ko-KR" sz="1400" dirty="0" smtClean="0"/>
          </a:p>
          <a:p>
            <a:endParaRPr lang="en-US" altLang="ko-KR" b="1" dirty="0" smtClean="0"/>
          </a:p>
          <a:p>
            <a:r>
              <a:rPr lang="en-US" altLang="ko-KR" b="1" dirty="0" smtClean="0"/>
              <a:t>Hard to predict arrival time for each stop with just raw data!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16</a:t>
            </a:fld>
            <a:endParaRPr lang="en-US" altLang="ko-K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708920"/>
            <a:ext cx="315282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724366"/>
            <a:ext cx="320015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Schedule Extraction - 2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Calculate each stop arrival time by mean times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Predict the first stop arrival times with a k-means clustering</a:t>
            </a:r>
          </a:p>
          <a:p>
            <a:pPr lvl="2"/>
            <a:r>
              <a:rPr lang="en-US" altLang="ko-KR" dirty="0" smtClean="0"/>
              <a:t>Lines indicate the result of k-means clustering</a:t>
            </a:r>
          </a:p>
          <a:p>
            <a:pPr lvl="1"/>
            <a:r>
              <a:rPr lang="en-US" altLang="ko-KR" dirty="0" smtClean="0"/>
              <a:t>Predict the each stop arrival times with mean times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17</a:t>
            </a:fld>
            <a:endParaRPr lang="en-US" altLang="ko-K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780928"/>
            <a:ext cx="30670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852936"/>
            <a:ext cx="24479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429000"/>
            <a:ext cx="4248472" cy="2639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직선 연결선 10"/>
          <p:cNvCxnSpPr/>
          <p:nvPr/>
        </p:nvCxnSpPr>
        <p:spPr bwMode="auto">
          <a:xfrm>
            <a:off x="3942782" y="3429000"/>
            <a:ext cx="0" cy="2448272"/>
          </a:xfrm>
          <a:prstGeom prst="line">
            <a:avLst/>
          </a:prstGeom>
          <a:solidFill>
            <a:srgbClr val="FFFFD9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직선 연결선 13"/>
          <p:cNvCxnSpPr/>
          <p:nvPr/>
        </p:nvCxnSpPr>
        <p:spPr bwMode="auto">
          <a:xfrm>
            <a:off x="4283968" y="3429000"/>
            <a:ext cx="0" cy="2448272"/>
          </a:xfrm>
          <a:prstGeom prst="line">
            <a:avLst/>
          </a:prstGeom>
          <a:solidFill>
            <a:srgbClr val="FFFFD9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직선 연결선 14"/>
          <p:cNvCxnSpPr/>
          <p:nvPr/>
        </p:nvCxnSpPr>
        <p:spPr bwMode="auto">
          <a:xfrm>
            <a:off x="4572000" y="3429000"/>
            <a:ext cx="0" cy="2448272"/>
          </a:xfrm>
          <a:prstGeom prst="line">
            <a:avLst/>
          </a:prstGeom>
          <a:solidFill>
            <a:srgbClr val="FFFFD9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직선 연결선 15"/>
          <p:cNvCxnSpPr/>
          <p:nvPr/>
        </p:nvCxnSpPr>
        <p:spPr bwMode="auto">
          <a:xfrm>
            <a:off x="4932040" y="3429000"/>
            <a:ext cx="0" cy="2448272"/>
          </a:xfrm>
          <a:prstGeom prst="line">
            <a:avLst/>
          </a:prstGeom>
          <a:solidFill>
            <a:srgbClr val="FFFFD9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직선 연결선 16"/>
          <p:cNvCxnSpPr/>
          <p:nvPr/>
        </p:nvCxnSpPr>
        <p:spPr bwMode="auto">
          <a:xfrm>
            <a:off x="5220072" y="3429000"/>
            <a:ext cx="0" cy="2448272"/>
          </a:xfrm>
          <a:prstGeom prst="line">
            <a:avLst/>
          </a:prstGeom>
          <a:solidFill>
            <a:srgbClr val="FFFFD9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직선 연결선 17"/>
          <p:cNvCxnSpPr/>
          <p:nvPr/>
        </p:nvCxnSpPr>
        <p:spPr bwMode="auto">
          <a:xfrm>
            <a:off x="5580112" y="3429000"/>
            <a:ext cx="0" cy="2448272"/>
          </a:xfrm>
          <a:prstGeom prst="line">
            <a:avLst/>
          </a:prstGeom>
          <a:solidFill>
            <a:srgbClr val="FFFFD9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직선 연결선 18"/>
          <p:cNvCxnSpPr/>
          <p:nvPr/>
        </p:nvCxnSpPr>
        <p:spPr bwMode="auto">
          <a:xfrm>
            <a:off x="5940152" y="3429000"/>
            <a:ext cx="0" cy="2448272"/>
          </a:xfrm>
          <a:prstGeom prst="line">
            <a:avLst/>
          </a:prstGeom>
          <a:solidFill>
            <a:srgbClr val="FFFFD9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직선 연결선 19"/>
          <p:cNvCxnSpPr/>
          <p:nvPr/>
        </p:nvCxnSpPr>
        <p:spPr bwMode="auto">
          <a:xfrm>
            <a:off x="6228184" y="3429000"/>
            <a:ext cx="0" cy="2448272"/>
          </a:xfrm>
          <a:prstGeom prst="line">
            <a:avLst/>
          </a:prstGeom>
          <a:solidFill>
            <a:srgbClr val="FFFFD9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직선 연결선 20"/>
          <p:cNvCxnSpPr/>
          <p:nvPr/>
        </p:nvCxnSpPr>
        <p:spPr bwMode="auto">
          <a:xfrm>
            <a:off x="6588224" y="3429000"/>
            <a:ext cx="0" cy="2448272"/>
          </a:xfrm>
          <a:prstGeom prst="line">
            <a:avLst/>
          </a:prstGeom>
          <a:solidFill>
            <a:srgbClr val="FFFFD9"/>
          </a:solidFill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Schedule Extraction Performance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03350" y="1412875"/>
            <a:ext cx="3888729" cy="1872109"/>
          </a:xfrm>
        </p:spPr>
        <p:txBody>
          <a:bodyPr/>
          <a:lstStyle/>
          <a:p>
            <a:pPr>
              <a:buNone/>
            </a:pPr>
            <a:r>
              <a:rPr lang="en-US" altLang="ko-KR" b="1" dirty="0" smtClean="0"/>
              <a:t>1. </a:t>
            </a:r>
            <a:r>
              <a:rPr lang="en-US" altLang="ko-KR" b="1" dirty="0" smtClean="0"/>
              <a:t>Schedule for the last stop based on the first stop schedule and mean travel time</a:t>
            </a:r>
          </a:p>
          <a:p>
            <a:pPr>
              <a:buNone/>
            </a:pPr>
            <a:endParaRPr lang="en-US" altLang="ko-KR" b="1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pPr>
              <a:buNone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18</a:t>
            </a:fld>
            <a:endParaRPr lang="en-US" altLang="ko-KR"/>
          </a:p>
        </p:txBody>
      </p:sp>
      <p:sp>
        <p:nvSpPr>
          <p:cNvPr id="8" name="내용 개체 틀 2"/>
          <p:cNvSpPr txBox="1">
            <a:spLocks/>
          </p:cNvSpPr>
          <p:nvPr/>
        </p:nvSpPr>
        <p:spPr bwMode="auto">
          <a:xfrm>
            <a:off x="5220072" y="1412776"/>
            <a:ext cx="381642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산돌고딕 M" pitchFamily="18" charset="-127"/>
                <a:cs typeface="Times New Roman" pitchFamily="18" charset="0"/>
              </a:rPr>
              <a:t>2. Mean wait times for a selected bus route for several training set sizes and the official CTA schedule</a:t>
            </a: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622" y="2996952"/>
            <a:ext cx="402145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996952"/>
            <a:ext cx="3729025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Route Classification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Route-matching with one route</a:t>
            </a:r>
            <a:endParaRPr lang="en-US" altLang="ko-KR" b="1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r>
              <a:rPr lang="en-US" altLang="ko-KR" b="1" dirty="0" smtClean="0"/>
              <a:t>Route-matching with multiple routes in a single drive</a:t>
            </a:r>
          </a:p>
          <a:p>
            <a:pPr lvl="1"/>
            <a:r>
              <a:rPr lang="en-US" altLang="ko-KR" dirty="0" smtClean="0"/>
              <a:t>To reflect a more realistic usage model</a:t>
            </a:r>
          </a:p>
          <a:p>
            <a:pPr lvl="1"/>
            <a:r>
              <a:rPr lang="en-US" altLang="ko-KR" dirty="0" smtClean="0"/>
              <a:t>Need of Hidden Markov Model map matching</a:t>
            </a:r>
          </a:p>
          <a:p>
            <a:pPr lvl="1"/>
            <a:r>
              <a:rPr lang="en-US" altLang="ko-KR" dirty="0" smtClean="0"/>
              <a:t>Use </a:t>
            </a:r>
            <a:r>
              <a:rPr lang="en-US" altLang="ko-KR" dirty="0" err="1" smtClean="0"/>
              <a:t>Viterbi</a:t>
            </a:r>
            <a:r>
              <a:rPr lang="en-US" altLang="ko-KR" dirty="0" smtClean="0"/>
              <a:t> algorithm to decode the most probable sequence of states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19</a:t>
            </a:fld>
            <a:endParaRPr lang="en-US" altLang="ko-K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916832"/>
            <a:ext cx="2009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005064"/>
            <a:ext cx="4495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Route Classification </a:t>
            </a:r>
            <a:r>
              <a:rPr lang="en-US" altLang="ko-KR" sz="2700" dirty="0" err="1" smtClean="0"/>
              <a:t>Perfromance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03350" y="1412875"/>
            <a:ext cx="3888729" cy="1872109"/>
          </a:xfrm>
        </p:spPr>
        <p:txBody>
          <a:bodyPr/>
          <a:lstStyle/>
          <a:p>
            <a:pPr>
              <a:buNone/>
            </a:pPr>
            <a:r>
              <a:rPr lang="en-US" altLang="ko-KR" b="1" dirty="0" smtClean="0"/>
              <a:t>1. Classification performance of HMM-based vehicle classifier</a:t>
            </a:r>
            <a:endParaRPr lang="en-US" altLang="ko-KR" b="1" dirty="0" smtClean="0"/>
          </a:p>
          <a:p>
            <a:pPr>
              <a:buNone/>
            </a:pPr>
            <a:endParaRPr lang="en-US" altLang="ko-KR" b="1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pPr>
              <a:buNone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20</a:t>
            </a:fld>
            <a:endParaRPr lang="en-US" altLang="ko-KR"/>
          </a:p>
        </p:txBody>
      </p:sp>
      <p:sp>
        <p:nvSpPr>
          <p:cNvPr id="8" name="내용 개체 틀 2"/>
          <p:cNvSpPr txBox="1">
            <a:spLocks/>
          </p:cNvSpPr>
          <p:nvPr/>
        </p:nvSpPr>
        <p:spPr bwMode="auto">
          <a:xfrm>
            <a:off x="5220072" y="1412776"/>
            <a:ext cx="381642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산돌고딕 M" pitchFamily="18" charset="-127"/>
                <a:cs typeface="Times New Roman" pitchFamily="18" charset="0"/>
              </a:rPr>
              <a:t>2. </a:t>
            </a:r>
            <a:r>
              <a:rPr lang="en-US" altLang="ko-KR" sz="2000" b="1" kern="0" noProof="0" dirty="0" smtClean="0">
                <a:latin typeface="Times New Roman" pitchFamily="18" charset="0"/>
                <a:ea typeface="산돌고딕 M" pitchFamily="18" charset="-127"/>
                <a:cs typeface="Times New Roman" pitchFamily="18" charset="0"/>
              </a:rPr>
              <a:t>Distance traveled before a correct pattern or route classification was made</a:t>
            </a: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1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산돌고딕 M" pitchFamily="18" charset="-127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708920"/>
            <a:ext cx="3816424" cy="292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455" y="2916187"/>
            <a:ext cx="4176049" cy="2457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Arrival Time Prediction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Assume every vehicle serving the route is equipped with a working in-vehicle device</a:t>
            </a:r>
          </a:p>
          <a:p>
            <a:r>
              <a:rPr lang="en-US" altLang="ko-KR" b="1" dirty="0" smtClean="0"/>
              <a:t>If  no vehicle is present on the route</a:t>
            </a:r>
            <a:endParaRPr lang="en-US" altLang="ko-KR" b="1" dirty="0" smtClean="0"/>
          </a:p>
          <a:p>
            <a:pPr lvl="1"/>
            <a:r>
              <a:rPr lang="en-US" altLang="ko-KR" b="1" dirty="0" smtClean="0"/>
              <a:t>Use the schedule </a:t>
            </a:r>
            <a:r>
              <a:rPr lang="en-US" altLang="ko-KR" b="1" dirty="0" smtClean="0"/>
              <a:t>extraction</a:t>
            </a:r>
          </a:p>
          <a:p>
            <a:r>
              <a:rPr lang="en-US" altLang="ko-KR" b="1" dirty="0" smtClean="0"/>
              <a:t>If a vehicle is present,</a:t>
            </a:r>
          </a:p>
          <a:p>
            <a:pPr lvl="1"/>
            <a:r>
              <a:rPr lang="en-US" altLang="ko-KR" b="1" dirty="0" smtClean="0"/>
              <a:t>Mean </a:t>
            </a:r>
            <a:r>
              <a:rPr lang="en-US" altLang="ko-KR" b="1" dirty="0" err="1" smtClean="0"/>
              <a:t>pairwise</a:t>
            </a:r>
            <a:r>
              <a:rPr lang="en-US" altLang="ko-KR" b="1" dirty="0" smtClean="0"/>
              <a:t> travel time between its current location and</a:t>
            </a:r>
            <a:r>
              <a:rPr lang="en-US" altLang="ko-KR" b="1" dirty="0" smtClean="0"/>
              <a:t> </a:t>
            </a:r>
            <a:r>
              <a:rPr lang="en-US" altLang="ko-KR" b="1" dirty="0" smtClean="0"/>
              <a:t>S</a:t>
            </a:r>
            <a:r>
              <a:rPr lang="en-US" altLang="ko-KR" sz="1000" b="1" dirty="0" smtClean="0"/>
              <a:t>i</a:t>
            </a:r>
            <a:endParaRPr lang="en-US" altLang="ko-KR" b="1" dirty="0" smtClean="0"/>
          </a:p>
          <a:p>
            <a:pPr lvl="2"/>
            <a:r>
              <a:rPr lang="en-US" altLang="ko-KR" b="1" dirty="0" err="1" smtClean="0"/>
              <a:t>S</a:t>
            </a:r>
            <a:r>
              <a:rPr lang="en-US" altLang="ko-KR" sz="1050" b="1" dirty="0" err="1" smtClean="0"/>
              <a:t>prev</a:t>
            </a:r>
            <a:r>
              <a:rPr lang="en-US" altLang="ko-KR" b="1" dirty="0" smtClean="0"/>
              <a:t> is the most recent stop served</a:t>
            </a:r>
          </a:p>
          <a:p>
            <a:pPr lvl="2"/>
            <a:r>
              <a:rPr lang="en-US" altLang="ko-KR" b="1" dirty="0" smtClean="0"/>
              <a:t> </a:t>
            </a:r>
            <a:r>
              <a:rPr lang="en-US" altLang="ko-KR" b="1" dirty="0" smtClean="0"/>
              <a:t>    is the fraction of the distance between </a:t>
            </a:r>
            <a:r>
              <a:rPr lang="en-US" altLang="ko-KR" b="1" dirty="0" err="1" smtClean="0"/>
              <a:t>s</a:t>
            </a:r>
            <a:r>
              <a:rPr lang="en-US" altLang="ko-KR" sz="1050" b="1" dirty="0" err="1" smtClean="0"/>
              <a:t>prev</a:t>
            </a:r>
            <a:r>
              <a:rPr lang="en-US" altLang="ko-KR" b="1" dirty="0" smtClean="0"/>
              <a:t>, s</a:t>
            </a:r>
            <a:r>
              <a:rPr lang="en-US" altLang="ko-KR" sz="1050" b="1" dirty="0" smtClean="0"/>
              <a:t>prev+1 </a:t>
            </a:r>
            <a:r>
              <a:rPr lang="en-US" altLang="ko-KR" b="1" dirty="0" smtClean="0"/>
              <a:t>and already traversed</a:t>
            </a:r>
          </a:p>
          <a:p>
            <a:pPr lvl="2"/>
            <a:r>
              <a:rPr lang="en-US" altLang="ko-KR" b="1" dirty="0" smtClean="0"/>
              <a:t>t is current trip</a:t>
            </a:r>
          </a:p>
          <a:p>
            <a:pPr lvl="2"/>
            <a:endParaRPr lang="en-US" altLang="ko-KR" sz="850" b="1" dirty="0" smtClean="0"/>
          </a:p>
          <a:p>
            <a:pPr lvl="1"/>
            <a:endParaRPr lang="en-US" altLang="ko-KR" b="1" dirty="0" smtClean="0"/>
          </a:p>
          <a:p>
            <a:endParaRPr lang="en-US" altLang="ko-KR" b="1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21</a:t>
            </a:fld>
            <a:endParaRPr lang="en-US" altLang="ko-K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869160"/>
            <a:ext cx="420052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3789040"/>
            <a:ext cx="144016" cy="272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Arrival Time Prediction Performance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b="1" dirty="0" smtClean="0"/>
              <a:t>Wait times for 5,000 real time arrival predictions vs. the CTA schedule</a:t>
            </a:r>
            <a:endParaRPr lang="en-US" altLang="ko-KR" sz="800" b="1" dirty="0" smtClean="0"/>
          </a:p>
          <a:p>
            <a:pPr lvl="1"/>
            <a:endParaRPr lang="en-US" altLang="ko-KR" b="1" dirty="0" smtClean="0"/>
          </a:p>
          <a:p>
            <a:endParaRPr lang="en-US" altLang="ko-KR" b="1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22</a:t>
            </a:fld>
            <a:endParaRPr lang="en-US" altLang="ko-K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060848"/>
            <a:ext cx="42005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Optional Interface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Interface which cannot be automatically derived from GPS traces</a:t>
            </a:r>
          </a:p>
          <a:p>
            <a:pPr lvl="1"/>
            <a:r>
              <a:rPr lang="en-US" altLang="ko-KR" b="1" dirty="0" smtClean="0"/>
              <a:t>Ex) elevator available</a:t>
            </a:r>
          </a:p>
          <a:p>
            <a:pPr lvl="1"/>
            <a:endParaRPr lang="en-US" altLang="ko-KR" b="1" dirty="0" smtClean="0"/>
          </a:p>
          <a:p>
            <a:r>
              <a:rPr lang="en-US" altLang="ko-KR" b="1" dirty="0" smtClean="0"/>
              <a:t>Interface which can be trained to provide additional information</a:t>
            </a:r>
          </a:p>
          <a:p>
            <a:pPr lvl="1"/>
            <a:r>
              <a:rPr lang="en-US" altLang="ko-KR" b="1" dirty="0" smtClean="0"/>
              <a:t>Ex) driver may manually override the automatic route classification In case of a misclassification</a:t>
            </a:r>
            <a:endParaRPr lang="en-US" altLang="ko-KR" sz="850" b="1" dirty="0" smtClean="0"/>
          </a:p>
          <a:p>
            <a:pPr lvl="1"/>
            <a:endParaRPr lang="en-US" altLang="ko-KR" b="1" dirty="0" smtClean="0"/>
          </a:p>
          <a:p>
            <a:endParaRPr lang="en-US" altLang="ko-KR" b="1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23</a:t>
            </a:fld>
            <a:endParaRPr lang="en-US" altLang="ko-K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789040"/>
            <a:ext cx="194523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700" dirty="0" smtClean="0"/>
              <a:t>Current Prototype System</a:t>
            </a:r>
            <a:endParaRPr lang="ko-KR" altLang="en-US" sz="27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 smtClean="0"/>
              <a:t>Parts of </a:t>
            </a:r>
            <a:r>
              <a:rPr lang="en-US" altLang="ko-KR" b="1" dirty="0" err="1" smtClean="0"/>
              <a:t>EasyTracker</a:t>
            </a:r>
            <a:r>
              <a:rPr lang="en-US" altLang="ko-KR" b="1" dirty="0" smtClean="0"/>
              <a:t> are currently in use on the UIC campus shuttle system</a:t>
            </a:r>
            <a:endParaRPr lang="en-US" altLang="ko-KR" b="1" dirty="0" smtClean="0"/>
          </a:p>
          <a:p>
            <a:r>
              <a:rPr lang="en-US" altLang="ko-KR" b="1" dirty="0" smtClean="0"/>
              <a:t>Vehicles are auto-classified as belonging to a red, blue, purple or yellow route and arrival times are predicted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24</a:t>
            </a:fld>
            <a:endParaRPr lang="en-US" altLang="ko-K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852936"/>
            <a:ext cx="5581650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EasyTracker</a:t>
            </a:r>
            <a:r>
              <a:rPr lang="en-US" altLang="ko-KR" dirty="0" smtClean="0"/>
              <a:t> consists of in-vehicle device and back-end processing</a:t>
            </a:r>
          </a:p>
          <a:p>
            <a:r>
              <a:rPr lang="en-US" altLang="ko-KR" dirty="0" smtClean="0"/>
              <a:t>In-vehicle device uses smart phones which can reduce the cost</a:t>
            </a:r>
          </a:p>
          <a:p>
            <a:r>
              <a:rPr lang="en-US" altLang="ko-KR" dirty="0" smtClean="0"/>
              <a:t>Back-end processing automatically does batch and online processing which can reduce the labor of human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This system produces route maps, extracts transit stop locations, and constructs transit schedules</a:t>
            </a:r>
          </a:p>
          <a:p>
            <a:r>
              <a:rPr lang="en-US" altLang="ko-KR" dirty="0" smtClean="0"/>
              <a:t>Also can provides accurate transit tracking and real-time arrival time predictions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Most of processes have high performance to use in real</a:t>
            </a:r>
          </a:p>
          <a:p>
            <a:r>
              <a:rPr lang="en-US" altLang="ko-KR" dirty="0" smtClean="0"/>
              <a:t>It can have optional interface and be used in real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25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 algn="ctr">
              <a:buNone/>
            </a:pPr>
            <a:r>
              <a:rPr lang="en-US" altLang="ko-KR" sz="4500" dirty="0" smtClean="0"/>
              <a:t>Thank you for listening !</a:t>
            </a:r>
          </a:p>
          <a:p>
            <a:pPr algn="ctr">
              <a:buNone/>
            </a:pPr>
            <a:endParaRPr lang="en-US" altLang="ko-KR" sz="4500" dirty="0" smtClean="0"/>
          </a:p>
          <a:p>
            <a:pPr algn="ctr">
              <a:buNone/>
            </a:pPr>
            <a:r>
              <a:rPr lang="en-US" altLang="ko-KR" sz="4500" dirty="0" smtClean="0"/>
              <a:t>Q &amp; A</a:t>
            </a:r>
            <a:endParaRPr lang="ko-KR" altLang="en-US" sz="45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E87502-9934-4408-BC09-FA8458D37356}" type="slidenum">
              <a:rPr lang="en-US" altLang="ko-KR" smtClean="0"/>
              <a:pPr>
                <a:defRPr/>
              </a:pPr>
              <a:t>26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rea_univ">
  <a:themeElements>
    <a:clrScheme name="KRU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2">
      <a:majorFont>
        <a:latin typeface="Times New Roman"/>
        <a:ea typeface="바탕체"/>
        <a:cs typeface=""/>
      </a:majorFont>
      <a:minorFont>
        <a:latin typeface="Times New Roman"/>
        <a:ea typeface="바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D9"/>
        </a:solidFill>
        <a:ln w="25400" cap="flat" cmpd="sng" algn="ctr">
          <a:solidFill>
            <a:srgbClr val="8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D9"/>
        </a:solidFill>
        <a:ln w="25400" cap="flat" cmpd="sng" algn="ctr">
          <a:solidFill>
            <a:srgbClr val="8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  <a:ea typeface="굴림" charset="-127"/>
          </a:defRPr>
        </a:defPPr>
      </a:lstStyle>
    </a:lnDef>
  </a:objectDefaults>
  <a:extraClrSchemeLst>
    <a:extraClrScheme>
      <a:clrScheme name="KR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U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U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U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U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U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U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18174</TotalTime>
  <Words>1322</Words>
  <Application>Microsoft Office PowerPoint</Application>
  <PresentationFormat>화면 슬라이드 쇼(4:3)</PresentationFormat>
  <Paragraphs>227</Paragraphs>
  <Slides>26</Slides>
  <Notes>1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8" baseType="lpstr">
      <vt:lpstr>Korea_univ</vt:lpstr>
      <vt:lpstr>비트맵 이미지</vt:lpstr>
      <vt:lpstr>EasyTracker: Automatic Transit Tracking, Mapping, and Arrival Time Prediction Using Smartphones</vt:lpstr>
      <vt:lpstr>Introduction</vt:lpstr>
      <vt:lpstr>Goal</vt:lpstr>
      <vt:lpstr>Background &amp; Motivation</vt:lpstr>
      <vt:lpstr>System Overview</vt:lpstr>
      <vt:lpstr>System Overview - Batch Processing</vt:lpstr>
      <vt:lpstr>System Overview - Online Processing, User Interface</vt:lpstr>
      <vt:lpstr>System Overview - GPS Traces and Ground Truth Data</vt:lpstr>
      <vt:lpstr>Route Extraction</vt:lpstr>
      <vt:lpstr>Raw Data Pre-Processing</vt:lpstr>
      <vt:lpstr>Map Generation</vt:lpstr>
      <vt:lpstr>Route Extraction</vt:lpstr>
      <vt:lpstr>Route Extraction Performance</vt:lpstr>
      <vt:lpstr>Stop extraction</vt:lpstr>
      <vt:lpstr>Stop Extraction Performance</vt:lpstr>
      <vt:lpstr>Schedule Extraction - 1</vt:lpstr>
      <vt:lpstr>Schedule Extraction - 2</vt:lpstr>
      <vt:lpstr>Schedule Extraction Performance</vt:lpstr>
      <vt:lpstr>Route Classification</vt:lpstr>
      <vt:lpstr>Route Classification Perfromance</vt:lpstr>
      <vt:lpstr>Arrival Time Prediction</vt:lpstr>
      <vt:lpstr>Arrival Time Prediction Performance</vt:lpstr>
      <vt:lpstr>Optional Interface</vt:lpstr>
      <vt:lpstr>Current Prototype System</vt:lpstr>
      <vt:lpstr>Conclusion</vt:lpstr>
      <vt:lpstr>슬라이드 26</vt:lpstr>
    </vt:vector>
  </TitlesOfParts>
  <Company>Korea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Hyundo Park</dc:creator>
  <cp:lastModifiedBy>sun</cp:lastModifiedBy>
  <cp:revision>1682</cp:revision>
  <cp:lastPrinted>2011-02-08T05:00:20Z</cp:lastPrinted>
  <dcterms:created xsi:type="dcterms:W3CDTF">2009-03-26T02:05:00Z</dcterms:created>
  <dcterms:modified xsi:type="dcterms:W3CDTF">2013-06-11T01:01:08Z</dcterms:modified>
</cp:coreProperties>
</file>