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83"/>
  </p:notesMasterIdLst>
  <p:handoutMasterIdLst>
    <p:handoutMasterId r:id="rId84"/>
  </p:handoutMasterIdLst>
  <p:sldIdLst>
    <p:sldId id="958" r:id="rId2"/>
    <p:sldId id="942" r:id="rId3"/>
    <p:sldId id="1009" r:id="rId4"/>
    <p:sldId id="770" r:id="rId5"/>
    <p:sldId id="984" r:id="rId6"/>
    <p:sldId id="869" r:id="rId7"/>
    <p:sldId id="969" r:id="rId8"/>
    <p:sldId id="1010" r:id="rId9"/>
    <p:sldId id="1011" r:id="rId10"/>
    <p:sldId id="992" r:id="rId11"/>
    <p:sldId id="1012" r:id="rId12"/>
    <p:sldId id="1013" r:id="rId13"/>
    <p:sldId id="1014" r:id="rId14"/>
    <p:sldId id="1015" r:id="rId15"/>
    <p:sldId id="1016" r:id="rId16"/>
    <p:sldId id="1017" r:id="rId17"/>
    <p:sldId id="1018" r:id="rId18"/>
    <p:sldId id="994" r:id="rId19"/>
    <p:sldId id="970" r:id="rId20"/>
    <p:sldId id="985" r:id="rId21"/>
    <p:sldId id="971" r:id="rId22"/>
    <p:sldId id="972" r:id="rId23"/>
    <p:sldId id="870" r:id="rId24"/>
    <p:sldId id="1019" r:id="rId25"/>
    <p:sldId id="995" r:id="rId26"/>
    <p:sldId id="917" r:id="rId27"/>
    <p:sldId id="918" r:id="rId28"/>
    <p:sldId id="871" r:id="rId29"/>
    <p:sldId id="1020" r:id="rId30"/>
    <p:sldId id="872" r:id="rId31"/>
    <p:sldId id="960" r:id="rId32"/>
    <p:sldId id="961" r:id="rId33"/>
    <p:sldId id="962" r:id="rId34"/>
    <p:sldId id="1021" r:id="rId35"/>
    <p:sldId id="1007" r:id="rId36"/>
    <p:sldId id="986" r:id="rId37"/>
    <p:sldId id="873" r:id="rId38"/>
    <p:sldId id="874" r:id="rId39"/>
    <p:sldId id="1008" r:id="rId40"/>
    <p:sldId id="996" r:id="rId41"/>
    <p:sldId id="875" r:id="rId42"/>
    <p:sldId id="987" r:id="rId43"/>
    <p:sldId id="1022" r:id="rId44"/>
    <p:sldId id="876" r:id="rId45"/>
    <p:sldId id="877" r:id="rId46"/>
    <p:sldId id="878" r:id="rId47"/>
    <p:sldId id="973" r:id="rId48"/>
    <p:sldId id="988" r:id="rId49"/>
    <p:sldId id="879" r:id="rId50"/>
    <p:sldId id="880" r:id="rId51"/>
    <p:sldId id="916" r:id="rId52"/>
    <p:sldId id="1023" r:id="rId53"/>
    <p:sldId id="997" r:id="rId54"/>
    <p:sldId id="964" r:id="rId55"/>
    <p:sldId id="982" r:id="rId56"/>
    <p:sldId id="999" r:id="rId57"/>
    <p:sldId id="1000" r:id="rId58"/>
    <p:sldId id="1001" r:id="rId59"/>
    <p:sldId id="1002" r:id="rId60"/>
    <p:sldId id="1024" r:id="rId61"/>
    <p:sldId id="882" r:id="rId62"/>
    <p:sldId id="1003" r:id="rId63"/>
    <p:sldId id="1004" r:id="rId64"/>
    <p:sldId id="1025" r:id="rId65"/>
    <p:sldId id="1005" r:id="rId66"/>
    <p:sldId id="883" r:id="rId67"/>
    <p:sldId id="1027" r:id="rId68"/>
    <p:sldId id="1006" r:id="rId69"/>
    <p:sldId id="989" r:id="rId70"/>
    <p:sldId id="884" r:id="rId71"/>
    <p:sldId id="966" r:id="rId72"/>
    <p:sldId id="974" r:id="rId73"/>
    <p:sldId id="975" r:id="rId74"/>
    <p:sldId id="976" r:id="rId75"/>
    <p:sldId id="990" r:id="rId76"/>
    <p:sldId id="977" r:id="rId77"/>
    <p:sldId id="991" r:id="rId78"/>
    <p:sldId id="978" r:id="rId79"/>
    <p:sldId id="979" r:id="rId80"/>
    <p:sldId id="980" r:id="rId81"/>
    <p:sldId id="1028" r:id="rId82"/>
  </p:sldIdLst>
  <p:sldSz cx="9144000" cy="6858000" type="screen4x3"/>
  <p:notesSz cx="6858000" cy="9144000"/>
  <p:defaultTextStyle>
    <a:defPPr>
      <a:defRPr lang="en-US"/>
    </a:defPPr>
    <a:lvl1pPr algn="l" rtl="0" fontAlgn="base">
      <a:spcBef>
        <a:spcPct val="0"/>
      </a:spcBef>
      <a:spcAft>
        <a:spcPct val="0"/>
      </a:spcAft>
      <a:defRPr sz="3200" b="1" i="1" kern="1200">
        <a:solidFill>
          <a:schemeClr val="tx1"/>
        </a:solidFill>
        <a:latin typeface="Baby Kruffy"/>
        <a:ea typeface="+mn-ea"/>
        <a:cs typeface="+mn-cs"/>
      </a:defRPr>
    </a:lvl1pPr>
    <a:lvl2pPr marL="457200" algn="l" rtl="0" fontAlgn="base">
      <a:spcBef>
        <a:spcPct val="0"/>
      </a:spcBef>
      <a:spcAft>
        <a:spcPct val="0"/>
      </a:spcAft>
      <a:defRPr sz="3200" b="1" i="1" kern="1200">
        <a:solidFill>
          <a:schemeClr val="tx1"/>
        </a:solidFill>
        <a:latin typeface="Baby Kruffy"/>
        <a:ea typeface="+mn-ea"/>
        <a:cs typeface="+mn-cs"/>
      </a:defRPr>
    </a:lvl2pPr>
    <a:lvl3pPr marL="914400" algn="l" rtl="0" fontAlgn="base">
      <a:spcBef>
        <a:spcPct val="0"/>
      </a:spcBef>
      <a:spcAft>
        <a:spcPct val="0"/>
      </a:spcAft>
      <a:defRPr sz="3200" b="1" i="1" kern="1200">
        <a:solidFill>
          <a:schemeClr val="tx1"/>
        </a:solidFill>
        <a:latin typeface="Baby Kruffy"/>
        <a:ea typeface="+mn-ea"/>
        <a:cs typeface="+mn-cs"/>
      </a:defRPr>
    </a:lvl3pPr>
    <a:lvl4pPr marL="1371600" algn="l" rtl="0" fontAlgn="base">
      <a:spcBef>
        <a:spcPct val="0"/>
      </a:spcBef>
      <a:spcAft>
        <a:spcPct val="0"/>
      </a:spcAft>
      <a:defRPr sz="3200" b="1" i="1" kern="1200">
        <a:solidFill>
          <a:schemeClr val="tx1"/>
        </a:solidFill>
        <a:latin typeface="Baby Kruffy"/>
        <a:ea typeface="+mn-ea"/>
        <a:cs typeface="+mn-cs"/>
      </a:defRPr>
    </a:lvl4pPr>
    <a:lvl5pPr marL="1828800" algn="l" rtl="0" fontAlgn="base">
      <a:spcBef>
        <a:spcPct val="0"/>
      </a:spcBef>
      <a:spcAft>
        <a:spcPct val="0"/>
      </a:spcAft>
      <a:defRPr sz="3200" b="1" i="1" kern="1200">
        <a:solidFill>
          <a:schemeClr val="tx1"/>
        </a:solidFill>
        <a:latin typeface="Baby Kruffy"/>
        <a:ea typeface="+mn-ea"/>
        <a:cs typeface="+mn-cs"/>
      </a:defRPr>
    </a:lvl5pPr>
    <a:lvl6pPr marL="2286000" algn="l" defTabSz="914400" rtl="0" eaLnBrk="1" latinLnBrk="1" hangingPunct="1">
      <a:defRPr sz="3200" b="1" i="1" kern="1200">
        <a:solidFill>
          <a:schemeClr val="tx1"/>
        </a:solidFill>
        <a:latin typeface="Baby Kruffy"/>
        <a:ea typeface="+mn-ea"/>
        <a:cs typeface="+mn-cs"/>
      </a:defRPr>
    </a:lvl6pPr>
    <a:lvl7pPr marL="2743200" algn="l" defTabSz="914400" rtl="0" eaLnBrk="1" latinLnBrk="1" hangingPunct="1">
      <a:defRPr sz="3200" b="1" i="1" kern="1200">
        <a:solidFill>
          <a:schemeClr val="tx1"/>
        </a:solidFill>
        <a:latin typeface="Baby Kruffy"/>
        <a:ea typeface="+mn-ea"/>
        <a:cs typeface="+mn-cs"/>
      </a:defRPr>
    </a:lvl7pPr>
    <a:lvl8pPr marL="3200400" algn="l" defTabSz="914400" rtl="0" eaLnBrk="1" latinLnBrk="1" hangingPunct="1">
      <a:defRPr sz="3200" b="1" i="1" kern="1200">
        <a:solidFill>
          <a:schemeClr val="tx1"/>
        </a:solidFill>
        <a:latin typeface="Baby Kruffy"/>
        <a:ea typeface="+mn-ea"/>
        <a:cs typeface="+mn-cs"/>
      </a:defRPr>
    </a:lvl8pPr>
    <a:lvl9pPr marL="3657600" algn="l" defTabSz="914400" rtl="0" eaLnBrk="1" latinLnBrk="1" hangingPunct="1">
      <a:defRPr sz="3200" b="1" i="1" kern="1200">
        <a:solidFill>
          <a:schemeClr val="tx1"/>
        </a:solidFill>
        <a:latin typeface="Baby Kruffy"/>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3366FF"/>
    <a:srgbClr val="0000CC"/>
    <a:srgbClr val="996633"/>
    <a:srgbClr val="660066"/>
    <a:srgbClr val="6666FF"/>
    <a:srgbClr val="CC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24" autoAdjust="0"/>
  </p:normalViewPr>
  <p:slideViewPr>
    <p:cSldViewPr>
      <p:cViewPr varScale="1">
        <p:scale>
          <a:sx n="87" d="100"/>
          <a:sy n="87" d="100"/>
        </p:scale>
        <p:origin x="1315"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6" d="100"/>
          <a:sy n="76" d="100"/>
        </p:scale>
        <p:origin x="-262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0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900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900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4.#</a:t>
            </a:r>
          </a:p>
        </p:txBody>
      </p:sp>
      <p:sp>
        <p:nvSpPr>
          <p:cNvPr id="900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F26AB639-66C7-4FDD-8904-2B5D0C6DFBCC}" type="slidenum">
              <a:rPr lang="en-US" altLang="ko-KR"/>
              <a:pPr/>
              <a:t>‹#›</a:t>
            </a:fld>
            <a:endParaRPr lang="en-US" altLang="ko-KR"/>
          </a:p>
        </p:txBody>
      </p:sp>
    </p:spTree>
    <p:extLst>
      <p:ext uri="{BB962C8B-B14F-4D97-AF65-F5344CB8AC3E}">
        <p14:creationId xmlns:p14="http://schemas.microsoft.com/office/powerpoint/2010/main" val="2436620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85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8785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85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785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4.#</a:t>
            </a:r>
          </a:p>
        </p:txBody>
      </p:sp>
      <p:sp>
        <p:nvSpPr>
          <p:cNvPr id="8785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51080881-7E0B-4628-B44E-A3C3ADD3C4BC}" type="slidenum">
              <a:rPr lang="en-US" altLang="ko-KR"/>
              <a:pPr/>
              <a:t>‹#›</a:t>
            </a:fld>
            <a:endParaRPr lang="en-US" altLang="ko-KR"/>
          </a:p>
        </p:txBody>
      </p:sp>
    </p:spTree>
    <p:extLst>
      <p:ext uri="{BB962C8B-B14F-4D97-AF65-F5344CB8AC3E}">
        <p14:creationId xmlns:p14="http://schemas.microsoft.com/office/powerpoint/2010/main" val="3928847379"/>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874574CF-E61A-414F-8671-6B1B455BF8F6}" type="slidenum">
              <a:rPr lang="en-US" altLang="ko-KR" sz="1200" b="0" i="0">
                <a:latin typeface="Times New Roman" panose="02020603050405020304" pitchFamily="18" charset="0"/>
              </a:rPr>
              <a:pPr eaLnBrk="1" hangingPunct="1"/>
              <a:t>1</a:t>
            </a:fld>
            <a:endParaRPr lang="en-US" altLang="ko-KR" sz="1200" b="0" i="0">
              <a:latin typeface="Times New Roman" panose="02020603050405020304" pitchFamily="18"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921534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val="2834068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val="1859596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99239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894783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67193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10B2191E-B4B8-48B0-A2DB-C748DADAACA1}" type="slidenum">
              <a:rPr lang="en-US" altLang="ko-KR" sz="1200" b="0" i="0">
                <a:latin typeface="Times New Roman" panose="02020603050405020304" pitchFamily="18" charset="0"/>
              </a:rPr>
              <a:pPr eaLnBrk="1" hangingPunct="1"/>
              <a:t>10</a:t>
            </a:fld>
            <a:endParaRPr lang="en-US" altLang="ko-KR" sz="1200" b="0" i="0">
              <a:latin typeface="Times New Roman" panose="02020603050405020304" pitchFamily="18" charset="0"/>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141753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AB282969-09A4-4407-92E9-F1FB618C5662}" type="slidenum">
              <a:rPr lang="en-US" altLang="ko-KR" sz="1200" b="0" i="0">
                <a:latin typeface="Times New Roman" panose="02020603050405020304" pitchFamily="18" charset="0"/>
              </a:rPr>
              <a:pPr eaLnBrk="1" hangingPunct="1"/>
              <a:t>18</a:t>
            </a:fld>
            <a:endParaRPr lang="en-US" altLang="ko-KR" sz="1200" b="0" i="0">
              <a:latin typeface="Times New Roman" panose="02020603050405020304" pitchFamily="18" charset="0"/>
            </a:endParaRP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117510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007289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362113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105808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036685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17260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021D3915-6E92-4D21-BBC5-A6267FD6213D}" type="slidenum">
              <a:rPr lang="en-US" altLang="ko-KR" sz="1200" b="0" i="0">
                <a:latin typeface="Times New Roman" panose="02020603050405020304" pitchFamily="18" charset="0"/>
              </a:rPr>
              <a:pPr eaLnBrk="1" hangingPunct="1"/>
              <a:t>25</a:t>
            </a:fld>
            <a:endParaRPr lang="en-US" altLang="ko-KR" sz="1200" b="0" i="0">
              <a:latin typeface="Times New Roman" panose="02020603050405020304" pitchFamily="18" charset="0"/>
            </a:endParaRP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09527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900737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16038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99278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999429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357405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738562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08403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E46B2E4-D957-4965-BF78-BF9D37D13618}" type="slidenum">
              <a:rPr lang="en-US" altLang="ko-KR" sz="1200" b="0" i="0">
                <a:solidFill>
                  <a:srgbClr val="000000"/>
                </a:solidFill>
                <a:latin typeface="Times New Roman" panose="02020603050405020304" pitchFamily="18" charset="0"/>
              </a:rPr>
              <a:pPr eaLnBrk="1" hangingPunct="1"/>
              <a:t>35</a:t>
            </a:fld>
            <a:endParaRPr lang="en-US" altLang="ko-KR" sz="1200" b="0" i="0">
              <a:solidFill>
                <a:srgbClr val="000000"/>
              </a:solidFill>
              <a:latin typeface="Times New Roman" panose="02020603050405020304" pitchFamily="18" charset="0"/>
            </a:endParaRP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175228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611642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576714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136227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200B1A7E-14BA-41BD-81BC-350DE538FFFB}" type="slidenum">
              <a:rPr lang="en-US" altLang="ko-KR" sz="1200" b="0" i="0">
                <a:solidFill>
                  <a:srgbClr val="000000"/>
                </a:solidFill>
                <a:latin typeface="Times New Roman" panose="02020603050405020304" pitchFamily="18" charset="0"/>
              </a:rPr>
              <a:pPr eaLnBrk="1" hangingPunct="1"/>
              <a:t>39</a:t>
            </a:fld>
            <a:endParaRPr lang="en-US" altLang="ko-KR" sz="1200" b="0" i="0">
              <a:solidFill>
                <a:srgbClr val="000000"/>
              </a:solidFill>
              <a:latin typeface="Times New Roman" panose="02020603050405020304" pitchFamily="18" charset="0"/>
            </a:endParaRP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8873301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D825BE30-4532-4F81-868C-AA94D98C61E6}" type="slidenum">
              <a:rPr lang="en-US" altLang="ko-KR" sz="1200" b="0" i="0">
                <a:latin typeface="Times New Roman" panose="02020603050405020304" pitchFamily="18" charset="0"/>
              </a:rPr>
              <a:pPr eaLnBrk="1" hangingPunct="1"/>
              <a:t>40</a:t>
            </a:fld>
            <a:endParaRPr lang="en-US" altLang="ko-KR" sz="1200" b="0" i="0">
              <a:latin typeface="Times New Roman" panose="02020603050405020304" pitchFamily="18" charset="0"/>
            </a:endParaRP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7694616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260727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2405355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031323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228742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5058677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9195492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152647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0307044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2113361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7406268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797579C3-C5A5-4764-B969-2143E902CF20}" type="slidenum">
              <a:rPr lang="en-US" altLang="ko-KR" sz="1200" b="0" i="0">
                <a:latin typeface="Times New Roman" panose="02020603050405020304" pitchFamily="18" charset="0"/>
              </a:rPr>
              <a:pPr eaLnBrk="1" hangingPunct="1"/>
              <a:t>53</a:t>
            </a:fld>
            <a:endParaRPr lang="en-US" altLang="ko-KR" sz="1200" b="0" i="0">
              <a:latin typeface="Times New Roman" panose="02020603050405020304" pitchFamily="18" charset="0"/>
            </a:endParaRPr>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8846634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1274200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850161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0467817C-7AA1-4090-BD72-5C5E422D2740}" type="slidenum">
              <a:rPr lang="en-US" altLang="ko-KR" sz="1200" b="0" i="0">
                <a:latin typeface="Times New Roman" panose="02020603050405020304" pitchFamily="18" charset="0"/>
              </a:rPr>
              <a:pPr eaLnBrk="1" hangingPunct="1"/>
              <a:t>56</a:t>
            </a:fld>
            <a:endParaRPr lang="en-US" altLang="ko-KR" sz="1200" b="0" i="0">
              <a:latin typeface="Times New Roman" panose="02020603050405020304" pitchFamily="18" charset="0"/>
            </a:endParaRPr>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3057799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119941AC-B259-442A-A409-C459C1E5ECB7}" type="slidenum">
              <a:rPr lang="en-US" altLang="ko-KR" sz="1200" b="0" i="0">
                <a:latin typeface="Times New Roman" panose="02020603050405020304" pitchFamily="18" charset="0"/>
              </a:rPr>
              <a:pPr eaLnBrk="1" hangingPunct="1"/>
              <a:t>57</a:t>
            </a:fld>
            <a:endParaRPr lang="en-US" altLang="ko-KR" sz="1200" b="0" i="0">
              <a:latin typeface="Times New Roman" panose="02020603050405020304" pitchFamily="18" charset="0"/>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8158113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0410D12C-6CCE-43EE-A9A4-CAF616469139}" type="slidenum">
              <a:rPr lang="en-US" altLang="ko-KR" sz="1200" b="0" i="0">
                <a:latin typeface="Times New Roman" panose="02020603050405020304" pitchFamily="18" charset="0"/>
              </a:rPr>
              <a:pPr eaLnBrk="1" hangingPunct="1"/>
              <a:t>58</a:t>
            </a:fld>
            <a:endParaRPr lang="en-US" altLang="ko-KR" sz="1200" b="0" i="0">
              <a:latin typeface="Times New Roman" panose="02020603050405020304" pitchFamily="18" charset="0"/>
            </a:endParaRPr>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5738022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3FA9B8F-439C-4BFA-A597-480DBE85B1B1}" type="slidenum">
              <a:rPr lang="en-US" altLang="ko-KR" sz="1200" b="0" i="0">
                <a:latin typeface="Times New Roman" panose="02020603050405020304" pitchFamily="18" charset="0"/>
              </a:rPr>
              <a:pPr eaLnBrk="1" hangingPunct="1"/>
              <a:t>59</a:t>
            </a:fld>
            <a:endParaRPr lang="en-US" altLang="ko-KR" sz="1200" b="0" i="0">
              <a:latin typeface="Times New Roman" panose="02020603050405020304" pitchFamily="18" charset="0"/>
            </a:endParaRPr>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9640774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4606468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4B4A48D-10A0-48BB-A457-E0598EA232E3}" type="slidenum">
              <a:rPr lang="en-US" altLang="ko-KR" sz="1200" b="0" i="0">
                <a:latin typeface="Times New Roman" panose="02020603050405020304" pitchFamily="18" charset="0"/>
              </a:rPr>
              <a:pPr eaLnBrk="1" hangingPunct="1"/>
              <a:t>62</a:t>
            </a:fld>
            <a:endParaRPr lang="en-US" altLang="ko-KR" sz="1200" b="0" i="0">
              <a:latin typeface="Times New Roman" panose="02020603050405020304" pitchFamily="18" charset="0"/>
            </a:endParaRPr>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7639571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BEEC52C7-7BED-44F4-B4EF-0347F31F9549}" type="slidenum">
              <a:rPr lang="en-US" altLang="ko-KR" sz="1200" b="0" i="0">
                <a:latin typeface="Times New Roman" panose="02020603050405020304" pitchFamily="18" charset="0"/>
              </a:rPr>
              <a:pPr eaLnBrk="1" hangingPunct="1"/>
              <a:t>63</a:t>
            </a:fld>
            <a:endParaRPr lang="en-US" altLang="ko-KR" sz="1200" b="0" i="0">
              <a:latin typeface="Times New Roman" panose="02020603050405020304" pitchFamily="18" charset="0"/>
            </a:endParaRPr>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0621383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439C468C-9CD8-41C4-9606-A6B34C62CB7C}" type="slidenum">
              <a:rPr lang="en-US" altLang="ko-KR" sz="1200" b="0" i="0">
                <a:latin typeface="Times New Roman" panose="02020603050405020304" pitchFamily="18" charset="0"/>
              </a:rPr>
              <a:pPr eaLnBrk="1" hangingPunct="1"/>
              <a:t>65</a:t>
            </a:fld>
            <a:endParaRPr lang="en-US" altLang="ko-KR" sz="1200" b="0" i="0">
              <a:latin typeface="Times New Roman" panose="02020603050405020304" pitchFamily="18" charset="0"/>
            </a:endParaRPr>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9492904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432333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F95734E2-ACB3-4EE4-B6C6-387A2395CDBF}" type="slidenum">
              <a:rPr lang="en-US" altLang="ko-KR" sz="1200" b="0" i="0">
                <a:latin typeface="Times New Roman" panose="02020603050405020304" pitchFamily="18" charset="0"/>
              </a:rPr>
              <a:pPr eaLnBrk="1" hangingPunct="1"/>
              <a:t>68</a:t>
            </a:fld>
            <a:endParaRPr lang="en-US" altLang="ko-KR" sz="1200" b="0" i="0">
              <a:latin typeface="Times New Roman" panose="02020603050405020304" pitchFamily="18" charset="0"/>
            </a:endParaRPr>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573233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7935762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7595902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3828037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0511696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5227568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737319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33242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104122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7835868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5498365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0966747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4.#</a:t>
            </a:r>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7981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p:spPr>
            <p:txBody>
              <a:bodyPr wrap="none" anchor="ctr"/>
              <a:lstStyle/>
              <a:p>
                <a:pPr eaLnBrk="0" hangingPunct="0">
                  <a:defRPr/>
                </a:pPr>
                <a:endParaRPr lang="en-US" dirty="0">
                  <a:latin typeface="Baby Kruffy" pitchFamily="2" charset="0"/>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p:spPr>
            <p:txBody>
              <a:bodyPr wrap="none" anchor="ctr"/>
              <a:lstStyle/>
              <a:p>
                <a:pPr eaLnBrk="0" hangingPunct="0">
                  <a:defRPr/>
                </a:pPr>
                <a:endParaRPr lang="en-US" dirty="0">
                  <a:latin typeface="Baby Kruffy" pitchFamily="2" charset="0"/>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p:spPr>
          <p:txBody>
            <a:bodyPr wrap="none" anchor="ctr"/>
            <a:lstStyle/>
            <a:p>
              <a:pPr eaLnBrk="0" hangingPunct="0">
                <a:defRPr/>
              </a:pPr>
              <a:endParaRPr lang="en-US" dirty="0">
                <a:latin typeface="Baby Kruffy" pitchFamily="2" charset="0"/>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p:spPr>
          <p:txBody>
            <a:bodyPr wrap="none" anchor="ctr"/>
            <a:lstStyle/>
            <a:p>
              <a:pPr eaLnBrk="0" hangingPunct="0">
                <a:defRPr/>
              </a:pPr>
              <a:endParaRPr lang="en-US" dirty="0">
                <a:latin typeface="Baby Kruffy" pitchFamily="2" charset="0"/>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14" name="Text Box 17"/>
          <p:cNvSpPr txBox="1">
            <a:spLocks noChangeArrowheads="1"/>
          </p:cNvSpPr>
          <p:nvPr userDrawn="1"/>
        </p:nvSpPr>
        <p:spPr bwMode="auto">
          <a:xfrm>
            <a:off x="0" y="6553200"/>
            <a:ext cx="22098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spcBef>
                <a:spcPct val="50000"/>
              </a:spcBef>
              <a:defRPr/>
            </a:pPr>
            <a:r>
              <a:rPr lang="en-US" altLang="en-US" sz="1400" b="0" i="0" dirty="0" smtClean="0">
                <a:latin typeface="McGrawHill-Italic" pitchFamily="2" charset="0"/>
              </a:rPr>
              <a:t>McGraw-Hill</a:t>
            </a:r>
            <a:endParaRPr lang="en-US" altLang="en-US" sz="2400" b="0" i="0" dirty="0" smtClean="0">
              <a:latin typeface="Times New Roman" pitchFamily="18" charset="0"/>
            </a:endParaRPr>
          </a:p>
        </p:txBody>
      </p:sp>
      <p:sp>
        <p:nvSpPr>
          <p:cNvPr id="15" name="Text Box 18"/>
          <p:cNvSpPr txBox="1">
            <a:spLocks noChangeArrowheads="1"/>
          </p:cNvSpPr>
          <p:nvPr userDrawn="1"/>
        </p:nvSpPr>
        <p:spPr bwMode="auto">
          <a:xfrm>
            <a:off x="4572000" y="6553200"/>
            <a:ext cx="45720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lgn="r">
              <a:spcBef>
                <a:spcPct val="50000"/>
              </a:spcBef>
              <a:buFontTx/>
              <a:buChar char="©"/>
              <a:defRPr/>
            </a:pPr>
            <a:r>
              <a:rPr lang="en-US" altLang="en-US" sz="1400" b="0" i="0" dirty="0" smtClean="0">
                <a:latin typeface="McGrawHill-Italic" pitchFamily="2" charset="0"/>
              </a:rPr>
              <a:t>The McGraw-Hill Companies, Inc., 2000</a:t>
            </a:r>
            <a:endParaRPr lang="en-US" altLang="en-US" sz="2400" b="0" i="0" dirty="0" smtClean="0">
              <a:latin typeface="Times New Roman" pitchFamily="18" charset="0"/>
            </a:endParaRPr>
          </a:p>
        </p:txBody>
      </p:sp>
      <p:sp>
        <p:nvSpPr>
          <p:cNvPr id="210956" name="Rectangle 12"/>
          <p:cNvSpPr>
            <a:spLocks noGrp="1" noChangeArrowheads="1"/>
          </p:cNvSpPr>
          <p:nvPr>
            <p:ph type="ctrTitle"/>
          </p:nvPr>
        </p:nvSpPr>
        <p:spPr bwMode="auto">
          <a:xfrm>
            <a:off x="990600" y="1676400"/>
            <a:ext cx="7772400" cy="1462088"/>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defRPr/>
            </a:lvl1pPr>
          </a:lstStyle>
          <a:p>
            <a:r>
              <a:rPr lang="en-US"/>
              <a:t>Click to edit Master title style</a:t>
            </a:r>
          </a:p>
        </p:txBody>
      </p:sp>
      <p:sp>
        <p:nvSpPr>
          <p:cNvPr id="210957" name="Rectangle 13"/>
          <p:cNvSpPr>
            <a:spLocks noGrp="1" noChangeArrowheads="1"/>
          </p:cNvSpPr>
          <p:nvPr>
            <p:ph type="subTitle" idx="1"/>
          </p:nvPr>
        </p:nvSpPr>
        <p:spPr bwMode="auto">
          <a:xfrm>
            <a:off x="1371600" y="3886200"/>
            <a:ext cx="64008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lgn="ctr">
              <a:buFont typeface="Wingdings" pitchFamily="2" charset="2"/>
              <a:buNone/>
              <a:defRPr/>
            </a:lvl1pPr>
          </a:lstStyle>
          <a:p>
            <a:r>
              <a:rPr lang="en-US"/>
              <a:t>Click to edit Master subtitle style</a:t>
            </a:r>
          </a:p>
        </p:txBody>
      </p:sp>
      <p:sp>
        <p:nvSpPr>
          <p:cNvPr id="16" name="Date Placeholder 15"/>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400" b="0" i="0" dirty="0">
                <a:solidFill>
                  <a:schemeClr val="bg2"/>
                </a:solidFill>
                <a:latin typeface="+mn-lt"/>
              </a:defRPr>
            </a:lvl1pPr>
          </a:lstStyle>
          <a:p>
            <a:pPr>
              <a:defRPr/>
            </a:pPr>
            <a:endParaRPr lang="en-US"/>
          </a:p>
        </p:txBody>
      </p:sp>
      <p:sp>
        <p:nvSpPr>
          <p:cNvPr id="17" name="Footer Placeholder 16"/>
          <p:cNvSpPr>
            <a:spLocks noGrp="1" noChangeArrowheads="1"/>
          </p:cNvSpPr>
          <p:nvPr>
            <p:ph type="ftr" sz="quarter" idx="11"/>
          </p:nvPr>
        </p:nvSpPr>
        <p:spPr bwMode="auto">
          <a:xfrm>
            <a:off x="3429000" y="6248400"/>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defRPr sz="1400" b="0" i="0" dirty="0">
                <a:solidFill>
                  <a:schemeClr val="bg2"/>
                </a:solidFill>
                <a:latin typeface="+mn-lt"/>
              </a:defRPr>
            </a:lvl1pPr>
          </a:lstStyle>
          <a:p>
            <a:pPr>
              <a:defRPr/>
            </a:pPr>
            <a:endParaRPr lang="en-US"/>
          </a:p>
        </p:txBody>
      </p:sp>
      <p:sp>
        <p:nvSpPr>
          <p:cNvPr id="18" name="Rectangle 17"/>
          <p:cNvSpPr>
            <a:spLocks noGrp="1" noChangeArrowheads="1"/>
          </p:cNvSpPr>
          <p:nvPr>
            <p:ph type="sldNum" sz="quarter" idx="12"/>
          </p:nvPr>
        </p:nvSpPr>
        <p:spPr>
          <a:xfrm>
            <a:off x="6858000" y="6248400"/>
            <a:ext cx="1905000" cy="457200"/>
          </a:xfrm>
        </p:spPr>
        <p:txBody>
          <a:bodyPr/>
          <a:lstStyle>
            <a:lvl1pPr algn="r">
              <a:defRPr sz="1400" b="0">
                <a:solidFill>
                  <a:schemeClr val="bg2"/>
                </a:solidFill>
                <a:latin typeface="Tahoma" panose="020B0604030504040204" pitchFamily="34" charset="0"/>
              </a:defRPr>
            </a:lvl1pPr>
          </a:lstStyle>
          <a:p>
            <a:fld id="{CB6C8224-794D-42F0-AA84-F3B906E80244}" type="slidenum">
              <a:rPr lang="en-US" altLang="ko-KR"/>
              <a:pPr/>
              <a:t>‹#›</a:t>
            </a:fld>
            <a:endParaRPr lang="en-US" altLang="ko-KR"/>
          </a:p>
        </p:txBody>
      </p:sp>
    </p:spTree>
    <p:extLst>
      <p:ext uri="{BB962C8B-B14F-4D97-AF65-F5344CB8AC3E}">
        <p14:creationId xmlns:p14="http://schemas.microsoft.com/office/powerpoint/2010/main" val="1287594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prstGeom prst="rect">
            <a:avLst/>
          </a:prstGeom>
        </p:spPr>
        <p:txBody>
          <a:bodyPr/>
          <a:lstStyle>
            <a:lvl1pPr>
              <a:defRPr>
                <a:latin typeface="Calibri" panose="020F0502020204030204" pitchFamily="34" charset="0"/>
                <a:cs typeface="Calibri" panose="020F050202020403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295400"/>
            <a:ext cx="8229600" cy="4830763"/>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3"/>
          <p:cNvSpPr>
            <a:spLocks noGrp="1" noChangeArrowheads="1"/>
          </p:cNvSpPr>
          <p:nvPr>
            <p:ph type="sldNum" sz="quarter" idx="10"/>
          </p:nvPr>
        </p:nvSpPr>
        <p:spPr>
          <a:ln/>
        </p:spPr>
        <p:txBody>
          <a:bodyPr/>
          <a:lstStyle>
            <a:lvl1pPr>
              <a:defRPr/>
            </a:lvl1pPr>
          </a:lstStyle>
          <a:p>
            <a:r>
              <a:rPr lang="en-US" altLang="ko-KR"/>
              <a:t>4.</a:t>
            </a:r>
            <a:fld id="{95918ABD-7090-4E87-86F3-84E52E9F3877}" type="slidenum">
              <a:rPr lang="en-US" altLang="ko-KR"/>
              <a:pPr/>
              <a:t>‹#›</a:t>
            </a:fld>
            <a:endParaRPr lang="en-US" altLang="ko-KR"/>
          </a:p>
        </p:txBody>
      </p:sp>
    </p:spTree>
    <p:extLst>
      <p:ext uri="{BB962C8B-B14F-4D97-AF65-F5344CB8AC3E}">
        <p14:creationId xmlns:p14="http://schemas.microsoft.com/office/powerpoint/2010/main" val="2682097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r>
              <a:rPr lang="en-US" altLang="ko-KR"/>
              <a:t>4.</a:t>
            </a:r>
            <a:fld id="{41231C42-A7F4-4BC2-887E-75EBD4459F51}" type="slidenum">
              <a:rPr lang="en-US" altLang="ko-KR"/>
              <a:pPr/>
              <a:t>‹#›</a:t>
            </a:fld>
            <a:endParaRPr lang="en-US" altLang="ko-KR"/>
          </a:p>
        </p:txBody>
      </p:sp>
    </p:spTree>
    <p:extLst>
      <p:ext uri="{BB962C8B-B14F-4D97-AF65-F5344CB8AC3E}">
        <p14:creationId xmlns:p14="http://schemas.microsoft.com/office/powerpoint/2010/main" val="488647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sldNum" sz="quarter" idx="10"/>
          </p:nvPr>
        </p:nvSpPr>
        <p:spPr>
          <a:ln/>
        </p:spPr>
        <p:txBody>
          <a:bodyPr/>
          <a:lstStyle>
            <a:lvl1pPr>
              <a:defRPr/>
            </a:lvl1pPr>
          </a:lstStyle>
          <a:p>
            <a:r>
              <a:rPr lang="en-US" altLang="ko-KR"/>
              <a:t>4.</a:t>
            </a:r>
            <a:fld id="{30A59BF4-692E-4B0B-ABBD-C03DAC1F3321}" type="slidenum">
              <a:rPr lang="en-US" altLang="ko-KR"/>
              <a:pPr/>
              <a:t>‹#›</a:t>
            </a:fld>
            <a:endParaRPr lang="en-US" altLang="ko-KR"/>
          </a:p>
        </p:txBody>
      </p:sp>
    </p:spTree>
    <p:extLst>
      <p:ext uri="{BB962C8B-B14F-4D97-AF65-F5344CB8AC3E}">
        <p14:creationId xmlns:p14="http://schemas.microsoft.com/office/powerpoint/2010/main" val="1359309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sldNum" sz="quarter" idx="10"/>
          </p:nvPr>
        </p:nvSpPr>
        <p:spPr>
          <a:ln/>
        </p:spPr>
        <p:txBody>
          <a:bodyPr/>
          <a:lstStyle>
            <a:lvl1pPr>
              <a:defRPr/>
            </a:lvl1pPr>
          </a:lstStyle>
          <a:p>
            <a:r>
              <a:rPr lang="en-US" altLang="ko-KR"/>
              <a:t>4.</a:t>
            </a:r>
            <a:fld id="{885E9EB3-46FB-47B6-8432-F713002328A0}" type="slidenum">
              <a:rPr lang="en-US" altLang="ko-KR"/>
              <a:pPr/>
              <a:t>‹#›</a:t>
            </a:fld>
            <a:endParaRPr lang="en-US" altLang="ko-KR"/>
          </a:p>
        </p:txBody>
      </p:sp>
    </p:spTree>
    <p:extLst>
      <p:ext uri="{BB962C8B-B14F-4D97-AF65-F5344CB8AC3E}">
        <p14:creationId xmlns:p14="http://schemas.microsoft.com/office/powerpoint/2010/main" val="1751682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13"/>
          <p:cNvSpPr>
            <a:spLocks noGrp="1" noChangeArrowheads="1"/>
          </p:cNvSpPr>
          <p:nvPr>
            <p:ph type="sldNum" sz="quarter" idx="10"/>
          </p:nvPr>
        </p:nvSpPr>
        <p:spPr>
          <a:ln/>
        </p:spPr>
        <p:txBody>
          <a:bodyPr/>
          <a:lstStyle>
            <a:lvl1pPr>
              <a:defRPr/>
            </a:lvl1pPr>
          </a:lstStyle>
          <a:p>
            <a:r>
              <a:rPr lang="en-US" altLang="ko-KR"/>
              <a:t>4.</a:t>
            </a:r>
            <a:fld id="{E84962D9-3DAB-4568-8B36-78E49D4D7B77}" type="slidenum">
              <a:rPr lang="en-US" altLang="ko-KR"/>
              <a:pPr/>
              <a:t>‹#›</a:t>
            </a:fld>
            <a:endParaRPr lang="en-US" altLang="ko-KR"/>
          </a:p>
        </p:txBody>
      </p:sp>
    </p:spTree>
    <p:extLst>
      <p:ext uri="{BB962C8B-B14F-4D97-AF65-F5344CB8AC3E}">
        <p14:creationId xmlns:p14="http://schemas.microsoft.com/office/powerpoint/2010/main" val="1090478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r>
              <a:rPr lang="en-US" altLang="ko-KR"/>
              <a:t>4.</a:t>
            </a:r>
            <a:fld id="{389D62BA-4885-46E4-B885-F582EF5E6E6F}" type="slidenum">
              <a:rPr lang="en-US" altLang="ko-KR"/>
              <a:pPr/>
              <a:t>‹#›</a:t>
            </a:fld>
            <a:endParaRPr lang="en-US" altLang="ko-KR"/>
          </a:p>
        </p:txBody>
      </p:sp>
    </p:spTree>
    <p:extLst>
      <p:ext uri="{BB962C8B-B14F-4D97-AF65-F5344CB8AC3E}">
        <p14:creationId xmlns:p14="http://schemas.microsoft.com/office/powerpoint/2010/main" val="57220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4.</a:t>
            </a:r>
            <a:fld id="{795B4FE9-00D9-43C5-BA90-216AA20F10A7}" type="slidenum">
              <a:rPr lang="en-US" altLang="ko-KR"/>
              <a:pPr/>
              <a:t>‹#›</a:t>
            </a:fld>
            <a:endParaRPr lang="en-US" altLang="ko-KR"/>
          </a:p>
        </p:txBody>
      </p:sp>
    </p:spTree>
    <p:extLst>
      <p:ext uri="{BB962C8B-B14F-4D97-AF65-F5344CB8AC3E}">
        <p14:creationId xmlns:p14="http://schemas.microsoft.com/office/powerpoint/2010/main" val="312618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4.</a:t>
            </a:r>
            <a:fld id="{FA394E9B-9E6D-4818-A6FB-AE57167A8C82}" type="slidenum">
              <a:rPr lang="en-US" altLang="ko-KR"/>
              <a:pPr/>
              <a:t>‹#›</a:t>
            </a:fld>
            <a:endParaRPr lang="en-US" altLang="ko-KR"/>
          </a:p>
        </p:txBody>
      </p:sp>
    </p:spTree>
    <p:extLst>
      <p:ext uri="{BB962C8B-B14F-4D97-AF65-F5344CB8AC3E}">
        <p14:creationId xmlns:p14="http://schemas.microsoft.com/office/powerpoint/2010/main" val="266263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4.</a:t>
            </a:r>
            <a:fld id="{CE30D933-5966-4EA6-B186-7B73199F3EBE}" type="slidenum">
              <a:rPr lang="en-US" altLang="ko-KR"/>
              <a:pPr/>
              <a:t>‹#›</a:t>
            </a:fld>
            <a:endParaRPr lang="en-US" altLang="ko-KR"/>
          </a:p>
        </p:txBody>
      </p:sp>
    </p:spTree>
    <p:extLst>
      <p:ext uri="{BB962C8B-B14F-4D97-AF65-F5344CB8AC3E}">
        <p14:creationId xmlns:p14="http://schemas.microsoft.com/office/powerpoint/2010/main" val="1689044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4.</a:t>
            </a:r>
            <a:fld id="{29EA6BDD-8A4C-488F-B0EE-9355B7946CC9}" type="slidenum">
              <a:rPr lang="en-US" altLang="ko-KR"/>
              <a:pPr/>
              <a:t>‹#›</a:t>
            </a:fld>
            <a:endParaRPr lang="en-US" altLang="ko-KR"/>
          </a:p>
        </p:txBody>
      </p:sp>
    </p:spTree>
    <p:extLst>
      <p:ext uri="{BB962C8B-B14F-4D97-AF65-F5344CB8AC3E}">
        <p14:creationId xmlns:p14="http://schemas.microsoft.com/office/powerpoint/2010/main" val="1391038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33" name="Rectangle 13"/>
          <p:cNvSpPr>
            <a:spLocks noGrp="1" noChangeArrowheads="1"/>
          </p:cNvSpPr>
          <p:nvPr>
            <p:ph type="sldNum" sz="quarter" idx="4"/>
          </p:nvPr>
        </p:nvSpPr>
        <p:spPr bwMode="auto">
          <a:xfrm>
            <a:off x="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Arial" panose="020B0604020202020204" pitchFamily="34" charset="0"/>
                <a:ea typeface="굴림" panose="020B0600000101010101" pitchFamily="50" charset="-127"/>
              </a:defRPr>
            </a:lvl1pPr>
          </a:lstStyle>
          <a:p>
            <a:r>
              <a:rPr lang="en-US" altLang="ko-KR"/>
              <a:t>4.</a:t>
            </a:r>
            <a:fld id="{9E78AF5C-4608-4217-A395-62DCC6BEE261}" type="slidenum">
              <a:rPr lang="en-US" altLang="ko-KR"/>
              <a:pPr/>
              <a:t>‹#›</a:t>
            </a:fld>
            <a:endParaRPr lang="en-US" altLang="ko-KR"/>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emf"/><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5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68.png"/></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emf"/><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6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87.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91.png"/><Relationship Id="rId4" Type="http://schemas.openxmlformats.org/officeDocument/2006/relationships/image" Target="../media/image90.png"/></Relationships>
</file>

<file path=ppt/slides/_rels/slide7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8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98.emf"/><Relationship Id="rId4" Type="http://schemas.openxmlformats.org/officeDocument/2006/relationships/image" Target="../media/image9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branding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762000"/>
            <a:ext cx="4470400"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Text Box 4"/>
          <p:cNvSpPr txBox="1">
            <a:spLocks noChangeArrowheads="1"/>
          </p:cNvSpPr>
          <p:nvPr/>
        </p:nvSpPr>
        <p:spPr bwMode="auto">
          <a:xfrm>
            <a:off x="0" y="1524000"/>
            <a:ext cx="41560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FF0000"/>
                </a:solidFill>
                <a:latin typeface="Times" panose="02020603050405020304" pitchFamily="18" charset="0"/>
                <a:ea typeface="굴림" panose="020B0600000101010101" pitchFamily="50" charset="-127"/>
                <a:cs typeface="Arial" panose="020B0604020202020204" pitchFamily="34" charset="0"/>
              </a:rPr>
              <a:t>Chapter 4</a:t>
            </a:r>
          </a:p>
        </p:txBody>
      </p:sp>
      <p:sp>
        <p:nvSpPr>
          <p:cNvPr id="15365" name="Text Box 6"/>
          <p:cNvSpPr txBox="1">
            <a:spLocks noChangeArrowheads="1"/>
          </p:cNvSpPr>
          <p:nvPr/>
        </p:nvSpPr>
        <p:spPr bwMode="auto">
          <a:xfrm>
            <a:off x="76200" y="2979738"/>
            <a:ext cx="41560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Digital</a:t>
            </a:r>
          </a:p>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Transmission</a:t>
            </a:r>
          </a:p>
        </p:txBody>
      </p:sp>
      <p:sp>
        <p:nvSpPr>
          <p:cNvPr id="15367" name="Text Box 2"/>
          <p:cNvSpPr txBox="1">
            <a:spLocks noChangeArrowheads="1"/>
          </p:cNvSpPr>
          <p:nvPr/>
        </p:nvSpPr>
        <p:spPr bwMode="auto">
          <a:xfrm>
            <a:off x="0" y="6604000"/>
            <a:ext cx="9144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833" tIns="51417" rIns="102833" bIns="51417">
            <a:spAutoFit/>
          </a:bodyPr>
          <a:lstStyle>
            <a:lvl1pPr defTabSz="1028700" eaLnBrk="0" hangingPunct="0">
              <a:defRPr sz="3200" b="1" i="1">
                <a:solidFill>
                  <a:schemeClr val="tx1"/>
                </a:solidFill>
                <a:latin typeface="Baby Kruffy"/>
              </a:defRPr>
            </a:lvl1pPr>
            <a:lvl2pPr marL="742950" indent="-285750" defTabSz="1028700" eaLnBrk="0" hangingPunct="0">
              <a:defRPr sz="3200" b="1" i="1">
                <a:solidFill>
                  <a:schemeClr val="tx1"/>
                </a:solidFill>
                <a:latin typeface="Baby Kruffy"/>
              </a:defRPr>
            </a:lvl2pPr>
            <a:lvl3pPr marL="1143000" indent="-228600" defTabSz="1028700" eaLnBrk="0" hangingPunct="0">
              <a:defRPr sz="3200" b="1" i="1">
                <a:solidFill>
                  <a:schemeClr val="tx1"/>
                </a:solidFill>
                <a:latin typeface="Baby Kruffy"/>
              </a:defRPr>
            </a:lvl3pPr>
            <a:lvl4pPr marL="1600200" indent="-228600" defTabSz="1028700" eaLnBrk="0" hangingPunct="0">
              <a:defRPr sz="3200" b="1" i="1">
                <a:solidFill>
                  <a:schemeClr val="tx1"/>
                </a:solidFill>
                <a:latin typeface="Baby Kruffy"/>
              </a:defRPr>
            </a:lvl4pPr>
            <a:lvl5pPr marL="2057400" indent="-228600" defTabSz="1028700" eaLnBrk="0" hangingPunct="0">
              <a:defRPr sz="3200" b="1" i="1">
                <a:solidFill>
                  <a:schemeClr val="tx1"/>
                </a:solidFill>
                <a:latin typeface="Baby Kruffy"/>
              </a:defRPr>
            </a:lvl5pPr>
            <a:lvl6pPr marL="2514600" indent="-228600" defTabSz="1028700" eaLnBrk="0" fontAlgn="base" hangingPunct="0">
              <a:spcBef>
                <a:spcPct val="0"/>
              </a:spcBef>
              <a:spcAft>
                <a:spcPct val="0"/>
              </a:spcAft>
              <a:defRPr sz="3200" b="1" i="1">
                <a:solidFill>
                  <a:schemeClr val="tx1"/>
                </a:solidFill>
                <a:latin typeface="Baby Kruffy"/>
              </a:defRPr>
            </a:lvl6pPr>
            <a:lvl7pPr marL="2971800" indent="-228600" defTabSz="1028700" eaLnBrk="0" fontAlgn="base" hangingPunct="0">
              <a:spcBef>
                <a:spcPct val="0"/>
              </a:spcBef>
              <a:spcAft>
                <a:spcPct val="0"/>
              </a:spcAft>
              <a:defRPr sz="3200" b="1" i="1">
                <a:solidFill>
                  <a:schemeClr val="tx1"/>
                </a:solidFill>
                <a:latin typeface="Baby Kruffy"/>
              </a:defRPr>
            </a:lvl7pPr>
            <a:lvl8pPr marL="3429000" indent="-228600" defTabSz="1028700" eaLnBrk="0" fontAlgn="base" hangingPunct="0">
              <a:spcBef>
                <a:spcPct val="0"/>
              </a:spcBef>
              <a:spcAft>
                <a:spcPct val="0"/>
              </a:spcAft>
              <a:defRPr sz="3200" b="1" i="1">
                <a:solidFill>
                  <a:schemeClr val="tx1"/>
                </a:solidFill>
                <a:latin typeface="Baby Kruffy"/>
              </a:defRPr>
            </a:lvl8pPr>
            <a:lvl9pPr marL="3886200" indent="-228600" defTabSz="1028700" eaLnBrk="0" fontAlgn="base" hangingPunct="0">
              <a:spcBef>
                <a:spcPct val="0"/>
              </a:spcBef>
              <a:spcAft>
                <a:spcPct val="0"/>
              </a:spcAft>
              <a:defRPr sz="3200" b="1" i="1">
                <a:solidFill>
                  <a:schemeClr val="tx1"/>
                </a:solidFill>
                <a:latin typeface="Baby Kruffy"/>
              </a:defRPr>
            </a:lvl9pPr>
          </a:lstStyle>
          <a:p>
            <a:pPr algn="ctr" eaLnBrk="1" hangingPunct="1">
              <a:spcBef>
                <a:spcPct val="50000"/>
              </a:spcBef>
            </a:pPr>
            <a:r>
              <a:rPr lang="en-US" altLang="ko-KR" sz="1000" b="0" i="0">
                <a:latin typeface="Arial" panose="020B0604020202020204" pitchFamily="34" charset="0"/>
                <a:ea typeface="굴림" panose="020B0600000101010101" pitchFamily="50" charset="-127"/>
                <a:cs typeface="Arial" panose="020B0604020202020204" pitchFamily="34" charset="0"/>
              </a:rPr>
              <a:t>Copyright </a:t>
            </a:r>
            <a:r>
              <a:rPr lang="en-US" altLang="ko-KR" sz="1000" b="0" i="0">
                <a:latin typeface="Arial" panose="020B0604020202020204" pitchFamily="34" charset="0"/>
                <a:ea typeface="굴림" panose="020B0600000101010101" pitchFamily="50" charset="-127"/>
                <a:cs typeface="Times New Roman" panose="02020603050405020304" pitchFamily="18" charset="0"/>
              </a:rPr>
              <a:t>© </a:t>
            </a:r>
            <a:r>
              <a:rPr lang="en-US" altLang="ko-KR" sz="1000" b="0" i="0">
                <a:latin typeface="Arial" panose="020B0604020202020204" pitchFamily="34" charset="0"/>
                <a:ea typeface="굴림" panose="020B0600000101010101" pitchFamily="50" charset="-127"/>
                <a:cs typeface="Arial" panose="020B0604020202020204" pitchFamily="34" charset="0"/>
              </a:rPr>
              <a:t>The McGraw-Hill Companies, Inc. Permission required for reproduction or display.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0"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1"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2"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3"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4"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5"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6" name="Rectangle 21"/>
          <p:cNvSpPr>
            <a:spLocks noChangeArrowheads="1"/>
          </p:cNvSpPr>
          <p:nvPr/>
        </p:nvSpPr>
        <p:spPr bwMode="auto">
          <a:xfrm>
            <a:off x="1066800" y="-76200"/>
            <a:ext cx="4186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4: Outline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066800"/>
            <a:ext cx="8458200" cy="11430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4.1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DIGITAL-TO-DIGITAL CONVERSION</a:t>
            </a:r>
            <a:endParaRPr lang="en-US" dirty="0">
              <a:solidFill>
                <a:srgbClr val="C00000"/>
              </a:solidFill>
              <a:effectLst>
                <a:outerShdw blurRad="38100" dist="38100" dir="2700000" algn="tl">
                  <a:srgbClr val="000000">
                    <a:alpha val="43137"/>
                  </a:srgbClr>
                </a:outerShdw>
              </a:effectLst>
              <a:latin typeface="Times"/>
            </a:endParaRPr>
          </a:p>
          <a:p>
            <a:pPr algn="just" eaLnBrk="0" hangingPunct="0">
              <a:lnSpc>
                <a:spcPct val="200000"/>
              </a:lnSpc>
              <a:defRPr/>
            </a:pPr>
            <a:endParaRPr lang="en-US" sz="2400" dirty="0">
              <a:solidFill>
                <a:srgbClr val="C00000"/>
              </a:solidFill>
              <a:effectLst>
                <a:outerShdw blurRad="38100" dist="38100" dir="2700000" algn="tl">
                  <a:srgbClr val="000000">
                    <a:alpha val="43137"/>
                  </a:srgbClr>
                </a:outerShdw>
              </a:effectLst>
              <a:latin typeface="Times"/>
            </a:endParaRPr>
          </a:p>
          <a:p>
            <a:pPr algn="just" eaLnBrk="0" hangingPunct="0">
              <a:lnSpc>
                <a:spcPct val="200000"/>
              </a:lnSpc>
              <a:spcBef>
                <a:spcPct val="50000"/>
              </a:spcBef>
              <a:buClr>
                <a:schemeClr val="hlink"/>
              </a:buClr>
              <a:defRPr/>
            </a:pPr>
            <a:r>
              <a:rPr lang="en-US" sz="2400" i="0" dirty="0">
                <a:solidFill>
                  <a:srgbClr val="C0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t/>
            </a:r>
            <a:br>
              <a:rPr lang="en-US" sz="2400" i="0" dirty="0">
                <a:solidFill>
                  <a:srgbClr val="C0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br>
            <a:endParaRPr lang="en-US" sz="2400" i="0" dirty="0">
              <a:solidFill>
                <a:srgbClr val="C0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endParaRPr>
          </a:p>
        </p:txBody>
      </p:sp>
      <p:sp>
        <p:nvSpPr>
          <p:cNvPr id="11" name="Rectangle 31"/>
          <p:cNvSpPr>
            <a:spLocks noChangeArrowheads="1"/>
          </p:cNvSpPr>
          <p:nvPr/>
        </p:nvSpPr>
        <p:spPr bwMode="auto">
          <a:xfrm>
            <a:off x="152400" y="2400300"/>
            <a:ext cx="8458200" cy="11430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4.2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ANALOG-TO-DIGITAL CONVERSION</a:t>
            </a:r>
            <a:endParaRPr lang="en-US" dirty="0">
              <a:solidFill>
                <a:srgbClr val="C00000"/>
              </a:solidFill>
              <a:effectLst>
                <a:outerShdw blurRad="38100" dist="38100" dir="2700000" algn="tl">
                  <a:srgbClr val="000000">
                    <a:alpha val="43137"/>
                  </a:srgbClr>
                </a:outerShdw>
              </a:effectLst>
              <a:latin typeface="Times"/>
            </a:endParaRPr>
          </a:p>
          <a:p>
            <a:pPr algn="just" eaLnBrk="0" hangingPunct="0">
              <a:lnSpc>
                <a:spcPct val="200000"/>
              </a:lnSpc>
              <a:defRPr/>
            </a:pPr>
            <a:endParaRPr lang="en-US" sz="2400" dirty="0">
              <a:solidFill>
                <a:srgbClr val="C00000"/>
              </a:solidFill>
              <a:effectLst>
                <a:outerShdw blurRad="38100" dist="38100" dir="2700000" algn="tl">
                  <a:srgbClr val="000000">
                    <a:alpha val="43137"/>
                  </a:srgbClr>
                </a:outerShdw>
              </a:effectLst>
              <a:latin typeface="Times"/>
            </a:endParaRPr>
          </a:p>
          <a:p>
            <a:pPr algn="just" eaLnBrk="0" hangingPunct="0">
              <a:lnSpc>
                <a:spcPct val="200000"/>
              </a:lnSpc>
              <a:spcBef>
                <a:spcPct val="50000"/>
              </a:spcBef>
              <a:buClr>
                <a:schemeClr val="hlink"/>
              </a:buClr>
              <a:defRPr/>
            </a:pPr>
            <a:r>
              <a:rPr lang="en-US" sz="2400" i="0" dirty="0">
                <a:solidFill>
                  <a:srgbClr val="C0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t/>
            </a:r>
            <a:br>
              <a:rPr lang="en-US" sz="2400" i="0" dirty="0">
                <a:solidFill>
                  <a:srgbClr val="C0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br>
            <a:endParaRPr lang="en-US" sz="2400" i="0" dirty="0">
              <a:solidFill>
                <a:srgbClr val="C0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endParaRPr>
          </a:p>
        </p:txBody>
      </p:sp>
      <p:sp>
        <p:nvSpPr>
          <p:cNvPr id="12" name="Rectangle 31"/>
          <p:cNvSpPr>
            <a:spLocks noChangeArrowheads="1"/>
          </p:cNvSpPr>
          <p:nvPr/>
        </p:nvSpPr>
        <p:spPr bwMode="auto">
          <a:xfrm>
            <a:off x="152400" y="3733800"/>
            <a:ext cx="8458200" cy="11430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a:t>
            </a:r>
            <a:r>
              <a:rPr lang="en-US" dirty="0" smtClean="0">
                <a:solidFill>
                  <a:srgbClr val="C00000"/>
                </a:solidFill>
                <a:effectLst>
                  <a:outerShdw blurRad="38100" dist="38100" dir="2700000" algn="tl">
                    <a:srgbClr val="000000">
                      <a:alpha val="43137"/>
                    </a:srgbClr>
                  </a:outerShdw>
                </a:effectLst>
                <a:latin typeface="Times"/>
              </a:rPr>
              <a:t>4.3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TRANSMISSION MODES</a:t>
            </a:r>
            <a:endParaRPr lang="en-US" dirty="0">
              <a:solidFill>
                <a:srgbClr val="C00000"/>
              </a:solidFill>
              <a:effectLst>
                <a:outerShdw blurRad="38100" dist="38100" dir="2700000" algn="tl">
                  <a:srgbClr val="000000">
                    <a:alpha val="43137"/>
                  </a:srgbClr>
                </a:outerShdw>
              </a:effectLst>
              <a:latin typeface="Times"/>
            </a:endParaRPr>
          </a:p>
          <a:p>
            <a:pPr algn="just" eaLnBrk="0" hangingPunct="0">
              <a:lnSpc>
                <a:spcPct val="200000"/>
              </a:lnSpc>
              <a:defRPr/>
            </a:pPr>
            <a:endParaRPr lang="en-US" sz="2400" dirty="0">
              <a:solidFill>
                <a:srgbClr val="C00000"/>
              </a:solidFill>
              <a:effectLst>
                <a:outerShdw blurRad="38100" dist="38100" dir="2700000" algn="tl">
                  <a:srgbClr val="000000">
                    <a:alpha val="43137"/>
                  </a:srgbClr>
                </a:outerShdw>
              </a:effectLst>
              <a:latin typeface="Times"/>
            </a:endParaRPr>
          </a:p>
          <a:p>
            <a:pPr algn="just" eaLnBrk="0" hangingPunct="0">
              <a:lnSpc>
                <a:spcPct val="200000"/>
              </a:lnSpc>
              <a:spcBef>
                <a:spcPct val="50000"/>
              </a:spcBef>
              <a:buClr>
                <a:schemeClr val="hlink"/>
              </a:buClr>
              <a:defRPr/>
            </a:pPr>
            <a:r>
              <a:rPr lang="en-US" sz="2400" i="0" dirty="0">
                <a:solidFill>
                  <a:srgbClr val="C0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t/>
            </a:r>
            <a:br>
              <a:rPr lang="en-US" sz="2400" i="0" dirty="0">
                <a:solidFill>
                  <a:srgbClr val="C0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br>
            <a:endParaRPr lang="en-US" sz="2400" i="0" dirty="0">
              <a:solidFill>
                <a:srgbClr val="C0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61215">
                                            <p:txEl>
                                              <p:pRg st="0" end="0"/>
                                            </p:txEl>
                                          </p:spTgt>
                                        </p:tgtEl>
                                        <p:attrNameLst>
                                          <p:attrName>style.visibility</p:attrName>
                                        </p:attrNameLst>
                                      </p:cBhvr>
                                      <p:to>
                                        <p:strVal val="visible"/>
                                      </p:to>
                                    </p:set>
                                    <p:animEffect transition="in" filter="wipe(left)">
                                      <p:cBhvr>
                                        <p:cTn id="7" dur="500"/>
                                        <p:tgtEl>
                                          <p:spTgt spid="8612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61215">
                                            <p:txEl>
                                              <p:pRg st="2" end="2"/>
                                            </p:txEl>
                                          </p:spTgt>
                                        </p:tgtEl>
                                        <p:attrNameLst>
                                          <p:attrName>style.visibility</p:attrName>
                                        </p:attrNameLst>
                                      </p:cBhvr>
                                      <p:to>
                                        <p:strVal val="visible"/>
                                      </p:to>
                                    </p:set>
                                    <p:animEffect transition="in" filter="blinds(horizontal)">
                                      <p:cBhvr>
                                        <p:cTn id="12" dur="500"/>
                                        <p:tgtEl>
                                          <p:spTgt spid="8612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wipe(left)">
                                      <p:cBhvr>
                                        <p:cTn id="17" dur="500"/>
                                        <p:tgtEl>
                                          <p:spTgt spid="1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blinds(horizontal)">
                                      <p:cBhvr>
                                        <p:cTn id="22" dur="500"/>
                                        <p:tgtEl>
                                          <p:spTgt spid="1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wipe(left)">
                                      <p:cBhvr>
                                        <p:cTn id="27" dur="500"/>
                                        <p:tgtEl>
                                          <p:spTgt spid="12">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2">
                                            <p:txEl>
                                              <p:pRg st="2" end="2"/>
                                            </p:txEl>
                                          </p:spTgt>
                                        </p:tgtEl>
                                        <p:attrNameLst>
                                          <p:attrName>style.visibility</p:attrName>
                                        </p:attrNameLst>
                                      </p:cBhvr>
                                      <p:to>
                                        <p:strVal val="visible"/>
                                      </p:to>
                                    </p:set>
                                    <p:animEffect transition="in" filter="blinds(horizontal)">
                                      <p:cBhvr>
                                        <p:cTn id="32"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번호 개체 틀 1"/>
          <p:cNvSpPr>
            <a:spLocks noGrp="1"/>
          </p:cNvSpPr>
          <p:nvPr>
            <p:ph type="sldNum" sz="quarter" idx="10"/>
          </p:nvPr>
        </p:nvSpPr>
        <p:spPr/>
        <p:txBody>
          <a:bodyPr/>
          <a:lstStyle/>
          <a:p>
            <a:r>
              <a:rPr lang="en-US" altLang="ko-KR" smtClean="0"/>
              <a:t>4.</a:t>
            </a:r>
            <a:fld id="{389D62BA-4885-46E4-B885-F582EF5E6E6F}" type="slidenum">
              <a:rPr lang="en-US" altLang="ko-KR" smtClean="0"/>
              <a:pPr/>
              <a:t>3</a:t>
            </a:fld>
            <a:endParaRPr lang="en-US" altLang="ko-KR"/>
          </a:p>
        </p:txBody>
      </p:sp>
      <p:graphicFrame>
        <p:nvGraphicFramePr>
          <p:cNvPr id="3" name="표 2"/>
          <p:cNvGraphicFramePr>
            <a:graphicFrameLocks noGrp="1"/>
          </p:cNvGraphicFramePr>
          <p:nvPr>
            <p:extLst>
              <p:ext uri="{D42A27DB-BD31-4B8C-83A1-F6EECF244321}">
                <p14:modId xmlns:p14="http://schemas.microsoft.com/office/powerpoint/2010/main" val="929456697"/>
              </p:ext>
            </p:extLst>
          </p:nvPr>
        </p:nvGraphicFramePr>
        <p:xfrm>
          <a:off x="228600" y="609600"/>
          <a:ext cx="8686800" cy="541020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gridCol w="2895600">
                  <a:extLst>
                    <a:ext uri="{9D8B030D-6E8A-4147-A177-3AD203B41FA5}">
                      <a16:colId xmlns:a16="http://schemas.microsoft.com/office/drawing/2014/main" val="20002"/>
                    </a:ext>
                  </a:extLst>
                </a:gridCol>
              </a:tblGrid>
              <a:tr h="1803400">
                <a:tc>
                  <a:txBody>
                    <a:bodyPr/>
                    <a:lstStyle/>
                    <a:p>
                      <a:pPr algn="ctr" latinLnBrk="1"/>
                      <a:r>
                        <a:rPr lang="en-US" altLang="ko-KR" sz="2800" b="1" dirty="0" smtClean="0">
                          <a:latin typeface="Calibri" panose="020F0502020204030204" pitchFamily="34" charset="0"/>
                          <a:cs typeface="Calibri" panose="020F0502020204030204" pitchFamily="34" charset="0"/>
                        </a:rPr>
                        <a:t>Information </a:t>
                      </a:r>
                      <a:r>
                        <a:rPr lang="en-US" altLang="ko-KR" sz="2800" b="1" dirty="0" smtClean="0">
                          <a:latin typeface="Calibri" panose="020F0502020204030204" pitchFamily="34" charset="0"/>
                          <a:cs typeface="Calibri" panose="020F0502020204030204" pitchFamily="34" charset="0"/>
                          <a:sym typeface="Symbol" panose="05050102010706020507" pitchFamily="18" charset="2"/>
                        </a:rPr>
                        <a:t></a:t>
                      </a:r>
                    </a:p>
                    <a:p>
                      <a:pPr algn="ctr" latinLnBrk="1"/>
                      <a:r>
                        <a:rPr lang="en-US" altLang="ko-KR" sz="2800" b="1" dirty="0" smtClean="0">
                          <a:solidFill>
                            <a:schemeClr val="tx1"/>
                          </a:solidFill>
                          <a:latin typeface="Calibri" panose="020F0502020204030204" pitchFamily="34" charset="0"/>
                          <a:cs typeface="Calibri" panose="020F0502020204030204" pitchFamily="34" charset="0"/>
                          <a:sym typeface="Symbol" panose="05050102010706020507" pitchFamily="18" charset="2"/>
                        </a:rPr>
                        <a:t>Signal </a:t>
                      </a:r>
                    </a:p>
                    <a:p>
                      <a:pPr algn="ctr" latinLnBrk="1"/>
                      <a:r>
                        <a:rPr lang="en-US" altLang="ko-KR" sz="2800" b="1" dirty="0" smtClean="0">
                          <a:solidFill>
                            <a:schemeClr val="tx1"/>
                          </a:solidFill>
                          <a:latin typeface="Calibri" panose="020F0502020204030204" pitchFamily="34" charset="0"/>
                          <a:cs typeface="Calibri" panose="020F0502020204030204" pitchFamily="34" charset="0"/>
                          <a:sym typeface="Symbol" panose="05050102010706020507" pitchFamily="18" charset="2"/>
                        </a:rPr>
                        <a:t></a:t>
                      </a:r>
                      <a:endParaRPr lang="ko-KR" altLang="en-US" sz="2800" b="1" dirty="0">
                        <a:solidFill>
                          <a:schemeClr val="tx1"/>
                        </a:solidFill>
                        <a:latin typeface="Calibri" panose="020F0502020204030204" pitchFamily="34" charset="0"/>
                        <a:cs typeface="Calibri" panose="020F0502020204030204" pitchFamily="34" charset="0"/>
                      </a:endParaRPr>
                    </a:p>
                  </a:txBody>
                  <a:tcPr anchor="ctr"/>
                </a:tc>
                <a:tc>
                  <a:txBody>
                    <a:bodyPr/>
                    <a:lstStyle/>
                    <a:p>
                      <a:pPr algn="ctr" latinLnBrk="1"/>
                      <a:r>
                        <a:rPr lang="en-US" altLang="ko-KR" sz="2800" b="1" dirty="0" smtClean="0">
                          <a:latin typeface="Calibri" panose="020F0502020204030204" pitchFamily="34" charset="0"/>
                          <a:cs typeface="Calibri" panose="020F0502020204030204" pitchFamily="34" charset="0"/>
                        </a:rPr>
                        <a:t>Analog</a:t>
                      </a:r>
                      <a:endParaRPr lang="ko-KR" altLang="en-US" sz="2800" b="1" dirty="0">
                        <a:latin typeface="Calibri" panose="020F0502020204030204" pitchFamily="34" charset="0"/>
                        <a:cs typeface="Calibri" panose="020F0502020204030204" pitchFamily="34" charset="0"/>
                      </a:endParaRPr>
                    </a:p>
                  </a:txBody>
                  <a:tcPr anchor="ctr"/>
                </a:tc>
                <a:tc>
                  <a:txBody>
                    <a:bodyPr/>
                    <a:lstStyle/>
                    <a:p>
                      <a:pPr algn="ctr" latinLnBrk="1"/>
                      <a:r>
                        <a:rPr lang="en-US" altLang="ko-KR" sz="2800" b="1" dirty="0" smtClean="0">
                          <a:latin typeface="Calibri" panose="020F0502020204030204" pitchFamily="34" charset="0"/>
                          <a:cs typeface="Calibri" panose="020F0502020204030204" pitchFamily="34" charset="0"/>
                        </a:rPr>
                        <a:t>Digital</a:t>
                      </a:r>
                      <a:endParaRPr lang="ko-KR" altLang="en-US" sz="2800" b="1"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0000"/>
                  </a:ext>
                </a:extLst>
              </a:tr>
              <a:tr h="1803400">
                <a:tc>
                  <a:txBody>
                    <a:bodyPr/>
                    <a:lstStyle/>
                    <a:p>
                      <a:pPr algn="ctr" latinLnBrk="1"/>
                      <a:r>
                        <a:rPr lang="en-US" altLang="ko-KR" sz="2800" b="1" dirty="0" smtClean="0">
                          <a:latin typeface="Calibri" panose="020F0502020204030204" pitchFamily="34" charset="0"/>
                          <a:cs typeface="Calibri" panose="020F0502020204030204" pitchFamily="34" charset="0"/>
                        </a:rPr>
                        <a:t>Analog</a:t>
                      </a:r>
                    </a:p>
                    <a:p>
                      <a:pPr algn="ctr" latinLnBrk="1"/>
                      <a:r>
                        <a:rPr lang="en-US" altLang="ko-KR" sz="2800" b="1" dirty="0" smtClean="0">
                          <a:latin typeface="Calibri" panose="020F0502020204030204" pitchFamily="34" charset="0"/>
                          <a:cs typeface="Calibri" panose="020F0502020204030204" pitchFamily="34" charset="0"/>
                        </a:rPr>
                        <a:t>(Ch. 5)</a:t>
                      </a:r>
                      <a:endParaRPr lang="ko-KR" altLang="en-US" sz="2800" b="1" dirty="0">
                        <a:latin typeface="Calibri" panose="020F0502020204030204" pitchFamily="34" charset="0"/>
                        <a:cs typeface="Calibri" panose="020F0502020204030204" pitchFamily="34" charset="0"/>
                      </a:endParaRPr>
                    </a:p>
                  </a:txBody>
                  <a:tcPr anchor="ct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2800" b="1" dirty="0" smtClean="0">
                          <a:solidFill>
                            <a:srgbClr val="3366FF"/>
                          </a:solidFill>
                          <a:latin typeface="Calibri" panose="020F0502020204030204" pitchFamily="34" charset="0"/>
                          <a:cs typeface="Calibri" panose="020F0502020204030204" pitchFamily="34" charset="0"/>
                        </a:rPr>
                        <a:t>Analog-to-Analog Conversion</a:t>
                      </a:r>
                    </a:p>
                  </a:txBody>
                  <a:tcPr anchor="ct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2800" b="1" dirty="0" smtClean="0">
                          <a:solidFill>
                            <a:srgbClr val="3366FF"/>
                          </a:solidFill>
                          <a:latin typeface="Calibri" panose="020F0502020204030204" pitchFamily="34" charset="0"/>
                          <a:cs typeface="Calibri" panose="020F0502020204030204" pitchFamily="34" charset="0"/>
                        </a:rPr>
                        <a:t>Digital-to-Analog Conversion</a:t>
                      </a:r>
                    </a:p>
                  </a:txBody>
                  <a:tcPr anchor="ctr"/>
                </a:tc>
                <a:extLst>
                  <a:ext uri="{0D108BD9-81ED-4DB2-BD59-A6C34878D82A}">
                    <a16:rowId xmlns:a16="http://schemas.microsoft.com/office/drawing/2014/main" val="10001"/>
                  </a:ext>
                </a:extLst>
              </a:tr>
              <a:tr h="1803400">
                <a:tc>
                  <a:txBody>
                    <a:bodyPr/>
                    <a:lstStyle/>
                    <a:p>
                      <a:pPr algn="ctr" latinLnBrk="1"/>
                      <a:r>
                        <a:rPr lang="en-US" altLang="ko-KR" sz="2800" b="1" dirty="0" smtClean="0">
                          <a:latin typeface="Calibri" panose="020F0502020204030204" pitchFamily="34" charset="0"/>
                          <a:cs typeface="Calibri" panose="020F0502020204030204" pitchFamily="34" charset="0"/>
                        </a:rPr>
                        <a:t>Digital</a:t>
                      </a:r>
                    </a:p>
                    <a:p>
                      <a:pPr algn="ctr" latinLnBrk="1"/>
                      <a:r>
                        <a:rPr lang="en-US" altLang="ko-KR" sz="2800" b="1" dirty="0" smtClean="0">
                          <a:latin typeface="Calibri" panose="020F0502020204030204" pitchFamily="34" charset="0"/>
                          <a:cs typeface="Calibri" panose="020F0502020204030204" pitchFamily="34" charset="0"/>
                        </a:rPr>
                        <a:t>(Ch. 4)</a:t>
                      </a:r>
                      <a:endParaRPr lang="ko-KR" altLang="en-US" sz="2800" b="1" dirty="0">
                        <a:latin typeface="Calibri" panose="020F0502020204030204" pitchFamily="34" charset="0"/>
                        <a:cs typeface="Calibri" panose="020F0502020204030204" pitchFamily="34" charset="0"/>
                      </a:endParaRPr>
                    </a:p>
                  </a:txBody>
                  <a:tcPr anchor="ct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2800" b="1" dirty="0" smtClean="0">
                          <a:solidFill>
                            <a:srgbClr val="3366FF"/>
                          </a:solidFill>
                          <a:latin typeface="Calibri" panose="020F0502020204030204" pitchFamily="34" charset="0"/>
                          <a:cs typeface="Calibri" panose="020F0502020204030204" pitchFamily="34" charset="0"/>
                        </a:rPr>
                        <a:t>Analog-to-Digital Conversion: “</a:t>
                      </a:r>
                      <a:r>
                        <a:rPr lang="en-US" altLang="ko-KR" sz="2800" b="1" u="sng" dirty="0" smtClean="0">
                          <a:solidFill>
                            <a:srgbClr val="3366FF"/>
                          </a:solidFill>
                          <a:latin typeface="Calibri" panose="020F0502020204030204" pitchFamily="34" charset="0"/>
                          <a:cs typeface="Calibri" panose="020F0502020204030204" pitchFamily="34" charset="0"/>
                        </a:rPr>
                        <a:t>Sampling</a:t>
                      </a:r>
                      <a:r>
                        <a:rPr lang="en-US" altLang="ko-KR" sz="2800" b="1" dirty="0" smtClean="0">
                          <a:solidFill>
                            <a:srgbClr val="3366FF"/>
                          </a:solidFill>
                          <a:latin typeface="Calibri" panose="020F0502020204030204" pitchFamily="34" charset="0"/>
                          <a:cs typeface="Calibri" panose="020F0502020204030204" pitchFamily="34" charset="0"/>
                        </a:rPr>
                        <a:t>”</a:t>
                      </a:r>
                    </a:p>
                  </a:txBody>
                  <a:tcPr anchor="ctr"/>
                </a:tc>
                <a:tc>
                  <a:txBody>
                    <a:bodyPr/>
                    <a:lstStyle/>
                    <a:p>
                      <a:pPr algn="ctr" latinLnBrk="1"/>
                      <a:r>
                        <a:rPr lang="en-US" altLang="ko-KR" sz="2800" b="1" dirty="0" smtClean="0">
                          <a:solidFill>
                            <a:srgbClr val="FF0000"/>
                          </a:solidFill>
                          <a:latin typeface="Calibri" panose="020F0502020204030204" pitchFamily="34" charset="0"/>
                          <a:cs typeface="Calibri" panose="020F0502020204030204" pitchFamily="34" charset="0"/>
                        </a:rPr>
                        <a:t>Digital-to-Digital Conversion:   “</a:t>
                      </a:r>
                      <a:r>
                        <a:rPr lang="en-US" altLang="ko-KR" sz="2800" b="1" u="sng" dirty="0" smtClean="0">
                          <a:solidFill>
                            <a:srgbClr val="FF0000"/>
                          </a:solidFill>
                          <a:latin typeface="Calibri" panose="020F0502020204030204" pitchFamily="34" charset="0"/>
                          <a:cs typeface="Calibri" panose="020F0502020204030204" pitchFamily="34" charset="0"/>
                        </a:rPr>
                        <a:t>Line Coding</a:t>
                      </a:r>
                      <a:r>
                        <a:rPr lang="en-US" altLang="ko-KR" sz="2800" b="1" dirty="0" smtClean="0">
                          <a:solidFill>
                            <a:srgbClr val="FF0000"/>
                          </a:solidFill>
                          <a:latin typeface="Calibri" panose="020F0502020204030204" pitchFamily="34" charset="0"/>
                          <a:cs typeface="Calibri" panose="020F0502020204030204" pitchFamily="34" charset="0"/>
                        </a:rPr>
                        <a:t>”</a:t>
                      </a:r>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097465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FDC57F00-57E0-41B5-AF30-E3EACF0233A5}" type="slidenum">
              <a:rPr lang="en-US" altLang="ko-KR" sz="1200" i="0">
                <a:latin typeface="Arial" panose="020B0604020202020204" pitchFamily="34" charset="0"/>
              </a:rPr>
              <a:pPr eaLnBrk="1" hangingPunct="1"/>
              <a:t>4</a:t>
            </a:fld>
            <a:endParaRPr lang="en-US" altLang="ko-KR" sz="1200" i="0">
              <a:latin typeface="Arial" panose="020B0604020202020204" pitchFamily="34" charset="0"/>
            </a:endParaRPr>
          </a:p>
        </p:txBody>
      </p:sp>
      <p:sp>
        <p:nvSpPr>
          <p:cNvPr id="913410"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3411" name="Text Box 3"/>
          <p:cNvSpPr txBox="1">
            <a:spLocks noChangeArrowheads="1"/>
          </p:cNvSpPr>
          <p:nvPr/>
        </p:nvSpPr>
        <p:spPr bwMode="auto">
          <a:xfrm>
            <a:off x="228600" y="406400"/>
            <a:ext cx="8261350" cy="5842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4-1   DIGITAL-TO-DIGITAL CONVERSION</a:t>
            </a:r>
          </a:p>
        </p:txBody>
      </p:sp>
      <p:sp>
        <p:nvSpPr>
          <p:cNvPr id="2355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28678" name="Rectangle 7"/>
          <p:cNvSpPr>
            <a:spLocks noChangeArrowheads="1"/>
          </p:cNvSpPr>
          <p:nvPr/>
        </p:nvSpPr>
        <p:spPr bwMode="auto">
          <a:xfrm>
            <a:off x="152400" y="1689100"/>
            <a:ext cx="8839200" cy="4524375"/>
          </a:xfrm>
          <a:prstGeom prst="rect">
            <a:avLst/>
          </a:prstGeom>
          <a:noFill/>
          <a:ln>
            <a:noFill/>
          </a:ln>
          <a:extLst/>
        </p:spPr>
        <p:txBody>
          <a:bodyPr>
            <a:spAutoFit/>
          </a:bodyPr>
          <a:lstStyle/>
          <a:p>
            <a:pPr algn="just" eaLnBrk="0" hangingPunct="0">
              <a:defRPr/>
            </a:pPr>
            <a:r>
              <a:rPr lang="en-US" dirty="0">
                <a:effectLst>
                  <a:outerShdw blurRad="38100" dist="38100" dir="2700000" algn="tl">
                    <a:srgbClr val="000000">
                      <a:alpha val="43137"/>
                    </a:srgbClr>
                  </a:outerShdw>
                </a:effectLst>
                <a:latin typeface="Times New Roman" pitchFamily="18" charset="0"/>
              </a:rPr>
              <a:t>In Chapter 3, we discussed data and signals. We said that data can be either digital or analog. We also said that signals that represent data can also be digital or analog. In this section, we see how we can represent digital data by using digital signals. The conversion involves three techniques: line coding, block coding, and scrambling. Line coding is always needed; block coding and scrambling may or may not be needed.</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FCE04CB1-4E3D-413E-8344-1C1EA913494C}" type="slidenum">
              <a:rPr lang="en-US" altLang="ko-KR" sz="1200" i="0">
                <a:latin typeface="Arial" panose="020B0604020202020204" pitchFamily="34" charset="0"/>
              </a:rPr>
              <a:pPr eaLnBrk="1" hangingPunct="1"/>
              <a:t>5</a:t>
            </a:fld>
            <a:endParaRPr lang="en-US" altLang="ko-KR" sz="1200" i="0">
              <a:latin typeface="Arial" panose="020B0604020202020204" pitchFamily="34" charset="0"/>
            </a:endParaRPr>
          </a:p>
        </p:txBody>
      </p:sp>
      <p:sp>
        <p:nvSpPr>
          <p:cNvPr id="2560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6766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4.4.1  Line Coding</a:t>
            </a:r>
          </a:p>
        </p:txBody>
      </p:sp>
      <p:sp>
        <p:nvSpPr>
          <p:cNvPr id="25610" name="Rectangle 10"/>
          <p:cNvSpPr>
            <a:spLocks noChangeArrowheads="1"/>
          </p:cNvSpPr>
          <p:nvPr/>
        </p:nvSpPr>
        <p:spPr bwMode="auto">
          <a:xfrm>
            <a:off x="381000" y="1293813"/>
            <a:ext cx="7924800" cy="3970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dirty="0">
                <a:latin typeface="Times New Roman" panose="02020603050405020304" pitchFamily="18" charset="0"/>
                <a:ea typeface="굴림" panose="020B0600000101010101" pitchFamily="50" charset="-127"/>
              </a:rPr>
              <a:t>Line coding is the process of converting digital data to digital signals. We assume that data, in the form of text, numbers, graphical images, audio, or video, are stored in computer memory as sequences of bits (see Chapter 1). </a:t>
            </a:r>
            <a:r>
              <a:rPr lang="en-US" altLang="ko-KR" sz="2800" u="sng" dirty="0">
                <a:latin typeface="Times New Roman" panose="02020603050405020304" pitchFamily="18" charset="0"/>
                <a:ea typeface="굴림" panose="020B0600000101010101" pitchFamily="50" charset="-127"/>
              </a:rPr>
              <a:t>Line coding converts a sequence of bits to a digital signal</a:t>
            </a:r>
            <a:r>
              <a:rPr lang="en-US" altLang="ko-KR" sz="2800" dirty="0">
                <a:latin typeface="Times New Roman" panose="02020603050405020304" pitchFamily="18" charset="0"/>
                <a:ea typeface="굴림" panose="020B0600000101010101" pitchFamily="50" charset="-127"/>
              </a:rPr>
              <a:t>. At the sender, digital data are encoded into a digital signal; at the receiver, the digital data are recreated by decoding the digital signal. Figure 4.1 shows the process.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780E33F6-F027-4C5C-90B2-38EA2FD5BD7A}" type="slidenum">
              <a:rPr lang="en-US" altLang="ko-KR" sz="1200" i="0">
                <a:latin typeface="Arial" panose="020B0604020202020204" pitchFamily="34" charset="0"/>
              </a:rPr>
              <a:pPr eaLnBrk="1" hangingPunct="1"/>
              <a:t>6</a:t>
            </a:fld>
            <a:endParaRPr lang="en-US" altLang="ko-KR" sz="1200" i="0">
              <a:latin typeface="Arial" panose="020B0604020202020204" pitchFamily="34" charset="0"/>
            </a:endParaRPr>
          </a:p>
        </p:txBody>
      </p:sp>
      <p:sp>
        <p:nvSpPr>
          <p:cNvPr id="276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4.1:  </a:t>
            </a:r>
            <a:r>
              <a:rPr lang="en-US" altLang="ko-KR" sz="2000">
                <a:latin typeface="Times-BoldItalic"/>
                <a:ea typeface="굴림" panose="020B0600000101010101" pitchFamily="50" charset="-127"/>
              </a:rPr>
              <a:t>Line coding and decoding</a:t>
            </a:r>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050" y="3708400"/>
            <a:ext cx="163195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3200400"/>
            <a:ext cx="5638800" cy="198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3600450"/>
            <a:ext cx="3217863"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3708400"/>
            <a:ext cx="163195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981200" y="1447800"/>
            <a:ext cx="5181600" cy="830997"/>
          </a:xfrm>
          <a:prstGeom prst="rect">
            <a:avLst/>
          </a:prstGeom>
          <a:noFill/>
        </p:spPr>
        <p:txBody>
          <a:bodyPr wrap="square" rtlCol="0">
            <a:spAutoFit/>
          </a:bodyPr>
          <a:lstStyle/>
          <a:p>
            <a:r>
              <a:rPr lang="en-US" altLang="ko-KR" sz="2400" dirty="0" smtClean="0">
                <a:solidFill>
                  <a:srgbClr val="3366FF"/>
                </a:solidFill>
                <a:latin typeface="Calibri" panose="020F0502020204030204" pitchFamily="34" charset="0"/>
                <a:cs typeface="Calibri" panose="020F0502020204030204" pitchFamily="34" charset="0"/>
              </a:rPr>
              <a:t>“data elements” </a:t>
            </a:r>
            <a:r>
              <a:rPr lang="en-US" altLang="ko-KR" sz="2400" dirty="0" smtClean="0">
                <a:solidFill>
                  <a:srgbClr val="3366FF"/>
                </a:solidFill>
                <a:latin typeface="Calibri" panose="020F0502020204030204" pitchFamily="34" charset="0"/>
                <a:cs typeface="Calibri" panose="020F0502020204030204" pitchFamily="34" charset="0"/>
                <a:sym typeface="Symbol" panose="05050102010706020507" pitchFamily="18" charset="2"/>
              </a:rPr>
              <a:t></a:t>
            </a:r>
            <a:r>
              <a:rPr lang="en-US" altLang="ko-KR" sz="2400" dirty="0" smtClean="0">
                <a:solidFill>
                  <a:srgbClr val="3366FF"/>
                </a:solidFill>
                <a:latin typeface="Calibri" panose="020F0502020204030204" pitchFamily="34" charset="0"/>
                <a:cs typeface="Calibri" panose="020F0502020204030204" pitchFamily="34" charset="0"/>
              </a:rPr>
              <a:t> “bits” (in general)</a:t>
            </a:r>
          </a:p>
          <a:p>
            <a:r>
              <a:rPr lang="en-US" altLang="ko-KR" sz="2400" dirty="0" smtClean="0">
                <a:solidFill>
                  <a:srgbClr val="3366FF"/>
                </a:solidFill>
                <a:latin typeface="Calibri" panose="020F0502020204030204" pitchFamily="34" charset="0"/>
                <a:cs typeface="Calibri" panose="020F0502020204030204" pitchFamily="34" charset="0"/>
              </a:rPr>
              <a:t>“signal elements” </a:t>
            </a:r>
            <a:r>
              <a:rPr lang="en-US" altLang="ko-KR" sz="2400" dirty="0" smtClean="0">
                <a:solidFill>
                  <a:srgbClr val="3366FF"/>
                </a:solidFill>
                <a:latin typeface="Calibri" panose="020F0502020204030204" pitchFamily="34" charset="0"/>
                <a:cs typeface="Calibri" panose="020F0502020204030204" pitchFamily="34" charset="0"/>
                <a:sym typeface="Symbol" panose="05050102010706020507" pitchFamily="18" charset="2"/>
              </a:rPr>
              <a:t></a:t>
            </a:r>
            <a:r>
              <a:rPr lang="en-US" altLang="ko-KR" sz="2400" dirty="0" smtClean="0">
                <a:solidFill>
                  <a:srgbClr val="3366FF"/>
                </a:solidFill>
                <a:latin typeface="Calibri" panose="020F0502020204030204" pitchFamily="34" charset="0"/>
                <a:cs typeface="Calibri" panose="020F0502020204030204" pitchFamily="34" charset="0"/>
              </a:rPr>
              <a:t>  “symbols” </a:t>
            </a:r>
            <a:endParaRPr lang="ko-KR" altLang="en-US" sz="2400" dirty="0">
              <a:solidFill>
                <a:srgbClr val="3366FF"/>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3" presetClass="entr" presetSubtype="16" fill="hold" nodeType="clickEffect">
                                  <p:stCondLst>
                                    <p:cond delay="0"/>
                                  </p:stCondLst>
                                  <p:childTnLst>
                                    <p:set>
                                      <p:cBhvr>
                                        <p:cTn id="10" dur="1" fill="hold">
                                          <p:stCondLst>
                                            <p:cond delay="0"/>
                                          </p:stCondLst>
                                        </p:cTn>
                                        <p:tgtEl>
                                          <p:spTgt spid="6148"/>
                                        </p:tgtEl>
                                        <p:attrNameLst>
                                          <p:attrName>style.visibility</p:attrName>
                                        </p:attrNameLst>
                                      </p:cBhvr>
                                      <p:to>
                                        <p:strVal val="visible"/>
                                      </p:to>
                                    </p:set>
                                    <p:anim calcmode="lin" valueType="num">
                                      <p:cBhvr>
                                        <p:cTn id="11" dur="500" fill="hold"/>
                                        <p:tgtEl>
                                          <p:spTgt spid="6148"/>
                                        </p:tgtEl>
                                        <p:attrNameLst>
                                          <p:attrName>ppt_w</p:attrName>
                                        </p:attrNameLst>
                                      </p:cBhvr>
                                      <p:tavLst>
                                        <p:tav tm="0">
                                          <p:val>
                                            <p:fltVal val="0"/>
                                          </p:val>
                                        </p:tav>
                                        <p:tav tm="100000">
                                          <p:val>
                                            <p:strVal val="#ppt_w"/>
                                          </p:val>
                                        </p:tav>
                                      </p:tavLst>
                                    </p:anim>
                                    <p:anim calcmode="lin" valueType="num">
                                      <p:cBhvr>
                                        <p:cTn id="12" dur="500" fill="hold"/>
                                        <p:tgtEl>
                                          <p:spTgt spid="6148"/>
                                        </p:tgtEl>
                                        <p:attrNameLst>
                                          <p:attrName>ppt_h</p:attrName>
                                        </p:attrNameLst>
                                      </p:cBhvr>
                                      <p:tavLst>
                                        <p:tav tm="0">
                                          <p:val>
                                            <p:fltVal val="0"/>
                                          </p:val>
                                        </p:tav>
                                        <p:tav tm="100000">
                                          <p:val>
                                            <p:strVal val="#ppt_h"/>
                                          </p:val>
                                        </p:tav>
                                      </p:tavLst>
                                    </p:anim>
                                    <p:animEffect transition="in" filter="fade">
                                      <p:cBhvr>
                                        <p:cTn id="13" dur="500"/>
                                        <p:tgtEl>
                                          <p:spTgt spid="614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6149"/>
                                        </p:tgtEl>
                                        <p:attrNameLst>
                                          <p:attrName>style.visibility</p:attrName>
                                        </p:attrNameLst>
                                      </p:cBhvr>
                                      <p:to>
                                        <p:strVal val="visible"/>
                                      </p:to>
                                    </p:set>
                                    <p:animEffect transition="in" filter="wipe(left)">
                                      <p:cBhvr>
                                        <p:cTn id="18" dur="500"/>
                                        <p:tgtEl>
                                          <p:spTgt spid="614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16"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ED964823-D563-4E16-A83B-CBE0AF78B0F7}" type="slidenum">
              <a:rPr lang="en-US" altLang="ko-KR" sz="1200" i="0">
                <a:latin typeface="Arial" panose="020B0604020202020204" pitchFamily="34" charset="0"/>
              </a:rPr>
              <a:pPr eaLnBrk="1" hangingPunct="1"/>
              <a:t>7</a:t>
            </a:fld>
            <a:endParaRPr lang="en-US" altLang="ko-KR" sz="1200" i="0">
              <a:latin typeface="Arial" panose="020B0604020202020204" pitchFamily="34" charset="0"/>
            </a:endParaRPr>
          </a:p>
        </p:txBody>
      </p:sp>
      <p:sp>
        <p:nvSpPr>
          <p:cNvPr id="2969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4.2:  </a:t>
            </a:r>
            <a:r>
              <a:rPr lang="en-US" altLang="ko-KR" sz="2000">
                <a:latin typeface="Times-BoldItalic"/>
                <a:ea typeface="굴림" panose="020B0600000101010101" pitchFamily="50" charset="-127"/>
              </a:rPr>
              <a:t>Signal elements versus data elements</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46150"/>
            <a:ext cx="2809875" cy="239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5875" y="946150"/>
            <a:ext cx="2835275" cy="244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778250"/>
            <a:ext cx="2924175" cy="239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95875" y="3778250"/>
            <a:ext cx="3057525" cy="244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p:cTn id="7" dur="1000" fill="hold"/>
                                        <p:tgtEl>
                                          <p:spTgt spid="1027"/>
                                        </p:tgtEl>
                                        <p:attrNameLst>
                                          <p:attrName>ppt_w</p:attrName>
                                        </p:attrNameLst>
                                      </p:cBhvr>
                                      <p:tavLst>
                                        <p:tav tm="0">
                                          <p:val>
                                            <p:fltVal val="0"/>
                                          </p:val>
                                        </p:tav>
                                        <p:tav tm="100000">
                                          <p:val>
                                            <p:strVal val="#ppt_w"/>
                                          </p:val>
                                        </p:tav>
                                      </p:tavLst>
                                    </p:anim>
                                    <p:anim calcmode="lin" valueType="num">
                                      <p:cBhvr>
                                        <p:cTn id="8" dur="1000" fill="hold"/>
                                        <p:tgtEl>
                                          <p:spTgt spid="1027"/>
                                        </p:tgtEl>
                                        <p:attrNameLst>
                                          <p:attrName>ppt_h</p:attrName>
                                        </p:attrNameLst>
                                      </p:cBhvr>
                                      <p:tavLst>
                                        <p:tav tm="0">
                                          <p:val>
                                            <p:fltVal val="0"/>
                                          </p:val>
                                        </p:tav>
                                        <p:tav tm="100000">
                                          <p:val>
                                            <p:strVal val="#ppt_h"/>
                                          </p:val>
                                        </p:tav>
                                      </p:tavLst>
                                    </p:anim>
                                    <p:anim calcmode="lin" valueType="num">
                                      <p:cBhvr>
                                        <p:cTn id="9" dur="1000" fill="hold"/>
                                        <p:tgtEl>
                                          <p:spTgt spid="1027"/>
                                        </p:tgtEl>
                                        <p:attrNameLst>
                                          <p:attrName>style.rotation</p:attrName>
                                        </p:attrNameLst>
                                      </p:cBhvr>
                                      <p:tavLst>
                                        <p:tav tm="0">
                                          <p:val>
                                            <p:fltVal val="90"/>
                                          </p:val>
                                        </p:tav>
                                        <p:tav tm="100000">
                                          <p:val>
                                            <p:fltVal val="0"/>
                                          </p:val>
                                        </p:tav>
                                      </p:tavLst>
                                    </p:anim>
                                    <p:animEffect transition="in" filter="fade">
                                      <p:cBhvr>
                                        <p:cTn id="10" dur="1000"/>
                                        <p:tgtEl>
                                          <p:spTgt spid="102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anim calcmode="lin" valueType="num">
                                      <p:cBhvr>
                                        <p:cTn id="15" dur="1000" fill="hold"/>
                                        <p:tgtEl>
                                          <p:spTgt spid="1028"/>
                                        </p:tgtEl>
                                        <p:attrNameLst>
                                          <p:attrName>ppt_w</p:attrName>
                                        </p:attrNameLst>
                                      </p:cBhvr>
                                      <p:tavLst>
                                        <p:tav tm="0">
                                          <p:val>
                                            <p:fltVal val="0"/>
                                          </p:val>
                                        </p:tav>
                                        <p:tav tm="100000">
                                          <p:val>
                                            <p:strVal val="#ppt_w"/>
                                          </p:val>
                                        </p:tav>
                                      </p:tavLst>
                                    </p:anim>
                                    <p:anim calcmode="lin" valueType="num">
                                      <p:cBhvr>
                                        <p:cTn id="16" dur="1000" fill="hold"/>
                                        <p:tgtEl>
                                          <p:spTgt spid="1028"/>
                                        </p:tgtEl>
                                        <p:attrNameLst>
                                          <p:attrName>ppt_h</p:attrName>
                                        </p:attrNameLst>
                                      </p:cBhvr>
                                      <p:tavLst>
                                        <p:tav tm="0">
                                          <p:val>
                                            <p:fltVal val="0"/>
                                          </p:val>
                                        </p:tav>
                                        <p:tav tm="100000">
                                          <p:val>
                                            <p:strVal val="#ppt_h"/>
                                          </p:val>
                                        </p:tav>
                                      </p:tavLst>
                                    </p:anim>
                                    <p:anim calcmode="lin" valueType="num">
                                      <p:cBhvr>
                                        <p:cTn id="17" dur="1000" fill="hold"/>
                                        <p:tgtEl>
                                          <p:spTgt spid="1028"/>
                                        </p:tgtEl>
                                        <p:attrNameLst>
                                          <p:attrName>style.rotation</p:attrName>
                                        </p:attrNameLst>
                                      </p:cBhvr>
                                      <p:tavLst>
                                        <p:tav tm="0">
                                          <p:val>
                                            <p:fltVal val="90"/>
                                          </p:val>
                                        </p:tav>
                                        <p:tav tm="100000">
                                          <p:val>
                                            <p:fltVal val="0"/>
                                          </p:val>
                                        </p:tav>
                                      </p:tavLst>
                                    </p:anim>
                                    <p:animEffect transition="in" filter="fade">
                                      <p:cBhvr>
                                        <p:cTn id="18" dur="1000"/>
                                        <p:tgtEl>
                                          <p:spTgt spid="102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1029"/>
                                        </p:tgtEl>
                                        <p:attrNameLst>
                                          <p:attrName>style.visibility</p:attrName>
                                        </p:attrNameLst>
                                      </p:cBhvr>
                                      <p:to>
                                        <p:strVal val="visible"/>
                                      </p:to>
                                    </p:set>
                                    <p:anim calcmode="lin" valueType="num">
                                      <p:cBhvr>
                                        <p:cTn id="23" dur="1000" fill="hold"/>
                                        <p:tgtEl>
                                          <p:spTgt spid="1029"/>
                                        </p:tgtEl>
                                        <p:attrNameLst>
                                          <p:attrName>ppt_w</p:attrName>
                                        </p:attrNameLst>
                                      </p:cBhvr>
                                      <p:tavLst>
                                        <p:tav tm="0">
                                          <p:val>
                                            <p:fltVal val="0"/>
                                          </p:val>
                                        </p:tav>
                                        <p:tav tm="100000">
                                          <p:val>
                                            <p:strVal val="#ppt_w"/>
                                          </p:val>
                                        </p:tav>
                                      </p:tavLst>
                                    </p:anim>
                                    <p:anim calcmode="lin" valueType="num">
                                      <p:cBhvr>
                                        <p:cTn id="24" dur="1000" fill="hold"/>
                                        <p:tgtEl>
                                          <p:spTgt spid="1029"/>
                                        </p:tgtEl>
                                        <p:attrNameLst>
                                          <p:attrName>ppt_h</p:attrName>
                                        </p:attrNameLst>
                                      </p:cBhvr>
                                      <p:tavLst>
                                        <p:tav tm="0">
                                          <p:val>
                                            <p:fltVal val="0"/>
                                          </p:val>
                                        </p:tav>
                                        <p:tav tm="100000">
                                          <p:val>
                                            <p:strVal val="#ppt_h"/>
                                          </p:val>
                                        </p:tav>
                                      </p:tavLst>
                                    </p:anim>
                                    <p:anim calcmode="lin" valueType="num">
                                      <p:cBhvr>
                                        <p:cTn id="25" dur="1000" fill="hold"/>
                                        <p:tgtEl>
                                          <p:spTgt spid="1029"/>
                                        </p:tgtEl>
                                        <p:attrNameLst>
                                          <p:attrName>style.rotation</p:attrName>
                                        </p:attrNameLst>
                                      </p:cBhvr>
                                      <p:tavLst>
                                        <p:tav tm="0">
                                          <p:val>
                                            <p:fltVal val="90"/>
                                          </p:val>
                                        </p:tav>
                                        <p:tav tm="100000">
                                          <p:val>
                                            <p:fltVal val="0"/>
                                          </p:val>
                                        </p:tav>
                                      </p:tavLst>
                                    </p:anim>
                                    <p:animEffect transition="in" filter="fade">
                                      <p:cBhvr>
                                        <p:cTn id="26" dur="1000"/>
                                        <p:tgtEl>
                                          <p:spTgt spid="102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1" presetClass="entr" presetSubtype="0" fill="hold" nodeType="clickEffect">
                                  <p:stCondLst>
                                    <p:cond delay="0"/>
                                  </p:stCondLst>
                                  <p:childTnLst>
                                    <p:set>
                                      <p:cBhvr>
                                        <p:cTn id="30" dur="1" fill="hold">
                                          <p:stCondLst>
                                            <p:cond delay="0"/>
                                          </p:stCondLst>
                                        </p:cTn>
                                        <p:tgtEl>
                                          <p:spTgt spid="1030"/>
                                        </p:tgtEl>
                                        <p:attrNameLst>
                                          <p:attrName>style.visibility</p:attrName>
                                        </p:attrNameLst>
                                      </p:cBhvr>
                                      <p:to>
                                        <p:strVal val="visible"/>
                                      </p:to>
                                    </p:set>
                                    <p:anim calcmode="lin" valueType="num">
                                      <p:cBhvr>
                                        <p:cTn id="31" dur="1000" fill="hold"/>
                                        <p:tgtEl>
                                          <p:spTgt spid="1030"/>
                                        </p:tgtEl>
                                        <p:attrNameLst>
                                          <p:attrName>ppt_w</p:attrName>
                                        </p:attrNameLst>
                                      </p:cBhvr>
                                      <p:tavLst>
                                        <p:tav tm="0">
                                          <p:val>
                                            <p:fltVal val="0"/>
                                          </p:val>
                                        </p:tav>
                                        <p:tav tm="100000">
                                          <p:val>
                                            <p:strVal val="#ppt_w"/>
                                          </p:val>
                                        </p:tav>
                                      </p:tavLst>
                                    </p:anim>
                                    <p:anim calcmode="lin" valueType="num">
                                      <p:cBhvr>
                                        <p:cTn id="32" dur="1000" fill="hold"/>
                                        <p:tgtEl>
                                          <p:spTgt spid="1030"/>
                                        </p:tgtEl>
                                        <p:attrNameLst>
                                          <p:attrName>ppt_h</p:attrName>
                                        </p:attrNameLst>
                                      </p:cBhvr>
                                      <p:tavLst>
                                        <p:tav tm="0">
                                          <p:val>
                                            <p:fltVal val="0"/>
                                          </p:val>
                                        </p:tav>
                                        <p:tav tm="100000">
                                          <p:val>
                                            <p:strVal val="#ppt_h"/>
                                          </p:val>
                                        </p:tav>
                                      </p:tavLst>
                                    </p:anim>
                                    <p:anim calcmode="lin" valueType="num">
                                      <p:cBhvr>
                                        <p:cTn id="33" dur="1000" fill="hold"/>
                                        <p:tgtEl>
                                          <p:spTgt spid="1030"/>
                                        </p:tgtEl>
                                        <p:attrNameLst>
                                          <p:attrName>style.rotation</p:attrName>
                                        </p:attrNameLst>
                                      </p:cBhvr>
                                      <p:tavLst>
                                        <p:tav tm="0">
                                          <p:val>
                                            <p:fltVal val="90"/>
                                          </p:val>
                                        </p:tav>
                                        <p:tav tm="100000">
                                          <p:val>
                                            <p:fltVal val="0"/>
                                          </p:val>
                                        </p:tav>
                                      </p:tavLst>
                                    </p:anim>
                                    <p:animEffect transition="in" filter="fade">
                                      <p:cBhvr>
                                        <p:cTn id="34" dur="1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Data rate vs. signal rate</a:t>
            </a:r>
            <a:endParaRPr lang="ko-KR" altLang="en-US" dirty="0"/>
          </a:p>
        </p:txBody>
      </p:sp>
      <p:sp>
        <p:nvSpPr>
          <p:cNvPr id="4" name="내용 개체 틀 3"/>
          <p:cNvSpPr>
            <a:spLocks noGrp="1"/>
          </p:cNvSpPr>
          <p:nvPr>
            <p:ph idx="1"/>
          </p:nvPr>
        </p:nvSpPr>
        <p:spPr/>
        <p:txBody>
          <a:bodyPr/>
          <a:lstStyle/>
          <a:p>
            <a:r>
              <a:rPr lang="en-US" altLang="ko-KR" dirty="0" smtClean="0"/>
              <a:t>Data rate: # of bits sent in 1 second (bps)</a:t>
            </a:r>
          </a:p>
          <a:p>
            <a:r>
              <a:rPr lang="en-US" altLang="ko-KR" dirty="0" smtClean="0"/>
              <a:t>Signal rate: #of signal elements (i.e. symbols) sent in 1 second (baud)</a:t>
            </a:r>
          </a:p>
          <a:p>
            <a:endParaRPr lang="en-US" altLang="ko-KR" dirty="0"/>
          </a:p>
          <a:p>
            <a:r>
              <a:rPr lang="en-US" altLang="ko-KR" dirty="0" smtClean="0"/>
              <a:t>Goal in data communications: data rate </a:t>
            </a:r>
            <a:r>
              <a:rPr lang="en-US" altLang="ko-KR" dirty="0" smtClean="0">
                <a:sym typeface="Symbol" panose="05050102010706020507" pitchFamily="18" charset="2"/>
              </a:rPr>
              <a:t>, signal rate </a:t>
            </a:r>
            <a:endParaRPr lang="ko-KR" altLang="en-US" dirty="0"/>
          </a:p>
        </p:txBody>
      </p:sp>
      <p:sp>
        <p:nvSpPr>
          <p:cNvPr id="2" name="슬라이드 번호 개체 틀 1"/>
          <p:cNvSpPr>
            <a:spLocks noGrp="1"/>
          </p:cNvSpPr>
          <p:nvPr>
            <p:ph type="sldNum" sz="quarter" idx="10"/>
          </p:nvPr>
        </p:nvSpPr>
        <p:spPr/>
        <p:txBody>
          <a:bodyPr/>
          <a:lstStyle/>
          <a:p>
            <a:r>
              <a:rPr lang="en-US" altLang="ko-KR" smtClean="0"/>
              <a:t>4.</a:t>
            </a:r>
            <a:fld id="{389D62BA-4885-46E4-B885-F582EF5E6E6F}" type="slidenum">
              <a:rPr lang="en-US" altLang="ko-KR" smtClean="0"/>
              <a:pPr/>
              <a:t>8</a:t>
            </a:fld>
            <a:endParaRPr lang="en-US" altLang="ko-KR"/>
          </a:p>
        </p:txBody>
      </p:sp>
    </p:spTree>
    <p:extLst>
      <p:ext uri="{BB962C8B-B14F-4D97-AF65-F5344CB8AC3E}">
        <p14:creationId xmlns:p14="http://schemas.microsoft.com/office/powerpoint/2010/main" val="4133920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Relation between the two rates</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p:txBody>
              <a:bodyPr/>
              <a:lstStyle/>
              <a:p>
                <a14:m>
                  <m:oMath xmlns:m="http://schemas.openxmlformats.org/officeDocument/2006/math">
                    <m:r>
                      <a:rPr lang="en-US" altLang="ko-KR" b="0" i="1" smtClean="0">
                        <a:latin typeface="Cambria Math" panose="02040503050406030204" pitchFamily="18" charset="0"/>
                      </a:rPr>
                      <m:t>𝑆</m:t>
                    </m:r>
                    <m:r>
                      <a:rPr lang="en-US" altLang="ko-KR" b="0" i="1" smtClean="0">
                        <a:latin typeface="Cambria Math" panose="02040503050406030204" pitchFamily="18" charset="0"/>
                      </a:rPr>
                      <m:t>=</m:t>
                    </m:r>
                    <m:r>
                      <a:rPr lang="en-US" altLang="ko-KR" b="0" i="1" smtClean="0">
                        <a:latin typeface="Cambria Math" panose="02040503050406030204" pitchFamily="18" charset="0"/>
                      </a:rPr>
                      <m:t>𝑁</m:t>
                    </m:r>
                    <m:r>
                      <a:rPr lang="en-US" altLang="ko-KR" b="0" i="1" smtClean="0">
                        <a:latin typeface="Cambria Math" panose="02040503050406030204" pitchFamily="18" charset="0"/>
                      </a:rPr>
                      <m:t>/</m:t>
                    </m:r>
                    <m:r>
                      <a:rPr lang="en-US" altLang="ko-KR" b="0" i="1" smtClean="0">
                        <a:latin typeface="Cambria Math" panose="02040503050406030204" pitchFamily="18" charset="0"/>
                      </a:rPr>
                      <m:t>𝑟</m:t>
                    </m:r>
                  </m:oMath>
                </a14:m>
                <a:r>
                  <a:rPr lang="ko-KR" altLang="en-US" dirty="0" smtClean="0"/>
                  <a:t> </a:t>
                </a:r>
                <a:endParaRPr lang="en-US" altLang="ko-KR" dirty="0" smtClean="0"/>
              </a:p>
              <a:p>
                <a:pPr lvl="1"/>
                <a:r>
                  <a:rPr lang="en-US" altLang="ko-KR" dirty="0" smtClean="0"/>
                  <a:t>R: #of bits carried by each symbol</a:t>
                </a:r>
              </a:p>
              <a:p>
                <a:pPr lvl="1"/>
                <a:endParaRPr lang="en-US" altLang="ko-KR" dirty="0"/>
              </a:p>
              <a:p>
                <a:r>
                  <a:rPr lang="en-US" altLang="ko-KR" dirty="0" smtClean="0"/>
                  <a:t>In practice, S depends on </a:t>
                </a:r>
              </a:p>
              <a:p>
                <a:pPr lvl="1"/>
                <a:r>
                  <a:rPr lang="en-US" altLang="ko-KR" dirty="0" smtClean="0"/>
                  <a:t>r and N</a:t>
                </a:r>
              </a:p>
              <a:p>
                <a:pPr lvl="1"/>
                <a:r>
                  <a:rPr lang="en-US" altLang="ko-KR" dirty="0" smtClean="0"/>
                  <a:t>Transmitted data pattern, c (case factor)</a:t>
                </a:r>
              </a:p>
              <a:p>
                <a:r>
                  <a:rPr lang="en-US" altLang="ko-KR" dirty="0" smtClean="0"/>
                  <a:t> </a:t>
                </a:r>
                <a14:m>
                  <m:oMath xmlns:m="http://schemas.openxmlformats.org/officeDocument/2006/math">
                    <m:sSub>
                      <m:sSubPr>
                        <m:ctrlPr>
                          <a:rPr lang="en-US" altLang="ko-KR" i="1" smtClean="0">
                            <a:latin typeface="Cambria Math" panose="02040503050406030204" pitchFamily="18" charset="0"/>
                          </a:rPr>
                        </m:ctrlPr>
                      </m:sSubPr>
                      <m:e>
                        <m:r>
                          <a:rPr lang="en-US" altLang="ko-KR" b="0" i="1" smtClean="0">
                            <a:latin typeface="Cambria Math" panose="02040503050406030204" pitchFamily="18" charset="0"/>
                          </a:rPr>
                          <m:t>𝑆</m:t>
                        </m:r>
                      </m:e>
                      <m:sub>
                        <m:r>
                          <a:rPr lang="en-US" altLang="ko-KR" b="0" i="1" smtClean="0">
                            <a:latin typeface="Cambria Math" panose="02040503050406030204" pitchFamily="18" charset="0"/>
                          </a:rPr>
                          <m:t>𝑎𝑣𝑒</m:t>
                        </m:r>
                      </m:sub>
                    </m:sSub>
                    <m:r>
                      <a:rPr lang="en-US" altLang="ko-KR" i="1">
                        <a:latin typeface="Cambria Math" panose="02040503050406030204" pitchFamily="18" charset="0"/>
                      </a:rPr>
                      <m:t>=</m:t>
                    </m:r>
                    <m:r>
                      <a:rPr lang="en-US" altLang="ko-KR" b="0" i="1" smtClean="0">
                        <a:latin typeface="Cambria Math" panose="02040503050406030204" pitchFamily="18" charset="0"/>
                      </a:rPr>
                      <m:t>𝑐</m:t>
                    </m:r>
                    <m:r>
                      <a:rPr lang="en-US" altLang="ko-KR" i="1">
                        <a:latin typeface="Cambria Math" panose="02040503050406030204" pitchFamily="18" charset="0"/>
                      </a:rPr>
                      <m:t>𝑁</m:t>
                    </m:r>
                    <m:r>
                      <a:rPr lang="en-US" altLang="ko-KR" i="1">
                        <a:latin typeface="Cambria Math" panose="02040503050406030204" pitchFamily="18" charset="0"/>
                      </a:rPr>
                      <m:t>/</m:t>
                    </m:r>
                    <m:r>
                      <a:rPr lang="en-US" altLang="ko-KR" i="1">
                        <a:latin typeface="Cambria Math" panose="02040503050406030204" pitchFamily="18" charset="0"/>
                      </a:rPr>
                      <m:t>𝑟</m:t>
                    </m:r>
                  </m:oMath>
                </a14:m>
                <a:r>
                  <a:rPr lang="ko-KR" altLang="en-US" dirty="0"/>
                  <a:t> </a:t>
                </a:r>
                <a:endParaRPr lang="en-US" altLang="ko-KR"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blipFill rotWithShape="0">
                <a:blip r:embed="rId2"/>
                <a:stretch>
                  <a:fillRect l="-519"/>
                </a:stretch>
              </a:blipFill>
            </p:spPr>
            <p:txBody>
              <a:bodyPr/>
              <a:lstStyle/>
              <a:p>
                <a:r>
                  <a:rPr lang="ko-KR" altLang="en-US">
                    <a:noFill/>
                  </a:rPr>
                  <a:t> </a:t>
                </a:r>
              </a:p>
            </p:txBody>
          </p:sp>
        </mc:Fallback>
      </mc:AlternateContent>
      <p:sp>
        <p:nvSpPr>
          <p:cNvPr id="4" name="슬라이드 번호 개체 틀 3"/>
          <p:cNvSpPr>
            <a:spLocks noGrp="1"/>
          </p:cNvSpPr>
          <p:nvPr>
            <p:ph type="sldNum" sz="quarter" idx="10"/>
          </p:nvPr>
        </p:nvSpPr>
        <p:spPr/>
        <p:txBody>
          <a:bodyPr/>
          <a:lstStyle/>
          <a:p>
            <a:r>
              <a:rPr lang="en-US" altLang="ko-KR" smtClean="0"/>
              <a:t>4.</a:t>
            </a:r>
            <a:fld id="{95918ABD-7090-4E87-86F3-84E52E9F3877}" type="slidenum">
              <a:rPr lang="en-US" altLang="ko-KR" smtClean="0"/>
              <a:pPr/>
              <a:t>9</a:t>
            </a:fld>
            <a:endParaRPr lang="en-US" altLang="ko-KR"/>
          </a:p>
        </p:txBody>
      </p:sp>
    </p:spTree>
    <p:extLst>
      <p:ext uri="{BB962C8B-B14F-4D97-AF65-F5344CB8AC3E}">
        <p14:creationId xmlns:p14="http://schemas.microsoft.com/office/powerpoint/2010/main" val="3257960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Footer Placeholder 1"/>
          <p:cNvSpPr>
            <a:spLocks noGrp="1"/>
          </p:cNvSpPr>
          <p:nvPr>
            <p:ph type="ftr" sz="quarter" idx="4294967295"/>
          </p:nvPr>
        </p:nvSpPr>
        <p:spPr bwMode="auto">
          <a:xfrm>
            <a:off x="0" y="64008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endParaRPr lang="ko-KR" altLang="ko-KR" sz="1200" i="0">
              <a:latin typeface="Arial" panose="020B0604020202020204" pitchFamily="34" charset="0"/>
              <a:cs typeface="Arial" panose="020B0604020202020204" pitchFamily="34" charset="0"/>
            </a:endParaRPr>
          </a:p>
        </p:txBody>
      </p:sp>
      <p:sp>
        <p:nvSpPr>
          <p:cNvPr id="31747" name="Text Box 20"/>
          <p:cNvSpPr txBox="1">
            <a:spLocks noChangeArrowheads="1"/>
          </p:cNvSpPr>
          <p:nvPr/>
        </p:nvSpPr>
        <p:spPr bwMode="auto">
          <a:xfrm>
            <a:off x="76200" y="696913"/>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signal is carrying data in which one data element is encoded as one signal element (r = 1). If the bit rate is 100 kbps, what is the average value of the baud rate if c is between 0 and 1?</a:t>
            </a:r>
          </a:p>
        </p:txBody>
      </p:sp>
      <p:grpSp>
        <p:nvGrpSpPr>
          <p:cNvPr id="31748" name="Group 23"/>
          <p:cNvGrpSpPr>
            <a:grpSpLocks/>
          </p:cNvGrpSpPr>
          <p:nvPr/>
        </p:nvGrpSpPr>
        <p:grpSpPr bwMode="auto">
          <a:xfrm>
            <a:off x="0" y="0"/>
            <a:ext cx="9144000" cy="609600"/>
            <a:chOff x="0" y="2448"/>
            <a:chExt cx="5760" cy="384"/>
          </a:xfrm>
        </p:grpSpPr>
        <p:sp>
          <p:nvSpPr>
            <p:cNvPr id="3175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4.1</a:t>
              </a:r>
            </a:p>
          </p:txBody>
        </p:sp>
      </p:grpSp>
      <p:sp>
        <p:nvSpPr>
          <p:cNvPr id="31749" name="Text Box 20"/>
          <p:cNvSpPr txBox="1">
            <a:spLocks noChangeArrowheads="1"/>
          </p:cNvSpPr>
          <p:nvPr/>
        </p:nvSpPr>
        <p:spPr bwMode="auto">
          <a:xfrm>
            <a:off x="76200" y="2984500"/>
            <a:ext cx="8839200"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assume that the average value of c is 1/2. The baud rate is then</a:t>
            </a:r>
          </a:p>
        </p:txBody>
      </p:sp>
      <p:pic>
        <p:nvPicPr>
          <p:cNvPr id="3175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 y="4572000"/>
            <a:ext cx="7258050"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4"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82BBD69A-119A-42DE-871A-ACAD83446927}" type="slidenum">
              <a:rPr lang="en-US" altLang="ko-KR" sz="1200" i="0">
                <a:latin typeface="Arial" panose="020B0604020202020204" pitchFamily="34" charset="0"/>
                <a:ea typeface="굴림" panose="020B0600000101010101" pitchFamily="50" charset="-127"/>
              </a:rPr>
              <a:pPr eaLnBrk="1" hangingPunct="1"/>
              <a:t>10</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Bandwidth</a:t>
            </a:r>
            <a:endParaRPr lang="ko-KR" altLang="en-US" dirty="0"/>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p:txBody>
              <a:bodyPr/>
              <a:lstStyle/>
              <a:p>
                <a:r>
                  <a:rPr lang="en-US" altLang="ko-KR" dirty="0" smtClean="0"/>
                  <a:t>Required bandwidth is directly determined by the signal rate!</a:t>
                </a:r>
              </a:p>
              <a:p>
                <a:pPr lvl="1"/>
                <a:r>
                  <a:rPr lang="en-US" altLang="ko-KR" dirty="0" smtClean="0"/>
                  <a:t>More changes in signal </a:t>
                </a:r>
                <a:r>
                  <a:rPr lang="en-US" altLang="ko-KR" dirty="0" smtClean="0">
                    <a:sym typeface="Symbol" panose="05050102010706020507" pitchFamily="18" charset="2"/>
                  </a:rPr>
                  <a:t> more frequencies to be injected to the signal</a:t>
                </a:r>
              </a:p>
              <a:p>
                <a:pPr lvl="1"/>
                <a:endParaRPr lang="en-US" altLang="ko-KR" dirty="0" smtClean="0">
                  <a:sym typeface="Symbol" panose="05050102010706020507" pitchFamily="18" charset="2"/>
                </a:endParaRPr>
              </a:p>
              <a:p>
                <a14:m>
                  <m:oMath xmlns:m="http://schemas.openxmlformats.org/officeDocument/2006/math">
                    <m:sSub>
                      <m:sSubPr>
                        <m:ctrlPr>
                          <a:rPr lang="en-US" altLang="ko-KR" i="1" smtClean="0">
                            <a:latin typeface="Cambria Math" panose="02040503050406030204" pitchFamily="18" charset="0"/>
                          </a:rPr>
                        </m:ctrlPr>
                      </m:sSubPr>
                      <m:e>
                        <m:r>
                          <a:rPr lang="en-US" altLang="ko-KR" b="0" i="1" smtClean="0">
                            <a:latin typeface="Cambria Math" panose="02040503050406030204" pitchFamily="18" charset="0"/>
                          </a:rPr>
                          <m:t>𝐵</m:t>
                        </m:r>
                      </m:e>
                      <m:sub>
                        <m:r>
                          <a:rPr lang="en-US" altLang="ko-KR" b="0" i="1" smtClean="0">
                            <a:latin typeface="Cambria Math" panose="02040503050406030204" pitchFamily="18" charset="0"/>
                          </a:rPr>
                          <m:t>𝑚𝑖𝑛</m:t>
                        </m:r>
                      </m:sub>
                    </m:sSub>
                    <m:r>
                      <a:rPr lang="en-US" altLang="ko-KR" i="1">
                        <a:latin typeface="Cambria Math" panose="02040503050406030204" pitchFamily="18" charset="0"/>
                        <a:ea typeface="Cambria Math" panose="02040503050406030204" pitchFamily="18" charset="0"/>
                      </a:rPr>
                      <m:t>∝</m:t>
                    </m:r>
                    <m:sSub>
                      <m:sSubPr>
                        <m:ctrlPr>
                          <a:rPr lang="en-US" altLang="ko-KR" i="1" smtClean="0">
                            <a:latin typeface="Cambria Math" panose="02040503050406030204" pitchFamily="18" charset="0"/>
                            <a:ea typeface="Cambria Math" panose="02040503050406030204" pitchFamily="18" charset="0"/>
                          </a:rPr>
                        </m:ctrlPr>
                      </m:sSubPr>
                      <m:e>
                        <m:r>
                          <a:rPr lang="en-US" altLang="ko-KR" b="0" i="1" smtClean="0">
                            <a:latin typeface="Cambria Math" panose="02040503050406030204" pitchFamily="18" charset="0"/>
                            <a:ea typeface="Cambria Math" panose="02040503050406030204" pitchFamily="18" charset="0"/>
                          </a:rPr>
                          <m:t>𝑆</m:t>
                        </m:r>
                      </m:e>
                      <m:sub>
                        <m:r>
                          <a:rPr lang="en-US" altLang="ko-KR" b="0" i="1" smtClean="0">
                            <a:latin typeface="Cambria Math" panose="02040503050406030204" pitchFamily="18" charset="0"/>
                            <a:ea typeface="Cambria Math" panose="02040503050406030204" pitchFamily="18" charset="0"/>
                          </a:rPr>
                          <m:t>𝑎𝑣𝑒</m:t>
                        </m:r>
                      </m:sub>
                    </m:sSub>
                    <m:r>
                      <a:rPr lang="en-US" altLang="ko-KR" b="0" i="1" smtClean="0">
                        <a:latin typeface="Cambria Math" panose="02040503050406030204" pitchFamily="18" charset="0"/>
                        <a:ea typeface="Cambria Math" panose="02040503050406030204" pitchFamily="18" charset="0"/>
                      </a:rPr>
                      <m:t>=</m:t>
                    </m:r>
                    <m:r>
                      <a:rPr lang="en-US" altLang="ko-KR" b="0" i="1" smtClean="0">
                        <a:latin typeface="Cambria Math" panose="02040503050406030204" pitchFamily="18" charset="0"/>
                        <a:ea typeface="Cambria Math" panose="02040503050406030204" pitchFamily="18" charset="0"/>
                      </a:rPr>
                      <m:t>𝑐𝑁</m:t>
                    </m:r>
                    <m:r>
                      <a:rPr lang="en-US" altLang="ko-KR" b="0" i="1" smtClean="0">
                        <a:latin typeface="Cambria Math" panose="02040503050406030204" pitchFamily="18" charset="0"/>
                        <a:ea typeface="Cambria Math" panose="02040503050406030204" pitchFamily="18" charset="0"/>
                      </a:rPr>
                      <m:t>/</m:t>
                    </m:r>
                    <m:r>
                      <a:rPr lang="en-US" altLang="ko-KR" b="0" i="1" smtClean="0">
                        <a:latin typeface="Cambria Math" panose="02040503050406030204" pitchFamily="18" charset="0"/>
                        <a:ea typeface="Cambria Math" panose="02040503050406030204" pitchFamily="18" charset="0"/>
                      </a:rPr>
                      <m:t>𝑟</m:t>
                    </m:r>
                  </m:oMath>
                </a14:m>
                <a:endParaRPr lang="en-US" altLang="ko-KR" dirty="0" smtClean="0"/>
              </a:p>
              <a:p>
                <a:pPr lvl="1"/>
                <a14:m>
                  <m:oMath xmlns:m="http://schemas.openxmlformats.org/officeDocument/2006/math">
                    <m:sSub>
                      <m:sSubPr>
                        <m:ctrlPr>
                          <a:rPr lang="en-US" altLang="ko-KR" i="1" smtClean="0">
                            <a:latin typeface="Cambria Math" panose="02040503050406030204" pitchFamily="18" charset="0"/>
                          </a:rPr>
                        </m:ctrlPr>
                      </m:sSubPr>
                      <m:e>
                        <m:r>
                          <a:rPr lang="en-US" altLang="ko-KR" b="0" i="1" smtClean="0">
                            <a:latin typeface="Cambria Math" panose="02040503050406030204" pitchFamily="18" charset="0"/>
                          </a:rPr>
                          <m:t>𝑁</m:t>
                        </m:r>
                      </m:e>
                      <m:sub>
                        <m:r>
                          <a:rPr lang="en-US" altLang="ko-KR" b="0" i="1" smtClean="0">
                            <a:latin typeface="Cambria Math" panose="02040503050406030204" pitchFamily="18" charset="0"/>
                          </a:rPr>
                          <m:t>𝑚𝑎𝑥</m:t>
                        </m:r>
                      </m:sub>
                    </m:sSub>
                    <m:r>
                      <a:rPr lang="en-US" altLang="ko-KR" i="1">
                        <a:latin typeface="Cambria Math" panose="02040503050406030204" pitchFamily="18" charset="0"/>
                        <a:ea typeface="Cambria Math" panose="02040503050406030204" pitchFamily="18" charset="0"/>
                      </a:rPr>
                      <m:t>∝</m:t>
                    </m:r>
                    <m:r>
                      <a:rPr lang="en-US" altLang="ko-KR" b="0" i="1" smtClean="0">
                        <a:latin typeface="Cambria Math" panose="02040503050406030204" pitchFamily="18" charset="0"/>
                        <a:ea typeface="Cambria Math" panose="02040503050406030204" pitchFamily="18" charset="0"/>
                      </a:rPr>
                      <m:t>𝑟𝐵</m:t>
                    </m:r>
                    <m:r>
                      <a:rPr lang="en-US" altLang="ko-KR" b="0" i="1" smtClean="0">
                        <a:latin typeface="Cambria Math" panose="02040503050406030204" pitchFamily="18" charset="0"/>
                        <a:ea typeface="Cambria Math" panose="02040503050406030204" pitchFamily="18" charset="0"/>
                      </a:rPr>
                      <m:t>/</m:t>
                    </m:r>
                    <m:r>
                      <a:rPr lang="en-US" altLang="ko-KR" b="0" i="1" smtClean="0">
                        <a:latin typeface="Cambria Math" panose="02040503050406030204" pitchFamily="18" charset="0"/>
                        <a:ea typeface="Cambria Math" panose="02040503050406030204" pitchFamily="18" charset="0"/>
                      </a:rPr>
                      <m:t>𝑐</m:t>
                    </m:r>
                  </m:oMath>
                </a14:m>
                <a:endParaRPr lang="ko-KR" altLang="en-US" dirty="0"/>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blipFill rotWithShape="0">
                <a:blip r:embed="rId2"/>
                <a:stretch>
                  <a:fillRect l="-519" t="-1641" r="-1481"/>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4.</a:t>
            </a:r>
            <a:fld id="{389D62BA-4885-46E4-B885-F582EF5E6E6F}" type="slidenum">
              <a:rPr lang="en-US" altLang="ko-KR" smtClean="0"/>
              <a:pPr/>
              <a:t>11</a:t>
            </a:fld>
            <a:endParaRPr lang="en-US" altLang="ko-KR"/>
          </a:p>
        </p:txBody>
      </p:sp>
    </p:spTree>
    <p:extLst>
      <p:ext uri="{BB962C8B-B14F-4D97-AF65-F5344CB8AC3E}">
        <p14:creationId xmlns:p14="http://schemas.microsoft.com/office/powerpoint/2010/main" val="2940426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LINE CODING – things to consider</a:t>
            </a:r>
            <a:endParaRPr lang="ko-KR" altLang="en-US" dirty="0"/>
          </a:p>
        </p:txBody>
      </p:sp>
      <p:sp>
        <p:nvSpPr>
          <p:cNvPr id="3" name="내용 개체 틀 2"/>
          <p:cNvSpPr>
            <a:spLocks noGrp="1"/>
          </p:cNvSpPr>
          <p:nvPr>
            <p:ph idx="1"/>
          </p:nvPr>
        </p:nvSpPr>
        <p:spPr/>
        <p:txBody>
          <a:bodyPr/>
          <a:lstStyle/>
          <a:p>
            <a:r>
              <a:rPr lang="en-US" altLang="ko-KR" dirty="0" smtClean="0"/>
              <a:t>Bad things to avoid</a:t>
            </a:r>
          </a:p>
          <a:p>
            <a:pPr lvl="1"/>
            <a:r>
              <a:rPr lang="en-US" altLang="ko-KR" dirty="0" smtClean="0"/>
              <a:t>“Baseline wandering”</a:t>
            </a:r>
          </a:p>
          <a:p>
            <a:pPr lvl="1"/>
            <a:r>
              <a:rPr lang="en-US" altLang="ko-KR" dirty="0" smtClean="0"/>
              <a:t>“DC components”</a:t>
            </a:r>
          </a:p>
          <a:p>
            <a:pPr lvl="1"/>
            <a:r>
              <a:rPr lang="en-US" altLang="ko-KR" dirty="0" smtClean="0"/>
              <a:t>Complexity</a:t>
            </a:r>
          </a:p>
          <a:p>
            <a:pPr lvl="1"/>
            <a:endParaRPr lang="en-US" altLang="ko-KR" dirty="0" smtClean="0"/>
          </a:p>
          <a:p>
            <a:r>
              <a:rPr lang="en-US" altLang="ko-KR" dirty="0" smtClean="0"/>
              <a:t>Good things to pursue</a:t>
            </a:r>
          </a:p>
          <a:p>
            <a:pPr lvl="1"/>
            <a:r>
              <a:rPr lang="en-US" altLang="ko-KR" dirty="0" smtClean="0"/>
              <a:t>Self-synchronization</a:t>
            </a:r>
          </a:p>
          <a:p>
            <a:pPr lvl="1"/>
            <a:r>
              <a:rPr lang="en-US" altLang="ko-KR" dirty="0" smtClean="0"/>
              <a:t>Built-in error detection</a:t>
            </a:r>
          </a:p>
          <a:p>
            <a:pPr lvl="1"/>
            <a:r>
              <a:rPr lang="en-US" altLang="ko-KR" dirty="0" smtClean="0"/>
              <a:t>Immunity to noise and interference</a:t>
            </a:r>
            <a:endParaRPr lang="ko-KR" altLang="en-US" dirty="0"/>
          </a:p>
        </p:txBody>
      </p:sp>
      <p:sp>
        <p:nvSpPr>
          <p:cNvPr id="4" name="슬라이드 번호 개체 틀 3"/>
          <p:cNvSpPr>
            <a:spLocks noGrp="1"/>
          </p:cNvSpPr>
          <p:nvPr>
            <p:ph type="sldNum" sz="quarter" idx="10"/>
          </p:nvPr>
        </p:nvSpPr>
        <p:spPr/>
        <p:txBody>
          <a:bodyPr/>
          <a:lstStyle/>
          <a:p>
            <a:r>
              <a:rPr lang="en-US" altLang="ko-KR" smtClean="0"/>
              <a:t>4.</a:t>
            </a:r>
            <a:fld id="{95918ABD-7090-4E87-86F3-84E52E9F3877}" type="slidenum">
              <a:rPr lang="en-US" altLang="ko-KR" smtClean="0"/>
              <a:pPr/>
              <a:t>12</a:t>
            </a:fld>
            <a:endParaRPr lang="en-US" altLang="ko-KR"/>
          </a:p>
        </p:txBody>
      </p:sp>
      <p:pic>
        <p:nvPicPr>
          <p:cNvPr id="5" name="그림 4"/>
          <p:cNvPicPr>
            <a:picLocks noChangeAspect="1"/>
          </p:cNvPicPr>
          <p:nvPr/>
        </p:nvPicPr>
        <p:blipFill>
          <a:blip r:embed="rId2"/>
          <a:stretch>
            <a:fillRect/>
          </a:stretch>
        </p:blipFill>
        <p:spPr>
          <a:xfrm>
            <a:off x="4191000" y="2895600"/>
            <a:ext cx="4738756" cy="1066800"/>
          </a:xfrm>
          <a:prstGeom prst="rect">
            <a:avLst/>
          </a:prstGeom>
        </p:spPr>
      </p:pic>
    </p:spTree>
    <p:extLst>
      <p:ext uri="{BB962C8B-B14F-4D97-AF65-F5344CB8AC3E}">
        <p14:creationId xmlns:p14="http://schemas.microsoft.com/office/powerpoint/2010/main" val="325256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Baseline wandering</a:t>
            </a:r>
            <a:endParaRPr lang="ko-KR" altLang="en-US" dirty="0"/>
          </a:p>
        </p:txBody>
      </p:sp>
      <p:sp>
        <p:nvSpPr>
          <p:cNvPr id="7" name="내용 개체 틀 6"/>
          <p:cNvSpPr>
            <a:spLocks noGrp="1"/>
          </p:cNvSpPr>
          <p:nvPr>
            <p:ph idx="1"/>
          </p:nvPr>
        </p:nvSpPr>
        <p:spPr/>
        <p:txBody>
          <a:bodyPr/>
          <a:lstStyle/>
          <a:p>
            <a:r>
              <a:rPr lang="en-US" altLang="ko-KR" dirty="0" smtClean="0"/>
              <a:t>In decoding a digital signal, the receiver calculates a running average of the received signal voltage, called “baseline”</a:t>
            </a:r>
          </a:p>
          <a:p>
            <a:r>
              <a:rPr lang="en-US" altLang="ko-KR" dirty="0" smtClean="0"/>
              <a:t>Incoming signal is evaluated against the baseline</a:t>
            </a:r>
          </a:p>
          <a:p>
            <a:r>
              <a:rPr lang="en-US" altLang="ko-KR" dirty="0" smtClean="0"/>
              <a:t>A long string of 0s or 1s can cause a drift in the baseline, which makes it difficult for the receiver to decode correctly</a:t>
            </a:r>
          </a:p>
        </p:txBody>
      </p:sp>
      <p:sp>
        <p:nvSpPr>
          <p:cNvPr id="4" name="슬라이드 번호 개체 틀 3"/>
          <p:cNvSpPr>
            <a:spLocks noGrp="1"/>
          </p:cNvSpPr>
          <p:nvPr>
            <p:ph type="sldNum" sz="quarter" idx="10"/>
          </p:nvPr>
        </p:nvSpPr>
        <p:spPr/>
        <p:txBody>
          <a:bodyPr/>
          <a:lstStyle/>
          <a:p>
            <a:r>
              <a:rPr lang="en-US" altLang="ko-KR" smtClean="0"/>
              <a:t>4.</a:t>
            </a:r>
            <a:fld id="{95918ABD-7090-4E87-86F3-84E52E9F3877}" type="slidenum">
              <a:rPr lang="en-US" altLang="ko-KR" smtClean="0"/>
              <a:pPr/>
              <a:t>13</a:t>
            </a:fld>
            <a:endParaRPr lang="en-US" altLang="ko-KR"/>
          </a:p>
        </p:txBody>
      </p:sp>
    </p:spTree>
    <p:extLst>
      <p:ext uri="{BB962C8B-B14F-4D97-AF65-F5344CB8AC3E}">
        <p14:creationId xmlns:p14="http://schemas.microsoft.com/office/powerpoint/2010/main" val="1563044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Baseline wandering</a:t>
            </a:r>
            <a:endParaRPr lang="ko-KR" altLang="en-US" dirty="0"/>
          </a:p>
        </p:txBody>
      </p:sp>
      <p:sp>
        <p:nvSpPr>
          <p:cNvPr id="7" name="내용 개체 틀 6"/>
          <p:cNvSpPr>
            <a:spLocks noGrp="1"/>
          </p:cNvSpPr>
          <p:nvPr>
            <p:ph idx="1"/>
          </p:nvPr>
        </p:nvSpPr>
        <p:spPr/>
        <p:txBody>
          <a:bodyPr/>
          <a:lstStyle/>
          <a:p>
            <a:r>
              <a:rPr lang="en-US" altLang="ko-KR" dirty="0"/>
              <a:t>A long string of 0s or 1s can cause a drift in the baseline, which makes it difficult for the receiver to decode correctly</a:t>
            </a:r>
          </a:p>
          <a:p>
            <a:endParaRPr lang="ko-KR" altLang="en-US" dirty="0"/>
          </a:p>
        </p:txBody>
      </p:sp>
      <p:sp>
        <p:nvSpPr>
          <p:cNvPr id="4" name="슬라이드 번호 개체 틀 3"/>
          <p:cNvSpPr>
            <a:spLocks noGrp="1"/>
          </p:cNvSpPr>
          <p:nvPr>
            <p:ph type="sldNum" sz="quarter" idx="10"/>
          </p:nvPr>
        </p:nvSpPr>
        <p:spPr/>
        <p:txBody>
          <a:bodyPr/>
          <a:lstStyle/>
          <a:p>
            <a:r>
              <a:rPr lang="en-US" altLang="ko-KR" smtClean="0"/>
              <a:t>4.</a:t>
            </a:r>
            <a:fld id="{95918ABD-7090-4E87-86F3-84E52E9F3877}" type="slidenum">
              <a:rPr lang="en-US" altLang="ko-KR" smtClean="0"/>
              <a:pPr/>
              <a:t>14</a:t>
            </a:fld>
            <a:endParaRPr lang="en-US" altLang="ko-KR"/>
          </a:p>
        </p:txBody>
      </p:sp>
      <p:pic>
        <p:nvPicPr>
          <p:cNvPr id="5" name="그림 4"/>
          <p:cNvPicPr>
            <a:picLocks noChangeAspect="1"/>
          </p:cNvPicPr>
          <p:nvPr/>
        </p:nvPicPr>
        <p:blipFill>
          <a:blip r:embed="rId2"/>
          <a:stretch>
            <a:fillRect/>
          </a:stretch>
        </p:blipFill>
        <p:spPr>
          <a:xfrm>
            <a:off x="627142" y="2971800"/>
            <a:ext cx="3661816" cy="2610152"/>
          </a:xfrm>
          <a:prstGeom prst="rect">
            <a:avLst/>
          </a:prstGeom>
        </p:spPr>
      </p:pic>
      <p:pic>
        <p:nvPicPr>
          <p:cNvPr id="6" name="그림 5"/>
          <p:cNvPicPr>
            <a:picLocks noChangeAspect="1"/>
          </p:cNvPicPr>
          <p:nvPr/>
        </p:nvPicPr>
        <p:blipFill>
          <a:blip r:embed="rId3"/>
          <a:stretch>
            <a:fillRect/>
          </a:stretch>
        </p:blipFill>
        <p:spPr>
          <a:xfrm>
            <a:off x="4926545" y="2971800"/>
            <a:ext cx="3988855" cy="2533801"/>
          </a:xfrm>
          <a:prstGeom prst="rect">
            <a:avLst/>
          </a:prstGeom>
        </p:spPr>
      </p:pic>
    </p:spTree>
    <p:extLst>
      <p:ext uri="{BB962C8B-B14F-4D97-AF65-F5344CB8AC3E}">
        <p14:creationId xmlns:p14="http://schemas.microsoft.com/office/powerpoint/2010/main" val="2303907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DC components</a:t>
            </a:r>
            <a:endParaRPr lang="ko-KR" altLang="en-US" dirty="0"/>
          </a:p>
        </p:txBody>
      </p:sp>
      <p:sp>
        <p:nvSpPr>
          <p:cNvPr id="3" name="내용 개체 틀 2"/>
          <p:cNvSpPr>
            <a:spLocks noGrp="1"/>
          </p:cNvSpPr>
          <p:nvPr>
            <p:ph idx="1"/>
          </p:nvPr>
        </p:nvSpPr>
        <p:spPr/>
        <p:txBody>
          <a:bodyPr/>
          <a:lstStyle/>
          <a:p>
            <a:r>
              <a:rPr lang="en-US" altLang="ko-KR" dirty="0" smtClean="0"/>
              <a:t>Frequencies around 0</a:t>
            </a:r>
          </a:p>
          <a:p>
            <a:r>
              <a:rPr lang="en-US" altLang="ko-KR" dirty="0" smtClean="0"/>
              <a:t>Happens if signal voltage remains constant for a while with non-zero average</a:t>
            </a:r>
          </a:p>
          <a:p>
            <a:r>
              <a:rPr lang="en-US" altLang="ko-KR" dirty="0" smtClean="0"/>
              <a:t>Problematic if the channel is not low-pass</a:t>
            </a:r>
          </a:p>
          <a:p>
            <a:pPr lvl="1"/>
            <a:r>
              <a:rPr lang="en-US" altLang="ko-KR" dirty="0" smtClean="0"/>
              <a:t>E.g. telephone line cannot pass f &lt; 200 Hz</a:t>
            </a:r>
          </a:p>
          <a:p>
            <a:r>
              <a:rPr lang="en-US" altLang="ko-KR" dirty="0" smtClean="0"/>
              <a:t>DC components are extra energy and inefficient</a:t>
            </a:r>
          </a:p>
          <a:p>
            <a:pPr marL="0" indent="0">
              <a:buNone/>
            </a:pPr>
            <a:endParaRPr lang="ko-KR" altLang="en-US" dirty="0"/>
          </a:p>
        </p:txBody>
      </p:sp>
      <p:sp>
        <p:nvSpPr>
          <p:cNvPr id="4" name="슬라이드 번호 개체 틀 3"/>
          <p:cNvSpPr>
            <a:spLocks noGrp="1"/>
          </p:cNvSpPr>
          <p:nvPr>
            <p:ph type="sldNum" sz="quarter" idx="10"/>
          </p:nvPr>
        </p:nvSpPr>
        <p:spPr/>
        <p:txBody>
          <a:bodyPr/>
          <a:lstStyle/>
          <a:p>
            <a:r>
              <a:rPr lang="en-US" altLang="ko-KR" smtClean="0"/>
              <a:t>4.</a:t>
            </a:r>
            <a:fld id="{95918ABD-7090-4E87-86F3-84E52E9F3877}" type="slidenum">
              <a:rPr lang="en-US" altLang="ko-KR" smtClean="0"/>
              <a:pPr/>
              <a:t>15</a:t>
            </a:fld>
            <a:endParaRPr lang="en-US" altLang="ko-KR"/>
          </a:p>
        </p:txBody>
      </p:sp>
    </p:spTree>
    <p:extLst>
      <p:ext uri="{BB962C8B-B14F-4D97-AF65-F5344CB8AC3E}">
        <p14:creationId xmlns:p14="http://schemas.microsoft.com/office/powerpoint/2010/main" val="1256429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DC components</a:t>
            </a:r>
            <a:endParaRPr lang="ko-KR" altLang="en-US" dirty="0"/>
          </a:p>
        </p:txBody>
      </p:sp>
      <p:pic>
        <p:nvPicPr>
          <p:cNvPr id="5" name="내용 개체 틀 4"/>
          <p:cNvPicPr>
            <a:picLocks noGrp="1" noChangeAspect="1"/>
          </p:cNvPicPr>
          <p:nvPr>
            <p:ph idx="1"/>
          </p:nvPr>
        </p:nvPicPr>
        <p:blipFill>
          <a:blip r:embed="rId2"/>
          <a:stretch>
            <a:fillRect/>
          </a:stretch>
        </p:blipFill>
        <p:spPr>
          <a:xfrm>
            <a:off x="5304163" y="3649170"/>
            <a:ext cx="3815723" cy="2794794"/>
          </a:xfrm>
          <a:prstGeom prst="rect">
            <a:avLst/>
          </a:prstGeom>
        </p:spPr>
      </p:pic>
      <p:sp>
        <p:nvSpPr>
          <p:cNvPr id="4" name="슬라이드 번호 개체 틀 3"/>
          <p:cNvSpPr>
            <a:spLocks noGrp="1"/>
          </p:cNvSpPr>
          <p:nvPr>
            <p:ph type="sldNum" sz="quarter" idx="10"/>
          </p:nvPr>
        </p:nvSpPr>
        <p:spPr/>
        <p:txBody>
          <a:bodyPr/>
          <a:lstStyle/>
          <a:p>
            <a:r>
              <a:rPr lang="en-US" altLang="ko-KR" smtClean="0"/>
              <a:t>4.</a:t>
            </a:r>
            <a:fld id="{95918ABD-7090-4E87-86F3-84E52E9F3877}" type="slidenum">
              <a:rPr lang="en-US" altLang="ko-KR" smtClean="0"/>
              <a:pPr/>
              <a:t>16</a:t>
            </a:fld>
            <a:endParaRPr lang="en-US" altLang="ko-KR"/>
          </a:p>
        </p:txBody>
      </p:sp>
      <p:pic>
        <p:nvPicPr>
          <p:cNvPr id="1026" name="Picture 2" descr="enter image description h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143000"/>
            <a:ext cx="5181600" cy="278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608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Self-synchronization</a:t>
            </a:r>
            <a:endParaRPr lang="ko-KR" altLang="en-US" dirty="0"/>
          </a:p>
        </p:txBody>
      </p:sp>
      <p:sp>
        <p:nvSpPr>
          <p:cNvPr id="3" name="내용 개체 틀 2"/>
          <p:cNvSpPr>
            <a:spLocks noGrp="1"/>
          </p:cNvSpPr>
          <p:nvPr>
            <p:ph idx="1"/>
          </p:nvPr>
        </p:nvSpPr>
        <p:spPr/>
        <p:txBody>
          <a:bodyPr/>
          <a:lstStyle/>
          <a:p>
            <a:r>
              <a:rPr lang="en-US" altLang="ko-KR" dirty="0" smtClean="0"/>
              <a:t>To correctly interpret the received signals, the receiver’s bit intervals must correspond exactly to the sender’s bit intervals</a:t>
            </a:r>
          </a:p>
          <a:p>
            <a:pPr lvl="1"/>
            <a:r>
              <a:rPr lang="en-US" altLang="ko-KR" dirty="0" smtClean="0"/>
              <a:t>Clock speed matters</a:t>
            </a:r>
          </a:p>
          <a:p>
            <a:pPr lvl="1"/>
            <a:endParaRPr lang="en-US" altLang="ko-KR" dirty="0"/>
          </a:p>
          <a:p>
            <a:r>
              <a:rPr lang="en-US" altLang="ko-KR" dirty="0" smtClean="0"/>
              <a:t>Self-synchronizing digital signal includes timing information in the data</a:t>
            </a:r>
            <a:endParaRPr lang="ko-KR" altLang="en-US" dirty="0"/>
          </a:p>
        </p:txBody>
      </p:sp>
      <p:sp>
        <p:nvSpPr>
          <p:cNvPr id="4" name="슬라이드 번호 개체 틀 3"/>
          <p:cNvSpPr>
            <a:spLocks noGrp="1"/>
          </p:cNvSpPr>
          <p:nvPr>
            <p:ph type="sldNum" sz="quarter" idx="10"/>
          </p:nvPr>
        </p:nvSpPr>
        <p:spPr/>
        <p:txBody>
          <a:bodyPr/>
          <a:lstStyle/>
          <a:p>
            <a:r>
              <a:rPr lang="en-US" altLang="ko-KR" smtClean="0"/>
              <a:t>4.</a:t>
            </a:r>
            <a:fld id="{95918ABD-7090-4E87-86F3-84E52E9F3877}" type="slidenum">
              <a:rPr lang="en-US" altLang="ko-KR" smtClean="0"/>
              <a:pPr/>
              <a:t>17</a:t>
            </a:fld>
            <a:endParaRPr lang="en-US" altLang="ko-KR"/>
          </a:p>
        </p:txBody>
      </p:sp>
    </p:spTree>
    <p:extLst>
      <p:ext uri="{BB962C8B-B14F-4D97-AF65-F5344CB8AC3E}">
        <p14:creationId xmlns:p14="http://schemas.microsoft.com/office/powerpoint/2010/main" val="150663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Footer Placeholder 1"/>
          <p:cNvSpPr>
            <a:spLocks noGrp="1"/>
          </p:cNvSpPr>
          <p:nvPr>
            <p:ph type="ftr" sz="quarter" idx="4294967295"/>
          </p:nvPr>
        </p:nvSpPr>
        <p:spPr bwMode="auto">
          <a:xfrm>
            <a:off x="0" y="64008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endParaRPr lang="ko-KR" altLang="ko-KR" sz="1200" i="0">
              <a:latin typeface="Arial" panose="020B0604020202020204" pitchFamily="34" charset="0"/>
              <a:cs typeface="Arial" panose="020B0604020202020204" pitchFamily="34" charset="0"/>
            </a:endParaRPr>
          </a:p>
        </p:txBody>
      </p:sp>
      <p:sp>
        <p:nvSpPr>
          <p:cNvPr id="35843" name="Text Box 20"/>
          <p:cNvSpPr txBox="1">
            <a:spLocks noChangeArrowheads="1"/>
          </p:cNvSpPr>
          <p:nvPr/>
        </p:nvSpPr>
        <p:spPr bwMode="auto">
          <a:xfrm>
            <a:off x="76200" y="609600"/>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In a digital transmission, the receiver clock is 0.1 percent faster than the sender clock. How many extra bits per second does the receiver receive if the data rate is 1 kbps? How many if the data rate is 1 Mbps?</a:t>
            </a:r>
          </a:p>
        </p:txBody>
      </p:sp>
      <p:grpSp>
        <p:nvGrpSpPr>
          <p:cNvPr id="35844" name="Group 23"/>
          <p:cNvGrpSpPr>
            <a:grpSpLocks/>
          </p:cNvGrpSpPr>
          <p:nvPr/>
        </p:nvGrpSpPr>
        <p:grpSpPr bwMode="auto">
          <a:xfrm>
            <a:off x="0" y="0"/>
            <a:ext cx="9144000" cy="609600"/>
            <a:chOff x="0" y="2448"/>
            <a:chExt cx="5760" cy="384"/>
          </a:xfrm>
        </p:grpSpPr>
        <p:sp>
          <p:nvSpPr>
            <p:cNvPr id="3584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4.3</a:t>
              </a:r>
            </a:p>
          </p:txBody>
        </p:sp>
      </p:grpSp>
      <p:sp>
        <p:nvSpPr>
          <p:cNvPr id="35845" name="Text Box 20"/>
          <p:cNvSpPr txBox="1">
            <a:spLocks noChangeArrowheads="1"/>
          </p:cNvSpPr>
          <p:nvPr/>
        </p:nvSpPr>
        <p:spPr bwMode="auto">
          <a:xfrm>
            <a:off x="76200" y="2438400"/>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At 1 kbps, the receiver receives 1001 bps instead of 1000 bps.</a:t>
            </a:r>
          </a:p>
        </p:txBody>
      </p:sp>
      <p:pic>
        <p:nvPicPr>
          <p:cNvPr id="3584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563" y="3733800"/>
            <a:ext cx="77628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Text Box 20"/>
          <p:cNvSpPr txBox="1">
            <a:spLocks noChangeArrowheads="1"/>
          </p:cNvSpPr>
          <p:nvPr/>
        </p:nvSpPr>
        <p:spPr bwMode="auto">
          <a:xfrm>
            <a:off x="228600" y="4419600"/>
            <a:ext cx="88392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At 1 Mbps, the receiver receives 1,001,000 bps instead of 1,000,000 bps.</a:t>
            </a:r>
          </a:p>
        </p:txBody>
      </p:sp>
      <p:pic>
        <p:nvPicPr>
          <p:cNvPr id="358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8" y="5410200"/>
            <a:ext cx="90011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2"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DDEE028E-58EE-4788-A6D2-D71733B07685}" type="slidenum">
              <a:rPr lang="en-US" altLang="ko-KR" sz="1200" i="0">
                <a:latin typeface="Arial" panose="020B0604020202020204" pitchFamily="34" charset="0"/>
                <a:ea typeface="굴림" panose="020B0600000101010101" pitchFamily="50" charset="-127"/>
              </a:rPr>
              <a:pPr eaLnBrk="1" hangingPunct="1"/>
              <a:t>18</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83406B08-1C2C-49EB-A8F6-25F39E89464E}" type="slidenum">
              <a:rPr lang="en-US" altLang="ko-KR" sz="1200" i="0">
                <a:latin typeface="Arial" panose="020B0604020202020204" pitchFamily="34" charset="0"/>
              </a:rPr>
              <a:pPr eaLnBrk="1" hangingPunct="1"/>
              <a:t>19</a:t>
            </a:fld>
            <a:endParaRPr lang="en-US" altLang="ko-KR" sz="1200" i="0">
              <a:latin typeface="Arial" panose="020B0604020202020204" pitchFamily="34" charset="0"/>
            </a:endParaRPr>
          </a:p>
        </p:txBody>
      </p:sp>
      <p:sp>
        <p:nvSpPr>
          <p:cNvPr id="3789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4.3:  </a:t>
            </a:r>
            <a:r>
              <a:rPr lang="en-US" altLang="ko-KR" sz="2000">
                <a:latin typeface="Times-BoldItalic"/>
                <a:ea typeface="굴림" panose="020B0600000101010101" pitchFamily="50" charset="-127"/>
              </a:rPr>
              <a:t>Effect of lack of synchronization</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6650" y="1295400"/>
            <a:ext cx="6772275"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6650" y="4038600"/>
            <a:ext cx="6788150" cy="190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left)">
                                      <p:cBhvr>
                                        <p:cTn id="7" dur="3000"/>
                                        <p:tgtEl>
                                          <p:spTgt spid="20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wipe(left)">
                                      <p:cBhvr>
                                        <p:cTn id="12" dur="3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B51A5575-D56B-4591-9122-6ACC45853044}" type="slidenum">
              <a:rPr lang="en-US" altLang="ko-KR" sz="1200" i="0">
                <a:latin typeface="Arial" panose="020B0604020202020204" pitchFamily="34" charset="0"/>
              </a:rPr>
              <a:pPr eaLnBrk="1" hangingPunct="1"/>
              <a:t>20</a:t>
            </a:fld>
            <a:endParaRPr lang="en-US" altLang="ko-KR" sz="1200" i="0">
              <a:latin typeface="Arial" panose="020B0604020202020204" pitchFamily="34" charset="0"/>
            </a:endParaRPr>
          </a:p>
        </p:txBody>
      </p:sp>
      <p:sp>
        <p:nvSpPr>
          <p:cNvPr id="3993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993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994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994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994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994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994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4419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4.4.2  Line Coding Schemes</a:t>
            </a:r>
          </a:p>
        </p:txBody>
      </p:sp>
      <p:sp>
        <p:nvSpPr>
          <p:cNvPr id="39946" name="Rectangle 10"/>
          <p:cNvSpPr>
            <a:spLocks noChangeArrowheads="1"/>
          </p:cNvSpPr>
          <p:nvPr/>
        </p:nvSpPr>
        <p:spPr bwMode="auto">
          <a:xfrm>
            <a:off x="381000" y="1293813"/>
            <a:ext cx="7924800" cy="3108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We can roughly divide line coding schemes into five broad categories, as shown in Figure 4.4.</a:t>
            </a:r>
          </a:p>
          <a:p>
            <a:pPr algn="just"/>
            <a:r>
              <a:rPr lang="en-US" altLang="ko-KR" sz="2800">
                <a:latin typeface="Times New Roman" panose="02020603050405020304" pitchFamily="18" charset="0"/>
                <a:ea typeface="굴림" panose="020B0600000101010101" pitchFamily="50" charset="-127"/>
              </a:rPr>
              <a:t>There are several schemes in each category. We need to be familiar with all schemes discussed in this section to understand the rest of the book. This section can be used as a reference for schemes encountered later.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9695D707-3A1B-49AD-A891-AFAB61B6C2EB}" type="slidenum">
              <a:rPr lang="en-US" altLang="ko-KR" sz="1200" i="0">
                <a:latin typeface="Arial" panose="020B0604020202020204" pitchFamily="34" charset="0"/>
              </a:rPr>
              <a:pPr eaLnBrk="1" hangingPunct="1"/>
              <a:t>21</a:t>
            </a:fld>
            <a:endParaRPr lang="en-US" altLang="ko-KR" sz="1200" i="0">
              <a:latin typeface="Arial" panose="020B0604020202020204" pitchFamily="34" charset="0"/>
            </a:endParaRPr>
          </a:p>
        </p:txBody>
      </p:sp>
      <p:sp>
        <p:nvSpPr>
          <p:cNvPr id="4198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4.4:  </a:t>
            </a:r>
            <a:r>
              <a:rPr lang="en-US" altLang="ko-KR" sz="2000">
                <a:latin typeface="Times-BoldItalic"/>
                <a:ea typeface="굴림" panose="020B0600000101010101" pitchFamily="50" charset="-127"/>
              </a:rPr>
              <a:t>Line coding scheme</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850" y="2251075"/>
            <a:ext cx="8159750" cy="259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 calcmode="lin" valueType="num">
                                      <p:cBhvr>
                                        <p:cTn id="9" dur="1000" fill="hold"/>
                                        <p:tgtEl>
                                          <p:spTgt spid="3074"/>
                                        </p:tgtEl>
                                        <p:attrNameLst>
                                          <p:attrName>style.rotation</p:attrName>
                                        </p:attrNameLst>
                                      </p:cBhvr>
                                      <p:tavLst>
                                        <p:tav tm="0">
                                          <p:val>
                                            <p:fltVal val="90"/>
                                          </p:val>
                                        </p:tav>
                                        <p:tav tm="100000">
                                          <p:val>
                                            <p:fltVal val="0"/>
                                          </p:val>
                                        </p:tav>
                                      </p:tavLst>
                                    </p:anim>
                                    <p:animEffect transition="in" filter="fade">
                                      <p:cBhvr>
                                        <p:cTn id="10"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803276"/>
            <a:ext cx="8229600" cy="5322887"/>
          </a:xfrm>
        </p:spPr>
        <p:txBody>
          <a:bodyPr/>
          <a:lstStyle/>
          <a:p>
            <a:r>
              <a:rPr lang="en-US" altLang="ko-KR" dirty="0" smtClean="0"/>
              <a:t>All signal levels are on one side of time axis</a:t>
            </a:r>
          </a:p>
          <a:p>
            <a:pPr lvl="1"/>
            <a:r>
              <a:rPr lang="en-US" altLang="ko-KR" dirty="0" smtClean="0"/>
              <a:t>Not used today for power inefficiency</a:t>
            </a:r>
            <a:endParaRPr lang="ko-KR" altLang="en-US" dirty="0"/>
          </a:p>
        </p:txBody>
      </p:sp>
      <p:sp>
        <p:nvSpPr>
          <p:cNvPr id="440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36A51DA4-536F-478C-B41F-33B696ADC938}" type="slidenum">
              <a:rPr lang="en-US" altLang="ko-KR" sz="1200" i="0">
                <a:latin typeface="Arial" panose="020B0604020202020204" pitchFamily="34" charset="0"/>
              </a:rPr>
              <a:pPr eaLnBrk="1" hangingPunct="1"/>
              <a:t>22</a:t>
            </a:fld>
            <a:endParaRPr lang="en-US" altLang="ko-KR" sz="1200" i="0">
              <a:latin typeface="Arial" panose="020B0604020202020204" pitchFamily="34" charset="0"/>
            </a:endParaRPr>
          </a:p>
        </p:txBody>
      </p:sp>
      <p:sp>
        <p:nvSpPr>
          <p:cNvPr id="4403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4.5:  </a:t>
            </a:r>
            <a:r>
              <a:rPr lang="en-US" altLang="ko-KR" sz="2000">
                <a:latin typeface="Times-BoldItalic"/>
                <a:ea typeface="굴림" panose="020B0600000101010101" pitchFamily="50" charset="-127"/>
              </a:rPr>
              <a:t>Unipolar NRZ scheme</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304547"/>
            <a:ext cx="5846762" cy="228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6550" y="4858835"/>
            <a:ext cx="3141663"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left)">
                                      <p:cBhvr>
                                        <p:cTn id="7" dur="2000"/>
                                        <p:tgtEl>
                                          <p:spTgt spid="4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5" presetClass="entr" presetSubtype="0" fill="hold"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fade">
                                      <p:cBhvr>
                                        <p:cTn id="12" dur="2000"/>
                                        <p:tgtEl>
                                          <p:spTgt spid="4099"/>
                                        </p:tgtEl>
                                      </p:cBhvr>
                                    </p:animEffect>
                                    <p:anim calcmode="lin" valueType="num">
                                      <p:cBhvr>
                                        <p:cTn id="13" dur="2000" fill="hold"/>
                                        <p:tgtEl>
                                          <p:spTgt spid="4099"/>
                                        </p:tgtEl>
                                        <p:attrNameLst>
                                          <p:attrName>ppt_w</p:attrName>
                                        </p:attrNameLst>
                                      </p:cBhvr>
                                      <p:tavLst>
                                        <p:tav tm="0" fmla="#ppt_w*sin(2.5*pi*$)">
                                          <p:val>
                                            <p:fltVal val="0"/>
                                          </p:val>
                                        </p:tav>
                                        <p:tav tm="100000">
                                          <p:val>
                                            <p:fltVal val="1"/>
                                          </p:val>
                                        </p:tav>
                                      </p:tavLst>
                                    </p:anim>
                                    <p:anim calcmode="lin" valueType="num">
                                      <p:cBhvr>
                                        <p:cTn id="14" dur="2000" fill="hold"/>
                                        <p:tgtEl>
                                          <p:spTgt spid="409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762000"/>
            <a:ext cx="8229600" cy="5364163"/>
          </a:xfrm>
        </p:spPr>
        <p:txBody>
          <a:bodyPr/>
          <a:lstStyle/>
          <a:p>
            <a:r>
              <a:rPr lang="en-US" altLang="ko-KR" dirty="0" smtClean="0"/>
              <a:t>NRZ-L used in automobiles</a:t>
            </a:r>
          </a:p>
          <a:p>
            <a:r>
              <a:rPr lang="en-US" altLang="ko-KR" dirty="0" smtClean="0"/>
              <a:t>NRZ-I used in USB</a:t>
            </a:r>
            <a:endParaRPr lang="ko-KR" altLang="en-US" dirty="0"/>
          </a:p>
        </p:txBody>
      </p:sp>
      <p:sp>
        <p:nvSpPr>
          <p:cNvPr id="4608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82ED329C-21ED-48B7-A775-C2F41D4EA94B}" type="slidenum">
              <a:rPr lang="en-US" altLang="ko-KR" sz="1200" i="0">
                <a:latin typeface="Arial" panose="020B0604020202020204" pitchFamily="34" charset="0"/>
              </a:rPr>
              <a:pPr eaLnBrk="1" hangingPunct="1"/>
              <a:t>23</a:t>
            </a:fld>
            <a:endParaRPr lang="en-US" altLang="ko-KR" sz="1200" i="0">
              <a:latin typeface="Arial" panose="020B0604020202020204" pitchFamily="34" charset="0"/>
            </a:endParaRPr>
          </a:p>
        </p:txBody>
      </p:sp>
      <p:sp>
        <p:nvSpPr>
          <p:cNvPr id="4608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4.6:  </a:t>
            </a:r>
            <a:r>
              <a:rPr lang="en-US" altLang="ko-KR" sz="2000">
                <a:latin typeface="Times-BoldItalic"/>
                <a:ea typeface="굴림" panose="020B0600000101010101" pitchFamily="50" charset="-127"/>
              </a:rPr>
              <a:t>Polar schemes  (NRZ-L and NRZ-I)</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765425"/>
            <a:ext cx="5507038"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2200" y="3209925"/>
            <a:ext cx="24669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wipe(left)">
                                      <p:cBhvr>
                                        <p:cTn id="7" dur="2000"/>
                                        <p:tgtEl>
                                          <p:spTgt spid="92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9220"/>
                                        </p:tgtEl>
                                        <p:attrNameLst>
                                          <p:attrName>style.visibility</p:attrName>
                                        </p:attrNameLst>
                                      </p:cBhvr>
                                      <p:to>
                                        <p:strVal val="visible"/>
                                      </p:to>
                                    </p:set>
                                    <p:animEffect transition="in" filter="wipe(down)">
                                      <p:cBhvr>
                                        <p:cTn id="12" dur="580">
                                          <p:stCondLst>
                                            <p:cond delay="0"/>
                                          </p:stCondLst>
                                        </p:cTn>
                                        <p:tgtEl>
                                          <p:spTgt spid="9220"/>
                                        </p:tgtEl>
                                      </p:cBhvr>
                                    </p:animEffect>
                                    <p:anim calcmode="lin" valueType="num">
                                      <p:cBhvr>
                                        <p:cTn id="13" dur="1822" tmFilter="0,0; 0.14,0.36; 0.43,0.73; 0.71,0.91; 1.0,1.0">
                                          <p:stCondLst>
                                            <p:cond delay="0"/>
                                          </p:stCondLst>
                                        </p:cTn>
                                        <p:tgtEl>
                                          <p:spTgt spid="9220"/>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9220"/>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9220"/>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9220"/>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9220"/>
                                        </p:tgtEl>
                                        <p:attrNameLst>
                                          <p:attrName>ppt_y</p:attrName>
                                        </p:attrNameLst>
                                      </p:cBhvr>
                                      <p:tavLst>
                                        <p:tav tm="0" fmla="#ppt_y-sin(pi*$)/81">
                                          <p:val>
                                            <p:fltVal val="0"/>
                                          </p:val>
                                        </p:tav>
                                        <p:tav tm="100000">
                                          <p:val>
                                            <p:fltVal val="1"/>
                                          </p:val>
                                        </p:tav>
                                      </p:tavLst>
                                    </p:anim>
                                    <p:animScale>
                                      <p:cBhvr>
                                        <p:cTn id="18" dur="26">
                                          <p:stCondLst>
                                            <p:cond delay="650"/>
                                          </p:stCondLst>
                                        </p:cTn>
                                        <p:tgtEl>
                                          <p:spTgt spid="9220"/>
                                        </p:tgtEl>
                                      </p:cBhvr>
                                      <p:to x="100000" y="60000"/>
                                    </p:animScale>
                                    <p:animScale>
                                      <p:cBhvr>
                                        <p:cTn id="19" dur="166" decel="50000">
                                          <p:stCondLst>
                                            <p:cond delay="676"/>
                                          </p:stCondLst>
                                        </p:cTn>
                                        <p:tgtEl>
                                          <p:spTgt spid="9220"/>
                                        </p:tgtEl>
                                      </p:cBhvr>
                                      <p:to x="100000" y="100000"/>
                                    </p:animScale>
                                    <p:animScale>
                                      <p:cBhvr>
                                        <p:cTn id="20" dur="26">
                                          <p:stCondLst>
                                            <p:cond delay="1312"/>
                                          </p:stCondLst>
                                        </p:cTn>
                                        <p:tgtEl>
                                          <p:spTgt spid="9220"/>
                                        </p:tgtEl>
                                      </p:cBhvr>
                                      <p:to x="100000" y="80000"/>
                                    </p:animScale>
                                    <p:animScale>
                                      <p:cBhvr>
                                        <p:cTn id="21" dur="166" decel="50000">
                                          <p:stCondLst>
                                            <p:cond delay="1338"/>
                                          </p:stCondLst>
                                        </p:cTn>
                                        <p:tgtEl>
                                          <p:spTgt spid="9220"/>
                                        </p:tgtEl>
                                      </p:cBhvr>
                                      <p:to x="100000" y="100000"/>
                                    </p:animScale>
                                    <p:animScale>
                                      <p:cBhvr>
                                        <p:cTn id="22" dur="26">
                                          <p:stCondLst>
                                            <p:cond delay="1642"/>
                                          </p:stCondLst>
                                        </p:cTn>
                                        <p:tgtEl>
                                          <p:spTgt spid="9220"/>
                                        </p:tgtEl>
                                      </p:cBhvr>
                                      <p:to x="100000" y="90000"/>
                                    </p:animScale>
                                    <p:animScale>
                                      <p:cBhvr>
                                        <p:cTn id="23" dur="166" decel="50000">
                                          <p:stCondLst>
                                            <p:cond delay="1668"/>
                                          </p:stCondLst>
                                        </p:cTn>
                                        <p:tgtEl>
                                          <p:spTgt spid="9220"/>
                                        </p:tgtEl>
                                      </p:cBhvr>
                                      <p:to x="100000" y="100000"/>
                                    </p:animScale>
                                    <p:animScale>
                                      <p:cBhvr>
                                        <p:cTn id="24" dur="26">
                                          <p:stCondLst>
                                            <p:cond delay="1808"/>
                                          </p:stCondLst>
                                        </p:cTn>
                                        <p:tgtEl>
                                          <p:spTgt spid="9220"/>
                                        </p:tgtEl>
                                      </p:cBhvr>
                                      <p:to x="100000" y="95000"/>
                                    </p:animScale>
                                    <p:animScale>
                                      <p:cBhvr>
                                        <p:cTn id="25" dur="166" decel="50000">
                                          <p:stCondLst>
                                            <p:cond delay="1834"/>
                                          </p:stCondLst>
                                        </p:cTn>
                                        <p:tgtEl>
                                          <p:spTgt spid="92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NRZ-L and NRZ-I properties</a:t>
            </a:r>
            <a:endParaRPr lang="ko-KR" altLang="en-US" dirty="0"/>
          </a:p>
        </p:txBody>
      </p:sp>
      <p:sp>
        <p:nvSpPr>
          <p:cNvPr id="3" name="내용 개체 틀 2"/>
          <p:cNvSpPr>
            <a:spLocks noGrp="1"/>
          </p:cNvSpPr>
          <p:nvPr>
            <p:ph idx="1"/>
          </p:nvPr>
        </p:nvSpPr>
        <p:spPr/>
        <p:txBody>
          <a:bodyPr/>
          <a:lstStyle/>
          <a:p>
            <a:r>
              <a:rPr lang="en-US" altLang="ko-KR" dirty="0" smtClean="0"/>
              <a:t>Baseline wandering (twice as severe in NRZ-L)</a:t>
            </a:r>
          </a:p>
          <a:p>
            <a:r>
              <a:rPr lang="en-US" altLang="ko-KR" dirty="0" smtClean="0"/>
              <a:t>Synchronization problem</a:t>
            </a:r>
          </a:p>
          <a:p>
            <a:r>
              <a:rPr lang="en-US" altLang="ko-KR" dirty="0" smtClean="0"/>
              <a:t>Power density is very high around f = 0</a:t>
            </a:r>
          </a:p>
          <a:p>
            <a:endParaRPr lang="en-US" altLang="ko-KR" dirty="0"/>
          </a:p>
          <a:p>
            <a:r>
              <a:rPr lang="en-US" altLang="ko-KR" dirty="0" smtClean="0"/>
              <a:t>Bandwidth is only N/2</a:t>
            </a:r>
          </a:p>
          <a:p>
            <a:r>
              <a:rPr lang="en-US" altLang="ko-KR" dirty="0" smtClean="0"/>
              <a:t>Signal rate is N/2</a:t>
            </a:r>
            <a:endParaRPr lang="ko-KR" altLang="en-US" dirty="0"/>
          </a:p>
        </p:txBody>
      </p:sp>
      <p:sp>
        <p:nvSpPr>
          <p:cNvPr id="4" name="슬라이드 번호 개체 틀 3"/>
          <p:cNvSpPr>
            <a:spLocks noGrp="1"/>
          </p:cNvSpPr>
          <p:nvPr>
            <p:ph type="sldNum" sz="quarter" idx="10"/>
          </p:nvPr>
        </p:nvSpPr>
        <p:spPr/>
        <p:txBody>
          <a:bodyPr/>
          <a:lstStyle/>
          <a:p>
            <a:r>
              <a:rPr lang="en-US" altLang="ko-KR" smtClean="0"/>
              <a:t>4.</a:t>
            </a:r>
            <a:fld id="{95918ABD-7090-4E87-86F3-84E52E9F3877}" type="slidenum">
              <a:rPr lang="en-US" altLang="ko-KR" smtClean="0"/>
              <a:pPr/>
              <a:t>24</a:t>
            </a:fld>
            <a:endParaRPr lang="en-US" altLang="ko-KR"/>
          </a:p>
        </p:txBody>
      </p:sp>
    </p:spTree>
    <p:extLst>
      <p:ext uri="{BB962C8B-B14F-4D97-AF65-F5344CB8AC3E}">
        <p14:creationId xmlns:p14="http://schemas.microsoft.com/office/powerpoint/2010/main" val="2048010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Footer Placeholder 1"/>
          <p:cNvSpPr>
            <a:spLocks noGrp="1"/>
          </p:cNvSpPr>
          <p:nvPr>
            <p:ph type="ftr" sz="quarter" idx="4294967295"/>
          </p:nvPr>
        </p:nvSpPr>
        <p:spPr bwMode="auto">
          <a:xfrm>
            <a:off x="0" y="64008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endParaRPr lang="ko-KR" altLang="ko-KR" sz="1200" i="0">
              <a:latin typeface="Arial" panose="020B0604020202020204" pitchFamily="34" charset="0"/>
              <a:cs typeface="Arial" panose="020B0604020202020204" pitchFamily="34" charset="0"/>
            </a:endParaRPr>
          </a:p>
        </p:txBody>
      </p:sp>
      <p:sp>
        <p:nvSpPr>
          <p:cNvPr id="48131" name="Text Box 20"/>
          <p:cNvSpPr txBox="1">
            <a:spLocks noChangeArrowheads="1"/>
          </p:cNvSpPr>
          <p:nvPr/>
        </p:nvSpPr>
        <p:spPr bwMode="auto">
          <a:xfrm>
            <a:off x="76200" y="696913"/>
            <a:ext cx="8839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A system is using NRZ-I to transfer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1 Mbps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data. What are the average signal rate and minimum bandwidth?</a:t>
            </a:r>
          </a:p>
        </p:txBody>
      </p:sp>
      <p:grpSp>
        <p:nvGrpSpPr>
          <p:cNvPr id="48132" name="Group 23"/>
          <p:cNvGrpSpPr>
            <a:grpSpLocks/>
          </p:cNvGrpSpPr>
          <p:nvPr/>
        </p:nvGrpSpPr>
        <p:grpSpPr bwMode="auto">
          <a:xfrm>
            <a:off x="0" y="0"/>
            <a:ext cx="9144000" cy="609600"/>
            <a:chOff x="0" y="2448"/>
            <a:chExt cx="5760" cy="384"/>
          </a:xfrm>
        </p:grpSpPr>
        <p:sp>
          <p:nvSpPr>
            <p:cNvPr id="48134"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4.4</a:t>
              </a:r>
            </a:p>
          </p:txBody>
        </p:sp>
      </p:grpSp>
      <p:sp>
        <p:nvSpPr>
          <p:cNvPr id="48133" name="Text Box 20"/>
          <p:cNvSpPr txBox="1">
            <a:spLocks noChangeArrowheads="1"/>
          </p:cNvSpPr>
          <p:nvPr/>
        </p:nvSpPr>
        <p:spPr bwMode="auto">
          <a:xfrm>
            <a:off x="76200" y="3873500"/>
            <a:ext cx="8839200"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dirty="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The average signal rate is S = N/2 = 500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k</a:t>
            </a:r>
            <a:r>
              <a:rPr lang="en-US" altLang="ko-KR" sz="2800" b="0" i="0" u="sng" dirty="0" err="1">
                <a:latin typeface="Times New Roman" panose="02020603050405020304" pitchFamily="18" charset="0"/>
                <a:ea typeface="굴림" panose="020B0600000101010101" pitchFamily="50" charset="-127"/>
                <a:cs typeface="Times New Roman" panose="02020603050405020304" pitchFamily="18" charset="0"/>
              </a:rPr>
              <a:t>baud</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The minimum bandwidth for this average baud rate is </a:t>
            </a:r>
            <a:b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B</a:t>
            </a:r>
            <a:r>
              <a:rPr lang="en-US" altLang="ko-KR" sz="2800" b="0" i="0" baseline="-25000" dirty="0" err="1">
                <a:latin typeface="Times New Roman" panose="02020603050405020304" pitchFamily="18" charset="0"/>
                <a:ea typeface="굴림" panose="020B0600000101010101" pitchFamily="50" charset="-127"/>
                <a:cs typeface="Times New Roman" panose="02020603050405020304" pitchFamily="18" charset="0"/>
              </a:rPr>
              <a:t>min</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S = 500 kHz.</a:t>
            </a:r>
          </a:p>
        </p:txBody>
      </p:sp>
      <p:sp>
        <p:nvSpPr>
          <p:cNvPr id="4813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2C39BDC8-2DE3-4BBC-954E-B2D51CB97587}" type="slidenum">
              <a:rPr lang="en-US" altLang="ko-KR" sz="1200" i="0">
                <a:latin typeface="Arial" panose="020B0604020202020204" pitchFamily="34" charset="0"/>
                <a:ea typeface="굴림" panose="020B0600000101010101" pitchFamily="50" charset="-127"/>
              </a:rPr>
              <a:pPr eaLnBrk="1" hangingPunct="1"/>
              <a:t>25</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p:txBody>
          <a:bodyPr/>
          <a:lstStyle/>
          <a:p>
            <a:r>
              <a:rPr lang="en-US" altLang="ko-KR" dirty="0" smtClean="0"/>
              <a:t>Self-synchronization</a:t>
            </a:r>
            <a:r>
              <a:rPr lang="en-US" altLang="ko-KR" dirty="0"/>
              <a:t>:</a:t>
            </a:r>
            <a:r>
              <a:rPr lang="en-US" altLang="ko-KR" dirty="0" smtClean="0"/>
              <a:t> signal changes during bit</a:t>
            </a:r>
          </a:p>
          <a:p>
            <a:r>
              <a:rPr lang="en-US" altLang="ko-KR" dirty="0" smtClean="0"/>
              <a:t>No DC component</a:t>
            </a:r>
          </a:p>
          <a:p>
            <a:r>
              <a:rPr lang="en-US" altLang="ko-KR" dirty="0" smtClean="0"/>
              <a:t>Complex: 3 levels </a:t>
            </a:r>
            <a:r>
              <a:rPr lang="en-US" altLang="ko-KR" dirty="0" smtClean="0">
                <a:sym typeface="Symbol" panose="05050102010706020507" pitchFamily="18" charset="2"/>
              </a:rPr>
              <a:t> not used</a:t>
            </a:r>
            <a:endParaRPr lang="ko-KR" altLang="en-US" dirty="0"/>
          </a:p>
        </p:txBody>
      </p:sp>
      <p:sp>
        <p:nvSpPr>
          <p:cNvPr id="5017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AAA4F263-8DDE-43AE-BFFC-24CB319C244E}" type="slidenum">
              <a:rPr lang="en-US" altLang="ko-KR" sz="1200" i="0">
                <a:latin typeface="Arial" panose="020B0604020202020204" pitchFamily="34" charset="0"/>
              </a:rPr>
              <a:pPr eaLnBrk="1" hangingPunct="1"/>
              <a:t>26</a:t>
            </a:fld>
            <a:endParaRPr lang="en-US" altLang="ko-KR" sz="1200" i="0">
              <a:latin typeface="Arial" panose="020B0604020202020204" pitchFamily="34" charset="0"/>
            </a:endParaRPr>
          </a:p>
        </p:txBody>
      </p:sp>
      <p:sp>
        <p:nvSpPr>
          <p:cNvPr id="5017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4.7:  </a:t>
            </a:r>
            <a:r>
              <a:rPr lang="en-US" altLang="ko-KR" sz="2000">
                <a:latin typeface="Times-BoldItalic"/>
                <a:ea typeface="굴림" panose="020B0600000101010101" pitchFamily="50" charset="-127"/>
              </a:rPr>
              <a:t>Polar schemes (RZ)</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733800"/>
            <a:ext cx="4413250" cy="15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14988" y="3598862"/>
            <a:ext cx="2455862"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left)">
                                      <p:cBhvr>
                                        <p:cTn id="7" dur="20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wipe(down)">
                                      <p:cBhvr>
                                        <p:cTn id="12" dur="580">
                                          <p:stCondLst>
                                            <p:cond delay="0"/>
                                          </p:stCondLst>
                                        </p:cTn>
                                        <p:tgtEl>
                                          <p:spTgt spid="8195"/>
                                        </p:tgtEl>
                                      </p:cBhvr>
                                    </p:animEffect>
                                    <p:anim calcmode="lin" valueType="num">
                                      <p:cBhvr>
                                        <p:cTn id="13" dur="1822" tmFilter="0,0; 0.14,0.36; 0.43,0.73; 0.71,0.91; 1.0,1.0">
                                          <p:stCondLst>
                                            <p:cond delay="0"/>
                                          </p:stCondLst>
                                        </p:cTn>
                                        <p:tgtEl>
                                          <p:spTgt spid="819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819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819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819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8195"/>
                                        </p:tgtEl>
                                        <p:attrNameLst>
                                          <p:attrName>ppt_y</p:attrName>
                                        </p:attrNameLst>
                                      </p:cBhvr>
                                      <p:tavLst>
                                        <p:tav tm="0" fmla="#ppt_y-sin(pi*$)/81">
                                          <p:val>
                                            <p:fltVal val="0"/>
                                          </p:val>
                                        </p:tav>
                                        <p:tav tm="100000">
                                          <p:val>
                                            <p:fltVal val="1"/>
                                          </p:val>
                                        </p:tav>
                                      </p:tavLst>
                                    </p:anim>
                                    <p:animScale>
                                      <p:cBhvr>
                                        <p:cTn id="18" dur="26">
                                          <p:stCondLst>
                                            <p:cond delay="650"/>
                                          </p:stCondLst>
                                        </p:cTn>
                                        <p:tgtEl>
                                          <p:spTgt spid="8195"/>
                                        </p:tgtEl>
                                      </p:cBhvr>
                                      <p:to x="100000" y="60000"/>
                                    </p:animScale>
                                    <p:animScale>
                                      <p:cBhvr>
                                        <p:cTn id="19" dur="166" decel="50000">
                                          <p:stCondLst>
                                            <p:cond delay="676"/>
                                          </p:stCondLst>
                                        </p:cTn>
                                        <p:tgtEl>
                                          <p:spTgt spid="8195"/>
                                        </p:tgtEl>
                                      </p:cBhvr>
                                      <p:to x="100000" y="100000"/>
                                    </p:animScale>
                                    <p:animScale>
                                      <p:cBhvr>
                                        <p:cTn id="20" dur="26">
                                          <p:stCondLst>
                                            <p:cond delay="1312"/>
                                          </p:stCondLst>
                                        </p:cTn>
                                        <p:tgtEl>
                                          <p:spTgt spid="8195"/>
                                        </p:tgtEl>
                                      </p:cBhvr>
                                      <p:to x="100000" y="80000"/>
                                    </p:animScale>
                                    <p:animScale>
                                      <p:cBhvr>
                                        <p:cTn id="21" dur="166" decel="50000">
                                          <p:stCondLst>
                                            <p:cond delay="1338"/>
                                          </p:stCondLst>
                                        </p:cTn>
                                        <p:tgtEl>
                                          <p:spTgt spid="8195"/>
                                        </p:tgtEl>
                                      </p:cBhvr>
                                      <p:to x="100000" y="100000"/>
                                    </p:animScale>
                                    <p:animScale>
                                      <p:cBhvr>
                                        <p:cTn id="22" dur="26">
                                          <p:stCondLst>
                                            <p:cond delay="1642"/>
                                          </p:stCondLst>
                                        </p:cTn>
                                        <p:tgtEl>
                                          <p:spTgt spid="8195"/>
                                        </p:tgtEl>
                                      </p:cBhvr>
                                      <p:to x="100000" y="90000"/>
                                    </p:animScale>
                                    <p:animScale>
                                      <p:cBhvr>
                                        <p:cTn id="23" dur="166" decel="50000">
                                          <p:stCondLst>
                                            <p:cond delay="1668"/>
                                          </p:stCondLst>
                                        </p:cTn>
                                        <p:tgtEl>
                                          <p:spTgt spid="8195"/>
                                        </p:tgtEl>
                                      </p:cBhvr>
                                      <p:to x="100000" y="100000"/>
                                    </p:animScale>
                                    <p:animScale>
                                      <p:cBhvr>
                                        <p:cTn id="24" dur="26">
                                          <p:stCondLst>
                                            <p:cond delay="1808"/>
                                          </p:stCondLst>
                                        </p:cTn>
                                        <p:tgtEl>
                                          <p:spTgt spid="8195"/>
                                        </p:tgtEl>
                                      </p:cBhvr>
                                      <p:to x="100000" y="95000"/>
                                    </p:animScale>
                                    <p:animScale>
                                      <p:cBhvr>
                                        <p:cTn id="25" dur="166" decel="50000">
                                          <p:stCondLst>
                                            <p:cond delay="1834"/>
                                          </p:stCondLst>
                                        </p:cTn>
                                        <p:tgtEl>
                                          <p:spTgt spid="81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762000"/>
            <a:ext cx="8229600" cy="5364163"/>
          </a:xfrm>
        </p:spPr>
        <p:txBody>
          <a:bodyPr/>
          <a:lstStyle/>
          <a:p>
            <a:r>
              <a:rPr lang="en-US" altLang="ko-KR" dirty="0" smtClean="0"/>
              <a:t>Used in Ethernet, IrDA, RFID, NFC, …</a:t>
            </a:r>
          </a:p>
          <a:p>
            <a:r>
              <a:rPr lang="en-US" altLang="ko-KR" dirty="0" smtClean="0"/>
              <a:t>No baseline wandering</a:t>
            </a:r>
          </a:p>
          <a:p>
            <a:r>
              <a:rPr lang="en-US" altLang="ko-KR" dirty="0" smtClean="0"/>
              <a:t>Signal rate and bandwidth is 2X  NRZ</a:t>
            </a:r>
            <a:endParaRPr lang="ko-KR" altLang="en-US" dirty="0"/>
          </a:p>
        </p:txBody>
      </p:sp>
      <p:sp>
        <p:nvSpPr>
          <p:cNvPr id="5222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9C49B135-AFFE-41B9-81B8-8B300C4683CC}" type="slidenum">
              <a:rPr lang="en-US" altLang="ko-KR" sz="1200" i="0">
                <a:latin typeface="Arial" panose="020B0604020202020204" pitchFamily="34" charset="0"/>
              </a:rPr>
              <a:pPr eaLnBrk="1" hangingPunct="1"/>
              <a:t>27</a:t>
            </a:fld>
            <a:endParaRPr lang="en-US" altLang="ko-KR" sz="1200" i="0">
              <a:latin typeface="Arial" panose="020B0604020202020204" pitchFamily="34" charset="0"/>
            </a:endParaRPr>
          </a:p>
        </p:txBody>
      </p:sp>
      <p:sp>
        <p:nvSpPr>
          <p:cNvPr id="5222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4.8:  </a:t>
            </a:r>
            <a:r>
              <a:rPr lang="en-US" altLang="ko-KR" sz="2000">
                <a:latin typeface="Times-BoldItalic"/>
                <a:ea typeface="굴림" panose="020B0600000101010101" pitchFamily="50" charset="-127"/>
              </a:rPr>
              <a:t>Polar biphase</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603500"/>
            <a:ext cx="5700713"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0800" y="3563938"/>
            <a:ext cx="24288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ipe(left)">
                                      <p:cBhvr>
                                        <p:cTn id="7" dur="5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10243"/>
                                        </p:tgtEl>
                                        <p:attrNameLst>
                                          <p:attrName>style.visibility</p:attrName>
                                        </p:attrNameLst>
                                      </p:cBhvr>
                                      <p:to>
                                        <p:strVal val="visible"/>
                                      </p:to>
                                    </p:set>
                                    <p:animEffect transition="in" filter="wipe(down)">
                                      <p:cBhvr>
                                        <p:cTn id="12" dur="580">
                                          <p:stCondLst>
                                            <p:cond delay="0"/>
                                          </p:stCondLst>
                                        </p:cTn>
                                        <p:tgtEl>
                                          <p:spTgt spid="10243"/>
                                        </p:tgtEl>
                                      </p:cBhvr>
                                    </p:animEffect>
                                    <p:anim calcmode="lin" valueType="num">
                                      <p:cBhvr>
                                        <p:cTn id="13" dur="1822" tmFilter="0,0; 0.14,0.36; 0.43,0.73; 0.71,0.91; 1.0,1.0">
                                          <p:stCondLst>
                                            <p:cond delay="0"/>
                                          </p:stCondLst>
                                        </p:cTn>
                                        <p:tgtEl>
                                          <p:spTgt spid="1024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024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024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024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0243"/>
                                        </p:tgtEl>
                                        <p:attrNameLst>
                                          <p:attrName>ppt_y</p:attrName>
                                        </p:attrNameLst>
                                      </p:cBhvr>
                                      <p:tavLst>
                                        <p:tav tm="0" fmla="#ppt_y-sin(pi*$)/81">
                                          <p:val>
                                            <p:fltVal val="0"/>
                                          </p:val>
                                        </p:tav>
                                        <p:tav tm="100000">
                                          <p:val>
                                            <p:fltVal val="1"/>
                                          </p:val>
                                        </p:tav>
                                      </p:tavLst>
                                    </p:anim>
                                    <p:animScale>
                                      <p:cBhvr>
                                        <p:cTn id="18" dur="26">
                                          <p:stCondLst>
                                            <p:cond delay="650"/>
                                          </p:stCondLst>
                                        </p:cTn>
                                        <p:tgtEl>
                                          <p:spTgt spid="10243"/>
                                        </p:tgtEl>
                                      </p:cBhvr>
                                      <p:to x="100000" y="60000"/>
                                    </p:animScale>
                                    <p:animScale>
                                      <p:cBhvr>
                                        <p:cTn id="19" dur="166" decel="50000">
                                          <p:stCondLst>
                                            <p:cond delay="676"/>
                                          </p:stCondLst>
                                        </p:cTn>
                                        <p:tgtEl>
                                          <p:spTgt spid="10243"/>
                                        </p:tgtEl>
                                      </p:cBhvr>
                                      <p:to x="100000" y="100000"/>
                                    </p:animScale>
                                    <p:animScale>
                                      <p:cBhvr>
                                        <p:cTn id="20" dur="26">
                                          <p:stCondLst>
                                            <p:cond delay="1312"/>
                                          </p:stCondLst>
                                        </p:cTn>
                                        <p:tgtEl>
                                          <p:spTgt spid="10243"/>
                                        </p:tgtEl>
                                      </p:cBhvr>
                                      <p:to x="100000" y="80000"/>
                                    </p:animScale>
                                    <p:animScale>
                                      <p:cBhvr>
                                        <p:cTn id="21" dur="166" decel="50000">
                                          <p:stCondLst>
                                            <p:cond delay="1338"/>
                                          </p:stCondLst>
                                        </p:cTn>
                                        <p:tgtEl>
                                          <p:spTgt spid="10243"/>
                                        </p:tgtEl>
                                      </p:cBhvr>
                                      <p:to x="100000" y="100000"/>
                                    </p:animScale>
                                    <p:animScale>
                                      <p:cBhvr>
                                        <p:cTn id="22" dur="26">
                                          <p:stCondLst>
                                            <p:cond delay="1642"/>
                                          </p:stCondLst>
                                        </p:cTn>
                                        <p:tgtEl>
                                          <p:spTgt spid="10243"/>
                                        </p:tgtEl>
                                      </p:cBhvr>
                                      <p:to x="100000" y="90000"/>
                                    </p:animScale>
                                    <p:animScale>
                                      <p:cBhvr>
                                        <p:cTn id="23" dur="166" decel="50000">
                                          <p:stCondLst>
                                            <p:cond delay="1668"/>
                                          </p:stCondLst>
                                        </p:cTn>
                                        <p:tgtEl>
                                          <p:spTgt spid="10243"/>
                                        </p:tgtEl>
                                      </p:cBhvr>
                                      <p:to x="100000" y="100000"/>
                                    </p:animScale>
                                    <p:animScale>
                                      <p:cBhvr>
                                        <p:cTn id="24" dur="26">
                                          <p:stCondLst>
                                            <p:cond delay="1808"/>
                                          </p:stCondLst>
                                        </p:cTn>
                                        <p:tgtEl>
                                          <p:spTgt spid="10243"/>
                                        </p:tgtEl>
                                      </p:cBhvr>
                                      <p:to x="100000" y="95000"/>
                                    </p:animScale>
                                    <p:animScale>
                                      <p:cBhvr>
                                        <p:cTn id="25" dur="166" decel="50000">
                                          <p:stCondLst>
                                            <p:cond delay="1834"/>
                                          </p:stCondLst>
                                        </p:cTn>
                                        <p:tgtEl>
                                          <p:spTgt spid="102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762000"/>
            <a:ext cx="8229600" cy="5364163"/>
          </a:xfrm>
        </p:spPr>
        <p:txBody>
          <a:bodyPr/>
          <a:lstStyle/>
          <a:p>
            <a:r>
              <a:rPr lang="en-US" altLang="ko-KR" dirty="0" smtClean="0"/>
              <a:t>Voltage is 0 for one data element, alternating for the other</a:t>
            </a:r>
          </a:p>
          <a:p>
            <a:pPr lvl="1"/>
            <a:r>
              <a:rPr lang="en-US" altLang="ko-KR" dirty="0"/>
              <a:t>M (“mark”) means bit </a:t>
            </a:r>
            <a:r>
              <a:rPr lang="en-US" altLang="ko-KR" dirty="0" smtClean="0"/>
              <a:t>1</a:t>
            </a:r>
            <a:endParaRPr lang="ko-KR" altLang="en-US" dirty="0"/>
          </a:p>
        </p:txBody>
      </p:sp>
      <p:sp>
        <p:nvSpPr>
          <p:cNvPr id="5427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96F7E022-FA22-4A70-862F-FF6951771513}" type="slidenum">
              <a:rPr lang="en-US" altLang="ko-KR" sz="1200" i="0">
                <a:latin typeface="Arial" panose="020B0604020202020204" pitchFamily="34" charset="0"/>
              </a:rPr>
              <a:pPr eaLnBrk="1" hangingPunct="1"/>
              <a:t>28</a:t>
            </a:fld>
            <a:endParaRPr lang="en-US" altLang="ko-KR" sz="1200" i="0">
              <a:latin typeface="Arial" panose="020B0604020202020204" pitchFamily="34" charset="0"/>
            </a:endParaRPr>
          </a:p>
        </p:txBody>
      </p:sp>
      <p:sp>
        <p:nvSpPr>
          <p:cNvPr id="5427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4.9:  </a:t>
            </a:r>
            <a:r>
              <a:rPr lang="en-US" altLang="ko-KR" sz="2000">
                <a:latin typeface="Times-BoldItalic"/>
                <a:ea typeface="굴림" panose="020B0600000101010101" pitchFamily="50" charset="-127"/>
              </a:rPr>
              <a:t>Bipolar schemes: AMI and pseudoternary</a:t>
            </a:r>
          </a:p>
        </p:txBody>
      </p:sp>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047" y="3581400"/>
            <a:ext cx="5638800" cy="219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32047" y="4114800"/>
            <a:ext cx="2265363" cy="181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wipe(left)">
                                      <p:cBhvr>
                                        <p:cTn id="7" dur="2000"/>
                                        <p:tgtEl>
                                          <p:spTgt spid="71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7173"/>
                                        </p:tgtEl>
                                        <p:attrNameLst>
                                          <p:attrName>style.visibility</p:attrName>
                                        </p:attrNameLst>
                                      </p:cBhvr>
                                      <p:to>
                                        <p:strVal val="visible"/>
                                      </p:to>
                                    </p:set>
                                    <p:animEffect transition="in" filter="wipe(down)">
                                      <p:cBhvr>
                                        <p:cTn id="12" dur="580">
                                          <p:stCondLst>
                                            <p:cond delay="0"/>
                                          </p:stCondLst>
                                        </p:cTn>
                                        <p:tgtEl>
                                          <p:spTgt spid="7173"/>
                                        </p:tgtEl>
                                      </p:cBhvr>
                                    </p:animEffect>
                                    <p:anim calcmode="lin" valueType="num">
                                      <p:cBhvr>
                                        <p:cTn id="13" dur="1822" tmFilter="0,0; 0.14,0.36; 0.43,0.73; 0.71,0.91; 1.0,1.0">
                                          <p:stCondLst>
                                            <p:cond delay="0"/>
                                          </p:stCondLst>
                                        </p:cTn>
                                        <p:tgtEl>
                                          <p:spTgt spid="717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17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17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17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173"/>
                                        </p:tgtEl>
                                        <p:attrNameLst>
                                          <p:attrName>ppt_y</p:attrName>
                                        </p:attrNameLst>
                                      </p:cBhvr>
                                      <p:tavLst>
                                        <p:tav tm="0" fmla="#ppt_y-sin(pi*$)/81">
                                          <p:val>
                                            <p:fltVal val="0"/>
                                          </p:val>
                                        </p:tav>
                                        <p:tav tm="100000">
                                          <p:val>
                                            <p:fltVal val="1"/>
                                          </p:val>
                                        </p:tav>
                                      </p:tavLst>
                                    </p:anim>
                                    <p:animScale>
                                      <p:cBhvr>
                                        <p:cTn id="18" dur="26">
                                          <p:stCondLst>
                                            <p:cond delay="650"/>
                                          </p:stCondLst>
                                        </p:cTn>
                                        <p:tgtEl>
                                          <p:spTgt spid="7173"/>
                                        </p:tgtEl>
                                      </p:cBhvr>
                                      <p:to x="100000" y="60000"/>
                                    </p:animScale>
                                    <p:animScale>
                                      <p:cBhvr>
                                        <p:cTn id="19" dur="166" decel="50000">
                                          <p:stCondLst>
                                            <p:cond delay="676"/>
                                          </p:stCondLst>
                                        </p:cTn>
                                        <p:tgtEl>
                                          <p:spTgt spid="7173"/>
                                        </p:tgtEl>
                                      </p:cBhvr>
                                      <p:to x="100000" y="100000"/>
                                    </p:animScale>
                                    <p:animScale>
                                      <p:cBhvr>
                                        <p:cTn id="20" dur="26">
                                          <p:stCondLst>
                                            <p:cond delay="1312"/>
                                          </p:stCondLst>
                                        </p:cTn>
                                        <p:tgtEl>
                                          <p:spTgt spid="7173"/>
                                        </p:tgtEl>
                                      </p:cBhvr>
                                      <p:to x="100000" y="80000"/>
                                    </p:animScale>
                                    <p:animScale>
                                      <p:cBhvr>
                                        <p:cTn id="21" dur="166" decel="50000">
                                          <p:stCondLst>
                                            <p:cond delay="1338"/>
                                          </p:stCondLst>
                                        </p:cTn>
                                        <p:tgtEl>
                                          <p:spTgt spid="7173"/>
                                        </p:tgtEl>
                                      </p:cBhvr>
                                      <p:to x="100000" y="100000"/>
                                    </p:animScale>
                                    <p:animScale>
                                      <p:cBhvr>
                                        <p:cTn id="22" dur="26">
                                          <p:stCondLst>
                                            <p:cond delay="1642"/>
                                          </p:stCondLst>
                                        </p:cTn>
                                        <p:tgtEl>
                                          <p:spTgt spid="7173"/>
                                        </p:tgtEl>
                                      </p:cBhvr>
                                      <p:to x="100000" y="90000"/>
                                    </p:animScale>
                                    <p:animScale>
                                      <p:cBhvr>
                                        <p:cTn id="23" dur="166" decel="50000">
                                          <p:stCondLst>
                                            <p:cond delay="1668"/>
                                          </p:stCondLst>
                                        </p:cTn>
                                        <p:tgtEl>
                                          <p:spTgt spid="7173"/>
                                        </p:tgtEl>
                                      </p:cBhvr>
                                      <p:to x="100000" y="100000"/>
                                    </p:animScale>
                                    <p:animScale>
                                      <p:cBhvr>
                                        <p:cTn id="24" dur="26">
                                          <p:stCondLst>
                                            <p:cond delay="1808"/>
                                          </p:stCondLst>
                                        </p:cTn>
                                        <p:tgtEl>
                                          <p:spTgt spid="7173"/>
                                        </p:tgtEl>
                                      </p:cBhvr>
                                      <p:to x="100000" y="95000"/>
                                    </p:animScale>
                                    <p:animScale>
                                      <p:cBhvr>
                                        <p:cTn id="25" dur="166" decel="50000">
                                          <p:stCondLst>
                                            <p:cond delay="1834"/>
                                          </p:stCondLst>
                                        </p:cTn>
                                        <p:tgtEl>
                                          <p:spTgt spid="717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Bipolar: discussion</a:t>
            </a:r>
            <a:endParaRPr lang="ko-KR" altLang="en-US" dirty="0"/>
          </a:p>
        </p:txBody>
      </p:sp>
      <p:sp>
        <p:nvSpPr>
          <p:cNvPr id="3" name="내용 개체 틀 2"/>
          <p:cNvSpPr>
            <a:spLocks noGrp="1"/>
          </p:cNvSpPr>
          <p:nvPr>
            <p:ph idx="1"/>
          </p:nvPr>
        </p:nvSpPr>
        <p:spPr/>
        <p:txBody>
          <a:bodyPr/>
          <a:lstStyle/>
          <a:p>
            <a:r>
              <a:rPr lang="en-US" altLang="ko-KR" dirty="0" smtClean="0"/>
              <a:t>Developed as an alternative to NRZ</a:t>
            </a:r>
          </a:p>
          <a:p>
            <a:r>
              <a:rPr lang="en-US" altLang="ko-KR" dirty="0" smtClean="0"/>
              <a:t>Same signal rate as NRZ, but with no DC component</a:t>
            </a:r>
          </a:p>
          <a:p>
            <a:pPr lvl="1"/>
            <a:r>
              <a:rPr lang="en-US" altLang="ko-KR" dirty="0" smtClean="0"/>
              <a:t>Amplitude is 0 at f=0</a:t>
            </a:r>
          </a:p>
          <a:p>
            <a:r>
              <a:rPr lang="en-US" altLang="ko-KR" dirty="0" smtClean="0"/>
              <a:t>Commonly used in long-distance communication</a:t>
            </a:r>
          </a:p>
          <a:p>
            <a:pPr lvl="1"/>
            <a:r>
              <a:rPr lang="en-US" altLang="ko-KR" dirty="0" smtClean="0"/>
              <a:t>T1/E1</a:t>
            </a:r>
            <a:endParaRPr lang="en-US" altLang="ko-KR" dirty="0"/>
          </a:p>
          <a:p>
            <a:r>
              <a:rPr lang="en-US" altLang="ko-KR" dirty="0" smtClean="0"/>
              <a:t>Synchronization problem</a:t>
            </a:r>
            <a:endParaRPr lang="ko-KR" altLang="en-US" dirty="0"/>
          </a:p>
        </p:txBody>
      </p:sp>
      <p:sp>
        <p:nvSpPr>
          <p:cNvPr id="4" name="슬라이드 번호 개체 틀 3"/>
          <p:cNvSpPr>
            <a:spLocks noGrp="1"/>
          </p:cNvSpPr>
          <p:nvPr>
            <p:ph type="sldNum" sz="quarter" idx="10"/>
          </p:nvPr>
        </p:nvSpPr>
        <p:spPr/>
        <p:txBody>
          <a:bodyPr/>
          <a:lstStyle/>
          <a:p>
            <a:r>
              <a:rPr lang="en-US" altLang="ko-KR" smtClean="0"/>
              <a:t>4.</a:t>
            </a:r>
            <a:fld id="{95918ABD-7090-4E87-86F3-84E52E9F3877}" type="slidenum">
              <a:rPr lang="en-US" altLang="ko-KR" smtClean="0"/>
              <a:pPr/>
              <a:t>29</a:t>
            </a:fld>
            <a:endParaRPr lang="en-US" altLang="ko-KR"/>
          </a:p>
        </p:txBody>
      </p:sp>
    </p:spTree>
    <p:extLst>
      <p:ext uri="{BB962C8B-B14F-4D97-AF65-F5344CB8AC3E}">
        <p14:creationId xmlns:p14="http://schemas.microsoft.com/office/powerpoint/2010/main" val="21484495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내용 개체 틀 2"/>
              <p:cNvSpPr>
                <a:spLocks noGrp="1"/>
              </p:cNvSpPr>
              <p:nvPr>
                <p:ph idx="1"/>
              </p:nvPr>
            </p:nvSpPr>
            <p:spPr>
              <a:xfrm>
                <a:off x="457200" y="762000"/>
                <a:ext cx="8229600" cy="5364163"/>
              </a:xfrm>
            </p:spPr>
            <p:txBody>
              <a:bodyPr/>
              <a:lstStyle/>
              <a:p>
                <a:r>
                  <a:rPr lang="en-US" altLang="ko-KR" dirty="0" smtClean="0"/>
                  <a:t>m data elements / n signal elements </a:t>
                </a:r>
                <a:r>
                  <a:rPr lang="en-US" altLang="ko-KR" dirty="0" smtClean="0">
                    <a:sym typeface="Symbol" panose="05050102010706020507" pitchFamily="18" charset="2"/>
                  </a:rPr>
                  <a:t> </a:t>
                </a:r>
                <a:r>
                  <a:rPr lang="en-US" altLang="ko-KR" dirty="0" err="1" smtClean="0">
                    <a:sym typeface="Symbol" panose="05050102010706020507" pitchFamily="18" charset="2"/>
                  </a:rPr>
                  <a:t>mBn</a:t>
                </a:r>
                <a:r>
                  <a:rPr lang="en-US" altLang="ko-KR" dirty="0" err="1" smtClean="0">
                    <a:solidFill>
                      <a:srgbClr val="00CC00"/>
                    </a:solidFill>
                    <a:sym typeface="Symbol" panose="05050102010706020507" pitchFamily="18" charset="2"/>
                  </a:rPr>
                  <a:t>L</a:t>
                </a:r>
                <a:endParaRPr lang="en-US" altLang="ko-KR" dirty="0" smtClean="0">
                  <a:solidFill>
                    <a:srgbClr val="00CC00"/>
                  </a:solidFill>
                  <a:sym typeface="Symbol" panose="05050102010706020507" pitchFamily="18" charset="2"/>
                </a:endParaRPr>
              </a:p>
              <a:p>
                <a:pPr lvl="1"/>
                <a:r>
                  <a:rPr lang="en-US" altLang="ko-KR" dirty="0" smtClean="0">
                    <a:solidFill>
                      <a:srgbClr val="00CC00"/>
                    </a:solidFill>
                    <a:sym typeface="Symbol" panose="05050102010706020507" pitchFamily="18" charset="2"/>
                  </a:rPr>
                  <a:t>L</a:t>
                </a:r>
                <a:r>
                  <a:rPr lang="en-US" altLang="ko-KR" dirty="0" smtClean="0">
                    <a:sym typeface="Symbol" panose="05050102010706020507" pitchFamily="18" charset="2"/>
                  </a:rPr>
                  <a:t>evels  B (2), T (3), Q (4), …</a:t>
                </a:r>
              </a:p>
              <a:p>
                <a:pPr lvl="1"/>
                <a14:m>
                  <m:oMath xmlns:m="http://schemas.openxmlformats.org/officeDocument/2006/math">
                    <m:sSup>
                      <m:sSupPr>
                        <m:ctrlPr>
                          <a:rPr lang="en-US" altLang="ko-KR" i="1" smtClean="0">
                            <a:latin typeface="Cambria Math" panose="02040503050406030204" pitchFamily="18" charset="0"/>
                            <a:sym typeface="Symbol" panose="05050102010706020507" pitchFamily="18" charset="2"/>
                          </a:rPr>
                        </m:ctrlPr>
                      </m:sSupPr>
                      <m:e>
                        <m:r>
                          <a:rPr lang="en-US" altLang="ko-KR" b="0" i="1" smtClean="0">
                            <a:latin typeface="Cambria Math" panose="02040503050406030204" pitchFamily="18" charset="0"/>
                            <a:sym typeface="Symbol" panose="05050102010706020507" pitchFamily="18" charset="2"/>
                          </a:rPr>
                          <m:t>2</m:t>
                        </m:r>
                      </m:e>
                      <m:sup>
                        <m:r>
                          <a:rPr lang="en-US" altLang="ko-KR" b="0" i="1" smtClean="0">
                            <a:latin typeface="Cambria Math" panose="02040503050406030204" pitchFamily="18" charset="0"/>
                            <a:sym typeface="Symbol" panose="05050102010706020507" pitchFamily="18" charset="2"/>
                          </a:rPr>
                          <m:t>𝑚</m:t>
                        </m:r>
                      </m:sup>
                    </m:sSup>
                    <m:r>
                      <a:rPr lang="en-US" altLang="ko-KR" i="1">
                        <a:latin typeface="Cambria Math" panose="02040503050406030204" pitchFamily="18" charset="0"/>
                        <a:ea typeface="Cambria Math" panose="02040503050406030204" pitchFamily="18" charset="0"/>
                        <a:sym typeface="Symbol" panose="05050102010706020507" pitchFamily="18" charset="2"/>
                      </a:rPr>
                      <m:t>≤</m:t>
                    </m:r>
                    <m:sSup>
                      <m:sSupPr>
                        <m:ctrlPr>
                          <a:rPr lang="en-US" altLang="ko-KR" b="0" i="1" smtClean="0">
                            <a:latin typeface="Cambria Math" panose="02040503050406030204" pitchFamily="18" charset="0"/>
                            <a:sym typeface="Symbol" panose="05050102010706020507" pitchFamily="18" charset="2"/>
                          </a:rPr>
                        </m:ctrlPr>
                      </m:sSupPr>
                      <m:e>
                        <m:r>
                          <a:rPr lang="en-US" altLang="ko-KR" b="0" i="1" smtClean="0">
                            <a:latin typeface="Cambria Math" panose="02040503050406030204" pitchFamily="18" charset="0"/>
                            <a:sym typeface="Symbol" panose="05050102010706020507" pitchFamily="18" charset="2"/>
                          </a:rPr>
                          <m:t>𝐿</m:t>
                        </m:r>
                      </m:e>
                      <m:sup>
                        <m:r>
                          <a:rPr lang="en-US" altLang="ko-KR" b="0" i="1" smtClean="0">
                            <a:latin typeface="Cambria Math" panose="02040503050406030204" pitchFamily="18" charset="0"/>
                            <a:sym typeface="Symbol" panose="05050102010706020507" pitchFamily="18" charset="2"/>
                          </a:rPr>
                          <m:t>𝑛</m:t>
                        </m:r>
                      </m:sup>
                    </m:sSup>
                  </m:oMath>
                </a14:m>
                <a:endParaRPr lang="en-US" altLang="ko-KR" dirty="0" smtClean="0"/>
              </a:p>
              <a:p>
                <a:r>
                  <a:rPr lang="en-US" altLang="ko-KR" dirty="0"/>
                  <a:t>S=N/4 at the cost of increased </a:t>
                </a:r>
                <a:r>
                  <a:rPr lang="en-US" altLang="ko-KR" dirty="0" smtClean="0"/>
                  <a:t>complexity</a:t>
                </a:r>
              </a:p>
              <a:p>
                <a:r>
                  <a:rPr lang="en-US" altLang="ko-KR" dirty="0" smtClean="0"/>
                  <a:t>Used in DSL</a:t>
                </a:r>
                <a:endParaRPr lang="ko-KR" altLang="en-US" dirty="0"/>
              </a:p>
              <a:p>
                <a:endParaRPr lang="ko-KR" altLang="en-US"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xfrm>
                <a:off x="457200" y="762000"/>
                <a:ext cx="8229600" cy="5364163"/>
              </a:xfrm>
              <a:blipFill rotWithShape="0">
                <a:blip r:embed="rId3"/>
                <a:stretch>
                  <a:fillRect l="-519" t="-1705"/>
                </a:stretch>
              </a:blipFill>
            </p:spPr>
            <p:txBody>
              <a:bodyPr/>
              <a:lstStyle/>
              <a:p>
                <a:r>
                  <a:rPr lang="ko-KR" altLang="en-US">
                    <a:noFill/>
                  </a:rPr>
                  <a:t> </a:t>
                </a:r>
              </a:p>
            </p:txBody>
          </p:sp>
        </mc:Fallback>
      </mc:AlternateContent>
      <p:sp>
        <p:nvSpPr>
          <p:cNvPr id="5632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8CB9CF1C-841F-442D-819D-7DDD78EA1676}" type="slidenum">
              <a:rPr lang="en-US" altLang="ko-KR" sz="1200" i="0">
                <a:latin typeface="Arial" panose="020B0604020202020204" pitchFamily="34" charset="0"/>
              </a:rPr>
              <a:pPr eaLnBrk="1" hangingPunct="1"/>
              <a:t>30</a:t>
            </a:fld>
            <a:endParaRPr lang="en-US" altLang="ko-KR" sz="1200" i="0">
              <a:latin typeface="Arial" panose="020B0604020202020204" pitchFamily="34" charset="0"/>
            </a:endParaRPr>
          </a:p>
        </p:txBody>
      </p:sp>
      <p:sp>
        <p:nvSpPr>
          <p:cNvPr id="5632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4.10:  </a:t>
            </a:r>
            <a:r>
              <a:rPr lang="en-US" altLang="ko-KR" sz="2000">
                <a:latin typeface="Times-BoldItalic"/>
                <a:ea typeface="굴림" panose="020B0600000101010101" pitchFamily="50" charset="-127"/>
              </a:rPr>
              <a:t>Multilevel: 2B1Q</a:t>
            </a:r>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818" y="3687763"/>
            <a:ext cx="4743450" cy="258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3068" y="3805238"/>
            <a:ext cx="3055938"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wipe(left)">
                                      <p:cBhvr>
                                        <p:cTn id="7" dur="500"/>
                                        <p:tgtEl>
                                          <p:spTgt spid="112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11267"/>
                                        </p:tgtEl>
                                        <p:attrNameLst>
                                          <p:attrName>style.visibility</p:attrName>
                                        </p:attrNameLst>
                                      </p:cBhvr>
                                      <p:to>
                                        <p:strVal val="visible"/>
                                      </p:to>
                                    </p:set>
                                    <p:animEffect transition="in" filter="wipe(down)">
                                      <p:cBhvr>
                                        <p:cTn id="12" dur="580">
                                          <p:stCondLst>
                                            <p:cond delay="0"/>
                                          </p:stCondLst>
                                        </p:cTn>
                                        <p:tgtEl>
                                          <p:spTgt spid="11267"/>
                                        </p:tgtEl>
                                      </p:cBhvr>
                                    </p:animEffect>
                                    <p:anim calcmode="lin" valueType="num">
                                      <p:cBhvr>
                                        <p:cTn id="13" dur="1822" tmFilter="0,0; 0.14,0.36; 0.43,0.73; 0.71,0.91; 1.0,1.0">
                                          <p:stCondLst>
                                            <p:cond delay="0"/>
                                          </p:stCondLst>
                                        </p:cTn>
                                        <p:tgtEl>
                                          <p:spTgt spid="1126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126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126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126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1267"/>
                                        </p:tgtEl>
                                        <p:attrNameLst>
                                          <p:attrName>ppt_y</p:attrName>
                                        </p:attrNameLst>
                                      </p:cBhvr>
                                      <p:tavLst>
                                        <p:tav tm="0" fmla="#ppt_y-sin(pi*$)/81">
                                          <p:val>
                                            <p:fltVal val="0"/>
                                          </p:val>
                                        </p:tav>
                                        <p:tav tm="100000">
                                          <p:val>
                                            <p:fltVal val="1"/>
                                          </p:val>
                                        </p:tav>
                                      </p:tavLst>
                                    </p:anim>
                                    <p:animScale>
                                      <p:cBhvr>
                                        <p:cTn id="18" dur="26">
                                          <p:stCondLst>
                                            <p:cond delay="650"/>
                                          </p:stCondLst>
                                        </p:cTn>
                                        <p:tgtEl>
                                          <p:spTgt spid="11267"/>
                                        </p:tgtEl>
                                      </p:cBhvr>
                                      <p:to x="100000" y="60000"/>
                                    </p:animScale>
                                    <p:animScale>
                                      <p:cBhvr>
                                        <p:cTn id="19" dur="166" decel="50000">
                                          <p:stCondLst>
                                            <p:cond delay="676"/>
                                          </p:stCondLst>
                                        </p:cTn>
                                        <p:tgtEl>
                                          <p:spTgt spid="11267"/>
                                        </p:tgtEl>
                                      </p:cBhvr>
                                      <p:to x="100000" y="100000"/>
                                    </p:animScale>
                                    <p:animScale>
                                      <p:cBhvr>
                                        <p:cTn id="20" dur="26">
                                          <p:stCondLst>
                                            <p:cond delay="1312"/>
                                          </p:stCondLst>
                                        </p:cTn>
                                        <p:tgtEl>
                                          <p:spTgt spid="11267"/>
                                        </p:tgtEl>
                                      </p:cBhvr>
                                      <p:to x="100000" y="80000"/>
                                    </p:animScale>
                                    <p:animScale>
                                      <p:cBhvr>
                                        <p:cTn id="21" dur="166" decel="50000">
                                          <p:stCondLst>
                                            <p:cond delay="1338"/>
                                          </p:stCondLst>
                                        </p:cTn>
                                        <p:tgtEl>
                                          <p:spTgt spid="11267"/>
                                        </p:tgtEl>
                                      </p:cBhvr>
                                      <p:to x="100000" y="100000"/>
                                    </p:animScale>
                                    <p:animScale>
                                      <p:cBhvr>
                                        <p:cTn id="22" dur="26">
                                          <p:stCondLst>
                                            <p:cond delay="1642"/>
                                          </p:stCondLst>
                                        </p:cTn>
                                        <p:tgtEl>
                                          <p:spTgt spid="11267"/>
                                        </p:tgtEl>
                                      </p:cBhvr>
                                      <p:to x="100000" y="90000"/>
                                    </p:animScale>
                                    <p:animScale>
                                      <p:cBhvr>
                                        <p:cTn id="23" dur="166" decel="50000">
                                          <p:stCondLst>
                                            <p:cond delay="1668"/>
                                          </p:stCondLst>
                                        </p:cTn>
                                        <p:tgtEl>
                                          <p:spTgt spid="11267"/>
                                        </p:tgtEl>
                                      </p:cBhvr>
                                      <p:to x="100000" y="100000"/>
                                    </p:animScale>
                                    <p:animScale>
                                      <p:cBhvr>
                                        <p:cTn id="24" dur="26">
                                          <p:stCondLst>
                                            <p:cond delay="1808"/>
                                          </p:stCondLst>
                                        </p:cTn>
                                        <p:tgtEl>
                                          <p:spTgt spid="11267"/>
                                        </p:tgtEl>
                                      </p:cBhvr>
                                      <p:to x="100000" y="95000"/>
                                    </p:animScale>
                                    <p:animScale>
                                      <p:cBhvr>
                                        <p:cTn id="25" dur="166" decel="50000">
                                          <p:stCondLst>
                                            <p:cond delay="1834"/>
                                          </p:stCondLst>
                                        </p:cTn>
                                        <p:tgtEl>
                                          <p:spTgt spid="1126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내용 개체 틀 2"/>
              <p:cNvSpPr>
                <a:spLocks noGrp="1"/>
              </p:cNvSpPr>
              <p:nvPr>
                <p:ph idx="1"/>
              </p:nvPr>
            </p:nvSpPr>
            <p:spPr>
              <a:xfrm>
                <a:off x="457200" y="762000"/>
                <a:ext cx="8229600" cy="5364163"/>
              </a:xfrm>
            </p:spPr>
            <p:txBody>
              <a:bodyPr/>
              <a:lstStyle/>
              <a:p>
                <a:r>
                  <a:rPr lang="en-US" altLang="ko-KR" dirty="0" smtClean="0"/>
                  <a:t>Used in 100 Mbps Ethernet</a:t>
                </a:r>
              </a:p>
              <a:p>
                <a14:m>
                  <m:oMath xmlns:m="http://schemas.openxmlformats.org/officeDocument/2006/math">
                    <m:sSup>
                      <m:sSupPr>
                        <m:ctrlPr>
                          <a:rPr lang="en-US" altLang="ko-KR" i="1" smtClean="0">
                            <a:latin typeface="Cambria Math" panose="02040503050406030204" pitchFamily="18" charset="0"/>
                          </a:rPr>
                        </m:ctrlPr>
                      </m:sSupPr>
                      <m:e>
                        <m:r>
                          <a:rPr lang="en-US" altLang="ko-KR" b="0" i="1" smtClean="0">
                            <a:latin typeface="Cambria Math" panose="02040503050406030204" pitchFamily="18" charset="0"/>
                          </a:rPr>
                          <m:t>2</m:t>
                        </m:r>
                      </m:e>
                      <m:sup>
                        <m:r>
                          <a:rPr lang="en-US" altLang="ko-KR" b="0" i="1" smtClean="0">
                            <a:latin typeface="Cambria Math" panose="02040503050406030204" pitchFamily="18" charset="0"/>
                          </a:rPr>
                          <m:t>8</m:t>
                        </m:r>
                      </m:sup>
                    </m:sSup>
                    <m:r>
                      <a:rPr lang="en-US" altLang="ko-KR" b="0" i="1" smtClean="0">
                        <a:latin typeface="Cambria Math" panose="02040503050406030204" pitchFamily="18" charset="0"/>
                      </a:rPr>
                      <m:t>&lt;</m:t>
                    </m:r>
                    <m:sSup>
                      <m:sSupPr>
                        <m:ctrlPr>
                          <a:rPr lang="en-US" altLang="ko-KR" b="0" i="1" smtClean="0">
                            <a:latin typeface="Cambria Math" panose="02040503050406030204" pitchFamily="18" charset="0"/>
                          </a:rPr>
                        </m:ctrlPr>
                      </m:sSupPr>
                      <m:e>
                        <m:r>
                          <a:rPr lang="en-US" altLang="ko-KR" b="0" i="1" smtClean="0">
                            <a:latin typeface="Cambria Math" panose="02040503050406030204" pitchFamily="18" charset="0"/>
                          </a:rPr>
                          <m:t>3</m:t>
                        </m:r>
                      </m:e>
                      <m:sup>
                        <m:r>
                          <a:rPr lang="en-US" altLang="ko-KR" b="0" i="1" smtClean="0">
                            <a:latin typeface="Cambria Math" panose="02040503050406030204" pitchFamily="18" charset="0"/>
                          </a:rPr>
                          <m:t>6</m:t>
                        </m:r>
                      </m:sup>
                    </m:sSup>
                  </m:oMath>
                </a14:m>
                <a:r>
                  <a:rPr lang="en-US" altLang="ko-KR" dirty="0" smtClean="0"/>
                  <a:t>: 729 – 256=473 redundant signal patterns </a:t>
                </a:r>
              </a:p>
              <a:p>
                <a:pPr lvl="1"/>
                <a:r>
                  <a:rPr lang="en-US" altLang="ko-KR" dirty="0" smtClean="0"/>
                  <a:t>Synchronization, error detection</a:t>
                </a:r>
              </a:p>
              <a:p>
                <a:pPr lvl="1"/>
                <a:r>
                  <a:rPr lang="en-US" altLang="ko-KR" dirty="0" smtClean="0"/>
                  <a:t>DC balance: +1+1 is replaced by +1-1</a:t>
                </a:r>
                <a:endParaRPr lang="ko-KR" altLang="en-US"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xfrm>
                <a:off x="457200" y="762000"/>
                <a:ext cx="8229600" cy="5364163"/>
              </a:xfrm>
              <a:blipFill rotWithShape="0">
                <a:blip r:embed="rId3"/>
                <a:stretch>
                  <a:fillRect l="-519" t="-1477"/>
                </a:stretch>
              </a:blipFill>
            </p:spPr>
            <p:txBody>
              <a:bodyPr/>
              <a:lstStyle/>
              <a:p>
                <a:r>
                  <a:rPr lang="ko-KR" altLang="en-US">
                    <a:noFill/>
                  </a:rPr>
                  <a:t> </a:t>
                </a:r>
              </a:p>
            </p:txBody>
          </p:sp>
        </mc:Fallback>
      </mc:AlternateContent>
      <p:sp>
        <p:nvSpPr>
          <p:cNvPr id="5836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E8FF904E-5564-4CE7-8E02-0B3D980C65EE}" type="slidenum">
              <a:rPr lang="en-US" altLang="ko-KR" sz="1200" i="0">
                <a:latin typeface="Arial" panose="020B0604020202020204" pitchFamily="34" charset="0"/>
              </a:rPr>
              <a:pPr eaLnBrk="1" hangingPunct="1"/>
              <a:t>31</a:t>
            </a:fld>
            <a:endParaRPr lang="en-US" altLang="ko-KR" sz="1200" i="0">
              <a:latin typeface="Arial" panose="020B0604020202020204" pitchFamily="34" charset="0"/>
            </a:endParaRPr>
          </a:p>
        </p:txBody>
      </p:sp>
      <p:sp>
        <p:nvSpPr>
          <p:cNvPr id="5837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4.11:  </a:t>
            </a:r>
            <a:r>
              <a:rPr lang="en-US" altLang="ko-KR" sz="2000">
                <a:latin typeface="Times-BoldItalic"/>
                <a:ea typeface="굴림" panose="020B0600000101010101" pitchFamily="50" charset="-127"/>
              </a:rPr>
              <a:t>Multilevel: 8B6T</a:t>
            </a:r>
          </a:p>
        </p:txBody>
      </p:sp>
      <p:pic>
        <p:nvPicPr>
          <p:cNvPr id="819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886200"/>
            <a:ext cx="8156575"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1924"/>
                                        </p:tgtEl>
                                        <p:attrNameLst>
                                          <p:attrName>style.visibility</p:attrName>
                                        </p:attrNameLst>
                                      </p:cBhvr>
                                      <p:to>
                                        <p:strVal val="visible"/>
                                      </p:to>
                                    </p:set>
                                    <p:animEffect transition="in" filter="wipe(left)">
                                      <p:cBhvr>
                                        <p:cTn id="7" dur="500"/>
                                        <p:tgtEl>
                                          <p:spTgt spid="81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838200"/>
            <a:ext cx="8229600" cy="5287963"/>
          </a:xfrm>
        </p:spPr>
        <p:txBody>
          <a:bodyPr/>
          <a:lstStyle/>
          <a:p>
            <a:r>
              <a:rPr lang="en-US" altLang="ko-KR" dirty="0" smtClean="0"/>
              <a:t>Used in Gigabit Ethernet</a:t>
            </a:r>
            <a:endParaRPr lang="ko-KR" altLang="en-US" dirty="0"/>
          </a:p>
        </p:txBody>
      </p:sp>
      <p:sp>
        <p:nvSpPr>
          <p:cNvPr id="6041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DAC64BD3-FE43-4335-BABB-DCFAA22D89DC}" type="slidenum">
              <a:rPr lang="en-US" altLang="ko-KR" sz="1200" i="0">
                <a:latin typeface="Arial" panose="020B0604020202020204" pitchFamily="34" charset="0"/>
              </a:rPr>
              <a:pPr eaLnBrk="1" hangingPunct="1"/>
              <a:t>32</a:t>
            </a:fld>
            <a:endParaRPr lang="en-US" altLang="ko-KR" sz="1200" i="0">
              <a:latin typeface="Arial" panose="020B0604020202020204" pitchFamily="34" charset="0"/>
            </a:endParaRPr>
          </a:p>
        </p:txBody>
      </p:sp>
      <p:sp>
        <p:nvSpPr>
          <p:cNvPr id="6041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dirty="0">
                <a:solidFill>
                  <a:srgbClr val="FF0000"/>
                </a:solidFill>
                <a:latin typeface="Times-BoldItalic"/>
                <a:ea typeface="굴림" panose="020B0600000101010101" pitchFamily="50" charset="-127"/>
              </a:rPr>
              <a:t>Figure 4.12:  </a:t>
            </a:r>
            <a:r>
              <a:rPr lang="en-US" altLang="ko-KR" sz="2000" dirty="0">
                <a:latin typeface="Times-BoldItalic"/>
                <a:ea typeface="굴림" panose="020B0600000101010101" pitchFamily="50" charset="-127"/>
              </a:rPr>
              <a:t>Multilevel: 4D-PAMS scheme</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8307388" cy="367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wipe(left)">
                                      <p:cBhvr>
                                        <p:cTn id="7" dur="3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DCBD2B86-F9FC-445A-84EB-63B1D29E4A68}" type="slidenum">
              <a:rPr lang="en-US" altLang="ko-KR" sz="1200" i="0">
                <a:latin typeface="Arial" panose="020B0604020202020204" pitchFamily="34" charset="0"/>
              </a:rPr>
              <a:pPr eaLnBrk="1" hangingPunct="1"/>
              <a:t>33</a:t>
            </a:fld>
            <a:endParaRPr lang="en-US" altLang="ko-KR" sz="1200" i="0">
              <a:latin typeface="Arial" panose="020B0604020202020204" pitchFamily="34" charset="0"/>
            </a:endParaRPr>
          </a:p>
        </p:txBody>
      </p:sp>
      <p:sp>
        <p:nvSpPr>
          <p:cNvPr id="6246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4.13:  </a:t>
            </a:r>
            <a:r>
              <a:rPr lang="en-US" altLang="ko-KR" sz="2000">
                <a:latin typeface="Times-BoldItalic"/>
                <a:ea typeface="굴림" panose="020B0600000101010101" pitchFamily="50" charset="-127"/>
              </a:rPr>
              <a:t>Multi-transition MLT-3 scheme</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75" y="990600"/>
            <a:ext cx="4873625"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775" y="4267200"/>
            <a:ext cx="4843463"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3175" y="2608263"/>
            <a:ext cx="3832225"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14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6149"/>
                                        </p:tgtEl>
                                        <p:attrNameLst>
                                          <p:attrName>style.visibility</p:attrName>
                                        </p:attrNameLst>
                                      </p:cBhvr>
                                      <p:to>
                                        <p:strVal val="visible"/>
                                      </p:to>
                                    </p:set>
                                    <p:anim calcmode="lin" valueType="num">
                                      <p:cBhvr>
                                        <p:cTn id="15" dur="1000" fill="hold"/>
                                        <p:tgtEl>
                                          <p:spTgt spid="6149"/>
                                        </p:tgtEl>
                                        <p:attrNameLst>
                                          <p:attrName>ppt_w</p:attrName>
                                        </p:attrNameLst>
                                      </p:cBhvr>
                                      <p:tavLst>
                                        <p:tav tm="0">
                                          <p:val>
                                            <p:fltVal val="0"/>
                                          </p:val>
                                        </p:tav>
                                        <p:tav tm="100000">
                                          <p:val>
                                            <p:strVal val="#ppt_w"/>
                                          </p:val>
                                        </p:tav>
                                      </p:tavLst>
                                    </p:anim>
                                    <p:anim calcmode="lin" valueType="num">
                                      <p:cBhvr>
                                        <p:cTn id="16" dur="1000" fill="hold"/>
                                        <p:tgtEl>
                                          <p:spTgt spid="6149"/>
                                        </p:tgtEl>
                                        <p:attrNameLst>
                                          <p:attrName>ppt_h</p:attrName>
                                        </p:attrNameLst>
                                      </p:cBhvr>
                                      <p:tavLst>
                                        <p:tav tm="0">
                                          <p:val>
                                            <p:fltVal val="0"/>
                                          </p:val>
                                        </p:tav>
                                        <p:tav tm="100000">
                                          <p:val>
                                            <p:strVal val="#ppt_h"/>
                                          </p:val>
                                        </p:tav>
                                      </p:tavLst>
                                    </p:anim>
                                    <p:anim calcmode="lin" valueType="num">
                                      <p:cBhvr>
                                        <p:cTn id="17" dur="1000" fill="hold"/>
                                        <p:tgtEl>
                                          <p:spTgt spid="6149"/>
                                        </p:tgtEl>
                                        <p:attrNameLst>
                                          <p:attrName>style.rotation</p:attrName>
                                        </p:attrNameLst>
                                      </p:cBhvr>
                                      <p:tavLst>
                                        <p:tav tm="0">
                                          <p:val>
                                            <p:fltVal val="90"/>
                                          </p:val>
                                        </p:tav>
                                        <p:tav tm="100000">
                                          <p:val>
                                            <p:fltVal val="0"/>
                                          </p:val>
                                        </p:tav>
                                      </p:tavLst>
                                    </p:anim>
                                    <p:animEffect transition="in" filter="fade">
                                      <p:cBhvr>
                                        <p:cTn id="18" dur="10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MLT-3</a:t>
            </a:r>
            <a:endParaRPr lang="ko-KR" altLang="en-US" dirty="0"/>
          </a:p>
        </p:txBody>
      </p:sp>
      <p:sp>
        <p:nvSpPr>
          <p:cNvPr id="4" name="내용 개체 틀 3"/>
          <p:cNvSpPr>
            <a:spLocks noGrp="1"/>
          </p:cNvSpPr>
          <p:nvPr>
            <p:ph idx="1"/>
          </p:nvPr>
        </p:nvSpPr>
        <p:spPr/>
        <p:txBody>
          <a:bodyPr/>
          <a:lstStyle/>
          <a:p>
            <a:r>
              <a:rPr lang="en-US" altLang="ko-KR" dirty="0" smtClean="0"/>
              <a:t>Transition rules</a:t>
            </a:r>
          </a:p>
          <a:p>
            <a:pPr lvl="1"/>
            <a:r>
              <a:rPr lang="en-US" altLang="ko-KR" dirty="0" smtClean="0"/>
              <a:t>If (</a:t>
            </a:r>
            <a:r>
              <a:rPr lang="en-US" altLang="ko-KR" dirty="0" err="1"/>
              <a:t>N</a:t>
            </a:r>
            <a:r>
              <a:rPr lang="en-US" altLang="ko-KR" dirty="0" err="1" smtClean="0"/>
              <a:t>bit</a:t>
            </a:r>
            <a:r>
              <a:rPr lang="en-US" altLang="ko-KR" dirty="0" smtClean="0"/>
              <a:t> == 0)  </a:t>
            </a:r>
            <a:r>
              <a:rPr lang="en-US" altLang="ko-KR" dirty="0" err="1" smtClean="0"/>
              <a:t>Nlevel</a:t>
            </a:r>
            <a:r>
              <a:rPr lang="en-US" altLang="ko-KR" dirty="0" smtClean="0"/>
              <a:t>=</a:t>
            </a:r>
            <a:r>
              <a:rPr lang="en-US" altLang="ko-KR" dirty="0" err="1" smtClean="0"/>
              <a:t>Clevel</a:t>
            </a:r>
            <a:r>
              <a:rPr lang="en-US" altLang="ko-KR" dirty="0" smtClean="0"/>
              <a:t> /* no transition */</a:t>
            </a:r>
          </a:p>
          <a:p>
            <a:pPr lvl="1"/>
            <a:r>
              <a:rPr lang="en-US" altLang="ko-KR" dirty="0" smtClean="0"/>
              <a:t>If (</a:t>
            </a:r>
            <a:r>
              <a:rPr lang="en-US" altLang="ko-KR" dirty="0" err="1" smtClean="0"/>
              <a:t>Nbit</a:t>
            </a:r>
            <a:r>
              <a:rPr lang="en-US" altLang="ko-KR" dirty="0" smtClean="0"/>
              <a:t> == 1 &amp;&amp; </a:t>
            </a:r>
            <a:r>
              <a:rPr lang="en-US" altLang="ko-KR" dirty="0" err="1" smtClean="0"/>
              <a:t>Clevel</a:t>
            </a:r>
            <a:r>
              <a:rPr lang="en-US" altLang="ko-KR" dirty="0" smtClean="0"/>
              <a:t> !=0)  </a:t>
            </a:r>
            <a:r>
              <a:rPr lang="en-US" altLang="ko-KR" dirty="0" err="1" smtClean="0"/>
              <a:t>Nlevel</a:t>
            </a:r>
            <a:r>
              <a:rPr lang="en-US" altLang="ko-KR" dirty="0" smtClean="0"/>
              <a:t> = 0</a:t>
            </a:r>
          </a:p>
          <a:p>
            <a:pPr lvl="1"/>
            <a:r>
              <a:rPr lang="en-US" altLang="ko-KR" dirty="0" smtClean="0"/>
              <a:t>If (</a:t>
            </a:r>
            <a:r>
              <a:rPr lang="en-US" altLang="ko-KR" dirty="0" err="1" smtClean="0"/>
              <a:t>Nbit</a:t>
            </a:r>
            <a:r>
              <a:rPr lang="en-US" altLang="ko-KR" dirty="0" smtClean="0"/>
              <a:t> ==1 &amp;&amp; </a:t>
            </a:r>
            <a:r>
              <a:rPr lang="en-US" altLang="ko-KR" dirty="0" err="1" smtClean="0"/>
              <a:t>Clevel</a:t>
            </a:r>
            <a:r>
              <a:rPr lang="en-US" altLang="ko-KR" dirty="0" smtClean="0"/>
              <a:t> ==0) </a:t>
            </a:r>
            <a:r>
              <a:rPr lang="en-US" altLang="ko-KR" dirty="0" err="1" smtClean="0"/>
              <a:t>Nlevel</a:t>
            </a:r>
            <a:r>
              <a:rPr lang="en-US" altLang="ko-KR" dirty="0" smtClean="0"/>
              <a:t> = ~(last nonzero level)</a:t>
            </a:r>
          </a:p>
          <a:p>
            <a:r>
              <a:rPr lang="en-US" altLang="ko-KR" dirty="0" smtClean="0"/>
              <a:t>Signal shape reduces required bandwidth</a:t>
            </a:r>
          </a:p>
          <a:p>
            <a:pPr lvl="1"/>
            <a:r>
              <a:rPr lang="en-US" altLang="ko-KR" dirty="0" smtClean="0"/>
              <a:t>Change non-periodic signal to periodic!</a:t>
            </a:r>
          </a:p>
          <a:p>
            <a:pPr lvl="1"/>
            <a:r>
              <a:rPr lang="en-US" altLang="ko-KR" dirty="0" smtClean="0"/>
              <a:t>Signal rate = ¼ N</a:t>
            </a:r>
          </a:p>
          <a:p>
            <a:pPr lvl="1"/>
            <a:r>
              <a:rPr lang="en-US" altLang="ko-KR" dirty="0" smtClean="0"/>
              <a:t>Enables 100 Mbps with less than 32 MHz</a:t>
            </a:r>
            <a:endParaRPr lang="ko-KR" altLang="en-US" dirty="0"/>
          </a:p>
        </p:txBody>
      </p:sp>
      <p:sp>
        <p:nvSpPr>
          <p:cNvPr id="2" name="슬라이드 번호 개체 틀 1"/>
          <p:cNvSpPr>
            <a:spLocks noGrp="1"/>
          </p:cNvSpPr>
          <p:nvPr>
            <p:ph type="sldNum" sz="quarter" idx="10"/>
          </p:nvPr>
        </p:nvSpPr>
        <p:spPr/>
        <p:txBody>
          <a:bodyPr/>
          <a:lstStyle/>
          <a:p>
            <a:r>
              <a:rPr lang="en-US" altLang="ko-KR" smtClean="0"/>
              <a:t>4.</a:t>
            </a:r>
            <a:fld id="{389D62BA-4885-46E4-B885-F582EF5E6E6F}" type="slidenum">
              <a:rPr lang="en-US" altLang="ko-KR" smtClean="0"/>
              <a:pPr/>
              <a:t>34</a:t>
            </a:fld>
            <a:endParaRPr lang="en-US" altLang="ko-KR"/>
          </a:p>
        </p:txBody>
      </p:sp>
    </p:spTree>
    <p:extLst>
      <p:ext uri="{BB962C8B-B14F-4D97-AF65-F5344CB8AC3E}">
        <p14:creationId xmlns:p14="http://schemas.microsoft.com/office/powerpoint/2010/main" val="1625749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7" name="Group 11"/>
          <p:cNvGrpSpPr>
            <a:grpSpLocks/>
          </p:cNvGrpSpPr>
          <p:nvPr/>
        </p:nvGrpSpPr>
        <p:grpSpPr bwMode="auto">
          <a:xfrm>
            <a:off x="3941" y="0"/>
            <a:ext cx="685800" cy="533400"/>
            <a:chOff x="144" y="144"/>
            <a:chExt cx="432" cy="336"/>
          </a:xfrm>
          <a:solidFill>
            <a:srgbClr val="3366FF"/>
          </a:solidFill>
        </p:grpSpPr>
        <p:grpSp>
          <p:nvGrpSpPr>
            <p:cNvPr id="66568" name="Group 12"/>
            <p:cNvGrpSpPr>
              <a:grpSpLocks/>
            </p:cNvGrpSpPr>
            <p:nvPr/>
          </p:nvGrpSpPr>
          <p:grpSpPr bwMode="auto">
            <a:xfrm>
              <a:off x="144" y="256"/>
              <a:ext cx="432" cy="112"/>
              <a:chOff x="288" y="256"/>
              <a:chExt cx="432" cy="112"/>
            </a:xfrm>
            <a:grpFill/>
          </p:grpSpPr>
          <p:sp>
            <p:nvSpPr>
              <p:cNvPr id="665613"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4"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5"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69" name="Group 16"/>
            <p:cNvGrpSpPr>
              <a:grpSpLocks/>
            </p:cNvGrpSpPr>
            <p:nvPr/>
          </p:nvGrpSpPr>
          <p:grpSpPr bwMode="auto">
            <a:xfrm>
              <a:off x="144" y="144"/>
              <a:ext cx="432" cy="336"/>
              <a:chOff x="144" y="144"/>
              <a:chExt cx="432" cy="336"/>
            </a:xfrm>
            <a:grpFill/>
          </p:grpSpPr>
          <p:grpSp>
            <p:nvGrpSpPr>
              <p:cNvPr id="66570" name="Group 17"/>
              <p:cNvGrpSpPr>
                <a:grpSpLocks/>
              </p:cNvGrpSpPr>
              <p:nvPr/>
            </p:nvGrpSpPr>
            <p:grpSpPr bwMode="auto">
              <a:xfrm>
                <a:off x="144" y="144"/>
                <a:ext cx="432" cy="112"/>
                <a:chOff x="288" y="256"/>
                <a:chExt cx="432" cy="112"/>
              </a:xfrm>
              <a:grpFill/>
            </p:grpSpPr>
            <p:sp>
              <p:nvSpPr>
                <p:cNvPr id="665618"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9"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0"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71" name="Group 21"/>
              <p:cNvGrpSpPr>
                <a:grpSpLocks/>
              </p:cNvGrpSpPr>
              <p:nvPr/>
            </p:nvGrpSpPr>
            <p:grpSpPr bwMode="auto">
              <a:xfrm>
                <a:off x="144" y="368"/>
                <a:ext cx="432" cy="112"/>
                <a:chOff x="288" y="256"/>
                <a:chExt cx="432" cy="112"/>
              </a:xfrm>
              <a:grpFill/>
            </p:grpSpPr>
            <p:sp>
              <p:nvSpPr>
                <p:cNvPr id="665622"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3"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4"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sp>
        <p:nvSpPr>
          <p:cNvPr id="35" name="Rectangle 14"/>
          <p:cNvSpPr>
            <a:spLocks noChangeArrowheads="1"/>
          </p:cNvSpPr>
          <p:nvPr/>
        </p:nvSpPr>
        <p:spPr bwMode="auto">
          <a:xfrm>
            <a:off x="838200" y="71438"/>
            <a:ext cx="8153400" cy="461962"/>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4.1</a:t>
            </a:r>
            <a:r>
              <a:rPr lang="en-US" sz="2000" b="0" i="0" kern="0" dirty="0">
                <a:solidFill>
                  <a:srgbClr val="FF0000"/>
                </a:solidFill>
                <a:latin typeface="Times-BoldItalic"/>
              </a:rPr>
              <a:t>: </a:t>
            </a:r>
            <a:r>
              <a:rPr lang="en-US" sz="2000" i="0" kern="0" dirty="0">
                <a:solidFill>
                  <a:srgbClr val="002060"/>
                </a:solidFill>
                <a:latin typeface="Times-BoldItalic"/>
              </a:rPr>
              <a:t>Summary of line coding schemes</a:t>
            </a:r>
          </a:p>
        </p:txBody>
      </p:sp>
      <p:pic>
        <p:nvPicPr>
          <p:cNvPr id="645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838" y="1905000"/>
            <a:ext cx="8259762"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AB29292F-BED7-417A-B029-DF3B4F71811B}" type="slidenum">
              <a:rPr lang="en-US" altLang="ko-KR" sz="1200" i="0">
                <a:latin typeface="Arial" panose="020B0604020202020204" pitchFamily="34" charset="0"/>
                <a:ea typeface="굴림" panose="020B0600000101010101" pitchFamily="50" charset="-127"/>
              </a:rPr>
              <a:pPr eaLnBrk="1" hangingPunct="1"/>
              <a:t>35</a:t>
            </a:fld>
            <a:endParaRPr lang="en-US" altLang="ko-KR" sz="1200" i="0">
              <a:latin typeface="Arial" panose="020B0604020202020204" pitchFamily="34" charset="0"/>
              <a:ea typeface="굴림" panose="020B0600000101010101" pitchFamily="50" charset="-127"/>
            </a:endParaRPr>
          </a:p>
        </p:txBody>
      </p:sp>
      <p:sp>
        <p:nvSpPr>
          <p:cNvPr id="2" name="TextBox 1"/>
          <p:cNvSpPr txBox="1"/>
          <p:nvPr/>
        </p:nvSpPr>
        <p:spPr>
          <a:xfrm>
            <a:off x="7543800" y="3810000"/>
            <a:ext cx="838200" cy="400110"/>
          </a:xfrm>
          <a:prstGeom prst="rect">
            <a:avLst/>
          </a:prstGeom>
          <a:solidFill>
            <a:schemeClr val="bg1"/>
          </a:solidFill>
        </p:spPr>
        <p:txBody>
          <a:bodyPr wrap="square" rtlCol="0">
            <a:spAutoFit/>
          </a:bodyPr>
          <a:lstStyle/>
          <a:p>
            <a:r>
              <a:rPr lang="en-US" altLang="ko-KR" sz="2000" b="0" i="0" dirty="0" smtClean="0">
                <a:solidFill>
                  <a:srgbClr val="FF0000"/>
                </a:solidFill>
                <a:latin typeface="Calibri" panose="020F0502020204030204" pitchFamily="34" charset="0"/>
                <a:cs typeface="Calibri" panose="020F0502020204030204" pitchFamily="34" charset="0"/>
              </a:rPr>
              <a:t>No DC</a:t>
            </a:r>
            <a:endParaRPr lang="ko-KR" altLang="en-US" sz="2000" b="0" i="0" dirty="0">
              <a:solidFill>
                <a:srgbClr val="FF0000"/>
              </a:solidFill>
              <a:latin typeface="Calibri" panose="020F0502020204030204" pitchFamily="34" charset="0"/>
              <a:cs typeface="Calibri" panose="020F0502020204030204" pitchFamily="34" charset="0"/>
            </a:endParaRPr>
          </a:p>
        </p:txBody>
      </p:sp>
      <p:sp>
        <p:nvSpPr>
          <p:cNvPr id="20" name="TextBox 19"/>
          <p:cNvSpPr txBox="1"/>
          <p:nvPr/>
        </p:nvSpPr>
        <p:spPr>
          <a:xfrm>
            <a:off x="7543800" y="5181600"/>
            <a:ext cx="838200" cy="400110"/>
          </a:xfrm>
          <a:prstGeom prst="rect">
            <a:avLst/>
          </a:prstGeom>
          <a:solidFill>
            <a:schemeClr val="bg1"/>
          </a:solidFill>
        </p:spPr>
        <p:txBody>
          <a:bodyPr wrap="square" rtlCol="0">
            <a:spAutoFit/>
          </a:bodyPr>
          <a:lstStyle/>
          <a:p>
            <a:r>
              <a:rPr lang="en-US" altLang="ko-KR" sz="2000" b="0" i="0" dirty="0" smtClean="0">
                <a:solidFill>
                  <a:srgbClr val="FF0000"/>
                </a:solidFill>
                <a:latin typeface="Calibri" panose="020F0502020204030204" pitchFamily="34" charset="0"/>
                <a:cs typeface="Calibri" panose="020F0502020204030204" pitchFamily="34" charset="0"/>
              </a:rPr>
              <a:t>DC</a:t>
            </a:r>
            <a:endParaRPr lang="ko-KR" altLang="en-US" sz="2000" b="0" i="0" dirty="0">
              <a:solidFill>
                <a:srgbClr val="FF0000"/>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59342000-FD14-4D72-A4C1-79CD78E685B1}" type="slidenum">
              <a:rPr lang="en-US" altLang="ko-KR" sz="1200" i="0">
                <a:latin typeface="Arial" panose="020B0604020202020204" pitchFamily="34" charset="0"/>
              </a:rPr>
              <a:pPr eaLnBrk="1" hangingPunct="1"/>
              <a:t>36</a:t>
            </a:fld>
            <a:endParaRPr lang="en-US" altLang="ko-KR" sz="1200" i="0">
              <a:latin typeface="Arial" panose="020B0604020202020204" pitchFamily="34" charset="0"/>
            </a:endParaRPr>
          </a:p>
        </p:txBody>
      </p:sp>
      <p:sp>
        <p:nvSpPr>
          <p:cNvPr id="6656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656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656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656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656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656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656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9052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4.4.3  Block Coding</a:t>
            </a:r>
          </a:p>
        </p:txBody>
      </p:sp>
      <p:sp>
        <p:nvSpPr>
          <p:cNvPr id="66570" name="Rectangle 10"/>
          <p:cNvSpPr>
            <a:spLocks noChangeArrowheads="1"/>
          </p:cNvSpPr>
          <p:nvPr/>
        </p:nvSpPr>
        <p:spPr bwMode="auto">
          <a:xfrm>
            <a:off x="609600" y="1066800"/>
            <a:ext cx="7924800" cy="310854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dirty="0">
                <a:latin typeface="Times New Roman" panose="02020603050405020304" pitchFamily="18" charset="0"/>
                <a:ea typeface="굴림" panose="020B0600000101010101" pitchFamily="50" charset="-127"/>
              </a:rPr>
              <a:t>We need </a:t>
            </a:r>
            <a:r>
              <a:rPr lang="en-US" altLang="ko-KR" sz="2800" dirty="0" smtClean="0">
                <a:latin typeface="Times New Roman" panose="02020603050405020304" pitchFamily="18" charset="0"/>
                <a:ea typeface="굴림" panose="020B0600000101010101" pitchFamily="50" charset="-127"/>
              </a:rPr>
              <a:t>redundancy </a:t>
            </a:r>
            <a:r>
              <a:rPr lang="en-US" altLang="ko-KR" sz="2800" dirty="0">
                <a:latin typeface="Times New Roman" panose="02020603050405020304" pitchFamily="18" charset="0"/>
                <a:ea typeface="굴림" panose="020B0600000101010101" pitchFamily="50" charset="-127"/>
              </a:rPr>
              <a:t>to ensure synchronization and to provide some kind of inherent error detecting. Block coding can give us this redundancy and improve the performance of line coding. In general, block coding changes a block of m bits into a block of n bits, where n is larger than m. Block coding is referred to as an </a:t>
            </a:r>
            <a:r>
              <a:rPr lang="en-US" altLang="ko-KR" sz="2800" dirty="0" err="1">
                <a:latin typeface="Times New Roman" panose="02020603050405020304" pitchFamily="18" charset="0"/>
                <a:ea typeface="굴림" panose="020B0600000101010101" pitchFamily="50" charset="-127"/>
              </a:rPr>
              <a:t>mB</a:t>
            </a:r>
            <a:r>
              <a:rPr lang="en-US" altLang="ko-KR" sz="2800" dirty="0">
                <a:latin typeface="Times New Roman" panose="02020603050405020304" pitchFamily="18" charset="0"/>
                <a:ea typeface="굴림" panose="020B0600000101010101" pitchFamily="50" charset="-127"/>
              </a:rPr>
              <a:t>/</a:t>
            </a:r>
            <a:r>
              <a:rPr lang="en-US" altLang="ko-KR" sz="2800" dirty="0" err="1">
                <a:latin typeface="Times New Roman" panose="02020603050405020304" pitchFamily="18" charset="0"/>
                <a:ea typeface="굴림" panose="020B0600000101010101" pitchFamily="50" charset="-127"/>
              </a:rPr>
              <a:t>nB</a:t>
            </a:r>
            <a:r>
              <a:rPr lang="en-US" altLang="ko-KR" sz="2800" dirty="0">
                <a:latin typeface="Times New Roman" panose="02020603050405020304" pitchFamily="18" charset="0"/>
                <a:ea typeface="굴림" panose="020B0600000101010101" pitchFamily="50" charset="-127"/>
              </a:rPr>
              <a:t> encoding technique.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E60F8256-7373-4FFC-87DA-F42A0CC71EDD}" type="slidenum">
              <a:rPr lang="en-US" altLang="ko-KR" sz="1200" i="0">
                <a:latin typeface="Arial" panose="020B0604020202020204" pitchFamily="34" charset="0"/>
              </a:rPr>
              <a:pPr eaLnBrk="1" hangingPunct="1"/>
              <a:t>37</a:t>
            </a:fld>
            <a:endParaRPr lang="en-US" altLang="ko-KR" sz="1200" i="0">
              <a:latin typeface="Arial" panose="020B0604020202020204" pitchFamily="34" charset="0"/>
            </a:endParaRPr>
          </a:p>
        </p:txBody>
      </p:sp>
      <p:sp>
        <p:nvSpPr>
          <p:cNvPr id="6861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4.14:  </a:t>
            </a:r>
            <a:r>
              <a:rPr lang="en-US" altLang="ko-KR" sz="2000">
                <a:latin typeface="Times-BoldItalic"/>
                <a:ea typeface="굴림" panose="020B0600000101010101" pitchFamily="50" charset="-127"/>
              </a:rPr>
              <a:t>Block coding concept</a:t>
            </a:r>
          </a:p>
        </p:txBody>
      </p:sp>
      <p:pic>
        <p:nvPicPr>
          <p:cNvPr id="368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788" y="2709863"/>
            <a:ext cx="8304212" cy="140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wipe(left)">
                                      <p:cBhvr>
                                        <p:cTn id="7" dur="2000"/>
                                        <p:tgtEl>
                                          <p:spTgt spid="36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p:txBody>
          <a:bodyPr/>
          <a:lstStyle/>
          <a:p>
            <a:r>
              <a:rPr lang="en-US" altLang="ko-KR" dirty="0" smtClean="0"/>
              <a:t>NRZ-I has synchronization problem (0000…0)</a:t>
            </a:r>
          </a:p>
          <a:p>
            <a:r>
              <a:rPr lang="en-US" altLang="ko-KR" dirty="0" smtClean="0"/>
              <a:t>4B/5B block-coded stream does not have more than 3 consecutive 0’s</a:t>
            </a:r>
          </a:p>
          <a:p>
            <a:r>
              <a:rPr lang="en-US" altLang="ko-KR" dirty="0" smtClean="0"/>
              <a:t>Signal rate </a:t>
            </a:r>
            <a:r>
              <a:rPr lang="en-US" altLang="ko-KR" dirty="0" smtClean="0">
                <a:sym typeface="Symbol" panose="05050102010706020507" pitchFamily="18" charset="2"/>
              </a:rPr>
              <a:t> (20%), DC component problem</a:t>
            </a:r>
            <a:endParaRPr lang="ko-KR" altLang="en-US" dirty="0"/>
          </a:p>
        </p:txBody>
      </p:sp>
      <p:sp>
        <p:nvSpPr>
          <p:cNvPr id="7065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F616043F-7DE1-4335-8174-A46CCD59C9C9}" type="slidenum">
              <a:rPr lang="en-US" altLang="ko-KR" sz="1200" i="0">
                <a:latin typeface="Arial" panose="020B0604020202020204" pitchFamily="34" charset="0"/>
              </a:rPr>
              <a:pPr eaLnBrk="1" hangingPunct="1"/>
              <a:t>38</a:t>
            </a:fld>
            <a:endParaRPr lang="en-US" altLang="ko-KR" sz="1200" i="0">
              <a:latin typeface="Arial" panose="020B0604020202020204" pitchFamily="34" charset="0"/>
            </a:endParaRPr>
          </a:p>
        </p:txBody>
      </p:sp>
      <p:sp>
        <p:nvSpPr>
          <p:cNvPr id="70658" name="Rectangle 14"/>
          <p:cNvSpPr>
            <a:spLocks noChangeArrowheads="1"/>
          </p:cNvSpPr>
          <p:nvPr/>
        </p:nvSpPr>
        <p:spPr bwMode="auto">
          <a:xfrm>
            <a:off x="152400" y="133350"/>
            <a:ext cx="87630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4.15:  </a:t>
            </a:r>
            <a:r>
              <a:rPr lang="en-US" altLang="ko-KR" sz="2000">
                <a:latin typeface="Times-BoldItalic"/>
                <a:ea typeface="굴림" panose="020B0600000101010101" pitchFamily="50" charset="-127"/>
              </a:rPr>
              <a:t>Using block coding 4B/5B with NRZ-I line coding scheme</a:t>
            </a:r>
          </a:p>
        </p:txBody>
      </p:sp>
      <p:pic>
        <p:nvPicPr>
          <p:cNvPr id="3789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363" y="4062412"/>
            <a:ext cx="8250237"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wipe(left)">
                                      <p:cBhvr>
                                        <p:cTn id="7" dur="2000"/>
                                        <p:tgtEl>
                                          <p:spTgt spid="3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7" name="Group 11"/>
          <p:cNvGrpSpPr>
            <a:grpSpLocks/>
          </p:cNvGrpSpPr>
          <p:nvPr/>
        </p:nvGrpSpPr>
        <p:grpSpPr bwMode="auto">
          <a:xfrm>
            <a:off x="3941" y="0"/>
            <a:ext cx="685800" cy="533400"/>
            <a:chOff x="144" y="144"/>
            <a:chExt cx="432" cy="336"/>
          </a:xfrm>
          <a:solidFill>
            <a:srgbClr val="3366FF"/>
          </a:solidFill>
        </p:grpSpPr>
        <p:grpSp>
          <p:nvGrpSpPr>
            <p:cNvPr id="66568" name="Group 12"/>
            <p:cNvGrpSpPr>
              <a:grpSpLocks/>
            </p:cNvGrpSpPr>
            <p:nvPr/>
          </p:nvGrpSpPr>
          <p:grpSpPr bwMode="auto">
            <a:xfrm>
              <a:off x="144" y="256"/>
              <a:ext cx="432" cy="112"/>
              <a:chOff x="288" y="256"/>
              <a:chExt cx="432" cy="112"/>
            </a:xfrm>
            <a:grpFill/>
          </p:grpSpPr>
          <p:sp>
            <p:nvSpPr>
              <p:cNvPr id="665613"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4"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5"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69" name="Group 16"/>
            <p:cNvGrpSpPr>
              <a:grpSpLocks/>
            </p:cNvGrpSpPr>
            <p:nvPr/>
          </p:nvGrpSpPr>
          <p:grpSpPr bwMode="auto">
            <a:xfrm>
              <a:off x="144" y="144"/>
              <a:ext cx="432" cy="336"/>
              <a:chOff x="144" y="144"/>
              <a:chExt cx="432" cy="336"/>
            </a:xfrm>
            <a:grpFill/>
          </p:grpSpPr>
          <p:grpSp>
            <p:nvGrpSpPr>
              <p:cNvPr id="66570" name="Group 17"/>
              <p:cNvGrpSpPr>
                <a:grpSpLocks/>
              </p:cNvGrpSpPr>
              <p:nvPr/>
            </p:nvGrpSpPr>
            <p:grpSpPr bwMode="auto">
              <a:xfrm>
                <a:off x="144" y="144"/>
                <a:ext cx="432" cy="112"/>
                <a:chOff x="288" y="256"/>
                <a:chExt cx="432" cy="112"/>
              </a:xfrm>
              <a:grpFill/>
            </p:grpSpPr>
            <p:sp>
              <p:nvSpPr>
                <p:cNvPr id="665618"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19"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0"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66571" name="Group 21"/>
              <p:cNvGrpSpPr>
                <a:grpSpLocks/>
              </p:cNvGrpSpPr>
              <p:nvPr/>
            </p:nvGrpSpPr>
            <p:grpSpPr bwMode="auto">
              <a:xfrm>
                <a:off x="144" y="368"/>
                <a:ext cx="432" cy="112"/>
                <a:chOff x="288" y="256"/>
                <a:chExt cx="432" cy="112"/>
              </a:xfrm>
              <a:grpFill/>
            </p:grpSpPr>
            <p:sp>
              <p:nvSpPr>
                <p:cNvPr id="665622"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3"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665624"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sp>
        <p:nvSpPr>
          <p:cNvPr id="35"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4.2</a:t>
            </a:r>
            <a:r>
              <a:rPr lang="en-US" sz="2000" b="0" i="0" kern="0" dirty="0">
                <a:solidFill>
                  <a:srgbClr val="FF0000"/>
                </a:solidFill>
                <a:latin typeface="Times-BoldItalic"/>
              </a:rPr>
              <a:t>: </a:t>
            </a:r>
            <a:r>
              <a:rPr lang="en-US" sz="2000" i="0" kern="0" dirty="0">
                <a:solidFill>
                  <a:srgbClr val="002060"/>
                </a:solidFill>
                <a:latin typeface="Times-BoldItalic"/>
              </a:rPr>
              <a:t>4B/5B mapping codes</a:t>
            </a:r>
          </a:p>
        </p:txBody>
      </p:sp>
      <p:pic>
        <p:nvPicPr>
          <p:cNvPr id="727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43000"/>
            <a:ext cx="8289925" cy="521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24A63627-83A8-41AD-844D-1E2F3990205D}" type="slidenum">
              <a:rPr lang="en-US" altLang="ko-KR" sz="1200" i="0">
                <a:latin typeface="Arial" panose="020B0604020202020204" pitchFamily="34" charset="0"/>
                <a:ea typeface="굴림" panose="020B0600000101010101" pitchFamily="50" charset="-127"/>
              </a:rPr>
              <a:pPr eaLnBrk="1" hangingPunct="1"/>
              <a:t>39</a:t>
            </a:fld>
            <a:endParaRPr lang="en-US" altLang="ko-KR" sz="1200" i="0">
              <a:latin typeface="Arial" panose="020B0604020202020204" pitchFamily="34" charset="0"/>
              <a:ea typeface="굴림" panose="020B0600000101010101" pitchFamily="50" charset="-127"/>
            </a:endParaRPr>
          </a:p>
        </p:txBody>
      </p:sp>
      <p:sp>
        <p:nvSpPr>
          <p:cNvPr id="2" name="TextBox 1"/>
          <p:cNvSpPr txBox="1"/>
          <p:nvPr/>
        </p:nvSpPr>
        <p:spPr>
          <a:xfrm>
            <a:off x="5638800" y="4419600"/>
            <a:ext cx="1447800" cy="769441"/>
          </a:xfrm>
          <a:prstGeom prst="rect">
            <a:avLst/>
          </a:prstGeom>
          <a:noFill/>
        </p:spPr>
        <p:txBody>
          <a:bodyPr wrap="square" rtlCol="0">
            <a:spAutoFit/>
          </a:bodyPr>
          <a:lstStyle/>
          <a:p>
            <a:pPr algn="ctr"/>
            <a:r>
              <a:rPr lang="en-US" altLang="ko-KR" sz="4400" dirty="0" smtClean="0">
                <a:solidFill>
                  <a:srgbClr val="FF0000"/>
                </a:solidFill>
              </a:rPr>
              <a:t>?</a:t>
            </a:r>
            <a:endParaRPr lang="ko-KR" altLang="en-US" sz="4400" dirty="0">
              <a:solidFill>
                <a:srgbClr val="FF0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Footer Placeholder 1"/>
          <p:cNvSpPr>
            <a:spLocks noGrp="1"/>
          </p:cNvSpPr>
          <p:nvPr>
            <p:ph type="ftr" sz="quarter" idx="4294967295"/>
          </p:nvPr>
        </p:nvSpPr>
        <p:spPr bwMode="auto">
          <a:xfrm>
            <a:off x="0" y="64008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endParaRPr lang="ko-KR" altLang="ko-KR" sz="1200" i="0">
              <a:latin typeface="Arial" panose="020B0604020202020204" pitchFamily="34" charset="0"/>
              <a:cs typeface="Arial" panose="020B0604020202020204" pitchFamily="34" charset="0"/>
            </a:endParaRPr>
          </a:p>
        </p:txBody>
      </p:sp>
      <p:sp>
        <p:nvSpPr>
          <p:cNvPr id="74755" name="Text Box 20"/>
          <p:cNvSpPr txBox="1">
            <a:spLocks noChangeArrowheads="1"/>
          </p:cNvSpPr>
          <p:nvPr/>
        </p:nvSpPr>
        <p:spPr bwMode="auto">
          <a:xfrm>
            <a:off x="76200" y="696913"/>
            <a:ext cx="88392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need to send data at a 1-Mbps rate. What is the minimum required bandwidth, using a combination of 4B/5B and NRZ-I or Manchester coding?</a:t>
            </a:r>
          </a:p>
        </p:txBody>
      </p:sp>
      <p:grpSp>
        <p:nvGrpSpPr>
          <p:cNvPr id="74756" name="Group 23"/>
          <p:cNvGrpSpPr>
            <a:grpSpLocks/>
          </p:cNvGrpSpPr>
          <p:nvPr/>
        </p:nvGrpSpPr>
        <p:grpSpPr bwMode="auto">
          <a:xfrm>
            <a:off x="0" y="0"/>
            <a:ext cx="9144000" cy="609600"/>
            <a:chOff x="0" y="2448"/>
            <a:chExt cx="5760" cy="384"/>
          </a:xfrm>
        </p:grpSpPr>
        <p:sp>
          <p:nvSpPr>
            <p:cNvPr id="74758"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4.5</a:t>
              </a:r>
            </a:p>
          </p:txBody>
        </p:sp>
      </p:grpSp>
      <p:sp>
        <p:nvSpPr>
          <p:cNvPr id="74757" name="Text Box 20"/>
          <p:cNvSpPr txBox="1">
            <a:spLocks noChangeArrowheads="1"/>
          </p:cNvSpPr>
          <p:nvPr/>
        </p:nvSpPr>
        <p:spPr bwMode="auto">
          <a:xfrm>
            <a:off x="76200" y="2438400"/>
            <a:ext cx="8839200"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dirty="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First 4B/5B block coding increases the bit rate to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1.25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Mbps. The minimum bandwidth using NRZ-I is N/2 or 625 kHz. The Manchester scheme needs a minimum bandwidth of 1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MHz.</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The first choice needs a lower bandwidth, but has a DC component problem; the second choice needs a higher bandwidth, but does not have a DC component problem.</a:t>
            </a:r>
          </a:p>
        </p:txBody>
      </p:sp>
      <p:sp>
        <p:nvSpPr>
          <p:cNvPr id="74761"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2B6BD1F8-4342-4291-BEB7-6288DA585D21}" type="slidenum">
              <a:rPr lang="en-US" altLang="ko-KR" sz="1200" i="0">
                <a:latin typeface="Arial" panose="020B0604020202020204" pitchFamily="34" charset="0"/>
                <a:ea typeface="굴림" panose="020B0600000101010101" pitchFamily="50" charset="-127"/>
              </a:rPr>
              <a:pPr eaLnBrk="1" hangingPunct="1"/>
              <a:t>40</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내용 개체 틀 2"/>
              <p:cNvSpPr>
                <a:spLocks noGrp="1"/>
              </p:cNvSpPr>
              <p:nvPr>
                <p:ph idx="1"/>
              </p:nvPr>
            </p:nvSpPr>
            <p:spPr>
              <a:xfrm>
                <a:off x="457200" y="838200"/>
                <a:ext cx="8229600" cy="5287963"/>
              </a:xfrm>
            </p:spPr>
            <p:txBody>
              <a:bodyPr/>
              <a:lstStyle/>
              <a:p>
                <a:r>
                  <a:rPr lang="en-US" altLang="ko-KR" dirty="0" smtClean="0"/>
                  <a:t>Greater error detection capability than 4B/5B</a:t>
                </a:r>
              </a:p>
              <a:p>
                <a:pPr lvl="1"/>
                <a14:m>
                  <m:oMath xmlns:m="http://schemas.openxmlformats.org/officeDocument/2006/math">
                    <m:sSup>
                      <m:sSupPr>
                        <m:ctrlPr>
                          <a:rPr lang="en-US" altLang="ko-KR" i="1" smtClean="0">
                            <a:latin typeface="Cambria Math" panose="02040503050406030204" pitchFamily="18" charset="0"/>
                          </a:rPr>
                        </m:ctrlPr>
                      </m:sSupPr>
                      <m:e>
                        <m:r>
                          <a:rPr lang="en-US" altLang="ko-KR" b="0" i="1" smtClean="0">
                            <a:latin typeface="Cambria Math" panose="02040503050406030204" pitchFamily="18" charset="0"/>
                          </a:rPr>
                          <m:t>2</m:t>
                        </m:r>
                      </m:e>
                      <m:sup>
                        <m:r>
                          <a:rPr lang="en-US" altLang="ko-KR" b="0" i="1" smtClean="0">
                            <a:latin typeface="Cambria Math" panose="02040503050406030204" pitchFamily="18" charset="0"/>
                          </a:rPr>
                          <m:t>10</m:t>
                        </m:r>
                      </m:sup>
                    </m:sSup>
                    <m:r>
                      <a:rPr lang="en-US" altLang="ko-KR" b="0" i="1" smtClean="0">
                        <a:latin typeface="Cambria Math" panose="02040503050406030204" pitchFamily="18" charset="0"/>
                      </a:rPr>
                      <m:t>−</m:t>
                    </m:r>
                    <m:sSup>
                      <m:sSupPr>
                        <m:ctrlPr>
                          <a:rPr lang="en-US" altLang="ko-KR" b="0" i="1" smtClean="0">
                            <a:latin typeface="Cambria Math" panose="02040503050406030204" pitchFamily="18" charset="0"/>
                          </a:rPr>
                        </m:ctrlPr>
                      </m:sSupPr>
                      <m:e>
                        <m:r>
                          <a:rPr lang="en-US" altLang="ko-KR" b="0" i="1" smtClean="0">
                            <a:latin typeface="Cambria Math" panose="02040503050406030204" pitchFamily="18" charset="0"/>
                          </a:rPr>
                          <m:t>2</m:t>
                        </m:r>
                      </m:e>
                      <m:sup>
                        <m:r>
                          <a:rPr lang="en-US" altLang="ko-KR" b="0" i="1" smtClean="0">
                            <a:latin typeface="Cambria Math" panose="02040503050406030204" pitchFamily="18" charset="0"/>
                          </a:rPr>
                          <m:t>8</m:t>
                        </m:r>
                      </m:sup>
                    </m:sSup>
                    <m:r>
                      <a:rPr lang="en-US" altLang="ko-KR" b="0" i="1" smtClean="0">
                        <a:latin typeface="Cambria Math" panose="02040503050406030204" pitchFamily="18" charset="0"/>
                      </a:rPr>
                      <m:t>=768</m:t>
                    </m:r>
                  </m:oMath>
                </a14:m>
                <a:r>
                  <a:rPr lang="en-US" altLang="ko-KR" dirty="0" smtClean="0"/>
                  <a:t> redundant groups</a:t>
                </a:r>
              </a:p>
              <a:p>
                <a:r>
                  <a:rPr lang="en-US" altLang="ko-KR" dirty="0" smtClean="0"/>
                  <a:t>Split to reduce the mapping table size</a:t>
                </a:r>
              </a:p>
              <a:p>
                <a:r>
                  <a:rPr lang="en-US" altLang="ko-KR" dirty="0" smtClean="0"/>
                  <a:t>Used in Gigabit Ethernet, PCI Express, HDMI, USB3.0</a:t>
                </a:r>
                <a:endParaRPr lang="ko-KR" altLang="en-US"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xfrm>
                <a:off x="457200" y="838200"/>
                <a:ext cx="8229600" cy="5287963"/>
              </a:xfrm>
              <a:blipFill>
                <a:blip r:embed="rId3"/>
                <a:stretch>
                  <a:fillRect l="-519" t="-1499"/>
                </a:stretch>
              </a:blipFill>
            </p:spPr>
            <p:txBody>
              <a:bodyPr/>
              <a:lstStyle/>
              <a:p>
                <a:r>
                  <a:rPr lang="ko-KR" altLang="en-US">
                    <a:noFill/>
                  </a:rPr>
                  <a:t> </a:t>
                </a:r>
              </a:p>
            </p:txBody>
          </p:sp>
        </mc:Fallback>
      </mc:AlternateContent>
      <p:sp>
        <p:nvSpPr>
          <p:cNvPr id="788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BAFA9A2B-B2E9-436D-8EFF-343387EC6D52}" type="slidenum">
              <a:rPr lang="en-US" altLang="ko-KR" sz="1200" i="0">
                <a:latin typeface="Arial" panose="020B0604020202020204" pitchFamily="34" charset="0"/>
              </a:rPr>
              <a:pPr eaLnBrk="1" hangingPunct="1"/>
              <a:t>41</a:t>
            </a:fld>
            <a:endParaRPr lang="en-US" altLang="ko-KR" sz="1200" i="0">
              <a:latin typeface="Arial" panose="020B0604020202020204" pitchFamily="34" charset="0"/>
            </a:endParaRPr>
          </a:p>
        </p:txBody>
      </p:sp>
      <p:sp>
        <p:nvSpPr>
          <p:cNvPr id="788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4.17:  </a:t>
            </a:r>
            <a:r>
              <a:rPr lang="en-US" altLang="ko-KR" sz="2000">
                <a:latin typeface="Times-BoldItalic"/>
                <a:ea typeface="굴림" panose="020B0600000101010101" pitchFamily="50" charset="-127"/>
              </a:rPr>
              <a:t>8B/10B block encoding</a:t>
            </a:r>
          </a:p>
        </p:txBody>
      </p:sp>
      <p:pic>
        <p:nvPicPr>
          <p:cNvPr id="389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875" y="3782525"/>
            <a:ext cx="7334250"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916"/>
                                        </p:tgtEl>
                                        <p:attrNameLst>
                                          <p:attrName>style.visibility</p:attrName>
                                        </p:attrNameLst>
                                      </p:cBhvr>
                                      <p:to>
                                        <p:strVal val="visible"/>
                                      </p:to>
                                    </p:set>
                                    <p:animEffect transition="in" filter="wipe(left)">
                                      <p:cBhvr>
                                        <p:cTn id="7" dur="2000"/>
                                        <p:tgtEl>
                                          <p:spTgt spid="38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499A183E-88AA-4520-87D4-59DA1861B8C7}" type="slidenum">
              <a:rPr lang="en-US" altLang="ko-KR" sz="1200" i="0">
                <a:latin typeface="Arial" panose="020B0604020202020204" pitchFamily="34" charset="0"/>
              </a:rPr>
              <a:pPr eaLnBrk="1" hangingPunct="1"/>
              <a:t>42</a:t>
            </a:fld>
            <a:endParaRPr lang="en-US" altLang="ko-KR" sz="1200" i="0">
              <a:latin typeface="Arial" panose="020B0604020202020204" pitchFamily="34" charset="0"/>
            </a:endParaRPr>
          </a:p>
        </p:txBody>
      </p:sp>
      <p:sp>
        <p:nvSpPr>
          <p:cNvPr id="8089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089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090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090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090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090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090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5115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4.4.4  Scrambling</a:t>
            </a:r>
          </a:p>
        </p:txBody>
      </p:sp>
      <p:sp>
        <p:nvSpPr>
          <p:cNvPr id="80906" name="Rectangle 10"/>
          <p:cNvSpPr>
            <a:spLocks noChangeArrowheads="1"/>
          </p:cNvSpPr>
          <p:nvPr/>
        </p:nvSpPr>
        <p:spPr bwMode="auto">
          <a:xfrm>
            <a:off x="381000" y="1293813"/>
            <a:ext cx="7924800" cy="3081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We modify line and block coding to include scrambling, as shown in Figure 4.18. Note that scrambling, as opposed to block coding, is done at the same time as encoding. The system needs to insert the required pulses based on the defined scrambling rules. Two common scrambling techniques are B8ZS and HDB3.</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Scrambling</a:t>
            </a:r>
            <a:endParaRPr lang="ko-KR" altLang="en-US" dirty="0"/>
          </a:p>
        </p:txBody>
      </p:sp>
      <p:sp>
        <p:nvSpPr>
          <p:cNvPr id="4" name="내용 개체 틀 3"/>
          <p:cNvSpPr>
            <a:spLocks noGrp="1"/>
          </p:cNvSpPr>
          <p:nvPr>
            <p:ph idx="1"/>
          </p:nvPr>
        </p:nvSpPr>
        <p:spPr/>
        <p:txBody>
          <a:bodyPr/>
          <a:lstStyle/>
          <a:p>
            <a:r>
              <a:rPr lang="en-US" altLang="ko-KR" dirty="0" smtClean="0"/>
              <a:t>Not good for long-distance communication</a:t>
            </a:r>
          </a:p>
          <a:p>
            <a:pPr lvl="1"/>
            <a:r>
              <a:rPr lang="en-US" altLang="ko-KR" dirty="0" err="1" smtClean="0"/>
              <a:t>Biphase</a:t>
            </a:r>
            <a:r>
              <a:rPr lang="en-US" altLang="ko-KR" dirty="0" smtClean="0"/>
              <a:t>: wide bandwidth</a:t>
            </a:r>
          </a:p>
          <a:p>
            <a:pPr lvl="1"/>
            <a:r>
              <a:rPr lang="en-US" altLang="ko-KR" dirty="0" smtClean="0"/>
              <a:t>Block coding + NRZ: DC component</a:t>
            </a:r>
          </a:p>
          <a:p>
            <a:pPr lvl="1"/>
            <a:r>
              <a:rPr lang="en-US" altLang="ko-KR" dirty="0" smtClean="0"/>
              <a:t>Bipolar AMI: long sequence of 0s upsets sync</a:t>
            </a:r>
          </a:p>
          <a:p>
            <a:r>
              <a:rPr lang="en-US" altLang="ko-KR" dirty="0" smtClean="0"/>
              <a:t>Need a solution that </a:t>
            </a:r>
          </a:p>
          <a:p>
            <a:pPr lvl="1"/>
            <a:r>
              <a:rPr lang="en-US" altLang="ko-KR" dirty="0" smtClean="0"/>
              <a:t>Does not increase number of bits (</a:t>
            </a:r>
            <a:r>
              <a:rPr lang="en-US" altLang="ko-KR" dirty="0" smtClean="0">
                <a:sym typeface="Symbol" panose="05050102010706020507" pitchFamily="18" charset="2"/>
              </a:rPr>
              <a:t> block coding)</a:t>
            </a:r>
            <a:endParaRPr lang="en-US" altLang="ko-KR" dirty="0" smtClean="0"/>
          </a:p>
          <a:p>
            <a:pPr lvl="1"/>
            <a:r>
              <a:rPr lang="en-US" altLang="ko-KR" dirty="0" smtClean="0"/>
              <a:t>Provides sync</a:t>
            </a:r>
          </a:p>
          <a:p>
            <a:r>
              <a:rPr lang="en-US" altLang="ko-KR" dirty="0" smtClean="0"/>
              <a:t>Substitute long zero-level pulses with a combination of other levels</a:t>
            </a:r>
            <a:endParaRPr lang="ko-KR" altLang="en-US" dirty="0"/>
          </a:p>
        </p:txBody>
      </p:sp>
      <p:sp>
        <p:nvSpPr>
          <p:cNvPr id="2" name="슬라이드 번호 개체 틀 1"/>
          <p:cNvSpPr>
            <a:spLocks noGrp="1"/>
          </p:cNvSpPr>
          <p:nvPr>
            <p:ph type="sldNum" sz="quarter" idx="10"/>
          </p:nvPr>
        </p:nvSpPr>
        <p:spPr/>
        <p:txBody>
          <a:bodyPr/>
          <a:lstStyle/>
          <a:p>
            <a:r>
              <a:rPr lang="en-US" altLang="ko-KR" smtClean="0"/>
              <a:t>4.</a:t>
            </a:r>
            <a:fld id="{389D62BA-4885-46E4-B885-F582EF5E6E6F}" type="slidenum">
              <a:rPr lang="en-US" altLang="ko-KR" smtClean="0"/>
              <a:pPr/>
              <a:t>43</a:t>
            </a:fld>
            <a:endParaRPr lang="en-US" altLang="ko-KR"/>
          </a:p>
        </p:txBody>
      </p:sp>
    </p:spTree>
    <p:extLst>
      <p:ext uri="{BB962C8B-B14F-4D97-AF65-F5344CB8AC3E}">
        <p14:creationId xmlns:p14="http://schemas.microsoft.com/office/powerpoint/2010/main" val="28087320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07B0BDC7-EB6A-48AC-94C1-8BEF1A8C5996}" type="slidenum">
              <a:rPr lang="en-US" altLang="ko-KR" sz="1200" i="0">
                <a:latin typeface="Arial" panose="020B0604020202020204" pitchFamily="34" charset="0"/>
              </a:rPr>
              <a:pPr eaLnBrk="1" hangingPunct="1"/>
              <a:t>44</a:t>
            </a:fld>
            <a:endParaRPr lang="en-US" altLang="ko-KR" sz="1200" i="0">
              <a:latin typeface="Arial" panose="020B0604020202020204" pitchFamily="34" charset="0"/>
            </a:endParaRPr>
          </a:p>
        </p:txBody>
      </p:sp>
      <p:sp>
        <p:nvSpPr>
          <p:cNvPr id="8294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4.18: </a:t>
            </a:r>
            <a:r>
              <a:rPr lang="en-US" altLang="ko-KR" sz="2000">
                <a:latin typeface="Times-BoldItalic"/>
                <a:ea typeface="굴림" panose="020B0600000101010101" pitchFamily="50" charset="-127"/>
              </a:rPr>
              <a:t>AMI used with scrambling</a:t>
            </a:r>
          </a:p>
        </p:txBody>
      </p:sp>
      <p:pic>
        <p:nvPicPr>
          <p:cNvPr id="399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438400"/>
            <a:ext cx="8005763" cy="206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wipe(left)">
                                      <p:cBhvr>
                                        <p:cTn id="7" dur="2250"/>
                                        <p:tgtEl>
                                          <p:spTgt spid="3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790576"/>
            <a:ext cx="8229600" cy="5335588"/>
          </a:xfrm>
        </p:spPr>
        <p:txBody>
          <a:bodyPr/>
          <a:lstStyle/>
          <a:p>
            <a:r>
              <a:rPr lang="en-US" altLang="ko-KR" dirty="0" smtClean="0"/>
              <a:t>Replace 8 consecutive 0s with 000VB0VB</a:t>
            </a:r>
          </a:p>
          <a:p>
            <a:r>
              <a:rPr lang="en-US" altLang="ko-KR" dirty="0" smtClean="0"/>
              <a:t>No DC component</a:t>
            </a:r>
            <a:endParaRPr lang="ko-KR" altLang="en-US" dirty="0"/>
          </a:p>
        </p:txBody>
      </p:sp>
      <p:sp>
        <p:nvSpPr>
          <p:cNvPr id="849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437928FC-331D-4191-985C-EBF83BCA7933}" type="slidenum">
              <a:rPr lang="en-US" altLang="ko-KR" sz="1200" i="0">
                <a:latin typeface="Arial" panose="020B0604020202020204" pitchFamily="34" charset="0"/>
              </a:rPr>
              <a:pPr eaLnBrk="1" hangingPunct="1"/>
              <a:t>45</a:t>
            </a:fld>
            <a:endParaRPr lang="en-US" altLang="ko-KR" sz="1200" i="0">
              <a:latin typeface="Arial" panose="020B0604020202020204" pitchFamily="34" charset="0"/>
            </a:endParaRPr>
          </a:p>
        </p:txBody>
      </p:sp>
      <p:sp>
        <p:nvSpPr>
          <p:cNvPr id="8499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4.19:  </a:t>
            </a:r>
            <a:r>
              <a:rPr lang="en-US" altLang="ko-KR" sz="2000">
                <a:latin typeface="Times-BoldItalic"/>
                <a:ea typeface="굴림" panose="020B0600000101010101" pitchFamily="50" charset="-127"/>
              </a:rPr>
              <a:t>Two cases of B8ZS scrambling technique</a:t>
            </a:r>
          </a:p>
        </p:txBody>
      </p:sp>
      <p:pic>
        <p:nvPicPr>
          <p:cNvPr id="4096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312987"/>
            <a:ext cx="4191000"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6706" y="4448175"/>
            <a:ext cx="4328369"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964"/>
                                        </p:tgtEl>
                                        <p:attrNameLst>
                                          <p:attrName>style.visibility</p:attrName>
                                        </p:attrNameLst>
                                      </p:cBhvr>
                                      <p:to>
                                        <p:strVal val="visible"/>
                                      </p:to>
                                    </p:set>
                                    <p:animEffect transition="in" filter="wipe(left)">
                                      <p:cBhvr>
                                        <p:cTn id="7" dur="500"/>
                                        <p:tgtEl>
                                          <p:spTgt spid="409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965"/>
                                        </p:tgtEl>
                                        <p:attrNameLst>
                                          <p:attrName>style.visibility</p:attrName>
                                        </p:attrNameLst>
                                      </p:cBhvr>
                                      <p:to>
                                        <p:strVal val="visible"/>
                                      </p:to>
                                    </p:set>
                                    <p:animEffect transition="in" filter="wipe(left)">
                                      <p:cBhvr>
                                        <p:cTn id="12" dur="500"/>
                                        <p:tgtEl>
                                          <p:spTgt spid="40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914400"/>
            <a:ext cx="8229600" cy="5211763"/>
          </a:xfrm>
        </p:spPr>
        <p:txBody>
          <a:bodyPr/>
          <a:lstStyle/>
          <a:p>
            <a:r>
              <a:rPr lang="en-US" altLang="ko-KR" dirty="0" smtClean="0"/>
              <a:t>Replace 4 consecutive 0s with 000V or B00V</a:t>
            </a:r>
          </a:p>
          <a:p>
            <a:pPr lvl="1"/>
            <a:r>
              <a:rPr lang="en-US" altLang="ko-KR" dirty="0" smtClean="0"/>
              <a:t>000V: Odd # nonzero pulses after last substitution</a:t>
            </a:r>
          </a:p>
          <a:p>
            <a:pPr lvl="1"/>
            <a:r>
              <a:rPr lang="en-US" altLang="ko-KR" dirty="0" smtClean="0"/>
              <a:t>B00V: Even </a:t>
            </a:r>
            <a:endParaRPr lang="ko-KR" altLang="en-US" dirty="0"/>
          </a:p>
        </p:txBody>
      </p:sp>
      <p:sp>
        <p:nvSpPr>
          <p:cNvPr id="8704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5D1ECE5E-29A1-41BF-8060-B50DD6B245D8}" type="slidenum">
              <a:rPr lang="en-US" altLang="ko-KR" sz="1200" i="0">
                <a:latin typeface="Arial" panose="020B0604020202020204" pitchFamily="34" charset="0"/>
              </a:rPr>
              <a:pPr eaLnBrk="1" hangingPunct="1"/>
              <a:t>46</a:t>
            </a:fld>
            <a:endParaRPr lang="en-US" altLang="ko-KR" sz="1200" i="0">
              <a:latin typeface="Arial" panose="020B0604020202020204" pitchFamily="34" charset="0"/>
            </a:endParaRPr>
          </a:p>
        </p:txBody>
      </p:sp>
      <p:sp>
        <p:nvSpPr>
          <p:cNvPr id="8704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4.20:  </a:t>
            </a:r>
            <a:r>
              <a:rPr lang="en-US" altLang="ko-KR" sz="2000">
                <a:latin typeface="Times-BoldItalic"/>
                <a:ea typeface="굴림" panose="020B0600000101010101" pitchFamily="50" charset="-127"/>
              </a:rPr>
              <a:t>Different situations in HDB3 scrambling technique</a:t>
            </a:r>
          </a:p>
        </p:txBody>
      </p:sp>
      <p:pic>
        <p:nvPicPr>
          <p:cNvPr id="4198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788" y="2940050"/>
            <a:ext cx="7739062"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1988"/>
                                        </p:tgtEl>
                                        <p:attrNameLst>
                                          <p:attrName>style.visibility</p:attrName>
                                        </p:attrNameLst>
                                      </p:cBhvr>
                                      <p:to>
                                        <p:strVal val="visible"/>
                                      </p:to>
                                    </p:set>
                                    <p:animEffect transition="in" filter="wipe(left)">
                                      <p:cBhvr>
                                        <p:cTn id="7" dur="500"/>
                                        <p:tgtEl>
                                          <p:spTgt spid="4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8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5C5A042E-7D5B-47ED-A1DE-53301D55995D}" type="slidenum">
              <a:rPr lang="en-US" altLang="ko-KR" sz="1200" i="0">
                <a:latin typeface="Arial" panose="020B0604020202020204" pitchFamily="34" charset="0"/>
              </a:rPr>
              <a:pPr eaLnBrk="1" hangingPunct="1"/>
              <a:t>47</a:t>
            </a:fld>
            <a:endParaRPr lang="en-US" altLang="ko-KR" sz="1200" i="0">
              <a:latin typeface="Arial" panose="020B0604020202020204" pitchFamily="34" charset="0"/>
            </a:endParaRPr>
          </a:p>
        </p:txBody>
      </p:sp>
      <p:sp>
        <p:nvSpPr>
          <p:cNvPr id="913410"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3411" name="Text Box 3"/>
          <p:cNvSpPr txBox="1">
            <a:spLocks noChangeArrowheads="1"/>
          </p:cNvSpPr>
          <p:nvPr/>
        </p:nvSpPr>
        <p:spPr bwMode="auto">
          <a:xfrm>
            <a:off x="228600" y="406400"/>
            <a:ext cx="8293100" cy="579438"/>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4-2   ANALOG-TO-DIGITAL CONVERSION</a:t>
            </a:r>
          </a:p>
        </p:txBody>
      </p:sp>
      <p:sp>
        <p:nvSpPr>
          <p:cNvPr id="89092"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28678" name="Rectangle 7"/>
          <p:cNvSpPr>
            <a:spLocks noChangeArrowheads="1"/>
          </p:cNvSpPr>
          <p:nvPr/>
        </p:nvSpPr>
        <p:spPr bwMode="auto">
          <a:xfrm>
            <a:off x="152400" y="1689100"/>
            <a:ext cx="8839200" cy="4478338"/>
          </a:xfrm>
          <a:prstGeom prst="rect">
            <a:avLst/>
          </a:prstGeom>
          <a:noFill/>
          <a:ln>
            <a:noFill/>
          </a:ln>
          <a:extLst/>
        </p:spPr>
        <p:txBody>
          <a:bodyPr>
            <a:spAutoFit/>
          </a:bodyPr>
          <a:lstStyle/>
          <a:p>
            <a:pPr algn="just" eaLnBrk="0" hangingPunct="0">
              <a:defRPr/>
            </a:pPr>
            <a:r>
              <a:rPr lang="en-US" dirty="0">
                <a:effectLst>
                  <a:outerShdw blurRad="38100" dist="38100" dir="2700000" algn="tl">
                    <a:srgbClr val="000000">
                      <a:alpha val="43137"/>
                    </a:srgbClr>
                  </a:outerShdw>
                </a:effectLst>
                <a:latin typeface="Times New Roman" pitchFamily="18" charset="0"/>
              </a:rPr>
              <a:t>The techniques described in Section 4.1 convert digital data to digital signals. Sometimes, however, we have an analog signal such as one created by a microphone or camera. We have seen in Chapter 3 that a digital signal is superior to an analog signal. The tendency today is to change an analog signal to digital data. In this section we describe two techniques, pulse code modulation and delta modulation.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F7385E6C-6B75-4F78-B95F-F36254FF7E18}" type="slidenum">
              <a:rPr lang="en-US" altLang="ko-KR" sz="1200" i="0">
                <a:latin typeface="Arial" panose="020B0604020202020204" pitchFamily="34" charset="0"/>
              </a:rPr>
              <a:pPr eaLnBrk="1" hangingPunct="1"/>
              <a:t>48</a:t>
            </a:fld>
            <a:endParaRPr lang="en-US" altLang="ko-KR" sz="1200" i="0">
              <a:latin typeface="Arial" panose="020B0604020202020204" pitchFamily="34" charset="0"/>
            </a:endParaRPr>
          </a:p>
        </p:txBody>
      </p:sp>
      <p:sp>
        <p:nvSpPr>
          <p:cNvPr id="9113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113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114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114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114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114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114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71818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4.2.1  Pulse Code Modulation (PCM)</a:t>
            </a:r>
          </a:p>
        </p:txBody>
      </p:sp>
      <p:sp>
        <p:nvSpPr>
          <p:cNvPr id="91146" name="Rectangle 10"/>
          <p:cNvSpPr>
            <a:spLocks noChangeArrowheads="1"/>
          </p:cNvSpPr>
          <p:nvPr/>
        </p:nvSpPr>
        <p:spPr bwMode="auto">
          <a:xfrm>
            <a:off x="381000" y="1293813"/>
            <a:ext cx="7924800" cy="1800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most common technique to change an analog signal to digital data (digitization) is called pulse code modulation (PCM). A PCM encoder has three processes, as shown in Figure 4.24.</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EA0785B5-D09F-402F-8125-20E9F4479484}" type="slidenum">
              <a:rPr lang="en-US" altLang="ko-KR" sz="1200" i="0">
                <a:latin typeface="Arial" panose="020B0604020202020204" pitchFamily="34" charset="0"/>
              </a:rPr>
              <a:pPr eaLnBrk="1" hangingPunct="1"/>
              <a:t>49</a:t>
            </a:fld>
            <a:endParaRPr lang="en-US" altLang="ko-KR" sz="1200" i="0">
              <a:latin typeface="Arial" panose="020B0604020202020204" pitchFamily="34" charset="0"/>
            </a:endParaRPr>
          </a:p>
        </p:txBody>
      </p:sp>
      <p:sp>
        <p:nvSpPr>
          <p:cNvPr id="93186" name="Rectangle 14"/>
          <p:cNvSpPr>
            <a:spLocks noChangeArrowheads="1"/>
          </p:cNvSpPr>
          <p:nvPr/>
        </p:nvSpPr>
        <p:spPr bwMode="auto">
          <a:xfrm>
            <a:off x="76200" y="-20638"/>
            <a:ext cx="8153400" cy="4000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4.21:  </a:t>
            </a:r>
            <a:r>
              <a:rPr lang="en-US" altLang="ko-KR" sz="2000">
                <a:latin typeface="Times-BoldItalic"/>
                <a:ea typeface="굴림" panose="020B0600000101010101" pitchFamily="50" charset="-127"/>
              </a:rPr>
              <a:t>Components of PCM encoder</a:t>
            </a:r>
          </a:p>
        </p:txBody>
      </p:sp>
      <p:pic>
        <p:nvPicPr>
          <p:cNvPr id="122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75" y="2422525"/>
            <a:ext cx="1927225"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5375" y="2895600"/>
            <a:ext cx="12414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2422525"/>
            <a:ext cx="5029200"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3886200" y="1255713"/>
            <a:ext cx="2781300" cy="1792287"/>
            <a:chOff x="3886200" y="685800"/>
            <a:chExt cx="2780721" cy="1792800"/>
          </a:xfrm>
        </p:grpSpPr>
        <p:pic>
          <p:nvPicPr>
            <p:cNvPr id="93194"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6200" y="685800"/>
              <a:ext cx="2780721" cy="72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5"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2600" y="1371600"/>
              <a:ext cx="36000" cy="110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3"/>
          <p:cNvGrpSpPr>
            <a:grpSpLocks/>
          </p:cNvGrpSpPr>
          <p:nvPr/>
        </p:nvGrpSpPr>
        <p:grpSpPr bwMode="auto">
          <a:xfrm>
            <a:off x="3040063" y="3170238"/>
            <a:ext cx="2446337" cy="1744662"/>
            <a:chOff x="3039366" y="3170404"/>
            <a:chExt cx="2447034" cy="1744530"/>
          </a:xfrm>
        </p:grpSpPr>
        <p:pic>
          <p:nvPicPr>
            <p:cNvPr id="93192"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39366" y="4191000"/>
              <a:ext cx="2447034" cy="72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3"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0" y="3170404"/>
              <a:ext cx="36000" cy="110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3" presetClass="entr" presetSubtype="16" fill="hold" nodeType="clickEffect">
                                  <p:stCondLst>
                                    <p:cond delay="0"/>
                                  </p:stCondLst>
                                  <p:childTnLst>
                                    <p:set>
                                      <p:cBhvr>
                                        <p:cTn id="10" dur="1" fill="hold">
                                          <p:stCondLst>
                                            <p:cond delay="0"/>
                                          </p:stCondLst>
                                        </p:cTn>
                                        <p:tgtEl>
                                          <p:spTgt spid="12293"/>
                                        </p:tgtEl>
                                        <p:attrNameLst>
                                          <p:attrName>style.visibility</p:attrName>
                                        </p:attrNameLst>
                                      </p:cBhvr>
                                      <p:to>
                                        <p:strVal val="visible"/>
                                      </p:to>
                                    </p:set>
                                    <p:anim calcmode="lin" valueType="num">
                                      <p:cBhvr>
                                        <p:cTn id="11" dur="500" fill="hold"/>
                                        <p:tgtEl>
                                          <p:spTgt spid="12293"/>
                                        </p:tgtEl>
                                        <p:attrNameLst>
                                          <p:attrName>ppt_w</p:attrName>
                                        </p:attrNameLst>
                                      </p:cBhvr>
                                      <p:tavLst>
                                        <p:tav tm="0">
                                          <p:val>
                                            <p:fltVal val="0"/>
                                          </p:val>
                                        </p:tav>
                                        <p:tav tm="100000">
                                          <p:val>
                                            <p:strVal val="#ppt_w"/>
                                          </p:val>
                                        </p:tav>
                                      </p:tavLst>
                                    </p:anim>
                                    <p:anim calcmode="lin" valueType="num">
                                      <p:cBhvr>
                                        <p:cTn id="12" dur="500" fill="hold"/>
                                        <p:tgtEl>
                                          <p:spTgt spid="12293"/>
                                        </p:tgtEl>
                                        <p:attrNameLst>
                                          <p:attrName>ppt_h</p:attrName>
                                        </p:attrNameLst>
                                      </p:cBhvr>
                                      <p:tavLst>
                                        <p:tav tm="0">
                                          <p:val>
                                            <p:fltVal val="0"/>
                                          </p:val>
                                        </p:tav>
                                        <p:tav tm="100000">
                                          <p:val>
                                            <p:strVal val="#ppt_h"/>
                                          </p:val>
                                        </p:tav>
                                      </p:tavLst>
                                    </p:anim>
                                    <p:animEffect transition="in" filter="fade">
                                      <p:cBhvr>
                                        <p:cTn id="13" dur="500"/>
                                        <p:tgtEl>
                                          <p:spTgt spid="1229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16"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16"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16" fill="hold" nodeType="clickEffect">
                                  <p:stCondLst>
                                    <p:cond delay="0"/>
                                  </p:stCondLst>
                                  <p:childTnLst>
                                    <p:set>
                                      <p:cBhvr>
                                        <p:cTn id="31" dur="1" fill="hold">
                                          <p:stCondLst>
                                            <p:cond delay="0"/>
                                          </p:stCondLst>
                                        </p:cTn>
                                        <p:tgtEl>
                                          <p:spTgt spid="12294"/>
                                        </p:tgtEl>
                                        <p:attrNameLst>
                                          <p:attrName>style.visibility</p:attrName>
                                        </p:attrNameLst>
                                      </p:cBhvr>
                                      <p:to>
                                        <p:strVal val="visible"/>
                                      </p:to>
                                    </p:set>
                                    <p:anim calcmode="lin" valueType="num">
                                      <p:cBhvr>
                                        <p:cTn id="32" dur="500" fill="hold"/>
                                        <p:tgtEl>
                                          <p:spTgt spid="12294"/>
                                        </p:tgtEl>
                                        <p:attrNameLst>
                                          <p:attrName>ppt_w</p:attrName>
                                        </p:attrNameLst>
                                      </p:cBhvr>
                                      <p:tavLst>
                                        <p:tav tm="0">
                                          <p:val>
                                            <p:fltVal val="0"/>
                                          </p:val>
                                        </p:tav>
                                        <p:tav tm="100000">
                                          <p:val>
                                            <p:strVal val="#ppt_w"/>
                                          </p:val>
                                        </p:tav>
                                      </p:tavLst>
                                    </p:anim>
                                    <p:anim calcmode="lin" valueType="num">
                                      <p:cBhvr>
                                        <p:cTn id="33" dur="500" fill="hold"/>
                                        <p:tgtEl>
                                          <p:spTgt spid="12294"/>
                                        </p:tgtEl>
                                        <p:attrNameLst>
                                          <p:attrName>ppt_h</p:attrName>
                                        </p:attrNameLst>
                                      </p:cBhvr>
                                      <p:tavLst>
                                        <p:tav tm="0">
                                          <p:val>
                                            <p:fltVal val="0"/>
                                          </p:val>
                                        </p:tav>
                                        <p:tav tm="100000">
                                          <p:val>
                                            <p:strVal val="#ppt_h"/>
                                          </p:val>
                                        </p:tav>
                                      </p:tavLst>
                                    </p:anim>
                                    <p:animEffect transition="in" filter="fade">
                                      <p:cBhvr>
                                        <p:cTn id="34" dur="500"/>
                                        <p:tgtEl>
                                          <p:spTgt spid="12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내용 개체 틀 2"/>
              <p:cNvSpPr>
                <a:spLocks noGrp="1"/>
              </p:cNvSpPr>
              <p:nvPr>
                <p:ph idx="1"/>
              </p:nvPr>
            </p:nvSpPr>
            <p:spPr/>
            <p:txBody>
              <a:bodyPr/>
              <a:lstStyle/>
              <a:p>
                <a:r>
                  <a:rPr lang="en-US" altLang="ko-KR" dirty="0" smtClean="0"/>
                  <a:t>                               </a:t>
                </a:r>
              </a:p>
              <a:p>
                <a:endParaRPr lang="en-US" altLang="ko-KR" dirty="0"/>
              </a:p>
              <a:p>
                <a:endParaRPr lang="en-US" altLang="ko-KR" dirty="0" smtClean="0"/>
              </a:p>
              <a:p>
                <a:endParaRPr lang="en-US" altLang="ko-KR" dirty="0"/>
              </a:p>
              <a:p>
                <a:endParaRPr lang="en-US" altLang="ko-KR" dirty="0" smtClean="0"/>
              </a:p>
              <a:p>
                <a:r>
                  <a:rPr lang="en-US" altLang="ko-KR" dirty="0" smtClean="0"/>
                  <a:t>Sampling frequency (rate): </a:t>
                </a:r>
                <a14:m>
                  <m:oMath xmlns:m="http://schemas.openxmlformats.org/officeDocument/2006/math">
                    <m:sSub>
                      <m:sSubPr>
                        <m:ctrlPr>
                          <a:rPr lang="en-US" altLang="ko-KR" i="1" smtClean="0">
                            <a:latin typeface="Cambria Math" panose="02040503050406030204" pitchFamily="18" charset="0"/>
                          </a:rPr>
                        </m:ctrlPr>
                      </m:sSubPr>
                      <m:e>
                        <m:r>
                          <a:rPr lang="en-US" altLang="ko-KR" b="0" i="1" smtClean="0">
                            <a:latin typeface="Cambria Math" panose="02040503050406030204" pitchFamily="18" charset="0"/>
                          </a:rPr>
                          <m:t>𝑓</m:t>
                        </m:r>
                      </m:e>
                      <m:sub>
                        <m:r>
                          <a:rPr lang="en-US" altLang="ko-KR" b="0" i="1" smtClean="0">
                            <a:latin typeface="Cambria Math" panose="02040503050406030204" pitchFamily="18" charset="0"/>
                          </a:rPr>
                          <m:t>𝑠</m:t>
                        </m:r>
                      </m:sub>
                    </m:sSub>
                    <m:r>
                      <a:rPr lang="en-US" altLang="ko-KR" b="0" i="1" smtClean="0">
                        <a:latin typeface="Cambria Math" panose="02040503050406030204" pitchFamily="18" charset="0"/>
                      </a:rPr>
                      <m:t>=</m:t>
                    </m:r>
                    <m:f>
                      <m:fPr>
                        <m:ctrlPr>
                          <a:rPr lang="en-US" altLang="ko-KR" i="1" smtClean="0">
                            <a:latin typeface="Cambria Math" panose="02040503050406030204" pitchFamily="18" charset="0"/>
                          </a:rPr>
                        </m:ctrlPr>
                      </m:fPr>
                      <m:num>
                        <m:r>
                          <a:rPr lang="en-US" altLang="ko-KR" b="0" i="1" smtClean="0">
                            <a:latin typeface="Cambria Math" panose="02040503050406030204" pitchFamily="18" charset="0"/>
                          </a:rPr>
                          <m:t>1</m:t>
                        </m:r>
                      </m:num>
                      <m:den>
                        <m:sSub>
                          <m:sSubPr>
                            <m:ctrlPr>
                              <a:rPr lang="en-US" altLang="ko-KR" i="1" smtClean="0">
                                <a:latin typeface="Cambria Math" panose="02040503050406030204" pitchFamily="18" charset="0"/>
                              </a:rPr>
                            </m:ctrlPr>
                          </m:sSubPr>
                          <m:e>
                            <m:r>
                              <a:rPr lang="en-US" altLang="ko-KR" b="0" i="1" smtClean="0">
                                <a:latin typeface="Cambria Math" panose="02040503050406030204" pitchFamily="18" charset="0"/>
                              </a:rPr>
                              <m:t>𝑇</m:t>
                            </m:r>
                          </m:e>
                          <m:sub>
                            <m:r>
                              <a:rPr lang="en-US" altLang="ko-KR" b="0" i="1" smtClean="0">
                                <a:latin typeface="Cambria Math" panose="02040503050406030204" pitchFamily="18" charset="0"/>
                              </a:rPr>
                              <m:t>𝑠</m:t>
                            </m:r>
                          </m:sub>
                        </m:sSub>
                      </m:den>
                    </m:f>
                  </m:oMath>
                </a14:m>
                <a:endParaRPr lang="ko-KR" altLang="en-US" dirty="0"/>
              </a:p>
            </p:txBody>
          </p:sp>
        </mc:Choice>
        <mc:Fallback>
          <p:sp>
            <p:nvSpPr>
              <p:cNvPr id="3" name="내용 개체 틀 2"/>
              <p:cNvSpPr>
                <a:spLocks noGrp="1" noRot="1" noChangeAspect="1" noMove="1" noResize="1" noEditPoints="1" noAdjustHandles="1" noChangeArrowheads="1" noChangeShapeType="1" noTextEdit="1"/>
              </p:cNvSpPr>
              <p:nvPr>
                <p:ph idx="1"/>
              </p:nvPr>
            </p:nvSpPr>
            <p:spPr>
              <a:blipFill>
                <a:blip r:embed="rId3"/>
                <a:stretch>
                  <a:fillRect l="-519"/>
                </a:stretch>
              </a:blipFill>
            </p:spPr>
            <p:txBody>
              <a:bodyPr/>
              <a:lstStyle/>
              <a:p>
                <a:r>
                  <a:rPr lang="ko-KR" altLang="en-US">
                    <a:noFill/>
                  </a:rPr>
                  <a:t> </a:t>
                </a:r>
              </a:p>
            </p:txBody>
          </p:sp>
        </mc:Fallback>
      </mc:AlternateContent>
      <p:sp>
        <p:nvSpPr>
          <p:cNvPr id="952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602EB579-EDE5-482A-B4EF-A0A81FE7B376}" type="slidenum">
              <a:rPr lang="en-US" altLang="ko-KR" sz="1200" i="0">
                <a:latin typeface="Arial" panose="020B0604020202020204" pitchFamily="34" charset="0"/>
              </a:rPr>
              <a:pPr eaLnBrk="1" hangingPunct="1"/>
              <a:t>50</a:t>
            </a:fld>
            <a:endParaRPr lang="en-US" altLang="ko-KR" sz="1200" i="0">
              <a:latin typeface="Arial" panose="020B0604020202020204" pitchFamily="34" charset="0"/>
            </a:endParaRPr>
          </a:p>
        </p:txBody>
      </p:sp>
      <p:sp>
        <p:nvSpPr>
          <p:cNvPr id="95234" name="Rectangle 14"/>
          <p:cNvSpPr>
            <a:spLocks noChangeArrowheads="1"/>
          </p:cNvSpPr>
          <p:nvPr/>
        </p:nvSpPr>
        <p:spPr bwMode="auto">
          <a:xfrm>
            <a:off x="152400" y="133350"/>
            <a:ext cx="88392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4.22:  </a:t>
            </a:r>
            <a:r>
              <a:rPr lang="en-US" altLang="ko-KR" sz="2000">
                <a:latin typeface="Times-BoldItalic"/>
                <a:ea typeface="굴림" panose="020B0600000101010101" pitchFamily="50" charset="-127"/>
              </a:rPr>
              <a:t>Three different sampling methods for PCM</a:t>
            </a:r>
          </a:p>
        </p:txBody>
      </p:sp>
      <p:pic>
        <p:nvPicPr>
          <p:cNvPr id="4506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7550" y="1262062"/>
            <a:ext cx="2628900"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0462" y="1185863"/>
            <a:ext cx="2628900"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438" y="1185862"/>
            <a:ext cx="2628900"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5062"/>
                                        </p:tgtEl>
                                        <p:attrNameLst>
                                          <p:attrName>style.visibility</p:attrName>
                                        </p:attrNameLst>
                                      </p:cBhvr>
                                      <p:to>
                                        <p:strVal val="visible"/>
                                      </p:to>
                                    </p:set>
                                    <p:anim calcmode="lin" valueType="num">
                                      <p:cBhvr>
                                        <p:cTn id="7" dur="500" fill="hold"/>
                                        <p:tgtEl>
                                          <p:spTgt spid="45062"/>
                                        </p:tgtEl>
                                        <p:attrNameLst>
                                          <p:attrName>ppt_w</p:attrName>
                                        </p:attrNameLst>
                                      </p:cBhvr>
                                      <p:tavLst>
                                        <p:tav tm="0">
                                          <p:val>
                                            <p:fltVal val="0"/>
                                          </p:val>
                                        </p:tav>
                                        <p:tav tm="100000">
                                          <p:val>
                                            <p:strVal val="#ppt_w"/>
                                          </p:val>
                                        </p:tav>
                                      </p:tavLst>
                                    </p:anim>
                                    <p:anim calcmode="lin" valueType="num">
                                      <p:cBhvr>
                                        <p:cTn id="8" dur="500" fill="hold"/>
                                        <p:tgtEl>
                                          <p:spTgt spid="45062"/>
                                        </p:tgtEl>
                                        <p:attrNameLst>
                                          <p:attrName>ppt_h</p:attrName>
                                        </p:attrNameLst>
                                      </p:cBhvr>
                                      <p:tavLst>
                                        <p:tav tm="0">
                                          <p:val>
                                            <p:fltVal val="0"/>
                                          </p:val>
                                        </p:tav>
                                        <p:tav tm="100000">
                                          <p:val>
                                            <p:strVal val="#ppt_h"/>
                                          </p:val>
                                        </p:tav>
                                      </p:tavLst>
                                    </p:anim>
                                    <p:animEffect transition="in" filter="fade">
                                      <p:cBhvr>
                                        <p:cTn id="9" dur="500"/>
                                        <p:tgtEl>
                                          <p:spTgt spid="4506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nodeType="clickEffect">
                                  <p:stCondLst>
                                    <p:cond delay="0"/>
                                  </p:stCondLst>
                                  <p:childTnLst>
                                    <p:set>
                                      <p:cBhvr>
                                        <p:cTn id="13" dur="1" fill="hold">
                                          <p:stCondLst>
                                            <p:cond delay="0"/>
                                          </p:stCondLst>
                                        </p:cTn>
                                        <p:tgtEl>
                                          <p:spTgt spid="45060"/>
                                        </p:tgtEl>
                                        <p:attrNameLst>
                                          <p:attrName>style.visibility</p:attrName>
                                        </p:attrNameLst>
                                      </p:cBhvr>
                                      <p:to>
                                        <p:strVal val="visible"/>
                                      </p:to>
                                    </p:set>
                                    <p:anim calcmode="lin" valueType="num">
                                      <p:cBhvr>
                                        <p:cTn id="14" dur="500" fill="hold"/>
                                        <p:tgtEl>
                                          <p:spTgt spid="45060"/>
                                        </p:tgtEl>
                                        <p:attrNameLst>
                                          <p:attrName>ppt_w</p:attrName>
                                        </p:attrNameLst>
                                      </p:cBhvr>
                                      <p:tavLst>
                                        <p:tav tm="0">
                                          <p:val>
                                            <p:fltVal val="0"/>
                                          </p:val>
                                        </p:tav>
                                        <p:tav tm="100000">
                                          <p:val>
                                            <p:strVal val="#ppt_w"/>
                                          </p:val>
                                        </p:tav>
                                      </p:tavLst>
                                    </p:anim>
                                    <p:anim calcmode="lin" valueType="num">
                                      <p:cBhvr>
                                        <p:cTn id="15" dur="500" fill="hold"/>
                                        <p:tgtEl>
                                          <p:spTgt spid="45060"/>
                                        </p:tgtEl>
                                        <p:attrNameLst>
                                          <p:attrName>ppt_h</p:attrName>
                                        </p:attrNameLst>
                                      </p:cBhvr>
                                      <p:tavLst>
                                        <p:tav tm="0">
                                          <p:val>
                                            <p:fltVal val="0"/>
                                          </p:val>
                                        </p:tav>
                                        <p:tav tm="100000">
                                          <p:val>
                                            <p:strVal val="#ppt_h"/>
                                          </p:val>
                                        </p:tav>
                                      </p:tavLst>
                                    </p:anim>
                                    <p:animEffect transition="in" filter="fade">
                                      <p:cBhvr>
                                        <p:cTn id="16" dur="500"/>
                                        <p:tgtEl>
                                          <p:spTgt spid="4506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nodeType="clickEffect">
                                  <p:stCondLst>
                                    <p:cond delay="0"/>
                                  </p:stCondLst>
                                  <p:childTnLst>
                                    <p:set>
                                      <p:cBhvr>
                                        <p:cTn id="20" dur="1" fill="hold">
                                          <p:stCondLst>
                                            <p:cond delay="0"/>
                                          </p:stCondLst>
                                        </p:cTn>
                                        <p:tgtEl>
                                          <p:spTgt spid="45061"/>
                                        </p:tgtEl>
                                        <p:attrNameLst>
                                          <p:attrName>style.visibility</p:attrName>
                                        </p:attrNameLst>
                                      </p:cBhvr>
                                      <p:to>
                                        <p:strVal val="visible"/>
                                      </p:to>
                                    </p:set>
                                    <p:anim calcmode="lin" valueType="num">
                                      <p:cBhvr>
                                        <p:cTn id="21" dur="500" fill="hold"/>
                                        <p:tgtEl>
                                          <p:spTgt spid="45061"/>
                                        </p:tgtEl>
                                        <p:attrNameLst>
                                          <p:attrName>ppt_w</p:attrName>
                                        </p:attrNameLst>
                                      </p:cBhvr>
                                      <p:tavLst>
                                        <p:tav tm="0">
                                          <p:val>
                                            <p:fltVal val="0"/>
                                          </p:val>
                                        </p:tav>
                                        <p:tav tm="100000">
                                          <p:val>
                                            <p:strVal val="#ppt_w"/>
                                          </p:val>
                                        </p:tav>
                                      </p:tavLst>
                                    </p:anim>
                                    <p:anim calcmode="lin" valueType="num">
                                      <p:cBhvr>
                                        <p:cTn id="22" dur="500" fill="hold"/>
                                        <p:tgtEl>
                                          <p:spTgt spid="45061"/>
                                        </p:tgtEl>
                                        <p:attrNameLst>
                                          <p:attrName>ppt_h</p:attrName>
                                        </p:attrNameLst>
                                      </p:cBhvr>
                                      <p:tavLst>
                                        <p:tav tm="0">
                                          <p:val>
                                            <p:fltVal val="0"/>
                                          </p:val>
                                        </p:tav>
                                        <p:tav tm="100000">
                                          <p:val>
                                            <p:strVal val="#ppt_h"/>
                                          </p:val>
                                        </p:tav>
                                      </p:tavLst>
                                    </p:anim>
                                    <p:animEffect transition="in" filter="fade">
                                      <p:cBhvr>
                                        <p:cTn id="23" dur="500"/>
                                        <p:tgtEl>
                                          <p:spTgt spid="45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CBB45B96-3A11-46BE-B033-8C3C4F705680}" type="slidenum">
              <a:rPr lang="en-US" altLang="ko-KR" sz="1200" i="0">
                <a:latin typeface="Arial" panose="020B0604020202020204" pitchFamily="34" charset="0"/>
              </a:rPr>
              <a:pPr eaLnBrk="1" hangingPunct="1"/>
              <a:t>51</a:t>
            </a:fld>
            <a:endParaRPr lang="en-US" altLang="ko-KR" sz="1200" i="0">
              <a:latin typeface="Arial" panose="020B0604020202020204" pitchFamily="34" charset="0"/>
            </a:endParaRPr>
          </a:p>
        </p:txBody>
      </p:sp>
      <p:sp>
        <p:nvSpPr>
          <p:cNvPr id="101378" name="Rectangle 14"/>
          <p:cNvSpPr>
            <a:spLocks noChangeArrowheads="1"/>
          </p:cNvSpPr>
          <p:nvPr/>
        </p:nvSpPr>
        <p:spPr bwMode="auto">
          <a:xfrm>
            <a:off x="152400" y="133350"/>
            <a:ext cx="88392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4.23:  </a:t>
            </a:r>
            <a:r>
              <a:rPr lang="en-US" altLang="ko-KR" sz="2000">
                <a:latin typeface="Times-BoldItalic"/>
                <a:ea typeface="굴림" panose="020B0600000101010101" pitchFamily="50" charset="-127"/>
              </a:rPr>
              <a:t>Nyquist sampling rate for low-pass and bandpass signals</a:t>
            </a:r>
          </a:p>
        </p:txBody>
      </p:sp>
      <p:pic>
        <p:nvPicPr>
          <p:cNvPr id="4608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90600"/>
            <a:ext cx="63246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3962400"/>
            <a:ext cx="5387975"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animEffect transition="in" filter="wipe(left)">
                                      <p:cBhvr>
                                        <p:cTn id="7" dur="500"/>
                                        <p:tgtEl>
                                          <p:spTgt spid="460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6085"/>
                                        </p:tgtEl>
                                        <p:attrNameLst>
                                          <p:attrName>style.visibility</p:attrName>
                                        </p:attrNameLst>
                                      </p:cBhvr>
                                      <p:to>
                                        <p:strVal val="visible"/>
                                      </p:to>
                                    </p:set>
                                    <p:animEffect transition="in" filter="wipe(left)">
                                      <p:cBhvr>
                                        <p:cTn id="12" dur="500"/>
                                        <p:tgtEl>
                                          <p:spTgt spid="46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Sampling Rate</a:t>
            </a:r>
            <a:endParaRPr lang="ko-KR" altLang="en-US" dirty="0"/>
          </a:p>
        </p:txBody>
      </p:sp>
      <p:sp>
        <p:nvSpPr>
          <p:cNvPr id="4" name="내용 개체 틀 3"/>
          <p:cNvSpPr>
            <a:spLocks noGrp="1"/>
          </p:cNvSpPr>
          <p:nvPr>
            <p:ph idx="1"/>
          </p:nvPr>
        </p:nvSpPr>
        <p:spPr/>
        <p:txBody>
          <a:bodyPr/>
          <a:lstStyle/>
          <a:p>
            <a:r>
              <a:rPr lang="en-US" altLang="ko-KR" dirty="0" smtClean="0"/>
              <a:t>(</a:t>
            </a:r>
            <a:r>
              <a:rPr lang="en-US" altLang="ko-KR" dirty="0" err="1" smtClean="0"/>
              <a:t>Nyquist</a:t>
            </a:r>
            <a:r>
              <a:rPr lang="en-US" altLang="ko-KR" dirty="0" smtClean="0"/>
              <a:t>) To reproduce the original analog signal, one necessary condition is that the sampling rate be at least twice the </a:t>
            </a:r>
            <a:r>
              <a:rPr lang="en-US" altLang="ko-KR" u="sng" dirty="0" smtClean="0"/>
              <a:t>highest frequency</a:t>
            </a:r>
            <a:r>
              <a:rPr lang="en-US" altLang="ko-KR" dirty="0" smtClean="0"/>
              <a:t> in the original signal</a:t>
            </a:r>
          </a:p>
          <a:p>
            <a:pPr lvl="1"/>
            <a:r>
              <a:rPr lang="en-US" altLang="ko-KR" dirty="0" smtClean="0"/>
              <a:t>Not the bandwidth</a:t>
            </a:r>
          </a:p>
        </p:txBody>
      </p:sp>
      <p:sp>
        <p:nvSpPr>
          <p:cNvPr id="2" name="슬라이드 번호 개체 틀 1"/>
          <p:cNvSpPr>
            <a:spLocks noGrp="1"/>
          </p:cNvSpPr>
          <p:nvPr>
            <p:ph type="sldNum" sz="quarter" idx="10"/>
          </p:nvPr>
        </p:nvSpPr>
        <p:spPr/>
        <p:txBody>
          <a:bodyPr/>
          <a:lstStyle/>
          <a:p>
            <a:r>
              <a:rPr lang="en-US" altLang="ko-KR" smtClean="0"/>
              <a:t>4.</a:t>
            </a:r>
            <a:fld id="{389D62BA-4885-46E4-B885-F582EF5E6E6F}" type="slidenum">
              <a:rPr lang="en-US" altLang="ko-KR" smtClean="0"/>
              <a:pPr/>
              <a:t>52</a:t>
            </a:fld>
            <a:endParaRPr lang="en-US" altLang="ko-KR"/>
          </a:p>
        </p:txBody>
      </p:sp>
    </p:spTree>
    <p:extLst>
      <p:ext uri="{BB962C8B-B14F-4D97-AF65-F5344CB8AC3E}">
        <p14:creationId xmlns:p14="http://schemas.microsoft.com/office/powerpoint/2010/main" val="42870828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Footer Placeholder 1"/>
          <p:cNvSpPr>
            <a:spLocks noGrp="1"/>
          </p:cNvSpPr>
          <p:nvPr>
            <p:ph type="ftr" sz="quarter" idx="4294967295"/>
          </p:nvPr>
        </p:nvSpPr>
        <p:spPr bwMode="auto">
          <a:xfrm>
            <a:off x="0" y="6400800"/>
            <a:ext cx="19050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endParaRPr lang="ko-KR" altLang="ko-KR" sz="1200" i="0">
              <a:latin typeface="Arial" panose="020B0604020202020204" pitchFamily="34" charset="0"/>
              <a:cs typeface="Arial" panose="020B0604020202020204" pitchFamily="34" charset="0"/>
            </a:endParaRPr>
          </a:p>
        </p:txBody>
      </p:sp>
      <p:sp>
        <p:nvSpPr>
          <p:cNvPr id="97283" name="Text Box 20"/>
          <p:cNvSpPr txBox="1">
            <a:spLocks noChangeArrowheads="1"/>
          </p:cNvSpPr>
          <p:nvPr/>
        </p:nvSpPr>
        <p:spPr bwMode="auto">
          <a:xfrm>
            <a:off x="76200" y="696913"/>
            <a:ext cx="8839200" cy="478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For an intuitive example of the Nyquist theorem, let us sample a simple sine wave at three sampling rates: f</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s</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 4f (2 times the Nyquist rate), f</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s</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 2f (Nyquist rate), and f</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s</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 f (one-half the Nyquist rate). Figure 4.24 shows the sampling and the subsequent recovery of the signal. It can be seen that sampling at the Nyquist rate can create a good approximation of the original sine wave (part a). Oversampling in part b can also create the same approximation, but it is redundant and unnecessary. Sampling below the Nyquist rate (part c) does not produce a signal that looks like the original sine wave.</a:t>
            </a:r>
          </a:p>
        </p:txBody>
      </p:sp>
      <p:grpSp>
        <p:nvGrpSpPr>
          <p:cNvPr id="97284" name="Group 23"/>
          <p:cNvGrpSpPr>
            <a:grpSpLocks/>
          </p:cNvGrpSpPr>
          <p:nvPr/>
        </p:nvGrpSpPr>
        <p:grpSpPr bwMode="auto">
          <a:xfrm>
            <a:off x="0" y="0"/>
            <a:ext cx="9144000" cy="609600"/>
            <a:chOff x="0" y="2448"/>
            <a:chExt cx="5760" cy="384"/>
          </a:xfrm>
        </p:grpSpPr>
        <p:sp>
          <p:nvSpPr>
            <p:cNvPr id="97285"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4.6</a:t>
              </a:r>
            </a:p>
          </p:txBody>
        </p:sp>
      </p:grpSp>
      <p:sp>
        <p:nvSpPr>
          <p:cNvPr id="97288"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33182005-72DD-40CF-9093-9829693CFFA9}" type="slidenum">
              <a:rPr lang="en-US" altLang="ko-KR" sz="1200" i="0">
                <a:latin typeface="Arial" panose="020B0604020202020204" pitchFamily="34" charset="0"/>
                <a:ea typeface="굴림" panose="020B0600000101010101" pitchFamily="50" charset="-127"/>
              </a:rPr>
              <a:pPr eaLnBrk="1" hangingPunct="1"/>
              <a:t>53</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E2C9F5C6-794A-4777-B355-E8A9A4FC5AC7}" type="slidenum">
              <a:rPr lang="en-US" altLang="ko-KR" sz="1200" i="0">
                <a:latin typeface="Arial" panose="020B0604020202020204" pitchFamily="34" charset="0"/>
              </a:rPr>
              <a:pPr eaLnBrk="1" hangingPunct="1"/>
              <a:t>54</a:t>
            </a:fld>
            <a:endParaRPr lang="en-US" altLang="ko-KR" sz="1200" i="0">
              <a:latin typeface="Arial" panose="020B0604020202020204" pitchFamily="34" charset="0"/>
            </a:endParaRPr>
          </a:p>
        </p:txBody>
      </p:sp>
      <p:sp>
        <p:nvSpPr>
          <p:cNvPr id="103426" name="Rectangle 14"/>
          <p:cNvSpPr>
            <a:spLocks noChangeArrowheads="1"/>
          </p:cNvSpPr>
          <p:nvPr/>
        </p:nvSpPr>
        <p:spPr bwMode="auto">
          <a:xfrm>
            <a:off x="125413" y="133350"/>
            <a:ext cx="88392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4.24:  </a:t>
            </a:r>
            <a:r>
              <a:rPr lang="en-US" altLang="ko-KR" sz="2000">
                <a:latin typeface="Times-BoldItalic"/>
                <a:ea typeface="굴림" panose="020B0600000101010101" pitchFamily="50" charset="-127"/>
              </a:rPr>
              <a:t>Recovery of a sine wave with different sampling rates.</a:t>
            </a: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425" y="782638"/>
            <a:ext cx="7543800" cy="167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250" y="2840038"/>
            <a:ext cx="7550150"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425" y="4821238"/>
            <a:ext cx="7543800"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wipe(left)">
                                      <p:cBhvr>
                                        <p:cTn id="7" dur="5000"/>
                                        <p:tgtEl>
                                          <p:spTgt spid="81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196"/>
                                        </p:tgtEl>
                                        <p:attrNameLst>
                                          <p:attrName>style.visibility</p:attrName>
                                        </p:attrNameLst>
                                      </p:cBhvr>
                                      <p:to>
                                        <p:strVal val="visible"/>
                                      </p:to>
                                    </p:set>
                                    <p:animEffect transition="in" filter="wipe(left)">
                                      <p:cBhvr>
                                        <p:cTn id="12" dur="5000"/>
                                        <p:tgtEl>
                                          <p:spTgt spid="819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8197"/>
                                        </p:tgtEl>
                                        <p:attrNameLst>
                                          <p:attrName>style.visibility</p:attrName>
                                        </p:attrNameLst>
                                      </p:cBhvr>
                                      <p:to>
                                        <p:strVal val="visible"/>
                                      </p:to>
                                    </p:set>
                                    <p:animEffect transition="in" filter="wipe(left)">
                                      <p:cBhvr>
                                        <p:cTn id="17" dur="5000"/>
                                        <p:tgtEl>
                                          <p:spTgt spid="8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F438A36C-7639-417D-9DAB-4E9FEB3E0C0A}" type="slidenum">
              <a:rPr lang="en-US" altLang="ko-KR" sz="1200" i="0">
                <a:latin typeface="Arial" panose="020B0604020202020204" pitchFamily="34" charset="0"/>
              </a:rPr>
              <a:pPr eaLnBrk="1" hangingPunct="1"/>
              <a:t>55</a:t>
            </a:fld>
            <a:endParaRPr lang="en-US" altLang="ko-KR" sz="1200" i="0">
              <a:latin typeface="Arial" panose="020B0604020202020204" pitchFamily="34" charset="0"/>
            </a:endParaRPr>
          </a:p>
        </p:txBody>
      </p:sp>
      <p:sp>
        <p:nvSpPr>
          <p:cNvPr id="105474" name="Rectangle 14"/>
          <p:cNvSpPr>
            <a:spLocks noChangeArrowheads="1"/>
          </p:cNvSpPr>
          <p:nvPr/>
        </p:nvSpPr>
        <p:spPr bwMode="auto">
          <a:xfrm>
            <a:off x="152400" y="133350"/>
            <a:ext cx="88392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4.25:  </a:t>
            </a:r>
            <a:r>
              <a:rPr lang="en-US" altLang="ko-KR" sz="2000">
                <a:latin typeface="Times-BoldItalic"/>
                <a:ea typeface="굴림" panose="020B0600000101010101" pitchFamily="50" charset="-127"/>
              </a:rPr>
              <a:t>Sampling of clock with only one hand.</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075" y="938213"/>
            <a:ext cx="8377238" cy="16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075" y="2817813"/>
            <a:ext cx="8224838"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075" y="4724400"/>
            <a:ext cx="8218488" cy="168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2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2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Text Box 20"/>
          <p:cNvSpPr txBox="1">
            <a:spLocks noChangeArrowheads="1"/>
          </p:cNvSpPr>
          <p:nvPr/>
        </p:nvSpPr>
        <p:spPr bwMode="auto">
          <a:xfrm>
            <a:off x="76200" y="696913"/>
            <a:ext cx="88392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An example related to Example 4.7 is the seemingly backward rotation of the wheels of a forward-moving car in a movie. This can be explained by undersampling. A movie is filmed at 24 frames per second. If a wheel is rotating more than 12 times per second, the undersampling creates the impression of a backward rotation.</a:t>
            </a:r>
          </a:p>
        </p:txBody>
      </p:sp>
      <p:grpSp>
        <p:nvGrpSpPr>
          <p:cNvPr id="107524" name="Group 23"/>
          <p:cNvGrpSpPr>
            <a:grpSpLocks/>
          </p:cNvGrpSpPr>
          <p:nvPr/>
        </p:nvGrpSpPr>
        <p:grpSpPr bwMode="auto">
          <a:xfrm>
            <a:off x="0" y="0"/>
            <a:ext cx="9144000" cy="609600"/>
            <a:chOff x="0" y="2448"/>
            <a:chExt cx="5760" cy="384"/>
          </a:xfrm>
        </p:grpSpPr>
        <p:sp>
          <p:nvSpPr>
            <p:cNvPr id="107525"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4.8</a:t>
              </a:r>
            </a:p>
          </p:txBody>
        </p:sp>
      </p:grpSp>
      <p:sp>
        <p:nvSpPr>
          <p:cNvPr id="107528"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B0429373-FE6D-4A15-8BE5-462B4856115E}" type="slidenum">
              <a:rPr lang="en-US" altLang="ko-KR" sz="1200" i="0">
                <a:latin typeface="Arial" panose="020B0604020202020204" pitchFamily="34" charset="0"/>
                <a:ea typeface="굴림" panose="020B0600000101010101" pitchFamily="50" charset="-127"/>
              </a:rPr>
              <a:pPr eaLnBrk="1" hangingPunct="1"/>
              <a:t>56</a:t>
            </a:fld>
            <a:endParaRPr lang="en-US" altLang="ko-KR" sz="1200" i="0">
              <a:latin typeface="Arial" panose="020B0604020202020204" pitchFamily="34" charset="0"/>
              <a:ea typeface="굴림" panose="020B0600000101010101" pitchFamily="50" charset="-127"/>
            </a:endParaRPr>
          </a:p>
        </p:txBody>
      </p:sp>
      <p:pic>
        <p:nvPicPr>
          <p:cNvPr id="7" name="그림 6"/>
          <p:cNvPicPr>
            <a:picLocks noChangeAspect="1"/>
          </p:cNvPicPr>
          <p:nvPr/>
        </p:nvPicPr>
        <p:blipFill>
          <a:blip r:embed="rId3"/>
          <a:stretch>
            <a:fillRect/>
          </a:stretch>
        </p:blipFill>
        <p:spPr>
          <a:xfrm>
            <a:off x="2514600" y="4343400"/>
            <a:ext cx="3733800" cy="1537830"/>
          </a:xfrm>
          <a:prstGeom prst="rect">
            <a:avLst/>
          </a:prstGeom>
        </p:spPr>
      </p:pic>
      <p:sp>
        <p:nvSpPr>
          <p:cNvPr id="2" name="TextBox 1"/>
          <p:cNvSpPr txBox="1"/>
          <p:nvPr/>
        </p:nvSpPr>
        <p:spPr>
          <a:xfrm>
            <a:off x="3657600" y="3758625"/>
            <a:ext cx="3733800" cy="584775"/>
          </a:xfrm>
          <a:prstGeom prst="rect">
            <a:avLst/>
          </a:prstGeom>
          <a:noFill/>
        </p:spPr>
        <p:txBody>
          <a:bodyPr wrap="square" rtlCol="0">
            <a:spAutoFit/>
          </a:bodyPr>
          <a:lstStyle/>
          <a:p>
            <a:r>
              <a:rPr lang="en-US" altLang="ko-KR" b="0" i="0" dirty="0" smtClean="0">
                <a:latin typeface="Calibri" panose="020F0502020204030204" pitchFamily="34" charset="0"/>
                <a:cs typeface="Calibri" panose="020F0502020204030204" pitchFamily="34" charset="0"/>
              </a:rPr>
              <a:t>“Aliasing”</a:t>
            </a:r>
            <a:endParaRPr lang="ko-KR" altLang="en-US" b="0" i="0"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ext Box 20"/>
          <p:cNvSpPr txBox="1">
            <a:spLocks noChangeArrowheads="1"/>
          </p:cNvSpPr>
          <p:nvPr/>
        </p:nvSpPr>
        <p:spPr bwMode="auto">
          <a:xfrm>
            <a:off x="76200" y="696913"/>
            <a:ext cx="88392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Telephone companies digitize voice by assuming a maximum frequency of 4000 Hz. The sampling rate therefore is 8000 samples per second.</a:t>
            </a:r>
          </a:p>
        </p:txBody>
      </p:sp>
      <p:grpSp>
        <p:nvGrpSpPr>
          <p:cNvPr id="109572" name="Group 23"/>
          <p:cNvGrpSpPr>
            <a:grpSpLocks/>
          </p:cNvGrpSpPr>
          <p:nvPr/>
        </p:nvGrpSpPr>
        <p:grpSpPr bwMode="auto">
          <a:xfrm>
            <a:off x="0" y="0"/>
            <a:ext cx="9144000" cy="609600"/>
            <a:chOff x="0" y="2448"/>
            <a:chExt cx="5760" cy="384"/>
          </a:xfrm>
        </p:grpSpPr>
        <p:sp>
          <p:nvSpPr>
            <p:cNvPr id="109573"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4.9</a:t>
              </a:r>
            </a:p>
          </p:txBody>
        </p:sp>
      </p:grpSp>
      <p:sp>
        <p:nvSpPr>
          <p:cNvPr id="109576"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EFF74811-F52E-4D1A-B59C-707EA2CD6FF2}" type="slidenum">
              <a:rPr lang="en-US" altLang="ko-KR" sz="1200" i="0">
                <a:latin typeface="Arial" panose="020B0604020202020204" pitchFamily="34" charset="0"/>
                <a:ea typeface="굴림" panose="020B0600000101010101" pitchFamily="50" charset="-127"/>
              </a:rPr>
              <a:pPr eaLnBrk="1" hangingPunct="1"/>
              <a:t>57</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Text Box 20"/>
          <p:cNvSpPr txBox="1">
            <a:spLocks noChangeArrowheads="1"/>
          </p:cNvSpPr>
          <p:nvPr/>
        </p:nvSpPr>
        <p:spPr bwMode="auto">
          <a:xfrm>
            <a:off x="76200" y="696913"/>
            <a:ext cx="8839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complex low-pass signal has a bandwidth of 200 kHz. What is the minimum sampling rate for this signal?</a:t>
            </a:r>
          </a:p>
        </p:txBody>
      </p:sp>
      <p:grpSp>
        <p:nvGrpSpPr>
          <p:cNvPr id="111620" name="Group 23"/>
          <p:cNvGrpSpPr>
            <a:grpSpLocks/>
          </p:cNvGrpSpPr>
          <p:nvPr/>
        </p:nvGrpSpPr>
        <p:grpSpPr bwMode="auto">
          <a:xfrm>
            <a:off x="0" y="0"/>
            <a:ext cx="9144000" cy="609600"/>
            <a:chOff x="0" y="2448"/>
            <a:chExt cx="5760" cy="384"/>
          </a:xfrm>
        </p:grpSpPr>
        <p:sp>
          <p:nvSpPr>
            <p:cNvPr id="111622"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4.10</a:t>
              </a:r>
            </a:p>
          </p:txBody>
        </p:sp>
      </p:grpSp>
      <p:sp>
        <p:nvSpPr>
          <p:cNvPr id="111621" name="Text Box 20"/>
          <p:cNvSpPr txBox="1">
            <a:spLocks noChangeArrowheads="1"/>
          </p:cNvSpPr>
          <p:nvPr/>
        </p:nvSpPr>
        <p:spPr bwMode="auto">
          <a:xfrm>
            <a:off x="76200" y="2984500"/>
            <a:ext cx="88392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bandwidth of a low-pass signal is between 0 and f, where f is the maximum frequency in the signal. Therefore, we can sample this signal at 2 times the highest frequency (200 kHz). The sampling rate is therefore 400,000 samples per second.</a:t>
            </a:r>
          </a:p>
        </p:txBody>
      </p:sp>
      <p:sp>
        <p:nvSpPr>
          <p:cNvPr id="111625"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9CA013FC-1783-4C67-B691-2EB466C7053A}" type="slidenum">
              <a:rPr lang="en-US" altLang="ko-KR" sz="1200" i="0">
                <a:latin typeface="Arial" panose="020B0604020202020204" pitchFamily="34" charset="0"/>
                <a:ea typeface="굴림" panose="020B0600000101010101" pitchFamily="50" charset="-127"/>
              </a:rPr>
              <a:pPr eaLnBrk="1" hangingPunct="1"/>
              <a:t>58</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Text Box 20"/>
          <p:cNvSpPr txBox="1">
            <a:spLocks noChangeArrowheads="1"/>
          </p:cNvSpPr>
          <p:nvPr/>
        </p:nvSpPr>
        <p:spPr bwMode="auto">
          <a:xfrm>
            <a:off x="76200" y="696913"/>
            <a:ext cx="8839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complex bandpass signal has a bandwidth of 200 kHz. What is the minimum sampling rate for this signal?</a:t>
            </a:r>
          </a:p>
        </p:txBody>
      </p:sp>
      <p:grpSp>
        <p:nvGrpSpPr>
          <p:cNvPr id="113668" name="Group 23"/>
          <p:cNvGrpSpPr>
            <a:grpSpLocks/>
          </p:cNvGrpSpPr>
          <p:nvPr/>
        </p:nvGrpSpPr>
        <p:grpSpPr bwMode="auto">
          <a:xfrm>
            <a:off x="0" y="0"/>
            <a:ext cx="9144000" cy="609600"/>
            <a:chOff x="0" y="2448"/>
            <a:chExt cx="5760" cy="384"/>
          </a:xfrm>
        </p:grpSpPr>
        <p:sp>
          <p:nvSpPr>
            <p:cNvPr id="113670"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4.11</a:t>
              </a:r>
            </a:p>
          </p:txBody>
        </p:sp>
      </p:grpSp>
      <p:sp>
        <p:nvSpPr>
          <p:cNvPr id="113669" name="Text Box 20"/>
          <p:cNvSpPr txBox="1">
            <a:spLocks noChangeArrowheads="1"/>
          </p:cNvSpPr>
          <p:nvPr/>
        </p:nvSpPr>
        <p:spPr bwMode="auto">
          <a:xfrm>
            <a:off x="76200" y="2984500"/>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cannot find the minimum sampling rate in this case because we do not know where the bandwidth starts or ends. We do not know the maximum frequency in the signal.</a:t>
            </a:r>
          </a:p>
        </p:txBody>
      </p:sp>
      <p:sp>
        <p:nvSpPr>
          <p:cNvPr id="113673"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D162E8F4-6085-494C-AE22-D1A8F56BBDEC}" type="slidenum">
              <a:rPr lang="en-US" altLang="ko-KR" sz="1200" i="0">
                <a:latin typeface="Arial" panose="020B0604020202020204" pitchFamily="34" charset="0"/>
                <a:ea typeface="굴림" panose="020B0600000101010101" pitchFamily="50" charset="-127"/>
              </a:rPr>
              <a:pPr eaLnBrk="1" hangingPunct="1"/>
              <a:t>59</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Quantization</a:t>
            </a:r>
            <a:endParaRPr lang="ko-KR" altLang="en-US" dirty="0"/>
          </a:p>
        </p:txBody>
      </p:sp>
      <mc:AlternateContent xmlns:mc="http://schemas.openxmlformats.org/markup-compatibility/2006">
        <mc:Choice xmlns:a14="http://schemas.microsoft.com/office/drawing/2010/main" Requires="a14">
          <p:sp>
            <p:nvSpPr>
              <p:cNvPr id="4" name="내용 개체 틀 3"/>
              <p:cNvSpPr>
                <a:spLocks noGrp="1"/>
              </p:cNvSpPr>
              <p:nvPr>
                <p:ph idx="1"/>
              </p:nvPr>
            </p:nvSpPr>
            <p:spPr/>
            <p:txBody>
              <a:bodyPr/>
              <a:lstStyle/>
              <a:p>
                <a:pPr lvl="1"/>
                <a:r>
                  <a:rPr lang="en-US" altLang="ko-KR" dirty="0" smtClean="0"/>
                  <a:t>Discretization on time axis has been done …</a:t>
                </a:r>
              </a:p>
              <a:p>
                <a:r>
                  <a:rPr lang="en-US" altLang="ko-KR" dirty="0" smtClean="0"/>
                  <a:t>Discretization on value axis should be done now: divide the range into L zones</a:t>
                </a:r>
              </a:p>
              <a:p>
                <a:pPr lvl="1"/>
                <a:r>
                  <a:rPr lang="en-US" altLang="ko-KR" dirty="0" smtClean="0"/>
                  <a:t>For audio, L=256 is frequently chosen (e.g. CD)</a:t>
                </a:r>
              </a:p>
              <a:p>
                <a:r>
                  <a:rPr lang="en-US" altLang="ko-KR" dirty="0" smtClean="0"/>
                  <a:t>Quantization error is inevitable</a:t>
                </a:r>
              </a:p>
              <a:p>
                <a:pPr lvl="1"/>
                <a:r>
                  <a:rPr lang="en-US" altLang="ko-KR" dirty="0" smtClean="0"/>
                  <a:t>Larger L reduces quantization error</a:t>
                </a:r>
              </a:p>
              <a:p>
                <a:pPr lvl="1"/>
                <a:r>
                  <a:rPr lang="en-US" altLang="ko-KR" dirty="0" smtClean="0"/>
                  <a:t>Changes SNR </a:t>
                </a:r>
                <a:r>
                  <a:rPr lang="en-US" altLang="ko-KR" dirty="0" smtClean="0">
                    <a:sym typeface="Wingdings" panose="05000000000000000000" pitchFamily="2" charset="2"/>
                  </a:rPr>
                  <a:t> affects Shannon capacity</a:t>
                </a:r>
              </a:p>
              <a:p>
                <a:pPr lvl="1"/>
                <a14:m>
                  <m:oMath xmlns:m="http://schemas.openxmlformats.org/officeDocument/2006/math">
                    <m:sSub>
                      <m:sSubPr>
                        <m:ctrlPr>
                          <a:rPr lang="en-US" altLang="ko-KR" i="1" smtClean="0">
                            <a:latin typeface="Cambria Math" panose="02040503050406030204" pitchFamily="18" charset="0"/>
                          </a:rPr>
                        </m:ctrlPr>
                      </m:sSubPr>
                      <m:e>
                        <m:r>
                          <a:rPr lang="en-US" altLang="ko-KR" b="0" i="1" smtClean="0">
                            <a:latin typeface="Cambria Math" panose="02040503050406030204" pitchFamily="18" charset="0"/>
                          </a:rPr>
                          <m:t>𝑆𝑁𝑅</m:t>
                        </m:r>
                      </m:e>
                      <m:sub>
                        <m:r>
                          <a:rPr lang="en-US" altLang="ko-KR" b="0" i="1" smtClean="0">
                            <a:latin typeface="Cambria Math" panose="02040503050406030204" pitchFamily="18" charset="0"/>
                          </a:rPr>
                          <m:t>𝑑𝐵</m:t>
                        </m:r>
                      </m:sub>
                    </m:sSub>
                    <m:r>
                      <a:rPr lang="en-US" altLang="ko-KR" b="0" i="1" smtClean="0">
                        <a:latin typeface="Cambria Math" panose="02040503050406030204" pitchFamily="18" charset="0"/>
                      </a:rPr>
                      <m:t>=6.02</m:t>
                    </m:r>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𝑛</m:t>
                        </m:r>
                      </m:e>
                      <m:sub>
                        <m:r>
                          <a:rPr lang="en-US" altLang="ko-KR" b="0" i="1" smtClean="0">
                            <a:latin typeface="Cambria Math" panose="02040503050406030204" pitchFamily="18" charset="0"/>
                          </a:rPr>
                          <m:t>𝑏</m:t>
                        </m:r>
                      </m:sub>
                    </m:sSub>
                    <m:r>
                      <a:rPr lang="en-US" altLang="ko-KR" b="0" i="1" smtClean="0">
                        <a:latin typeface="Cambria Math" panose="02040503050406030204" pitchFamily="18" charset="0"/>
                      </a:rPr>
                      <m:t>+1.76</m:t>
                    </m:r>
                  </m:oMath>
                </a14:m>
                <a:endParaRPr lang="ko-KR" altLang="en-US" dirty="0"/>
              </a:p>
            </p:txBody>
          </p:sp>
        </mc:Choice>
        <mc:Fallback>
          <p:sp>
            <p:nvSpPr>
              <p:cNvPr id="4" name="내용 개체 틀 3"/>
              <p:cNvSpPr>
                <a:spLocks noGrp="1" noRot="1" noChangeAspect="1" noMove="1" noResize="1" noEditPoints="1" noAdjustHandles="1" noChangeArrowheads="1" noChangeShapeType="1" noTextEdit="1"/>
              </p:cNvSpPr>
              <p:nvPr>
                <p:ph idx="1"/>
              </p:nvPr>
            </p:nvSpPr>
            <p:spPr>
              <a:blipFill>
                <a:blip r:embed="rId2"/>
                <a:stretch>
                  <a:fillRect l="-519" t="-1263"/>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4.</a:t>
            </a:r>
            <a:fld id="{389D62BA-4885-46E4-B885-F582EF5E6E6F}" type="slidenum">
              <a:rPr lang="en-US" altLang="ko-KR" smtClean="0"/>
              <a:pPr/>
              <a:t>60</a:t>
            </a:fld>
            <a:endParaRPr lang="en-US" altLang="ko-KR"/>
          </a:p>
        </p:txBody>
      </p:sp>
    </p:spTree>
    <p:extLst>
      <p:ext uri="{BB962C8B-B14F-4D97-AF65-F5344CB8AC3E}">
        <p14:creationId xmlns:p14="http://schemas.microsoft.com/office/powerpoint/2010/main" val="22294667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4548D5CD-233E-4F0D-8D79-860303E622FA}" type="slidenum">
              <a:rPr lang="en-US" altLang="ko-KR" sz="1200" i="0">
                <a:latin typeface="Arial" panose="020B0604020202020204" pitchFamily="34" charset="0"/>
              </a:rPr>
              <a:pPr eaLnBrk="1" hangingPunct="1"/>
              <a:t>61</a:t>
            </a:fld>
            <a:endParaRPr lang="en-US" altLang="ko-KR" sz="1200" i="0">
              <a:latin typeface="Arial" panose="020B0604020202020204" pitchFamily="34" charset="0"/>
            </a:endParaRPr>
          </a:p>
        </p:txBody>
      </p:sp>
      <p:sp>
        <p:nvSpPr>
          <p:cNvPr id="11571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4.26:  </a:t>
            </a:r>
            <a:r>
              <a:rPr lang="en-US" altLang="ko-KR" sz="2000">
                <a:latin typeface="Times-BoldItalic"/>
                <a:ea typeface="굴림" panose="020B0600000101010101" pitchFamily="50" charset="-127"/>
              </a:rPr>
              <a:t>Quantization and encoding of a sampled signal</a:t>
            </a:r>
          </a:p>
        </p:txBody>
      </p:sp>
      <p:pic>
        <p:nvPicPr>
          <p:cNvPr id="1157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990600"/>
            <a:ext cx="8267700"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Text Box 20"/>
          <p:cNvSpPr txBox="1">
            <a:spLocks noChangeArrowheads="1"/>
          </p:cNvSpPr>
          <p:nvPr/>
        </p:nvSpPr>
        <p:spPr bwMode="auto">
          <a:xfrm>
            <a:off x="76200" y="696913"/>
            <a:ext cx="88392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What is the SNR</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dB</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in the example of Figure 4.26?</a:t>
            </a:r>
          </a:p>
        </p:txBody>
      </p:sp>
      <p:grpSp>
        <p:nvGrpSpPr>
          <p:cNvPr id="117764" name="Group 23"/>
          <p:cNvGrpSpPr>
            <a:grpSpLocks/>
          </p:cNvGrpSpPr>
          <p:nvPr/>
        </p:nvGrpSpPr>
        <p:grpSpPr bwMode="auto">
          <a:xfrm>
            <a:off x="0" y="0"/>
            <a:ext cx="9144000" cy="609600"/>
            <a:chOff x="0" y="2448"/>
            <a:chExt cx="5760" cy="384"/>
          </a:xfrm>
        </p:grpSpPr>
        <p:sp>
          <p:nvSpPr>
            <p:cNvPr id="117766"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4.12</a:t>
              </a:r>
            </a:p>
          </p:txBody>
        </p:sp>
      </p:grpSp>
      <p:sp>
        <p:nvSpPr>
          <p:cNvPr id="117765" name="Text Box 20"/>
          <p:cNvSpPr txBox="1">
            <a:spLocks noChangeArrowheads="1"/>
          </p:cNvSpPr>
          <p:nvPr/>
        </p:nvSpPr>
        <p:spPr bwMode="auto">
          <a:xfrm>
            <a:off x="76200" y="2984500"/>
            <a:ext cx="883920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dirty="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We can use the formula to find the quantization. We have eight levels and 3 bits per sample, so </a:t>
            </a:r>
            <a:b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b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SNR</a:t>
            </a:r>
            <a:r>
              <a:rPr lang="en-US" altLang="ko-KR" sz="2800" b="0" i="0" baseline="-25000" dirty="0" err="1">
                <a:latin typeface="Times New Roman" panose="02020603050405020304" pitchFamily="18" charset="0"/>
                <a:ea typeface="굴림" panose="020B0600000101010101" pitchFamily="50" charset="-127"/>
                <a:cs typeface="Times New Roman" panose="02020603050405020304" pitchFamily="18" charset="0"/>
              </a:rPr>
              <a:t>dB</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6</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.02(3</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1.76 </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19.82 </a:t>
            </a:r>
            <a:r>
              <a:rPr lang="en-US" altLang="ko-KR" sz="2800" b="0" i="0" dirty="0" err="1">
                <a:latin typeface="Times New Roman" panose="02020603050405020304" pitchFamily="18" charset="0"/>
                <a:ea typeface="굴림" panose="020B0600000101010101" pitchFamily="50" charset="-127"/>
                <a:cs typeface="Times New Roman" panose="02020603050405020304" pitchFamily="18" charset="0"/>
              </a:rPr>
              <a:t>dB.</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Increasing the number of levels increases the SNR.</a:t>
            </a:r>
          </a:p>
        </p:txBody>
      </p:sp>
      <p:sp>
        <p:nvSpPr>
          <p:cNvPr id="117769"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678FEF39-4BEC-4FEE-85BF-6565AC8410BD}" type="slidenum">
              <a:rPr lang="en-US" altLang="ko-KR" sz="1200" i="0">
                <a:latin typeface="Arial" panose="020B0604020202020204" pitchFamily="34" charset="0"/>
                <a:ea typeface="굴림" panose="020B0600000101010101" pitchFamily="50" charset="-127"/>
              </a:rPr>
              <a:pPr eaLnBrk="1" hangingPunct="1"/>
              <a:t>62</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Text Box 20"/>
          <p:cNvSpPr txBox="1">
            <a:spLocks noChangeArrowheads="1"/>
          </p:cNvSpPr>
          <p:nvPr/>
        </p:nvSpPr>
        <p:spPr bwMode="auto">
          <a:xfrm>
            <a:off x="76200" y="696913"/>
            <a:ext cx="8839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telephone subscriber line must have an SNR</a:t>
            </a:r>
            <a:r>
              <a:rPr lang="en-US" altLang="ko-KR" sz="2800" b="0" i="0" baseline="-25000">
                <a:latin typeface="Times New Roman" panose="02020603050405020304" pitchFamily="18" charset="0"/>
                <a:ea typeface="굴림" panose="020B0600000101010101" pitchFamily="50" charset="-127"/>
                <a:cs typeface="Times New Roman" panose="02020603050405020304" pitchFamily="18" charset="0"/>
              </a:rPr>
              <a:t>dB</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above 40. What is the minimum number of bits per sample?</a:t>
            </a:r>
          </a:p>
        </p:txBody>
      </p:sp>
      <p:grpSp>
        <p:nvGrpSpPr>
          <p:cNvPr id="119812" name="Group 23"/>
          <p:cNvGrpSpPr>
            <a:grpSpLocks/>
          </p:cNvGrpSpPr>
          <p:nvPr/>
        </p:nvGrpSpPr>
        <p:grpSpPr bwMode="auto">
          <a:xfrm>
            <a:off x="0" y="0"/>
            <a:ext cx="9144000" cy="609600"/>
            <a:chOff x="0" y="2448"/>
            <a:chExt cx="5760" cy="384"/>
          </a:xfrm>
        </p:grpSpPr>
        <p:sp>
          <p:nvSpPr>
            <p:cNvPr id="119816"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4.13</a:t>
              </a:r>
            </a:p>
          </p:txBody>
        </p:sp>
      </p:grpSp>
      <p:sp>
        <p:nvSpPr>
          <p:cNvPr id="119813" name="Text Box 20"/>
          <p:cNvSpPr txBox="1">
            <a:spLocks noChangeArrowheads="1"/>
          </p:cNvSpPr>
          <p:nvPr/>
        </p:nvSpPr>
        <p:spPr bwMode="auto">
          <a:xfrm>
            <a:off x="76200" y="2984500"/>
            <a:ext cx="8839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can calculate the number of bits as</a:t>
            </a:r>
          </a:p>
        </p:txBody>
      </p:sp>
      <p:sp>
        <p:nvSpPr>
          <p:cNvPr id="119814" name="Text Box 20"/>
          <p:cNvSpPr txBox="1">
            <a:spLocks noChangeArrowheads="1"/>
          </p:cNvSpPr>
          <p:nvPr/>
        </p:nvSpPr>
        <p:spPr bwMode="auto">
          <a:xfrm>
            <a:off x="228600" y="5191125"/>
            <a:ext cx="8839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Telephone companies usually assign 7 or 8 bits per sample.</a:t>
            </a:r>
          </a:p>
        </p:txBody>
      </p:sp>
      <p:pic>
        <p:nvPicPr>
          <p:cNvPr id="1198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4371975"/>
            <a:ext cx="56102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9"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5B11324F-BC4E-4287-B7D2-8168A9B77583}" type="slidenum">
              <a:rPr lang="en-US" altLang="ko-KR" sz="1200" i="0">
                <a:latin typeface="Arial" panose="020B0604020202020204" pitchFamily="34" charset="0"/>
                <a:ea typeface="굴림" panose="020B0600000101010101" pitchFamily="50" charset="-127"/>
              </a:rPr>
              <a:pPr eaLnBrk="1" hangingPunct="1"/>
              <a:t>63</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Encoding</a:t>
            </a:r>
            <a:endParaRPr lang="ko-KR" altLang="en-US" dirty="0"/>
          </a:p>
        </p:txBody>
      </p:sp>
      <mc:AlternateContent xmlns:mc="http://schemas.openxmlformats.org/markup-compatibility/2006">
        <mc:Choice xmlns:a14="http://schemas.microsoft.com/office/drawing/2010/main" Requires="a14">
          <p:sp>
            <p:nvSpPr>
              <p:cNvPr id="4" name="내용 개체 틀 3"/>
              <p:cNvSpPr>
                <a:spLocks noGrp="1"/>
              </p:cNvSpPr>
              <p:nvPr>
                <p:ph idx="1"/>
              </p:nvPr>
            </p:nvSpPr>
            <p:spPr/>
            <p:txBody>
              <a:bodyPr/>
              <a:lstStyle/>
              <a:p>
                <a14:m>
                  <m:oMath xmlns:m="http://schemas.openxmlformats.org/officeDocument/2006/math">
                    <m:sSub>
                      <m:sSubPr>
                        <m:ctrlPr>
                          <a:rPr lang="en-US" altLang="ko-KR" i="1" smtClean="0">
                            <a:latin typeface="Cambria Math" panose="02040503050406030204" pitchFamily="18" charset="0"/>
                          </a:rPr>
                        </m:ctrlPr>
                      </m:sSubPr>
                      <m:e>
                        <m:r>
                          <a:rPr lang="en-US" altLang="ko-KR" b="0" i="1" smtClean="0">
                            <a:latin typeface="Cambria Math" panose="02040503050406030204" pitchFamily="18" charset="0"/>
                          </a:rPr>
                          <m:t>𝑛</m:t>
                        </m:r>
                      </m:e>
                      <m:sub>
                        <m:r>
                          <a:rPr lang="en-US" altLang="ko-KR" b="0" i="1" smtClean="0">
                            <a:latin typeface="Cambria Math" panose="02040503050406030204" pitchFamily="18" charset="0"/>
                          </a:rPr>
                          <m:t>𝑏</m:t>
                        </m:r>
                      </m:sub>
                    </m:sSub>
                    <m:r>
                      <a:rPr lang="en-US" altLang="ko-KR" b="0" i="1" smtClean="0">
                        <a:latin typeface="Cambria Math" panose="02040503050406030204" pitchFamily="18" charset="0"/>
                      </a:rPr>
                      <m:t>=</m:t>
                    </m:r>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𝑙𝑜𝑔</m:t>
                        </m:r>
                      </m:e>
                      <m:sub>
                        <m:r>
                          <a:rPr lang="en-US" altLang="ko-KR" b="0" i="1" smtClean="0">
                            <a:latin typeface="Cambria Math" panose="02040503050406030204" pitchFamily="18" charset="0"/>
                          </a:rPr>
                          <m:t>2</m:t>
                        </m:r>
                      </m:sub>
                    </m:sSub>
                    <m:r>
                      <a:rPr lang="en-US" altLang="ko-KR" b="0" i="1" smtClean="0">
                        <a:latin typeface="Cambria Math" panose="02040503050406030204" pitchFamily="18" charset="0"/>
                      </a:rPr>
                      <m:t>𝐿</m:t>
                    </m:r>
                  </m:oMath>
                </a14:m>
                <a:endParaRPr lang="en-US" altLang="ko-KR" dirty="0" smtClean="0"/>
              </a:p>
              <a:p>
                <a:r>
                  <a:rPr lang="en-US" altLang="ko-KR" dirty="0" smtClean="0"/>
                  <a:t>Bit rate = </a:t>
                </a:r>
                <a14:m>
                  <m:oMath xmlns:m="http://schemas.openxmlformats.org/officeDocument/2006/math">
                    <m:sSub>
                      <m:sSubPr>
                        <m:ctrlPr>
                          <a:rPr lang="en-US" altLang="ko-KR" i="1" smtClean="0">
                            <a:latin typeface="Cambria Math" panose="02040503050406030204" pitchFamily="18" charset="0"/>
                          </a:rPr>
                        </m:ctrlPr>
                      </m:sSubPr>
                      <m:e>
                        <m:r>
                          <a:rPr lang="en-US" altLang="ko-KR" b="0" i="1" smtClean="0">
                            <a:latin typeface="Cambria Math" panose="02040503050406030204" pitchFamily="18" charset="0"/>
                          </a:rPr>
                          <m:t>𝑓</m:t>
                        </m:r>
                      </m:e>
                      <m:sub>
                        <m:r>
                          <a:rPr lang="en-US" altLang="ko-KR" b="0" i="1" smtClean="0">
                            <a:latin typeface="Cambria Math" panose="02040503050406030204" pitchFamily="18" charset="0"/>
                          </a:rPr>
                          <m:t>𝑠</m:t>
                        </m:r>
                      </m:sub>
                    </m:sSub>
                    <m:sSub>
                      <m:sSubPr>
                        <m:ctrlPr>
                          <a:rPr lang="en-US" altLang="ko-KR" i="1" smtClean="0">
                            <a:latin typeface="Cambria Math" panose="02040503050406030204" pitchFamily="18" charset="0"/>
                          </a:rPr>
                        </m:ctrlPr>
                      </m:sSubPr>
                      <m:e>
                        <m:r>
                          <a:rPr lang="en-US" altLang="ko-KR" b="0" i="1" smtClean="0">
                            <a:latin typeface="Cambria Math" panose="02040503050406030204" pitchFamily="18" charset="0"/>
                          </a:rPr>
                          <m:t>𝑛</m:t>
                        </m:r>
                      </m:e>
                      <m:sub>
                        <m:r>
                          <a:rPr lang="en-US" altLang="ko-KR" b="0" i="1" smtClean="0">
                            <a:latin typeface="Cambria Math" panose="02040503050406030204" pitchFamily="18" charset="0"/>
                          </a:rPr>
                          <m:t>𝑏</m:t>
                        </m:r>
                      </m:sub>
                    </m:sSub>
                  </m:oMath>
                </a14:m>
                <a:endParaRPr lang="ko-KR" altLang="en-US" dirty="0"/>
              </a:p>
            </p:txBody>
          </p:sp>
        </mc:Choice>
        <mc:Fallback>
          <p:sp>
            <p:nvSpPr>
              <p:cNvPr id="4" name="내용 개체 틀 3"/>
              <p:cNvSpPr>
                <a:spLocks noGrp="1" noRot="1" noChangeAspect="1" noMove="1" noResize="1" noEditPoints="1" noAdjustHandles="1" noChangeArrowheads="1" noChangeShapeType="1" noTextEdit="1"/>
              </p:cNvSpPr>
              <p:nvPr>
                <p:ph idx="1"/>
              </p:nvPr>
            </p:nvSpPr>
            <p:spPr>
              <a:blipFill>
                <a:blip r:embed="rId2"/>
                <a:stretch>
                  <a:fillRect l="-519"/>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4.</a:t>
            </a:r>
            <a:fld id="{389D62BA-4885-46E4-B885-F582EF5E6E6F}" type="slidenum">
              <a:rPr lang="en-US" altLang="ko-KR" smtClean="0"/>
              <a:pPr/>
              <a:t>64</a:t>
            </a:fld>
            <a:endParaRPr lang="en-US" altLang="ko-KR"/>
          </a:p>
        </p:txBody>
      </p:sp>
    </p:spTree>
    <p:extLst>
      <p:ext uri="{BB962C8B-B14F-4D97-AF65-F5344CB8AC3E}">
        <p14:creationId xmlns:p14="http://schemas.microsoft.com/office/powerpoint/2010/main" val="17106333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ext Box 20"/>
          <p:cNvSpPr txBox="1">
            <a:spLocks noChangeArrowheads="1"/>
          </p:cNvSpPr>
          <p:nvPr/>
        </p:nvSpPr>
        <p:spPr bwMode="auto">
          <a:xfrm>
            <a:off x="76200" y="696913"/>
            <a:ext cx="8839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want to digitize the human voice. What is the bit rate, assuming 8 bits per sample?</a:t>
            </a:r>
          </a:p>
        </p:txBody>
      </p:sp>
      <p:grpSp>
        <p:nvGrpSpPr>
          <p:cNvPr id="121860" name="Group 23"/>
          <p:cNvGrpSpPr>
            <a:grpSpLocks/>
          </p:cNvGrpSpPr>
          <p:nvPr/>
        </p:nvGrpSpPr>
        <p:grpSpPr bwMode="auto">
          <a:xfrm>
            <a:off x="0" y="0"/>
            <a:ext cx="9144000" cy="609600"/>
            <a:chOff x="0" y="2448"/>
            <a:chExt cx="5760" cy="384"/>
          </a:xfrm>
        </p:grpSpPr>
        <p:sp>
          <p:nvSpPr>
            <p:cNvPr id="121863"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4.14</a:t>
              </a:r>
            </a:p>
          </p:txBody>
        </p:sp>
      </p:grpSp>
      <p:sp>
        <p:nvSpPr>
          <p:cNvPr id="121861" name="Text Box 20"/>
          <p:cNvSpPr txBox="1">
            <a:spLocks noChangeArrowheads="1"/>
          </p:cNvSpPr>
          <p:nvPr/>
        </p:nvSpPr>
        <p:spPr bwMode="auto">
          <a:xfrm>
            <a:off x="76200" y="2984500"/>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human voice normally contains frequencies from 0 to 4000 Hz. So the sampling rate and bit rate are calculated as follows:</a:t>
            </a:r>
          </a:p>
        </p:txBody>
      </p:sp>
      <p:pic>
        <p:nvPicPr>
          <p:cNvPr id="1218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3563" y="4733925"/>
            <a:ext cx="5476875"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6"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22FC6ABC-4AD0-4ACB-B2C5-B6EC21CDD0F1}" type="slidenum">
              <a:rPr lang="en-US" altLang="ko-KR" sz="1200" i="0">
                <a:latin typeface="Arial" panose="020B0604020202020204" pitchFamily="34" charset="0"/>
                <a:ea typeface="굴림" panose="020B0600000101010101" pitchFamily="50" charset="-127"/>
              </a:rPr>
              <a:pPr eaLnBrk="1" hangingPunct="1"/>
              <a:t>65</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041372AD-DBA1-4767-9037-5C42D6569094}" type="slidenum">
              <a:rPr lang="en-US" altLang="ko-KR" sz="1200" i="0">
                <a:latin typeface="Arial" panose="020B0604020202020204" pitchFamily="34" charset="0"/>
              </a:rPr>
              <a:pPr eaLnBrk="1" hangingPunct="1"/>
              <a:t>66</a:t>
            </a:fld>
            <a:endParaRPr lang="en-US" altLang="ko-KR" sz="1200" i="0">
              <a:latin typeface="Arial" panose="020B0604020202020204" pitchFamily="34" charset="0"/>
            </a:endParaRPr>
          </a:p>
        </p:txBody>
      </p:sp>
      <p:sp>
        <p:nvSpPr>
          <p:cNvPr id="12390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4.27:  </a:t>
            </a:r>
            <a:r>
              <a:rPr lang="en-US" altLang="ko-KR" sz="2000">
                <a:latin typeface="Times-BoldItalic"/>
                <a:ea typeface="굴림" panose="020B0600000101010101" pitchFamily="50" charset="-127"/>
              </a:rPr>
              <a:t>Components of a PCM decoder</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240088"/>
            <a:ext cx="4111625" cy="14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698875"/>
            <a:ext cx="1268413"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94388" y="3365500"/>
            <a:ext cx="3097212" cy="94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a:grpSpLocks/>
          </p:cNvGrpSpPr>
          <p:nvPr/>
        </p:nvGrpSpPr>
        <p:grpSpPr bwMode="auto">
          <a:xfrm>
            <a:off x="2109788" y="1828800"/>
            <a:ext cx="3109912" cy="2057400"/>
            <a:chOff x="2110500" y="1828800"/>
            <a:chExt cx="3109958" cy="2057400"/>
          </a:xfrm>
        </p:grpSpPr>
        <p:pic>
          <p:nvPicPr>
            <p:cNvPr id="123911"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0500" y="1828800"/>
              <a:ext cx="3109958" cy="928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2"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31761" y="2711700"/>
              <a:ext cx="35438" cy="117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53" presetClass="entr" presetSubtype="16" fill="hold" nodeType="clickEffect">
                                  <p:stCondLst>
                                    <p:cond delay="0"/>
                                  </p:stCondLst>
                                  <p:childTnLst>
                                    <p:set>
                                      <p:cBhvr>
                                        <p:cTn id="10" dur="1" fill="hold">
                                          <p:stCondLst>
                                            <p:cond delay="0"/>
                                          </p:stCondLst>
                                        </p:cTn>
                                        <p:tgtEl>
                                          <p:spTgt spid="13315"/>
                                        </p:tgtEl>
                                        <p:attrNameLst>
                                          <p:attrName>style.visibility</p:attrName>
                                        </p:attrNameLst>
                                      </p:cBhvr>
                                      <p:to>
                                        <p:strVal val="visible"/>
                                      </p:to>
                                    </p:set>
                                    <p:anim calcmode="lin" valueType="num">
                                      <p:cBhvr>
                                        <p:cTn id="11" dur="500" fill="hold"/>
                                        <p:tgtEl>
                                          <p:spTgt spid="13315"/>
                                        </p:tgtEl>
                                        <p:attrNameLst>
                                          <p:attrName>ppt_w</p:attrName>
                                        </p:attrNameLst>
                                      </p:cBhvr>
                                      <p:tavLst>
                                        <p:tav tm="0">
                                          <p:val>
                                            <p:fltVal val="0"/>
                                          </p:val>
                                        </p:tav>
                                        <p:tav tm="100000">
                                          <p:val>
                                            <p:strVal val="#ppt_w"/>
                                          </p:val>
                                        </p:tav>
                                      </p:tavLst>
                                    </p:anim>
                                    <p:anim calcmode="lin" valueType="num">
                                      <p:cBhvr>
                                        <p:cTn id="12" dur="500" fill="hold"/>
                                        <p:tgtEl>
                                          <p:spTgt spid="13315"/>
                                        </p:tgtEl>
                                        <p:attrNameLst>
                                          <p:attrName>ppt_h</p:attrName>
                                        </p:attrNameLst>
                                      </p:cBhvr>
                                      <p:tavLst>
                                        <p:tav tm="0">
                                          <p:val>
                                            <p:fltVal val="0"/>
                                          </p:val>
                                        </p:tav>
                                        <p:tav tm="100000">
                                          <p:val>
                                            <p:strVal val="#ppt_h"/>
                                          </p:val>
                                        </p:tav>
                                      </p:tavLst>
                                    </p:anim>
                                    <p:animEffect transition="in" filter="fade">
                                      <p:cBhvr>
                                        <p:cTn id="13" dur="500"/>
                                        <p:tgtEl>
                                          <p:spTgt spid="1331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16" fill="hold" nodeType="clickEffect">
                                  <p:stCondLst>
                                    <p:cond delay="0"/>
                                  </p:stCondLst>
                                  <p:childTnLst>
                                    <p:set>
                                      <p:cBhvr>
                                        <p:cTn id="24" dur="1" fill="hold">
                                          <p:stCondLst>
                                            <p:cond delay="0"/>
                                          </p:stCondLst>
                                        </p:cTn>
                                        <p:tgtEl>
                                          <p:spTgt spid="13317"/>
                                        </p:tgtEl>
                                        <p:attrNameLst>
                                          <p:attrName>style.visibility</p:attrName>
                                        </p:attrNameLst>
                                      </p:cBhvr>
                                      <p:to>
                                        <p:strVal val="visible"/>
                                      </p:to>
                                    </p:set>
                                    <p:anim calcmode="lin" valueType="num">
                                      <p:cBhvr>
                                        <p:cTn id="25" dur="500" fill="hold"/>
                                        <p:tgtEl>
                                          <p:spTgt spid="13317"/>
                                        </p:tgtEl>
                                        <p:attrNameLst>
                                          <p:attrName>ppt_w</p:attrName>
                                        </p:attrNameLst>
                                      </p:cBhvr>
                                      <p:tavLst>
                                        <p:tav tm="0">
                                          <p:val>
                                            <p:fltVal val="0"/>
                                          </p:val>
                                        </p:tav>
                                        <p:tav tm="100000">
                                          <p:val>
                                            <p:strVal val="#ppt_w"/>
                                          </p:val>
                                        </p:tav>
                                      </p:tavLst>
                                    </p:anim>
                                    <p:anim calcmode="lin" valueType="num">
                                      <p:cBhvr>
                                        <p:cTn id="26" dur="500" fill="hold"/>
                                        <p:tgtEl>
                                          <p:spTgt spid="13317"/>
                                        </p:tgtEl>
                                        <p:attrNameLst>
                                          <p:attrName>ppt_h</p:attrName>
                                        </p:attrNameLst>
                                      </p:cBhvr>
                                      <p:tavLst>
                                        <p:tav tm="0">
                                          <p:val>
                                            <p:fltVal val="0"/>
                                          </p:val>
                                        </p:tav>
                                        <p:tav tm="100000">
                                          <p:val>
                                            <p:strVal val="#ppt_h"/>
                                          </p:val>
                                        </p:tav>
                                      </p:tavLst>
                                    </p:anim>
                                    <p:animEffect transition="in" filter="fade">
                                      <p:cBhvr>
                                        <p:cTn id="27" dur="500"/>
                                        <p:tgtEl>
                                          <p:spTgt spid="13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PCM Bandwidth</a:t>
            </a:r>
            <a:endParaRPr lang="ko-KR" altLang="en-US" dirty="0"/>
          </a:p>
        </p:txBody>
      </p:sp>
      <mc:AlternateContent xmlns:mc="http://schemas.openxmlformats.org/markup-compatibility/2006">
        <mc:Choice xmlns:a14="http://schemas.microsoft.com/office/drawing/2010/main" Requires="a14">
          <p:sp>
            <p:nvSpPr>
              <p:cNvPr id="4" name="내용 개체 틀 3"/>
              <p:cNvSpPr>
                <a:spLocks noGrp="1"/>
              </p:cNvSpPr>
              <p:nvPr>
                <p:ph idx="1"/>
              </p:nvPr>
            </p:nvSpPr>
            <p:spPr/>
            <p:txBody>
              <a:bodyPr/>
              <a:lstStyle/>
              <a:p>
                <a:r>
                  <a:rPr lang="en-US" altLang="ko-KR" dirty="0" smtClean="0"/>
                  <a:t>Consider a low-pass analog signal with bandwidth </a:t>
                </a:r>
                <a14:m>
                  <m:oMath xmlns:m="http://schemas.openxmlformats.org/officeDocument/2006/math">
                    <m:sSub>
                      <m:sSubPr>
                        <m:ctrlPr>
                          <a:rPr lang="en-US" altLang="ko-KR" i="1" smtClean="0">
                            <a:latin typeface="Cambria Math" panose="02040503050406030204" pitchFamily="18" charset="0"/>
                          </a:rPr>
                        </m:ctrlPr>
                      </m:sSubPr>
                      <m:e>
                        <m:r>
                          <a:rPr lang="en-US" altLang="ko-KR" b="0" i="1" smtClean="0">
                            <a:latin typeface="Cambria Math" panose="02040503050406030204" pitchFamily="18" charset="0"/>
                          </a:rPr>
                          <m:t>𝐵</m:t>
                        </m:r>
                      </m:e>
                      <m:sub>
                        <m:r>
                          <a:rPr lang="en-US" altLang="ko-KR" b="0" i="1" smtClean="0">
                            <a:latin typeface="Cambria Math" panose="02040503050406030204" pitchFamily="18" charset="0"/>
                          </a:rPr>
                          <m:t>𝑎𝑛𝑎𝑙𝑜𝑔</m:t>
                        </m:r>
                      </m:sub>
                    </m:sSub>
                  </m:oMath>
                </a14:m>
                <a:endParaRPr lang="en-US" altLang="ko-KR" dirty="0" smtClean="0"/>
              </a:p>
              <a:p>
                <a:r>
                  <a:rPr lang="en-US" altLang="ko-KR" dirty="0" smtClean="0"/>
                  <a:t>If we digitize it, what is the minimum bandwidth of the channel that can pass the digitized signal?</a:t>
                </a:r>
              </a:p>
              <a:p>
                <a14:m>
                  <m:oMath xmlns:m="http://schemas.openxmlformats.org/officeDocument/2006/math">
                    <m:sSub>
                      <m:sSubPr>
                        <m:ctrlPr>
                          <a:rPr lang="en-US" altLang="ko-KR" i="1" smtClean="0">
                            <a:latin typeface="Cambria Math" panose="02040503050406030204" pitchFamily="18" charset="0"/>
                          </a:rPr>
                        </m:ctrlPr>
                      </m:sSubPr>
                      <m:e>
                        <m:r>
                          <a:rPr lang="en-US" altLang="ko-KR" b="0" i="1" smtClean="0">
                            <a:latin typeface="Cambria Math" panose="02040503050406030204" pitchFamily="18" charset="0"/>
                          </a:rPr>
                          <m:t>𝐵</m:t>
                        </m:r>
                      </m:e>
                      <m:sub>
                        <m:r>
                          <a:rPr lang="en-US" altLang="ko-KR" b="0" i="1" smtClean="0">
                            <a:latin typeface="Cambria Math" panose="02040503050406030204" pitchFamily="18" charset="0"/>
                          </a:rPr>
                          <m:t>𝑚𝑖𝑛</m:t>
                        </m:r>
                      </m:sub>
                    </m:sSub>
                    <m:r>
                      <a:rPr lang="en-US" altLang="ko-KR" b="0" i="1" smtClean="0">
                        <a:latin typeface="Cambria Math" panose="02040503050406030204" pitchFamily="18" charset="0"/>
                      </a:rPr>
                      <m:t>=</m:t>
                    </m:r>
                    <m:f>
                      <m:fPr>
                        <m:ctrlPr>
                          <a:rPr lang="en-US" altLang="ko-KR" b="0" i="1" smtClean="0">
                            <a:latin typeface="Cambria Math" panose="02040503050406030204" pitchFamily="18" charset="0"/>
                          </a:rPr>
                        </m:ctrlPr>
                      </m:fPr>
                      <m:num>
                        <m:r>
                          <a:rPr lang="en-US" altLang="ko-KR" b="0" i="1" smtClean="0">
                            <a:latin typeface="Cambria Math" panose="02040503050406030204" pitchFamily="18" charset="0"/>
                          </a:rPr>
                          <m:t>𝑐𝑁</m:t>
                        </m:r>
                      </m:num>
                      <m:den>
                        <m:r>
                          <a:rPr lang="en-US" altLang="ko-KR" b="0" i="1" smtClean="0">
                            <a:latin typeface="Cambria Math" panose="02040503050406030204" pitchFamily="18" charset="0"/>
                          </a:rPr>
                          <m:t>𝑟</m:t>
                        </m:r>
                      </m:den>
                    </m:f>
                    <m:r>
                      <a:rPr lang="en-US" altLang="ko-KR" b="0" i="1" smtClean="0">
                        <a:latin typeface="Cambria Math" panose="02040503050406030204" pitchFamily="18" charset="0"/>
                      </a:rPr>
                      <m:t>=</m:t>
                    </m:r>
                    <m:f>
                      <m:fPr>
                        <m:ctrlPr>
                          <a:rPr lang="en-US" altLang="ko-KR" b="0" i="1" smtClean="0">
                            <a:latin typeface="Cambria Math" panose="02040503050406030204" pitchFamily="18" charset="0"/>
                          </a:rPr>
                        </m:ctrlPr>
                      </m:fPr>
                      <m:num>
                        <m:r>
                          <a:rPr lang="en-US" altLang="ko-KR" b="0" i="1" smtClean="0">
                            <a:latin typeface="Cambria Math" panose="02040503050406030204" pitchFamily="18" charset="0"/>
                          </a:rPr>
                          <m:t>𝑐</m:t>
                        </m:r>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𝑛</m:t>
                            </m:r>
                          </m:e>
                          <m:sub>
                            <m:r>
                              <a:rPr lang="en-US" altLang="ko-KR" b="0" i="1" smtClean="0">
                                <a:latin typeface="Cambria Math" panose="02040503050406030204" pitchFamily="18" charset="0"/>
                              </a:rPr>
                              <m:t>𝑏</m:t>
                            </m:r>
                          </m:sub>
                        </m:sSub>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𝑓</m:t>
                            </m:r>
                          </m:e>
                          <m:sub>
                            <m:r>
                              <a:rPr lang="en-US" altLang="ko-KR" b="0" i="1" smtClean="0">
                                <a:latin typeface="Cambria Math" panose="02040503050406030204" pitchFamily="18" charset="0"/>
                              </a:rPr>
                              <m:t>𝑠</m:t>
                            </m:r>
                          </m:sub>
                        </m:sSub>
                      </m:num>
                      <m:den>
                        <m:r>
                          <a:rPr lang="en-US" altLang="ko-KR" b="0" i="1" smtClean="0">
                            <a:latin typeface="Cambria Math" panose="02040503050406030204" pitchFamily="18" charset="0"/>
                          </a:rPr>
                          <m:t>𝑟</m:t>
                        </m:r>
                      </m:den>
                    </m:f>
                    <m:r>
                      <a:rPr lang="en-US" altLang="ko-KR" b="0" i="1" smtClean="0">
                        <a:latin typeface="Cambria Math" panose="02040503050406030204" pitchFamily="18" charset="0"/>
                      </a:rPr>
                      <m:t>=</m:t>
                    </m:r>
                    <m:f>
                      <m:fPr>
                        <m:ctrlPr>
                          <a:rPr lang="en-US" altLang="ko-KR" i="1">
                            <a:latin typeface="Cambria Math" panose="02040503050406030204" pitchFamily="18" charset="0"/>
                          </a:rPr>
                        </m:ctrlPr>
                      </m:fPr>
                      <m:num>
                        <m:r>
                          <a:rPr lang="en-US" altLang="ko-KR" b="0" i="1" smtClean="0">
                            <a:latin typeface="Cambria Math" panose="02040503050406030204" pitchFamily="18" charset="0"/>
                          </a:rPr>
                          <m:t>2</m:t>
                        </m:r>
                        <m:r>
                          <a:rPr lang="en-US" altLang="ko-KR" b="0" i="1" smtClean="0">
                            <a:latin typeface="Cambria Math" panose="02040503050406030204" pitchFamily="18" charset="0"/>
                          </a:rPr>
                          <m:t>𝑐</m:t>
                        </m:r>
                        <m:sSub>
                          <m:sSubPr>
                            <m:ctrlPr>
                              <a:rPr lang="en-US" altLang="ko-KR" i="1">
                                <a:latin typeface="Cambria Math" panose="02040503050406030204" pitchFamily="18" charset="0"/>
                              </a:rPr>
                            </m:ctrlPr>
                          </m:sSubPr>
                          <m:e>
                            <m:r>
                              <a:rPr lang="en-US" altLang="ko-KR" i="1">
                                <a:latin typeface="Cambria Math" panose="02040503050406030204" pitchFamily="18" charset="0"/>
                              </a:rPr>
                              <m:t>𝑛</m:t>
                            </m:r>
                          </m:e>
                          <m:sub>
                            <m:r>
                              <a:rPr lang="en-US" altLang="ko-KR" i="1">
                                <a:latin typeface="Cambria Math" panose="02040503050406030204" pitchFamily="18" charset="0"/>
                              </a:rPr>
                              <m:t>𝑏</m:t>
                            </m:r>
                          </m:sub>
                        </m:sSub>
                        <m:sSub>
                          <m:sSubPr>
                            <m:ctrlPr>
                              <a:rPr lang="en-US" altLang="ko-KR" i="1">
                                <a:latin typeface="Cambria Math" panose="02040503050406030204" pitchFamily="18" charset="0"/>
                              </a:rPr>
                            </m:ctrlPr>
                          </m:sSubPr>
                          <m:e>
                            <m:r>
                              <a:rPr lang="en-US" altLang="ko-KR" b="0" i="1" smtClean="0">
                                <a:latin typeface="Cambria Math" panose="02040503050406030204" pitchFamily="18" charset="0"/>
                              </a:rPr>
                              <m:t>𝐵</m:t>
                            </m:r>
                          </m:e>
                          <m:sub>
                            <m:r>
                              <a:rPr lang="en-US" altLang="ko-KR" b="0" i="1" smtClean="0">
                                <a:latin typeface="Cambria Math" panose="02040503050406030204" pitchFamily="18" charset="0"/>
                              </a:rPr>
                              <m:t>𝑎𝑛𝑎𝑙𝑜𝑔</m:t>
                            </m:r>
                          </m:sub>
                        </m:sSub>
                      </m:num>
                      <m:den>
                        <m:r>
                          <a:rPr lang="en-US" altLang="ko-KR" i="1">
                            <a:latin typeface="Cambria Math" panose="02040503050406030204" pitchFamily="18" charset="0"/>
                          </a:rPr>
                          <m:t>𝑟</m:t>
                        </m:r>
                      </m:den>
                    </m:f>
                  </m:oMath>
                </a14:m>
                <a:endParaRPr lang="en-US" altLang="ko-KR" dirty="0" smtClean="0"/>
              </a:p>
              <a:p>
                <a:pPr lvl="1"/>
                <a:r>
                  <a:rPr lang="en-US" altLang="ko-KR" dirty="0" smtClean="0"/>
                  <a:t>If r=1, c=1/2, </a:t>
                </a:r>
                <a14:m>
                  <m:oMath xmlns:m="http://schemas.openxmlformats.org/officeDocument/2006/math">
                    <m:sSub>
                      <m:sSubPr>
                        <m:ctrlPr>
                          <a:rPr lang="en-US" altLang="ko-KR" i="1" smtClean="0">
                            <a:latin typeface="Cambria Math" panose="02040503050406030204" pitchFamily="18" charset="0"/>
                          </a:rPr>
                        </m:ctrlPr>
                      </m:sSubPr>
                      <m:e>
                        <m:r>
                          <a:rPr lang="en-US" altLang="ko-KR" b="0" i="1" smtClean="0">
                            <a:latin typeface="Cambria Math" panose="02040503050406030204" pitchFamily="18" charset="0"/>
                          </a:rPr>
                          <m:t>𝐵</m:t>
                        </m:r>
                      </m:e>
                      <m:sub>
                        <m:r>
                          <a:rPr lang="en-US" altLang="ko-KR" b="0" i="1" smtClean="0">
                            <a:latin typeface="Cambria Math" panose="02040503050406030204" pitchFamily="18" charset="0"/>
                          </a:rPr>
                          <m:t>𝑚𝑖𝑛</m:t>
                        </m:r>
                      </m:sub>
                    </m:sSub>
                    <m:r>
                      <a:rPr lang="en-US" altLang="ko-KR" b="0" i="1" smtClean="0">
                        <a:latin typeface="Cambria Math" panose="02040503050406030204" pitchFamily="18" charset="0"/>
                      </a:rPr>
                      <m:t>=</m:t>
                    </m:r>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𝑛</m:t>
                        </m:r>
                      </m:e>
                      <m:sub>
                        <m:r>
                          <a:rPr lang="en-US" altLang="ko-KR" b="0" i="1" smtClean="0">
                            <a:latin typeface="Cambria Math" panose="02040503050406030204" pitchFamily="18" charset="0"/>
                          </a:rPr>
                          <m:t>𝑏</m:t>
                        </m:r>
                      </m:sub>
                    </m:sSub>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𝐵</m:t>
                        </m:r>
                      </m:e>
                      <m:sub>
                        <m:r>
                          <a:rPr lang="en-US" altLang="ko-KR" b="0" i="1" smtClean="0">
                            <a:latin typeface="Cambria Math" panose="02040503050406030204" pitchFamily="18" charset="0"/>
                          </a:rPr>
                          <m:t>𝑎𝑛𝑎𝑙𝑜𝑔</m:t>
                        </m:r>
                      </m:sub>
                    </m:sSub>
                  </m:oMath>
                </a14:m>
                <a:endParaRPr lang="en-US" altLang="ko-KR" dirty="0" smtClean="0"/>
              </a:p>
              <a:p>
                <a:pPr lvl="1"/>
                <a:r>
                  <a:rPr lang="en-US" altLang="ko-KR" dirty="0" smtClean="0"/>
                  <a:t>This is the price to pay for digitization</a:t>
                </a:r>
                <a:endParaRPr lang="ko-KR" altLang="en-US" dirty="0"/>
              </a:p>
              <a:p>
                <a:endParaRPr lang="ko-KR" altLang="en-US" dirty="0"/>
              </a:p>
            </p:txBody>
          </p:sp>
        </mc:Choice>
        <mc:Fallback>
          <p:sp>
            <p:nvSpPr>
              <p:cNvPr id="4" name="내용 개체 틀 3"/>
              <p:cNvSpPr>
                <a:spLocks noGrp="1" noRot="1" noChangeAspect="1" noMove="1" noResize="1" noEditPoints="1" noAdjustHandles="1" noChangeArrowheads="1" noChangeShapeType="1" noTextEdit="1"/>
              </p:cNvSpPr>
              <p:nvPr>
                <p:ph idx="1"/>
              </p:nvPr>
            </p:nvSpPr>
            <p:spPr>
              <a:blipFill>
                <a:blip r:embed="rId2"/>
                <a:stretch>
                  <a:fillRect l="-519" t="-1641"/>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4.</a:t>
            </a:r>
            <a:fld id="{389D62BA-4885-46E4-B885-F582EF5E6E6F}" type="slidenum">
              <a:rPr lang="en-US" altLang="ko-KR" smtClean="0"/>
              <a:pPr/>
              <a:t>67</a:t>
            </a:fld>
            <a:endParaRPr lang="en-US" altLang="ko-KR"/>
          </a:p>
        </p:txBody>
      </p:sp>
    </p:spTree>
    <p:extLst>
      <p:ext uri="{BB962C8B-B14F-4D97-AF65-F5344CB8AC3E}">
        <p14:creationId xmlns:p14="http://schemas.microsoft.com/office/powerpoint/2010/main" val="424145313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Text Box 20"/>
          <p:cNvSpPr txBox="1">
            <a:spLocks noChangeArrowheads="1"/>
          </p:cNvSpPr>
          <p:nvPr/>
        </p:nvSpPr>
        <p:spPr bwMode="auto">
          <a:xfrm>
            <a:off x="76200" y="696913"/>
            <a:ext cx="883920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have a low-pass analog signal of 4 kHz. If we send the analog signal, we need a channel with a minimum bandwidth of 4 kHz. If we digitize the signal and send 8 bits per sample, we need a channel with a minimum bandwidth of 8 × 4 kHz = 32 kHz.</a:t>
            </a:r>
          </a:p>
        </p:txBody>
      </p:sp>
      <p:grpSp>
        <p:nvGrpSpPr>
          <p:cNvPr id="125956" name="Group 23"/>
          <p:cNvGrpSpPr>
            <a:grpSpLocks/>
          </p:cNvGrpSpPr>
          <p:nvPr/>
        </p:nvGrpSpPr>
        <p:grpSpPr bwMode="auto">
          <a:xfrm>
            <a:off x="0" y="0"/>
            <a:ext cx="9144000" cy="609600"/>
            <a:chOff x="0" y="2448"/>
            <a:chExt cx="5760" cy="384"/>
          </a:xfrm>
        </p:grpSpPr>
        <p:sp>
          <p:nvSpPr>
            <p:cNvPr id="12595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4.15</a:t>
              </a:r>
            </a:p>
          </p:txBody>
        </p:sp>
      </p:grpSp>
      <p:sp>
        <p:nvSpPr>
          <p:cNvPr id="125960"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4.</a:t>
            </a:r>
            <a:fld id="{C250AA45-3F16-4A03-8B22-C6EC63488475}" type="slidenum">
              <a:rPr lang="en-US" altLang="ko-KR" sz="1200" i="0">
                <a:latin typeface="Arial" panose="020B0604020202020204" pitchFamily="34" charset="0"/>
                <a:ea typeface="굴림" panose="020B0600000101010101" pitchFamily="50" charset="-127"/>
              </a:rPr>
              <a:pPr eaLnBrk="1" hangingPunct="1"/>
              <a:t>68</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335FC62E-28C5-4A9E-9DD3-13E3656F91AB}" type="slidenum">
              <a:rPr lang="en-US" altLang="ko-KR" sz="1200" i="0">
                <a:latin typeface="Arial" panose="020B0604020202020204" pitchFamily="34" charset="0"/>
              </a:rPr>
              <a:pPr eaLnBrk="1" hangingPunct="1"/>
              <a:t>69</a:t>
            </a:fld>
            <a:endParaRPr lang="en-US" altLang="ko-KR" sz="1200" i="0">
              <a:latin typeface="Arial" panose="020B0604020202020204" pitchFamily="34" charset="0"/>
            </a:endParaRPr>
          </a:p>
        </p:txBody>
      </p:sp>
      <p:sp>
        <p:nvSpPr>
          <p:cNvPr id="12800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2800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2800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2800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2800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2800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2800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8229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4.2.2  Delta Modulation (DM)</a:t>
            </a:r>
          </a:p>
        </p:txBody>
      </p:sp>
      <p:sp>
        <p:nvSpPr>
          <p:cNvPr id="128010" name="Rectangle 10"/>
          <p:cNvSpPr>
            <a:spLocks noChangeArrowheads="1"/>
          </p:cNvSpPr>
          <p:nvPr/>
        </p:nvSpPr>
        <p:spPr bwMode="auto">
          <a:xfrm>
            <a:off x="381000" y="1293813"/>
            <a:ext cx="7924800" cy="3081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PCM is a very complex technique. Other techniques have been developed to reduce the complexity of PCM. The simplest is delta modulation. PCM finds the value of the signal amplitude for each sample; DM finds the change from the previous sample. Figure 4.28 shows the process. Note that there are no code words here; bits are sent one after another.</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5FAC46A1-63FB-4341-95F1-89C9791ABB06}" type="slidenum">
              <a:rPr lang="en-US" altLang="ko-KR" sz="1200" i="0">
                <a:latin typeface="Arial" panose="020B0604020202020204" pitchFamily="34" charset="0"/>
              </a:rPr>
              <a:pPr eaLnBrk="1" hangingPunct="1"/>
              <a:t>70</a:t>
            </a:fld>
            <a:endParaRPr lang="en-US" altLang="ko-KR" sz="1200" i="0">
              <a:latin typeface="Arial" panose="020B0604020202020204" pitchFamily="34" charset="0"/>
            </a:endParaRPr>
          </a:p>
        </p:txBody>
      </p:sp>
      <p:sp>
        <p:nvSpPr>
          <p:cNvPr id="1300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4.28:  </a:t>
            </a:r>
            <a:r>
              <a:rPr lang="en-US" altLang="ko-KR" sz="2000">
                <a:latin typeface="Times-BoldItalic"/>
                <a:ea typeface="굴림" panose="020B0600000101010101" pitchFamily="50" charset="-127"/>
              </a:rPr>
              <a:t>The process of delta modulation</a:t>
            </a:r>
          </a:p>
        </p:txBody>
      </p:sp>
      <p:pic>
        <p:nvPicPr>
          <p:cNvPr id="4915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286000"/>
            <a:ext cx="7807325" cy="187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9156"/>
                                        </p:tgtEl>
                                        <p:attrNameLst>
                                          <p:attrName>style.visibility</p:attrName>
                                        </p:attrNameLst>
                                      </p:cBhvr>
                                      <p:to>
                                        <p:strVal val="visible"/>
                                      </p:to>
                                    </p:set>
                                    <p:animEffect transition="in" filter="wipe(left)">
                                      <p:cBhvr>
                                        <p:cTn id="7" dur="3000"/>
                                        <p:tgtEl>
                                          <p:spTgt spid="49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9C68B0F4-C822-4902-B0F2-92EA161B8FB1}" type="slidenum">
              <a:rPr lang="en-US" altLang="ko-KR" sz="1200" i="0">
                <a:latin typeface="Arial" panose="020B0604020202020204" pitchFamily="34" charset="0"/>
              </a:rPr>
              <a:pPr eaLnBrk="1" hangingPunct="1"/>
              <a:t>71</a:t>
            </a:fld>
            <a:endParaRPr lang="en-US" altLang="ko-KR" sz="1200" i="0">
              <a:latin typeface="Arial" panose="020B0604020202020204" pitchFamily="34" charset="0"/>
            </a:endParaRPr>
          </a:p>
        </p:txBody>
      </p:sp>
      <p:sp>
        <p:nvSpPr>
          <p:cNvPr id="13209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4.29:  </a:t>
            </a:r>
            <a:r>
              <a:rPr lang="en-US" altLang="ko-KR" sz="2000">
                <a:latin typeface="Times-BoldItalic"/>
                <a:ea typeface="굴림" panose="020B0600000101010101" pitchFamily="50" charset="-127"/>
              </a:rPr>
              <a:t>Delta modulation components</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514600"/>
            <a:ext cx="7742238" cy="233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circle(in)">
                                      <p:cBhvr>
                                        <p:cTn id="7" dur="2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0F6AD31E-1EBC-43F2-A937-100A1DC57A90}" type="slidenum">
              <a:rPr lang="en-US" altLang="ko-KR" sz="1200" i="0">
                <a:latin typeface="Arial" panose="020B0604020202020204" pitchFamily="34" charset="0"/>
              </a:rPr>
              <a:pPr eaLnBrk="1" hangingPunct="1"/>
              <a:t>72</a:t>
            </a:fld>
            <a:endParaRPr lang="en-US" altLang="ko-KR" sz="1200" i="0">
              <a:latin typeface="Arial" panose="020B0604020202020204" pitchFamily="34" charset="0"/>
            </a:endParaRPr>
          </a:p>
        </p:txBody>
      </p:sp>
      <p:sp>
        <p:nvSpPr>
          <p:cNvPr id="13414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4.30:  </a:t>
            </a:r>
            <a:r>
              <a:rPr lang="en-US" altLang="ko-KR" sz="2000">
                <a:latin typeface="Times-BoldItalic"/>
                <a:ea typeface="굴림" panose="020B0600000101010101" pitchFamily="50" charset="-127"/>
              </a:rPr>
              <a:t>Delta demodulation components</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341563"/>
            <a:ext cx="775335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circle(in)">
                                      <p:cBhvr>
                                        <p:cTn id="7" dur="20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1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2BD28235-ADEE-44CE-BE10-3922F6DCF502}" type="slidenum">
              <a:rPr lang="en-US" altLang="ko-KR" sz="1200" i="0">
                <a:latin typeface="Arial" panose="020B0604020202020204" pitchFamily="34" charset="0"/>
              </a:rPr>
              <a:pPr eaLnBrk="1" hangingPunct="1"/>
              <a:t>73</a:t>
            </a:fld>
            <a:endParaRPr lang="en-US" altLang="ko-KR" sz="1200" i="0">
              <a:latin typeface="Arial" panose="020B0604020202020204" pitchFamily="34" charset="0"/>
            </a:endParaRPr>
          </a:p>
        </p:txBody>
      </p:sp>
      <p:sp>
        <p:nvSpPr>
          <p:cNvPr id="913410"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3411" name="Text Box 3"/>
          <p:cNvSpPr txBox="1">
            <a:spLocks noChangeArrowheads="1"/>
          </p:cNvSpPr>
          <p:nvPr/>
        </p:nvSpPr>
        <p:spPr bwMode="auto">
          <a:xfrm>
            <a:off x="228600" y="406400"/>
            <a:ext cx="5762625" cy="579438"/>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4-3   TRANSMISSION MODES</a:t>
            </a:r>
          </a:p>
        </p:txBody>
      </p:sp>
      <p:sp>
        <p:nvSpPr>
          <p:cNvPr id="13619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28678" name="Rectangle 7"/>
          <p:cNvSpPr>
            <a:spLocks noChangeArrowheads="1"/>
          </p:cNvSpPr>
          <p:nvPr/>
        </p:nvSpPr>
        <p:spPr bwMode="auto">
          <a:xfrm>
            <a:off x="152400" y="1689100"/>
            <a:ext cx="8839200" cy="4031873"/>
          </a:xfrm>
          <a:prstGeom prst="rect">
            <a:avLst/>
          </a:prstGeom>
          <a:noFill/>
          <a:ln>
            <a:noFill/>
          </a:ln>
          <a:extLst/>
        </p:spPr>
        <p:txBody>
          <a:bodyPr>
            <a:spAutoFit/>
          </a:bodyPr>
          <a:lstStyle/>
          <a:p>
            <a:pPr algn="just" eaLnBrk="0" hangingPunct="0">
              <a:defRPr/>
            </a:pPr>
            <a:r>
              <a:rPr lang="en-US" dirty="0">
                <a:effectLst>
                  <a:outerShdw blurRad="38100" dist="38100" dir="2700000" algn="tl">
                    <a:srgbClr val="000000">
                      <a:alpha val="43137"/>
                    </a:srgbClr>
                  </a:outerShdw>
                </a:effectLst>
                <a:latin typeface="Times New Roman" pitchFamily="18" charset="0"/>
              </a:rPr>
              <a:t>Of primary concern when we are considering the transmission of data from one device to another is the wiring, and of primary concern when we are considering the wiring is the data stream. Do we send 1 bit at a time; or do we group bits into larger groups and, if so, how? The transmission of binary data across a link can be accomplished in either parallel or serial </a:t>
            </a:r>
            <a:r>
              <a:rPr lang="en-US" dirty="0" smtClean="0">
                <a:effectLst>
                  <a:outerShdw blurRad="38100" dist="38100" dir="2700000" algn="tl">
                    <a:srgbClr val="000000">
                      <a:alpha val="43137"/>
                    </a:srgbClr>
                  </a:outerShdw>
                </a:effectLst>
                <a:latin typeface="Times New Roman" pitchFamily="18" charset="0"/>
              </a:rPr>
              <a:t>mode </a:t>
            </a:r>
            <a:r>
              <a:rPr lang="en-US" dirty="0">
                <a:effectLst>
                  <a:outerShdw blurRad="38100" dist="38100" dir="2700000" algn="tl">
                    <a:srgbClr val="000000">
                      <a:alpha val="43137"/>
                    </a:srgbClr>
                  </a:outerShdw>
                </a:effectLst>
                <a:latin typeface="Times New Roman" pitchFamily="18" charset="0"/>
              </a:rPr>
              <a:t>(see Figure 4.31).</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7302D3D0-2AF5-45AB-A40D-6519118E78B4}" type="slidenum">
              <a:rPr lang="en-US" altLang="ko-KR" sz="1200" i="0">
                <a:latin typeface="Arial" panose="020B0604020202020204" pitchFamily="34" charset="0"/>
              </a:rPr>
              <a:pPr eaLnBrk="1" hangingPunct="1"/>
              <a:t>74</a:t>
            </a:fld>
            <a:endParaRPr lang="en-US" altLang="ko-KR" sz="1200" i="0">
              <a:latin typeface="Arial" panose="020B0604020202020204" pitchFamily="34" charset="0"/>
            </a:endParaRPr>
          </a:p>
        </p:txBody>
      </p:sp>
      <p:sp>
        <p:nvSpPr>
          <p:cNvPr id="13824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4.31:  </a:t>
            </a:r>
            <a:r>
              <a:rPr lang="en-US" altLang="ko-KR" sz="2000">
                <a:latin typeface="Times-BoldItalic"/>
                <a:ea typeface="굴림" panose="020B0600000101010101" pitchFamily="50" charset="-127"/>
              </a:rPr>
              <a:t>Data transmission modes</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575" y="2090738"/>
            <a:ext cx="7947025"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ppt_w</p:attrName>
                                        </p:attrNameLst>
                                      </p:cBhvr>
                                      <p:tavLst>
                                        <p:tav tm="0">
                                          <p:val>
                                            <p:fltVal val="0"/>
                                          </p:val>
                                        </p:tav>
                                        <p:tav tm="100000">
                                          <p:val>
                                            <p:strVal val="#ppt_w"/>
                                          </p:val>
                                        </p:tav>
                                      </p:tavLst>
                                    </p:anim>
                                    <p:anim calcmode="lin" valueType="num">
                                      <p:cBhvr>
                                        <p:cTn id="8" dur="1000" fill="hold"/>
                                        <p:tgtEl>
                                          <p:spTgt spid="12290"/>
                                        </p:tgtEl>
                                        <p:attrNameLst>
                                          <p:attrName>ppt_h</p:attrName>
                                        </p:attrNameLst>
                                      </p:cBhvr>
                                      <p:tavLst>
                                        <p:tav tm="0">
                                          <p:val>
                                            <p:fltVal val="0"/>
                                          </p:val>
                                        </p:tav>
                                        <p:tav tm="100000">
                                          <p:val>
                                            <p:strVal val="#ppt_h"/>
                                          </p:val>
                                        </p:tav>
                                      </p:tavLst>
                                    </p:anim>
                                    <p:anim calcmode="lin" valueType="num">
                                      <p:cBhvr>
                                        <p:cTn id="9" dur="1000" fill="hold"/>
                                        <p:tgtEl>
                                          <p:spTgt spid="12290"/>
                                        </p:tgtEl>
                                        <p:attrNameLst>
                                          <p:attrName>style.rotation</p:attrName>
                                        </p:attrNameLst>
                                      </p:cBhvr>
                                      <p:tavLst>
                                        <p:tav tm="0">
                                          <p:val>
                                            <p:fltVal val="90"/>
                                          </p:val>
                                        </p:tav>
                                        <p:tav tm="100000">
                                          <p:val>
                                            <p:fltVal val="0"/>
                                          </p:val>
                                        </p:tav>
                                      </p:tavLst>
                                    </p:anim>
                                    <p:animEffect transition="in" filter="fade">
                                      <p:cBhvr>
                                        <p:cTn id="10" dur="1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02A17070-A566-46AD-81B6-93F7F93EFB95}" type="slidenum">
              <a:rPr lang="en-US" altLang="ko-KR" sz="1200" i="0">
                <a:latin typeface="Arial" panose="020B0604020202020204" pitchFamily="34" charset="0"/>
              </a:rPr>
              <a:pPr eaLnBrk="1" hangingPunct="1"/>
              <a:t>75</a:t>
            </a:fld>
            <a:endParaRPr lang="en-US" altLang="ko-KR" sz="1200" i="0">
              <a:latin typeface="Arial" panose="020B0604020202020204" pitchFamily="34" charset="0"/>
            </a:endParaRPr>
          </a:p>
        </p:txBody>
      </p:sp>
      <p:sp>
        <p:nvSpPr>
          <p:cNvPr id="14029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029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029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029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029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029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029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5054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4.3.1  Parallel Transmission</a:t>
            </a:r>
          </a:p>
        </p:txBody>
      </p:sp>
      <p:sp>
        <p:nvSpPr>
          <p:cNvPr id="140298" name="Rectangle 10"/>
          <p:cNvSpPr>
            <a:spLocks noChangeArrowheads="1"/>
          </p:cNvSpPr>
          <p:nvPr/>
        </p:nvSpPr>
        <p:spPr bwMode="auto">
          <a:xfrm>
            <a:off x="381000" y="1293813"/>
            <a:ext cx="7924800" cy="3935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Line coding is the process of converting digital data to digital signals. We assume that data, in the form of text, numbers, graphical images, audio, or video, are stored in computer memory as sequences of bits (see Chapter 1). Line coding converts a sequence of bits to a digital signal. At the sender, digital data are encoded into a digital signal; at the receiver, the digital data are recreated by decoding the digital signal. Figure 4.1 shows the process.</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3CBDE690-D866-4379-B09A-01A926C1D120}" type="slidenum">
              <a:rPr lang="en-US" altLang="ko-KR" sz="1200" i="0">
                <a:latin typeface="Arial" panose="020B0604020202020204" pitchFamily="34" charset="0"/>
              </a:rPr>
              <a:pPr eaLnBrk="1" hangingPunct="1"/>
              <a:t>76</a:t>
            </a:fld>
            <a:endParaRPr lang="en-US" altLang="ko-KR" sz="1200" i="0">
              <a:latin typeface="Arial" panose="020B0604020202020204" pitchFamily="34" charset="0"/>
            </a:endParaRPr>
          </a:p>
        </p:txBody>
      </p:sp>
      <p:sp>
        <p:nvSpPr>
          <p:cNvPr id="14233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4.32:  </a:t>
            </a:r>
            <a:r>
              <a:rPr lang="en-US" altLang="ko-KR" sz="2000">
                <a:latin typeface="Times-BoldItalic"/>
                <a:ea typeface="굴림" panose="020B0600000101010101" pitchFamily="50" charset="-127"/>
              </a:rPr>
              <a:t>Parallel transmission</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362200"/>
            <a:ext cx="685800" cy="268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7163" y="2333625"/>
            <a:ext cx="884237" cy="268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4375" y="1676400"/>
            <a:ext cx="4462463" cy="357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13316"/>
                                        </p:tgtEl>
                                        <p:attrNameLst>
                                          <p:attrName>style.visibility</p:attrName>
                                        </p:attrNameLst>
                                      </p:cBhvr>
                                      <p:to>
                                        <p:strVal val="visible"/>
                                      </p:to>
                                    </p:set>
                                    <p:animEffect transition="in" filter="wipe(left)">
                                      <p:cBhvr>
                                        <p:cTn id="11" dur="3500"/>
                                        <p:tgtEl>
                                          <p:spTgt spid="1331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3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63E2D98C-9E90-4291-81FF-60263F9D06CA}" type="slidenum">
              <a:rPr lang="en-US" altLang="ko-KR" sz="1200" i="0">
                <a:latin typeface="Arial" panose="020B0604020202020204" pitchFamily="34" charset="0"/>
              </a:rPr>
              <a:pPr eaLnBrk="1" hangingPunct="1"/>
              <a:t>77</a:t>
            </a:fld>
            <a:endParaRPr lang="en-US" altLang="ko-KR" sz="1200" i="0">
              <a:latin typeface="Arial" panose="020B0604020202020204" pitchFamily="34" charset="0"/>
            </a:endParaRPr>
          </a:p>
        </p:txBody>
      </p:sp>
      <p:sp>
        <p:nvSpPr>
          <p:cNvPr id="14438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438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438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438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439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439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439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1244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4.3.2  Serial Transmission</a:t>
            </a:r>
          </a:p>
        </p:txBody>
      </p:sp>
      <p:sp>
        <p:nvSpPr>
          <p:cNvPr id="144394" name="Rectangle 10"/>
          <p:cNvSpPr>
            <a:spLocks noChangeArrowheads="1"/>
          </p:cNvSpPr>
          <p:nvPr/>
        </p:nvSpPr>
        <p:spPr bwMode="auto">
          <a:xfrm>
            <a:off x="381000" y="1293813"/>
            <a:ext cx="7924800" cy="1800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dirty="0">
                <a:latin typeface="Times New Roman" panose="02020603050405020304" pitchFamily="18" charset="0"/>
                <a:ea typeface="굴림" panose="020B0600000101010101" pitchFamily="50" charset="-127"/>
              </a:rPr>
              <a:t>In serial transmission one bit follows another, so we need only one communication channel rather than n to transmit data between two communicating devices (see Figure 4.33</a:t>
            </a:r>
            <a:r>
              <a:rPr lang="en-US" altLang="ko-KR" sz="2800" dirty="0" smtClean="0">
                <a:latin typeface="Times New Roman" panose="02020603050405020304" pitchFamily="18" charset="0"/>
                <a:ea typeface="굴림" panose="020B0600000101010101" pitchFamily="50" charset="-127"/>
              </a:rPr>
              <a:t>).</a:t>
            </a:r>
            <a:endParaRPr lang="en-US" altLang="ko-KR" sz="2800" dirty="0">
              <a:latin typeface="Times New Roman" panose="02020603050405020304" pitchFamily="18"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17575896-9CCD-47EF-B189-CF7E98205E8C}" type="slidenum">
              <a:rPr lang="en-US" altLang="ko-KR" sz="1200" i="0">
                <a:latin typeface="Arial" panose="020B0604020202020204" pitchFamily="34" charset="0"/>
              </a:rPr>
              <a:pPr eaLnBrk="1" hangingPunct="1"/>
              <a:t>78</a:t>
            </a:fld>
            <a:endParaRPr lang="en-US" altLang="ko-KR" sz="1200" i="0">
              <a:latin typeface="Arial" panose="020B0604020202020204" pitchFamily="34" charset="0"/>
            </a:endParaRPr>
          </a:p>
        </p:txBody>
      </p:sp>
      <p:sp>
        <p:nvSpPr>
          <p:cNvPr id="14643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4.33:  </a:t>
            </a:r>
            <a:r>
              <a:rPr lang="en-US" altLang="ko-KR" sz="2000">
                <a:latin typeface="Times-BoldItalic"/>
                <a:ea typeface="굴림" panose="020B0600000101010101" pitchFamily="50" charset="-127"/>
              </a:rPr>
              <a:t>Serial transmission</a:t>
            </a: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975" y="1671638"/>
            <a:ext cx="1343025" cy="381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671638"/>
            <a:ext cx="1441450" cy="381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2798763"/>
            <a:ext cx="3927475" cy="156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14340"/>
                                        </p:tgtEl>
                                        <p:attrNameLst>
                                          <p:attrName>style.visibility</p:attrName>
                                        </p:attrNameLst>
                                      </p:cBhvr>
                                      <p:to>
                                        <p:strVal val="visible"/>
                                      </p:to>
                                    </p:set>
                                    <p:animEffect transition="in" filter="wipe(left)">
                                      <p:cBhvr>
                                        <p:cTn id="11" dur="4250"/>
                                        <p:tgtEl>
                                          <p:spTgt spid="1434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43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762000"/>
            <a:ext cx="8229600" cy="5364163"/>
          </a:xfrm>
        </p:spPr>
        <p:txBody>
          <a:bodyPr/>
          <a:lstStyle/>
          <a:p>
            <a:r>
              <a:rPr lang="en-US" altLang="ko-KR" dirty="0" smtClean="0"/>
              <a:t>Without synchronization at byte level</a:t>
            </a:r>
            <a:endParaRPr lang="ko-KR" altLang="en-US" dirty="0"/>
          </a:p>
        </p:txBody>
      </p:sp>
      <p:sp>
        <p:nvSpPr>
          <p:cNvPr id="14848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17B8AA6E-7090-4ADA-B38B-E17E7C26BAA8}" type="slidenum">
              <a:rPr lang="en-US" altLang="ko-KR" sz="1200" i="0">
                <a:latin typeface="Arial" panose="020B0604020202020204" pitchFamily="34" charset="0"/>
              </a:rPr>
              <a:pPr eaLnBrk="1" hangingPunct="1"/>
              <a:t>79</a:t>
            </a:fld>
            <a:endParaRPr lang="en-US" altLang="ko-KR" sz="1200" i="0">
              <a:latin typeface="Arial" panose="020B0604020202020204" pitchFamily="34" charset="0"/>
            </a:endParaRPr>
          </a:p>
        </p:txBody>
      </p:sp>
      <p:sp>
        <p:nvSpPr>
          <p:cNvPr id="14848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4.34:  </a:t>
            </a:r>
            <a:r>
              <a:rPr lang="en-US" altLang="ko-KR" sz="2000">
                <a:latin typeface="Times-BoldItalic"/>
                <a:ea typeface="굴림" panose="020B0600000101010101" pitchFamily="50" charset="-127"/>
              </a:rPr>
              <a:t>Asynchronous transmission</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524125"/>
            <a:ext cx="701675"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3050" y="2524125"/>
            <a:ext cx="869950"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0550" y="1693863"/>
            <a:ext cx="2943225" cy="128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5900" y="4141788"/>
            <a:ext cx="6286500" cy="142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15365"/>
                                        </p:tgtEl>
                                        <p:attrNameLst>
                                          <p:attrName>style.visibility</p:attrName>
                                        </p:attrNameLst>
                                      </p:cBhvr>
                                      <p:to>
                                        <p:strVal val="visible"/>
                                      </p:to>
                                    </p:set>
                                    <p:animEffect transition="in" filter="wipe(left)">
                                      <p:cBhvr>
                                        <p:cTn id="11" dur="4250"/>
                                        <p:tgtEl>
                                          <p:spTgt spid="1536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5363"/>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6" presetClass="entr" presetSubtype="0" fill="hold" nodeType="clickEffect">
                                  <p:stCondLst>
                                    <p:cond delay="0"/>
                                  </p:stCondLst>
                                  <p:childTnLst>
                                    <p:set>
                                      <p:cBhvr>
                                        <p:cTn id="19" dur="1" fill="hold">
                                          <p:stCondLst>
                                            <p:cond delay="0"/>
                                          </p:stCondLst>
                                        </p:cTn>
                                        <p:tgtEl>
                                          <p:spTgt spid="15364"/>
                                        </p:tgtEl>
                                        <p:attrNameLst>
                                          <p:attrName>style.visibility</p:attrName>
                                        </p:attrNameLst>
                                      </p:cBhvr>
                                      <p:to>
                                        <p:strVal val="visible"/>
                                      </p:to>
                                    </p:set>
                                    <p:animEffect transition="in" filter="wipe(down)">
                                      <p:cBhvr>
                                        <p:cTn id="20" dur="580">
                                          <p:stCondLst>
                                            <p:cond delay="0"/>
                                          </p:stCondLst>
                                        </p:cTn>
                                        <p:tgtEl>
                                          <p:spTgt spid="15364"/>
                                        </p:tgtEl>
                                      </p:cBhvr>
                                    </p:animEffect>
                                    <p:anim calcmode="lin" valueType="num">
                                      <p:cBhvr>
                                        <p:cTn id="21" dur="1822" tmFilter="0,0; 0.14,0.36; 0.43,0.73; 0.71,0.91; 1.0,1.0">
                                          <p:stCondLst>
                                            <p:cond delay="0"/>
                                          </p:stCondLst>
                                        </p:cTn>
                                        <p:tgtEl>
                                          <p:spTgt spid="15364"/>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5364"/>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5364"/>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5364"/>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5364"/>
                                        </p:tgtEl>
                                        <p:attrNameLst>
                                          <p:attrName>ppt_y</p:attrName>
                                        </p:attrNameLst>
                                      </p:cBhvr>
                                      <p:tavLst>
                                        <p:tav tm="0" fmla="#ppt_y-sin(pi*$)/81">
                                          <p:val>
                                            <p:fltVal val="0"/>
                                          </p:val>
                                        </p:tav>
                                        <p:tav tm="100000">
                                          <p:val>
                                            <p:fltVal val="1"/>
                                          </p:val>
                                        </p:tav>
                                      </p:tavLst>
                                    </p:anim>
                                    <p:animScale>
                                      <p:cBhvr>
                                        <p:cTn id="26" dur="26">
                                          <p:stCondLst>
                                            <p:cond delay="650"/>
                                          </p:stCondLst>
                                        </p:cTn>
                                        <p:tgtEl>
                                          <p:spTgt spid="15364"/>
                                        </p:tgtEl>
                                      </p:cBhvr>
                                      <p:to x="100000" y="60000"/>
                                    </p:animScale>
                                    <p:animScale>
                                      <p:cBhvr>
                                        <p:cTn id="27" dur="166" decel="50000">
                                          <p:stCondLst>
                                            <p:cond delay="676"/>
                                          </p:stCondLst>
                                        </p:cTn>
                                        <p:tgtEl>
                                          <p:spTgt spid="15364"/>
                                        </p:tgtEl>
                                      </p:cBhvr>
                                      <p:to x="100000" y="100000"/>
                                    </p:animScale>
                                    <p:animScale>
                                      <p:cBhvr>
                                        <p:cTn id="28" dur="26">
                                          <p:stCondLst>
                                            <p:cond delay="1312"/>
                                          </p:stCondLst>
                                        </p:cTn>
                                        <p:tgtEl>
                                          <p:spTgt spid="15364"/>
                                        </p:tgtEl>
                                      </p:cBhvr>
                                      <p:to x="100000" y="80000"/>
                                    </p:animScale>
                                    <p:animScale>
                                      <p:cBhvr>
                                        <p:cTn id="29" dur="166" decel="50000">
                                          <p:stCondLst>
                                            <p:cond delay="1338"/>
                                          </p:stCondLst>
                                        </p:cTn>
                                        <p:tgtEl>
                                          <p:spTgt spid="15364"/>
                                        </p:tgtEl>
                                      </p:cBhvr>
                                      <p:to x="100000" y="100000"/>
                                    </p:animScale>
                                    <p:animScale>
                                      <p:cBhvr>
                                        <p:cTn id="30" dur="26">
                                          <p:stCondLst>
                                            <p:cond delay="1642"/>
                                          </p:stCondLst>
                                        </p:cTn>
                                        <p:tgtEl>
                                          <p:spTgt spid="15364"/>
                                        </p:tgtEl>
                                      </p:cBhvr>
                                      <p:to x="100000" y="90000"/>
                                    </p:animScale>
                                    <p:animScale>
                                      <p:cBhvr>
                                        <p:cTn id="31" dur="166" decel="50000">
                                          <p:stCondLst>
                                            <p:cond delay="1668"/>
                                          </p:stCondLst>
                                        </p:cTn>
                                        <p:tgtEl>
                                          <p:spTgt spid="15364"/>
                                        </p:tgtEl>
                                      </p:cBhvr>
                                      <p:to x="100000" y="100000"/>
                                    </p:animScale>
                                    <p:animScale>
                                      <p:cBhvr>
                                        <p:cTn id="32" dur="26">
                                          <p:stCondLst>
                                            <p:cond delay="1808"/>
                                          </p:stCondLst>
                                        </p:cTn>
                                        <p:tgtEl>
                                          <p:spTgt spid="15364"/>
                                        </p:tgtEl>
                                      </p:cBhvr>
                                      <p:to x="100000" y="95000"/>
                                    </p:animScale>
                                    <p:animScale>
                                      <p:cBhvr>
                                        <p:cTn id="33" dur="166" decel="50000">
                                          <p:stCondLst>
                                            <p:cond delay="1834"/>
                                          </p:stCondLst>
                                        </p:cTn>
                                        <p:tgtEl>
                                          <p:spTgt spid="1536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914400"/>
            <a:ext cx="8229600" cy="5211763"/>
          </a:xfrm>
        </p:spPr>
        <p:txBody>
          <a:bodyPr/>
          <a:lstStyle/>
          <a:p>
            <a:r>
              <a:rPr lang="en-US" altLang="ko-KR" dirty="0" smtClean="0"/>
              <a:t>No gaps between bytes</a:t>
            </a:r>
            <a:endParaRPr lang="ko-KR" altLang="en-US" dirty="0"/>
          </a:p>
        </p:txBody>
      </p:sp>
      <p:sp>
        <p:nvSpPr>
          <p:cNvPr id="15052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4.</a:t>
            </a:r>
            <a:fld id="{0CBE3715-1CAB-4688-AE9E-E6CAC5718827}" type="slidenum">
              <a:rPr lang="en-US" altLang="ko-KR" sz="1200" i="0">
                <a:latin typeface="Arial" panose="020B0604020202020204" pitchFamily="34" charset="0"/>
              </a:rPr>
              <a:pPr eaLnBrk="1" hangingPunct="1"/>
              <a:t>80</a:t>
            </a:fld>
            <a:endParaRPr lang="en-US" altLang="ko-KR" sz="1200" i="0">
              <a:latin typeface="Arial" panose="020B0604020202020204" pitchFamily="34" charset="0"/>
            </a:endParaRP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263" y="1905000"/>
            <a:ext cx="769937"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1"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4.35:  </a:t>
            </a:r>
            <a:r>
              <a:rPr lang="en-US" altLang="ko-KR" sz="2000">
                <a:latin typeface="Times-BoldItalic"/>
                <a:ea typeface="굴림" panose="020B0600000101010101" pitchFamily="50" charset="-127"/>
              </a:rPr>
              <a:t>Synchronous transmission</a:t>
            </a:r>
          </a:p>
        </p:txBody>
      </p:sp>
      <p:pic>
        <p:nvPicPr>
          <p:cNvPr id="163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4800" y="1905000"/>
            <a:ext cx="884238"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2838" y="2438400"/>
            <a:ext cx="6929437"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16389"/>
                                        </p:tgtEl>
                                        <p:attrNameLst>
                                          <p:attrName>style.visibility</p:attrName>
                                        </p:attrNameLst>
                                      </p:cBhvr>
                                      <p:to>
                                        <p:strVal val="visible"/>
                                      </p:to>
                                    </p:set>
                                    <p:animEffect transition="in" filter="wipe(left)">
                                      <p:cBhvr>
                                        <p:cTn id="11" dur="5500"/>
                                        <p:tgtEl>
                                          <p:spTgt spid="1638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63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Isochronous transmission</a:t>
            </a:r>
            <a:endParaRPr lang="ko-KR" altLang="en-US" dirty="0"/>
          </a:p>
        </p:txBody>
      </p:sp>
      <p:sp>
        <p:nvSpPr>
          <p:cNvPr id="3" name="내용 개체 틀 2"/>
          <p:cNvSpPr>
            <a:spLocks noGrp="1"/>
          </p:cNvSpPr>
          <p:nvPr>
            <p:ph idx="1"/>
          </p:nvPr>
        </p:nvSpPr>
        <p:spPr/>
        <p:txBody>
          <a:bodyPr/>
          <a:lstStyle/>
          <a:p>
            <a:r>
              <a:rPr lang="en-US" altLang="ko-KR" dirty="0" smtClean="0"/>
              <a:t>Entire stream of bits must be synchronized</a:t>
            </a:r>
          </a:p>
          <a:p>
            <a:r>
              <a:rPr lang="en-US" altLang="ko-KR" dirty="0" smtClean="0"/>
              <a:t>No gaps between frames or bytes</a:t>
            </a:r>
          </a:p>
          <a:p>
            <a:r>
              <a:rPr lang="en-US" altLang="ko-KR" dirty="0" smtClean="0"/>
              <a:t>E.g. TV broadcast</a:t>
            </a:r>
            <a:endParaRPr lang="ko-KR" altLang="en-US" dirty="0"/>
          </a:p>
        </p:txBody>
      </p:sp>
      <p:sp>
        <p:nvSpPr>
          <p:cNvPr id="4" name="슬라이드 번호 개체 틀 3"/>
          <p:cNvSpPr>
            <a:spLocks noGrp="1"/>
          </p:cNvSpPr>
          <p:nvPr>
            <p:ph type="sldNum" sz="quarter" idx="10"/>
          </p:nvPr>
        </p:nvSpPr>
        <p:spPr/>
        <p:txBody>
          <a:bodyPr/>
          <a:lstStyle/>
          <a:p>
            <a:r>
              <a:rPr lang="en-US" altLang="ko-KR" smtClean="0"/>
              <a:t>4.</a:t>
            </a:r>
            <a:fld id="{95918ABD-7090-4E87-86F3-84E52E9F3877}" type="slidenum">
              <a:rPr lang="en-US" altLang="ko-KR" smtClean="0"/>
              <a:pPr/>
              <a:t>81</a:t>
            </a:fld>
            <a:endParaRPr lang="en-US" altLang="ko-KR"/>
          </a:p>
        </p:txBody>
      </p:sp>
    </p:spTree>
    <p:extLst>
      <p:ext uri="{BB962C8B-B14F-4D97-AF65-F5344CB8AC3E}">
        <p14:creationId xmlns:p14="http://schemas.microsoft.com/office/powerpoint/2010/main" val="535798502"/>
      </p:ext>
    </p:extLst>
  </p:cSld>
  <p:clrMapOvr>
    <a:masterClrMapping/>
  </p:clrMapOvr>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5758</TotalTime>
  <Words>2945</Words>
  <Application>Microsoft Office PowerPoint</Application>
  <PresentationFormat>화면 슬라이드 쇼(4:3)</PresentationFormat>
  <Paragraphs>422</Paragraphs>
  <Slides>81</Slides>
  <Notes>62</Notes>
  <HiddenSlides>0</HiddenSlides>
  <MMClips>0</MMClips>
  <ScaleCrop>false</ScaleCrop>
  <HeadingPairs>
    <vt:vector size="6" baseType="variant">
      <vt:variant>
        <vt:lpstr>사용한 글꼴</vt:lpstr>
      </vt:variant>
      <vt:variant>
        <vt:i4>17</vt:i4>
      </vt:variant>
      <vt:variant>
        <vt:lpstr>테마</vt:lpstr>
      </vt:variant>
      <vt:variant>
        <vt:i4>1</vt:i4>
      </vt:variant>
      <vt:variant>
        <vt:lpstr>슬라이드 제목</vt:lpstr>
      </vt:variant>
      <vt:variant>
        <vt:i4>81</vt:i4>
      </vt:variant>
    </vt:vector>
  </HeadingPairs>
  <TitlesOfParts>
    <vt:vector size="99" baseType="lpstr">
      <vt:lpstr>Adobe Arabic</vt:lpstr>
      <vt:lpstr>Adobe Fangsong Std R</vt:lpstr>
      <vt:lpstr>Adobe Gothic Std B</vt:lpstr>
      <vt:lpstr>Baby Kruffy</vt:lpstr>
      <vt:lpstr>McGrawHill-Italic</vt:lpstr>
      <vt:lpstr>Palatino</vt:lpstr>
      <vt:lpstr>Times-BoldItalic</vt:lpstr>
      <vt:lpstr>굴림</vt:lpstr>
      <vt:lpstr>맑은 고딕</vt:lpstr>
      <vt:lpstr>Arial</vt:lpstr>
      <vt:lpstr>Calibri</vt:lpstr>
      <vt:lpstr>Cambria Math</vt:lpstr>
      <vt:lpstr>Symbol</vt:lpstr>
      <vt:lpstr>Tahoma</vt:lpstr>
      <vt:lpstr>Times</vt:lpstr>
      <vt:lpstr>Times New Roman</vt:lpstr>
      <vt:lpstr>Wingdings</vt:lpstr>
      <vt:lpstr>Blends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Data rate vs. signal rate</vt:lpstr>
      <vt:lpstr>Relation between the two rates</vt:lpstr>
      <vt:lpstr>PowerPoint 프레젠테이션</vt:lpstr>
      <vt:lpstr>Bandwidth</vt:lpstr>
      <vt:lpstr>LINE CODING – things to consider</vt:lpstr>
      <vt:lpstr>Baseline wandering</vt:lpstr>
      <vt:lpstr>Baseline wandering</vt:lpstr>
      <vt:lpstr>DC components</vt:lpstr>
      <vt:lpstr>DC components</vt:lpstr>
      <vt:lpstr>Self-synchronization</vt:lpstr>
      <vt:lpstr>PowerPoint 프레젠테이션</vt:lpstr>
      <vt:lpstr>PowerPoint 프레젠테이션</vt:lpstr>
      <vt:lpstr>PowerPoint 프레젠테이션</vt:lpstr>
      <vt:lpstr>PowerPoint 프레젠테이션</vt:lpstr>
      <vt:lpstr>PowerPoint 프레젠테이션</vt:lpstr>
      <vt:lpstr>PowerPoint 프레젠테이션</vt:lpstr>
      <vt:lpstr>NRZ-L and NRZ-I properties</vt:lpstr>
      <vt:lpstr>PowerPoint 프레젠테이션</vt:lpstr>
      <vt:lpstr>PowerPoint 프레젠테이션</vt:lpstr>
      <vt:lpstr>PowerPoint 프레젠테이션</vt:lpstr>
      <vt:lpstr>PowerPoint 프레젠테이션</vt:lpstr>
      <vt:lpstr>Bipolar: discussion</vt:lpstr>
      <vt:lpstr>PowerPoint 프레젠테이션</vt:lpstr>
      <vt:lpstr>PowerPoint 프레젠테이션</vt:lpstr>
      <vt:lpstr>PowerPoint 프레젠테이션</vt:lpstr>
      <vt:lpstr>PowerPoint 프레젠테이션</vt:lpstr>
      <vt:lpstr>MLT-3</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Scrambling</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Sampling Rate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Quantization</vt:lpstr>
      <vt:lpstr>PowerPoint 프레젠테이션</vt:lpstr>
      <vt:lpstr>PowerPoint 프레젠테이션</vt:lpstr>
      <vt:lpstr>PowerPoint 프레젠테이션</vt:lpstr>
      <vt:lpstr>Encoding</vt:lpstr>
      <vt:lpstr>PowerPoint 프레젠테이션</vt:lpstr>
      <vt:lpstr>PowerPoint 프레젠테이션</vt:lpstr>
      <vt:lpstr>PCM Bandwidth</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Isochronous transmission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김효곤[ 교수 / 컴퓨터학과 ]</cp:lastModifiedBy>
  <cp:revision>725</cp:revision>
  <dcterms:created xsi:type="dcterms:W3CDTF">2000-01-15T04:50:39Z</dcterms:created>
  <dcterms:modified xsi:type="dcterms:W3CDTF">2019-09-25T13:17:58Z</dcterms:modified>
</cp:coreProperties>
</file>