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63" r:id="rId5"/>
    <p:sldId id="262" r:id="rId6"/>
    <p:sldId id="264" r:id="rId7"/>
    <p:sldId id="267" r:id="rId8"/>
    <p:sldId id="292" r:id="rId9"/>
    <p:sldId id="269" r:id="rId10"/>
    <p:sldId id="270" r:id="rId11"/>
    <p:sldId id="271" r:id="rId12"/>
    <p:sldId id="272" r:id="rId13"/>
    <p:sldId id="275" r:id="rId14"/>
    <p:sldId id="276" r:id="rId15"/>
    <p:sldId id="277" r:id="rId16"/>
    <p:sldId id="279" r:id="rId17"/>
    <p:sldId id="280" r:id="rId18"/>
    <p:sldId id="281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042" autoAdjust="0"/>
  </p:normalViewPr>
  <p:slideViewPr>
    <p:cSldViewPr>
      <p:cViewPr varScale="1">
        <p:scale>
          <a:sx n="106" d="100"/>
          <a:sy n="106" d="100"/>
        </p:scale>
        <p:origin x="-78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41" d="100"/>
          <a:sy n="141" d="100"/>
        </p:scale>
        <p:origin x="-70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A0463-9D9F-4F4C-B311-53433FEAF83D}" type="datetimeFigureOut">
              <a:rPr lang="ko-KR" altLang="en-US" smtClean="0"/>
              <a:t>2013-06-03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7F412-D8AE-4BE5-9CD8-277E4D856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9049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165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690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1204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2165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 startAt="3"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F412-D8AE-4BE5-9CD8-277E4D856430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426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4D10-FA26-4418-889E-2422046DD287}" type="datetimeFigureOut">
              <a:rPr lang="ko-KR" altLang="en-US" smtClean="0"/>
              <a:t>2013-06-03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ko-KR" dirty="0" smtClean="0"/>
              <a:t>&lt;#&gt;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06752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576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4D10-FA26-4418-889E-2422046DD287}" type="datetimeFigureOut">
              <a:rPr lang="ko-KR" altLang="en-US" smtClean="0"/>
              <a:pPr/>
              <a:t>2013-06-03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42F3-82F2-4C38-B9D3-B0E7B176DD6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96896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4D10-FA26-4418-889E-2422046DD287}" type="datetimeFigureOut">
              <a:rPr lang="ko-KR" altLang="en-US" smtClean="0"/>
              <a:t>2013-06-03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42F3-82F2-4C38-B9D3-B0E7B176D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13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4D10-FA26-4418-889E-2422046DD287}" type="datetimeFigureOut">
              <a:rPr lang="ko-KR" altLang="en-US" smtClean="0"/>
              <a:t>2013-06-03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42F3-82F2-4C38-B9D3-B0E7B176D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323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4D10-FA26-4418-889E-2422046DD287}" type="datetimeFigureOut">
              <a:rPr lang="ko-KR" altLang="en-US" smtClean="0"/>
              <a:t>2013-06-03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42F3-82F2-4C38-B9D3-B0E7B176D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979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4D10-FA26-4418-889E-2422046DD287}" type="datetimeFigureOut">
              <a:rPr lang="ko-KR" altLang="en-US" smtClean="0"/>
              <a:t>2013-06-03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42F3-82F2-4C38-B9D3-B0E7B176D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7055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4D10-FA26-4418-889E-2422046DD287}" type="datetimeFigureOut">
              <a:rPr lang="ko-KR" altLang="en-US" smtClean="0"/>
              <a:t>2013-06-03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42F3-82F2-4C38-B9D3-B0E7B176D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39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4D10-FA26-4418-889E-2422046DD287}" type="datetimeFigureOut">
              <a:rPr lang="ko-KR" altLang="en-US" smtClean="0"/>
              <a:t>2013-06-03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42F3-82F2-4C38-B9D3-B0E7B176D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05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4D10-FA26-4418-889E-2422046DD287}" type="datetimeFigureOut">
              <a:rPr lang="ko-KR" altLang="en-US" smtClean="0"/>
              <a:t>2013-06-03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42F3-82F2-4C38-B9D3-B0E7B176D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579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4D10-FA26-4418-889E-2422046DD287}" type="datetimeFigureOut">
              <a:rPr lang="ko-KR" altLang="en-US" smtClean="0"/>
              <a:t>2013-06-03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42F3-82F2-4C38-B9D3-B0E7B176D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0196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F4D10-FA26-4418-889E-2422046DD287}" type="datetimeFigureOut">
              <a:rPr lang="ko-KR" altLang="en-US" smtClean="0"/>
              <a:t>2013-06-03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42F3-82F2-4C38-B9D3-B0E7B176DD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0493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A5DF4D10-FA26-4418-889E-2422046DD287}" type="datetimeFigureOut">
              <a:rPr lang="ko-KR" altLang="en-US" smtClean="0"/>
              <a:pPr/>
              <a:t>2013-06-03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611342F3-82F2-4C38-B9D3-B0E7B176DD6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4331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1470025"/>
          </a:xfrm>
        </p:spPr>
        <p:txBody>
          <a:bodyPr/>
          <a:lstStyle/>
          <a:p>
            <a:r>
              <a:rPr lang="en-US" altLang="ko-KR" b="1" dirty="0" err="1" smtClean="0"/>
              <a:t>Lossy</a:t>
            </a:r>
            <a:r>
              <a:rPr lang="en-US" altLang="ko-KR" b="1" dirty="0" smtClean="0"/>
              <a:t> Links, Low Power,</a:t>
            </a:r>
            <a:br>
              <a:rPr lang="en-US" altLang="ko-KR" b="1" dirty="0" smtClean="0"/>
            </a:br>
            <a:r>
              <a:rPr lang="en-US" altLang="ko-KR" b="1" dirty="0" smtClean="0"/>
              <a:t>High Throughput</a:t>
            </a:r>
            <a:endParaRPr lang="ko-KR" altLang="en-US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3044552"/>
            <a:ext cx="9144000" cy="1752600"/>
          </a:xfrm>
        </p:spPr>
        <p:txBody>
          <a:bodyPr anchor="ctr">
            <a:normAutofit fontScale="92500" lnSpcReduction="20000"/>
          </a:bodyPr>
          <a:lstStyle/>
          <a:p>
            <a:r>
              <a:rPr lang="en-US" altLang="ko-KR" sz="2800" b="1" dirty="0" smtClean="0"/>
              <a:t>Simon </a:t>
            </a:r>
            <a:r>
              <a:rPr lang="en-US" altLang="ko-KR" sz="2800" b="1" dirty="0" err="1" smtClean="0"/>
              <a:t>Duquennoy</a:t>
            </a:r>
            <a:r>
              <a:rPr lang="en-US" altLang="ko-KR" sz="2800" b="1" dirty="0" smtClean="0"/>
              <a:t>, Fredrik </a:t>
            </a:r>
            <a:r>
              <a:rPr lang="en-US" altLang="ko-KR" sz="2800" b="1" dirty="0" err="1" smtClean="0"/>
              <a:t>Ősterlind</a:t>
            </a:r>
            <a:r>
              <a:rPr lang="en-US" altLang="ko-KR" sz="2800" b="1" dirty="0" smtClean="0"/>
              <a:t>, </a:t>
            </a:r>
          </a:p>
          <a:p>
            <a:r>
              <a:rPr lang="en-US" altLang="ko-KR" sz="2800" b="1" dirty="0" smtClean="0"/>
              <a:t>Adam </a:t>
            </a:r>
            <a:r>
              <a:rPr lang="en-US" altLang="ko-KR" sz="2800" b="1" dirty="0" err="1" smtClean="0"/>
              <a:t>Dunkels</a:t>
            </a:r>
            <a:endParaRPr lang="en-US" altLang="ko-KR" sz="2800" b="1" dirty="0" smtClean="0"/>
          </a:p>
          <a:p>
            <a:endParaRPr lang="en-US" altLang="ko-KR" sz="2800" b="1" dirty="0" smtClean="0"/>
          </a:p>
          <a:p>
            <a:r>
              <a:rPr lang="en-US" altLang="ko-KR" sz="2800" b="1" dirty="0" err="1" smtClean="0"/>
              <a:t>SenSys</a:t>
            </a:r>
            <a:r>
              <a:rPr lang="en-US" altLang="ko-KR" sz="2800" b="1" dirty="0" smtClean="0"/>
              <a:t> 2011</a:t>
            </a:r>
            <a:endParaRPr lang="ko-KR" altLang="en-US" sz="2800" b="1" dirty="0"/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2699792" y="5760817"/>
            <a:ext cx="6264696" cy="6882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+mn-ea"/>
                <a:cs typeface="Tahoma" pitchFamily="34" charset="0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+mn-ea"/>
                <a:cs typeface="Tahoma" pitchFamily="34" charset="0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+mn-ea"/>
                <a:cs typeface="Tahoma" pitchFamily="34" charset="0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dirty="0" smtClean="0">
                <a:solidFill>
                  <a:schemeClr val="tx1"/>
                </a:solidFill>
              </a:rPr>
              <a:t>Swedish Institute of Computer Science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08" y="5760817"/>
            <a:ext cx="2376264" cy="68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05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l"/>
            <a:r>
              <a:rPr lang="en-US" altLang="ko-KR" b="1" dirty="0" smtClean="0"/>
              <a:t>Outline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sz="2800" dirty="0" smtClean="0"/>
              <a:t>Introduction</a:t>
            </a:r>
          </a:p>
          <a:p>
            <a:pPr>
              <a:lnSpc>
                <a:spcPct val="120000"/>
              </a:lnSpc>
            </a:pPr>
            <a:r>
              <a:rPr lang="en-US" altLang="ko-KR" sz="2800" dirty="0" smtClean="0"/>
              <a:t>A Case for General-Purpose Forwarding in Low-Power Wireless Networks</a:t>
            </a:r>
          </a:p>
          <a:p>
            <a:pPr>
              <a:lnSpc>
                <a:spcPct val="120000"/>
              </a:lnSpc>
            </a:pPr>
            <a:r>
              <a:rPr lang="en-US" altLang="ko-KR" sz="2800" dirty="0" smtClean="0"/>
              <a:t>Burst Forwarding</a:t>
            </a:r>
          </a:p>
          <a:p>
            <a:pPr>
              <a:lnSpc>
                <a:spcPct val="120000"/>
              </a:lnSpc>
            </a:pPr>
            <a:r>
              <a:rPr lang="en-US" altLang="ko-KR" sz="2800" dirty="0" smtClean="0"/>
              <a:t>TCP for Low-Power Wireless</a:t>
            </a:r>
          </a:p>
          <a:p>
            <a:pPr>
              <a:lnSpc>
                <a:spcPct val="120000"/>
              </a:lnSpc>
            </a:pPr>
            <a:r>
              <a:rPr lang="en-US" altLang="ko-KR" sz="2800" dirty="0" smtClean="0"/>
              <a:t>Evaluation</a:t>
            </a:r>
          </a:p>
          <a:p>
            <a:pPr>
              <a:lnSpc>
                <a:spcPct val="120000"/>
              </a:lnSpc>
            </a:pPr>
            <a:r>
              <a:rPr lang="en-US" altLang="ko-KR" sz="2800" dirty="0" smtClean="0"/>
              <a:t>Conclusion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8448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algn="l"/>
            <a:r>
              <a:rPr lang="en-US" altLang="ko-KR" b="1" dirty="0" smtClean="0"/>
              <a:t>Introduction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Sensor networks move from single-purpose to multi-purpose</a:t>
            </a:r>
          </a:p>
          <a:p>
            <a:r>
              <a:rPr lang="en-US" altLang="ko-KR" sz="2400" dirty="0" smtClean="0"/>
              <a:t>Many protocols have typically been considered in isolation:</a:t>
            </a:r>
          </a:p>
          <a:p>
            <a:pPr lvl="1"/>
            <a:r>
              <a:rPr lang="en-US" altLang="ko-KR" sz="2200" dirty="0" smtClean="0"/>
              <a:t>A focus on low power consumption</a:t>
            </a:r>
          </a:p>
          <a:p>
            <a:pPr lvl="1"/>
            <a:r>
              <a:rPr lang="en-US" altLang="ko-KR" sz="2200" dirty="0" smtClean="0"/>
              <a:t>A focus on throughput</a:t>
            </a:r>
          </a:p>
          <a:p>
            <a:pPr marL="457200" lvl="1" indent="0">
              <a:buNone/>
            </a:pPr>
            <a:r>
              <a:rPr lang="en-US" altLang="ko-KR" sz="2200" b="1" dirty="0" smtClean="0">
                <a:solidFill>
                  <a:srgbClr val="FF0000"/>
                </a:solidFill>
                <a:latin typeface="바탕"/>
                <a:ea typeface="바탕"/>
              </a:rPr>
              <a:t>→ 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Yet the two purposes must be combined in emerging networks!</a:t>
            </a:r>
            <a:endParaRPr lang="en-US" altLang="ko-KR" sz="2200" b="1" dirty="0" smtClean="0"/>
          </a:p>
          <a:p>
            <a:r>
              <a:rPr lang="en-US" altLang="ko-KR" sz="2400" dirty="0" smtClean="0"/>
              <a:t>Bulk transfer protocols monopolize multi-hop path and disable radio duty cycling to achieve high throughput</a:t>
            </a:r>
          </a:p>
          <a:p>
            <a:pPr marL="457200" lvl="1" indent="0">
              <a:buNone/>
            </a:pPr>
            <a:r>
              <a:rPr lang="en-US" altLang="ko-KR" sz="2200" b="1" dirty="0">
                <a:solidFill>
                  <a:srgbClr val="FF0000"/>
                </a:solidFill>
                <a:latin typeface="바탕"/>
                <a:ea typeface="바탕"/>
              </a:rPr>
              <a:t>→ 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Multi-purpose </a:t>
            </a:r>
            <a:r>
              <a:rPr lang="en-US" altLang="ko-KR" sz="2200" b="1" dirty="0">
                <a:solidFill>
                  <a:srgbClr val="FF0000"/>
                </a:solidFill>
              </a:rPr>
              <a:t>low power networks need a generic forwarding 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technique</a:t>
            </a:r>
            <a:endParaRPr lang="en-US" altLang="ko-KR" sz="2200" dirty="0" smtClean="0"/>
          </a:p>
        </p:txBody>
      </p:sp>
    </p:spTree>
    <p:extLst>
      <p:ext uri="{BB962C8B-B14F-4D97-AF65-F5344CB8AC3E}">
        <p14:creationId xmlns:p14="http://schemas.microsoft.com/office/powerpoint/2010/main" val="287885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+mn-ea"/>
                <a:cs typeface="Tahoma" pitchFamily="34" charset="0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+mn-ea"/>
                <a:cs typeface="Tahoma" pitchFamily="34" charset="0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+mn-ea"/>
                <a:cs typeface="Tahoma" pitchFamily="34" charset="0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4400" b="1" dirty="0" smtClean="0">
                <a:solidFill>
                  <a:schemeClr val="tx1"/>
                </a:solidFill>
              </a:rPr>
              <a:t>A Case for General-Purpose Forwarding in Low-Power Wireless Networks</a:t>
            </a:r>
            <a:endParaRPr lang="en-US" altLang="ko-KR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7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/>
              <a:t>High Throughput in </a:t>
            </a:r>
            <a:r>
              <a:rPr lang="en-US" altLang="ko-KR" sz="4000" b="1" dirty="0" err="1" smtClean="0"/>
              <a:t>Senornets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b="1" dirty="0" smtClean="0"/>
          </a:p>
          <a:p>
            <a:r>
              <a:rPr lang="en-US" altLang="ko-KR" b="1" dirty="0" smtClean="0"/>
              <a:t>Optimizing the throughput of bulk transfer is a natural goal</a:t>
            </a:r>
            <a:endParaRPr lang="en-US" altLang="ko-KR" b="1" dirty="0"/>
          </a:p>
          <a:p>
            <a:r>
              <a:rPr lang="en-US" altLang="ko-KR" b="1" dirty="0" smtClean="0"/>
              <a:t>Flush</a:t>
            </a:r>
            <a:r>
              <a:rPr lang="en-US" altLang="ko-KR" dirty="0" smtClean="0"/>
              <a:t> provides reliable data transmission with rate control</a:t>
            </a:r>
          </a:p>
          <a:p>
            <a:r>
              <a:rPr lang="en-US" altLang="ko-KR" b="1" dirty="0" smtClean="0"/>
              <a:t>PIP</a:t>
            </a:r>
            <a:r>
              <a:rPr lang="en-US" altLang="ko-KR" dirty="0" smtClean="0"/>
              <a:t> uses TDMA, multiple-channels and conditional immediate transmission (52%)</a:t>
            </a:r>
          </a:p>
          <a:p>
            <a:r>
              <a:rPr lang="en-US" altLang="ko-KR" b="1" dirty="0" smtClean="0"/>
              <a:t>ŐD</a:t>
            </a:r>
            <a:r>
              <a:rPr lang="en-US" altLang="ko-KR" dirty="0" smtClean="0"/>
              <a:t> is the conditional immediate transmission mechanism (97%)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68760"/>
            <a:ext cx="4476384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99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/>
              <a:t>High Throughput </a:t>
            </a:r>
            <a:r>
              <a:rPr lang="en-US" altLang="ko-KR" sz="4000" b="1" dirty="0" smtClean="0"/>
              <a:t>is not enough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Flush </a:t>
            </a:r>
            <a:r>
              <a:rPr lang="en-US" altLang="ko-KR" sz="2400" dirty="0"/>
              <a:t>and ŐD force every node to </a:t>
            </a:r>
            <a:r>
              <a:rPr lang="en-US" altLang="ko-KR" sz="2400" b="1" dirty="0">
                <a:solidFill>
                  <a:srgbClr val="FF0000"/>
                </a:solidFill>
              </a:rPr>
              <a:t>keep its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radio </a:t>
            </a:r>
            <a:r>
              <a:rPr lang="en-US" altLang="ko-KR" sz="2400" b="1" dirty="0">
                <a:solidFill>
                  <a:srgbClr val="FF0000"/>
                </a:solidFill>
              </a:rPr>
              <a:t>on until the end of the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transfer</a:t>
            </a:r>
          </a:p>
          <a:p>
            <a:pPr lvl="1"/>
            <a:r>
              <a:rPr lang="en-US" altLang="ko-KR" sz="2200" dirty="0" smtClean="0"/>
              <a:t>Flush : neighbor overhearing</a:t>
            </a:r>
          </a:p>
          <a:p>
            <a:pPr lvl="1"/>
            <a:r>
              <a:rPr lang="en-US" altLang="ko-KR" sz="2200" dirty="0" smtClean="0"/>
              <a:t>OD : sending and receiving continuously</a:t>
            </a:r>
          </a:p>
          <a:p>
            <a:r>
              <a:rPr lang="en-US" altLang="ko-KR" sz="2400" dirty="0" smtClean="0"/>
              <a:t>Since </a:t>
            </a:r>
            <a:r>
              <a:rPr lang="en-US" altLang="ko-KR" sz="2400" dirty="0"/>
              <a:t>existing protocols have their radios turned on for the full duration of the transfer, </a:t>
            </a:r>
            <a:r>
              <a:rPr lang="en-US" altLang="ko-KR" sz="2400" b="1" dirty="0">
                <a:solidFill>
                  <a:srgbClr val="FF0000"/>
                </a:solidFill>
              </a:rPr>
              <a:t>a loss period will cause a significant waste of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energy</a:t>
            </a:r>
          </a:p>
          <a:p>
            <a:r>
              <a:rPr lang="en-US" altLang="ko-KR" sz="2400" dirty="0" smtClean="0">
                <a:ea typeface="Tahoma" pitchFamily="34" charset="0"/>
              </a:rPr>
              <a:t>High throughput data transfer in low-power wireless must be evaluated in</a:t>
            </a:r>
          </a:p>
          <a:p>
            <a:pPr lvl="1"/>
            <a:r>
              <a:rPr lang="en-US" altLang="ko-KR" sz="2200" b="1" dirty="0" smtClean="0">
                <a:solidFill>
                  <a:srgbClr val="FF0000"/>
                </a:solidFill>
                <a:ea typeface="Tahoma" pitchFamily="34" charset="0"/>
              </a:rPr>
              <a:t>Energy efficiency</a:t>
            </a:r>
          </a:p>
          <a:p>
            <a:pPr lvl="1"/>
            <a:r>
              <a:rPr lang="en-US" altLang="ko-KR" sz="2200" b="1" dirty="0" smtClean="0">
                <a:solidFill>
                  <a:srgbClr val="FF0000"/>
                </a:solidFill>
                <a:ea typeface="Tahoma" pitchFamily="34" charset="0"/>
              </a:rPr>
              <a:t>Throughput</a:t>
            </a:r>
            <a:endParaRPr lang="en-US" altLang="ko-KR" sz="2200" b="1" dirty="0">
              <a:solidFill>
                <a:srgbClr val="FF0000"/>
              </a:solidFill>
              <a:ea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89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Burst Forwarding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Support high throughput data transport in low-power multi-purpose wireless networks with potentially high-loss links</a:t>
            </a:r>
          </a:p>
          <a:p>
            <a:r>
              <a:rPr lang="en-US" altLang="ko-KR" sz="2400" dirty="0" smtClean="0"/>
              <a:t>Operation with mechanisms at two timescales</a:t>
            </a:r>
          </a:p>
          <a:p>
            <a:pPr lvl="1"/>
            <a:r>
              <a:rPr lang="en-US" altLang="ko-KR" sz="2200" b="1" dirty="0" smtClean="0">
                <a:solidFill>
                  <a:srgbClr val="FF0000"/>
                </a:solidFill>
              </a:rPr>
              <a:t>Low-power packet bursting</a:t>
            </a:r>
          </a:p>
          <a:p>
            <a:pPr lvl="2"/>
            <a:r>
              <a:rPr lang="en-US" altLang="ko-KR" sz="2200" dirty="0" smtClean="0"/>
              <a:t>Transmission of a burst of packet over a single hop</a:t>
            </a:r>
          </a:p>
          <a:p>
            <a:pPr lvl="1"/>
            <a:r>
              <a:rPr lang="en-US" altLang="ko-KR" sz="2200" b="1" dirty="0" smtClean="0">
                <a:solidFill>
                  <a:srgbClr val="FF0000"/>
                </a:solidFill>
              </a:rPr>
              <a:t>Burst coordination</a:t>
            </a:r>
          </a:p>
          <a:p>
            <a:pPr lvl="2"/>
            <a:r>
              <a:rPr lang="en-US" altLang="ko-KR" sz="2200" dirty="0" smtClean="0"/>
              <a:t>Transmission of bursts across multiple hops and over timescales of tens of seconds</a:t>
            </a:r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00426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Low-Power Packet Bursting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Radio duty cycling mechanism</a:t>
            </a:r>
          </a:p>
          <a:p>
            <a:pPr lvl="1"/>
            <a:r>
              <a:rPr lang="en-US" altLang="ko-KR" sz="2200" dirty="0" smtClean="0"/>
              <a:t>The sender and the receiver can sleep between transmissions</a:t>
            </a:r>
          </a:p>
          <a:p>
            <a:pPr lvl="1"/>
            <a:r>
              <a:rPr lang="en-US" altLang="ko-KR" sz="2200" dirty="0" smtClean="0"/>
              <a:t>It provides a periodic wakeup mechanism</a:t>
            </a:r>
          </a:p>
          <a:p>
            <a:pPr lvl="2"/>
            <a:r>
              <a:rPr lang="en-US" altLang="ko-KR" sz="2000" dirty="0" smtClean="0"/>
              <a:t>Wakeup mechanism consists of two consecutive channel samples with an interval</a:t>
            </a:r>
          </a:p>
          <a:p>
            <a:r>
              <a:rPr lang="en-US" altLang="ko-KR" sz="2400" dirty="0" smtClean="0"/>
              <a:t>Implementation runs over the sender initiated </a:t>
            </a:r>
            <a:r>
              <a:rPr lang="en-US" altLang="ko-KR" sz="2400" dirty="0" err="1" smtClean="0"/>
              <a:t>ContikiMAC</a:t>
            </a:r>
            <a:r>
              <a:rPr lang="en-US" altLang="ko-KR" sz="2400" dirty="0" smtClean="0"/>
              <a:t> protocol</a:t>
            </a:r>
          </a:p>
          <a:p>
            <a:r>
              <a:rPr lang="en-US" altLang="ko-KR" sz="2400" dirty="0" err="1" smtClean="0"/>
              <a:t>ContikiMAC</a:t>
            </a:r>
            <a:endParaRPr lang="en-US" altLang="ko-KR" sz="2400" dirty="0" smtClean="0"/>
          </a:p>
          <a:p>
            <a:pPr lvl="1"/>
            <a:r>
              <a:rPr lang="en-US" altLang="ko-KR" sz="2200" dirty="0" smtClean="0"/>
              <a:t>A low-power listening protocol</a:t>
            </a:r>
          </a:p>
          <a:p>
            <a:pPr lvl="1"/>
            <a:r>
              <a:rPr lang="en-US" altLang="ko-KR" sz="2200" dirty="0" smtClean="0"/>
              <a:t>Using data packets as wakeup signals</a:t>
            </a:r>
          </a:p>
          <a:p>
            <a:pPr lvl="2"/>
            <a:r>
              <a:rPr lang="en-US" altLang="ko-KR" sz="2200" dirty="0"/>
              <a:t>two consecutive channel </a:t>
            </a:r>
            <a:r>
              <a:rPr lang="en-US" altLang="ko-KR" sz="2200" dirty="0" smtClean="0"/>
              <a:t>samples</a:t>
            </a:r>
          </a:p>
        </p:txBody>
      </p:sp>
    </p:spTree>
    <p:extLst>
      <p:ext uri="{BB962C8B-B14F-4D97-AF65-F5344CB8AC3E}">
        <p14:creationId xmlns:p14="http://schemas.microsoft.com/office/powerpoint/2010/main" val="361351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Bursts in </a:t>
            </a:r>
            <a:r>
              <a:rPr lang="en-US" altLang="ko-KR" sz="4000" b="1" dirty="0" err="1" smtClean="0"/>
              <a:t>ContikiMAC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sz="2800" dirty="0" smtClean="0"/>
          </a:p>
          <a:p>
            <a:endParaRPr lang="en-US" altLang="ko-KR" sz="2800" dirty="0"/>
          </a:p>
          <a:p>
            <a:endParaRPr lang="en-US" altLang="ko-KR" sz="2800" dirty="0" smtClean="0"/>
          </a:p>
          <a:p>
            <a:endParaRPr lang="en-US" altLang="ko-KR" sz="2800" dirty="0"/>
          </a:p>
          <a:p>
            <a:endParaRPr lang="en-US" altLang="ko-KR" sz="2800" dirty="0" smtClean="0"/>
          </a:p>
          <a:p>
            <a:r>
              <a:rPr lang="en-US" altLang="ko-KR" sz="2800" dirty="0" smtClean="0"/>
              <a:t>Every packet is repeatedly sent until</a:t>
            </a:r>
          </a:p>
          <a:p>
            <a:pPr lvl="1"/>
            <a:r>
              <a:rPr lang="en-US" altLang="ko-KR" sz="2200" dirty="0" smtClean="0"/>
              <a:t>reception of a link layer acknowledgment</a:t>
            </a:r>
          </a:p>
          <a:p>
            <a:pPr lvl="1"/>
            <a:r>
              <a:rPr lang="en-US" altLang="ko-KR" sz="2200" dirty="0" smtClean="0"/>
              <a:t>the end of the wakeup transmission period</a:t>
            </a:r>
          </a:p>
          <a:p>
            <a:r>
              <a:rPr lang="en-US" altLang="ko-KR" sz="2400" dirty="0" smtClean="0"/>
              <a:t>Combined with the </a:t>
            </a:r>
            <a:r>
              <a:rPr lang="en-US" altLang="ko-KR" sz="2400" dirty="0" err="1" smtClean="0"/>
              <a:t>ContikiMAC</a:t>
            </a:r>
            <a:r>
              <a:rPr lang="en-US" altLang="ko-KR" sz="2400" dirty="0" smtClean="0"/>
              <a:t> data-packets-as-wake-up mechanism, the bursts provide a rapid retransmission mechanism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29164"/>
            <a:ext cx="8208913" cy="204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02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Inter-Packet Sleeping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Burst forwarding allows the radio of the sender and the receiver to be switched off between the transmissions in a burst</a:t>
            </a:r>
          </a:p>
          <a:p>
            <a:pPr lvl="1"/>
            <a:r>
              <a:rPr lang="en-US" altLang="ko-KR" sz="2200" dirty="0" smtClean="0"/>
              <a:t>Packet is loaded into the radio chip of the sender</a:t>
            </a:r>
          </a:p>
          <a:p>
            <a:pPr lvl="1"/>
            <a:r>
              <a:rPr lang="en-US" altLang="ko-KR" sz="2200" dirty="0" smtClean="0"/>
              <a:t>The receiver may be switched off while the packet is loaded</a:t>
            </a:r>
          </a:p>
          <a:p>
            <a:r>
              <a:rPr lang="en-US" altLang="ko-KR" sz="2400" dirty="0" smtClean="0"/>
              <a:t>Requires careful timing</a:t>
            </a:r>
          </a:p>
          <a:p>
            <a:pPr lvl="1"/>
            <a:r>
              <a:rPr lang="en-US" altLang="ko-KR" sz="2200" dirty="0" smtClean="0"/>
              <a:t>The radio must be turned on before reception of the next packet in the burst</a:t>
            </a:r>
          </a:p>
          <a:p>
            <a:pPr marL="457200" lvl="1" indent="0">
              <a:buNone/>
            </a:pPr>
            <a:r>
              <a:rPr lang="en-US" altLang="ko-KR" sz="2200" dirty="0" smtClean="0">
                <a:latin typeface="바탕"/>
                <a:ea typeface="바탕"/>
              </a:rPr>
              <a:t>→ </a:t>
            </a:r>
            <a:r>
              <a:rPr lang="en-US" altLang="ko-KR" sz="2200" dirty="0" smtClean="0">
                <a:ea typeface="Tahoma" pitchFamily="34" charset="0"/>
              </a:rPr>
              <a:t>each packet reception sets a new timer</a:t>
            </a:r>
            <a:endParaRPr lang="en-US" altLang="ko-KR" sz="2200" dirty="0" smtClean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39454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Storage Interleaving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Leverages flash memory to spill over long buffer queues</a:t>
            </a:r>
          </a:p>
          <a:p>
            <a:pPr lvl="1"/>
            <a:r>
              <a:rPr lang="en-US" altLang="ko-KR" sz="2200" dirty="0" smtClean="0"/>
              <a:t>To overcome the memory limitations</a:t>
            </a:r>
          </a:p>
          <a:p>
            <a:r>
              <a:rPr lang="en-US" altLang="ko-KR" sz="2400" dirty="0" smtClean="0"/>
              <a:t>Using the flash memory only for long bursts</a:t>
            </a:r>
          </a:p>
          <a:p>
            <a:pPr lvl="1"/>
            <a:r>
              <a:rPr lang="en-US" altLang="ko-KR" sz="2200" dirty="0" smtClean="0"/>
              <a:t>When only a few packets are to be forwarded, packets are buffered in RAM instead</a:t>
            </a:r>
          </a:p>
          <a:p>
            <a:r>
              <a:rPr lang="en-US" altLang="ko-KR" sz="2400" dirty="0" smtClean="0"/>
              <a:t>The power consumption is low</a:t>
            </a:r>
          </a:p>
          <a:p>
            <a:pPr lvl="1"/>
            <a:r>
              <a:rPr lang="en-US" altLang="ko-KR" sz="2200" dirty="0" smtClean="0"/>
              <a:t>Using the flash for packet queuing consumes power</a:t>
            </a:r>
          </a:p>
        </p:txBody>
      </p:sp>
    </p:spTree>
    <p:extLst>
      <p:ext uri="{BB962C8B-B14F-4D97-AF65-F5344CB8AC3E}">
        <p14:creationId xmlns:p14="http://schemas.microsoft.com/office/powerpoint/2010/main" val="365815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Burst Coordination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To coordinate the bursts across multiple hops and on longer timescales</a:t>
            </a:r>
          </a:p>
          <a:p>
            <a:pPr lvl="1"/>
            <a:r>
              <a:rPr lang="en-US" altLang="ko-KR" sz="2400" dirty="0" smtClean="0"/>
              <a:t>Two-level retransmission mechanism</a:t>
            </a:r>
          </a:p>
          <a:p>
            <a:pPr lvl="1"/>
            <a:r>
              <a:rPr lang="en-US" altLang="ko-KR" sz="2400" dirty="0" smtClean="0"/>
              <a:t>Network-layer fragmentation</a:t>
            </a:r>
          </a:p>
          <a:p>
            <a:pPr lvl="1"/>
            <a:r>
              <a:rPr lang="en-US" altLang="ko-KR" sz="2400" dirty="0" smtClean="0"/>
              <a:t>Multi-channel operation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21868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smtClean="0"/>
              <a:t>Two-Level Retransmission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Packet losses occur because of a number of reasons</a:t>
            </a:r>
          </a:p>
          <a:p>
            <a:pPr lvl="1"/>
            <a:r>
              <a:rPr lang="en-US" altLang="ko-KR" sz="2400" dirty="0" smtClean="0"/>
              <a:t>interference from other radio sources, propagation loss, self-interference, cross-traffic, and packet collision…</a:t>
            </a:r>
          </a:p>
          <a:p>
            <a:r>
              <a:rPr lang="en-US" altLang="ko-KR" sz="2800" dirty="0" smtClean="0"/>
              <a:t>Link-layer retransmissions can </a:t>
            </a:r>
            <a:r>
              <a:rPr lang="en-US" altLang="ko-KR" sz="2800" smtClean="0"/>
              <a:t>address packet loss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Combined with MAC-layer retransmissions</a:t>
            </a:r>
          </a:p>
        </p:txBody>
      </p:sp>
    </p:spTree>
    <p:extLst>
      <p:ext uri="{BB962C8B-B14F-4D97-AF65-F5344CB8AC3E}">
        <p14:creationId xmlns:p14="http://schemas.microsoft.com/office/powerpoint/2010/main" val="338919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First-Level Retransmission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Link-layer</a:t>
            </a:r>
          </a:p>
          <a:p>
            <a:r>
              <a:rPr lang="en-US" altLang="ko-KR" sz="2400" dirty="0" smtClean="0"/>
              <a:t>The retransmission is atomic</a:t>
            </a:r>
          </a:p>
          <a:p>
            <a:pPr lvl="1"/>
            <a:r>
              <a:rPr lang="en-US" altLang="ko-KR" sz="2200" dirty="0" smtClean="0"/>
              <a:t>no other packet is transmitted or received between retransmissions</a:t>
            </a:r>
          </a:p>
          <a:p>
            <a:r>
              <a:rPr lang="en-US" altLang="ko-KR" sz="2400" dirty="0" smtClean="0"/>
              <a:t>Recovery from isolated losses and high-frequency radio interference (ex. microwave oven)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152" y="3645024"/>
            <a:ext cx="6444208" cy="257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368152" y="4725144"/>
            <a:ext cx="6156176" cy="86409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825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Second-Level Retransmission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When link-layer retransmissions fail to transmit a packet, the burst is stopped, and </a:t>
            </a:r>
            <a:r>
              <a:rPr lang="en-US" altLang="ko-KR" sz="2400" b="1" dirty="0" smtClean="0"/>
              <a:t>a loss is reported to </a:t>
            </a:r>
            <a:r>
              <a:rPr lang="en-US" altLang="ko-KR" sz="2400" b="1" dirty="0" err="1" smtClean="0"/>
              <a:t>CSMA</a:t>
            </a:r>
            <a:endParaRPr lang="en-US" altLang="ko-KR" sz="2400" b="1" dirty="0" smtClean="0"/>
          </a:p>
          <a:p>
            <a:r>
              <a:rPr lang="en-US" altLang="ko-KR" sz="2400" dirty="0" smtClean="0"/>
              <a:t>MAC-layer</a:t>
            </a:r>
          </a:p>
          <a:p>
            <a:r>
              <a:rPr lang="en-US" altLang="ko-KR" sz="2400" dirty="0" err="1" smtClean="0"/>
              <a:t>CSMA</a:t>
            </a:r>
            <a:r>
              <a:rPr lang="en-US" altLang="ko-KR" sz="2400" dirty="0" smtClean="0"/>
              <a:t> with increasing back-off</a:t>
            </a:r>
          </a:p>
          <a:p>
            <a:r>
              <a:rPr lang="en-US" altLang="ko-KR" sz="2400" dirty="0" smtClean="0"/>
              <a:t>CSMA retransmissions adapt to long-lasting or low-frequency interference (ex. </a:t>
            </a:r>
            <a:r>
              <a:rPr lang="en-US" altLang="ko-KR" sz="2400" dirty="0" err="1" smtClean="0"/>
              <a:t>WiFi</a:t>
            </a:r>
            <a:r>
              <a:rPr lang="en-US" altLang="ko-KR" sz="2400" dirty="0" smtClean="0"/>
              <a:t> file transfer)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152" y="3645024"/>
            <a:ext cx="6444208" cy="257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547664" y="3645024"/>
            <a:ext cx="6048672" cy="122413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963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Fragmentation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Use datagram fragmentation</a:t>
            </a:r>
          </a:p>
          <a:p>
            <a:pPr lvl="1"/>
            <a:r>
              <a:rPr lang="en-US" altLang="ko-KR" sz="2400" dirty="0" smtClean="0"/>
              <a:t>6lowpan fragmentation</a:t>
            </a:r>
          </a:p>
          <a:p>
            <a:r>
              <a:rPr lang="en-US" altLang="ko-KR" sz="2800" dirty="0" smtClean="0"/>
              <a:t>To save time and energy throughput the path</a:t>
            </a:r>
          </a:p>
          <a:p>
            <a:pPr lvl="1"/>
            <a:r>
              <a:rPr lang="en-US" altLang="ko-KR" sz="2400" dirty="0" smtClean="0"/>
              <a:t>Fragment at the IP source and reassemble at the IP destination (do not every hop)</a:t>
            </a:r>
          </a:p>
          <a:p>
            <a:r>
              <a:rPr lang="en-US" altLang="ko-KR" sz="2800" dirty="0" smtClean="0"/>
              <a:t>Basic trade-off between speed and reliability</a:t>
            </a:r>
          </a:p>
          <a:p>
            <a:r>
              <a:rPr lang="en-US" altLang="ko-KR" sz="2800" dirty="0" smtClean="0"/>
              <a:t>The </a:t>
            </a:r>
            <a:r>
              <a:rPr lang="en-US" altLang="ko-KR" sz="2800" dirty="0"/>
              <a:t>loss of a single fragment may result in the loss of a larger </a:t>
            </a:r>
            <a:r>
              <a:rPr lang="en-US" altLang="ko-KR" sz="2800" dirty="0" smtClean="0"/>
              <a:t>datagram</a:t>
            </a:r>
          </a:p>
          <a:p>
            <a:pPr lvl="1"/>
            <a:r>
              <a:rPr lang="en-US" altLang="ko-KR" sz="2400" dirty="0"/>
              <a:t>Two-level retransmissions mechanism will provide enough reliability for </a:t>
            </a:r>
            <a:r>
              <a:rPr lang="en-US" altLang="ko-KR" sz="2400" dirty="0" smtClean="0"/>
              <a:t>fragmentation</a:t>
            </a:r>
          </a:p>
        </p:txBody>
      </p:sp>
    </p:spTree>
    <p:extLst>
      <p:ext uri="{BB962C8B-B14F-4D97-AF65-F5344CB8AC3E}">
        <p14:creationId xmlns:p14="http://schemas.microsoft.com/office/powerpoint/2010/main" val="225033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Multi-Channel Operation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Burst forwarding uses multiple channels to avoid both intra-path interference and inter-path interference</a:t>
            </a:r>
          </a:p>
          <a:p>
            <a:r>
              <a:rPr lang="en-US" altLang="ko-KR" sz="2400" dirty="0" smtClean="0"/>
              <a:t>Allowing burst transmissions to be pipelined over multiple hops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91" y="2994447"/>
            <a:ext cx="6988293" cy="309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설명선 1 3"/>
          <p:cNvSpPr/>
          <p:nvPr/>
        </p:nvSpPr>
        <p:spPr>
          <a:xfrm>
            <a:off x="4788024" y="2419087"/>
            <a:ext cx="2664296" cy="575360"/>
          </a:xfrm>
          <a:prstGeom prst="borderCallout1">
            <a:avLst>
              <a:gd name="adj1" fmla="val 49880"/>
              <a:gd name="adj2" fmla="val -549"/>
              <a:gd name="adj3" fmla="val 234597"/>
              <a:gd name="adj4" fmla="val -4778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Remembers the correct channel</a:t>
            </a:r>
            <a:endParaRPr lang="ko-KR" altLang="en-US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010" y="4095926"/>
            <a:ext cx="66674" cy="32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18" y="3645024"/>
            <a:ext cx="714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092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TCP for Low-Power Wireless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To provide a generic mechanism for supporting transport-layer protocols including TCP</a:t>
            </a:r>
          </a:p>
          <a:p>
            <a:r>
              <a:rPr lang="en-US" altLang="ko-KR" sz="2400" dirty="0" smtClean="0"/>
              <a:t>Using TCP with burst forwarding has benefits</a:t>
            </a:r>
          </a:p>
          <a:p>
            <a:pPr lvl="1"/>
            <a:r>
              <a:rPr lang="en-US" altLang="ko-KR" sz="2200" dirty="0" smtClean="0"/>
              <a:t>Flow control and congestion control</a:t>
            </a:r>
          </a:p>
          <a:p>
            <a:r>
              <a:rPr lang="en-US" altLang="ko-KR" sz="2400" dirty="0" smtClean="0"/>
              <a:t>TCP is known to be ill-suited for used over </a:t>
            </a:r>
            <a:r>
              <a:rPr lang="en-US" altLang="ko-KR" sz="2400" dirty="0" err="1" smtClean="0"/>
              <a:t>lossy</a:t>
            </a:r>
            <a:r>
              <a:rPr lang="en-US" altLang="ko-KR" sz="2400" dirty="0" smtClean="0"/>
              <a:t> links</a:t>
            </a:r>
          </a:p>
          <a:p>
            <a:pPr lvl="1"/>
            <a:r>
              <a:rPr lang="en-US" altLang="ko-KR" sz="2200" dirty="0" smtClean="0"/>
              <a:t>TCP treats packet loss</a:t>
            </a:r>
          </a:p>
          <a:p>
            <a:pPr lvl="1"/>
            <a:r>
              <a:rPr lang="en-US" altLang="ko-KR" sz="2200" dirty="0" smtClean="0"/>
              <a:t>TCP headers are large</a:t>
            </a:r>
          </a:p>
          <a:p>
            <a:pPr lvl="1"/>
            <a:r>
              <a:rPr lang="en-US" altLang="ko-KR" sz="2200" dirty="0" smtClean="0"/>
              <a:t>TCP uses positive acknowledgments</a:t>
            </a:r>
          </a:p>
          <a:p>
            <a:pPr lvl="1"/>
            <a:r>
              <a:rPr lang="en-US" altLang="ko-KR" sz="2200" dirty="0" smtClean="0"/>
              <a:t>TCP timing may interfere with link-layer recovery</a:t>
            </a:r>
          </a:p>
        </p:txBody>
      </p:sp>
    </p:spTree>
    <p:extLst>
      <p:ext uri="{BB962C8B-B14F-4D97-AF65-F5344CB8AC3E}">
        <p14:creationId xmlns:p14="http://schemas.microsoft.com/office/powerpoint/2010/main" val="133182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/>
              <a:t>TCP for Low-Power Wireless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sz="2800" b="1" dirty="0"/>
              <a:t>Loss-is-congestion</a:t>
            </a:r>
            <a:endParaRPr lang="en-US" altLang="ko-KR" sz="2800" dirty="0" smtClean="0"/>
          </a:p>
          <a:p>
            <a:pPr lvl="1"/>
            <a:r>
              <a:rPr lang="en-US" altLang="ko-KR" sz="2600" dirty="0" smtClean="0"/>
              <a:t>Interpretation of segments losses as congestion</a:t>
            </a:r>
          </a:p>
          <a:p>
            <a:pPr lvl="1"/>
            <a:r>
              <a:rPr lang="en-US" altLang="ko-KR" sz="2600" dirty="0" smtClean="0"/>
              <a:t>Two-level retransmissions</a:t>
            </a:r>
          </a:p>
          <a:p>
            <a:r>
              <a:rPr lang="en-US" altLang="ko-KR" sz="2600" b="1" dirty="0" smtClean="0"/>
              <a:t>TCP header overhead</a:t>
            </a:r>
          </a:p>
          <a:p>
            <a:pPr lvl="1"/>
            <a:r>
              <a:rPr lang="en-US" altLang="ko-KR" sz="2400" dirty="0" smtClean="0"/>
              <a:t>20 byte overhead for every segment</a:t>
            </a:r>
          </a:p>
          <a:p>
            <a:pPr lvl="1"/>
            <a:r>
              <a:rPr lang="en-US" altLang="ko-KR" sz="2400" dirty="0" smtClean="0"/>
              <a:t>Using large TCP segments together with link-layer fragmentation</a:t>
            </a:r>
          </a:p>
          <a:p>
            <a:r>
              <a:rPr lang="en-US" altLang="ko-KR" sz="2600" b="1" dirty="0" smtClean="0"/>
              <a:t>TCP </a:t>
            </a:r>
            <a:r>
              <a:rPr lang="en-US" altLang="ko-KR" sz="2600" b="1" dirty="0" err="1" smtClean="0"/>
              <a:t>ACK</a:t>
            </a:r>
            <a:r>
              <a:rPr lang="en-US" altLang="ko-KR" sz="2600" b="1" dirty="0" smtClean="0"/>
              <a:t> implosion</a:t>
            </a:r>
          </a:p>
          <a:p>
            <a:pPr lvl="1"/>
            <a:r>
              <a:rPr lang="en-US" altLang="ko-KR" sz="2400" dirty="0" smtClean="0"/>
              <a:t>Extra traffic</a:t>
            </a:r>
          </a:p>
          <a:p>
            <a:pPr lvl="1"/>
            <a:r>
              <a:rPr lang="en-US" altLang="ko-KR" sz="2400" dirty="0" smtClean="0"/>
              <a:t>Use of large segments</a:t>
            </a:r>
          </a:p>
          <a:p>
            <a:r>
              <a:rPr lang="en-US" altLang="ko-KR" sz="2600" b="1" dirty="0" smtClean="0"/>
              <a:t>Too-persistent link layer</a:t>
            </a:r>
          </a:p>
          <a:p>
            <a:pPr lvl="1"/>
            <a:r>
              <a:rPr lang="en-US" altLang="ko-KR" sz="2400" dirty="0" smtClean="0"/>
              <a:t>Increase round trip time</a:t>
            </a:r>
          </a:p>
          <a:p>
            <a:pPr lvl="1"/>
            <a:r>
              <a:rPr lang="en-US" altLang="ko-KR" sz="2400" dirty="0" smtClean="0"/>
              <a:t>Large TCP segments and hiding isolated link losses</a:t>
            </a:r>
          </a:p>
          <a:p>
            <a:pPr lvl="1"/>
            <a:endParaRPr lang="en-US" altLang="ko-KR" b="1" dirty="0" smtClean="0"/>
          </a:p>
        </p:txBody>
      </p:sp>
    </p:spTree>
    <p:extLst>
      <p:ext uri="{BB962C8B-B14F-4D97-AF65-F5344CB8AC3E}">
        <p14:creationId xmlns:p14="http://schemas.microsoft.com/office/powerpoint/2010/main" val="217768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Evaluation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Packet Burst Efficiency</a:t>
            </a:r>
          </a:p>
          <a:p>
            <a:r>
              <a:rPr lang="en-US" altLang="ko-KR" sz="2400" dirty="0" smtClean="0"/>
              <a:t>Fragmentation under Interference</a:t>
            </a:r>
          </a:p>
          <a:p>
            <a:r>
              <a:rPr lang="en-US" altLang="ko-KR" sz="2400" dirty="0" smtClean="0"/>
              <a:t>Retransmissions under Interference</a:t>
            </a:r>
          </a:p>
          <a:p>
            <a:r>
              <a:rPr lang="en-US" altLang="ko-KR" sz="2400" dirty="0" smtClean="0"/>
              <a:t>Cross-Traffic: Data Collection and Bulk Transfer</a:t>
            </a:r>
          </a:p>
        </p:txBody>
      </p:sp>
    </p:spTree>
    <p:extLst>
      <p:ext uri="{BB962C8B-B14F-4D97-AF65-F5344CB8AC3E}">
        <p14:creationId xmlns:p14="http://schemas.microsoft.com/office/powerpoint/2010/main" val="315286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Packet Burst Efficiency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Efficiency of low-power packet bursting over a duty cycled radio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88" y="2612877"/>
            <a:ext cx="7452320" cy="362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916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3500" b="1" dirty="0"/>
              <a:t>Fragmentation under </a:t>
            </a:r>
            <a:r>
              <a:rPr lang="en-US" altLang="ko-KR" sz="3500" b="1" dirty="0" smtClean="0"/>
              <a:t>Interference</a:t>
            </a:r>
            <a:endParaRPr lang="ko-KR" altLang="en-US" sz="35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sz="2800" dirty="0" smtClean="0"/>
          </a:p>
          <a:p>
            <a:endParaRPr lang="en-US" altLang="ko-KR" sz="2800" dirty="0"/>
          </a:p>
          <a:p>
            <a:endParaRPr lang="en-US" altLang="ko-KR" sz="2800" dirty="0" smtClean="0"/>
          </a:p>
          <a:p>
            <a:endParaRPr lang="en-US" altLang="ko-KR" sz="2800" dirty="0"/>
          </a:p>
          <a:p>
            <a:endParaRPr lang="en-US" altLang="ko-KR" sz="2800" dirty="0" smtClean="0"/>
          </a:p>
          <a:p>
            <a:endParaRPr lang="en-US" altLang="ko-KR" sz="2000" dirty="0"/>
          </a:p>
          <a:p>
            <a:pPr marL="514350" indent="-514350">
              <a:buAutoNum type="alphaLcParenBoth"/>
            </a:pPr>
            <a:r>
              <a:rPr lang="en-US" altLang="ko-KR" sz="2000" dirty="0" smtClean="0"/>
              <a:t>The rate of successful reassembly grows with the number of CSMA retransmissions</a:t>
            </a:r>
          </a:p>
          <a:p>
            <a:pPr marL="514350" indent="-514350">
              <a:buAutoNum type="alphaLcParenBoth"/>
            </a:pPr>
            <a:r>
              <a:rPr lang="en-US" altLang="ko-KR" sz="2000" dirty="0" smtClean="0"/>
              <a:t>In the non-fragmented case, a decrease in good put as well they use more retransmissions</a:t>
            </a:r>
          </a:p>
          <a:p>
            <a:pPr marL="514350" indent="-514350">
              <a:buAutoNum type="alphaLcParenBoth"/>
            </a:pPr>
            <a:r>
              <a:rPr lang="en-US" altLang="ko-KR" sz="2000" dirty="0" smtClean="0"/>
              <a:t>The queue at intermediate nodes overflows increasing the transmission back-off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91" y="1484784"/>
            <a:ext cx="812735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49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3400" b="1" dirty="0"/>
              <a:t>Retransmissions under Interference</a:t>
            </a:r>
            <a:endParaRPr lang="ko-KR" altLang="en-US" sz="34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Microwave oven: average RSSI -98dBm. 52% link </a:t>
            </a:r>
            <a:r>
              <a:rPr lang="en-US" altLang="ko-KR" sz="2400" dirty="0" smtClean="0"/>
              <a:t>losses</a:t>
            </a:r>
          </a:p>
          <a:p>
            <a:r>
              <a:rPr lang="en-US" altLang="ko-KR" sz="2400" dirty="0" err="1"/>
              <a:t>WiFi</a:t>
            </a:r>
            <a:r>
              <a:rPr lang="en-US" altLang="ko-KR" sz="2400" dirty="0"/>
              <a:t> file transfer: average RSSI 96dBm. 51% link </a:t>
            </a:r>
            <a:r>
              <a:rPr lang="en-US" altLang="ko-KR" sz="2400" dirty="0" smtClean="0"/>
              <a:t>losses</a:t>
            </a:r>
          </a:p>
          <a:p>
            <a:endParaRPr lang="en-US" altLang="ko-KR" sz="2400" dirty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endParaRPr lang="en-US" altLang="ko-KR" sz="2400" dirty="0" smtClean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r>
              <a:rPr lang="en-US" altLang="ko-KR" sz="2000" dirty="0" smtClean="0"/>
              <a:t>The two-level of retransmission are complementary and allow burst forwarding to adapt to different interference patterns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8219521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2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3400" b="1" dirty="0" smtClean="0"/>
              <a:t>Cross-Traffic: Data Collection and Bulk Transfer</a:t>
            </a:r>
            <a:endParaRPr lang="ko-KR" altLang="en-US" sz="34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It is designed to allow cross traffic and concurrent applications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996952"/>
            <a:ext cx="6646440" cy="281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9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Concurrent Applications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414070" y="2276872"/>
            <a:ext cx="3272730" cy="4032448"/>
          </a:xfrm>
        </p:spPr>
        <p:txBody>
          <a:bodyPr>
            <a:normAutofit fontScale="92500"/>
          </a:bodyPr>
          <a:lstStyle/>
          <a:p>
            <a:r>
              <a:rPr lang="en-US" altLang="ko-KR" sz="2400" dirty="0" smtClean="0"/>
              <a:t>The radio duty cycle adapts from less than 4% to about 80% during the transfer</a:t>
            </a:r>
          </a:p>
          <a:p>
            <a:r>
              <a:rPr lang="en-US" altLang="ko-KR" sz="2400" dirty="0" smtClean="0"/>
              <a:t>The throughput of the transfer is 82% of the isolated stream case</a:t>
            </a:r>
          </a:p>
          <a:p>
            <a:r>
              <a:rPr lang="en-US" altLang="ko-KR" sz="2400" dirty="0" smtClean="0"/>
              <a:t>The impact on the collection is a latency increase about 2 seconds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05744"/>
            <a:ext cx="51625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395536" y="1277144"/>
            <a:ext cx="8424936" cy="4236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dirty="0" smtClean="0"/>
              <a:t>4-hop data collection tree crossed by a bulk transfer</a:t>
            </a:r>
          </a:p>
        </p:txBody>
      </p:sp>
    </p:spTree>
    <p:extLst>
      <p:ext uri="{BB962C8B-B14F-4D97-AF65-F5344CB8AC3E}">
        <p14:creationId xmlns:p14="http://schemas.microsoft.com/office/powerpoint/2010/main" val="238159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Cross Traffic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576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Two crossing bulk transfers over 4-hop paths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1984300"/>
            <a:ext cx="5207015" cy="403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pPr algn="l"/>
            <a:r>
              <a:rPr lang="en-US" altLang="ko-KR" sz="4000" b="1" dirty="0" smtClean="0"/>
              <a:t>Conclusion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High throughput with a high energy efficiency without monopolizing network resources</a:t>
            </a:r>
          </a:p>
          <a:p>
            <a:r>
              <a:rPr lang="en-US" altLang="ko-KR" sz="2800" dirty="0" smtClean="0"/>
              <a:t>Two-level retransmissions survive heavy interference</a:t>
            </a:r>
          </a:p>
          <a:p>
            <a:r>
              <a:rPr lang="en-US" altLang="ko-KR" sz="2800" dirty="0" smtClean="0"/>
              <a:t>TCP can be efficiently adapted to </a:t>
            </a:r>
            <a:r>
              <a:rPr lang="en-US" altLang="ko-KR" sz="2800" dirty="0" err="1" smtClean="0"/>
              <a:t>lossy</a:t>
            </a:r>
            <a:r>
              <a:rPr lang="en-US" altLang="ko-KR" sz="2800" dirty="0" smtClean="0"/>
              <a:t> low-power wireless networks </a:t>
            </a:r>
          </a:p>
        </p:txBody>
      </p:sp>
    </p:spTree>
    <p:extLst>
      <p:ext uri="{BB962C8B-B14F-4D97-AF65-F5344CB8AC3E}">
        <p14:creationId xmlns:p14="http://schemas.microsoft.com/office/powerpoint/2010/main" val="100922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5012</TotalTime>
  <Words>1072</Words>
  <Application>Microsoft Office PowerPoint</Application>
  <PresentationFormat>화면 슬라이드 쇼(4:3)</PresentationFormat>
  <Paragraphs>211</Paragraphs>
  <Slides>27</Slides>
  <Notes>27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28" baseType="lpstr">
      <vt:lpstr>Office 테마</vt:lpstr>
      <vt:lpstr>Lossy Links, Low Power, High Throughput</vt:lpstr>
      <vt:lpstr>Outline</vt:lpstr>
      <vt:lpstr>Introduction</vt:lpstr>
      <vt:lpstr>PowerPoint 프레젠테이션</vt:lpstr>
      <vt:lpstr>High Throughput in Senornets</vt:lpstr>
      <vt:lpstr>High Throughput is not enough</vt:lpstr>
      <vt:lpstr>Burst Forwarding</vt:lpstr>
      <vt:lpstr>Low-Power Packet Bursting</vt:lpstr>
      <vt:lpstr>Bursts in ContikiMAC</vt:lpstr>
      <vt:lpstr>Inter-Packet Sleeping</vt:lpstr>
      <vt:lpstr>Storage Interleaving</vt:lpstr>
      <vt:lpstr>Burst Coordination</vt:lpstr>
      <vt:lpstr>Two-Level Retransmission</vt:lpstr>
      <vt:lpstr>First-Level Retransmission</vt:lpstr>
      <vt:lpstr>Second-Level Retransmission</vt:lpstr>
      <vt:lpstr>Fragmentation</vt:lpstr>
      <vt:lpstr>Multi-Channel Operation</vt:lpstr>
      <vt:lpstr>TCP for Low-Power Wireless</vt:lpstr>
      <vt:lpstr>TCP for Low-Power Wireless</vt:lpstr>
      <vt:lpstr>Evaluation</vt:lpstr>
      <vt:lpstr>Packet Burst Efficiency</vt:lpstr>
      <vt:lpstr>Fragmentation under Interference</vt:lpstr>
      <vt:lpstr>Retransmissions under Interference</vt:lpstr>
      <vt:lpstr>Cross-Traffic: Data Collection and Bulk Transfer</vt:lpstr>
      <vt:lpstr>Concurrent Applications</vt:lpstr>
      <vt:lpstr>Cross Traffic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Lossy Links, Low Power, High Throughput</dc:title>
  <dc:creator>HCL8</dc:creator>
  <cp:lastModifiedBy>HCL8</cp:lastModifiedBy>
  <cp:revision>359</cp:revision>
  <dcterms:created xsi:type="dcterms:W3CDTF">2013-05-20T03:34:30Z</dcterms:created>
  <dcterms:modified xsi:type="dcterms:W3CDTF">2013-06-03T02:34:56Z</dcterms:modified>
</cp:coreProperties>
</file>