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8"/>
  </p:notesMasterIdLst>
  <p:handoutMasterIdLst>
    <p:handoutMasterId r:id="rId49"/>
  </p:handoutMasterIdLst>
  <p:sldIdLst>
    <p:sldId id="958" r:id="rId2"/>
    <p:sldId id="942" r:id="rId3"/>
    <p:sldId id="941" r:id="rId4"/>
    <p:sldId id="974" r:id="rId5"/>
    <p:sldId id="769" r:id="rId6"/>
    <p:sldId id="885" r:id="rId7"/>
    <p:sldId id="962" r:id="rId8"/>
    <p:sldId id="975" r:id="rId9"/>
    <p:sldId id="991" r:id="rId10"/>
    <p:sldId id="983" r:id="rId11"/>
    <p:sldId id="984" r:id="rId12"/>
    <p:sldId id="992" r:id="rId13"/>
    <p:sldId id="976" r:id="rId14"/>
    <p:sldId id="887" r:id="rId15"/>
    <p:sldId id="993" r:id="rId16"/>
    <p:sldId id="963" r:id="rId17"/>
    <p:sldId id="985" r:id="rId18"/>
    <p:sldId id="986" r:id="rId19"/>
    <p:sldId id="964" r:id="rId20"/>
    <p:sldId id="977" r:id="rId21"/>
    <p:sldId id="888" r:id="rId22"/>
    <p:sldId id="987" r:id="rId23"/>
    <p:sldId id="965" r:id="rId24"/>
    <p:sldId id="988" r:id="rId25"/>
    <p:sldId id="966" r:id="rId26"/>
    <p:sldId id="978" r:id="rId27"/>
    <p:sldId id="889" r:id="rId28"/>
    <p:sldId id="967" r:id="rId29"/>
    <p:sldId id="968" r:id="rId30"/>
    <p:sldId id="994" r:id="rId31"/>
    <p:sldId id="989" r:id="rId32"/>
    <p:sldId id="890" r:id="rId33"/>
    <p:sldId id="990" r:id="rId34"/>
    <p:sldId id="969" r:id="rId35"/>
    <p:sldId id="979" r:id="rId36"/>
    <p:sldId id="915" r:id="rId37"/>
    <p:sldId id="970" r:id="rId38"/>
    <p:sldId id="971" r:id="rId39"/>
    <p:sldId id="980" r:id="rId40"/>
    <p:sldId id="891" r:id="rId41"/>
    <p:sldId id="972" r:id="rId42"/>
    <p:sldId id="981" r:id="rId43"/>
    <p:sldId id="892" r:id="rId44"/>
    <p:sldId id="973" r:id="rId45"/>
    <p:sldId id="982" r:id="rId46"/>
    <p:sldId id="893" r:id="rId47"/>
  </p:sldIdLst>
  <p:sldSz cx="9144000" cy="6858000" type="screen4x3"/>
  <p:notesSz cx="6858000" cy="9144000"/>
  <p:defaultTextStyle>
    <a:defPPr>
      <a:defRPr lang="en-US"/>
    </a:defPPr>
    <a:lvl1pPr algn="l" rtl="0" fontAlgn="base">
      <a:spcBef>
        <a:spcPct val="0"/>
      </a:spcBef>
      <a:spcAft>
        <a:spcPct val="0"/>
      </a:spcAft>
      <a:defRPr sz="3200" b="1" i="1" kern="1200">
        <a:solidFill>
          <a:schemeClr val="tx1"/>
        </a:solidFill>
        <a:latin typeface="Baby Kruffy"/>
        <a:ea typeface="+mn-ea"/>
        <a:cs typeface="+mn-cs"/>
      </a:defRPr>
    </a:lvl1pPr>
    <a:lvl2pPr marL="457200" algn="l" rtl="0" fontAlgn="base">
      <a:spcBef>
        <a:spcPct val="0"/>
      </a:spcBef>
      <a:spcAft>
        <a:spcPct val="0"/>
      </a:spcAft>
      <a:defRPr sz="3200" b="1" i="1" kern="1200">
        <a:solidFill>
          <a:schemeClr val="tx1"/>
        </a:solidFill>
        <a:latin typeface="Baby Kruffy"/>
        <a:ea typeface="+mn-ea"/>
        <a:cs typeface="+mn-cs"/>
      </a:defRPr>
    </a:lvl2pPr>
    <a:lvl3pPr marL="914400" algn="l" rtl="0" fontAlgn="base">
      <a:spcBef>
        <a:spcPct val="0"/>
      </a:spcBef>
      <a:spcAft>
        <a:spcPct val="0"/>
      </a:spcAft>
      <a:defRPr sz="3200" b="1" i="1" kern="1200">
        <a:solidFill>
          <a:schemeClr val="tx1"/>
        </a:solidFill>
        <a:latin typeface="Baby Kruffy"/>
        <a:ea typeface="+mn-ea"/>
        <a:cs typeface="+mn-cs"/>
      </a:defRPr>
    </a:lvl3pPr>
    <a:lvl4pPr marL="1371600" algn="l" rtl="0" fontAlgn="base">
      <a:spcBef>
        <a:spcPct val="0"/>
      </a:spcBef>
      <a:spcAft>
        <a:spcPct val="0"/>
      </a:spcAft>
      <a:defRPr sz="3200" b="1" i="1" kern="1200">
        <a:solidFill>
          <a:schemeClr val="tx1"/>
        </a:solidFill>
        <a:latin typeface="Baby Kruffy"/>
        <a:ea typeface="+mn-ea"/>
        <a:cs typeface="+mn-cs"/>
      </a:defRPr>
    </a:lvl4pPr>
    <a:lvl5pPr marL="1828800" algn="l" rtl="0" fontAlgn="base">
      <a:spcBef>
        <a:spcPct val="0"/>
      </a:spcBef>
      <a:spcAft>
        <a:spcPct val="0"/>
      </a:spcAft>
      <a:defRPr sz="3200" b="1" i="1" kern="1200">
        <a:solidFill>
          <a:schemeClr val="tx1"/>
        </a:solidFill>
        <a:latin typeface="Baby Kruffy"/>
        <a:ea typeface="+mn-ea"/>
        <a:cs typeface="+mn-cs"/>
      </a:defRPr>
    </a:lvl5pPr>
    <a:lvl6pPr marL="2286000" algn="l" defTabSz="914400" rtl="0" eaLnBrk="1" latinLnBrk="1" hangingPunct="1">
      <a:defRPr sz="3200" b="1" i="1" kern="1200">
        <a:solidFill>
          <a:schemeClr val="tx1"/>
        </a:solidFill>
        <a:latin typeface="Baby Kruffy"/>
        <a:ea typeface="+mn-ea"/>
        <a:cs typeface="+mn-cs"/>
      </a:defRPr>
    </a:lvl6pPr>
    <a:lvl7pPr marL="2743200" algn="l" defTabSz="914400" rtl="0" eaLnBrk="1" latinLnBrk="1" hangingPunct="1">
      <a:defRPr sz="3200" b="1" i="1" kern="1200">
        <a:solidFill>
          <a:schemeClr val="tx1"/>
        </a:solidFill>
        <a:latin typeface="Baby Kruffy"/>
        <a:ea typeface="+mn-ea"/>
        <a:cs typeface="+mn-cs"/>
      </a:defRPr>
    </a:lvl7pPr>
    <a:lvl8pPr marL="3200400" algn="l" defTabSz="914400" rtl="0" eaLnBrk="1" latinLnBrk="1" hangingPunct="1">
      <a:defRPr sz="3200" b="1" i="1" kern="1200">
        <a:solidFill>
          <a:schemeClr val="tx1"/>
        </a:solidFill>
        <a:latin typeface="Baby Kruffy"/>
        <a:ea typeface="+mn-ea"/>
        <a:cs typeface="+mn-cs"/>
      </a:defRPr>
    </a:lvl8pPr>
    <a:lvl9pPr marL="3657600" algn="l" defTabSz="914400" rtl="0" eaLnBrk="1" latinLnBrk="1" hangingPunct="1">
      <a:defRPr sz="3200" b="1" i="1" kern="1200">
        <a:solidFill>
          <a:schemeClr val="tx1"/>
        </a:solidFill>
        <a:latin typeface="Baby Kruffy"/>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0000CC"/>
    <a:srgbClr val="996633"/>
    <a:srgbClr val="00CC00"/>
    <a:srgbClr val="660066"/>
    <a:srgbClr val="6666FF"/>
    <a:srgbClr val="CCFF9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24" autoAdjust="0"/>
  </p:normalViewPr>
  <p:slideViewPr>
    <p:cSldViewPr>
      <p:cViewPr varScale="1">
        <p:scale>
          <a:sx n="114" d="100"/>
          <a:sy n="114" d="100"/>
        </p:scale>
        <p:origin x="3044" y="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6" d="100"/>
          <a:sy n="76" d="100"/>
        </p:scale>
        <p:origin x="-262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0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dirty="0">
                <a:latin typeface="Times New Roman" pitchFamily="18" charset="0"/>
              </a:defRPr>
            </a:lvl1pPr>
          </a:lstStyle>
          <a:p>
            <a:pPr>
              <a:defRPr/>
            </a:pPr>
            <a:endParaRPr lang="en-US"/>
          </a:p>
        </p:txBody>
      </p:sp>
      <p:sp>
        <p:nvSpPr>
          <p:cNvPr id="900099"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dirty="0">
                <a:latin typeface="Times New Roman" pitchFamily="18" charset="0"/>
              </a:defRPr>
            </a:lvl1pPr>
          </a:lstStyle>
          <a:p>
            <a:pPr>
              <a:defRPr/>
            </a:pPr>
            <a:endParaRPr lang="en-US"/>
          </a:p>
        </p:txBody>
      </p:sp>
      <p:sp>
        <p:nvSpPr>
          <p:cNvPr id="90010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i="0">
                <a:latin typeface="Times New Roman" panose="02020603050405020304" pitchFamily="18" charset="0"/>
                <a:ea typeface="굴림" panose="020B0600000101010101" pitchFamily="50" charset="-127"/>
              </a:defRPr>
            </a:lvl1pPr>
          </a:lstStyle>
          <a:p>
            <a:r>
              <a:rPr lang="en-US" altLang="ko-KR"/>
              <a:t>5.#</a:t>
            </a:r>
          </a:p>
        </p:txBody>
      </p:sp>
      <p:sp>
        <p:nvSpPr>
          <p:cNvPr id="900101"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atin typeface="Times New Roman" panose="02020603050405020304" pitchFamily="18" charset="0"/>
                <a:ea typeface="굴림" panose="020B0600000101010101" pitchFamily="50" charset="-127"/>
              </a:defRPr>
            </a:lvl1pPr>
          </a:lstStyle>
          <a:p>
            <a:fld id="{11AAF83F-1B1A-4A14-B4CB-F9BE87007124}" type="slidenum">
              <a:rPr lang="en-US" altLang="ko-KR"/>
              <a:pPr/>
              <a:t>‹#›</a:t>
            </a:fld>
            <a:endParaRPr lang="en-US" altLang="ko-KR"/>
          </a:p>
        </p:txBody>
      </p:sp>
    </p:spTree>
    <p:extLst>
      <p:ext uri="{BB962C8B-B14F-4D97-AF65-F5344CB8AC3E}">
        <p14:creationId xmlns:p14="http://schemas.microsoft.com/office/powerpoint/2010/main" val="1272019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85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i="0" dirty="0">
                <a:latin typeface="Times New Roman" pitchFamily="18" charset="0"/>
              </a:defRPr>
            </a:lvl1pPr>
          </a:lstStyle>
          <a:p>
            <a:pPr>
              <a:defRPr/>
            </a:pPr>
            <a:endParaRPr lang="en-US"/>
          </a:p>
        </p:txBody>
      </p:sp>
      <p:sp>
        <p:nvSpPr>
          <p:cNvPr id="8785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i="0" dirty="0">
                <a:latin typeface="Times New Roman" pitchFamily="18"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85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785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i="0">
                <a:latin typeface="Times New Roman" panose="02020603050405020304" pitchFamily="18" charset="0"/>
                <a:ea typeface="굴림" panose="020B0600000101010101" pitchFamily="50" charset="-127"/>
              </a:defRPr>
            </a:lvl1pPr>
          </a:lstStyle>
          <a:p>
            <a:r>
              <a:rPr lang="en-US" altLang="ko-KR"/>
              <a:t>5.#</a:t>
            </a:r>
          </a:p>
        </p:txBody>
      </p:sp>
      <p:sp>
        <p:nvSpPr>
          <p:cNvPr id="8785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i="0">
                <a:latin typeface="Times New Roman" panose="02020603050405020304" pitchFamily="18" charset="0"/>
                <a:ea typeface="굴림" panose="020B0600000101010101" pitchFamily="50" charset="-127"/>
              </a:defRPr>
            </a:lvl1pPr>
          </a:lstStyle>
          <a:p>
            <a:fld id="{DD4F4AB3-C627-4229-9578-445E601743A2}" type="slidenum">
              <a:rPr lang="en-US" altLang="ko-KR"/>
              <a:pPr/>
              <a:t>‹#›</a:t>
            </a:fld>
            <a:endParaRPr lang="en-US" altLang="ko-KR"/>
          </a:p>
        </p:txBody>
      </p:sp>
    </p:spTree>
    <p:extLst>
      <p:ext uri="{BB962C8B-B14F-4D97-AF65-F5344CB8AC3E}">
        <p14:creationId xmlns:p14="http://schemas.microsoft.com/office/powerpoint/2010/main" val="3662483069"/>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5309BD34-F18F-4898-9B11-9453F50372C6}" type="slidenum">
              <a:rPr lang="en-US" altLang="ko-KR" sz="1200" b="0" i="0">
                <a:latin typeface="Times New Roman" panose="02020603050405020304" pitchFamily="18" charset="0"/>
              </a:rPr>
              <a:pPr eaLnBrk="1" hangingPunct="1"/>
              <a:t>1</a:t>
            </a:fld>
            <a:endParaRPr lang="en-US" altLang="ko-KR" sz="1200" b="0" i="0">
              <a:latin typeface="Times New Roman" panose="02020603050405020304" pitchFamily="18"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0157609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522821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798647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206608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502393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593325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984106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1142840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E51A802B-9458-49E4-B70C-CAB17845E73D}" type="slidenum">
              <a:rPr lang="en-US" altLang="ko-KR" sz="1200" b="0" i="0">
                <a:latin typeface="Times New Roman" panose="02020603050405020304" pitchFamily="18" charset="0"/>
              </a:rPr>
              <a:pPr eaLnBrk="1" hangingPunct="1"/>
              <a:t>10</a:t>
            </a:fld>
            <a:endParaRPr lang="en-US" altLang="ko-KR" sz="1200" b="0" i="0">
              <a:latin typeface="Times New Roman" panose="02020603050405020304" pitchFamily="18" charset="0"/>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3485120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21F5970C-B6F0-45F1-9600-181A57495EA2}" type="slidenum">
              <a:rPr lang="en-US" altLang="ko-KR" sz="1200" b="0" i="0">
                <a:latin typeface="Times New Roman" panose="02020603050405020304" pitchFamily="18" charset="0"/>
              </a:rPr>
              <a:pPr eaLnBrk="1" hangingPunct="1"/>
              <a:t>11</a:t>
            </a:fld>
            <a:endParaRPr lang="en-US" altLang="ko-KR" sz="1200" b="0" i="0">
              <a:latin typeface="Times New Roman" panose="02020603050405020304" pitchFamily="18" charset="0"/>
            </a:endParaRPr>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210486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3220599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6585824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1030519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4EB9C695-D599-4EF5-BB5D-DD2201D46483}" type="slidenum">
              <a:rPr lang="en-US" altLang="ko-KR" sz="1200" b="0" i="0">
                <a:latin typeface="Times New Roman" panose="02020603050405020304" pitchFamily="18" charset="0"/>
              </a:rPr>
              <a:pPr eaLnBrk="1" hangingPunct="1"/>
              <a:t>17</a:t>
            </a:fld>
            <a:endParaRPr lang="en-US" altLang="ko-KR" sz="1200" b="0" i="0">
              <a:latin typeface="Times New Roman" panose="02020603050405020304" pitchFamily="18" charset="0"/>
            </a:endParaRPr>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8019564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D71E7AB3-5B66-44F3-98D9-914EA6012024}" type="slidenum">
              <a:rPr lang="en-US" altLang="ko-KR" sz="1200" b="0" i="0">
                <a:latin typeface="Times New Roman" panose="02020603050405020304" pitchFamily="18" charset="0"/>
              </a:rPr>
              <a:pPr eaLnBrk="1" hangingPunct="1"/>
              <a:t>18</a:t>
            </a:fld>
            <a:endParaRPr lang="en-US" altLang="ko-KR" sz="1200" b="0" i="0">
              <a:latin typeface="Times New Roman" panose="02020603050405020304" pitchFamily="18" charset="0"/>
            </a:endParaRP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4506066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5936481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863781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460393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F743AF95-4C26-48D2-93FC-94834552DB9D}" type="slidenum">
              <a:rPr lang="en-US" altLang="ko-KR" sz="1200" b="0" i="0">
                <a:latin typeface="Times New Roman" panose="02020603050405020304" pitchFamily="18" charset="0"/>
              </a:rPr>
              <a:pPr eaLnBrk="1" hangingPunct="1"/>
              <a:t>22</a:t>
            </a:fld>
            <a:endParaRPr lang="en-US" altLang="ko-KR" sz="1200" b="0" i="0">
              <a:latin typeface="Times New Roman" panose="02020603050405020304" pitchFamily="18" charset="0"/>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10730897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5438608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58A339C3-769F-4D78-B23E-DBABB0E3443C}" type="slidenum">
              <a:rPr lang="en-US" altLang="ko-KR" sz="1200" b="0" i="0">
                <a:latin typeface="Times New Roman" panose="02020603050405020304" pitchFamily="18" charset="0"/>
              </a:rPr>
              <a:pPr eaLnBrk="1" hangingPunct="1"/>
              <a:t>24</a:t>
            </a:fld>
            <a:endParaRPr lang="en-US" altLang="ko-KR" sz="1200" b="0" i="0">
              <a:latin typeface="Times New Roman" panose="02020603050405020304" pitchFamily="18" charset="0"/>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40426018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673241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1794937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742810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7309288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9007635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A294DC8C-665E-4759-AA80-006B4312FB08}" type="slidenum">
              <a:rPr lang="en-US" altLang="ko-KR" sz="1200" b="0" i="0">
                <a:latin typeface="Times New Roman" panose="02020603050405020304" pitchFamily="18" charset="0"/>
              </a:rPr>
              <a:pPr eaLnBrk="1" hangingPunct="1"/>
              <a:t>31</a:t>
            </a:fld>
            <a:endParaRPr lang="en-US" altLang="ko-KR" sz="1200" b="0" i="0">
              <a:latin typeface="Times New Roman" panose="02020603050405020304" pitchFamily="18" charset="0"/>
            </a:endParaRPr>
          </a:p>
        </p:txBody>
      </p:sp>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22467189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2147988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fld id="{73982364-8D7E-4AFE-87E6-8BDABDCC09F8}" type="slidenum">
              <a:rPr lang="en-US" altLang="ko-KR" sz="1200" b="0" i="0">
                <a:latin typeface="Times New Roman" panose="02020603050405020304" pitchFamily="18" charset="0"/>
              </a:rPr>
              <a:pPr eaLnBrk="1" hangingPunct="1"/>
              <a:t>33</a:t>
            </a:fld>
            <a:endParaRPr lang="en-US" altLang="ko-KR" sz="1200" b="0" i="0">
              <a:latin typeface="Times New Roman" panose="02020603050405020304" pitchFamily="18" charset="0"/>
            </a:endParaRPr>
          </a:p>
        </p:txBody>
      </p:sp>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ko-KR" altLang="ko-KR" smtClean="0"/>
          </a:p>
        </p:txBody>
      </p:sp>
    </p:spTree>
    <p:extLst>
      <p:ext uri="{BB962C8B-B14F-4D97-AF65-F5344CB8AC3E}">
        <p14:creationId xmlns:p14="http://schemas.microsoft.com/office/powerpoint/2010/main" val="552169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5573809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416544644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3932576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6306810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5832391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5550796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8498139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394776738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4016785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0908652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2596333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8124326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b="0" i="0">
                <a:latin typeface="Times New Roman" panose="02020603050405020304" pitchFamily="18" charset="0"/>
              </a:rPr>
              <a:t>5.#</a:t>
            </a:r>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ko-KR" altLang="ko-KR" smtClean="0"/>
          </a:p>
        </p:txBody>
      </p:sp>
    </p:spTree>
    <p:extLst>
      <p:ext uri="{BB962C8B-B14F-4D97-AF65-F5344CB8AC3E}">
        <p14:creationId xmlns:p14="http://schemas.microsoft.com/office/powerpoint/2010/main" val="2919292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5" y="1604"/>
              <a:ext cx="449"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xtLst/>
            </p:spPr>
            <p:txBody>
              <a:bodyPr wrap="none" anchor="ctr"/>
              <a:lstStyle/>
              <a:p>
                <a:pPr eaLnBrk="0" hangingPunct="0">
                  <a:defRPr/>
                </a:pPr>
                <a:endParaRPr lang="en-US" dirty="0">
                  <a:latin typeface="Baby Kruffy" pitchFamily="2" charset="0"/>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grpSp>
          <p:nvGrpSpPr>
            <p:cNvPr id="6" name="Group 6"/>
            <p:cNvGrpSpPr>
              <a:grpSpLocks/>
            </p:cNvGrpSpPr>
            <p:nvPr/>
          </p:nvGrpSpPr>
          <p:grpSpPr bwMode="auto">
            <a:xfrm>
              <a:off x="263" y="1870"/>
              <a:ext cx="466"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xtLst/>
            </p:spPr>
            <p:txBody>
              <a:bodyPr wrap="none" anchor="ctr"/>
              <a:lstStyle/>
              <a:p>
                <a:pPr eaLnBrk="0" hangingPunct="0">
                  <a:defRPr/>
                </a:pPr>
                <a:endParaRPr lang="en-US" dirty="0">
                  <a:latin typeface="Baby Kruffy" pitchFamily="2" charset="0"/>
                </a:endParaRPr>
              </a:p>
            </p:txBody>
          </p:sp>
          <p:sp>
            <p:nvSpPr>
              <p:cNvPr id="11"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xtLst/>
          </p:spPr>
          <p:txBody>
            <a:bodyPr wrap="none" anchor="ctr"/>
            <a:lstStyle/>
            <a:p>
              <a:pPr eaLnBrk="0" hangingPunct="0">
                <a:defRPr/>
              </a:pPr>
              <a:endParaRPr lang="en-US" dirty="0">
                <a:latin typeface="Baby Kruffy" pitchFamily="2" charset="0"/>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xtLst/>
          </p:spPr>
          <p:txBody>
            <a:bodyPr wrap="none" anchor="ctr"/>
            <a:lstStyle/>
            <a:p>
              <a:pPr eaLnBrk="0" hangingPunct="0">
                <a:defRPr/>
              </a:pPr>
              <a:endParaRPr lang="en-US" dirty="0">
                <a:latin typeface="Baby Kruffy" pitchFamily="2" charset="0"/>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xtLst/>
          </p:spPr>
          <p:txBody>
            <a:bodyPr wrap="none" anchor="ctr"/>
            <a:lstStyle/>
            <a:p>
              <a:pPr eaLnBrk="0" hangingPunct="0">
                <a:defRPr/>
              </a:pPr>
              <a:endParaRPr lang="en-US" dirty="0">
                <a:latin typeface="Baby Kruffy" pitchFamily="2" charset="0"/>
              </a:endParaRPr>
            </a:p>
          </p:txBody>
        </p:sp>
      </p:grpSp>
      <p:sp>
        <p:nvSpPr>
          <p:cNvPr id="14" name="Text Box 17"/>
          <p:cNvSpPr txBox="1">
            <a:spLocks noChangeArrowheads="1"/>
          </p:cNvSpPr>
          <p:nvPr userDrawn="1"/>
        </p:nvSpPr>
        <p:spPr bwMode="auto">
          <a:xfrm>
            <a:off x="0" y="6553200"/>
            <a:ext cx="22098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spcBef>
                <a:spcPct val="50000"/>
              </a:spcBef>
              <a:defRPr/>
            </a:pPr>
            <a:r>
              <a:rPr lang="en-US" altLang="en-US" sz="1400" b="0" i="0" dirty="0" smtClean="0">
                <a:latin typeface="McGrawHill-Italic" pitchFamily="2" charset="0"/>
              </a:rPr>
              <a:t>McGraw-Hill</a:t>
            </a:r>
            <a:endParaRPr lang="en-US" altLang="en-US" sz="2400" b="0" i="0" dirty="0" smtClean="0">
              <a:latin typeface="Times New Roman" pitchFamily="18" charset="0"/>
            </a:endParaRPr>
          </a:p>
        </p:txBody>
      </p:sp>
      <p:sp>
        <p:nvSpPr>
          <p:cNvPr id="15" name="Text Box 18"/>
          <p:cNvSpPr txBox="1">
            <a:spLocks noChangeArrowheads="1"/>
          </p:cNvSpPr>
          <p:nvPr userDrawn="1"/>
        </p:nvSpPr>
        <p:spPr bwMode="auto">
          <a:xfrm>
            <a:off x="4572000" y="6553200"/>
            <a:ext cx="4572000" cy="304800"/>
          </a:xfrm>
          <a:prstGeom prst="rect">
            <a:avLst/>
          </a:prstGeom>
          <a:noFill/>
          <a:ln>
            <a:noFill/>
          </a:ln>
          <a:extLst/>
        </p:spPr>
        <p:txBody>
          <a:bodyPr>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algn="r">
              <a:spcBef>
                <a:spcPct val="50000"/>
              </a:spcBef>
              <a:buFontTx/>
              <a:buChar char="©"/>
              <a:defRPr/>
            </a:pPr>
            <a:r>
              <a:rPr lang="en-US" altLang="en-US" sz="1400" b="0" i="0" dirty="0" smtClean="0">
                <a:latin typeface="McGrawHill-Italic" pitchFamily="2" charset="0"/>
              </a:rPr>
              <a:t>The McGraw-Hill Companies, Inc., 2000</a:t>
            </a:r>
            <a:endParaRPr lang="en-US" altLang="en-US" sz="2400" b="0" i="0" dirty="0" smtClean="0">
              <a:latin typeface="Times New Roman" pitchFamily="18" charset="0"/>
            </a:endParaRPr>
          </a:p>
        </p:txBody>
      </p:sp>
      <p:sp>
        <p:nvSpPr>
          <p:cNvPr id="210956" name="Rectangle 12"/>
          <p:cNvSpPr>
            <a:spLocks noGrp="1" noChangeArrowheads="1"/>
          </p:cNvSpPr>
          <p:nvPr>
            <p:ph type="ctrTitle"/>
          </p:nvPr>
        </p:nvSpPr>
        <p:spPr bwMode="auto">
          <a:xfrm>
            <a:off x="990600" y="1676400"/>
            <a:ext cx="7772400" cy="1462088"/>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defRPr/>
            </a:lvl1pPr>
          </a:lstStyle>
          <a:p>
            <a:r>
              <a:rPr lang="en-US"/>
              <a:t>Click to edit Master title style</a:t>
            </a:r>
          </a:p>
        </p:txBody>
      </p:sp>
      <p:sp>
        <p:nvSpPr>
          <p:cNvPr id="210957" name="Rectangle 13"/>
          <p:cNvSpPr>
            <a:spLocks noGrp="1" noChangeArrowheads="1"/>
          </p:cNvSpPr>
          <p:nvPr>
            <p:ph type="subTitle" idx="1"/>
          </p:nvPr>
        </p:nvSpPr>
        <p:spPr bwMode="auto">
          <a:xfrm>
            <a:off x="1371600" y="3886200"/>
            <a:ext cx="6400800" cy="1752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marL="0" indent="0" algn="ctr">
              <a:buFont typeface="Wingdings" pitchFamily="2" charset="2"/>
              <a:buNone/>
              <a:defRPr/>
            </a:lvl1pPr>
          </a:lstStyle>
          <a:p>
            <a:r>
              <a:rPr lang="en-US"/>
              <a:t>Click to edit Master subtitle style</a:t>
            </a:r>
          </a:p>
        </p:txBody>
      </p:sp>
      <p:sp>
        <p:nvSpPr>
          <p:cNvPr id="16" name="Date Placeholder 15"/>
          <p:cNvSpPr>
            <a:spLocks noGrp="1" noChangeArrowheads="1"/>
          </p:cNvSpPr>
          <p:nvPr>
            <p:ph type="dt" sz="half" idx="10"/>
          </p:nvPr>
        </p:nvSpPr>
        <p:spPr bwMode="auto">
          <a:xfrm>
            <a:off x="990600" y="6248400"/>
            <a:ext cx="19050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400" b="0" i="0" dirty="0">
                <a:solidFill>
                  <a:schemeClr val="bg2"/>
                </a:solidFill>
                <a:latin typeface="+mn-lt"/>
              </a:defRPr>
            </a:lvl1pPr>
          </a:lstStyle>
          <a:p>
            <a:pPr>
              <a:defRPr/>
            </a:pPr>
            <a:endParaRPr lang="en-US"/>
          </a:p>
        </p:txBody>
      </p:sp>
      <p:sp>
        <p:nvSpPr>
          <p:cNvPr id="17" name="Footer Placeholder 16"/>
          <p:cNvSpPr>
            <a:spLocks noGrp="1" noChangeArrowheads="1"/>
          </p:cNvSpPr>
          <p:nvPr>
            <p:ph type="ftr" sz="quarter" idx="11"/>
          </p:nvPr>
        </p:nvSpPr>
        <p:spPr bwMode="auto">
          <a:xfrm>
            <a:off x="3429000" y="6248400"/>
            <a:ext cx="2895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eaLnBrk="1" hangingPunct="1">
              <a:defRPr sz="1400" b="0" i="0" dirty="0">
                <a:solidFill>
                  <a:schemeClr val="bg2"/>
                </a:solidFill>
                <a:latin typeface="+mn-lt"/>
              </a:defRPr>
            </a:lvl1pPr>
          </a:lstStyle>
          <a:p>
            <a:pPr>
              <a:defRPr/>
            </a:pPr>
            <a:endParaRPr lang="en-US"/>
          </a:p>
        </p:txBody>
      </p:sp>
      <p:sp>
        <p:nvSpPr>
          <p:cNvPr id="18" name="Rectangle 17"/>
          <p:cNvSpPr>
            <a:spLocks noGrp="1" noChangeArrowheads="1"/>
          </p:cNvSpPr>
          <p:nvPr>
            <p:ph type="sldNum" sz="quarter" idx="12"/>
          </p:nvPr>
        </p:nvSpPr>
        <p:spPr>
          <a:xfrm>
            <a:off x="6858000" y="6248400"/>
            <a:ext cx="1905000" cy="457200"/>
          </a:xfrm>
        </p:spPr>
        <p:txBody>
          <a:bodyPr/>
          <a:lstStyle>
            <a:lvl1pPr algn="r">
              <a:defRPr sz="1400" b="0">
                <a:solidFill>
                  <a:schemeClr val="bg2"/>
                </a:solidFill>
                <a:latin typeface="Tahoma" panose="020B0604030504040204" pitchFamily="34" charset="0"/>
              </a:defRPr>
            </a:lvl1pPr>
          </a:lstStyle>
          <a:p>
            <a:fld id="{F94C9C94-6175-4C9B-85F6-4F41179F87EC}" type="slidenum">
              <a:rPr lang="en-US" altLang="ko-KR"/>
              <a:pPr/>
              <a:t>‹#›</a:t>
            </a:fld>
            <a:endParaRPr lang="en-US" altLang="ko-KR"/>
          </a:p>
        </p:txBody>
      </p:sp>
    </p:spTree>
    <p:extLst>
      <p:ext uri="{BB962C8B-B14F-4D97-AF65-F5344CB8AC3E}">
        <p14:creationId xmlns:p14="http://schemas.microsoft.com/office/powerpoint/2010/main" val="37256512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a:prstGeom prst="rect">
            <a:avLst/>
          </a:prstGeom>
        </p:spPr>
        <p:txBody>
          <a:bodyPr/>
          <a:lstStyle>
            <a:lvl1pPr>
              <a:defRPr>
                <a:latin typeface="Calibri" panose="020F0502020204030204" pitchFamily="34" charset="0"/>
                <a:cs typeface="Calibri" panose="020F050202020403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4678363"/>
          </a:xfrm>
          <a:prstGeom prst="rect">
            <a:avLst/>
          </a:prstGeo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3"/>
          <p:cNvSpPr>
            <a:spLocks noGrp="1" noChangeArrowheads="1"/>
          </p:cNvSpPr>
          <p:nvPr>
            <p:ph type="sldNum" sz="quarter" idx="10"/>
          </p:nvPr>
        </p:nvSpPr>
        <p:spPr>
          <a:ln/>
        </p:spPr>
        <p:txBody>
          <a:bodyPr/>
          <a:lstStyle>
            <a:lvl1pPr>
              <a:defRPr/>
            </a:lvl1pPr>
          </a:lstStyle>
          <a:p>
            <a:r>
              <a:rPr lang="en-US" altLang="ko-KR"/>
              <a:t>5.</a:t>
            </a:r>
            <a:fld id="{4CFC74E4-82FE-41C4-901F-7F773C2DDE62}" type="slidenum">
              <a:rPr lang="en-US" altLang="ko-KR"/>
              <a:pPr/>
              <a:t>‹#›</a:t>
            </a:fld>
            <a:endParaRPr lang="en-US" altLang="ko-KR"/>
          </a:p>
        </p:txBody>
      </p:sp>
    </p:spTree>
    <p:extLst>
      <p:ext uri="{BB962C8B-B14F-4D97-AF65-F5344CB8AC3E}">
        <p14:creationId xmlns:p14="http://schemas.microsoft.com/office/powerpoint/2010/main" val="1148179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3"/>
          <p:cNvSpPr>
            <a:spLocks noGrp="1" noChangeArrowheads="1"/>
          </p:cNvSpPr>
          <p:nvPr>
            <p:ph type="sldNum" sz="quarter" idx="10"/>
          </p:nvPr>
        </p:nvSpPr>
        <p:spPr>
          <a:ln/>
        </p:spPr>
        <p:txBody>
          <a:bodyPr/>
          <a:lstStyle>
            <a:lvl1pPr>
              <a:defRPr/>
            </a:lvl1pPr>
          </a:lstStyle>
          <a:p>
            <a:r>
              <a:rPr lang="en-US" altLang="ko-KR"/>
              <a:t>5.</a:t>
            </a:r>
            <a:fld id="{6A6E0E51-613D-45E7-9326-B74A55CC011A}" type="slidenum">
              <a:rPr lang="en-US" altLang="ko-KR"/>
              <a:pPr/>
              <a:t>‹#›</a:t>
            </a:fld>
            <a:endParaRPr lang="en-US" altLang="ko-KR"/>
          </a:p>
        </p:txBody>
      </p:sp>
    </p:spTree>
    <p:extLst>
      <p:ext uri="{BB962C8B-B14F-4D97-AF65-F5344CB8AC3E}">
        <p14:creationId xmlns:p14="http://schemas.microsoft.com/office/powerpoint/2010/main" val="2389870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3"/>
          <p:cNvSpPr>
            <a:spLocks noGrp="1" noChangeArrowheads="1"/>
          </p:cNvSpPr>
          <p:nvPr>
            <p:ph type="sldNum" sz="quarter" idx="10"/>
          </p:nvPr>
        </p:nvSpPr>
        <p:spPr>
          <a:ln/>
        </p:spPr>
        <p:txBody>
          <a:bodyPr/>
          <a:lstStyle>
            <a:lvl1pPr>
              <a:defRPr/>
            </a:lvl1pPr>
          </a:lstStyle>
          <a:p>
            <a:r>
              <a:rPr lang="en-US" altLang="ko-KR"/>
              <a:t>5.</a:t>
            </a:r>
            <a:fld id="{358C211C-82FD-445B-BB8E-EDE3F8B81089}" type="slidenum">
              <a:rPr lang="en-US" altLang="ko-KR"/>
              <a:pPr/>
              <a:t>‹#›</a:t>
            </a:fld>
            <a:endParaRPr lang="en-US" altLang="ko-KR"/>
          </a:p>
        </p:txBody>
      </p:sp>
    </p:spTree>
    <p:extLst>
      <p:ext uri="{BB962C8B-B14F-4D97-AF65-F5344CB8AC3E}">
        <p14:creationId xmlns:p14="http://schemas.microsoft.com/office/powerpoint/2010/main" val="853974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3"/>
          <p:cNvSpPr>
            <a:spLocks noGrp="1" noChangeArrowheads="1"/>
          </p:cNvSpPr>
          <p:nvPr>
            <p:ph type="sldNum" sz="quarter" idx="10"/>
          </p:nvPr>
        </p:nvSpPr>
        <p:spPr>
          <a:ln/>
        </p:spPr>
        <p:txBody>
          <a:bodyPr/>
          <a:lstStyle>
            <a:lvl1pPr>
              <a:defRPr/>
            </a:lvl1pPr>
          </a:lstStyle>
          <a:p>
            <a:r>
              <a:rPr lang="en-US" altLang="ko-KR"/>
              <a:t>5.</a:t>
            </a:r>
            <a:fld id="{8525CBD3-4C66-4513-9E05-04229D695162}" type="slidenum">
              <a:rPr lang="en-US" altLang="ko-KR"/>
              <a:pPr/>
              <a:t>‹#›</a:t>
            </a:fld>
            <a:endParaRPr lang="en-US" altLang="ko-KR"/>
          </a:p>
        </p:txBody>
      </p:sp>
    </p:spTree>
    <p:extLst>
      <p:ext uri="{BB962C8B-B14F-4D97-AF65-F5344CB8AC3E}">
        <p14:creationId xmlns:p14="http://schemas.microsoft.com/office/powerpoint/2010/main" val="985268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Rectangle 13"/>
          <p:cNvSpPr>
            <a:spLocks noGrp="1" noChangeArrowheads="1"/>
          </p:cNvSpPr>
          <p:nvPr>
            <p:ph type="sldNum" sz="quarter" idx="10"/>
          </p:nvPr>
        </p:nvSpPr>
        <p:spPr>
          <a:ln/>
        </p:spPr>
        <p:txBody>
          <a:bodyPr/>
          <a:lstStyle>
            <a:lvl1pPr>
              <a:defRPr/>
            </a:lvl1pPr>
          </a:lstStyle>
          <a:p>
            <a:r>
              <a:rPr lang="en-US" altLang="ko-KR"/>
              <a:t>5.</a:t>
            </a:r>
            <a:fld id="{28462FFF-6109-4198-8FD2-A475316A718F}" type="slidenum">
              <a:rPr lang="en-US" altLang="ko-KR"/>
              <a:pPr/>
              <a:t>‹#›</a:t>
            </a:fld>
            <a:endParaRPr lang="en-US" altLang="ko-KR"/>
          </a:p>
        </p:txBody>
      </p:sp>
    </p:spTree>
    <p:extLst>
      <p:ext uri="{BB962C8B-B14F-4D97-AF65-F5344CB8AC3E}">
        <p14:creationId xmlns:p14="http://schemas.microsoft.com/office/powerpoint/2010/main" val="3033403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3"/>
          <p:cNvSpPr>
            <a:spLocks noGrp="1" noChangeArrowheads="1"/>
          </p:cNvSpPr>
          <p:nvPr>
            <p:ph type="sldNum" sz="quarter" idx="10"/>
          </p:nvPr>
        </p:nvSpPr>
        <p:spPr>
          <a:ln/>
        </p:spPr>
        <p:txBody>
          <a:bodyPr/>
          <a:lstStyle>
            <a:lvl1pPr>
              <a:defRPr/>
            </a:lvl1pPr>
          </a:lstStyle>
          <a:p>
            <a:r>
              <a:rPr lang="en-US" altLang="ko-KR"/>
              <a:t>5.</a:t>
            </a:r>
            <a:fld id="{A61F91AE-D6E4-4335-AD87-C3995F273D1B}" type="slidenum">
              <a:rPr lang="en-US" altLang="ko-KR"/>
              <a:pPr/>
              <a:t>‹#›</a:t>
            </a:fld>
            <a:endParaRPr lang="en-US" altLang="ko-KR"/>
          </a:p>
        </p:txBody>
      </p:sp>
    </p:spTree>
    <p:extLst>
      <p:ext uri="{BB962C8B-B14F-4D97-AF65-F5344CB8AC3E}">
        <p14:creationId xmlns:p14="http://schemas.microsoft.com/office/powerpoint/2010/main" val="4181223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r>
              <a:rPr lang="en-US" altLang="ko-KR"/>
              <a:t>5.</a:t>
            </a:r>
            <a:fld id="{F60B84A4-7C0E-4996-A426-F28C21C5F4FD}" type="slidenum">
              <a:rPr lang="en-US" altLang="ko-KR"/>
              <a:pPr/>
              <a:t>‹#›</a:t>
            </a:fld>
            <a:endParaRPr lang="en-US" altLang="ko-KR"/>
          </a:p>
        </p:txBody>
      </p:sp>
    </p:spTree>
    <p:extLst>
      <p:ext uri="{BB962C8B-B14F-4D97-AF65-F5344CB8AC3E}">
        <p14:creationId xmlns:p14="http://schemas.microsoft.com/office/powerpoint/2010/main" val="1213814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3"/>
          <p:cNvSpPr>
            <a:spLocks noGrp="1" noChangeArrowheads="1"/>
          </p:cNvSpPr>
          <p:nvPr>
            <p:ph type="sldNum" sz="quarter" idx="10"/>
          </p:nvPr>
        </p:nvSpPr>
        <p:spPr>
          <a:ln/>
        </p:spPr>
        <p:txBody>
          <a:bodyPr/>
          <a:lstStyle>
            <a:lvl1pPr>
              <a:defRPr/>
            </a:lvl1pPr>
          </a:lstStyle>
          <a:p>
            <a:r>
              <a:rPr lang="en-US" altLang="ko-KR"/>
              <a:t>5.</a:t>
            </a:r>
            <a:fld id="{AF888475-618F-4E68-87B6-53594360857E}" type="slidenum">
              <a:rPr lang="en-US" altLang="ko-KR"/>
              <a:pPr/>
              <a:t>‹#›</a:t>
            </a:fld>
            <a:endParaRPr lang="en-US" altLang="ko-KR"/>
          </a:p>
        </p:txBody>
      </p:sp>
    </p:spTree>
    <p:extLst>
      <p:ext uri="{BB962C8B-B14F-4D97-AF65-F5344CB8AC3E}">
        <p14:creationId xmlns:p14="http://schemas.microsoft.com/office/powerpoint/2010/main" val="3573057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5.</a:t>
            </a:r>
            <a:fld id="{9D867596-AC3C-480A-AEB7-533B3B1AF5A9}" type="slidenum">
              <a:rPr lang="en-US" altLang="ko-KR"/>
              <a:pPr/>
              <a:t>‹#›</a:t>
            </a:fld>
            <a:endParaRPr lang="en-US" altLang="ko-KR"/>
          </a:p>
        </p:txBody>
      </p:sp>
    </p:spTree>
    <p:extLst>
      <p:ext uri="{BB962C8B-B14F-4D97-AF65-F5344CB8AC3E}">
        <p14:creationId xmlns:p14="http://schemas.microsoft.com/office/powerpoint/2010/main" val="3207013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3"/>
          <p:cNvSpPr>
            <a:spLocks noGrp="1" noChangeArrowheads="1"/>
          </p:cNvSpPr>
          <p:nvPr>
            <p:ph type="sldNum" sz="quarter" idx="10"/>
          </p:nvPr>
        </p:nvSpPr>
        <p:spPr>
          <a:ln/>
        </p:spPr>
        <p:txBody>
          <a:bodyPr/>
          <a:lstStyle>
            <a:lvl1pPr>
              <a:defRPr/>
            </a:lvl1pPr>
          </a:lstStyle>
          <a:p>
            <a:r>
              <a:rPr lang="en-US" altLang="ko-KR"/>
              <a:t>5.</a:t>
            </a:r>
            <a:fld id="{D8AD420C-4B2C-4BBD-81DC-3DD04E415847}" type="slidenum">
              <a:rPr lang="en-US" altLang="ko-KR"/>
              <a:pPr/>
              <a:t>‹#›</a:t>
            </a:fld>
            <a:endParaRPr lang="en-US" altLang="ko-KR"/>
          </a:p>
        </p:txBody>
      </p:sp>
    </p:spTree>
    <p:extLst>
      <p:ext uri="{BB962C8B-B14F-4D97-AF65-F5344CB8AC3E}">
        <p14:creationId xmlns:p14="http://schemas.microsoft.com/office/powerpoint/2010/main" val="1741793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33" name="Rectangle 13"/>
          <p:cNvSpPr>
            <a:spLocks noGrp="1" noChangeArrowheads="1"/>
          </p:cNvSpPr>
          <p:nvPr>
            <p:ph type="sldNum" sz="quarter" idx="4"/>
          </p:nvPr>
        </p:nvSpPr>
        <p:spPr bwMode="auto">
          <a:xfrm>
            <a:off x="0" y="64008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i="0">
                <a:latin typeface="Arial" panose="020B0604020202020204" pitchFamily="34" charset="0"/>
                <a:ea typeface="굴림" panose="020B0600000101010101" pitchFamily="50" charset="-127"/>
              </a:defRPr>
            </a:lvl1pPr>
          </a:lstStyle>
          <a:p>
            <a:r>
              <a:rPr lang="en-US" altLang="ko-KR"/>
              <a:t>5.</a:t>
            </a:r>
            <a:fld id="{3D1A0648-F6AB-42F7-A3EE-B4C5F1059815}" type="slidenum">
              <a:rPr lang="en-US" altLang="ko-KR"/>
              <a:pPr/>
              <a:t>‹#›</a:t>
            </a:fld>
            <a:endParaRPr lang="en-US" altLang="ko-KR"/>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defRPr>
      </a:lvl2pPr>
      <a:lvl3pPr algn="l" rtl="0" eaLnBrk="0" fontAlgn="base" hangingPunct="0">
        <a:spcBef>
          <a:spcPct val="0"/>
        </a:spcBef>
        <a:spcAft>
          <a:spcPct val="0"/>
        </a:spcAft>
        <a:defRPr sz="4400">
          <a:solidFill>
            <a:schemeClr val="tx2"/>
          </a:solidFill>
          <a:latin typeface="Tahoma" pitchFamily="34" charset="0"/>
        </a:defRPr>
      </a:lvl3pPr>
      <a:lvl4pPr algn="l" rtl="0" eaLnBrk="0" fontAlgn="base" hangingPunct="0">
        <a:spcBef>
          <a:spcPct val="0"/>
        </a:spcBef>
        <a:spcAft>
          <a:spcPct val="0"/>
        </a:spcAft>
        <a:defRPr sz="4400">
          <a:solidFill>
            <a:schemeClr val="tx2"/>
          </a:solidFill>
          <a:latin typeface="Tahoma" pitchFamily="34" charset="0"/>
        </a:defRPr>
      </a:lvl4pPr>
      <a:lvl5pPr algn="l" rtl="0" eaLnBrk="0" fontAlgn="base" hangingPunct="0">
        <a:spcBef>
          <a:spcPct val="0"/>
        </a:spcBef>
        <a:spcAft>
          <a:spcPct val="0"/>
        </a:spcAft>
        <a:defRPr sz="4400">
          <a:solidFill>
            <a:schemeClr val="tx2"/>
          </a:solidFill>
          <a:latin typeface="Tahoma" pitchFamily="34" charset="0"/>
        </a:defRPr>
      </a:lvl5pPr>
      <a:lvl6pPr marL="457200" algn="l" rtl="0" fontAlgn="base">
        <a:spcBef>
          <a:spcPct val="0"/>
        </a:spcBef>
        <a:spcAft>
          <a:spcPct val="0"/>
        </a:spcAft>
        <a:defRPr sz="4400">
          <a:solidFill>
            <a:schemeClr val="tx2"/>
          </a:solidFill>
          <a:latin typeface="Tahoma" pitchFamily="34" charset="0"/>
        </a:defRPr>
      </a:lvl6pPr>
      <a:lvl7pPr marL="914400" algn="l" rtl="0" fontAlgn="base">
        <a:spcBef>
          <a:spcPct val="0"/>
        </a:spcBef>
        <a:spcAft>
          <a:spcPct val="0"/>
        </a:spcAft>
        <a:defRPr sz="4400">
          <a:solidFill>
            <a:schemeClr val="tx2"/>
          </a:solidFill>
          <a:latin typeface="Tahoma" pitchFamily="34" charset="0"/>
        </a:defRPr>
      </a:lvl7pPr>
      <a:lvl8pPr marL="1371600" algn="l" rtl="0" fontAlgn="base">
        <a:spcBef>
          <a:spcPct val="0"/>
        </a:spcBef>
        <a:spcAft>
          <a:spcPct val="0"/>
        </a:spcAft>
        <a:defRPr sz="4400">
          <a:solidFill>
            <a:schemeClr val="tx2"/>
          </a:solidFill>
          <a:latin typeface="Tahoma" pitchFamily="34" charset="0"/>
        </a:defRPr>
      </a:lvl8pPr>
      <a:lvl9pPr marL="1828800" algn="l" rtl="0" fontAlgn="base">
        <a:spcBef>
          <a:spcPct val="0"/>
        </a:spcBef>
        <a:spcAft>
          <a:spcPct val="0"/>
        </a:spcAft>
        <a:defRPr sz="4400">
          <a:solidFill>
            <a:schemeClr val="tx2"/>
          </a:solidFill>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3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3" descr="branding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3" name="Picture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19600" y="762000"/>
            <a:ext cx="4470400" cy="576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Text Box 4"/>
          <p:cNvSpPr txBox="1">
            <a:spLocks noChangeArrowheads="1"/>
          </p:cNvSpPr>
          <p:nvPr/>
        </p:nvSpPr>
        <p:spPr bwMode="auto">
          <a:xfrm>
            <a:off x="187325" y="1905000"/>
            <a:ext cx="415607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r>
              <a:rPr lang="en-US" altLang="ko-KR" sz="4800">
                <a:solidFill>
                  <a:srgbClr val="FF0000"/>
                </a:solidFill>
                <a:latin typeface="Times" panose="02020603050405020304" pitchFamily="18" charset="0"/>
                <a:ea typeface="굴림" panose="020B0600000101010101" pitchFamily="50" charset="-127"/>
                <a:cs typeface="Arial" panose="020B0604020202020204" pitchFamily="34" charset="0"/>
              </a:rPr>
              <a:t>Chapter 5</a:t>
            </a:r>
          </a:p>
        </p:txBody>
      </p:sp>
      <p:sp>
        <p:nvSpPr>
          <p:cNvPr id="15365" name="Text Box 6"/>
          <p:cNvSpPr txBox="1">
            <a:spLocks noChangeArrowheads="1"/>
          </p:cNvSpPr>
          <p:nvPr/>
        </p:nvSpPr>
        <p:spPr bwMode="auto">
          <a:xfrm>
            <a:off x="152400" y="3230563"/>
            <a:ext cx="4156075"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t>Analog</a:t>
            </a:r>
          </a:p>
          <a:p>
            <a:pPr algn="ctr" eaLnBrk="1" hangingPunct="1"/>
            <a:r>
              <a:rPr lang="en-US" altLang="ko-KR" sz="4800">
                <a:solidFill>
                  <a:srgbClr val="002060"/>
                </a:solidFill>
                <a:latin typeface="Times" panose="02020603050405020304" pitchFamily="18" charset="0"/>
                <a:ea typeface="굴림" panose="020B0600000101010101" pitchFamily="50" charset="-127"/>
                <a:cs typeface="Arial" panose="020B0604020202020204" pitchFamily="34" charset="0"/>
              </a:rPr>
              <a:t>Transmission</a:t>
            </a:r>
          </a:p>
        </p:txBody>
      </p:sp>
      <p:sp>
        <p:nvSpPr>
          <p:cNvPr id="15367" name="Text Box 2"/>
          <p:cNvSpPr txBox="1">
            <a:spLocks noChangeArrowheads="1"/>
          </p:cNvSpPr>
          <p:nvPr/>
        </p:nvSpPr>
        <p:spPr bwMode="auto">
          <a:xfrm>
            <a:off x="0" y="6604000"/>
            <a:ext cx="914400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833" tIns="51417" rIns="102833" bIns="51417">
            <a:spAutoFit/>
          </a:bodyPr>
          <a:lstStyle>
            <a:lvl1pPr defTabSz="1028700" eaLnBrk="0" hangingPunct="0">
              <a:defRPr sz="3200" b="1" i="1">
                <a:solidFill>
                  <a:schemeClr val="tx1"/>
                </a:solidFill>
                <a:latin typeface="Baby Kruffy"/>
              </a:defRPr>
            </a:lvl1pPr>
            <a:lvl2pPr marL="742950" indent="-285750" defTabSz="1028700" eaLnBrk="0" hangingPunct="0">
              <a:defRPr sz="3200" b="1" i="1">
                <a:solidFill>
                  <a:schemeClr val="tx1"/>
                </a:solidFill>
                <a:latin typeface="Baby Kruffy"/>
              </a:defRPr>
            </a:lvl2pPr>
            <a:lvl3pPr marL="1143000" indent="-228600" defTabSz="1028700" eaLnBrk="0" hangingPunct="0">
              <a:defRPr sz="3200" b="1" i="1">
                <a:solidFill>
                  <a:schemeClr val="tx1"/>
                </a:solidFill>
                <a:latin typeface="Baby Kruffy"/>
              </a:defRPr>
            </a:lvl3pPr>
            <a:lvl4pPr marL="1600200" indent="-228600" defTabSz="1028700" eaLnBrk="0" hangingPunct="0">
              <a:defRPr sz="3200" b="1" i="1">
                <a:solidFill>
                  <a:schemeClr val="tx1"/>
                </a:solidFill>
                <a:latin typeface="Baby Kruffy"/>
              </a:defRPr>
            </a:lvl4pPr>
            <a:lvl5pPr marL="2057400" indent="-228600" defTabSz="1028700" eaLnBrk="0" hangingPunct="0">
              <a:defRPr sz="3200" b="1" i="1">
                <a:solidFill>
                  <a:schemeClr val="tx1"/>
                </a:solidFill>
                <a:latin typeface="Baby Kruffy"/>
              </a:defRPr>
            </a:lvl5pPr>
            <a:lvl6pPr marL="2514600" indent="-228600" defTabSz="1028700" eaLnBrk="0" fontAlgn="base" hangingPunct="0">
              <a:spcBef>
                <a:spcPct val="0"/>
              </a:spcBef>
              <a:spcAft>
                <a:spcPct val="0"/>
              </a:spcAft>
              <a:defRPr sz="3200" b="1" i="1">
                <a:solidFill>
                  <a:schemeClr val="tx1"/>
                </a:solidFill>
                <a:latin typeface="Baby Kruffy"/>
              </a:defRPr>
            </a:lvl6pPr>
            <a:lvl7pPr marL="2971800" indent="-228600" defTabSz="1028700" eaLnBrk="0" fontAlgn="base" hangingPunct="0">
              <a:spcBef>
                <a:spcPct val="0"/>
              </a:spcBef>
              <a:spcAft>
                <a:spcPct val="0"/>
              </a:spcAft>
              <a:defRPr sz="3200" b="1" i="1">
                <a:solidFill>
                  <a:schemeClr val="tx1"/>
                </a:solidFill>
                <a:latin typeface="Baby Kruffy"/>
              </a:defRPr>
            </a:lvl7pPr>
            <a:lvl8pPr marL="3429000" indent="-228600" defTabSz="1028700" eaLnBrk="0" fontAlgn="base" hangingPunct="0">
              <a:spcBef>
                <a:spcPct val="0"/>
              </a:spcBef>
              <a:spcAft>
                <a:spcPct val="0"/>
              </a:spcAft>
              <a:defRPr sz="3200" b="1" i="1">
                <a:solidFill>
                  <a:schemeClr val="tx1"/>
                </a:solidFill>
                <a:latin typeface="Baby Kruffy"/>
              </a:defRPr>
            </a:lvl8pPr>
            <a:lvl9pPr marL="3886200" indent="-228600" defTabSz="1028700" eaLnBrk="0" fontAlgn="base" hangingPunct="0">
              <a:spcBef>
                <a:spcPct val="0"/>
              </a:spcBef>
              <a:spcAft>
                <a:spcPct val="0"/>
              </a:spcAft>
              <a:defRPr sz="3200" b="1" i="1">
                <a:solidFill>
                  <a:schemeClr val="tx1"/>
                </a:solidFill>
                <a:latin typeface="Baby Kruffy"/>
              </a:defRPr>
            </a:lvl9pPr>
          </a:lstStyle>
          <a:p>
            <a:pPr algn="ctr" eaLnBrk="1" hangingPunct="1">
              <a:spcBef>
                <a:spcPct val="50000"/>
              </a:spcBef>
            </a:pPr>
            <a:r>
              <a:rPr lang="en-US" altLang="ko-KR" sz="1000" b="0" i="0">
                <a:latin typeface="Arial" panose="020B0604020202020204" pitchFamily="34" charset="0"/>
                <a:ea typeface="굴림" panose="020B0600000101010101" pitchFamily="50" charset="-127"/>
                <a:cs typeface="Arial" panose="020B0604020202020204" pitchFamily="34" charset="0"/>
              </a:rPr>
              <a:t>Copyright </a:t>
            </a:r>
            <a:r>
              <a:rPr lang="en-US" altLang="ko-KR" sz="1000" b="0" i="0">
                <a:latin typeface="Arial" panose="020B0604020202020204" pitchFamily="34" charset="0"/>
                <a:ea typeface="굴림" panose="020B0600000101010101" pitchFamily="50" charset="-127"/>
                <a:cs typeface="Times New Roman" panose="02020603050405020304" pitchFamily="18" charset="0"/>
              </a:rPr>
              <a:t>© </a:t>
            </a:r>
            <a:r>
              <a:rPr lang="en-US" altLang="ko-KR" sz="1000" b="0" i="0">
                <a:latin typeface="Arial" panose="020B0604020202020204" pitchFamily="34" charset="0"/>
                <a:ea typeface="굴림" panose="020B0600000101010101" pitchFamily="50" charset="-127"/>
                <a:cs typeface="Arial" panose="020B0604020202020204" pitchFamily="34" charset="0"/>
              </a:rPr>
              <a:t>The McGraw-Hill Companies, Inc. Permission required for reproduction or display.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0"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1"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2"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3"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4"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5"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17416" name="Rectangle 21"/>
          <p:cNvSpPr>
            <a:spLocks noChangeArrowheads="1"/>
          </p:cNvSpPr>
          <p:nvPr/>
        </p:nvSpPr>
        <p:spPr bwMode="auto">
          <a:xfrm>
            <a:off x="1066800" y="-76200"/>
            <a:ext cx="41862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 5: Outline</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861215" name="Rectangle 31"/>
          <p:cNvSpPr>
            <a:spLocks noChangeArrowheads="1"/>
          </p:cNvSpPr>
          <p:nvPr/>
        </p:nvSpPr>
        <p:spPr bwMode="auto">
          <a:xfrm>
            <a:off x="152400" y="1447800"/>
            <a:ext cx="8458200" cy="1143000"/>
          </a:xfrm>
          <a:prstGeom prst="rect">
            <a:avLst/>
          </a:prstGeom>
          <a:noFill/>
          <a:ln w="9525">
            <a:noFill/>
            <a:miter lim="800000"/>
            <a:headEnd/>
            <a:tailEnd/>
          </a:ln>
          <a:effectLst/>
        </p:spPr>
        <p:txBody>
          <a:bodyPr/>
          <a:lstStyle/>
          <a:p>
            <a:pPr algn="just" eaLnBrk="0" hangingPunct="0">
              <a:lnSpc>
                <a:spcPct val="200000"/>
              </a:lnSpc>
              <a:defRPr/>
            </a:pPr>
            <a:r>
              <a:rPr lang="en-US" dirty="0">
                <a:solidFill>
                  <a:srgbClr val="C00000"/>
                </a:solidFill>
                <a:effectLst>
                  <a:outerShdw blurRad="38100" dist="38100" dir="2700000" algn="tl">
                    <a:srgbClr val="000000">
                      <a:alpha val="43137"/>
                    </a:srgbClr>
                  </a:outerShdw>
                </a:effectLst>
                <a:latin typeface="Times"/>
              </a:rPr>
              <a:t>  5.1   </a:t>
            </a:r>
            <a:r>
              <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rPr>
              <a:t>DIGITAL-TO-ANALOG CONVERSION</a:t>
            </a:r>
            <a:endParaRPr lang="en-US" dirty="0">
              <a:solidFill>
                <a:srgbClr val="C00000"/>
              </a:solidFill>
              <a:effectLst>
                <a:outerShdw blurRad="38100" dist="38100" dir="2700000" algn="tl">
                  <a:srgbClr val="000000">
                    <a:alpha val="43137"/>
                  </a:srgbClr>
                </a:outerShdw>
              </a:effectLst>
              <a:latin typeface="Times"/>
            </a:endParaRPr>
          </a:p>
        </p:txBody>
      </p:sp>
      <p:sp>
        <p:nvSpPr>
          <p:cNvPr id="11" name="Rectangle 31"/>
          <p:cNvSpPr>
            <a:spLocks noChangeArrowheads="1"/>
          </p:cNvSpPr>
          <p:nvPr/>
        </p:nvSpPr>
        <p:spPr bwMode="auto">
          <a:xfrm>
            <a:off x="152400" y="2971800"/>
            <a:ext cx="8458200" cy="1143000"/>
          </a:xfrm>
          <a:prstGeom prst="rect">
            <a:avLst/>
          </a:prstGeom>
          <a:noFill/>
          <a:ln w="9525">
            <a:noFill/>
            <a:miter lim="800000"/>
            <a:headEnd/>
            <a:tailEnd/>
          </a:ln>
          <a:effectLst/>
        </p:spPr>
        <p:txBody>
          <a:bodyPr/>
          <a:lstStyle/>
          <a:p>
            <a:pPr algn="just" eaLnBrk="0" hangingPunct="0">
              <a:lnSpc>
                <a:spcPct val="200000"/>
              </a:lnSpc>
              <a:defRPr/>
            </a:pPr>
            <a:r>
              <a:rPr lang="en-US" dirty="0">
                <a:solidFill>
                  <a:srgbClr val="C00000"/>
                </a:solidFill>
                <a:effectLst>
                  <a:outerShdw blurRad="38100" dist="38100" dir="2700000" algn="tl">
                    <a:srgbClr val="000000">
                      <a:alpha val="43137"/>
                    </a:srgbClr>
                  </a:outerShdw>
                </a:effectLst>
                <a:latin typeface="Times"/>
              </a:rPr>
              <a:t>  5.2   </a:t>
            </a:r>
            <a:r>
              <a:rPr lang="en-US" dirty="0">
                <a:solidFill>
                  <a:srgbClr val="3366FF"/>
                </a:solidFill>
                <a:effectLst>
                  <a:outerShdw blurRad="38100" dist="38100" dir="2700000" algn="tl">
                    <a:srgbClr val="000000">
                      <a:alpha val="43137"/>
                    </a:srgbClr>
                  </a:outerShdw>
                </a:effectLst>
                <a:latin typeface="Times New Roman" pitchFamily="18" charset="0"/>
                <a:cs typeface="Times New Roman" pitchFamily="18" charset="0"/>
              </a:rPr>
              <a:t>ANALOG-TO-ANALOG CONVERSION</a:t>
            </a:r>
            <a:endParaRPr lang="en-US" dirty="0">
              <a:solidFill>
                <a:srgbClr val="C00000"/>
              </a:solidFill>
              <a:effectLst>
                <a:outerShdw blurRad="38100" dist="38100" dir="2700000" algn="tl">
                  <a:srgbClr val="000000">
                    <a:alpha val="43137"/>
                  </a:srgbClr>
                </a:outerShdw>
              </a:effectLst>
              <a:latin typeface="Time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61215">
                                            <p:txEl>
                                              <p:pRg st="0" end="0"/>
                                            </p:txEl>
                                          </p:spTgt>
                                        </p:tgtEl>
                                        <p:attrNameLst>
                                          <p:attrName>style.visibility</p:attrName>
                                        </p:attrNameLst>
                                      </p:cBhvr>
                                      <p:to>
                                        <p:strVal val="visible"/>
                                      </p:to>
                                    </p:set>
                                    <p:animEffect transition="in" filter="wipe(left)">
                                      <p:cBhvr>
                                        <p:cTn id="7" dur="500"/>
                                        <p:tgtEl>
                                          <p:spTgt spid="8612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wipe(left)">
                                      <p:cBhvr>
                                        <p:cTn id="12"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9458"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59"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0"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1"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2"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3"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4"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19465" name="Rectangle 21"/>
          <p:cNvSpPr>
            <a:spLocks noChangeArrowheads="1"/>
          </p:cNvSpPr>
          <p:nvPr/>
        </p:nvSpPr>
        <p:spPr bwMode="auto">
          <a:xfrm>
            <a:off x="1066800" y="-76200"/>
            <a:ext cx="4673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 5: Objective</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861215" name="Rectangle 31"/>
          <p:cNvSpPr>
            <a:spLocks noChangeArrowheads="1"/>
          </p:cNvSpPr>
          <p:nvPr/>
        </p:nvSpPr>
        <p:spPr bwMode="auto">
          <a:xfrm>
            <a:off x="152400" y="1447800"/>
            <a:ext cx="8991600" cy="3429000"/>
          </a:xfrm>
          <a:prstGeom prst="rect">
            <a:avLst/>
          </a:prstGeom>
          <a:noFill/>
          <a:ln w="9525">
            <a:noFill/>
            <a:miter lim="800000"/>
            <a:headEnd/>
            <a:tailEnd/>
          </a:ln>
          <a:effectLst/>
        </p:spPr>
        <p:txBody>
          <a:bodyPr/>
          <a:lstStyle/>
          <a:p>
            <a:pPr eaLnBrk="0" hangingPunct="0">
              <a:lnSpc>
                <a:spcPct val="150000"/>
              </a:lnSpc>
              <a:defRPr/>
            </a:pPr>
            <a:r>
              <a:rPr lang="en-US" dirty="0">
                <a:solidFill>
                  <a:srgbClr val="FF0000"/>
                </a:solidFill>
                <a:effectLst>
                  <a:outerShdw blurRad="38100" dist="38100" dir="2700000" algn="tl">
                    <a:srgbClr val="000000">
                      <a:alpha val="43137"/>
                    </a:srgbClr>
                  </a:outerShdw>
                </a:effectLst>
                <a:latin typeface="Times"/>
              </a:rPr>
              <a:t> </a:t>
            </a:r>
          </a:p>
          <a:p>
            <a:pPr algn="just" eaLnBrk="0" hangingPunct="0">
              <a:lnSpc>
                <a:spcPct val="150000"/>
              </a:lnSpc>
              <a:defRPr/>
            </a:pPr>
            <a:endParaRPr lang="en-US" sz="2400" dirty="0">
              <a:solidFill>
                <a:srgbClr val="FF0000"/>
              </a:solidFill>
              <a:effectLst>
                <a:outerShdw blurRad="38100" dist="38100" dir="2700000" algn="tl">
                  <a:srgbClr val="000000">
                    <a:alpha val="43137"/>
                  </a:srgbClr>
                </a:outerShdw>
              </a:effectLst>
              <a:latin typeface="Aharoni" pitchFamily="2" charset="-79"/>
              <a:cs typeface="Aharoni" pitchFamily="2" charset="-79"/>
            </a:endParaRPr>
          </a:p>
        </p:txBody>
      </p:sp>
      <p:sp>
        <p:nvSpPr>
          <p:cNvPr id="14" name="Rectangle 7"/>
          <p:cNvSpPr>
            <a:spLocks noChangeArrowheads="1"/>
          </p:cNvSpPr>
          <p:nvPr/>
        </p:nvSpPr>
        <p:spPr bwMode="auto">
          <a:xfrm>
            <a:off x="98425" y="1143000"/>
            <a:ext cx="86868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The first section discusses digital-to-analog conversion. The section shows how we can change digital data to an analog signal when a band-pass channel is available. The first method described is called amplitude shift keying (ASK), in which the amplitude of a carrier is changed using the digital data. The second method described is called frequency shift keying (FSK), in which the frequency of a carrier is changed using the digital data. The third method described is called phase shift keying (PSK), in which the phase of a carrier signal is changed to represent digital data. The fourth method described is called quadrature amplitude modulation (QAM), in which both amplitude and phase of a carrier signal are changed to represent digital data. </a:t>
            </a:r>
          </a:p>
        </p:txBody>
      </p:sp>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1506" name="Rectangle 1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07" name="Rectangle 1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08" name="Rectangle 1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09" name="Rectangle 1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10" name="Rectangle 1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11" name="Rectangle 1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12" name="Rectangle 1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a:endParaRPr kumimoji="1" lang="ko-KR" altLang="ko-KR" sz="2400" b="0" i="0">
              <a:latin typeface="Tahoma" panose="020B0604030504040204" pitchFamily="34" charset="0"/>
            </a:endParaRPr>
          </a:p>
        </p:txBody>
      </p:sp>
      <p:sp>
        <p:nvSpPr>
          <p:cNvPr id="21513" name="Rectangle 21"/>
          <p:cNvSpPr>
            <a:spLocks noChangeArrowheads="1"/>
          </p:cNvSpPr>
          <p:nvPr/>
        </p:nvSpPr>
        <p:spPr bwMode="auto">
          <a:xfrm>
            <a:off x="1066800" y="-76200"/>
            <a:ext cx="7315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en-US" sz="3600" i="0">
                <a:solidFill>
                  <a:srgbClr val="FF0000"/>
                </a:solidFill>
                <a:latin typeface="Arial" panose="020B0604020202020204" pitchFamily="34" charset="0"/>
              </a:rPr>
              <a:t>Chapter 5: Objective (continued)</a:t>
            </a:r>
            <a:endParaRPr lang="en-US" altLang="ko-KR" sz="3600" i="0">
              <a:solidFill>
                <a:srgbClr val="FF0000"/>
              </a:solidFill>
              <a:latin typeface="Arial" panose="020B0604020202020204" pitchFamily="34" charset="0"/>
              <a:ea typeface="굴림" panose="020B0600000101010101" pitchFamily="50" charset="-127"/>
            </a:endParaRPr>
          </a:p>
        </p:txBody>
      </p:sp>
      <p:sp>
        <p:nvSpPr>
          <p:cNvPr id="861215" name="Rectangle 31"/>
          <p:cNvSpPr>
            <a:spLocks noChangeArrowheads="1"/>
          </p:cNvSpPr>
          <p:nvPr/>
        </p:nvSpPr>
        <p:spPr bwMode="auto">
          <a:xfrm>
            <a:off x="152400" y="1447800"/>
            <a:ext cx="8991600" cy="3429000"/>
          </a:xfrm>
          <a:prstGeom prst="rect">
            <a:avLst/>
          </a:prstGeom>
          <a:noFill/>
          <a:ln w="9525">
            <a:noFill/>
            <a:miter lim="800000"/>
            <a:headEnd/>
            <a:tailEnd/>
          </a:ln>
          <a:effectLst/>
        </p:spPr>
        <p:txBody>
          <a:bodyPr/>
          <a:lstStyle/>
          <a:p>
            <a:pPr eaLnBrk="0" hangingPunct="0">
              <a:lnSpc>
                <a:spcPct val="150000"/>
              </a:lnSpc>
              <a:defRPr/>
            </a:pPr>
            <a:r>
              <a:rPr lang="en-US" dirty="0">
                <a:solidFill>
                  <a:srgbClr val="FF0000"/>
                </a:solidFill>
                <a:effectLst>
                  <a:outerShdw blurRad="38100" dist="38100" dir="2700000" algn="tl">
                    <a:srgbClr val="000000">
                      <a:alpha val="43137"/>
                    </a:srgbClr>
                  </a:outerShdw>
                </a:effectLst>
                <a:latin typeface="Times"/>
              </a:rPr>
              <a:t> </a:t>
            </a:r>
          </a:p>
          <a:p>
            <a:pPr algn="just" eaLnBrk="0" hangingPunct="0">
              <a:lnSpc>
                <a:spcPct val="150000"/>
              </a:lnSpc>
              <a:defRPr/>
            </a:pPr>
            <a:endParaRPr lang="en-US" sz="2400" dirty="0">
              <a:solidFill>
                <a:srgbClr val="FF0000"/>
              </a:solidFill>
              <a:effectLst>
                <a:outerShdw blurRad="38100" dist="38100" dir="2700000" algn="tl">
                  <a:srgbClr val="000000">
                    <a:alpha val="43137"/>
                  </a:srgbClr>
                </a:outerShdw>
              </a:effectLst>
              <a:latin typeface="Aharoni" pitchFamily="2" charset="-79"/>
              <a:cs typeface="Aharoni" pitchFamily="2" charset="-79"/>
            </a:endParaRPr>
          </a:p>
        </p:txBody>
      </p:sp>
      <p:sp>
        <p:nvSpPr>
          <p:cNvPr id="14" name="Rectangle 7"/>
          <p:cNvSpPr>
            <a:spLocks noChangeArrowheads="1"/>
          </p:cNvSpPr>
          <p:nvPr/>
        </p:nvSpPr>
        <p:spPr bwMode="auto">
          <a:xfrm>
            <a:off x="98425" y="1143000"/>
            <a:ext cx="86868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spcBef>
                <a:spcPct val="50000"/>
              </a:spcBef>
              <a:spcAft>
                <a:spcPct val="50000"/>
              </a:spcAft>
              <a:buClr>
                <a:schemeClr val="folHlink"/>
              </a:buClr>
              <a:buFont typeface="Wingdings" panose="05000000000000000000" pitchFamily="2" charset="2"/>
              <a:buChar char="q"/>
            </a:pPr>
            <a:r>
              <a:rPr lang="en-US" altLang="ko-KR" sz="2400">
                <a:solidFill>
                  <a:srgbClr val="002060"/>
                </a:solidFill>
                <a:latin typeface="Times New Roman" panose="02020603050405020304" pitchFamily="18" charset="0"/>
                <a:ea typeface="굴림" panose="020B0600000101010101" pitchFamily="50" charset="-127"/>
              </a:rPr>
              <a:t>The second section discusses analog-to-analog conversion. The section shows how we can change an analog signal to a new analog signal with a smaller bandwidth. The conversion is used when only a band-pass channel is available. The first method is called amplitude modulation (AM), in which the amplitude of a carrier is changed based on the changes in the original analog signal. The second method is called frequency modulation (FM), in which the phase of a carrier is changed based on the changes in the original analog signal. The third method is called phase modulation (PM), in which the phase of a carrier signal is changed to show the changes in the original signal.</a:t>
            </a:r>
          </a:p>
        </p:txBody>
      </p:sp>
    </p:spTree>
  </p:cSld>
  <p:clrMapOvr>
    <a:overrideClrMapping bg1="lt1" tx1="dk1" bg2="lt2" tx2="dk2" accent1="accent1" accent2="accent2" accent3="accent3" accent4="accent4" accent5="accent5" accent6="accent6" hlink="hlink" folHlink="folHlink"/>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p:cTn id="7" dur="10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E68360D7-3CF2-4814-B5BF-27132C33A750}" type="slidenum">
              <a:rPr lang="en-US" altLang="ko-KR" sz="1200" i="0">
                <a:latin typeface="Arial" panose="020B0604020202020204" pitchFamily="34" charset="0"/>
              </a:rPr>
              <a:pPr eaLnBrk="1" hangingPunct="1"/>
              <a:t>5</a:t>
            </a:fld>
            <a:endParaRPr lang="en-US" altLang="ko-KR" sz="1200" i="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8334375" cy="1077913"/>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5-1   DIGITAL-TO-ANALOG CONVERSION</a:t>
            </a: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23556"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23557" name="Rectangle 8"/>
          <p:cNvSpPr>
            <a:spLocks noChangeArrowheads="1"/>
          </p:cNvSpPr>
          <p:nvPr/>
        </p:nvSpPr>
        <p:spPr bwMode="auto">
          <a:xfrm>
            <a:off x="228600" y="1658938"/>
            <a:ext cx="822960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Digital-to-analog conversion is the process of changing one of the characteristics of an analog signal based on the information in digital data. Figure 5.1 shows the relationship between the digital information, the digital-to-analog modulating process, and the resultant analog signal.</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A2E6D5F4-5398-4E4C-ABDE-84EC2CEB490C}" type="slidenum">
              <a:rPr lang="en-US" altLang="ko-KR" sz="1200" i="0">
                <a:latin typeface="Arial" panose="020B0604020202020204" pitchFamily="34" charset="0"/>
              </a:rPr>
              <a:pPr eaLnBrk="1" hangingPunct="1"/>
              <a:t>6</a:t>
            </a:fld>
            <a:endParaRPr lang="en-US" altLang="ko-KR" sz="1200" i="0">
              <a:latin typeface="Arial" panose="020B0604020202020204" pitchFamily="34" charset="0"/>
            </a:endParaRPr>
          </a:p>
        </p:txBody>
      </p:sp>
      <p:sp>
        <p:nvSpPr>
          <p:cNvPr id="2560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5.1:  </a:t>
            </a:r>
            <a:r>
              <a:rPr lang="en-US" altLang="ko-KR" sz="2000">
                <a:latin typeface="Times-BoldItalic"/>
                <a:ea typeface="굴림" panose="020B0600000101010101" pitchFamily="50" charset="-127"/>
              </a:rPr>
              <a:t>Digital-to-analog conversion</a:t>
            </a:r>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0663" y="2514600"/>
            <a:ext cx="5824537" cy="181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613" y="2917825"/>
            <a:ext cx="116205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15200" y="3013075"/>
            <a:ext cx="1163638"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9938" y="2713038"/>
            <a:ext cx="2176462" cy="7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3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1" presetClass="entr" presetSubtype="0" fill="hold" nodeType="clickEffect">
                                  <p:stCondLst>
                                    <p:cond delay="0"/>
                                  </p:stCondLst>
                                  <p:childTnLst>
                                    <p:set>
                                      <p:cBhvr>
                                        <p:cTn id="10" dur="1" fill="hold">
                                          <p:stCondLst>
                                            <p:cond delay="0"/>
                                          </p:stCondLst>
                                        </p:cTn>
                                        <p:tgtEl>
                                          <p:spTgt spid="14339"/>
                                        </p:tgtEl>
                                        <p:attrNameLst>
                                          <p:attrName>style.visibility</p:attrName>
                                        </p:attrNameLst>
                                      </p:cBhvr>
                                      <p:to>
                                        <p:strVal val="visible"/>
                                      </p:to>
                                    </p:set>
                                    <p:anim calcmode="lin" valueType="num">
                                      <p:cBhvr>
                                        <p:cTn id="11" dur="1000" fill="hold"/>
                                        <p:tgtEl>
                                          <p:spTgt spid="14339"/>
                                        </p:tgtEl>
                                        <p:attrNameLst>
                                          <p:attrName>ppt_w</p:attrName>
                                        </p:attrNameLst>
                                      </p:cBhvr>
                                      <p:tavLst>
                                        <p:tav tm="0">
                                          <p:val>
                                            <p:fltVal val="0"/>
                                          </p:val>
                                        </p:tav>
                                        <p:tav tm="100000">
                                          <p:val>
                                            <p:strVal val="#ppt_w"/>
                                          </p:val>
                                        </p:tav>
                                      </p:tavLst>
                                    </p:anim>
                                    <p:anim calcmode="lin" valueType="num">
                                      <p:cBhvr>
                                        <p:cTn id="12" dur="1000" fill="hold"/>
                                        <p:tgtEl>
                                          <p:spTgt spid="14339"/>
                                        </p:tgtEl>
                                        <p:attrNameLst>
                                          <p:attrName>ppt_h</p:attrName>
                                        </p:attrNameLst>
                                      </p:cBhvr>
                                      <p:tavLst>
                                        <p:tav tm="0">
                                          <p:val>
                                            <p:fltVal val="0"/>
                                          </p:val>
                                        </p:tav>
                                        <p:tav tm="100000">
                                          <p:val>
                                            <p:strVal val="#ppt_h"/>
                                          </p:val>
                                        </p:tav>
                                      </p:tavLst>
                                    </p:anim>
                                    <p:anim calcmode="lin" valueType="num">
                                      <p:cBhvr>
                                        <p:cTn id="13" dur="1000" fill="hold"/>
                                        <p:tgtEl>
                                          <p:spTgt spid="14339"/>
                                        </p:tgtEl>
                                        <p:attrNameLst>
                                          <p:attrName>style.rotation</p:attrName>
                                        </p:attrNameLst>
                                      </p:cBhvr>
                                      <p:tavLst>
                                        <p:tav tm="0">
                                          <p:val>
                                            <p:fltVal val="90"/>
                                          </p:val>
                                        </p:tav>
                                        <p:tav tm="100000">
                                          <p:val>
                                            <p:fltVal val="0"/>
                                          </p:val>
                                        </p:tav>
                                      </p:tavLst>
                                    </p:anim>
                                    <p:animEffect transition="in" filter="fade">
                                      <p:cBhvr>
                                        <p:cTn id="14" dur="1000"/>
                                        <p:tgtEl>
                                          <p:spTgt spid="14339"/>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3" presetClass="entr" presetSubtype="16" fill="hold" nodeType="clickEffect">
                                  <p:stCondLst>
                                    <p:cond delay="0"/>
                                  </p:stCondLst>
                                  <p:childTnLst>
                                    <p:set>
                                      <p:cBhvr>
                                        <p:cTn id="18" dur="1" fill="hold">
                                          <p:stCondLst>
                                            <p:cond delay="0"/>
                                          </p:stCondLst>
                                        </p:cTn>
                                        <p:tgtEl>
                                          <p:spTgt spid="14340"/>
                                        </p:tgtEl>
                                        <p:attrNameLst>
                                          <p:attrName>style.visibility</p:attrName>
                                        </p:attrNameLst>
                                      </p:cBhvr>
                                      <p:to>
                                        <p:strVal val="visible"/>
                                      </p:to>
                                    </p:set>
                                    <p:anim calcmode="lin" valueType="num">
                                      <p:cBhvr>
                                        <p:cTn id="19" dur="500" fill="hold"/>
                                        <p:tgtEl>
                                          <p:spTgt spid="14340"/>
                                        </p:tgtEl>
                                        <p:attrNameLst>
                                          <p:attrName>ppt_w</p:attrName>
                                        </p:attrNameLst>
                                      </p:cBhvr>
                                      <p:tavLst>
                                        <p:tav tm="0">
                                          <p:val>
                                            <p:fltVal val="0"/>
                                          </p:val>
                                        </p:tav>
                                        <p:tav tm="100000">
                                          <p:val>
                                            <p:strVal val="#ppt_w"/>
                                          </p:val>
                                        </p:tav>
                                      </p:tavLst>
                                    </p:anim>
                                    <p:anim calcmode="lin" valueType="num">
                                      <p:cBhvr>
                                        <p:cTn id="20" dur="500" fill="hold"/>
                                        <p:tgtEl>
                                          <p:spTgt spid="14340"/>
                                        </p:tgtEl>
                                        <p:attrNameLst>
                                          <p:attrName>ppt_h</p:attrName>
                                        </p:attrNameLst>
                                      </p:cBhvr>
                                      <p:tavLst>
                                        <p:tav tm="0">
                                          <p:val>
                                            <p:fltVal val="0"/>
                                          </p:val>
                                        </p:tav>
                                        <p:tav tm="100000">
                                          <p:val>
                                            <p:strVal val="#ppt_h"/>
                                          </p:val>
                                        </p:tav>
                                      </p:tavLst>
                                    </p:anim>
                                    <p:animEffect transition="in" filter="fade">
                                      <p:cBhvr>
                                        <p:cTn id="21" dur="500"/>
                                        <p:tgtEl>
                                          <p:spTgt spid="1434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1"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1000" fill="hold"/>
                                        <p:tgtEl>
                                          <p:spTgt spid="7"/>
                                        </p:tgtEl>
                                        <p:attrNameLst>
                                          <p:attrName>ppt_w</p:attrName>
                                        </p:attrNameLst>
                                      </p:cBhvr>
                                      <p:tavLst>
                                        <p:tav tm="0">
                                          <p:val>
                                            <p:fltVal val="0"/>
                                          </p:val>
                                        </p:tav>
                                        <p:tav tm="100000">
                                          <p:val>
                                            <p:strVal val="#ppt_w"/>
                                          </p:val>
                                        </p:tav>
                                      </p:tavLst>
                                    </p:anim>
                                    <p:anim calcmode="lin" valueType="num">
                                      <p:cBhvr>
                                        <p:cTn id="27" dur="1000" fill="hold"/>
                                        <p:tgtEl>
                                          <p:spTgt spid="7"/>
                                        </p:tgtEl>
                                        <p:attrNameLst>
                                          <p:attrName>ppt_h</p:attrName>
                                        </p:attrNameLst>
                                      </p:cBhvr>
                                      <p:tavLst>
                                        <p:tav tm="0">
                                          <p:val>
                                            <p:fltVal val="0"/>
                                          </p:val>
                                        </p:tav>
                                        <p:tav tm="100000">
                                          <p:val>
                                            <p:strVal val="#ppt_h"/>
                                          </p:val>
                                        </p:tav>
                                      </p:tavLst>
                                    </p:anim>
                                    <p:anim calcmode="lin" valueType="num">
                                      <p:cBhvr>
                                        <p:cTn id="28" dur="1000" fill="hold"/>
                                        <p:tgtEl>
                                          <p:spTgt spid="7"/>
                                        </p:tgtEl>
                                        <p:attrNameLst>
                                          <p:attrName>style.rotation</p:attrName>
                                        </p:attrNameLst>
                                      </p:cBhvr>
                                      <p:tavLst>
                                        <p:tav tm="0">
                                          <p:val>
                                            <p:fltVal val="90"/>
                                          </p:val>
                                        </p:tav>
                                        <p:tav tm="100000">
                                          <p:val>
                                            <p:fltVal val="0"/>
                                          </p:val>
                                        </p:tav>
                                      </p:tavLst>
                                    </p:anim>
                                    <p:animEffect transition="in" filter="fade">
                                      <p:cBhvr>
                                        <p:cTn id="2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D27FE322-C0BB-4292-9F59-EAFA2B0441A9}" type="slidenum">
              <a:rPr lang="en-US" altLang="ko-KR" sz="1200" i="0">
                <a:latin typeface="Arial" panose="020B0604020202020204" pitchFamily="34" charset="0"/>
              </a:rPr>
              <a:pPr eaLnBrk="1" hangingPunct="1"/>
              <a:t>7</a:t>
            </a:fld>
            <a:endParaRPr lang="en-US" altLang="ko-KR" sz="1200" i="0">
              <a:latin typeface="Arial" panose="020B0604020202020204" pitchFamily="34" charset="0"/>
            </a:endParaRPr>
          </a:p>
        </p:txBody>
      </p:sp>
      <p:sp>
        <p:nvSpPr>
          <p:cNvPr id="2765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5.2:  </a:t>
            </a:r>
            <a:r>
              <a:rPr lang="en-US" altLang="ko-KR" sz="2000">
                <a:latin typeface="Times-BoldItalic"/>
                <a:ea typeface="굴림" panose="020B0600000101010101" pitchFamily="50" charset="-127"/>
              </a:rPr>
              <a:t>Types of digital to analog conversion</a:t>
            </a:r>
          </a:p>
        </p:txBody>
      </p:sp>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 y="1905000"/>
            <a:ext cx="8401050" cy="288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9E59CEBB-D382-4016-A8B2-B1C359747B22}" type="slidenum">
              <a:rPr lang="en-US" altLang="ko-KR" sz="1200" i="0">
                <a:latin typeface="Arial" panose="020B0604020202020204" pitchFamily="34" charset="0"/>
              </a:rPr>
              <a:pPr eaLnBrk="1" hangingPunct="1"/>
              <a:t>8</a:t>
            </a:fld>
            <a:endParaRPr lang="en-US" altLang="ko-KR" sz="1200" i="0">
              <a:latin typeface="Arial" panose="020B0604020202020204" pitchFamily="34" charset="0"/>
            </a:endParaRPr>
          </a:p>
        </p:txBody>
      </p:sp>
      <p:sp>
        <p:nvSpPr>
          <p:cNvPr id="29698"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699"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0"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1"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2"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3"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29704"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55181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5.5.1  Aspects of Conversion</a:t>
            </a:r>
          </a:p>
        </p:txBody>
      </p:sp>
      <p:sp>
        <p:nvSpPr>
          <p:cNvPr id="29706" name="Rectangle 10"/>
          <p:cNvSpPr>
            <a:spLocks noChangeArrowheads="1"/>
          </p:cNvSpPr>
          <p:nvPr/>
        </p:nvSpPr>
        <p:spPr bwMode="auto">
          <a:xfrm>
            <a:off x="381000" y="1293813"/>
            <a:ext cx="7924800" cy="13843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Before we discuss specific methods of digital-to-analog modulation, two basic issues must be reviewed: bit and baud rates and the carrier signal.</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t>Data vs. Signal</a:t>
            </a:r>
            <a:endParaRPr lang="ko-KR" altLang="en-US" dirty="0"/>
          </a:p>
        </p:txBody>
      </p:sp>
      <mc:AlternateContent xmlns:mc="http://schemas.openxmlformats.org/markup-compatibility/2006" xmlns:a14="http://schemas.microsoft.com/office/drawing/2010/main">
        <mc:Choice Requires="a14">
          <p:sp>
            <p:nvSpPr>
              <p:cNvPr id="4" name="내용 개체 틀 3"/>
              <p:cNvSpPr>
                <a:spLocks noGrp="1"/>
              </p:cNvSpPr>
              <p:nvPr>
                <p:ph idx="1"/>
              </p:nvPr>
            </p:nvSpPr>
            <p:spPr/>
            <p:txBody>
              <a:bodyPr/>
              <a:lstStyle/>
              <a:p>
                <a:r>
                  <a:rPr lang="en-US" altLang="ko-KR" dirty="0" smtClean="0"/>
                  <a:t>Data element (“bit”)</a:t>
                </a:r>
                <a:r>
                  <a:rPr lang="ko-KR" altLang="en-US" dirty="0" smtClean="0"/>
                  <a:t> </a:t>
                </a:r>
                <a:r>
                  <a:rPr lang="en-US" altLang="ko-KR" dirty="0" smtClean="0"/>
                  <a:t>vs. signal element (“symbol”)</a:t>
                </a:r>
              </a:p>
              <a:p>
                <a:r>
                  <a:rPr lang="en-US" altLang="ko-KR" dirty="0" smtClean="0"/>
                  <a:t>Data rate (bps) vs. signal rate (baud)</a:t>
                </a:r>
              </a:p>
              <a:p>
                <a:pPr lvl="1"/>
                <a14:m>
                  <m:oMath xmlns:m="http://schemas.openxmlformats.org/officeDocument/2006/math">
                    <m:r>
                      <a:rPr lang="en-US" altLang="ko-KR" b="0" i="1" smtClean="0">
                        <a:latin typeface="Cambria Math" panose="02040503050406030204" pitchFamily="18" charset="0"/>
                      </a:rPr>
                      <m:t>𝑆</m:t>
                    </m:r>
                    <m:r>
                      <a:rPr lang="en-US" altLang="ko-KR" b="0" i="1" smtClean="0">
                        <a:latin typeface="Cambria Math" panose="02040503050406030204" pitchFamily="18" charset="0"/>
                      </a:rPr>
                      <m:t>=</m:t>
                    </m:r>
                    <m:f>
                      <m:fPr>
                        <m:ctrlPr>
                          <a:rPr lang="en-US" altLang="ko-KR" b="0" i="1" smtClean="0">
                            <a:latin typeface="Cambria Math" panose="02040503050406030204" pitchFamily="18" charset="0"/>
                          </a:rPr>
                        </m:ctrlPr>
                      </m:fPr>
                      <m:num>
                        <m:r>
                          <a:rPr lang="en-US" altLang="ko-KR" b="0" i="1" smtClean="0">
                            <a:latin typeface="Cambria Math" panose="02040503050406030204" pitchFamily="18" charset="0"/>
                          </a:rPr>
                          <m:t>𝑁</m:t>
                        </m:r>
                      </m:num>
                      <m:den>
                        <m:r>
                          <a:rPr lang="en-US" altLang="ko-KR" b="0" i="1" smtClean="0">
                            <a:latin typeface="Cambria Math" panose="02040503050406030204" pitchFamily="18" charset="0"/>
                          </a:rPr>
                          <m:t>𝑟</m:t>
                        </m:r>
                      </m:den>
                    </m:f>
                  </m:oMath>
                </a14:m>
                <a:endParaRPr lang="en-US" altLang="ko-KR" b="0" dirty="0" smtClean="0"/>
              </a:p>
              <a:p>
                <a:pPr lvl="1"/>
                <a14:m>
                  <m:oMath xmlns:m="http://schemas.openxmlformats.org/officeDocument/2006/math">
                    <m:r>
                      <a:rPr lang="en-US" altLang="ko-KR" b="0" i="1" smtClean="0">
                        <a:latin typeface="Cambria Math" panose="02040503050406030204" pitchFamily="18" charset="0"/>
                      </a:rPr>
                      <m:t>𝑟</m:t>
                    </m:r>
                    <m:r>
                      <a:rPr lang="en-US" altLang="ko-KR" b="0" i="1" smtClean="0">
                        <a:latin typeface="Cambria Math" panose="02040503050406030204" pitchFamily="18" charset="0"/>
                      </a:rPr>
                      <m:t>=</m:t>
                    </m:r>
                    <m:sSub>
                      <m:sSubPr>
                        <m:ctrlPr>
                          <a:rPr lang="en-US" altLang="ko-KR" b="0" i="1" smtClean="0">
                            <a:latin typeface="Cambria Math" panose="02040503050406030204" pitchFamily="18" charset="0"/>
                          </a:rPr>
                        </m:ctrlPr>
                      </m:sSubPr>
                      <m:e>
                        <m:r>
                          <a:rPr lang="en-US" altLang="ko-KR" b="0" i="1" smtClean="0">
                            <a:latin typeface="Cambria Math" panose="02040503050406030204" pitchFamily="18" charset="0"/>
                          </a:rPr>
                          <m:t>𝑙𝑜𝑔</m:t>
                        </m:r>
                      </m:e>
                      <m:sub>
                        <m:r>
                          <a:rPr lang="en-US" altLang="ko-KR" b="0" i="1" smtClean="0">
                            <a:latin typeface="Cambria Math" panose="02040503050406030204" pitchFamily="18" charset="0"/>
                          </a:rPr>
                          <m:t>2</m:t>
                        </m:r>
                      </m:sub>
                    </m:sSub>
                    <m:r>
                      <a:rPr lang="en-US" altLang="ko-KR" b="0" i="1" smtClean="0">
                        <a:latin typeface="Cambria Math" panose="02040503050406030204" pitchFamily="18" charset="0"/>
                      </a:rPr>
                      <m:t>𝐿</m:t>
                    </m:r>
                  </m:oMath>
                </a14:m>
                <a:r>
                  <a:rPr lang="en-US" altLang="ko-KR" dirty="0" smtClean="0"/>
                  <a:t>:  </a:t>
                </a:r>
                <a:r>
                  <a:rPr lang="en-US" altLang="ko-KR" i="1" dirty="0" smtClean="0"/>
                  <a:t>L </a:t>
                </a:r>
                <a:r>
                  <a:rPr lang="en-US" altLang="ko-KR" dirty="0" smtClean="0"/>
                  <a:t>is the number of different signal elements</a:t>
                </a:r>
              </a:p>
              <a:p>
                <a:endParaRPr lang="en-US" altLang="ko-KR" dirty="0" smtClean="0"/>
              </a:p>
            </p:txBody>
          </p:sp>
        </mc:Choice>
        <mc:Fallback xmlns="">
          <p:sp>
            <p:nvSpPr>
              <p:cNvPr id="4" name="내용 개체 틀 3"/>
              <p:cNvSpPr>
                <a:spLocks noGrp="1" noRot="1" noChangeAspect="1" noMove="1" noResize="1" noEditPoints="1" noAdjustHandles="1" noChangeArrowheads="1" noChangeShapeType="1" noTextEdit="1"/>
              </p:cNvSpPr>
              <p:nvPr>
                <p:ph idx="1"/>
              </p:nvPr>
            </p:nvSpPr>
            <p:spPr>
              <a:blipFill>
                <a:blip r:embed="rId2"/>
                <a:stretch>
                  <a:fillRect l="-519" t="-1695"/>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5.</a:t>
            </a:r>
            <a:fld id="{A61F91AE-D6E4-4335-AD87-C3995F273D1B}" type="slidenum">
              <a:rPr lang="en-US" altLang="ko-KR" smtClean="0"/>
              <a:pPr/>
              <a:t>9</a:t>
            </a:fld>
            <a:endParaRPr lang="en-US" altLang="ko-KR"/>
          </a:p>
        </p:txBody>
      </p:sp>
    </p:spTree>
    <p:extLst>
      <p:ext uri="{BB962C8B-B14F-4D97-AF65-F5344CB8AC3E}">
        <p14:creationId xmlns:p14="http://schemas.microsoft.com/office/powerpoint/2010/main" val="1679503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ext Box 20"/>
          <p:cNvSpPr txBox="1">
            <a:spLocks noChangeArrowheads="1"/>
          </p:cNvSpPr>
          <p:nvPr/>
        </p:nvSpPr>
        <p:spPr bwMode="auto">
          <a:xfrm>
            <a:off x="76200" y="696913"/>
            <a:ext cx="88392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An analog signal carries 4 bits per signal element. If 1000 signal elements are sent per second, find the bit rate.</a:t>
            </a:r>
          </a:p>
        </p:txBody>
      </p:sp>
      <p:grpSp>
        <p:nvGrpSpPr>
          <p:cNvPr id="31748" name="Group 23"/>
          <p:cNvGrpSpPr>
            <a:grpSpLocks/>
          </p:cNvGrpSpPr>
          <p:nvPr/>
        </p:nvGrpSpPr>
        <p:grpSpPr bwMode="auto">
          <a:xfrm>
            <a:off x="0" y="0"/>
            <a:ext cx="9144000" cy="609600"/>
            <a:chOff x="0" y="2448"/>
            <a:chExt cx="5760" cy="384"/>
          </a:xfrm>
        </p:grpSpPr>
        <p:sp>
          <p:nvSpPr>
            <p:cNvPr id="31751"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13"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5.1</a:t>
              </a:r>
            </a:p>
          </p:txBody>
        </p:sp>
      </p:grpSp>
      <p:sp>
        <p:nvSpPr>
          <p:cNvPr id="31749" name="Text Box 20"/>
          <p:cNvSpPr txBox="1">
            <a:spLocks noChangeArrowheads="1"/>
          </p:cNvSpPr>
          <p:nvPr/>
        </p:nvSpPr>
        <p:spPr bwMode="auto">
          <a:xfrm>
            <a:off x="28575" y="2057400"/>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In this case, r = 4, S = 1000, and N is unknown. We can find the value of N from</a:t>
            </a:r>
          </a:p>
        </p:txBody>
      </p:sp>
      <p:pic>
        <p:nvPicPr>
          <p:cNvPr id="317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3838575"/>
            <a:ext cx="7110413"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4"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5.</a:t>
            </a:r>
            <a:fld id="{A870CE73-3AFE-40A1-B9B3-0622884BF868}" type="slidenum">
              <a:rPr lang="en-US" altLang="ko-KR" sz="1200" i="0">
                <a:latin typeface="Arial" panose="020B0604020202020204" pitchFamily="34" charset="0"/>
                <a:ea typeface="굴림" panose="020B0600000101010101" pitchFamily="50" charset="-127"/>
              </a:rPr>
              <a:pPr eaLnBrk="1" hangingPunct="1"/>
              <a:t>10</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ext Box 20"/>
          <p:cNvSpPr txBox="1">
            <a:spLocks noChangeArrowheads="1"/>
          </p:cNvSpPr>
          <p:nvPr/>
        </p:nvSpPr>
        <p:spPr bwMode="auto">
          <a:xfrm>
            <a:off x="76200" y="696913"/>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An analog signal has a bit rate of 8000 bps and a baud rate of 1000 baud. How many data elements are carried by each signal element? How many signal elements do we need?</a:t>
            </a:r>
          </a:p>
        </p:txBody>
      </p:sp>
      <p:grpSp>
        <p:nvGrpSpPr>
          <p:cNvPr id="33796" name="Group 23"/>
          <p:cNvGrpSpPr>
            <a:grpSpLocks/>
          </p:cNvGrpSpPr>
          <p:nvPr/>
        </p:nvGrpSpPr>
        <p:grpSpPr bwMode="auto">
          <a:xfrm>
            <a:off x="0" y="0"/>
            <a:ext cx="9144000" cy="609600"/>
            <a:chOff x="0" y="2448"/>
            <a:chExt cx="5760" cy="384"/>
          </a:xfrm>
        </p:grpSpPr>
        <p:sp>
          <p:nvSpPr>
            <p:cNvPr id="33799"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13"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5.2</a:t>
              </a:r>
            </a:p>
          </p:txBody>
        </p:sp>
      </p:grpSp>
      <p:sp>
        <p:nvSpPr>
          <p:cNvPr id="33797" name="Text Box 20"/>
          <p:cNvSpPr txBox="1">
            <a:spLocks noChangeArrowheads="1"/>
          </p:cNvSpPr>
          <p:nvPr/>
        </p:nvSpPr>
        <p:spPr bwMode="auto">
          <a:xfrm>
            <a:off x="76200" y="2514600"/>
            <a:ext cx="88392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In this example, S = 1000, N = 8000, and r and L are unknown. We first find the value of r and then the value of L.</a:t>
            </a:r>
          </a:p>
        </p:txBody>
      </p:sp>
      <p:pic>
        <p:nvPicPr>
          <p:cNvPr id="337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4495800"/>
            <a:ext cx="7162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2"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5.</a:t>
            </a:r>
            <a:fld id="{44EC1F85-C085-4B17-8104-2E74FC538175}" type="slidenum">
              <a:rPr lang="en-US" altLang="ko-KR" sz="1200" i="0">
                <a:latin typeface="Arial" panose="020B0604020202020204" pitchFamily="34" charset="0"/>
                <a:ea typeface="굴림" panose="020B0600000101010101" pitchFamily="50" charset="-127"/>
              </a:rPr>
              <a:pPr eaLnBrk="1" hangingPunct="1"/>
              <a:t>11</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t>Carrier signal</a:t>
            </a:r>
            <a:endParaRPr lang="ko-KR" altLang="en-US" dirty="0"/>
          </a:p>
        </p:txBody>
      </p:sp>
      <mc:AlternateContent xmlns:mc="http://schemas.openxmlformats.org/markup-compatibility/2006" xmlns:a14="http://schemas.microsoft.com/office/drawing/2010/main">
        <mc:Choice Requires="a14">
          <p:sp>
            <p:nvSpPr>
              <p:cNvPr id="4" name="내용 개체 틀 3"/>
              <p:cNvSpPr>
                <a:spLocks noGrp="1"/>
              </p:cNvSpPr>
              <p:nvPr>
                <p:ph idx="1"/>
              </p:nvPr>
            </p:nvSpPr>
            <p:spPr/>
            <p:txBody>
              <a:bodyPr/>
              <a:lstStyle/>
              <a:p>
                <a:r>
                  <a:rPr lang="en-US" altLang="ko-KR" dirty="0" smtClean="0"/>
                  <a:t>Sending device creates a high-frequency signal that acts as a base for the information signal</a:t>
                </a:r>
              </a:p>
              <a:p>
                <a:pPr lvl="1"/>
                <a:r>
                  <a:rPr lang="en-US" altLang="ko-KR" dirty="0" smtClean="0"/>
                  <a:t>A.k.a. carrier frequency </a:t>
                </a:r>
                <a14:m>
                  <m:oMath xmlns:m="http://schemas.openxmlformats.org/officeDocument/2006/math">
                    <m:sSub>
                      <m:sSubPr>
                        <m:ctrlPr>
                          <a:rPr lang="en-US" altLang="ko-KR" i="1" smtClean="0">
                            <a:latin typeface="Cambria Math" panose="02040503050406030204" pitchFamily="18" charset="0"/>
                          </a:rPr>
                        </m:ctrlPr>
                      </m:sSubPr>
                      <m:e>
                        <m:r>
                          <a:rPr lang="en-US" altLang="ko-KR" b="0" i="1" smtClean="0">
                            <a:latin typeface="Cambria Math" panose="02040503050406030204" pitchFamily="18" charset="0"/>
                          </a:rPr>
                          <m:t>𝑓</m:t>
                        </m:r>
                      </m:e>
                      <m:sub>
                        <m:r>
                          <a:rPr lang="en-US" altLang="ko-KR" b="0" i="1" smtClean="0">
                            <a:latin typeface="Cambria Math" panose="02040503050406030204" pitchFamily="18" charset="0"/>
                          </a:rPr>
                          <m:t>𝑐</m:t>
                        </m:r>
                      </m:sub>
                    </m:sSub>
                  </m:oMath>
                </a14:m>
                <a:endParaRPr lang="en-US" altLang="ko-KR" dirty="0" smtClean="0"/>
              </a:p>
              <a:p>
                <a:r>
                  <a:rPr lang="en-US" altLang="ko-KR" dirty="0" smtClean="0"/>
                  <a:t>Digital information changes carrier signal by modifying one or more of</a:t>
                </a:r>
              </a:p>
              <a:p>
                <a:pPr lvl="1"/>
                <a:r>
                  <a:rPr lang="en-US" altLang="ko-KR" dirty="0" smtClean="0"/>
                  <a:t>Amplitude, frequency, or phase</a:t>
                </a:r>
              </a:p>
              <a:p>
                <a:r>
                  <a:rPr lang="en-US" altLang="ko-KR" dirty="0" smtClean="0"/>
                  <a:t>“Shift keying” or modulation</a:t>
                </a:r>
                <a:endParaRPr lang="ko-KR" altLang="en-US" dirty="0"/>
              </a:p>
            </p:txBody>
          </p:sp>
        </mc:Choice>
        <mc:Fallback xmlns="">
          <p:sp>
            <p:nvSpPr>
              <p:cNvPr id="4" name="내용 개체 틀 3"/>
              <p:cNvSpPr>
                <a:spLocks noGrp="1" noRot="1" noChangeAspect="1" noMove="1" noResize="1" noEditPoints="1" noAdjustHandles="1" noChangeArrowheads="1" noChangeShapeType="1" noTextEdit="1"/>
              </p:cNvSpPr>
              <p:nvPr>
                <p:ph idx="1"/>
              </p:nvPr>
            </p:nvSpPr>
            <p:spPr>
              <a:blipFill>
                <a:blip r:embed="rId2"/>
                <a:stretch>
                  <a:fillRect l="-519" t="-1695" r="-2889"/>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5.</a:t>
            </a:r>
            <a:fld id="{A61F91AE-D6E4-4335-AD87-C3995F273D1B}" type="slidenum">
              <a:rPr lang="en-US" altLang="ko-KR" smtClean="0"/>
              <a:pPr/>
              <a:t>12</a:t>
            </a:fld>
            <a:endParaRPr lang="en-US" altLang="ko-KR"/>
          </a:p>
        </p:txBody>
      </p:sp>
    </p:spTree>
    <p:extLst>
      <p:ext uri="{BB962C8B-B14F-4D97-AF65-F5344CB8AC3E}">
        <p14:creationId xmlns:p14="http://schemas.microsoft.com/office/powerpoint/2010/main" val="1205129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D606B777-DA06-4F5A-AE6D-B4E7C65DFE03}" type="slidenum">
              <a:rPr lang="en-US" altLang="ko-KR" sz="1200" i="0">
                <a:latin typeface="Arial" panose="020B0604020202020204" pitchFamily="34" charset="0"/>
              </a:rPr>
              <a:pPr eaLnBrk="1" hangingPunct="1"/>
              <a:t>13</a:t>
            </a:fld>
            <a:endParaRPr lang="en-US" altLang="ko-KR" sz="1200" i="0">
              <a:latin typeface="Arial" panose="020B0604020202020204" pitchFamily="34" charset="0"/>
            </a:endParaRPr>
          </a:p>
        </p:txBody>
      </p:sp>
      <p:sp>
        <p:nvSpPr>
          <p:cNvPr id="3584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3584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57467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5.5.2  Amplitude Shift Keying</a:t>
            </a:r>
          </a:p>
        </p:txBody>
      </p:sp>
      <p:sp>
        <p:nvSpPr>
          <p:cNvPr id="35850" name="Rectangle 10"/>
          <p:cNvSpPr>
            <a:spLocks noChangeArrowheads="1"/>
          </p:cNvSpPr>
          <p:nvPr/>
        </p:nvSpPr>
        <p:spPr bwMode="auto">
          <a:xfrm>
            <a:off x="381000" y="1293813"/>
            <a:ext cx="7924800" cy="1816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In amplitude shift keying, the amplitude of the carrier signal is varied to create signal elements. Both frequency and phase remain constant while the amplitude changes.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8BCA6948-94BC-4692-882D-AAA82EF27F76}" type="slidenum">
              <a:rPr lang="en-US" altLang="ko-KR" sz="1200" i="0">
                <a:latin typeface="Arial" panose="020B0604020202020204" pitchFamily="34" charset="0"/>
              </a:rPr>
              <a:pPr eaLnBrk="1" hangingPunct="1"/>
              <a:t>14</a:t>
            </a:fld>
            <a:endParaRPr lang="en-US" altLang="ko-KR" sz="1200" i="0">
              <a:latin typeface="Arial" panose="020B0604020202020204" pitchFamily="34" charset="0"/>
            </a:endParaRPr>
          </a:p>
        </p:txBody>
      </p:sp>
      <p:sp>
        <p:nvSpPr>
          <p:cNvPr id="3789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5.3:  </a:t>
            </a:r>
            <a:r>
              <a:rPr lang="en-US" altLang="ko-KR" sz="2000">
                <a:latin typeface="Times-BoldItalic"/>
                <a:ea typeface="굴림" panose="020B0600000101010101" pitchFamily="50" charset="-127"/>
              </a:rPr>
              <a:t>Binary amplitude shift keying</a:t>
            </a:r>
          </a:p>
        </p:txBody>
      </p:sp>
      <p:pic>
        <p:nvPicPr>
          <p:cNvPr id="5325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838200"/>
            <a:ext cx="6670675" cy="28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5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49600" y="4191000"/>
            <a:ext cx="2032000" cy="163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3252"/>
                                        </p:tgtEl>
                                        <p:attrNameLst>
                                          <p:attrName>style.visibility</p:attrName>
                                        </p:attrNameLst>
                                      </p:cBhvr>
                                      <p:to>
                                        <p:strVal val="visible"/>
                                      </p:to>
                                    </p:set>
                                    <p:animEffect transition="in" filter="wipe(left)">
                                      <p:cBhvr>
                                        <p:cTn id="7" dur="500"/>
                                        <p:tgtEl>
                                          <p:spTgt spid="5325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6" presetClass="entr" presetSubtype="0" fill="hold" nodeType="clickEffect">
                                  <p:stCondLst>
                                    <p:cond delay="0"/>
                                  </p:stCondLst>
                                  <p:childTnLst>
                                    <p:set>
                                      <p:cBhvr>
                                        <p:cTn id="11" dur="1" fill="hold">
                                          <p:stCondLst>
                                            <p:cond delay="0"/>
                                          </p:stCondLst>
                                        </p:cTn>
                                        <p:tgtEl>
                                          <p:spTgt spid="53253"/>
                                        </p:tgtEl>
                                        <p:attrNameLst>
                                          <p:attrName>style.visibility</p:attrName>
                                        </p:attrNameLst>
                                      </p:cBhvr>
                                      <p:to>
                                        <p:strVal val="visible"/>
                                      </p:to>
                                    </p:set>
                                    <p:animEffect transition="in" filter="wipe(down)">
                                      <p:cBhvr>
                                        <p:cTn id="12" dur="580">
                                          <p:stCondLst>
                                            <p:cond delay="0"/>
                                          </p:stCondLst>
                                        </p:cTn>
                                        <p:tgtEl>
                                          <p:spTgt spid="53253"/>
                                        </p:tgtEl>
                                      </p:cBhvr>
                                    </p:animEffect>
                                    <p:anim calcmode="lin" valueType="num">
                                      <p:cBhvr>
                                        <p:cTn id="13" dur="1822" tmFilter="0,0; 0.14,0.36; 0.43,0.73; 0.71,0.91; 1.0,1.0">
                                          <p:stCondLst>
                                            <p:cond delay="0"/>
                                          </p:stCondLst>
                                        </p:cTn>
                                        <p:tgtEl>
                                          <p:spTgt spid="53253"/>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53253"/>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53253"/>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53253"/>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53253"/>
                                        </p:tgtEl>
                                        <p:attrNameLst>
                                          <p:attrName>ppt_y</p:attrName>
                                        </p:attrNameLst>
                                      </p:cBhvr>
                                      <p:tavLst>
                                        <p:tav tm="0" fmla="#ppt_y-sin(pi*$)/81">
                                          <p:val>
                                            <p:fltVal val="0"/>
                                          </p:val>
                                        </p:tav>
                                        <p:tav tm="100000">
                                          <p:val>
                                            <p:fltVal val="1"/>
                                          </p:val>
                                        </p:tav>
                                      </p:tavLst>
                                    </p:anim>
                                    <p:animScale>
                                      <p:cBhvr>
                                        <p:cTn id="18" dur="26">
                                          <p:stCondLst>
                                            <p:cond delay="650"/>
                                          </p:stCondLst>
                                        </p:cTn>
                                        <p:tgtEl>
                                          <p:spTgt spid="53253"/>
                                        </p:tgtEl>
                                      </p:cBhvr>
                                      <p:to x="100000" y="60000"/>
                                    </p:animScale>
                                    <p:animScale>
                                      <p:cBhvr>
                                        <p:cTn id="19" dur="166" decel="50000">
                                          <p:stCondLst>
                                            <p:cond delay="676"/>
                                          </p:stCondLst>
                                        </p:cTn>
                                        <p:tgtEl>
                                          <p:spTgt spid="53253"/>
                                        </p:tgtEl>
                                      </p:cBhvr>
                                      <p:to x="100000" y="100000"/>
                                    </p:animScale>
                                    <p:animScale>
                                      <p:cBhvr>
                                        <p:cTn id="20" dur="26">
                                          <p:stCondLst>
                                            <p:cond delay="1312"/>
                                          </p:stCondLst>
                                        </p:cTn>
                                        <p:tgtEl>
                                          <p:spTgt spid="53253"/>
                                        </p:tgtEl>
                                      </p:cBhvr>
                                      <p:to x="100000" y="80000"/>
                                    </p:animScale>
                                    <p:animScale>
                                      <p:cBhvr>
                                        <p:cTn id="21" dur="166" decel="50000">
                                          <p:stCondLst>
                                            <p:cond delay="1338"/>
                                          </p:stCondLst>
                                        </p:cTn>
                                        <p:tgtEl>
                                          <p:spTgt spid="53253"/>
                                        </p:tgtEl>
                                      </p:cBhvr>
                                      <p:to x="100000" y="100000"/>
                                    </p:animScale>
                                    <p:animScale>
                                      <p:cBhvr>
                                        <p:cTn id="22" dur="26">
                                          <p:stCondLst>
                                            <p:cond delay="1642"/>
                                          </p:stCondLst>
                                        </p:cTn>
                                        <p:tgtEl>
                                          <p:spTgt spid="53253"/>
                                        </p:tgtEl>
                                      </p:cBhvr>
                                      <p:to x="100000" y="90000"/>
                                    </p:animScale>
                                    <p:animScale>
                                      <p:cBhvr>
                                        <p:cTn id="23" dur="166" decel="50000">
                                          <p:stCondLst>
                                            <p:cond delay="1668"/>
                                          </p:stCondLst>
                                        </p:cTn>
                                        <p:tgtEl>
                                          <p:spTgt spid="53253"/>
                                        </p:tgtEl>
                                      </p:cBhvr>
                                      <p:to x="100000" y="100000"/>
                                    </p:animScale>
                                    <p:animScale>
                                      <p:cBhvr>
                                        <p:cTn id="24" dur="26">
                                          <p:stCondLst>
                                            <p:cond delay="1808"/>
                                          </p:stCondLst>
                                        </p:cTn>
                                        <p:tgtEl>
                                          <p:spTgt spid="53253"/>
                                        </p:tgtEl>
                                      </p:cBhvr>
                                      <p:to x="100000" y="95000"/>
                                    </p:animScale>
                                    <p:animScale>
                                      <p:cBhvr>
                                        <p:cTn id="25" dur="166" decel="50000">
                                          <p:stCondLst>
                                            <p:cond delay="1834"/>
                                          </p:stCondLst>
                                        </p:cTn>
                                        <p:tgtEl>
                                          <p:spTgt spid="5325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t>Discussion on ASK bandwidth</a:t>
            </a:r>
            <a:endParaRPr lang="ko-KR" altLang="en-US" dirty="0"/>
          </a:p>
        </p:txBody>
      </p:sp>
      <mc:AlternateContent xmlns:mc="http://schemas.openxmlformats.org/markup-compatibility/2006">
        <mc:Choice xmlns:a14="http://schemas.microsoft.com/office/drawing/2010/main" Requires="a14">
          <p:sp>
            <p:nvSpPr>
              <p:cNvPr id="4" name="내용 개체 틀 3"/>
              <p:cNvSpPr>
                <a:spLocks noGrp="1"/>
              </p:cNvSpPr>
              <p:nvPr>
                <p:ph idx="1"/>
              </p:nvPr>
            </p:nvSpPr>
            <p:spPr/>
            <p:txBody>
              <a:bodyPr/>
              <a:lstStyle/>
              <a:p>
                <a:r>
                  <a:rPr lang="en-US" altLang="ko-KR" dirty="0" smtClean="0"/>
                  <a:t>Although the carrier is only one simple sine wave, the modulation produces </a:t>
                </a:r>
                <a:r>
                  <a:rPr lang="en-US" altLang="ko-KR" dirty="0" err="1" smtClean="0"/>
                  <a:t>nonperiodic</a:t>
                </a:r>
                <a:r>
                  <a:rPr lang="en-US" altLang="ko-KR" dirty="0" smtClean="0"/>
                  <a:t> composite signal </a:t>
                </a:r>
                <a:r>
                  <a:rPr lang="en-US" altLang="ko-KR" dirty="0" smtClean="0">
                    <a:sym typeface="Wingdings" panose="05000000000000000000" pitchFamily="2" charset="2"/>
                  </a:rPr>
                  <a:t> continuous set of frequencies</a:t>
                </a:r>
              </a:p>
              <a:p>
                <a14:m>
                  <m:oMath xmlns:m="http://schemas.openxmlformats.org/officeDocument/2006/math">
                    <m:r>
                      <a:rPr lang="en-US" altLang="ko-KR" b="0" i="1" smtClean="0">
                        <a:latin typeface="Cambria Math" panose="02040503050406030204" pitchFamily="18" charset="0"/>
                      </a:rPr>
                      <m:t>𝐵</m:t>
                    </m:r>
                    <m:r>
                      <a:rPr lang="en-US" altLang="ko-KR" b="0" i="1" smtClean="0">
                        <a:latin typeface="Cambria Math" panose="02040503050406030204" pitchFamily="18" charset="0"/>
                      </a:rPr>
                      <m:t>=</m:t>
                    </m:r>
                    <m:d>
                      <m:dPr>
                        <m:ctrlPr>
                          <a:rPr lang="en-US" altLang="ko-KR" b="0" i="1" smtClean="0">
                            <a:latin typeface="Cambria Math" panose="02040503050406030204" pitchFamily="18" charset="0"/>
                          </a:rPr>
                        </m:ctrlPr>
                      </m:dPr>
                      <m:e>
                        <m:r>
                          <a:rPr lang="en-US" altLang="ko-KR" b="0" i="1" smtClean="0">
                            <a:latin typeface="Cambria Math" panose="02040503050406030204" pitchFamily="18" charset="0"/>
                          </a:rPr>
                          <m:t>1+</m:t>
                        </m:r>
                        <m:r>
                          <a:rPr lang="en-US" altLang="ko-KR" b="0" i="1" smtClean="0">
                            <a:latin typeface="Cambria Math" panose="02040503050406030204" pitchFamily="18" charset="0"/>
                          </a:rPr>
                          <m:t>𝑑</m:t>
                        </m:r>
                      </m:e>
                    </m:d>
                    <m:r>
                      <a:rPr lang="en-US" altLang="ko-KR" b="0" i="1" smtClean="0">
                        <a:latin typeface="Cambria Math" panose="02040503050406030204" pitchFamily="18" charset="0"/>
                        <a:ea typeface="Cambria Math" panose="02040503050406030204" pitchFamily="18" charset="0"/>
                      </a:rPr>
                      <m:t>×</m:t>
                    </m:r>
                    <m:r>
                      <a:rPr lang="en-US" altLang="ko-KR" b="0" i="1" smtClean="0">
                        <a:latin typeface="Cambria Math" panose="02040503050406030204" pitchFamily="18" charset="0"/>
                        <a:ea typeface="Cambria Math" panose="02040503050406030204" pitchFamily="18" charset="0"/>
                      </a:rPr>
                      <m:t>𝑆</m:t>
                    </m:r>
                  </m:oMath>
                </a14:m>
                <a:endParaRPr lang="en-US" altLang="ko-KR" b="0" dirty="0" smtClean="0">
                  <a:ea typeface="Cambria Math" panose="02040503050406030204" pitchFamily="18" charset="0"/>
                </a:endParaRPr>
              </a:p>
              <a:p>
                <a:r>
                  <a:rPr lang="en-US" altLang="ko-KR" dirty="0" smtClean="0"/>
                  <a:t>Important: location of the bandwidth </a:t>
                </a:r>
                <a:r>
                  <a:rPr lang="en-US" altLang="ko-KR" dirty="0" smtClean="0">
                    <a:sym typeface="Wingdings" panose="05000000000000000000" pitchFamily="2" charset="2"/>
                  </a:rPr>
                  <a:t> we can use anywhere the channel allows</a:t>
                </a:r>
                <a:endParaRPr lang="ko-KR" altLang="en-US" dirty="0"/>
              </a:p>
            </p:txBody>
          </p:sp>
        </mc:Choice>
        <mc:Fallback>
          <p:sp>
            <p:nvSpPr>
              <p:cNvPr id="4" name="내용 개체 틀 3"/>
              <p:cNvSpPr>
                <a:spLocks noGrp="1" noRot="1" noChangeAspect="1" noMove="1" noResize="1" noEditPoints="1" noAdjustHandles="1" noChangeArrowheads="1" noChangeShapeType="1" noTextEdit="1"/>
              </p:cNvSpPr>
              <p:nvPr>
                <p:ph idx="1"/>
              </p:nvPr>
            </p:nvSpPr>
            <p:spPr>
              <a:blipFill rotWithShape="0">
                <a:blip r:embed="rId2"/>
                <a:stretch>
                  <a:fillRect l="-519" t="-1695"/>
                </a:stretch>
              </a:blipFill>
            </p:spPr>
            <p:txBody>
              <a:bodyPr/>
              <a:lstStyle/>
              <a:p>
                <a:r>
                  <a:rPr lang="ko-KR" altLang="en-US">
                    <a:noFill/>
                  </a:rPr>
                  <a:t> </a:t>
                </a:r>
              </a:p>
            </p:txBody>
          </p:sp>
        </mc:Fallback>
      </mc:AlternateContent>
      <p:sp>
        <p:nvSpPr>
          <p:cNvPr id="2" name="슬라이드 번호 개체 틀 1"/>
          <p:cNvSpPr>
            <a:spLocks noGrp="1"/>
          </p:cNvSpPr>
          <p:nvPr>
            <p:ph type="sldNum" sz="quarter" idx="10"/>
          </p:nvPr>
        </p:nvSpPr>
        <p:spPr/>
        <p:txBody>
          <a:bodyPr/>
          <a:lstStyle/>
          <a:p>
            <a:r>
              <a:rPr lang="en-US" altLang="ko-KR" smtClean="0"/>
              <a:t>5.</a:t>
            </a:r>
            <a:fld id="{A61F91AE-D6E4-4335-AD87-C3995F273D1B}" type="slidenum">
              <a:rPr lang="en-US" altLang="ko-KR" smtClean="0"/>
              <a:pPr/>
              <a:t>15</a:t>
            </a:fld>
            <a:endParaRPr lang="en-US" altLang="ko-KR"/>
          </a:p>
        </p:txBody>
      </p:sp>
    </p:spTree>
    <p:extLst>
      <p:ext uri="{BB962C8B-B14F-4D97-AF65-F5344CB8AC3E}">
        <p14:creationId xmlns:p14="http://schemas.microsoft.com/office/powerpoint/2010/main" val="1384198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36E9F071-B7A3-4ABD-B9B0-77D07CA90298}" type="slidenum">
              <a:rPr lang="en-US" altLang="ko-KR" sz="1200" i="0">
                <a:latin typeface="Arial" panose="020B0604020202020204" pitchFamily="34" charset="0"/>
              </a:rPr>
              <a:pPr eaLnBrk="1" hangingPunct="1"/>
              <a:t>16</a:t>
            </a:fld>
            <a:endParaRPr lang="en-US" altLang="ko-KR" sz="1200" i="0">
              <a:latin typeface="Arial" panose="020B0604020202020204" pitchFamily="34" charset="0"/>
            </a:endParaRPr>
          </a:p>
        </p:txBody>
      </p:sp>
      <p:sp>
        <p:nvSpPr>
          <p:cNvPr id="3993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5.4:  </a:t>
            </a:r>
            <a:r>
              <a:rPr lang="en-US" altLang="ko-KR" sz="2000">
                <a:latin typeface="Times-BoldItalic"/>
                <a:ea typeface="굴림" panose="020B0600000101010101" pitchFamily="50" charset="-127"/>
              </a:rPr>
              <a:t>Implementation of binary ASK</a:t>
            </a:r>
          </a:p>
        </p:txBody>
      </p:sp>
      <p:pic>
        <p:nvPicPr>
          <p:cNvPr id="4"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800" y="2713038"/>
            <a:ext cx="8255000" cy="23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ext Box 20"/>
          <p:cNvSpPr txBox="1">
            <a:spLocks noChangeArrowheads="1"/>
          </p:cNvSpPr>
          <p:nvPr/>
        </p:nvSpPr>
        <p:spPr bwMode="auto">
          <a:xfrm>
            <a:off x="76200" y="696913"/>
            <a:ext cx="88392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have an available bandwidth of 100 kHz which spans from 200 to 300 kHz. What are the carrier frequency and the bit rate if we modulated our data by using ASK with d = 1?</a:t>
            </a:r>
          </a:p>
        </p:txBody>
      </p:sp>
      <p:grpSp>
        <p:nvGrpSpPr>
          <p:cNvPr id="41988" name="Group 23"/>
          <p:cNvGrpSpPr>
            <a:grpSpLocks/>
          </p:cNvGrpSpPr>
          <p:nvPr/>
        </p:nvGrpSpPr>
        <p:grpSpPr bwMode="auto">
          <a:xfrm>
            <a:off x="0" y="0"/>
            <a:ext cx="9144000" cy="609600"/>
            <a:chOff x="0" y="2448"/>
            <a:chExt cx="5760" cy="384"/>
          </a:xfrm>
        </p:grpSpPr>
        <p:sp>
          <p:nvSpPr>
            <p:cNvPr id="41991"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13"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5.3</a:t>
              </a:r>
            </a:p>
          </p:txBody>
        </p:sp>
      </p:grpSp>
      <p:sp>
        <p:nvSpPr>
          <p:cNvPr id="41989" name="Text Box 20"/>
          <p:cNvSpPr txBox="1">
            <a:spLocks noChangeArrowheads="1"/>
          </p:cNvSpPr>
          <p:nvPr/>
        </p:nvSpPr>
        <p:spPr bwMode="auto">
          <a:xfrm>
            <a:off x="76200" y="2362200"/>
            <a:ext cx="883920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The middle of the bandwidth is located at 250 kHz. This means that our carrier frequency can be at fc = 250 kHz. We can use the formula for bandwidth to find the bit rate (with d = 1 and r = 1).</a:t>
            </a:r>
          </a:p>
        </p:txBody>
      </p:sp>
      <p:pic>
        <p:nvPicPr>
          <p:cNvPr id="41990"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725" y="4953000"/>
            <a:ext cx="720407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4"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5.</a:t>
            </a:r>
            <a:fld id="{BF836EC8-8737-4C43-BACC-9E8055D81088}" type="slidenum">
              <a:rPr lang="en-US" altLang="ko-KR" sz="1200" i="0">
                <a:latin typeface="Arial" panose="020B0604020202020204" pitchFamily="34" charset="0"/>
                <a:ea typeface="굴림" panose="020B0600000101010101" pitchFamily="50" charset="-127"/>
              </a:rPr>
              <a:pPr eaLnBrk="1" hangingPunct="1"/>
              <a:t>17</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Text Box 20"/>
          <p:cNvSpPr txBox="1">
            <a:spLocks noChangeArrowheads="1"/>
          </p:cNvSpPr>
          <p:nvPr/>
        </p:nvSpPr>
        <p:spPr bwMode="auto">
          <a:xfrm>
            <a:off x="76200" y="696913"/>
            <a:ext cx="883920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In data communications, we normally use full-duplex links with communication in both directions. We need to divide the bandwidth into two with two carrier frequencies, as shown in Figure 5.5. The figure shows the positions of two carrier frequencies and the bandwidths. The available bandwidth for each direction is now 50 kHz, which leaves us with a data rate of 25 kbps in each direction.</a:t>
            </a:r>
          </a:p>
        </p:txBody>
      </p:sp>
      <p:grpSp>
        <p:nvGrpSpPr>
          <p:cNvPr id="44036" name="Group 23"/>
          <p:cNvGrpSpPr>
            <a:grpSpLocks/>
          </p:cNvGrpSpPr>
          <p:nvPr/>
        </p:nvGrpSpPr>
        <p:grpSpPr bwMode="auto">
          <a:xfrm>
            <a:off x="0" y="0"/>
            <a:ext cx="9144000" cy="609600"/>
            <a:chOff x="0" y="2448"/>
            <a:chExt cx="5760" cy="384"/>
          </a:xfrm>
        </p:grpSpPr>
        <p:sp>
          <p:nvSpPr>
            <p:cNvPr id="44037"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13" cy="368"/>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5.4</a:t>
              </a:r>
            </a:p>
          </p:txBody>
        </p:sp>
      </p:grpSp>
      <p:sp>
        <p:nvSpPr>
          <p:cNvPr id="44040"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5.</a:t>
            </a:r>
            <a:fld id="{FA2D3173-57B6-4FB8-A69C-40250A4A796E}" type="slidenum">
              <a:rPr lang="en-US" altLang="ko-KR" sz="1200" i="0">
                <a:latin typeface="Arial" panose="020B0604020202020204" pitchFamily="34" charset="0"/>
                <a:ea typeface="굴림" panose="020B0600000101010101" pitchFamily="50" charset="-127"/>
              </a:rPr>
              <a:pPr eaLnBrk="1" hangingPunct="1"/>
              <a:t>18</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EFDB6564-6EB5-41FC-929C-4BDE083E27ED}" type="slidenum">
              <a:rPr lang="en-US" altLang="ko-KR" sz="1200" i="0">
                <a:latin typeface="Arial" panose="020B0604020202020204" pitchFamily="34" charset="0"/>
              </a:rPr>
              <a:pPr eaLnBrk="1" hangingPunct="1"/>
              <a:t>19</a:t>
            </a:fld>
            <a:endParaRPr lang="en-US" altLang="ko-KR" sz="1200" i="0">
              <a:latin typeface="Arial" panose="020B0604020202020204" pitchFamily="34" charset="0"/>
            </a:endParaRPr>
          </a:p>
        </p:txBody>
      </p:sp>
      <p:sp>
        <p:nvSpPr>
          <p:cNvPr id="4608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5.5:  </a:t>
            </a:r>
            <a:r>
              <a:rPr lang="en-US" altLang="ko-KR" sz="2000">
                <a:latin typeface="Times-BoldItalic"/>
                <a:ea typeface="굴림" panose="020B0600000101010101" pitchFamily="50" charset="-127"/>
              </a:rPr>
              <a:t>Bandwidth of a full-duplex ASK in Example 5.4</a:t>
            </a:r>
          </a:p>
        </p:txBody>
      </p:sp>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8975" y="2751138"/>
            <a:ext cx="4899025" cy="166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BA9EB04A-0087-4C18-9A99-FD370CE1D359}" type="slidenum">
              <a:rPr lang="en-US" altLang="ko-KR" sz="1200" i="0">
                <a:latin typeface="Arial" panose="020B0604020202020204" pitchFamily="34" charset="0"/>
              </a:rPr>
              <a:pPr eaLnBrk="1" hangingPunct="1"/>
              <a:t>20</a:t>
            </a:fld>
            <a:endParaRPr lang="en-US" altLang="ko-KR" sz="1200" i="0">
              <a:latin typeface="Arial" panose="020B0604020202020204" pitchFamily="34" charset="0"/>
            </a:endParaRPr>
          </a:p>
        </p:txBody>
      </p:sp>
      <p:sp>
        <p:nvSpPr>
          <p:cNvPr id="48130"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8131"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8132"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8133"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8134"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8135"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48136"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58229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5.5.3  Frequency Shift Keying</a:t>
            </a:r>
          </a:p>
        </p:txBody>
      </p:sp>
      <p:sp>
        <p:nvSpPr>
          <p:cNvPr id="48138" name="Rectangle 10"/>
          <p:cNvSpPr>
            <a:spLocks noChangeArrowheads="1"/>
          </p:cNvSpPr>
          <p:nvPr/>
        </p:nvSpPr>
        <p:spPr bwMode="auto">
          <a:xfrm>
            <a:off x="381000" y="1293813"/>
            <a:ext cx="7924800" cy="3081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In frequency shift keying, the frequency of the carrier signal is varied to represent data. The frequency of the modulated signal is constant for the duration of one signal element, but changes for the next signal element if the data element changes. Both peak amplitude and phase remain constant for all signal elements.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DEB0BDE6-87FD-44C2-AC37-8403FFBA7212}" type="slidenum">
              <a:rPr lang="en-US" altLang="ko-KR" sz="1200" i="0">
                <a:latin typeface="Arial" panose="020B0604020202020204" pitchFamily="34" charset="0"/>
              </a:rPr>
              <a:pPr eaLnBrk="1" hangingPunct="1"/>
              <a:t>21</a:t>
            </a:fld>
            <a:endParaRPr lang="en-US" altLang="ko-KR" sz="1200" i="0">
              <a:latin typeface="Arial" panose="020B0604020202020204" pitchFamily="34" charset="0"/>
            </a:endParaRPr>
          </a:p>
        </p:txBody>
      </p:sp>
      <p:sp>
        <p:nvSpPr>
          <p:cNvPr id="5017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5.6:  </a:t>
            </a:r>
            <a:r>
              <a:rPr lang="en-US" altLang="ko-KR" sz="2000">
                <a:latin typeface="Times-BoldItalic"/>
                <a:ea typeface="굴림" panose="020B0600000101010101" pitchFamily="50" charset="-127"/>
              </a:rPr>
              <a:t>Binary frequency shift keying</a:t>
            </a:r>
          </a:p>
        </p:txBody>
      </p:sp>
      <p:pic>
        <p:nvPicPr>
          <p:cNvPr id="542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513" y="838200"/>
            <a:ext cx="6186487" cy="286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48000" y="4160838"/>
            <a:ext cx="2271713" cy="208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4276"/>
                                        </p:tgtEl>
                                        <p:attrNameLst>
                                          <p:attrName>style.visibility</p:attrName>
                                        </p:attrNameLst>
                                      </p:cBhvr>
                                      <p:to>
                                        <p:strVal val="visible"/>
                                      </p:to>
                                    </p:set>
                                    <p:animEffect transition="in" filter="wipe(left)">
                                      <p:cBhvr>
                                        <p:cTn id="7" dur="500"/>
                                        <p:tgtEl>
                                          <p:spTgt spid="5427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6" presetClass="entr" presetSubtype="0" fill="hold" nodeType="clickEffect">
                                  <p:stCondLst>
                                    <p:cond delay="0"/>
                                  </p:stCondLst>
                                  <p:childTnLst>
                                    <p:set>
                                      <p:cBhvr>
                                        <p:cTn id="11" dur="1" fill="hold">
                                          <p:stCondLst>
                                            <p:cond delay="0"/>
                                          </p:stCondLst>
                                        </p:cTn>
                                        <p:tgtEl>
                                          <p:spTgt spid="54277"/>
                                        </p:tgtEl>
                                        <p:attrNameLst>
                                          <p:attrName>style.visibility</p:attrName>
                                        </p:attrNameLst>
                                      </p:cBhvr>
                                      <p:to>
                                        <p:strVal val="visible"/>
                                      </p:to>
                                    </p:set>
                                    <p:animEffect transition="in" filter="wipe(down)">
                                      <p:cBhvr>
                                        <p:cTn id="12" dur="580">
                                          <p:stCondLst>
                                            <p:cond delay="0"/>
                                          </p:stCondLst>
                                        </p:cTn>
                                        <p:tgtEl>
                                          <p:spTgt spid="54277"/>
                                        </p:tgtEl>
                                      </p:cBhvr>
                                    </p:animEffect>
                                    <p:anim calcmode="lin" valueType="num">
                                      <p:cBhvr>
                                        <p:cTn id="13" dur="1822" tmFilter="0,0; 0.14,0.36; 0.43,0.73; 0.71,0.91; 1.0,1.0">
                                          <p:stCondLst>
                                            <p:cond delay="0"/>
                                          </p:stCondLst>
                                        </p:cTn>
                                        <p:tgtEl>
                                          <p:spTgt spid="5427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5427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5427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5427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54277"/>
                                        </p:tgtEl>
                                        <p:attrNameLst>
                                          <p:attrName>ppt_y</p:attrName>
                                        </p:attrNameLst>
                                      </p:cBhvr>
                                      <p:tavLst>
                                        <p:tav tm="0" fmla="#ppt_y-sin(pi*$)/81">
                                          <p:val>
                                            <p:fltVal val="0"/>
                                          </p:val>
                                        </p:tav>
                                        <p:tav tm="100000">
                                          <p:val>
                                            <p:fltVal val="1"/>
                                          </p:val>
                                        </p:tav>
                                      </p:tavLst>
                                    </p:anim>
                                    <p:animScale>
                                      <p:cBhvr>
                                        <p:cTn id="18" dur="26">
                                          <p:stCondLst>
                                            <p:cond delay="650"/>
                                          </p:stCondLst>
                                        </p:cTn>
                                        <p:tgtEl>
                                          <p:spTgt spid="54277"/>
                                        </p:tgtEl>
                                      </p:cBhvr>
                                      <p:to x="100000" y="60000"/>
                                    </p:animScale>
                                    <p:animScale>
                                      <p:cBhvr>
                                        <p:cTn id="19" dur="166" decel="50000">
                                          <p:stCondLst>
                                            <p:cond delay="676"/>
                                          </p:stCondLst>
                                        </p:cTn>
                                        <p:tgtEl>
                                          <p:spTgt spid="54277"/>
                                        </p:tgtEl>
                                      </p:cBhvr>
                                      <p:to x="100000" y="100000"/>
                                    </p:animScale>
                                    <p:animScale>
                                      <p:cBhvr>
                                        <p:cTn id="20" dur="26">
                                          <p:stCondLst>
                                            <p:cond delay="1312"/>
                                          </p:stCondLst>
                                        </p:cTn>
                                        <p:tgtEl>
                                          <p:spTgt spid="54277"/>
                                        </p:tgtEl>
                                      </p:cBhvr>
                                      <p:to x="100000" y="80000"/>
                                    </p:animScale>
                                    <p:animScale>
                                      <p:cBhvr>
                                        <p:cTn id="21" dur="166" decel="50000">
                                          <p:stCondLst>
                                            <p:cond delay="1338"/>
                                          </p:stCondLst>
                                        </p:cTn>
                                        <p:tgtEl>
                                          <p:spTgt spid="54277"/>
                                        </p:tgtEl>
                                      </p:cBhvr>
                                      <p:to x="100000" y="100000"/>
                                    </p:animScale>
                                    <p:animScale>
                                      <p:cBhvr>
                                        <p:cTn id="22" dur="26">
                                          <p:stCondLst>
                                            <p:cond delay="1642"/>
                                          </p:stCondLst>
                                        </p:cTn>
                                        <p:tgtEl>
                                          <p:spTgt spid="54277"/>
                                        </p:tgtEl>
                                      </p:cBhvr>
                                      <p:to x="100000" y="90000"/>
                                    </p:animScale>
                                    <p:animScale>
                                      <p:cBhvr>
                                        <p:cTn id="23" dur="166" decel="50000">
                                          <p:stCondLst>
                                            <p:cond delay="1668"/>
                                          </p:stCondLst>
                                        </p:cTn>
                                        <p:tgtEl>
                                          <p:spTgt spid="54277"/>
                                        </p:tgtEl>
                                      </p:cBhvr>
                                      <p:to x="100000" y="100000"/>
                                    </p:animScale>
                                    <p:animScale>
                                      <p:cBhvr>
                                        <p:cTn id="24" dur="26">
                                          <p:stCondLst>
                                            <p:cond delay="1808"/>
                                          </p:stCondLst>
                                        </p:cTn>
                                        <p:tgtEl>
                                          <p:spTgt spid="54277"/>
                                        </p:tgtEl>
                                      </p:cBhvr>
                                      <p:to x="100000" y="95000"/>
                                    </p:animScale>
                                    <p:animScale>
                                      <p:cBhvr>
                                        <p:cTn id="25" dur="166" decel="50000">
                                          <p:stCondLst>
                                            <p:cond delay="1834"/>
                                          </p:stCondLst>
                                        </p:cTn>
                                        <p:tgtEl>
                                          <p:spTgt spid="5427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Text Box 20"/>
          <p:cNvSpPr txBox="1">
            <a:spLocks noChangeArrowheads="1"/>
          </p:cNvSpPr>
          <p:nvPr/>
        </p:nvSpPr>
        <p:spPr bwMode="auto">
          <a:xfrm>
            <a:off x="76200" y="696913"/>
            <a:ext cx="88392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have an available bandwidth of 100 kHz which spans from 200 to 300 kHz. What should be the carrier frequency and the bit rate if we modulated our data by using FSK with d = 1?</a:t>
            </a:r>
          </a:p>
        </p:txBody>
      </p:sp>
      <p:grpSp>
        <p:nvGrpSpPr>
          <p:cNvPr id="52228" name="Group 23"/>
          <p:cNvGrpSpPr>
            <a:grpSpLocks/>
          </p:cNvGrpSpPr>
          <p:nvPr/>
        </p:nvGrpSpPr>
        <p:grpSpPr bwMode="auto">
          <a:xfrm>
            <a:off x="-17463" y="0"/>
            <a:ext cx="9161463" cy="609600"/>
            <a:chOff x="-11" y="2448"/>
            <a:chExt cx="5771" cy="384"/>
          </a:xfrm>
        </p:grpSpPr>
        <p:sp>
          <p:nvSpPr>
            <p:cNvPr id="52231"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11" y="2456"/>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5.5</a:t>
              </a:r>
            </a:p>
          </p:txBody>
        </p:sp>
      </p:grpSp>
      <p:sp>
        <p:nvSpPr>
          <p:cNvPr id="52229" name="Text Box 20"/>
          <p:cNvSpPr txBox="1">
            <a:spLocks noChangeArrowheads="1"/>
          </p:cNvSpPr>
          <p:nvPr/>
        </p:nvSpPr>
        <p:spPr bwMode="auto">
          <a:xfrm>
            <a:off x="76200" y="2895600"/>
            <a:ext cx="88392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This problem is similar to Example 5.3, but we are modulating by using FSK. The midpoint of the band is at 250 kHz. We choose 2Δf to be 50 kHz; this means</a:t>
            </a:r>
          </a:p>
        </p:txBody>
      </p:sp>
      <p:pic>
        <p:nvPicPr>
          <p:cNvPr id="5223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3688" y="5037138"/>
            <a:ext cx="8545512"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4"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5.</a:t>
            </a:r>
            <a:fld id="{10762202-965D-462A-9F4A-ED444B3395AD}" type="slidenum">
              <a:rPr lang="en-US" altLang="ko-KR" sz="1200" i="0">
                <a:latin typeface="Arial" panose="020B0604020202020204" pitchFamily="34" charset="0"/>
                <a:ea typeface="굴림" panose="020B0600000101010101" pitchFamily="50" charset="-127"/>
              </a:rPr>
              <a:pPr eaLnBrk="1" hangingPunct="1"/>
              <a:t>22</a:t>
            </a:fld>
            <a:endParaRPr lang="en-US" altLang="ko-KR" sz="1200" i="0">
              <a:latin typeface="Arial" panose="020B0604020202020204" pitchFamily="34" charset="0"/>
              <a:ea typeface="굴림" panose="020B0600000101010101" pitchFamily="50" charset="-127"/>
            </a:endParaRPr>
          </a:p>
        </p:txBody>
      </p:sp>
      <p:sp>
        <p:nvSpPr>
          <p:cNvPr id="2" name="TextBox 1"/>
          <p:cNvSpPr txBox="1"/>
          <p:nvPr/>
        </p:nvSpPr>
        <p:spPr>
          <a:xfrm>
            <a:off x="293688" y="5715000"/>
            <a:ext cx="8469312" cy="584775"/>
          </a:xfrm>
          <a:prstGeom prst="rect">
            <a:avLst/>
          </a:prstGeom>
          <a:noFill/>
        </p:spPr>
        <p:txBody>
          <a:bodyPr wrap="square" rtlCol="0">
            <a:spAutoFit/>
          </a:bodyPr>
          <a:lstStyle/>
          <a:p>
            <a:pPr algn="ctr"/>
            <a:r>
              <a:rPr lang="en-US" altLang="ko-KR" b="0" i="0" dirty="0" smtClean="0">
                <a:latin typeface="Calibri" panose="020F0502020204030204" pitchFamily="34" charset="0"/>
                <a:cs typeface="Calibri" panose="020F0502020204030204" pitchFamily="34" charset="0"/>
              </a:rPr>
              <a:t>This is half the bitrate of ASK!</a:t>
            </a:r>
            <a:endParaRPr lang="ko-KR" altLang="en-US" b="0" i="0" dirty="0">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8EB84280-A4EE-4B26-99E4-17CE45FE49A0}" type="slidenum">
              <a:rPr lang="en-US" altLang="ko-KR" sz="1200" i="0">
                <a:latin typeface="Arial" panose="020B0604020202020204" pitchFamily="34" charset="0"/>
              </a:rPr>
              <a:pPr eaLnBrk="1" hangingPunct="1"/>
              <a:t>23</a:t>
            </a:fld>
            <a:endParaRPr lang="en-US" altLang="ko-KR" sz="1200" i="0">
              <a:latin typeface="Arial" panose="020B0604020202020204" pitchFamily="34" charset="0"/>
            </a:endParaRPr>
          </a:p>
        </p:txBody>
      </p:sp>
      <p:sp>
        <p:nvSpPr>
          <p:cNvPr id="5427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5.7:  </a:t>
            </a:r>
            <a:r>
              <a:rPr lang="en-US" altLang="ko-KR" sz="2000">
                <a:latin typeface="Times-BoldItalic"/>
                <a:ea typeface="굴림" panose="020B0600000101010101" pitchFamily="50" charset="-127"/>
              </a:rPr>
              <a:t>Implementation of BFSK</a:t>
            </a:r>
          </a:p>
        </p:txBody>
      </p:sp>
      <p:pic>
        <p:nvPicPr>
          <p:cNvPr id="5427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175" y="2506663"/>
            <a:ext cx="8226425" cy="2446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Text Box 20"/>
          <p:cNvSpPr txBox="1">
            <a:spLocks noChangeArrowheads="1"/>
          </p:cNvSpPr>
          <p:nvPr/>
        </p:nvSpPr>
        <p:spPr bwMode="auto">
          <a:xfrm>
            <a:off x="76200" y="696913"/>
            <a:ext cx="88392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need to send data 3 bits at a time at a bit rate of 3 Mbps. The carrier frequency is 10 MHz. Calculate the number of levels (different frequencies), the baud rate, and the bandwidth.</a:t>
            </a:r>
          </a:p>
        </p:txBody>
      </p:sp>
      <p:grpSp>
        <p:nvGrpSpPr>
          <p:cNvPr id="56324" name="Group 23"/>
          <p:cNvGrpSpPr>
            <a:grpSpLocks/>
          </p:cNvGrpSpPr>
          <p:nvPr/>
        </p:nvGrpSpPr>
        <p:grpSpPr bwMode="auto">
          <a:xfrm>
            <a:off x="0" y="0"/>
            <a:ext cx="9144000" cy="609600"/>
            <a:chOff x="0" y="2448"/>
            <a:chExt cx="5760" cy="384"/>
          </a:xfrm>
        </p:grpSpPr>
        <p:sp>
          <p:nvSpPr>
            <p:cNvPr id="56326"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5.6</a:t>
              </a:r>
            </a:p>
          </p:txBody>
        </p:sp>
      </p:grpSp>
      <p:sp>
        <p:nvSpPr>
          <p:cNvPr id="56325" name="Text Box 20"/>
          <p:cNvSpPr txBox="1">
            <a:spLocks noChangeArrowheads="1"/>
          </p:cNvSpPr>
          <p:nvPr/>
        </p:nvSpPr>
        <p:spPr bwMode="auto">
          <a:xfrm>
            <a:off x="76200" y="3048000"/>
            <a:ext cx="8839200" cy="26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We can have L = 23 = 8. The baud rate is S = 3 MHz/3 = 1 Mbaud. This means that the carrier frequencies must be 1 MHz apart (2Δf = 1 MHz). The bandwidth is B = 8 × 1 = 8 MHz. Figure 5.8 shows the allocation of frequencies and bandwidth.</a:t>
            </a:r>
          </a:p>
        </p:txBody>
      </p:sp>
      <p:sp>
        <p:nvSpPr>
          <p:cNvPr id="56329"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5.</a:t>
            </a:r>
            <a:fld id="{23B303FA-3D09-4803-9DC0-F338477B240E}" type="slidenum">
              <a:rPr lang="en-US" altLang="ko-KR" sz="1200" i="0">
                <a:latin typeface="Arial" panose="020B0604020202020204" pitchFamily="34" charset="0"/>
                <a:ea typeface="굴림" panose="020B0600000101010101" pitchFamily="50" charset="-127"/>
              </a:rPr>
              <a:pPr eaLnBrk="1" hangingPunct="1"/>
              <a:t>24</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10FAC515-D88C-43EB-BEC1-A7AE0DC48C88}" type="slidenum">
              <a:rPr lang="en-US" altLang="ko-KR" sz="1200" i="0">
                <a:latin typeface="Arial" panose="020B0604020202020204" pitchFamily="34" charset="0"/>
              </a:rPr>
              <a:pPr eaLnBrk="1" hangingPunct="1"/>
              <a:t>25</a:t>
            </a:fld>
            <a:endParaRPr lang="en-US" altLang="ko-KR" sz="1200" i="0">
              <a:latin typeface="Arial" panose="020B0604020202020204" pitchFamily="34" charset="0"/>
            </a:endParaRPr>
          </a:p>
        </p:txBody>
      </p:sp>
      <p:sp>
        <p:nvSpPr>
          <p:cNvPr id="5837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5.8:  </a:t>
            </a:r>
            <a:r>
              <a:rPr lang="en-US" altLang="ko-KR" sz="2000">
                <a:latin typeface="Times-BoldItalic"/>
                <a:ea typeface="굴림" panose="020B0600000101010101" pitchFamily="50" charset="-127"/>
              </a:rPr>
              <a:t>Bandwidth of MFSK used in Example 5.6</a:t>
            </a:r>
          </a:p>
        </p:txBody>
      </p:sp>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876550"/>
            <a:ext cx="7742238"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F9E21E4C-4780-48C5-B525-DACCA61BCDAE}" type="slidenum">
              <a:rPr lang="en-US" altLang="ko-KR" sz="1200" i="0">
                <a:latin typeface="Arial" panose="020B0604020202020204" pitchFamily="34" charset="0"/>
              </a:rPr>
              <a:pPr eaLnBrk="1" hangingPunct="1"/>
              <a:t>26</a:t>
            </a:fld>
            <a:endParaRPr lang="en-US" altLang="ko-KR" sz="1200" i="0">
              <a:latin typeface="Arial" panose="020B0604020202020204" pitchFamily="34" charset="0"/>
            </a:endParaRPr>
          </a:p>
        </p:txBody>
      </p:sp>
      <p:sp>
        <p:nvSpPr>
          <p:cNvPr id="60418"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0419"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0420"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0421"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0422"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0423"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60424"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49339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5.5.4  Phase Shift Keying</a:t>
            </a:r>
          </a:p>
        </p:txBody>
      </p:sp>
      <p:sp>
        <p:nvSpPr>
          <p:cNvPr id="60426" name="Rectangle 10"/>
          <p:cNvSpPr>
            <a:spLocks noChangeArrowheads="1"/>
          </p:cNvSpPr>
          <p:nvPr/>
        </p:nvSpPr>
        <p:spPr bwMode="auto">
          <a:xfrm>
            <a:off x="381000" y="1293813"/>
            <a:ext cx="7924800" cy="3508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In phase shift keying, the phase of the carrier is varied to represent two or more different signal elements. Both peak amplitude and frequency remain constant as the phase changes. Today, PSK is more common than ASK or FSK. However, we will see shortly that QAM, which combines ASK and PSK, is the dominant method of digital-to-analog modulation.</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26AB6B47-20A9-4636-B0E5-6BF9F27756E7}" type="slidenum">
              <a:rPr lang="en-US" altLang="ko-KR" sz="1200" i="0">
                <a:latin typeface="Arial" panose="020B0604020202020204" pitchFamily="34" charset="0"/>
              </a:rPr>
              <a:pPr eaLnBrk="1" hangingPunct="1"/>
              <a:t>27</a:t>
            </a:fld>
            <a:endParaRPr lang="en-US" altLang="ko-KR" sz="1200" i="0">
              <a:latin typeface="Arial" panose="020B0604020202020204" pitchFamily="34" charset="0"/>
            </a:endParaRPr>
          </a:p>
        </p:txBody>
      </p:sp>
      <p:sp>
        <p:nvSpPr>
          <p:cNvPr id="6246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5.9:  </a:t>
            </a:r>
            <a:r>
              <a:rPr lang="en-US" altLang="ko-KR" sz="2000">
                <a:latin typeface="Times-BoldItalic"/>
                <a:ea typeface="굴림" panose="020B0600000101010101" pitchFamily="50" charset="-127"/>
              </a:rPr>
              <a:t>Binary phase shift keying</a:t>
            </a:r>
          </a:p>
        </p:txBody>
      </p:sp>
      <p:pic>
        <p:nvPicPr>
          <p:cNvPr id="5530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914400"/>
            <a:ext cx="6003925"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08313" y="4038600"/>
            <a:ext cx="2092325" cy="15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5300"/>
                                        </p:tgtEl>
                                        <p:attrNameLst>
                                          <p:attrName>style.visibility</p:attrName>
                                        </p:attrNameLst>
                                      </p:cBhvr>
                                      <p:to>
                                        <p:strVal val="visible"/>
                                      </p:to>
                                    </p:set>
                                    <p:animEffect transition="in" filter="wipe(left)">
                                      <p:cBhvr>
                                        <p:cTn id="7" dur="500"/>
                                        <p:tgtEl>
                                          <p:spTgt spid="5530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6" presetClass="entr" presetSubtype="0" fill="hold" nodeType="clickEffect">
                                  <p:stCondLst>
                                    <p:cond delay="0"/>
                                  </p:stCondLst>
                                  <p:childTnLst>
                                    <p:set>
                                      <p:cBhvr>
                                        <p:cTn id="11" dur="1" fill="hold">
                                          <p:stCondLst>
                                            <p:cond delay="0"/>
                                          </p:stCondLst>
                                        </p:cTn>
                                        <p:tgtEl>
                                          <p:spTgt spid="55301"/>
                                        </p:tgtEl>
                                        <p:attrNameLst>
                                          <p:attrName>style.visibility</p:attrName>
                                        </p:attrNameLst>
                                      </p:cBhvr>
                                      <p:to>
                                        <p:strVal val="visible"/>
                                      </p:to>
                                    </p:set>
                                    <p:animEffect transition="in" filter="wipe(down)">
                                      <p:cBhvr>
                                        <p:cTn id="12" dur="580">
                                          <p:stCondLst>
                                            <p:cond delay="0"/>
                                          </p:stCondLst>
                                        </p:cTn>
                                        <p:tgtEl>
                                          <p:spTgt spid="55301"/>
                                        </p:tgtEl>
                                      </p:cBhvr>
                                    </p:animEffect>
                                    <p:anim calcmode="lin" valueType="num">
                                      <p:cBhvr>
                                        <p:cTn id="13" dur="1822" tmFilter="0,0; 0.14,0.36; 0.43,0.73; 0.71,0.91; 1.0,1.0">
                                          <p:stCondLst>
                                            <p:cond delay="0"/>
                                          </p:stCondLst>
                                        </p:cTn>
                                        <p:tgtEl>
                                          <p:spTgt spid="55301"/>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55301"/>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55301"/>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55301"/>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55301"/>
                                        </p:tgtEl>
                                        <p:attrNameLst>
                                          <p:attrName>ppt_y</p:attrName>
                                        </p:attrNameLst>
                                      </p:cBhvr>
                                      <p:tavLst>
                                        <p:tav tm="0" fmla="#ppt_y-sin(pi*$)/81">
                                          <p:val>
                                            <p:fltVal val="0"/>
                                          </p:val>
                                        </p:tav>
                                        <p:tav tm="100000">
                                          <p:val>
                                            <p:fltVal val="1"/>
                                          </p:val>
                                        </p:tav>
                                      </p:tavLst>
                                    </p:anim>
                                    <p:animScale>
                                      <p:cBhvr>
                                        <p:cTn id="18" dur="26">
                                          <p:stCondLst>
                                            <p:cond delay="650"/>
                                          </p:stCondLst>
                                        </p:cTn>
                                        <p:tgtEl>
                                          <p:spTgt spid="55301"/>
                                        </p:tgtEl>
                                      </p:cBhvr>
                                      <p:to x="100000" y="60000"/>
                                    </p:animScale>
                                    <p:animScale>
                                      <p:cBhvr>
                                        <p:cTn id="19" dur="166" decel="50000">
                                          <p:stCondLst>
                                            <p:cond delay="676"/>
                                          </p:stCondLst>
                                        </p:cTn>
                                        <p:tgtEl>
                                          <p:spTgt spid="55301"/>
                                        </p:tgtEl>
                                      </p:cBhvr>
                                      <p:to x="100000" y="100000"/>
                                    </p:animScale>
                                    <p:animScale>
                                      <p:cBhvr>
                                        <p:cTn id="20" dur="26">
                                          <p:stCondLst>
                                            <p:cond delay="1312"/>
                                          </p:stCondLst>
                                        </p:cTn>
                                        <p:tgtEl>
                                          <p:spTgt spid="55301"/>
                                        </p:tgtEl>
                                      </p:cBhvr>
                                      <p:to x="100000" y="80000"/>
                                    </p:animScale>
                                    <p:animScale>
                                      <p:cBhvr>
                                        <p:cTn id="21" dur="166" decel="50000">
                                          <p:stCondLst>
                                            <p:cond delay="1338"/>
                                          </p:stCondLst>
                                        </p:cTn>
                                        <p:tgtEl>
                                          <p:spTgt spid="55301"/>
                                        </p:tgtEl>
                                      </p:cBhvr>
                                      <p:to x="100000" y="100000"/>
                                    </p:animScale>
                                    <p:animScale>
                                      <p:cBhvr>
                                        <p:cTn id="22" dur="26">
                                          <p:stCondLst>
                                            <p:cond delay="1642"/>
                                          </p:stCondLst>
                                        </p:cTn>
                                        <p:tgtEl>
                                          <p:spTgt spid="55301"/>
                                        </p:tgtEl>
                                      </p:cBhvr>
                                      <p:to x="100000" y="90000"/>
                                    </p:animScale>
                                    <p:animScale>
                                      <p:cBhvr>
                                        <p:cTn id="23" dur="166" decel="50000">
                                          <p:stCondLst>
                                            <p:cond delay="1668"/>
                                          </p:stCondLst>
                                        </p:cTn>
                                        <p:tgtEl>
                                          <p:spTgt spid="55301"/>
                                        </p:tgtEl>
                                      </p:cBhvr>
                                      <p:to x="100000" y="100000"/>
                                    </p:animScale>
                                    <p:animScale>
                                      <p:cBhvr>
                                        <p:cTn id="24" dur="26">
                                          <p:stCondLst>
                                            <p:cond delay="1808"/>
                                          </p:stCondLst>
                                        </p:cTn>
                                        <p:tgtEl>
                                          <p:spTgt spid="55301"/>
                                        </p:tgtEl>
                                      </p:cBhvr>
                                      <p:to x="100000" y="95000"/>
                                    </p:animScale>
                                    <p:animScale>
                                      <p:cBhvr>
                                        <p:cTn id="25" dur="166" decel="50000">
                                          <p:stCondLst>
                                            <p:cond delay="1834"/>
                                          </p:stCondLst>
                                        </p:cTn>
                                        <p:tgtEl>
                                          <p:spTgt spid="5530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B60F3457-9701-4245-A9A0-70F381C8A3D1}" type="slidenum">
              <a:rPr lang="en-US" altLang="ko-KR" sz="1200" i="0">
                <a:latin typeface="Arial" panose="020B0604020202020204" pitchFamily="34" charset="0"/>
              </a:rPr>
              <a:pPr eaLnBrk="1" hangingPunct="1"/>
              <a:t>28</a:t>
            </a:fld>
            <a:endParaRPr lang="en-US" altLang="ko-KR" sz="1200" i="0">
              <a:latin typeface="Arial" panose="020B0604020202020204" pitchFamily="34" charset="0"/>
            </a:endParaRPr>
          </a:p>
        </p:txBody>
      </p:sp>
      <p:sp>
        <p:nvSpPr>
          <p:cNvPr id="6451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5.10:  </a:t>
            </a:r>
            <a:r>
              <a:rPr lang="en-US" altLang="ko-KR" sz="2000">
                <a:latin typeface="Times-BoldItalic"/>
                <a:ea typeface="굴림" panose="020B0600000101010101" pitchFamily="50" charset="-127"/>
              </a:rPr>
              <a:t>Implementation of BASK</a:t>
            </a:r>
          </a:p>
        </p:txBody>
      </p:sp>
      <p:pic>
        <p:nvPicPr>
          <p:cNvPr id="4"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225" y="2463800"/>
            <a:ext cx="8080375" cy="256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7CC7C11E-5B70-4DF1-81C2-AB7044E74C10}" type="slidenum">
              <a:rPr lang="en-US" altLang="ko-KR" sz="1200" i="0">
                <a:latin typeface="Arial" panose="020B0604020202020204" pitchFamily="34" charset="0"/>
              </a:rPr>
              <a:pPr eaLnBrk="1" hangingPunct="1"/>
              <a:t>29</a:t>
            </a:fld>
            <a:endParaRPr lang="en-US" altLang="ko-KR" sz="1200" i="0">
              <a:latin typeface="Arial" panose="020B0604020202020204" pitchFamily="34" charset="0"/>
            </a:endParaRPr>
          </a:p>
        </p:txBody>
      </p:sp>
      <p:sp>
        <p:nvSpPr>
          <p:cNvPr id="6656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5.11:  </a:t>
            </a:r>
            <a:r>
              <a:rPr lang="en-US" altLang="ko-KR" sz="2000">
                <a:latin typeface="Times-BoldItalic"/>
                <a:ea typeface="굴림" panose="020B0600000101010101" pitchFamily="50" charset="-127"/>
              </a:rPr>
              <a:t>QPSK and its implementation</a:t>
            </a:r>
          </a:p>
        </p:txBody>
      </p:sp>
      <p:pic>
        <p:nvPicPr>
          <p:cNvPr id="66563"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725" y="1143000"/>
            <a:ext cx="7258050" cy="491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a:spLocks noGrp="1"/>
          </p:cNvSpPr>
          <p:nvPr>
            <p:ph type="title"/>
          </p:nvPr>
        </p:nvSpPr>
        <p:spPr/>
        <p:txBody>
          <a:bodyPr/>
          <a:lstStyle/>
          <a:p>
            <a:r>
              <a:rPr lang="en-US" altLang="ko-KR" dirty="0" smtClean="0"/>
              <a:t>Discussion on PSK</a:t>
            </a:r>
            <a:endParaRPr lang="ko-KR" altLang="en-US" dirty="0"/>
          </a:p>
        </p:txBody>
      </p:sp>
      <p:sp>
        <p:nvSpPr>
          <p:cNvPr id="4" name="내용 개체 틀 3"/>
          <p:cNvSpPr>
            <a:spLocks noGrp="1"/>
          </p:cNvSpPr>
          <p:nvPr>
            <p:ph idx="1"/>
          </p:nvPr>
        </p:nvSpPr>
        <p:spPr/>
        <p:txBody>
          <a:bodyPr/>
          <a:lstStyle/>
          <a:p>
            <a:r>
              <a:rPr lang="en-US" altLang="ko-KR" dirty="0" smtClean="0"/>
              <a:t>PSK is more common than ASK or FSK</a:t>
            </a:r>
          </a:p>
          <a:p>
            <a:r>
              <a:rPr lang="en-US" altLang="ko-KR" dirty="0" smtClean="0"/>
              <a:t>But QAM (ASK+PSK) is the dominant method of digital-to-analog </a:t>
            </a:r>
            <a:endParaRPr lang="ko-KR" altLang="en-US" dirty="0"/>
          </a:p>
        </p:txBody>
      </p:sp>
      <p:sp>
        <p:nvSpPr>
          <p:cNvPr id="2" name="슬라이드 번호 개체 틀 1"/>
          <p:cNvSpPr>
            <a:spLocks noGrp="1"/>
          </p:cNvSpPr>
          <p:nvPr>
            <p:ph type="sldNum" sz="quarter" idx="10"/>
          </p:nvPr>
        </p:nvSpPr>
        <p:spPr/>
        <p:txBody>
          <a:bodyPr/>
          <a:lstStyle/>
          <a:p>
            <a:r>
              <a:rPr lang="en-US" altLang="ko-KR" smtClean="0"/>
              <a:t>5.</a:t>
            </a:r>
            <a:fld id="{A61F91AE-D6E4-4335-AD87-C3995F273D1B}" type="slidenum">
              <a:rPr lang="en-US" altLang="ko-KR" smtClean="0"/>
              <a:pPr/>
              <a:t>30</a:t>
            </a:fld>
            <a:endParaRPr lang="en-US" altLang="ko-KR"/>
          </a:p>
        </p:txBody>
      </p:sp>
    </p:spTree>
    <p:extLst>
      <p:ext uri="{BB962C8B-B14F-4D97-AF65-F5344CB8AC3E}">
        <p14:creationId xmlns:p14="http://schemas.microsoft.com/office/powerpoint/2010/main" val="16726117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Text Box 20"/>
          <p:cNvSpPr txBox="1">
            <a:spLocks noChangeArrowheads="1"/>
          </p:cNvSpPr>
          <p:nvPr/>
        </p:nvSpPr>
        <p:spPr bwMode="auto">
          <a:xfrm>
            <a:off x="76200" y="696913"/>
            <a:ext cx="88392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Find the bandwidth for a signal transmitting at 12 Mbps for QPSK. The value of d = 0.</a:t>
            </a:r>
          </a:p>
        </p:txBody>
      </p:sp>
      <p:grpSp>
        <p:nvGrpSpPr>
          <p:cNvPr id="68612" name="Group 23"/>
          <p:cNvGrpSpPr>
            <a:grpSpLocks/>
          </p:cNvGrpSpPr>
          <p:nvPr/>
        </p:nvGrpSpPr>
        <p:grpSpPr bwMode="auto">
          <a:xfrm>
            <a:off x="0" y="0"/>
            <a:ext cx="9144000" cy="609600"/>
            <a:chOff x="0" y="2448"/>
            <a:chExt cx="5760" cy="384"/>
          </a:xfrm>
        </p:grpSpPr>
        <p:sp>
          <p:nvSpPr>
            <p:cNvPr id="68614"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5.7</a:t>
              </a:r>
            </a:p>
          </p:txBody>
        </p:sp>
      </p:grpSp>
      <p:sp>
        <p:nvSpPr>
          <p:cNvPr id="68613" name="Text Box 20"/>
          <p:cNvSpPr txBox="1">
            <a:spLocks noChangeArrowheads="1"/>
          </p:cNvSpPr>
          <p:nvPr/>
        </p:nvSpPr>
        <p:spPr bwMode="auto">
          <a:xfrm>
            <a:off x="76200" y="3544888"/>
            <a:ext cx="8839200" cy="2227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For QPSK, 2 bits are carried by one signal element. This means that r = 2. So the signal rate (baud rate) is S = N × (1/r) = 6 Mbaud. With a value of d = 0, we have B = S = 6 MHz.</a:t>
            </a:r>
          </a:p>
        </p:txBody>
      </p:sp>
      <p:sp>
        <p:nvSpPr>
          <p:cNvPr id="68617"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5.</a:t>
            </a:r>
            <a:fld id="{09DC632D-EAC3-4682-9D20-0B41AC31E1E2}" type="slidenum">
              <a:rPr lang="en-US" altLang="ko-KR" sz="1200" i="0">
                <a:latin typeface="Arial" panose="020B0604020202020204" pitchFamily="34" charset="0"/>
                <a:ea typeface="굴림" panose="020B0600000101010101" pitchFamily="50" charset="-127"/>
              </a:rPr>
              <a:pPr eaLnBrk="1" hangingPunct="1"/>
              <a:t>31</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50FC93E0-01FF-489A-A11E-81BA0CF5B58F}" type="slidenum">
              <a:rPr lang="en-US" altLang="ko-KR" sz="1200" i="0">
                <a:latin typeface="Arial" panose="020B0604020202020204" pitchFamily="34" charset="0"/>
              </a:rPr>
              <a:pPr eaLnBrk="1" hangingPunct="1"/>
              <a:t>32</a:t>
            </a:fld>
            <a:endParaRPr lang="en-US" altLang="ko-KR" sz="1200" i="0">
              <a:latin typeface="Arial" panose="020B0604020202020204" pitchFamily="34" charset="0"/>
            </a:endParaRPr>
          </a:p>
        </p:txBody>
      </p:sp>
      <p:sp>
        <p:nvSpPr>
          <p:cNvPr id="70658"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5.12:  </a:t>
            </a:r>
            <a:r>
              <a:rPr lang="en-US" altLang="ko-KR" sz="2000">
                <a:latin typeface="Times-BoldItalic"/>
                <a:ea typeface="굴림" panose="020B0600000101010101" pitchFamily="50" charset="-127"/>
              </a:rPr>
              <a:t>Concept of a constellation diagram</a:t>
            </a:r>
          </a:p>
        </p:txBody>
      </p:sp>
      <p:pic>
        <p:nvPicPr>
          <p:cNvPr id="5632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4813" y="857250"/>
            <a:ext cx="2770187" cy="341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8800" y="4724400"/>
            <a:ext cx="5287963" cy="144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56324"/>
                                        </p:tgtEl>
                                        <p:attrNameLst>
                                          <p:attrName>style.visibility</p:attrName>
                                        </p:attrNameLst>
                                      </p:cBhvr>
                                      <p:to>
                                        <p:strVal val="visible"/>
                                      </p:to>
                                    </p:set>
                                    <p:anim calcmode="lin" valueType="num">
                                      <p:cBhvr>
                                        <p:cTn id="7" dur="1000" fill="hold"/>
                                        <p:tgtEl>
                                          <p:spTgt spid="56324"/>
                                        </p:tgtEl>
                                        <p:attrNameLst>
                                          <p:attrName>ppt_w</p:attrName>
                                        </p:attrNameLst>
                                      </p:cBhvr>
                                      <p:tavLst>
                                        <p:tav tm="0">
                                          <p:val>
                                            <p:fltVal val="0"/>
                                          </p:val>
                                        </p:tav>
                                        <p:tav tm="100000">
                                          <p:val>
                                            <p:strVal val="#ppt_w"/>
                                          </p:val>
                                        </p:tav>
                                      </p:tavLst>
                                    </p:anim>
                                    <p:anim calcmode="lin" valueType="num">
                                      <p:cBhvr>
                                        <p:cTn id="8" dur="1000" fill="hold"/>
                                        <p:tgtEl>
                                          <p:spTgt spid="56324"/>
                                        </p:tgtEl>
                                        <p:attrNameLst>
                                          <p:attrName>ppt_h</p:attrName>
                                        </p:attrNameLst>
                                      </p:cBhvr>
                                      <p:tavLst>
                                        <p:tav tm="0">
                                          <p:val>
                                            <p:fltVal val="0"/>
                                          </p:val>
                                        </p:tav>
                                        <p:tav tm="100000">
                                          <p:val>
                                            <p:strVal val="#ppt_h"/>
                                          </p:val>
                                        </p:tav>
                                      </p:tavLst>
                                    </p:anim>
                                    <p:anim calcmode="lin" valueType="num">
                                      <p:cBhvr>
                                        <p:cTn id="9" dur="1000" fill="hold"/>
                                        <p:tgtEl>
                                          <p:spTgt spid="56324"/>
                                        </p:tgtEl>
                                        <p:attrNameLst>
                                          <p:attrName>style.rotation</p:attrName>
                                        </p:attrNameLst>
                                      </p:cBhvr>
                                      <p:tavLst>
                                        <p:tav tm="0">
                                          <p:val>
                                            <p:fltVal val="90"/>
                                          </p:val>
                                        </p:tav>
                                        <p:tav tm="100000">
                                          <p:val>
                                            <p:fltVal val="0"/>
                                          </p:val>
                                        </p:tav>
                                      </p:tavLst>
                                    </p:anim>
                                    <p:animEffect transition="in" filter="fade">
                                      <p:cBhvr>
                                        <p:cTn id="10" dur="1000"/>
                                        <p:tgtEl>
                                          <p:spTgt spid="5632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56325"/>
                                        </p:tgtEl>
                                        <p:attrNameLst>
                                          <p:attrName>style.visibility</p:attrName>
                                        </p:attrNameLst>
                                      </p:cBhvr>
                                      <p:to>
                                        <p:strVal val="visible"/>
                                      </p:to>
                                    </p:set>
                                    <p:animEffect transition="in" filter="wipe(left)">
                                      <p:cBhvr>
                                        <p:cTn id="15" dur="500"/>
                                        <p:tgtEl>
                                          <p:spTgt spid="56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Text Box 20"/>
          <p:cNvSpPr txBox="1">
            <a:spLocks noChangeArrowheads="1"/>
          </p:cNvSpPr>
          <p:nvPr/>
        </p:nvSpPr>
        <p:spPr bwMode="auto">
          <a:xfrm>
            <a:off x="76200" y="696913"/>
            <a:ext cx="8839200" cy="94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Show the constellation diagrams for ASK (OOK), BPSK, and QPSK signals.</a:t>
            </a:r>
          </a:p>
        </p:txBody>
      </p:sp>
      <p:grpSp>
        <p:nvGrpSpPr>
          <p:cNvPr id="72708" name="Group 23"/>
          <p:cNvGrpSpPr>
            <a:grpSpLocks/>
          </p:cNvGrpSpPr>
          <p:nvPr/>
        </p:nvGrpSpPr>
        <p:grpSpPr bwMode="auto">
          <a:xfrm>
            <a:off x="0" y="0"/>
            <a:ext cx="9144000" cy="609600"/>
            <a:chOff x="0" y="2448"/>
            <a:chExt cx="5760" cy="384"/>
          </a:xfrm>
        </p:grpSpPr>
        <p:sp>
          <p:nvSpPr>
            <p:cNvPr id="72710" name="Rectangle 22"/>
            <p:cNvSpPr>
              <a:spLocks noChangeArrowheads="1"/>
            </p:cNvSpPr>
            <p:nvPr/>
          </p:nvSpPr>
          <p:spPr bwMode="auto">
            <a:xfrm>
              <a:off x="0" y="2448"/>
              <a:ext cx="5760" cy="384"/>
            </a:xfrm>
            <a:prstGeom prst="rect">
              <a:avLst/>
            </a:prstGeom>
            <a:solidFill>
              <a:srgbClr val="2CB843"/>
            </a:solidFill>
            <a:ln w="9525">
              <a:solidFill>
                <a:srgbClr val="00CC00"/>
              </a:solidFill>
              <a:miter lim="800000"/>
              <a:headEnd/>
              <a:tailEnd/>
            </a:ln>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a:p>
          </p:txBody>
        </p:sp>
        <p:sp>
          <p:nvSpPr>
            <p:cNvPr id="630799" name="Text Box 15"/>
            <p:cNvSpPr txBox="1">
              <a:spLocks noChangeArrowheads="1"/>
            </p:cNvSpPr>
            <p:nvPr/>
          </p:nvSpPr>
          <p:spPr bwMode="auto">
            <a:xfrm>
              <a:off x="0" y="2448"/>
              <a:ext cx="1703" cy="371"/>
            </a:xfrm>
            <a:prstGeom prst="rect">
              <a:avLst/>
            </a:prstGeom>
            <a:solidFill>
              <a:srgbClr val="2CB843"/>
            </a:solidFill>
            <a:ln w="9525">
              <a:solidFill>
                <a:srgbClr val="00CC00"/>
              </a:solidFill>
              <a:miter lim="800000"/>
              <a:headEnd/>
              <a:tailEnd/>
            </a:ln>
            <a:effectLst/>
            <a:extLst/>
          </p:spPr>
          <p:txBody>
            <a:bodyPr wrap="none">
              <a:spAutoFit/>
            </a:bodyPr>
            <a:lstStyle/>
            <a:p>
              <a:pPr eaLnBrk="0" hangingPunct="0">
                <a:defRPr/>
              </a:pPr>
              <a:r>
                <a:rPr lang="en-US" dirty="0">
                  <a:solidFill>
                    <a:schemeClr val="bg1"/>
                  </a:solidFill>
                  <a:latin typeface="+mj-lt"/>
                  <a:ea typeface="Adobe Gothic Std B" pitchFamily="34" charset="-128"/>
                </a:rPr>
                <a:t>Example 5.8</a:t>
              </a:r>
            </a:p>
          </p:txBody>
        </p:sp>
      </p:grpSp>
      <p:sp>
        <p:nvSpPr>
          <p:cNvPr id="72709" name="Text Box 20"/>
          <p:cNvSpPr txBox="1">
            <a:spLocks noChangeArrowheads="1"/>
          </p:cNvSpPr>
          <p:nvPr/>
        </p:nvSpPr>
        <p:spPr bwMode="auto">
          <a:xfrm>
            <a:off x="76200" y="3544888"/>
            <a:ext cx="8839200" cy="1373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i="0">
                <a:solidFill>
                  <a:srgbClr val="FF0000"/>
                </a:solidFill>
                <a:latin typeface="Times New Roman" panose="02020603050405020304" pitchFamily="18" charset="0"/>
                <a:ea typeface="굴림" panose="020B0600000101010101" pitchFamily="50" charset="-127"/>
                <a:cs typeface="Times New Roman" panose="02020603050405020304" pitchFamily="18" charset="0"/>
              </a:rPr>
              <a:t>Solution</a:t>
            </a:r>
          </a:p>
          <a:p>
            <a:pPr algn="just"/>
            <a:r>
              <a:rPr lang="en-US" altLang="ko-KR" sz="2800" b="0" i="0">
                <a:latin typeface="Times New Roman" panose="02020603050405020304" pitchFamily="18" charset="0"/>
                <a:ea typeface="굴림" panose="020B0600000101010101" pitchFamily="50" charset="-127"/>
                <a:cs typeface="Times New Roman" panose="02020603050405020304" pitchFamily="18" charset="0"/>
              </a:rPr>
              <a:t>Figure 5.13 shows the three constellation diagrams. Let us analyze each case separately:</a:t>
            </a:r>
          </a:p>
        </p:txBody>
      </p:sp>
      <p:sp>
        <p:nvSpPr>
          <p:cNvPr id="72713" name="Slide Number Placeholder 1"/>
          <p:cNvSpPr txBox="1">
            <a:spLocks noGrp="1"/>
          </p:cNvSpPr>
          <p:nvPr/>
        </p:nvSpPr>
        <p:spPr bwMode="auto">
          <a:xfrm>
            <a:off x="0" y="64008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ea typeface="굴림" panose="020B0600000101010101" pitchFamily="50" charset="-127"/>
              </a:rPr>
              <a:t>5.</a:t>
            </a:r>
            <a:fld id="{5F570FB8-F5C3-454F-87C8-3F29838B92A2}" type="slidenum">
              <a:rPr lang="en-US" altLang="ko-KR" sz="1200" i="0">
                <a:latin typeface="Arial" panose="020B0604020202020204" pitchFamily="34" charset="0"/>
                <a:ea typeface="굴림" panose="020B0600000101010101" pitchFamily="50" charset="-127"/>
              </a:rPr>
              <a:pPr eaLnBrk="1" hangingPunct="1"/>
              <a:t>33</a:t>
            </a:fld>
            <a:endParaRPr lang="en-US" altLang="ko-KR" sz="1200" i="0">
              <a:latin typeface="Arial" panose="020B0604020202020204" pitchFamily="34" charset="0"/>
              <a:ea typeface="굴림" panose="020B0600000101010101" pitchFamily="50" charset="-127"/>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E89693CA-A69E-4555-946D-B1E1A46C201E}" type="slidenum">
              <a:rPr lang="en-US" altLang="ko-KR" sz="1200" i="0">
                <a:latin typeface="Arial" panose="020B0604020202020204" pitchFamily="34" charset="0"/>
              </a:rPr>
              <a:pPr eaLnBrk="1" hangingPunct="1"/>
              <a:t>34</a:t>
            </a:fld>
            <a:endParaRPr lang="en-US" altLang="ko-KR" sz="1200" i="0">
              <a:latin typeface="Arial" panose="020B0604020202020204" pitchFamily="34" charset="0"/>
            </a:endParaRPr>
          </a:p>
        </p:txBody>
      </p:sp>
      <p:sp>
        <p:nvSpPr>
          <p:cNvPr id="7475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5.13:  </a:t>
            </a:r>
            <a:r>
              <a:rPr lang="en-US" altLang="ko-KR" sz="2000">
                <a:latin typeface="Times-BoldItalic"/>
                <a:ea typeface="굴림" panose="020B0600000101010101" pitchFamily="50" charset="-127"/>
              </a:rPr>
              <a:t>Three constellation diagrams </a:t>
            </a:r>
          </a:p>
        </p:txBody>
      </p:sp>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663" y="2705100"/>
            <a:ext cx="8135937" cy="201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D5872252-E058-401D-9BC9-D2BCAD2430B4}" type="slidenum">
              <a:rPr lang="en-US" altLang="ko-KR" sz="1200" i="0">
                <a:latin typeface="Arial" panose="020B0604020202020204" pitchFamily="34" charset="0"/>
              </a:rPr>
              <a:pPr eaLnBrk="1" hangingPunct="1"/>
              <a:t>35</a:t>
            </a:fld>
            <a:endParaRPr lang="en-US" altLang="ko-KR" sz="1200" i="0">
              <a:latin typeface="Arial" panose="020B0604020202020204" pitchFamily="34" charset="0"/>
            </a:endParaRPr>
          </a:p>
        </p:txBody>
      </p:sp>
      <p:sp>
        <p:nvSpPr>
          <p:cNvPr id="7680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680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680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680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680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680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7680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7931150" cy="641350"/>
          </a:xfrm>
          <a:prstGeom prst="rect">
            <a:avLst/>
          </a:prstGeom>
          <a:noFill/>
          <a:ln>
            <a:noFill/>
          </a:ln>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3600">
                <a:solidFill>
                  <a:schemeClr val="hlink"/>
                </a:solidFill>
                <a:effectLst>
                  <a:outerShdw blurRad="38100" dist="38100" dir="2700000" algn="tl">
                    <a:srgbClr val="C0C0C0"/>
                  </a:outerShdw>
                </a:effectLst>
                <a:latin typeface="Times New Roman" panose="02020603050405020304" pitchFamily="18" charset="0"/>
                <a:ea typeface="굴림" panose="020B0600000101010101" pitchFamily="50" charset="-127"/>
              </a:rPr>
              <a:t>5.5.5  Quadrature Amplitude Modulation</a:t>
            </a:r>
          </a:p>
        </p:txBody>
      </p:sp>
      <p:sp>
        <p:nvSpPr>
          <p:cNvPr id="76810" name="Rectangle 10"/>
          <p:cNvSpPr>
            <a:spLocks noChangeArrowheads="1"/>
          </p:cNvSpPr>
          <p:nvPr/>
        </p:nvSpPr>
        <p:spPr bwMode="auto">
          <a:xfrm>
            <a:off x="381000" y="1293813"/>
            <a:ext cx="7924800" cy="4362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PSK is limited by the ability of the equipment to distinguish small differences in phase. This factor limits its potential bit rate. So far, we have been altering only one of the three characteristics of a sine wave at a time; but what if we alter two? Why not combine ASK and PSK? The idea of using two carriers, one in-phase and the other quadrature, with different amplitude levels for each carrier is the concept behind quadrature amplitude modulation (QAM).</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6E4B6A98-8F03-48ED-B7D8-756651A2DFC8}" type="slidenum">
              <a:rPr lang="en-US" altLang="ko-KR" sz="1200" i="0">
                <a:latin typeface="Arial" panose="020B0604020202020204" pitchFamily="34" charset="0"/>
              </a:rPr>
              <a:pPr eaLnBrk="1" hangingPunct="1"/>
              <a:t>36</a:t>
            </a:fld>
            <a:endParaRPr lang="en-US" altLang="ko-KR" sz="1200" i="0">
              <a:latin typeface="Arial" panose="020B0604020202020204" pitchFamily="34" charset="0"/>
            </a:endParaRPr>
          </a:p>
        </p:txBody>
      </p:sp>
      <p:sp>
        <p:nvSpPr>
          <p:cNvPr id="7885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5.14:  </a:t>
            </a:r>
            <a:r>
              <a:rPr lang="en-US" altLang="ko-KR" sz="2000">
                <a:latin typeface="Times-BoldItalic"/>
                <a:ea typeface="굴림" panose="020B0600000101010101" pitchFamily="50" charset="-127"/>
              </a:rPr>
              <a:t>Constellation diagrams for some QAMs</a:t>
            </a:r>
          </a:p>
        </p:txBody>
      </p:sp>
      <p:pic>
        <p:nvPicPr>
          <p:cNvPr id="5734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219200"/>
            <a:ext cx="4457700"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68738" y="3810000"/>
            <a:ext cx="4457700"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57348"/>
                                        </p:tgtEl>
                                        <p:attrNameLst>
                                          <p:attrName>style.visibility</p:attrName>
                                        </p:attrNameLst>
                                      </p:cBhvr>
                                      <p:to>
                                        <p:strVal val="visible"/>
                                      </p:to>
                                    </p:set>
                                    <p:anim calcmode="lin" valueType="num">
                                      <p:cBhvr>
                                        <p:cTn id="7" dur="1000" fill="hold"/>
                                        <p:tgtEl>
                                          <p:spTgt spid="57348"/>
                                        </p:tgtEl>
                                        <p:attrNameLst>
                                          <p:attrName>ppt_w</p:attrName>
                                        </p:attrNameLst>
                                      </p:cBhvr>
                                      <p:tavLst>
                                        <p:tav tm="0">
                                          <p:val>
                                            <p:fltVal val="0"/>
                                          </p:val>
                                        </p:tav>
                                        <p:tav tm="100000">
                                          <p:val>
                                            <p:strVal val="#ppt_w"/>
                                          </p:val>
                                        </p:tav>
                                      </p:tavLst>
                                    </p:anim>
                                    <p:anim calcmode="lin" valueType="num">
                                      <p:cBhvr>
                                        <p:cTn id="8" dur="1000" fill="hold"/>
                                        <p:tgtEl>
                                          <p:spTgt spid="57348"/>
                                        </p:tgtEl>
                                        <p:attrNameLst>
                                          <p:attrName>ppt_h</p:attrName>
                                        </p:attrNameLst>
                                      </p:cBhvr>
                                      <p:tavLst>
                                        <p:tav tm="0">
                                          <p:val>
                                            <p:fltVal val="0"/>
                                          </p:val>
                                        </p:tav>
                                        <p:tav tm="100000">
                                          <p:val>
                                            <p:strVal val="#ppt_h"/>
                                          </p:val>
                                        </p:tav>
                                      </p:tavLst>
                                    </p:anim>
                                    <p:anim calcmode="lin" valueType="num">
                                      <p:cBhvr>
                                        <p:cTn id="9" dur="1000" fill="hold"/>
                                        <p:tgtEl>
                                          <p:spTgt spid="57348"/>
                                        </p:tgtEl>
                                        <p:attrNameLst>
                                          <p:attrName>style.rotation</p:attrName>
                                        </p:attrNameLst>
                                      </p:cBhvr>
                                      <p:tavLst>
                                        <p:tav tm="0">
                                          <p:val>
                                            <p:fltVal val="90"/>
                                          </p:val>
                                        </p:tav>
                                        <p:tav tm="100000">
                                          <p:val>
                                            <p:fltVal val="0"/>
                                          </p:val>
                                        </p:tav>
                                      </p:tavLst>
                                    </p:anim>
                                    <p:animEffect transition="in" filter="fade">
                                      <p:cBhvr>
                                        <p:cTn id="10" dur="1000"/>
                                        <p:tgtEl>
                                          <p:spTgt spid="57348"/>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57349"/>
                                        </p:tgtEl>
                                        <p:attrNameLst>
                                          <p:attrName>style.visibility</p:attrName>
                                        </p:attrNameLst>
                                      </p:cBhvr>
                                      <p:to>
                                        <p:strVal val="visible"/>
                                      </p:to>
                                    </p:set>
                                    <p:anim calcmode="lin" valueType="num">
                                      <p:cBhvr>
                                        <p:cTn id="15" dur="1000" fill="hold"/>
                                        <p:tgtEl>
                                          <p:spTgt spid="57349"/>
                                        </p:tgtEl>
                                        <p:attrNameLst>
                                          <p:attrName>ppt_w</p:attrName>
                                        </p:attrNameLst>
                                      </p:cBhvr>
                                      <p:tavLst>
                                        <p:tav tm="0">
                                          <p:val>
                                            <p:fltVal val="0"/>
                                          </p:val>
                                        </p:tav>
                                        <p:tav tm="100000">
                                          <p:val>
                                            <p:strVal val="#ppt_w"/>
                                          </p:val>
                                        </p:tav>
                                      </p:tavLst>
                                    </p:anim>
                                    <p:anim calcmode="lin" valueType="num">
                                      <p:cBhvr>
                                        <p:cTn id="16" dur="1000" fill="hold"/>
                                        <p:tgtEl>
                                          <p:spTgt spid="57349"/>
                                        </p:tgtEl>
                                        <p:attrNameLst>
                                          <p:attrName>ppt_h</p:attrName>
                                        </p:attrNameLst>
                                      </p:cBhvr>
                                      <p:tavLst>
                                        <p:tav tm="0">
                                          <p:val>
                                            <p:fltVal val="0"/>
                                          </p:val>
                                        </p:tav>
                                        <p:tav tm="100000">
                                          <p:val>
                                            <p:strVal val="#ppt_h"/>
                                          </p:val>
                                        </p:tav>
                                      </p:tavLst>
                                    </p:anim>
                                    <p:anim calcmode="lin" valueType="num">
                                      <p:cBhvr>
                                        <p:cTn id="17" dur="1000" fill="hold"/>
                                        <p:tgtEl>
                                          <p:spTgt spid="57349"/>
                                        </p:tgtEl>
                                        <p:attrNameLst>
                                          <p:attrName>style.rotation</p:attrName>
                                        </p:attrNameLst>
                                      </p:cBhvr>
                                      <p:tavLst>
                                        <p:tav tm="0">
                                          <p:val>
                                            <p:fltVal val="90"/>
                                          </p:val>
                                        </p:tav>
                                        <p:tav tm="100000">
                                          <p:val>
                                            <p:fltVal val="0"/>
                                          </p:val>
                                        </p:tav>
                                      </p:tavLst>
                                    </p:anim>
                                    <p:animEffect transition="in" filter="fade">
                                      <p:cBhvr>
                                        <p:cTn id="18" dur="1000"/>
                                        <p:tgtEl>
                                          <p:spTgt spid="573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8462D6DD-8AF1-465E-921B-7A7375A78CA4}" type="slidenum">
              <a:rPr lang="en-US" altLang="ko-KR" sz="1200" i="0">
                <a:latin typeface="Arial" panose="020B0604020202020204" pitchFamily="34" charset="0"/>
              </a:rPr>
              <a:pPr eaLnBrk="1" hangingPunct="1"/>
              <a:t>37</a:t>
            </a:fld>
            <a:endParaRPr lang="en-US" altLang="ko-KR" sz="1200" i="0">
              <a:latin typeface="Arial" panose="020B0604020202020204" pitchFamily="34" charset="0"/>
            </a:endParaRPr>
          </a:p>
        </p:txBody>
      </p:sp>
      <p:sp>
        <p:nvSpPr>
          <p:cNvPr id="911362" name="Rectangle 2"/>
          <p:cNvSpPr>
            <a:spLocks noChangeArrowheads="1"/>
          </p:cNvSpPr>
          <p:nvPr/>
        </p:nvSpPr>
        <p:spPr bwMode="auto">
          <a:xfrm>
            <a:off x="0" y="0"/>
            <a:ext cx="9144000" cy="1371600"/>
          </a:xfrm>
          <a:prstGeom prst="rect">
            <a:avLst/>
          </a:prstGeom>
          <a:solidFill>
            <a:srgbClr val="33CCFF"/>
          </a:solidFill>
          <a:ln w="9525">
            <a:solidFill>
              <a:schemeClr val="tx1"/>
            </a:solidFill>
            <a:miter lim="800000"/>
            <a:headEnd/>
            <a:tailEnd/>
          </a:ln>
          <a:effectLst/>
        </p:spPr>
        <p:txBody>
          <a:bodyPr wrap="none" anchor="ctr"/>
          <a:lstStyle/>
          <a:p>
            <a:pPr algn="ctr" eaLnBrk="0" hangingPunct="0">
              <a:defRPr/>
            </a:pPr>
            <a:endParaRPr lang="en-US" i="0" dirty="0">
              <a:effectLst>
                <a:outerShdw blurRad="38100" dist="38100" dir="2700000" algn="tl">
                  <a:srgbClr val="FFFFFF"/>
                </a:outerShdw>
              </a:effectLst>
              <a:latin typeface="Times New Roman" pitchFamily="18" charset="0"/>
            </a:endParaRPr>
          </a:p>
        </p:txBody>
      </p:sp>
      <p:sp>
        <p:nvSpPr>
          <p:cNvPr id="911363" name="Text Box 3"/>
          <p:cNvSpPr txBox="1">
            <a:spLocks noChangeArrowheads="1"/>
          </p:cNvSpPr>
          <p:nvPr/>
        </p:nvSpPr>
        <p:spPr bwMode="auto">
          <a:xfrm>
            <a:off x="228600" y="406400"/>
            <a:ext cx="8313738" cy="1066800"/>
          </a:xfrm>
          <a:prstGeom prst="rect">
            <a:avLst/>
          </a:prstGeom>
          <a:noFill/>
          <a:ln w="9525">
            <a:noFill/>
            <a:miter lim="800000"/>
            <a:headEnd/>
            <a:tailEnd/>
          </a:ln>
          <a:effectLst/>
        </p:spPr>
        <p:txBody>
          <a:bodyPr wrap="none">
            <a:spAutoFit/>
          </a:bodyPr>
          <a:lstStyle/>
          <a:p>
            <a:pPr marL="0" lvl="2" eaLnBrk="0" hangingPunct="0">
              <a:defRPr/>
            </a:pPr>
            <a:r>
              <a:rPr lang="en-US" i="0" dirty="0">
                <a:effectLst>
                  <a:outerShdw blurRad="38100" dist="38100" dir="2700000" algn="tl">
                    <a:srgbClr val="C0C0C0"/>
                  </a:outerShdw>
                </a:effectLst>
                <a:latin typeface="Times" pitchFamily="18" charset="0"/>
              </a:rPr>
              <a:t>5-2   ANALOG-TO-ANALOG CONVERSION</a:t>
            </a:r>
          </a:p>
          <a:p>
            <a:pPr marL="0" lvl="2" eaLnBrk="0" hangingPunct="0">
              <a:defRPr/>
            </a:pPr>
            <a:endParaRPr lang="en-US" i="0" dirty="0">
              <a:effectLst>
                <a:outerShdw blurRad="38100" dist="38100" dir="2700000" algn="tl">
                  <a:srgbClr val="C0C0C0"/>
                </a:outerShdw>
              </a:effectLst>
              <a:latin typeface="Times" pitchFamily="18" charset="0"/>
            </a:endParaRPr>
          </a:p>
        </p:txBody>
      </p:sp>
      <p:sp>
        <p:nvSpPr>
          <p:cNvPr id="80900" name="Text Box 4"/>
          <p:cNvSpPr txBox="1">
            <a:spLocks noChangeArrowheads="1"/>
          </p:cNvSpPr>
          <p:nvPr/>
        </p:nvSpPr>
        <p:spPr bwMode="auto">
          <a:xfrm>
            <a:off x="8229600" y="6400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endParaRPr lang="ko-KR" altLang="ko-KR" sz="1800" i="0">
              <a:latin typeface="Times New Roman" panose="02020603050405020304" pitchFamily="18" charset="0"/>
            </a:endParaRPr>
          </a:p>
        </p:txBody>
      </p:sp>
      <p:sp>
        <p:nvSpPr>
          <p:cNvPr id="80901" name="Rectangle 8"/>
          <p:cNvSpPr>
            <a:spLocks noChangeArrowheads="1"/>
          </p:cNvSpPr>
          <p:nvPr/>
        </p:nvSpPr>
        <p:spPr bwMode="auto">
          <a:xfrm>
            <a:off x="228600" y="1447800"/>
            <a:ext cx="8229600"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a:latin typeface="Times-Roman"/>
                <a:ea typeface="굴림" panose="020B0600000101010101" pitchFamily="50" charset="-127"/>
              </a:rPr>
              <a:t>Analog-to-analog conversion, or analog modulation, is the representation of analog information by an analog signal. One may ask why we need to modulate an analog signal; it is already analog. Modulation is needed if the medium is bandpass in nature or if only a bandpass channel is available to us. Analog-to-analog conversion can be accomplished in three ways: AM FM and PM.</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E1A8E0E4-76FC-4ED7-B572-14375D9A0D26}" type="slidenum">
              <a:rPr lang="en-US" altLang="ko-KR" sz="1200" i="0">
                <a:latin typeface="Arial" panose="020B0604020202020204" pitchFamily="34" charset="0"/>
              </a:rPr>
              <a:pPr eaLnBrk="1" hangingPunct="1"/>
              <a:t>38</a:t>
            </a:fld>
            <a:endParaRPr lang="en-US" altLang="ko-KR" sz="1200" i="0">
              <a:latin typeface="Arial" panose="020B0604020202020204" pitchFamily="34" charset="0"/>
            </a:endParaRPr>
          </a:p>
        </p:txBody>
      </p:sp>
      <p:sp>
        <p:nvSpPr>
          <p:cNvPr id="8294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5.15:  </a:t>
            </a:r>
            <a:r>
              <a:rPr lang="en-US" altLang="ko-KR" sz="2000">
                <a:latin typeface="Times-BoldItalic"/>
                <a:ea typeface="굴림" panose="020B0600000101010101" pitchFamily="50" charset="-127"/>
              </a:rPr>
              <a:t>Types of analog-to-analog modulation</a:t>
            </a:r>
          </a:p>
        </p:txBody>
      </p:sp>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75" y="2486025"/>
            <a:ext cx="8391525"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9F4B0191-CF95-46ED-8FBE-DCFAF89D8C02}" type="slidenum">
              <a:rPr lang="en-US" altLang="ko-KR" sz="1200" i="0">
                <a:latin typeface="Arial" panose="020B0604020202020204" pitchFamily="34" charset="0"/>
              </a:rPr>
              <a:pPr eaLnBrk="1" hangingPunct="1"/>
              <a:t>39</a:t>
            </a:fld>
            <a:endParaRPr lang="en-US" altLang="ko-KR" sz="1200" i="0">
              <a:latin typeface="Arial" panose="020B0604020202020204" pitchFamily="34" charset="0"/>
            </a:endParaRPr>
          </a:p>
        </p:txBody>
      </p:sp>
      <p:sp>
        <p:nvSpPr>
          <p:cNvPr id="84994"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4995"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4996"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4997"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4998"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4999"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5000"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7373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5.2.1  Amplitude Modulation (AM)</a:t>
            </a:r>
          </a:p>
        </p:txBody>
      </p:sp>
      <p:sp>
        <p:nvSpPr>
          <p:cNvPr id="85002" name="Rectangle 10"/>
          <p:cNvSpPr>
            <a:spLocks noChangeArrowheads="1"/>
          </p:cNvSpPr>
          <p:nvPr/>
        </p:nvSpPr>
        <p:spPr bwMode="auto">
          <a:xfrm>
            <a:off x="381000" y="1293813"/>
            <a:ext cx="7924800" cy="5216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In AM transmission, the carrier signal is modulated so that its amplitude varies with the changing amplitudes of the modulating signal. The frequency and phase of the carrier remain the same; only the amplitude changes to follow variations in the information. Figure 5.16 shows how this concept works. The modulating signal is the envelope of the carrier. As Figure 5.16 shows, AM is normally implemented by using a simple multiplier because the amplitude of the carrier signal needs to be changed according to the amplitude of the modulating signal.</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CD9EDD49-6B53-42A8-AD23-2E05721D4F07}" type="slidenum">
              <a:rPr lang="en-US" altLang="ko-KR" sz="1200" i="0">
                <a:latin typeface="Arial" panose="020B0604020202020204" pitchFamily="34" charset="0"/>
              </a:rPr>
              <a:pPr eaLnBrk="1" hangingPunct="1"/>
              <a:t>40</a:t>
            </a:fld>
            <a:endParaRPr lang="en-US" altLang="ko-KR" sz="1200" i="0">
              <a:latin typeface="Arial" panose="020B0604020202020204" pitchFamily="34" charset="0"/>
            </a:endParaRPr>
          </a:p>
        </p:txBody>
      </p:sp>
      <p:sp>
        <p:nvSpPr>
          <p:cNvPr id="87042"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5.16:  </a:t>
            </a:r>
            <a:r>
              <a:rPr lang="en-US" altLang="ko-KR" sz="2000">
                <a:latin typeface="Times-BoldItalic"/>
                <a:ea typeface="굴림" panose="020B0600000101010101" pitchFamily="50" charset="-127"/>
              </a:rPr>
              <a:t>Amplitude modulation</a:t>
            </a:r>
          </a:p>
        </p:txBody>
      </p:sp>
      <p:pic>
        <p:nvPicPr>
          <p:cNvPr id="5939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762000"/>
            <a:ext cx="4419600"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62600" y="3856038"/>
            <a:ext cx="2481263" cy="260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9396"/>
                                        </p:tgtEl>
                                        <p:attrNameLst>
                                          <p:attrName>style.visibility</p:attrName>
                                        </p:attrNameLst>
                                      </p:cBhvr>
                                      <p:to>
                                        <p:strVal val="visible"/>
                                      </p:to>
                                    </p:set>
                                    <p:animEffect transition="in" filter="wipe(left)">
                                      <p:cBhvr>
                                        <p:cTn id="7" dur="500"/>
                                        <p:tgtEl>
                                          <p:spTgt spid="593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6" presetClass="entr" presetSubtype="0" fill="hold" nodeType="clickEffect">
                                  <p:stCondLst>
                                    <p:cond delay="0"/>
                                  </p:stCondLst>
                                  <p:childTnLst>
                                    <p:set>
                                      <p:cBhvr>
                                        <p:cTn id="11" dur="1" fill="hold">
                                          <p:stCondLst>
                                            <p:cond delay="0"/>
                                          </p:stCondLst>
                                        </p:cTn>
                                        <p:tgtEl>
                                          <p:spTgt spid="59397"/>
                                        </p:tgtEl>
                                        <p:attrNameLst>
                                          <p:attrName>style.visibility</p:attrName>
                                        </p:attrNameLst>
                                      </p:cBhvr>
                                      <p:to>
                                        <p:strVal val="visible"/>
                                      </p:to>
                                    </p:set>
                                    <p:animEffect transition="in" filter="wipe(down)">
                                      <p:cBhvr>
                                        <p:cTn id="12" dur="580">
                                          <p:stCondLst>
                                            <p:cond delay="0"/>
                                          </p:stCondLst>
                                        </p:cTn>
                                        <p:tgtEl>
                                          <p:spTgt spid="59397"/>
                                        </p:tgtEl>
                                      </p:cBhvr>
                                    </p:animEffect>
                                    <p:anim calcmode="lin" valueType="num">
                                      <p:cBhvr>
                                        <p:cTn id="13" dur="1822" tmFilter="0,0; 0.14,0.36; 0.43,0.73; 0.71,0.91; 1.0,1.0">
                                          <p:stCondLst>
                                            <p:cond delay="0"/>
                                          </p:stCondLst>
                                        </p:cTn>
                                        <p:tgtEl>
                                          <p:spTgt spid="59397"/>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59397"/>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59397"/>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59397"/>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59397"/>
                                        </p:tgtEl>
                                        <p:attrNameLst>
                                          <p:attrName>ppt_y</p:attrName>
                                        </p:attrNameLst>
                                      </p:cBhvr>
                                      <p:tavLst>
                                        <p:tav tm="0" fmla="#ppt_y-sin(pi*$)/81">
                                          <p:val>
                                            <p:fltVal val="0"/>
                                          </p:val>
                                        </p:tav>
                                        <p:tav tm="100000">
                                          <p:val>
                                            <p:fltVal val="1"/>
                                          </p:val>
                                        </p:tav>
                                      </p:tavLst>
                                    </p:anim>
                                    <p:animScale>
                                      <p:cBhvr>
                                        <p:cTn id="18" dur="26">
                                          <p:stCondLst>
                                            <p:cond delay="650"/>
                                          </p:stCondLst>
                                        </p:cTn>
                                        <p:tgtEl>
                                          <p:spTgt spid="59397"/>
                                        </p:tgtEl>
                                      </p:cBhvr>
                                      <p:to x="100000" y="60000"/>
                                    </p:animScale>
                                    <p:animScale>
                                      <p:cBhvr>
                                        <p:cTn id="19" dur="166" decel="50000">
                                          <p:stCondLst>
                                            <p:cond delay="676"/>
                                          </p:stCondLst>
                                        </p:cTn>
                                        <p:tgtEl>
                                          <p:spTgt spid="59397"/>
                                        </p:tgtEl>
                                      </p:cBhvr>
                                      <p:to x="100000" y="100000"/>
                                    </p:animScale>
                                    <p:animScale>
                                      <p:cBhvr>
                                        <p:cTn id="20" dur="26">
                                          <p:stCondLst>
                                            <p:cond delay="1312"/>
                                          </p:stCondLst>
                                        </p:cTn>
                                        <p:tgtEl>
                                          <p:spTgt spid="59397"/>
                                        </p:tgtEl>
                                      </p:cBhvr>
                                      <p:to x="100000" y="80000"/>
                                    </p:animScale>
                                    <p:animScale>
                                      <p:cBhvr>
                                        <p:cTn id="21" dur="166" decel="50000">
                                          <p:stCondLst>
                                            <p:cond delay="1338"/>
                                          </p:stCondLst>
                                        </p:cTn>
                                        <p:tgtEl>
                                          <p:spTgt spid="59397"/>
                                        </p:tgtEl>
                                      </p:cBhvr>
                                      <p:to x="100000" y="100000"/>
                                    </p:animScale>
                                    <p:animScale>
                                      <p:cBhvr>
                                        <p:cTn id="22" dur="26">
                                          <p:stCondLst>
                                            <p:cond delay="1642"/>
                                          </p:stCondLst>
                                        </p:cTn>
                                        <p:tgtEl>
                                          <p:spTgt spid="59397"/>
                                        </p:tgtEl>
                                      </p:cBhvr>
                                      <p:to x="100000" y="90000"/>
                                    </p:animScale>
                                    <p:animScale>
                                      <p:cBhvr>
                                        <p:cTn id="23" dur="166" decel="50000">
                                          <p:stCondLst>
                                            <p:cond delay="1668"/>
                                          </p:stCondLst>
                                        </p:cTn>
                                        <p:tgtEl>
                                          <p:spTgt spid="59397"/>
                                        </p:tgtEl>
                                      </p:cBhvr>
                                      <p:to x="100000" y="100000"/>
                                    </p:animScale>
                                    <p:animScale>
                                      <p:cBhvr>
                                        <p:cTn id="24" dur="26">
                                          <p:stCondLst>
                                            <p:cond delay="1808"/>
                                          </p:stCondLst>
                                        </p:cTn>
                                        <p:tgtEl>
                                          <p:spTgt spid="59397"/>
                                        </p:tgtEl>
                                      </p:cBhvr>
                                      <p:to x="100000" y="95000"/>
                                    </p:animScale>
                                    <p:animScale>
                                      <p:cBhvr>
                                        <p:cTn id="25" dur="166" decel="50000">
                                          <p:stCondLst>
                                            <p:cond delay="1834"/>
                                          </p:stCondLst>
                                        </p:cTn>
                                        <p:tgtEl>
                                          <p:spTgt spid="5939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93971A7E-88F1-4331-9C6C-25E709980656}" type="slidenum">
              <a:rPr lang="en-US" altLang="ko-KR" sz="1200" i="0">
                <a:latin typeface="Arial" panose="020B0604020202020204" pitchFamily="34" charset="0"/>
              </a:rPr>
              <a:pPr eaLnBrk="1" hangingPunct="1"/>
              <a:t>41</a:t>
            </a:fld>
            <a:endParaRPr lang="en-US" altLang="ko-KR" sz="1200" i="0">
              <a:latin typeface="Arial" panose="020B0604020202020204" pitchFamily="34" charset="0"/>
            </a:endParaRPr>
          </a:p>
        </p:txBody>
      </p:sp>
      <p:sp>
        <p:nvSpPr>
          <p:cNvPr id="8909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5.17:  </a:t>
            </a:r>
            <a:r>
              <a:rPr lang="en-US" altLang="ko-KR" sz="2000">
                <a:latin typeface="Times-BoldItalic"/>
                <a:ea typeface="굴림" panose="020B0600000101010101" pitchFamily="50" charset="-127"/>
              </a:rPr>
              <a:t>AM band allocation</a:t>
            </a:r>
          </a:p>
        </p:txBody>
      </p:sp>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246438"/>
            <a:ext cx="6919913" cy="109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B88421D0-3F22-420B-9B17-B5BAD16D1407}" type="slidenum">
              <a:rPr lang="en-US" altLang="ko-KR" sz="1200" i="0">
                <a:latin typeface="Arial" panose="020B0604020202020204" pitchFamily="34" charset="0"/>
              </a:rPr>
              <a:pPr eaLnBrk="1" hangingPunct="1"/>
              <a:t>42</a:t>
            </a:fld>
            <a:endParaRPr lang="en-US" altLang="ko-KR" sz="1200" i="0">
              <a:latin typeface="Arial" panose="020B0604020202020204" pitchFamily="34" charset="0"/>
            </a:endParaRPr>
          </a:p>
        </p:txBody>
      </p:sp>
      <p:sp>
        <p:nvSpPr>
          <p:cNvPr id="91138"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1139"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1140"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1141"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1142"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1143"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1144"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68135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5.2.2  Frequency Modulation (FM)</a:t>
            </a:r>
          </a:p>
        </p:txBody>
      </p:sp>
      <p:sp>
        <p:nvSpPr>
          <p:cNvPr id="91146" name="Rectangle 10"/>
          <p:cNvSpPr>
            <a:spLocks noChangeArrowheads="1"/>
          </p:cNvSpPr>
          <p:nvPr/>
        </p:nvSpPr>
        <p:spPr bwMode="auto">
          <a:xfrm>
            <a:off x="381000" y="1293813"/>
            <a:ext cx="7924800" cy="39354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In FM transmission, the frequency of the carrier signal is modulated to follow the changing voltage level (amplitude) of the modulating signal. The peak amplitude and phase of the carrier signal remain constant, but as the amplitude of the information signal changes, the frequency of the carrier changes correspondingly. Figure 5.18 shows the relationships of the modulating signal, the carrier signal, and the resultant FM signal.</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5DADAE7C-97A1-4D75-A605-EFA788A26A08}" type="slidenum">
              <a:rPr lang="en-US" altLang="ko-KR" sz="1200" i="0">
                <a:latin typeface="Arial" panose="020B0604020202020204" pitchFamily="34" charset="0"/>
              </a:rPr>
              <a:pPr eaLnBrk="1" hangingPunct="1"/>
              <a:t>43</a:t>
            </a:fld>
            <a:endParaRPr lang="en-US" altLang="ko-KR" sz="1200" i="0">
              <a:latin typeface="Arial" panose="020B0604020202020204" pitchFamily="34" charset="0"/>
            </a:endParaRPr>
          </a:p>
        </p:txBody>
      </p:sp>
      <p:sp>
        <p:nvSpPr>
          <p:cNvPr id="93186"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5.18:  </a:t>
            </a:r>
            <a:r>
              <a:rPr lang="en-US" altLang="ko-KR" sz="2000">
                <a:latin typeface="Times-BoldItalic"/>
                <a:ea typeface="굴림" panose="020B0600000101010101" pitchFamily="50" charset="-127"/>
              </a:rPr>
              <a:t>Frequency modulation</a:t>
            </a:r>
          </a:p>
        </p:txBody>
      </p:sp>
      <p:pic>
        <p:nvPicPr>
          <p:cNvPr id="604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1975" y="912813"/>
            <a:ext cx="5153025" cy="358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1"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72188" y="4267200"/>
            <a:ext cx="2428875" cy="21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0420"/>
                                        </p:tgtEl>
                                        <p:attrNameLst>
                                          <p:attrName>style.visibility</p:attrName>
                                        </p:attrNameLst>
                                      </p:cBhvr>
                                      <p:to>
                                        <p:strVal val="visible"/>
                                      </p:to>
                                    </p:set>
                                    <p:animEffect transition="in" filter="wipe(left)">
                                      <p:cBhvr>
                                        <p:cTn id="7" dur="500"/>
                                        <p:tgtEl>
                                          <p:spTgt spid="604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6" presetClass="entr" presetSubtype="0" fill="hold" nodeType="clickEffect">
                                  <p:stCondLst>
                                    <p:cond delay="0"/>
                                  </p:stCondLst>
                                  <p:childTnLst>
                                    <p:set>
                                      <p:cBhvr>
                                        <p:cTn id="11" dur="1" fill="hold">
                                          <p:stCondLst>
                                            <p:cond delay="0"/>
                                          </p:stCondLst>
                                        </p:cTn>
                                        <p:tgtEl>
                                          <p:spTgt spid="60421"/>
                                        </p:tgtEl>
                                        <p:attrNameLst>
                                          <p:attrName>style.visibility</p:attrName>
                                        </p:attrNameLst>
                                      </p:cBhvr>
                                      <p:to>
                                        <p:strVal val="visible"/>
                                      </p:to>
                                    </p:set>
                                    <p:animEffect transition="in" filter="wipe(down)">
                                      <p:cBhvr>
                                        <p:cTn id="12" dur="580">
                                          <p:stCondLst>
                                            <p:cond delay="0"/>
                                          </p:stCondLst>
                                        </p:cTn>
                                        <p:tgtEl>
                                          <p:spTgt spid="60421"/>
                                        </p:tgtEl>
                                      </p:cBhvr>
                                    </p:animEffect>
                                    <p:anim calcmode="lin" valueType="num">
                                      <p:cBhvr>
                                        <p:cTn id="13" dur="1822" tmFilter="0,0; 0.14,0.36; 0.43,0.73; 0.71,0.91; 1.0,1.0">
                                          <p:stCondLst>
                                            <p:cond delay="0"/>
                                          </p:stCondLst>
                                        </p:cTn>
                                        <p:tgtEl>
                                          <p:spTgt spid="60421"/>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60421"/>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60421"/>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60421"/>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60421"/>
                                        </p:tgtEl>
                                        <p:attrNameLst>
                                          <p:attrName>ppt_y</p:attrName>
                                        </p:attrNameLst>
                                      </p:cBhvr>
                                      <p:tavLst>
                                        <p:tav tm="0" fmla="#ppt_y-sin(pi*$)/81">
                                          <p:val>
                                            <p:fltVal val="0"/>
                                          </p:val>
                                        </p:tav>
                                        <p:tav tm="100000">
                                          <p:val>
                                            <p:fltVal val="1"/>
                                          </p:val>
                                        </p:tav>
                                      </p:tavLst>
                                    </p:anim>
                                    <p:animScale>
                                      <p:cBhvr>
                                        <p:cTn id="18" dur="26">
                                          <p:stCondLst>
                                            <p:cond delay="650"/>
                                          </p:stCondLst>
                                        </p:cTn>
                                        <p:tgtEl>
                                          <p:spTgt spid="60421"/>
                                        </p:tgtEl>
                                      </p:cBhvr>
                                      <p:to x="100000" y="60000"/>
                                    </p:animScale>
                                    <p:animScale>
                                      <p:cBhvr>
                                        <p:cTn id="19" dur="166" decel="50000">
                                          <p:stCondLst>
                                            <p:cond delay="676"/>
                                          </p:stCondLst>
                                        </p:cTn>
                                        <p:tgtEl>
                                          <p:spTgt spid="60421"/>
                                        </p:tgtEl>
                                      </p:cBhvr>
                                      <p:to x="100000" y="100000"/>
                                    </p:animScale>
                                    <p:animScale>
                                      <p:cBhvr>
                                        <p:cTn id="20" dur="26">
                                          <p:stCondLst>
                                            <p:cond delay="1312"/>
                                          </p:stCondLst>
                                        </p:cTn>
                                        <p:tgtEl>
                                          <p:spTgt spid="60421"/>
                                        </p:tgtEl>
                                      </p:cBhvr>
                                      <p:to x="100000" y="80000"/>
                                    </p:animScale>
                                    <p:animScale>
                                      <p:cBhvr>
                                        <p:cTn id="21" dur="166" decel="50000">
                                          <p:stCondLst>
                                            <p:cond delay="1338"/>
                                          </p:stCondLst>
                                        </p:cTn>
                                        <p:tgtEl>
                                          <p:spTgt spid="60421"/>
                                        </p:tgtEl>
                                      </p:cBhvr>
                                      <p:to x="100000" y="100000"/>
                                    </p:animScale>
                                    <p:animScale>
                                      <p:cBhvr>
                                        <p:cTn id="22" dur="26">
                                          <p:stCondLst>
                                            <p:cond delay="1642"/>
                                          </p:stCondLst>
                                        </p:cTn>
                                        <p:tgtEl>
                                          <p:spTgt spid="60421"/>
                                        </p:tgtEl>
                                      </p:cBhvr>
                                      <p:to x="100000" y="90000"/>
                                    </p:animScale>
                                    <p:animScale>
                                      <p:cBhvr>
                                        <p:cTn id="23" dur="166" decel="50000">
                                          <p:stCondLst>
                                            <p:cond delay="1668"/>
                                          </p:stCondLst>
                                        </p:cTn>
                                        <p:tgtEl>
                                          <p:spTgt spid="60421"/>
                                        </p:tgtEl>
                                      </p:cBhvr>
                                      <p:to x="100000" y="100000"/>
                                    </p:animScale>
                                    <p:animScale>
                                      <p:cBhvr>
                                        <p:cTn id="24" dur="26">
                                          <p:stCondLst>
                                            <p:cond delay="1808"/>
                                          </p:stCondLst>
                                        </p:cTn>
                                        <p:tgtEl>
                                          <p:spTgt spid="60421"/>
                                        </p:tgtEl>
                                      </p:cBhvr>
                                      <p:to x="100000" y="95000"/>
                                    </p:animScale>
                                    <p:animScale>
                                      <p:cBhvr>
                                        <p:cTn id="25" dur="166" decel="50000">
                                          <p:stCondLst>
                                            <p:cond delay="1834"/>
                                          </p:stCondLst>
                                        </p:cTn>
                                        <p:tgtEl>
                                          <p:spTgt spid="6042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7FA6F5FE-5D31-4137-A5CF-A438CBF8E2B9}" type="slidenum">
              <a:rPr lang="en-US" altLang="ko-KR" sz="1200" i="0">
                <a:latin typeface="Arial" panose="020B0604020202020204" pitchFamily="34" charset="0"/>
              </a:rPr>
              <a:pPr eaLnBrk="1" hangingPunct="1"/>
              <a:t>44</a:t>
            </a:fld>
            <a:endParaRPr lang="en-US" altLang="ko-KR" sz="1200" i="0">
              <a:latin typeface="Arial" panose="020B0604020202020204" pitchFamily="34" charset="0"/>
            </a:endParaRPr>
          </a:p>
        </p:txBody>
      </p:sp>
      <p:sp>
        <p:nvSpPr>
          <p:cNvPr id="95234"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5.19:  </a:t>
            </a:r>
            <a:r>
              <a:rPr lang="en-US" altLang="ko-KR" sz="2000">
                <a:latin typeface="Times-BoldItalic"/>
                <a:ea typeface="굴림" panose="020B0600000101010101" pitchFamily="50" charset="-127"/>
              </a:rPr>
              <a:t>FM band allocation</a:t>
            </a:r>
          </a:p>
        </p:txBody>
      </p:sp>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246438"/>
            <a:ext cx="6919913" cy="109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D43A4CC1-EE9A-408E-99E3-0E9255C9D61A}" type="slidenum">
              <a:rPr lang="en-US" altLang="ko-KR" sz="1200" i="0">
                <a:latin typeface="Arial" panose="020B0604020202020204" pitchFamily="34" charset="0"/>
              </a:rPr>
              <a:pPr eaLnBrk="1" hangingPunct="1"/>
              <a:t>45</a:t>
            </a:fld>
            <a:endParaRPr lang="en-US" altLang="ko-KR" sz="1200" i="0">
              <a:latin typeface="Arial" panose="020B0604020202020204" pitchFamily="34" charset="0"/>
            </a:endParaRPr>
          </a:p>
        </p:txBody>
      </p:sp>
      <p:sp>
        <p:nvSpPr>
          <p:cNvPr id="97282" name="Rectangle 2"/>
          <p:cNvSpPr>
            <a:spLocks noChangeArrowheads="1"/>
          </p:cNvSpPr>
          <p:nvPr/>
        </p:nvSpPr>
        <p:spPr bwMode="ltGray">
          <a:xfrm>
            <a:off x="366713" y="107950"/>
            <a:ext cx="438150" cy="474663"/>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7283" name="Rectangle 3"/>
          <p:cNvSpPr>
            <a:spLocks noChangeArrowheads="1"/>
          </p:cNvSpPr>
          <p:nvPr/>
        </p:nvSpPr>
        <p:spPr bwMode="ltGray">
          <a:xfrm>
            <a:off x="749300" y="107950"/>
            <a:ext cx="328613" cy="474663"/>
          </a:xfrm>
          <a:prstGeom prst="rect">
            <a:avLst/>
          </a:prstGeom>
          <a:gradFill rotWithShape="0">
            <a:gsLst>
              <a:gs pos="0">
                <a:schemeClr val="accent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7284" name="Rectangle 4"/>
          <p:cNvSpPr>
            <a:spLocks noChangeArrowheads="1"/>
          </p:cNvSpPr>
          <p:nvPr/>
        </p:nvSpPr>
        <p:spPr bwMode="ltGray">
          <a:xfrm>
            <a:off x="490538" y="530225"/>
            <a:ext cx="422275" cy="474663"/>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7285" name="Rectangle 5"/>
          <p:cNvSpPr>
            <a:spLocks noChangeArrowheads="1"/>
          </p:cNvSpPr>
          <p:nvPr/>
        </p:nvSpPr>
        <p:spPr bwMode="ltGray">
          <a:xfrm>
            <a:off x="860425" y="530225"/>
            <a:ext cx="368300" cy="474663"/>
          </a:xfrm>
          <a:prstGeom prst="rect">
            <a:avLst/>
          </a:prstGeom>
          <a:gradFill rotWithShape="0">
            <a:gsLst>
              <a:gs pos="0">
                <a:schemeClr val="folHlink"/>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7286" name="Rectangle 6"/>
          <p:cNvSpPr>
            <a:spLocks noChangeArrowheads="1"/>
          </p:cNvSpPr>
          <p:nvPr/>
        </p:nvSpPr>
        <p:spPr bwMode="ltGray">
          <a:xfrm>
            <a:off x="76200" y="457200"/>
            <a:ext cx="560388" cy="422275"/>
          </a:xfrm>
          <a:prstGeom prst="rect">
            <a:avLst/>
          </a:prstGeom>
          <a:gradFill rotWithShape="0">
            <a:gsLst>
              <a:gs pos="0">
                <a:schemeClr val="bg1"/>
              </a:gs>
              <a:gs pos="100000">
                <a:schemeClr val="hlink"/>
              </a:gs>
            </a:gsLst>
            <a:lin ang="189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7287" name="Rectangle 7"/>
          <p:cNvSpPr>
            <a:spLocks noChangeArrowheads="1"/>
          </p:cNvSpPr>
          <p:nvPr/>
        </p:nvSpPr>
        <p:spPr bwMode="gray">
          <a:xfrm>
            <a:off x="711200" y="0"/>
            <a:ext cx="31750" cy="1052513"/>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97288" name="Rectangle 8"/>
          <p:cNvSpPr>
            <a:spLocks noChangeArrowheads="1"/>
          </p:cNvSpPr>
          <p:nvPr/>
        </p:nvSpPr>
        <p:spPr bwMode="gray">
          <a:xfrm>
            <a:off x="442913" y="533400"/>
            <a:ext cx="8226425" cy="31750"/>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ctr" eaLnBrk="1" hangingPunct="1"/>
            <a:endParaRPr kumimoji="1" lang="ko-KR" altLang="ko-KR" sz="2400" b="0" i="0">
              <a:latin typeface="Tahoma" panose="020B0604030504040204" pitchFamily="34" charset="0"/>
            </a:endParaRPr>
          </a:p>
        </p:txBody>
      </p:sp>
      <p:sp>
        <p:nvSpPr>
          <p:cNvPr id="8202" name="Text Box 9"/>
          <p:cNvSpPr txBox="1">
            <a:spLocks noChangeArrowheads="1"/>
          </p:cNvSpPr>
          <p:nvPr/>
        </p:nvSpPr>
        <p:spPr bwMode="auto">
          <a:xfrm>
            <a:off x="1143000" y="0"/>
            <a:ext cx="5899150" cy="641350"/>
          </a:xfrm>
          <a:prstGeom prst="rect">
            <a:avLst/>
          </a:prstGeom>
          <a:noFill/>
          <a:ln>
            <a:noFill/>
          </a:ln>
          <a:extLst/>
        </p:spPr>
        <p:txBody>
          <a:bodyPr wrap="none">
            <a:spAutoFit/>
          </a:bodyPr>
          <a:lstStyle>
            <a:lvl1pPr>
              <a:defRPr sz="3200" b="1" i="1">
                <a:solidFill>
                  <a:schemeClr val="tx1"/>
                </a:solidFill>
                <a:latin typeface="Baby Kruffy" pitchFamily="2" charset="0"/>
              </a:defRPr>
            </a:lvl1pPr>
            <a:lvl2pPr marL="742950" indent="-285750">
              <a:defRPr sz="3200" b="1" i="1">
                <a:solidFill>
                  <a:schemeClr val="tx1"/>
                </a:solidFill>
                <a:latin typeface="Baby Kruffy" pitchFamily="2" charset="0"/>
              </a:defRPr>
            </a:lvl2pPr>
            <a:lvl3pPr marL="1143000" indent="-228600">
              <a:defRPr sz="3200" b="1" i="1">
                <a:solidFill>
                  <a:schemeClr val="tx1"/>
                </a:solidFill>
                <a:latin typeface="Baby Kruffy" pitchFamily="2" charset="0"/>
              </a:defRPr>
            </a:lvl3pPr>
            <a:lvl4pPr marL="1600200" indent="-228600">
              <a:defRPr sz="3200" b="1" i="1">
                <a:solidFill>
                  <a:schemeClr val="tx1"/>
                </a:solidFill>
                <a:latin typeface="Baby Kruffy" pitchFamily="2" charset="0"/>
              </a:defRPr>
            </a:lvl4pPr>
            <a:lvl5pPr marL="2057400" indent="-228600">
              <a:defRPr sz="3200" b="1" i="1">
                <a:solidFill>
                  <a:schemeClr val="tx1"/>
                </a:solidFill>
                <a:latin typeface="Baby Kruffy" pitchFamily="2" charset="0"/>
              </a:defRPr>
            </a:lvl5pPr>
            <a:lvl6pPr marL="2514600" indent="-228600" eaLnBrk="0" fontAlgn="base" hangingPunct="0">
              <a:spcBef>
                <a:spcPct val="0"/>
              </a:spcBef>
              <a:spcAft>
                <a:spcPct val="0"/>
              </a:spcAft>
              <a:defRPr sz="3200" b="1" i="1">
                <a:solidFill>
                  <a:schemeClr val="tx1"/>
                </a:solidFill>
                <a:latin typeface="Baby Kruffy" pitchFamily="2" charset="0"/>
              </a:defRPr>
            </a:lvl6pPr>
            <a:lvl7pPr marL="2971800" indent="-228600" eaLnBrk="0" fontAlgn="base" hangingPunct="0">
              <a:spcBef>
                <a:spcPct val="0"/>
              </a:spcBef>
              <a:spcAft>
                <a:spcPct val="0"/>
              </a:spcAft>
              <a:defRPr sz="3200" b="1" i="1">
                <a:solidFill>
                  <a:schemeClr val="tx1"/>
                </a:solidFill>
                <a:latin typeface="Baby Kruffy" pitchFamily="2" charset="0"/>
              </a:defRPr>
            </a:lvl7pPr>
            <a:lvl8pPr marL="3429000" indent="-228600" eaLnBrk="0" fontAlgn="base" hangingPunct="0">
              <a:spcBef>
                <a:spcPct val="0"/>
              </a:spcBef>
              <a:spcAft>
                <a:spcPct val="0"/>
              </a:spcAft>
              <a:defRPr sz="3200" b="1" i="1">
                <a:solidFill>
                  <a:schemeClr val="tx1"/>
                </a:solidFill>
                <a:latin typeface="Baby Kruffy" pitchFamily="2" charset="0"/>
              </a:defRPr>
            </a:lvl8pPr>
            <a:lvl9pPr marL="3886200" indent="-228600" eaLnBrk="0" fontAlgn="base" hangingPunct="0">
              <a:spcBef>
                <a:spcPct val="0"/>
              </a:spcBef>
              <a:spcAft>
                <a:spcPct val="0"/>
              </a:spcAft>
              <a:defRPr sz="3200" b="1" i="1">
                <a:solidFill>
                  <a:schemeClr val="tx1"/>
                </a:solidFill>
                <a:latin typeface="Baby Kruffy" pitchFamily="2" charset="0"/>
              </a:defRPr>
            </a:lvl9pPr>
          </a:lstStyle>
          <a:p>
            <a:pPr eaLnBrk="0" hangingPunct="0">
              <a:defRPr/>
            </a:pPr>
            <a:r>
              <a:rPr lang="en-US" sz="3600" dirty="0">
                <a:solidFill>
                  <a:schemeClr val="hlink"/>
                </a:solidFill>
                <a:effectLst>
                  <a:outerShdw blurRad="38100" dist="38100" dir="2700000" algn="tl">
                    <a:srgbClr val="000000">
                      <a:alpha val="43137"/>
                    </a:srgbClr>
                  </a:outerShdw>
                </a:effectLst>
                <a:latin typeface="Times New Roman" pitchFamily="18" charset="0"/>
              </a:rPr>
              <a:t>5.2.3  Phase Modulation (PM)</a:t>
            </a:r>
          </a:p>
        </p:txBody>
      </p:sp>
      <p:sp>
        <p:nvSpPr>
          <p:cNvPr id="97290" name="Rectangle 10"/>
          <p:cNvSpPr>
            <a:spLocks noChangeArrowheads="1"/>
          </p:cNvSpPr>
          <p:nvPr/>
        </p:nvSpPr>
        <p:spPr bwMode="auto">
          <a:xfrm>
            <a:off x="381000" y="1293813"/>
            <a:ext cx="7924800" cy="30813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algn="just"/>
            <a:r>
              <a:rPr lang="en-US" altLang="ko-KR" sz="2800">
                <a:latin typeface="Times New Roman" panose="02020603050405020304" pitchFamily="18" charset="0"/>
                <a:ea typeface="굴림" panose="020B0600000101010101" pitchFamily="50" charset="-127"/>
              </a:rPr>
              <a:t>In PM transmission, the phase of the carrier signal is modulated to follow the changing voltage level (amplitude) of the modulating signal. The peak amplitude and frequency of the carrier signal remain constant, but as the amplitude of the information signal changes, the phase of the carrier changes correspondingly.</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Number Placeholder 1"/>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pPr eaLnBrk="1" hangingPunct="1"/>
            <a:r>
              <a:rPr lang="en-US" altLang="ko-KR" sz="1200" i="0">
                <a:latin typeface="Arial" panose="020B0604020202020204" pitchFamily="34" charset="0"/>
              </a:rPr>
              <a:t>5.</a:t>
            </a:r>
            <a:fld id="{6898F183-B08F-4CEC-8605-BA2FABA651E2}" type="slidenum">
              <a:rPr lang="en-US" altLang="ko-KR" sz="1200" i="0">
                <a:latin typeface="Arial" panose="020B0604020202020204" pitchFamily="34" charset="0"/>
              </a:rPr>
              <a:pPr eaLnBrk="1" hangingPunct="1"/>
              <a:t>46</a:t>
            </a:fld>
            <a:endParaRPr lang="en-US" altLang="ko-KR" sz="1200" i="0">
              <a:latin typeface="Arial" panose="020B0604020202020204" pitchFamily="34" charset="0"/>
            </a:endParaRPr>
          </a:p>
        </p:txBody>
      </p:sp>
      <p:sp>
        <p:nvSpPr>
          <p:cNvPr id="99330" name="Rectangle 14"/>
          <p:cNvSpPr>
            <a:spLocks noChangeArrowheads="1"/>
          </p:cNvSpPr>
          <p:nvPr/>
        </p:nvSpPr>
        <p:spPr bwMode="auto">
          <a:xfrm>
            <a:off x="152400" y="133350"/>
            <a:ext cx="81534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sz="3200" b="1" i="1">
                <a:solidFill>
                  <a:schemeClr val="tx1"/>
                </a:solidFill>
                <a:latin typeface="Baby Kruffy"/>
              </a:defRPr>
            </a:lvl1pPr>
            <a:lvl2pPr marL="742950" indent="-285750" eaLnBrk="0" hangingPunct="0">
              <a:defRPr sz="3200" b="1" i="1">
                <a:solidFill>
                  <a:schemeClr val="tx1"/>
                </a:solidFill>
                <a:latin typeface="Baby Kruffy"/>
              </a:defRPr>
            </a:lvl2pPr>
            <a:lvl3pPr marL="1143000" indent="-228600" eaLnBrk="0" hangingPunct="0">
              <a:defRPr sz="3200" b="1" i="1">
                <a:solidFill>
                  <a:schemeClr val="tx1"/>
                </a:solidFill>
                <a:latin typeface="Baby Kruffy"/>
              </a:defRPr>
            </a:lvl3pPr>
            <a:lvl4pPr marL="1600200" indent="-228600" eaLnBrk="0" hangingPunct="0">
              <a:defRPr sz="3200" b="1" i="1">
                <a:solidFill>
                  <a:schemeClr val="tx1"/>
                </a:solidFill>
                <a:latin typeface="Baby Kruffy"/>
              </a:defRPr>
            </a:lvl4pPr>
            <a:lvl5pPr marL="2057400" indent="-228600" eaLnBrk="0" hangingPunct="0">
              <a:defRPr sz="3200" b="1" i="1">
                <a:solidFill>
                  <a:schemeClr val="tx1"/>
                </a:solidFill>
                <a:latin typeface="Baby Kruffy"/>
              </a:defRPr>
            </a:lvl5pPr>
            <a:lvl6pPr marL="2514600" indent="-228600" eaLnBrk="0" fontAlgn="base" hangingPunct="0">
              <a:spcBef>
                <a:spcPct val="0"/>
              </a:spcBef>
              <a:spcAft>
                <a:spcPct val="0"/>
              </a:spcAft>
              <a:defRPr sz="3200" b="1" i="1">
                <a:solidFill>
                  <a:schemeClr val="tx1"/>
                </a:solidFill>
                <a:latin typeface="Baby Kruffy"/>
              </a:defRPr>
            </a:lvl6pPr>
            <a:lvl7pPr marL="2971800" indent="-228600" eaLnBrk="0" fontAlgn="base" hangingPunct="0">
              <a:spcBef>
                <a:spcPct val="0"/>
              </a:spcBef>
              <a:spcAft>
                <a:spcPct val="0"/>
              </a:spcAft>
              <a:defRPr sz="3200" b="1" i="1">
                <a:solidFill>
                  <a:schemeClr val="tx1"/>
                </a:solidFill>
                <a:latin typeface="Baby Kruffy"/>
              </a:defRPr>
            </a:lvl7pPr>
            <a:lvl8pPr marL="3429000" indent="-228600" eaLnBrk="0" fontAlgn="base" hangingPunct="0">
              <a:spcBef>
                <a:spcPct val="0"/>
              </a:spcBef>
              <a:spcAft>
                <a:spcPct val="0"/>
              </a:spcAft>
              <a:defRPr sz="3200" b="1" i="1">
                <a:solidFill>
                  <a:schemeClr val="tx1"/>
                </a:solidFill>
                <a:latin typeface="Baby Kruffy"/>
              </a:defRPr>
            </a:lvl8pPr>
            <a:lvl9pPr marL="3886200" indent="-228600" eaLnBrk="0" fontAlgn="base" hangingPunct="0">
              <a:spcBef>
                <a:spcPct val="0"/>
              </a:spcBef>
              <a:spcAft>
                <a:spcPct val="0"/>
              </a:spcAft>
              <a:defRPr sz="3200" b="1" i="1">
                <a:solidFill>
                  <a:schemeClr val="tx1"/>
                </a:solidFill>
                <a:latin typeface="Baby Kruffy"/>
              </a:defRPr>
            </a:lvl9pPr>
          </a:lstStyle>
          <a:p>
            <a:r>
              <a:rPr lang="en-US" altLang="ko-KR" sz="2000">
                <a:solidFill>
                  <a:srgbClr val="FF0000"/>
                </a:solidFill>
                <a:latin typeface="Times-BoldItalic"/>
                <a:ea typeface="굴림" panose="020B0600000101010101" pitchFamily="50" charset="-127"/>
              </a:rPr>
              <a:t>Figure 5.20:  </a:t>
            </a:r>
            <a:r>
              <a:rPr lang="en-US" altLang="ko-KR" sz="2000">
                <a:latin typeface="Times-BoldItalic"/>
                <a:ea typeface="굴림" panose="020B0600000101010101" pitchFamily="50" charset="-127"/>
              </a:rPr>
              <a:t>Phase modulation</a:t>
            </a:r>
          </a:p>
        </p:txBody>
      </p:sp>
      <p:pic>
        <p:nvPicPr>
          <p:cNvPr id="6144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5" y="914400"/>
            <a:ext cx="4695825" cy="353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5"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07125" y="4081463"/>
            <a:ext cx="2098675" cy="216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1444"/>
                                        </p:tgtEl>
                                        <p:attrNameLst>
                                          <p:attrName>style.visibility</p:attrName>
                                        </p:attrNameLst>
                                      </p:cBhvr>
                                      <p:to>
                                        <p:strVal val="visible"/>
                                      </p:to>
                                    </p:set>
                                    <p:animEffect transition="in" filter="wipe(left)">
                                      <p:cBhvr>
                                        <p:cTn id="7" dur="500"/>
                                        <p:tgtEl>
                                          <p:spTgt spid="6144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6" presetClass="entr" presetSubtype="0" fill="hold" nodeType="clickEffect">
                                  <p:stCondLst>
                                    <p:cond delay="0"/>
                                  </p:stCondLst>
                                  <p:childTnLst>
                                    <p:set>
                                      <p:cBhvr>
                                        <p:cTn id="11" dur="1" fill="hold">
                                          <p:stCondLst>
                                            <p:cond delay="0"/>
                                          </p:stCondLst>
                                        </p:cTn>
                                        <p:tgtEl>
                                          <p:spTgt spid="61445"/>
                                        </p:tgtEl>
                                        <p:attrNameLst>
                                          <p:attrName>style.visibility</p:attrName>
                                        </p:attrNameLst>
                                      </p:cBhvr>
                                      <p:to>
                                        <p:strVal val="visible"/>
                                      </p:to>
                                    </p:set>
                                    <p:animEffect transition="in" filter="wipe(down)">
                                      <p:cBhvr>
                                        <p:cTn id="12" dur="580">
                                          <p:stCondLst>
                                            <p:cond delay="0"/>
                                          </p:stCondLst>
                                        </p:cTn>
                                        <p:tgtEl>
                                          <p:spTgt spid="61445"/>
                                        </p:tgtEl>
                                      </p:cBhvr>
                                    </p:animEffect>
                                    <p:anim calcmode="lin" valueType="num">
                                      <p:cBhvr>
                                        <p:cTn id="13" dur="1822" tmFilter="0,0; 0.14,0.36; 0.43,0.73; 0.71,0.91; 1.0,1.0">
                                          <p:stCondLst>
                                            <p:cond delay="0"/>
                                          </p:stCondLst>
                                        </p:cTn>
                                        <p:tgtEl>
                                          <p:spTgt spid="61445"/>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61445"/>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61445"/>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61445"/>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61445"/>
                                        </p:tgtEl>
                                        <p:attrNameLst>
                                          <p:attrName>ppt_y</p:attrName>
                                        </p:attrNameLst>
                                      </p:cBhvr>
                                      <p:tavLst>
                                        <p:tav tm="0" fmla="#ppt_y-sin(pi*$)/81">
                                          <p:val>
                                            <p:fltVal val="0"/>
                                          </p:val>
                                        </p:tav>
                                        <p:tav tm="100000">
                                          <p:val>
                                            <p:fltVal val="1"/>
                                          </p:val>
                                        </p:tav>
                                      </p:tavLst>
                                    </p:anim>
                                    <p:animScale>
                                      <p:cBhvr>
                                        <p:cTn id="18" dur="26">
                                          <p:stCondLst>
                                            <p:cond delay="650"/>
                                          </p:stCondLst>
                                        </p:cTn>
                                        <p:tgtEl>
                                          <p:spTgt spid="61445"/>
                                        </p:tgtEl>
                                      </p:cBhvr>
                                      <p:to x="100000" y="60000"/>
                                    </p:animScale>
                                    <p:animScale>
                                      <p:cBhvr>
                                        <p:cTn id="19" dur="166" decel="50000">
                                          <p:stCondLst>
                                            <p:cond delay="676"/>
                                          </p:stCondLst>
                                        </p:cTn>
                                        <p:tgtEl>
                                          <p:spTgt spid="61445"/>
                                        </p:tgtEl>
                                      </p:cBhvr>
                                      <p:to x="100000" y="100000"/>
                                    </p:animScale>
                                    <p:animScale>
                                      <p:cBhvr>
                                        <p:cTn id="20" dur="26">
                                          <p:stCondLst>
                                            <p:cond delay="1312"/>
                                          </p:stCondLst>
                                        </p:cTn>
                                        <p:tgtEl>
                                          <p:spTgt spid="61445"/>
                                        </p:tgtEl>
                                      </p:cBhvr>
                                      <p:to x="100000" y="80000"/>
                                    </p:animScale>
                                    <p:animScale>
                                      <p:cBhvr>
                                        <p:cTn id="21" dur="166" decel="50000">
                                          <p:stCondLst>
                                            <p:cond delay="1338"/>
                                          </p:stCondLst>
                                        </p:cTn>
                                        <p:tgtEl>
                                          <p:spTgt spid="61445"/>
                                        </p:tgtEl>
                                      </p:cBhvr>
                                      <p:to x="100000" y="100000"/>
                                    </p:animScale>
                                    <p:animScale>
                                      <p:cBhvr>
                                        <p:cTn id="22" dur="26">
                                          <p:stCondLst>
                                            <p:cond delay="1642"/>
                                          </p:stCondLst>
                                        </p:cTn>
                                        <p:tgtEl>
                                          <p:spTgt spid="61445"/>
                                        </p:tgtEl>
                                      </p:cBhvr>
                                      <p:to x="100000" y="90000"/>
                                    </p:animScale>
                                    <p:animScale>
                                      <p:cBhvr>
                                        <p:cTn id="23" dur="166" decel="50000">
                                          <p:stCondLst>
                                            <p:cond delay="1668"/>
                                          </p:stCondLst>
                                        </p:cTn>
                                        <p:tgtEl>
                                          <p:spTgt spid="61445"/>
                                        </p:tgtEl>
                                      </p:cBhvr>
                                      <p:to x="100000" y="100000"/>
                                    </p:animScale>
                                    <p:animScale>
                                      <p:cBhvr>
                                        <p:cTn id="24" dur="26">
                                          <p:stCondLst>
                                            <p:cond delay="1808"/>
                                          </p:stCondLst>
                                        </p:cTn>
                                        <p:tgtEl>
                                          <p:spTgt spid="61445"/>
                                        </p:tgtEl>
                                      </p:cBhvr>
                                      <p:to x="100000" y="95000"/>
                                    </p:animScale>
                                    <p:animScale>
                                      <p:cBhvr>
                                        <p:cTn id="25" dur="166" decel="50000">
                                          <p:stCondLst>
                                            <p:cond delay="1834"/>
                                          </p:stCondLst>
                                        </p:cTn>
                                        <p:tgtEl>
                                          <p:spTgt spid="6144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1" u="none" strike="noStrike" cap="none" normalizeH="0" baseline="0" smtClean="0">
            <a:ln>
              <a:noFill/>
            </a:ln>
            <a:solidFill>
              <a:schemeClr val="tx1"/>
            </a:solidFill>
            <a:effectLst/>
            <a:latin typeface="Baby Kruffy" pitchFamily="2"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5339</TotalTime>
  <Words>1912</Words>
  <Application>Microsoft Office PowerPoint</Application>
  <PresentationFormat>화면 슬라이드 쇼(4:3)</PresentationFormat>
  <Paragraphs>186</Paragraphs>
  <Slides>46</Slides>
  <Notes>42</Notes>
  <HiddenSlides>0</HiddenSlides>
  <MMClips>0</MMClips>
  <ScaleCrop>false</ScaleCrop>
  <HeadingPairs>
    <vt:vector size="6" baseType="variant">
      <vt:variant>
        <vt:lpstr>사용한 글꼴</vt:lpstr>
      </vt:variant>
      <vt:variant>
        <vt:i4>15</vt:i4>
      </vt:variant>
      <vt:variant>
        <vt:lpstr>테마</vt:lpstr>
      </vt:variant>
      <vt:variant>
        <vt:i4>1</vt:i4>
      </vt:variant>
      <vt:variant>
        <vt:lpstr>슬라이드 제목</vt:lpstr>
      </vt:variant>
      <vt:variant>
        <vt:i4>46</vt:i4>
      </vt:variant>
    </vt:vector>
  </HeadingPairs>
  <TitlesOfParts>
    <vt:vector size="62" baseType="lpstr">
      <vt:lpstr>Adobe Gothic Std B</vt:lpstr>
      <vt:lpstr>Aharoni</vt:lpstr>
      <vt:lpstr>Baby Kruffy</vt:lpstr>
      <vt:lpstr>McGrawHill-Italic</vt:lpstr>
      <vt:lpstr>Times-BoldItalic</vt:lpstr>
      <vt:lpstr>Times-Roman</vt:lpstr>
      <vt:lpstr>굴림</vt:lpstr>
      <vt:lpstr>맑은 고딕</vt:lpstr>
      <vt:lpstr>Arial</vt:lpstr>
      <vt:lpstr>Calibri</vt:lpstr>
      <vt:lpstr>Cambria Math</vt:lpstr>
      <vt:lpstr>Tahoma</vt:lpstr>
      <vt:lpstr>Times</vt:lpstr>
      <vt:lpstr>Times New Roman</vt:lpstr>
      <vt:lpstr>Wingdings</vt:lpstr>
      <vt:lpstr>Blends</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Data vs. Signal</vt:lpstr>
      <vt:lpstr>PowerPoint 프레젠테이션</vt:lpstr>
      <vt:lpstr>PowerPoint 프레젠테이션</vt:lpstr>
      <vt:lpstr>Carrier signal</vt:lpstr>
      <vt:lpstr>PowerPoint 프레젠테이션</vt:lpstr>
      <vt:lpstr>PowerPoint 프레젠테이션</vt:lpstr>
      <vt:lpstr>Discussion on ASK bandwidth</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Discussion on PSK</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Valued Gateway Client</dc:creator>
  <cp:lastModifiedBy>samsung</cp:lastModifiedBy>
  <cp:revision>464</cp:revision>
  <dcterms:created xsi:type="dcterms:W3CDTF">2000-01-15T04:50:39Z</dcterms:created>
  <dcterms:modified xsi:type="dcterms:W3CDTF">2019-10-07T06:18:28Z</dcterms:modified>
</cp:coreProperties>
</file>