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70" r:id="rId6"/>
    <p:sldId id="271" r:id="rId7"/>
    <p:sldId id="266" r:id="rId8"/>
    <p:sldId id="262" r:id="rId9"/>
    <p:sldId id="263" r:id="rId10"/>
    <p:sldId id="267" r:id="rId11"/>
    <p:sldId id="268" r:id="rId12"/>
    <p:sldId id="269" r:id="rId13"/>
    <p:sldId id="264" r:id="rId14"/>
    <p:sldId id="273" r:id="rId15"/>
    <p:sldId id="265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3662"/>
  </p:normalViewPr>
  <p:slideViewPr>
    <p:cSldViewPr>
      <p:cViewPr varScale="1">
        <p:scale>
          <a:sx n="93" d="100"/>
          <a:sy n="93" d="100"/>
        </p:scale>
        <p:origin x="-15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15. 9. 8.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rfc5736" TargetMode="External"/><Relationship Id="rId3" Type="http://schemas.openxmlformats.org/officeDocument/2006/relationships/hyperlink" Target="https://tools.ietf.org/html/rfc5737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rfc254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rfc5736" TargetMode="External"/><Relationship Id="rId3" Type="http://schemas.openxmlformats.org/officeDocument/2006/relationships/hyperlink" Target="https://tools.ietf.org/html/rfc5737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rfc5736" TargetMode="External"/><Relationship Id="rId3" Type="http://schemas.openxmlformats.org/officeDocument/2006/relationships/hyperlink" Target="https://tools.ietf.org/html/rfc5737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2.5 : Special-Use Addresses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김우일</a:t>
            </a:r>
          </a:p>
          <a:p>
            <a:r>
              <a:rPr lang="ko-KR" altLang="en-US" dirty="0" smtClean="0"/>
              <a:t>2</a:t>
            </a:r>
            <a:r>
              <a:rPr lang="en-US" altLang="ko-KR" dirty="0" smtClean="0"/>
              <a:t>015011157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Both the IPv4 and IPv6 address spaces include a few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address </a:t>
            </a:r>
            <a:r>
              <a:rPr lang="en-US" dirty="0" smtClean="0"/>
              <a:t>ranges that are used for special purposes.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4960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IPv4 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0.0.0.0/</a:t>
            </a:r>
            <a:r>
              <a:rPr lang="en-US" dirty="0" smtClean="0"/>
              <a:t>8</a:t>
            </a:r>
          </a:p>
          <a:p>
            <a:pPr lvl="1"/>
            <a:r>
              <a:rPr lang="en-US" dirty="0" smtClean="0"/>
              <a:t>Hosts on the local network.</a:t>
            </a:r>
          </a:p>
          <a:p>
            <a:r>
              <a:rPr lang="en-US" dirty="0" smtClean="0"/>
              <a:t>10.0.0.0</a:t>
            </a:r>
            <a:r>
              <a:rPr lang="en-US" dirty="0"/>
              <a:t>/</a:t>
            </a:r>
            <a:r>
              <a:rPr lang="en-US" dirty="0"/>
              <a:t>8, 172.16.0.0/</a:t>
            </a:r>
            <a:r>
              <a:rPr lang="en-US" dirty="0" smtClean="0"/>
              <a:t>12, </a:t>
            </a:r>
            <a:r>
              <a:rPr lang="en-US" dirty="0"/>
              <a:t>192.168.0.0/16</a:t>
            </a:r>
            <a:endParaRPr lang="en-US" dirty="0" smtClean="0"/>
          </a:p>
          <a:p>
            <a:pPr lvl="1"/>
            <a:r>
              <a:rPr lang="en-US" dirty="0" smtClean="0"/>
              <a:t>Address for p</a:t>
            </a:r>
            <a:r>
              <a:rPr lang="en-US" dirty="0" smtClean="0"/>
              <a:t>rivate networks(intranets).</a:t>
            </a:r>
          </a:p>
          <a:p>
            <a:r>
              <a:rPr lang="en-US" dirty="0" smtClean="0"/>
              <a:t>127.0.0.0</a:t>
            </a:r>
            <a:r>
              <a:rPr lang="en-US" dirty="0"/>
              <a:t>/</a:t>
            </a:r>
            <a:r>
              <a:rPr lang="en-US" dirty="0" smtClean="0"/>
              <a:t>8</a:t>
            </a:r>
          </a:p>
          <a:p>
            <a:pPr lvl="1"/>
            <a:r>
              <a:rPr lang="en-US" dirty="0" smtClean="0"/>
              <a:t>Internet host loopback addresses(same computer).</a:t>
            </a:r>
          </a:p>
          <a:p>
            <a:r>
              <a:rPr lang="en-US" dirty="0" smtClean="0"/>
              <a:t>169.254.0.0</a:t>
            </a:r>
            <a:r>
              <a:rPr lang="en-US" dirty="0"/>
              <a:t>/</a:t>
            </a:r>
            <a:r>
              <a:rPr lang="en-US" dirty="0" smtClean="0"/>
              <a:t>16</a:t>
            </a:r>
          </a:p>
          <a:p>
            <a:pPr lvl="1"/>
            <a:r>
              <a:rPr lang="en-US" dirty="0" smtClean="0"/>
              <a:t>“Link Local” addresses</a:t>
            </a:r>
            <a:endParaRPr lang="en-US" dirty="0" smtClean="0"/>
          </a:p>
          <a:p>
            <a:r>
              <a:rPr lang="en-US" dirty="0" smtClean="0"/>
              <a:t>192.0.0.0</a:t>
            </a:r>
            <a:r>
              <a:rPr lang="en-US" dirty="0"/>
              <a:t>/</a:t>
            </a:r>
            <a:r>
              <a:rPr lang="en-US" dirty="0" smtClean="0"/>
              <a:t>24</a:t>
            </a:r>
          </a:p>
          <a:p>
            <a:pPr lvl="1"/>
            <a:r>
              <a:rPr lang="en-US" dirty="0" smtClean="0"/>
              <a:t>IETF protocol assignments</a:t>
            </a:r>
            <a:endParaRPr lang="en-US" u="sng" dirty="0">
              <a:hlinkClick r:id="rId2"/>
            </a:endParaRPr>
          </a:p>
          <a:p>
            <a:r>
              <a:rPr lang="en-US" dirty="0" smtClean="0"/>
              <a:t>192.0.2.0</a:t>
            </a:r>
            <a:r>
              <a:rPr lang="en-US" dirty="0"/>
              <a:t>/</a:t>
            </a:r>
            <a:r>
              <a:rPr lang="en-US" dirty="0" smtClean="0"/>
              <a:t>24, 198.51.100.0/24, 203.0.113.0/24 </a:t>
            </a:r>
          </a:p>
          <a:p>
            <a:pPr lvl="1"/>
            <a:r>
              <a:rPr lang="en-US" dirty="0" smtClean="0"/>
              <a:t>TEST</a:t>
            </a:r>
            <a:r>
              <a:rPr lang="en-US" dirty="0"/>
              <a:t>-NET-</a:t>
            </a:r>
            <a:r>
              <a:rPr lang="en-US" dirty="0" smtClean="0"/>
              <a:t>1, 2, 3</a:t>
            </a:r>
            <a:endParaRPr lang="en-US" u="sng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2249955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IPv4 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198.18.0.0</a:t>
            </a:r>
            <a:r>
              <a:rPr lang="en-US" dirty="0"/>
              <a:t>/</a:t>
            </a:r>
            <a:r>
              <a:rPr lang="en-US" dirty="0" smtClean="0"/>
              <a:t>15</a:t>
            </a:r>
          </a:p>
          <a:p>
            <a:pPr lvl="1"/>
            <a:r>
              <a:rPr lang="en-US" dirty="0" smtClean="0"/>
              <a:t>Used for benchmarks and performance testing.</a:t>
            </a:r>
            <a:endParaRPr lang="en-US" u="sng" dirty="0">
              <a:hlinkClick r:id="rId2"/>
            </a:endParaRPr>
          </a:p>
          <a:p>
            <a:r>
              <a:rPr lang="pt-BR" dirty="0" smtClean="0"/>
              <a:t>224.0.0.0</a:t>
            </a:r>
            <a:r>
              <a:rPr lang="pt-BR" dirty="0"/>
              <a:t>/</a:t>
            </a:r>
            <a:r>
              <a:rPr lang="pt-BR" dirty="0" smtClean="0"/>
              <a:t>4</a:t>
            </a:r>
          </a:p>
          <a:p>
            <a:pPr lvl="1"/>
            <a:r>
              <a:rPr lang="pt-BR" dirty="0" smtClean="0"/>
              <a:t>IPv4 </a:t>
            </a:r>
            <a:r>
              <a:rPr lang="pt-BR" dirty="0" err="1" smtClean="0"/>
              <a:t>multicast</a:t>
            </a:r>
            <a:r>
              <a:rPr lang="pt-BR" dirty="0" smtClean="0"/>
              <a:t> </a:t>
            </a:r>
            <a:r>
              <a:rPr lang="pt-BR" dirty="0" err="1" smtClean="0"/>
              <a:t>addresses</a:t>
            </a:r>
            <a:r>
              <a:rPr lang="pt-BR" dirty="0" smtClean="0"/>
              <a:t>(</a:t>
            </a:r>
            <a:r>
              <a:rPr lang="pt-BR" dirty="0" err="1" smtClean="0"/>
              <a:t>formerly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</a:t>
            </a:r>
            <a:r>
              <a:rPr lang="pt-BR" dirty="0" err="1" smtClean="0"/>
              <a:t>D</a:t>
            </a:r>
            <a:r>
              <a:rPr lang="pt-BR" dirty="0" smtClean="0"/>
              <a:t>)</a:t>
            </a:r>
            <a:endParaRPr lang="pt-BR" dirty="0"/>
          </a:p>
          <a:p>
            <a:r>
              <a:rPr lang="en-US" dirty="0"/>
              <a:t>240.0.0.0/</a:t>
            </a:r>
            <a:r>
              <a:rPr lang="en-US" dirty="0" smtClean="0"/>
              <a:t>4</a:t>
            </a:r>
          </a:p>
          <a:p>
            <a:pPr lvl="1"/>
            <a:r>
              <a:rPr lang="en-US" dirty="0" smtClean="0"/>
              <a:t>Reserved space (fo</a:t>
            </a:r>
            <a:r>
              <a:rPr lang="en-US" dirty="0"/>
              <a:t>r</a:t>
            </a:r>
            <a:r>
              <a:rPr lang="en-US" dirty="0" smtClean="0"/>
              <a:t>merly class E), except 255.255.255.255.</a:t>
            </a:r>
            <a:endParaRPr lang="en-US" dirty="0"/>
          </a:p>
          <a:p>
            <a:r>
              <a:rPr lang="en-US" dirty="0"/>
              <a:t>255.255.255.255/32 </a:t>
            </a:r>
            <a:endParaRPr lang="en-US" dirty="0" smtClean="0"/>
          </a:p>
          <a:p>
            <a:pPr lvl="1"/>
            <a:r>
              <a:rPr lang="en-US" dirty="0" smtClean="0"/>
              <a:t>Local network(limited) broadcast address.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0003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</a:t>
            </a:r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::/0</a:t>
            </a:r>
          </a:p>
          <a:p>
            <a:pPr lvl="1"/>
            <a:r>
              <a:rPr lang="en-US" dirty="0" smtClean="0"/>
              <a:t>Default route entry. Not used for addressing.</a:t>
            </a:r>
          </a:p>
          <a:p>
            <a:r>
              <a:rPr lang="en-US" dirty="0" smtClean="0"/>
              <a:t>::/128</a:t>
            </a:r>
          </a:p>
          <a:p>
            <a:pPr lvl="1"/>
            <a:r>
              <a:rPr lang="en-US" dirty="0" smtClean="0"/>
              <a:t>The unspecified address; may be used as a source IP address.</a:t>
            </a:r>
            <a:endParaRPr lang="en-US" dirty="0" smtClean="0"/>
          </a:p>
          <a:p>
            <a:r>
              <a:rPr lang="en-US" dirty="0" smtClean="0"/>
              <a:t>::1/128</a:t>
            </a:r>
          </a:p>
          <a:p>
            <a:pPr lvl="1"/>
            <a:r>
              <a:rPr lang="en-US" dirty="0" smtClean="0"/>
              <a:t>The IPv6 host loopback address.</a:t>
            </a:r>
          </a:p>
          <a:p>
            <a:r>
              <a:rPr lang="en-US" dirty="0" smtClean="0"/>
              <a:t>::ffff:0:0/96</a:t>
            </a:r>
          </a:p>
          <a:p>
            <a:pPr lvl="1"/>
            <a:r>
              <a:rPr lang="en-US" dirty="0" smtClean="0"/>
              <a:t>IPv4-mapped addresses.</a:t>
            </a:r>
            <a:endParaRPr lang="en-US" dirty="0" smtClean="0"/>
          </a:p>
          <a:p>
            <a:r>
              <a:rPr lang="en-US" dirty="0" smtClean="0"/>
              <a:t>::{ipv4-address}/96</a:t>
            </a:r>
          </a:p>
          <a:p>
            <a:pPr lvl="1"/>
            <a:r>
              <a:rPr lang="en-US" dirty="0" smtClean="0"/>
              <a:t>IPv4-compatible addresses.</a:t>
            </a:r>
            <a:endParaRPr lang="en-US" u="sng" dirty="0">
              <a:hlinkClick r:id="rId2"/>
            </a:endParaRPr>
          </a:p>
          <a:p>
            <a:r>
              <a:rPr lang="en-US" dirty="0" smtClean="0"/>
              <a:t>2001::/32</a:t>
            </a:r>
          </a:p>
          <a:p>
            <a:pPr lvl="1"/>
            <a:r>
              <a:rPr lang="en-US" dirty="0" err="1" smtClean="0"/>
              <a:t>Teredo</a:t>
            </a:r>
            <a:r>
              <a:rPr lang="en-US" dirty="0" smtClean="0"/>
              <a:t> addresses.</a:t>
            </a:r>
            <a:endParaRPr lang="en-US" u="sng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1517079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</a:t>
            </a:r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2001:10::/28</a:t>
            </a:r>
          </a:p>
          <a:p>
            <a:pPr lvl="1"/>
            <a:r>
              <a:rPr lang="en-US" dirty="0" smtClean="0"/>
              <a:t>Overlay Routable Cryptographic Hash Identifiers.</a:t>
            </a:r>
          </a:p>
          <a:p>
            <a:r>
              <a:rPr lang="en-US" dirty="0" smtClean="0"/>
              <a:t>2001:db8::/32</a:t>
            </a:r>
          </a:p>
          <a:p>
            <a:pPr lvl="1"/>
            <a:r>
              <a:rPr lang="en-US" dirty="0" smtClean="0"/>
              <a:t>Address range used for documentation and for examples.</a:t>
            </a:r>
            <a:endParaRPr lang="en-US" dirty="0" smtClean="0"/>
          </a:p>
          <a:p>
            <a:r>
              <a:rPr lang="en-US" dirty="0" smtClean="0"/>
              <a:t>2002::/16</a:t>
            </a:r>
          </a:p>
          <a:p>
            <a:pPr lvl="1"/>
            <a:r>
              <a:rPr lang="en-US" dirty="0" smtClean="0"/>
              <a:t>6to4 addresses of 6to4 tunnel relays.</a:t>
            </a:r>
          </a:p>
          <a:p>
            <a:r>
              <a:rPr lang="en-US" dirty="0" smtClean="0"/>
              <a:t>fc00::/7</a:t>
            </a:r>
          </a:p>
          <a:p>
            <a:pPr lvl="1"/>
            <a:r>
              <a:rPr lang="en-US" dirty="0" smtClean="0"/>
              <a:t>Unique, local unicast addresses.</a:t>
            </a:r>
            <a:endParaRPr lang="en-US" dirty="0" smtClean="0"/>
          </a:p>
          <a:p>
            <a:r>
              <a:rPr lang="en-US" dirty="0" smtClean="0"/>
              <a:t>fe80::/10</a:t>
            </a:r>
          </a:p>
          <a:p>
            <a:pPr lvl="1"/>
            <a:r>
              <a:rPr lang="en-US" dirty="0" smtClean="0"/>
              <a:t>Link-local unicast addresses.</a:t>
            </a:r>
            <a:endParaRPr lang="en-US" u="sng" dirty="0">
              <a:hlinkClick r:id="rId2"/>
            </a:endParaRPr>
          </a:p>
          <a:p>
            <a:r>
              <a:rPr lang="en-US" dirty="0" smtClean="0"/>
              <a:t>f</a:t>
            </a:r>
            <a:r>
              <a:rPr lang="en-US" dirty="0" smtClean="0"/>
              <a:t>f00::/8</a:t>
            </a:r>
          </a:p>
          <a:p>
            <a:pPr lvl="1"/>
            <a:r>
              <a:rPr lang="en-US" dirty="0" smtClean="0"/>
              <a:t>IPv6 multicast addresses.</a:t>
            </a:r>
            <a:endParaRPr lang="en-US" u="sng" dirty="0"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983033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2.5.1 Addressing IPv4/IPv6 Translators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format called an </a:t>
            </a:r>
            <a:r>
              <a:rPr lang="en-US" i="1" dirty="0" smtClean="0"/>
              <a:t>IPv4-embedded IPv6 address</a:t>
            </a:r>
          </a:p>
          <a:p>
            <a:r>
              <a:rPr lang="en-US" altLang="ko-KR" dirty="0" smtClean="0"/>
              <a:t>C</a:t>
            </a:r>
            <a:r>
              <a:rPr lang="en-US" altLang="ko-KR" dirty="0" smtClean="0"/>
              <a:t>ontains an IPv4 address inside an IPv6 address.</a:t>
            </a:r>
          </a:p>
          <a:p>
            <a:r>
              <a:rPr lang="en-US" altLang="ko-KR" dirty="0" smtClean="0"/>
              <a:t>E</a:t>
            </a:r>
            <a:r>
              <a:rPr lang="en-US" altLang="ko-KR" dirty="0" smtClean="0"/>
              <a:t>ncoded using one of 6 formats, based on the length of the IPv6 prefix : 32, 40, 48, 56, 64, 96 </a:t>
            </a:r>
            <a:endParaRPr lang="ko-KR" alt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2"/>
          <a:srcRect t="-2018" r="2229" b="-3746"/>
          <a:stretch/>
        </p:blipFill>
        <p:spPr>
          <a:xfrm>
            <a:off x="467544" y="3140968"/>
            <a:ext cx="8046210" cy="333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93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2.5.2 Multicast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</a:t>
            </a:r>
            <a:r>
              <a:rPr lang="en-US" dirty="0" smtClean="0"/>
              <a:t>ticast addressing is supported by IPv4 and IPv6.</a:t>
            </a:r>
          </a:p>
          <a:p>
            <a:r>
              <a:rPr lang="en-US" dirty="0" smtClean="0"/>
              <a:t>IP multicast address(group address) identifies a group of host interfaces, rather than a single one.</a:t>
            </a:r>
          </a:p>
          <a:p>
            <a:r>
              <a:rPr lang="en-US" dirty="0" smtClean="0"/>
              <a:t>P</a:t>
            </a:r>
            <a:r>
              <a:rPr lang="en-US" dirty="0" smtClean="0"/>
              <a:t>ortion of the network a single group covers is known as the group’s</a:t>
            </a:r>
            <a:r>
              <a:rPr lang="en-US" i="1" dirty="0" smtClean="0"/>
              <a:t> scope.</a:t>
            </a:r>
          </a:p>
          <a:p>
            <a:endParaRPr lang="en-US" i="1" dirty="0" smtClean="0"/>
          </a:p>
          <a:p>
            <a:r>
              <a:rPr lang="en-US" dirty="0" smtClean="0"/>
              <a:t>ASM(any-source multicast)</a:t>
            </a:r>
          </a:p>
          <a:p>
            <a:pPr lvl="1"/>
            <a:r>
              <a:rPr lang="en-US" dirty="0" smtClean="0"/>
              <a:t>A</a:t>
            </a:r>
            <a:r>
              <a:rPr lang="en-US" dirty="0" smtClean="0"/>
              <a:t>ny sender may send to any group. A receiver joins the group by specifying only the group address.</a:t>
            </a:r>
          </a:p>
          <a:p>
            <a:r>
              <a:rPr lang="en-US" dirty="0" smtClean="0"/>
              <a:t>SSM(source-specific multicast)</a:t>
            </a:r>
          </a:p>
          <a:p>
            <a:pPr lvl="1"/>
            <a:r>
              <a:rPr lang="en-US" dirty="0" smtClean="0"/>
              <a:t>U</a:t>
            </a:r>
            <a:r>
              <a:rPr lang="en-US" dirty="0" smtClean="0"/>
              <a:t>ses only a single sender per group. To join a group, a host </a:t>
            </a:r>
            <a:br>
              <a:rPr lang="en-US" dirty="0" smtClean="0"/>
            </a:br>
            <a:r>
              <a:rPr lang="en-US" dirty="0" smtClean="0"/>
              <a:t>specifies the address of a channel, which comprises both a </a:t>
            </a:r>
            <a:br>
              <a:rPr lang="en-US" dirty="0" smtClean="0"/>
            </a:br>
            <a:r>
              <a:rPr lang="en-US" dirty="0" smtClean="0"/>
              <a:t>group address and a source IP address.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89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2.5.3 IPv4 Multicast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en-US" dirty="0" smtClean="0"/>
              <a:t>he class D space(224.0.0.0-239.255.255.255) has been reserved for multicast.</a:t>
            </a:r>
          </a:p>
          <a:p>
            <a:r>
              <a:rPr lang="en-US" dirty="0" smtClean="0"/>
              <a:t>W</a:t>
            </a:r>
            <a:r>
              <a:rPr lang="en-US" dirty="0" smtClean="0"/>
              <a:t>ith 28 bits, this provides 2</a:t>
            </a:r>
            <a:r>
              <a:rPr lang="en-US" baseline="30000" dirty="0" smtClean="0"/>
              <a:t>28</a:t>
            </a:r>
            <a:r>
              <a:rPr lang="en-US" dirty="0" smtClean="0"/>
              <a:t> host groups.</a:t>
            </a:r>
          </a:p>
          <a:p>
            <a:r>
              <a:rPr lang="en-US" dirty="0" smtClean="0"/>
              <a:t>This address space is divided into major sections based on the allocating way and handling way</a:t>
            </a:r>
            <a:r>
              <a:rPr lang="ko-KR" altLang="en-US" dirty="0" smtClean="0"/>
              <a:t> </a:t>
            </a:r>
            <a:r>
              <a:rPr lang="en-US" altLang="ko-KR" dirty="0" smtClean="0"/>
              <a:t>in routing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T</a:t>
            </a:r>
            <a:r>
              <a:rPr lang="en-US" dirty="0" smtClean="0"/>
              <a:t>he blocks of addresses up to 224.255.255.255 are allocated for the exclusive use of certain application protocols or organizations.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69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2.5.3 IPv4 Multicast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224.0.0.0 </a:t>
            </a:r>
            <a:r>
              <a:rPr lang="en-US" dirty="0" smtClean="0"/>
              <a:t>–</a:t>
            </a:r>
            <a:r>
              <a:rPr lang="en-US" dirty="0" smtClean="0"/>
              <a:t> 224.0.0.255</a:t>
            </a:r>
          </a:p>
          <a:p>
            <a:pPr lvl="1"/>
            <a:r>
              <a:rPr lang="en-US" dirty="0" smtClean="0"/>
              <a:t>Local network control; not forwarded</a:t>
            </a:r>
          </a:p>
          <a:p>
            <a:r>
              <a:rPr lang="en-US" dirty="0" smtClean="0"/>
              <a:t>224.0.1.0 </a:t>
            </a:r>
            <a:r>
              <a:rPr lang="en-US" dirty="0" smtClean="0"/>
              <a:t>–</a:t>
            </a:r>
            <a:r>
              <a:rPr lang="en-US" dirty="0" smtClean="0"/>
              <a:t> 224.0.1.255</a:t>
            </a:r>
          </a:p>
          <a:p>
            <a:pPr lvl="1"/>
            <a:r>
              <a:rPr lang="en-US" dirty="0" smtClean="0"/>
              <a:t>Internetwork control; forwarded normally</a:t>
            </a:r>
          </a:p>
          <a:p>
            <a:r>
              <a:rPr lang="en-US" dirty="0" smtClean="0"/>
              <a:t>224.0.2.0 </a:t>
            </a:r>
            <a:r>
              <a:rPr lang="en-US" dirty="0" smtClean="0"/>
              <a:t>–</a:t>
            </a:r>
            <a:r>
              <a:rPr lang="en-US" dirty="0" smtClean="0"/>
              <a:t> 224.0.255.255</a:t>
            </a:r>
          </a:p>
          <a:p>
            <a:pPr lvl="1"/>
            <a:r>
              <a:rPr lang="en-US" dirty="0" smtClean="0"/>
              <a:t>Ad hoc block I</a:t>
            </a:r>
            <a:endParaRPr lang="en-US" dirty="0"/>
          </a:p>
          <a:p>
            <a:r>
              <a:rPr lang="en-US" dirty="0" smtClean="0"/>
              <a:t>224.1.0.0 </a:t>
            </a:r>
            <a:r>
              <a:rPr lang="en-US" dirty="0" smtClean="0"/>
              <a:t>–</a:t>
            </a:r>
            <a:r>
              <a:rPr lang="en-US" dirty="0" smtClean="0"/>
              <a:t> 224.1.255.255</a:t>
            </a:r>
          </a:p>
          <a:p>
            <a:pPr lvl="1"/>
            <a:r>
              <a:rPr lang="en-US" dirty="0" smtClean="0"/>
              <a:t>Reserved</a:t>
            </a:r>
          </a:p>
          <a:p>
            <a:r>
              <a:rPr lang="en-US" dirty="0" smtClean="0"/>
              <a:t>224.2.0.0 </a:t>
            </a:r>
            <a:r>
              <a:rPr lang="en-US" dirty="0" smtClean="0"/>
              <a:t>–</a:t>
            </a:r>
            <a:r>
              <a:rPr lang="en-US" dirty="0" smtClean="0"/>
              <a:t> 224.2.255.255</a:t>
            </a:r>
          </a:p>
          <a:p>
            <a:pPr lvl="1"/>
            <a:r>
              <a:rPr lang="en-US" dirty="0" smtClean="0"/>
              <a:t>SDP(Session Description Protocol) / SAP</a:t>
            </a:r>
            <a:r>
              <a:rPr lang="en-US" dirty="0"/>
              <a:t>(Announcement)</a:t>
            </a:r>
            <a:endParaRPr lang="en-US" dirty="0" smtClean="0"/>
          </a:p>
          <a:p>
            <a:r>
              <a:rPr lang="en-US" dirty="0" smtClean="0"/>
              <a:t>224.3.0.0 </a:t>
            </a:r>
            <a:r>
              <a:rPr lang="en-US" dirty="0" smtClean="0"/>
              <a:t>–</a:t>
            </a:r>
            <a:r>
              <a:rPr lang="en-US" dirty="0" smtClean="0"/>
              <a:t> 224.4.255.255</a:t>
            </a:r>
          </a:p>
          <a:p>
            <a:pPr lvl="1"/>
            <a:r>
              <a:rPr lang="en-US" dirty="0" smtClean="0"/>
              <a:t>Ad hoc block II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114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2.5.3 IPv4 Multicast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224.5.0.0</a:t>
            </a:r>
            <a:r>
              <a:rPr lang="en-US" dirty="0" smtClean="0"/>
              <a:t>–</a:t>
            </a:r>
            <a:r>
              <a:rPr lang="en-US" dirty="0" smtClean="0"/>
              <a:t>231.255.255.255</a:t>
            </a:r>
            <a:r>
              <a:rPr lang="en-US" dirty="0"/>
              <a:t>, 235.0.0.0–238.255.255.255</a:t>
            </a:r>
          </a:p>
          <a:p>
            <a:pPr lvl="1"/>
            <a:r>
              <a:rPr lang="en-US" dirty="0" smtClean="0"/>
              <a:t>Reserved</a:t>
            </a:r>
          </a:p>
          <a:p>
            <a:r>
              <a:rPr lang="en-US" dirty="0" smtClean="0"/>
              <a:t>232.0.0.0. </a:t>
            </a:r>
            <a:r>
              <a:rPr lang="en-US" dirty="0" smtClean="0"/>
              <a:t>–</a:t>
            </a:r>
            <a:r>
              <a:rPr lang="en-US" dirty="0" smtClean="0"/>
              <a:t> 232.255.255.255</a:t>
            </a:r>
          </a:p>
          <a:p>
            <a:pPr lvl="1"/>
            <a:r>
              <a:rPr lang="en-US" dirty="0" smtClean="0"/>
              <a:t>Source-specific multicast (SSM)</a:t>
            </a:r>
          </a:p>
          <a:p>
            <a:r>
              <a:rPr lang="en-US" dirty="0" smtClean="0"/>
              <a:t>233.0.0.0 </a:t>
            </a:r>
            <a:r>
              <a:rPr lang="en-US" dirty="0" smtClean="0"/>
              <a:t>–</a:t>
            </a:r>
            <a:r>
              <a:rPr lang="en-US" dirty="0" smtClean="0"/>
              <a:t> 233.251.255.255</a:t>
            </a:r>
          </a:p>
          <a:p>
            <a:pPr lvl="1"/>
            <a:r>
              <a:rPr lang="en-US" dirty="0" smtClean="0"/>
              <a:t>GLOP</a:t>
            </a:r>
          </a:p>
          <a:p>
            <a:r>
              <a:rPr lang="en-US" dirty="0" smtClean="0"/>
              <a:t>233.252.0.0 </a:t>
            </a:r>
            <a:r>
              <a:rPr lang="en-US" dirty="0" smtClean="0"/>
              <a:t>–</a:t>
            </a:r>
            <a:r>
              <a:rPr lang="en-US" dirty="0" smtClean="0"/>
              <a:t> 233.255.255.255</a:t>
            </a:r>
          </a:p>
          <a:p>
            <a:pPr lvl="1"/>
            <a:r>
              <a:rPr lang="en-US" dirty="0" smtClean="0"/>
              <a:t>Ad hoc block III</a:t>
            </a:r>
          </a:p>
          <a:p>
            <a:r>
              <a:rPr lang="en-US" dirty="0" smtClean="0"/>
              <a:t>234.0.0.0 </a:t>
            </a:r>
            <a:r>
              <a:rPr lang="en-US" dirty="0" smtClean="0"/>
              <a:t>– </a:t>
            </a:r>
            <a:r>
              <a:rPr lang="en-US" dirty="0" smtClean="0"/>
              <a:t>234.255.255.255</a:t>
            </a:r>
          </a:p>
          <a:p>
            <a:pPr lvl="1"/>
            <a:r>
              <a:rPr lang="en-US" dirty="0" smtClean="0"/>
              <a:t>Unicast-prefix-based IPv4 multicast addresses</a:t>
            </a:r>
          </a:p>
          <a:p>
            <a:r>
              <a:rPr lang="en-US" dirty="0" smtClean="0"/>
              <a:t>239.0.0.0 </a:t>
            </a:r>
            <a:r>
              <a:rPr lang="en-US" dirty="0" smtClean="0"/>
              <a:t>–</a:t>
            </a:r>
            <a:r>
              <a:rPr lang="en-US" dirty="0" smtClean="0"/>
              <a:t> 239.255.255.255</a:t>
            </a:r>
          </a:p>
          <a:p>
            <a:pPr lvl="1"/>
            <a:r>
              <a:rPr lang="en-US" dirty="0" smtClean="0"/>
              <a:t>Administrative scope</a:t>
            </a:r>
          </a:p>
        </p:txBody>
      </p:sp>
    </p:spTree>
    <p:extLst>
      <p:ext uri="{BB962C8B-B14F-4D97-AF65-F5344CB8AC3E}">
        <p14:creationId xmlns:p14="http://schemas.microsoft.com/office/powerpoint/2010/main" val="786804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2.5.3 IPv4 Multicast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3744416"/>
          </a:xfrm>
        </p:spPr>
        <p:txBody>
          <a:bodyPr>
            <a:normAutofit/>
          </a:bodyPr>
          <a:lstStyle/>
          <a:p>
            <a:r>
              <a:rPr lang="en-US" dirty="0" smtClean="0"/>
              <a:t>The most recent of the IPv4 multicast address allocation mechanisms associates a number of multicast </a:t>
            </a:r>
            <a:br>
              <a:rPr lang="en-US" dirty="0" smtClean="0"/>
            </a:br>
            <a:r>
              <a:rPr lang="en-US" dirty="0" smtClean="0"/>
              <a:t>addresses with an IPv4 unicast address prefix. </a:t>
            </a:r>
            <a:r>
              <a:rPr lang="en-US" dirty="0" smtClean="0"/>
              <a:t>T</a:t>
            </a:r>
            <a:r>
              <a:rPr lang="en-US" dirty="0" smtClean="0"/>
              <a:t>his is </a:t>
            </a:r>
            <a:br>
              <a:rPr lang="en-US" dirty="0" smtClean="0"/>
            </a:br>
            <a:r>
              <a:rPr lang="en-US" dirty="0" smtClean="0"/>
              <a:t>called </a:t>
            </a:r>
            <a:r>
              <a:rPr lang="en-US" i="1" dirty="0" smtClean="0"/>
              <a:t>unicast-prefix-based</a:t>
            </a:r>
            <a:r>
              <a:rPr lang="en-US" dirty="0" smtClean="0"/>
              <a:t> multicast addressing(UBM).</a:t>
            </a:r>
          </a:p>
          <a:p>
            <a:r>
              <a:rPr lang="en-US" dirty="0" smtClean="0"/>
              <a:t>To determine the set of UBM addresses associated with a unicast allocation, the allocated prefix is simply </a:t>
            </a:r>
            <a:br>
              <a:rPr lang="en-US" dirty="0" smtClean="0"/>
            </a:br>
            <a:r>
              <a:rPr lang="en-US" dirty="0" smtClean="0"/>
              <a:t>prepended with the 234/8 prefix.</a:t>
            </a:r>
          </a:p>
          <a:p>
            <a:r>
              <a:rPr lang="en-US" dirty="0" smtClean="0"/>
              <a:t>E</a:t>
            </a:r>
            <a:r>
              <a:rPr lang="en-US" dirty="0" smtClean="0"/>
              <a:t>x) Unicast IPv4 prefix 192.0.2.0/24 -&gt; 234.192.0.2</a:t>
            </a:r>
            <a:r>
              <a:rPr lang="en-US" dirty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Multicast 234.128.32.0/24 -&gt; IPv4 128.32.0.0/16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043608" y="5157192"/>
            <a:ext cx="7200800" cy="1521460"/>
            <a:chOff x="1043608" y="5157192"/>
            <a:chExt cx="7200800" cy="1521460"/>
          </a:xfrm>
        </p:grpSpPr>
        <p:grpSp>
          <p:nvGrpSpPr>
            <p:cNvPr id="11" name="Group 10"/>
            <p:cNvGrpSpPr/>
            <p:nvPr/>
          </p:nvGrpSpPr>
          <p:grpSpPr>
            <a:xfrm>
              <a:off x="1043608" y="5157192"/>
              <a:ext cx="7200800" cy="1080120"/>
              <a:chOff x="899592" y="1268760"/>
              <a:chExt cx="7200800" cy="108012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115616" y="1700808"/>
                <a:ext cx="1656184" cy="64807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234</a:t>
                </a:r>
              </a:p>
              <a:p>
                <a:pPr algn="ctr"/>
                <a:r>
                  <a:rPr lang="en-US" dirty="0" smtClean="0"/>
                  <a:t>(8 bit)</a:t>
                </a:r>
                <a:endParaRPr lang="en-US" dirty="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843808" y="1700808"/>
                <a:ext cx="3168352" cy="64807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Unicast Prefix</a:t>
                </a:r>
              </a:p>
              <a:p>
                <a:pPr algn="ctr"/>
                <a:r>
                  <a:rPr lang="en-US" dirty="0" smtClean="0"/>
                  <a:t>(up to 24 bits)</a:t>
                </a:r>
                <a:endParaRPr lang="en-US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84168" y="1700808"/>
                <a:ext cx="1656184" cy="64807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Group ID</a:t>
                </a:r>
              </a:p>
              <a:p>
                <a:pPr algn="ctr"/>
                <a:r>
                  <a:rPr lang="en-US" dirty="0" smtClean="0"/>
                  <a:t>(up to 16 bits)</a:t>
                </a:r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483768" y="1268760"/>
                <a:ext cx="648072" cy="5040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78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899592" y="1268760"/>
                <a:ext cx="432048" cy="5040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0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840834" y="1268760"/>
                <a:ext cx="432048" cy="5040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N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7380312" y="1268760"/>
                <a:ext cx="720080" cy="5040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31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3203848" y="6309320"/>
              <a:ext cx="28272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IPv4 UBM address format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684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2.5.4 IPv6 Multicast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en-US" dirty="0" smtClean="0"/>
              <a:t>he prefix ff00::/8 has been reserved for multicast addresses, and 112 bits are available for holding the group </a:t>
            </a:r>
            <a:br>
              <a:rPr lang="en-US" dirty="0" smtClean="0"/>
            </a:br>
            <a:r>
              <a:rPr lang="en-US" dirty="0" smtClean="0"/>
              <a:t>number. 2</a:t>
            </a:r>
            <a:r>
              <a:rPr lang="en-US" baseline="30000" dirty="0" smtClean="0"/>
              <a:t>112</a:t>
            </a:r>
            <a:r>
              <a:rPr lang="en-US" dirty="0" smtClean="0"/>
              <a:t> </a:t>
            </a:r>
            <a:r>
              <a:rPr lang="en-US" dirty="0" smtClean="0"/>
              <a:t>groups are possible.</a:t>
            </a:r>
            <a:endParaRPr lang="en-US" dirty="0" smtClean="0"/>
          </a:p>
          <a:p>
            <a:r>
              <a:rPr lang="en-US" dirty="0" smtClean="0"/>
              <a:t>T</a:t>
            </a:r>
            <a:r>
              <a:rPr lang="en-US" dirty="0" smtClean="0"/>
              <a:t>he scope field </a:t>
            </a:r>
            <a:r>
              <a:rPr lang="en-US" dirty="0" smtClean="0"/>
              <a:t>is used to indicate a limit on the distribution of datagrams addressed to certain multicast addresses.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Flag bits</a:t>
            </a:r>
          </a:p>
          <a:p>
            <a:pPr lvl="1"/>
            <a:r>
              <a:rPr lang="en-US" dirty="0" smtClean="0"/>
              <a:t>0 : reserved</a:t>
            </a:r>
          </a:p>
          <a:p>
            <a:pPr lvl="1"/>
            <a:r>
              <a:rPr lang="en-US" dirty="0" smtClean="0"/>
              <a:t>R : contains rendezvous point</a:t>
            </a:r>
          </a:p>
          <a:p>
            <a:pPr lvl="1"/>
            <a:r>
              <a:rPr lang="en-US" dirty="0" smtClean="0"/>
              <a:t>P : uses unicast prefix</a:t>
            </a:r>
          </a:p>
          <a:p>
            <a:pPr lvl="1"/>
            <a:r>
              <a:rPr lang="en-US" dirty="0" smtClean="0"/>
              <a:t>T : transient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43608" y="5157192"/>
            <a:ext cx="7272808" cy="1080120"/>
            <a:chOff x="899592" y="1268760"/>
            <a:chExt cx="7272808" cy="1080120"/>
          </a:xfrm>
        </p:grpSpPr>
        <p:sp>
          <p:nvSpPr>
            <p:cNvPr id="7" name="Rectangle 6"/>
            <p:cNvSpPr/>
            <p:nvPr/>
          </p:nvSpPr>
          <p:spPr>
            <a:xfrm>
              <a:off x="1115616" y="1700808"/>
              <a:ext cx="1656184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11111111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843808" y="1700808"/>
              <a:ext cx="3168352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0 | R | P | T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</a:t>
              </a:r>
              <a:r>
                <a:rPr lang="ko-KR" altLang="ko-KR" dirty="0"/>
                <a:t> 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 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 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  </a:t>
              </a:r>
              <a:r>
                <a:rPr lang="en-US" altLang="ko-KR" dirty="0" smtClean="0"/>
                <a:t>|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084168" y="1700808"/>
              <a:ext cx="2088232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Group ID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altLang="ko-KR" dirty="0" smtClean="0"/>
                <a:t>112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bits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99592" y="1268760"/>
              <a:ext cx="432048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0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52120" y="1268760"/>
              <a:ext cx="603374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rgbClr val="000000"/>
                  </a:solidFill>
                </a:rPr>
                <a:t>16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699792" y="6309320"/>
            <a:ext cx="3808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ase IPv</a:t>
            </a:r>
            <a:r>
              <a:rPr lang="en-US" altLang="ko-KR" dirty="0" smtClean="0"/>
              <a:t>6</a:t>
            </a:r>
            <a:r>
              <a:rPr lang="en-US" dirty="0" smtClean="0"/>
              <a:t> multicast address format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03848" y="521990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Flag(4bit) + Scope(4bit)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961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2.5.4 IPv6 Multicast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Multicast address format is used when the P and R bit </a:t>
            </a:r>
            <a:br>
              <a:rPr lang="en-US" dirty="0" smtClean="0"/>
            </a:br>
            <a:r>
              <a:rPr lang="en-US" dirty="0" smtClean="0"/>
              <a:t>fields are set to 0.</a:t>
            </a:r>
          </a:p>
          <a:p>
            <a:r>
              <a:rPr lang="en-US" dirty="0" smtClean="0"/>
              <a:t>Rendezvous point(RP): is the IP address of a router set up to handle multicast routing for one or more multicast </a:t>
            </a:r>
            <a:br>
              <a:rPr lang="en-US" dirty="0" smtClean="0"/>
            </a:br>
            <a:r>
              <a:rPr lang="en-US" dirty="0" smtClean="0"/>
              <a:t>groups.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43608" y="5157192"/>
            <a:ext cx="7272808" cy="1080120"/>
            <a:chOff x="899592" y="1268760"/>
            <a:chExt cx="7272808" cy="1080120"/>
          </a:xfrm>
        </p:grpSpPr>
        <p:sp>
          <p:nvSpPr>
            <p:cNvPr id="7" name="Rectangle 6"/>
            <p:cNvSpPr/>
            <p:nvPr/>
          </p:nvSpPr>
          <p:spPr>
            <a:xfrm>
              <a:off x="1115616" y="1700808"/>
              <a:ext cx="1656184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11111111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843808" y="1700808"/>
              <a:ext cx="3168352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0 | R | P | T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</a:t>
              </a:r>
              <a:r>
                <a:rPr lang="ko-KR" altLang="ko-KR" dirty="0"/>
                <a:t> 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 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  </a:t>
              </a:r>
              <a:r>
                <a:rPr lang="en-US" altLang="ko-KR" dirty="0" smtClean="0"/>
                <a:t>|</a:t>
              </a:r>
              <a:r>
                <a:rPr lang="ko-KR" altLang="en-US" dirty="0" smtClean="0"/>
                <a:t>   </a:t>
              </a:r>
              <a:r>
                <a:rPr lang="en-US" altLang="ko-KR" dirty="0" smtClean="0"/>
                <a:t>|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084168" y="1700808"/>
              <a:ext cx="2088232" cy="64807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Group ID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altLang="ko-KR" dirty="0" smtClean="0"/>
                <a:t>112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bits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99592" y="1268760"/>
              <a:ext cx="432048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0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52120" y="1268760"/>
              <a:ext cx="603374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rgbClr val="000000"/>
                  </a:solidFill>
                </a:rPr>
                <a:t>16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699792" y="6309320"/>
            <a:ext cx="3808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ase IPv</a:t>
            </a:r>
            <a:r>
              <a:rPr lang="en-US" altLang="ko-KR" dirty="0" smtClean="0"/>
              <a:t>6</a:t>
            </a:r>
            <a:r>
              <a:rPr lang="en-US" dirty="0" smtClean="0"/>
              <a:t> multicast address format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03848" y="521990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Flag(4bit) + Scope(4bit)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085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2.5.5 </a:t>
            </a:r>
            <a:r>
              <a:rPr lang="en-US" dirty="0" err="1" smtClean="0"/>
              <a:t>Anycast</a:t>
            </a:r>
            <a:r>
              <a:rPr lang="en-US" dirty="0" smtClean="0"/>
              <a:t>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unicast IPv4 or IPv6 address that identifies a </a:t>
            </a:r>
            <a:r>
              <a:rPr lang="en-US" smtClean="0"/>
              <a:t>different </a:t>
            </a:r>
            <a:br>
              <a:rPr lang="en-US" smtClean="0"/>
            </a:br>
            <a:r>
              <a:rPr lang="en-US" smtClean="0"/>
              <a:t>host </a:t>
            </a:r>
            <a:r>
              <a:rPr lang="en-US" dirty="0" smtClean="0"/>
              <a:t>depending on where in the network it is used.</a:t>
            </a:r>
          </a:p>
          <a:p>
            <a:r>
              <a:rPr lang="en-US" dirty="0" err="1" smtClean="0"/>
              <a:t>A</a:t>
            </a:r>
            <a:r>
              <a:rPr lang="en-US" dirty="0" err="1" smtClean="0"/>
              <a:t>nycast</a:t>
            </a:r>
            <a:r>
              <a:rPr lang="en-US" dirty="0" smtClean="0"/>
              <a:t> address refers not o a single host in the Internet, but to the ‘most appropriate’ or ‘closest’ single host.</a:t>
            </a:r>
            <a:endParaRPr lang="en-US" dirty="0"/>
          </a:p>
          <a:p>
            <a:r>
              <a:rPr lang="en-US" dirty="0" smtClean="0"/>
              <a:t>ex) DNS server, 6to4 gateway encapsulating IPv6 traffic </a:t>
            </a:r>
            <a:br>
              <a:rPr lang="en-US" dirty="0" smtClean="0"/>
            </a:br>
            <a:r>
              <a:rPr lang="en-US" dirty="0" smtClean="0"/>
              <a:t>in IPv4 tunnels.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964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803</Words>
  <Application>Microsoft Macintosh PowerPoint</Application>
  <PresentationFormat>On-screen Show (4:3)</PresentationFormat>
  <Paragraphs>143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테마</vt:lpstr>
      <vt:lpstr>Section 2.5 : Special-Use Addresses</vt:lpstr>
      <vt:lpstr>Special-Use Addresses</vt:lpstr>
      <vt:lpstr>IPv4 special-use addresses</vt:lpstr>
      <vt:lpstr>IPv4 special-use addresses</vt:lpstr>
      <vt:lpstr>IPv6 special-use addresses</vt:lpstr>
      <vt:lpstr>IPv6 special-use addresses</vt:lpstr>
      <vt:lpstr>2.5.1 Addressing IPv4/IPv6 Translators</vt:lpstr>
      <vt:lpstr>2.5.2 Multicast Addresses</vt:lpstr>
      <vt:lpstr>2.5.3 IPv4 Multicast Addresses</vt:lpstr>
      <vt:lpstr>2.5.3 IPv4 Multicast Addresses</vt:lpstr>
      <vt:lpstr>2.5.3 IPv4 Multicast Addresses</vt:lpstr>
      <vt:lpstr>2.5.3 IPv4 Multicast Addresses</vt:lpstr>
      <vt:lpstr>2.5.4 IPv6 Multicast Addresses</vt:lpstr>
      <vt:lpstr>2.5.4 IPv6 Multicast Addresses</vt:lpstr>
      <vt:lpstr>2.5.5 Anycast Addresses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wooil kim</cp:lastModifiedBy>
  <cp:revision>34</cp:revision>
  <dcterms:created xsi:type="dcterms:W3CDTF">2006-10-05T04:04:58Z</dcterms:created>
  <dcterms:modified xsi:type="dcterms:W3CDTF">2015-09-08T14:06:22Z</dcterms:modified>
</cp:coreProperties>
</file>