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12192000" cy="6858000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48" d="100"/>
          <a:sy n="148" d="100"/>
        </p:scale>
        <p:origin x="654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>
                <a:solidFill>
                  <a:srgbClr val="C00000"/>
                </a:solidFill>
              </a:defRPr>
            </a:lvl1pPr>
          </a:lstStyle>
          <a:p>
            <a:r>
              <a:rPr lang="ko-KR" altLang="en-US" dirty="0" smtClean="0"/>
              <a:t>마스터 제목 스타일 편집</a:t>
            </a:r>
            <a:endParaRPr lang="ko-KR" altLang="en-US" dirty="0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59621F-C831-4161-9114-4DAC15BB4FCE}" type="datetimeFigureOut">
              <a:rPr lang="ko-KR" altLang="en-US" smtClean="0"/>
              <a:t>2025-09-02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17BED8-C5D6-4416-8D30-A66D1F02BAF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533516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8200" y="218004"/>
            <a:ext cx="10515600" cy="872010"/>
          </a:xfrm>
        </p:spPr>
        <p:txBody>
          <a:bodyPr>
            <a:normAutofit/>
          </a:bodyPr>
          <a:lstStyle>
            <a:lvl1pPr>
              <a:defRPr sz="4000" b="1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ko-KR" altLang="en-US" dirty="0" smtClean="0"/>
              <a:t>마스터 제목 스타일 편집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838200" y="1338294"/>
            <a:ext cx="10515600" cy="4838669"/>
          </a:xfrm>
        </p:spPr>
        <p:txBody>
          <a:bodyPr>
            <a:normAutofit/>
          </a:bodyPr>
          <a:lstStyle>
            <a:lvl1pPr>
              <a:spcBef>
                <a:spcPts val="1800"/>
              </a:spcBef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>
              <a:buFont typeface="Wingdings" panose="05000000000000000000" pitchFamily="2" charset="2"/>
              <a:buChar char="Ø"/>
              <a:defRPr sz="200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Wingdings" panose="05000000000000000000" pitchFamily="2" charset="2"/>
              <a:buChar char="ü"/>
              <a:defRPr sz="18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Wingdings" panose="05000000000000000000" pitchFamily="2" charset="2"/>
              <a:buChar char="v"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ko-KR" altLang="en-US" dirty="0" smtClean="0"/>
              <a:t>마스터 텍스트 스타일을 편집합니다</a:t>
            </a:r>
          </a:p>
          <a:p>
            <a:pPr lvl="1"/>
            <a:r>
              <a:rPr lang="ko-KR" altLang="en-US" dirty="0" smtClean="0"/>
              <a:t>둘째 수준</a:t>
            </a:r>
          </a:p>
          <a:p>
            <a:pPr lvl="2"/>
            <a:r>
              <a:rPr lang="ko-KR" altLang="en-US" dirty="0" smtClean="0"/>
              <a:t>셋째 수준</a:t>
            </a:r>
          </a:p>
          <a:p>
            <a:pPr lvl="3"/>
            <a:r>
              <a:rPr lang="ko-KR" altLang="en-US" dirty="0" smtClean="0"/>
              <a:t>넷째 수준</a:t>
            </a:r>
          </a:p>
          <a:p>
            <a:pPr lvl="4"/>
            <a:r>
              <a:rPr lang="ko-KR" altLang="en-US" dirty="0" smtClean="0"/>
              <a:t>다섯째 수준</a:t>
            </a:r>
            <a:endParaRPr lang="ko-KR" altLang="en-US" dirty="0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59621F-C831-4161-9114-4DAC15BB4FCE}" type="datetimeFigureOut">
              <a:rPr lang="ko-KR" altLang="en-US" smtClean="0"/>
              <a:t>2025-09-02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17BED8-C5D6-4416-8D30-A66D1F02BAF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358591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ko-KR" altLang="en-US" dirty="0" smtClean="0"/>
              <a:t>마스터 제목 스타일 편집</a:t>
            </a:r>
            <a:endParaRPr lang="ko-KR" altLang="en-US" dirty="0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dirty="0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59621F-C831-4161-9114-4DAC15BB4FCE}" type="datetimeFigureOut">
              <a:rPr lang="ko-KR" altLang="en-US" smtClean="0"/>
              <a:t>2025-09-02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17BED8-C5D6-4416-8D30-A66D1F02BAF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155147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59621F-C831-4161-9114-4DAC15BB4FCE}" type="datetimeFigureOut">
              <a:rPr lang="ko-KR" altLang="en-US" smtClean="0"/>
              <a:t>2025-09-02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17BED8-C5D6-4416-8D30-A66D1F02BAF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981147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59621F-C831-4161-9114-4DAC15BB4FCE}" type="datetimeFigureOut">
              <a:rPr lang="ko-KR" altLang="en-US" smtClean="0"/>
              <a:t>2025-09-02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17BED8-C5D6-4416-8D30-A66D1F02BAF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655820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59621F-C831-4161-9114-4DAC15BB4FCE}" type="datetimeFigureOut">
              <a:rPr lang="ko-KR" altLang="en-US" smtClean="0"/>
              <a:t>2025-09-02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17BED8-C5D6-4416-8D30-A66D1F02BAF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240533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59621F-C831-4161-9114-4DAC15BB4FCE}" type="datetimeFigureOut">
              <a:rPr lang="ko-KR" altLang="en-US" smtClean="0"/>
              <a:t>2025-09-02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17BED8-C5D6-4416-8D30-A66D1F02BAF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72289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59621F-C831-4161-9114-4DAC15BB4FCE}" type="datetimeFigureOut">
              <a:rPr lang="ko-KR" altLang="en-US" smtClean="0"/>
              <a:t>2025-09-02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17BED8-C5D6-4416-8D30-A66D1F02BAF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01010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59621F-C831-4161-9114-4DAC15BB4FCE}" type="datetimeFigureOut">
              <a:rPr lang="ko-KR" altLang="en-US" smtClean="0"/>
              <a:t>2025-09-02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17BED8-C5D6-4416-8D30-A66D1F02BAF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83920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59621F-C831-4161-9114-4DAC15BB4FCE}" type="datetimeFigureOut">
              <a:rPr lang="ko-KR" altLang="en-US" smtClean="0"/>
              <a:t>2025-09-02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17BED8-C5D6-4416-8D30-A66D1F02BAF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98870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59621F-C831-4161-9114-4DAC15BB4FCE}" type="datetimeFigureOut">
              <a:rPr lang="ko-KR" altLang="en-US" smtClean="0"/>
              <a:t>2025-09-02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17BED8-C5D6-4416-8D30-A66D1F02BAF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291247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959621F-C831-4161-9114-4DAC15BB4FCE}" type="datetimeFigureOut">
              <a:rPr lang="ko-KR" altLang="en-US" smtClean="0"/>
              <a:t>2025-09-02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F17BED8-C5D6-4416-8D30-A66D1F02BAF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935876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b="1" dirty="0"/>
              <a:t>The </a:t>
            </a:r>
            <a:r>
              <a:rPr lang="en-US" altLang="ko-KR" b="1" dirty="0" smtClean="0"/>
              <a:t>Design </a:t>
            </a:r>
            <a:r>
              <a:rPr lang="en-US" altLang="ko-KR" b="1" dirty="0"/>
              <a:t>P</a:t>
            </a:r>
            <a:r>
              <a:rPr lang="en-US" altLang="ko-KR" b="1" dirty="0" smtClean="0"/>
              <a:t>hilosophy </a:t>
            </a:r>
            <a:r>
              <a:rPr lang="en-US" altLang="ko-KR" b="1" dirty="0"/>
              <a:t>of the DARPA </a:t>
            </a:r>
            <a:r>
              <a:rPr lang="en-US" altLang="ko-KR" b="1" dirty="0" smtClean="0"/>
              <a:t>Internet </a:t>
            </a:r>
            <a:r>
              <a:rPr lang="en-US" altLang="ko-KR" b="1" dirty="0"/>
              <a:t>P</a:t>
            </a:r>
            <a:r>
              <a:rPr lang="en-US" altLang="ko-KR" b="1" dirty="0" smtClean="0"/>
              <a:t>rotocols</a:t>
            </a:r>
            <a:endParaRPr lang="ko-KR" altLang="en-US" dirty="0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236372" y="3602038"/>
            <a:ext cx="9723550" cy="1655762"/>
          </a:xfrm>
        </p:spPr>
        <p:txBody>
          <a:bodyPr>
            <a:normAutofit lnSpcReduction="10000"/>
          </a:bodyPr>
          <a:lstStyle/>
          <a:p>
            <a:endParaRPr lang="en-US" altLang="ko-KR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altLang="ko-KR" dirty="0" smtClean="0">
                <a:latin typeface="Arial" panose="020B0604020202020204" pitchFamily="34" charset="0"/>
                <a:cs typeface="Arial" panose="020B0604020202020204" pitchFamily="34" charset="0"/>
              </a:rPr>
              <a:t>D. Clark</a:t>
            </a:r>
          </a:p>
          <a:p>
            <a:r>
              <a:rPr lang="en-US" altLang="ko-KR" dirty="0">
                <a:latin typeface="Arial" panose="020B0604020202020204" pitchFamily="34" charset="0"/>
                <a:cs typeface="Arial" panose="020B0604020202020204" pitchFamily="34" charset="0"/>
              </a:rPr>
              <a:t>ACM SIGCOMM Computer </a:t>
            </a:r>
            <a:r>
              <a:rPr lang="en-US" altLang="ko-KR" dirty="0" smtClean="0">
                <a:latin typeface="Arial" panose="020B0604020202020204" pitchFamily="34" charset="0"/>
                <a:cs typeface="Arial" panose="020B0604020202020204" pitchFamily="34" charset="0"/>
              </a:rPr>
              <a:t>Communication Review Volume</a:t>
            </a:r>
            <a:r>
              <a:rPr lang="en-US" altLang="ko-KR" dirty="0">
                <a:latin typeface="Arial" panose="020B0604020202020204" pitchFamily="34" charset="0"/>
                <a:cs typeface="Arial" panose="020B0604020202020204" pitchFamily="34" charset="0"/>
              </a:rPr>
              <a:t> 18, Issue </a:t>
            </a:r>
            <a:r>
              <a:rPr lang="en-US" altLang="ko-KR" dirty="0" smtClean="0">
                <a:latin typeface="Arial" panose="020B0604020202020204" pitchFamily="34" charset="0"/>
                <a:cs typeface="Arial" panose="020B0604020202020204" pitchFamily="34" charset="0"/>
              </a:rPr>
              <a:t>4, 1988</a:t>
            </a:r>
            <a:endParaRPr lang="ko-KR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3951037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Introduction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 smtClean="0"/>
              <a:t>After 15 years (in 1988)… it is sometimes difficult to determine the motivation and reasoning which led to the design of Internet protocol suite</a:t>
            </a:r>
          </a:p>
          <a:p>
            <a:r>
              <a:rPr lang="en-US" altLang="ko-KR" dirty="0" smtClean="0"/>
              <a:t>In fact, the design philosophy has evolved considerably from the first proposal to the current standards, e.g.</a:t>
            </a:r>
          </a:p>
          <a:p>
            <a:pPr lvl="1"/>
            <a:r>
              <a:rPr lang="en-US" altLang="ko-KR" dirty="0" smtClean="0"/>
              <a:t>Idea of </a:t>
            </a:r>
            <a:r>
              <a:rPr lang="en-US" altLang="ko-KR" dirty="0" smtClean="0"/>
              <a:t>the datagram, or connectionless service</a:t>
            </a:r>
          </a:p>
          <a:p>
            <a:pPr lvl="1"/>
            <a:r>
              <a:rPr lang="en-US" altLang="ko-KR" dirty="0" smtClean="0"/>
              <a:t>Layering of </a:t>
            </a:r>
            <a:r>
              <a:rPr lang="en-US" altLang="ko-KR" dirty="0" smtClean="0"/>
              <a:t>the architecture into the IP and TCP layers</a:t>
            </a:r>
          </a:p>
          <a:p>
            <a:r>
              <a:rPr lang="en-US" altLang="ko-KR" dirty="0" smtClean="0"/>
              <a:t>This paper discusses the original objectives of the Internet architecture, and the relation between these goals and the important features of the protocols</a:t>
            </a:r>
          </a:p>
          <a:p>
            <a:pPr lvl="1"/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64993341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dirty="0" smtClean="0"/>
              <a:t>Fundamental goal for Internet architecture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 smtClean="0"/>
              <a:t>Multiplexed utilization of existing interconnected networks</a:t>
            </a:r>
          </a:p>
          <a:p>
            <a:pPr lvl="1"/>
            <a:r>
              <a:rPr lang="en-US" altLang="ko-KR" dirty="0" smtClean="0"/>
              <a:t>Connect together </a:t>
            </a:r>
            <a:r>
              <a:rPr lang="en-US" altLang="ko-KR" dirty="0" smtClean="0"/>
              <a:t>the original ARPANET with the ARPA packet radio network</a:t>
            </a:r>
          </a:p>
          <a:p>
            <a:pPr lvl="1"/>
            <a:r>
              <a:rPr lang="en-US" altLang="ko-KR" dirty="0" smtClean="0"/>
              <a:t>Local area </a:t>
            </a:r>
            <a:r>
              <a:rPr lang="en-US" altLang="ko-KR" dirty="0" smtClean="0"/>
              <a:t>network had not yet emerged</a:t>
            </a:r>
          </a:p>
          <a:p>
            <a:r>
              <a:rPr lang="en-US" altLang="ko-KR" dirty="0" smtClean="0"/>
              <a:t>An alternative to interconnecting existing networks would have been to design a unified system</a:t>
            </a:r>
          </a:p>
          <a:p>
            <a:pPr lvl="1"/>
            <a:r>
              <a:rPr lang="en-US" altLang="ko-KR" dirty="0" smtClean="0"/>
              <a:t>Higher degree </a:t>
            </a:r>
            <a:r>
              <a:rPr lang="en-US" altLang="ko-KR" dirty="0" smtClean="0"/>
              <a:t>of integration, and thus better performance</a:t>
            </a:r>
          </a:p>
          <a:p>
            <a:pPr lvl="1"/>
            <a:r>
              <a:rPr lang="en-US" altLang="ko-KR" dirty="0" smtClean="0"/>
              <a:t>However, </a:t>
            </a:r>
            <a:r>
              <a:rPr lang="en-US" altLang="ko-KR" dirty="0" smtClean="0"/>
              <a:t>administrative boundaries of control</a:t>
            </a:r>
          </a:p>
          <a:p>
            <a:pPr lvl="1"/>
            <a:r>
              <a:rPr lang="en-US" altLang="ko-KR" dirty="0" smtClean="0"/>
              <a:t>Abandoned </a:t>
            </a:r>
            <a:endParaRPr lang="en-US" altLang="ko-KR" dirty="0" smtClean="0"/>
          </a:p>
          <a:p>
            <a:r>
              <a:rPr lang="en-US" altLang="ko-KR" dirty="0" smtClean="0"/>
              <a:t>The technique selected for multiplexing was packet switching</a:t>
            </a:r>
          </a:p>
          <a:p>
            <a:pPr lvl="1"/>
            <a:r>
              <a:rPr lang="en-US" altLang="ko-KR" dirty="0" smtClean="0"/>
              <a:t>Connected together </a:t>
            </a:r>
            <a:r>
              <a:rPr lang="en-US" altLang="ko-KR" dirty="0" smtClean="0"/>
              <a:t>using packet communications processors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2953405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dirty="0" smtClean="0"/>
              <a:t>Second level goals (in order of importance/priority): defines architecture!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ko-KR" dirty="0" smtClean="0"/>
              <a:t>Internet communication must continue despite loss of networks or gateways (survivability – military context!)</a:t>
            </a:r>
          </a:p>
          <a:p>
            <a:r>
              <a:rPr lang="en-US" altLang="ko-KR" dirty="0" smtClean="0"/>
              <a:t>The Internet must support multiple types of communications service</a:t>
            </a:r>
          </a:p>
          <a:p>
            <a:r>
              <a:rPr lang="en-US" altLang="ko-KR" dirty="0" smtClean="0"/>
              <a:t>The Internet architecture must accommodate a variety of networks</a:t>
            </a:r>
          </a:p>
          <a:p>
            <a:r>
              <a:rPr lang="en-US" altLang="ko-KR" dirty="0" smtClean="0"/>
              <a:t>The Internet architecture must permit distributed management of its resources</a:t>
            </a:r>
          </a:p>
          <a:p>
            <a:r>
              <a:rPr lang="en-US" altLang="ko-KR" dirty="0" smtClean="0"/>
              <a:t>The Internet architecture must be cost effective</a:t>
            </a:r>
          </a:p>
          <a:p>
            <a:r>
              <a:rPr lang="en-US" altLang="ko-KR" dirty="0" smtClean="0"/>
              <a:t>The Internet architecture must permit host attachment with a low level of effort</a:t>
            </a:r>
          </a:p>
          <a:p>
            <a:r>
              <a:rPr lang="en-US" altLang="ko-KR" dirty="0" smtClean="0"/>
              <a:t>The resources used in the internet architecture must be accountable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13042116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Survivability in face of failure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 smtClean="0"/>
              <a:t>Continue without having to reestablish or reset the high level state of their conversation</a:t>
            </a:r>
          </a:p>
          <a:p>
            <a:pPr lvl="1"/>
            <a:r>
              <a:rPr lang="en-US" altLang="ko-KR" dirty="0" smtClean="0"/>
              <a:t>Only </a:t>
            </a:r>
            <a:r>
              <a:rPr lang="en-US" altLang="ko-KR" dirty="0" smtClean="0"/>
              <a:t>one failure, and it is total partition</a:t>
            </a:r>
          </a:p>
          <a:p>
            <a:r>
              <a:rPr lang="en-US" altLang="ko-KR" dirty="0"/>
              <a:t>T</a:t>
            </a:r>
            <a:r>
              <a:rPr lang="en-US" altLang="ko-KR" dirty="0" smtClean="0"/>
              <a:t>ake state information and gather it at the endpoint of the net, at the entity which is utilizing the service of the network </a:t>
            </a:r>
          </a:p>
          <a:p>
            <a:pPr lvl="1"/>
            <a:r>
              <a:rPr lang="en-US" altLang="ko-KR" dirty="0" smtClean="0"/>
              <a:t>Stored </a:t>
            </a:r>
            <a:r>
              <a:rPr lang="en-US" altLang="ko-KR" dirty="0" smtClean="0"/>
              <a:t>in the intermediate packet switching nodes </a:t>
            </a:r>
            <a:r>
              <a:rPr lang="en-US" altLang="ko-KR" dirty="0" smtClean="0">
                <a:sym typeface="Wingdings" panose="05000000000000000000" pitchFamily="2" charset="2"/>
              </a:rPr>
              <a:t> should be replicated  distributed algorithms difficult to build: abandoned!</a:t>
            </a:r>
            <a:endParaRPr lang="en-US" altLang="ko-KR" dirty="0" smtClean="0"/>
          </a:p>
          <a:p>
            <a:pPr lvl="1"/>
            <a:r>
              <a:rPr lang="en-US" altLang="ko-KR" dirty="0" smtClean="0"/>
              <a:t>Call </a:t>
            </a:r>
            <a:r>
              <a:rPr lang="en-US" altLang="ko-KR" dirty="0" smtClean="0"/>
              <a:t>this approach to reliability "fate-sharing”</a:t>
            </a:r>
          </a:p>
          <a:p>
            <a:pPr lvl="1"/>
            <a:r>
              <a:rPr lang="en-US" altLang="ko-KR" dirty="0" smtClean="0"/>
              <a:t>It </a:t>
            </a:r>
            <a:r>
              <a:rPr lang="en-US" altLang="ko-KR" dirty="0" smtClean="0"/>
              <a:t>is acceptable to lose the state information associated with an entity if, at the same time, the entity itself is lost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70716110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Survivability in face of failure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 smtClean="0"/>
              <a:t>Consequences of fate sharing approach to survivability</a:t>
            </a:r>
          </a:p>
          <a:p>
            <a:pPr lvl="1"/>
            <a:r>
              <a:rPr lang="en-US" altLang="ko-KR" dirty="0" smtClean="0"/>
              <a:t>Stateless </a:t>
            </a:r>
            <a:r>
              <a:rPr lang="en-US" altLang="ko-KR" dirty="0" smtClean="0"/>
              <a:t>packet switches </a:t>
            </a:r>
            <a:r>
              <a:rPr lang="en-US" altLang="ko-KR" dirty="0" smtClean="0">
                <a:sym typeface="Wingdings" panose="05000000000000000000" pitchFamily="2" charset="2"/>
              </a:rPr>
              <a:t> </a:t>
            </a:r>
            <a:r>
              <a:rPr lang="en-US" altLang="ko-KR" dirty="0" smtClean="0"/>
              <a:t>"datagram" network</a:t>
            </a:r>
          </a:p>
          <a:p>
            <a:pPr lvl="1"/>
            <a:r>
              <a:rPr lang="en-US" altLang="ko-KR" dirty="0" smtClean="0"/>
              <a:t>More </a:t>
            </a:r>
            <a:r>
              <a:rPr lang="en-US" altLang="ko-KR" dirty="0" smtClean="0"/>
              <a:t>trust is placed in the host machine</a:t>
            </a:r>
          </a:p>
          <a:p>
            <a:r>
              <a:rPr lang="en-US" altLang="ko-KR" dirty="0" smtClean="0"/>
              <a:t>Survivability still second to the top level goal of interconnection of existing networks</a:t>
            </a:r>
          </a:p>
          <a:p>
            <a:pPr lvl="1"/>
            <a:r>
              <a:rPr lang="en-US" altLang="ko-KR" dirty="0" smtClean="0"/>
              <a:t>A more survivable technology might have resulted from a single multi media network design</a:t>
            </a:r>
          </a:p>
          <a:p>
            <a:pPr lvl="1"/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31665925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Types of service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 smtClean="0"/>
              <a:t>Speed, latency and reliability</a:t>
            </a:r>
          </a:p>
          <a:p>
            <a:r>
              <a:rPr lang="en-US" altLang="ko-KR" dirty="0"/>
              <a:t>B</a:t>
            </a:r>
            <a:r>
              <a:rPr lang="en-US" altLang="ko-KR" dirty="0" smtClean="0"/>
              <a:t>i-directional reliable delivery of data was the first service provided in the Internet architecture, using the Transmission Control Protocol (TCP)</a:t>
            </a:r>
          </a:p>
          <a:p>
            <a:r>
              <a:rPr lang="en-US" altLang="ko-KR" dirty="0" smtClean="0"/>
              <a:t>Services that TCP could not support well</a:t>
            </a:r>
          </a:p>
          <a:p>
            <a:pPr lvl="1"/>
            <a:r>
              <a:rPr lang="en-US" altLang="ko-KR" dirty="0" smtClean="0"/>
              <a:t>Debugging</a:t>
            </a:r>
            <a:endParaRPr lang="en-US" altLang="ko-KR" dirty="0" smtClean="0"/>
          </a:p>
          <a:p>
            <a:pPr lvl="1"/>
            <a:r>
              <a:rPr lang="en-US" altLang="ko-KR" dirty="0" smtClean="0"/>
              <a:t>Real-time </a:t>
            </a:r>
            <a:r>
              <a:rPr lang="en-US" altLang="ko-KR" dirty="0" smtClean="0"/>
              <a:t>delivery (e.g. in teleconferencing)</a:t>
            </a:r>
          </a:p>
          <a:p>
            <a:pPr lvl="2"/>
            <a:r>
              <a:rPr lang="en-US" altLang="ko-KR" dirty="0" smtClean="0"/>
              <a:t>Most </a:t>
            </a:r>
            <a:r>
              <a:rPr lang="en-US" altLang="ko-KR" dirty="0" smtClean="0"/>
              <a:t>serious source of delay in networks is the mechanism to provide reliable delivery</a:t>
            </a:r>
          </a:p>
          <a:p>
            <a:pPr lvl="2"/>
            <a:r>
              <a:rPr lang="en-US" altLang="ko-KR" dirty="0" smtClean="0"/>
              <a:t>Very </a:t>
            </a:r>
            <a:r>
              <a:rPr lang="en-US" altLang="ko-KR" dirty="0" smtClean="0"/>
              <a:t>easy to cope with an occasional missing packet</a:t>
            </a:r>
          </a:p>
          <a:p>
            <a:r>
              <a:rPr lang="en-US" altLang="ko-KR" dirty="0" smtClean="0"/>
              <a:t>More than one transport service would be required!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69495815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Types of service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 smtClean="0"/>
              <a:t>This goal caused TCP and IP, which originally had been a single protocol in the architecture, to be separated into two layers</a:t>
            </a:r>
          </a:p>
          <a:p>
            <a:r>
              <a:rPr lang="en-US" altLang="ko-KR" dirty="0" smtClean="0"/>
              <a:t>User Datagram Protocol (UDP) was created to provide a application level interface to the basic datagram service of Internet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73369424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Varieties of networks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ko-KR" dirty="0" smtClean="0"/>
              <a:t>Incorporate and utilize ARPANET itself, X.25 networks, local area nets (e.g. Ethernet), broadcast satellite nets, packet radio networks, serial links (1200bps ~ 1.5Mbps), inter-computer buses, etc.</a:t>
            </a:r>
          </a:p>
          <a:p>
            <a:r>
              <a:rPr lang="en-US" altLang="ko-KR" dirty="0" smtClean="0"/>
              <a:t>Internet architecture achieves this flexibility by making a minimum set of assumptions about the function which the net will provide</a:t>
            </a:r>
          </a:p>
          <a:p>
            <a:pPr lvl="1"/>
            <a:r>
              <a:rPr lang="en-US" altLang="ko-KR" dirty="0" smtClean="0"/>
              <a:t>Network </a:t>
            </a:r>
            <a:r>
              <a:rPr lang="en-US" altLang="ko-KR" dirty="0" smtClean="0"/>
              <a:t>can transport a packet or datagram</a:t>
            </a:r>
          </a:p>
          <a:p>
            <a:pPr lvl="1"/>
            <a:r>
              <a:rPr lang="en-US" altLang="ko-KR" dirty="0" smtClean="0"/>
              <a:t>Packet </a:t>
            </a:r>
            <a:r>
              <a:rPr lang="en-US" altLang="ko-KR" dirty="0" smtClean="0"/>
              <a:t>must be of reasonable size, perhaps 100 bytes minimum</a:t>
            </a:r>
          </a:p>
          <a:p>
            <a:pPr lvl="1"/>
            <a:r>
              <a:rPr lang="en-US" altLang="ko-KR" dirty="0" smtClean="0"/>
              <a:t>Delivered </a:t>
            </a:r>
            <a:r>
              <a:rPr lang="en-US" altLang="ko-KR" dirty="0" smtClean="0"/>
              <a:t>with reasonable but not perfect reliability</a:t>
            </a:r>
          </a:p>
          <a:p>
            <a:pPr lvl="1"/>
            <a:r>
              <a:rPr lang="en-US" altLang="ko-KR" dirty="0" smtClean="0"/>
              <a:t>Network </a:t>
            </a:r>
            <a:r>
              <a:rPr lang="en-US" altLang="ko-KR" dirty="0" smtClean="0"/>
              <a:t>must have some suitable form of addressing if it is more than a point to point link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15106567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Varieties of networks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ko-KR" dirty="0" smtClean="0"/>
              <a:t>Services which are explicitly not assumed from the network</a:t>
            </a:r>
          </a:p>
          <a:p>
            <a:pPr lvl="1"/>
            <a:r>
              <a:rPr lang="en-US" altLang="ko-KR" dirty="0" smtClean="0"/>
              <a:t>Reliable </a:t>
            </a:r>
            <a:r>
              <a:rPr lang="en-US" altLang="ko-KR" dirty="0" smtClean="0"/>
              <a:t>or sequenced delivery</a:t>
            </a:r>
          </a:p>
          <a:p>
            <a:pPr lvl="1"/>
            <a:r>
              <a:rPr lang="en-US" altLang="ko-KR" dirty="0" smtClean="0"/>
              <a:t>Network </a:t>
            </a:r>
            <a:r>
              <a:rPr lang="en-US" altLang="ko-KR" dirty="0" smtClean="0"/>
              <a:t>level broadcast or multicast</a:t>
            </a:r>
          </a:p>
          <a:p>
            <a:pPr lvl="1"/>
            <a:r>
              <a:rPr lang="en-US" altLang="ko-KR" dirty="0" smtClean="0"/>
              <a:t>Priority </a:t>
            </a:r>
            <a:r>
              <a:rPr lang="en-US" altLang="ko-KR" dirty="0" smtClean="0"/>
              <a:t>ranking of transmitted packet</a:t>
            </a:r>
          </a:p>
          <a:p>
            <a:pPr lvl="1"/>
            <a:r>
              <a:rPr lang="en-US" altLang="ko-KR" dirty="0" smtClean="0"/>
              <a:t>Support </a:t>
            </a:r>
            <a:r>
              <a:rPr lang="en-US" altLang="ko-KR" dirty="0" smtClean="0"/>
              <a:t>for multiple types of service, and internal knowledge of failures, speeds, or delays</a:t>
            </a:r>
          </a:p>
          <a:p>
            <a:r>
              <a:rPr lang="en-US" altLang="ko-KR" dirty="0"/>
              <a:t>U</a:t>
            </a:r>
            <a:r>
              <a:rPr lang="en-US" altLang="ko-KR" dirty="0" smtClean="0"/>
              <a:t>ndesirable approach, because these services would have to be re-engineered and </a:t>
            </a:r>
            <a:r>
              <a:rPr lang="en-US" altLang="ko-KR" dirty="0" err="1" smtClean="0"/>
              <a:t>reimplemented</a:t>
            </a:r>
            <a:r>
              <a:rPr lang="en-US" altLang="ko-KR" dirty="0" smtClean="0"/>
              <a:t> for every single network and every single host interface to every network</a:t>
            </a:r>
          </a:p>
          <a:p>
            <a:pPr lvl="1"/>
            <a:r>
              <a:rPr lang="en-US" altLang="ko-KR" dirty="0" smtClean="0"/>
              <a:t>Instead</a:t>
            </a:r>
            <a:r>
              <a:rPr lang="en-US" altLang="ko-KR" dirty="0" smtClean="0"/>
              <a:t>, engineer these services at the transport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15418221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Other goals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 smtClean="0"/>
              <a:t>The remaining goals, because they were lower in importance, were perhaps less effectively met, or not so completely engineered</a:t>
            </a:r>
          </a:p>
          <a:p>
            <a:pPr lvl="1"/>
            <a:r>
              <a:rPr lang="en-US" altLang="ko-KR" dirty="0" smtClean="0"/>
              <a:t>e.g. </a:t>
            </a:r>
            <a:r>
              <a:rPr lang="en-US" altLang="ko-KR" dirty="0" smtClean="0"/>
              <a:t>does </a:t>
            </a:r>
            <a:r>
              <a:rPr lang="en-US" altLang="ko-KR" dirty="0" smtClean="0"/>
              <a:t>not produce as cost effective a utilization of expensive communication resources as a more tailored architecture would</a:t>
            </a:r>
          </a:p>
          <a:p>
            <a:pPr lvl="2"/>
            <a:r>
              <a:rPr lang="en-US" altLang="ko-KR" dirty="0" smtClean="0"/>
              <a:t>Headers </a:t>
            </a:r>
            <a:r>
              <a:rPr lang="en-US" altLang="ko-KR" dirty="0" smtClean="0"/>
              <a:t>of Internet packets are fairly long (a typical header is 40 bytes)</a:t>
            </a:r>
          </a:p>
          <a:p>
            <a:pPr lvl="2"/>
            <a:r>
              <a:rPr lang="en-US" altLang="ko-KR" dirty="0" smtClean="0"/>
              <a:t>Since </a:t>
            </a:r>
            <a:r>
              <a:rPr lang="en-US" altLang="ko-KR" dirty="0" smtClean="0"/>
              <a:t>lost packets are not recovered at the network level, it may be necessary to retransmit a lost packet from one end of the Internet to the other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421327928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Datagrams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ko-KR" dirty="0"/>
              <a:t>D</a:t>
            </a:r>
            <a:r>
              <a:rPr lang="en-US" altLang="ko-KR" dirty="0" smtClean="0"/>
              <a:t>atagrams as the entity which is transported across the underlying networks</a:t>
            </a:r>
          </a:p>
          <a:p>
            <a:pPr lvl="1"/>
            <a:r>
              <a:rPr lang="en-US" altLang="ko-KR" dirty="0" smtClean="0"/>
              <a:t>Eliminate </a:t>
            </a:r>
            <a:r>
              <a:rPr lang="en-US" altLang="ko-KR" dirty="0" smtClean="0"/>
              <a:t>the need for connection state within the intermediate switching nodes</a:t>
            </a:r>
          </a:p>
          <a:p>
            <a:pPr lvl="2"/>
            <a:r>
              <a:rPr lang="en-US" altLang="ko-KR" dirty="0" smtClean="0"/>
              <a:t>Internet can be reconstituted after a failure without concern about state</a:t>
            </a:r>
          </a:p>
          <a:p>
            <a:pPr lvl="1"/>
            <a:r>
              <a:rPr lang="en-US" altLang="ko-KR" dirty="0" smtClean="0"/>
              <a:t>Provides </a:t>
            </a:r>
            <a:r>
              <a:rPr lang="en-US" altLang="ko-KR" dirty="0" smtClean="0"/>
              <a:t>a basic building block out of which a variety of types of service can be implemented</a:t>
            </a:r>
          </a:p>
          <a:p>
            <a:pPr lvl="2"/>
            <a:r>
              <a:rPr lang="en-US" altLang="ko-KR" dirty="0" smtClean="0"/>
              <a:t>Provides </a:t>
            </a:r>
            <a:r>
              <a:rPr lang="en-US" altLang="ko-KR" dirty="0" smtClean="0"/>
              <a:t>a more elemental service which the endpoints can combine as appropriate to build the type of service </a:t>
            </a:r>
            <a:r>
              <a:rPr lang="en-US" altLang="ko-KR" dirty="0" smtClean="0"/>
              <a:t>needed</a:t>
            </a:r>
            <a:endParaRPr lang="en-US" altLang="ko-KR" dirty="0" smtClean="0"/>
          </a:p>
          <a:p>
            <a:pPr lvl="1"/>
            <a:r>
              <a:rPr lang="en-US" altLang="ko-KR" dirty="0" smtClean="0"/>
              <a:t>Represents </a:t>
            </a:r>
            <a:r>
              <a:rPr lang="en-US" altLang="ko-KR" dirty="0" smtClean="0"/>
              <a:t>the minimum network service </a:t>
            </a:r>
            <a:r>
              <a:rPr lang="en-US" altLang="ko-KR" dirty="0" smtClean="0"/>
              <a:t>assumption</a:t>
            </a:r>
          </a:p>
          <a:p>
            <a:pPr lvl="2"/>
            <a:r>
              <a:rPr lang="en-US" altLang="ko-KR" dirty="0" smtClean="0"/>
              <a:t>Permits </a:t>
            </a:r>
            <a:r>
              <a:rPr lang="en-US" altLang="ko-KR" dirty="0" smtClean="0"/>
              <a:t>a wide variety of networks to be incorporated into various Internet </a:t>
            </a:r>
            <a:r>
              <a:rPr lang="en-US" altLang="ko-KR" dirty="0" smtClean="0"/>
              <a:t>realizations</a:t>
            </a:r>
          </a:p>
          <a:p>
            <a:r>
              <a:rPr lang="en-US" altLang="ko-KR" dirty="0" smtClean="0"/>
              <a:t>The </a:t>
            </a:r>
            <a:r>
              <a:rPr lang="en-US" altLang="ko-KR" dirty="0" smtClean="0"/>
              <a:t>decision to use the datagram was an extremely successful one, which allowed the Internet to meet its most important goals very successfully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41722493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TCP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 smtClean="0"/>
              <a:t>Bytes not packets for flow control</a:t>
            </a:r>
          </a:p>
          <a:p>
            <a:pPr lvl="1"/>
            <a:r>
              <a:rPr lang="en-US" altLang="ko-KR" dirty="0" smtClean="0"/>
              <a:t>Original </a:t>
            </a:r>
            <a:r>
              <a:rPr lang="en-US" altLang="ko-KR" dirty="0" err="1" smtClean="0"/>
              <a:t>ARPAnet</a:t>
            </a:r>
            <a:r>
              <a:rPr lang="en-US" altLang="ko-KR" dirty="0" smtClean="0"/>
              <a:t> had both bytes and packets: abandoned</a:t>
            </a:r>
          </a:p>
          <a:p>
            <a:pPr lvl="2"/>
            <a:r>
              <a:rPr lang="en-US" altLang="ko-KR" dirty="0" smtClean="0"/>
              <a:t>To allow control in sequence space</a:t>
            </a:r>
            <a:r>
              <a:rPr lang="en-US" altLang="ko-KR" dirty="0"/>
              <a:t> </a:t>
            </a:r>
            <a:r>
              <a:rPr lang="en-US" altLang="ko-KR" dirty="0" smtClean="0"/>
              <a:t>(later dropped as well)</a:t>
            </a:r>
          </a:p>
          <a:p>
            <a:pPr lvl="1"/>
            <a:r>
              <a:rPr lang="en-US" altLang="ko-KR" dirty="0" smtClean="0"/>
              <a:t>To permit TCP packet to be broken up into smaller packets to fit through a net with a small packet size</a:t>
            </a:r>
          </a:p>
          <a:p>
            <a:pPr lvl="1"/>
            <a:r>
              <a:rPr lang="en-US" altLang="ko-KR" dirty="0" smtClean="0"/>
              <a:t>To permit small packets to be gathered into one larger packet for retransmission</a:t>
            </a:r>
          </a:p>
          <a:p>
            <a:pPr lvl="2"/>
            <a:r>
              <a:rPr lang="en-US" altLang="ko-KR" dirty="0" smtClean="0"/>
              <a:t>Turned out to be critical</a:t>
            </a:r>
          </a:p>
          <a:p>
            <a:pPr lvl="2"/>
            <a:r>
              <a:rPr lang="en-US" altLang="ko-KR" dirty="0" smtClean="0"/>
              <a:t>Single character interactions that slow hosts could not process</a:t>
            </a:r>
          </a:p>
          <a:p>
            <a:r>
              <a:rPr lang="en-US" altLang="ko-KR" dirty="0" smtClean="0"/>
              <a:t>Lost “message” (or “record”) semantics</a:t>
            </a:r>
          </a:p>
          <a:p>
            <a:pPr lvl="1"/>
            <a:r>
              <a:rPr lang="en-US" altLang="ko-KR" dirty="0" smtClean="0"/>
              <a:t>Records = separate packets</a:t>
            </a:r>
          </a:p>
          <a:p>
            <a:pPr lvl="1"/>
            <a:r>
              <a:rPr lang="en-US" altLang="ko-KR" dirty="0" smtClean="0"/>
              <a:t>Replaced by PUSH flag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68988391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103</TotalTime>
  <Words>1025</Words>
  <Application>Microsoft Office PowerPoint</Application>
  <PresentationFormat>와이드스크린</PresentationFormat>
  <Paragraphs>93</Paragraphs>
  <Slides>13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3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13</vt:i4>
      </vt:variant>
    </vt:vector>
  </HeadingPairs>
  <TitlesOfParts>
    <vt:vector size="17" baseType="lpstr">
      <vt:lpstr>맑은 고딕</vt:lpstr>
      <vt:lpstr>Arial</vt:lpstr>
      <vt:lpstr>Wingdings</vt:lpstr>
      <vt:lpstr>Office 테마</vt:lpstr>
      <vt:lpstr>The Design Philosophy of the DARPA Internet Protocols</vt:lpstr>
      <vt:lpstr>Introduction</vt:lpstr>
      <vt:lpstr>Fundamental goal for Internet architecture</vt:lpstr>
      <vt:lpstr>Second level goals (in order of importance/priority): defines architecture!</vt:lpstr>
      <vt:lpstr>Survivability in face of failure</vt:lpstr>
      <vt:lpstr>Survivability in face of failure</vt:lpstr>
      <vt:lpstr>Types of service</vt:lpstr>
      <vt:lpstr>Types of service</vt:lpstr>
      <vt:lpstr>Varieties of networks</vt:lpstr>
      <vt:lpstr>Varieties of networks</vt:lpstr>
      <vt:lpstr>Other goals</vt:lpstr>
      <vt:lpstr>Datagrams</vt:lpstr>
      <vt:lpstr>TCP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design philosophy of the DARPA internet protocols</dc:title>
  <dc:creator>iml</dc:creator>
  <cp:lastModifiedBy>widen</cp:lastModifiedBy>
  <cp:revision>84</cp:revision>
  <dcterms:created xsi:type="dcterms:W3CDTF">2025-09-02T07:17:41Z</dcterms:created>
  <dcterms:modified xsi:type="dcterms:W3CDTF">2025-09-02T12:10:38Z</dcterms:modified>
</cp:coreProperties>
</file>