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Lst>
  <p:sldSz cx="9144000" cy="5143500" type="screen16x9"/>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216" d="100"/>
          <a:sy n="216" d="100"/>
        </p:scale>
        <p:origin x="204" y="1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30956795"/>
      </p:ext>
    </p:extLst>
  </p:cSld>
  <p:clrMap bg1="lt1" tx1="dk1" bg2="lt2" tx2="dk2" accent1="accent1" accent2="accent2" accent3="accent3" accent4="accent4" accent5="accent5" accent6="accent6" hlink="hlink" folHlink="folHlink"/>
  <p:notesStyle>
    <a:lvl1pPr marL="0" algn="l" defTabSz="914400" rtl="0" eaLnBrk="1" latinLnBrk="1" hangingPunct="1">
      <a:defRPr sz="1200" kern="1200">
        <a:solidFill>
          <a:schemeClr val="tx1"/>
        </a:solidFill>
        <a:latin typeface="+mn-lt"/>
        <a:ea typeface="+mn-ea"/>
        <a:cs typeface="+mn-cs"/>
      </a:defRPr>
    </a:lvl1pPr>
    <a:lvl2pPr marL="457200" algn="l" defTabSz="914400" rtl="0" eaLnBrk="1" latinLnBrk="1" hangingPunct="1">
      <a:defRPr sz="1200" kern="1200">
        <a:solidFill>
          <a:schemeClr val="tx1"/>
        </a:solidFill>
        <a:latin typeface="+mn-lt"/>
        <a:ea typeface="+mn-ea"/>
        <a:cs typeface="+mn-cs"/>
      </a:defRPr>
    </a:lvl2pPr>
    <a:lvl3pPr marL="914400" algn="l" defTabSz="914400" rtl="0" eaLnBrk="1" latinLnBrk="1" hangingPunct="1">
      <a:defRPr sz="1200" kern="1200">
        <a:solidFill>
          <a:schemeClr val="tx1"/>
        </a:solidFill>
        <a:latin typeface="+mn-lt"/>
        <a:ea typeface="+mn-ea"/>
        <a:cs typeface="+mn-cs"/>
      </a:defRPr>
    </a:lvl3pPr>
    <a:lvl4pPr marL="1371600" algn="l" defTabSz="914400" rtl="0" eaLnBrk="1" latinLnBrk="1" hangingPunct="1">
      <a:defRPr sz="1200" kern="1200">
        <a:solidFill>
          <a:schemeClr val="tx1"/>
        </a:solidFill>
        <a:latin typeface="+mn-lt"/>
        <a:ea typeface="+mn-ea"/>
        <a:cs typeface="+mn-cs"/>
      </a:defRPr>
    </a:lvl4pPr>
    <a:lvl5pPr marL="1828800" algn="l" defTabSz="914400" rtl="0" eaLnBrk="1" latinLnBrk="1" hangingPunct="1">
      <a:defRPr sz="1200" kern="1200">
        <a:solidFill>
          <a:schemeClr val="tx1"/>
        </a:solidFill>
        <a:latin typeface="+mn-lt"/>
        <a:ea typeface="+mn-ea"/>
        <a:cs typeface="+mn-cs"/>
      </a:defRPr>
    </a:lvl5pPr>
    <a:lvl6pPr marL="2286000" algn="l" defTabSz="914400" rtl="0" eaLnBrk="1" latinLnBrk="1" hangingPunct="1">
      <a:defRPr sz="1200" kern="1200">
        <a:solidFill>
          <a:schemeClr val="tx1"/>
        </a:solidFill>
        <a:latin typeface="+mn-lt"/>
        <a:ea typeface="+mn-ea"/>
        <a:cs typeface="+mn-cs"/>
      </a:defRPr>
    </a:lvl6pPr>
    <a:lvl7pPr marL="2743200" algn="l" defTabSz="914400" rtl="0" eaLnBrk="1" latinLnBrk="1" hangingPunct="1">
      <a:defRPr sz="1200" kern="1200">
        <a:solidFill>
          <a:schemeClr val="tx1"/>
        </a:solidFill>
        <a:latin typeface="+mn-lt"/>
        <a:ea typeface="+mn-ea"/>
        <a:cs typeface="+mn-cs"/>
      </a:defRPr>
    </a:lvl7pPr>
    <a:lvl8pPr marL="3200400" algn="l" defTabSz="914400" rtl="0" eaLnBrk="1" latinLnBrk="1" hangingPunct="1">
      <a:defRPr sz="1200" kern="1200">
        <a:solidFill>
          <a:schemeClr val="tx1"/>
        </a:solidFill>
        <a:latin typeface="+mn-lt"/>
        <a:ea typeface="+mn-ea"/>
        <a:cs typeface="+mn-cs"/>
      </a:defRPr>
    </a:lvl8pPr>
    <a:lvl9pPr marL="3657600" algn="l" defTabSz="914400" rtl="0" eaLnBrk="1" latinLnBrk="1"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D1B2A"/>
        </a:solidFill>
        <a:effectLst/>
      </p:bgPr>
    </p:bg>
    <p:spTree>
      <p:nvGrpSpPr>
        <p:cNvPr id="1" name=""/>
        <p:cNvGrpSpPr/>
        <p:nvPr/>
      </p:nvGrpSpPr>
      <p:grpSpPr>
        <a:xfrm>
          <a:off x="0" y="0"/>
          <a:ext cx="0" cy="0"/>
          <a:chOff x="0" y="0"/>
          <a:chExt cx="0" cy="0"/>
        </a:xfrm>
      </p:grpSpPr>
      <p:sp>
        <p:nvSpPr>
          <p:cNvPr id="2" name="Shape 0"/>
          <p:cNvSpPr/>
          <p:nvPr/>
        </p:nvSpPr>
        <p:spPr>
          <a:xfrm>
            <a:off x="0" y="0"/>
            <a:ext cx="9144000" cy="45720"/>
          </a:xfrm>
          <a:prstGeom prst="rect">
            <a:avLst/>
          </a:prstGeom>
          <a:solidFill>
            <a:srgbClr val="00B4D8"/>
          </a:solidFill>
          <a:ln/>
        </p:spPr>
      </p:sp>
      <p:sp>
        <p:nvSpPr>
          <p:cNvPr id="3" name="Text 1"/>
          <p:cNvSpPr/>
          <p:nvPr/>
        </p:nvSpPr>
        <p:spPr>
          <a:xfrm>
            <a:off x="548640" y="914400"/>
            <a:ext cx="8046720" cy="548640"/>
          </a:xfrm>
          <a:prstGeom prst="rect">
            <a:avLst/>
          </a:prstGeom>
          <a:noFill/>
          <a:ln/>
        </p:spPr>
        <p:txBody>
          <a:bodyPr wrap="square" lIns="0" tIns="0" rIns="0" bIns="0" rtlCol="0" anchor="ctr"/>
          <a:lstStyle/>
          <a:p>
            <a:pPr marL="0" indent="0">
              <a:buNone/>
            </a:pPr>
            <a:r>
              <a:rPr lang="en-US" sz="1800" b="1" dirty="0">
                <a:solidFill>
                  <a:srgbClr val="00B4D8"/>
                </a:solidFill>
                <a:latin typeface="Trebuchet MS" pitchFamily="34" charset="0"/>
                <a:ea typeface="Trebuchet MS" pitchFamily="34" charset="-122"/>
                <a:cs typeface="Trebuchet MS" pitchFamily="34" charset="-120"/>
              </a:rPr>
              <a:t>Chapter 1</a:t>
            </a:r>
            <a:endParaRPr lang="en-US" sz="1800" dirty="0"/>
          </a:p>
        </p:txBody>
      </p:sp>
      <p:sp>
        <p:nvSpPr>
          <p:cNvPr id="4" name="Text 2"/>
          <p:cNvSpPr/>
          <p:nvPr/>
        </p:nvSpPr>
        <p:spPr>
          <a:xfrm>
            <a:off x="548640" y="1371600"/>
            <a:ext cx="8046720" cy="1371600"/>
          </a:xfrm>
          <a:prstGeom prst="rect">
            <a:avLst/>
          </a:prstGeom>
          <a:noFill/>
          <a:ln/>
        </p:spPr>
        <p:txBody>
          <a:bodyPr wrap="square" lIns="0" tIns="0" rIns="0" bIns="0" rtlCol="0" anchor="ctr"/>
          <a:lstStyle/>
          <a:p>
            <a:pPr marL="0" indent="0">
              <a:lnSpc>
                <a:spcPct val="110000"/>
              </a:lnSpc>
              <a:buNone/>
            </a:pPr>
            <a:r>
              <a:rPr lang="en-US" sz="3400" b="1" dirty="0">
                <a:solidFill>
                  <a:srgbClr val="FFFFFF"/>
                </a:solidFill>
                <a:latin typeface="Trebuchet MS" pitchFamily="34" charset="0"/>
                <a:ea typeface="Trebuchet MS" pitchFamily="34" charset="-122"/>
                <a:cs typeface="Trebuchet MS" pitchFamily="34" charset="-120"/>
              </a:rPr>
              <a:t>The Internet, Protocols,</a:t>
            </a:r>
            <a:endParaRPr lang="en-US" sz="3400" dirty="0"/>
          </a:p>
          <a:p>
            <a:pPr marL="0" indent="0">
              <a:lnSpc>
                <a:spcPct val="110000"/>
              </a:lnSpc>
              <a:buNone/>
            </a:pPr>
            <a:r>
              <a:rPr lang="en-US" sz="3400" b="1" dirty="0">
                <a:solidFill>
                  <a:srgbClr val="FFFFFF"/>
                </a:solidFill>
                <a:latin typeface="Trebuchet MS" pitchFamily="34" charset="0"/>
                <a:ea typeface="Trebuchet MS" pitchFamily="34" charset="-122"/>
                <a:cs typeface="Trebuchet MS" pitchFamily="34" charset="-120"/>
              </a:rPr>
              <a:t>and the Layering Principle</a:t>
            </a:r>
            <a:endParaRPr lang="en-US" sz="3400" dirty="0"/>
          </a:p>
        </p:txBody>
      </p:sp>
      <p:sp>
        <p:nvSpPr>
          <p:cNvPr id="5" name="Text 3"/>
          <p:cNvSpPr/>
          <p:nvPr/>
        </p:nvSpPr>
        <p:spPr>
          <a:xfrm>
            <a:off x="548640" y="3200400"/>
            <a:ext cx="7315200" cy="365760"/>
          </a:xfrm>
          <a:prstGeom prst="rect">
            <a:avLst/>
          </a:prstGeom>
          <a:noFill/>
          <a:ln/>
        </p:spPr>
        <p:txBody>
          <a:bodyPr wrap="square" lIns="0" tIns="0" rIns="0" bIns="0" rtlCol="0" anchor="ctr"/>
          <a:lstStyle/>
          <a:p>
            <a:pPr marL="0" indent="0">
              <a:buNone/>
            </a:pPr>
            <a:r>
              <a:rPr lang="en-US" sz="1200" dirty="0">
                <a:solidFill>
                  <a:srgbClr val="8899AA"/>
                </a:solidFill>
                <a:latin typeface="Calibri" pitchFamily="34" charset="0"/>
                <a:ea typeface="Calibri" pitchFamily="34" charset="-122"/>
                <a:cs typeface="Calibri" pitchFamily="34" charset="-120"/>
              </a:rPr>
              <a:t>Internet Protocol Textbook  |  Sections 1.1-1.7  |  Pages 001-026</a:t>
            </a:r>
            <a:endParaRPr lang="en-US" sz="12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0D1B2A"/>
        </a:solidFill>
        <a:effectLst/>
      </p:bgPr>
    </p:bg>
    <p:spTree>
      <p:nvGrpSpPr>
        <p:cNvPr id="1" name=""/>
        <p:cNvGrpSpPr/>
        <p:nvPr/>
      </p:nvGrpSpPr>
      <p:grpSpPr>
        <a:xfrm>
          <a:off x="0" y="0"/>
          <a:ext cx="0" cy="0"/>
          <a:chOff x="0" y="0"/>
          <a:chExt cx="0" cy="0"/>
        </a:xfrm>
      </p:grpSpPr>
      <p:sp>
        <p:nvSpPr>
          <p:cNvPr id="2" name="Text 0"/>
          <p:cNvSpPr/>
          <p:nvPr/>
        </p:nvSpPr>
        <p:spPr>
          <a:xfrm>
            <a:off x="365760" y="182880"/>
            <a:ext cx="8412480" cy="411480"/>
          </a:xfrm>
          <a:prstGeom prst="rect">
            <a:avLst/>
          </a:prstGeom>
          <a:noFill/>
          <a:ln/>
        </p:spPr>
        <p:txBody>
          <a:bodyPr wrap="square" lIns="0" tIns="0" rIns="0" bIns="0" rtlCol="0" anchor="ctr"/>
          <a:lstStyle/>
          <a:p>
            <a:pPr marL="0" indent="0">
              <a:buNone/>
            </a:pPr>
            <a:r>
              <a:rPr lang="en-US" sz="2000" b="1" dirty="0">
                <a:solidFill>
                  <a:srgbClr val="00B4D8"/>
                </a:solidFill>
                <a:latin typeface="Trebuchet MS" pitchFamily="34" charset="0"/>
                <a:ea typeface="Trebuchet MS" pitchFamily="34" charset="-122"/>
                <a:cs typeface="Trebuchet MS" pitchFamily="34" charset="-120"/>
              </a:rPr>
              <a:t>1.1  The Beginning of the Internet</a:t>
            </a:r>
            <a:endParaRPr lang="en-US" sz="2000" dirty="0"/>
          </a:p>
        </p:txBody>
      </p:sp>
      <p:sp>
        <p:nvSpPr>
          <p:cNvPr id="3" name="Shape 1"/>
          <p:cNvSpPr/>
          <p:nvPr/>
        </p:nvSpPr>
        <p:spPr>
          <a:xfrm>
            <a:off x="365760" y="731520"/>
            <a:ext cx="8412480" cy="749808"/>
          </a:xfrm>
          <a:prstGeom prst="rect">
            <a:avLst/>
          </a:prstGeom>
          <a:solidFill>
            <a:srgbClr val="162636"/>
          </a:solidFill>
          <a:ln/>
          <a:effectLst>
            <a:outerShdw blurRad="50800" dist="25400" dir="8100000" algn="bl" rotWithShape="0">
              <a:srgbClr val="000000">
                <a:alpha val="30000"/>
              </a:srgbClr>
            </a:outerShdw>
          </a:effectLst>
        </p:spPr>
      </p:sp>
      <p:sp>
        <p:nvSpPr>
          <p:cNvPr id="4" name="Shape 2"/>
          <p:cNvSpPr/>
          <p:nvPr/>
        </p:nvSpPr>
        <p:spPr>
          <a:xfrm>
            <a:off x="365760" y="731520"/>
            <a:ext cx="54864" cy="749808"/>
          </a:xfrm>
          <a:prstGeom prst="rect">
            <a:avLst/>
          </a:prstGeom>
          <a:solidFill>
            <a:srgbClr val="00B4D8"/>
          </a:solidFill>
          <a:ln/>
        </p:spPr>
      </p:sp>
      <p:sp>
        <p:nvSpPr>
          <p:cNvPr id="5" name="Text 3"/>
          <p:cNvSpPr/>
          <p:nvPr/>
        </p:nvSpPr>
        <p:spPr>
          <a:xfrm>
            <a:off x="548640" y="731520"/>
            <a:ext cx="1005840" cy="749808"/>
          </a:xfrm>
          <a:prstGeom prst="rect">
            <a:avLst/>
          </a:prstGeom>
          <a:noFill/>
          <a:ln/>
        </p:spPr>
        <p:txBody>
          <a:bodyPr wrap="square" lIns="0" tIns="0" rIns="0" bIns="0" rtlCol="0" anchor="ctr"/>
          <a:lstStyle/>
          <a:p>
            <a:pPr marL="0" indent="0">
              <a:buNone/>
            </a:pPr>
            <a:r>
              <a:rPr lang="en-US" sz="1500" b="1" dirty="0">
                <a:solidFill>
                  <a:srgbClr val="F77F00"/>
                </a:solidFill>
                <a:latin typeface="Trebuchet MS" pitchFamily="34" charset="0"/>
                <a:ea typeface="Trebuchet MS" pitchFamily="34" charset="-122"/>
                <a:cs typeface="Trebuchet MS" pitchFamily="34" charset="-120"/>
              </a:rPr>
              <a:t>1968-69</a:t>
            </a:r>
            <a:endParaRPr lang="en-US" sz="1500" dirty="0"/>
          </a:p>
        </p:txBody>
      </p:sp>
      <p:sp>
        <p:nvSpPr>
          <p:cNvPr id="6" name="Text 4"/>
          <p:cNvSpPr/>
          <p:nvPr/>
        </p:nvSpPr>
        <p:spPr>
          <a:xfrm>
            <a:off x="1645920" y="786384"/>
            <a:ext cx="6949440" cy="256032"/>
          </a:xfrm>
          <a:prstGeom prst="rect">
            <a:avLst/>
          </a:prstGeom>
          <a:noFill/>
          <a:ln/>
        </p:spPr>
        <p:txBody>
          <a:bodyPr wrap="square" lIns="0" tIns="0" rIns="0" bIns="0" rtlCol="0" anchor="ctr"/>
          <a:lstStyle/>
          <a:p>
            <a:pPr marL="0" indent="0">
              <a:buNone/>
            </a:pPr>
            <a:r>
              <a:rPr lang="en-US" sz="1200" b="1" dirty="0">
                <a:solidFill>
                  <a:srgbClr val="FFFFFF"/>
                </a:solidFill>
                <a:latin typeface="Trebuchet MS" pitchFamily="34" charset="0"/>
                <a:ea typeface="Trebuchet MS" pitchFamily="34" charset="-122"/>
                <a:cs typeface="Trebuchet MS" pitchFamily="34" charset="-120"/>
              </a:rPr>
              <a:t>DARPAnet (later ARPAnet)</a:t>
            </a:r>
            <a:endParaRPr lang="en-US" sz="1200" dirty="0"/>
          </a:p>
        </p:txBody>
      </p:sp>
      <p:sp>
        <p:nvSpPr>
          <p:cNvPr id="7" name="Text 5"/>
          <p:cNvSpPr/>
          <p:nvPr/>
        </p:nvSpPr>
        <p:spPr>
          <a:xfrm>
            <a:off x="1645920" y="1042416"/>
            <a:ext cx="6949440" cy="384048"/>
          </a:xfrm>
          <a:prstGeom prst="rect">
            <a:avLst/>
          </a:prstGeom>
          <a:noFill/>
          <a:ln/>
        </p:spPr>
        <p:txBody>
          <a:bodyPr wrap="square" lIns="0" tIns="0" rIns="0" bIns="0" rtlCol="0" anchor="ctr"/>
          <a:lstStyle/>
          <a:p>
            <a:pPr marL="0" indent="0">
              <a:buNone/>
            </a:pPr>
            <a:r>
              <a:rPr lang="en-US" sz="1000" dirty="0">
                <a:solidFill>
                  <a:srgbClr val="8899AA"/>
                </a:solidFill>
                <a:latin typeface="Calibri" pitchFamily="34" charset="0"/>
                <a:ea typeface="Calibri" pitchFamily="34" charset="-122"/>
                <a:cs typeface="Calibri" pitchFamily="34" charset="-120"/>
              </a:rPr>
              <a:t>Funded by DARPA (Defense Advanced Research Projects Agency), a research funding org within the U.S. Department of Defense. Launched 1969, funded by DoD until 1990.</a:t>
            </a:r>
            <a:endParaRPr lang="en-US" sz="1000" dirty="0"/>
          </a:p>
        </p:txBody>
      </p:sp>
      <p:sp>
        <p:nvSpPr>
          <p:cNvPr id="8" name="Shape 6"/>
          <p:cNvSpPr/>
          <p:nvPr/>
        </p:nvSpPr>
        <p:spPr>
          <a:xfrm>
            <a:off x="365760" y="1581912"/>
            <a:ext cx="8412480" cy="749808"/>
          </a:xfrm>
          <a:prstGeom prst="rect">
            <a:avLst/>
          </a:prstGeom>
          <a:solidFill>
            <a:srgbClr val="162636"/>
          </a:solidFill>
          <a:ln/>
          <a:effectLst>
            <a:outerShdw blurRad="50800" dist="25400" dir="8100000" algn="bl" rotWithShape="0">
              <a:srgbClr val="000000">
                <a:alpha val="30000"/>
              </a:srgbClr>
            </a:outerShdw>
          </a:effectLst>
        </p:spPr>
      </p:sp>
      <p:sp>
        <p:nvSpPr>
          <p:cNvPr id="9" name="Shape 7"/>
          <p:cNvSpPr/>
          <p:nvPr/>
        </p:nvSpPr>
        <p:spPr>
          <a:xfrm>
            <a:off x="365760" y="1581912"/>
            <a:ext cx="54864" cy="749808"/>
          </a:xfrm>
          <a:prstGeom prst="rect">
            <a:avLst/>
          </a:prstGeom>
          <a:solidFill>
            <a:srgbClr val="00B4D8"/>
          </a:solidFill>
          <a:ln/>
        </p:spPr>
      </p:sp>
      <p:sp>
        <p:nvSpPr>
          <p:cNvPr id="10" name="Text 8"/>
          <p:cNvSpPr/>
          <p:nvPr/>
        </p:nvSpPr>
        <p:spPr>
          <a:xfrm>
            <a:off x="548640" y="1581912"/>
            <a:ext cx="1005840" cy="749808"/>
          </a:xfrm>
          <a:prstGeom prst="rect">
            <a:avLst/>
          </a:prstGeom>
          <a:noFill/>
          <a:ln/>
        </p:spPr>
        <p:txBody>
          <a:bodyPr wrap="square" lIns="0" tIns="0" rIns="0" bIns="0" rtlCol="0" anchor="ctr"/>
          <a:lstStyle/>
          <a:p>
            <a:pPr marL="0" indent="0">
              <a:buNone/>
            </a:pPr>
            <a:r>
              <a:rPr lang="en-US" sz="1500" b="1" dirty="0">
                <a:solidFill>
                  <a:srgbClr val="F77F00"/>
                </a:solidFill>
                <a:latin typeface="Trebuchet MS" pitchFamily="34" charset="0"/>
                <a:ea typeface="Trebuchet MS" pitchFamily="34" charset="-122"/>
                <a:cs typeface="Trebuchet MS" pitchFamily="34" charset="-120"/>
              </a:rPr>
              <a:t>1984</a:t>
            </a:r>
            <a:endParaRPr lang="en-US" sz="1500" dirty="0"/>
          </a:p>
        </p:txBody>
      </p:sp>
      <p:sp>
        <p:nvSpPr>
          <p:cNvPr id="11" name="Text 9"/>
          <p:cNvSpPr/>
          <p:nvPr/>
        </p:nvSpPr>
        <p:spPr>
          <a:xfrm>
            <a:off x="1645920" y="1636776"/>
            <a:ext cx="6949440" cy="256032"/>
          </a:xfrm>
          <a:prstGeom prst="rect">
            <a:avLst/>
          </a:prstGeom>
          <a:noFill/>
          <a:ln/>
        </p:spPr>
        <p:txBody>
          <a:bodyPr wrap="square" lIns="0" tIns="0" rIns="0" bIns="0" rtlCol="0" anchor="ctr"/>
          <a:lstStyle/>
          <a:p>
            <a:pPr marL="0" indent="0">
              <a:buNone/>
            </a:pPr>
            <a:r>
              <a:rPr lang="en-US" sz="1200" b="1" dirty="0">
                <a:solidFill>
                  <a:srgbClr val="FFFFFF"/>
                </a:solidFill>
                <a:latin typeface="Trebuchet MS" pitchFamily="34" charset="0"/>
                <a:ea typeface="Trebuchet MS" pitchFamily="34" charset="-122"/>
                <a:cs typeface="Trebuchet MS" pitchFamily="34" charset="-120"/>
              </a:rPr>
              <a:t>NSFnet established</a:t>
            </a:r>
            <a:endParaRPr lang="en-US" sz="1200" dirty="0"/>
          </a:p>
        </p:txBody>
      </p:sp>
      <p:sp>
        <p:nvSpPr>
          <p:cNvPr id="12" name="Text 10"/>
          <p:cNvSpPr/>
          <p:nvPr/>
        </p:nvSpPr>
        <p:spPr>
          <a:xfrm>
            <a:off x="1645920" y="1892808"/>
            <a:ext cx="6949440" cy="384048"/>
          </a:xfrm>
          <a:prstGeom prst="rect">
            <a:avLst/>
          </a:prstGeom>
          <a:noFill/>
          <a:ln/>
        </p:spPr>
        <p:txBody>
          <a:bodyPr wrap="square" lIns="0" tIns="0" rIns="0" bIns="0" rtlCol="0" anchor="ctr"/>
          <a:lstStyle/>
          <a:p>
            <a:pPr marL="0" indent="0">
              <a:buNone/>
            </a:pPr>
            <a:r>
              <a:rPr lang="en-US" sz="1000" dirty="0">
                <a:solidFill>
                  <a:srgbClr val="8899AA"/>
                </a:solidFill>
                <a:latin typeface="Calibri" pitchFamily="34" charset="0"/>
                <a:ea typeface="Calibri" pitchFamily="34" charset="-122"/>
                <a:cs typeface="Calibri" pitchFamily="34" charset="-120"/>
              </a:rPr>
              <a:t>National Science Foundation builds a national backbone network connecting supercomputer centers.</a:t>
            </a:r>
            <a:endParaRPr lang="en-US" sz="1000" dirty="0"/>
          </a:p>
        </p:txBody>
      </p:sp>
      <p:sp>
        <p:nvSpPr>
          <p:cNvPr id="13" name="Shape 11"/>
          <p:cNvSpPr/>
          <p:nvPr/>
        </p:nvSpPr>
        <p:spPr>
          <a:xfrm>
            <a:off x="365760" y="2432304"/>
            <a:ext cx="8412480" cy="749808"/>
          </a:xfrm>
          <a:prstGeom prst="rect">
            <a:avLst/>
          </a:prstGeom>
          <a:solidFill>
            <a:srgbClr val="162636"/>
          </a:solidFill>
          <a:ln/>
          <a:effectLst>
            <a:outerShdw blurRad="50800" dist="25400" dir="8100000" algn="bl" rotWithShape="0">
              <a:srgbClr val="000000">
                <a:alpha val="30000"/>
              </a:srgbClr>
            </a:outerShdw>
          </a:effectLst>
        </p:spPr>
      </p:sp>
      <p:sp>
        <p:nvSpPr>
          <p:cNvPr id="14" name="Shape 12"/>
          <p:cNvSpPr/>
          <p:nvPr/>
        </p:nvSpPr>
        <p:spPr>
          <a:xfrm>
            <a:off x="365760" y="2432304"/>
            <a:ext cx="54864" cy="749808"/>
          </a:xfrm>
          <a:prstGeom prst="rect">
            <a:avLst/>
          </a:prstGeom>
          <a:solidFill>
            <a:srgbClr val="00B4D8"/>
          </a:solidFill>
          <a:ln/>
        </p:spPr>
      </p:sp>
      <p:sp>
        <p:nvSpPr>
          <p:cNvPr id="15" name="Text 13"/>
          <p:cNvSpPr/>
          <p:nvPr/>
        </p:nvSpPr>
        <p:spPr>
          <a:xfrm>
            <a:off x="548640" y="2432304"/>
            <a:ext cx="1005840" cy="749808"/>
          </a:xfrm>
          <a:prstGeom prst="rect">
            <a:avLst/>
          </a:prstGeom>
          <a:noFill/>
          <a:ln/>
        </p:spPr>
        <p:txBody>
          <a:bodyPr wrap="square" lIns="0" tIns="0" rIns="0" bIns="0" rtlCol="0" anchor="ctr"/>
          <a:lstStyle/>
          <a:p>
            <a:pPr marL="0" indent="0">
              <a:buNone/>
            </a:pPr>
            <a:r>
              <a:rPr lang="en-US" sz="1500" b="1" dirty="0">
                <a:solidFill>
                  <a:srgbClr val="F77F00"/>
                </a:solidFill>
                <a:latin typeface="Trebuchet MS" pitchFamily="34" charset="0"/>
                <a:ea typeface="Trebuchet MS" pitchFamily="34" charset="-122"/>
                <a:cs typeface="Trebuchet MS" pitchFamily="34" charset="-120"/>
              </a:rPr>
              <a:t>1990</a:t>
            </a:r>
            <a:endParaRPr lang="en-US" sz="1500" dirty="0"/>
          </a:p>
        </p:txBody>
      </p:sp>
      <p:sp>
        <p:nvSpPr>
          <p:cNvPr id="16" name="Text 14"/>
          <p:cNvSpPr/>
          <p:nvPr/>
        </p:nvSpPr>
        <p:spPr>
          <a:xfrm>
            <a:off x="1645920" y="2487168"/>
            <a:ext cx="6949440" cy="256032"/>
          </a:xfrm>
          <a:prstGeom prst="rect">
            <a:avLst/>
          </a:prstGeom>
          <a:noFill/>
          <a:ln/>
        </p:spPr>
        <p:txBody>
          <a:bodyPr wrap="square" lIns="0" tIns="0" rIns="0" bIns="0" rtlCol="0" anchor="ctr"/>
          <a:lstStyle/>
          <a:p>
            <a:pPr marL="0" indent="0">
              <a:buNone/>
            </a:pPr>
            <a:r>
              <a:rPr lang="en-US" sz="1200" b="1" dirty="0">
                <a:solidFill>
                  <a:srgbClr val="FFFFFF"/>
                </a:solidFill>
                <a:latin typeface="Trebuchet MS" pitchFamily="34" charset="0"/>
                <a:ea typeface="Trebuchet MS" pitchFamily="34" charset="-122"/>
                <a:cs typeface="Trebuchet MS" pitchFamily="34" charset="-120"/>
              </a:rPr>
              <a:t>DARPAnet decommissioned</a:t>
            </a:r>
            <a:endParaRPr lang="en-US" sz="1200" dirty="0"/>
          </a:p>
        </p:txBody>
      </p:sp>
      <p:sp>
        <p:nvSpPr>
          <p:cNvPr id="17" name="Text 15"/>
          <p:cNvSpPr/>
          <p:nvPr/>
        </p:nvSpPr>
        <p:spPr>
          <a:xfrm>
            <a:off x="1645920" y="2743200"/>
            <a:ext cx="6949440" cy="384048"/>
          </a:xfrm>
          <a:prstGeom prst="rect">
            <a:avLst/>
          </a:prstGeom>
          <a:noFill/>
          <a:ln/>
        </p:spPr>
        <p:txBody>
          <a:bodyPr wrap="square" lIns="0" tIns="0" rIns="0" bIns="0" rtlCol="0" anchor="ctr"/>
          <a:lstStyle/>
          <a:p>
            <a:pPr marL="0" indent="0">
              <a:buNone/>
            </a:pPr>
            <a:r>
              <a:rPr lang="en-US" sz="1000" dirty="0">
                <a:solidFill>
                  <a:srgbClr val="8899AA"/>
                </a:solidFill>
                <a:latin typeface="Calibri" pitchFamily="34" charset="0"/>
                <a:ea typeface="Calibri" pitchFamily="34" charset="-122"/>
                <a:cs typeface="Calibri" pitchFamily="34" charset="-120"/>
              </a:rPr>
              <a:t>DARPA shuts down DARPAnet. NSFnet becomes the new Internet backbone.</a:t>
            </a:r>
            <a:endParaRPr lang="en-US" sz="1000" dirty="0"/>
          </a:p>
        </p:txBody>
      </p:sp>
      <p:sp>
        <p:nvSpPr>
          <p:cNvPr id="18" name="Shape 16"/>
          <p:cNvSpPr/>
          <p:nvPr/>
        </p:nvSpPr>
        <p:spPr>
          <a:xfrm>
            <a:off x="365760" y="3282696"/>
            <a:ext cx="8412480" cy="749808"/>
          </a:xfrm>
          <a:prstGeom prst="rect">
            <a:avLst/>
          </a:prstGeom>
          <a:solidFill>
            <a:srgbClr val="162636"/>
          </a:solidFill>
          <a:ln/>
          <a:effectLst>
            <a:outerShdw blurRad="50800" dist="25400" dir="8100000" algn="bl" rotWithShape="0">
              <a:srgbClr val="000000">
                <a:alpha val="30000"/>
              </a:srgbClr>
            </a:outerShdw>
          </a:effectLst>
        </p:spPr>
      </p:sp>
      <p:sp>
        <p:nvSpPr>
          <p:cNvPr id="19" name="Shape 17"/>
          <p:cNvSpPr/>
          <p:nvPr/>
        </p:nvSpPr>
        <p:spPr>
          <a:xfrm>
            <a:off x="365760" y="3282696"/>
            <a:ext cx="54864" cy="749808"/>
          </a:xfrm>
          <a:prstGeom prst="rect">
            <a:avLst/>
          </a:prstGeom>
          <a:solidFill>
            <a:srgbClr val="00B4D8"/>
          </a:solidFill>
          <a:ln/>
        </p:spPr>
      </p:sp>
      <p:sp>
        <p:nvSpPr>
          <p:cNvPr id="20" name="Text 18"/>
          <p:cNvSpPr/>
          <p:nvPr/>
        </p:nvSpPr>
        <p:spPr>
          <a:xfrm>
            <a:off x="548640" y="3282696"/>
            <a:ext cx="1005840" cy="749808"/>
          </a:xfrm>
          <a:prstGeom prst="rect">
            <a:avLst/>
          </a:prstGeom>
          <a:noFill/>
          <a:ln/>
        </p:spPr>
        <p:txBody>
          <a:bodyPr wrap="square" lIns="0" tIns="0" rIns="0" bIns="0" rtlCol="0" anchor="ctr"/>
          <a:lstStyle/>
          <a:p>
            <a:pPr marL="0" indent="0">
              <a:buNone/>
            </a:pPr>
            <a:r>
              <a:rPr lang="en-US" sz="1500" b="1" dirty="0">
                <a:solidFill>
                  <a:srgbClr val="F77F00"/>
                </a:solidFill>
                <a:latin typeface="Trebuchet MS" pitchFamily="34" charset="0"/>
                <a:ea typeface="Trebuchet MS" pitchFamily="34" charset="-122"/>
                <a:cs typeface="Trebuchet MS" pitchFamily="34" charset="-120"/>
              </a:rPr>
              <a:t>1994</a:t>
            </a:r>
            <a:endParaRPr lang="en-US" sz="1500" dirty="0"/>
          </a:p>
        </p:txBody>
      </p:sp>
      <p:sp>
        <p:nvSpPr>
          <p:cNvPr id="21" name="Text 19"/>
          <p:cNvSpPr/>
          <p:nvPr/>
        </p:nvSpPr>
        <p:spPr>
          <a:xfrm>
            <a:off x="1645920" y="3337560"/>
            <a:ext cx="6949440" cy="256032"/>
          </a:xfrm>
          <a:prstGeom prst="rect">
            <a:avLst/>
          </a:prstGeom>
          <a:noFill/>
          <a:ln/>
        </p:spPr>
        <p:txBody>
          <a:bodyPr wrap="square" lIns="0" tIns="0" rIns="0" bIns="0" rtlCol="0" anchor="ctr"/>
          <a:lstStyle/>
          <a:p>
            <a:pPr marL="0" indent="0">
              <a:buNone/>
            </a:pPr>
            <a:r>
              <a:rPr lang="en-US" sz="1200" b="1" dirty="0">
                <a:solidFill>
                  <a:srgbClr val="FFFFFF"/>
                </a:solidFill>
                <a:latin typeface="Trebuchet MS" pitchFamily="34" charset="0"/>
                <a:ea typeface="Trebuchet MS" pitchFamily="34" charset="-122"/>
                <a:cs typeface="Trebuchet MS" pitchFamily="34" charset="-120"/>
              </a:rPr>
              <a:t>NSF contracts Baby Bells</a:t>
            </a:r>
            <a:endParaRPr lang="en-US" sz="1200" dirty="0"/>
          </a:p>
        </p:txBody>
      </p:sp>
      <p:sp>
        <p:nvSpPr>
          <p:cNvPr id="22" name="Text 20"/>
          <p:cNvSpPr/>
          <p:nvPr/>
        </p:nvSpPr>
        <p:spPr>
          <a:xfrm>
            <a:off x="1645920" y="3593592"/>
            <a:ext cx="6949440" cy="384048"/>
          </a:xfrm>
          <a:prstGeom prst="rect">
            <a:avLst/>
          </a:prstGeom>
          <a:noFill/>
          <a:ln/>
        </p:spPr>
        <p:txBody>
          <a:bodyPr wrap="square" lIns="0" tIns="0" rIns="0" bIns="0" rtlCol="0" anchor="ctr"/>
          <a:lstStyle/>
          <a:p>
            <a:pPr marL="0" indent="0">
              <a:buNone/>
            </a:pPr>
            <a:r>
              <a:rPr lang="en-US" sz="1000" dirty="0">
                <a:solidFill>
                  <a:srgbClr val="8899AA"/>
                </a:solidFill>
                <a:latin typeface="Calibri" pitchFamily="34" charset="0"/>
                <a:ea typeface="Calibri" pitchFamily="34" charset="-122"/>
                <a:cs typeface="Calibri" pitchFamily="34" charset="-120"/>
              </a:rPr>
              <a:t>NSF contracts with regional telephone companies (Baby Bells) to replace and manage the backbone network.</a:t>
            </a:r>
            <a:endParaRPr lang="en-US" sz="1000" dirty="0"/>
          </a:p>
        </p:txBody>
      </p:sp>
      <p:sp>
        <p:nvSpPr>
          <p:cNvPr id="23" name="Shape 21"/>
          <p:cNvSpPr/>
          <p:nvPr/>
        </p:nvSpPr>
        <p:spPr>
          <a:xfrm>
            <a:off x="365760" y="4133088"/>
            <a:ext cx="8412480" cy="749808"/>
          </a:xfrm>
          <a:prstGeom prst="rect">
            <a:avLst/>
          </a:prstGeom>
          <a:solidFill>
            <a:srgbClr val="162636"/>
          </a:solidFill>
          <a:ln/>
          <a:effectLst>
            <a:outerShdw blurRad="50800" dist="25400" dir="8100000" algn="bl" rotWithShape="0">
              <a:srgbClr val="000000">
                <a:alpha val="30000"/>
              </a:srgbClr>
            </a:outerShdw>
          </a:effectLst>
        </p:spPr>
      </p:sp>
      <p:sp>
        <p:nvSpPr>
          <p:cNvPr id="24" name="Shape 22"/>
          <p:cNvSpPr/>
          <p:nvPr/>
        </p:nvSpPr>
        <p:spPr>
          <a:xfrm>
            <a:off x="365760" y="4133088"/>
            <a:ext cx="54864" cy="749808"/>
          </a:xfrm>
          <a:prstGeom prst="rect">
            <a:avLst/>
          </a:prstGeom>
          <a:solidFill>
            <a:srgbClr val="00B4D8"/>
          </a:solidFill>
          <a:ln/>
        </p:spPr>
      </p:sp>
      <p:sp>
        <p:nvSpPr>
          <p:cNvPr id="25" name="Text 23"/>
          <p:cNvSpPr/>
          <p:nvPr/>
        </p:nvSpPr>
        <p:spPr>
          <a:xfrm>
            <a:off x="548640" y="4133088"/>
            <a:ext cx="1005840" cy="749808"/>
          </a:xfrm>
          <a:prstGeom prst="rect">
            <a:avLst/>
          </a:prstGeom>
          <a:noFill/>
          <a:ln/>
        </p:spPr>
        <p:txBody>
          <a:bodyPr wrap="square" lIns="0" tIns="0" rIns="0" bIns="0" rtlCol="0" anchor="ctr"/>
          <a:lstStyle/>
          <a:p>
            <a:pPr marL="0" indent="0">
              <a:buNone/>
            </a:pPr>
            <a:r>
              <a:rPr lang="en-US" sz="1500" b="1" dirty="0">
                <a:solidFill>
                  <a:srgbClr val="F77F00"/>
                </a:solidFill>
                <a:latin typeface="Trebuchet MS" pitchFamily="34" charset="0"/>
                <a:ea typeface="Trebuchet MS" pitchFamily="34" charset="-122"/>
                <a:cs typeface="Trebuchet MS" pitchFamily="34" charset="-120"/>
              </a:rPr>
              <a:t>1995</a:t>
            </a:r>
            <a:endParaRPr lang="en-US" sz="1500" dirty="0"/>
          </a:p>
        </p:txBody>
      </p:sp>
      <p:sp>
        <p:nvSpPr>
          <p:cNvPr id="26" name="Text 24"/>
          <p:cNvSpPr/>
          <p:nvPr/>
        </p:nvSpPr>
        <p:spPr>
          <a:xfrm>
            <a:off x="1645920" y="4187952"/>
            <a:ext cx="6949440" cy="256032"/>
          </a:xfrm>
          <a:prstGeom prst="rect">
            <a:avLst/>
          </a:prstGeom>
          <a:noFill/>
          <a:ln/>
        </p:spPr>
        <p:txBody>
          <a:bodyPr wrap="square" lIns="0" tIns="0" rIns="0" bIns="0" rtlCol="0" anchor="ctr"/>
          <a:lstStyle/>
          <a:p>
            <a:pPr marL="0" indent="0">
              <a:buNone/>
            </a:pPr>
            <a:r>
              <a:rPr lang="en-US" sz="1200" b="1" dirty="0">
                <a:solidFill>
                  <a:srgbClr val="FFFFFF"/>
                </a:solidFill>
                <a:latin typeface="Trebuchet MS" pitchFamily="34" charset="0"/>
                <a:ea typeface="Trebuchet MS" pitchFamily="34" charset="-122"/>
                <a:cs typeface="Trebuchet MS" pitchFamily="34" charset="-120"/>
              </a:rPr>
              <a:t>Full commercialization</a:t>
            </a:r>
            <a:endParaRPr lang="en-US" sz="1200" dirty="0"/>
          </a:p>
        </p:txBody>
      </p:sp>
      <p:sp>
        <p:nvSpPr>
          <p:cNvPr id="27" name="Text 25"/>
          <p:cNvSpPr/>
          <p:nvPr/>
        </p:nvSpPr>
        <p:spPr>
          <a:xfrm>
            <a:off x="1645920" y="4443984"/>
            <a:ext cx="6949440" cy="384048"/>
          </a:xfrm>
          <a:prstGeom prst="rect">
            <a:avLst/>
          </a:prstGeom>
          <a:noFill/>
          <a:ln/>
        </p:spPr>
        <p:txBody>
          <a:bodyPr wrap="square" lIns="0" tIns="0" rIns="0" bIns="0" rtlCol="0" anchor="ctr"/>
          <a:lstStyle/>
          <a:p>
            <a:pPr marL="0" indent="0">
              <a:buNone/>
            </a:pPr>
            <a:r>
              <a:rPr lang="en-US" sz="1000" dirty="0">
                <a:solidFill>
                  <a:srgbClr val="8899AA"/>
                </a:solidFill>
                <a:latin typeface="Calibri" pitchFamily="34" charset="0"/>
                <a:ea typeface="Calibri" pitchFamily="34" charset="-122"/>
                <a:cs typeface="Calibri" pitchFamily="34" charset="-120"/>
              </a:rPr>
              <a:t>NSF fully transfers the backbone to Baby Bells for commercial operation. This marks the beginning of the Internet as we use it today.</a:t>
            </a:r>
            <a:endParaRPr lang="en-US" sz="10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0D1B2A"/>
        </a:solidFill>
        <a:effectLst/>
      </p:bgPr>
    </p:bg>
    <p:spTree>
      <p:nvGrpSpPr>
        <p:cNvPr id="1" name=""/>
        <p:cNvGrpSpPr/>
        <p:nvPr/>
      </p:nvGrpSpPr>
      <p:grpSpPr>
        <a:xfrm>
          <a:off x="0" y="0"/>
          <a:ext cx="0" cy="0"/>
          <a:chOff x="0" y="0"/>
          <a:chExt cx="0" cy="0"/>
        </a:xfrm>
      </p:grpSpPr>
      <p:sp>
        <p:nvSpPr>
          <p:cNvPr id="2" name="Text 0"/>
          <p:cNvSpPr/>
          <p:nvPr/>
        </p:nvSpPr>
        <p:spPr>
          <a:xfrm>
            <a:off x="365760" y="182880"/>
            <a:ext cx="8412480" cy="411480"/>
          </a:xfrm>
          <a:prstGeom prst="rect">
            <a:avLst/>
          </a:prstGeom>
          <a:noFill/>
          <a:ln/>
        </p:spPr>
        <p:txBody>
          <a:bodyPr wrap="square" lIns="0" tIns="0" rIns="0" bIns="0" rtlCol="0" anchor="ctr"/>
          <a:lstStyle/>
          <a:p>
            <a:pPr marL="0" indent="0">
              <a:buNone/>
            </a:pPr>
            <a:r>
              <a:rPr lang="en-US" sz="2000" b="1" dirty="0">
                <a:solidFill>
                  <a:srgbClr val="00B4D8"/>
                </a:solidFill>
                <a:latin typeface="Trebuchet MS" pitchFamily="34" charset="0"/>
                <a:ea typeface="Trebuchet MS" pitchFamily="34" charset="-122"/>
                <a:cs typeface="Trebuchet MS" pitchFamily="34" charset="-120"/>
              </a:rPr>
              <a:t>1.2  The Internet: A Network of Networks</a:t>
            </a:r>
            <a:endParaRPr lang="en-US" sz="2000" dirty="0"/>
          </a:p>
        </p:txBody>
      </p:sp>
      <p:sp>
        <p:nvSpPr>
          <p:cNvPr id="3" name="Text 1"/>
          <p:cNvSpPr/>
          <p:nvPr/>
        </p:nvSpPr>
        <p:spPr>
          <a:xfrm>
            <a:off x="365760" y="685800"/>
            <a:ext cx="8412480" cy="640080"/>
          </a:xfrm>
          <a:prstGeom prst="rect">
            <a:avLst/>
          </a:prstGeom>
          <a:noFill/>
          <a:ln/>
        </p:spPr>
        <p:txBody>
          <a:bodyPr wrap="square" lIns="0" tIns="0" rIns="0" bIns="0" rtlCol="0" anchor="t"/>
          <a:lstStyle/>
          <a:p>
            <a:pPr marL="0" indent="0">
              <a:buNone/>
            </a:pPr>
            <a:r>
              <a:rPr lang="en-US" sz="1200" b="1" dirty="0">
                <a:solidFill>
                  <a:srgbClr val="FFFFFF"/>
                </a:solidFill>
              </a:rPr>
              <a:t>"Inter" = between, "Net" = network → "a network of networks"
</a:t>
            </a:r>
            <a:endParaRPr lang="en-US" sz="1200" dirty="0"/>
          </a:p>
          <a:p>
            <a:pPr marL="0" indent="0">
              <a:buNone/>
            </a:pPr>
            <a:r>
              <a:rPr lang="en-US" sz="1200" b="1" dirty="0">
                <a:solidFill>
                  <a:srgbClr val="F77F00"/>
                </a:solidFill>
              </a:rPr>
              <a:t>The Incompatibility Problem
</a:t>
            </a:r>
            <a:endParaRPr lang="en-US" sz="1200" dirty="0"/>
          </a:p>
        </p:txBody>
      </p:sp>
      <p:sp>
        <p:nvSpPr>
          <p:cNvPr id="4" name="Text 2"/>
          <p:cNvSpPr/>
          <p:nvPr/>
        </p:nvSpPr>
        <p:spPr>
          <a:xfrm>
            <a:off x="365760" y="1371600"/>
            <a:ext cx="8412480" cy="1188720"/>
          </a:xfrm>
          <a:prstGeom prst="rect">
            <a:avLst/>
          </a:prstGeom>
          <a:noFill/>
          <a:ln/>
        </p:spPr>
        <p:txBody>
          <a:bodyPr wrap="square" lIns="0" tIns="0" rIns="0" bIns="0" rtlCol="0" anchor="t"/>
          <a:lstStyle/>
          <a:p>
            <a:pPr marL="342900" indent="-342900">
              <a:buSzPct val="100000"/>
              <a:buChar char="•"/>
            </a:pPr>
            <a:r>
              <a:rPr lang="en-US" sz="1050" dirty="0">
                <a:solidFill>
                  <a:srgbClr val="E0E0E0"/>
                </a:solidFill>
                <a:latin typeface="Calibri" pitchFamily="34" charset="0"/>
                <a:ea typeface="Calibri" pitchFamily="34" charset="-122"/>
                <a:cs typeface="Calibri" pitchFamily="34" charset="-120"/>
              </a:rPr>
              <a:t>World has many incompatible network technologies: Ethernet, FDDI, ATM, Frame Relay, SNA, Bluetooth, wireless LAN, LTE</a:t>
            </a:r>
            <a:endParaRPr lang="en-US" sz="1050" dirty="0"/>
          </a:p>
          <a:p>
            <a:pPr marL="342900" indent="-342900">
              <a:buSzPct val="100000"/>
              <a:buChar char="•"/>
            </a:pPr>
            <a:r>
              <a:rPr lang="en-US" sz="1050" dirty="0">
                <a:solidFill>
                  <a:srgbClr val="E0E0E0"/>
                </a:solidFill>
                <a:latin typeface="Calibri" pitchFamily="34" charset="0"/>
                <a:ea typeface="Calibri" pitchFamily="34" charset="-122"/>
                <a:cs typeface="Calibri" pitchFamily="34" charset="-120"/>
              </a:rPr>
              <a:t>Like different languages that cannot communicate with each other</a:t>
            </a:r>
            <a:endParaRPr lang="en-US" sz="1050" dirty="0"/>
          </a:p>
          <a:p>
            <a:pPr marL="342900" indent="-342900">
              <a:buSzPct val="100000"/>
              <a:buChar char="•"/>
            </a:pPr>
            <a:r>
              <a:rPr lang="en-US" sz="1050" dirty="0">
                <a:solidFill>
                  <a:srgbClr val="E0E0E0"/>
                </a:solidFill>
                <a:latin typeface="Calibri" pitchFamily="34" charset="0"/>
                <a:ea typeface="Calibri" pitchFamily="34" charset="-122"/>
                <a:cs typeface="Calibri" pitchFamily="34" charset="-120"/>
              </a:rPr>
              <a:t>E.g., PC on Ethernet cannot talk to smartphone on LTE directly (neither understands the other's "language")</a:t>
            </a:r>
            <a:endParaRPr lang="en-US" sz="1050" dirty="0"/>
          </a:p>
          <a:p>
            <a:pPr marL="342900" indent="-342900">
              <a:buSzPct val="100000"/>
              <a:buChar char="•"/>
            </a:pPr>
            <a:r>
              <a:rPr lang="en-US" sz="1050" dirty="0">
                <a:solidFill>
                  <a:srgbClr val="E0E0E0"/>
                </a:solidFill>
                <a:latin typeface="Calibri" pitchFamily="34" charset="0"/>
                <a:ea typeface="Calibri" pitchFamily="34" charset="-122"/>
                <a:cs typeface="Calibri" pitchFamily="34" charset="-120"/>
              </a:rPr>
              <a:t>Without interconnection: only small-scale LANs possible; a global network would be impossible</a:t>
            </a:r>
            <a:endParaRPr lang="en-US" sz="1050" dirty="0"/>
          </a:p>
        </p:txBody>
      </p:sp>
      <p:sp>
        <p:nvSpPr>
          <p:cNvPr id="5" name="Text 3"/>
          <p:cNvSpPr/>
          <p:nvPr/>
        </p:nvSpPr>
        <p:spPr>
          <a:xfrm>
            <a:off x="365760" y="2560320"/>
            <a:ext cx="8412480" cy="320040"/>
          </a:xfrm>
          <a:prstGeom prst="rect">
            <a:avLst/>
          </a:prstGeom>
          <a:noFill/>
          <a:ln/>
        </p:spPr>
        <p:txBody>
          <a:bodyPr wrap="square" lIns="0" tIns="0" rIns="0" bIns="0" rtlCol="0" anchor="t"/>
          <a:lstStyle/>
          <a:p>
            <a:pPr marL="0" indent="0">
              <a:buNone/>
            </a:pPr>
            <a:r>
              <a:rPr lang="en-US" sz="1100" b="1" dirty="0">
                <a:solidFill>
                  <a:srgbClr val="F77F00"/>
                </a:solidFill>
              </a:rPr>
              <a:t>
Naive Solution: Pairwise translators
</a:t>
            </a:r>
            <a:endParaRPr lang="en-US" sz="1100" dirty="0"/>
          </a:p>
        </p:txBody>
      </p:sp>
      <p:sp>
        <p:nvSpPr>
          <p:cNvPr id="6" name="Text 4"/>
          <p:cNvSpPr/>
          <p:nvPr/>
        </p:nvSpPr>
        <p:spPr>
          <a:xfrm>
            <a:off x="365760" y="2880360"/>
            <a:ext cx="8412480" cy="777240"/>
          </a:xfrm>
          <a:prstGeom prst="rect">
            <a:avLst/>
          </a:prstGeom>
          <a:noFill/>
          <a:ln/>
        </p:spPr>
        <p:txBody>
          <a:bodyPr wrap="square" lIns="0" tIns="0" rIns="0" bIns="0" rtlCol="0" anchor="t"/>
          <a:lstStyle/>
          <a:p>
            <a:pPr marL="342900" indent="-342900">
              <a:buSzPct val="100000"/>
              <a:buChar char="•"/>
            </a:pPr>
            <a:r>
              <a:rPr lang="en-US" sz="1050" dirty="0">
                <a:solidFill>
                  <a:srgbClr val="E0E0E0"/>
                </a:solidFill>
                <a:latin typeface="Calibri" pitchFamily="34" charset="0"/>
                <a:ea typeface="Calibri" pitchFamily="34" charset="-122"/>
                <a:cs typeface="Calibri" pitchFamily="34" charset="-120"/>
              </a:rPr>
              <a:t>Place a translator between every pair of technologies</a:t>
            </a:r>
            <a:endParaRPr lang="en-US" sz="1050" dirty="0"/>
          </a:p>
          <a:p>
            <a:pPr marL="342900" indent="-342900">
              <a:buSzPct val="100000"/>
              <a:buChar char="•"/>
            </a:pPr>
            <a:r>
              <a:rPr lang="en-US" sz="1050" dirty="0">
                <a:solidFill>
                  <a:srgbClr val="E0E0E0"/>
                </a:solidFill>
                <a:latin typeface="Calibri" pitchFamily="34" charset="0"/>
                <a:ea typeface="Calibri" pitchFamily="34" charset="-122"/>
                <a:cs typeface="Calibri" pitchFamily="34" charset="-120"/>
              </a:rPr>
              <a:t>Cost: n(n-1)/2 translators. Each new technology requires ~n new translators</a:t>
            </a:r>
            <a:endParaRPr lang="en-US" sz="1050" dirty="0"/>
          </a:p>
          <a:p>
            <a:pPr marL="342900" indent="-342900">
              <a:buSzPct val="100000"/>
              <a:buChar char="•"/>
            </a:pPr>
            <a:r>
              <a:rPr lang="en-US" sz="1050" dirty="0">
                <a:solidFill>
                  <a:srgbClr val="E0E0E0"/>
                </a:solidFill>
                <a:latin typeface="Calibri" pitchFamily="34" charset="0"/>
                <a:ea typeface="Calibri" pitchFamily="34" charset="-122"/>
                <a:cs typeface="Calibri" pitchFamily="34" charset="-120"/>
              </a:rPr>
              <a:t>Growth is quadratic → highly unscalable</a:t>
            </a:r>
            <a:endParaRPr lang="en-US" sz="1050" dirty="0"/>
          </a:p>
        </p:txBody>
      </p:sp>
      <p:sp>
        <p:nvSpPr>
          <p:cNvPr id="7" name="Text 5"/>
          <p:cNvSpPr/>
          <p:nvPr/>
        </p:nvSpPr>
        <p:spPr>
          <a:xfrm>
            <a:off x="365760" y="3657600"/>
            <a:ext cx="8412480" cy="320040"/>
          </a:xfrm>
          <a:prstGeom prst="rect">
            <a:avLst/>
          </a:prstGeom>
          <a:noFill/>
          <a:ln/>
        </p:spPr>
        <p:txBody>
          <a:bodyPr wrap="square" lIns="0" tIns="0" rIns="0" bIns="0" rtlCol="0" anchor="t"/>
          <a:lstStyle/>
          <a:p>
            <a:pPr marL="0" indent="0">
              <a:buNone/>
            </a:pPr>
            <a:r>
              <a:rPr lang="en-US" sz="1100" b="1" dirty="0">
                <a:solidFill>
                  <a:srgbClr val="00B4D8"/>
                </a:solidFill>
              </a:rPr>
              <a:t>
Better Solution: A single common language (IP)
</a:t>
            </a:r>
            <a:endParaRPr lang="en-US" sz="1100" dirty="0"/>
          </a:p>
        </p:txBody>
      </p:sp>
      <p:sp>
        <p:nvSpPr>
          <p:cNvPr id="8" name="Text 6"/>
          <p:cNvSpPr/>
          <p:nvPr/>
        </p:nvSpPr>
        <p:spPr>
          <a:xfrm>
            <a:off x="365760" y="3977640"/>
            <a:ext cx="8412480" cy="1097280"/>
          </a:xfrm>
          <a:prstGeom prst="rect">
            <a:avLst/>
          </a:prstGeom>
          <a:noFill/>
          <a:ln/>
        </p:spPr>
        <p:txBody>
          <a:bodyPr wrap="square" lIns="0" tIns="0" rIns="0" bIns="0" rtlCol="0" anchor="t"/>
          <a:lstStyle/>
          <a:p>
            <a:pPr marL="342900" indent="-342900">
              <a:buSzPct val="100000"/>
              <a:buChar char="•"/>
            </a:pPr>
            <a:r>
              <a:rPr lang="en-US" sz="1050" dirty="0">
                <a:solidFill>
                  <a:srgbClr val="E0E0E0"/>
                </a:solidFill>
                <a:latin typeface="Calibri" pitchFamily="34" charset="0"/>
                <a:ea typeface="Calibri" pitchFamily="34" charset="-122"/>
                <a:cs typeface="Calibri" pitchFamily="34" charset="-120"/>
              </a:rPr>
              <a:t>Translate to/from one common language at each boundary</a:t>
            </a:r>
            <a:endParaRPr lang="en-US" sz="1050" dirty="0"/>
          </a:p>
          <a:p>
            <a:pPr marL="342900" indent="-342900">
              <a:buSzPct val="100000"/>
              <a:buChar char="•"/>
            </a:pPr>
            <a:r>
              <a:rPr lang="en-US" sz="1050" dirty="0">
                <a:solidFill>
                  <a:srgbClr val="E0E0E0"/>
                </a:solidFill>
                <a:latin typeface="Calibri" pitchFamily="34" charset="0"/>
                <a:ea typeface="Calibri" pitchFamily="34" charset="-122"/>
                <a:cs typeface="Calibri" pitchFamily="34" charset="-120"/>
              </a:rPr>
              <a:t>Cost: only n translators total; each new technology needs only 1 new translator</a:t>
            </a:r>
            <a:endParaRPr lang="en-US" sz="1050" dirty="0"/>
          </a:p>
          <a:p>
            <a:pPr marL="342900" indent="-342900">
              <a:buSzPct val="100000"/>
              <a:buChar char="•"/>
            </a:pPr>
            <a:r>
              <a:rPr lang="en-US" sz="1050" dirty="0">
                <a:solidFill>
                  <a:srgbClr val="E0E0E0"/>
                </a:solidFill>
                <a:latin typeface="Calibri" pitchFamily="34" charset="0"/>
                <a:ea typeface="Calibri" pitchFamily="34" charset="-122"/>
                <a:cs typeface="Calibri" pitchFamily="34" charset="-120"/>
              </a:rPr>
              <a:t>This common language = IP (Inter-networking Protocol), specifically designed to solve the interconnection problem</a:t>
            </a:r>
            <a:endParaRPr lang="en-US" sz="105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0D1B2A"/>
        </a:solidFill>
        <a:effectLst/>
      </p:bgPr>
    </p:bg>
    <p:spTree>
      <p:nvGrpSpPr>
        <p:cNvPr id="1" name=""/>
        <p:cNvGrpSpPr/>
        <p:nvPr/>
      </p:nvGrpSpPr>
      <p:grpSpPr>
        <a:xfrm>
          <a:off x="0" y="0"/>
          <a:ext cx="0" cy="0"/>
          <a:chOff x="0" y="0"/>
          <a:chExt cx="0" cy="0"/>
        </a:xfrm>
      </p:grpSpPr>
      <p:sp>
        <p:nvSpPr>
          <p:cNvPr id="2" name="Text 0"/>
          <p:cNvSpPr/>
          <p:nvPr/>
        </p:nvSpPr>
        <p:spPr>
          <a:xfrm>
            <a:off x="365760" y="182880"/>
            <a:ext cx="8412480" cy="411480"/>
          </a:xfrm>
          <a:prstGeom prst="rect">
            <a:avLst/>
          </a:prstGeom>
          <a:noFill/>
          <a:ln/>
        </p:spPr>
        <p:txBody>
          <a:bodyPr wrap="square" lIns="0" tIns="0" rIns="0" bIns="0" rtlCol="0" anchor="ctr"/>
          <a:lstStyle/>
          <a:p>
            <a:pPr marL="0" indent="0">
              <a:buNone/>
            </a:pPr>
            <a:r>
              <a:rPr lang="en-US" sz="2000" b="1" dirty="0">
                <a:solidFill>
                  <a:srgbClr val="00B4D8"/>
                </a:solidFill>
                <a:latin typeface="Trebuchet MS" pitchFamily="34" charset="0"/>
                <a:ea typeface="Trebuchet MS" pitchFamily="34" charset="-122"/>
                <a:cs typeface="Trebuchet MS" pitchFamily="34" charset="-120"/>
              </a:rPr>
              <a:t>1.2  How IP Routers Work: The Trans-Siberian Railway Analogy</a:t>
            </a:r>
            <a:endParaRPr lang="en-US" sz="2000" dirty="0"/>
          </a:p>
        </p:txBody>
      </p:sp>
      <p:pic>
        <p:nvPicPr>
          <p:cNvPr id="3" name="Image 0" descr="/home/claude/figs_correct/fig1_1.png"/>
          <p:cNvPicPr>
            <a:picLocks noChangeAspect="1"/>
          </p:cNvPicPr>
          <p:nvPr/>
        </p:nvPicPr>
        <p:blipFill>
          <a:blip r:embed="rId3"/>
          <a:stretch>
            <a:fillRect/>
          </a:stretch>
        </p:blipFill>
        <p:spPr>
          <a:xfrm>
            <a:off x="4754880" y="685800"/>
            <a:ext cx="4114800" cy="1983481"/>
          </a:xfrm>
          <a:prstGeom prst="rect">
            <a:avLst/>
          </a:prstGeom>
        </p:spPr>
      </p:pic>
      <p:sp>
        <p:nvSpPr>
          <p:cNvPr id="4" name="Text 1"/>
          <p:cNvSpPr/>
          <p:nvPr/>
        </p:nvSpPr>
        <p:spPr>
          <a:xfrm>
            <a:off x="4754880" y="2696713"/>
            <a:ext cx="4114800" cy="274320"/>
          </a:xfrm>
          <a:prstGeom prst="rect">
            <a:avLst/>
          </a:prstGeom>
          <a:noFill/>
          <a:ln/>
        </p:spPr>
        <p:txBody>
          <a:bodyPr wrap="square" lIns="0" tIns="0" rIns="0" bIns="0" rtlCol="0" anchor="ctr"/>
          <a:lstStyle/>
          <a:p>
            <a:pPr marL="0" indent="0" algn="ctr">
              <a:buNone/>
            </a:pPr>
            <a:r>
              <a:rPr lang="en-US" sz="800" dirty="0">
                <a:solidFill>
                  <a:srgbClr val="8899AA"/>
                </a:solidFill>
                <a:latin typeface="Calibri" pitchFamily="34" charset="0"/>
                <a:ea typeface="Calibri" pitchFamily="34" charset="-122"/>
                <a:cs typeface="Calibri" pitchFamily="34" charset="-120"/>
              </a:rPr>
              <a:t>Figure 1-1. The Internet's method of overcoming incompatible technologies</a:t>
            </a:r>
            <a:endParaRPr lang="en-US" sz="800" dirty="0"/>
          </a:p>
        </p:txBody>
      </p:sp>
      <p:sp>
        <p:nvSpPr>
          <p:cNvPr id="5" name="Text 2"/>
          <p:cNvSpPr/>
          <p:nvPr/>
        </p:nvSpPr>
        <p:spPr>
          <a:xfrm>
            <a:off x="365760" y="685800"/>
            <a:ext cx="4206240" cy="274320"/>
          </a:xfrm>
          <a:prstGeom prst="rect">
            <a:avLst/>
          </a:prstGeom>
          <a:noFill/>
          <a:ln/>
        </p:spPr>
        <p:txBody>
          <a:bodyPr wrap="square" lIns="0" tIns="0" rIns="0" bIns="0" rtlCol="0" anchor="t"/>
          <a:lstStyle/>
          <a:p>
            <a:pPr marL="0" indent="0">
              <a:buNone/>
            </a:pPr>
            <a:r>
              <a:rPr lang="en-US" sz="1200" b="1" dirty="0">
                <a:solidFill>
                  <a:srgbClr val="FFFFFF"/>
                </a:solidFill>
              </a:rPr>
              <a:t>Router Operation
</a:t>
            </a:r>
            <a:endParaRPr lang="en-US" sz="1200" dirty="0"/>
          </a:p>
        </p:txBody>
      </p:sp>
      <p:sp>
        <p:nvSpPr>
          <p:cNvPr id="6" name="Text 3"/>
          <p:cNvSpPr/>
          <p:nvPr/>
        </p:nvSpPr>
        <p:spPr>
          <a:xfrm>
            <a:off x="365760" y="960120"/>
            <a:ext cx="4206240" cy="1828800"/>
          </a:xfrm>
          <a:prstGeom prst="rect">
            <a:avLst/>
          </a:prstGeom>
          <a:noFill/>
          <a:ln/>
        </p:spPr>
        <p:txBody>
          <a:bodyPr wrap="square" lIns="0" tIns="0" rIns="0" bIns="0" rtlCol="0" anchor="t"/>
          <a:lstStyle/>
          <a:p>
            <a:pPr marL="342900" indent="-342900">
              <a:buSzPct val="100000"/>
              <a:buChar char="•"/>
            </a:pPr>
            <a:r>
              <a:rPr lang="en-US" sz="1000" dirty="0">
                <a:solidFill>
                  <a:srgbClr val="E0E0E0"/>
                </a:solidFill>
                <a:latin typeface="Calibri" pitchFamily="34" charset="0"/>
                <a:ea typeface="Calibri" pitchFamily="34" charset="-122"/>
                <a:cs typeface="Calibri" pitchFamily="34" charset="-120"/>
              </a:rPr>
              <a:t>Incompatible technologies x and y → IP router at junction</a:t>
            </a:r>
            <a:endParaRPr lang="en-US" sz="1000" dirty="0"/>
          </a:p>
          <a:p>
            <a:pPr marL="342900" indent="-342900">
              <a:buSzPct val="100000"/>
              <a:buChar char="•"/>
            </a:pPr>
            <a:r>
              <a:rPr lang="en-US" sz="1000" dirty="0">
                <a:solidFill>
                  <a:srgbClr val="E0E0E0"/>
                </a:solidFill>
                <a:latin typeface="Calibri" pitchFamily="34" charset="0"/>
                <a:ea typeface="Calibri" pitchFamily="34" charset="-122"/>
                <a:cs typeface="Calibri" pitchFamily="34" charset="-120"/>
              </a:rPr>
              <a:t>Technology x carries IP data in its own frame → delivers to router</a:t>
            </a:r>
            <a:endParaRPr lang="en-US" sz="1000" dirty="0"/>
          </a:p>
          <a:p>
            <a:pPr marL="342900" indent="-342900">
              <a:buSzPct val="100000"/>
              <a:buChar char="•"/>
            </a:pPr>
            <a:r>
              <a:rPr lang="en-US" sz="1000" dirty="0">
                <a:solidFill>
                  <a:srgbClr val="E0E0E0"/>
                </a:solidFill>
                <a:latin typeface="Calibri" pitchFamily="34" charset="0"/>
                <a:ea typeface="Calibri" pitchFamily="34" charset="-122"/>
                <a:cs typeface="Calibri" pitchFamily="34" charset="-120"/>
              </a:rPr>
              <a:t>Router extracts IP data from x-frame → places into y-frame → transmits across y-link</a:t>
            </a:r>
            <a:endParaRPr lang="en-US" sz="1000" dirty="0"/>
          </a:p>
          <a:p>
            <a:pPr marL="342900" indent="-342900">
              <a:buSzPct val="100000"/>
              <a:buChar char="•"/>
            </a:pPr>
            <a:r>
              <a:rPr lang="en-US" sz="1000" dirty="0">
                <a:solidFill>
                  <a:srgbClr val="E0E0E0"/>
                </a:solidFill>
                <a:latin typeface="Calibri" pitchFamily="34" charset="0"/>
                <a:ea typeface="Calibri" pitchFamily="34" charset="-122"/>
                <a:cs typeface="Calibri" pitchFamily="34" charset="-120"/>
              </a:rPr>
              <a:t>At next router: IP data extracted from y-frame → placed into z-frame → one more step</a:t>
            </a:r>
            <a:endParaRPr lang="en-US" sz="1000" dirty="0"/>
          </a:p>
          <a:p>
            <a:pPr marL="342900" indent="-342900">
              <a:buSzPct val="100000"/>
              <a:buChar char="•"/>
            </a:pPr>
            <a:r>
              <a:rPr lang="en-US" sz="1000" dirty="0">
                <a:solidFill>
                  <a:srgbClr val="E0E0E0"/>
                </a:solidFill>
                <a:latin typeface="Calibri" pitchFamily="34" charset="0"/>
                <a:ea typeface="Calibri" pitchFamily="34" charset="-122"/>
                <a:cs typeface="Calibri" pitchFamily="34" charset="-120"/>
              </a:rPr>
              <a:t>This technology-switching repeats at every hop until destination</a:t>
            </a:r>
            <a:endParaRPr lang="en-US" sz="1000" dirty="0"/>
          </a:p>
        </p:txBody>
      </p:sp>
      <p:sp>
        <p:nvSpPr>
          <p:cNvPr id="7" name="Text 4"/>
          <p:cNvSpPr/>
          <p:nvPr/>
        </p:nvSpPr>
        <p:spPr>
          <a:xfrm>
            <a:off x="365760" y="2926080"/>
            <a:ext cx="8412480" cy="274320"/>
          </a:xfrm>
          <a:prstGeom prst="rect">
            <a:avLst/>
          </a:prstGeom>
          <a:noFill/>
          <a:ln/>
        </p:spPr>
        <p:txBody>
          <a:bodyPr wrap="square" lIns="0" tIns="0" rIns="0" bIns="0" rtlCol="0" anchor="t"/>
          <a:lstStyle/>
          <a:p>
            <a:pPr marL="0" indent="0">
              <a:buNone/>
            </a:pPr>
            <a:r>
              <a:rPr lang="en-US" sz="1100" b="1" dirty="0">
                <a:solidFill>
                  <a:srgbClr val="F77F00"/>
                </a:solidFill>
              </a:rPr>
              <a:t>Trans-Siberian Railway Analogy
</a:t>
            </a:r>
            <a:endParaRPr lang="en-US" sz="1100" dirty="0"/>
          </a:p>
        </p:txBody>
      </p:sp>
      <p:sp>
        <p:nvSpPr>
          <p:cNvPr id="8" name="Text 5"/>
          <p:cNvSpPr/>
          <p:nvPr/>
        </p:nvSpPr>
        <p:spPr>
          <a:xfrm>
            <a:off x="365760" y="3200400"/>
            <a:ext cx="8412480" cy="1874520"/>
          </a:xfrm>
          <a:prstGeom prst="rect">
            <a:avLst/>
          </a:prstGeom>
          <a:noFill/>
          <a:ln/>
        </p:spPr>
        <p:txBody>
          <a:bodyPr wrap="square" lIns="0" tIns="0" rIns="0" bIns="0" rtlCol="0" anchor="t"/>
          <a:lstStyle/>
          <a:p>
            <a:pPr marL="342900" indent="-342900">
              <a:buSzPct val="100000"/>
              <a:buChar char="•"/>
            </a:pPr>
            <a:r>
              <a:rPr lang="en-US" sz="1000" dirty="0">
                <a:solidFill>
                  <a:srgbClr val="E0E0E0"/>
                </a:solidFill>
                <a:latin typeface="Calibri" pitchFamily="34" charset="0"/>
                <a:ea typeface="Calibri" pitchFamily="34" charset="-122"/>
                <a:cs typeface="Calibri" pitchFamily="34" charset="-120"/>
              </a:rPr>
              <a:t>Moscow → Mongolia → Beijing route</a:t>
            </a:r>
            <a:endParaRPr lang="en-US" sz="1000" dirty="0"/>
          </a:p>
          <a:p>
            <a:pPr marL="342900" indent="-342900">
              <a:buSzPct val="100000"/>
              <a:buChar char="•"/>
            </a:pPr>
            <a:r>
              <a:rPr lang="en-US" sz="1000" dirty="0">
                <a:solidFill>
                  <a:srgbClr val="E0E0E0"/>
                </a:solidFill>
                <a:latin typeface="Calibri" pitchFamily="34" charset="0"/>
                <a:ea typeface="Calibri" pitchFamily="34" charset="-122"/>
                <a:cs typeface="Calibri" pitchFamily="34" charset="-120"/>
              </a:rPr>
              <a:t>Russia/Mongolia: broad-gauge tracks. China: standard-gauge (different rail spacing)</a:t>
            </a:r>
            <a:endParaRPr lang="en-US" sz="1000" dirty="0"/>
          </a:p>
          <a:p>
            <a:pPr marL="342900" indent="-342900">
              <a:buSzPct val="100000"/>
              <a:buChar char="•"/>
            </a:pPr>
            <a:r>
              <a:rPr lang="en-US" sz="1000" dirty="0">
                <a:solidFill>
                  <a:srgbClr val="E0E0E0"/>
                </a:solidFill>
                <a:latin typeface="Calibri" pitchFamily="34" charset="0"/>
                <a:ea typeface="Calibri" pitchFamily="34" charset="-122"/>
                <a:cs typeface="Calibri" pitchFamily="34" charset="-120"/>
              </a:rPr>
              <a:t>At Mongolia-China border: special facility with 3 rails on floor (both gauges)</a:t>
            </a:r>
            <a:endParaRPr lang="en-US" sz="1000" dirty="0"/>
          </a:p>
          <a:p>
            <a:pPr marL="342900" indent="-342900">
              <a:buSzPct val="100000"/>
              <a:buChar char="•"/>
            </a:pPr>
            <a:r>
              <a:rPr lang="en-US" sz="1000" dirty="0">
                <a:solidFill>
                  <a:srgbClr val="E0E0E0"/>
                </a:solidFill>
                <a:latin typeface="Calibri" pitchFamily="34" charset="0"/>
                <a:ea typeface="Calibri" pitchFamily="34" charset="-122"/>
                <a:cs typeface="Calibri" pitchFamily="34" charset="-120"/>
              </a:rPr>
              <a:t>Carriages lifted by hydraulic cranes → broad-gauge wheel units removed → standard-gauge units slid beneath → carriages lowered</a:t>
            </a:r>
            <a:endParaRPr lang="en-US" sz="1000" dirty="0"/>
          </a:p>
          <a:p>
            <a:pPr marL="342900" indent="-342900">
              <a:buSzPct val="100000"/>
              <a:buChar char="•"/>
            </a:pPr>
            <a:r>
              <a:rPr lang="en-US" sz="1000" dirty="0">
                <a:solidFill>
                  <a:srgbClr val="E0E0E0"/>
                </a:solidFill>
                <a:latin typeface="Calibri" pitchFamily="34" charset="0"/>
                <a:ea typeface="Calibri" pitchFamily="34" charset="-122"/>
                <a:cs typeface="Calibri" pitchFamily="34" charset="-120"/>
              </a:rPr>
              <a:t>Border facility = IP router, broad-gauge = tech x, standard-gauge = tech y, carriage = IP datagram</a:t>
            </a:r>
            <a:endParaRPr lang="en-US" sz="10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0D1B2A"/>
        </a:solidFill>
        <a:effectLst/>
      </p:bgPr>
    </p:bg>
    <p:spTree>
      <p:nvGrpSpPr>
        <p:cNvPr id="1" name=""/>
        <p:cNvGrpSpPr/>
        <p:nvPr/>
      </p:nvGrpSpPr>
      <p:grpSpPr>
        <a:xfrm>
          <a:off x="0" y="0"/>
          <a:ext cx="0" cy="0"/>
          <a:chOff x="0" y="0"/>
          <a:chExt cx="0" cy="0"/>
        </a:xfrm>
      </p:grpSpPr>
      <p:sp>
        <p:nvSpPr>
          <p:cNvPr id="2" name="Text 0"/>
          <p:cNvSpPr/>
          <p:nvPr/>
        </p:nvSpPr>
        <p:spPr>
          <a:xfrm>
            <a:off x="365760" y="182880"/>
            <a:ext cx="8412480" cy="411480"/>
          </a:xfrm>
          <a:prstGeom prst="rect">
            <a:avLst/>
          </a:prstGeom>
          <a:noFill/>
          <a:ln/>
        </p:spPr>
        <p:txBody>
          <a:bodyPr wrap="square" lIns="0" tIns="0" rIns="0" bIns="0" rtlCol="0" anchor="ctr"/>
          <a:lstStyle/>
          <a:p>
            <a:pPr marL="0" indent="0">
              <a:buNone/>
            </a:pPr>
            <a:r>
              <a:rPr lang="en-US" sz="2000" b="1" dirty="0">
                <a:solidFill>
                  <a:srgbClr val="00B4D8"/>
                </a:solidFill>
                <a:latin typeface="Trebuchet MS" pitchFamily="34" charset="0"/>
                <a:ea typeface="Trebuchet MS" pitchFamily="34" charset="-122"/>
                <a:cs typeface="Trebuchet MS" pitchFamily="34" charset="-120"/>
              </a:rPr>
              <a:t>1.2  Hop Count, Diameter, and Traceroute</a:t>
            </a:r>
            <a:endParaRPr lang="en-US" sz="2000" dirty="0"/>
          </a:p>
        </p:txBody>
      </p:sp>
      <p:sp>
        <p:nvSpPr>
          <p:cNvPr id="3" name="Shape 1"/>
          <p:cNvSpPr/>
          <p:nvPr/>
        </p:nvSpPr>
        <p:spPr>
          <a:xfrm>
            <a:off x="365760" y="685800"/>
            <a:ext cx="5029200" cy="3474720"/>
          </a:xfrm>
          <a:prstGeom prst="rect">
            <a:avLst/>
          </a:prstGeom>
          <a:solidFill>
            <a:srgbClr val="0A1520"/>
          </a:solidFill>
          <a:ln/>
          <a:effectLst>
            <a:outerShdw blurRad="50800" dist="25400" dir="8100000" algn="bl" rotWithShape="0">
              <a:srgbClr val="000000">
                <a:alpha val="30000"/>
              </a:srgbClr>
            </a:outerShdw>
          </a:effectLst>
        </p:spPr>
      </p:sp>
      <p:sp>
        <p:nvSpPr>
          <p:cNvPr id="4" name="Text 2"/>
          <p:cNvSpPr/>
          <p:nvPr/>
        </p:nvSpPr>
        <p:spPr>
          <a:xfrm>
            <a:off x="502920" y="777240"/>
            <a:ext cx="4754880" cy="3291840"/>
          </a:xfrm>
          <a:prstGeom prst="rect">
            <a:avLst/>
          </a:prstGeom>
          <a:noFill/>
          <a:ln/>
        </p:spPr>
        <p:txBody>
          <a:bodyPr wrap="square" lIns="0" tIns="0" rIns="0" bIns="0" rtlCol="0" anchor="t"/>
          <a:lstStyle/>
          <a:p>
            <a:pPr marL="0" indent="0">
              <a:buNone/>
            </a:pPr>
            <a:r>
              <a:rPr lang="en-US" sz="750" dirty="0">
                <a:solidFill>
                  <a:srgbClr val="40E0D0"/>
                </a:solidFill>
                <a:latin typeface="Courier New" pitchFamily="34" charset="0"/>
                <a:ea typeface="Courier New" pitchFamily="34" charset="-122"/>
                <a:cs typeface="Courier New" pitchFamily="34" charset="-120"/>
              </a:rPr>
              <a:t>C:\Users\User&gt;tracert www.unipi.it</a:t>
            </a:r>
            <a:endParaRPr lang="en-US" sz="750" dirty="0"/>
          </a:p>
          <a:p>
            <a:pPr marL="0" indent="0">
              <a:buNone/>
            </a:pPr>
            <a:endParaRPr lang="en-US" sz="750" dirty="0"/>
          </a:p>
          <a:p>
            <a:pPr marL="0" indent="0">
              <a:buNone/>
            </a:pPr>
            <a:r>
              <a:rPr lang="en-US" sz="750" dirty="0">
                <a:solidFill>
                  <a:srgbClr val="40E0D0"/>
                </a:solidFill>
                <a:latin typeface="Courier New" pitchFamily="34" charset="0"/>
                <a:ea typeface="Courier New" pitchFamily="34" charset="-122"/>
                <a:cs typeface="Courier New" pitchFamily="34" charset="-120"/>
              </a:rPr>
              <a:t> 1    1ms   &lt;1ms   &lt;1ms  192.168.0.1</a:t>
            </a:r>
            <a:endParaRPr lang="en-US" sz="750" dirty="0"/>
          </a:p>
          <a:p>
            <a:pPr marL="0" indent="0">
              <a:buNone/>
            </a:pPr>
            <a:r>
              <a:rPr lang="en-US" sz="750" dirty="0">
                <a:solidFill>
                  <a:srgbClr val="40E0D0"/>
                </a:solidFill>
                <a:latin typeface="Courier New" pitchFamily="34" charset="0"/>
                <a:ea typeface="Courier New" pitchFamily="34" charset="-122"/>
                <a:cs typeface="Courier New" pitchFamily="34" charset="-120"/>
              </a:rPr>
              <a:t> 2    1ms    1ms    1ms  172.30.1.254</a:t>
            </a:r>
            <a:endParaRPr lang="en-US" sz="750" dirty="0"/>
          </a:p>
          <a:p>
            <a:pPr marL="0" indent="0">
              <a:buNone/>
            </a:pPr>
            <a:r>
              <a:rPr lang="en-US" sz="750" dirty="0">
                <a:solidFill>
                  <a:srgbClr val="40E0D0"/>
                </a:solidFill>
                <a:latin typeface="Courier New" pitchFamily="34" charset="0"/>
                <a:ea typeface="Courier New" pitchFamily="34" charset="-122"/>
                <a:cs typeface="Courier New" pitchFamily="34" charset="-120"/>
              </a:rPr>
              <a:t> 3    5ms    *      6ms  125.143.149.126</a:t>
            </a:r>
            <a:endParaRPr lang="en-US" sz="750" dirty="0"/>
          </a:p>
          <a:p>
            <a:pPr marL="0" indent="0">
              <a:buNone/>
            </a:pPr>
            <a:r>
              <a:rPr lang="en-US" sz="750" dirty="0">
                <a:solidFill>
                  <a:srgbClr val="40E0D0"/>
                </a:solidFill>
                <a:latin typeface="Courier New" pitchFamily="34" charset="0"/>
                <a:ea typeface="Courier New" pitchFamily="34" charset="-122"/>
                <a:cs typeface="Courier New" pitchFamily="34" charset="-120"/>
              </a:rPr>
              <a:t> 4    9ms   11ms    9ms  61.78.43.71</a:t>
            </a:r>
            <a:endParaRPr lang="en-US" sz="750" dirty="0"/>
          </a:p>
          <a:p>
            <a:pPr marL="0" indent="0">
              <a:buNone/>
            </a:pPr>
            <a:r>
              <a:rPr lang="en-US" sz="750" dirty="0">
                <a:solidFill>
                  <a:srgbClr val="40E0D0"/>
                </a:solidFill>
                <a:latin typeface="Courier New" pitchFamily="34" charset="0"/>
                <a:ea typeface="Courier New" pitchFamily="34" charset="-122"/>
                <a:cs typeface="Courier New" pitchFamily="34" charset="-120"/>
              </a:rPr>
              <a:t> 5    7ms    4ms    5ms  112.189.0.93</a:t>
            </a:r>
            <a:endParaRPr lang="en-US" sz="750" dirty="0"/>
          </a:p>
          <a:p>
            <a:pPr marL="0" indent="0">
              <a:buNone/>
            </a:pPr>
            <a:r>
              <a:rPr lang="en-US" sz="750" dirty="0">
                <a:solidFill>
                  <a:srgbClr val="40E0D0"/>
                </a:solidFill>
                <a:latin typeface="Courier New" pitchFamily="34" charset="0"/>
                <a:ea typeface="Courier New" pitchFamily="34" charset="-122"/>
                <a:cs typeface="Courier New" pitchFamily="34" charset="-120"/>
              </a:rPr>
              <a:t> 6    *      *      *    Request timed out.</a:t>
            </a:r>
            <a:endParaRPr lang="en-US" sz="750" dirty="0"/>
          </a:p>
          <a:p>
            <a:pPr marL="0" indent="0">
              <a:buNone/>
            </a:pPr>
            <a:r>
              <a:rPr lang="en-US" sz="750" dirty="0">
                <a:solidFill>
                  <a:srgbClr val="40E0D0"/>
                </a:solidFill>
                <a:latin typeface="Courier New" pitchFamily="34" charset="0"/>
                <a:ea typeface="Courier New" pitchFamily="34" charset="-122"/>
                <a:cs typeface="Courier New" pitchFamily="34" charset="-120"/>
              </a:rPr>
              <a:t> 7    6ms    6ms    8ms  112.174.48.10</a:t>
            </a:r>
            <a:endParaRPr lang="en-US" sz="750" dirty="0"/>
          </a:p>
          <a:p>
            <a:pPr marL="0" indent="0">
              <a:buNone/>
            </a:pPr>
            <a:r>
              <a:rPr lang="en-US" sz="750" dirty="0">
                <a:solidFill>
                  <a:srgbClr val="40E0D0"/>
                </a:solidFill>
                <a:latin typeface="Courier New" pitchFamily="34" charset="0"/>
                <a:ea typeface="Courier New" pitchFamily="34" charset="-122"/>
                <a:cs typeface="Courier New" pitchFamily="34" charset="-120"/>
              </a:rPr>
              <a:t> 8   22ms   22ms   16ms  112.174.85.154</a:t>
            </a:r>
            <a:endParaRPr lang="en-US" sz="750" dirty="0"/>
          </a:p>
          <a:p>
            <a:pPr marL="0" indent="0">
              <a:buNone/>
            </a:pPr>
            <a:r>
              <a:rPr lang="en-US" sz="750" dirty="0">
                <a:solidFill>
                  <a:srgbClr val="40E0D0"/>
                </a:solidFill>
                <a:latin typeface="Courier New" pitchFamily="34" charset="0"/>
                <a:ea typeface="Courier New" pitchFamily="34" charset="-122"/>
                <a:cs typeface="Courier New" pitchFamily="34" charset="-120"/>
              </a:rPr>
              <a:t> 9  135ms  134ms  134ms  112.174.87.18</a:t>
            </a:r>
            <a:endParaRPr lang="en-US" sz="750" dirty="0"/>
          </a:p>
          <a:p>
            <a:pPr marL="0" indent="0">
              <a:buNone/>
            </a:pPr>
            <a:r>
              <a:rPr lang="en-US" sz="750" dirty="0">
                <a:solidFill>
                  <a:srgbClr val="40E0D0"/>
                </a:solidFill>
                <a:latin typeface="Courier New" pitchFamily="34" charset="0"/>
                <a:ea typeface="Courier New" pitchFamily="34" charset="-122"/>
                <a:cs typeface="Courier New" pitchFamily="34" charset="-120"/>
              </a:rPr>
              <a:t>10  150ms  133ms  134ms  ...lax05 [38.104.85.145]</a:t>
            </a:r>
            <a:endParaRPr lang="en-US" sz="750" dirty="0"/>
          </a:p>
          <a:p>
            <a:pPr marL="0" indent="0">
              <a:buNone/>
            </a:pPr>
            <a:r>
              <a:rPr lang="en-US" sz="750" dirty="0">
                <a:solidFill>
                  <a:srgbClr val="40E0D0"/>
                </a:solidFill>
                <a:latin typeface="Courier New" pitchFamily="34" charset="0"/>
                <a:ea typeface="Courier New" pitchFamily="34" charset="-122"/>
                <a:cs typeface="Courier New" pitchFamily="34" charset="-120"/>
              </a:rPr>
              <a:t> ...  .....  .....  .....  ...............................</a:t>
            </a:r>
            <a:endParaRPr lang="en-US" sz="750" dirty="0"/>
          </a:p>
          <a:p>
            <a:pPr marL="0" indent="0">
              <a:buNone/>
            </a:pPr>
            <a:r>
              <a:rPr lang="en-US" sz="750" dirty="0">
                <a:solidFill>
                  <a:srgbClr val="40E0D0"/>
                </a:solidFill>
                <a:latin typeface="Courier New" pitchFamily="34" charset="0"/>
                <a:ea typeface="Courier New" pitchFamily="34" charset="-122"/>
                <a:cs typeface="Courier New" pitchFamily="34" charset="-120"/>
              </a:rPr>
              <a:t>22  302ms  304ms  302ms  ...rom01 [154.54.57.65]</a:t>
            </a:r>
            <a:endParaRPr lang="en-US" sz="750" dirty="0"/>
          </a:p>
          <a:p>
            <a:pPr marL="0" indent="0">
              <a:buNone/>
            </a:pPr>
            <a:r>
              <a:rPr lang="en-US" sz="750" dirty="0">
                <a:solidFill>
                  <a:srgbClr val="40E0D0"/>
                </a:solidFill>
                <a:latin typeface="Courier New" pitchFamily="34" charset="0"/>
                <a:ea typeface="Courier New" pitchFamily="34" charset="-122"/>
                <a:cs typeface="Courier New" pitchFamily="34" charset="-120"/>
              </a:rPr>
              <a:t>24  306ms  312ms  307ms  ...pi1.garr.net</a:t>
            </a:r>
            <a:endParaRPr lang="en-US" sz="750" dirty="0"/>
          </a:p>
          <a:p>
            <a:pPr marL="0" indent="0">
              <a:buNone/>
            </a:pPr>
            <a:r>
              <a:rPr lang="en-US" sz="750" dirty="0">
                <a:solidFill>
                  <a:srgbClr val="40E0D0"/>
                </a:solidFill>
                <a:latin typeface="Courier New" pitchFamily="34" charset="0"/>
                <a:ea typeface="Courier New" pitchFamily="34" charset="-122"/>
                <a:cs typeface="Courier New" pitchFamily="34" charset="-120"/>
              </a:rPr>
              <a:t>26  306ms  305ms  306ms  wwwnew2.unipi.it [131.114.21.42]</a:t>
            </a:r>
            <a:endParaRPr lang="en-US" sz="750" dirty="0"/>
          </a:p>
        </p:txBody>
      </p:sp>
      <p:sp>
        <p:nvSpPr>
          <p:cNvPr id="5" name="Text 3"/>
          <p:cNvSpPr/>
          <p:nvPr/>
        </p:nvSpPr>
        <p:spPr>
          <a:xfrm>
            <a:off x="365760" y="4187952"/>
            <a:ext cx="5029200" cy="228600"/>
          </a:xfrm>
          <a:prstGeom prst="rect">
            <a:avLst/>
          </a:prstGeom>
          <a:noFill/>
          <a:ln/>
        </p:spPr>
        <p:txBody>
          <a:bodyPr wrap="square" lIns="0" tIns="0" rIns="0" bIns="0" rtlCol="0" anchor="ctr"/>
          <a:lstStyle/>
          <a:p>
            <a:pPr marL="0" indent="0" algn="ctr">
              <a:buNone/>
            </a:pPr>
            <a:r>
              <a:rPr lang="en-US" sz="800" dirty="0">
                <a:solidFill>
                  <a:srgbClr val="8899AA"/>
                </a:solidFill>
                <a:latin typeface="Calibri" pitchFamily="34" charset="0"/>
                <a:ea typeface="Calibri" pitchFamily="34" charset="-122"/>
                <a:cs typeface="Calibri" pitchFamily="34" charset="-120"/>
              </a:rPr>
              <a:t>Figure 1-2. Internet path from Korea to the University of Pisa</a:t>
            </a:r>
            <a:endParaRPr lang="en-US" sz="800" dirty="0"/>
          </a:p>
        </p:txBody>
      </p:sp>
      <p:sp>
        <p:nvSpPr>
          <p:cNvPr id="6" name="Text 4"/>
          <p:cNvSpPr/>
          <p:nvPr/>
        </p:nvSpPr>
        <p:spPr>
          <a:xfrm>
            <a:off x="5577840" y="685800"/>
            <a:ext cx="3383280" cy="2926080"/>
          </a:xfrm>
          <a:prstGeom prst="rect">
            <a:avLst/>
          </a:prstGeom>
          <a:noFill/>
          <a:ln/>
        </p:spPr>
        <p:txBody>
          <a:bodyPr wrap="square" lIns="0" tIns="0" rIns="0" bIns="0" rtlCol="0" anchor="t"/>
          <a:lstStyle/>
          <a:p>
            <a:pPr marL="0" indent="0">
              <a:buNone/>
            </a:pPr>
            <a:r>
              <a:rPr lang="en-US" sz="1300" b="1" dirty="0">
                <a:solidFill>
                  <a:srgbClr val="FFFFFF"/>
                </a:solidFill>
              </a:rPr>
              <a:t>Key Concepts
</a:t>
            </a:r>
            <a:endParaRPr lang="en-US" sz="1300" dirty="0"/>
          </a:p>
          <a:p>
            <a:pPr marL="0" indent="0">
              <a:buNone/>
            </a:pPr>
            <a:r>
              <a:rPr lang="en-US" sz="1050" b="1" dirty="0">
                <a:solidFill>
                  <a:srgbClr val="00B4D8"/>
                </a:solidFill>
              </a:rPr>
              <a:t>Hop: </a:t>
            </a:r>
            <a:r>
              <a:rPr lang="en-US" sz="1000" dirty="0">
                <a:solidFill>
                  <a:srgbClr val="E0E0E0"/>
                </a:solidFill>
              </a:rPr>
              <a:t>Each router-to-router step = 1 hop
</a:t>
            </a:r>
            <a:endParaRPr lang="en-US" sz="1300" dirty="0"/>
          </a:p>
          <a:p>
            <a:pPr marL="0" indent="0">
              <a:buNone/>
            </a:pPr>
            <a:r>
              <a:rPr lang="en-US" sz="1050" b="1" dirty="0">
                <a:solidFill>
                  <a:srgbClr val="00B4D8"/>
                </a:solidFill>
              </a:rPr>
              <a:t>~30 hops max: </a:t>
            </a:r>
            <a:r>
              <a:rPr lang="en-US" sz="1000" dirty="0">
                <a:solidFill>
                  <a:srgbClr val="E0E0E0"/>
                </a:solidFill>
              </a:rPr>
              <a:t>Even the farthest destination can be reached within approximately 30 routers
</a:t>
            </a:r>
            <a:endParaRPr lang="en-US" sz="1300" dirty="0"/>
          </a:p>
          <a:p>
            <a:pPr marL="0" indent="0">
              <a:buNone/>
            </a:pPr>
            <a:r>
              <a:rPr lang="en-US" sz="1050" b="1" dirty="0">
                <a:solidFill>
                  <a:srgbClr val="00B4D8"/>
                </a:solidFill>
              </a:rPr>
              <a:t>Diameter: </a:t>
            </a:r>
            <a:r>
              <a:rPr lang="en-US" sz="1000" dirty="0">
                <a:solidFill>
                  <a:srgbClr val="E0E0E0"/>
                </a:solidFill>
              </a:rPr>
              <a:t>The maximum hop count on the Internet. As connections are added, diameter shrinks (like adding a new subway line bringing distant destinations closer)
</a:t>
            </a:r>
            <a:endParaRPr lang="en-US" sz="1300" dirty="0"/>
          </a:p>
          <a:p>
            <a:pPr marL="0" indent="0">
              <a:buNone/>
            </a:pPr>
            <a:r>
              <a:rPr lang="en-US" sz="1050" b="1" dirty="0">
                <a:solidFill>
                  <a:srgbClr val="F77F00"/>
                </a:solidFill>
              </a:rPr>
              <a:t>Korea → Pisa breakdown:
</a:t>
            </a:r>
            <a:endParaRPr lang="en-US" sz="1300" dirty="0"/>
          </a:p>
          <a:p>
            <a:pPr marL="0" indent="0">
              <a:buNone/>
            </a:pPr>
            <a:r>
              <a:rPr lang="en-US" sz="1000" dirty="0">
                <a:solidFill>
                  <a:srgbClr val="E0E0E0"/>
                </a:solidFill>
              </a:rPr>
              <a:t>26 hops total
</a:t>
            </a:r>
            <a:endParaRPr lang="en-US" sz="1300" dirty="0"/>
          </a:p>
        </p:txBody>
      </p:sp>
      <p:sp>
        <p:nvSpPr>
          <p:cNvPr id="7" name="Text 5"/>
          <p:cNvSpPr/>
          <p:nvPr/>
        </p:nvSpPr>
        <p:spPr>
          <a:xfrm>
            <a:off x="5577840" y="3566160"/>
            <a:ext cx="3383280" cy="1554480"/>
          </a:xfrm>
          <a:prstGeom prst="rect">
            <a:avLst/>
          </a:prstGeom>
          <a:noFill/>
          <a:ln/>
        </p:spPr>
        <p:txBody>
          <a:bodyPr wrap="square" lIns="0" tIns="0" rIns="0" bIns="0" rtlCol="0" anchor="t"/>
          <a:lstStyle/>
          <a:p>
            <a:pPr marL="342900" indent="-342900">
              <a:buSzPct val="100000"/>
              <a:buChar char="•"/>
            </a:pPr>
            <a:r>
              <a:rPr lang="en-US" sz="950" dirty="0">
                <a:solidFill>
                  <a:srgbClr val="E0E0E0"/>
                </a:solidFill>
                <a:latin typeface="Calibri" pitchFamily="34" charset="0"/>
                <a:ea typeface="Calibri" pitchFamily="34" charset="-122"/>
                <a:cs typeface="Calibri" pitchFamily="34" charset="-120"/>
              </a:rPr>
              <a:t>8 hops to exit Korea</a:t>
            </a:r>
            <a:endParaRPr lang="en-US" sz="950" dirty="0"/>
          </a:p>
          <a:p>
            <a:pPr marL="342900" indent="-342900">
              <a:buSzPct val="100000"/>
              <a:buChar char="•"/>
            </a:pPr>
            <a:r>
              <a:rPr lang="en-US" sz="950" dirty="0">
                <a:solidFill>
                  <a:srgbClr val="E0E0E0"/>
                </a:solidFill>
                <a:latin typeface="Calibri" pitchFamily="34" charset="0"/>
                <a:ea typeface="Calibri" pitchFamily="34" charset="-122"/>
                <a:cs typeface="Calibri" pitchFamily="34" charset="-120"/>
              </a:rPr>
              <a:t>Cross Pacific → San Jose, San Francisco, Salt Lake City, Denver, Kansas City, Chicago, Cleveland, New York</a:t>
            </a:r>
            <a:endParaRPr lang="en-US" sz="950" dirty="0"/>
          </a:p>
          <a:p>
            <a:pPr marL="342900" indent="-342900">
              <a:buSzPct val="100000"/>
              <a:buChar char="•"/>
            </a:pPr>
            <a:r>
              <a:rPr lang="en-US" sz="950" dirty="0">
                <a:solidFill>
                  <a:srgbClr val="E0E0E0"/>
                </a:solidFill>
                <a:latin typeface="Calibri" pitchFamily="34" charset="0"/>
                <a:ea typeface="Calibri" pitchFamily="34" charset="-122"/>
                <a:cs typeface="Calibri" pitchFamily="34" charset="-120"/>
              </a:rPr>
              <a:t>Cross Atlantic → Marseille, Genoa, Rome</a:t>
            </a:r>
            <a:endParaRPr lang="en-US" sz="950" dirty="0"/>
          </a:p>
          <a:p>
            <a:pPr marL="342900" indent="-342900">
              <a:buSzPct val="100000"/>
              <a:buChar char="•"/>
            </a:pPr>
            <a:r>
              <a:rPr lang="en-US" sz="950" dirty="0">
                <a:solidFill>
                  <a:srgbClr val="E0E0E0"/>
                </a:solidFill>
                <a:latin typeface="Calibri" pitchFamily="34" charset="0"/>
                <a:ea typeface="Calibri" pitchFamily="34" charset="-122"/>
                <a:cs typeface="Calibri" pitchFamily="34" charset="-120"/>
              </a:rPr>
              <a:t>6 hops within Europe, 2 to reach Univ. of Pisa</a:t>
            </a:r>
            <a:endParaRPr lang="en-US" sz="950" dirty="0"/>
          </a:p>
          <a:p>
            <a:pPr marL="342900" indent="-342900">
              <a:buSzPct val="100000"/>
              <a:buChar char="•"/>
            </a:pPr>
            <a:r>
              <a:rPr lang="en-US" sz="950" dirty="0">
                <a:solidFill>
                  <a:srgbClr val="E0E0E0"/>
                </a:solidFill>
                <a:latin typeface="Calibri" pitchFamily="34" charset="0"/>
                <a:ea typeface="Calibri" pitchFamily="34" charset="-122"/>
                <a:cs typeface="Calibri" pitchFamily="34" charset="-120"/>
              </a:rPr>
              <a:t>Hop 10 = LA, Hop 22 = Rome</a:t>
            </a:r>
            <a:endParaRPr lang="en-US" sz="9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0D1B2A"/>
        </a:solidFill>
        <a:effectLst/>
      </p:bgPr>
    </p:bg>
    <p:spTree>
      <p:nvGrpSpPr>
        <p:cNvPr id="1" name=""/>
        <p:cNvGrpSpPr/>
        <p:nvPr/>
      </p:nvGrpSpPr>
      <p:grpSpPr>
        <a:xfrm>
          <a:off x="0" y="0"/>
          <a:ext cx="0" cy="0"/>
          <a:chOff x="0" y="0"/>
          <a:chExt cx="0" cy="0"/>
        </a:xfrm>
      </p:grpSpPr>
      <p:sp>
        <p:nvSpPr>
          <p:cNvPr id="2" name="Text 0"/>
          <p:cNvSpPr/>
          <p:nvPr/>
        </p:nvSpPr>
        <p:spPr>
          <a:xfrm>
            <a:off x="365760" y="182880"/>
            <a:ext cx="8412480" cy="411480"/>
          </a:xfrm>
          <a:prstGeom prst="rect">
            <a:avLst/>
          </a:prstGeom>
          <a:noFill/>
          <a:ln/>
        </p:spPr>
        <p:txBody>
          <a:bodyPr wrap="square" lIns="0" tIns="0" rIns="0" bIns="0" rtlCol="0" anchor="ctr"/>
          <a:lstStyle/>
          <a:p>
            <a:pPr marL="0" indent="0">
              <a:buNone/>
            </a:pPr>
            <a:r>
              <a:rPr lang="en-US" sz="2000" b="1" dirty="0">
                <a:solidFill>
                  <a:srgbClr val="00B4D8"/>
                </a:solidFill>
                <a:latin typeface="Trebuchet MS" pitchFamily="34" charset="0"/>
                <a:ea typeface="Trebuchet MS" pitchFamily="34" charset="-122"/>
                <a:cs typeface="Trebuchet MS" pitchFamily="34" charset="-120"/>
              </a:rPr>
              <a:t>1.2  Encapsulation and "IP Runs on Everything"</a:t>
            </a:r>
            <a:endParaRPr lang="en-US" sz="2000" dirty="0"/>
          </a:p>
        </p:txBody>
      </p:sp>
      <p:sp>
        <p:nvSpPr>
          <p:cNvPr id="3" name="Text 1"/>
          <p:cNvSpPr/>
          <p:nvPr/>
        </p:nvSpPr>
        <p:spPr>
          <a:xfrm>
            <a:off x="365760" y="685800"/>
            <a:ext cx="8412480" cy="274320"/>
          </a:xfrm>
          <a:prstGeom prst="rect">
            <a:avLst/>
          </a:prstGeom>
          <a:noFill/>
          <a:ln/>
        </p:spPr>
        <p:txBody>
          <a:bodyPr wrap="square" lIns="0" tIns="0" rIns="0" bIns="0" rtlCol="0" anchor="t"/>
          <a:lstStyle/>
          <a:p>
            <a:pPr marL="0" indent="0">
              <a:buNone/>
            </a:pPr>
            <a:r>
              <a:rPr lang="en-US" sz="1200" b="1" dirty="0">
                <a:solidFill>
                  <a:srgbClr val="FFFFFF"/>
                </a:solidFill>
              </a:rPr>
              <a:t>What interoperating with IP requires
</a:t>
            </a:r>
            <a:endParaRPr lang="en-US" sz="1200" dirty="0"/>
          </a:p>
        </p:txBody>
      </p:sp>
      <p:sp>
        <p:nvSpPr>
          <p:cNvPr id="4" name="Text 2"/>
          <p:cNvSpPr/>
          <p:nvPr/>
        </p:nvSpPr>
        <p:spPr>
          <a:xfrm>
            <a:off x="365760" y="1005840"/>
            <a:ext cx="8412480" cy="1371600"/>
          </a:xfrm>
          <a:prstGeom prst="rect">
            <a:avLst/>
          </a:prstGeom>
          <a:noFill/>
          <a:ln/>
        </p:spPr>
        <p:txBody>
          <a:bodyPr wrap="square" lIns="0" tIns="0" rIns="0" bIns="0" rtlCol="0" anchor="t"/>
          <a:lstStyle/>
          <a:p>
            <a:pPr marL="342900" indent="-342900">
              <a:buSzPct val="100000"/>
              <a:buChar char="•"/>
            </a:pPr>
            <a:r>
              <a:rPr lang="en-US" sz="1050" dirty="0">
                <a:solidFill>
                  <a:srgbClr val="E0E0E0"/>
                </a:solidFill>
                <a:latin typeface="Calibri" pitchFamily="34" charset="0"/>
                <a:ea typeface="Calibri" pitchFamily="34" charset="-122"/>
                <a:cs typeface="Calibri" pitchFamily="34" charset="-120"/>
              </a:rPr>
              <a:t>At minimum: the network technology's frame must indicate whether IP data is in its payload</a:t>
            </a:r>
            <a:endParaRPr lang="en-US" sz="1050" dirty="0"/>
          </a:p>
          <a:p>
            <a:pPr marL="342900" indent="-342900">
              <a:buSzPct val="100000"/>
              <a:buChar char="•"/>
            </a:pPr>
            <a:r>
              <a:rPr lang="en-US" sz="1050" dirty="0">
                <a:solidFill>
                  <a:srgbClr val="E0E0E0"/>
                </a:solidFill>
                <a:latin typeface="Calibri" pitchFamily="34" charset="0"/>
                <a:ea typeface="Calibri" pitchFamily="34" charset="-122"/>
                <a:cs typeface="Calibri" pitchFamily="34" charset="-120"/>
              </a:rPr>
              <a:t>Example: Ethernet marks type field = 0x0800 to indicate IP data inside</a:t>
            </a:r>
            <a:endParaRPr lang="en-US" sz="1050" dirty="0"/>
          </a:p>
          <a:p>
            <a:pPr marL="342900" indent="-342900">
              <a:buSzPct val="100000"/>
              <a:buChar char="•"/>
            </a:pPr>
            <a:r>
              <a:rPr lang="en-US" sz="1050" dirty="0">
                <a:solidFill>
                  <a:srgbClr val="E0E0E0"/>
                </a:solidFill>
                <a:latin typeface="Calibri" pitchFamily="34" charset="0"/>
                <a:ea typeface="Calibri" pitchFamily="34" charset="-122"/>
                <a:cs typeface="Calibri" pitchFamily="34" charset="-120"/>
              </a:rPr>
              <a:t>Necessary so routers/computers can extract IP datagram and deliver to IP (not some other protocol)</a:t>
            </a:r>
            <a:endParaRPr lang="en-US" sz="1050" dirty="0"/>
          </a:p>
          <a:p>
            <a:pPr marL="342900" indent="-342900">
              <a:buSzPct val="100000"/>
              <a:buChar char="•"/>
            </a:pPr>
            <a:r>
              <a:rPr lang="en-US" sz="1050" dirty="0">
                <a:solidFill>
                  <a:srgbClr val="E0E0E0"/>
                </a:solidFill>
                <a:latin typeface="Calibri" pitchFamily="34" charset="0"/>
                <a:ea typeface="Calibri" pitchFamily="34" charset="-122"/>
                <a:cs typeface="Calibri" pitchFamily="34" charset="-120"/>
              </a:rPr>
              <a:t>IP is NOT the only "customer" in a frame's payload (analogy: public transit carries all passengers, not just IP)</a:t>
            </a:r>
            <a:endParaRPr lang="en-US" sz="1050" dirty="0"/>
          </a:p>
          <a:p>
            <a:pPr marL="342900" indent="-342900">
              <a:buSzPct val="100000"/>
              <a:buChar char="•"/>
            </a:pPr>
            <a:r>
              <a:rPr lang="en-US" sz="1050" dirty="0">
                <a:solidFill>
                  <a:srgbClr val="E0E0E0"/>
                </a:solidFill>
                <a:latin typeface="Calibri" pitchFamily="34" charset="0"/>
                <a:ea typeface="Calibri" pitchFamily="34" charset="-122"/>
                <a:cs typeface="Calibri" pitchFamily="34" charset="-120"/>
              </a:rPr>
              <a:t>Frame header must express what's inside → this is encapsulation</a:t>
            </a:r>
            <a:endParaRPr lang="en-US" sz="1050" dirty="0"/>
          </a:p>
        </p:txBody>
      </p:sp>
      <p:sp>
        <p:nvSpPr>
          <p:cNvPr id="5" name="Text 3"/>
          <p:cNvSpPr/>
          <p:nvPr/>
        </p:nvSpPr>
        <p:spPr>
          <a:xfrm>
            <a:off x="365760" y="2423160"/>
            <a:ext cx="8412480" cy="274320"/>
          </a:xfrm>
          <a:prstGeom prst="rect">
            <a:avLst/>
          </a:prstGeom>
          <a:noFill/>
          <a:ln/>
        </p:spPr>
        <p:txBody>
          <a:bodyPr wrap="square" lIns="0" tIns="0" rIns="0" bIns="0" rtlCol="0" anchor="t"/>
          <a:lstStyle/>
          <a:p>
            <a:pPr marL="0" indent="0">
              <a:buNone/>
            </a:pPr>
            <a:r>
              <a:rPr lang="en-US" sz="1200" b="1" dirty="0">
                <a:solidFill>
                  <a:srgbClr val="00B4D8"/>
                </a:solidFill>
              </a:rPr>
              <a:t>"IP runs on everything"</a:t>
            </a:r>
            <a:endParaRPr lang="en-US" sz="1200" dirty="0"/>
          </a:p>
        </p:txBody>
      </p:sp>
      <p:sp>
        <p:nvSpPr>
          <p:cNvPr id="6" name="Text 4"/>
          <p:cNvSpPr/>
          <p:nvPr/>
        </p:nvSpPr>
        <p:spPr>
          <a:xfrm>
            <a:off x="365760" y="2743200"/>
            <a:ext cx="8412480" cy="777240"/>
          </a:xfrm>
          <a:prstGeom prst="rect">
            <a:avLst/>
          </a:prstGeom>
          <a:noFill/>
          <a:ln/>
        </p:spPr>
        <p:txBody>
          <a:bodyPr wrap="square" lIns="0" tIns="0" rIns="0" bIns="0" rtlCol="0" anchor="t"/>
          <a:lstStyle/>
          <a:p>
            <a:pPr marL="342900" indent="-342900">
              <a:buSzPct val="100000"/>
              <a:buChar char="•"/>
            </a:pPr>
            <a:r>
              <a:rPr lang="en-US" sz="1050" dirty="0">
                <a:solidFill>
                  <a:srgbClr val="E0E0E0"/>
                </a:solidFill>
                <a:latin typeface="Calibri" pitchFamily="34" charset="0"/>
                <a:ea typeface="Calibri" pitchFamily="34" charset="-122"/>
                <a:cs typeface="Calibri" pitchFamily="34" charset="-120"/>
              </a:rPr>
              <a:t>As long as a technology supports encapsulation, ANY information delivery technology can interoperate with IP</a:t>
            </a:r>
            <a:endParaRPr lang="en-US" sz="1050" dirty="0"/>
          </a:p>
          <a:p>
            <a:pPr marL="342900" indent="-342900">
              <a:buSzPct val="100000"/>
              <a:buChar char="•"/>
            </a:pPr>
            <a:r>
              <a:rPr lang="en-US" sz="1050" dirty="0">
                <a:solidFill>
                  <a:srgbClr val="E0E0E0"/>
                </a:solidFill>
                <a:latin typeface="Calibri" pitchFamily="34" charset="0"/>
                <a:ea typeface="Calibri" pitchFamily="34" charset="-122"/>
                <a:cs typeface="Calibri" pitchFamily="34" charset="-120"/>
              </a:rPr>
              <a:t>IP demands almost nothing from the underlying network technology</a:t>
            </a:r>
            <a:endParaRPr lang="en-US" sz="1050" dirty="0"/>
          </a:p>
          <a:p>
            <a:pPr marL="342900" indent="-342900">
              <a:buSzPct val="100000"/>
              <a:buChar char="•"/>
            </a:pPr>
            <a:r>
              <a:rPr lang="en-US" sz="1050" dirty="0">
                <a:solidFill>
                  <a:srgbClr val="E0E0E0"/>
                </a:solidFill>
                <a:latin typeface="Calibri" pitchFamily="34" charset="0"/>
                <a:ea typeface="Calibri" pitchFamily="34" charset="-122"/>
                <a:cs typeface="Calibri" pitchFamily="34" charset="-120"/>
              </a:rPr>
              <a:t>This extreme inclusiveness enabled IP to accommodate all heterogeneous technologies into a worldwide network</a:t>
            </a:r>
            <a:endParaRPr lang="en-US" sz="1050" dirty="0"/>
          </a:p>
        </p:txBody>
      </p:sp>
      <p:sp>
        <p:nvSpPr>
          <p:cNvPr id="7" name="Text 5"/>
          <p:cNvSpPr/>
          <p:nvPr/>
        </p:nvSpPr>
        <p:spPr>
          <a:xfrm>
            <a:off x="365760" y="3566160"/>
            <a:ext cx="8412480" cy="228600"/>
          </a:xfrm>
          <a:prstGeom prst="rect">
            <a:avLst/>
          </a:prstGeom>
          <a:noFill/>
          <a:ln/>
        </p:spPr>
        <p:txBody>
          <a:bodyPr wrap="square" lIns="0" tIns="0" rIns="0" bIns="0" rtlCol="0" anchor="t"/>
          <a:lstStyle/>
          <a:p>
            <a:pPr marL="0" indent="0">
              <a:buNone/>
            </a:pPr>
            <a:r>
              <a:rPr lang="en-US" sz="1100" b="1" dirty="0">
                <a:solidFill>
                  <a:srgbClr val="F77F00"/>
                </a:solidFill>
              </a:rPr>
              <a:t>RFC 1149: "IP over Avian Carriers" (April Fool's 1990)</a:t>
            </a:r>
            <a:endParaRPr lang="en-US" sz="1100" dirty="0"/>
          </a:p>
        </p:txBody>
      </p:sp>
      <p:sp>
        <p:nvSpPr>
          <p:cNvPr id="8" name="Text 6"/>
          <p:cNvSpPr/>
          <p:nvPr/>
        </p:nvSpPr>
        <p:spPr>
          <a:xfrm>
            <a:off x="365760" y="3840480"/>
            <a:ext cx="8412480" cy="960120"/>
          </a:xfrm>
          <a:prstGeom prst="rect">
            <a:avLst/>
          </a:prstGeom>
          <a:noFill/>
          <a:ln/>
        </p:spPr>
        <p:txBody>
          <a:bodyPr wrap="square" lIns="0" tIns="0" rIns="0" bIns="0" rtlCol="0" anchor="t"/>
          <a:lstStyle/>
          <a:p>
            <a:pPr marL="342900" indent="-342900">
              <a:buSzPct val="100000"/>
              <a:buChar char="•"/>
            </a:pPr>
            <a:r>
              <a:rPr lang="en-US" sz="1000" dirty="0">
                <a:solidFill>
                  <a:srgbClr val="E0E0E0"/>
                </a:solidFill>
                <a:latin typeface="Calibri" pitchFamily="34" charset="0"/>
                <a:ea typeface="Calibri" pitchFamily="34" charset="-122"/>
                <a:cs typeface="Calibri" pitchFamily="34" charset="-120"/>
              </a:rPr>
              <a:t>Published by D. Waitzman of BBN as a joke</a:t>
            </a:r>
            <a:endParaRPr lang="en-US" sz="1000" dirty="0"/>
          </a:p>
          <a:p>
            <a:pPr marL="342900" indent="-342900">
              <a:buSzPct val="100000"/>
              <a:buChar char="•"/>
            </a:pPr>
            <a:r>
              <a:rPr lang="en-US" sz="1000" dirty="0">
                <a:solidFill>
                  <a:srgbClr val="E0E0E0"/>
                </a:solidFill>
                <a:latin typeface="Calibri" pitchFamily="34" charset="0"/>
                <a:ea typeface="Calibri" pitchFamily="34" charset="-122"/>
                <a:cs typeface="Calibri" pitchFamily="34" charset="-120"/>
              </a:rPr>
              <a:t>April 2001: Bergen Linux User Group actually tested it: 9 pigeons, each carrying one ping packet over ~5 km (written on paper attached to feet)</a:t>
            </a:r>
            <a:endParaRPr lang="en-US" sz="1000" dirty="0"/>
          </a:p>
          <a:p>
            <a:pPr marL="342900" indent="-342900">
              <a:buSzPct val="100000"/>
              <a:buChar char="•"/>
            </a:pPr>
            <a:r>
              <a:rPr lang="en-US" sz="1000" dirty="0">
                <a:solidFill>
                  <a:srgbClr val="E0E0E0"/>
                </a:solidFill>
                <a:latin typeface="Calibri" pitchFamily="34" charset="0"/>
                <a:ea typeface="Calibri" pitchFamily="34" charset="-122"/>
                <a:cs typeface="Calibri" pitchFamily="34" charset="-120"/>
              </a:rPr>
              <a:t>Received 4 "responses" within 2 hours</a:t>
            </a:r>
            <a:endParaRPr lang="en-US" sz="1000" dirty="0"/>
          </a:p>
          <a:p>
            <a:pPr marL="342900" indent="-342900">
              <a:buSzPct val="100000"/>
              <a:buChar char="•"/>
            </a:pPr>
            <a:r>
              <a:rPr lang="en-US" sz="1000" dirty="0">
                <a:solidFill>
                  <a:srgbClr val="E0E0E0"/>
                </a:solidFill>
                <a:latin typeface="Calibri" pitchFamily="34" charset="0"/>
                <a:ea typeface="Calibri" pitchFamily="34" charset="-122"/>
                <a:cs typeface="Calibri" pitchFamily="34" charset="-120"/>
              </a:rPr>
              <a:t>A romantic joke illustrating IP's most important property: it truly runs on anything</a:t>
            </a:r>
            <a:endParaRPr lang="en-US" sz="1000" dirty="0"/>
          </a:p>
        </p:txBody>
      </p:sp>
      <p:sp>
        <p:nvSpPr>
          <p:cNvPr id="9" name="Text 7"/>
          <p:cNvSpPr/>
          <p:nvPr/>
        </p:nvSpPr>
        <p:spPr>
          <a:xfrm>
            <a:off x="365760" y="4846320"/>
            <a:ext cx="8412480" cy="274320"/>
          </a:xfrm>
          <a:prstGeom prst="rect">
            <a:avLst/>
          </a:prstGeom>
          <a:noFill/>
          <a:ln/>
        </p:spPr>
        <p:txBody>
          <a:bodyPr wrap="square" lIns="0" tIns="0" rIns="0" bIns="0" rtlCol="0" anchor="t"/>
          <a:lstStyle/>
          <a:p>
            <a:pPr marL="0" indent="0">
              <a:buNone/>
            </a:pPr>
            <a:r>
              <a:rPr lang="en-US" sz="900" i="1" dirty="0">
                <a:solidFill>
                  <a:srgbClr val="8899AA"/>
                </a:solidFill>
              </a:rPr>
              <a:t>Note: RFCs archive informational, experimental, and standard-track documents. As of end 2018, RFC 8521+. Waitzman's RFC = experimental.</a:t>
            </a:r>
            <a:endParaRPr lang="en-US" sz="9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0D1B2A"/>
        </a:solidFill>
        <a:effectLst/>
      </p:bgPr>
    </p:bg>
    <p:spTree>
      <p:nvGrpSpPr>
        <p:cNvPr id="1" name=""/>
        <p:cNvGrpSpPr/>
        <p:nvPr/>
      </p:nvGrpSpPr>
      <p:grpSpPr>
        <a:xfrm>
          <a:off x="0" y="0"/>
          <a:ext cx="0" cy="0"/>
          <a:chOff x="0" y="0"/>
          <a:chExt cx="0" cy="0"/>
        </a:xfrm>
      </p:grpSpPr>
      <p:sp>
        <p:nvSpPr>
          <p:cNvPr id="2" name="Text 0"/>
          <p:cNvSpPr/>
          <p:nvPr/>
        </p:nvSpPr>
        <p:spPr>
          <a:xfrm>
            <a:off x="365760" y="182880"/>
            <a:ext cx="8412480" cy="411480"/>
          </a:xfrm>
          <a:prstGeom prst="rect">
            <a:avLst/>
          </a:prstGeom>
          <a:noFill/>
          <a:ln/>
        </p:spPr>
        <p:txBody>
          <a:bodyPr wrap="square" lIns="0" tIns="0" rIns="0" bIns="0" rtlCol="0" anchor="ctr"/>
          <a:lstStyle/>
          <a:p>
            <a:pPr marL="0" indent="0">
              <a:buNone/>
            </a:pPr>
            <a:r>
              <a:rPr lang="en-US" sz="2000" b="1" dirty="0">
                <a:solidFill>
                  <a:srgbClr val="00B4D8"/>
                </a:solidFill>
                <a:latin typeface="Trebuchet MS" pitchFamily="34" charset="0"/>
                <a:ea typeface="Trebuchet MS" pitchFamily="34" charset="-122"/>
                <a:cs typeface="Trebuchet MS" pitchFamily="34" charset="-120"/>
              </a:rPr>
              <a:t>1.3  Protocol: Definition and Three Aspects</a:t>
            </a:r>
            <a:endParaRPr lang="en-US" sz="2000" dirty="0"/>
          </a:p>
        </p:txBody>
      </p:sp>
      <p:sp>
        <p:nvSpPr>
          <p:cNvPr id="3" name="Text 1"/>
          <p:cNvSpPr/>
          <p:nvPr/>
        </p:nvSpPr>
        <p:spPr>
          <a:xfrm>
            <a:off x="365760" y="685800"/>
            <a:ext cx="8412480" cy="1005840"/>
          </a:xfrm>
          <a:prstGeom prst="rect">
            <a:avLst/>
          </a:prstGeom>
          <a:noFill/>
          <a:ln/>
        </p:spPr>
        <p:txBody>
          <a:bodyPr wrap="square" lIns="0" tIns="0" rIns="0" bIns="0" rtlCol="0" anchor="t"/>
          <a:lstStyle/>
          <a:p>
            <a:pPr marL="0" indent="0">
              <a:buNone/>
            </a:pPr>
            <a:r>
              <a:rPr lang="en-US" sz="1200" b="1" dirty="0">
                <a:solidFill>
                  <a:srgbClr val="00B4D8"/>
                </a:solidFill>
              </a:rPr>
              <a:t>Protocol = </a:t>
            </a:r>
            <a:r>
              <a:rPr lang="en-US" sz="1050" dirty="0">
                <a:solidFill>
                  <a:srgbClr val="E0E0E0"/>
                </a:solidFill>
              </a:rPr>
              <a:t>A "strictly agreed-upon language" between two or more "parties" (computers/software) cooperating to achieve a specific objective. Unlike human language, protocols have rigid, unambiguous structure because computers cannot tolerate mistakes or ambiguity.
</a:t>
            </a:r>
            <a:endParaRPr lang="en-US" sz="1200" dirty="0"/>
          </a:p>
          <a:p>
            <a:pPr marL="0" indent="0">
              <a:buNone/>
            </a:pPr>
            <a:r>
              <a:rPr lang="en-US" sz="1200" b="1" dirty="0">
                <a:solidFill>
                  <a:srgbClr val="FFFFFF"/>
                </a:solidFill>
              </a:rPr>
              <a:t>Three required aspects:
</a:t>
            </a:r>
            <a:endParaRPr lang="en-US" sz="1200" dirty="0"/>
          </a:p>
        </p:txBody>
      </p:sp>
      <p:sp>
        <p:nvSpPr>
          <p:cNvPr id="4" name="Text 2"/>
          <p:cNvSpPr/>
          <p:nvPr/>
        </p:nvSpPr>
        <p:spPr>
          <a:xfrm>
            <a:off x="365760" y="1691640"/>
            <a:ext cx="8412480" cy="228600"/>
          </a:xfrm>
          <a:prstGeom prst="rect">
            <a:avLst/>
          </a:prstGeom>
          <a:noFill/>
          <a:ln/>
        </p:spPr>
        <p:txBody>
          <a:bodyPr wrap="square" lIns="0" tIns="0" rIns="0" bIns="0" rtlCol="0" anchor="t"/>
          <a:lstStyle/>
          <a:p>
            <a:pPr marL="0" indent="0">
              <a:buNone/>
            </a:pPr>
            <a:r>
              <a:rPr lang="en-US" sz="1100" b="1" dirty="0">
                <a:solidFill>
                  <a:srgbClr val="F77F00"/>
                </a:solidFill>
              </a:rPr>
              <a:t>1. Message Format (= grammar)</a:t>
            </a:r>
            <a:endParaRPr lang="en-US" sz="1100" dirty="0"/>
          </a:p>
        </p:txBody>
      </p:sp>
      <p:sp>
        <p:nvSpPr>
          <p:cNvPr id="5" name="Text 3"/>
          <p:cNvSpPr/>
          <p:nvPr/>
        </p:nvSpPr>
        <p:spPr>
          <a:xfrm>
            <a:off x="365760" y="1920240"/>
            <a:ext cx="8412480" cy="960120"/>
          </a:xfrm>
          <a:prstGeom prst="rect">
            <a:avLst/>
          </a:prstGeom>
          <a:noFill/>
          <a:ln/>
        </p:spPr>
        <p:txBody>
          <a:bodyPr wrap="square" lIns="0" tIns="0" rIns="0" bIns="0" rtlCol="0" anchor="t"/>
          <a:lstStyle/>
          <a:p>
            <a:pPr marL="342900" indent="-342900">
              <a:buSzPct val="100000"/>
              <a:buChar char="•"/>
            </a:pPr>
            <a:r>
              <a:rPr lang="en-US" sz="1000" dirty="0">
                <a:solidFill>
                  <a:srgbClr val="E0E0E0"/>
                </a:solidFill>
                <a:latin typeface="Calibri" pitchFamily="34" charset="0"/>
                <a:ea typeface="Calibri" pitchFamily="34" charset="-122"/>
                <a:cs typeface="Calibri" pitchFamily="34" charset="-120"/>
              </a:rPr>
              <a:t>If format is broken, computers cannot understand (analogy: "help-may-what-I-you?")</a:t>
            </a:r>
            <a:endParaRPr lang="en-US" sz="1000" dirty="0"/>
          </a:p>
          <a:p>
            <a:pPr marL="342900" indent="-342900">
              <a:buSzPct val="100000"/>
              <a:buChar char="•"/>
            </a:pPr>
            <a:r>
              <a:rPr lang="en-US" sz="1000" dirty="0">
                <a:solidFill>
                  <a:srgbClr val="E0E0E0"/>
                </a:solidFill>
                <a:latin typeface="Calibri" pitchFamily="34" charset="0"/>
                <a:ea typeface="Calibri" pitchFamily="34" charset="-122"/>
                <a:cs typeface="Calibri" pitchFamily="34" charset="-120"/>
              </a:rPr>
              <a:t>Defines exact structure of each message</a:t>
            </a:r>
            <a:endParaRPr lang="en-US" sz="1000" dirty="0"/>
          </a:p>
          <a:p>
            <a:pPr marL="342900" indent="-342900">
              <a:buSzPct val="100000"/>
              <a:buChar char="•"/>
            </a:pPr>
            <a:r>
              <a:rPr lang="en-US" sz="1000" dirty="0">
                <a:solidFill>
                  <a:srgbClr val="E0E0E0"/>
                </a:solidFill>
                <a:latin typeface="Calibri" pitchFamily="34" charset="0"/>
                <a:ea typeface="Calibri" pitchFamily="34" charset="-122"/>
                <a:cs typeface="Calibri" pitchFamily="34" charset="-120"/>
              </a:rPr>
              <a:t>In IP, messages = datagrams; format shown in Figure 1-3</a:t>
            </a:r>
            <a:endParaRPr lang="en-US" sz="1000" dirty="0"/>
          </a:p>
          <a:p>
            <a:pPr marL="342900" indent="-342900">
              <a:buSzPct val="100000"/>
              <a:buChar char="•"/>
            </a:pPr>
            <a:r>
              <a:rPr lang="en-US" sz="1000" dirty="0">
                <a:solidFill>
                  <a:srgbClr val="E0E0E0"/>
                </a:solidFill>
                <a:latin typeface="Calibri" pitchFamily="34" charset="0"/>
                <a:ea typeface="Calibri" pitchFamily="34" charset="-122"/>
                <a:cs typeface="Calibri" pitchFamily="34" charset="-120"/>
              </a:rPr>
              <a:t>All messages are ultimately bit sequences; presented in aligned 4-byte units in textbook</a:t>
            </a:r>
            <a:endParaRPr lang="en-US" sz="1000" dirty="0"/>
          </a:p>
        </p:txBody>
      </p:sp>
      <p:sp>
        <p:nvSpPr>
          <p:cNvPr id="6" name="Text 4"/>
          <p:cNvSpPr/>
          <p:nvPr/>
        </p:nvSpPr>
        <p:spPr>
          <a:xfrm>
            <a:off x="365760" y="2880360"/>
            <a:ext cx="8412480" cy="228600"/>
          </a:xfrm>
          <a:prstGeom prst="rect">
            <a:avLst/>
          </a:prstGeom>
          <a:noFill/>
          <a:ln/>
        </p:spPr>
        <p:txBody>
          <a:bodyPr wrap="square" lIns="0" tIns="0" rIns="0" bIns="0" rtlCol="0" anchor="t"/>
          <a:lstStyle/>
          <a:p>
            <a:pPr marL="0" indent="0">
              <a:buNone/>
            </a:pPr>
            <a:r>
              <a:rPr lang="en-US" sz="1100" b="1" dirty="0">
                <a:solidFill>
                  <a:srgbClr val="F77F00"/>
                </a:solidFill>
              </a:rPr>
              <a:t>2. Message Exchange Sequence (= correct ordering)</a:t>
            </a:r>
            <a:endParaRPr lang="en-US" sz="1100" dirty="0"/>
          </a:p>
        </p:txBody>
      </p:sp>
      <p:sp>
        <p:nvSpPr>
          <p:cNvPr id="7" name="Text 5"/>
          <p:cNvSpPr/>
          <p:nvPr/>
        </p:nvSpPr>
        <p:spPr>
          <a:xfrm>
            <a:off x="365760" y="3108960"/>
            <a:ext cx="8412480" cy="777240"/>
          </a:xfrm>
          <a:prstGeom prst="rect">
            <a:avLst/>
          </a:prstGeom>
          <a:noFill/>
          <a:ln/>
        </p:spPr>
        <p:txBody>
          <a:bodyPr wrap="square" lIns="0" tIns="0" rIns="0" bIns="0" rtlCol="0" anchor="t"/>
          <a:lstStyle/>
          <a:p>
            <a:pPr marL="342900" indent="-342900">
              <a:buSzPct val="100000"/>
              <a:buChar char="•"/>
            </a:pPr>
            <a:r>
              <a:rPr lang="en-US" sz="1000" dirty="0">
                <a:solidFill>
                  <a:srgbClr val="E0E0E0"/>
                </a:solidFill>
                <a:latin typeface="Calibri" pitchFamily="34" charset="0"/>
                <a:ea typeface="Calibri" pitchFamily="34" charset="-122"/>
                <a:cs typeface="Calibri" pitchFamily="34" charset="-120"/>
              </a:rPr>
              <a:t>Even if each message is well-formed, wrong ordering breaks communication</a:t>
            </a:r>
            <a:endParaRPr lang="en-US" sz="1000" dirty="0"/>
          </a:p>
          <a:p>
            <a:pPr marL="342900" indent="-342900">
              <a:buSzPct val="100000"/>
              <a:buChar char="•"/>
            </a:pPr>
            <a:r>
              <a:rPr lang="en-US" sz="1000" dirty="0">
                <a:solidFill>
                  <a:srgbClr val="E0E0E0"/>
                </a:solidFill>
                <a:latin typeface="Calibri" pitchFamily="34" charset="0"/>
                <a:ea typeface="Calibri" pitchFamily="34" charset="-122"/>
                <a:cs typeface="Calibri" pitchFamily="34" charset="-120"/>
              </a:rPr>
              <a:t>E.g., employee says "What may I help you with?" AFTER customer already asked "Where is the milk?"</a:t>
            </a:r>
            <a:endParaRPr lang="en-US" sz="1000" dirty="0"/>
          </a:p>
          <a:p>
            <a:pPr marL="342900" indent="-342900">
              <a:buSzPct val="100000"/>
              <a:buChar char="•"/>
            </a:pPr>
            <a:r>
              <a:rPr lang="en-US" sz="1000" dirty="0">
                <a:solidFill>
                  <a:srgbClr val="E0E0E0"/>
                </a:solidFill>
                <a:latin typeface="Calibri" pitchFamily="34" charset="0"/>
                <a:ea typeface="Calibri" pitchFamily="34" charset="-122"/>
                <a:cs typeface="Calibri" pitchFamily="34" charset="-120"/>
              </a:rPr>
              <a:t>Protocol precisely defines acceptable sequences of exchange</a:t>
            </a:r>
            <a:endParaRPr lang="en-US" sz="1000" dirty="0"/>
          </a:p>
        </p:txBody>
      </p:sp>
      <p:sp>
        <p:nvSpPr>
          <p:cNvPr id="8" name="Text 6"/>
          <p:cNvSpPr/>
          <p:nvPr/>
        </p:nvSpPr>
        <p:spPr>
          <a:xfrm>
            <a:off x="365760" y="3886200"/>
            <a:ext cx="8412480" cy="228600"/>
          </a:xfrm>
          <a:prstGeom prst="rect">
            <a:avLst/>
          </a:prstGeom>
          <a:noFill/>
          <a:ln/>
        </p:spPr>
        <p:txBody>
          <a:bodyPr wrap="square" lIns="0" tIns="0" rIns="0" bIns="0" rtlCol="0" anchor="t"/>
          <a:lstStyle/>
          <a:p>
            <a:pPr marL="0" indent="0">
              <a:buNone/>
            </a:pPr>
            <a:r>
              <a:rPr lang="en-US" sz="1100" b="1" dirty="0">
                <a:solidFill>
                  <a:srgbClr val="F77F00"/>
                </a:solidFill>
              </a:rPr>
              <a:t>3. Local Action (= what happens when message arrives)</a:t>
            </a:r>
            <a:endParaRPr lang="en-US" sz="1100" dirty="0"/>
          </a:p>
        </p:txBody>
      </p:sp>
      <p:sp>
        <p:nvSpPr>
          <p:cNvPr id="9" name="Text 7"/>
          <p:cNvSpPr/>
          <p:nvPr/>
        </p:nvSpPr>
        <p:spPr>
          <a:xfrm>
            <a:off x="365760" y="4114800"/>
            <a:ext cx="8412480" cy="777240"/>
          </a:xfrm>
          <a:prstGeom prst="rect">
            <a:avLst/>
          </a:prstGeom>
          <a:noFill/>
          <a:ln/>
        </p:spPr>
        <p:txBody>
          <a:bodyPr wrap="square" lIns="0" tIns="0" rIns="0" bIns="0" rtlCol="0" anchor="t"/>
          <a:lstStyle/>
          <a:p>
            <a:pPr marL="342900" indent="-342900">
              <a:buSzPct val="100000"/>
              <a:buChar char="•"/>
            </a:pPr>
            <a:r>
              <a:rPr lang="en-US" sz="1000" dirty="0">
                <a:solidFill>
                  <a:srgbClr val="E0E0E0"/>
                </a:solidFill>
                <a:latin typeface="Calibri" pitchFamily="34" charset="0"/>
                <a:ea typeface="Calibri" pitchFamily="34" charset="-122"/>
                <a:cs typeface="Calibri" pitchFamily="34" charset="-120"/>
              </a:rPr>
              <a:t>Receiver performs some action (e.g., employee points to milk shelf)</a:t>
            </a:r>
            <a:endParaRPr lang="en-US" sz="1000" dirty="0"/>
          </a:p>
          <a:p>
            <a:pPr marL="342900" indent="-342900">
              <a:buSzPct val="100000"/>
              <a:buChar char="•"/>
            </a:pPr>
            <a:r>
              <a:rPr lang="en-US" sz="1000" dirty="0">
                <a:solidFill>
                  <a:srgbClr val="E0E0E0"/>
                </a:solidFill>
                <a:latin typeface="Calibri" pitchFamily="34" charset="0"/>
                <a:ea typeface="Calibri" pitchFamily="34" charset="-122"/>
                <a:cs typeface="Calibri" pitchFamily="34" charset="-120"/>
              </a:rPr>
              <a:t>Protocol must precisely define what action to perform for each received message</a:t>
            </a:r>
            <a:endParaRPr lang="en-US" sz="1000" dirty="0"/>
          </a:p>
          <a:p>
            <a:pPr marL="342900" indent="-342900">
              <a:buSzPct val="100000"/>
              <a:buChar char="•"/>
            </a:pPr>
            <a:r>
              <a:rPr lang="en-US" sz="1000" dirty="0">
                <a:solidFill>
                  <a:srgbClr val="E0E0E0"/>
                </a:solidFill>
                <a:latin typeface="Calibri" pitchFamily="34" charset="0"/>
                <a:ea typeface="Calibri" pitchFamily="34" charset="-122"/>
                <a:cs typeface="Calibri" pitchFamily="34" charset="-120"/>
              </a:rPr>
              <a:t>This is the ultimate purpose of every protocol</a:t>
            </a:r>
            <a:endParaRPr lang="en-US" sz="1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0D1B2A"/>
        </a:solidFill>
        <a:effectLst/>
      </p:bgPr>
    </p:bg>
    <p:spTree>
      <p:nvGrpSpPr>
        <p:cNvPr id="1" name=""/>
        <p:cNvGrpSpPr/>
        <p:nvPr/>
      </p:nvGrpSpPr>
      <p:grpSpPr>
        <a:xfrm>
          <a:off x="0" y="0"/>
          <a:ext cx="0" cy="0"/>
          <a:chOff x="0" y="0"/>
          <a:chExt cx="0" cy="0"/>
        </a:xfrm>
      </p:grpSpPr>
      <p:sp>
        <p:nvSpPr>
          <p:cNvPr id="2" name="Text 0"/>
          <p:cNvSpPr/>
          <p:nvPr/>
        </p:nvSpPr>
        <p:spPr>
          <a:xfrm>
            <a:off x="365760" y="182880"/>
            <a:ext cx="8412480" cy="411480"/>
          </a:xfrm>
          <a:prstGeom prst="rect">
            <a:avLst/>
          </a:prstGeom>
          <a:noFill/>
          <a:ln/>
        </p:spPr>
        <p:txBody>
          <a:bodyPr wrap="square" lIns="0" tIns="0" rIns="0" bIns="0" rtlCol="0" anchor="ctr"/>
          <a:lstStyle/>
          <a:p>
            <a:pPr marL="0" indent="0">
              <a:buNone/>
            </a:pPr>
            <a:r>
              <a:rPr lang="en-US" sz="2000" b="1" dirty="0">
                <a:solidFill>
                  <a:srgbClr val="00B4D8"/>
                </a:solidFill>
                <a:latin typeface="Trebuchet MS" pitchFamily="34" charset="0"/>
                <a:ea typeface="Trebuchet MS" pitchFamily="34" charset="-122"/>
                <a:cs typeface="Trebuchet MS" pitchFamily="34" charset="-120"/>
              </a:rPr>
              <a:t>1.3  IP Datagram Format (Figure 1-3) - All Fields</a:t>
            </a:r>
            <a:endParaRPr lang="en-US" sz="2000" dirty="0"/>
          </a:p>
        </p:txBody>
      </p:sp>
      <p:pic>
        <p:nvPicPr>
          <p:cNvPr id="3" name="Image 0" descr="/home/claude/figs_correct/fig1_3.png"/>
          <p:cNvPicPr>
            <a:picLocks noChangeAspect="1"/>
          </p:cNvPicPr>
          <p:nvPr/>
        </p:nvPicPr>
        <p:blipFill>
          <a:blip r:embed="rId3"/>
          <a:stretch>
            <a:fillRect/>
          </a:stretch>
        </p:blipFill>
        <p:spPr>
          <a:xfrm>
            <a:off x="365760" y="685800"/>
            <a:ext cx="4389120" cy="2709938"/>
          </a:xfrm>
          <a:prstGeom prst="rect">
            <a:avLst/>
          </a:prstGeom>
        </p:spPr>
      </p:pic>
      <p:sp>
        <p:nvSpPr>
          <p:cNvPr id="4" name="Text 1"/>
          <p:cNvSpPr/>
          <p:nvPr/>
        </p:nvSpPr>
        <p:spPr>
          <a:xfrm>
            <a:off x="365760" y="3423170"/>
            <a:ext cx="4389120" cy="228600"/>
          </a:xfrm>
          <a:prstGeom prst="rect">
            <a:avLst/>
          </a:prstGeom>
          <a:noFill/>
          <a:ln/>
        </p:spPr>
        <p:txBody>
          <a:bodyPr wrap="square" lIns="0" tIns="0" rIns="0" bIns="0" rtlCol="0" anchor="ctr"/>
          <a:lstStyle/>
          <a:p>
            <a:pPr marL="0" indent="0" algn="ctr">
              <a:buNone/>
            </a:pPr>
            <a:r>
              <a:rPr lang="en-US" sz="800" dirty="0">
                <a:solidFill>
                  <a:srgbClr val="8899AA"/>
                </a:solidFill>
                <a:latin typeface="Calibri" pitchFamily="34" charset="0"/>
                <a:ea typeface="Calibri" pitchFamily="34" charset="-122"/>
                <a:cs typeface="Calibri" pitchFamily="34" charset="-120"/>
              </a:rPr>
              <a:t>Figure 1-3. IP Datagram Format (aligned 4-byte units)</a:t>
            </a:r>
            <a:endParaRPr lang="en-US" sz="800" dirty="0"/>
          </a:p>
        </p:txBody>
      </p:sp>
      <p:sp>
        <p:nvSpPr>
          <p:cNvPr id="5" name="Text 2"/>
          <p:cNvSpPr/>
          <p:nvPr/>
        </p:nvSpPr>
        <p:spPr>
          <a:xfrm>
            <a:off x="4937760" y="685800"/>
            <a:ext cx="4023360" cy="4434840"/>
          </a:xfrm>
          <a:prstGeom prst="rect">
            <a:avLst/>
          </a:prstGeom>
          <a:noFill/>
          <a:ln/>
        </p:spPr>
        <p:txBody>
          <a:bodyPr wrap="square" lIns="0" tIns="0" rIns="0" bIns="0" rtlCol="0" anchor="t"/>
          <a:lstStyle/>
          <a:p>
            <a:pPr marL="0" indent="0">
              <a:buNone/>
            </a:pPr>
            <a:r>
              <a:rPr lang="en-US" sz="1000" b="1" dirty="0">
                <a:solidFill>
                  <a:srgbClr val="FFFFFF"/>
                </a:solidFill>
              </a:rPr>
              <a:t>All Header Fields:
</a:t>
            </a:r>
            <a:endParaRPr lang="en-US" sz="1000" dirty="0"/>
          </a:p>
          <a:p>
            <a:pPr marL="0" indent="0">
              <a:buNone/>
            </a:pPr>
            <a:r>
              <a:rPr lang="en-US" sz="900" b="1" dirty="0">
                <a:solidFill>
                  <a:srgbClr val="00B4D8"/>
                </a:solidFill>
              </a:rPr>
              <a:t>Version: </a:t>
            </a:r>
            <a:r>
              <a:rPr lang="en-US" sz="900" dirty="0">
                <a:solidFill>
                  <a:srgbClr val="E0E0E0"/>
                </a:solidFill>
              </a:rPr>
              <a:t>IPv4 (4) or IPv6 (6)
</a:t>
            </a:r>
            <a:endParaRPr lang="en-US" sz="1000" dirty="0"/>
          </a:p>
          <a:p>
            <a:pPr marL="0" indent="0">
              <a:buNone/>
            </a:pPr>
            <a:r>
              <a:rPr lang="en-US" sz="900" b="1" dirty="0">
                <a:solidFill>
                  <a:srgbClr val="00B4D8"/>
                </a:solidFill>
              </a:rPr>
              <a:t>IHL: </a:t>
            </a:r>
            <a:r>
              <a:rPr lang="en-US" sz="900" dirty="0">
                <a:solidFill>
                  <a:srgbClr val="E0E0E0"/>
                </a:solidFill>
              </a:rPr>
              <a:t>Internet Header Length (header size in 4-byte words)
</a:t>
            </a:r>
            <a:endParaRPr lang="en-US" sz="1000" dirty="0"/>
          </a:p>
          <a:p>
            <a:pPr marL="0" indent="0">
              <a:buNone/>
            </a:pPr>
            <a:r>
              <a:rPr lang="en-US" sz="900" b="1" dirty="0">
                <a:solidFill>
                  <a:srgbClr val="00B4D8"/>
                </a:solidFill>
              </a:rPr>
              <a:t>Type of Service: </a:t>
            </a:r>
            <a:r>
              <a:rPr lang="en-US" sz="900" dirty="0">
                <a:solidFill>
                  <a:srgbClr val="E0E0E0"/>
                </a:solidFill>
              </a:rPr>
              <a:t>QoS/priority bits (DSCP + ECN)
</a:t>
            </a:r>
            <a:endParaRPr lang="en-US" sz="1000" dirty="0"/>
          </a:p>
          <a:p>
            <a:pPr marL="0" indent="0">
              <a:buNone/>
            </a:pPr>
            <a:r>
              <a:rPr lang="en-US" sz="900" b="1" dirty="0">
                <a:solidFill>
                  <a:srgbClr val="00B4D8"/>
                </a:solidFill>
              </a:rPr>
              <a:t>Total Length: </a:t>
            </a:r>
            <a:r>
              <a:rPr lang="en-US" sz="900" dirty="0">
                <a:solidFill>
                  <a:srgbClr val="E0E0E0"/>
                </a:solidFill>
              </a:rPr>
              <a:t>Entire datagram size in bytes (header+payload)
</a:t>
            </a:r>
            <a:endParaRPr lang="en-US" sz="1000" dirty="0"/>
          </a:p>
          <a:p>
            <a:pPr marL="0" indent="0">
              <a:buNone/>
            </a:pPr>
            <a:r>
              <a:rPr lang="en-US" sz="900" b="1" dirty="0">
                <a:solidFill>
                  <a:srgbClr val="F77F00"/>
                </a:solidFill>
              </a:rPr>
              <a:t>Identification: </a:t>
            </a:r>
            <a:r>
              <a:rPr lang="en-US" sz="900" dirty="0">
                <a:solidFill>
                  <a:srgbClr val="E0E0E0"/>
                </a:solidFill>
              </a:rPr>
              <a:t>Unique ID for reassembling fragmented datagrams
</a:t>
            </a:r>
            <a:endParaRPr lang="en-US" sz="1000" dirty="0"/>
          </a:p>
          <a:p>
            <a:pPr marL="0" indent="0">
              <a:buNone/>
            </a:pPr>
            <a:r>
              <a:rPr lang="en-US" sz="900" b="1" dirty="0">
                <a:solidFill>
                  <a:srgbClr val="F77F00"/>
                </a:solidFill>
              </a:rPr>
              <a:t>Flags: </a:t>
            </a:r>
            <a:r>
              <a:rPr lang="en-US" sz="900" dirty="0">
                <a:solidFill>
                  <a:srgbClr val="E0E0E0"/>
                </a:solidFill>
              </a:rPr>
              <a:t>Fragmentation control (DF=Don't Fragment, MF=More Fragments)
</a:t>
            </a:r>
            <a:endParaRPr lang="en-US" sz="1000" dirty="0"/>
          </a:p>
          <a:p>
            <a:pPr marL="0" indent="0">
              <a:buNone/>
            </a:pPr>
            <a:r>
              <a:rPr lang="en-US" sz="900" b="1" dirty="0">
                <a:solidFill>
                  <a:srgbClr val="F77F00"/>
                </a:solidFill>
              </a:rPr>
              <a:t>Fragment Offset: </a:t>
            </a:r>
            <a:r>
              <a:rPr lang="en-US" sz="900" dirty="0">
                <a:solidFill>
                  <a:srgbClr val="E0E0E0"/>
                </a:solidFill>
              </a:rPr>
              <a:t>Position of this fragment within original datagram
</a:t>
            </a:r>
            <a:endParaRPr lang="en-US" sz="1000" dirty="0"/>
          </a:p>
          <a:p>
            <a:pPr marL="0" indent="0">
              <a:buNone/>
            </a:pPr>
            <a:r>
              <a:rPr lang="en-US" sz="900" b="1" dirty="0">
                <a:solidFill>
                  <a:srgbClr val="00B4D8"/>
                </a:solidFill>
              </a:rPr>
              <a:t>TTL: </a:t>
            </a:r>
            <a:r>
              <a:rPr lang="en-US" sz="900" dirty="0">
                <a:solidFill>
                  <a:srgbClr val="E0E0E0"/>
                </a:solidFill>
              </a:rPr>
              <a:t>Decremented at each hop; prevents infinite routing loops
</a:t>
            </a:r>
            <a:endParaRPr lang="en-US" sz="1000" dirty="0"/>
          </a:p>
          <a:p>
            <a:pPr marL="0" indent="0">
              <a:buNone/>
            </a:pPr>
            <a:r>
              <a:rPr lang="en-US" sz="900" b="1" dirty="0">
                <a:solidFill>
                  <a:srgbClr val="00B4D8"/>
                </a:solidFill>
              </a:rPr>
              <a:t>Protocol: </a:t>
            </a:r>
            <a:r>
              <a:rPr lang="en-US" sz="900" dirty="0">
                <a:solidFill>
                  <a:srgbClr val="E0E0E0"/>
                </a:solidFill>
              </a:rPr>
              <a:t>Identifies upper layer (6=TCP, 17=UDP, 1=ICMP) for demux
</a:t>
            </a:r>
            <a:endParaRPr lang="en-US" sz="1000" dirty="0"/>
          </a:p>
          <a:p>
            <a:pPr marL="0" indent="0">
              <a:buNone/>
            </a:pPr>
            <a:r>
              <a:rPr lang="en-US" sz="900" b="1" dirty="0">
                <a:solidFill>
                  <a:srgbClr val="00B4D8"/>
                </a:solidFill>
              </a:rPr>
              <a:t>Header Checksum: </a:t>
            </a:r>
            <a:r>
              <a:rPr lang="en-US" sz="900" dirty="0">
                <a:solidFill>
                  <a:srgbClr val="E0E0E0"/>
                </a:solidFill>
              </a:rPr>
              <a:t>Error detection for header integrity
</a:t>
            </a:r>
            <a:endParaRPr lang="en-US" sz="1000" dirty="0"/>
          </a:p>
          <a:p>
            <a:pPr marL="0" indent="0">
              <a:buNone/>
            </a:pPr>
            <a:r>
              <a:rPr lang="en-US" sz="900" b="1" dirty="0">
                <a:solidFill>
                  <a:srgbClr val="00B4D8"/>
                </a:solidFill>
              </a:rPr>
              <a:t>Source Address: </a:t>
            </a:r>
            <a:r>
              <a:rPr lang="en-US" sz="900" dirty="0">
                <a:solidFill>
                  <a:srgbClr val="E0E0E0"/>
                </a:solidFill>
              </a:rPr>
              <a:t>32-bit IP address of sender
</a:t>
            </a:r>
            <a:endParaRPr lang="en-US" sz="1000" dirty="0"/>
          </a:p>
          <a:p>
            <a:pPr marL="0" indent="0">
              <a:buNone/>
            </a:pPr>
            <a:r>
              <a:rPr lang="en-US" sz="900" b="1" dirty="0">
                <a:solidFill>
                  <a:srgbClr val="00B4D8"/>
                </a:solidFill>
              </a:rPr>
              <a:t>Destination Address: </a:t>
            </a:r>
            <a:r>
              <a:rPr lang="en-US" sz="900" dirty="0">
                <a:solidFill>
                  <a:srgbClr val="E0E0E0"/>
                </a:solidFill>
              </a:rPr>
              <a:t>32-bit IP address of receiver
</a:t>
            </a:r>
            <a:endParaRPr lang="en-US" sz="1000" dirty="0"/>
          </a:p>
          <a:p>
            <a:pPr marL="0" indent="0">
              <a:buNone/>
            </a:pPr>
            <a:r>
              <a:rPr lang="en-US" sz="900" b="1" dirty="0">
                <a:solidFill>
                  <a:srgbClr val="00B4D8"/>
                </a:solidFill>
              </a:rPr>
              <a:t>Options + Padding: </a:t>
            </a:r>
            <a:r>
              <a:rPr lang="en-US" sz="900" dirty="0">
                <a:solidFill>
                  <a:srgbClr val="E0E0E0"/>
                </a:solidFill>
              </a:rPr>
              <a:t>Variable-length optional fields; pad to 4-byte boundary
</a:t>
            </a:r>
            <a:endParaRPr lang="en-US" sz="1000" dirty="0"/>
          </a:p>
          <a:p>
            <a:pPr marL="0" indent="0">
              <a:buNone/>
            </a:pPr>
            <a:r>
              <a:rPr lang="en-US" sz="900" b="1" dirty="0">
                <a:solidFill>
                  <a:srgbClr val="00B4D8"/>
                </a:solidFill>
              </a:rPr>
              <a:t>Payload: </a:t>
            </a:r>
            <a:r>
              <a:rPr lang="en-US" sz="900" dirty="0">
                <a:solidFill>
                  <a:srgbClr val="E0E0E0"/>
                </a:solidFill>
              </a:rPr>
              <a:t>Upper-layer data (TCP, UDP, ICMP, etc.)</a:t>
            </a:r>
            <a:endParaRPr lang="en-US" sz="1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0D1B2A"/>
        </a:solidFill>
        <a:effectLst/>
      </p:bgPr>
    </p:bg>
    <p:spTree>
      <p:nvGrpSpPr>
        <p:cNvPr id="1" name=""/>
        <p:cNvGrpSpPr/>
        <p:nvPr/>
      </p:nvGrpSpPr>
      <p:grpSpPr>
        <a:xfrm>
          <a:off x="0" y="0"/>
          <a:ext cx="0" cy="0"/>
          <a:chOff x="0" y="0"/>
          <a:chExt cx="0" cy="0"/>
        </a:xfrm>
      </p:grpSpPr>
      <p:sp>
        <p:nvSpPr>
          <p:cNvPr id="2" name="Text 0"/>
          <p:cNvSpPr/>
          <p:nvPr/>
        </p:nvSpPr>
        <p:spPr>
          <a:xfrm>
            <a:off x="365760" y="182880"/>
            <a:ext cx="8412480" cy="411480"/>
          </a:xfrm>
          <a:prstGeom prst="rect">
            <a:avLst/>
          </a:prstGeom>
          <a:noFill/>
          <a:ln/>
        </p:spPr>
        <p:txBody>
          <a:bodyPr wrap="square" lIns="0" tIns="0" rIns="0" bIns="0" rtlCol="0" anchor="ctr"/>
          <a:lstStyle/>
          <a:p>
            <a:pPr marL="0" indent="0">
              <a:buNone/>
            </a:pPr>
            <a:r>
              <a:rPr lang="en-US" sz="2000" b="1" dirty="0">
                <a:solidFill>
                  <a:srgbClr val="00B4D8"/>
                </a:solidFill>
                <a:latin typeface="Trebuchet MS" pitchFamily="34" charset="0"/>
                <a:ea typeface="Trebuchet MS" pitchFamily="34" charset="-122"/>
                <a:cs typeface="Trebuchet MS" pitchFamily="34" charset="-120"/>
              </a:rPr>
              <a:t>1.3  TCP/IP Protocol Suite &amp; IETF Standardization</a:t>
            </a:r>
            <a:endParaRPr lang="en-US" sz="2000" dirty="0"/>
          </a:p>
        </p:txBody>
      </p:sp>
      <p:sp>
        <p:nvSpPr>
          <p:cNvPr id="3" name="Text 1"/>
          <p:cNvSpPr/>
          <p:nvPr/>
        </p:nvSpPr>
        <p:spPr>
          <a:xfrm>
            <a:off x="365760" y="685800"/>
            <a:ext cx="4389120" cy="274320"/>
          </a:xfrm>
          <a:prstGeom prst="rect">
            <a:avLst/>
          </a:prstGeom>
          <a:noFill/>
          <a:ln/>
        </p:spPr>
        <p:txBody>
          <a:bodyPr wrap="square" lIns="0" tIns="0" rIns="0" bIns="0" rtlCol="0" anchor="t"/>
          <a:lstStyle/>
          <a:p>
            <a:pPr marL="0" indent="0">
              <a:buNone/>
            </a:pPr>
            <a:r>
              <a:rPr lang="en-US" sz="1300" b="1" dirty="0">
                <a:solidFill>
                  <a:srgbClr val="FFFFFF"/>
                </a:solidFill>
              </a:rPr>
              <a:t>TCP/IP Protocol Suite
</a:t>
            </a:r>
            <a:endParaRPr lang="en-US" sz="1300" dirty="0"/>
          </a:p>
        </p:txBody>
      </p:sp>
      <p:sp>
        <p:nvSpPr>
          <p:cNvPr id="4" name="Text 2"/>
          <p:cNvSpPr/>
          <p:nvPr/>
        </p:nvSpPr>
        <p:spPr>
          <a:xfrm>
            <a:off x="365760" y="1005840"/>
            <a:ext cx="4389120" cy="1371600"/>
          </a:xfrm>
          <a:prstGeom prst="rect">
            <a:avLst/>
          </a:prstGeom>
          <a:noFill/>
          <a:ln/>
        </p:spPr>
        <p:txBody>
          <a:bodyPr wrap="square" lIns="0" tIns="0" rIns="0" bIns="0" rtlCol="0" anchor="t"/>
          <a:lstStyle/>
          <a:p>
            <a:pPr marL="342900" indent="-342900">
              <a:buSzPct val="100000"/>
              <a:buChar char="•"/>
            </a:pPr>
            <a:r>
              <a:rPr lang="en-US" sz="1050" dirty="0">
                <a:solidFill>
                  <a:srgbClr val="E0E0E0"/>
                </a:solidFill>
                <a:latin typeface="Calibri" pitchFamily="34" charset="0"/>
                <a:ea typeface="Calibri" pitchFamily="34" charset="-122"/>
                <a:cs typeface="Calibri" pitchFamily="34" charset="-120"/>
              </a:rPr>
              <a:t>Many protocols that assist or utilize IP → collectively called TCP/IP protocol suite (or Internet protocol suite)</a:t>
            </a:r>
            <a:endParaRPr lang="en-US" sz="1050" dirty="0"/>
          </a:p>
          <a:p>
            <a:pPr marL="342900" indent="-342900">
              <a:buSzPct val="100000"/>
              <a:buChar char="•"/>
            </a:pPr>
            <a:r>
              <a:rPr lang="en-US" sz="1050" dirty="0">
                <a:solidFill>
                  <a:srgbClr val="E0E0E0"/>
                </a:solidFill>
                <a:latin typeface="Calibri" pitchFamily="34" charset="0"/>
                <a:ea typeface="Calibri" pitchFamily="34" charset="-122"/>
                <a:cs typeface="Calibri" pitchFamily="34" charset="-120"/>
              </a:rPr>
              <a:t>Why "TCP" in the name? TCP is the most widely used protocol after IP (web, email, FTP all use TCP). Two flagship representatives.</a:t>
            </a:r>
            <a:endParaRPr lang="en-US" sz="1050" dirty="0"/>
          </a:p>
          <a:p>
            <a:pPr marL="342900" indent="-342900">
              <a:buSzPct val="100000"/>
              <a:buChar char="•"/>
            </a:pPr>
            <a:r>
              <a:rPr lang="en-US" sz="1050" dirty="0">
                <a:solidFill>
                  <a:srgbClr val="E0E0E0"/>
                </a:solidFill>
                <a:latin typeface="Calibri" pitchFamily="34" charset="0"/>
                <a:ea typeface="Calibri" pitchFamily="34" charset="-122"/>
                <a:cs typeface="Calibri" pitchFamily="34" charset="-120"/>
              </a:rPr>
              <a:t>Suite continues to expand as Internet adds new applications and architecture grows more complex</a:t>
            </a:r>
            <a:endParaRPr lang="en-US" sz="1050" dirty="0"/>
          </a:p>
        </p:txBody>
      </p:sp>
      <p:sp>
        <p:nvSpPr>
          <p:cNvPr id="5" name="Text 3"/>
          <p:cNvSpPr/>
          <p:nvPr/>
        </p:nvSpPr>
        <p:spPr>
          <a:xfrm>
            <a:off x="365760" y="2377440"/>
            <a:ext cx="4389120" cy="274320"/>
          </a:xfrm>
          <a:prstGeom prst="rect">
            <a:avLst/>
          </a:prstGeom>
          <a:noFill/>
          <a:ln/>
        </p:spPr>
        <p:txBody>
          <a:bodyPr wrap="square" lIns="0" tIns="0" rIns="0" bIns="0" rtlCol="0" anchor="t"/>
          <a:lstStyle/>
          <a:p>
            <a:pPr marL="0" indent="0">
              <a:buNone/>
            </a:pPr>
            <a:r>
              <a:rPr lang="en-US" sz="1300" b="1" dirty="0">
                <a:solidFill>
                  <a:srgbClr val="FFFFFF"/>
                </a:solidFill>
              </a:rPr>
              <a:t>
IETF &amp; RFC Standardization
</a:t>
            </a:r>
            <a:endParaRPr lang="en-US" sz="1300" dirty="0"/>
          </a:p>
        </p:txBody>
      </p:sp>
      <p:sp>
        <p:nvSpPr>
          <p:cNvPr id="6" name="Text 4"/>
          <p:cNvSpPr/>
          <p:nvPr/>
        </p:nvSpPr>
        <p:spPr>
          <a:xfrm>
            <a:off x="365760" y="2799079"/>
            <a:ext cx="4389120" cy="1097280"/>
          </a:xfrm>
          <a:prstGeom prst="rect">
            <a:avLst/>
          </a:prstGeom>
          <a:noFill/>
          <a:ln/>
        </p:spPr>
        <p:txBody>
          <a:bodyPr wrap="square" lIns="0" tIns="0" rIns="0" bIns="0" rtlCol="0" anchor="t"/>
          <a:lstStyle/>
          <a:p>
            <a:pPr marL="342900" indent="-342900">
              <a:buSzPct val="100000"/>
              <a:buChar char="•"/>
            </a:pPr>
            <a:r>
              <a:rPr lang="en-US" sz="1050" dirty="0">
                <a:solidFill>
                  <a:srgbClr val="E0E0E0"/>
                </a:solidFill>
                <a:latin typeface="Calibri" pitchFamily="34" charset="0"/>
                <a:ea typeface="Calibri" pitchFamily="34" charset="-122"/>
                <a:cs typeface="Calibri" pitchFamily="34" charset="-120"/>
              </a:rPr>
              <a:t>All Internet protocols defined by IETF (Internet Engineering Task Force)</a:t>
            </a:r>
            <a:endParaRPr lang="en-US" sz="1050" dirty="0"/>
          </a:p>
          <a:p>
            <a:pPr marL="342900" indent="-342900">
              <a:buSzPct val="100000"/>
              <a:buChar char="•"/>
            </a:pPr>
            <a:r>
              <a:rPr lang="en-US" sz="1050" dirty="0">
                <a:solidFill>
                  <a:srgbClr val="E0E0E0"/>
                </a:solidFill>
                <a:latin typeface="Calibri" pitchFamily="34" charset="0"/>
                <a:ea typeface="Calibri" pitchFamily="34" charset="-122"/>
                <a:cs typeface="Calibri" pitchFamily="34" charset="-120"/>
              </a:rPr>
              <a:t>Standards permanently archived as RFCs</a:t>
            </a:r>
            <a:endParaRPr lang="en-US" sz="1050" dirty="0"/>
          </a:p>
          <a:p>
            <a:pPr marL="342900" indent="-342900">
              <a:buSzPct val="100000"/>
              <a:buChar char="•"/>
            </a:pPr>
            <a:r>
              <a:rPr lang="en-US" sz="1050" dirty="0">
                <a:solidFill>
                  <a:srgbClr val="E0E0E0"/>
                </a:solidFill>
                <a:latin typeface="Calibri" pitchFamily="34" charset="0"/>
                <a:ea typeface="Calibri" pitchFamily="34" charset="-122"/>
                <a:cs typeface="Calibri" pitchFamily="34" charset="-120"/>
              </a:rPr>
              <a:t>IETF meets 3x/year, forming working groups as needed</a:t>
            </a:r>
            <a:endParaRPr lang="en-US" sz="1050" dirty="0"/>
          </a:p>
          <a:p>
            <a:pPr marL="342900" indent="-342900">
              <a:buSzPct val="100000"/>
              <a:buChar char="•"/>
            </a:pPr>
            <a:r>
              <a:rPr lang="en-US" sz="1050" dirty="0">
                <a:solidFill>
                  <a:srgbClr val="E0E0E0"/>
                </a:solidFill>
                <a:latin typeface="Calibri" pitchFamily="34" charset="0"/>
                <a:ea typeface="Calibri" pitchFamily="34" charset="-122"/>
                <a:cs typeface="Calibri" pitchFamily="34" charset="-120"/>
              </a:rPr>
              <a:t>Working groups disband when work is complete</a:t>
            </a:r>
            <a:endParaRPr lang="en-US" sz="1050" dirty="0"/>
          </a:p>
        </p:txBody>
      </p:sp>
      <p:sp>
        <p:nvSpPr>
          <p:cNvPr id="7" name="Text 5"/>
          <p:cNvSpPr/>
          <p:nvPr/>
        </p:nvSpPr>
        <p:spPr>
          <a:xfrm>
            <a:off x="4937760" y="685800"/>
            <a:ext cx="4023360" cy="274320"/>
          </a:xfrm>
          <a:prstGeom prst="rect">
            <a:avLst/>
          </a:prstGeom>
          <a:noFill/>
          <a:ln/>
        </p:spPr>
        <p:txBody>
          <a:bodyPr wrap="square" lIns="0" tIns="0" rIns="0" bIns="0" rtlCol="0" anchor="t"/>
          <a:lstStyle/>
          <a:p>
            <a:pPr marL="0" indent="0">
              <a:buNone/>
            </a:pPr>
            <a:r>
              <a:rPr lang="en-US" sz="1100" b="1" dirty="0">
                <a:solidFill>
                  <a:srgbClr val="F77F00"/>
                </a:solidFill>
              </a:rPr>
              <a:t>Standard Track:
</a:t>
            </a:r>
            <a:endParaRPr lang="en-US" sz="1100" dirty="0"/>
          </a:p>
        </p:txBody>
      </p:sp>
      <p:sp>
        <p:nvSpPr>
          <p:cNvPr id="8" name="Text 6"/>
          <p:cNvSpPr/>
          <p:nvPr/>
        </p:nvSpPr>
        <p:spPr>
          <a:xfrm>
            <a:off x="4937760" y="2606040"/>
            <a:ext cx="4023360" cy="2468880"/>
          </a:xfrm>
          <a:prstGeom prst="rect">
            <a:avLst/>
          </a:prstGeom>
          <a:noFill/>
          <a:ln/>
        </p:spPr>
        <p:txBody>
          <a:bodyPr wrap="square" lIns="0" tIns="0" rIns="0" bIns="0" rtlCol="0" anchor="t"/>
          <a:lstStyle/>
          <a:p>
            <a:pPr marL="342900" indent="-342900">
              <a:buSzPct val="100000"/>
              <a:buChar char="•"/>
            </a:pPr>
            <a:r>
              <a:rPr lang="en-US" sz="1000" dirty="0">
                <a:solidFill>
                  <a:srgbClr val="E0E0E0"/>
                </a:solidFill>
                <a:latin typeface="Calibri" pitchFamily="34" charset="0"/>
                <a:ea typeface="Calibri" pitchFamily="34" charset="-122"/>
                <a:cs typeface="Calibri" pitchFamily="34" charset="-120"/>
              </a:rPr>
              <a:t>Working Group drafts spec through multiple meetings</a:t>
            </a:r>
            <a:endParaRPr lang="en-US" sz="1000" dirty="0"/>
          </a:p>
          <a:p>
            <a:pPr marL="342900" indent="-342900">
              <a:buSzPct val="100000"/>
              <a:buChar char="•"/>
            </a:pPr>
            <a:r>
              <a:rPr lang="en-US" sz="1000" dirty="0">
                <a:solidFill>
                  <a:srgbClr val="E0E0E0"/>
                </a:solidFill>
                <a:latin typeface="Calibri" pitchFamily="34" charset="0"/>
                <a:ea typeface="Calibri" pitchFamily="34" charset="-122"/>
                <a:cs typeface="Calibri" pitchFamily="34" charset="-120"/>
              </a:rPr>
              <a:t>Referred to IESG (Internet Engineering Steering Group) for approval</a:t>
            </a:r>
            <a:endParaRPr lang="en-US" sz="1000" dirty="0"/>
          </a:p>
          <a:p>
            <a:pPr marL="342900" indent="-342900">
              <a:buSzPct val="100000"/>
              <a:buChar char="•"/>
            </a:pPr>
            <a:r>
              <a:rPr lang="en-US" sz="1000" dirty="0">
                <a:solidFill>
                  <a:srgbClr val="E0E0E0"/>
                </a:solidFill>
                <a:latin typeface="Calibri" pitchFamily="34" charset="0"/>
                <a:ea typeface="Calibri" pitchFamily="34" charset="-122"/>
                <a:cs typeface="Calibri" pitchFamily="34" charset="-120"/>
              </a:rPr>
              <a:t>→ Proposed Standard (enters standard track, auto-archived as RFC)</a:t>
            </a:r>
            <a:endParaRPr lang="en-US" sz="1000" dirty="0"/>
          </a:p>
          <a:p>
            <a:pPr marL="342900" indent="-342900">
              <a:buSzPct val="100000"/>
              <a:buChar char="•"/>
            </a:pPr>
            <a:r>
              <a:rPr lang="en-US" sz="1000" dirty="0">
                <a:solidFill>
                  <a:srgbClr val="E0E0E0"/>
                </a:solidFill>
                <a:latin typeface="Calibri" pitchFamily="34" charset="0"/>
                <a:ea typeface="Calibri" pitchFamily="34" charset="-122"/>
                <a:cs typeface="Calibri" pitchFamily="34" charset="-120"/>
              </a:rPr>
              <a:t>→ Draft Standard (2+ independent implementations, no interop problems)</a:t>
            </a:r>
            <a:endParaRPr lang="en-US" sz="1000" dirty="0"/>
          </a:p>
          <a:p>
            <a:pPr marL="342900" indent="-342900">
              <a:buSzPct val="100000"/>
              <a:buChar char="•"/>
            </a:pPr>
            <a:r>
              <a:rPr lang="en-US" sz="1000" dirty="0">
                <a:solidFill>
                  <a:srgbClr val="E0E0E0"/>
                </a:solidFill>
                <a:latin typeface="Calibri" pitchFamily="34" charset="0"/>
                <a:ea typeface="Calibri" pitchFamily="34" charset="-122"/>
                <a:cs typeface="Calibri" pitchFamily="34" charset="-120"/>
              </a:rPr>
              <a:t>→ Standard (final status)</a:t>
            </a:r>
            <a:endParaRPr lang="en-US" sz="1000" dirty="0"/>
          </a:p>
          <a:p>
            <a:pPr marL="342900" indent="-342900">
              <a:buSzPct val="100000"/>
              <a:buChar char="•"/>
            </a:pPr>
            <a:r>
              <a:rPr lang="en-US" sz="1000" dirty="0">
                <a:solidFill>
                  <a:srgbClr val="E0E0E0"/>
                </a:solidFill>
                <a:latin typeface="Calibri" pitchFamily="34" charset="0"/>
                <a:ea typeface="Calibri" pitchFamily="34" charset="-122"/>
                <a:cs typeface="Calibri" pitchFamily="34" charset="-120"/>
              </a:rPr>
              <a:t>Example: IPv4 = Standard, specified in RFC 791. Fifth protocol to achieve Standard status on the Internet.</a:t>
            </a:r>
            <a:endParaRPr lang="en-US" sz="1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0D1B2A"/>
        </a:solidFill>
        <a:effectLst/>
      </p:bgPr>
    </p:bg>
    <p:spTree>
      <p:nvGrpSpPr>
        <p:cNvPr id="1" name=""/>
        <p:cNvGrpSpPr/>
        <p:nvPr/>
      </p:nvGrpSpPr>
      <p:grpSpPr>
        <a:xfrm>
          <a:off x="0" y="0"/>
          <a:ext cx="0" cy="0"/>
          <a:chOff x="0" y="0"/>
          <a:chExt cx="0" cy="0"/>
        </a:xfrm>
      </p:grpSpPr>
      <p:sp>
        <p:nvSpPr>
          <p:cNvPr id="2" name="Text 0"/>
          <p:cNvSpPr/>
          <p:nvPr/>
        </p:nvSpPr>
        <p:spPr>
          <a:xfrm>
            <a:off x="365760" y="182880"/>
            <a:ext cx="8412480" cy="411480"/>
          </a:xfrm>
          <a:prstGeom prst="rect">
            <a:avLst/>
          </a:prstGeom>
          <a:noFill/>
          <a:ln/>
        </p:spPr>
        <p:txBody>
          <a:bodyPr wrap="square" lIns="0" tIns="0" rIns="0" bIns="0" rtlCol="0" anchor="ctr"/>
          <a:lstStyle/>
          <a:p>
            <a:pPr marL="0" indent="0">
              <a:buNone/>
            </a:pPr>
            <a:r>
              <a:rPr lang="en-US" sz="2000" b="1" dirty="0">
                <a:solidFill>
                  <a:srgbClr val="00B4D8"/>
                </a:solidFill>
                <a:latin typeface="Trebuchet MS" pitchFamily="34" charset="0"/>
                <a:ea typeface="Trebuchet MS" pitchFamily="34" charset="-122"/>
                <a:cs typeface="Trebuchet MS" pitchFamily="34" charset="-120"/>
              </a:rPr>
              <a:t>1.4  The Layering Principle: Real-Life Example</a:t>
            </a:r>
            <a:endParaRPr lang="en-US" sz="2000" dirty="0"/>
          </a:p>
        </p:txBody>
      </p:sp>
      <p:pic>
        <p:nvPicPr>
          <p:cNvPr id="3" name="Image 0" descr="/home/claude/figs_correct/fig1_4.png"/>
          <p:cNvPicPr>
            <a:picLocks noChangeAspect="1"/>
          </p:cNvPicPr>
          <p:nvPr/>
        </p:nvPicPr>
        <p:blipFill>
          <a:blip r:embed="rId3"/>
          <a:stretch>
            <a:fillRect/>
          </a:stretch>
        </p:blipFill>
        <p:spPr>
          <a:xfrm>
            <a:off x="4846320" y="640080"/>
            <a:ext cx="4114800" cy="2269754"/>
          </a:xfrm>
          <a:prstGeom prst="rect">
            <a:avLst/>
          </a:prstGeom>
        </p:spPr>
      </p:pic>
      <p:sp>
        <p:nvSpPr>
          <p:cNvPr id="4" name="Text 1"/>
          <p:cNvSpPr/>
          <p:nvPr/>
        </p:nvSpPr>
        <p:spPr>
          <a:xfrm>
            <a:off x="4846320" y="2937266"/>
            <a:ext cx="4114800" cy="228600"/>
          </a:xfrm>
          <a:prstGeom prst="rect">
            <a:avLst/>
          </a:prstGeom>
          <a:noFill/>
          <a:ln/>
        </p:spPr>
        <p:txBody>
          <a:bodyPr wrap="square" lIns="0" tIns="0" rIns="0" bIns="0" rtlCol="0" anchor="ctr"/>
          <a:lstStyle/>
          <a:p>
            <a:pPr marL="0" indent="0" algn="ctr">
              <a:buNone/>
            </a:pPr>
            <a:r>
              <a:rPr lang="en-US" sz="800" dirty="0">
                <a:solidFill>
                  <a:srgbClr val="8899AA"/>
                </a:solidFill>
                <a:latin typeface="Calibri" pitchFamily="34" charset="0"/>
                <a:ea typeface="Calibri" pitchFamily="34" charset="-122"/>
                <a:cs typeface="Calibri" pitchFamily="34" charset="-120"/>
              </a:rPr>
              <a:t>Figure 1-4. The layering principle in everyday life</a:t>
            </a:r>
            <a:endParaRPr lang="en-US" sz="800" dirty="0"/>
          </a:p>
        </p:txBody>
      </p:sp>
      <p:sp>
        <p:nvSpPr>
          <p:cNvPr id="5" name="Text 2"/>
          <p:cNvSpPr/>
          <p:nvPr/>
        </p:nvSpPr>
        <p:spPr>
          <a:xfrm>
            <a:off x="365760" y="640080"/>
            <a:ext cx="4297680" cy="640080"/>
          </a:xfrm>
          <a:prstGeom prst="rect">
            <a:avLst/>
          </a:prstGeom>
          <a:noFill/>
          <a:ln/>
        </p:spPr>
        <p:txBody>
          <a:bodyPr wrap="square" lIns="0" tIns="0" rIns="0" bIns="0" rtlCol="0" anchor="t"/>
          <a:lstStyle/>
          <a:p>
            <a:pPr marL="0" indent="0">
              <a:buNone/>
            </a:pPr>
            <a:r>
              <a:rPr lang="en-US" sz="1200" b="1" dirty="0">
                <a:solidFill>
                  <a:srgbClr val="FFFFFF"/>
                </a:solidFill>
              </a:rPr>
              <a:t>Amazon Book Ordering Example
</a:t>
            </a:r>
            <a:endParaRPr lang="en-US" sz="1200" dirty="0"/>
          </a:p>
          <a:p>
            <a:pPr marL="0" indent="0">
              <a:buNone/>
            </a:pPr>
            <a:r>
              <a:rPr lang="en-US" sz="1050" dirty="0">
                <a:solidFill>
                  <a:srgbClr val="E0E0E0"/>
                </a:solidFill>
              </a:rPr>
              <a:t>Someone orders a book from Amazon US.
</a:t>
            </a:r>
            <a:endParaRPr lang="en-US" sz="1200" dirty="0"/>
          </a:p>
        </p:txBody>
      </p:sp>
      <p:sp>
        <p:nvSpPr>
          <p:cNvPr id="6" name="Text 3"/>
          <p:cNvSpPr/>
          <p:nvPr/>
        </p:nvSpPr>
        <p:spPr>
          <a:xfrm>
            <a:off x="365760" y="1325880"/>
            <a:ext cx="4297680" cy="2011680"/>
          </a:xfrm>
          <a:prstGeom prst="rect">
            <a:avLst/>
          </a:prstGeom>
          <a:noFill/>
          <a:ln/>
        </p:spPr>
        <p:txBody>
          <a:bodyPr wrap="square" lIns="0" tIns="0" rIns="0" bIns="0" rtlCol="0" anchor="t"/>
          <a:lstStyle/>
          <a:p>
            <a:pPr marL="342900" indent="-342900">
              <a:buSzPct val="100000"/>
              <a:buChar char="•"/>
            </a:pPr>
            <a:r>
              <a:rPr lang="en-US" sz="1000" dirty="0">
                <a:solidFill>
                  <a:srgbClr val="E0E0E0"/>
                </a:solidFill>
                <a:latin typeface="Calibri" pitchFamily="34" charset="0"/>
                <a:ea typeface="Calibri" pitchFamily="34" charset="-122"/>
                <a:cs typeface="Calibri" pitchFamily="34" charset="-120"/>
              </a:rPr>
              <a:t>Amazon doesn't deliver directly. Retrieves book from warehouse, packages it</a:t>
            </a:r>
            <a:endParaRPr lang="en-US" sz="1000" dirty="0"/>
          </a:p>
          <a:p>
            <a:pPr marL="342900" indent="-342900">
              <a:buSzPct val="100000"/>
              <a:buChar char="•"/>
            </a:pPr>
            <a:r>
              <a:rPr lang="en-US" sz="1000" dirty="0">
                <a:solidFill>
                  <a:srgbClr val="E0E0E0"/>
                </a:solidFill>
                <a:latin typeface="Calibri" pitchFamily="34" charset="0"/>
                <a:ea typeface="Calibri" pitchFamily="34" charset="-122"/>
                <a:cs typeface="Calibri" pitchFamily="34" charset="-120"/>
              </a:rPr>
              <a:t>Hands to postal service (USPS). USPS didn't fly to Korea either.</a:t>
            </a:r>
            <a:endParaRPr lang="en-US" sz="1000" dirty="0"/>
          </a:p>
          <a:p>
            <a:pPr marL="342900" indent="-342900">
              <a:buSzPct val="100000"/>
              <a:buChar char="•"/>
            </a:pPr>
            <a:r>
              <a:rPr lang="en-US" sz="1000" dirty="0">
                <a:solidFill>
                  <a:srgbClr val="E0E0E0"/>
                </a:solidFill>
                <a:latin typeface="Calibri" pitchFamily="34" charset="0"/>
                <a:ea typeface="Calibri" pitchFamily="34" charset="-122"/>
                <a:cs typeface="Calibri" pitchFamily="34" charset="-120"/>
              </a:rPr>
              <a:t>USPS contracted an airline to carry across Pacific</a:t>
            </a:r>
            <a:endParaRPr lang="en-US" sz="1000" dirty="0"/>
          </a:p>
          <a:p>
            <a:pPr marL="342900" indent="-342900">
              <a:buSzPct val="100000"/>
              <a:buChar char="•"/>
            </a:pPr>
            <a:r>
              <a:rPr lang="en-US" sz="1000" dirty="0">
                <a:solidFill>
                  <a:srgbClr val="E0E0E0"/>
                </a:solidFill>
                <a:latin typeface="Calibri" pitchFamily="34" charset="0"/>
                <a:ea typeface="Calibri" pitchFamily="34" charset="-122"/>
                <a:cs typeface="Calibri" pitchFamily="34" charset="-120"/>
              </a:rPr>
              <a:t>Book arrives at Korean postal service → delivered to customer</a:t>
            </a:r>
            <a:endParaRPr lang="en-US" sz="1000" dirty="0"/>
          </a:p>
          <a:p>
            <a:pPr marL="342900" indent="-342900">
              <a:buSzPct val="100000"/>
              <a:buChar char="•"/>
            </a:pPr>
            <a:r>
              <a:rPr lang="en-US" sz="1000" dirty="0">
                <a:solidFill>
                  <a:srgbClr val="E0E0E0"/>
                </a:solidFill>
                <a:latin typeface="Calibri" pitchFamily="34" charset="0"/>
                <a:ea typeface="Calibri" pitchFamily="34" charset="-122"/>
                <a:cs typeface="Calibri" pitchFamily="34" charset="-120"/>
              </a:rPr>
              <a:t>Each entity interacts only with its immediate counterpart</a:t>
            </a:r>
            <a:endParaRPr lang="en-US" sz="1000" dirty="0"/>
          </a:p>
        </p:txBody>
      </p:sp>
      <p:sp>
        <p:nvSpPr>
          <p:cNvPr id="7" name="Text 4"/>
          <p:cNvSpPr/>
          <p:nvPr/>
        </p:nvSpPr>
        <p:spPr>
          <a:xfrm>
            <a:off x="365760" y="3383280"/>
            <a:ext cx="8412480" cy="274320"/>
          </a:xfrm>
          <a:prstGeom prst="rect">
            <a:avLst/>
          </a:prstGeom>
          <a:noFill/>
          <a:ln/>
        </p:spPr>
        <p:txBody>
          <a:bodyPr wrap="square" lIns="0" tIns="0" rIns="0" bIns="0" rtlCol="0" anchor="t"/>
          <a:lstStyle/>
          <a:p>
            <a:pPr marL="0" indent="0">
              <a:buNone/>
            </a:pPr>
            <a:r>
              <a:rPr lang="en-US" sz="1100" b="1" dirty="0">
                <a:solidFill>
                  <a:srgbClr val="F77F00"/>
                </a:solidFill>
              </a:rPr>
              <a:t>Key Insight from Figure 1-4
</a:t>
            </a:r>
            <a:endParaRPr lang="en-US" sz="1100" dirty="0"/>
          </a:p>
        </p:txBody>
      </p:sp>
      <p:sp>
        <p:nvSpPr>
          <p:cNvPr id="8" name="Text 5"/>
          <p:cNvSpPr/>
          <p:nvPr/>
        </p:nvSpPr>
        <p:spPr>
          <a:xfrm>
            <a:off x="365760" y="3657600"/>
            <a:ext cx="8412480" cy="1463040"/>
          </a:xfrm>
          <a:prstGeom prst="rect">
            <a:avLst/>
          </a:prstGeom>
          <a:noFill/>
          <a:ln/>
        </p:spPr>
        <p:txBody>
          <a:bodyPr wrap="square" lIns="0" tIns="0" rIns="0" bIns="0" rtlCol="0" anchor="t"/>
          <a:lstStyle/>
          <a:p>
            <a:pPr marL="342900" indent="-342900">
              <a:buSzPct val="100000"/>
              <a:buChar char="•"/>
            </a:pPr>
            <a:r>
              <a:rPr lang="en-US" sz="1000" dirty="0">
                <a:solidFill>
                  <a:srgbClr val="E0E0E0"/>
                </a:solidFill>
                <a:latin typeface="Calibri" pitchFamily="34" charset="0"/>
                <a:ea typeface="Calibri" pitchFamily="34" charset="-122"/>
                <a:cs typeface="Calibri" pitchFamily="34" charset="-120"/>
              </a:rPr>
              <a:t>The person interacts with only two counterparts: (1) Amazon ("protocol" for selecting &amp; paying), (2) postal service (receive the book)</a:t>
            </a:r>
            <a:endParaRPr lang="en-US" sz="1000" dirty="0"/>
          </a:p>
          <a:p>
            <a:pPr marL="342900" indent="-342900">
              <a:buSzPct val="100000"/>
              <a:buChar char="•"/>
            </a:pPr>
            <a:r>
              <a:rPr lang="en-US" sz="1000" dirty="0">
                <a:solidFill>
                  <a:srgbClr val="E0E0E0"/>
                </a:solidFill>
                <a:latin typeface="Calibri" pitchFamily="34" charset="0"/>
                <a:ea typeface="Calibri" pitchFamily="34" charset="-122"/>
                <a:cs typeface="Calibri" pitchFamily="34" charset="-120"/>
              </a:rPr>
              <a:t>NO interaction whatsoever with USPS or the airline</a:t>
            </a:r>
            <a:endParaRPr lang="en-US" sz="1000" dirty="0"/>
          </a:p>
          <a:p>
            <a:pPr marL="342900" indent="-342900">
              <a:buSzPct val="100000"/>
              <a:buChar char="•"/>
            </a:pPr>
            <a:r>
              <a:rPr lang="en-US" sz="1000" dirty="0">
                <a:solidFill>
                  <a:srgbClr val="E0E0E0"/>
                </a:solidFill>
                <a:latin typeface="Calibri" pitchFamily="34" charset="0"/>
                <a:ea typeface="Calibri" pitchFamily="34" charset="-122"/>
                <a:cs typeface="Calibri" pitchFamily="34" charset="-120"/>
              </a:rPr>
              <a:t>Why layering must exist: impossible for one entity to do everything (stock books, warehouse, take orders, truck to airport, fly across Pacific, truck again, deliver)</a:t>
            </a:r>
            <a:endParaRPr lang="en-US" sz="1000" dirty="0"/>
          </a:p>
          <a:p>
            <a:pPr marL="342900" indent="-342900">
              <a:buSzPct val="100000"/>
              <a:buChar char="•"/>
            </a:pPr>
            <a:r>
              <a:rPr lang="en-US" sz="1000" dirty="0">
                <a:solidFill>
                  <a:srgbClr val="E0E0E0"/>
                </a:solidFill>
                <a:latin typeface="Calibri" pitchFamily="34" charset="0"/>
                <a:ea typeface="Calibri" pitchFamily="34" charset="-122"/>
                <a:cs typeface="Calibri" pitchFamily="34" charset="-120"/>
              </a:rPr>
              <a:t>Tasks must be divided into layers, each with a specific role</a:t>
            </a:r>
            <a:endParaRPr lang="en-US" sz="1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0D1B2A"/>
        </a:solidFill>
        <a:effectLst/>
      </p:bgPr>
    </p:bg>
    <p:spTree>
      <p:nvGrpSpPr>
        <p:cNvPr id="1" name=""/>
        <p:cNvGrpSpPr/>
        <p:nvPr/>
      </p:nvGrpSpPr>
      <p:grpSpPr>
        <a:xfrm>
          <a:off x="0" y="0"/>
          <a:ext cx="0" cy="0"/>
          <a:chOff x="0" y="0"/>
          <a:chExt cx="0" cy="0"/>
        </a:xfrm>
      </p:grpSpPr>
      <p:sp>
        <p:nvSpPr>
          <p:cNvPr id="2" name="Text 0"/>
          <p:cNvSpPr/>
          <p:nvPr/>
        </p:nvSpPr>
        <p:spPr>
          <a:xfrm>
            <a:off x="365760" y="182880"/>
            <a:ext cx="8412480" cy="411480"/>
          </a:xfrm>
          <a:prstGeom prst="rect">
            <a:avLst/>
          </a:prstGeom>
          <a:noFill/>
          <a:ln/>
        </p:spPr>
        <p:txBody>
          <a:bodyPr wrap="square" lIns="0" tIns="0" rIns="0" bIns="0" rtlCol="0" anchor="ctr"/>
          <a:lstStyle/>
          <a:p>
            <a:pPr marL="0" indent="0">
              <a:buNone/>
            </a:pPr>
            <a:r>
              <a:rPr lang="en-US" sz="2000" b="1" dirty="0">
                <a:solidFill>
                  <a:srgbClr val="00B4D8"/>
                </a:solidFill>
                <a:latin typeface="Trebuchet MS" pitchFamily="34" charset="0"/>
                <a:ea typeface="Trebuchet MS" pitchFamily="34" charset="-122"/>
                <a:cs typeface="Trebuchet MS" pitchFamily="34" charset="-120"/>
              </a:rPr>
              <a:t>1.4  Layers, Recursive Relation, and the Protocol Stack</a:t>
            </a:r>
            <a:endParaRPr lang="en-US" sz="2000" dirty="0"/>
          </a:p>
        </p:txBody>
      </p:sp>
      <p:sp>
        <p:nvSpPr>
          <p:cNvPr id="3" name="Text 1"/>
          <p:cNvSpPr/>
          <p:nvPr/>
        </p:nvSpPr>
        <p:spPr>
          <a:xfrm>
            <a:off x="365760" y="685800"/>
            <a:ext cx="8412480" cy="274320"/>
          </a:xfrm>
          <a:prstGeom prst="rect">
            <a:avLst/>
          </a:prstGeom>
          <a:noFill/>
          <a:ln/>
        </p:spPr>
        <p:txBody>
          <a:bodyPr wrap="square" lIns="0" tIns="0" rIns="0" bIns="0" rtlCol="0" anchor="t"/>
          <a:lstStyle/>
          <a:p>
            <a:pPr marL="0" indent="0">
              <a:buNone/>
            </a:pPr>
            <a:r>
              <a:rPr lang="en-US" sz="1200" b="1" dirty="0">
                <a:solidFill>
                  <a:srgbClr val="FFFFFF"/>
                </a:solidFill>
              </a:rPr>
              <a:t>Layers and Indirect Communication
</a:t>
            </a:r>
            <a:endParaRPr lang="en-US" sz="1200" dirty="0"/>
          </a:p>
        </p:txBody>
      </p:sp>
      <p:sp>
        <p:nvSpPr>
          <p:cNvPr id="4" name="Text 2"/>
          <p:cNvSpPr/>
          <p:nvPr/>
        </p:nvSpPr>
        <p:spPr>
          <a:xfrm>
            <a:off x="365760" y="960120"/>
            <a:ext cx="8412480" cy="1097280"/>
          </a:xfrm>
          <a:prstGeom prst="rect">
            <a:avLst/>
          </a:prstGeom>
          <a:noFill/>
          <a:ln/>
        </p:spPr>
        <p:txBody>
          <a:bodyPr wrap="square" lIns="0" tIns="0" rIns="0" bIns="0" rtlCol="0" anchor="t"/>
          <a:lstStyle/>
          <a:p>
            <a:pPr marL="342900" indent="-342900">
              <a:buSzPct val="100000"/>
              <a:buChar char="•"/>
            </a:pPr>
            <a:r>
              <a:rPr lang="en-US" sz="1050" dirty="0">
                <a:solidFill>
                  <a:srgbClr val="E0E0E0"/>
                </a:solidFill>
                <a:latin typeface="Calibri" pitchFamily="34" charset="0"/>
                <a:ea typeface="Calibri" pitchFamily="34" charset="-122"/>
                <a:cs typeface="Calibri" pitchFamily="34" charset="-120"/>
              </a:rPr>
              <a:t>No single piece of software handles all communication; multiple protocols work at different "levels" (layers)</a:t>
            </a:r>
            <a:endParaRPr lang="en-US" sz="1050" dirty="0"/>
          </a:p>
          <a:p>
            <a:pPr marL="342900" indent="-342900">
              <a:buSzPct val="100000"/>
              <a:buChar char="•"/>
            </a:pPr>
            <a:r>
              <a:rPr lang="en-US" sz="1050" dirty="0">
                <a:solidFill>
                  <a:srgbClr val="E0E0E0"/>
                </a:solidFill>
                <a:latin typeface="Calibri" pitchFamily="34" charset="0"/>
                <a:ea typeface="Calibri" pitchFamily="34" charset="-122"/>
                <a:cs typeface="Calibri" pitchFamily="34" charset="-120"/>
              </a:rPr>
              <a:t>Same-layer peers exchange data using the same protocol, but NOT directly</a:t>
            </a:r>
            <a:endParaRPr lang="en-US" sz="1050" dirty="0"/>
          </a:p>
          <a:p>
            <a:pPr marL="342900" indent="-342900">
              <a:buSzPct val="100000"/>
              <a:buChar char="•"/>
            </a:pPr>
            <a:r>
              <a:rPr lang="en-US" sz="1050" dirty="0">
                <a:solidFill>
                  <a:srgbClr val="E0E0E0"/>
                </a:solidFill>
                <a:latin typeface="Calibri" pitchFamily="34" charset="0"/>
                <a:ea typeface="Calibri" pitchFamily="34" charset="-122"/>
                <a:cs typeface="Calibri" pitchFamily="34" charset="-120"/>
              </a:rPr>
              <a:t>They use services from the layer immediately below (Amazon works with you, but postal service carries the book)</a:t>
            </a:r>
            <a:endParaRPr lang="en-US" sz="1050" dirty="0"/>
          </a:p>
          <a:p>
            <a:pPr marL="342900" indent="-342900">
              <a:buSzPct val="100000"/>
              <a:buChar char="•"/>
            </a:pPr>
            <a:r>
              <a:rPr lang="en-US" sz="1050" dirty="0">
                <a:solidFill>
                  <a:srgbClr val="E0E0E0"/>
                </a:solidFill>
                <a:latin typeface="Calibri" pitchFamily="34" charset="0"/>
                <a:ea typeface="Calibri" pitchFamily="34" charset="-122"/>
                <a:cs typeface="Calibri" pitchFamily="34" charset="-120"/>
              </a:rPr>
              <a:t>Analogy: calling a friend, Korean is the "protocol," but the telephone service is the layer below</a:t>
            </a:r>
            <a:endParaRPr lang="en-US" sz="1050" dirty="0"/>
          </a:p>
        </p:txBody>
      </p:sp>
      <p:sp>
        <p:nvSpPr>
          <p:cNvPr id="5" name="Text 3"/>
          <p:cNvSpPr/>
          <p:nvPr/>
        </p:nvSpPr>
        <p:spPr>
          <a:xfrm>
            <a:off x="365760" y="2057400"/>
            <a:ext cx="8412480" cy="274320"/>
          </a:xfrm>
          <a:prstGeom prst="rect">
            <a:avLst/>
          </a:prstGeom>
          <a:noFill/>
          <a:ln/>
        </p:spPr>
        <p:txBody>
          <a:bodyPr wrap="square" lIns="0" tIns="0" rIns="0" bIns="0" rtlCol="0" anchor="t"/>
          <a:lstStyle/>
          <a:p>
            <a:pPr marL="0" indent="0">
              <a:buNone/>
            </a:pPr>
            <a:r>
              <a:rPr lang="en-US" sz="1200" b="1" dirty="0">
                <a:solidFill>
                  <a:srgbClr val="00B4D8"/>
                </a:solidFill>
              </a:rPr>
              <a:t>
Recursive Relation → Protocol Stack
</a:t>
            </a:r>
            <a:endParaRPr lang="en-US" sz="1200" dirty="0"/>
          </a:p>
        </p:txBody>
      </p:sp>
      <p:sp>
        <p:nvSpPr>
          <p:cNvPr id="6" name="Text 4"/>
          <p:cNvSpPr/>
          <p:nvPr/>
        </p:nvSpPr>
        <p:spPr>
          <a:xfrm>
            <a:off x="365760" y="2464238"/>
            <a:ext cx="8412480" cy="822960"/>
          </a:xfrm>
          <a:prstGeom prst="rect">
            <a:avLst/>
          </a:prstGeom>
          <a:noFill/>
          <a:ln/>
        </p:spPr>
        <p:txBody>
          <a:bodyPr wrap="square" lIns="0" tIns="0" rIns="0" bIns="0" rtlCol="0" anchor="t"/>
          <a:lstStyle/>
          <a:p>
            <a:pPr marL="342900" indent="-342900">
              <a:buSzPct val="100000"/>
              <a:buChar char="•"/>
            </a:pPr>
            <a:r>
              <a:rPr lang="en-US" sz="1050" dirty="0">
                <a:solidFill>
                  <a:srgbClr val="E0E0E0"/>
                </a:solidFill>
                <a:latin typeface="Calibri" pitchFamily="34" charset="0"/>
                <a:ea typeface="Calibri" pitchFamily="34" charset="-122"/>
                <a:cs typeface="Calibri" pitchFamily="34" charset="-120"/>
              </a:rPr>
              <a:t>Each layer communicates with its counterpart using an indirect method through the layer below</a:t>
            </a:r>
            <a:endParaRPr lang="en-US" sz="1050" dirty="0"/>
          </a:p>
          <a:p>
            <a:pPr marL="342900" indent="-342900">
              <a:buSzPct val="100000"/>
              <a:buChar char="•"/>
            </a:pPr>
            <a:r>
              <a:rPr lang="en-US" sz="1050" dirty="0">
                <a:solidFill>
                  <a:srgbClr val="E0E0E0"/>
                </a:solidFill>
                <a:latin typeface="Calibri" pitchFamily="34" charset="0"/>
                <a:ea typeface="Calibri" pitchFamily="34" charset="-122"/>
                <a:cs typeface="Calibri" pitchFamily="34" charset="-120"/>
              </a:rPr>
              <a:t>That lower layer similarly relies on services from yet another layer below</a:t>
            </a:r>
            <a:endParaRPr lang="en-US" sz="1050" dirty="0"/>
          </a:p>
          <a:p>
            <a:pPr marL="342900" indent="-342900">
              <a:buSzPct val="100000"/>
              <a:buChar char="•"/>
            </a:pPr>
            <a:r>
              <a:rPr lang="en-US" sz="1050" dirty="0">
                <a:solidFill>
                  <a:srgbClr val="E0E0E0"/>
                </a:solidFill>
                <a:latin typeface="Calibri" pitchFamily="34" charset="0"/>
                <a:ea typeface="Calibri" pitchFamily="34" charset="-122"/>
                <a:cs typeface="Calibri" pitchFamily="34" charset="-120"/>
              </a:rPr>
              <a:t>This recursive stacking = a "stack" (protocols stacked on top of one another)</a:t>
            </a:r>
            <a:endParaRPr lang="en-US" sz="1050" dirty="0"/>
          </a:p>
        </p:txBody>
      </p:sp>
      <p:sp>
        <p:nvSpPr>
          <p:cNvPr id="7" name="Text 5"/>
          <p:cNvSpPr/>
          <p:nvPr/>
        </p:nvSpPr>
        <p:spPr>
          <a:xfrm>
            <a:off x="365760" y="3154680"/>
            <a:ext cx="8412480" cy="274320"/>
          </a:xfrm>
          <a:prstGeom prst="rect">
            <a:avLst/>
          </a:prstGeom>
          <a:noFill/>
          <a:ln/>
        </p:spPr>
        <p:txBody>
          <a:bodyPr wrap="square" lIns="0" tIns="0" rIns="0" bIns="0" rtlCol="0" anchor="t"/>
          <a:lstStyle/>
          <a:p>
            <a:pPr marL="0" indent="0">
              <a:buNone/>
            </a:pPr>
            <a:r>
              <a:rPr lang="en-US" sz="1200" b="1" dirty="0">
                <a:solidFill>
                  <a:srgbClr val="FFFFFF"/>
                </a:solidFill>
              </a:rPr>
              <a:t>
OSI 7-Layer Model vs. Internet 5-Layer Model
</a:t>
            </a:r>
            <a:endParaRPr lang="en-US" sz="1200" dirty="0"/>
          </a:p>
        </p:txBody>
      </p:sp>
      <p:sp>
        <p:nvSpPr>
          <p:cNvPr id="8" name="Text 6"/>
          <p:cNvSpPr/>
          <p:nvPr/>
        </p:nvSpPr>
        <p:spPr>
          <a:xfrm>
            <a:off x="365760" y="3588026"/>
            <a:ext cx="8412480" cy="1120913"/>
          </a:xfrm>
          <a:prstGeom prst="rect">
            <a:avLst/>
          </a:prstGeom>
          <a:noFill/>
          <a:ln/>
        </p:spPr>
        <p:txBody>
          <a:bodyPr wrap="square" lIns="0" tIns="0" rIns="0" bIns="0" rtlCol="0" anchor="t"/>
          <a:lstStyle/>
          <a:p>
            <a:pPr marL="342900" indent="-342900">
              <a:buSzPct val="100000"/>
              <a:buChar char="•"/>
            </a:pPr>
            <a:r>
              <a:rPr lang="en-US" sz="1000" dirty="0">
                <a:solidFill>
                  <a:srgbClr val="E0E0E0"/>
                </a:solidFill>
                <a:latin typeface="Calibri" pitchFamily="34" charset="0"/>
                <a:ea typeface="Calibri" pitchFamily="34" charset="-122"/>
                <a:cs typeface="Calibri" pitchFamily="34" charset="-120"/>
              </a:rPr>
              <a:t>OSI 7-layer model was actually implemented; competed fiercely with TCP/IP through late 1980s</a:t>
            </a:r>
            <a:endParaRPr lang="en-US" sz="1000" dirty="0"/>
          </a:p>
          <a:p>
            <a:pPr marL="342900" indent="-342900">
              <a:buSzPct val="100000"/>
              <a:buChar char="•"/>
            </a:pPr>
            <a:r>
              <a:rPr lang="en-US" sz="1000" dirty="0">
                <a:solidFill>
                  <a:srgbClr val="E0E0E0"/>
                </a:solidFill>
                <a:latin typeface="Calibri" pitchFamily="34" charset="0"/>
                <a:ea typeface="Calibri" pitchFamily="34" charset="-122"/>
                <a:cs typeface="Calibri" pitchFamily="34" charset="-120"/>
              </a:rPr>
              <a:t>By mid-1990s, TCP/IP won; OSI became history in textbooks</a:t>
            </a:r>
            <a:endParaRPr lang="en-US" sz="1000" dirty="0"/>
          </a:p>
          <a:p>
            <a:pPr marL="342900" indent="-342900">
              <a:buSzPct val="100000"/>
              <a:buChar char="•"/>
            </a:pPr>
            <a:r>
              <a:rPr lang="en-US" sz="1000" dirty="0">
                <a:solidFill>
                  <a:srgbClr val="E0E0E0"/>
                </a:solidFill>
                <a:latin typeface="Calibri" pitchFamily="34" charset="0"/>
                <a:ea typeface="Calibri" pitchFamily="34" charset="-122"/>
                <a:cs typeface="Calibri" pitchFamily="34" charset="-120"/>
              </a:rPr>
              <a:t>OSI's clear conceptual structure remains useful for learning</a:t>
            </a:r>
            <a:endParaRPr lang="en-US" sz="1000" dirty="0"/>
          </a:p>
          <a:p>
            <a:pPr marL="342900" indent="-342900">
              <a:buSzPct val="100000"/>
              <a:buChar char="•"/>
            </a:pPr>
            <a:r>
              <a:rPr lang="en-US" sz="1000" dirty="0">
                <a:solidFill>
                  <a:srgbClr val="E0E0E0"/>
                </a:solidFill>
                <a:latin typeface="Calibri" pitchFamily="34" charset="0"/>
                <a:ea typeface="Calibri" pitchFamily="34" charset="-122"/>
                <a:cs typeface="Calibri" pitchFamily="34" charset="-120"/>
              </a:rPr>
              <a:t>Layer 3 formally = "inter-network" layer (bridging different data link technologies); shortened to "network layer"</a:t>
            </a:r>
            <a:endParaRPr lang="en-US" sz="1000" dirty="0"/>
          </a:p>
          <a:p>
            <a:pPr marL="342900" indent="-342900">
              <a:buSzPct val="100000"/>
              <a:buChar char="•"/>
            </a:pPr>
            <a:r>
              <a:rPr lang="en-US" sz="1000" dirty="0">
                <a:solidFill>
                  <a:srgbClr val="E0E0E0"/>
                </a:solidFill>
                <a:latin typeface="Calibri" pitchFamily="34" charset="0"/>
                <a:ea typeface="Calibri" pitchFamily="34" charset="-122"/>
                <a:cs typeface="Calibri" pitchFamily="34" charset="-120"/>
              </a:rPr>
              <a:t>Do NOT confuse with data link layer's "network" technologies (Ethernet, Wi-Fi)</a:t>
            </a:r>
            <a:endParaRPr lang="en-US" sz="1000" dirty="0"/>
          </a:p>
          <a:p>
            <a:pPr marL="342900" indent="-342900">
              <a:buSzPct val="100000"/>
              <a:buChar char="•"/>
            </a:pPr>
            <a:r>
              <a:rPr lang="en-US" sz="1000" dirty="0">
                <a:solidFill>
                  <a:srgbClr val="E0E0E0"/>
                </a:solidFill>
                <a:latin typeface="Calibri" pitchFamily="34" charset="0"/>
                <a:ea typeface="Calibri" pitchFamily="34" charset="-122"/>
                <a:cs typeface="Calibri" pitchFamily="34" charset="-120"/>
              </a:rPr>
              <a:t>This book: Layer 3 = network layer, Layer 2 technologies = data link technologies</a:t>
            </a:r>
            <a:endParaRPr lang="en-US" sz="1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0D1B2A"/>
        </a:solidFill>
        <a:effectLst/>
      </p:bgPr>
    </p:bg>
    <p:spTree>
      <p:nvGrpSpPr>
        <p:cNvPr id="1" name=""/>
        <p:cNvGrpSpPr/>
        <p:nvPr/>
      </p:nvGrpSpPr>
      <p:grpSpPr>
        <a:xfrm>
          <a:off x="0" y="0"/>
          <a:ext cx="0" cy="0"/>
          <a:chOff x="0" y="0"/>
          <a:chExt cx="0" cy="0"/>
        </a:xfrm>
      </p:grpSpPr>
      <p:sp>
        <p:nvSpPr>
          <p:cNvPr id="2" name="Text 0"/>
          <p:cNvSpPr/>
          <p:nvPr/>
        </p:nvSpPr>
        <p:spPr>
          <a:xfrm>
            <a:off x="365760" y="182880"/>
            <a:ext cx="8412480" cy="411480"/>
          </a:xfrm>
          <a:prstGeom prst="rect">
            <a:avLst/>
          </a:prstGeom>
          <a:noFill/>
          <a:ln/>
        </p:spPr>
        <p:txBody>
          <a:bodyPr wrap="square" lIns="0" tIns="0" rIns="0" bIns="0" rtlCol="0" anchor="ctr"/>
          <a:lstStyle/>
          <a:p>
            <a:pPr marL="0" indent="0">
              <a:buNone/>
            </a:pPr>
            <a:r>
              <a:rPr lang="en-US" sz="2000" b="1" dirty="0">
                <a:solidFill>
                  <a:srgbClr val="00B4D8"/>
                </a:solidFill>
                <a:latin typeface="Trebuchet MS" pitchFamily="34" charset="0"/>
                <a:ea typeface="Trebuchet MS" pitchFamily="34" charset="-122"/>
                <a:cs typeface="Trebuchet MS" pitchFamily="34" charset="-120"/>
              </a:rPr>
              <a:t>1.4  OSI 7-Layer vs. Internet 5-Layer Model (Figure 1-5)</a:t>
            </a:r>
            <a:endParaRPr lang="en-US" sz="2000" dirty="0"/>
          </a:p>
        </p:txBody>
      </p:sp>
      <p:pic>
        <p:nvPicPr>
          <p:cNvPr id="3" name="Image 0" descr="/home/claude/figs_correct/fig1_5.png"/>
          <p:cNvPicPr>
            <a:picLocks noChangeAspect="1"/>
          </p:cNvPicPr>
          <p:nvPr/>
        </p:nvPicPr>
        <p:blipFill>
          <a:blip r:embed="rId3"/>
          <a:stretch>
            <a:fillRect/>
          </a:stretch>
        </p:blipFill>
        <p:spPr>
          <a:xfrm>
            <a:off x="365760" y="685800"/>
            <a:ext cx="3200400" cy="2364853"/>
          </a:xfrm>
          <a:prstGeom prst="rect">
            <a:avLst/>
          </a:prstGeom>
        </p:spPr>
      </p:pic>
      <p:sp>
        <p:nvSpPr>
          <p:cNvPr id="4" name="Text 1"/>
          <p:cNvSpPr/>
          <p:nvPr/>
        </p:nvSpPr>
        <p:spPr>
          <a:xfrm>
            <a:off x="365760" y="3078085"/>
            <a:ext cx="3200400" cy="228600"/>
          </a:xfrm>
          <a:prstGeom prst="rect">
            <a:avLst/>
          </a:prstGeom>
          <a:noFill/>
          <a:ln/>
        </p:spPr>
        <p:txBody>
          <a:bodyPr wrap="square" lIns="0" tIns="0" rIns="0" bIns="0" rtlCol="0" anchor="ctr"/>
          <a:lstStyle/>
          <a:p>
            <a:pPr marL="0" indent="0" algn="ctr">
              <a:buNone/>
            </a:pPr>
            <a:r>
              <a:rPr lang="en-US" sz="800" dirty="0">
                <a:solidFill>
                  <a:srgbClr val="8899AA"/>
                </a:solidFill>
                <a:latin typeface="Calibri" pitchFamily="34" charset="0"/>
                <a:ea typeface="Calibri" pitchFamily="34" charset="-122"/>
                <a:cs typeface="Calibri" pitchFamily="34" charset="-120"/>
              </a:rPr>
              <a:t>Figure 1-5. OSI vs. Internet protocol stack</a:t>
            </a:r>
            <a:endParaRPr lang="en-US" sz="800" dirty="0"/>
          </a:p>
        </p:txBody>
      </p:sp>
      <p:graphicFrame>
        <p:nvGraphicFramePr>
          <p:cNvPr id="13" name="Table 0"/>
          <p:cNvGraphicFramePr>
            <a:graphicFrameLocks noGrp="1"/>
          </p:cNvGraphicFramePr>
          <p:nvPr>
            <p:extLst>
              <p:ext uri="{D42A27DB-BD31-4B8C-83A1-F6EECF244321}">
                <p14:modId xmlns:p14="http://schemas.microsoft.com/office/powerpoint/2010/main" val="1579011935"/>
              </p:ext>
            </p:extLst>
          </p:nvPr>
        </p:nvGraphicFramePr>
        <p:xfrm>
          <a:off x="3840480" y="685800"/>
          <a:ext cx="5120640" cy="1935480"/>
        </p:xfrm>
        <a:graphic>
          <a:graphicData uri="http://schemas.openxmlformats.org/drawingml/2006/table">
            <a:tbl>
              <a:tblPr/>
              <a:tblGrid>
                <a:gridCol w="320040"/>
                <a:gridCol w="1005840"/>
                <a:gridCol w="3794760"/>
              </a:tblGrid>
              <a:tr h="274320">
                <a:tc>
                  <a:txBody>
                    <a:bodyPr/>
                    <a:lstStyle/>
                    <a:p>
                      <a:pPr marL="0" indent="0" algn="ctr">
                        <a:buNone/>
                      </a:pPr>
                      <a:r>
                        <a:rPr lang="en-US" sz="1000" b="1" dirty="0">
                          <a:solidFill>
                            <a:srgbClr val="FFFFFF"/>
                          </a:solidFill>
                          <a:latin typeface="Trebuchet MS" pitchFamily="34" charset="0"/>
                          <a:ea typeface="Trebuchet MS" pitchFamily="34" charset="-122"/>
                          <a:cs typeface="Trebuchet MS" pitchFamily="34" charset="-120"/>
                        </a:rPr>
                        <a:t>#</a:t>
                      </a:r>
                      <a:endParaRPr lang="en-US" sz="1000" dirty="0">
                        <a:latin typeface="Trebuchet MS" charset="0"/>
                        <a:ea typeface="Trebuchet MS" charset="0"/>
                        <a:cs typeface="Trebuchet MS" charset="0"/>
                      </a:endParaRPr>
                    </a:p>
                  </a:txBody>
                  <a:tcPr>
                    <a:lnL w="6350" cap="flat" cmpd="sng" algn="ctr">
                      <a:solidFill>
                        <a:srgbClr val="2A4060"/>
                      </a:solidFill>
                      <a:prstDash val="solid"/>
                      <a:round/>
                      <a:headEnd type="none" w="med" len="med"/>
                      <a:tailEnd type="none" w="med" len="med"/>
                    </a:lnL>
                    <a:lnR w="6350" cap="flat" cmpd="sng" algn="ctr">
                      <a:solidFill>
                        <a:srgbClr val="2A4060"/>
                      </a:solidFill>
                      <a:prstDash val="solid"/>
                      <a:round/>
                      <a:headEnd type="none" w="med" len="med"/>
                      <a:tailEnd type="none" w="med" len="med"/>
                    </a:lnR>
                    <a:lnT w="6350" cap="flat" cmpd="sng" algn="ctr">
                      <a:solidFill>
                        <a:srgbClr val="2A4060"/>
                      </a:solidFill>
                      <a:prstDash val="solid"/>
                      <a:round/>
                      <a:headEnd type="none" w="med" len="med"/>
                      <a:tailEnd type="none" w="med" len="med"/>
                    </a:lnT>
                    <a:lnB w="6350" cap="flat" cmpd="sng" algn="ctr">
                      <a:solidFill>
                        <a:srgbClr val="2A4060"/>
                      </a:solidFill>
                      <a:prstDash val="solid"/>
                      <a:round/>
                      <a:headEnd type="none" w="med" len="med"/>
                      <a:tailEnd type="none" w="med" len="med"/>
                    </a:lnB>
                    <a:solidFill>
                      <a:srgbClr val="0077B6"/>
                    </a:solidFill>
                  </a:tcPr>
                </a:tc>
                <a:tc>
                  <a:txBody>
                    <a:bodyPr/>
                    <a:lstStyle/>
                    <a:p>
                      <a:pPr marL="0" indent="0">
                        <a:buNone/>
                      </a:pPr>
                      <a:r>
                        <a:rPr lang="en-US" sz="1000" b="1" dirty="0">
                          <a:solidFill>
                            <a:srgbClr val="FFFFFF"/>
                          </a:solidFill>
                          <a:latin typeface="Trebuchet MS" pitchFamily="34" charset="0"/>
                          <a:ea typeface="Trebuchet MS" pitchFamily="34" charset="-122"/>
                          <a:cs typeface="Trebuchet MS" pitchFamily="34" charset="-120"/>
                        </a:rPr>
                        <a:t>Layer</a:t>
                      </a:r>
                      <a:endParaRPr lang="en-US" sz="1000" dirty="0">
                        <a:latin typeface="Trebuchet MS" charset="0"/>
                        <a:ea typeface="Trebuchet MS" charset="0"/>
                        <a:cs typeface="Trebuchet MS" charset="0"/>
                      </a:endParaRPr>
                    </a:p>
                  </a:txBody>
                  <a:tcPr>
                    <a:lnL w="6350" cap="flat" cmpd="sng" algn="ctr">
                      <a:solidFill>
                        <a:srgbClr val="2A4060"/>
                      </a:solidFill>
                      <a:prstDash val="solid"/>
                      <a:round/>
                      <a:headEnd type="none" w="med" len="med"/>
                      <a:tailEnd type="none" w="med" len="med"/>
                    </a:lnL>
                    <a:lnR w="6350" cap="flat" cmpd="sng" algn="ctr">
                      <a:solidFill>
                        <a:srgbClr val="2A4060"/>
                      </a:solidFill>
                      <a:prstDash val="solid"/>
                      <a:round/>
                      <a:headEnd type="none" w="med" len="med"/>
                      <a:tailEnd type="none" w="med" len="med"/>
                    </a:lnR>
                    <a:lnT w="6350" cap="flat" cmpd="sng" algn="ctr">
                      <a:solidFill>
                        <a:srgbClr val="2A4060"/>
                      </a:solidFill>
                      <a:prstDash val="solid"/>
                      <a:round/>
                      <a:headEnd type="none" w="med" len="med"/>
                      <a:tailEnd type="none" w="med" len="med"/>
                    </a:lnT>
                    <a:lnB w="6350" cap="flat" cmpd="sng" algn="ctr">
                      <a:solidFill>
                        <a:srgbClr val="2A4060"/>
                      </a:solidFill>
                      <a:prstDash val="solid"/>
                      <a:round/>
                      <a:headEnd type="none" w="med" len="med"/>
                      <a:tailEnd type="none" w="med" len="med"/>
                    </a:lnB>
                    <a:solidFill>
                      <a:srgbClr val="0077B6"/>
                    </a:solidFill>
                  </a:tcPr>
                </a:tc>
                <a:tc>
                  <a:txBody>
                    <a:bodyPr/>
                    <a:lstStyle/>
                    <a:p>
                      <a:pPr marL="0" indent="0">
                        <a:buNone/>
                      </a:pPr>
                      <a:r>
                        <a:rPr lang="en-US" sz="1000" b="1" dirty="0">
                          <a:solidFill>
                            <a:srgbClr val="FFFFFF"/>
                          </a:solidFill>
                          <a:latin typeface="Trebuchet MS" pitchFamily="34" charset="0"/>
                          <a:ea typeface="Trebuchet MS" pitchFamily="34" charset="-122"/>
                          <a:cs typeface="Trebuchet MS" pitchFamily="34" charset="-120"/>
                        </a:rPr>
                        <a:t>Key Role</a:t>
                      </a:r>
                      <a:endParaRPr lang="en-US" sz="1000" dirty="0">
                        <a:latin typeface="Trebuchet MS" charset="0"/>
                        <a:ea typeface="Trebuchet MS" charset="0"/>
                        <a:cs typeface="Trebuchet MS" charset="0"/>
                      </a:endParaRPr>
                    </a:p>
                  </a:txBody>
                  <a:tcPr>
                    <a:lnL w="6350" cap="flat" cmpd="sng" algn="ctr">
                      <a:solidFill>
                        <a:srgbClr val="2A4060"/>
                      </a:solidFill>
                      <a:prstDash val="solid"/>
                      <a:round/>
                      <a:headEnd type="none" w="med" len="med"/>
                      <a:tailEnd type="none" w="med" len="med"/>
                    </a:lnL>
                    <a:lnR w="6350" cap="flat" cmpd="sng" algn="ctr">
                      <a:solidFill>
                        <a:srgbClr val="2A4060"/>
                      </a:solidFill>
                      <a:prstDash val="solid"/>
                      <a:round/>
                      <a:headEnd type="none" w="med" len="med"/>
                      <a:tailEnd type="none" w="med" len="med"/>
                    </a:lnR>
                    <a:lnT w="6350" cap="flat" cmpd="sng" algn="ctr">
                      <a:solidFill>
                        <a:srgbClr val="2A4060"/>
                      </a:solidFill>
                      <a:prstDash val="solid"/>
                      <a:round/>
                      <a:headEnd type="none" w="med" len="med"/>
                      <a:tailEnd type="none" w="med" len="med"/>
                    </a:lnT>
                    <a:lnB w="6350" cap="flat" cmpd="sng" algn="ctr">
                      <a:solidFill>
                        <a:srgbClr val="2A4060"/>
                      </a:solidFill>
                      <a:prstDash val="solid"/>
                      <a:round/>
                      <a:headEnd type="none" w="med" len="med"/>
                      <a:tailEnd type="none" w="med" len="med"/>
                    </a:lnB>
                    <a:solidFill>
                      <a:srgbClr val="0077B6"/>
                    </a:solidFill>
                  </a:tcPr>
                </a:tc>
              </a:tr>
              <a:tr h="320040">
                <a:tc>
                  <a:txBody>
                    <a:bodyPr/>
                    <a:lstStyle/>
                    <a:p>
                      <a:pPr marL="0" indent="0" algn="ctr">
                        <a:buNone/>
                      </a:pPr>
                      <a:r>
                        <a:rPr lang="en-US" sz="1000" dirty="0">
                          <a:solidFill>
                            <a:srgbClr val="E0E0E0"/>
                          </a:solidFill>
                          <a:latin typeface="Calibri" pitchFamily="34" charset="0"/>
                          <a:ea typeface="Calibri" pitchFamily="34" charset="-122"/>
                          <a:cs typeface="Calibri" pitchFamily="34" charset="-120"/>
                        </a:rPr>
                        <a:t>5</a:t>
                      </a:r>
                      <a:endParaRPr lang="en-US" sz="1000" dirty="0">
                        <a:latin typeface="Calibri" charset="0"/>
                        <a:ea typeface="Calibri" charset="0"/>
                        <a:cs typeface="Calibri" charset="0"/>
                      </a:endParaRPr>
                    </a:p>
                  </a:txBody>
                  <a:tcPr>
                    <a:lnL w="6350" cap="flat" cmpd="sng" algn="ctr">
                      <a:solidFill>
                        <a:srgbClr val="2A4060"/>
                      </a:solidFill>
                      <a:prstDash val="solid"/>
                      <a:round/>
                      <a:headEnd type="none" w="med" len="med"/>
                      <a:tailEnd type="none" w="med" len="med"/>
                    </a:lnL>
                    <a:lnR w="6350" cap="flat" cmpd="sng" algn="ctr">
                      <a:solidFill>
                        <a:srgbClr val="2A4060"/>
                      </a:solidFill>
                      <a:prstDash val="solid"/>
                      <a:round/>
                      <a:headEnd type="none" w="med" len="med"/>
                      <a:tailEnd type="none" w="med" len="med"/>
                    </a:lnR>
                    <a:lnT w="6350" cap="flat" cmpd="sng" algn="ctr">
                      <a:solidFill>
                        <a:srgbClr val="2A4060"/>
                      </a:solidFill>
                      <a:prstDash val="solid"/>
                      <a:round/>
                      <a:headEnd type="none" w="med" len="med"/>
                      <a:tailEnd type="none" w="med" len="med"/>
                    </a:lnT>
                    <a:lnB w="6350" cap="flat" cmpd="sng" algn="ctr">
                      <a:solidFill>
                        <a:srgbClr val="2A4060"/>
                      </a:solidFill>
                      <a:prstDash val="solid"/>
                      <a:round/>
                      <a:headEnd type="none" w="med" len="med"/>
                      <a:tailEnd type="none" w="med" len="med"/>
                    </a:lnB>
                    <a:solidFill>
                      <a:srgbClr val="162636"/>
                    </a:solidFill>
                  </a:tcPr>
                </a:tc>
                <a:tc>
                  <a:txBody>
                    <a:bodyPr/>
                    <a:lstStyle/>
                    <a:p>
                      <a:pPr marL="0" indent="0">
                        <a:buNone/>
                      </a:pPr>
                      <a:r>
                        <a:rPr lang="en-US" sz="1000" b="1" dirty="0">
                          <a:solidFill>
                            <a:srgbClr val="E0E0E0"/>
                          </a:solidFill>
                          <a:latin typeface="Calibri" pitchFamily="34" charset="0"/>
                          <a:ea typeface="Calibri" pitchFamily="34" charset="-122"/>
                          <a:cs typeface="Calibri" pitchFamily="34" charset="-120"/>
                        </a:rPr>
                        <a:t>Application</a:t>
                      </a:r>
                      <a:endParaRPr lang="en-US" sz="1000" dirty="0">
                        <a:latin typeface="Calibri" charset="0"/>
                        <a:ea typeface="Calibri" charset="0"/>
                        <a:cs typeface="Calibri" charset="0"/>
                      </a:endParaRPr>
                    </a:p>
                  </a:txBody>
                  <a:tcPr>
                    <a:lnL w="6350" cap="flat" cmpd="sng" algn="ctr">
                      <a:solidFill>
                        <a:srgbClr val="2A4060"/>
                      </a:solidFill>
                      <a:prstDash val="solid"/>
                      <a:round/>
                      <a:headEnd type="none" w="med" len="med"/>
                      <a:tailEnd type="none" w="med" len="med"/>
                    </a:lnL>
                    <a:lnR w="6350" cap="flat" cmpd="sng" algn="ctr">
                      <a:solidFill>
                        <a:srgbClr val="2A4060"/>
                      </a:solidFill>
                      <a:prstDash val="solid"/>
                      <a:round/>
                      <a:headEnd type="none" w="med" len="med"/>
                      <a:tailEnd type="none" w="med" len="med"/>
                    </a:lnR>
                    <a:lnT w="6350" cap="flat" cmpd="sng" algn="ctr">
                      <a:solidFill>
                        <a:srgbClr val="2A4060"/>
                      </a:solidFill>
                      <a:prstDash val="solid"/>
                      <a:round/>
                      <a:headEnd type="none" w="med" len="med"/>
                      <a:tailEnd type="none" w="med" len="med"/>
                    </a:lnT>
                    <a:lnB w="6350" cap="flat" cmpd="sng" algn="ctr">
                      <a:solidFill>
                        <a:srgbClr val="2A4060"/>
                      </a:solidFill>
                      <a:prstDash val="solid"/>
                      <a:round/>
                      <a:headEnd type="none" w="med" len="med"/>
                      <a:tailEnd type="none" w="med" len="med"/>
                    </a:lnB>
                    <a:solidFill>
                      <a:srgbClr val="162636"/>
                    </a:solidFill>
                  </a:tcPr>
                </a:tc>
                <a:tc>
                  <a:txBody>
                    <a:bodyPr/>
                    <a:lstStyle/>
                    <a:p>
                      <a:pPr marL="0" indent="0">
                        <a:buNone/>
                      </a:pPr>
                      <a:r>
                        <a:rPr lang="en-US" sz="950" dirty="0">
                          <a:solidFill>
                            <a:srgbClr val="E0E0E0"/>
                          </a:solidFill>
                          <a:latin typeface="Calibri" pitchFamily="34" charset="0"/>
                          <a:ea typeface="Calibri" pitchFamily="34" charset="-122"/>
                          <a:cs typeface="Calibri" pitchFamily="34" charset="-120"/>
                        </a:rPr>
                        <a:t>End-user protocols (HTTP, SMTP, FTP, DNS). Implemented in user-space apps, not kernel.</a:t>
                      </a:r>
                      <a:endParaRPr lang="en-US" sz="950" dirty="0">
                        <a:latin typeface="Calibri" charset="0"/>
                        <a:ea typeface="Calibri" charset="0"/>
                        <a:cs typeface="Calibri" charset="0"/>
                      </a:endParaRPr>
                    </a:p>
                  </a:txBody>
                  <a:tcPr>
                    <a:lnL w="6350" cap="flat" cmpd="sng" algn="ctr">
                      <a:solidFill>
                        <a:srgbClr val="2A4060"/>
                      </a:solidFill>
                      <a:prstDash val="solid"/>
                      <a:round/>
                      <a:headEnd type="none" w="med" len="med"/>
                      <a:tailEnd type="none" w="med" len="med"/>
                    </a:lnL>
                    <a:lnR w="6350" cap="flat" cmpd="sng" algn="ctr">
                      <a:solidFill>
                        <a:srgbClr val="2A4060"/>
                      </a:solidFill>
                      <a:prstDash val="solid"/>
                      <a:round/>
                      <a:headEnd type="none" w="med" len="med"/>
                      <a:tailEnd type="none" w="med" len="med"/>
                    </a:lnR>
                    <a:lnT w="6350" cap="flat" cmpd="sng" algn="ctr">
                      <a:solidFill>
                        <a:srgbClr val="2A4060"/>
                      </a:solidFill>
                      <a:prstDash val="solid"/>
                      <a:round/>
                      <a:headEnd type="none" w="med" len="med"/>
                      <a:tailEnd type="none" w="med" len="med"/>
                    </a:lnT>
                    <a:lnB w="6350" cap="flat" cmpd="sng" algn="ctr">
                      <a:solidFill>
                        <a:srgbClr val="2A4060"/>
                      </a:solidFill>
                      <a:prstDash val="solid"/>
                      <a:round/>
                      <a:headEnd type="none" w="med" len="med"/>
                      <a:tailEnd type="none" w="med" len="med"/>
                    </a:lnB>
                    <a:solidFill>
                      <a:srgbClr val="162636"/>
                    </a:solidFill>
                  </a:tcPr>
                </a:tc>
              </a:tr>
              <a:tr h="320040">
                <a:tc>
                  <a:txBody>
                    <a:bodyPr/>
                    <a:lstStyle/>
                    <a:p>
                      <a:pPr marL="0" indent="0" algn="ctr">
                        <a:buNone/>
                      </a:pPr>
                      <a:r>
                        <a:rPr lang="en-US" sz="1000" dirty="0">
                          <a:solidFill>
                            <a:srgbClr val="E0E0E0"/>
                          </a:solidFill>
                          <a:latin typeface="Calibri" pitchFamily="34" charset="0"/>
                          <a:ea typeface="Calibri" pitchFamily="34" charset="-122"/>
                          <a:cs typeface="Calibri" pitchFamily="34" charset="-120"/>
                        </a:rPr>
                        <a:t>4</a:t>
                      </a:r>
                      <a:endParaRPr lang="en-US" sz="1000" dirty="0">
                        <a:latin typeface="Calibri" charset="0"/>
                        <a:ea typeface="Calibri" charset="0"/>
                        <a:cs typeface="Calibri" charset="0"/>
                      </a:endParaRPr>
                    </a:p>
                  </a:txBody>
                  <a:tcPr>
                    <a:lnL w="6350" cap="flat" cmpd="sng" algn="ctr">
                      <a:solidFill>
                        <a:srgbClr val="2A4060"/>
                      </a:solidFill>
                      <a:prstDash val="solid"/>
                      <a:round/>
                      <a:headEnd type="none" w="med" len="med"/>
                      <a:tailEnd type="none" w="med" len="med"/>
                    </a:lnL>
                    <a:lnR w="6350" cap="flat" cmpd="sng" algn="ctr">
                      <a:solidFill>
                        <a:srgbClr val="2A4060"/>
                      </a:solidFill>
                      <a:prstDash val="solid"/>
                      <a:round/>
                      <a:headEnd type="none" w="med" len="med"/>
                      <a:tailEnd type="none" w="med" len="med"/>
                    </a:lnR>
                    <a:lnT w="6350" cap="flat" cmpd="sng" algn="ctr">
                      <a:solidFill>
                        <a:srgbClr val="2A4060"/>
                      </a:solidFill>
                      <a:prstDash val="solid"/>
                      <a:round/>
                      <a:headEnd type="none" w="med" len="med"/>
                      <a:tailEnd type="none" w="med" len="med"/>
                    </a:lnT>
                    <a:lnB w="6350" cap="flat" cmpd="sng" algn="ctr">
                      <a:solidFill>
                        <a:srgbClr val="2A4060"/>
                      </a:solidFill>
                      <a:prstDash val="solid"/>
                      <a:round/>
                      <a:headEnd type="none" w="med" len="med"/>
                      <a:tailEnd type="none" w="med" len="med"/>
                    </a:lnB>
                    <a:solidFill>
                      <a:srgbClr val="162636"/>
                    </a:solidFill>
                  </a:tcPr>
                </a:tc>
                <a:tc>
                  <a:txBody>
                    <a:bodyPr/>
                    <a:lstStyle/>
                    <a:p>
                      <a:pPr marL="0" indent="0">
                        <a:buNone/>
                      </a:pPr>
                      <a:r>
                        <a:rPr lang="en-US" sz="1000" b="1" dirty="0">
                          <a:solidFill>
                            <a:srgbClr val="E0E0E0"/>
                          </a:solidFill>
                          <a:latin typeface="Calibri" pitchFamily="34" charset="0"/>
                          <a:ea typeface="Calibri" pitchFamily="34" charset="-122"/>
                          <a:cs typeface="Calibri" pitchFamily="34" charset="-120"/>
                        </a:rPr>
                        <a:t>Transport</a:t>
                      </a:r>
                      <a:endParaRPr lang="en-US" sz="1000" dirty="0">
                        <a:latin typeface="Calibri" charset="0"/>
                        <a:ea typeface="Calibri" charset="0"/>
                        <a:cs typeface="Calibri" charset="0"/>
                      </a:endParaRPr>
                    </a:p>
                  </a:txBody>
                  <a:tcPr>
                    <a:lnL w="6350" cap="flat" cmpd="sng" algn="ctr">
                      <a:solidFill>
                        <a:srgbClr val="2A4060"/>
                      </a:solidFill>
                      <a:prstDash val="solid"/>
                      <a:round/>
                      <a:headEnd type="none" w="med" len="med"/>
                      <a:tailEnd type="none" w="med" len="med"/>
                    </a:lnL>
                    <a:lnR w="6350" cap="flat" cmpd="sng" algn="ctr">
                      <a:solidFill>
                        <a:srgbClr val="2A4060"/>
                      </a:solidFill>
                      <a:prstDash val="solid"/>
                      <a:round/>
                      <a:headEnd type="none" w="med" len="med"/>
                      <a:tailEnd type="none" w="med" len="med"/>
                    </a:lnR>
                    <a:lnT w="6350" cap="flat" cmpd="sng" algn="ctr">
                      <a:solidFill>
                        <a:srgbClr val="2A4060"/>
                      </a:solidFill>
                      <a:prstDash val="solid"/>
                      <a:round/>
                      <a:headEnd type="none" w="med" len="med"/>
                      <a:tailEnd type="none" w="med" len="med"/>
                    </a:lnT>
                    <a:lnB w="6350" cap="flat" cmpd="sng" algn="ctr">
                      <a:solidFill>
                        <a:srgbClr val="2A4060"/>
                      </a:solidFill>
                      <a:prstDash val="solid"/>
                      <a:round/>
                      <a:headEnd type="none" w="med" len="med"/>
                      <a:tailEnd type="none" w="med" len="med"/>
                    </a:lnB>
                    <a:solidFill>
                      <a:srgbClr val="162636"/>
                    </a:solidFill>
                  </a:tcPr>
                </a:tc>
                <a:tc>
                  <a:txBody>
                    <a:bodyPr/>
                    <a:lstStyle/>
                    <a:p>
                      <a:pPr marL="0" indent="0">
                        <a:buNone/>
                      </a:pPr>
                      <a:r>
                        <a:rPr lang="en-US" sz="950" dirty="0">
                          <a:solidFill>
                            <a:srgbClr val="E0E0E0"/>
                          </a:solidFill>
                          <a:latin typeface="Calibri" pitchFamily="34" charset="0"/>
                          <a:ea typeface="Calibri" pitchFamily="34" charset="-122"/>
                          <a:cs typeface="Calibri" pitchFamily="34" charset="-120"/>
                        </a:rPr>
                        <a:t>Process-to-process delivery (TCP, UDP). Uses port numbers. IPC.</a:t>
                      </a:r>
                      <a:endParaRPr lang="en-US" sz="950" dirty="0">
                        <a:latin typeface="Calibri" charset="0"/>
                        <a:ea typeface="Calibri" charset="0"/>
                        <a:cs typeface="Calibri" charset="0"/>
                      </a:endParaRPr>
                    </a:p>
                  </a:txBody>
                  <a:tcPr>
                    <a:lnL w="6350" cap="flat" cmpd="sng" algn="ctr">
                      <a:solidFill>
                        <a:srgbClr val="2A4060"/>
                      </a:solidFill>
                      <a:prstDash val="solid"/>
                      <a:round/>
                      <a:headEnd type="none" w="med" len="med"/>
                      <a:tailEnd type="none" w="med" len="med"/>
                    </a:lnL>
                    <a:lnR w="6350" cap="flat" cmpd="sng" algn="ctr">
                      <a:solidFill>
                        <a:srgbClr val="2A4060"/>
                      </a:solidFill>
                      <a:prstDash val="solid"/>
                      <a:round/>
                      <a:headEnd type="none" w="med" len="med"/>
                      <a:tailEnd type="none" w="med" len="med"/>
                    </a:lnR>
                    <a:lnT w="6350" cap="flat" cmpd="sng" algn="ctr">
                      <a:solidFill>
                        <a:srgbClr val="2A4060"/>
                      </a:solidFill>
                      <a:prstDash val="solid"/>
                      <a:round/>
                      <a:headEnd type="none" w="med" len="med"/>
                      <a:tailEnd type="none" w="med" len="med"/>
                    </a:lnT>
                    <a:lnB w="6350" cap="flat" cmpd="sng" algn="ctr">
                      <a:solidFill>
                        <a:srgbClr val="2A4060"/>
                      </a:solidFill>
                      <a:prstDash val="solid"/>
                      <a:round/>
                      <a:headEnd type="none" w="med" len="med"/>
                      <a:tailEnd type="none" w="med" len="med"/>
                    </a:lnB>
                    <a:solidFill>
                      <a:srgbClr val="162636"/>
                    </a:solidFill>
                  </a:tcPr>
                </a:tc>
              </a:tr>
              <a:tr h="320040">
                <a:tc>
                  <a:txBody>
                    <a:bodyPr/>
                    <a:lstStyle/>
                    <a:p>
                      <a:pPr marL="0" indent="0" algn="ctr">
                        <a:buNone/>
                      </a:pPr>
                      <a:r>
                        <a:rPr lang="en-US" sz="1000" dirty="0">
                          <a:solidFill>
                            <a:srgbClr val="E0E0E0"/>
                          </a:solidFill>
                          <a:latin typeface="Calibri" pitchFamily="34" charset="0"/>
                          <a:ea typeface="Calibri" pitchFamily="34" charset="-122"/>
                          <a:cs typeface="Calibri" pitchFamily="34" charset="-120"/>
                        </a:rPr>
                        <a:t>3</a:t>
                      </a:r>
                      <a:endParaRPr lang="en-US" sz="1000" dirty="0">
                        <a:latin typeface="Calibri" charset="0"/>
                        <a:ea typeface="Calibri" charset="0"/>
                        <a:cs typeface="Calibri" charset="0"/>
                      </a:endParaRPr>
                    </a:p>
                  </a:txBody>
                  <a:tcPr>
                    <a:lnL w="6350" cap="flat" cmpd="sng" algn="ctr">
                      <a:solidFill>
                        <a:srgbClr val="2A4060"/>
                      </a:solidFill>
                      <a:prstDash val="solid"/>
                      <a:round/>
                      <a:headEnd type="none" w="med" len="med"/>
                      <a:tailEnd type="none" w="med" len="med"/>
                    </a:lnL>
                    <a:lnR w="6350" cap="flat" cmpd="sng" algn="ctr">
                      <a:solidFill>
                        <a:srgbClr val="2A4060"/>
                      </a:solidFill>
                      <a:prstDash val="solid"/>
                      <a:round/>
                      <a:headEnd type="none" w="med" len="med"/>
                      <a:tailEnd type="none" w="med" len="med"/>
                    </a:lnR>
                    <a:lnT w="6350" cap="flat" cmpd="sng" algn="ctr">
                      <a:solidFill>
                        <a:srgbClr val="2A4060"/>
                      </a:solidFill>
                      <a:prstDash val="solid"/>
                      <a:round/>
                      <a:headEnd type="none" w="med" len="med"/>
                      <a:tailEnd type="none" w="med" len="med"/>
                    </a:lnT>
                    <a:lnB w="6350" cap="flat" cmpd="sng" algn="ctr">
                      <a:solidFill>
                        <a:srgbClr val="2A4060"/>
                      </a:solidFill>
                      <a:prstDash val="solid"/>
                      <a:round/>
                      <a:headEnd type="none" w="med" len="med"/>
                      <a:tailEnd type="none" w="med" len="med"/>
                    </a:lnB>
                    <a:solidFill>
                      <a:srgbClr val="162636"/>
                    </a:solidFill>
                  </a:tcPr>
                </a:tc>
                <a:tc>
                  <a:txBody>
                    <a:bodyPr/>
                    <a:lstStyle/>
                    <a:p>
                      <a:pPr marL="0" indent="0">
                        <a:buNone/>
                      </a:pPr>
                      <a:r>
                        <a:rPr lang="en-US" sz="1000" b="1" dirty="0">
                          <a:solidFill>
                            <a:srgbClr val="E0E0E0"/>
                          </a:solidFill>
                          <a:latin typeface="Calibri" pitchFamily="34" charset="0"/>
                          <a:ea typeface="Calibri" pitchFamily="34" charset="-122"/>
                          <a:cs typeface="Calibri" pitchFamily="34" charset="-120"/>
                        </a:rPr>
                        <a:t>Network</a:t>
                      </a:r>
                      <a:endParaRPr lang="en-US" sz="1000" dirty="0">
                        <a:latin typeface="Calibri" charset="0"/>
                        <a:ea typeface="Calibri" charset="0"/>
                        <a:cs typeface="Calibri" charset="0"/>
                      </a:endParaRPr>
                    </a:p>
                  </a:txBody>
                  <a:tcPr>
                    <a:lnL w="6350" cap="flat" cmpd="sng" algn="ctr">
                      <a:solidFill>
                        <a:srgbClr val="2A4060"/>
                      </a:solidFill>
                      <a:prstDash val="solid"/>
                      <a:round/>
                      <a:headEnd type="none" w="med" len="med"/>
                      <a:tailEnd type="none" w="med" len="med"/>
                    </a:lnL>
                    <a:lnR w="6350" cap="flat" cmpd="sng" algn="ctr">
                      <a:solidFill>
                        <a:srgbClr val="2A4060"/>
                      </a:solidFill>
                      <a:prstDash val="solid"/>
                      <a:round/>
                      <a:headEnd type="none" w="med" len="med"/>
                      <a:tailEnd type="none" w="med" len="med"/>
                    </a:lnR>
                    <a:lnT w="6350" cap="flat" cmpd="sng" algn="ctr">
                      <a:solidFill>
                        <a:srgbClr val="2A4060"/>
                      </a:solidFill>
                      <a:prstDash val="solid"/>
                      <a:round/>
                      <a:headEnd type="none" w="med" len="med"/>
                      <a:tailEnd type="none" w="med" len="med"/>
                    </a:lnT>
                    <a:lnB w="6350" cap="flat" cmpd="sng" algn="ctr">
                      <a:solidFill>
                        <a:srgbClr val="2A4060"/>
                      </a:solidFill>
                      <a:prstDash val="solid"/>
                      <a:round/>
                      <a:headEnd type="none" w="med" len="med"/>
                      <a:tailEnd type="none" w="med" len="med"/>
                    </a:lnB>
                    <a:solidFill>
                      <a:srgbClr val="162636"/>
                    </a:solidFill>
                  </a:tcPr>
                </a:tc>
                <a:tc>
                  <a:txBody>
                    <a:bodyPr/>
                    <a:lstStyle/>
                    <a:p>
                      <a:pPr marL="0" indent="0">
                        <a:buNone/>
                      </a:pPr>
                      <a:r>
                        <a:rPr lang="en-US" sz="950" dirty="0">
                          <a:solidFill>
                            <a:srgbClr val="E0E0E0"/>
                          </a:solidFill>
                          <a:latin typeface="Calibri" pitchFamily="34" charset="0"/>
                          <a:ea typeface="Calibri" pitchFamily="34" charset="-122"/>
                          <a:cs typeface="Calibri" pitchFamily="34" charset="-120"/>
                        </a:rPr>
                        <a:t>Host-to-host routing across networks. Only ONE protocol: IP. Hourglass.</a:t>
                      </a:r>
                      <a:endParaRPr lang="en-US" sz="950" dirty="0">
                        <a:latin typeface="Calibri" charset="0"/>
                        <a:ea typeface="Calibri" charset="0"/>
                        <a:cs typeface="Calibri" charset="0"/>
                      </a:endParaRPr>
                    </a:p>
                  </a:txBody>
                  <a:tcPr>
                    <a:lnL w="6350" cap="flat" cmpd="sng" algn="ctr">
                      <a:solidFill>
                        <a:srgbClr val="2A4060"/>
                      </a:solidFill>
                      <a:prstDash val="solid"/>
                      <a:round/>
                      <a:headEnd type="none" w="med" len="med"/>
                      <a:tailEnd type="none" w="med" len="med"/>
                    </a:lnL>
                    <a:lnR w="6350" cap="flat" cmpd="sng" algn="ctr">
                      <a:solidFill>
                        <a:srgbClr val="2A4060"/>
                      </a:solidFill>
                      <a:prstDash val="solid"/>
                      <a:round/>
                      <a:headEnd type="none" w="med" len="med"/>
                      <a:tailEnd type="none" w="med" len="med"/>
                    </a:lnR>
                    <a:lnT w="6350" cap="flat" cmpd="sng" algn="ctr">
                      <a:solidFill>
                        <a:srgbClr val="2A4060"/>
                      </a:solidFill>
                      <a:prstDash val="solid"/>
                      <a:round/>
                      <a:headEnd type="none" w="med" len="med"/>
                      <a:tailEnd type="none" w="med" len="med"/>
                    </a:lnT>
                    <a:lnB w="6350" cap="flat" cmpd="sng" algn="ctr">
                      <a:solidFill>
                        <a:srgbClr val="2A4060"/>
                      </a:solidFill>
                      <a:prstDash val="solid"/>
                      <a:round/>
                      <a:headEnd type="none" w="med" len="med"/>
                      <a:tailEnd type="none" w="med" len="med"/>
                    </a:lnB>
                    <a:solidFill>
                      <a:srgbClr val="162636"/>
                    </a:solidFill>
                  </a:tcPr>
                </a:tc>
              </a:tr>
              <a:tr h="320040">
                <a:tc>
                  <a:txBody>
                    <a:bodyPr/>
                    <a:lstStyle/>
                    <a:p>
                      <a:pPr marL="0" indent="0" algn="ctr">
                        <a:buNone/>
                      </a:pPr>
                      <a:r>
                        <a:rPr lang="en-US" sz="1000" dirty="0">
                          <a:solidFill>
                            <a:srgbClr val="E0E0E0"/>
                          </a:solidFill>
                          <a:latin typeface="Calibri" pitchFamily="34" charset="0"/>
                          <a:ea typeface="Calibri" pitchFamily="34" charset="-122"/>
                          <a:cs typeface="Calibri" pitchFamily="34" charset="-120"/>
                        </a:rPr>
                        <a:t>2</a:t>
                      </a:r>
                      <a:endParaRPr lang="en-US" sz="1000" dirty="0">
                        <a:latin typeface="Calibri" charset="0"/>
                        <a:ea typeface="Calibri" charset="0"/>
                        <a:cs typeface="Calibri" charset="0"/>
                      </a:endParaRPr>
                    </a:p>
                  </a:txBody>
                  <a:tcPr>
                    <a:lnL w="6350" cap="flat" cmpd="sng" algn="ctr">
                      <a:solidFill>
                        <a:srgbClr val="2A4060"/>
                      </a:solidFill>
                      <a:prstDash val="solid"/>
                      <a:round/>
                      <a:headEnd type="none" w="med" len="med"/>
                      <a:tailEnd type="none" w="med" len="med"/>
                    </a:lnL>
                    <a:lnR w="6350" cap="flat" cmpd="sng" algn="ctr">
                      <a:solidFill>
                        <a:srgbClr val="2A4060"/>
                      </a:solidFill>
                      <a:prstDash val="solid"/>
                      <a:round/>
                      <a:headEnd type="none" w="med" len="med"/>
                      <a:tailEnd type="none" w="med" len="med"/>
                    </a:lnR>
                    <a:lnT w="6350" cap="flat" cmpd="sng" algn="ctr">
                      <a:solidFill>
                        <a:srgbClr val="2A4060"/>
                      </a:solidFill>
                      <a:prstDash val="solid"/>
                      <a:round/>
                      <a:headEnd type="none" w="med" len="med"/>
                      <a:tailEnd type="none" w="med" len="med"/>
                    </a:lnT>
                    <a:lnB w="6350" cap="flat" cmpd="sng" algn="ctr">
                      <a:solidFill>
                        <a:srgbClr val="2A4060"/>
                      </a:solidFill>
                      <a:prstDash val="solid"/>
                      <a:round/>
                      <a:headEnd type="none" w="med" len="med"/>
                      <a:tailEnd type="none" w="med" len="med"/>
                    </a:lnB>
                    <a:solidFill>
                      <a:srgbClr val="162636"/>
                    </a:solidFill>
                  </a:tcPr>
                </a:tc>
                <a:tc>
                  <a:txBody>
                    <a:bodyPr/>
                    <a:lstStyle/>
                    <a:p>
                      <a:pPr marL="0" indent="0">
                        <a:buNone/>
                      </a:pPr>
                      <a:r>
                        <a:rPr lang="en-US" sz="1000" b="1" dirty="0">
                          <a:solidFill>
                            <a:srgbClr val="E0E0E0"/>
                          </a:solidFill>
                          <a:latin typeface="Calibri" pitchFamily="34" charset="0"/>
                          <a:ea typeface="Calibri" pitchFamily="34" charset="-122"/>
                          <a:cs typeface="Calibri" pitchFamily="34" charset="-120"/>
                        </a:rPr>
                        <a:t>Data Link</a:t>
                      </a:r>
                      <a:endParaRPr lang="en-US" sz="1000" dirty="0">
                        <a:latin typeface="Calibri" charset="0"/>
                        <a:ea typeface="Calibri" charset="0"/>
                        <a:cs typeface="Calibri" charset="0"/>
                      </a:endParaRPr>
                    </a:p>
                  </a:txBody>
                  <a:tcPr>
                    <a:lnL w="6350" cap="flat" cmpd="sng" algn="ctr">
                      <a:solidFill>
                        <a:srgbClr val="2A4060"/>
                      </a:solidFill>
                      <a:prstDash val="solid"/>
                      <a:round/>
                      <a:headEnd type="none" w="med" len="med"/>
                      <a:tailEnd type="none" w="med" len="med"/>
                    </a:lnL>
                    <a:lnR w="6350" cap="flat" cmpd="sng" algn="ctr">
                      <a:solidFill>
                        <a:srgbClr val="2A4060"/>
                      </a:solidFill>
                      <a:prstDash val="solid"/>
                      <a:round/>
                      <a:headEnd type="none" w="med" len="med"/>
                      <a:tailEnd type="none" w="med" len="med"/>
                    </a:lnR>
                    <a:lnT w="6350" cap="flat" cmpd="sng" algn="ctr">
                      <a:solidFill>
                        <a:srgbClr val="2A4060"/>
                      </a:solidFill>
                      <a:prstDash val="solid"/>
                      <a:round/>
                      <a:headEnd type="none" w="med" len="med"/>
                      <a:tailEnd type="none" w="med" len="med"/>
                    </a:lnT>
                    <a:lnB w="6350" cap="flat" cmpd="sng" algn="ctr">
                      <a:solidFill>
                        <a:srgbClr val="2A4060"/>
                      </a:solidFill>
                      <a:prstDash val="solid"/>
                      <a:round/>
                      <a:headEnd type="none" w="med" len="med"/>
                      <a:tailEnd type="none" w="med" len="med"/>
                    </a:lnB>
                    <a:solidFill>
                      <a:srgbClr val="162636"/>
                    </a:solidFill>
                  </a:tcPr>
                </a:tc>
                <a:tc>
                  <a:txBody>
                    <a:bodyPr/>
                    <a:lstStyle/>
                    <a:p>
                      <a:pPr marL="0" indent="0">
                        <a:buNone/>
                      </a:pPr>
                      <a:r>
                        <a:rPr lang="en-US" sz="950" dirty="0">
                          <a:solidFill>
                            <a:srgbClr val="E0E0E0"/>
                          </a:solidFill>
                          <a:latin typeface="Calibri" pitchFamily="34" charset="0"/>
                          <a:ea typeface="Calibri" pitchFamily="34" charset="-122"/>
                          <a:cs typeface="Calibri" pitchFamily="34" charset="-120"/>
                        </a:rPr>
                        <a:t>One-hop frame delivery (Ethernet, Wi-Fi, PPP). MAC addressing. Framing.</a:t>
                      </a:r>
                      <a:endParaRPr lang="en-US" sz="950" dirty="0">
                        <a:latin typeface="Calibri" charset="0"/>
                        <a:ea typeface="Calibri" charset="0"/>
                        <a:cs typeface="Calibri" charset="0"/>
                      </a:endParaRPr>
                    </a:p>
                  </a:txBody>
                  <a:tcPr>
                    <a:lnL w="6350" cap="flat" cmpd="sng" algn="ctr">
                      <a:solidFill>
                        <a:srgbClr val="2A4060"/>
                      </a:solidFill>
                      <a:prstDash val="solid"/>
                      <a:round/>
                      <a:headEnd type="none" w="med" len="med"/>
                      <a:tailEnd type="none" w="med" len="med"/>
                    </a:lnL>
                    <a:lnR w="6350" cap="flat" cmpd="sng" algn="ctr">
                      <a:solidFill>
                        <a:srgbClr val="2A4060"/>
                      </a:solidFill>
                      <a:prstDash val="solid"/>
                      <a:round/>
                      <a:headEnd type="none" w="med" len="med"/>
                      <a:tailEnd type="none" w="med" len="med"/>
                    </a:lnR>
                    <a:lnT w="6350" cap="flat" cmpd="sng" algn="ctr">
                      <a:solidFill>
                        <a:srgbClr val="2A4060"/>
                      </a:solidFill>
                      <a:prstDash val="solid"/>
                      <a:round/>
                      <a:headEnd type="none" w="med" len="med"/>
                      <a:tailEnd type="none" w="med" len="med"/>
                    </a:lnT>
                    <a:lnB w="6350" cap="flat" cmpd="sng" algn="ctr">
                      <a:solidFill>
                        <a:srgbClr val="2A4060"/>
                      </a:solidFill>
                      <a:prstDash val="solid"/>
                      <a:round/>
                      <a:headEnd type="none" w="med" len="med"/>
                      <a:tailEnd type="none" w="med" len="med"/>
                    </a:lnB>
                    <a:solidFill>
                      <a:srgbClr val="162636"/>
                    </a:solidFill>
                  </a:tcPr>
                </a:tc>
              </a:tr>
              <a:tr h="320040">
                <a:tc>
                  <a:txBody>
                    <a:bodyPr/>
                    <a:lstStyle/>
                    <a:p>
                      <a:pPr marL="0" indent="0" algn="ctr">
                        <a:buNone/>
                      </a:pPr>
                      <a:r>
                        <a:rPr lang="en-US" sz="1000" dirty="0">
                          <a:solidFill>
                            <a:srgbClr val="E0E0E0"/>
                          </a:solidFill>
                          <a:latin typeface="Calibri" pitchFamily="34" charset="0"/>
                          <a:ea typeface="Calibri" pitchFamily="34" charset="-122"/>
                          <a:cs typeface="Calibri" pitchFamily="34" charset="-120"/>
                        </a:rPr>
                        <a:t>1</a:t>
                      </a:r>
                      <a:endParaRPr lang="en-US" sz="1000" dirty="0">
                        <a:latin typeface="Calibri" charset="0"/>
                        <a:ea typeface="Calibri" charset="0"/>
                        <a:cs typeface="Calibri" charset="0"/>
                      </a:endParaRPr>
                    </a:p>
                  </a:txBody>
                  <a:tcPr>
                    <a:lnL w="6350" cap="flat" cmpd="sng" algn="ctr">
                      <a:solidFill>
                        <a:srgbClr val="2A4060"/>
                      </a:solidFill>
                      <a:prstDash val="solid"/>
                      <a:round/>
                      <a:headEnd type="none" w="med" len="med"/>
                      <a:tailEnd type="none" w="med" len="med"/>
                    </a:lnL>
                    <a:lnR w="6350" cap="flat" cmpd="sng" algn="ctr">
                      <a:solidFill>
                        <a:srgbClr val="2A4060"/>
                      </a:solidFill>
                      <a:prstDash val="solid"/>
                      <a:round/>
                      <a:headEnd type="none" w="med" len="med"/>
                      <a:tailEnd type="none" w="med" len="med"/>
                    </a:lnR>
                    <a:lnT w="6350" cap="flat" cmpd="sng" algn="ctr">
                      <a:solidFill>
                        <a:srgbClr val="2A4060"/>
                      </a:solidFill>
                      <a:prstDash val="solid"/>
                      <a:round/>
                      <a:headEnd type="none" w="med" len="med"/>
                      <a:tailEnd type="none" w="med" len="med"/>
                    </a:lnT>
                    <a:lnB w="6350" cap="flat" cmpd="sng" algn="ctr">
                      <a:solidFill>
                        <a:srgbClr val="2A4060"/>
                      </a:solidFill>
                      <a:prstDash val="solid"/>
                      <a:round/>
                      <a:headEnd type="none" w="med" len="med"/>
                      <a:tailEnd type="none" w="med" len="med"/>
                    </a:lnB>
                    <a:solidFill>
                      <a:srgbClr val="162636"/>
                    </a:solidFill>
                  </a:tcPr>
                </a:tc>
                <a:tc>
                  <a:txBody>
                    <a:bodyPr/>
                    <a:lstStyle/>
                    <a:p>
                      <a:pPr marL="0" indent="0">
                        <a:buNone/>
                      </a:pPr>
                      <a:r>
                        <a:rPr lang="en-US" sz="1000" b="1" dirty="0">
                          <a:solidFill>
                            <a:srgbClr val="E0E0E0"/>
                          </a:solidFill>
                          <a:latin typeface="Calibri" pitchFamily="34" charset="0"/>
                          <a:ea typeface="Calibri" pitchFamily="34" charset="-122"/>
                          <a:cs typeface="Calibri" pitchFamily="34" charset="-120"/>
                        </a:rPr>
                        <a:t>Physical</a:t>
                      </a:r>
                      <a:endParaRPr lang="en-US" sz="1000" dirty="0">
                        <a:latin typeface="Calibri" charset="0"/>
                        <a:ea typeface="Calibri" charset="0"/>
                        <a:cs typeface="Calibri" charset="0"/>
                      </a:endParaRPr>
                    </a:p>
                  </a:txBody>
                  <a:tcPr>
                    <a:lnL w="6350" cap="flat" cmpd="sng" algn="ctr">
                      <a:solidFill>
                        <a:srgbClr val="2A4060"/>
                      </a:solidFill>
                      <a:prstDash val="solid"/>
                      <a:round/>
                      <a:headEnd type="none" w="med" len="med"/>
                      <a:tailEnd type="none" w="med" len="med"/>
                    </a:lnL>
                    <a:lnR w="6350" cap="flat" cmpd="sng" algn="ctr">
                      <a:solidFill>
                        <a:srgbClr val="2A4060"/>
                      </a:solidFill>
                      <a:prstDash val="solid"/>
                      <a:round/>
                      <a:headEnd type="none" w="med" len="med"/>
                      <a:tailEnd type="none" w="med" len="med"/>
                    </a:lnR>
                    <a:lnT w="6350" cap="flat" cmpd="sng" algn="ctr">
                      <a:solidFill>
                        <a:srgbClr val="2A4060"/>
                      </a:solidFill>
                      <a:prstDash val="solid"/>
                      <a:round/>
                      <a:headEnd type="none" w="med" len="med"/>
                      <a:tailEnd type="none" w="med" len="med"/>
                    </a:lnT>
                    <a:lnB w="6350" cap="flat" cmpd="sng" algn="ctr">
                      <a:solidFill>
                        <a:srgbClr val="2A4060"/>
                      </a:solidFill>
                      <a:prstDash val="solid"/>
                      <a:round/>
                      <a:headEnd type="none" w="med" len="med"/>
                      <a:tailEnd type="none" w="med" len="med"/>
                    </a:lnB>
                    <a:solidFill>
                      <a:srgbClr val="162636"/>
                    </a:solidFill>
                  </a:tcPr>
                </a:tc>
                <a:tc>
                  <a:txBody>
                    <a:bodyPr/>
                    <a:lstStyle/>
                    <a:p>
                      <a:pPr marL="0" indent="0">
                        <a:buNone/>
                      </a:pPr>
                      <a:r>
                        <a:rPr lang="en-US" sz="950" dirty="0">
                          <a:solidFill>
                            <a:srgbClr val="E0E0E0"/>
                          </a:solidFill>
                          <a:latin typeface="Calibri" pitchFamily="34" charset="0"/>
                          <a:ea typeface="Calibri" pitchFamily="34" charset="-122"/>
                          <a:cs typeface="Calibri" pitchFamily="34" charset="-120"/>
                        </a:rPr>
                        <a:t>Raw bit transmission over physical medium (copper, fiber, radio, water).</a:t>
                      </a:r>
                      <a:endParaRPr lang="en-US" sz="950" dirty="0">
                        <a:latin typeface="Calibri" charset="0"/>
                        <a:ea typeface="Calibri" charset="0"/>
                        <a:cs typeface="Calibri" charset="0"/>
                      </a:endParaRPr>
                    </a:p>
                  </a:txBody>
                  <a:tcPr>
                    <a:lnL w="6350" cap="flat" cmpd="sng" algn="ctr">
                      <a:solidFill>
                        <a:srgbClr val="2A4060"/>
                      </a:solidFill>
                      <a:prstDash val="solid"/>
                      <a:round/>
                      <a:headEnd type="none" w="med" len="med"/>
                      <a:tailEnd type="none" w="med" len="med"/>
                    </a:lnL>
                    <a:lnR w="6350" cap="flat" cmpd="sng" algn="ctr">
                      <a:solidFill>
                        <a:srgbClr val="2A4060"/>
                      </a:solidFill>
                      <a:prstDash val="solid"/>
                      <a:round/>
                      <a:headEnd type="none" w="med" len="med"/>
                      <a:tailEnd type="none" w="med" len="med"/>
                    </a:lnR>
                    <a:lnT w="6350" cap="flat" cmpd="sng" algn="ctr">
                      <a:solidFill>
                        <a:srgbClr val="2A4060"/>
                      </a:solidFill>
                      <a:prstDash val="solid"/>
                      <a:round/>
                      <a:headEnd type="none" w="med" len="med"/>
                      <a:tailEnd type="none" w="med" len="med"/>
                    </a:lnT>
                    <a:lnB w="6350" cap="flat" cmpd="sng" algn="ctr">
                      <a:solidFill>
                        <a:srgbClr val="2A4060"/>
                      </a:solidFill>
                      <a:prstDash val="solid"/>
                      <a:round/>
                      <a:headEnd type="none" w="med" len="med"/>
                      <a:tailEnd type="none" w="med" len="med"/>
                    </a:lnB>
                    <a:solidFill>
                      <a:srgbClr val="162636"/>
                    </a:solidFill>
                  </a:tcPr>
                </a:tc>
              </a:tr>
            </a:tbl>
          </a:graphicData>
        </a:graphic>
      </p:graphicFrame>
      <p:sp>
        <p:nvSpPr>
          <p:cNvPr id="6" name="Text 2"/>
          <p:cNvSpPr/>
          <p:nvPr/>
        </p:nvSpPr>
        <p:spPr>
          <a:xfrm>
            <a:off x="3840480" y="3246120"/>
            <a:ext cx="5120640" cy="548640"/>
          </a:xfrm>
          <a:prstGeom prst="rect">
            <a:avLst/>
          </a:prstGeom>
          <a:noFill/>
          <a:ln/>
        </p:spPr>
        <p:txBody>
          <a:bodyPr wrap="square" lIns="0" tIns="0" rIns="0" bIns="0" rtlCol="0" anchor="t"/>
          <a:lstStyle/>
          <a:p>
            <a:pPr marL="0" indent="0">
              <a:buNone/>
            </a:pPr>
            <a:r>
              <a:rPr lang="en-US" sz="1050" b="1" dirty="0">
                <a:solidFill>
                  <a:srgbClr val="F77F00"/>
                </a:solidFill>
              </a:rPr>
              <a:t>OSI adds: </a:t>
            </a:r>
            <a:r>
              <a:rPr lang="en-US" sz="1000" dirty="0">
                <a:solidFill>
                  <a:srgbClr val="E0E0E0"/>
                </a:solidFill>
              </a:rPr>
              <a:t>Session layer (manages sessions/dialogues) and Presentation layer (data format conversion, encryption) between Transport and Application. Both subsumed into the Application layer in the Internet model.</a:t>
            </a:r>
            <a:endParaRPr lang="en-US" sz="1050" dirty="0"/>
          </a:p>
        </p:txBody>
      </p:sp>
      <p:sp>
        <p:nvSpPr>
          <p:cNvPr id="7" name="Text 3"/>
          <p:cNvSpPr/>
          <p:nvPr/>
        </p:nvSpPr>
        <p:spPr>
          <a:xfrm>
            <a:off x="365760" y="4114800"/>
            <a:ext cx="8412480" cy="365760"/>
          </a:xfrm>
          <a:prstGeom prst="rect">
            <a:avLst/>
          </a:prstGeom>
          <a:noFill/>
          <a:ln/>
        </p:spPr>
        <p:txBody>
          <a:bodyPr wrap="square" lIns="0" tIns="0" rIns="0" bIns="0" rtlCol="0" anchor="t"/>
          <a:lstStyle/>
          <a:p>
            <a:pPr marL="0" indent="0">
              <a:buNone/>
            </a:pPr>
            <a:r>
              <a:rPr lang="en-US" sz="1000" dirty="0">
                <a:solidFill>
                  <a:srgbClr val="8899AA"/>
                </a:solidFill>
              </a:rPr>
              <a:t>In both models, layer 3 = network layer. Both models agree on layers 1-4. The difference is OSI's extra layers 5-6.</a:t>
            </a:r>
            <a:endParaRPr lang="en-US" sz="1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0D1B2A"/>
        </a:solidFill>
        <a:effectLst/>
      </p:bgPr>
    </p:bg>
    <p:spTree>
      <p:nvGrpSpPr>
        <p:cNvPr id="1" name=""/>
        <p:cNvGrpSpPr/>
        <p:nvPr/>
      </p:nvGrpSpPr>
      <p:grpSpPr>
        <a:xfrm>
          <a:off x="0" y="0"/>
          <a:ext cx="0" cy="0"/>
          <a:chOff x="0" y="0"/>
          <a:chExt cx="0" cy="0"/>
        </a:xfrm>
      </p:grpSpPr>
      <p:sp>
        <p:nvSpPr>
          <p:cNvPr id="2" name="Text 0"/>
          <p:cNvSpPr/>
          <p:nvPr/>
        </p:nvSpPr>
        <p:spPr>
          <a:xfrm>
            <a:off x="365760" y="182880"/>
            <a:ext cx="8412480" cy="411480"/>
          </a:xfrm>
          <a:prstGeom prst="rect">
            <a:avLst/>
          </a:prstGeom>
          <a:noFill/>
          <a:ln/>
        </p:spPr>
        <p:txBody>
          <a:bodyPr wrap="square" lIns="0" tIns="0" rIns="0" bIns="0" rtlCol="0" anchor="ctr"/>
          <a:lstStyle/>
          <a:p>
            <a:pPr marL="0" indent="0">
              <a:buNone/>
            </a:pPr>
            <a:r>
              <a:rPr lang="en-US" sz="2000" b="1" dirty="0">
                <a:solidFill>
                  <a:srgbClr val="00B4D8"/>
                </a:solidFill>
                <a:latin typeface="Trebuchet MS" pitchFamily="34" charset="0"/>
                <a:ea typeface="Trebuchet MS" pitchFamily="34" charset="-122"/>
                <a:cs typeface="Trebuchet MS" pitchFamily="34" charset="-120"/>
              </a:rPr>
              <a:t>1.4  Physical Layer &amp; Data Link Layer (Detailed)</a:t>
            </a:r>
            <a:endParaRPr lang="en-US" sz="2000" dirty="0"/>
          </a:p>
        </p:txBody>
      </p:sp>
      <p:sp>
        <p:nvSpPr>
          <p:cNvPr id="3" name="Text 1"/>
          <p:cNvSpPr/>
          <p:nvPr/>
        </p:nvSpPr>
        <p:spPr>
          <a:xfrm>
            <a:off x="365760" y="640080"/>
            <a:ext cx="8412480" cy="274320"/>
          </a:xfrm>
          <a:prstGeom prst="rect">
            <a:avLst/>
          </a:prstGeom>
          <a:noFill/>
          <a:ln/>
        </p:spPr>
        <p:txBody>
          <a:bodyPr wrap="square" lIns="0" tIns="0" rIns="0" bIns="0" rtlCol="0" anchor="t"/>
          <a:lstStyle/>
          <a:p>
            <a:pPr marL="0" indent="0">
              <a:buNone/>
            </a:pPr>
            <a:r>
              <a:rPr lang="en-US" sz="1200" b="1" dirty="0">
                <a:solidFill>
                  <a:srgbClr val="FFFFFF"/>
                </a:solidFill>
              </a:rPr>
              <a:t>Physical Layer
</a:t>
            </a:r>
            <a:endParaRPr lang="en-US" sz="1200" dirty="0"/>
          </a:p>
        </p:txBody>
      </p:sp>
      <p:sp>
        <p:nvSpPr>
          <p:cNvPr id="4" name="Text 2"/>
          <p:cNvSpPr/>
          <p:nvPr/>
        </p:nvSpPr>
        <p:spPr>
          <a:xfrm>
            <a:off x="365760" y="914400"/>
            <a:ext cx="8412480" cy="1234440"/>
          </a:xfrm>
          <a:prstGeom prst="rect">
            <a:avLst/>
          </a:prstGeom>
          <a:noFill/>
          <a:ln/>
        </p:spPr>
        <p:txBody>
          <a:bodyPr wrap="square" lIns="0" tIns="0" rIns="0" bIns="0" rtlCol="0" anchor="t"/>
          <a:lstStyle/>
          <a:p>
            <a:pPr marL="342900" indent="-342900">
              <a:buSzPct val="100000"/>
              <a:buChar char="•"/>
            </a:pPr>
            <a:r>
              <a:rPr lang="en-US" sz="1000" dirty="0">
                <a:solidFill>
                  <a:srgbClr val="E0E0E0"/>
                </a:solidFill>
                <a:latin typeface="Calibri" pitchFamily="34" charset="0"/>
                <a:ea typeface="Calibri" pitchFamily="34" charset="-122"/>
                <a:cs typeface="Calibri" pitchFamily="34" charset="-120"/>
              </a:rPr>
              <a:t>Carries bits across diverse physical media while coping with their varying characteristics</a:t>
            </a:r>
            <a:endParaRPr lang="en-US" sz="1000" dirty="0"/>
          </a:p>
          <a:p>
            <a:pPr marL="342900" indent="-342900">
              <a:buSzPct val="100000"/>
              <a:buChar char="•"/>
            </a:pPr>
            <a:r>
              <a:rPr lang="en-US" sz="1000" dirty="0">
                <a:solidFill>
                  <a:srgbClr val="E0E0E0"/>
                </a:solidFill>
                <a:latin typeface="Calibri" pitchFamily="34" charset="0"/>
                <a:ea typeface="Calibri" pitchFamily="34" charset="-122"/>
                <a:cs typeface="Calibri" pitchFamily="34" charset="-120"/>
              </a:rPr>
              <a:t>Media types: empty space (wireless), copper wire (Ethernet/telephony), optical fiber, water (underwater)</a:t>
            </a:r>
            <a:endParaRPr lang="en-US" sz="1000" dirty="0"/>
          </a:p>
          <a:p>
            <a:pPr marL="342900" indent="-342900">
              <a:buSzPct val="100000"/>
              <a:buChar char="•"/>
            </a:pPr>
            <a:r>
              <a:rPr lang="en-US" sz="1000" dirty="0">
                <a:solidFill>
                  <a:srgbClr val="E0E0E0"/>
                </a:solidFill>
                <a:latin typeface="Calibri" pitchFamily="34" charset="0"/>
                <a:ea typeface="Calibri" pitchFamily="34" charset="-122"/>
                <a:cs typeface="Calibri" pitchFamily="34" charset="-120"/>
              </a:rPr>
              <a:t>Signal representation differs per medium: light wavelengths (optical), voltage changes (copper)</a:t>
            </a:r>
            <a:endParaRPr lang="en-US" sz="1000" dirty="0"/>
          </a:p>
          <a:p>
            <a:pPr marL="342900" indent="-342900">
              <a:buSzPct val="100000"/>
              <a:buChar char="•"/>
            </a:pPr>
            <a:r>
              <a:rPr lang="en-US" sz="1000" dirty="0">
                <a:solidFill>
                  <a:srgbClr val="E0E0E0"/>
                </a:solidFill>
                <a:latin typeface="Calibri" pitchFamily="34" charset="0"/>
                <a:ea typeface="Calibri" pitchFamily="34" charset="-122"/>
                <a:cs typeface="Calibri" pitchFamily="34" charset="-120"/>
              </a:rPr>
              <a:t>Goal: reliably represent 0 and 1 on the given medium</a:t>
            </a:r>
            <a:endParaRPr lang="en-US" sz="1000" dirty="0"/>
          </a:p>
          <a:p>
            <a:pPr marL="342900" indent="-342900">
              <a:buSzPct val="100000"/>
              <a:buChar char="•"/>
            </a:pPr>
            <a:r>
              <a:rPr lang="en-US" sz="1000" dirty="0">
                <a:solidFill>
                  <a:srgbClr val="E0E0E0"/>
                </a:solidFill>
                <a:latin typeface="Calibri" pitchFamily="34" charset="0"/>
                <a:ea typeface="Calibri" pitchFamily="34" charset="-122"/>
                <a:cs typeface="Calibri" pitchFamily="34" charset="-120"/>
              </a:rPr>
              <a:t>Foundation: upper layers assume physical layer can reliably deliver binary info ("no 2nd floor without a 1st floor")</a:t>
            </a:r>
            <a:endParaRPr lang="en-US" sz="1000" dirty="0"/>
          </a:p>
        </p:txBody>
      </p:sp>
      <p:sp>
        <p:nvSpPr>
          <p:cNvPr id="5" name="Text 3"/>
          <p:cNvSpPr/>
          <p:nvPr/>
        </p:nvSpPr>
        <p:spPr>
          <a:xfrm>
            <a:off x="365760" y="2148840"/>
            <a:ext cx="8412480" cy="1371600"/>
          </a:xfrm>
          <a:prstGeom prst="rect">
            <a:avLst/>
          </a:prstGeom>
          <a:noFill/>
          <a:ln/>
        </p:spPr>
        <p:txBody>
          <a:bodyPr wrap="square" lIns="0" tIns="0" rIns="0" bIns="0" rtlCol="0" anchor="t"/>
          <a:lstStyle/>
          <a:p>
            <a:pPr marL="0" indent="0">
              <a:buNone/>
            </a:pPr>
            <a:r>
              <a:rPr lang="en-US" sz="1200" b="1" dirty="0">
                <a:solidFill>
                  <a:srgbClr val="FFFFFF"/>
                </a:solidFill>
              </a:rPr>
              <a:t>Data Link Layer (Link Layer)
</a:t>
            </a:r>
            <a:endParaRPr lang="en-US" sz="1200" dirty="0"/>
          </a:p>
          <a:p>
            <a:pPr marL="0" indent="0">
              <a:buNone/>
            </a:pPr>
            <a:r>
              <a:rPr lang="en-US" sz="1000" dirty="0">
                <a:solidFill>
                  <a:srgbClr val="E0E0E0"/>
                </a:solidFill>
              </a:rPr>
              <a:t>Connects only two adjacent machines (computers/routers) joined by a single link. Cannot deliver globally. After one link, frame is disassembled, IP datagram re-encapsulated into next link's technology (Trans-Siberian Railway). From the data link layer's perspective, whether it carries IP or another protocol's packet, it is simply a bundle of bits. Loads bits into a transmission unit called a frame. Reason: efficient management, like sending students on a field trip by bus rather than individually.
</a:t>
            </a:r>
            <a:endParaRPr lang="en-US" sz="1200" dirty="0"/>
          </a:p>
          <a:p>
            <a:pPr marL="0" indent="0">
              <a:buNone/>
            </a:pPr>
            <a:r>
              <a:rPr lang="en-US" sz="1100" b="1" dirty="0">
                <a:solidFill>
                  <a:srgbClr val="F77F00"/>
                </a:solidFill>
              </a:rPr>
              <a:t>Four main functions:
</a:t>
            </a:r>
            <a:endParaRPr lang="en-US" sz="1200" dirty="0"/>
          </a:p>
        </p:txBody>
      </p:sp>
      <p:sp>
        <p:nvSpPr>
          <p:cNvPr id="6" name="Text 4"/>
          <p:cNvSpPr/>
          <p:nvPr/>
        </p:nvSpPr>
        <p:spPr>
          <a:xfrm>
            <a:off x="365760" y="3611880"/>
            <a:ext cx="8412480" cy="1005840"/>
          </a:xfrm>
          <a:prstGeom prst="rect">
            <a:avLst/>
          </a:prstGeom>
          <a:noFill/>
          <a:ln/>
        </p:spPr>
        <p:txBody>
          <a:bodyPr wrap="square" lIns="0" tIns="0" rIns="0" bIns="0" rtlCol="0" anchor="t"/>
          <a:lstStyle/>
          <a:p>
            <a:pPr marL="342900" indent="-342900">
              <a:buSzPct val="100000"/>
              <a:buChar char="•"/>
            </a:pPr>
            <a:r>
              <a:rPr lang="en-US" sz="1000" dirty="0">
                <a:solidFill>
                  <a:srgbClr val="E0E0E0"/>
                </a:solidFill>
                <a:latin typeface="Calibri" pitchFamily="34" charset="0"/>
                <a:ea typeface="Calibri" pitchFamily="34" charset="-122"/>
                <a:cs typeface="Calibri" pitchFamily="34" charset="-120"/>
              </a:rPr>
              <a:t>Error Control: if a frame has errors, retransmit or correct without retransmission</a:t>
            </a:r>
            <a:endParaRPr lang="en-US" sz="1000" dirty="0"/>
          </a:p>
          <a:p>
            <a:pPr marL="342900" indent="-342900">
              <a:buSzPct val="100000"/>
              <a:buChar char="•"/>
            </a:pPr>
            <a:r>
              <a:rPr lang="en-US" sz="1000" dirty="0">
                <a:solidFill>
                  <a:srgbClr val="E0E0E0"/>
                </a:solidFill>
                <a:latin typeface="Calibri" pitchFamily="34" charset="0"/>
                <a:ea typeface="Calibri" pitchFamily="34" charset="-122"/>
                <a:cs typeface="Calibri" pitchFamily="34" charset="-120"/>
              </a:rPr>
              <a:t>Flow Control: sender must match receiver's speed. Incoming frames queued in buffer; if buffer overflows, frames lost. Sender adjusts rate to prevent overflow.</a:t>
            </a:r>
            <a:endParaRPr lang="en-US" sz="1000" dirty="0"/>
          </a:p>
          <a:p>
            <a:pPr marL="342900" indent="-342900">
              <a:buSzPct val="100000"/>
              <a:buChar char="•"/>
            </a:pPr>
            <a:r>
              <a:rPr lang="en-US" sz="1000" dirty="0">
                <a:solidFill>
                  <a:srgbClr val="E0E0E0"/>
                </a:solidFill>
                <a:latin typeface="Calibri" pitchFamily="34" charset="0"/>
                <a:ea typeface="Calibri" pitchFamily="34" charset="-122"/>
                <a:cs typeface="Calibri" pitchFamily="34" charset="-120"/>
              </a:rPr>
              <a:t>Medium Access Control (MAC): in shared-medium technologies (Wi-Fi, Ethernet), decides which device may use the medium at any given moment</a:t>
            </a:r>
            <a:endParaRPr lang="en-US" sz="1000" dirty="0"/>
          </a:p>
          <a:p>
            <a:pPr marL="342900" indent="-342900">
              <a:buSzPct val="100000"/>
              <a:buChar char="•"/>
            </a:pPr>
            <a:r>
              <a:rPr lang="en-US" sz="1000" dirty="0">
                <a:solidFill>
                  <a:srgbClr val="E0E0E0"/>
                </a:solidFill>
                <a:latin typeface="Calibri" pitchFamily="34" charset="0"/>
                <a:ea typeface="Calibri" pitchFamily="34" charset="-122"/>
                <a:cs typeface="Calibri" pitchFamily="34" charset="-120"/>
              </a:rPr>
              <a:t>Framing: composing bits into frames</a:t>
            </a:r>
            <a:endParaRPr lang="en-US" sz="1000" dirty="0"/>
          </a:p>
        </p:txBody>
      </p:sp>
      <p:sp>
        <p:nvSpPr>
          <p:cNvPr id="7" name="Text 5"/>
          <p:cNvSpPr/>
          <p:nvPr/>
        </p:nvSpPr>
        <p:spPr>
          <a:xfrm>
            <a:off x="365760" y="4663440"/>
            <a:ext cx="8412480" cy="457200"/>
          </a:xfrm>
          <a:prstGeom prst="rect">
            <a:avLst/>
          </a:prstGeom>
          <a:noFill/>
          <a:ln/>
        </p:spPr>
        <p:txBody>
          <a:bodyPr wrap="square" lIns="0" tIns="0" rIns="0" bIns="0" rtlCol="0" anchor="t"/>
          <a:lstStyle/>
          <a:p>
            <a:pPr marL="0" indent="0">
              <a:buNone/>
            </a:pPr>
            <a:r>
              <a:rPr lang="en-US" sz="1000" b="1" dirty="0">
                <a:solidFill>
                  <a:srgbClr val="00B4D8"/>
                </a:solidFill>
              </a:rPr>
              <a:t>Key insight: </a:t>
            </a:r>
            <a:r>
              <a:rPr lang="en-US" sz="1000" dirty="0">
                <a:solidFill>
                  <a:srgbClr val="8899AA"/>
                </a:solidFill>
              </a:rPr>
              <a:t>The network layer (IP) needs to know very little about data link details. Like the book buyer not needing to know how the postal system works. This enables IP to accommodate diverse data link technologies easily. If IP had to know every detail, building the Internet would have been extremely difficult.</a:t>
            </a:r>
            <a:endParaRPr lang="en-US" sz="10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0D1B2A"/>
        </a:solidFill>
        <a:effectLst/>
      </p:bgPr>
    </p:bg>
    <p:spTree>
      <p:nvGrpSpPr>
        <p:cNvPr id="1" name=""/>
        <p:cNvGrpSpPr/>
        <p:nvPr/>
      </p:nvGrpSpPr>
      <p:grpSpPr>
        <a:xfrm>
          <a:off x="0" y="0"/>
          <a:ext cx="0" cy="0"/>
          <a:chOff x="0" y="0"/>
          <a:chExt cx="0" cy="0"/>
        </a:xfrm>
      </p:grpSpPr>
      <p:sp>
        <p:nvSpPr>
          <p:cNvPr id="2" name="Text 0"/>
          <p:cNvSpPr/>
          <p:nvPr/>
        </p:nvSpPr>
        <p:spPr>
          <a:xfrm>
            <a:off x="365760" y="182880"/>
            <a:ext cx="8412480" cy="411480"/>
          </a:xfrm>
          <a:prstGeom prst="rect">
            <a:avLst/>
          </a:prstGeom>
          <a:noFill/>
          <a:ln/>
        </p:spPr>
        <p:txBody>
          <a:bodyPr wrap="square" lIns="0" tIns="0" rIns="0" bIns="0" rtlCol="0" anchor="ctr"/>
          <a:lstStyle/>
          <a:p>
            <a:pPr marL="0" indent="0">
              <a:buNone/>
            </a:pPr>
            <a:r>
              <a:rPr lang="en-US" sz="2000" b="1" dirty="0">
                <a:solidFill>
                  <a:srgbClr val="00B4D8"/>
                </a:solidFill>
                <a:latin typeface="Trebuchet MS" pitchFamily="34" charset="0"/>
                <a:ea typeface="Trebuchet MS" pitchFamily="34" charset="-122"/>
                <a:cs typeface="Trebuchet MS" pitchFamily="34" charset="-120"/>
              </a:rPr>
              <a:t>1.4  Network Layer (IP) - Detailed</a:t>
            </a:r>
            <a:endParaRPr lang="en-US" sz="2000" dirty="0"/>
          </a:p>
        </p:txBody>
      </p:sp>
      <p:sp>
        <p:nvSpPr>
          <p:cNvPr id="3" name="Text 1"/>
          <p:cNvSpPr/>
          <p:nvPr/>
        </p:nvSpPr>
        <p:spPr>
          <a:xfrm>
            <a:off x="365760" y="685800"/>
            <a:ext cx="8412480" cy="274320"/>
          </a:xfrm>
          <a:prstGeom prst="rect">
            <a:avLst/>
          </a:prstGeom>
          <a:noFill/>
          <a:ln/>
        </p:spPr>
        <p:txBody>
          <a:bodyPr wrap="square" lIns="0" tIns="0" rIns="0" bIns="0" rtlCol="0" anchor="t"/>
          <a:lstStyle/>
          <a:p>
            <a:pPr marL="0" indent="0">
              <a:buNone/>
            </a:pPr>
            <a:r>
              <a:rPr lang="en-US" sz="1300" b="1" dirty="0">
                <a:solidFill>
                  <a:srgbClr val="00B4D8"/>
                </a:solidFill>
              </a:rPr>
              <a:t>Only ONE protocol at the network layer: IP
</a:t>
            </a:r>
            <a:endParaRPr lang="en-US" sz="1300" dirty="0"/>
          </a:p>
        </p:txBody>
      </p:sp>
      <p:sp>
        <p:nvSpPr>
          <p:cNvPr id="4" name="Text 2"/>
          <p:cNvSpPr/>
          <p:nvPr/>
        </p:nvSpPr>
        <p:spPr>
          <a:xfrm>
            <a:off x="365760" y="1005840"/>
            <a:ext cx="8412480" cy="411480"/>
          </a:xfrm>
          <a:prstGeom prst="rect">
            <a:avLst/>
          </a:prstGeom>
          <a:noFill/>
          <a:ln/>
        </p:spPr>
        <p:txBody>
          <a:bodyPr wrap="square" lIns="0" tIns="0" rIns="0" bIns="0" rtlCol="0" anchor="t"/>
          <a:lstStyle/>
          <a:p>
            <a:pPr marL="342900" indent="-342900">
              <a:buSzPct val="100000"/>
              <a:buChar char="•"/>
            </a:pPr>
            <a:r>
              <a:rPr lang="en-US" sz="1050" dirty="0">
                <a:solidFill>
                  <a:srgbClr val="E0E0E0"/>
                </a:solidFill>
                <a:latin typeface="Calibri" pitchFamily="34" charset="0"/>
                <a:ea typeface="Calibri" pitchFamily="34" charset="-122"/>
                <a:cs typeface="Calibri" pitchFamily="34" charset="-120"/>
              </a:rPr>
              <a:t>Hourglass design: every path up/down the protocol stack passes through IP (narrow waist). Other layers have multiple protocols; network layer has exactly one.</a:t>
            </a:r>
            <a:endParaRPr lang="en-US" sz="1050" dirty="0"/>
          </a:p>
        </p:txBody>
      </p:sp>
      <p:sp>
        <p:nvSpPr>
          <p:cNvPr id="5" name="Text 3"/>
          <p:cNvSpPr/>
          <p:nvPr/>
        </p:nvSpPr>
        <p:spPr>
          <a:xfrm>
            <a:off x="365760" y="1463040"/>
            <a:ext cx="8412480" cy="228600"/>
          </a:xfrm>
          <a:prstGeom prst="rect">
            <a:avLst/>
          </a:prstGeom>
          <a:noFill/>
          <a:ln/>
        </p:spPr>
        <p:txBody>
          <a:bodyPr wrap="square" lIns="0" tIns="0" rIns="0" bIns="0" rtlCol="0" anchor="t"/>
          <a:lstStyle/>
          <a:p>
            <a:pPr marL="0" indent="0">
              <a:buNone/>
            </a:pPr>
            <a:r>
              <a:rPr lang="en-US" sz="1100" b="1" dirty="0">
                <a:solidFill>
                  <a:srgbClr val="F77F00"/>
                </a:solidFill>
              </a:rPr>
              <a:t>1. Bridging heterogeneous data link technologies</a:t>
            </a:r>
            <a:endParaRPr lang="en-US" sz="1100" dirty="0"/>
          </a:p>
        </p:txBody>
      </p:sp>
      <p:sp>
        <p:nvSpPr>
          <p:cNvPr id="6" name="Text 4"/>
          <p:cNvSpPr/>
          <p:nvPr/>
        </p:nvSpPr>
        <p:spPr>
          <a:xfrm>
            <a:off x="365760" y="1737360"/>
            <a:ext cx="8412480" cy="548640"/>
          </a:xfrm>
          <a:prstGeom prst="rect">
            <a:avLst/>
          </a:prstGeom>
          <a:noFill/>
          <a:ln/>
        </p:spPr>
        <p:txBody>
          <a:bodyPr wrap="square" lIns="0" tIns="0" rIns="0" bIns="0" rtlCol="0" anchor="t"/>
          <a:lstStyle/>
          <a:p>
            <a:pPr marL="342900" indent="-342900">
              <a:buSzPct val="100000"/>
              <a:buChar char="•"/>
            </a:pPr>
            <a:r>
              <a:rPr lang="en-US" sz="1050" dirty="0">
                <a:solidFill>
                  <a:srgbClr val="E0E0E0"/>
                </a:solidFill>
                <a:latin typeface="Calibri" pitchFamily="34" charset="0"/>
                <a:ea typeface="Calibri" pitchFamily="34" charset="-122"/>
                <a:cs typeface="Calibri" pitchFamily="34" charset="-120"/>
              </a:rPr>
              <a:t>Overcoming incompatibility between different link technologies (IP's most important job)</a:t>
            </a:r>
            <a:endParaRPr lang="en-US" sz="1050" dirty="0"/>
          </a:p>
          <a:p>
            <a:pPr marL="342900" indent="-342900">
              <a:buSzPct val="100000"/>
              <a:buChar char="•"/>
            </a:pPr>
            <a:r>
              <a:rPr lang="en-US" sz="1050" dirty="0">
                <a:solidFill>
                  <a:srgbClr val="E0E0E0"/>
                </a:solidFill>
                <a:latin typeface="Calibri" pitchFamily="34" charset="0"/>
                <a:ea typeface="Calibri" pitchFamily="34" charset="-122"/>
                <a:cs typeface="Calibri" pitchFamily="34" charset="-120"/>
              </a:rPr>
              <a:t>Once interconnected network ("Internet") is formed → connectivity from any computer to any other = global connectivity</a:t>
            </a:r>
            <a:endParaRPr lang="en-US" sz="1050" dirty="0"/>
          </a:p>
        </p:txBody>
      </p:sp>
      <p:sp>
        <p:nvSpPr>
          <p:cNvPr id="7" name="Text 5"/>
          <p:cNvSpPr/>
          <p:nvPr/>
        </p:nvSpPr>
        <p:spPr>
          <a:xfrm>
            <a:off x="365760" y="2331720"/>
            <a:ext cx="8412480" cy="228600"/>
          </a:xfrm>
          <a:prstGeom prst="rect">
            <a:avLst/>
          </a:prstGeom>
          <a:noFill/>
          <a:ln/>
        </p:spPr>
        <p:txBody>
          <a:bodyPr wrap="square" lIns="0" tIns="0" rIns="0" bIns="0" rtlCol="0" anchor="t"/>
          <a:lstStyle/>
          <a:p>
            <a:pPr marL="0" indent="0">
              <a:buNone/>
            </a:pPr>
            <a:r>
              <a:rPr lang="en-US" sz="1100" b="1" dirty="0">
                <a:solidFill>
                  <a:srgbClr val="F77F00"/>
                </a:solidFill>
              </a:rPr>
              <a:t>2. Routing (pathfinding)</a:t>
            </a:r>
            <a:endParaRPr lang="en-US" sz="1100" dirty="0"/>
          </a:p>
        </p:txBody>
      </p:sp>
      <p:sp>
        <p:nvSpPr>
          <p:cNvPr id="8" name="Text 6"/>
          <p:cNvSpPr/>
          <p:nvPr/>
        </p:nvSpPr>
        <p:spPr>
          <a:xfrm>
            <a:off x="365760" y="2606040"/>
            <a:ext cx="8412480" cy="2468880"/>
          </a:xfrm>
          <a:prstGeom prst="rect">
            <a:avLst/>
          </a:prstGeom>
          <a:noFill/>
          <a:ln/>
        </p:spPr>
        <p:txBody>
          <a:bodyPr wrap="square" lIns="0" tIns="0" rIns="0" bIns="0" rtlCol="0" anchor="t"/>
          <a:lstStyle/>
          <a:p>
            <a:pPr marL="342900" indent="-342900">
              <a:buSzPct val="100000"/>
              <a:buChar char="•"/>
            </a:pPr>
            <a:r>
              <a:rPr lang="en-US" sz="1000" dirty="0">
                <a:solidFill>
                  <a:srgbClr val="E0E0E0"/>
                </a:solidFill>
                <a:latin typeface="Calibri" pitchFamily="34" charset="0"/>
                <a:ea typeface="Calibri" pitchFamily="34" charset="-122"/>
                <a:cs typeface="Calibri" pitchFamily="34" charset="-120"/>
              </a:rPr>
              <a:t>When a frame carrying an IP datagram arrives at a router, router extracts IP datagram</a:t>
            </a:r>
            <a:endParaRPr lang="en-US" sz="1000" dirty="0"/>
          </a:p>
          <a:p>
            <a:pPr marL="342900" indent="-342900">
              <a:buSzPct val="100000"/>
              <a:buChar char="•"/>
            </a:pPr>
            <a:r>
              <a:rPr lang="en-US" sz="1000" dirty="0">
                <a:solidFill>
                  <a:srgbClr val="E0E0E0"/>
                </a:solidFill>
                <a:latin typeface="Calibri" pitchFamily="34" charset="0"/>
                <a:ea typeface="Calibri" pitchFamily="34" charset="-122"/>
                <a:cs typeface="Calibri" pitchFamily="34" charset="-120"/>
              </a:rPr>
              <a:t>Examines destination IP address in datagram header to determine which next link to use</a:t>
            </a:r>
            <a:endParaRPr lang="en-US" sz="1000" dirty="0"/>
          </a:p>
          <a:p>
            <a:pPr marL="342900" indent="-342900">
              <a:buSzPct val="100000"/>
              <a:buChar char="•"/>
            </a:pPr>
            <a:r>
              <a:rPr lang="en-US" sz="1000" dirty="0">
                <a:solidFill>
                  <a:srgbClr val="E0E0E0"/>
                </a:solidFill>
                <a:latin typeface="Calibri" pitchFamily="34" charset="0"/>
                <a:ea typeface="Calibri" pitchFamily="34" charset="-122"/>
                <a:cs typeface="Calibri" pitchFamily="34" charset="-120"/>
              </a:rPr>
              <a:t>Constructs a frame per that link's data link technology, loads IP datagram, sends out</a:t>
            </a:r>
            <a:endParaRPr lang="en-US" sz="1000" dirty="0"/>
          </a:p>
          <a:p>
            <a:pPr marL="342900" indent="-342900">
              <a:buSzPct val="100000"/>
              <a:buChar char="•"/>
            </a:pPr>
            <a:r>
              <a:rPr lang="en-US" sz="1000" dirty="0">
                <a:solidFill>
                  <a:srgbClr val="E0E0E0"/>
                </a:solidFill>
                <a:latin typeface="Calibri" pitchFamily="34" charset="0"/>
                <a:ea typeface="Calibri" pitchFamily="34" charset="-122"/>
                <a:cs typeface="Calibri" pitchFamily="34" charset="-120"/>
              </a:rPr>
              <a:t>Routing is NOT IP's job but separate routing protocols that assist IP</a:t>
            </a:r>
            <a:endParaRPr lang="en-US" sz="1000" dirty="0"/>
          </a:p>
          <a:p>
            <a:pPr marL="342900" indent="-342900">
              <a:buSzPct val="100000"/>
              <a:buChar char="•"/>
            </a:pPr>
            <a:r>
              <a:rPr lang="en-US" sz="1000" dirty="0">
                <a:solidFill>
                  <a:srgbClr val="E0E0E0"/>
                </a:solidFill>
                <a:latin typeface="Calibri" pitchFamily="34" charset="0"/>
                <a:ea typeface="Calibri" pitchFamily="34" charset="-122"/>
                <a:cs typeface="Calibri" pitchFamily="34" charset="-120"/>
              </a:rPr>
              <a:t>Computed routes stored in a routing table; IP consults it by matching destination address → correct next hop</a:t>
            </a:r>
            <a:endParaRPr lang="en-US" sz="1000" dirty="0"/>
          </a:p>
          <a:p>
            <a:pPr marL="342900" indent="-342900">
              <a:buSzPct val="100000"/>
              <a:buChar char="•"/>
            </a:pPr>
            <a:r>
              <a:rPr lang="en-US" sz="1000" dirty="0">
                <a:solidFill>
                  <a:srgbClr val="E0E0E0"/>
                </a:solidFill>
                <a:latin typeface="Calibri" pitchFamily="34" charset="0"/>
                <a:ea typeface="Calibri" pitchFamily="34" charset="-122"/>
                <a:cs typeface="Calibri" pitchFamily="34" charset="-120"/>
              </a:rPr>
              <a:t>Routers typically have many links (like 3-way, 4-way intersections; some have dozens of links)</a:t>
            </a:r>
            <a:endParaRPr lang="en-US" sz="1000" dirty="0"/>
          </a:p>
          <a:p>
            <a:pPr marL="342900" indent="-342900">
              <a:buSzPct val="100000"/>
              <a:buChar char="•"/>
            </a:pPr>
            <a:r>
              <a:rPr lang="en-US" sz="1000" dirty="0">
                <a:solidFill>
                  <a:srgbClr val="E0E0E0"/>
                </a:solidFill>
                <a:latin typeface="Calibri" pitchFamily="34" charset="0"/>
                <a:ea typeface="Calibri" pitchFamily="34" charset="-122"/>
                <a:cs typeface="Calibri" pitchFamily="34" charset="-120"/>
              </a:rPr>
              <a:t>Analogy: network layer = building a road network and posting road signs at every junction</a:t>
            </a:r>
            <a:endParaRPr lang="en-US" sz="10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0D1B2A"/>
        </a:solidFill>
        <a:effectLst/>
      </p:bgPr>
    </p:bg>
    <p:spTree>
      <p:nvGrpSpPr>
        <p:cNvPr id="1" name=""/>
        <p:cNvGrpSpPr/>
        <p:nvPr/>
      </p:nvGrpSpPr>
      <p:grpSpPr>
        <a:xfrm>
          <a:off x="0" y="0"/>
          <a:ext cx="0" cy="0"/>
          <a:chOff x="0" y="0"/>
          <a:chExt cx="0" cy="0"/>
        </a:xfrm>
      </p:grpSpPr>
      <p:sp>
        <p:nvSpPr>
          <p:cNvPr id="2" name="Text 0"/>
          <p:cNvSpPr/>
          <p:nvPr/>
        </p:nvSpPr>
        <p:spPr>
          <a:xfrm>
            <a:off x="365760" y="182880"/>
            <a:ext cx="8412480" cy="411480"/>
          </a:xfrm>
          <a:prstGeom prst="rect">
            <a:avLst/>
          </a:prstGeom>
          <a:noFill/>
          <a:ln/>
        </p:spPr>
        <p:txBody>
          <a:bodyPr wrap="square" lIns="0" tIns="0" rIns="0" bIns="0" rtlCol="0" anchor="ctr"/>
          <a:lstStyle/>
          <a:p>
            <a:pPr marL="0" indent="0">
              <a:buNone/>
            </a:pPr>
            <a:r>
              <a:rPr lang="en-US" sz="2000" b="1" dirty="0">
                <a:solidFill>
                  <a:srgbClr val="00B4D8"/>
                </a:solidFill>
                <a:latin typeface="Trebuchet MS" pitchFamily="34" charset="0"/>
                <a:ea typeface="Trebuchet MS" pitchFamily="34" charset="-122"/>
                <a:cs typeface="Trebuchet MS" pitchFamily="34" charset="-120"/>
              </a:rPr>
              <a:t>1.4  Transport Layer &amp; Application Layer</a:t>
            </a:r>
            <a:endParaRPr lang="en-US" sz="2000" dirty="0"/>
          </a:p>
        </p:txBody>
      </p:sp>
      <p:pic>
        <p:nvPicPr>
          <p:cNvPr id="3" name="Image 0" descr="/home/claude/figs_correct/fig1_6.png"/>
          <p:cNvPicPr>
            <a:picLocks noChangeAspect="1"/>
          </p:cNvPicPr>
          <p:nvPr/>
        </p:nvPicPr>
        <p:blipFill>
          <a:blip r:embed="rId3"/>
          <a:stretch>
            <a:fillRect/>
          </a:stretch>
        </p:blipFill>
        <p:spPr>
          <a:xfrm>
            <a:off x="365760" y="640080"/>
            <a:ext cx="4572000" cy="2005322"/>
          </a:xfrm>
          <a:prstGeom prst="rect">
            <a:avLst/>
          </a:prstGeom>
        </p:spPr>
      </p:pic>
      <p:sp>
        <p:nvSpPr>
          <p:cNvPr id="4" name="Text 1"/>
          <p:cNvSpPr/>
          <p:nvPr/>
        </p:nvSpPr>
        <p:spPr>
          <a:xfrm>
            <a:off x="365760" y="2672834"/>
            <a:ext cx="4572000" cy="228600"/>
          </a:xfrm>
          <a:prstGeom prst="rect">
            <a:avLst/>
          </a:prstGeom>
          <a:noFill/>
          <a:ln/>
        </p:spPr>
        <p:txBody>
          <a:bodyPr wrap="square" lIns="0" tIns="0" rIns="0" bIns="0" rtlCol="0" anchor="ctr"/>
          <a:lstStyle/>
          <a:p>
            <a:pPr marL="0" indent="0" algn="ctr">
              <a:buNone/>
            </a:pPr>
            <a:r>
              <a:rPr lang="en-US" sz="800" dirty="0">
                <a:solidFill>
                  <a:srgbClr val="8899AA"/>
                </a:solidFill>
                <a:latin typeface="Calibri" pitchFamily="34" charset="0"/>
                <a:ea typeface="Calibri" pitchFamily="34" charset="-122"/>
                <a:cs typeface="Calibri" pitchFamily="34" charset="-120"/>
              </a:rPr>
              <a:t>Figure 1-6. Network layer vs. transport layer delivery scope</a:t>
            </a:r>
            <a:endParaRPr lang="en-US" sz="800" dirty="0"/>
          </a:p>
        </p:txBody>
      </p:sp>
      <p:sp>
        <p:nvSpPr>
          <p:cNvPr id="5" name="Text 2"/>
          <p:cNvSpPr/>
          <p:nvPr/>
        </p:nvSpPr>
        <p:spPr>
          <a:xfrm>
            <a:off x="5029200" y="640080"/>
            <a:ext cx="3931920" cy="502920"/>
          </a:xfrm>
          <a:prstGeom prst="rect">
            <a:avLst/>
          </a:prstGeom>
          <a:noFill/>
          <a:ln/>
        </p:spPr>
        <p:txBody>
          <a:bodyPr wrap="square" lIns="0" tIns="0" rIns="0" bIns="0" rtlCol="0" anchor="t"/>
          <a:lstStyle/>
          <a:p>
            <a:pPr marL="0" indent="0">
              <a:buNone/>
            </a:pPr>
            <a:r>
              <a:rPr lang="en-US" sz="1200" b="1" dirty="0">
                <a:solidFill>
                  <a:srgbClr val="FFFFFF"/>
                </a:solidFill>
              </a:rPr>
              <a:t>Transport Layer
</a:t>
            </a:r>
            <a:endParaRPr lang="en-US" sz="1200" dirty="0"/>
          </a:p>
          <a:p>
            <a:pPr marL="0" indent="0">
              <a:buNone/>
            </a:pPr>
            <a:r>
              <a:rPr lang="en-US" sz="1050" b="1" dirty="0">
                <a:solidFill>
                  <a:srgbClr val="00B4D8"/>
                </a:solidFill>
              </a:rPr>
              <a:t>Delivery scope: process ↔ process
</a:t>
            </a:r>
            <a:endParaRPr lang="en-US" sz="1200" dirty="0"/>
          </a:p>
        </p:txBody>
      </p:sp>
      <p:sp>
        <p:nvSpPr>
          <p:cNvPr id="6" name="Text 3"/>
          <p:cNvSpPr/>
          <p:nvPr/>
        </p:nvSpPr>
        <p:spPr>
          <a:xfrm>
            <a:off x="5029200" y="1188720"/>
            <a:ext cx="3931920" cy="1828800"/>
          </a:xfrm>
          <a:prstGeom prst="rect">
            <a:avLst/>
          </a:prstGeom>
          <a:noFill/>
          <a:ln/>
        </p:spPr>
        <p:txBody>
          <a:bodyPr wrap="square" lIns="0" tIns="0" rIns="0" bIns="0" rtlCol="0" anchor="t"/>
          <a:lstStyle/>
          <a:p>
            <a:pPr marL="342900" indent="-342900">
              <a:buSzPct val="100000"/>
              <a:buChar char="•"/>
            </a:pPr>
            <a:r>
              <a:rPr lang="en-US" sz="1000" dirty="0">
                <a:solidFill>
                  <a:srgbClr val="E0E0E0"/>
                </a:solidFill>
                <a:latin typeface="Calibri" pitchFamily="34" charset="0"/>
                <a:ea typeface="Calibri" pitchFamily="34" charset="-122"/>
                <a:cs typeface="Calibri" pitchFamily="34" charset="-120"/>
              </a:rPr>
              <a:t>Once network layer provides computer-to-computer connectivity, transport layer provides process-to-process delivery</a:t>
            </a:r>
            <a:endParaRPr lang="en-US" sz="1000" dirty="0"/>
          </a:p>
          <a:p>
            <a:pPr marL="342900" indent="-342900">
              <a:buSzPct val="100000"/>
              <a:buChar char="•"/>
            </a:pPr>
            <a:r>
              <a:rPr lang="en-US" sz="1000" dirty="0">
                <a:solidFill>
                  <a:srgbClr val="E0E0E0"/>
                </a:solidFill>
                <a:latin typeface="Calibri" pitchFamily="34" charset="0"/>
                <a:ea typeface="Calibri" pitchFamily="34" charset="-122"/>
                <a:cs typeface="Calibri" pitchFamily="34" charset="-120"/>
              </a:rPr>
              <a:t>Amazon analogy: airline delivers to Incheon airport (= network layer). Postal service delivers to the actual person (= transport layer).</a:t>
            </a:r>
            <a:endParaRPr lang="en-US" sz="1000" dirty="0"/>
          </a:p>
          <a:p>
            <a:pPr marL="342900" indent="-342900">
              <a:buSzPct val="100000"/>
              <a:buChar char="•"/>
            </a:pPr>
            <a:r>
              <a:rPr lang="en-US" sz="1000" dirty="0">
                <a:solidFill>
                  <a:srgbClr val="E0E0E0"/>
                </a:solidFill>
                <a:latin typeface="Calibri" pitchFamily="34" charset="0"/>
                <a:ea typeface="Calibri" pitchFamily="34" charset="-122"/>
                <a:cs typeface="Calibri" pitchFamily="34" charset="-120"/>
              </a:rPr>
              <a:t>Applications: web browser, online game, messenger, Twitter, YouTube</a:t>
            </a:r>
            <a:endParaRPr lang="en-US" sz="1000" dirty="0"/>
          </a:p>
          <a:p>
            <a:pPr marL="342900" indent="-342900">
              <a:buSzPct val="100000"/>
              <a:buChar char="•"/>
            </a:pPr>
            <a:r>
              <a:rPr lang="en-US" sz="1000" dirty="0">
                <a:solidFill>
                  <a:srgbClr val="E0E0E0"/>
                </a:solidFill>
                <a:latin typeface="Calibri" pitchFamily="34" charset="0"/>
                <a:ea typeface="Calibri" pitchFamily="34" charset="-122"/>
                <a:cs typeface="Calibri" pitchFamily="34" charset="-120"/>
              </a:rPr>
              <a:t>Technical term: Inter-Process Communication (IPC). TCP/IP suite = one method for IPC.</a:t>
            </a:r>
            <a:endParaRPr lang="en-US" sz="1000" dirty="0"/>
          </a:p>
        </p:txBody>
      </p:sp>
      <p:sp>
        <p:nvSpPr>
          <p:cNvPr id="7" name="Text 4"/>
          <p:cNvSpPr/>
          <p:nvPr/>
        </p:nvSpPr>
        <p:spPr>
          <a:xfrm>
            <a:off x="365760" y="3017520"/>
            <a:ext cx="8412480" cy="274320"/>
          </a:xfrm>
          <a:prstGeom prst="rect">
            <a:avLst/>
          </a:prstGeom>
          <a:noFill/>
          <a:ln/>
        </p:spPr>
        <p:txBody>
          <a:bodyPr wrap="square" lIns="0" tIns="0" rIns="0" bIns="0" rtlCol="0" anchor="t"/>
          <a:lstStyle/>
          <a:p>
            <a:pPr marL="0" indent="0">
              <a:buNone/>
            </a:pPr>
            <a:r>
              <a:rPr lang="en-US" sz="1200" b="1" dirty="0">
                <a:solidFill>
                  <a:srgbClr val="FFFFFF"/>
                </a:solidFill>
              </a:rPr>
              <a:t>Application Layer
</a:t>
            </a:r>
            <a:endParaRPr lang="en-US" sz="1200" dirty="0"/>
          </a:p>
        </p:txBody>
      </p:sp>
      <p:sp>
        <p:nvSpPr>
          <p:cNvPr id="8" name="Text 5"/>
          <p:cNvSpPr/>
          <p:nvPr/>
        </p:nvSpPr>
        <p:spPr>
          <a:xfrm>
            <a:off x="365760" y="3291840"/>
            <a:ext cx="8412480" cy="1783080"/>
          </a:xfrm>
          <a:prstGeom prst="rect">
            <a:avLst/>
          </a:prstGeom>
          <a:noFill/>
          <a:ln/>
        </p:spPr>
        <p:txBody>
          <a:bodyPr wrap="square" lIns="0" tIns="0" rIns="0" bIns="0" rtlCol="0" anchor="t"/>
          <a:lstStyle/>
          <a:p>
            <a:pPr marL="342900" indent="-342900">
              <a:buSzPct val="100000"/>
              <a:buChar char="•"/>
            </a:pPr>
            <a:r>
              <a:rPr lang="en-US" sz="1000" dirty="0">
                <a:solidFill>
                  <a:srgbClr val="E0E0E0"/>
                </a:solidFill>
                <a:latin typeface="Calibri" pitchFamily="34" charset="0"/>
                <a:ea typeface="Calibri" pitchFamily="34" charset="-122"/>
                <a:cs typeface="Calibri" pitchFamily="34" charset="-120"/>
              </a:rPr>
              <a:t>Application protocols ≠ applications (Korean the language ≠ Koreans the people)</a:t>
            </a:r>
            <a:endParaRPr lang="en-US" sz="1000" dirty="0"/>
          </a:p>
          <a:p>
            <a:pPr marL="342900" indent="-342900">
              <a:buSzPct val="100000"/>
              <a:buChar char="•"/>
            </a:pPr>
            <a:r>
              <a:rPr lang="en-US" sz="1000" dirty="0">
                <a:solidFill>
                  <a:srgbClr val="E0E0E0"/>
                </a:solidFill>
                <a:latin typeface="Calibri" pitchFamily="34" charset="0"/>
                <a:ea typeface="Calibri" pitchFamily="34" charset="-122"/>
                <a:cs typeface="Calibri" pitchFamily="34" charset="-120"/>
              </a:rPr>
              <a:t>Languages for exchanging app messages between processes (e.g., HTTP for web pages + metadata)</a:t>
            </a:r>
            <a:endParaRPr lang="en-US" sz="1000" dirty="0"/>
          </a:p>
          <a:p>
            <a:pPr marL="342900" indent="-342900">
              <a:buSzPct val="100000"/>
              <a:buChar char="•"/>
            </a:pPr>
            <a:r>
              <a:rPr lang="en-US" sz="1000" dirty="0">
                <a:solidFill>
                  <a:srgbClr val="E0E0E0"/>
                </a:solidFill>
                <a:latin typeface="Calibri" pitchFamily="34" charset="0"/>
                <a:ea typeface="Calibri" pitchFamily="34" charset="-122"/>
                <a:cs typeface="Calibri" pitchFamily="34" charset="-120"/>
              </a:rPr>
              <a:t>HTTP entrusts delivery to TCP (like Amazon handing package to USPS); cares nothing about how transport delivers</a:t>
            </a:r>
            <a:endParaRPr lang="en-US" sz="1000" dirty="0"/>
          </a:p>
          <a:p>
            <a:pPr marL="342900" indent="-342900">
              <a:buSzPct val="100000"/>
              <a:buChar char="•"/>
            </a:pPr>
            <a:r>
              <a:rPr lang="en-US" sz="1000" dirty="0">
                <a:solidFill>
                  <a:srgbClr val="E0E0E0"/>
                </a:solidFill>
                <a:latin typeface="Calibri" pitchFamily="34" charset="0"/>
                <a:ea typeface="Calibri" pitchFamily="34" charset="-122"/>
                <a:cs typeface="Calibri" pitchFamily="34" charset="-120"/>
              </a:rPr>
              <a:t>Each layer focuses exclusively on its duties, uses layer below for the rest</a:t>
            </a:r>
            <a:endParaRPr lang="en-US" sz="1000" dirty="0"/>
          </a:p>
          <a:p>
            <a:pPr marL="342900" indent="-342900">
              <a:buSzPct val="100000"/>
              <a:buChar char="•"/>
            </a:pPr>
            <a:r>
              <a:rPr lang="en-US" sz="1000" dirty="0">
                <a:solidFill>
                  <a:srgbClr val="E0E0E0"/>
                </a:solidFill>
                <a:latin typeface="Calibri" pitchFamily="34" charset="0"/>
                <a:ea typeface="Calibri" pitchFamily="34" charset="-122"/>
                <a:cs typeface="Calibri" pitchFamily="34" charset="-120"/>
              </a:rPr>
              <a:t>Modular design: modify each layer independently without affecting others (keep interfaces same)</a:t>
            </a:r>
            <a:endParaRPr lang="en-US" sz="10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0D1B2A"/>
        </a:solidFill>
        <a:effectLst/>
      </p:bgPr>
    </p:bg>
    <p:spTree>
      <p:nvGrpSpPr>
        <p:cNvPr id="1" name=""/>
        <p:cNvGrpSpPr/>
        <p:nvPr/>
      </p:nvGrpSpPr>
      <p:grpSpPr>
        <a:xfrm>
          <a:off x="0" y="0"/>
          <a:ext cx="0" cy="0"/>
          <a:chOff x="0" y="0"/>
          <a:chExt cx="0" cy="0"/>
        </a:xfrm>
      </p:grpSpPr>
      <p:sp>
        <p:nvSpPr>
          <p:cNvPr id="2" name="Text 0"/>
          <p:cNvSpPr/>
          <p:nvPr/>
        </p:nvSpPr>
        <p:spPr>
          <a:xfrm>
            <a:off x="365760" y="182880"/>
            <a:ext cx="8412480" cy="411480"/>
          </a:xfrm>
          <a:prstGeom prst="rect">
            <a:avLst/>
          </a:prstGeom>
          <a:noFill/>
          <a:ln/>
        </p:spPr>
        <p:txBody>
          <a:bodyPr wrap="square" lIns="0" tIns="0" rIns="0" bIns="0" rtlCol="0" anchor="ctr"/>
          <a:lstStyle/>
          <a:p>
            <a:pPr marL="0" indent="0">
              <a:buNone/>
            </a:pPr>
            <a:r>
              <a:rPr lang="en-US" sz="2000" b="1" dirty="0">
                <a:solidFill>
                  <a:srgbClr val="00B4D8"/>
                </a:solidFill>
                <a:latin typeface="Trebuchet MS" pitchFamily="34" charset="0"/>
                <a:ea typeface="Trebuchet MS" pitchFamily="34" charset="-122"/>
                <a:cs typeface="Trebuchet MS" pitchFamily="34" charset="-120"/>
              </a:rPr>
              <a:t>1.4  Where Protocol Layers Live in the Computer</a:t>
            </a:r>
            <a:endParaRPr lang="en-US" sz="2000" dirty="0"/>
          </a:p>
        </p:txBody>
      </p:sp>
      <p:pic>
        <p:nvPicPr>
          <p:cNvPr id="3" name="Image 0" descr="/home/claude/figs_correct/fig1_7.png"/>
          <p:cNvPicPr>
            <a:picLocks noChangeAspect="1"/>
          </p:cNvPicPr>
          <p:nvPr/>
        </p:nvPicPr>
        <p:blipFill>
          <a:blip r:embed="rId3"/>
          <a:stretch>
            <a:fillRect/>
          </a:stretch>
        </p:blipFill>
        <p:spPr>
          <a:xfrm>
            <a:off x="5760720" y="640080"/>
            <a:ext cx="3200400" cy="1084159"/>
          </a:xfrm>
          <a:prstGeom prst="rect">
            <a:avLst/>
          </a:prstGeom>
        </p:spPr>
      </p:pic>
      <p:sp>
        <p:nvSpPr>
          <p:cNvPr id="4" name="Text 1"/>
          <p:cNvSpPr/>
          <p:nvPr/>
        </p:nvSpPr>
        <p:spPr>
          <a:xfrm>
            <a:off x="5760720" y="1751671"/>
            <a:ext cx="3200400" cy="228600"/>
          </a:xfrm>
          <a:prstGeom prst="rect">
            <a:avLst/>
          </a:prstGeom>
          <a:noFill/>
          <a:ln/>
        </p:spPr>
        <p:txBody>
          <a:bodyPr wrap="square" lIns="0" tIns="0" rIns="0" bIns="0" rtlCol="0" anchor="ctr"/>
          <a:lstStyle/>
          <a:p>
            <a:pPr marL="0" indent="0" algn="ctr">
              <a:buNone/>
            </a:pPr>
            <a:r>
              <a:rPr lang="en-US" sz="800" dirty="0">
                <a:solidFill>
                  <a:srgbClr val="8899AA"/>
                </a:solidFill>
                <a:latin typeface="Calibri" pitchFamily="34" charset="0"/>
                <a:ea typeface="Calibri" pitchFamily="34" charset="-122"/>
                <a:cs typeface="Calibri" pitchFamily="34" charset="-120"/>
              </a:rPr>
              <a:t>Figure 1-7. HTTP settings in browser (HTTP is part of the app)</a:t>
            </a:r>
            <a:endParaRPr lang="en-US" sz="800" dirty="0"/>
          </a:p>
        </p:txBody>
      </p:sp>
      <p:sp>
        <p:nvSpPr>
          <p:cNvPr id="5" name="Text 2"/>
          <p:cNvSpPr/>
          <p:nvPr/>
        </p:nvSpPr>
        <p:spPr>
          <a:xfrm>
            <a:off x="365760" y="640080"/>
            <a:ext cx="5212080" cy="1188720"/>
          </a:xfrm>
          <a:prstGeom prst="rect">
            <a:avLst/>
          </a:prstGeom>
          <a:noFill/>
          <a:ln/>
        </p:spPr>
        <p:txBody>
          <a:bodyPr wrap="square" lIns="0" tIns="0" rIns="0" bIns="0" rtlCol="0" anchor="t"/>
          <a:lstStyle/>
          <a:p>
            <a:pPr marL="0" indent="0">
              <a:buNone/>
            </a:pPr>
            <a:r>
              <a:rPr lang="en-US" sz="1200" b="1" dirty="0">
                <a:solidFill>
                  <a:srgbClr val="FFFFFF"/>
                </a:solidFill>
              </a:rPr>
              <a:t>OS Kernel
</a:t>
            </a:r>
            <a:endParaRPr lang="en-US" sz="1200" dirty="0"/>
          </a:p>
          <a:p>
            <a:pPr marL="0" indent="0">
              <a:buNone/>
            </a:pPr>
            <a:r>
              <a:rPr lang="en-US" sz="1050" dirty="0">
                <a:solidFill>
                  <a:srgbClr val="E0E0E0"/>
                </a:solidFill>
              </a:rPr>
              <a:t>The core of the operating system (Windows, Linux). "Kernel" = the hard pit at the center of a fruit (like a peach). Various utility programs attach around it.
</a:t>
            </a:r>
            <a:endParaRPr lang="en-US" sz="1200" dirty="0"/>
          </a:p>
          <a:p>
            <a:pPr marL="0" indent="0">
              <a:buNone/>
            </a:pPr>
            <a:r>
              <a:rPr lang="en-US" sz="1100" b="1" dirty="0">
                <a:solidFill>
                  <a:srgbClr val="F77F00"/>
                </a:solidFill>
              </a:rPr>
              <a:t>Protocol layer placement:
</a:t>
            </a:r>
            <a:endParaRPr lang="en-US" sz="1200" dirty="0"/>
          </a:p>
        </p:txBody>
      </p:sp>
      <p:sp>
        <p:nvSpPr>
          <p:cNvPr id="6" name="Text 3"/>
          <p:cNvSpPr/>
          <p:nvPr/>
        </p:nvSpPr>
        <p:spPr>
          <a:xfrm>
            <a:off x="365760" y="1874520"/>
            <a:ext cx="8412480" cy="3200400"/>
          </a:xfrm>
          <a:prstGeom prst="rect">
            <a:avLst/>
          </a:prstGeom>
          <a:noFill/>
          <a:ln/>
        </p:spPr>
        <p:txBody>
          <a:bodyPr wrap="square" lIns="0" tIns="0" rIns="0" bIns="0" rtlCol="0" anchor="t"/>
          <a:lstStyle/>
          <a:p>
            <a:pPr marL="342900" indent="-342900">
              <a:buSzPct val="100000"/>
              <a:buChar char="•"/>
            </a:pPr>
            <a:r>
              <a:rPr lang="en-US" sz="1050" dirty="0">
                <a:solidFill>
                  <a:srgbClr val="E0E0E0"/>
                </a:solidFill>
                <a:latin typeface="Calibri" pitchFamily="34" charset="0"/>
                <a:ea typeface="Calibri" pitchFamily="34" charset="-122"/>
                <a:cs typeface="Calibri" pitchFamily="34" charset="-120"/>
              </a:rPr>
              <a:t>Transport layer down to upper half of data link layer → inside the kernel</a:t>
            </a:r>
            <a:endParaRPr lang="en-US" sz="1050" dirty="0"/>
          </a:p>
          <a:p>
            <a:pPr marL="342900" indent="-342900">
              <a:buSzPct val="100000"/>
              <a:buChar char="•"/>
            </a:pPr>
            <a:r>
              <a:rPr lang="en-US" sz="1050" dirty="0">
                <a:solidFill>
                  <a:srgbClr val="E0E0E0"/>
                </a:solidFill>
                <a:latin typeface="Calibri" pitchFamily="34" charset="0"/>
                <a:ea typeface="Calibri" pitchFamily="34" charset="-122"/>
                <a:cs typeface="Calibri" pitchFamily="34" charset="-120"/>
              </a:rPr>
              <a:t>Application layer protocols → implemented inside the application program (user-space). Developer must implement. E.g., HTTP is inside the browser/web server (Figure 1-7: HTTP settings changeable in browser = proof HTTP is part of the app)</a:t>
            </a:r>
            <a:endParaRPr lang="en-US" sz="1050" dirty="0"/>
          </a:p>
          <a:p>
            <a:pPr marL="342900" indent="-342900">
              <a:buSzPct val="100000"/>
              <a:buChar char="•"/>
            </a:pPr>
            <a:r>
              <a:rPr lang="en-US" sz="1050" dirty="0">
                <a:solidFill>
                  <a:srgbClr val="E0E0E0"/>
                </a:solidFill>
                <a:latin typeface="Calibri" pitchFamily="34" charset="0"/>
                <a:ea typeface="Calibri" pitchFamily="34" charset="-122"/>
                <a:cs typeface="Calibri" pitchFamily="34" charset="-120"/>
              </a:rPr>
              <a:t>Socket: the most common interface for communication between application programs and the kernel</a:t>
            </a:r>
            <a:endParaRPr lang="en-US" sz="1050" dirty="0"/>
          </a:p>
          <a:p>
            <a:pPr marL="342900" indent="-342900">
              <a:buSzPct val="100000"/>
              <a:buChar char="•"/>
            </a:pPr>
            <a:r>
              <a:rPr lang="en-US" sz="1050" dirty="0">
                <a:solidFill>
                  <a:srgbClr val="E0E0E0"/>
                </a:solidFill>
                <a:latin typeface="Calibri" pitchFamily="34" charset="0"/>
                <a:ea typeface="Calibri" pitchFamily="34" charset="-122"/>
                <a:cs typeface="Calibri" pitchFamily="34" charset="-120"/>
              </a:rPr>
              <a:t>Lower data link layer + physical layer → implemented in hardware (Ethernet cards, NIC chips). Physical + lower data link operations are computationally intensive; software (kernel) would be too slow.</a:t>
            </a:r>
            <a:endParaRPr lang="en-US" sz="1050" dirty="0"/>
          </a:p>
          <a:p>
            <a:pPr marL="342900" indent="-342900">
              <a:buSzPct val="100000"/>
              <a:buChar char="•"/>
            </a:pPr>
            <a:r>
              <a:rPr lang="en-US" sz="1050" dirty="0">
                <a:solidFill>
                  <a:srgbClr val="E0E0E0"/>
                </a:solidFill>
                <a:latin typeface="Calibri" pitchFamily="34" charset="0"/>
                <a:ea typeface="Calibri" pitchFamily="34" charset="-122"/>
                <a:cs typeface="Calibri" pitchFamily="34" charset="-120"/>
              </a:rPr>
              <a:t>Device drivers: kernel communicates with hardware through device driver software within the OS. (Like installing a printer driver when adding a new printer. Communication hardware is the same.)</a:t>
            </a:r>
            <a:endParaRPr lang="en-US" sz="105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0D1B2A"/>
        </a:solidFill>
        <a:effectLst/>
      </p:bgPr>
    </p:bg>
    <p:spTree>
      <p:nvGrpSpPr>
        <p:cNvPr id="1" name=""/>
        <p:cNvGrpSpPr/>
        <p:nvPr/>
      </p:nvGrpSpPr>
      <p:grpSpPr>
        <a:xfrm>
          <a:off x="0" y="0"/>
          <a:ext cx="0" cy="0"/>
          <a:chOff x="0" y="0"/>
          <a:chExt cx="0" cy="0"/>
        </a:xfrm>
      </p:grpSpPr>
      <p:sp>
        <p:nvSpPr>
          <p:cNvPr id="2" name="Text 0"/>
          <p:cNvSpPr/>
          <p:nvPr/>
        </p:nvSpPr>
        <p:spPr>
          <a:xfrm>
            <a:off x="365760" y="182880"/>
            <a:ext cx="8412480" cy="411480"/>
          </a:xfrm>
          <a:prstGeom prst="rect">
            <a:avLst/>
          </a:prstGeom>
          <a:noFill/>
          <a:ln/>
        </p:spPr>
        <p:txBody>
          <a:bodyPr wrap="square" lIns="0" tIns="0" rIns="0" bIns="0" rtlCol="0" anchor="ctr"/>
          <a:lstStyle/>
          <a:p>
            <a:pPr marL="0" indent="0">
              <a:buNone/>
            </a:pPr>
            <a:r>
              <a:rPr lang="en-US" sz="2000" b="1" dirty="0">
                <a:solidFill>
                  <a:srgbClr val="00B4D8"/>
                </a:solidFill>
                <a:latin typeface="Trebuchet MS" pitchFamily="34" charset="0"/>
                <a:ea typeface="Trebuchet MS" pitchFamily="34" charset="-122"/>
                <a:cs typeface="Trebuchet MS" pitchFamily="34" charset="-120"/>
              </a:rPr>
              <a:t>1.5  Encapsulation: Headers, SDU, and PDU</a:t>
            </a:r>
            <a:endParaRPr lang="en-US" sz="2000" dirty="0"/>
          </a:p>
        </p:txBody>
      </p:sp>
      <p:sp>
        <p:nvSpPr>
          <p:cNvPr id="3" name="Text 1"/>
          <p:cNvSpPr/>
          <p:nvPr/>
        </p:nvSpPr>
        <p:spPr>
          <a:xfrm>
            <a:off x="365760" y="685800"/>
            <a:ext cx="8412480" cy="3429000"/>
          </a:xfrm>
          <a:prstGeom prst="rect">
            <a:avLst/>
          </a:prstGeom>
          <a:noFill/>
          <a:ln/>
        </p:spPr>
        <p:txBody>
          <a:bodyPr wrap="square" lIns="0" tIns="0" rIns="0" bIns="0" rtlCol="0" anchor="t"/>
          <a:lstStyle/>
          <a:p>
            <a:pPr marL="0" indent="0">
              <a:buNone/>
            </a:pPr>
            <a:r>
              <a:rPr lang="en-US" sz="1300" b="1" dirty="0">
                <a:solidFill>
                  <a:srgbClr val="00B4D8"/>
                </a:solidFill>
              </a:rPr>
              <a:t>Header
</a:t>
            </a:r>
            <a:endParaRPr lang="en-US" sz="1300" dirty="0"/>
          </a:p>
          <a:p>
            <a:pPr marL="0" indent="0">
              <a:buNone/>
            </a:pPr>
            <a:r>
              <a:rPr lang="en-US" sz="1050" dirty="0">
                <a:solidFill>
                  <a:srgbClr val="E0E0E0"/>
                </a:solidFill>
              </a:rPr>
              <a:t>Before handing data down to the layer below, each layer attaches a header ("header," not "head"). In IP datagram (Figure 1-3), everything except the payload is the header.
</a:t>
            </a:r>
            <a:endParaRPr lang="en-US" sz="1300" dirty="0"/>
          </a:p>
          <a:p>
            <a:pPr marL="0" indent="0">
              <a:buNone/>
            </a:pPr>
            <a:r>
              <a:rPr lang="en-US" sz="1100" b="1" dirty="0">
                <a:solidFill>
                  <a:srgbClr val="F77F00"/>
                </a:solidFill>
              </a:rPr>
              <a:t>What's in a header? </a:t>
            </a:r>
            <a:r>
              <a:rPr lang="en-US" sz="1050" dirty="0">
                <a:solidFill>
                  <a:srgbClr val="E0E0E0"/>
                </a:solidFill>
              </a:rPr>
              <a:t>All information needed for payload delivery. Like an envelope: stamp (proof of payment), destination address (for delivery), sender's address (for return). Information varies by layer and can be very diverse.
</a:t>
            </a:r>
            <a:endParaRPr lang="en-US" sz="1300" dirty="0"/>
          </a:p>
          <a:p>
            <a:pPr marL="0" indent="0">
              <a:buNone/>
            </a:pPr>
            <a:r>
              <a:rPr lang="en-US" sz="1050" b="1" dirty="0">
                <a:solidFill>
                  <a:srgbClr val="F77F00"/>
                </a:solidFill>
              </a:rPr>
              <a:t>Example sizes: </a:t>
            </a:r>
            <a:r>
              <a:rPr lang="en-US" sz="1050" dirty="0">
                <a:solidFill>
                  <a:srgbClr val="E0E0E0"/>
                </a:solidFill>
              </a:rPr>
              <a:t>UDP header = only 8 bytes. HTTP header = can exceed several hundred bytes.
</a:t>
            </a:r>
            <a:endParaRPr lang="en-US" sz="1300" dirty="0"/>
          </a:p>
          <a:p>
            <a:pPr marL="0" indent="0">
              <a:buNone/>
            </a:pPr>
            <a:r>
              <a:rPr lang="en-US" sz="1100" b="1" dirty="0">
                <a:solidFill>
                  <a:srgbClr val="00B4D8"/>
                </a:solidFill>
              </a:rPr>
              <a:t>SDU (Service Data Unit): </a:t>
            </a:r>
            <a:r>
              <a:rPr lang="en-US" sz="1050" dirty="0">
                <a:solidFill>
                  <a:srgbClr val="E0E0E0"/>
                </a:solidFill>
              </a:rPr>
              <a:t>Data received from the upper layer, before header attachment.
</a:t>
            </a:r>
            <a:endParaRPr lang="en-US" sz="1300" dirty="0"/>
          </a:p>
          <a:p>
            <a:pPr marL="0" indent="0">
              <a:buNone/>
            </a:pPr>
            <a:r>
              <a:rPr lang="en-US" sz="1100" b="1" dirty="0">
                <a:solidFill>
                  <a:srgbClr val="00B4D8"/>
                </a:solidFill>
              </a:rPr>
              <a:t>PDU (Protocol Data Unit): </a:t>
            </a:r>
            <a:r>
              <a:rPr lang="en-US" sz="1050" dirty="0">
                <a:solidFill>
                  <a:srgbClr val="E0E0E0"/>
                </a:solidFill>
              </a:rPr>
              <a:t>Data with header attached (after "packaging"). PDU = Header + SDU. Each layer has its own SDU and PDU.
</a:t>
            </a:r>
            <a:endParaRPr lang="en-US" sz="1300" dirty="0"/>
          </a:p>
          <a:p>
            <a:pPr marL="0" indent="0">
              <a:buNone/>
            </a:pPr>
            <a:r>
              <a:rPr lang="en-US" sz="1100" b="1" dirty="0">
                <a:solidFill>
                  <a:srgbClr val="00B4D8"/>
                </a:solidFill>
              </a:rPr>
              <a:t>Encapsulation = </a:t>
            </a:r>
            <a:r>
              <a:rPr lang="en-US" sz="1050" dirty="0">
                <a:solidFill>
                  <a:srgbClr val="E0E0E0"/>
                </a:solidFill>
              </a:rPr>
              <a:t>the act of attaching a header. Similar to placing a letter in an envelope.
</a:t>
            </a:r>
            <a:endParaRPr lang="en-US" sz="1300" dirty="0"/>
          </a:p>
          <a:p>
            <a:pPr marL="0" indent="0">
              <a:buNone/>
            </a:pPr>
            <a:r>
              <a:rPr lang="en-US" sz="1100" b="1" dirty="0">
                <a:solidFill>
                  <a:srgbClr val="F77F00"/>
                </a:solidFill>
              </a:rPr>
              <a:t>Destination address differs by layer:
</a:t>
            </a:r>
            <a:endParaRPr lang="en-US" sz="1300" dirty="0"/>
          </a:p>
        </p:txBody>
      </p:sp>
      <p:sp>
        <p:nvSpPr>
          <p:cNvPr id="4" name="Text 2"/>
          <p:cNvSpPr/>
          <p:nvPr/>
        </p:nvSpPr>
        <p:spPr>
          <a:xfrm>
            <a:off x="365760" y="4160520"/>
            <a:ext cx="8412480" cy="1005840"/>
          </a:xfrm>
          <a:prstGeom prst="rect">
            <a:avLst/>
          </a:prstGeom>
          <a:noFill/>
          <a:ln/>
        </p:spPr>
        <p:txBody>
          <a:bodyPr wrap="square" lIns="0" tIns="0" rIns="0" bIns="0" rtlCol="0" anchor="t"/>
          <a:lstStyle/>
          <a:p>
            <a:pPr marL="342900" indent="-342900">
              <a:buSzPct val="100000"/>
              <a:buChar char="•"/>
            </a:pPr>
            <a:r>
              <a:rPr lang="en-US" sz="1000" dirty="0">
                <a:solidFill>
                  <a:srgbClr val="E0E0E0"/>
                </a:solidFill>
                <a:latin typeface="Calibri" pitchFamily="34" charset="0"/>
                <a:ea typeface="Calibri" pitchFamily="34" charset="-122"/>
                <a:cs typeface="Calibri" pitchFamily="34" charset="-120"/>
              </a:rPr>
              <a:t>Network layer (IP): destination = destination computer's IP address</a:t>
            </a:r>
            <a:endParaRPr lang="en-US" sz="1000" dirty="0"/>
          </a:p>
          <a:p>
            <a:pPr marL="342900" indent="-342900">
              <a:buSzPct val="100000"/>
              <a:buChar char="•"/>
            </a:pPr>
            <a:r>
              <a:rPr lang="en-US" sz="1000" dirty="0">
                <a:solidFill>
                  <a:srgbClr val="E0E0E0"/>
                </a:solidFill>
                <a:latin typeface="Calibri" pitchFamily="34" charset="0"/>
                <a:ea typeface="Calibri" pitchFamily="34" charset="-122"/>
                <a:cs typeface="Calibri" pitchFamily="34" charset="-120"/>
              </a:rPr>
              <a:t>Transport layer: destination = port number (kernel uses port to find the correct application process on receiving side)</a:t>
            </a:r>
            <a:endParaRPr lang="en-US" sz="1000" dirty="0"/>
          </a:p>
          <a:p>
            <a:pPr marL="342900" indent="-342900">
              <a:buSzPct val="100000"/>
              <a:buChar char="•"/>
            </a:pPr>
            <a:r>
              <a:rPr lang="en-US" sz="1000" dirty="0">
                <a:solidFill>
                  <a:srgbClr val="E0E0E0"/>
                </a:solidFill>
                <a:latin typeface="Calibri" pitchFamily="34" charset="0"/>
                <a:ea typeface="Calibri" pitchFamily="34" charset="-122"/>
                <a:cs typeface="Calibri" pitchFamily="34" charset="-120"/>
              </a:rPr>
              <a:t>Data link layer: destination = device one link away. Some technologies need addresses (MAC address), others don't.</a:t>
            </a:r>
            <a:endParaRPr lang="en-US" sz="10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0D1B2A"/>
        </a:solidFill>
        <a:effectLst/>
      </p:bgPr>
    </p:bg>
    <p:spTree>
      <p:nvGrpSpPr>
        <p:cNvPr id="1" name=""/>
        <p:cNvGrpSpPr/>
        <p:nvPr/>
      </p:nvGrpSpPr>
      <p:grpSpPr>
        <a:xfrm>
          <a:off x="0" y="0"/>
          <a:ext cx="0" cy="0"/>
          <a:chOff x="0" y="0"/>
          <a:chExt cx="0" cy="0"/>
        </a:xfrm>
      </p:grpSpPr>
      <p:sp>
        <p:nvSpPr>
          <p:cNvPr id="2" name="Text 0"/>
          <p:cNvSpPr/>
          <p:nvPr/>
        </p:nvSpPr>
        <p:spPr>
          <a:xfrm>
            <a:off x="365760" y="182880"/>
            <a:ext cx="8412480" cy="411480"/>
          </a:xfrm>
          <a:prstGeom prst="rect">
            <a:avLst/>
          </a:prstGeom>
          <a:noFill/>
          <a:ln/>
        </p:spPr>
        <p:txBody>
          <a:bodyPr wrap="square" lIns="0" tIns="0" rIns="0" bIns="0" rtlCol="0" anchor="ctr"/>
          <a:lstStyle/>
          <a:p>
            <a:pPr marL="0" indent="0">
              <a:buNone/>
            </a:pPr>
            <a:r>
              <a:rPr lang="en-US" sz="2000" b="1" dirty="0">
                <a:solidFill>
                  <a:srgbClr val="00B4D8"/>
                </a:solidFill>
                <a:latin typeface="Trebuchet MS" pitchFamily="34" charset="0"/>
                <a:ea typeface="Trebuchet MS" pitchFamily="34" charset="-122"/>
                <a:cs typeface="Trebuchet MS" pitchFamily="34" charset="-120"/>
              </a:rPr>
              <a:t>1.5  Repeated Encapsulation Through the Stack</a:t>
            </a:r>
            <a:endParaRPr lang="en-US" sz="2000" dirty="0"/>
          </a:p>
        </p:txBody>
      </p:sp>
      <p:sp>
        <p:nvSpPr>
          <p:cNvPr id="3" name="Text 1"/>
          <p:cNvSpPr/>
          <p:nvPr/>
        </p:nvSpPr>
        <p:spPr>
          <a:xfrm>
            <a:off x="365760" y="640080"/>
            <a:ext cx="8412480" cy="365760"/>
          </a:xfrm>
          <a:prstGeom prst="rect">
            <a:avLst/>
          </a:prstGeom>
          <a:noFill/>
          <a:ln/>
        </p:spPr>
        <p:txBody>
          <a:bodyPr wrap="square" lIns="0" tIns="0" rIns="0" bIns="0" rtlCol="0" anchor="t"/>
          <a:lstStyle/>
          <a:p>
            <a:pPr marL="0" indent="0">
              <a:buNone/>
            </a:pPr>
            <a:r>
              <a:rPr lang="en-US" sz="1100" b="1" dirty="0">
                <a:solidFill>
                  <a:srgbClr val="FFFFFF"/>
                </a:solidFill>
              </a:rPr>
              <a:t>Encapsulation occurs repeatedly as data descends:
</a:t>
            </a:r>
            <a:endParaRPr lang="en-US" sz="1100" dirty="0"/>
          </a:p>
        </p:txBody>
      </p:sp>
      <p:sp>
        <p:nvSpPr>
          <p:cNvPr id="4" name="Text 2"/>
          <p:cNvSpPr/>
          <p:nvPr/>
        </p:nvSpPr>
        <p:spPr>
          <a:xfrm>
            <a:off x="365760" y="960120"/>
            <a:ext cx="8412480" cy="1463040"/>
          </a:xfrm>
          <a:prstGeom prst="rect">
            <a:avLst/>
          </a:prstGeom>
          <a:noFill/>
          <a:ln/>
        </p:spPr>
        <p:txBody>
          <a:bodyPr wrap="square" lIns="0" tIns="0" rIns="0" bIns="0" rtlCol="0" anchor="t"/>
          <a:lstStyle/>
          <a:p>
            <a:pPr marL="342900" indent="-342900">
              <a:buSzPct val="100000"/>
              <a:buChar char="•"/>
            </a:pPr>
            <a:r>
              <a:rPr lang="en-US" sz="1000" dirty="0">
                <a:solidFill>
                  <a:srgbClr val="E0E0E0"/>
                </a:solidFill>
                <a:latin typeface="Calibri" pitchFamily="34" charset="0"/>
                <a:ea typeface="Calibri" pitchFamily="34" charset="-122"/>
                <a:cs typeface="Calibri" pitchFamily="34" charset="-120"/>
              </a:rPr>
              <a:t>App data (e.g., web page) → application layer protocol attaches app header (e.g., HTTP) → ASDU becomes APDU</a:t>
            </a:r>
            <a:endParaRPr lang="en-US" sz="1000" dirty="0"/>
          </a:p>
          <a:p>
            <a:pPr marL="342900" indent="-342900">
              <a:buSzPct val="100000"/>
              <a:buChar char="•"/>
            </a:pPr>
            <a:r>
              <a:rPr lang="en-US" sz="1000" dirty="0">
                <a:solidFill>
                  <a:srgbClr val="E0E0E0"/>
                </a:solidFill>
                <a:latin typeface="Calibri" pitchFamily="34" charset="0"/>
                <a:ea typeface="Calibri" pitchFamily="34" charset="-122"/>
                <a:cs typeface="Calibri" pitchFamily="34" charset="-120"/>
              </a:rPr>
              <a:t>Passed to transport layer → TCP attaches transport header to TSDU → forms TPDU (= TCP segment)</a:t>
            </a:r>
            <a:endParaRPr lang="en-US" sz="1000" dirty="0"/>
          </a:p>
          <a:p>
            <a:pPr marL="342900" indent="-342900">
              <a:buSzPct val="100000"/>
              <a:buChar char="•"/>
            </a:pPr>
            <a:r>
              <a:rPr lang="en-US" sz="1000" dirty="0">
                <a:solidFill>
                  <a:srgbClr val="E0E0E0"/>
                </a:solidFill>
                <a:latin typeface="Calibri" pitchFamily="34" charset="0"/>
                <a:ea typeface="Calibri" pitchFamily="34" charset="-122"/>
                <a:cs typeface="Calibri" pitchFamily="34" charset="-120"/>
              </a:rPr>
              <a:t>Passed to network layer → IP attaches network header to NSDU → forms NPDU (= IP datagram)</a:t>
            </a:r>
            <a:endParaRPr lang="en-US" sz="1000" dirty="0"/>
          </a:p>
          <a:p>
            <a:pPr marL="342900" indent="-342900">
              <a:buSzPct val="100000"/>
              <a:buChar char="•"/>
            </a:pPr>
            <a:r>
              <a:rPr lang="en-US" sz="1000" dirty="0">
                <a:solidFill>
                  <a:srgbClr val="E0E0E0"/>
                </a:solidFill>
                <a:latin typeface="Calibri" pitchFamily="34" charset="0"/>
                <a:ea typeface="Calibri" pitchFamily="34" charset="-122"/>
                <a:cs typeface="Calibri" pitchFamily="34" charset="-120"/>
              </a:rPr>
              <a:t>Passed to data link layer → header AND trailer appended (trailer = link layer feature for error checking) → forms MPDU (= Ethernet frame)</a:t>
            </a:r>
            <a:endParaRPr lang="en-US" sz="1000" dirty="0"/>
          </a:p>
          <a:p>
            <a:pPr marL="342900" indent="-342900">
              <a:buSzPct val="100000"/>
              <a:buChar char="•"/>
            </a:pPr>
            <a:r>
              <a:rPr lang="en-US" sz="1000" dirty="0">
                <a:solidFill>
                  <a:srgbClr val="E0E0E0"/>
                </a:solidFill>
                <a:latin typeface="Calibri" pitchFamily="34" charset="0"/>
                <a:ea typeface="Calibri" pitchFamily="34" charset="-122"/>
                <a:cs typeface="Calibri" pitchFamily="34" charset="-120"/>
              </a:rPr>
              <a:t>Passed to physical layer → preamble prepended → physical PDU → transmission across network begins</a:t>
            </a:r>
            <a:endParaRPr lang="en-US" sz="1000" dirty="0"/>
          </a:p>
        </p:txBody>
      </p:sp>
      <p:pic>
        <p:nvPicPr>
          <p:cNvPr id="5" name="Image 0" descr="/home/claude/figs_correct/fig1_8.png"/>
          <p:cNvPicPr>
            <a:picLocks noChangeAspect="1"/>
          </p:cNvPicPr>
          <p:nvPr/>
        </p:nvPicPr>
        <p:blipFill>
          <a:blip r:embed="rId3"/>
          <a:stretch>
            <a:fillRect/>
          </a:stretch>
        </p:blipFill>
        <p:spPr>
          <a:xfrm>
            <a:off x="1472439" y="2468880"/>
            <a:ext cx="5741923" cy="1554480"/>
          </a:xfrm>
          <a:prstGeom prst="rect">
            <a:avLst/>
          </a:prstGeom>
        </p:spPr>
      </p:pic>
      <p:sp>
        <p:nvSpPr>
          <p:cNvPr id="6" name="Text 3"/>
          <p:cNvSpPr/>
          <p:nvPr/>
        </p:nvSpPr>
        <p:spPr>
          <a:xfrm>
            <a:off x="365760" y="4069080"/>
            <a:ext cx="8412480" cy="182880"/>
          </a:xfrm>
          <a:prstGeom prst="rect">
            <a:avLst/>
          </a:prstGeom>
          <a:noFill/>
          <a:ln/>
        </p:spPr>
        <p:txBody>
          <a:bodyPr wrap="square" lIns="0" tIns="0" rIns="0" bIns="0" rtlCol="0" anchor="ctr"/>
          <a:lstStyle/>
          <a:p>
            <a:pPr marL="0" indent="0" algn="ctr">
              <a:buNone/>
            </a:pPr>
            <a:r>
              <a:rPr lang="en-US" sz="750" dirty="0">
                <a:solidFill>
                  <a:srgbClr val="8899AA"/>
                </a:solidFill>
                <a:latin typeface="Calibri" pitchFamily="34" charset="0"/>
                <a:ea typeface="Calibri" pitchFamily="34" charset="-122"/>
                <a:cs typeface="Calibri" pitchFamily="34" charset="-120"/>
              </a:rPr>
              <a:t>Figure 1-8. Repeated encapsulation (overseas mail: letter → envelope → mail pouch → air freight container)</a:t>
            </a:r>
            <a:endParaRPr lang="en-US" sz="750" dirty="0"/>
          </a:p>
        </p:txBody>
      </p:sp>
      <p:sp>
        <p:nvSpPr>
          <p:cNvPr id="7" name="Text 4"/>
          <p:cNvSpPr/>
          <p:nvPr/>
        </p:nvSpPr>
        <p:spPr>
          <a:xfrm>
            <a:off x="365760" y="4297680"/>
            <a:ext cx="8412480" cy="822960"/>
          </a:xfrm>
          <a:prstGeom prst="rect">
            <a:avLst/>
          </a:prstGeom>
          <a:noFill/>
          <a:ln/>
        </p:spPr>
        <p:txBody>
          <a:bodyPr wrap="square" lIns="0" tIns="0" rIns="0" bIns="0" rtlCol="0" anchor="t"/>
          <a:lstStyle/>
          <a:p>
            <a:pPr marL="0" indent="0">
              <a:buNone/>
            </a:pPr>
            <a:r>
              <a:rPr lang="en-US" sz="1000" b="1" dirty="0">
                <a:solidFill>
                  <a:srgbClr val="F77F00"/>
                </a:solidFill>
              </a:rPr>
              <a:t>Mail analogy: </a:t>
            </a:r>
            <a:r>
              <a:rPr lang="en-US" sz="950" dirty="0">
                <a:solidFill>
                  <a:srgbClr val="E0E0E0"/>
                </a:solidFill>
              </a:rPr>
              <a:t>Sending letter to friend in Vancouver. Letter → placed in envelope → given to post office. Post office places letters for Canada → into a mail pouch. Airline places mail pouches → into air freight container. Like a matryoshka doll: packaging on top of packaging. The successive layering of headers across the protocol stack is not strange at all.</a:t>
            </a:r>
            <a:endParaRPr lang="en-US" sz="10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0D1B2A"/>
        </a:solidFill>
        <a:effectLst/>
      </p:bgPr>
    </p:bg>
    <p:spTree>
      <p:nvGrpSpPr>
        <p:cNvPr id="1" name=""/>
        <p:cNvGrpSpPr/>
        <p:nvPr/>
      </p:nvGrpSpPr>
      <p:grpSpPr>
        <a:xfrm>
          <a:off x="0" y="0"/>
          <a:ext cx="0" cy="0"/>
          <a:chOff x="0" y="0"/>
          <a:chExt cx="0" cy="0"/>
        </a:xfrm>
      </p:grpSpPr>
      <p:sp>
        <p:nvSpPr>
          <p:cNvPr id="2" name="Text 0"/>
          <p:cNvSpPr/>
          <p:nvPr/>
        </p:nvSpPr>
        <p:spPr>
          <a:xfrm>
            <a:off x="365760" y="182880"/>
            <a:ext cx="8412480" cy="411480"/>
          </a:xfrm>
          <a:prstGeom prst="rect">
            <a:avLst/>
          </a:prstGeom>
          <a:noFill/>
          <a:ln/>
        </p:spPr>
        <p:txBody>
          <a:bodyPr wrap="square" lIns="0" tIns="0" rIns="0" bIns="0" rtlCol="0" anchor="ctr"/>
          <a:lstStyle/>
          <a:p>
            <a:pPr marL="0" indent="0">
              <a:buNone/>
            </a:pPr>
            <a:r>
              <a:rPr lang="en-US" sz="2000" b="1" dirty="0">
                <a:solidFill>
                  <a:srgbClr val="00B4D8"/>
                </a:solidFill>
                <a:latin typeface="Trebuchet MS" pitchFamily="34" charset="0"/>
                <a:ea typeface="Trebuchet MS" pitchFamily="34" charset="-122"/>
                <a:cs typeface="Trebuchet MS" pitchFamily="34" charset="-120"/>
              </a:rPr>
              <a:t>1.5  Decapsulation (Reverse Process)</a:t>
            </a:r>
            <a:endParaRPr lang="en-US" sz="2000" dirty="0"/>
          </a:p>
        </p:txBody>
      </p:sp>
      <p:pic>
        <p:nvPicPr>
          <p:cNvPr id="3" name="Image 0" descr="/home/claude/figs_correct/fig1_9.png"/>
          <p:cNvPicPr>
            <a:picLocks noChangeAspect="1"/>
          </p:cNvPicPr>
          <p:nvPr/>
        </p:nvPicPr>
        <p:blipFill>
          <a:blip r:embed="rId3"/>
          <a:stretch>
            <a:fillRect/>
          </a:stretch>
        </p:blipFill>
        <p:spPr>
          <a:xfrm>
            <a:off x="5071164" y="640080"/>
            <a:ext cx="3798515" cy="2403075"/>
          </a:xfrm>
          <a:prstGeom prst="rect">
            <a:avLst/>
          </a:prstGeom>
        </p:spPr>
      </p:pic>
      <p:sp>
        <p:nvSpPr>
          <p:cNvPr id="4" name="Text 1"/>
          <p:cNvSpPr/>
          <p:nvPr/>
        </p:nvSpPr>
        <p:spPr>
          <a:xfrm>
            <a:off x="4754880" y="3071904"/>
            <a:ext cx="4114800" cy="228600"/>
          </a:xfrm>
          <a:prstGeom prst="rect">
            <a:avLst/>
          </a:prstGeom>
          <a:noFill/>
          <a:ln/>
        </p:spPr>
        <p:txBody>
          <a:bodyPr wrap="square" lIns="0" tIns="0" rIns="0" bIns="0" rtlCol="0" anchor="ctr"/>
          <a:lstStyle/>
          <a:p>
            <a:pPr marL="0" indent="0" algn="ctr">
              <a:buNone/>
            </a:pPr>
            <a:r>
              <a:rPr lang="en-US" sz="800" dirty="0">
                <a:solidFill>
                  <a:srgbClr val="8899AA"/>
                </a:solidFill>
                <a:latin typeface="Calibri" pitchFamily="34" charset="0"/>
                <a:ea typeface="Calibri" pitchFamily="34" charset="-122"/>
                <a:cs typeface="Calibri" pitchFamily="34" charset="-120"/>
              </a:rPr>
              <a:t>Figure 1-9. Encapsulation at each layer</a:t>
            </a:r>
            <a:endParaRPr lang="en-US" sz="800" dirty="0"/>
          </a:p>
        </p:txBody>
      </p:sp>
      <p:sp>
        <p:nvSpPr>
          <p:cNvPr id="5" name="Text 2"/>
          <p:cNvSpPr/>
          <p:nvPr/>
        </p:nvSpPr>
        <p:spPr>
          <a:xfrm>
            <a:off x="365760" y="640080"/>
            <a:ext cx="4206240" cy="320040"/>
          </a:xfrm>
          <a:prstGeom prst="rect">
            <a:avLst/>
          </a:prstGeom>
          <a:noFill/>
          <a:ln/>
        </p:spPr>
        <p:txBody>
          <a:bodyPr wrap="square" lIns="0" tIns="0" rIns="0" bIns="0" rtlCol="0" anchor="t"/>
          <a:lstStyle/>
          <a:p>
            <a:pPr marL="0" indent="0">
              <a:buNone/>
            </a:pPr>
            <a:r>
              <a:rPr lang="en-US" sz="1200" b="1" dirty="0">
                <a:solidFill>
                  <a:srgbClr val="FFFFFF"/>
                </a:solidFill>
              </a:rPr>
              <a:t>Vancouver Airport Example
</a:t>
            </a:r>
            <a:endParaRPr lang="en-US" sz="1200" dirty="0"/>
          </a:p>
        </p:txBody>
      </p:sp>
      <p:sp>
        <p:nvSpPr>
          <p:cNvPr id="6" name="Text 3"/>
          <p:cNvSpPr/>
          <p:nvPr/>
        </p:nvSpPr>
        <p:spPr>
          <a:xfrm>
            <a:off x="365760" y="1005840"/>
            <a:ext cx="4206240" cy="1828800"/>
          </a:xfrm>
          <a:prstGeom prst="rect">
            <a:avLst/>
          </a:prstGeom>
          <a:noFill/>
          <a:ln/>
        </p:spPr>
        <p:txBody>
          <a:bodyPr wrap="square" lIns="0" tIns="0" rIns="0" bIns="0" rtlCol="0" anchor="t"/>
          <a:lstStyle/>
          <a:p>
            <a:pPr marL="342900" indent="-342900">
              <a:buSzPct val="100000"/>
              <a:buChar char="•"/>
            </a:pPr>
            <a:r>
              <a:rPr lang="en-US" sz="1000" dirty="0">
                <a:solidFill>
                  <a:srgbClr val="E0E0E0"/>
                </a:solidFill>
                <a:latin typeface="Calibri" pitchFamily="34" charset="0"/>
                <a:ea typeface="Calibri" pitchFamily="34" charset="-122"/>
                <a:cs typeface="Calibri" pitchFamily="34" charset="-120"/>
              </a:rPr>
              <a:t>Air freight container opened (removed) - airplane's scope ended at that airport</a:t>
            </a:r>
            <a:endParaRPr lang="en-US" sz="1000" dirty="0"/>
          </a:p>
          <a:p>
            <a:pPr marL="342900" indent="-342900">
              <a:buSzPct val="100000"/>
              <a:buChar char="•"/>
            </a:pPr>
            <a:r>
              <a:rPr lang="en-US" sz="1000" dirty="0">
                <a:solidFill>
                  <a:srgbClr val="E0E0E0"/>
                </a:solidFill>
                <a:latin typeface="Calibri" pitchFamily="34" charset="0"/>
                <a:ea typeface="Calibri" pitchFamily="34" charset="-122"/>
                <a:cs typeface="Calibri" pitchFamily="34" charset="-120"/>
              </a:rPr>
              <a:t>Postal worker takes mail pouches to post office</a:t>
            </a:r>
            <a:endParaRPr lang="en-US" sz="1000" dirty="0"/>
          </a:p>
          <a:p>
            <a:pPr marL="342900" indent="-342900">
              <a:buSzPct val="100000"/>
              <a:buChar char="•"/>
            </a:pPr>
            <a:r>
              <a:rPr lang="en-US" sz="1000" dirty="0">
                <a:solidFill>
                  <a:srgbClr val="E0E0E0"/>
                </a:solidFill>
                <a:latin typeface="Calibri" pitchFamily="34" charset="0"/>
                <a:ea typeface="Calibri" pitchFamily="34" charset="-122"/>
                <a:cs typeface="Calibri" pitchFamily="34" charset="-120"/>
              </a:rPr>
              <a:t>Pouches opened, letters retrieved - pouch needed only up to post office</a:t>
            </a:r>
            <a:endParaRPr lang="en-US" sz="1000" dirty="0"/>
          </a:p>
          <a:p>
            <a:pPr marL="342900" indent="-342900">
              <a:buSzPct val="100000"/>
              <a:buChar char="•"/>
            </a:pPr>
            <a:r>
              <a:rPr lang="en-US" sz="1000" dirty="0">
                <a:solidFill>
                  <a:srgbClr val="E0E0E0"/>
                </a:solidFill>
                <a:latin typeface="Calibri" pitchFamily="34" charset="0"/>
                <a:ea typeface="Calibri" pitchFamily="34" charset="-122"/>
                <a:cs typeface="Calibri" pitchFamily="34" charset="-120"/>
              </a:rPr>
              <a:t>Mail carriers deliver letters, envelope torn open → friend reads letter</a:t>
            </a:r>
            <a:endParaRPr lang="en-US" sz="1000" dirty="0"/>
          </a:p>
          <a:p>
            <a:pPr marL="342900" indent="-342900">
              <a:buSzPct val="100000"/>
              <a:buChar char="•"/>
            </a:pPr>
            <a:r>
              <a:rPr lang="en-US" sz="1000" dirty="0">
                <a:solidFill>
                  <a:srgbClr val="E0E0E0"/>
                </a:solidFill>
                <a:latin typeface="Calibri" pitchFamily="34" charset="0"/>
                <a:ea typeface="Calibri" pitchFamily="34" charset="-122"/>
                <a:cs typeface="Calibri" pitchFamily="34" charset="-120"/>
              </a:rPr>
              <a:t>Key: each packaging layer removed once its delivery segment ends</a:t>
            </a:r>
            <a:endParaRPr lang="en-US" sz="1000" dirty="0"/>
          </a:p>
        </p:txBody>
      </p:sp>
      <p:sp>
        <p:nvSpPr>
          <p:cNvPr id="7" name="Text 4"/>
          <p:cNvSpPr/>
          <p:nvPr/>
        </p:nvSpPr>
        <p:spPr>
          <a:xfrm>
            <a:off x="365760" y="3155784"/>
            <a:ext cx="4612640" cy="320040"/>
          </a:xfrm>
          <a:prstGeom prst="rect">
            <a:avLst/>
          </a:prstGeom>
          <a:noFill/>
          <a:ln/>
        </p:spPr>
        <p:txBody>
          <a:bodyPr wrap="square" lIns="0" tIns="0" rIns="0" bIns="0" rtlCol="0" anchor="t"/>
          <a:lstStyle/>
          <a:p>
            <a:pPr marL="0" indent="0">
              <a:buNone/>
            </a:pPr>
            <a:r>
              <a:rPr lang="en-US" sz="1200" b="1" dirty="0">
                <a:solidFill>
                  <a:srgbClr val="FFFFFF"/>
                </a:solidFill>
              </a:rPr>
              <a:t>Protocol Decapsulation
</a:t>
            </a:r>
            <a:endParaRPr lang="en-US" sz="1200" dirty="0"/>
          </a:p>
        </p:txBody>
      </p:sp>
      <p:sp>
        <p:nvSpPr>
          <p:cNvPr id="8" name="Text 5"/>
          <p:cNvSpPr/>
          <p:nvPr/>
        </p:nvSpPr>
        <p:spPr>
          <a:xfrm>
            <a:off x="365760" y="3475824"/>
            <a:ext cx="8412480" cy="1091758"/>
          </a:xfrm>
          <a:prstGeom prst="rect">
            <a:avLst/>
          </a:prstGeom>
          <a:noFill/>
          <a:ln/>
        </p:spPr>
        <p:txBody>
          <a:bodyPr wrap="square" lIns="0" tIns="0" rIns="0" bIns="0" rtlCol="0" anchor="t"/>
          <a:lstStyle/>
          <a:p>
            <a:pPr marL="342900" indent="-342900">
              <a:buSzPct val="100000"/>
              <a:buChar char="•"/>
            </a:pPr>
            <a:r>
              <a:rPr lang="en-US" sz="1000" dirty="0">
                <a:solidFill>
                  <a:srgbClr val="E0E0E0"/>
                </a:solidFill>
                <a:latin typeface="Calibri" pitchFamily="34" charset="0"/>
                <a:ea typeface="Calibri" pitchFamily="34" charset="-122"/>
                <a:cs typeface="Calibri" pitchFamily="34" charset="-120"/>
              </a:rPr>
              <a:t>Data link header: stripped after crossing one link (like wheel units removed on Trans-Siberian Railway). New header attached for next link. If 30 hops, this removal/reattachment occurs 30 times.</a:t>
            </a:r>
            <a:endParaRPr lang="en-US" sz="1000" dirty="0"/>
          </a:p>
          <a:p>
            <a:pPr marL="342900" indent="-342900">
              <a:buSzPct val="100000"/>
              <a:buChar char="•"/>
            </a:pPr>
            <a:r>
              <a:rPr lang="en-US" sz="1000" dirty="0">
                <a:solidFill>
                  <a:srgbClr val="E0E0E0"/>
                </a:solidFill>
                <a:latin typeface="Calibri" pitchFamily="34" charset="0"/>
                <a:ea typeface="Calibri" pitchFamily="34" charset="-122"/>
                <a:cs typeface="Calibri" pitchFamily="34" charset="-120"/>
              </a:rPr>
              <a:t>IP header: NOT removed while traversing Internet interior. Removed only at destination computer (network layer scope = source to destination).</a:t>
            </a:r>
            <a:endParaRPr lang="en-US" sz="1000" dirty="0"/>
          </a:p>
          <a:p>
            <a:pPr marL="342900" indent="-342900">
              <a:buSzPct val="100000"/>
              <a:buChar char="•"/>
            </a:pPr>
            <a:r>
              <a:rPr lang="en-US" sz="1000" dirty="0">
                <a:solidFill>
                  <a:srgbClr val="E0E0E0"/>
                </a:solidFill>
                <a:latin typeface="Calibri" pitchFamily="34" charset="0"/>
                <a:ea typeface="Calibri" pitchFamily="34" charset="-122"/>
                <a:cs typeface="Calibri" pitchFamily="34" charset="-120"/>
              </a:rPr>
              <a:t>Transport header: removed after delivery to correct process. Application message extracted.</a:t>
            </a:r>
            <a:endParaRPr lang="en-US" sz="1000" dirty="0"/>
          </a:p>
          <a:p>
            <a:pPr marL="342900" indent="-342900">
              <a:buSzPct val="100000"/>
              <a:buChar char="•"/>
            </a:pPr>
            <a:r>
              <a:rPr lang="en-US" sz="1000" dirty="0">
                <a:solidFill>
                  <a:srgbClr val="E0E0E0"/>
                </a:solidFill>
                <a:latin typeface="Calibri" pitchFamily="34" charset="0"/>
                <a:ea typeface="Calibri" pitchFamily="34" charset="-122"/>
                <a:cs typeface="Calibri" pitchFamily="34" charset="-120"/>
              </a:rPr>
              <a:t>Application header: removed, pure application data delivered to the application.</a:t>
            </a:r>
            <a:endParaRPr lang="en-US" sz="1000" dirty="0"/>
          </a:p>
          <a:p>
            <a:pPr marL="342900" indent="-342900">
              <a:buSzPct val="100000"/>
              <a:buChar char="•"/>
            </a:pPr>
            <a:r>
              <a:rPr lang="en-US" sz="1000" dirty="0">
                <a:solidFill>
                  <a:srgbClr val="E0E0E0"/>
                </a:solidFill>
                <a:latin typeface="Calibri" pitchFamily="34" charset="0"/>
                <a:ea typeface="Calibri" pitchFamily="34" charset="-122"/>
                <a:cs typeface="Calibri" pitchFamily="34" charset="-120"/>
              </a:rPr>
              <a:t>This successive stripping = decapsulation. Figure 1-9 shows headers added going down, stripped going up.</a:t>
            </a:r>
            <a:endParaRPr lang="en-US" sz="10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0D1B2A"/>
        </a:solidFill>
        <a:effectLst/>
      </p:bgPr>
    </p:bg>
    <p:spTree>
      <p:nvGrpSpPr>
        <p:cNvPr id="1" name=""/>
        <p:cNvGrpSpPr/>
        <p:nvPr/>
      </p:nvGrpSpPr>
      <p:grpSpPr>
        <a:xfrm>
          <a:off x="0" y="0"/>
          <a:ext cx="0" cy="0"/>
          <a:chOff x="0" y="0"/>
          <a:chExt cx="0" cy="0"/>
        </a:xfrm>
      </p:grpSpPr>
      <p:sp>
        <p:nvSpPr>
          <p:cNvPr id="2" name="Text 0"/>
          <p:cNvSpPr/>
          <p:nvPr/>
        </p:nvSpPr>
        <p:spPr>
          <a:xfrm>
            <a:off x="365760" y="182880"/>
            <a:ext cx="8412480" cy="411480"/>
          </a:xfrm>
          <a:prstGeom prst="rect">
            <a:avLst/>
          </a:prstGeom>
          <a:noFill/>
          <a:ln/>
        </p:spPr>
        <p:txBody>
          <a:bodyPr wrap="square" lIns="0" tIns="0" rIns="0" bIns="0" rtlCol="0" anchor="ctr"/>
          <a:lstStyle/>
          <a:p>
            <a:pPr marL="0" indent="0">
              <a:buNone/>
            </a:pPr>
            <a:r>
              <a:rPr lang="en-US" sz="2000" b="1" dirty="0">
                <a:solidFill>
                  <a:srgbClr val="00B4D8"/>
                </a:solidFill>
                <a:latin typeface="Trebuchet MS" pitchFamily="34" charset="0"/>
                <a:ea typeface="Trebuchet MS" pitchFamily="34" charset="-122"/>
                <a:cs typeface="Trebuchet MS" pitchFamily="34" charset="-120"/>
              </a:rPr>
              <a:t>1.5  Multiplexing and Demultiplexing</a:t>
            </a:r>
            <a:endParaRPr lang="en-US" sz="2000" dirty="0"/>
          </a:p>
        </p:txBody>
      </p:sp>
      <p:sp>
        <p:nvSpPr>
          <p:cNvPr id="3" name="Text 1"/>
          <p:cNvSpPr/>
          <p:nvPr/>
        </p:nvSpPr>
        <p:spPr>
          <a:xfrm>
            <a:off x="365760" y="685800"/>
            <a:ext cx="8412480" cy="2286000"/>
          </a:xfrm>
          <a:prstGeom prst="rect">
            <a:avLst/>
          </a:prstGeom>
          <a:noFill/>
          <a:ln/>
        </p:spPr>
        <p:txBody>
          <a:bodyPr wrap="square" lIns="0" tIns="0" rIns="0" bIns="0" rtlCol="0" anchor="t"/>
          <a:lstStyle/>
          <a:p>
            <a:pPr marL="0" indent="0">
              <a:buNone/>
            </a:pPr>
            <a:r>
              <a:rPr lang="en-US" sz="1200" b="1" dirty="0">
                <a:solidFill>
                  <a:srgbClr val="FFFFFF"/>
                </a:solidFill>
              </a:rPr>
              <a:t>The Hourglass Problem
</a:t>
            </a:r>
            <a:endParaRPr lang="en-US" sz="1200" dirty="0"/>
          </a:p>
          <a:p>
            <a:pPr marL="0" indent="0">
              <a:buNone/>
            </a:pPr>
            <a:r>
              <a:rPr lang="en-US" sz="1050" dirty="0">
                <a:solidFill>
                  <a:srgbClr val="E0E0E0"/>
                </a:solidFill>
              </a:rPr>
              <a:t>IP is the ONLY network layer protocol → every path passes through IP. But other layers have MULTIPLE protocols. During decapsulation, how does the receiver know which upper-layer protocol to deliver to?
</a:t>
            </a:r>
            <a:endParaRPr lang="en-US" sz="1200" dirty="0"/>
          </a:p>
          <a:p>
            <a:pPr marL="0" indent="0">
              <a:buNone/>
            </a:pPr>
            <a:r>
              <a:rPr lang="en-US" sz="1200" b="1" dirty="0">
                <a:solidFill>
                  <a:srgbClr val="00B4D8"/>
                </a:solidFill>
              </a:rPr>
              <a:t>Answer: identifier fields in headers
</a:t>
            </a:r>
            <a:endParaRPr lang="en-US" sz="1200" dirty="0"/>
          </a:p>
          <a:p>
            <a:pPr marL="0" indent="0">
              <a:buNone/>
            </a:pPr>
            <a:r>
              <a:rPr lang="en-US" sz="1050" dirty="0">
                <a:solidFill>
                  <a:srgbClr val="E0E0E0"/>
                </a:solidFill>
              </a:rPr>
              <a:t>Example: Transport layer has TCP, UDP, SCTP. When IP datagram is decapsulated, which transport protocol gets the payload? The sending side's TCP wrote "TCP" in the IP header's Protocol field. Receiving IP reads this field and hands payload to TCP (not UDP or SCTP). The payload itself does NOT say who sent it.
</a:t>
            </a:r>
            <a:endParaRPr lang="en-US" sz="1200" dirty="0"/>
          </a:p>
        </p:txBody>
      </p:sp>
      <p:graphicFrame>
        <p:nvGraphicFramePr>
          <p:cNvPr id="21" name="Table 0"/>
          <p:cNvGraphicFramePr>
            <a:graphicFrameLocks noGrp="1"/>
          </p:cNvGraphicFramePr>
          <p:nvPr>
            <p:extLst>
              <p:ext uri="{D42A27DB-BD31-4B8C-83A1-F6EECF244321}">
                <p14:modId xmlns:p14="http://schemas.microsoft.com/office/powerpoint/2010/main" val="1579011935"/>
              </p:ext>
            </p:extLst>
          </p:nvPr>
        </p:nvGraphicFramePr>
        <p:xfrm>
          <a:off x="365760" y="3017520"/>
          <a:ext cx="8412480" cy="1645920"/>
        </p:xfrm>
        <a:graphic>
          <a:graphicData uri="http://schemas.openxmlformats.org/drawingml/2006/table">
            <a:tbl>
              <a:tblPr/>
              <a:tblGrid>
                <a:gridCol w="1097280"/>
                <a:gridCol w="1371600"/>
                <a:gridCol w="5943600"/>
              </a:tblGrid>
              <a:tr h="274320">
                <a:tc>
                  <a:txBody>
                    <a:bodyPr/>
                    <a:lstStyle/>
                    <a:p>
                      <a:pPr marL="0" indent="0">
                        <a:buNone/>
                      </a:pPr>
                      <a:r>
                        <a:rPr lang="en-US" sz="1000" b="1" dirty="0">
                          <a:solidFill>
                            <a:srgbClr val="FFFFFF"/>
                          </a:solidFill>
                          <a:latin typeface="Trebuchet MS" pitchFamily="34" charset="0"/>
                          <a:ea typeface="Trebuchet MS" pitchFamily="34" charset="-122"/>
                          <a:cs typeface="Trebuchet MS" pitchFamily="34" charset="-120"/>
                        </a:rPr>
                        <a:t>Layer</a:t>
                      </a:r>
                      <a:endParaRPr lang="en-US" sz="1000" dirty="0">
                        <a:latin typeface="Trebuchet MS" charset="0"/>
                        <a:ea typeface="Trebuchet MS" charset="0"/>
                        <a:cs typeface="Trebuchet MS" charset="0"/>
                      </a:endParaRPr>
                    </a:p>
                  </a:txBody>
                  <a:tcPr>
                    <a:lnL w="6350" cap="flat" cmpd="sng" algn="ctr">
                      <a:solidFill>
                        <a:srgbClr val="2A4060"/>
                      </a:solidFill>
                      <a:prstDash val="solid"/>
                      <a:round/>
                      <a:headEnd type="none" w="med" len="med"/>
                      <a:tailEnd type="none" w="med" len="med"/>
                    </a:lnL>
                    <a:lnR w="6350" cap="flat" cmpd="sng" algn="ctr">
                      <a:solidFill>
                        <a:srgbClr val="2A4060"/>
                      </a:solidFill>
                      <a:prstDash val="solid"/>
                      <a:round/>
                      <a:headEnd type="none" w="med" len="med"/>
                      <a:tailEnd type="none" w="med" len="med"/>
                    </a:lnR>
                    <a:lnT w="6350" cap="flat" cmpd="sng" algn="ctr">
                      <a:solidFill>
                        <a:srgbClr val="2A4060"/>
                      </a:solidFill>
                      <a:prstDash val="solid"/>
                      <a:round/>
                      <a:headEnd type="none" w="med" len="med"/>
                      <a:tailEnd type="none" w="med" len="med"/>
                    </a:lnT>
                    <a:lnB w="6350" cap="flat" cmpd="sng" algn="ctr">
                      <a:solidFill>
                        <a:srgbClr val="2A4060"/>
                      </a:solidFill>
                      <a:prstDash val="solid"/>
                      <a:round/>
                      <a:headEnd type="none" w="med" len="med"/>
                      <a:tailEnd type="none" w="med" len="med"/>
                    </a:lnB>
                    <a:solidFill>
                      <a:srgbClr val="0077B6"/>
                    </a:solidFill>
                  </a:tcPr>
                </a:tc>
                <a:tc>
                  <a:txBody>
                    <a:bodyPr/>
                    <a:lstStyle/>
                    <a:p>
                      <a:pPr marL="0" indent="0">
                        <a:buNone/>
                      </a:pPr>
                      <a:r>
                        <a:rPr lang="en-US" sz="1000" b="1" dirty="0">
                          <a:solidFill>
                            <a:srgbClr val="FFFFFF"/>
                          </a:solidFill>
                          <a:latin typeface="Trebuchet MS" pitchFamily="34" charset="0"/>
                          <a:ea typeface="Trebuchet MS" pitchFamily="34" charset="-122"/>
                          <a:cs typeface="Trebuchet MS" pitchFamily="34" charset="-120"/>
                        </a:rPr>
                        <a:t>Mux/Demux Field</a:t>
                      </a:r>
                      <a:endParaRPr lang="en-US" sz="1000" dirty="0">
                        <a:latin typeface="Trebuchet MS" charset="0"/>
                        <a:ea typeface="Trebuchet MS" charset="0"/>
                        <a:cs typeface="Trebuchet MS" charset="0"/>
                      </a:endParaRPr>
                    </a:p>
                  </a:txBody>
                  <a:tcPr>
                    <a:lnL w="6350" cap="flat" cmpd="sng" algn="ctr">
                      <a:solidFill>
                        <a:srgbClr val="2A4060"/>
                      </a:solidFill>
                      <a:prstDash val="solid"/>
                      <a:round/>
                      <a:headEnd type="none" w="med" len="med"/>
                      <a:tailEnd type="none" w="med" len="med"/>
                    </a:lnL>
                    <a:lnR w="6350" cap="flat" cmpd="sng" algn="ctr">
                      <a:solidFill>
                        <a:srgbClr val="2A4060"/>
                      </a:solidFill>
                      <a:prstDash val="solid"/>
                      <a:round/>
                      <a:headEnd type="none" w="med" len="med"/>
                      <a:tailEnd type="none" w="med" len="med"/>
                    </a:lnR>
                    <a:lnT w="6350" cap="flat" cmpd="sng" algn="ctr">
                      <a:solidFill>
                        <a:srgbClr val="2A4060"/>
                      </a:solidFill>
                      <a:prstDash val="solid"/>
                      <a:round/>
                      <a:headEnd type="none" w="med" len="med"/>
                      <a:tailEnd type="none" w="med" len="med"/>
                    </a:lnT>
                    <a:lnB w="6350" cap="flat" cmpd="sng" algn="ctr">
                      <a:solidFill>
                        <a:srgbClr val="2A4060"/>
                      </a:solidFill>
                      <a:prstDash val="solid"/>
                      <a:round/>
                      <a:headEnd type="none" w="med" len="med"/>
                      <a:tailEnd type="none" w="med" len="med"/>
                    </a:lnB>
                    <a:solidFill>
                      <a:srgbClr val="0077B6"/>
                    </a:solidFill>
                  </a:tcPr>
                </a:tc>
                <a:tc>
                  <a:txBody>
                    <a:bodyPr/>
                    <a:lstStyle/>
                    <a:p>
                      <a:pPr marL="0" indent="0">
                        <a:buNone/>
                      </a:pPr>
                      <a:r>
                        <a:rPr lang="en-US" sz="1000" b="1" dirty="0">
                          <a:solidFill>
                            <a:srgbClr val="FFFFFF"/>
                          </a:solidFill>
                          <a:latin typeface="Trebuchet MS" pitchFamily="34" charset="0"/>
                          <a:ea typeface="Trebuchet MS" pitchFamily="34" charset="-122"/>
                          <a:cs typeface="Trebuchet MS" pitchFamily="34" charset="-120"/>
                        </a:rPr>
                        <a:t>How It Works</a:t>
                      </a:r>
                      <a:endParaRPr lang="en-US" sz="1000" dirty="0">
                        <a:latin typeface="Trebuchet MS" charset="0"/>
                        <a:ea typeface="Trebuchet MS" charset="0"/>
                        <a:cs typeface="Trebuchet MS" charset="0"/>
                      </a:endParaRPr>
                    </a:p>
                  </a:txBody>
                  <a:tcPr>
                    <a:lnL w="6350" cap="flat" cmpd="sng" algn="ctr">
                      <a:solidFill>
                        <a:srgbClr val="2A4060"/>
                      </a:solidFill>
                      <a:prstDash val="solid"/>
                      <a:round/>
                      <a:headEnd type="none" w="med" len="med"/>
                      <a:tailEnd type="none" w="med" len="med"/>
                    </a:lnL>
                    <a:lnR w="6350" cap="flat" cmpd="sng" algn="ctr">
                      <a:solidFill>
                        <a:srgbClr val="2A4060"/>
                      </a:solidFill>
                      <a:prstDash val="solid"/>
                      <a:round/>
                      <a:headEnd type="none" w="med" len="med"/>
                      <a:tailEnd type="none" w="med" len="med"/>
                    </a:lnR>
                    <a:lnT w="6350" cap="flat" cmpd="sng" algn="ctr">
                      <a:solidFill>
                        <a:srgbClr val="2A4060"/>
                      </a:solidFill>
                      <a:prstDash val="solid"/>
                      <a:round/>
                      <a:headEnd type="none" w="med" len="med"/>
                      <a:tailEnd type="none" w="med" len="med"/>
                    </a:lnT>
                    <a:lnB w="6350" cap="flat" cmpd="sng" algn="ctr">
                      <a:solidFill>
                        <a:srgbClr val="2A4060"/>
                      </a:solidFill>
                      <a:prstDash val="solid"/>
                      <a:round/>
                      <a:headEnd type="none" w="med" len="med"/>
                      <a:tailEnd type="none" w="med" len="med"/>
                    </a:lnB>
                    <a:solidFill>
                      <a:srgbClr val="0077B6"/>
                    </a:solidFill>
                  </a:tcPr>
                </a:tc>
              </a:tr>
              <a:tr h="457200">
                <a:tc>
                  <a:txBody>
                    <a:bodyPr/>
                    <a:lstStyle/>
                    <a:p>
                      <a:pPr marL="0" indent="0">
                        <a:buNone/>
                      </a:pPr>
                      <a:r>
                        <a:rPr lang="en-US" sz="1000" dirty="0">
                          <a:solidFill>
                            <a:srgbClr val="E0E0E0"/>
                          </a:solidFill>
                          <a:latin typeface="Calibri" pitchFamily="34" charset="0"/>
                          <a:ea typeface="Calibri" pitchFamily="34" charset="-122"/>
                          <a:cs typeface="Calibri" pitchFamily="34" charset="-120"/>
                        </a:rPr>
                        <a:t>Data Link</a:t>
                      </a:r>
                      <a:endParaRPr lang="en-US" sz="1000" dirty="0">
                        <a:latin typeface="Calibri" charset="0"/>
                        <a:ea typeface="Calibri" charset="0"/>
                        <a:cs typeface="Calibri" charset="0"/>
                      </a:endParaRPr>
                    </a:p>
                  </a:txBody>
                  <a:tcPr>
                    <a:lnL w="6350" cap="flat" cmpd="sng" algn="ctr">
                      <a:solidFill>
                        <a:srgbClr val="2A4060"/>
                      </a:solidFill>
                      <a:prstDash val="solid"/>
                      <a:round/>
                      <a:headEnd type="none" w="med" len="med"/>
                      <a:tailEnd type="none" w="med" len="med"/>
                    </a:lnL>
                    <a:lnR w="6350" cap="flat" cmpd="sng" algn="ctr">
                      <a:solidFill>
                        <a:srgbClr val="2A4060"/>
                      </a:solidFill>
                      <a:prstDash val="solid"/>
                      <a:round/>
                      <a:headEnd type="none" w="med" len="med"/>
                      <a:tailEnd type="none" w="med" len="med"/>
                    </a:lnR>
                    <a:lnT w="6350" cap="flat" cmpd="sng" algn="ctr">
                      <a:solidFill>
                        <a:srgbClr val="2A4060"/>
                      </a:solidFill>
                      <a:prstDash val="solid"/>
                      <a:round/>
                      <a:headEnd type="none" w="med" len="med"/>
                      <a:tailEnd type="none" w="med" len="med"/>
                    </a:lnT>
                    <a:lnB w="6350" cap="flat" cmpd="sng" algn="ctr">
                      <a:solidFill>
                        <a:srgbClr val="2A4060"/>
                      </a:solidFill>
                      <a:prstDash val="solid"/>
                      <a:round/>
                      <a:headEnd type="none" w="med" len="med"/>
                      <a:tailEnd type="none" w="med" len="med"/>
                    </a:lnB>
                    <a:solidFill>
                      <a:srgbClr val="162636"/>
                    </a:solidFill>
                  </a:tcPr>
                </a:tc>
                <a:tc>
                  <a:txBody>
                    <a:bodyPr/>
                    <a:lstStyle/>
                    <a:p>
                      <a:pPr marL="0" indent="0">
                        <a:buNone/>
                      </a:pPr>
                      <a:r>
                        <a:rPr lang="en-US" sz="1000" b="1" dirty="0">
                          <a:solidFill>
                            <a:srgbClr val="E0E0E0"/>
                          </a:solidFill>
                          <a:latin typeface="Calibri" pitchFamily="34" charset="0"/>
                          <a:ea typeface="Calibri" pitchFamily="34" charset="-122"/>
                          <a:cs typeface="Calibri" pitchFamily="34" charset="-120"/>
                        </a:rPr>
                        <a:t>Ethertype</a:t>
                      </a:r>
                      <a:endParaRPr lang="en-US" sz="1000" dirty="0">
                        <a:latin typeface="Calibri" charset="0"/>
                        <a:ea typeface="Calibri" charset="0"/>
                        <a:cs typeface="Calibri" charset="0"/>
                      </a:endParaRPr>
                    </a:p>
                  </a:txBody>
                  <a:tcPr>
                    <a:lnL w="6350" cap="flat" cmpd="sng" algn="ctr">
                      <a:solidFill>
                        <a:srgbClr val="2A4060"/>
                      </a:solidFill>
                      <a:prstDash val="solid"/>
                      <a:round/>
                      <a:headEnd type="none" w="med" len="med"/>
                      <a:tailEnd type="none" w="med" len="med"/>
                    </a:lnL>
                    <a:lnR w="6350" cap="flat" cmpd="sng" algn="ctr">
                      <a:solidFill>
                        <a:srgbClr val="2A4060"/>
                      </a:solidFill>
                      <a:prstDash val="solid"/>
                      <a:round/>
                      <a:headEnd type="none" w="med" len="med"/>
                      <a:tailEnd type="none" w="med" len="med"/>
                    </a:lnR>
                    <a:lnT w="6350" cap="flat" cmpd="sng" algn="ctr">
                      <a:solidFill>
                        <a:srgbClr val="2A4060"/>
                      </a:solidFill>
                      <a:prstDash val="solid"/>
                      <a:round/>
                      <a:headEnd type="none" w="med" len="med"/>
                      <a:tailEnd type="none" w="med" len="med"/>
                    </a:lnT>
                    <a:lnB w="6350" cap="flat" cmpd="sng" algn="ctr">
                      <a:solidFill>
                        <a:srgbClr val="2A4060"/>
                      </a:solidFill>
                      <a:prstDash val="solid"/>
                      <a:round/>
                      <a:headEnd type="none" w="med" len="med"/>
                      <a:tailEnd type="none" w="med" len="med"/>
                    </a:lnB>
                    <a:solidFill>
                      <a:srgbClr val="162636"/>
                    </a:solidFill>
                  </a:tcPr>
                </a:tc>
                <a:tc>
                  <a:txBody>
                    <a:bodyPr/>
                    <a:lstStyle/>
                    <a:p>
                      <a:pPr marL="0" indent="0">
                        <a:buNone/>
                      </a:pPr>
                      <a:r>
                        <a:rPr lang="en-US" sz="950" dirty="0">
                          <a:solidFill>
                            <a:srgbClr val="E0E0E0"/>
                          </a:solidFill>
                          <a:latin typeface="Calibri" pitchFamily="34" charset="0"/>
                          <a:ea typeface="Calibri" pitchFamily="34" charset="-122"/>
                          <a:cs typeface="Calibri" pitchFamily="34" charset="-120"/>
                        </a:rPr>
                        <a:t>Ethernet frames have Ethertype field. If IP filled payload, IP writes its identity. Driver checks Ethertype → delivers to IP (not ARP, etc.)</a:t>
                      </a:r>
                      <a:endParaRPr lang="en-US" sz="950" dirty="0">
                        <a:latin typeface="Calibri" charset="0"/>
                        <a:ea typeface="Calibri" charset="0"/>
                        <a:cs typeface="Calibri" charset="0"/>
                      </a:endParaRPr>
                    </a:p>
                  </a:txBody>
                  <a:tcPr>
                    <a:lnL w="6350" cap="flat" cmpd="sng" algn="ctr">
                      <a:solidFill>
                        <a:srgbClr val="2A4060"/>
                      </a:solidFill>
                      <a:prstDash val="solid"/>
                      <a:round/>
                      <a:headEnd type="none" w="med" len="med"/>
                      <a:tailEnd type="none" w="med" len="med"/>
                    </a:lnL>
                    <a:lnR w="6350" cap="flat" cmpd="sng" algn="ctr">
                      <a:solidFill>
                        <a:srgbClr val="2A4060"/>
                      </a:solidFill>
                      <a:prstDash val="solid"/>
                      <a:round/>
                      <a:headEnd type="none" w="med" len="med"/>
                      <a:tailEnd type="none" w="med" len="med"/>
                    </a:lnR>
                    <a:lnT w="6350" cap="flat" cmpd="sng" algn="ctr">
                      <a:solidFill>
                        <a:srgbClr val="2A4060"/>
                      </a:solidFill>
                      <a:prstDash val="solid"/>
                      <a:round/>
                      <a:headEnd type="none" w="med" len="med"/>
                      <a:tailEnd type="none" w="med" len="med"/>
                    </a:lnT>
                    <a:lnB w="6350" cap="flat" cmpd="sng" algn="ctr">
                      <a:solidFill>
                        <a:srgbClr val="2A4060"/>
                      </a:solidFill>
                      <a:prstDash val="solid"/>
                      <a:round/>
                      <a:headEnd type="none" w="med" len="med"/>
                      <a:tailEnd type="none" w="med" len="med"/>
                    </a:lnB>
                    <a:solidFill>
                      <a:srgbClr val="162636"/>
                    </a:solidFill>
                  </a:tcPr>
                </a:tc>
              </a:tr>
              <a:tr h="457200">
                <a:tc>
                  <a:txBody>
                    <a:bodyPr/>
                    <a:lstStyle/>
                    <a:p>
                      <a:pPr marL="0" indent="0">
                        <a:buNone/>
                      </a:pPr>
                      <a:r>
                        <a:rPr lang="en-US" sz="1000" dirty="0">
                          <a:solidFill>
                            <a:srgbClr val="E0E0E0"/>
                          </a:solidFill>
                          <a:latin typeface="Calibri" pitchFamily="34" charset="0"/>
                          <a:ea typeface="Calibri" pitchFamily="34" charset="-122"/>
                          <a:cs typeface="Calibri" pitchFamily="34" charset="-120"/>
                        </a:rPr>
                        <a:t>Network (IP)</a:t>
                      </a:r>
                      <a:endParaRPr lang="en-US" sz="1000" dirty="0">
                        <a:latin typeface="Calibri" charset="0"/>
                        <a:ea typeface="Calibri" charset="0"/>
                        <a:cs typeface="Calibri" charset="0"/>
                      </a:endParaRPr>
                    </a:p>
                  </a:txBody>
                  <a:tcPr>
                    <a:lnL w="6350" cap="flat" cmpd="sng" algn="ctr">
                      <a:solidFill>
                        <a:srgbClr val="2A4060"/>
                      </a:solidFill>
                      <a:prstDash val="solid"/>
                      <a:round/>
                      <a:headEnd type="none" w="med" len="med"/>
                      <a:tailEnd type="none" w="med" len="med"/>
                    </a:lnL>
                    <a:lnR w="6350" cap="flat" cmpd="sng" algn="ctr">
                      <a:solidFill>
                        <a:srgbClr val="2A4060"/>
                      </a:solidFill>
                      <a:prstDash val="solid"/>
                      <a:round/>
                      <a:headEnd type="none" w="med" len="med"/>
                      <a:tailEnd type="none" w="med" len="med"/>
                    </a:lnR>
                    <a:lnT w="6350" cap="flat" cmpd="sng" algn="ctr">
                      <a:solidFill>
                        <a:srgbClr val="2A4060"/>
                      </a:solidFill>
                      <a:prstDash val="solid"/>
                      <a:round/>
                      <a:headEnd type="none" w="med" len="med"/>
                      <a:tailEnd type="none" w="med" len="med"/>
                    </a:lnT>
                    <a:lnB w="6350" cap="flat" cmpd="sng" algn="ctr">
                      <a:solidFill>
                        <a:srgbClr val="2A4060"/>
                      </a:solidFill>
                      <a:prstDash val="solid"/>
                      <a:round/>
                      <a:headEnd type="none" w="med" len="med"/>
                      <a:tailEnd type="none" w="med" len="med"/>
                    </a:lnB>
                    <a:solidFill>
                      <a:srgbClr val="162636"/>
                    </a:solidFill>
                  </a:tcPr>
                </a:tc>
                <a:tc>
                  <a:txBody>
                    <a:bodyPr/>
                    <a:lstStyle/>
                    <a:p>
                      <a:pPr marL="0" indent="0">
                        <a:buNone/>
                      </a:pPr>
                      <a:r>
                        <a:rPr lang="en-US" sz="1000" b="1" dirty="0">
                          <a:solidFill>
                            <a:srgbClr val="E0E0E0"/>
                          </a:solidFill>
                          <a:latin typeface="Calibri" pitchFamily="34" charset="0"/>
                          <a:ea typeface="Calibri" pitchFamily="34" charset="-122"/>
                          <a:cs typeface="Calibri" pitchFamily="34" charset="-120"/>
                        </a:rPr>
                        <a:t>Protocol field</a:t>
                      </a:r>
                      <a:endParaRPr lang="en-US" sz="1000" dirty="0">
                        <a:latin typeface="Calibri" charset="0"/>
                        <a:ea typeface="Calibri" charset="0"/>
                        <a:cs typeface="Calibri" charset="0"/>
                      </a:endParaRPr>
                    </a:p>
                  </a:txBody>
                  <a:tcPr>
                    <a:lnL w="6350" cap="flat" cmpd="sng" algn="ctr">
                      <a:solidFill>
                        <a:srgbClr val="2A4060"/>
                      </a:solidFill>
                      <a:prstDash val="solid"/>
                      <a:round/>
                      <a:headEnd type="none" w="med" len="med"/>
                      <a:tailEnd type="none" w="med" len="med"/>
                    </a:lnL>
                    <a:lnR w="6350" cap="flat" cmpd="sng" algn="ctr">
                      <a:solidFill>
                        <a:srgbClr val="2A4060"/>
                      </a:solidFill>
                      <a:prstDash val="solid"/>
                      <a:round/>
                      <a:headEnd type="none" w="med" len="med"/>
                      <a:tailEnd type="none" w="med" len="med"/>
                    </a:lnR>
                    <a:lnT w="6350" cap="flat" cmpd="sng" algn="ctr">
                      <a:solidFill>
                        <a:srgbClr val="2A4060"/>
                      </a:solidFill>
                      <a:prstDash val="solid"/>
                      <a:round/>
                      <a:headEnd type="none" w="med" len="med"/>
                      <a:tailEnd type="none" w="med" len="med"/>
                    </a:lnT>
                    <a:lnB w="6350" cap="flat" cmpd="sng" algn="ctr">
                      <a:solidFill>
                        <a:srgbClr val="2A4060"/>
                      </a:solidFill>
                      <a:prstDash val="solid"/>
                      <a:round/>
                      <a:headEnd type="none" w="med" len="med"/>
                      <a:tailEnd type="none" w="med" len="med"/>
                    </a:lnB>
                    <a:solidFill>
                      <a:srgbClr val="162636"/>
                    </a:solidFill>
                  </a:tcPr>
                </a:tc>
                <a:tc>
                  <a:txBody>
                    <a:bodyPr/>
                    <a:lstStyle/>
                    <a:p>
                      <a:pPr marL="0" indent="0">
                        <a:buNone/>
                      </a:pPr>
                      <a:r>
                        <a:rPr lang="en-US" sz="950" dirty="0">
                          <a:solidFill>
                            <a:srgbClr val="E0E0E0"/>
                          </a:solidFill>
                          <a:latin typeface="Calibri" pitchFamily="34" charset="0"/>
                          <a:ea typeface="Calibri" pitchFamily="34" charset="-122"/>
                          <a:cs typeface="Calibri" pitchFamily="34" charset="-120"/>
                        </a:rPr>
                        <a:t>Values: 6=TCP, 17=UDP, 1=ICMP. Sending TCP writes 6; receiving IP reads it → delivers to TCP, not UDP.</a:t>
                      </a:r>
                      <a:endParaRPr lang="en-US" sz="950" dirty="0">
                        <a:latin typeface="Calibri" charset="0"/>
                        <a:ea typeface="Calibri" charset="0"/>
                        <a:cs typeface="Calibri" charset="0"/>
                      </a:endParaRPr>
                    </a:p>
                  </a:txBody>
                  <a:tcPr>
                    <a:lnL w="6350" cap="flat" cmpd="sng" algn="ctr">
                      <a:solidFill>
                        <a:srgbClr val="2A4060"/>
                      </a:solidFill>
                      <a:prstDash val="solid"/>
                      <a:round/>
                      <a:headEnd type="none" w="med" len="med"/>
                      <a:tailEnd type="none" w="med" len="med"/>
                    </a:lnL>
                    <a:lnR w="6350" cap="flat" cmpd="sng" algn="ctr">
                      <a:solidFill>
                        <a:srgbClr val="2A4060"/>
                      </a:solidFill>
                      <a:prstDash val="solid"/>
                      <a:round/>
                      <a:headEnd type="none" w="med" len="med"/>
                      <a:tailEnd type="none" w="med" len="med"/>
                    </a:lnR>
                    <a:lnT w="6350" cap="flat" cmpd="sng" algn="ctr">
                      <a:solidFill>
                        <a:srgbClr val="2A4060"/>
                      </a:solidFill>
                      <a:prstDash val="solid"/>
                      <a:round/>
                      <a:headEnd type="none" w="med" len="med"/>
                      <a:tailEnd type="none" w="med" len="med"/>
                    </a:lnT>
                    <a:lnB w="6350" cap="flat" cmpd="sng" algn="ctr">
                      <a:solidFill>
                        <a:srgbClr val="2A4060"/>
                      </a:solidFill>
                      <a:prstDash val="solid"/>
                      <a:round/>
                      <a:headEnd type="none" w="med" len="med"/>
                      <a:tailEnd type="none" w="med" len="med"/>
                    </a:lnB>
                    <a:solidFill>
                      <a:srgbClr val="162636"/>
                    </a:solidFill>
                  </a:tcPr>
                </a:tc>
              </a:tr>
              <a:tr h="457200">
                <a:tc>
                  <a:txBody>
                    <a:bodyPr/>
                    <a:lstStyle/>
                    <a:p>
                      <a:pPr marL="0" indent="0">
                        <a:buNone/>
                      </a:pPr>
                      <a:r>
                        <a:rPr lang="en-US" sz="1000" dirty="0">
                          <a:solidFill>
                            <a:srgbClr val="E0E0E0"/>
                          </a:solidFill>
                          <a:latin typeface="Calibri" pitchFamily="34" charset="0"/>
                          <a:ea typeface="Calibri" pitchFamily="34" charset="-122"/>
                          <a:cs typeface="Calibri" pitchFamily="34" charset="-120"/>
                        </a:rPr>
                        <a:t>Transport</a:t>
                      </a:r>
                      <a:endParaRPr lang="en-US" sz="1000" dirty="0">
                        <a:latin typeface="Calibri" charset="0"/>
                        <a:ea typeface="Calibri" charset="0"/>
                        <a:cs typeface="Calibri" charset="0"/>
                      </a:endParaRPr>
                    </a:p>
                  </a:txBody>
                  <a:tcPr>
                    <a:lnL w="6350" cap="flat" cmpd="sng" algn="ctr">
                      <a:solidFill>
                        <a:srgbClr val="2A4060"/>
                      </a:solidFill>
                      <a:prstDash val="solid"/>
                      <a:round/>
                      <a:headEnd type="none" w="med" len="med"/>
                      <a:tailEnd type="none" w="med" len="med"/>
                    </a:lnL>
                    <a:lnR w="6350" cap="flat" cmpd="sng" algn="ctr">
                      <a:solidFill>
                        <a:srgbClr val="2A4060"/>
                      </a:solidFill>
                      <a:prstDash val="solid"/>
                      <a:round/>
                      <a:headEnd type="none" w="med" len="med"/>
                      <a:tailEnd type="none" w="med" len="med"/>
                    </a:lnR>
                    <a:lnT w="6350" cap="flat" cmpd="sng" algn="ctr">
                      <a:solidFill>
                        <a:srgbClr val="2A4060"/>
                      </a:solidFill>
                      <a:prstDash val="solid"/>
                      <a:round/>
                      <a:headEnd type="none" w="med" len="med"/>
                      <a:tailEnd type="none" w="med" len="med"/>
                    </a:lnT>
                    <a:lnB w="6350" cap="flat" cmpd="sng" algn="ctr">
                      <a:solidFill>
                        <a:srgbClr val="2A4060"/>
                      </a:solidFill>
                      <a:prstDash val="solid"/>
                      <a:round/>
                      <a:headEnd type="none" w="med" len="med"/>
                      <a:tailEnd type="none" w="med" len="med"/>
                    </a:lnB>
                    <a:solidFill>
                      <a:srgbClr val="162636"/>
                    </a:solidFill>
                  </a:tcPr>
                </a:tc>
                <a:tc>
                  <a:txBody>
                    <a:bodyPr/>
                    <a:lstStyle/>
                    <a:p>
                      <a:pPr marL="0" indent="0">
                        <a:buNone/>
                      </a:pPr>
                      <a:r>
                        <a:rPr lang="en-US" sz="1000" b="1" dirty="0">
                          <a:solidFill>
                            <a:srgbClr val="E0E0E0"/>
                          </a:solidFill>
                          <a:latin typeface="Calibri" pitchFamily="34" charset="0"/>
                          <a:ea typeface="Calibri" pitchFamily="34" charset="-122"/>
                          <a:cs typeface="Calibri" pitchFamily="34" charset="-120"/>
                        </a:rPr>
                        <a:t>Port number</a:t>
                      </a:r>
                      <a:endParaRPr lang="en-US" sz="1000" dirty="0">
                        <a:latin typeface="Calibri" charset="0"/>
                        <a:ea typeface="Calibri" charset="0"/>
                        <a:cs typeface="Calibri" charset="0"/>
                      </a:endParaRPr>
                    </a:p>
                  </a:txBody>
                  <a:tcPr>
                    <a:lnL w="6350" cap="flat" cmpd="sng" algn="ctr">
                      <a:solidFill>
                        <a:srgbClr val="2A4060"/>
                      </a:solidFill>
                      <a:prstDash val="solid"/>
                      <a:round/>
                      <a:headEnd type="none" w="med" len="med"/>
                      <a:tailEnd type="none" w="med" len="med"/>
                    </a:lnL>
                    <a:lnR w="6350" cap="flat" cmpd="sng" algn="ctr">
                      <a:solidFill>
                        <a:srgbClr val="2A4060"/>
                      </a:solidFill>
                      <a:prstDash val="solid"/>
                      <a:round/>
                      <a:headEnd type="none" w="med" len="med"/>
                      <a:tailEnd type="none" w="med" len="med"/>
                    </a:lnR>
                    <a:lnT w="6350" cap="flat" cmpd="sng" algn="ctr">
                      <a:solidFill>
                        <a:srgbClr val="2A4060"/>
                      </a:solidFill>
                      <a:prstDash val="solid"/>
                      <a:round/>
                      <a:headEnd type="none" w="med" len="med"/>
                      <a:tailEnd type="none" w="med" len="med"/>
                    </a:lnT>
                    <a:lnB w="6350" cap="flat" cmpd="sng" algn="ctr">
                      <a:solidFill>
                        <a:srgbClr val="2A4060"/>
                      </a:solidFill>
                      <a:prstDash val="solid"/>
                      <a:round/>
                      <a:headEnd type="none" w="med" len="med"/>
                      <a:tailEnd type="none" w="med" len="med"/>
                    </a:lnB>
                    <a:solidFill>
                      <a:srgbClr val="162636"/>
                    </a:solidFill>
                  </a:tcPr>
                </a:tc>
                <a:tc>
                  <a:txBody>
                    <a:bodyPr/>
                    <a:lstStyle/>
                    <a:p>
                      <a:pPr marL="0" indent="0">
                        <a:buNone/>
                      </a:pPr>
                      <a:r>
                        <a:rPr lang="en-US" sz="950" dirty="0">
                          <a:solidFill>
                            <a:srgbClr val="E0E0E0"/>
                          </a:solidFill>
                          <a:latin typeface="Calibri" pitchFamily="34" charset="0"/>
                          <a:ea typeface="Calibri" pitchFamily="34" charset="-122"/>
                          <a:cs typeface="Calibri" pitchFamily="34" charset="-120"/>
                        </a:rPr>
                        <a:t>Determines which application process receives the payload. E.g., 80=HTTP, 443=HTTPS, 25=SMTP.</a:t>
                      </a:r>
                      <a:endParaRPr lang="en-US" sz="950" dirty="0">
                        <a:latin typeface="Calibri" charset="0"/>
                        <a:ea typeface="Calibri" charset="0"/>
                        <a:cs typeface="Calibri" charset="0"/>
                      </a:endParaRPr>
                    </a:p>
                  </a:txBody>
                  <a:tcPr>
                    <a:lnL w="6350" cap="flat" cmpd="sng" algn="ctr">
                      <a:solidFill>
                        <a:srgbClr val="2A4060"/>
                      </a:solidFill>
                      <a:prstDash val="solid"/>
                      <a:round/>
                      <a:headEnd type="none" w="med" len="med"/>
                      <a:tailEnd type="none" w="med" len="med"/>
                    </a:lnL>
                    <a:lnR w="6350" cap="flat" cmpd="sng" algn="ctr">
                      <a:solidFill>
                        <a:srgbClr val="2A4060"/>
                      </a:solidFill>
                      <a:prstDash val="solid"/>
                      <a:round/>
                      <a:headEnd type="none" w="med" len="med"/>
                      <a:tailEnd type="none" w="med" len="med"/>
                    </a:lnR>
                    <a:lnT w="6350" cap="flat" cmpd="sng" algn="ctr">
                      <a:solidFill>
                        <a:srgbClr val="2A4060"/>
                      </a:solidFill>
                      <a:prstDash val="solid"/>
                      <a:round/>
                      <a:headEnd type="none" w="med" len="med"/>
                      <a:tailEnd type="none" w="med" len="med"/>
                    </a:lnT>
                    <a:lnB w="6350" cap="flat" cmpd="sng" algn="ctr">
                      <a:solidFill>
                        <a:srgbClr val="2A4060"/>
                      </a:solidFill>
                      <a:prstDash val="solid"/>
                      <a:round/>
                      <a:headEnd type="none" w="med" len="med"/>
                      <a:tailEnd type="none" w="med" len="med"/>
                    </a:lnB>
                    <a:solidFill>
                      <a:srgbClr val="162636"/>
                    </a:solidFill>
                  </a:tcPr>
                </a:tc>
              </a:tr>
            </a:tbl>
          </a:graphicData>
        </a:graphic>
      </p:graphicFrame>
      <p:sp>
        <p:nvSpPr>
          <p:cNvPr id="5" name="Text 2"/>
          <p:cNvSpPr/>
          <p:nvPr/>
        </p:nvSpPr>
        <p:spPr>
          <a:xfrm>
            <a:off x="365760" y="4663440"/>
            <a:ext cx="8412480" cy="457200"/>
          </a:xfrm>
          <a:prstGeom prst="rect">
            <a:avLst/>
          </a:prstGeom>
          <a:noFill/>
          <a:ln/>
        </p:spPr>
        <p:txBody>
          <a:bodyPr wrap="square" lIns="0" tIns="0" rIns="0" bIns="0" rtlCol="0" anchor="t"/>
          <a:lstStyle/>
          <a:p>
            <a:pPr marL="0" indent="0">
              <a:buNone/>
            </a:pPr>
            <a:r>
              <a:rPr lang="en-US" sz="1050" b="1" dirty="0">
                <a:solidFill>
                  <a:srgbClr val="00B4D8"/>
                </a:solidFill>
              </a:rPr>
              <a:t>Multiplexing: </a:t>
            </a:r>
            <a:r>
              <a:rPr lang="en-US" sz="1000" dirty="0">
                <a:solidFill>
                  <a:srgbClr val="E0E0E0"/>
                </a:solidFill>
              </a:rPr>
              <a:t>lower layer delivering various upper-layer protocols (like a taxi carrying different passengers). Occurs on sending side.
</a:t>
            </a:r>
            <a:endParaRPr lang="en-US" sz="1050" dirty="0"/>
          </a:p>
          <a:p>
            <a:pPr marL="0" indent="0">
              <a:buNone/>
            </a:pPr>
            <a:r>
              <a:rPr lang="en-US" sz="1050" b="1" dirty="0">
                <a:solidFill>
                  <a:srgbClr val="F77F00"/>
                </a:solidFill>
              </a:rPr>
              <a:t>Demultiplexing: </a:t>
            </a:r>
            <a:r>
              <a:rPr lang="en-US" sz="1000" dirty="0">
                <a:solidFill>
                  <a:srgbClr val="E0E0E0"/>
                </a:solidFill>
              </a:rPr>
              <a:t>inverse on receiving side. Reading identifier field to route payload to correct upper-layer entity.</a:t>
            </a:r>
            <a:endParaRPr lang="en-US" sz="105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0D1B2A"/>
        </a:solidFill>
        <a:effectLst/>
      </p:bgPr>
    </p:bg>
    <p:spTree>
      <p:nvGrpSpPr>
        <p:cNvPr id="1" name=""/>
        <p:cNvGrpSpPr/>
        <p:nvPr/>
      </p:nvGrpSpPr>
      <p:grpSpPr>
        <a:xfrm>
          <a:off x="0" y="0"/>
          <a:ext cx="0" cy="0"/>
          <a:chOff x="0" y="0"/>
          <a:chExt cx="0" cy="0"/>
        </a:xfrm>
      </p:grpSpPr>
      <p:sp>
        <p:nvSpPr>
          <p:cNvPr id="2" name="Text 0"/>
          <p:cNvSpPr/>
          <p:nvPr/>
        </p:nvSpPr>
        <p:spPr>
          <a:xfrm>
            <a:off x="365760" y="182880"/>
            <a:ext cx="8412480" cy="411480"/>
          </a:xfrm>
          <a:prstGeom prst="rect">
            <a:avLst/>
          </a:prstGeom>
          <a:noFill/>
          <a:ln/>
        </p:spPr>
        <p:txBody>
          <a:bodyPr wrap="square" lIns="0" tIns="0" rIns="0" bIns="0" rtlCol="0" anchor="ctr"/>
          <a:lstStyle/>
          <a:p>
            <a:pPr marL="0" indent="0">
              <a:buNone/>
            </a:pPr>
            <a:r>
              <a:rPr lang="en-US" sz="2000" b="1" dirty="0">
                <a:solidFill>
                  <a:srgbClr val="00B4D8"/>
                </a:solidFill>
                <a:latin typeface="Trebuchet MS" pitchFamily="34" charset="0"/>
                <a:ea typeface="Trebuchet MS" pitchFamily="34" charset="-122"/>
                <a:cs typeface="Trebuchet MS" pitchFamily="34" charset="-120"/>
              </a:rPr>
              <a:t>1.6  Classification (1): Duplex vs. Simplex</a:t>
            </a:r>
            <a:endParaRPr lang="en-US" sz="2000" dirty="0"/>
          </a:p>
        </p:txBody>
      </p:sp>
      <p:sp>
        <p:nvSpPr>
          <p:cNvPr id="3" name="Text 1"/>
          <p:cNvSpPr/>
          <p:nvPr/>
        </p:nvSpPr>
        <p:spPr>
          <a:xfrm>
            <a:off x="365760" y="685800"/>
            <a:ext cx="8412480" cy="640080"/>
          </a:xfrm>
          <a:prstGeom prst="rect">
            <a:avLst/>
          </a:prstGeom>
          <a:noFill/>
          <a:ln/>
        </p:spPr>
        <p:txBody>
          <a:bodyPr wrap="square" lIns="0" tIns="0" rIns="0" bIns="0" rtlCol="0" anchor="t"/>
          <a:lstStyle/>
          <a:p>
            <a:pPr marL="0" indent="0">
              <a:buNone/>
            </a:pPr>
            <a:r>
              <a:rPr lang="en-US" sz="1050" i="1" dirty="0">
                <a:solidFill>
                  <a:srgbClr val="8899AA"/>
                </a:solidFill>
              </a:rPr>
              <a:t>Three criteria for classifying communication technologies/protocols (beyond layers).
</a:t>
            </a:r>
            <a:endParaRPr lang="en-US" sz="1050" dirty="0"/>
          </a:p>
          <a:p>
            <a:pPr marL="0" indent="0">
              <a:buNone/>
            </a:pPr>
            <a:r>
              <a:rPr lang="en-US" sz="1300" b="1" dirty="0">
                <a:solidFill>
                  <a:srgbClr val="FFFFFF"/>
                </a:solidFill>
              </a:rPr>
              <a:t>1.6.1 Directionality
</a:t>
            </a:r>
            <a:endParaRPr lang="en-US" sz="1050" dirty="0"/>
          </a:p>
        </p:txBody>
      </p:sp>
      <p:sp>
        <p:nvSpPr>
          <p:cNvPr id="4" name="Text 2"/>
          <p:cNvSpPr/>
          <p:nvPr/>
        </p:nvSpPr>
        <p:spPr>
          <a:xfrm>
            <a:off x="365760" y="1325880"/>
            <a:ext cx="8412480" cy="228600"/>
          </a:xfrm>
          <a:prstGeom prst="rect">
            <a:avLst/>
          </a:prstGeom>
          <a:noFill/>
          <a:ln/>
        </p:spPr>
        <p:txBody>
          <a:bodyPr wrap="square" lIns="0" tIns="0" rIns="0" bIns="0" rtlCol="0" anchor="t"/>
          <a:lstStyle/>
          <a:p>
            <a:pPr marL="0" indent="0">
              <a:buNone/>
            </a:pPr>
            <a:r>
              <a:rPr lang="en-US" sz="1200" b="1" dirty="0">
                <a:solidFill>
                  <a:srgbClr val="F77F00"/>
                </a:solidFill>
              </a:rPr>
              <a:t>Simplex</a:t>
            </a:r>
            <a:endParaRPr lang="en-US" sz="1200" dirty="0"/>
          </a:p>
        </p:txBody>
      </p:sp>
      <p:sp>
        <p:nvSpPr>
          <p:cNvPr id="5" name="Text 3"/>
          <p:cNvSpPr/>
          <p:nvPr/>
        </p:nvSpPr>
        <p:spPr>
          <a:xfrm>
            <a:off x="365760" y="1554480"/>
            <a:ext cx="8412480" cy="731520"/>
          </a:xfrm>
          <a:prstGeom prst="rect">
            <a:avLst/>
          </a:prstGeom>
          <a:noFill/>
          <a:ln/>
        </p:spPr>
        <p:txBody>
          <a:bodyPr wrap="square" lIns="0" tIns="0" rIns="0" bIns="0" rtlCol="0" anchor="t"/>
          <a:lstStyle/>
          <a:p>
            <a:pPr marL="342900" indent="-342900">
              <a:buSzPct val="100000"/>
              <a:buChar char="•"/>
            </a:pPr>
            <a:r>
              <a:rPr lang="en-US" sz="1050" dirty="0">
                <a:solidFill>
                  <a:srgbClr val="E0E0E0"/>
                </a:solidFill>
                <a:latin typeface="Calibri" pitchFamily="34" charset="0"/>
                <a:ea typeface="Calibri" pitchFamily="34" charset="-122"/>
                <a:cs typeface="Calibri" pitchFamily="34" charset="-120"/>
              </a:rPr>
              <a:t>Information flows in only one direction at all times</a:t>
            </a:r>
            <a:endParaRPr lang="en-US" sz="1050" dirty="0"/>
          </a:p>
          <a:p>
            <a:pPr marL="342900" indent="-342900">
              <a:buSzPct val="100000"/>
              <a:buChar char="•"/>
            </a:pPr>
            <a:r>
              <a:rPr lang="en-US" sz="1050" dirty="0">
                <a:solidFill>
                  <a:srgbClr val="E0E0E0"/>
                </a:solidFill>
                <a:latin typeface="Calibri" pitchFamily="34" charset="0"/>
                <a:ea typeface="Calibri" pitchFamily="34" charset="-122"/>
                <a:cs typeface="Calibri" pitchFamily="34" charset="-120"/>
              </a:rPr>
              <a:t>Example: broadcast television. Road analogy: one-way street</a:t>
            </a:r>
            <a:endParaRPr lang="en-US" sz="1050" dirty="0"/>
          </a:p>
          <a:p>
            <a:pPr marL="342900" indent="-342900">
              <a:buSzPct val="100000"/>
              <a:buChar char="•"/>
            </a:pPr>
            <a:r>
              <a:rPr lang="en-US" sz="1050" dirty="0">
                <a:solidFill>
                  <a:srgbClr val="E0E0E0"/>
                </a:solidFill>
                <a:latin typeface="Calibri" pitchFamily="34" charset="0"/>
                <a:ea typeface="Calibri" pitchFamily="34" charset="-122"/>
                <a:cs typeface="Calibri" pitchFamily="34" charset="-120"/>
              </a:rPr>
              <a:t>Debatable whether it truly qualifies as "communication"</a:t>
            </a:r>
            <a:endParaRPr lang="en-US" sz="1050" dirty="0"/>
          </a:p>
        </p:txBody>
      </p:sp>
      <p:sp>
        <p:nvSpPr>
          <p:cNvPr id="6" name="Text 4"/>
          <p:cNvSpPr/>
          <p:nvPr/>
        </p:nvSpPr>
        <p:spPr>
          <a:xfrm>
            <a:off x="365760" y="2286000"/>
            <a:ext cx="8412480" cy="228600"/>
          </a:xfrm>
          <a:prstGeom prst="rect">
            <a:avLst/>
          </a:prstGeom>
          <a:noFill/>
          <a:ln/>
        </p:spPr>
        <p:txBody>
          <a:bodyPr wrap="square" lIns="0" tIns="0" rIns="0" bIns="0" rtlCol="0" anchor="t"/>
          <a:lstStyle/>
          <a:p>
            <a:pPr marL="0" indent="0">
              <a:buNone/>
            </a:pPr>
            <a:r>
              <a:rPr lang="en-US" sz="1200" b="1" dirty="0">
                <a:solidFill>
                  <a:srgbClr val="48BB78"/>
                </a:solidFill>
              </a:rPr>
              <a:t>Full-Duplex</a:t>
            </a:r>
            <a:endParaRPr lang="en-US" sz="1200" dirty="0"/>
          </a:p>
        </p:txBody>
      </p:sp>
      <p:sp>
        <p:nvSpPr>
          <p:cNvPr id="7" name="Text 5"/>
          <p:cNvSpPr/>
          <p:nvPr/>
        </p:nvSpPr>
        <p:spPr>
          <a:xfrm>
            <a:off x="365760" y="2514600"/>
            <a:ext cx="8412480" cy="731520"/>
          </a:xfrm>
          <a:prstGeom prst="rect">
            <a:avLst/>
          </a:prstGeom>
          <a:noFill/>
          <a:ln/>
        </p:spPr>
        <p:txBody>
          <a:bodyPr wrap="square" lIns="0" tIns="0" rIns="0" bIns="0" rtlCol="0" anchor="t"/>
          <a:lstStyle/>
          <a:p>
            <a:pPr marL="342900" indent="-342900">
              <a:buSzPct val="100000"/>
              <a:buChar char="•"/>
            </a:pPr>
            <a:r>
              <a:rPr lang="en-US" sz="1050" dirty="0">
                <a:solidFill>
                  <a:srgbClr val="E0E0E0"/>
                </a:solidFill>
                <a:latin typeface="Calibri" pitchFamily="34" charset="0"/>
                <a:ea typeface="Calibri" pitchFamily="34" charset="-122"/>
                <a:cs typeface="Calibri" pitchFamily="34" charset="-120"/>
              </a:rPr>
              <a:t>Data flows in both directions simultaneously; no restriction that one direction prevents the other</a:t>
            </a:r>
            <a:endParaRPr lang="en-US" sz="1050" dirty="0"/>
          </a:p>
          <a:p>
            <a:pPr marL="342900" indent="-342900">
              <a:buSzPct val="100000"/>
              <a:buChar char="•"/>
            </a:pPr>
            <a:r>
              <a:rPr lang="en-US" sz="1050" dirty="0">
                <a:solidFill>
                  <a:srgbClr val="E0E0E0"/>
                </a:solidFill>
                <a:latin typeface="Calibri" pitchFamily="34" charset="0"/>
                <a:ea typeface="Calibri" pitchFamily="34" charset="-122"/>
                <a:cs typeface="Calibri" pitchFamily="34" charset="-120"/>
              </a:rPr>
              <a:t>Road analogy: most roads with lanes in both directions</a:t>
            </a:r>
            <a:endParaRPr lang="en-US" sz="1050" dirty="0"/>
          </a:p>
          <a:p>
            <a:pPr marL="342900" indent="-342900">
              <a:buSzPct val="100000"/>
              <a:buChar char="•"/>
            </a:pPr>
            <a:r>
              <a:rPr lang="en-US" sz="1050" dirty="0">
                <a:solidFill>
                  <a:srgbClr val="E0E0E0"/>
                </a:solidFill>
                <a:latin typeface="Calibri" pitchFamily="34" charset="0"/>
                <a:ea typeface="Calibri" pitchFamily="34" charset="-122"/>
                <a:cs typeface="Calibri" pitchFamily="34" charset="-120"/>
              </a:rPr>
              <a:t>Internet protocols at Layer 3 and above are full-duplex</a:t>
            </a:r>
            <a:endParaRPr lang="en-US" sz="1050" dirty="0"/>
          </a:p>
        </p:txBody>
      </p:sp>
      <p:sp>
        <p:nvSpPr>
          <p:cNvPr id="8" name="Text 6"/>
          <p:cNvSpPr/>
          <p:nvPr/>
        </p:nvSpPr>
        <p:spPr>
          <a:xfrm>
            <a:off x="365760" y="3246120"/>
            <a:ext cx="8412480" cy="228600"/>
          </a:xfrm>
          <a:prstGeom prst="rect">
            <a:avLst/>
          </a:prstGeom>
          <a:noFill/>
          <a:ln/>
        </p:spPr>
        <p:txBody>
          <a:bodyPr wrap="square" lIns="0" tIns="0" rIns="0" bIns="0" rtlCol="0" anchor="t"/>
          <a:lstStyle/>
          <a:p>
            <a:pPr marL="0" indent="0">
              <a:buNone/>
            </a:pPr>
            <a:r>
              <a:rPr lang="en-US" sz="1200" b="1" dirty="0">
                <a:solidFill>
                  <a:srgbClr val="00B4D8"/>
                </a:solidFill>
              </a:rPr>
              <a:t>Half-Duplex</a:t>
            </a:r>
            <a:endParaRPr lang="en-US" sz="1200" dirty="0"/>
          </a:p>
        </p:txBody>
      </p:sp>
      <p:sp>
        <p:nvSpPr>
          <p:cNvPr id="9" name="Text 7"/>
          <p:cNvSpPr/>
          <p:nvPr/>
        </p:nvSpPr>
        <p:spPr>
          <a:xfrm>
            <a:off x="365760" y="3474720"/>
            <a:ext cx="8412480" cy="1005840"/>
          </a:xfrm>
          <a:prstGeom prst="rect">
            <a:avLst/>
          </a:prstGeom>
          <a:noFill/>
          <a:ln/>
        </p:spPr>
        <p:txBody>
          <a:bodyPr wrap="square" lIns="0" tIns="0" rIns="0" bIns="0" rtlCol="0" anchor="t"/>
          <a:lstStyle/>
          <a:p>
            <a:pPr marL="342900" indent="-342900">
              <a:buSzPct val="100000"/>
              <a:buChar char="•"/>
            </a:pPr>
            <a:r>
              <a:rPr lang="en-US" sz="1050" dirty="0">
                <a:solidFill>
                  <a:srgbClr val="E0E0E0"/>
                </a:solidFill>
                <a:latin typeface="Calibri" pitchFamily="34" charset="0"/>
                <a:ea typeface="Calibri" pitchFamily="34" charset="-122"/>
                <a:cs typeface="Calibri" pitchFamily="34" charset="-120"/>
              </a:rPr>
              <a:t>Data flows in both directions, but NOT simultaneously</a:t>
            </a:r>
            <a:endParaRPr lang="en-US" sz="1050" dirty="0"/>
          </a:p>
          <a:p>
            <a:pPr marL="342900" indent="-342900">
              <a:buSzPct val="100000"/>
              <a:buChar char="•"/>
            </a:pPr>
            <a:r>
              <a:rPr lang="en-US" sz="1050" dirty="0">
                <a:solidFill>
                  <a:srgbClr val="E0E0E0"/>
                </a:solidFill>
                <a:latin typeface="Calibri" pitchFamily="34" charset="0"/>
                <a:ea typeface="Calibri" pitchFamily="34" charset="-122"/>
                <a:cs typeface="Calibri" pitchFamily="34" charset="-120"/>
              </a:rPr>
              <a:t>Road analogy: construction blocks one lane; flaggers alternate direction</a:t>
            </a:r>
            <a:endParaRPr lang="en-US" sz="1050" dirty="0"/>
          </a:p>
          <a:p>
            <a:pPr marL="342900" indent="-342900">
              <a:buSzPct val="100000"/>
              <a:buChar char="•"/>
            </a:pPr>
            <a:r>
              <a:rPr lang="en-US" sz="1050" dirty="0">
                <a:solidFill>
                  <a:srgbClr val="E0E0E0"/>
                </a:solidFill>
                <a:latin typeface="Calibri" pitchFamily="34" charset="0"/>
                <a:ea typeface="Calibri" pitchFamily="34" charset="-122"/>
                <a:cs typeface="Calibri" pitchFamily="34" charset="-120"/>
              </a:rPr>
              <a:t>Classic example: walkie-talkies (one speaks at a time, says "over" or "roger" to hand channel)</a:t>
            </a:r>
            <a:endParaRPr lang="en-US" sz="1050" dirty="0"/>
          </a:p>
          <a:p>
            <a:pPr marL="342900" indent="-342900">
              <a:buSzPct val="100000"/>
              <a:buChar char="•"/>
            </a:pPr>
            <a:r>
              <a:rPr lang="en-US" sz="1050" dirty="0">
                <a:solidFill>
                  <a:srgbClr val="E0E0E0"/>
                </a:solidFill>
                <a:latin typeface="Calibri" pitchFamily="34" charset="0"/>
                <a:ea typeface="Calibri" pitchFamily="34" charset="-122"/>
                <a:cs typeface="Calibri" pitchFamily="34" charset="-120"/>
              </a:rPr>
              <a:t>Many technologies use half-duplex, including Ethernet</a:t>
            </a:r>
            <a:endParaRPr lang="en-US" sz="105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0D1B2A"/>
        </a:solidFill>
        <a:effectLst/>
      </p:bgPr>
    </p:bg>
    <p:spTree>
      <p:nvGrpSpPr>
        <p:cNvPr id="1" name=""/>
        <p:cNvGrpSpPr/>
        <p:nvPr/>
      </p:nvGrpSpPr>
      <p:grpSpPr>
        <a:xfrm>
          <a:off x="0" y="0"/>
          <a:ext cx="0" cy="0"/>
          <a:chOff x="0" y="0"/>
          <a:chExt cx="0" cy="0"/>
        </a:xfrm>
      </p:grpSpPr>
      <p:sp>
        <p:nvSpPr>
          <p:cNvPr id="2" name="Text 0"/>
          <p:cNvSpPr/>
          <p:nvPr/>
        </p:nvSpPr>
        <p:spPr>
          <a:xfrm>
            <a:off x="365760" y="182880"/>
            <a:ext cx="8412480" cy="411480"/>
          </a:xfrm>
          <a:prstGeom prst="rect">
            <a:avLst/>
          </a:prstGeom>
          <a:noFill/>
          <a:ln/>
        </p:spPr>
        <p:txBody>
          <a:bodyPr wrap="square" lIns="0" tIns="0" rIns="0" bIns="0" rtlCol="0" anchor="ctr"/>
          <a:lstStyle/>
          <a:p>
            <a:pPr marL="0" indent="0">
              <a:buNone/>
            </a:pPr>
            <a:r>
              <a:rPr lang="en-US" sz="2000" b="1" dirty="0">
                <a:solidFill>
                  <a:srgbClr val="00B4D8"/>
                </a:solidFill>
                <a:latin typeface="Trebuchet MS" pitchFamily="34" charset="0"/>
                <a:ea typeface="Trebuchet MS" pitchFamily="34" charset="-122"/>
                <a:cs typeface="Trebuchet MS" pitchFamily="34" charset="-120"/>
              </a:rPr>
              <a:t>1.6  Classification (2): Connection-Oriented vs. Connectionless</a:t>
            </a:r>
            <a:endParaRPr lang="en-US" sz="2000" dirty="0"/>
          </a:p>
        </p:txBody>
      </p:sp>
      <p:sp>
        <p:nvSpPr>
          <p:cNvPr id="3" name="Text 1"/>
          <p:cNvSpPr/>
          <p:nvPr/>
        </p:nvSpPr>
        <p:spPr>
          <a:xfrm>
            <a:off x="365760" y="685800"/>
            <a:ext cx="8412480" cy="274320"/>
          </a:xfrm>
          <a:prstGeom prst="rect">
            <a:avLst/>
          </a:prstGeom>
          <a:noFill/>
          <a:ln/>
        </p:spPr>
        <p:txBody>
          <a:bodyPr wrap="square" lIns="0" tIns="0" rIns="0" bIns="0" rtlCol="0" anchor="t"/>
          <a:lstStyle/>
          <a:p>
            <a:pPr marL="0" indent="0">
              <a:buNone/>
            </a:pPr>
            <a:r>
              <a:rPr lang="en-US" sz="1300" b="1" dirty="0">
                <a:solidFill>
                  <a:srgbClr val="FFFFFF"/>
                </a:solidFill>
              </a:rPr>
              <a:t>1.6.2 Whether a "connection" is needed
</a:t>
            </a:r>
            <a:endParaRPr lang="en-US" sz="1300" dirty="0"/>
          </a:p>
        </p:txBody>
      </p:sp>
      <p:sp>
        <p:nvSpPr>
          <p:cNvPr id="4" name="Text 2"/>
          <p:cNvSpPr/>
          <p:nvPr/>
        </p:nvSpPr>
        <p:spPr>
          <a:xfrm>
            <a:off x="365760" y="1005840"/>
            <a:ext cx="8412480" cy="228600"/>
          </a:xfrm>
          <a:prstGeom prst="rect">
            <a:avLst/>
          </a:prstGeom>
          <a:noFill/>
          <a:ln/>
        </p:spPr>
        <p:txBody>
          <a:bodyPr wrap="square" lIns="0" tIns="0" rIns="0" bIns="0" rtlCol="0" anchor="t"/>
          <a:lstStyle/>
          <a:p>
            <a:pPr marL="0" indent="0">
              <a:buNone/>
            </a:pPr>
            <a:r>
              <a:rPr lang="en-US" sz="1100" b="1" dirty="0">
                <a:solidFill>
                  <a:srgbClr val="F77F00"/>
                </a:solidFill>
              </a:rPr>
              <a:t>Connectionless: IP, UDP</a:t>
            </a:r>
            <a:endParaRPr lang="en-US" sz="1100" dirty="0"/>
          </a:p>
        </p:txBody>
      </p:sp>
      <p:sp>
        <p:nvSpPr>
          <p:cNvPr id="5" name="Text 3"/>
          <p:cNvSpPr/>
          <p:nvPr/>
        </p:nvSpPr>
        <p:spPr>
          <a:xfrm>
            <a:off x="365760" y="1234440"/>
            <a:ext cx="8412480" cy="502920"/>
          </a:xfrm>
          <a:prstGeom prst="rect">
            <a:avLst/>
          </a:prstGeom>
          <a:noFill/>
          <a:ln/>
        </p:spPr>
        <p:txBody>
          <a:bodyPr wrap="square" lIns="0" tIns="0" rIns="0" bIns="0" rtlCol="0" anchor="t"/>
          <a:lstStyle/>
          <a:p>
            <a:pPr marL="342900" indent="-342900">
              <a:buSzPct val="100000"/>
              <a:buChar char="•"/>
            </a:pPr>
            <a:r>
              <a:rPr lang="en-US" sz="1050" dirty="0">
                <a:solidFill>
                  <a:srgbClr val="E0E0E0"/>
                </a:solidFill>
                <a:latin typeface="Calibri" pitchFamily="34" charset="0"/>
                <a:ea typeface="Calibri" pitchFamily="34" charset="-122"/>
                <a:cs typeface="Calibri" pitchFamily="34" charset="-120"/>
              </a:rPr>
              <a:t>Send data immediately without any prior connection</a:t>
            </a:r>
            <a:endParaRPr lang="en-US" sz="1050" dirty="0"/>
          </a:p>
          <a:p>
            <a:pPr marL="342900" indent="-342900">
              <a:buSzPct val="100000"/>
              <a:buChar char="•"/>
            </a:pPr>
            <a:r>
              <a:rPr lang="en-US" sz="1050" dirty="0">
                <a:solidFill>
                  <a:srgbClr val="E0E0E0"/>
                </a:solidFill>
                <a:latin typeface="Calibri" pitchFamily="34" charset="0"/>
                <a:ea typeface="Calibri" pitchFamily="34" charset="-122"/>
                <a:cs typeface="Calibri" pitchFamily="34" charset="-120"/>
              </a:rPr>
              <a:t>No state management, no bookkeeping overhead</a:t>
            </a:r>
            <a:endParaRPr lang="en-US" sz="1050" dirty="0"/>
          </a:p>
        </p:txBody>
      </p:sp>
      <p:sp>
        <p:nvSpPr>
          <p:cNvPr id="6" name="Text 4"/>
          <p:cNvSpPr/>
          <p:nvPr/>
        </p:nvSpPr>
        <p:spPr>
          <a:xfrm>
            <a:off x="365760" y="1737360"/>
            <a:ext cx="8412480" cy="228600"/>
          </a:xfrm>
          <a:prstGeom prst="rect">
            <a:avLst/>
          </a:prstGeom>
          <a:noFill/>
          <a:ln/>
        </p:spPr>
        <p:txBody>
          <a:bodyPr wrap="square" lIns="0" tIns="0" rIns="0" bIns="0" rtlCol="0" anchor="t"/>
          <a:lstStyle/>
          <a:p>
            <a:pPr marL="0" indent="0">
              <a:buNone/>
            </a:pPr>
            <a:r>
              <a:rPr lang="en-US" sz="1100" b="1" dirty="0">
                <a:solidFill>
                  <a:srgbClr val="00B4D8"/>
                </a:solidFill>
              </a:rPr>
              <a:t>Connection-oriented: TCP</a:t>
            </a:r>
            <a:endParaRPr lang="en-US" sz="1100" dirty="0"/>
          </a:p>
        </p:txBody>
      </p:sp>
      <p:sp>
        <p:nvSpPr>
          <p:cNvPr id="7" name="Text 5"/>
          <p:cNvSpPr/>
          <p:nvPr/>
        </p:nvSpPr>
        <p:spPr>
          <a:xfrm>
            <a:off x="365760" y="1965960"/>
            <a:ext cx="8412480" cy="777240"/>
          </a:xfrm>
          <a:prstGeom prst="rect">
            <a:avLst/>
          </a:prstGeom>
          <a:noFill/>
          <a:ln/>
        </p:spPr>
        <p:txBody>
          <a:bodyPr wrap="square" lIns="0" tIns="0" rIns="0" bIns="0" rtlCol="0" anchor="t"/>
          <a:lstStyle/>
          <a:p>
            <a:pPr marL="342900" indent="-342900">
              <a:buSzPct val="100000"/>
              <a:buChar char="•"/>
            </a:pPr>
            <a:r>
              <a:rPr lang="en-US" sz="1050" dirty="0">
                <a:solidFill>
                  <a:srgbClr val="E0E0E0"/>
                </a:solidFill>
                <a:latin typeface="Calibri" pitchFamily="34" charset="0"/>
                <a:ea typeface="Calibri" pitchFamily="34" charset="-122"/>
                <a:cs typeface="Calibri" pitchFamily="34" charset="-120"/>
              </a:rPr>
              <a:t>Connection must be established before data exchange is possible</a:t>
            </a:r>
            <a:endParaRPr lang="en-US" sz="1050" dirty="0"/>
          </a:p>
          <a:p>
            <a:pPr marL="342900" indent="-342900">
              <a:buSzPct val="100000"/>
              <a:buChar char="•"/>
            </a:pPr>
            <a:r>
              <a:rPr lang="en-US" sz="1050" dirty="0">
                <a:solidFill>
                  <a:srgbClr val="E0E0E0"/>
                </a:solidFill>
                <a:latin typeface="Calibri" pitchFamily="34" charset="0"/>
                <a:ea typeface="Calibri" pitchFamily="34" charset="-122"/>
                <a:cs typeface="Calibri" pitchFamily="34" charset="-120"/>
              </a:rPr>
              <a:t>Tracks and manages: packet loss, reordering, resource consumption</a:t>
            </a:r>
            <a:endParaRPr lang="en-US" sz="1050" dirty="0"/>
          </a:p>
          <a:p>
            <a:pPr marL="342900" indent="-342900">
              <a:buSzPct val="100000"/>
              <a:buChar char="•"/>
            </a:pPr>
            <a:r>
              <a:rPr lang="en-US" sz="1050" dirty="0">
                <a:solidFill>
                  <a:srgbClr val="E0E0E0"/>
                </a:solidFill>
                <a:latin typeface="Calibri" pitchFamily="34" charset="0"/>
                <a:ea typeface="Calibri" pitchFamily="34" charset="-122"/>
                <a:cs typeface="Calibri" pitchFamily="34" charset="-120"/>
              </a:rPr>
              <a:t>Requires bookkeeping: define connection identifier, remember and manage state of data transmission</a:t>
            </a:r>
            <a:endParaRPr lang="en-US" sz="1050" dirty="0"/>
          </a:p>
        </p:txBody>
      </p:sp>
      <p:sp>
        <p:nvSpPr>
          <p:cNvPr id="8" name="Text 6"/>
          <p:cNvSpPr/>
          <p:nvPr/>
        </p:nvSpPr>
        <p:spPr>
          <a:xfrm>
            <a:off x="365760" y="2743200"/>
            <a:ext cx="8412480" cy="228600"/>
          </a:xfrm>
          <a:prstGeom prst="rect">
            <a:avLst/>
          </a:prstGeom>
          <a:noFill/>
          <a:ln/>
        </p:spPr>
        <p:txBody>
          <a:bodyPr wrap="square" lIns="0" tIns="0" rIns="0" bIns="0" rtlCol="0" anchor="t"/>
          <a:lstStyle/>
          <a:p>
            <a:pPr marL="0" indent="0">
              <a:buNone/>
            </a:pPr>
            <a:r>
              <a:rPr lang="en-US" sz="1100" b="1" dirty="0">
                <a:solidFill>
                  <a:srgbClr val="FFFFFF"/>
                </a:solidFill>
              </a:rPr>
              <a:t>What is a "connection"?</a:t>
            </a:r>
            <a:endParaRPr lang="en-US" sz="1100" dirty="0"/>
          </a:p>
        </p:txBody>
      </p:sp>
      <p:sp>
        <p:nvSpPr>
          <p:cNvPr id="9" name="Text 7"/>
          <p:cNvSpPr/>
          <p:nvPr/>
        </p:nvSpPr>
        <p:spPr>
          <a:xfrm>
            <a:off x="365760" y="2971800"/>
            <a:ext cx="8412480" cy="777240"/>
          </a:xfrm>
          <a:prstGeom prst="rect">
            <a:avLst/>
          </a:prstGeom>
          <a:noFill/>
          <a:ln/>
        </p:spPr>
        <p:txBody>
          <a:bodyPr wrap="square" lIns="0" tIns="0" rIns="0" bIns="0" rtlCol="0" anchor="t"/>
          <a:lstStyle/>
          <a:p>
            <a:pPr marL="342900" indent="-342900">
              <a:buSzPct val="100000"/>
              <a:buChar char="•"/>
            </a:pPr>
            <a:r>
              <a:rPr lang="en-US" sz="1050" dirty="0">
                <a:solidFill>
                  <a:srgbClr val="E0E0E0"/>
                </a:solidFill>
                <a:latin typeface="Calibri" pitchFamily="34" charset="0"/>
                <a:ea typeface="Calibri" pitchFamily="34" charset="-122"/>
                <a:cs typeface="Calibri" pitchFamily="34" charset="-120"/>
              </a:rPr>
              <a:t>No precise universal definition</a:t>
            </a:r>
            <a:endParaRPr lang="en-US" sz="1050" dirty="0"/>
          </a:p>
          <a:p>
            <a:pPr marL="342900" indent="-342900">
              <a:buSzPct val="100000"/>
              <a:buChar char="•"/>
            </a:pPr>
            <a:r>
              <a:rPr lang="en-US" sz="1050" dirty="0">
                <a:solidFill>
                  <a:srgbClr val="E0E0E0"/>
                </a:solidFill>
                <a:latin typeface="Calibri" pitchFamily="34" charset="0"/>
                <a:ea typeface="Calibri" pitchFamily="34" charset="-122"/>
                <a:cs typeface="Calibri" pitchFamily="34" charset="-120"/>
              </a:rPr>
              <a:t>Early telephony: actual electrical circuit connected</a:t>
            </a:r>
            <a:endParaRPr lang="en-US" sz="1050" dirty="0"/>
          </a:p>
          <a:p>
            <a:pPr marL="342900" indent="-342900">
              <a:buSzPct val="100000"/>
              <a:buChar char="•"/>
            </a:pPr>
            <a:r>
              <a:rPr lang="en-US" sz="1050" dirty="0">
                <a:solidFill>
                  <a:srgbClr val="E0E0E0"/>
                </a:solidFill>
                <a:latin typeface="Calibri" pitchFamily="34" charset="0"/>
                <a:ea typeface="Calibri" pitchFamily="34" charset="-122"/>
                <a:cs typeface="Calibri" pitchFamily="34" charset="-120"/>
              </a:rPr>
              <a:t>Now: complex logical protocols layered on physical entities; each protocol defines "connection" differently</a:t>
            </a:r>
            <a:endParaRPr lang="en-US" sz="1050" dirty="0"/>
          </a:p>
        </p:txBody>
      </p:sp>
      <p:sp>
        <p:nvSpPr>
          <p:cNvPr id="10" name="Text 8"/>
          <p:cNvSpPr/>
          <p:nvPr/>
        </p:nvSpPr>
        <p:spPr>
          <a:xfrm>
            <a:off x="365760" y="3749040"/>
            <a:ext cx="8412480" cy="228600"/>
          </a:xfrm>
          <a:prstGeom prst="rect">
            <a:avLst/>
          </a:prstGeom>
          <a:noFill/>
          <a:ln/>
        </p:spPr>
        <p:txBody>
          <a:bodyPr wrap="square" lIns="0" tIns="0" rIns="0" bIns="0" rtlCol="0" anchor="t"/>
          <a:lstStyle/>
          <a:p>
            <a:pPr marL="0" indent="0">
              <a:buNone/>
            </a:pPr>
            <a:r>
              <a:rPr lang="en-US" sz="1100" b="1" dirty="0">
                <a:solidFill>
                  <a:srgbClr val="F77F00"/>
                </a:solidFill>
              </a:rPr>
              <a:t>Which is better? Wrong question.</a:t>
            </a:r>
            <a:endParaRPr lang="en-US" sz="1100" dirty="0"/>
          </a:p>
        </p:txBody>
      </p:sp>
      <p:sp>
        <p:nvSpPr>
          <p:cNvPr id="11" name="Text 9"/>
          <p:cNvSpPr/>
          <p:nvPr/>
        </p:nvSpPr>
        <p:spPr>
          <a:xfrm>
            <a:off x="365760" y="3977640"/>
            <a:ext cx="8412480" cy="777240"/>
          </a:xfrm>
          <a:prstGeom prst="rect">
            <a:avLst/>
          </a:prstGeom>
          <a:noFill/>
          <a:ln/>
        </p:spPr>
        <p:txBody>
          <a:bodyPr wrap="square" lIns="0" tIns="0" rIns="0" bIns="0" rtlCol="0" anchor="t"/>
          <a:lstStyle/>
          <a:p>
            <a:pPr marL="342900" indent="-342900">
              <a:buSzPct val="100000"/>
              <a:buChar char="•"/>
            </a:pPr>
            <a:r>
              <a:rPr lang="en-US" sz="1050" dirty="0">
                <a:solidFill>
                  <a:srgbClr val="E0E0E0"/>
                </a:solidFill>
                <a:latin typeface="Calibri" pitchFamily="34" charset="0"/>
                <a:ea typeface="Calibri" pitchFamily="34" charset="-122"/>
                <a:cs typeface="Calibri" pitchFamily="34" charset="-120"/>
              </a:rPr>
              <a:t>Connection-oriented does more work, but is NOT always superior</a:t>
            </a:r>
            <a:endParaRPr lang="en-US" sz="1050" dirty="0"/>
          </a:p>
          <a:p>
            <a:pPr marL="342900" indent="-342900">
              <a:buSzPct val="100000"/>
              <a:buChar char="•"/>
            </a:pPr>
            <a:r>
              <a:rPr lang="en-US" sz="1050" dirty="0">
                <a:solidFill>
                  <a:srgbClr val="E0E0E0"/>
                </a:solidFill>
                <a:latin typeface="Calibri" pitchFamily="34" charset="0"/>
                <a:ea typeface="Calibri" pitchFamily="34" charset="-122"/>
                <a:cs typeface="Calibri" pitchFamily="34" charset="-120"/>
              </a:rPr>
              <a:t>Choice depends on application requirements and task nature</a:t>
            </a:r>
            <a:endParaRPr lang="en-US" sz="1050" dirty="0"/>
          </a:p>
          <a:p>
            <a:pPr marL="342900" indent="-342900">
              <a:buSzPct val="100000"/>
              <a:buChar char="•"/>
            </a:pPr>
            <a:r>
              <a:rPr lang="en-US" sz="1050" dirty="0">
                <a:solidFill>
                  <a:srgbClr val="E0E0E0"/>
                </a:solidFill>
                <a:latin typeface="Calibri" pitchFamily="34" charset="0"/>
                <a:ea typeface="Calibri" pitchFamily="34" charset="-122"/>
                <a:cs typeface="Calibri" pitchFamily="34" charset="-120"/>
              </a:rPr>
              <a:t>Example: IPTV applications CANNOT use TCP at all</a:t>
            </a:r>
            <a:endParaRPr lang="en-US" sz="105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0D1B2A"/>
        </a:solidFill>
        <a:effectLst/>
      </p:bgPr>
    </p:bg>
    <p:spTree>
      <p:nvGrpSpPr>
        <p:cNvPr id="1" name=""/>
        <p:cNvGrpSpPr/>
        <p:nvPr/>
      </p:nvGrpSpPr>
      <p:grpSpPr>
        <a:xfrm>
          <a:off x="0" y="0"/>
          <a:ext cx="0" cy="0"/>
          <a:chOff x="0" y="0"/>
          <a:chExt cx="0" cy="0"/>
        </a:xfrm>
      </p:grpSpPr>
      <p:sp>
        <p:nvSpPr>
          <p:cNvPr id="2" name="Text 0"/>
          <p:cNvSpPr/>
          <p:nvPr/>
        </p:nvSpPr>
        <p:spPr>
          <a:xfrm>
            <a:off x="365760" y="182880"/>
            <a:ext cx="8412480" cy="411480"/>
          </a:xfrm>
          <a:prstGeom prst="rect">
            <a:avLst/>
          </a:prstGeom>
          <a:noFill/>
          <a:ln/>
        </p:spPr>
        <p:txBody>
          <a:bodyPr wrap="square" lIns="0" tIns="0" rIns="0" bIns="0" rtlCol="0" anchor="ctr"/>
          <a:lstStyle/>
          <a:p>
            <a:pPr marL="0" indent="0">
              <a:buNone/>
            </a:pPr>
            <a:r>
              <a:rPr lang="en-US" sz="2000" b="1" dirty="0">
                <a:solidFill>
                  <a:srgbClr val="00B4D8"/>
                </a:solidFill>
                <a:latin typeface="Trebuchet MS" pitchFamily="34" charset="0"/>
                <a:ea typeface="Trebuchet MS" pitchFamily="34" charset="-122"/>
                <a:cs typeface="Trebuchet MS" pitchFamily="34" charset="-120"/>
              </a:rPr>
              <a:t>1.6  Classification (3): Packet Switching vs. Circuit Switching</a:t>
            </a:r>
            <a:endParaRPr lang="en-US" sz="2000" dirty="0"/>
          </a:p>
        </p:txBody>
      </p:sp>
      <p:sp>
        <p:nvSpPr>
          <p:cNvPr id="3" name="Text 1"/>
          <p:cNvSpPr/>
          <p:nvPr/>
        </p:nvSpPr>
        <p:spPr>
          <a:xfrm>
            <a:off x="365760" y="685800"/>
            <a:ext cx="8412480" cy="274320"/>
          </a:xfrm>
          <a:prstGeom prst="rect">
            <a:avLst/>
          </a:prstGeom>
          <a:noFill/>
          <a:ln/>
        </p:spPr>
        <p:txBody>
          <a:bodyPr wrap="square" lIns="0" tIns="0" rIns="0" bIns="0" rtlCol="0" anchor="t"/>
          <a:lstStyle/>
          <a:p>
            <a:pPr marL="0" indent="0">
              <a:buNone/>
            </a:pPr>
            <a:r>
              <a:rPr lang="en-US" sz="1300" b="1" dirty="0">
                <a:solidFill>
                  <a:srgbClr val="FFFFFF"/>
                </a:solidFill>
              </a:rPr>
              <a:t>1.6.3 How switching is realized
</a:t>
            </a:r>
            <a:endParaRPr lang="en-US" sz="1300" dirty="0"/>
          </a:p>
        </p:txBody>
      </p:sp>
      <p:sp>
        <p:nvSpPr>
          <p:cNvPr id="4" name="Text 2"/>
          <p:cNvSpPr/>
          <p:nvPr/>
        </p:nvSpPr>
        <p:spPr>
          <a:xfrm>
            <a:off x="365760" y="960120"/>
            <a:ext cx="8412480" cy="228600"/>
          </a:xfrm>
          <a:prstGeom prst="rect">
            <a:avLst/>
          </a:prstGeom>
          <a:noFill/>
          <a:ln/>
        </p:spPr>
        <p:txBody>
          <a:bodyPr wrap="square" lIns="0" tIns="0" rIns="0" bIns="0" rtlCol="0" anchor="t"/>
          <a:lstStyle/>
          <a:p>
            <a:pPr marL="0" indent="0">
              <a:buNone/>
            </a:pPr>
            <a:r>
              <a:rPr lang="en-US" sz="1100" b="1" dirty="0">
                <a:solidFill>
                  <a:srgbClr val="F77F00"/>
                </a:solidFill>
              </a:rPr>
              <a:t>The Problem: Shared resources are unavoidable</a:t>
            </a:r>
            <a:endParaRPr lang="en-US" sz="1100" dirty="0"/>
          </a:p>
        </p:txBody>
      </p:sp>
      <p:sp>
        <p:nvSpPr>
          <p:cNvPr id="5" name="Text 3"/>
          <p:cNvSpPr/>
          <p:nvPr/>
        </p:nvSpPr>
        <p:spPr>
          <a:xfrm>
            <a:off x="365760" y="1188720"/>
            <a:ext cx="8412480" cy="548640"/>
          </a:xfrm>
          <a:prstGeom prst="rect">
            <a:avLst/>
          </a:prstGeom>
          <a:noFill/>
          <a:ln/>
        </p:spPr>
        <p:txBody>
          <a:bodyPr wrap="square" lIns="0" tIns="0" rIns="0" bIns="0" rtlCol="0" anchor="t"/>
          <a:lstStyle/>
          <a:p>
            <a:pPr marL="342900" indent="-342900">
              <a:buSzPct val="100000"/>
              <a:buChar char="•"/>
            </a:pPr>
            <a:r>
              <a:rPr lang="en-US" sz="1050" dirty="0">
                <a:solidFill>
                  <a:srgbClr val="E0E0E0"/>
                </a:solidFill>
                <a:latin typeface="Calibri" pitchFamily="34" charset="0"/>
                <a:ea typeface="Calibri" pitchFamily="34" charset="-122"/>
                <a:cs typeface="Calibri" pitchFamily="34" charset="-120"/>
              </a:rPr>
              <a:t>Dedicated resources between every pair of nodes is impossible (10 phones → n(n-1)/2 = 45 circuits; growth ∝ n^2)</a:t>
            </a:r>
            <a:endParaRPr lang="en-US" sz="1050" dirty="0"/>
          </a:p>
          <a:p>
            <a:pPr marL="342900" indent="-342900">
              <a:buSzPct val="100000"/>
              <a:buChar char="•"/>
            </a:pPr>
            <a:r>
              <a:rPr lang="en-US" sz="1050" dirty="0">
                <a:solidFill>
                  <a:srgbClr val="E0E0E0"/>
                </a:solidFill>
                <a:latin typeface="Calibri" pitchFamily="34" charset="0"/>
                <a:ea typeface="Calibri" pitchFamily="34" charset="-122"/>
                <a:cs typeface="Calibri" pitchFamily="34" charset="-120"/>
              </a:rPr>
              <a:t>Solution: sharing via switching (intersections + traffic lights / telephone exchanges)</a:t>
            </a:r>
            <a:endParaRPr lang="en-US" sz="1050" dirty="0"/>
          </a:p>
        </p:txBody>
      </p:sp>
      <p:sp>
        <p:nvSpPr>
          <p:cNvPr id="6" name="Text 4"/>
          <p:cNvSpPr/>
          <p:nvPr/>
        </p:nvSpPr>
        <p:spPr>
          <a:xfrm>
            <a:off x="365760" y="1737360"/>
            <a:ext cx="8412480" cy="228600"/>
          </a:xfrm>
          <a:prstGeom prst="rect">
            <a:avLst/>
          </a:prstGeom>
          <a:noFill/>
          <a:ln/>
        </p:spPr>
        <p:txBody>
          <a:bodyPr wrap="square" lIns="0" tIns="0" rIns="0" bIns="0" rtlCol="0" anchor="t"/>
          <a:lstStyle/>
          <a:p>
            <a:pPr marL="0" indent="0">
              <a:buNone/>
            </a:pPr>
            <a:r>
              <a:rPr lang="en-US" sz="1100" b="1" dirty="0">
                <a:solidFill>
                  <a:srgbClr val="F77F00"/>
                </a:solidFill>
              </a:rPr>
              <a:t>Circuit Switching (analog era)</a:t>
            </a:r>
            <a:endParaRPr lang="en-US" sz="1100" dirty="0"/>
          </a:p>
        </p:txBody>
      </p:sp>
      <p:sp>
        <p:nvSpPr>
          <p:cNvPr id="7" name="Text 5"/>
          <p:cNvSpPr/>
          <p:nvPr/>
        </p:nvSpPr>
        <p:spPr>
          <a:xfrm>
            <a:off x="365760" y="1965960"/>
            <a:ext cx="8412480" cy="777240"/>
          </a:xfrm>
          <a:prstGeom prst="rect">
            <a:avLst/>
          </a:prstGeom>
          <a:noFill/>
          <a:ln/>
        </p:spPr>
        <p:txBody>
          <a:bodyPr wrap="square" lIns="0" tIns="0" rIns="0" bIns="0" rtlCol="0" anchor="t"/>
          <a:lstStyle/>
          <a:p>
            <a:pPr marL="342900" indent="-342900">
              <a:buSzPct val="100000"/>
              <a:buChar char="•"/>
            </a:pPr>
            <a:r>
              <a:rPr lang="en-US" sz="1050" dirty="0">
                <a:solidFill>
                  <a:srgbClr val="E0E0E0"/>
                </a:solidFill>
                <a:latin typeface="Calibri" pitchFamily="34" charset="0"/>
                <a:ea typeface="Calibri" pitchFamily="34" charset="-122"/>
                <a:cs typeface="Calibri" pitchFamily="34" charset="-120"/>
              </a:rPr>
              <a:t>Circuits physically connected; voice sent as continuous stream</a:t>
            </a:r>
            <a:endParaRPr lang="en-US" sz="1050" dirty="0"/>
          </a:p>
          <a:p>
            <a:pPr marL="342900" indent="-342900">
              <a:buSzPct val="100000"/>
              <a:buChar char="•"/>
            </a:pPr>
            <a:r>
              <a:rPr lang="en-US" sz="1050" dirty="0">
                <a:solidFill>
                  <a:srgbClr val="E0E0E0"/>
                </a:solidFill>
                <a:latin typeface="Calibri" pitchFamily="34" charset="0"/>
                <a:ea typeface="Calibri" pitchFamily="34" charset="-122"/>
                <a:cs typeface="Calibri" pitchFamily="34" charset="-120"/>
              </a:rPr>
              <a:t>Stopping the flow was impossible → shared resources by switching circuits between connections</a:t>
            </a:r>
            <a:endParaRPr lang="en-US" sz="1050" dirty="0"/>
          </a:p>
          <a:p>
            <a:pPr marL="342900" indent="-342900">
              <a:buSzPct val="100000"/>
              <a:buChar char="•"/>
            </a:pPr>
            <a:r>
              <a:rPr lang="en-US" sz="1050" dirty="0">
                <a:solidFill>
                  <a:srgbClr val="E0E0E0"/>
                </a:solidFill>
                <a:latin typeface="Calibri" pitchFamily="34" charset="0"/>
                <a:ea typeface="Calibri" pitchFamily="34" charset="-122"/>
                <a:cs typeface="Calibri" pitchFamily="34" charset="-120"/>
              </a:rPr>
              <a:t>Old films: telephone operators plugging in phone lines at switchboards to create circuits</a:t>
            </a:r>
            <a:endParaRPr lang="en-US" sz="1050" dirty="0"/>
          </a:p>
        </p:txBody>
      </p:sp>
      <p:sp>
        <p:nvSpPr>
          <p:cNvPr id="8" name="Text 6"/>
          <p:cNvSpPr/>
          <p:nvPr/>
        </p:nvSpPr>
        <p:spPr>
          <a:xfrm>
            <a:off x="365760" y="2743200"/>
            <a:ext cx="8412480" cy="228600"/>
          </a:xfrm>
          <a:prstGeom prst="rect">
            <a:avLst/>
          </a:prstGeom>
          <a:noFill/>
          <a:ln/>
        </p:spPr>
        <p:txBody>
          <a:bodyPr wrap="square" lIns="0" tIns="0" rIns="0" bIns="0" rtlCol="0" anchor="t"/>
          <a:lstStyle/>
          <a:p>
            <a:pPr marL="0" indent="0">
              <a:buNone/>
            </a:pPr>
            <a:r>
              <a:rPr lang="en-US" sz="1100" b="1" dirty="0">
                <a:solidFill>
                  <a:srgbClr val="00B4D8"/>
                </a:solidFill>
              </a:rPr>
              <a:t>Packet Switching (digital era, used by the Internet)</a:t>
            </a:r>
            <a:endParaRPr lang="en-US" sz="1100" dirty="0"/>
          </a:p>
        </p:txBody>
      </p:sp>
      <p:sp>
        <p:nvSpPr>
          <p:cNvPr id="9" name="Text 7"/>
          <p:cNvSpPr/>
          <p:nvPr/>
        </p:nvSpPr>
        <p:spPr>
          <a:xfrm>
            <a:off x="365760" y="2971800"/>
            <a:ext cx="8412480" cy="777240"/>
          </a:xfrm>
          <a:prstGeom prst="rect">
            <a:avLst/>
          </a:prstGeom>
          <a:noFill/>
          <a:ln/>
        </p:spPr>
        <p:txBody>
          <a:bodyPr wrap="square" lIns="0" tIns="0" rIns="0" bIns="0" rtlCol="0" anchor="t"/>
          <a:lstStyle/>
          <a:p>
            <a:pPr marL="342900" indent="-342900">
              <a:buSzPct val="100000"/>
              <a:buChar char="•"/>
            </a:pPr>
            <a:r>
              <a:rPr lang="en-US" sz="1050" dirty="0">
                <a:solidFill>
                  <a:srgbClr val="E0E0E0"/>
                </a:solidFill>
                <a:latin typeface="Calibri" pitchFamily="34" charset="0"/>
                <a:ea typeface="Calibri" pitchFamily="34" charset="-122"/>
                <a:cs typeface="Calibri" pitchFamily="34" charset="-120"/>
              </a:rPr>
              <a:t>Digital technology enables: digitize, process, store information → cut data into pieces called packets</a:t>
            </a:r>
            <a:endParaRPr lang="en-US" sz="1050" dirty="0"/>
          </a:p>
          <a:p>
            <a:pPr marL="342900" indent="-342900">
              <a:buSzPct val="100000"/>
              <a:buChar char="•"/>
            </a:pPr>
            <a:r>
              <a:rPr lang="en-US" sz="1050" dirty="0">
                <a:solidFill>
                  <a:srgbClr val="E0E0E0"/>
                </a:solidFill>
                <a:latin typeface="Calibri" pitchFamily="34" charset="0"/>
                <a:ea typeface="Calibri" pitchFamily="34" charset="-122"/>
                <a:cs typeface="Calibri" pitchFamily="34" charset="-120"/>
              </a:rPr>
              <a:t>Resources shared on a per-packet basis (much more flexible than circuit switching)</a:t>
            </a:r>
            <a:endParaRPr lang="en-US" sz="1050" dirty="0"/>
          </a:p>
          <a:p>
            <a:pPr marL="342900" indent="-342900">
              <a:buSzPct val="100000"/>
              <a:buChar char="•"/>
            </a:pPr>
            <a:r>
              <a:rPr lang="en-US" sz="1050" dirty="0">
                <a:solidFill>
                  <a:srgbClr val="E0E0E0"/>
                </a:solidFill>
                <a:latin typeface="Calibri" pitchFamily="34" charset="0"/>
                <a:ea typeface="Calibri" pitchFamily="34" charset="-122"/>
                <a:cs typeface="Calibri" pitchFamily="34" charset="-120"/>
              </a:rPr>
              <a:t>At a router: packets arrive → transmitted using router's resources according to processing order</a:t>
            </a:r>
            <a:endParaRPr lang="en-US" sz="1050" dirty="0"/>
          </a:p>
        </p:txBody>
      </p:sp>
      <p:sp>
        <p:nvSpPr>
          <p:cNvPr id="10" name="Text 8"/>
          <p:cNvSpPr/>
          <p:nvPr/>
        </p:nvSpPr>
        <p:spPr>
          <a:xfrm>
            <a:off x="365760" y="3749040"/>
            <a:ext cx="8412480" cy="228600"/>
          </a:xfrm>
          <a:prstGeom prst="rect">
            <a:avLst/>
          </a:prstGeom>
          <a:noFill/>
          <a:ln/>
        </p:spPr>
        <p:txBody>
          <a:bodyPr wrap="square" lIns="0" tIns="0" rIns="0" bIns="0" rtlCol="0" anchor="t"/>
          <a:lstStyle/>
          <a:p>
            <a:pPr marL="0" indent="0">
              <a:buNone/>
            </a:pPr>
            <a:r>
              <a:rPr lang="en-US" sz="1100" b="1" dirty="0">
                <a:solidFill>
                  <a:srgbClr val="FFFFFF"/>
                </a:solidFill>
              </a:rPr>
              <a:t>"Packet" naming by layer</a:t>
            </a:r>
            <a:endParaRPr lang="en-US" sz="1100" dirty="0"/>
          </a:p>
        </p:txBody>
      </p:sp>
      <p:sp>
        <p:nvSpPr>
          <p:cNvPr id="11" name="Text 9"/>
          <p:cNvSpPr/>
          <p:nvPr/>
        </p:nvSpPr>
        <p:spPr>
          <a:xfrm>
            <a:off x="365760" y="3977640"/>
            <a:ext cx="8412480" cy="1097280"/>
          </a:xfrm>
          <a:prstGeom prst="rect">
            <a:avLst/>
          </a:prstGeom>
          <a:noFill/>
          <a:ln/>
        </p:spPr>
        <p:txBody>
          <a:bodyPr wrap="square" lIns="0" tIns="0" rIns="0" bIns="0" rtlCol="0" anchor="t"/>
          <a:lstStyle/>
          <a:p>
            <a:pPr marL="342900" indent="-342900">
              <a:buSzPct val="100000"/>
              <a:buChar char="•"/>
            </a:pPr>
            <a:r>
              <a:rPr lang="en-US" sz="950" dirty="0">
                <a:solidFill>
                  <a:srgbClr val="E0E0E0"/>
                </a:solidFill>
                <a:latin typeface="Calibri" pitchFamily="34" charset="0"/>
                <a:ea typeface="Calibri" pitchFamily="34" charset="-122"/>
                <a:cs typeface="Calibri" pitchFamily="34" charset="-120"/>
              </a:rPr>
              <a:t>"Packet" = British-origin generic term for a small unit of split data</a:t>
            </a:r>
            <a:endParaRPr lang="en-US" sz="950" dirty="0"/>
          </a:p>
          <a:p>
            <a:pPr marL="342900" indent="-342900">
              <a:buSzPct val="100000"/>
              <a:buChar char="•"/>
            </a:pPr>
            <a:r>
              <a:rPr lang="en-US" sz="950" dirty="0">
                <a:solidFill>
                  <a:srgbClr val="E0E0E0"/>
                </a:solidFill>
                <a:latin typeface="Calibri" pitchFamily="34" charset="0"/>
                <a:ea typeface="Calibri" pitchFamily="34" charset="-122"/>
                <a:cs typeface="Calibri" pitchFamily="34" charset="-120"/>
              </a:rPr>
              <a:t>Data link layer: frame</a:t>
            </a:r>
            <a:endParaRPr lang="en-US" sz="950" dirty="0"/>
          </a:p>
          <a:p>
            <a:pPr marL="342900" indent="-342900">
              <a:buSzPct val="100000"/>
              <a:buChar char="•"/>
            </a:pPr>
            <a:r>
              <a:rPr lang="en-US" sz="950" dirty="0">
                <a:solidFill>
                  <a:srgbClr val="E0E0E0"/>
                </a:solidFill>
                <a:latin typeface="Calibri" pitchFamily="34" charset="0"/>
                <a:ea typeface="Calibri" pitchFamily="34" charset="-122"/>
                <a:cs typeface="Calibri" pitchFamily="34" charset="-120"/>
              </a:rPr>
              <a:t>Network layer (IP): datagram</a:t>
            </a:r>
            <a:endParaRPr lang="en-US" sz="950" dirty="0"/>
          </a:p>
          <a:p>
            <a:pPr marL="342900" indent="-342900">
              <a:buSzPct val="100000"/>
              <a:buChar char="•"/>
            </a:pPr>
            <a:r>
              <a:rPr lang="en-US" sz="950" dirty="0">
                <a:solidFill>
                  <a:srgbClr val="E0E0E0"/>
                </a:solidFill>
                <a:latin typeface="Calibri" pitchFamily="34" charset="0"/>
                <a:ea typeface="Calibri" pitchFamily="34" charset="-122"/>
                <a:cs typeface="Calibri" pitchFamily="34" charset="-120"/>
              </a:rPr>
              <a:t>Transport layer: TCP → segment, UDP → datagram</a:t>
            </a:r>
            <a:endParaRPr lang="en-US" sz="950" dirty="0"/>
          </a:p>
          <a:p>
            <a:pPr marL="342900" indent="-342900">
              <a:buSzPct val="100000"/>
              <a:buChar char="•"/>
            </a:pPr>
            <a:r>
              <a:rPr lang="en-US" sz="950" dirty="0">
                <a:solidFill>
                  <a:srgbClr val="E0E0E0"/>
                </a:solidFill>
                <a:latin typeface="Calibri" pitchFamily="34" charset="0"/>
                <a:ea typeface="Calibri" pitchFamily="34" charset="-122"/>
                <a:cs typeface="Calibri" pitchFamily="34" charset="-120"/>
              </a:rPr>
              <a:t>All may be called "packets" but each has slightly different packaging</a:t>
            </a:r>
            <a:endParaRPr lang="en-US" sz="95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0D1B2A"/>
        </a:solidFill>
        <a:effectLst/>
      </p:bgPr>
    </p:bg>
    <p:spTree>
      <p:nvGrpSpPr>
        <p:cNvPr id="1" name=""/>
        <p:cNvGrpSpPr/>
        <p:nvPr/>
      </p:nvGrpSpPr>
      <p:grpSpPr>
        <a:xfrm>
          <a:off x="0" y="0"/>
          <a:ext cx="0" cy="0"/>
          <a:chOff x="0" y="0"/>
          <a:chExt cx="0" cy="0"/>
        </a:xfrm>
      </p:grpSpPr>
      <p:sp>
        <p:nvSpPr>
          <p:cNvPr id="2" name="Text 0"/>
          <p:cNvSpPr/>
          <p:nvPr/>
        </p:nvSpPr>
        <p:spPr>
          <a:xfrm>
            <a:off x="365760" y="182880"/>
            <a:ext cx="8412480" cy="411480"/>
          </a:xfrm>
          <a:prstGeom prst="rect">
            <a:avLst/>
          </a:prstGeom>
          <a:noFill/>
          <a:ln/>
        </p:spPr>
        <p:txBody>
          <a:bodyPr wrap="square" lIns="0" tIns="0" rIns="0" bIns="0" rtlCol="0" anchor="ctr"/>
          <a:lstStyle/>
          <a:p>
            <a:pPr marL="0" indent="0">
              <a:buNone/>
            </a:pPr>
            <a:r>
              <a:rPr lang="en-US" sz="2000" b="1" dirty="0">
                <a:solidFill>
                  <a:srgbClr val="00B4D8"/>
                </a:solidFill>
                <a:latin typeface="Trebuchet MS" pitchFamily="34" charset="0"/>
                <a:ea typeface="Trebuchet MS" pitchFamily="34" charset="-122"/>
                <a:cs typeface="Trebuchet MS" pitchFamily="34" charset="-120"/>
              </a:rPr>
              <a:t>1.7  Exercises</a:t>
            </a:r>
            <a:endParaRPr lang="en-US" sz="2000" dirty="0"/>
          </a:p>
        </p:txBody>
      </p:sp>
      <p:sp>
        <p:nvSpPr>
          <p:cNvPr id="3" name="Shape 1"/>
          <p:cNvSpPr/>
          <p:nvPr/>
        </p:nvSpPr>
        <p:spPr>
          <a:xfrm>
            <a:off x="365760" y="822960"/>
            <a:ext cx="8412480" cy="1234440"/>
          </a:xfrm>
          <a:prstGeom prst="rect">
            <a:avLst/>
          </a:prstGeom>
          <a:solidFill>
            <a:srgbClr val="162636"/>
          </a:solidFill>
          <a:ln/>
          <a:effectLst>
            <a:outerShdw blurRad="50800" dist="25400" dir="8100000" algn="bl" rotWithShape="0">
              <a:srgbClr val="000000">
                <a:alpha val="30000"/>
              </a:srgbClr>
            </a:outerShdw>
          </a:effectLst>
        </p:spPr>
      </p:sp>
      <p:sp>
        <p:nvSpPr>
          <p:cNvPr id="4" name="Shape 2"/>
          <p:cNvSpPr/>
          <p:nvPr/>
        </p:nvSpPr>
        <p:spPr>
          <a:xfrm>
            <a:off x="365760" y="822960"/>
            <a:ext cx="54864" cy="1234440"/>
          </a:xfrm>
          <a:prstGeom prst="rect">
            <a:avLst/>
          </a:prstGeom>
          <a:solidFill>
            <a:srgbClr val="00B4D8"/>
          </a:solidFill>
          <a:ln/>
        </p:spPr>
      </p:sp>
      <p:sp>
        <p:nvSpPr>
          <p:cNvPr id="5" name="Text 3"/>
          <p:cNvSpPr/>
          <p:nvPr/>
        </p:nvSpPr>
        <p:spPr>
          <a:xfrm>
            <a:off x="548640" y="822960"/>
            <a:ext cx="457200" cy="1234440"/>
          </a:xfrm>
          <a:prstGeom prst="rect">
            <a:avLst/>
          </a:prstGeom>
          <a:noFill/>
          <a:ln/>
        </p:spPr>
        <p:txBody>
          <a:bodyPr wrap="square" lIns="0" tIns="0" rIns="0" bIns="0" rtlCol="0" anchor="ctr"/>
          <a:lstStyle/>
          <a:p>
            <a:pPr marL="0" indent="0" algn="ctr">
              <a:buNone/>
            </a:pPr>
            <a:r>
              <a:rPr lang="en-US" sz="2600" b="1" dirty="0">
                <a:solidFill>
                  <a:srgbClr val="00B4D8"/>
                </a:solidFill>
                <a:latin typeface="Trebuchet MS" pitchFamily="34" charset="0"/>
                <a:ea typeface="Trebuchet MS" pitchFamily="34" charset="-122"/>
                <a:cs typeface="Trebuchet MS" pitchFamily="34" charset="-120"/>
              </a:rPr>
              <a:t>1</a:t>
            </a:r>
            <a:endParaRPr lang="en-US" sz="2600" dirty="0"/>
          </a:p>
        </p:txBody>
      </p:sp>
      <p:sp>
        <p:nvSpPr>
          <p:cNvPr id="6" name="Text 4"/>
          <p:cNvSpPr/>
          <p:nvPr/>
        </p:nvSpPr>
        <p:spPr>
          <a:xfrm>
            <a:off x="1097280" y="960120"/>
            <a:ext cx="7498080" cy="960120"/>
          </a:xfrm>
          <a:prstGeom prst="rect">
            <a:avLst/>
          </a:prstGeom>
          <a:noFill/>
          <a:ln/>
        </p:spPr>
        <p:txBody>
          <a:bodyPr wrap="square" lIns="0" tIns="0" rIns="0" bIns="0" rtlCol="0" anchor="ctr"/>
          <a:lstStyle/>
          <a:p>
            <a:pPr marL="0" indent="0">
              <a:buNone/>
            </a:pPr>
            <a:r>
              <a:rPr lang="en-US" sz="1200" dirty="0">
                <a:solidFill>
                  <a:srgbClr val="E0E0E0"/>
                </a:solidFill>
                <a:latin typeface="Calibri" pitchFamily="34" charset="0"/>
                <a:ea typeface="Calibri" pitchFamily="34" charset="-122"/>
                <a:cs typeface="Calibri" pitchFamily="34" charset="-120"/>
              </a:rPr>
              <a:t>Use the tracert command in Windows to determine how many links are traversed to reach www.unza.zm (the web server of the University of Zambia in Africa). On Linux, use the traceroute command.</a:t>
            </a:r>
            <a:endParaRPr lang="en-US" sz="1200" dirty="0"/>
          </a:p>
        </p:txBody>
      </p:sp>
      <p:sp>
        <p:nvSpPr>
          <p:cNvPr id="7" name="Shape 5"/>
          <p:cNvSpPr/>
          <p:nvPr/>
        </p:nvSpPr>
        <p:spPr>
          <a:xfrm>
            <a:off x="365760" y="2240280"/>
            <a:ext cx="8412480" cy="1234440"/>
          </a:xfrm>
          <a:prstGeom prst="rect">
            <a:avLst/>
          </a:prstGeom>
          <a:solidFill>
            <a:srgbClr val="162636"/>
          </a:solidFill>
          <a:ln/>
          <a:effectLst>
            <a:outerShdw blurRad="50800" dist="25400" dir="8100000" algn="bl" rotWithShape="0">
              <a:srgbClr val="000000">
                <a:alpha val="30000"/>
              </a:srgbClr>
            </a:outerShdw>
          </a:effectLst>
        </p:spPr>
      </p:sp>
      <p:sp>
        <p:nvSpPr>
          <p:cNvPr id="8" name="Shape 6"/>
          <p:cNvSpPr/>
          <p:nvPr/>
        </p:nvSpPr>
        <p:spPr>
          <a:xfrm>
            <a:off x="365760" y="2240280"/>
            <a:ext cx="54864" cy="1234440"/>
          </a:xfrm>
          <a:prstGeom prst="rect">
            <a:avLst/>
          </a:prstGeom>
          <a:solidFill>
            <a:srgbClr val="00B4D8"/>
          </a:solidFill>
          <a:ln/>
        </p:spPr>
      </p:sp>
      <p:sp>
        <p:nvSpPr>
          <p:cNvPr id="9" name="Text 7"/>
          <p:cNvSpPr/>
          <p:nvPr/>
        </p:nvSpPr>
        <p:spPr>
          <a:xfrm>
            <a:off x="548640" y="2240280"/>
            <a:ext cx="457200" cy="1234440"/>
          </a:xfrm>
          <a:prstGeom prst="rect">
            <a:avLst/>
          </a:prstGeom>
          <a:noFill/>
          <a:ln/>
        </p:spPr>
        <p:txBody>
          <a:bodyPr wrap="square" lIns="0" tIns="0" rIns="0" bIns="0" rtlCol="0" anchor="ctr"/>
          <a:lstStyle/>
          <a:p>
            <a:pPr marL="0" indent="0" algn="ctr">
              <a:buNone/>
            </a:pPr>
            <a:r>
              <a:rPr lang="en-US" sz="2600" b="1" dirty="0">
                <a:solidFill>
                  <a:srgbClr val="00B4D8"/>
                </a:solidFill>
                <a:latin typeface="Trebuchet MS" pitchFamily="34" charset="0"/>
                <a:ea typeface="Trebuchet MS" pitchFamily="34" charset="-122"/>
                <a:cs typeface="Trebuchet MS" pitchFamily="34" charset="-120"/>
              </a:rPr>
              <a:t>2</a:t>
            </a:r>
            <a:endParaRPr lang="en-US" sz="2600" dirty="0"/>
          </a:p>
        </p:txBody>
      </p:sp>
      <p:sp>
        <p:nvSpPr>
          <p:cNvPr id="10" name="Text 8"/>
          <p:cNvSpPr/>
          <p:nvPr/>
        </p:nvSpPr>
        <p:spPr>
          <a:xfrm>
            <a:off x="1097280" y="2377440"/>
            <a:ext cx="7498080" cy="960120"/>
          </a:xfrm>
          <a:prstGeom prst="rect">
            <a:avLst/>
          </a:prstGeom>
          <a:noFill/>
          <a:ln/>
        </p:spPr>
        <p:txBody>
          <a:bodyPr wrap="square" lIns="0" tIns="0" rIns="0" bIns="0" rtlCol="0" anchor="ctr"/>
          <a:lstStyle/>
          <a:p>
            <a:pPr marL="0" indent="0">
              <a:buNone/>
            </a:pPr>
            <a:r>
              <a:rPr lang="en-US" sz="1200" dirty="0">
                <a:solidFill>
                  <a:srgbClr val="E0E0E0"/>
                </a:solidFill>
                <a:latin typeface="Calibri" pitchFamily="34" charset="0"/>
                <a:ea typeface="Calibri" pitchFamily="34" charset="-122"/>
                <a:cs typeface="Calibri" pitchFamily="34" charset="-120"/>
              </a:rPr>
              <a:t>The Session Description Protocol (SDP), one of the protocols used for Internet telephony, is defined in RFC 4566. Which of the three elements of a protocol does SDP lack?</a:t>
            </a:r>
            <a:endParaRPr lang="en-US" sz="1200" dirty="0"/>
          </a:p>
        </p:txBody>
      </p:sp>
      <p:sp>
        <p:nvSpPr>
          <p:cNvPr id="11" name="Shape 9"/>
          <p:cNvSpPr/>
          <p:nvPr/>
        </p:nvSpPr>
        <p:spPr>
          <a:xfrm>
            <a:off x="365760" y="3657600"/>
            <a:ext cx="8412480" cy="1234440"/>
          </a:xfrm>
          <a:prstGeom prst="rect">
            <a:avLst/>
          </a:prstGeom>
          <a:solidFill>
            <a:srgbClr val="162636"/>
          </a:solidFill>
          <a:ln/>
          <a:effectLst>
            <a:outerShdw blurRad="50800" dist="25400" dir="8100000" algn="bl" rotWithShape="0">
              <a:srgbClr val="000000">
                <a:alpha val="30000"/>
              </a:srgbClr>
            </a:outerShdw>
          </a:effectLst>
        </p:spPr>
      </p:sp>
      <p:sp>
        <p:nvSpPr>
          <p:cNvPr id="12" name="Shape 10"/>
          <p:cNvSpPr/>
          <p:nvPr/>
        </p:nvSpPr>
        <p:spPr>
          <a:xfrm>
            <a:off x="365760" y="3657600"/>
            <a:ext cx="54864" cy="1234440"/>
          </a:xfrm>
          <a:prstGeom prst="rect">
            <a:avLst/>
          </a:prstGeom>
          <a:solidFill>
            <a:srgbClr val="00B4D8"/>
          </a:solidFill>
          <a:ln/>
        </p:spPr>
      </p:sp>
      <p:sp>
        <p:nvSpPr>
          <p:cNvPr id="13" name="Text 11"/>
          <p:cNvSpPr/>
          <p:nvPr/>
        </p:nvSpPr>
        <p:spPr>
          <a:xfrm>
            <a:off x="548640" y="3657600"/>
            <a:ext cx="457200" cy="1234440"/>
          </a:xfrm>
          <a:prstGeom prst="rect">
            <a:avLst/>
          </a:prstGeom>
          <a:noFill/>
          <a:ln/>
        </p:spPr>
        <p:txBody>
          <a:bodyPr wrap="square" lIns="0" tIns="0" rIns="0" bIns="0" rtlCol="0" anchor="ctr"/>
          <a:lstStyle/>
          <a:p>
            <a:pPr marL="0" indent="0" algn="ctr">
              <a:buNone/>
            </a:pPr>
            <a:r>
              <a:rPr lang="en-US" sz="2600" b="1" dirty="0">
                <a:solidFill>
                  <a:srgbClr val="00B4D8"/>
                </a:solidFill>
                <a:latin typeface="Trebuchet MS" pitchFamily="34" charset="0"/>
                <a:ea typeface="Trebuchet MS" pitchFamily="34" charset="-122"/>
                <a:cs typeface="Trebuchet MS" pitchFamily="34" charset="-120"/>
              </a:rPr>
              <a:t>3</a:t>
            </a:r>
            <a:endParaRPr lang="en-US" sz="2600" dirty="0"/>
          </a:p>
        </p:txBody>
      </p:sp>
      <p:sp>
        <p:nvSpPr>
          <p:cNvPr id="14" name="Text 12"/>
          <p:cNvSpPr/>
          <p:nvPr/>
        </p:nvSpPr>
        <p:spPr>
          <a:xfrm>
            <a:off x="1097280" y="3794760"/>
            <a:ext cx="7498080" cy="960120"/>
          </a:xfrm>
          <a:prstGeom prst="rect">
            <a:avLst/>
          </a:prstGeom>
          <a:noFill/>
          <a:ln/>
        </p:spPr>
        <p:txBody>
          <a:bodyPr wrap="square" lIns="0" tIns="0" rIns="0" bIns="0" rtlCol="0" anchor="ctr"/>
          <a:lstStyle/>
          <a:p>
            <a:pPr marL="0" indent="0">
              <a:buNone/>
            </a:pPr>
            <a:r>
              <a:rPr lang="en-US" sz="1200" dirty="0">
                <a:solidFill>
                  <a:srgbClr val="E0E0E0"/>
                </a:solidFill>
                <a:latin typeface="Calibri" pitchFamily="34" charset="0"/>
                <a:ea typeface="Calibri" pitchFamily="34" charset="-122"/>
                <a:cs typeface="Calibri" pitchFamily="34" charset="-120"/>
              </a:rPr>
              <a:t>From the perspective of the OSI 7-layer model, what are practical examples of the session layer and presentation layer?</a:t>
            </a:r>
            <a:endParaRPr lang="en-US" sz="1200" dirty="0"/>
          </a:p>
        </p:txBody>
      </p:sp>
      <p:sp>
        <p:nvSpPr>
          <p:cNvPr id="15" name="Shape 13"/>
          <p:cNvSpPr/>
          <p:nvPr/>
        </p:nvSpPr>
        <p:spPr>
          <a:xfrm>
            <a:off x="0" y="4754880"/>
            <a:ext cx="9144000" cy="388620"/>
          </a:xfrm>
          <a:prstGeom prst="rect">
            <a:avLst/>
          </a:prstGeom>
          <a:solidFill>
            <a:srgbClr val="162636"/>
          </a:solidFill>
          <a:ln/>
        </p:spPr>
      </p:sp>
      <p:sp>
        <p:nvSpPr>
          <p:cNvPr id="16" name="Text 14"/>
          <p:cNvSpPr/>
          <p:nvPr/>
        </p:nvSpPr>
        <p:spPr>
          <a:xfrm>
            <a:off x="548640" y="4773168"/>
            <a:ext cx="8046720" cy="365760"/>
          </a:xfrm>
          <a:prstGeom prst="rect">
            <a:avLst/>
          </a:prstGeom>
          <a:noFill/>
          <a:ln/>
        </p:spPr>
        <p:txBody>
          <a:bodyPr wrap="square" lIns="0" tIns="0" rIns="0" bIns="0" rtlCol="0" anchor="ctr"/>
          <a:lstStyle/>
          <a:p>
            <a:pPr marL="0" indent="0">
              <a:buNone/>
            </a:pPr>
            <a:r>
              <a:rPr lang="en-US" sz="1200" i="1" dirty="0">
                <a:solidFill>
                  <a:srgbClr val="8899AA"/>
                </a:solidFill>
                <a:latin typeface="Calibri" pitchFamily="34" charset="0"/>
                <a:ea typeface="Calibri" pitchFamily="34" charset="-122"/>
                <a:cs typeface="Calibri" pitchFamily="34" charset="-120"/>
              </a:rPr>
              <a:t>End of Chapter 1</a:t>
            </a:r>
            <a:endParaRPr lang="en-US" sz="12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테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맑은 고딕"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TotalTime>
  <Words>3776</Words>
  <Application>Microsoft Office PowerPoint</Application>
  <PresentationFormat>화면 슬라이드 쇼(16:9)</PresentationFormat>
  <Paragraphs>389</Paragraphs>
  <Slides>24</Slides>
  <Notes>24</Notes>
  <HiddenSlides>0</HiddenSlides>
  <MMClips>0</MMClips>
  <ScaleCrop>false</ScaleCrop>
  <HeadingPairs>
    <vt:vector size="6" baseType="variant">
      <vt:variant>
        <vt:lpstr>사용한 글꼴</vt:lpstr>
      </vt:variant>
      <vt:variant>
        <vt:i4>5</vt:i4>
      </vt:variant>
      <vt:variant>
        <vt:lpstr>테마</vt:lpstr>
      </vt:variant>
      <vt:variant>
        <vt:i4>1</vt:i4>
      </vt:variant>
      <vt:variant>
        <vt:lpstr>슬라이드 제목</vt:lpstr>
      </vt:variant>
      <vt:variant>
        <vt:i4>24</vt:i4>
      </vt:variant>
    </vt:vector>
  </HeadingPairs>
  <TitlesOfParts>
    <vt:vector size="30" baseType="lpstr">
      <vt:lpstr>맑은 고딕</vt:lpstr>
      <vt:lpstr>Arial</vt:lpstr>
      <vt:lpstr>Calibri</vt:lpstr>
      <vt:lpstr>Courier New</vt:lpstr>
      <vt:lpstr>Trebuchet MS</vt:lpstr>
      <vt:lpstr>Office Theme</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vector>
  </TitlesOfParts>
  <Company>PptxGenJS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1: The Internet, Protocols, and the Layering Principle</dc:title>
  <dc:subject>PptxGenJS Presentation</dc:subject>
  <dc:creator>Hyogon Kim</dc:creator>
  <cp:lastModifiedBy>Microsoft 계정</cp:lastModifiedBy>
  <cp:revision>2</cp:revision>
  <dcterms:created xsi:type="dcterms:W3CDTF">2026-03-02T02:02:36Z</dcterms:created>
  <dcterms:modified xsi:type="dcterms:W3CDTF">2026-03-02T02:18:06Z</dcterms:modified>
</cp:coreProperties>
</file>