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2.2: </a:t>
            </a:r>
            <a:r>
              <a:rPr lang="en-US" altLang="ko-KR" dirty="0"/>
              <a:t>Expressing IP Addresses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유재정</a:t>
            </a:r>
            <a:endParaRPr lang="en-US" altLang="ko-KR" dirty="0" smtClean="0"/>
          </a:p>
          <a:p>
            <a:r>
              <a:rPr lang="en-US" altLang="ko-KR" dirty="0" smtClean="0"/>
              <a:t>2015010642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IPv4 – Dotted-Quad notation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Dotted-Quad notation</a:t>
            </a:r>
          </a:p>
          <a:p>
            <a:pPr lvl="1"/>
            <a:r>
              <a:rPr lang="en-US" altLang="ko-KR" dirty="0" smtClean="0"/>
              <a:t>A simple way of representing the whole IPv4 address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Consists of four decimal numbers separated by ‘.’ (dot)</a:t>
            </a:r>
          </a:p>
          <a:p>
            <a:pPr lvl="2"/>
            <a:r>
              <a:rPr lang="en-US" altLang="ko-KR" dirty="0" smtClean="0"/>
              <a:t>Ex) 163.152.161.122</a:t>
            </a:r>
          </a:p>
          <a:p>
            <a:pPr lvl="1"/>
            <a:r>
              <a:rPr lang="en-US" altLang="ko-KR" dirty="0" smtClean="0"/>
              <a:t>Each number is nonnegative integer in the range (0~255)</a:t>
            </a:r>
          </a:p>
          <a:p>
            <a:pPr lvl="2"/>
            <a:r>
              <a:rPr lang="en-US" altLang="ko-KR" dirty="0" smtClean="0"/>
              <a:t>Ex) 0.0.0.0 ~ 255.255.255.255</a:t>
            </a:r>
          </a:p>
          <a:p>
            <a:pPr lvl="1"/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684006"/>
              </p:ext>
            </p:extLst>
          </p:nvPr>
        </p:nvGraphicFramePr>
        <p:xfrm>
          <a:off x="683568" y="3933056"/>
          <a:ext cx="7937691" cy="2225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17761"/>
                <a:gridCol w="451993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Dotted-Quad</a:t>
                      </a:r>
                      <a:r>
                        <a:rPr lang="en-US" altLang="ko-KR" baseline="0" dirty="0" smtClean="0"/>
                        <a:t> Representation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Binary Representation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0.0.0.0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0000</a:t>
                      </a:r>
                      <a:r>
                        <a:rPr lang="en-US" altLang="ko-KR" dirty="0" smtClean="0"/>
                        <a:t>0000 00000000 00000000 00000000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1.2.3.4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00000001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en-US" altLang="ko-KR" dirty="0" smtClean="0"/>
                        <a:t>00000010 00000011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en-US" altLang="ko-KR" dirty="0" smtClean="0"/>
                        <a:t>00000100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10.0.0.255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00001010 </a:t>
                      </a:r>
                      <a:r>
                        <a:rPr lang="en-US" altLang="ko-KR" dirty="0" smtClean="0"/>
                        <a:t>00000000 00000000 11111111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163.152.161.122</a:t>
                      </a:r>
                      <a:endParaRPr lang="ko-KR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10100011 10011000 10100001 01111010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255.255.255.255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11111111 11111111 11111111 11111111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– Hexadecimal notation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Hexadecimal notation</a:t>
            </a:r>
          </a:p>
          <a:p>
            <a:pPr lvl="1"/>
            <a:r>
              <a:rPr lang="en-US" altLang="ko-KR" dirty="0" smtClean="0"/>
              <a:t>A series of four hexadecimal numbers separated by ‘:’ (colon)</a:t>
            </a:r>
          </a:p>
          <a:p>
            <a:pPr lvl="1"/>
            <a:r>
              <a:rPr lang="en-US" altLang="ko-KR" dirty="0" smtClean="0"/>
              <a:t>IPv6 address containing eight blocks</a:t>
            </a:r>
          </a:p>
          <a:p>
            <a:pPr lvl="2"/>
            <a:r>
              <a:rPr lang="en-US" altLang="ko-KR" dirty="0" smtClean="0"/>
              <a:t>Ex) 5f05:2000:80ad:5800:0058:0800:2023:1d71</a:t>
            </a:r>
          </a:p>
          <a:p>
            <a:pPr lvl="1"/>
            <a:r>
              <a:rPr lang="en-US" altLang="ko-KR" dirty="0" smtClean="0"/>
              <a:t>Not familiar to users, need standardized simplifications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Agreed-upon simplifications</a:t>
            </a:r>
          </a:p>
          <a:p>
            <a:pPr lvl="1"/>
            <a:r>
              <a:rPr lang="en-US" altLang="ko-KR" dirty="0" smtClean="0"/>
              <a:t>Leading zeros of a block need not be written</a:t>
            </a:r>
          </a:p>
          <a:p>
            <a:pPr lvl="2"/>
            <a:r>
              <a:rPr lang="en-US" altLang="ko-KR" dirty="0" smtClean="0"/>
              <a:t>Ex) 5f05</a:t>
            </a:r>
            <a:r>
              <a:rPr lang="en-US" altLang="ko-KR" b="1" dirty="0">
                <a:solidFill>
                  <a:srgbClr val="FF0000"/>
                </a:solidFill>
              </a:rPr>
              <a:t>:</a:t>
            </a:r>
            <a:r>
              <a:rPr lang="en-US" altLang="ko-KR" dirty="0" smtClean="0"/>
              <a:t>2000</a:t>
            </a:r>
            <a:r>
              <a:rPr lang="en-US" altLang="ko-KR" b="1" dirty="0">
                <a:solidFill>
                  <a:srgbClr val="FF0000"/>
                </a:solidFill>
              </a:rPr>
              <a:t>:</a:t>
            </a:r>
            <a:r>
              <a:rPr lang="en-US" altLang="ko-KR" dirty="0" smtClean="0"/>
              <a:t>80ad</a:t>
            </a:r>
            <a:r>
              <a:rPr lang="en-US" altLang="ko-KR" b="1" dirty="0">
                <a:solidFill>
                  <a:srgbClr val="FF0000"/>
                </a:solidFill>
              </a:rPr>
              <a:t>:</a:t>
            </a:r>
            <a:r>
              <a:rPr lang="en-US" altLang="ko-KR" dirty="0" smtClean="0"/>
              <a:t>5800</a:t>
            </a:r>
            <a:r>
              <a:rPr lang="en-US" altLang="ko-KR" b="1" dirty="0">
                <a:solidFill>
                  <a:srgbClr val="FF0000"/>
                </a:solidFill>
              </a:rPr>
              <a:t>:</a:t>
            </a:r>
            <a:r>
              <a:rPr lang="en-US" altLang="ko-KR" dirty="0" smtClean="0"/>
              <a:t>58</a:t>
            </a:r>
            <a:r>
              <a:rPr lang="en-US" altLang="ko-KR" b="1" dirty="0">
                <a:solidFill>
                  <a:srgbClr val="FF0000"/>
                </a:solidFill>
              </a:rPr>
              <a:t>:</a:t>
            </a:r>
            <a:r>
              <a:rPr lang="en-US" altLang="ko-KR" dirty="0" smtClean="0"/>
              <a:t>800</a:t>
            </a:r>
            <a:r>
              <a:rPr lang="en-US" altLang="ko-KR" b="1" dirty="0">
                <a:solidFill>
                  <a:srgbClr val="FF0000"/>
                </a:solidFill>
              </a:rPr>
              <a:t>:</a:t>
            </a:r>
            <a:r>
              <a:rPr lang="en-US" altLang="ko-KR" dirty="0" smtClean="0"/>
              <a:t>2023</a:t>
            </a:r>
            <a:r>
              <a:rPr lang="en-US" altLang="ko-KR" b="1" dirty="0">
                <a:solidFill>
                  <a:srgbClr val="FF0000"/>
                </a:solidFill>
              </a:rPr>
              <a:t>:</a:t>
            </a:r>
            <a:r>
              <a:rPr lang="en-US" altLang="ko-KR" dirty="0" smtClean="0"/>
              <a:t>1d71</a:t>
            </a:r>
          </a:p>
          <a:p>
            <a:pPr lvl="1"/>
            <a:r>
              <a:rPr lang="en-US" altLang="ko-KR" dirty="0" smtClean="0"/>
              <a:t>Block of all zeros can be omitted and replaced by ‘::’</a:t>
            </a:r>
          </a:p>
          <a:p>
            <a:pPr lvl="2"/>
            <a:r>
              <a:rPr lang="en-US" altLang="ko-KR" dirty="0" smtClean="0"/>
              <a:t>Ex) 0:0:0:0:0:0:0:1 -&gt; </a:t>
            </a:r>
            <a:r>
              <a:rPr lang="en-US" altLang="ko-KR" b="1" dirty="0">
                <a:solidFill>
                  <a:srgbClr val="FF0000"/>
                </a:solidFill>
              </a:rPr>
              <a:t>::</a:t>
            </a:r>
            <a:r>
              <a:rPr lang="en-US" altLang="ko-KR" dirty="0" smtClean="0"/>
              <a:t>1</a:t>
            </a:r>
          </a:p>
          <a:p>
            <a:pPr lvl="2"/>
            <a:r>
              <a:rPr lang="en-US" altLang="ko-KR" dirty="0" smtClean="0"/>
              <a:t>Ex) 2001:0db8:0:0:0:0:0:2 -&gt; 2001:db8</a:t>
            </a:r>
            <a:r>
              <a:rPr lang="en-US" altLang="ko-KR" b="1" dirty="0">
                <a:solidFill>
                  <a:srgbClr val="FF0000"/>
                </a:solidFill>
              </a:rPr>
              <a:t>::</a:t>
            </a:r>
            <a:r>
              <a:rPr lang="en-US" altLang="ko-KR" dirty="0" smtClean="0"/>
              <a:t>2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54645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IPv6 – Hexadecimal notation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Agreed-upon simplifications</a:t>
            </a:r>
          </a:p>
          <a:p>
            <a:pPr lvl="1"/>
            <a:r>
              <a:rPr lang="en-US" altLang="ko-KR" dirty="0" smtClean="0"/>
              <a:t>Embedded IPv4 addresses represented in the IPv6 format can use a form of hybrid notation called an ‘IPv4-mapped IPv6 address’</a:t>
            </a:r>
          </a:p>
          <a:p>
            <a:pPr lvl="2"/>
            <a:r>
              <a:rPr lang="en-US" altLang="ko-KR" dirty="0" smtClean="0"/>
              <a:t>The block which consists of ‘</a:t>
            </a:r>
            <a:r>
              <a:rPr lang="en-US" altLang="ko-KR" dirty="0" err="1" smtClean="0"/>
              <a:t>ffff</a:t>
            </a:r>
            <a:r>
              <a:rPr lang="en-US" altLang="ko-KR" dirty="0" smtClean="0"/>
              <a:t>’ can be placed at left block of the IPv4</a:t>
            </a:r>
          </a:p>
          <a:p>
            <a:pPr lvl="2"/>
            <a:r>
              <a:rPr lang="en-US" altLang="ko-KR" dirty="0" smtClean="0"/>
              <a:t>Ex) 163.152.161.122 (IPv4) -&gt; ::</a:t>
            </a:r>
            <a:r>
              <a:rPr lang="en-US" altLang="ko-KR" b="1" dirty="0">
                <a:solidFill>
                  <a:srgbClr val="FF0000"/>
                </a:solidFill>
              </a:rPr>
              <a:t>ffff</a:t>
            </a:r>
            <a:r>
              <a:rPr lang="en-US" altLang="ko-KR" dirty="0" smtClean="0"/>
              <a:t>:163.152.161.122 (IPv6)</a:t>
            </a:r>
          </a:p>
          <a:p>
            <a:pPr lvl="2"/>
            <a:endParaRPr lang="en-US" altLang="ko-KR" dirty="0" smtClean="0"/>
          </a:p>
          <a:p>
            <a:pPr lvl="1"/>
            <a:r>
              <a:rPr lang="en-US" altLang="ko-KR" dirty="0" smtClean="0"/>
              <a:t>Low-order 32bits of the IPv6 address can be written using dotted-quad notation called an ‘IPv4-compatible IPv6 address’</a:t>
            </a:r>
          </a:p>
          <a:p>
            <a:pPr lvl="2"/>
            <a:r>
              <a:rPr lang="en-US" altLang="ko-KR" dirty="0" smtClean="0"/>
              <a:t>Ex) ::0102:f001 -&gt; ::1</a:t>
            </a:r>
            <a:r>
              <a:rPr lang="en-US" altLang="ko-KR" b="1" dirty="0">
                <a:solidFill>
                  <a:srgbClr val="FF0000"/>
                </a:solidFill>
              </a:rPr>
              <a:t>.</a:t>
            </a:r>
            <a:r>
              <a:rPr lang="en-US" altLang="ko-KR" dirty="0" smtClean="0"/>
              <a:t>2</a:t>
            </a:r>
            <a:r>
              <a:rPr lang="en-US" altLang="ko-KR" b="1" dirty="0">
                <a:solidFill>
                  <a:srgbClr val="FF0000"/>
                </a:solidFill>
              </a:rPr>
              <a:t>.</a:t>
            </a:r>
            <a:r>
              <a:rPr lang="en-US" altLang="ko-KR" dirty="0" smtClean="0"/>
              <a:t>240</a:t>
            </a:r>
            <a:r>
              <a:rPr lang="en-US" altLang="ko-KR" b="1" dirty="0">
                <a:solidFill>
                  <a:srgbClr val="FF0000"/>
                </a:solidFill>
              </a:rPr>
              <a:t>.</a:t>
            </a:r>
            <a:r>
              <a:rPr lang="en-US" altLang="ko-KR" dirty="0" smtClean="0"/>
              <a:t>1</a:t>
            </a:r>
          </a:p>
          <a:p>
            <a:pPr lvl="2"/>
            <a:r>
              <a:rPr lang="en-US" altLang="ko-KR" dirty="0" smtClean="0"/>
              <a:t>Note that IPv4-compatible address is not the same as IPv4 mapped address</a:t>
            </a:r>
          </a:p>
        </p:txBody>
      </p:sp>
    </p:spTree>
    <p:extLst>
      <p:ext uri="{BB962C8B-B14F-4D97-AF65-F5344CB8AC3E}">
        <p14:creationId xmlns:p14="http://schemas.microsoft.com/office/powerpoint/2010/main" val="348815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IPv6 – </a:t>
            </a:r>
            <a:r>
              <a:rPr lang="en-US" altLang="ko-KR" dirty="0" smtClean="0"/>
              <a:t>URL containing an address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URL containing an address</a:t>
            </a:r>
          </a:p>
          <a:p>
            <a:pPr lvl="1"/>
            <a:r>
              <a:rPr lang="en-US" altLang="ko-KR" dirty="0" smtClean="0"/>
              <a:t>When expressing a URL, the ‘:’(colon) delimiter in an IPv6 address may be confused with another separator</a:t>
            </a:r>
          </a:p>
          <a:p>
            <a:pPr lvl="2"/>
            <a:r>
              <a:rPr lang="en-US" altLang="ko-KR" dirty="0" smtClean="0"/>
              <a:t>Ex) http://2001:0db8:85a3:08d3:1319:8a2e:0370:7344:443</a:t>
            </a:r>
          </a:p>
          <a:p>
            <a:pPr lvl="2"/>
            <a:r>
              <a:rPr lang="en-US" altLang="ko-KR" dirty="0" smtClean="0"/>
              <a:t>Which one is IPv6 address and port number?</a:t>
            </a:r>
          </a:p>
          <a:p>
            <a:pPr lvl="2"/>
            <a:endParaRPr lang="en-US" altLang="ko-KR" dirty="0" smtClean="0"/>
          </a:p>
          <a:p>
            <a:pPr lvl="1"/>
            <a:r>
              <a:rPr lang="en-US" altLang="ko-KR" dirty="0" smtClean="0"/>
              <a:t>In above case, when expressing URL, ‘[‘,’]’ (bracket characters) are used to surround the IPv6 </a:t>
            </a:r>
            <a:r>
              <a:rPr lang="en-US" altLang="ko-KR" dirty="0" err="1" smtClean="0"/>
              <a:t>addresss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Ex) </a:t>
            </a:r>
            <a:r>
              <a:rPr lang="en-US" altLang="ko-KR" dirty="0"/>
              <a:t>http</a:t>
            </a:r>
            <a:r>
              <a:rPr lang="en-US" altLang="ko-KR" dirty="0" smtClean="0"/>
              <a:t>://</a:t>
            </a:r>
            <a:r>
              <a:rPr lang="en-US" altLang="ko-KR" b="1" dirty="0" smtClean="0">
                <a:solidFill>
                  <a:srgbClr val="FF0000"/>
                </a:solidFill>
              </a:rPr>
              <a:t>[</a:t>
            </a:r>
            <a:r>
              <a:rPr lang="en-US" altLang="ko-KR" dirty="0" smtClean="0"/>
              <a:t>2001:0db8:85a3:08d3:1319:8a2e:0370:7344</a:t>
            </a:r>
            <a:r>
              <a:rPr lang="en-US" altLang="ko-KR" b="1" dirty="0">
                <a:solidFill>
                  <a:srgbClr val="FF0000"/>
                </a:solidFill>
              </a:rPr>
              <a:t>]</a:t>
            </a:r>
            <a:r>
              <a:rPr lang="en-US" altLang="ko-KR" dirty="0" smtClean="0"/>
              <a:t>:443</a:t>
            </a:r>
            <a:endParaRPr lang="en-US" altLang="ko-KR" dirty="0"/>
          </a:p>
          <a:p>
            <a:pPr lvl="2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588291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320</Words>
  <Application>Microsoft Office PowerPoint</Application>
  <PresentationFormat>화면 슬라이드 쇼(4:3)</PresentationFormat>
  <Paragraphs>52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Section 2.2: Expressing IP Addresses</vt:lpstr>
      <vt:lpstr>IPv4 – Dotted-Quad notation</vt:lpstr>
      <vt:lpstr>IPv6 – Hexadecimal notation</vt:lpstr>
      <vt:lpstr>IPv6 – Hexadecimal notation</vt:lpstr>
      <vt:lpstr>IPv6 – URL containing an address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유재정</cp:lastModifiedBy>
  <cp:revision>14</cp:revision>
  <dcterms:created xsi:type="dcterms:W3CDTF">2006-10-05T04:04:58Z</dcterms:created>
  <dcterms:modified xsi:type="dcterms:W3CDTF">2015-09-08T09:40:51Z</dcterms:modified>
</cp:coreProperties>
</file>