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7" r:id="rId9"/>
    <p:sldId id="295" r:id="rId10"/>
    <p:sldId id="262" r:id="rId11"/>
    <p:sldId id="264" r:id="rId12"/>
    <p:sldId id="265" r:id="rId13"/>
    <p:sldId id="266" r:id="rId14"/>
    <p:sldId id="269" r:id="rId15"/>
    <p:sldId id="286" r:id="rId16"/>
    <p:sldId id="287" r:id="rId17"/>
    <p:sldId id="289" r:id="rId18"/>
    <p:sldId id="291" r:id="rId19"/>
    <p:sldId id="290" r:id="rId20"/>
    <p:sldId id="292" r:id="rId21"/>
    <p:sldId id="270" r:id="rId22"/>
    <p:sldId id="271" r:id="rId23"/>
    <p:sldId id="296" r:id="rId24"/>
    <p:sldId id="272" r:id="rId25"/>
    <p:sldId id="273" r:id="rId26"/>
    <p:sldId id="274" r:id="rId27"/>
    <p:sldId id="282" r:id="rId28"/>
    <p:sldId id="275" r:id="rId29"/>
    <p:sldId id="283" r:id="rId30"/>
    <p:sldId id="284" r:id="rId31"/>
    <p:sldId id="285" r:id="rId32"/>
    <p:sldId id="297" r:id="rId33"/>
    <p:sldId id="279" r:id="rId34"/>
    <p:sldId id="293" r:id="rId35"/>
    <p:sldId id="278" r:id="rId36"/>
    <p:sldId id="288" r:id="rId37"/>
    <p:sldId id="294" r:id="rId38"/>
  </p:sldIdLst>
  <p:sldSz cx="9144000" cy="6858000" type="screen4x3"/>
  <p:notesSz cx="10234613" cy="7099300"/>
  <p:custDataLst>
    <p:tags r:id="rId41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7CD4"/>
    <a:srgbClr val="6969CD"/>
    <a:srgbClr val="EAEAEA"/>
    <a:srgbClr val="B2B2B2"/>
    <a:srgbClr val="93AEFB"/>
    <a:srgbClr val="AABFFC"/>
    <a:srgbClr val="E2C442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92954" autoAdjust="0"/>
  </p:normalViewPr>
  <p:slideViewPr>
    <p:cSldViewPr snapToGrid="0">
      <p:cViewPr>
        <p:scale>
          <a:sx n="75" d="100"/>
          <a:sy n="75" d="100"/>
        </p:scale>
        <p:origin x="-2580" y="-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6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9138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9138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fld id="{D47B84E0-3D79-418B-B5B2-A6EEB5FEB48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90730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73575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51525" y="0"/>
            <a:ext cx="4357688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332163" y="546100"/>
            <a:ext cx="3557587" cy="2668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6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77950" y="3378200"/>
            <a:ext cx="7456488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57988"/>
            <a:ext cx="4473575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51525" y="6757988"/>
            <a:ext cx="4357688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fld id="{9D25E825-8206-4130-A384-A157E8E8950D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78166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F1CDF3-CC3B-4453-9257-C48F7986AFFE}" type="slidenum">
              <a:rPr lang="de-DE"/>
              <a:pPr/>
              <a:t>1</a:t>
            </a:fld>
            <a:endParaRPr lang="de-DE"/>
          </a:p>
        </p:txBody>
      </p:sp>
      <p:sp>
        <p:nvSpPr>
          <p:cNvPr id="402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437E2D-EA92-418F-8CEE-C18CEF1A0394}" type="slidenum">
              <a:rPr lang="de-DE"/>
              <a:pPr/>
              <a:t>2</a:t>
            </a:fld>
            <a:endParaRPr lang="de-DE"/>
          </a:p>
        </p:txBody>
      </p:sp>
      <p:sp>
        <p:nvSpPr>
          <p:cNvPr id="4034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B0218A-00BF-422F-91D1-62CE3D36E214}" type="slidenum">
              <a:rPr lang="de-DE"/>
              <a:pPr/>
              <a:t>3</a:t>
            </a:fld>
            <a:endParaRPr lang="de-DE"/>
          </a:p>
        </p:txBody>
      </p:sp>
      <p:sp>
        <p:nvSpPr>
          <p:cNvPr id="404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C9D885-499C-4DF3-ACBF-59B64A47D3FD}" type="slidenum">
              <a:rPr lang="de-DE"/>
              <a:pPr/>
              <a:t>4</a:t>
            </a:fld>
            <a:endParaRPr lang="de-DE"/>
          </a:p>
        </p:txBody>
      </p:sp>
      <p:sp>
        <p:nvSpPr>
          <p:cNvPr id="4055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AE4F27-FEF5-41C9-8100-DA6DE85DE454}" type="slidenum">
              <a:rPr lang="de-DE"/>
              <a:pPr/>
              <a:t>5</a:t>
            </a:fld>
            <a:endParaRPr lang="de-DE"/>
          </a:p>
        </p:txBody>
      </p:sp>
      <p:sp>
        <p:nvSpPr>
          <p:cNvPr id="4065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B2653D-1452-4A5F-84EB-227CFF8B9652}" type="slidenum">
              <a:rPr lang="de-DE"/>
              <a:pPr/>
              <a:t>6</a:t>
            </a:fld>
            <a:endParaRPr lang="de-DE"/>
          </a:p>
        </p:txBody>
      </p:sp>
      <p:sp>
        <p:nvSpPr>
          <p:cNvPr id="4014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D18887-FB05-4BE3-A147-B051BEAC504A}" type="slidenum">
              <a:rPr lang="de-DE"/>
              <a:pPr/>
              <a:t>7</a:t>
            </a:fld>
            <a:endParaRPr lang="de-DE"/>
          </a:p>
        </p:txBody>
      </p:sp>
      <p:sp>
        <p:nvSpPr>
          <p:cNvPr id="4075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725FF2-44BC-41E4-ABB7-9954BC1BF16F}" type="slidenum">
              <a:rPr lang="de-DE"/>
              <a:pPr/>
              <a:t>8</a:t>
            </a:fld>
            <a:endParaRPr lang="de-DE"/>
          </a:p>
        </p:txBody>
      </p:sp>
      <p:sp>
        <p:nvSpPr>
          <p:cNvPr id="4085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DF1483-BC20-489C-8A96-B6D339BE5794}" type="slidenum">
              <a:rPr lang="de-DE"/>
              <a:pPr/>
              <a:t>9</a:t>
            </a:fld>
            <a:endParaRPr lang="de-DE"/>
          </a:p>
        </p:txBody>
      </p:sp>
      <p:sp>
        <p:nvSpPr>
          <p:cNvPr id="4096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33AA4E-6C44-43CE-BBCD-DDDD267DA561}" type="slidenum">
              <a:rPr lang="de-DE"/>
              <a:pPr/>
              <a:t>10</a:t>
            </a:fld>
            <a:endParaRPr lang="de-DE"/>
          </a:p>
        </p:txBody>
      </p:sp>
      <p:sp>
        <p:nvSpPr>
          <p:cNvPr id="4106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75076A-6CA6-4280-AC66-D49FD10639C4}" type="slidenum">
              <a:rPr lang="de-DE"/>
              <a:pPr/>
              <a:t>11</a:t>
            </a:fld>
            <a:endParaRPr lang="de-DE"/>
          </a:p>
        </p:txBody>
      </p:sp>
      <p:sp>
        <p:nvSpPr>
          <p:cNvPr id="411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B8926-244B-476D-A95A-CC0C387B7A1D}" type="slidenum">
              <a:rPr lang="de-DE"/>
              <a:pPr/>
              <a:t>17</a:t>
            </a:fld>
            <a:endParaRPr lang="de-DE"/>
          </a:p>
        </p:txBody>
      </p:sp>
      <p:sp>
        <p:nvSpPr>
          <p:cNvPr id="3911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Solutions to early sleeping as homework?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3FA89-D76A-449C-8FF0-2836334E67AC}" type="slidenum">
              <a:rPr lang="de-DE"/>
              <a:pPr/>
              <a:t>18</a:t>
            </a:fld>
            <a:endParaRPr lang="de-DE"/>
          </a:p>
        </p:txBody>
      </p:sp>
      <p:sp>
        <p:nvSpPr>
          <p:cNvPr id="3942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Das gibt eine SEHR schöne Übungsaufgabe!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DF971A-4FFD-400B-A66F-412ED236B9B8}" type="slidenum">
              <a:rPr lang="de-DE"/>
              <a:pPr/>
              <a:t>22</a:t>
            </a:fld>
            <a:endParaRPr lang="de-DE"/>
          </a:p>
        </p:txBody>
      </p:sp>
      <p:sp>
        <p:nvSpPr>
          <p:cNvPr id="3676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Probing protocol of PAMAS as exercise?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E69967-9C29-436A-A68E-7CDEA52B8EB8}" type="slidenum">
              <a:rPr lang="de-DE"/>
              <a:pPr/>
              <a:t>23</a:t>
            </a:fld>
            <a:endParaRPr lang="de-DE"/>
          </a:p>
        </p:txBody>
      </p:sp>
      <p:sp>
        <p:nvSpPr>
          <p:cNvPr id="4126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7AF760-7F52-4D79-919A-3DEF72576CA3}" type="slidenum">
              <a:rPr lang="de-DE"/>
              <a:pPr/>
              <a:t>24</a:t>
            </a:fld>
            <a:endParaRPr lang="de-DE"/>
          </a:p>
        </p:txBody>
      </p:sp>
      <p:sp>
        <p:nvSpPr>
          <p:cNvPr id="4136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F78B23-1A7C-495C-B34E-01F4A97C981E}" type="slidenum">
              <a:rPr lang="de-DE"/>
              <a:pPr/>
              <a:t>25</a:t>
            </a:fld>
            <a:endParaRPr lang="de-DE"/>
          </a:p>
        </p:txBody>
      </p:sp>
      <p:sp>
        <p:nvSpPr>
          <p:cNvPr id="4147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79CF54-2284-466C-A897-F2E1A1563BC0}" type="slidenum">
              <a:rPr lang="de-DE"/>
              <a:pPr/>
              <a:t>26</a:t>
            </a:fld>
            <a:endParaRPr lang="de-DE"/>
          </a:p>
        </p:txBody>
      </p:sp>
      <p:sp>
        <p:nvSpPr>
          <p:cNvPr id="4157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1C7591-A3BB-4029-806B-F1D7EC29BC69}" type="slidenum">
              <a:rPr lang="de-DE"/>
              <a:pPr/>
              <a:t>27</a:t>
            </a:fld>
            <a:endParaRPr lang="de-DE"/>
          </a:p>
        </p:txBody>
      </p:sp>
      <p:sp>
        <p:nvSpPr>
          <p:cNvPr id="4167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81B503-C04F-48A6-A294-EBDC98229F32}" type="slidenum">
              <a:rPr lang="de-DE"/>
              <a:pPr/>
              <a:t>28</a:t>
            </a:fld>
            <a:endParaRPr lang="de-DE"/>
          </a:p>
        </p:txBody>
      </p:sp>
      <p:sp>
        <p:nvSpPr>
          <p:cNvPr id="4177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BC8289-AB4A-403A-BEF3-C1B9523ABE3F}" type="slidenum">
              <a:rPr lang="de-DE"/>
              <a:pPr/>
              <a:t>29</a:t>
            </a:fld>
            <a:endParaRPr lang="de-DE"/>
          </a:p>
        </p:txBody>
      </p:sp>
      <p:sp>
        <p:nvSpPr>
          <p:cNvPr id="4188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A11E14-241B-49A4-BD9B-82FBB01A9FF7}" type="slidenum">
              <a:rPr lang="de-DE"/>
              <a:pPr/>
              <a:t>30</a:t>
            </a:fld>
            <a:endParaRPr lang="de-DE"/>
          </a:p>
        </p:txBody>
      </p:sp>
      <p:sp>
        <p:nvSpPr>
          <p:cNvPr id="4198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7E4E20-9D84-4FB9-B75C-88259DB64CCE}" type="slidenum">
              <a:rPr lang="de-DE"/>
              <a:pPr/>
              <a:t>31</a:t>
            </a:fld>
            <a:endParaRPr lang="de-DE"/>
          </a:p>
        </p:txBody>
      </p:sp>
      <p:sp>
        <p:nvSpPr>
          <p:cNvPr id="4208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DC3972-B8CB-400A-98E1-4428FF343396}" type="slidenum">
              <a:rPr lang="de-DE"/>
              <a:pPr/>
              <a:t>32</a:t>
            </a:fld>
            <a:endParaRPr lang="de-DE"/>
          </a:p>
        </p:txBody>
      </p:sp>
      <p:sp>
        <p:nvSpPr>
          <p:cNvPr id="4218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693BA8-0F19-4FE9-9300-E608CD2B7794}" type="slidenum">
              <a:rPr lang="de-DE"/>
              <a:pPr/>
              <a:t>33</a:t>
            </a:fld>
            <a:endParaRPr lang="de-DE"/>
          </a:p>
        </p:txBody>
      </p:sp>
      <p:sp>
        <p:nvSpPr>
          <p:cNvPr id="4229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2157AC-CB71-4A72-A819-218FECC46598}" type="slidenum">
              <a:rPr lang="de-DE"/>
              <a:pPr/>
              <a:t>34</a:t>
            </a:fld>
            <a:endParaRPr lang="de-DE"/>
          </a:p>
        </p:txBody>
      </p:sp>
      <p:sp>
        <p:nvSpPr>
          <p:cNvPr id="4239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8B1342-B2BC-4839-A166-931D3CB9C5A5}" type="slidenum">
              <a:rPr lang="de-DE"/>
              <a:pPr/>
              <a:t>35</a:t>
            </a:fld>
            <a:endParaRPr lang="de-DE"/>
          </a:p>
        </p:txBody>
      </p:sp>
      <p:sp>
        <p:nvSpPr>
          <p:cNvPr id="4249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EA2D15-2776-4D1D-AFCF-F91EBB91F482}" type="slidenum">
              <a:rPr lang="de-DE"/>
              <a:pPr/>
              <a:t>36</a:t>
            </a:fld>
            <a:endParaRPr lang="de-DE"/>
          </a:p>
        </p:txBody>
      </p:sp>
      <p:sp>
        <p:nvSpPr>
          <p:cNvPr id="4259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020980-2D3E-4C4B-80D1-A54BA68F9A72}" type="slidenum">
              <a:rPr lang="de-DE"/>
              <a:pPr/>
              <a:t>37</a:t>
            </a:fld>
            <a:endParaRPr lang="de-DE"/>
          </a:p>
        </p:txBody>
      </p:sp>
      <p:sp>
        <p:nvSpPr>
          <p:cNvPr id="4270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0600" y="1400175"/>
            <a:ext cx="7772400" cy="1143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de-DE" noProof="0" smtClean="0"/>
              <a:t>Klicken Sie, um </a:t>
            </a:r>
            <a:r>
              <a:rPr lang="en-US" altLang="ko-KR" noProof="0" smtClean="0"/>
              <a:t>das</a:t>
            </a:r>
            <a:r>
              <a:rPr lang="de-DE" noProof="0" smtClean="0"/>
              <a:t> Titelformat zu bearbeiten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5088" y="2933700"/>
            <a:ext cx="6400800" cy="2052638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 sz="2800"/>
            </a:lvl1pPr>
          </a:lstStyle>
          <a:p>
            <a:pPr lvl="0"/>
            <a:r>
              <a:rPr lang="de-DE" noProof="0" smtClean="0"/>
              <a:t>Klicken </a:t>
            </a:r>
            <a:r>
              <a:rPr lang="en-US" altLang="ko-KR" noProof="0" smtClean="0"/>
              <a:t>Sie</a:t>
            </a:r>
            <a:r>
              <a:rPr lang="de-DE" noProof="0" smtClean="0"/>
              <a:t>, um das Format des Untertitelmasters zu bearbeiten</a:t>
            </a:r>
          </a:p>
        </p:txBody>
      </p:sp>
      <p:sp>
        <p:nvSpPr>
          <p:cNvPr id="149513" name="Rectangle 9"/>
          <p:cNvSpPr>
            <a:spLocks noChangeArrowheads="1"/>
          </p:cNvSpPr>
          <p:nvPr/>
        </p:nvSpPr>
        <p:spPr bwMode="auto">
          <a:xfrm>
            <a:off x="3124200" y="5962650"/>
            <a:ext cx="464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ko-KR" sz="1800">
                <a:latin typeface="Tahoma" pitchFamily="34" charset="0"/>
                <a:ea typeface="굴림" charset="-127"/>
              </a:rPr>
              <a:t>Computer Networks Group</a:t>
            </a:r>
          </a:p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de-DE" sz="1800">
                <a:latin typeface="Tahoma" pitchFamily="34" charset="0"/>
              </a:rPr>
              <a:t>Universität Paderborn</a:t>
            </a:r>
            <a:endParaRPr lang="en-US" altLang="ko-KR" sz="1800">
              <a:latin typeface="Tahoma" pitchFamily="34" charset="0"/>
              <a:ea typeface="굴림" charset="-127"/>
            </a:endParaRPr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>
            <a:off x="750888" y="2220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512763" y="2752725"/>
            <a:ext cx="8207375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49519" name="Picture 15" descr="uni-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5967413"/>
            <a:ext cx="6572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27C277-A957-4184-9CC7-6B8C7B691AB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95442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769912-BB22-427A-8753-83CF33A054F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5029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23863" y="914400"/>
            <a:ext cx="4167187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43450" y="914400"/>
            <a:ext cx="4168775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A4C3F-59D5-4C20-9CBA-E043807A803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2800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2CE025-4F2F-475A-9F2D-C66CB4A2BE4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17926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3A935-67CB-4475-87C1-F0F67B69A87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393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69052-02A1-4656-9F76-808527B361F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5742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21E1A-AD1B-49BD-BEB4-BAE6B23665C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2216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C8DE9-CB36-482E-8A6C-E68731C6464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38640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BA251C-B416-424E-BAD4-1DC3B7E2ABF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6994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11963" y="150813"/>
            <a:ext cx="2132012" cy="59547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2750" y="150813"/>
            <a:ext cx="6246813" cy="59547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383567-0A57-4302-B87D-701B64F88B8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875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12750" y="150813"/>
            <a:ext cx="85312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das Titelformat zu bearbeiten</a:t>
            </a:r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14400"/>
            <a:ext cx="8488362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die Formate des Vorlagentextes zu bearbeiten</a:t>
            </a:r>
          </a:p>
          <a:p>
            <a:pPr lvl="1"/>
            <a:r>
              <a:rPr lang="en-US" altLang="ko-KR" smtClean="0"/>
              <a:t>Zweite Ebene</a:t>
            </a:r>
          </a:p>
          <a:p>
            <a:pPr lvl="2"/>
            <a:r>
              <a:rPr lang="en-US" altLang="ko-KR" smtClean="0"/>
              <a:t>Dritte Ebene</a:t>
            </a:r>
          </a:p>
          <a:p>
            <a:pPr lvl="3"/>
            <a:r>
              <a:rPr lang="en-US" altLang="ko-KR" smtClean="0"/>
              <a:t>Vierte Ebene</a:t>
            </a:r>
          </a:p>
          <a:p>
            <a:pPr lvl="4"/>
            <a:r>
              <a:rPr lang="en-US" altLang="ko-KR" smtClean="0"/>
              <a:t>Fünfte Ebene</a:t>
            </a:r>
          </a:p>
        </p:txBody>
      </p:sp>
      <p:sp>
        <p:nvSpPr>
          <p:cNvPr id="148502" name="Line 22"/>
          <p:cNvSpPr>
            <a:spLocks noChangeShapeType="1"/>
          </p:cNvSpPr>
          <p:nvPr/>
        </p:nvSpPr>
        <p:spPr bwMode="auto">
          <a:xfrm>
            <a:off x="319088" y="252413"/>
            <a:ext cx="0" cy="6921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>
            <a:off x="157163" y="784225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5" name="Line 25"/>
          <p:cNvSpPr>
            <a:spLocks noChangeShapeType="1"/>
          </p:cNvSpPr>
          <p:nvPr/>
        </p:nvSpPr>
        <p:spPr bwMode="auto">
          <a:xfrm>
            <a:off x="157163" y="6240463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6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8175" y="6340475"/>
            <a:ext cx="1590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ea typeface="굴림" charset="-127"/>
              </a:defRPr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148507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1250" y="6340475"/>
            <a:ext cx="567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a typeface="굴림" charset="-127"/>
              </a:defRPr>
            </a:lvl1pPr>
          </a:lstStyle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148508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1025" y="6340475"/>
            <a:ext cx="6667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D09A4EC4-AEFA-434C-9CCC-846E70CA91F3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148510" name="Picture 30" descr="uni-logo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515938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2857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2pPr>
      <a:lvl3pPr marL="12382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>
          <a:solidFill>
            <a:schemeClr val="tx1"/>
          </a:solidFill>
          <a:latin typeface="+mn-lt"/>
        </a:defRPr>
      </a:lvl3pPr>
      <a:lvl4pPr marL="1619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4pPr>
      <a:lvl5pPr marL="2000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5pPr>
      <a:lvl6pPr marL="24574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6pPr>
      <a:lvl7pPr marL="29146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7pPr>
      <a:lvl8pPr marL="33718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8pPr>
      <a:lvl9pPr marL="38290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4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7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982663"/>
            <a:ext cx="7772400" cy="1560512"/>
          </a:xfrm>
        </p:spPr>
        <p:txBody>
          <a:bodyPr/>
          <a:lstStyle/>
          <a:p>
            <a:r>
              <a:rPr lang="de-DE"/>
              <a:t>Ad hoc and Sensor Networks</a:t>
            </a:r>
            <a:br>
              <a:rPr lang="de-DE"/>
            </a:br>
            <a:r>
              <a:rPr lang="en-US" altLang="ko-KR">
                <a:ea typeface="굴림" charset="-127"/>
              </a:rPr>
              <a:t>Chapter 5: Medium access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control protocols</a:t>
            </a:r>
            <a:endParaRPr lang="de-DE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Holger Karl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CB43-F438-462E-9B73-688BAF9018A2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Goals of this chapter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Controlling when to send a packet and when to listen for a packet are perhaps the two most important operations in a wireless network</a:t>
            </a:r>
          </a:p>
          <a:p>
            <a:pPr lvl="1"/>
            <a:r>
              <a:rPr lang="en-US" altLang="ko-KR">
                <a:ea typeface="굴림" charset="-127"/>
              </a:rPr>
              <a:t>Especially, idly waiting wastes huge amounts of energy</a:t>
            </a:r>
          </a:p>
          <a:p>
            <a:r>
              <a:rPr lang="en-US" altLang="ko-KR">
                <a:ea typeface="굴림" charset="-127"/>
              </a:rPr>
              <a:t>This chapter discusses schemes for this medium access control that are </a:t>
            </a:r>
          </a:p>
          <a:p>
            <a:pPr lvl="1"/>
            <a:r>
              <a:rPr lang="en-US" altLang="ko-KR">
                <a:ea typeface="굴림" charset="-127"/>
              </a:rPr>
              <a:t>Suitable to mobile and wireless networks</a:t>
            </a:r>
          </a:p>
          <a:p>
            <a:pPr lvl="1"/>
            <a:r>
              <a:rPr lang="en-US" altLang="ko-KR">
                <a:ea typeface="굴림" charset="-127"/>
              </a:rPr>
              <a:t>Emphasize energy-efficient operation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51E4-DBBC-4964-A159-DC4611C4197D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Principal options and difficulties</a:t>
            </a:r>
          </a:p>
          <a:p>
            <a:r>
              <a:rPr lang="en-US" altLang="ko-KR">
                <a:ea typeface="굴림" charset="-127"/>
              </a:rPr>
              <a:t>Contention-based protocols</a:t>
            </a:r>
          </a:p>
          <a:p>
            <a:r>
              <a:rPr lang="en-US" altLang="ko-KR">
                <a:ea typeface="굴림" charset="-127"/>
              </a:rPr>
              <a:t>Schedule-based protocols</a:t>
            </a:r>
          </a:p>
          <a:p>
            <a:r>
              <a:rPr lang="en-US" altLang="ko-KR">
                <a:ea typeface="굴림" charset="-127"/>
              </a:rPr>
              <a:t>IEEE 802.15.4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C5638-582D-43D5-B419-E9AD86917F2C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Principal options and difficulties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Medium access in wireless networks is difficult mainly because of</a:t>
            </a:r>
          </a:p>
          <a:p>
            <a:pPr lvl="1"/>
            <a:r>
              <a:rPr lang="en-US" altLang="ko-KR">
                <a:ea typeface="굴림" charset="-127"/>
              </a:rPr>
              <a:t>Impossible (or very difficult) to sende and receive at the same time</a:t>
            </a:r>
          </a:p>
          <a:p>
            <a:pPr lvl="1"/>
            <a:r>
              <a:rPr lang="en-US" altLang="ko-KR">
                <a:ea typeface="굴림" charset="-127"/>
              </a:rPr>
              <a:t>Interference situation at receiver is what counts for transmission success, but can be very different from what sender can observe</a:t>
            </a:r>
          </a:p>
          <a:p>
            <a:pPr lvl="1"/>
            <a:r>
              <a:rPr lang="en-US" altLang="ko-KR">
                <a:ea typeface="굴림" charset="-127"/>
              </a:rPr>
              <a:t>High error rates (for signaling packets) compound the issues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Requirement</a:t>
            </a:r>
          </a:p>
          <a:p>
            <a:pPr lvl="1"/>
            <a:r>
              <a:rPr lang="en-US" altLang="ko-KR">
                <a:ea typeface="굴림" charset="-127"/>
              </a:rPr>
              <a:t>As usual: high throughput, low overhead, low error rates, …</a:t>
            </a:r>
          </a:p>
          <a:p>
            <a:pPr lvl="1"/>
            <a:r>
              <a:rPr lang="en-US" altLang="ko-KR">
                <a:ea typeface="굴림" charset="-127"/>
              </a:rPr>
              <a:t>Additionally: energy-efficient, handle switched off devices!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45F6F-CCA4-4349-84EC-18B6D9CF9669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Requirements for energy-efficient MAC protocols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Recall</a:t>
            </a:r>
          </a:p>
          <a:p>
            <a:pPr lvl="1"/>
            <a:r>
              <a:rPr lang="en-US" altLang="ko-KR">
                <a:ea typeface="굴림" charset="-127"/>
              </a:rPr>
              <a:t>Transmissions are costly</a:t>
            </a:r>
          </a:p>
          <a:p>
            <a:pPr lvl="1"/>
            <a:r>
              <a:rPr lang="en-US" altLang="ko-KR">
                <a:ea typeface="굴림" charset="-127"/>
              </a:rPr>
              <a:t>Receiving about as expensive as transmitting</a:t>
            </a:r>
          </a:p>
          <a:p>
            <a:pPr lvl="1"/>
            <a:r>
              <a:rPr lang="en-US" altLang="ko-KR">
                <a:ea typeface="굴림" charset="-127"/>
              </a:rPr>
              <a:t>Idling can be cheaper but is still expensive </a:t>
            </a:r>
          </a:p>
          <a:p>
            <a:r>
              <a:rPr lang="en-US" altLang="ko-KR">
                <a:ea typeface="굴림" charset="-127"/>
              </a:rPr>
              <a:t>Energy problems</a:t>
            </a:r>
          </a:p>
          <a:p>
            <a:pPr lvl="1"/>
            <a:r>
              <a:rPr lang="en-US" altLang="ko-KR" b="1" i="1">
                <a:ea typeface="굴림" charset="-127"/>
              </a:rPr>
              <a:t>Collisions</a:t>
            </a:r>
            <a:r>
              <a:rPr lang="en-US" altLang="ko-KR">
                <a:ea typeface="굴림" charset="-127"/>
              </a:rPr>
              <a:t> – wasted effort when two packets collide</a:t>
            </a:r>
          </a:p>
          <a:p>
            <a:pPr lvl="1"/>
            <a:r>
              <a:rPr lang="en-US" altLang="ko-KR" b="1" i="1">
                <a:ea typeface="굴림" charset="-127"/>
              </a:rPr>
              <a:t>Overhearing</a:t>
            </a:r>
            <a:r>
              <a:rPr lang="en-US" altLang="ko-KR">
                <a:ea typeface="굴림" charset="-127"/>
              </a:rPr>
              <a:t> – waste effort in receiving a packet destined for another node </a:t>
            </a:r>
          </a:p>
          <a:p>
            <a:pPr lvl="1"/>
            <a:r>
              <a:rPr lang="en-US" altLang="ko-KR" b="1" i="1">
                <a:ea typeface="굴림" charset="-127"/>
              </a:rPr>
              <a:t>Idle listening</a:t>
            </a:r>
            <a:r>
              <a:rPr lang="en-US" altLang="ko-KR">
                <a:ea typeface="굴림" charset="-127"/>
              </a:rPr>
              <a:t> – sitting idly and trying to receive when nobody is sending </a:t>
            </a:r>
          </a:p>
          <a:p>
            <a:pPr lvl="1"/>
            <a:r>
              <a:rPr lang="en-US" altLang="ko-KR" b="1" i="1">
                <a:ea typeface="굴림" charset="-127"/>
              </a:rPr>
              <a:t>Protocol overhead</a:t>
            </a:r>
            <a:r>
              <a:rPr lang="en-US" altLang="ko-KR">
                <a:ea typeface="굴림" charset="-127"/>
              </a:rPr>
              <a:t> 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Always nice: Low complexity solution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2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6CB85-7FC9-42F6-9A52-0A729027F618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Main options</a:t>
            </a:r>
          </a:p>
        </p:txBody>
      </p:sp>
      <p:sp>
        <p:nvSpPr>
          <p:cNvPr id="355332" name="Rectangle 4"/>
          <p:cNvSpPr>
            <a:spLocks noChangeArrowheads="1"/>
          </p:cNvSpPr>
          <p:nvPr/>
        </p:nvSpPr>
        <p:spPr bwMode="auto">
          <a:xfrm>
            <a:off x="3362325" y="1176338"/>
            <a:ext cx="3005138" cy="4095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Wireless medium access</a:t>
            </a:r>
          </a:p>
        </p:txBody>
      </p:sp>
      <p:sp>
        <p:nvSpPr>
          <p:cNvPr id="355333" name="Rectangle 5"/>
          <p:cNvSpPr>
            <a:spLocks noChangeArrowheads="1"/>
          </p:cNvSpPr>
          <p:nvPr/>
        </p:nvSpPr>
        <p:spPr bwMode="auto">
          <a:xfrm>
            <a:off x="2051050" y="1979613"/>
            <a:ext cx="1482725" cy="4095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Centralized</a:t>
            </a:r>
          </a:p>
        </p:txBody>
      </p:sp>
      <p:sp>
        <p:nvSpPr>
          <p:cNvPr id="355334" name="Rectangle 6"/>
          <p:cNvSpPr>
            <a:spLocks noChangeArrowheads="1"/>
          </p:cNvSpPr>
          <p:nvPr/>
        </p:nvSpPr>
        <p:spPr bwMode="auto">
          <a:xfrm>
            <a:off x="6450013" y="2447925"/>
            <a:ext cx="1411287" cy="4095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Distributed</a:t>
            </a:r>
          </a:p>
        </p:txBody>
      </p:sp>
      <p:sp>
        <p:nvSpPr>
          <p:cNvPr id="355335" name="Rectangle 7"/>
          <p:cNvSpPr>
            <a:spLocks noChangeArrowheads="1"/>
          </p:cNvSpPr>
          <p:nvPr/>
        </p:nvSpPr>
        <p:spPr bwMode="auto">
          <a:xfrm>
            <a:off x="7459663" y="3827463"/>
            <a:ext cx="1509712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Contention-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based</a:t>
            </a:r>
          </a:p>
        </p:txBody>
      </p:sp>
      <p:sp>
        <p:nvSpPr>
          <p:cNvPr id="355336" name="Rectangle 8"/>
          <p:cNvSpPr>
            <a:spLocks noChangeArrowheads="1"/>
          </p:cNvSpPr>
          <p:nvPr/>
        </p:nvSpPr>
        <p:spPr bwMode="auto">
          <a:xfrm>
            <a:off x="5332413" y="3829050"/>
            <a:ext cx="1341437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Schedule-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based</a:t>
            </a:r>
          </a:p>
        </p:txBody>
      </p:sp>
      <p:cxnSp>
        <p:nvCxnSpPr>
          <p:cNvPr id="355337" name="AutoShape 9"/>
          <p:cNvCxnSpPr>
            <a:cxnSpLocks noChangeShapeType="1"/>
            <a:stCxn id="355332" idx="2"/>
            <a:endCxn id="355333" idx="0"/>
          </p:cNvCxnSpPr>
          <p:nvPr/>
        </p:nvCxnSpPr>
        <p:spPr bwMode="auto">
          <a:xfrm flipH="1">
            <a:off x="2792413" y="1585913"/>
            <a:ext cx="2073275" cy="393700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5338" name="AutoShape 10"/>
          <p:cNvCxnSpPr>
            <a:cxnSpLocks noChangeShapeType="1"/>
            <a:stCxn id="355332" idx="2"/>
            <a:endCxn id="355334" idx="0"/>
          </p:cNvCxnSpPr>
          <p:nvPr/>
        </p:nvCxnSpPr>
        <p:spPr bwMode="auto">
          <a:xfrm>
            <a:off x="4865688" y="1585913"/>
            <a:ext cx="2290762" cy="862012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5339" name="AutoShape 11"/>
          <p:cNvCxnSpPr>
            <a:cxnSpLocks noChangeShapeType="1"/>
            <a:stCxn id="355334" idx="2"/>
            <a:endCxn id="355335" idx="0"/>
          </p:cNvCxnSpPr>
          <p:nvPr/>
        </p:nvCxnSpPr>
        <p:spPr bwMode="auto">
          <a:xfrm>
            <a:off x="7156450" y="2857500"/>
            <a:ext cx="1058863" cy="969963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5340" name="AutoShape 12"/>
          <p:cNvCxnSpPr>
            <a:cxnSpLocks noChangeShapeType="1"/>
            <a:stCxn id="355334" idx="2"/>
            <a:endCxn id="355336" idx="0"/>
          </p:cNvCxnSpPr>
          <p:nvPr/>
        </p:nvCxnSpPr>
        <p:spPr bwMode="auto">
          <a:xfrm flipH="1">
            <a:off x="6003925" y="2857500"/>
            <a:ext cx="1152525" cy="971550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5341" name="Rectangle 13"/>
          <p:cNvSpPr>
            <a:spLocks noChangeArrowheads="1"/>
          </p:cNvSpPr>
          <p:nvPr/>
        </p:nvSpPr>
        <p:spPr bwMode="auto">
          <a:xfrm>
            <a:off x="4437063" y="5029200"/>
            <a:ext cx="1495425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Fixed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assignment</a:t>
            </a:r>
          </a:p>
        </p:txBody>
      </p:sp>
      <p:sp>
        <p:nvSpPr>
          <p:cNvPr id="355342" name="Rectangle 14"/>
          <p:cNvSpPr>
            <a:spLocks noChangeArrowheads="1"/>
          </p:cNvSpPr>
          <p:nvPr/>
        </p:nvSpPr>
        <p:spPr bwMode="auto">
          <a:xfrm>
            <a:off x="6154738" y="5029200"/>
            <a:ext cx="1495425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Demand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assignment</a:t>
            </a:r>
          </a:p>
        </p:txBody>
      </p:sp>
      <p:cxnSp>
        <p:nvCxnSpPr>
          <p:cNvPr id="355343" name="AutoShape 15"/>
          <p:cNvCxnSpPr>
            <a:cxnSpLocks noChangeShapeType="1"/>
            <a:stCxn id="355336" idx="2"/>
            <a:endCxn id="355341" idx="0"/>
          </p:cNvCxnSpPr>
          <p:nvPr/>
        </p:nvCxnSpPr>
        <p:spPr bwMode="auto">
          <a:xfrm flipH="1">
            <a:off x="5184775" y="4543425"/>
            <a:ext cx="819150" cy="485775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5344" name="AutoShape 16"/>
          <p:cNvCxnSpPr>
            <a:cxnSpLocks noChangeShapeType="1"/>
            <a:stCxn id="355336" idx="2"/>
            <a:endCxn id="355342" idx="0"/>
          </p:cNvCxnSpPr>
          <p:nvPr/>
        </p:nvCxnSpPr>
        <p:spPr bwMode="auto">
          <a:xfrm>
            <a:off x="6003925" y="4543425"/>
            <a:ext cx="898525" cy="485775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5345" name="Rectangle 17"/>
          <p:cNvSpPr>
            <a:spLocks noChangeArrowheads="1"/>
          </p:cNvSpPr>
          <p:nvPr/>
        </p:nvSpPr>
        <p:spPr bwMode="auto">
          <a:xfrm>
            <a:off x="3079750" y="3436938"/>
            <a:ext cx="1509713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Contention-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based</a:t>
            </a:r>
          </a:p>
        </p:txBody>
      </p:sp>
      <p:sp>
        <p:nvSpPr>
          <p:cNvPr id="355346" name="Rectangle 18"/>
          <p:cNvSpPr>
            <a:spLocks noChangeArrowheads="1"/>
          </p:cNvSpPr>
          <p:nvPr/>
        </p:nvSpPr>
        <p:spPr bwMode="auto">
          <a:xfrm>
            <a:off x="952500" y="3438525"/>
            <a:ext cx="1341438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Schedule-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based</a:t>
            </a:r>
          </a:p>
        </p:txBody>
      </p:sp>
      <p:cxnSp>
        <p:nvCxnSpPr>
          <p:cNvPr id="355347" name="AutoShape 19"/>
          <p:cNvCxnSpPr>
            <a:cxnSpLocks noChangeShapeType="1"/>
            <a:stCxn id="355333" idx="2"/>
            <a:endCxn id="355345" idx="0"/>
          </p:cNvCxnSpPr>
          <p:nvPr/>
        </p:nvCxnSpPr>
        <p:spPr bwMode="auto">
          <a:xfrm>
            <a:off x="2792413" y="2389188"/>
            <a:ext cx="1042987" cy="1047750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5348" name="AutoShape 20"/>
          <p:cNvCxnSpPr>
            <a:cxnSpLocks noChangeShapeType="1"/>
            <a:stCxn id="355333" idx="2"/>
            <a:endCxn id="355346" idx="0"/>
          </p:cNvCxnSpPr>
          <p:nvPr/>
        </p:nvCxnSpPr>
        <p:spPr bwMode="auto">
          <a:xfrm flipH="1">
            <a:off x="1624013" y="2389188"/>
            <a:ext cx="1168400" cy="1049337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5349" name="Rectangle 21"/>
          <p:cNvSpPr>
            <a:spLocks noChangeArrowheads="1"/>
          </p:cNvSpPr>
          <p:nvPr/>
        </p:nvSpPr>
        <p:spPr bwMode="auto">
          <a:xfrm>
            <a:off x="57150" y="4638675"/>
            <a:ext cx="1495425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Fixed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assignment</a:t>
            </a:r>
          </a:p>
        </p:txBody>
      </p:sp>
      <p:sp>
        <p:nvSpPr>
          <p:cNvPr id="355350" name="Rectangle 22"/>
          <p:cNvSpPr>
            <a:spLocks noChangeArrowheads="1"/>
          </p:cNvSpPr>
          <p:nvPr/>
        </p:nvSpPr>
        <p:spPr bwMode="auto">
          <a:xfrm>
            <a:off x="1774825" y="4638675"/>
            <a:ext cx="1495425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Demand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assignment</a:t>
            </a:r>
          </a:p>
        </p:txBody>
      </p:sp>
      <p:cxnSp>
        <p:nvCxnSpPr>
          <p:cNvPr id="355351" name="AutoShape 23"/>
          <p:cNvCxnSpPr>
            <a:cxnSpLocks noChangeShapeType="1"/>
            <a:stCxn id="355346" idx="2"/>
            <a:endCxn id="355349" idx="0"/>
          </p:cNvCxnSpPr>
          <p:nvPr/>
        </p:nvCxnSpPr>
        <p:spPr bwMode="auto">
          <a:xfrm flipH="1">
            <a:off x="804863" y="4152900"/>
            <a:ext cx="819150" cy="485775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5352" name="AutoShape 24"/>
          <p:cNvCxnSpPr>
            <a:cxnSpLocks noChangeShapeType="1"/>
            <a:stCxn id="355346" idx="2"/>
            <a:endCxn id="355350" idx="0"/>
          </p:cNvCxnSpPr>
          <p:nvPr/>
        </p:nvCxnSpPr>
        <p:spPr bwMode="auto">
          <a:xfrm>
            <a:off x="1624013" y="4152900"/>
            <a:ext cx="898525" cy="485775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5534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E5E-7265-471F-8794-D7B154B165E2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Centralized medium access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Idea: Have a central station control when a node may access the medium</a:t>
            </a:r>
          </a:p>
          <a:p>
            <a:pPr lvl="1"/>
            <a:r>
              <a:rPr lang="en-US" altLang="ko-KR">
                <a:ea typeface="굴림" charset="-127"/>
              </a:rPr>
              <a:t>Example: Polling, centralized computation of TDMA schedules</a:t>
            </a:r>
          </a:p>
          <a:p>
            <a:pPr lvl="1"/>
            <a:r>
              <a:rPr lang="en-US" altLang="ko-KR">
                <a:ea typeface="굴림" charset="-127"/>
              </a:rPr>
              <a:t>Advantage: Simple, quite efficient (e.g., no collisions), burdens the central station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Not directly feasible for non-trivial wireless network sizes</a:t>
            </a:r>
          </a:p>
          <a:p>
            <a:r>
              <a:rPr lang="en-US" altLang="ko-KR">
                <a:ea typeface="굴림" charset="-127"/>
              </a:rPr>
              <a:t>But: Can be quite useful when network is somehow divided into smaller groups</a:t>
            </a:r>
          </a:p>
          <a:p>
            <a:pPr lvl="1"/>
            <a:r>
              <a:rPr lang="en-US" altLang="ko-KR">
                <a:ea typeface="굴림" charset="-127"/>
              </a:rPr>
              <a:t>Clusters, in each cluster medium access can be controlled centrally – compare Bluetooth piconets, for example</a:t>
            </a:r>
          </a:p>
          <a:p>
            <a:pPr lvl="1"/>
            <a:endParaRPr lang="en-US" altLang="ko-KR">
              <a:ea typeface="굴림" charset="-127"/>
            </a:endParaRP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Usually, distributed medium access is considered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9E508-1A16-4512-B39D-0EE031BC73EC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62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Schedule- vs. contention-based MACs</a:t>
            </a:r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000" b="1" i="1">
                <a:ea typeface="굴림" charset="-127"/>
              </a:rPr>
              <a:t>Schedule-based</a:t>
            </a:r>
            <a:r>
              <a:rPr lang="en-US" altLang="ko-KR" sz="2000">
                <a:ea typeface="굴림" charset="-127"/>
              </a:rPr>
              <a:t> MAC </a:t>
            </a:r>
          </a:p>
          <a:p>
            <a:pPr lvl="1"/>
            <a:r>
              <a:rPr lang="en-US" altLang="ko-KR" sz="1800">
                <a:ea typeface="굴림" charset="-127"/>
              </a:rPr>
              <a:t>A </a:t>
            </a:r>
            <a:r>
              <a:rPr lang="en-US" altLang="ko-KR" sz="1800" b="1" i="1">
                <a:ea typeface="굴림" charset="-127"/>
              </a:rPr>
              <a:t>schedule </a:t>
            </a:r>
            <a:r>
              <a:rPr lang="en-US" altLang="ko-KR" sz="1800">
                <a:ea typeface="굴림" charset="-127"/>
              </a:rPr>
              <a:t>exists, regulating which participant may use which resource at which time (TDMA component) </a:t>
            </a:r>
          </a:p>
          <a:p>
            <a:pPr lvl="1"/>
            <a:r>
              <a:rPr lang="en-US" altLang="ko-KR" sz="1800">
                <a:ea typeface="굴림" charset="-127"/>
              </a:rPr>
              <a:t>Typical resource: frequency band in a given physical space (with a given code, CDMA)</a:t>
            </a:r>
          </a:p>
          <a:p>
            <a:pPr lvl="1"/>
            <a:r>
              <a:rPr lang="en-US" altLang="ko-KR" sz="1800">
                <a:ea typeface="굴림" charset="-127"/>
              </a:rPr>
              <a:t>Schedule can be </a:t>
            </a:r>
            <a:r>
              <a:rPr lang="en-US" altLang="ko-KR" sz="1800" b="1" i="1">
                <a:ea typeface="굴림" charset="-127"/>
              </a:rPr>
              <a:t>fixed </a:t>
            </a:r>
            <a:r>
              <a:rPr lang="en-US" altLang="ko-KR" sz="1800">
                <a:ea typeface="굴림" charset="-127"/>
              </a:rPr>
              <a:t>or computed </a:t>
            </a:r>
            <a:r>
              <a:rPr lang="en-US" altLang="ko-KR" sz="1800" b="1" i="1">
                <a:ea typeface="굴림" charset="-127"/>
              </a:rPr>
              <a:t>on demand</a:t>
            </a:r>
          </a:p>
          <a:p>
            <a:pPr lvl="2"/>
            <a:r>
              <a:rPr lang="en-US" altLang="ko-KR" sz="1600">
                <a:ea typeface="굴림" charset="-127"/>
              </a:rPr>
              <a:t>Usually: mixed – difference fixed/on demand is one of time scales </a:t>
            </a:r>
          </a:p>
          <a:p>
            <a:pPr lvl="1"/>
            <a:r>
              <a:rPr lang="en-US" altLang="ko-KR" sz="1800">
                <a:ea typeface="굴림" charset="-127"/>
              </a:rPr>
              <a:t>Usually, collisions, overhearing, idle listening no issues </a:t>
            </a:r>
          </a:p>
          <a:p>
            <a:pPr lvl="1"/>
            <a:r>
              <a:rPr lang="en-US" altLang="ko-KR" sz="1800">
                <a:ea typeface="굴림" charset="-127"/>
              </a:rPr>
              <a:t>Needed: time synchronization!</a:t>
            </a:r>
          </a:p>
          <a:p>
            <a:r>
              <a:rPr lang="en-US" altLang="ko-KR" sz="2000" b="1" i="1">
                <a:ea typeface="굴림" charset="-127"/>
              </a:rPr>
              <a:t>Contention-based</a:t>
            </a:r>
            <a:r>
              <a:rPr lang="en-US" altLang="ko-KR" sz="2000">
                <a:ea typeface="굴림" charset="-127"/>
              </a:rPr>
              <a:t> protocols</a:t>
            </a:r>
          </a:p>
          <a:p>
            <a:pPr lvl="1"/>
            <a:r>
              <a:rPr lang="en-US" altLang="ko-KR" sz="1800">
                <a:ea typeface="굴림" charset="-127"/>
              </a:rPr>
              <a:t>Risk of colliding packets is deliberately taken </a:t>
            </a:r>
          </a:p>
          <a:p>
            <a:pPr lvl="1"/>
            <a:r>
              <a:rPr lang="en-US" altLang="ko-KR" sz="1800">
                <a:ea typeface="굴림" charset="-127"/>
              </a:rPr>
              <a:t>Hope: coordination overhead can be saved, resulting in overall improved efficiency</a:t>
            </a:r>
          </a:p>
          <a:p>
            <a:pPr lvl="1"/>
            <a:r>
              <a:rPr lang="en-US" altLang="ko-KR" sz="1800">
                <a:ea typeface="굴림" charset="-127"/>
              </a:rPr>
              <a:t>Mechanisms to handle/reduce probability/impact of collisions required </a:t>
            </a:r>
          </a:p>
          <a:p>
            <a:pPr lvl="1"/>
            <a:r>
              <a:rPr lang="en-US" altLang="ko-KR" sz="1800">
                <a:ea typeface="굴림" charset="-127"/>
              </a:rPr>
              <a:t>Usually, </a:t>
            </a:r>
            <a:r>
              <a:rPr lang="en-US" altLang="ko-KR" b="1" i="1">
                <a:ea typeface="굴림" charset="-127"/>
              </a:rPr>
              <a:t>randomization</a:t>
            </a:r>
            <a:r>
              <a:rPr lang="en-US" altLang="ko-KR" sz="1800">
                <a:ea typeface="굴림" charset="-127"/>
              </a:rPr>
              <a:t> used somehow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41B66-5F64-4941-BE46-43D603FDB0ED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Principal options and difficulties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Contention-based protocols</a:t>
            </a:r>
          </a:p>
          <a:p>
            <a:pPr lvl="1"/>
            <a:r>
              <a:rPr lang="en-US" altLang="ko-KR">
                <a:ea typeface="굴림" charset="-127"/>
              </a:rPr>
              <a:t>MACA</a:t>
            </a:r>
          </a:p>
          <a:p>
            <a:pPr lvl="1"/>
            <a:r>
              <a:rPr lang="en-US" altLang="ko-KR">
                <a:ea typeface="굴림" charset="-127"/>
              </a:rPr>
              <a:t>S-MAC, T-MAC</a:t>
            </a:r>
          </a:p>
          <a:p>
            <a:pPr lvl="1"/>
            <a:r>
              <a:rPr lang="en-US" altLang="ko-KR">
                <a:ea typeface="굴림" charset="-127"/>
              </a:rPr>
              <a:t>Preamble sampling, B-MAC</a:t>
            </a:r>
          </a:p>
          <a:p>
            <a:pPr lvl="1"/>
            <a:r>
              <a:rPr lang="en-US" altLang="ko-KR">
                <a:ea typeface="굴림" charset="-127"/>
              </a:rPr>
              <a:t>PAMAS</a:t>
            </a:r>
          </a:p>
          <a:p>
            <a:r>
              <a:rPr lang="en-US" altLang="ko-KR">
                <a:ea typeface="굴림" charset="-127"/>
              </a:rPr>
              <a:t>Schedule-based protocols</a:t>
            </a:r>
          </a:p>
          <a:p>
            <a:r>
              <a:rPr lang="en-US" altLang="ko-KR">
                <a:ea typeface="굴림" charset="-127"/>
              </a:rPr>
              <a:t>IEEE 802.15.4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7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17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26778-4EE6-43CB-A1F4-145F4F91FBA9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57717" name="Rectangle 341"/>
          <p:cNvSpPr>
            <a:spLocks noChangeArrowheads="1"/>
          </p:cNvSpPr>
          <p:nvPr/>
        </p:nvSpPr>
        <p:spPr bwMode="auto">
          <a:xfrm>
            <a:off x="1939925" y="6146800"/>
            <a:ext cx="5192713" cy="5889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57622" name="Oval 246"/>
          <p:cNvSpPr>
            <a:spLocks noChangeArrowheads="1"/>
          </p:cNvSpPr>
          <p:nvPr/>
        </p:nvSpPr>
        <p:spPr bwMode="auto">
          <a:xfrm>
            <a:off x="3719513" y="4032250"/>
            <a:ext cx="2551112" cy="2551113"/>
          </a:xfrm>
          <a:prstGeom prst="ellipse">
            <a:avLst/>
          </a:prstGeom>
          <a:noFill/>
          <a:ln w="12700" algn="ctr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57662" name="Oval 286"/>
          <p:cNvSpPr>
            <a:spLocks noChangeArrowheads="1"/>
          </p:cNvSpPr>
          <p:nvPr/>
        </p:nvSpPr>
        <p:spPr bwMode="auto">
          <a:xfrm>
            <a:off x="4756150" y="4033838"/>
            <a:ext cx="2551113" cy="2551112"/>
          </a:xfrm>
          <a:prstGeom prst="ellipse">
            <a:avLst/>
          </a:prstGeom>
          <a:noFill/>
          <a:ln w="12700" algn="ctr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57582" name="Oval 206"/>
          <p:cNvSpPr>
            <a:spLocks noChangeArrowheads="1"/>
          </p:cNvSpPr>
          <p:nvPr/>
        </p:nvSpPr>
        <p:spPr bwMode="auto">
          <a:xfrm>
            <a:off x="2682875" y="4032250"/>
            <a:ext cx="2551113" cy="2551113"/>
          </a:xfrm>
          <a:prstGeom prst="ellipse">
            <a:avLst/>
          </a:prstGeom>
          <a:noFill/>
          <a:ln w="12700" algn="ctr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57420" name="Oval 44"/>
          <p:cNvSpPr>
            <a:spLocks noChangeArrowheads="1"/>
          </p:cNvSpPr>
          <p:nvPr/>
        </p:nvSpPr>
        <p:spPr bwMode="auto">
          <a:xfrm>
            <a:off x="1646238" y="4032250"/>
            <a:ext cx="2551112" cy="2551113"/>
          </a:xfrm>
          <a:prstGeom prst="ellipse">
            <a:avLst/>
          </a:prstGeom>
          <a:noFill/>
          <a:ln w="12700" algn="ctr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pSp>
        <p:nvGrpSpPr>
          <p:cNvPr id="357384" name="Group 8"/>
          <p:cNvGrpSpPr>
            <a:grpSpLocks/>
          </p:cNvGrpSpPr>
          <p:nvPr/>
        </p:nvGrpSpPr>
        <p:grpSpPr bwMode="auto">
          <a:xfrm>
            <a:off x="2795588" y="5226050"/>
            <a:ext cx="196850" cy="125413"/>
            <a:chOff x="2463" y="2256"/>
            <a:chExt cx="348" cy="176"/>
          </a:xfrm>
        </p:grpSpPr>
        <p:sp>
          <p:nvSpPr>
            <p:cNvPr id="357385" name="Freeform 9"/>
            <p:cNvSpPr>
              <a:spLocks/>
            </p:cNvSpPr>
            <p:nvPr/>
          </p:nvSpPr>
          <p:spPr bwMode="auto">
            <a:xfrm>
              <a:off x="2697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86" name="Freeform 10"/>
            <p:cNvSpPr>
              <a:spLocks/>
            </p:cNvSpPr>
            <p:nvPr/>
          </p:nvSpPr>
          <p:spPr bwMode="auto">
            <a:xfrm>
              <a:off x="2730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87" name="Freeform 11"/>
            <p:cNvSpPr>
              <a:spLocks/>
            </p:cNvSpPr>
            <p:nvPr/>
          </p:nvSpPr>
          <p:spPr bwMode="auto">
            <a:xfrm>
              <a:off x="2767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88" name="Freeform 12"/>
            <p:cNvSpPr>
              <a:spLocks/>
            </p:cNvSpPr>
            <p:nvPr/>
          </p:nvSpPr>
          <p:spPr bwMode="auto">
            <a:xfrm>
              <a:off x="2669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89" name="Freeform 13"/>
            <p:cNvSpPr>
              <a:spLocks/>
            </p:cNvSpPr>
            <p:nvPr/>
          </p:nvSpPr>
          <p:spPr bwMode="auto">
            <a:xfrm flipH="1">
              <a:off x="2541" y="2272"/>
              <a:ext cx="19" cy="78"/>
            </a:xfrm>
            <a:custGeom>
              <a:avLst/>
              <a:gdLst>
                <a:gd name="T0" fmla="*/ 80 w 192"/>
                <a:gd name="T1" fmla="*/ 753 h 755"/>
                <a:gd name="T2" fmla="*/ 66 w 192"/>
                <a:gd name="T3" fmla="*/ 747 h 755"/>
                <a:gd name="T4" fmla="*/ 55 w 192"/>
                <a:gd name="T5" fmla="*/ 744 h 755"/>
                <a:gd name="T6" fmla="*/ 42 w 192"/>
                <a:gd name="T7" fmla="*/ 738 h 755"/>
                <a:gd name="T8" fmla="*/ 47 w 192"/>
                <a:gd name="T9" fmla="*/ 719 h 755"/>
                <a:gd name="T10" fmla="*/ 68 w 192"/>
                <a:gd name="T11" fmla="*/ 683 h 755"/>
                <a:gd name="T12" fmla="*/ 87 w 192"/>
                <a:gd name="T13" fmla="*/ 645 h 755"/>
                <a:gd name="T14" fmla="*/ 104 w 192"/>
                <a:gd name="T15" fmla="*/ 603 h 755"/>
                <a:gd name="T16" fmla="*/ 118 w 192"/>
                <a:gd name="T17" fmla="*/ 561 h 755"/>
                <a:gd name="T18" fmla="*/ 127 w 192"/>
                <a:gd name="T19" fmla="*/ 519 h 755"/>
                <a:gd name="T20" fmla="*/ 135 w 192"/>
                <a:gd name="T21" fmla="*/ 475 h 755"/>
                <a:gd name="T22" fmla="*/ 139 w 192"/>
                <a:gd name="T23" fmla="*/ 430 h 755"/>
                <a:gd name="T24" fmla="*/ 139 w 192"/>
                <a:gd name="T25" fmla="*/ 380 h 755"/>
                <a:gd name="T26" fmla="*/ 135 w 192"/>
                <a:gd name="T27" fmla="*/ 327 h 755"/>
                <a:gd name="T28" fmla="*/ 123 w 192"/>
                <a:gd name="T29" fmla="*/ 276 h 755"/>
                <a:gd name="T30" fmla="*/ 110 w 192"/>
                <a:gd name="T31" fmla="*/ 226 h 755"/>
                <a:gd name="T32" fmla="*/ 91 w 192"/>
                <a:gd name="T33" fmla="*/ 179 h 755"/>
                <a:gd name="T34" fmla="*/ 70 w 192"/>
                <a:gd name="T35" fmla="*/ 133 h 755"/>
                <a:gd name="T36" fmla="*/ 44 w 192"/>
                <a:gd name="T37" fmla="*/ 89 h 755"/>
                <a:gd name="T38" fmla="*/ 15 w 192"/>
                <a:gd name="T39" fmla="*/ 50 h 755"/>
                <a:gd name="T40" fmla="*/ 6 w 192"/>
                <a:gd name="T41" fmla="*/ 27 h 755"/>
                <a:gd name="T42" fmla="*/ 15 w 192"/>
                <a:gd name="T43" fmla="*/ 17 h 755"/>
                <a:gd name="T44" fmla="*/ 25 w 192"/>
                <a:gd name="T45" fmla="*/ 10 h 755"/>
                <a:gd name="T46" fmla="*/ 34 w 192"/>
                <a:gd name="T47" fmla="*/ 2 h 755"/>
                <a:gd name="T48" fmla="*/ 57 w 192"/>
                <a:gd name="T49" fmla="*/ 21 h 755"/>
                <a:gd name="T50" fmla="*/ 89 w 192"/>
                <a:gd name="T51" fmla="*/ 65 h 755"/>
                <a:gd name="T52" fmla="*/ 116 w 192"/>
                <a:gd name="T53" fmla="*/ 110 h 755"/>
                <a:gd name="T54" fmla="*/ 141 w 192"/>
                <a:gd name="T55" fmla="*/ 160 h 755"/>
                <a:gd name="T56" fmla="*/ 160 w 192"/>
                <a:gd name="T57" fmla="*/ 211 h 755"/>
                <a:gd name="T58" fmla="*/ 175 w 192"/>
                <a:gd name="T59" fmla="*/ 264 h 755"/>
                <a:gd name="T60" fmla="*/ 186 w 192"/>
                <a:gd name="T61" fmla="*/ 320 h 755"/>
                <a:gd name="T62" fmla="*/ 190 w 192"/>
                <a:gd name="T63" fmla="*/ 378 h 755"/>
                <a:gd name="T64" fmla="*/ 192 w 192"/>
                <a:gd name="T65" fmla="*/ 430 h 755"/>
                <a:gd name="T66" fmla="*/ 188 w 192"/>
                <a:gd name="T67" fmla="*/ 477 h 755"/>
                <a:gd name="T68" fmla="*/ 180 w 192"/>
                <a:gd name="T69" fmla="*/ 523 h 755"/>
                <a:gd name="T70" fmla="*/ 169 w 192"/>
                <a:gd name="T71" fmla="*/ 569 h 755"/>
                <a:gd name="T72" fmla="*/ 156 w 192"/>
                <a:gd name="T73" fmla="*/ 612 h 755"/>
                <a:gd name="T74" fmla="*/ 139 w 192"/>
                <a:gd name="T75" fmla="*/ 654 h 755"/>
                <a:gd name="T76" fmla="*/ 120 w 192"/>
                <a:gd name="T77" fmla="*/ 696 h 755"/>
                <a:gd name="T78" fmla="*/ 99 w 192"/>
                <a:gd name="T79" fmla="*/ 736 h 755"/>
                <a:gd name="T80" fmla="*/ 87 w 192"/>
                <a:gd name="T81" fmla="*/ 75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755">
                  <a:moveTo>
                    <a:pt x="87" y="755"/>
                  </a:moveTo>
                  <a:lnTo>
                    <a:pt x="80" y="753"/>
                  </a:lnTo>
                  <a:lnTo>
                    <a:pt x="74" y="751"/>
                  </a:lnTo>
                  <a:lnTo>
                    <a:pt x="66" y="747"/>
                  </a:lnTo>
                  <a:lnTo>
                    <a:pt x="61" y="745"/>
                  </a:lnTo>
                  <a:lnTo>
                    <a:pt x="55" y="744"/>
                  </a:lnTo>
                  <a:lnTo>
                    <a:pt x="49" y="742"/>
                  </a:lnTo>
                  <a:lnTo>
                    <a:pt x="42" y="738"/>
                  </a:lnTo>
                  <a:lnTo>
                    <a:pt x="36" y="738"/>
                  </a:lnTo>
                  <a:lnTo>
                    <a:pt x="47" y="719"/>
                  </a:lnTo>
                  <a:lnTo>
                    <a:pt x="59" y="702"/>
                  </a:lnTo>
                  <a:lnTo>
                    <a:pt x="68" y="683"/>
                  </a:lnTo>
                  <a:lnTo>
                    <a:pt x="80" y="664"/>
                  </a:lnTo>
                  <a:lnTo>
                    <a:pt x="87" y="645"/>
                  </a:lnTo>
                  <a:lnTo>
                    <a:pt x="97" y="624"/>
                  </a:lnTo>
                  <a:lnTo>
                    <a:pt x="104" y="603"/>
                  </a:lnTo>
                  <a:lnTo>
                    <a:pt x="112" y="584"/>
                  </a:lnTo>
                  <a:lnTo>
                    <a:pt x="118" y="561"/>
                  </a:lnTo>
                  <a:lnTo>
                    <a:pt x="123" y="540"/>
                  </a:lnTo>
                  <a:lnTo>
                    <a:pt x="127" y="519"/>
                  </a:lnTo>
                  <a:lnTo>
                    <a:pt x="133" y="498"/>
                  </a:lnTo>
                  <a:lnTo>
                    <a:pt x="135" y="475"/>
                  </a:lnTo>
                  <a:lnTo>
                    <a:pt x="139" y="453"/>
                  </a:lnTo>
                  <a:lnTo>
                    <a:pt x="139" y="430"/>
                  </a:lnTo>
                  <a:lnTo>
                    <a:pt x="141" y="407"/>
                  </a:lnTo>
                  <a:lnTo>
                    <a:pt x="139" y="380"/>
                  </a:lnTo>
                  <a:lnTo>
                    <a:pt x="139" y="354"/>
                  </a:lnTo>
                  <a:lnTo>
                    <a:pt x="135" y="327"/>
                  </a:lnTo>
                  <a:lnTo>
                    <a:pt x="131" y="302"/>
                  </a:lnTo>
                  <a:lnTo>
                    <a:pt x="123" y="276"/>
                  </a:lnTo>
                  <a:lnTo>
                    <a:pt x="118" y="251"/>
                  </a:lnTo>
                  <a:lnTo>
                    <a:pt x="110" y="226"/>
                  </a:lnTo>
                  <a:lnTo>
                    <a:pt x="103" y="204"/>
                  </a:lnTo>
                  <a:lnTo>
                    <a:pt x="91" y="179"/>
                  </a:lnTo>
                  <a:lnTo>
                    <a:pt x="82" y="156"/>
                  </a:lnTo>
                  <a:lnTo>
                    <a:pt x="70" y="133"/>
                  </a:lnTo>
                  <a:lnTo>
                    <a:pt x="57" y="110"/>
                  </a:lnTo>
                  <a:lnTo>
                    <a:pt x="44" y="89"/>
                  </a:lnTo>
                  <a:lnTo>
                    <a:pt x="30" y="69"/>
                  </a:lnTo>
                  <a:lnTo>
                    <a:pt x="15" y="50"/>
                  </a:lnTo>
                  <a:lnTo>
                    <a:pt x="0" y="31"/>
                  </a:lnTo>
                  <a:lnTo>
                    <a:pt x="6" y="27"/>
                  </a:lnTo>
                  <a:lnTo>
                    <a:pt x="9" y="23"/>
                  </a:lnTo>
                  <a:lnTo>
                    <a:pt x="15" y="17"/>
                  </a:lnTo>
                  <a:lnTo>
                    <a:pt x="21" y="13"/>
                  </a:lnTo>
                  <a:lnTo>
                    <a:pt x="25" y="10"/>
                  </a:lnTo>
                  <a:lnTo>
                    <a:pt x="30" y="6"/>
                  </a:lnTo>
                  <a:lnTo>
                    <a:pt x="34" y="2"/>
                  </a:lnTo>
                  <a:lnTo>
                    <a:pt x="40" y="0"/>
                  </a:lnTo>
                  <a:lnTo>
                    <a:pt x="57" y="21"/>
                  </a:lnTo>
                  <a:lnTo>
                    <a:pt x="74" y="42"/>
                  </a:lnTo>
                  <a:lnTo>
                    <a:pt x="89" y="65"/>
                  </a:lnTo>
                  <a:lnTo>
                    <a:pt x="104" y="88"/>
                  </a:lnTo>
                  <a:lnTo>
                    <a:pt x="116" y="110"/>
                  </a:lnTo>
                  <a:lnTo>
                    <a:pt x="129" y="135"/>
                  </a:lnTo>
                  <a:lnTo>
                    <a:pt x="141" y="160"/>
                  </a:lnTo>
                  <a:lnTo>
                    <a:pt x="152" y="186"/>
                  </a:lnTo>
                  <a:lnTo>
                    <a:pt x="160" y="211"/>
                  </a:lnTo>
                  <a:lnTo>
                    <a:pt x="169" y="238"/>
                  </a:lnTo>
                  <a:lnTo>
                    <a:pt x="175" y="264"/>
                  </a:lnTo>
                  <a:lnTo>
                    <a:pt x="182" y="293"/>
                  </a:lnTo>
                  <a:lnTo>
                    <a:pt x="186" y="320"/>
                  </a:lnTo>
                  <a:lnTo>
                    <a:pt x="188" y="348"/>
                  </a:lnTo>
                  <a:lnTo>
                    <a:pt x="190" y="378"/>
                  </a:lnTo>
                  <a:lnTo>
                    <a:pt x="192" y="407"/>
                  </a:lnTo>
                  <a:lnTo>
                    <a:pt x="192" y="430"/>
                  </a:lnTo>
                  <a:lnTo>
                    <a:pt x="190" y="455"/>
                  </a:lnTo>
                  <a:lnTo>
                    <a:pt x="188" y="477"/>
                  </a:lnTo>
                  <a:lnTo>
                    <a:pt x="184" y="502"/>
                  </a:lnTo>
                  <a:lnTo>
                    <a:pt x="180" y="523"/>
                  </a:lnTo>
                  <a:lnTo>
                    <a:pt x="175" y="546"/>
                  </a:lnTo>
                  <a:lnTo>
                    <a:pt x="169" y="569"/>
                  </a:lnTo>
                  <a:lnTo>
                    <a:pt x="165" y="591"/>
                  </a:lnTo>
                  <a:lnTo>
                    <a:pt x="156" y="612"/>
                  </a:lnTo>
                  <a:lnTo>
                    <a:pt x="148" y="635"/>
                  </a:lnTo>
                  <a:lnTo>
                    <a:pt x="139" y="654"/>
                  </a:lnTo>
                  <a:lnTo>
                    <a:pt x="131" y="677"/>
                  </a:lnTo>
                  <a:lnTo>
                    <a:pt x="120" y="696"/>
                  </a:lnTo>
                  <a:lnTo>
                    <a:pt x="110" y="717"/>
                  </a:lnTo>
                  <a:lnTo>
                    <a:pt x="99" y="736"/>
                  </a:lnTo>
                  <a:lnTo>
                    <a:pt x="87" y="755"/>
                  </a:lnTo>
                  <a:lnTo>
                    <a:pt x="87" y="7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90" name="Freeform 14"/>
            <p:cNvSpPr>
              <a:spLocks/>
            </p:cNvSpPr>
            <p:nvPr/>
          </p:nvSpPr>
          <p:spPr bwMode="auto">
            <a:xfrm flipH="1">
              <a:off x="2504" y="2265"/>
              <a:ext cx="23" cy="92"/>
            </a:xfrm>
            <a:custGeom>
              <a:avLst/>
              <a:gdLst>
                <a:gd name="T0" fmla="*/ 97 w 230"/>
                <a:gd name="T1" fmla="*/ 893 h 897"/>
                <a:gd name="T2" fmla="*/ 82 w 230"/>
                <a:gd name="T3" fmla="*/ 887 h 897"/>
                <a:gd name="T4" fmla="*/ 65 w 230"/>
                <a:gd name="T5" fmla="*/ 884 h 897"/>
                <a:gd name="T6" fmla="*/ 50 w 230"/>
                <a:gd name="T7" fmla="*/ 878 h 897"/>
                <a:gd name="T8" fmla="*/ 55 w 230"/>
                <a:gd name="T9" fmla="*/ 855 h 897"/>
                <a:gd name="T10" fmla="*/ 82 w 230"/>
                <a:gd name="T11" fmla="*/ 810 h 897"/>
                <a:gd name="T12" fmla="*/ 105 w 230"/>
                <a:gd name="T13" fmla="*/ 764 h 897"/>
                <a:gd name="T14" fmla="*/ 124 w 230"/>
                <a:gd name="T15" fmla="*/ 716 h 897"/>
                <a:gd name="T16" fmla="*/ 141 w 230"/>
                <a:gd name="T17" fmla="*/ 667 h 897"/>
                <a:gd name="T18" fmla="*/ 152 w 230"/>
                <a:gd name="T19" fmla="*/ 616 h 897"/>
                <a:gd name="T20" fmla="*/ 162 w 230"/>
                <a:gd name="T21" fmla="*/ 562 h 897"/>
                <a:gd name="T22" fmla="*/ 166 w 230"/>
                <a:gd name="T23" fmla="*/ 511 h 897"/>
                <a:gd name="T24" fmla="*/ 166 w 230"/>
                <a:gd name="T25" fmla="*/ 452 h 897"/>
                <a:gd name="T26" fmla="*/ 160 w 230"/>
                <a:gd name="T27" fmla="*/ 389 h 897"/>
                <a:gd name="T28" fmla="*/ 149 w 230"/>
                <a:gd name="T29" fmla="*/ 328 h 897"/>
                <a:gd name="T30" fmla="*/ 131 w 230"/>
                <a:gd name="T31" fmla="*/ 270 h 897"/>
                <a:gd name="T32" fmla="*/ 111 w 230"/>
                <a:gd name="T33" fmla="*/ 213 h 897"/>
                <a:gd name="T34" fmla="*/ 84 w 230"/>
                <a:gd name="T35" fmla="*/ 159 h 897"/>
                <a:gd name="T36" fmla="*/ 54 w 230"/>
                <a:gd name="T37" fmla="*/ 108 h 897"/>
                <a:gd name="T38" fmla="*/ 19 w 230"/>
                <a:gd name="T39" fmla="*/ 60 h 897"/>
                <a:gd name="T40" fmla="*/ 8 w 230"/>
                <a:gd name="T41" fmla="*/ 32 h 897"/>
                <a:gd name="T42" fmla="*/ 19 w 230"/>
                <a:gd name="T43" fmla="*/ 22 h 897"/>
                <a:gd name="T44" fmla="*/ 33 w 230"/>
                <a:gd name="T45" fmla="*/ 13 h 897"/>
                <a:gd name="T46" fmla="*/ 44 w 230"/>
                <a:gd name="T47" fmla="*/ 3 h 897"/>
                <a:gd name="T48" fmla="*/ 71 w 230"/>
                <a:gd name="T49" fmla="*/ 24 h 897"/>
                <a:gd name="T50" fmla="*/ 107 w 230"/>
                <a:gd name="T51" fmla="*/ 76 h 897"/>
                <a:gd name="T52" fmla="*/ 141 w 230"/>
                <a:gd name="T53" fmla="*/ 131 h 897"/>
                <a:gd name="T54" fmla="*/ 169 w 230"/>
                <a:gd name="T55" fmla="*/ 190 h 897"/>
                <a:gd name="T56" fmla="*/ 192 w 230"/>
                <a:gd name="T57" fmla="*/ 252 h 897"/>
                <a:gd name="T58" fmla="*/ 209 w 230"/>
                <a:gd name="T59" fmla="*/ 315 h 897"/>
                <a:gd name="T60" fmla="*/ 223 w 230"/>
                <a:gd name="T61" fmla="*/ 382 h 897"/>
                <a:gd name="T62" fmla="*/ 228 w 230"/>
                <a:gd name="T63" fmla="*/ 448 h 897"/>
                <a:gd name="T64" fmla="*/ 228 w 230"/>
                <a:gd name="T65" fmla="*/ 511 h 897"/>
                <a:gd name="T66" fmla="*/ 223 w 230"/>
                <a:gd name="T67" fmla="*/ 568 h 897"/>
                <a:gd name="T68" fmla="*/ 215 w 230"/>
                <a:gd name="T69" fmla="*/ 621 h 897"/>
                <a:gd name="T70" fmla="*/ 204 w 230"/>
                <a:gd name="T71" fmla="*/ 675 h 897"/>
                <a:gd name="T72" fmla="*/ 187 w 230"/>
                <a:gd name="T73" fmla="*/ 728 h 897"/>
                <a:gd name="T74" fmla="*/ 166 w 230"/>
                <a:gd name="T75" fmla="*/ 777 h 897"/>
                <a:gd name="T76" fmla="*/ 143 w 230"/>
                <a:gd name="T77" fmla="*/ 827 h 897"/>
                <a:gd name="T78" fmla="*/ 118 w 230"/>
                <a:gd name="T79" fmla="*/ 872 h 897"/>
                <a:gd name="T80" fmla="*/ 105 w 230"/>
                <a:gd name="T81" fmla="*/ 897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0" h="897">
                  <a:moveTo>
                    <a:pt x="105" y="897"/>
                  </a:moveTo>
                  <a:lnTo>
                    <a:pt x="97" y="893"/>
                  </a:lnTo>
                  <a:lnTo>
                    <a:pt x="90" y="891"/>
                  </a:lnTo>
                  <a:lnTo>
                    <a:pt x="82" y="887"/>
                  </a:lnTo>
                  <a:lnTo>
                    <a:pt x="74" y="886"/>
                  </a:lnTo>
                  <a:lnTo>
                    <a:pt x="65" y="884"/>
                  </a:lnTo>
                  <a:lnTo>
                    <a:pt x="57" y="880"/>
                  </a:lnTo>
                  <a:lnTo>
                    <a:pt x="50" y="878"/>
                  </a:lnTo>
                  <a:lnTo>
                    <a:pt x="42" y="876"/>
                  </a:lnTo>
                  <a:lnTo>
                    <a:pt x="55" y="855"/>
                  </a:lnTo>
                  <a:lnTo>
                    <a:pt x="69" y="832"/>
                  </a:lnTo>
                  <a:lnTo>
                    <a:pt x="82" y="810"/>
                  </a:lnTo>
                  <a:lnTo>
                    <a:pt x="95" y="789"/>
                  </a:lnTo>
                  <a:lnTo>
                    <a:pt x="105" y="764"/>
                  </a:lnTo>
                  <a:lnTo>
                    <a:pt x="114" y="741"/>
                  </a:lnTo>
                  <a:lnTo>
                    <a:pt x="124" y="716"/>
                  </a:lnTo>
                  <a:lnTo>
                    <a:pt x="133" y="694"/>
                  </a:lnTo>
                  <a:lnTo>
                    <a:pt x="141" y="667"/>
                  </a:lnTo>
                  <a:lnTo>
                    <a:pt x="149" y="642"/>
                  </a:lnTo>
                  <a:lnTo>
                    <a:pt x="152" y="616"/>
                  </a:lnTo>
                  <a:lnTo>
                    <a:pt x="158" y="591"/>
                  </a:lnTo>
                  <a:lnTo>
                    <a:pt x="162" y="562"/>
                  </a:lnTo>
                  <a:lnTo>
                    <a:pt x="166" y="538"/>
                  </a:lnTo>
                  <a:lnTo>
                    <a:pt x="166" y="511"/>
                  </a:lnTo>
                  <a:lnTo>
                    <a:pt x="168" y="484"/>
                  </a:lnTo>
                  <a:lnTo>
                    <a:pt x="166" y="452"/>
                  </a:lnTo>
                  <a:lnTo>
                    <a:pt x="164" y="420"/>
                  </a:lnTo>
                  <a:lnTo>
                    <a:pt x="160" y="389"/>
                  </a:lnTo>
                  <a:lnTo>
                    <a:pt x="156" y="359"/>
                  </a:lnTo>
                  <a:lnTo>
                    <a:pt x="149" y="328"/>
                  </a:lnTo>
                  <a:lnTo>
                    <a:pt x="141" y="298"/>
                  </a:lnTo>
                  <a:lnTo>
                    <a:pt x="131" y="270"/>
                  </a:lnTo>
                  <a:lnTo>
                    <a:pt x="122" y="241"/>
                  </a:lnTo>
                  <a:lnTo>
                    <a:pt x="111" y="213"/>
                  </a:lnTo>
                  <a:lnTo>
                    <a:pt x="99" y="186"/>
                  </a:lnTo>
                  <a:lnTo>
                    <a:pt x="84" y="159"/>
                  </a:lnTo>
                  <a:lnTo>
                    <a:pt x="71" y="135"/>
                  </a:lnTo>
                  <a:lnTo>
                    <a:pt x="54" y="108"/>
                  </a:lnTo>
                  <a:lnTo>
                    <a:pt x="36" y="83"/>
                  </a:lnTo>
                  <a:lnTo>
                    <a:pt x="19" y="60"/>
                  </a:lnTo>
                  <a:lnTo>
                    <a:pt x="0" y="38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" y="22"/>
                  </a:lnTo>
                  <a:lnTo>
                    <a:pt x="27" y="19"/>
                  </a:lnTo>
                  <a:lnTo>
                    <a:pt x="33" y="13"/>
                  </a:lnTo>
                  <a:lnTo>
                    <a:pt x="38" y="7"/>
                  </a:lnTo>
                  <a:lnTo>
                    <a:pt x="44" y="3"/>
                  </a:lnTo>
                  <a:lnTo>
                    <a:pt x="50" y="0"/>
                  </a:lnTo>
                  <a:lnTo>
                    <a:pt x="71" y="24"/>
                  </a:lnTo>
                  <a:lnTo>
                    <a:pt x="90" y="51"/>
                  </a:lnTo>
                  <a:lnTo>
                    <a:pt x="107" y="76"/>
                  </a:lnTo>
                  <a:lnTo>
                    <a:pt x="124" y="104"/>
                  </a:lnTo>
                  <a:lnTo>
                    <a:pt x="141" y="131"/>
                  </a:lnTo>
                  <a:lnTo>
                    <a:pt x="156" y="161"/>
                  </a:lnTo>
                  <a:lnTo>
                    <a:pt x="169" y="190"/>
                  </a:lnTo>
                  <a:lnTo>
                    <a:pt x="181" y="220"/>
                  </a:lnTo>
                  <a:lnTo>
                    <a:pt x="192" y="252"/>
                  </a:lnTo>
                  <a:lnTo>
                    <a:pt x="202" y="283"/>
                  </a:lnTo>
                  <a:lnTo>
                    <a:pt x="209" y="315"/>
                  </a:lnTo>
                  <a:lnTo>
                    <a:pt x="217" y="348"/>
                  </a:lnTo>
                  <a:lnTo>
                    <a:pt x="223" y="382"/>
                  </a:lnTo>
                  <a:lnTo>
                    <a:pt x="227" y="414"/>
                  </a:lnTo>
                  <a:lnTo>
                    <a:pt x="228" y="448"/>
                  </a:lnTo>
                  <a:lnTo>
                    <a:pt x="230" y="484"/>
                  </a:lnTo>
                  <a:lnTo>
                    <a:pt x="228" y="511"/>
                  </a:lnTo>
                  <a:lnTo>
                    <a:pt x="227" y="540"/>
                  </a:lnTo>
                  <a:lnTo>
                    <a:pt x="223" y="568"/>
                  </a:lnTo>
                  <a:lnTo>
                    <a:pt x="221" y="597"/>
                  </a:lnTo>
                  <a:lnTo>
                    <a:pt x="215" y="621"/>
                  </a:lnTo>
                  <a:lnTo>
                    <a:pt x="209" y="648"/>
                  </a:lnTo>
                  <a:lnTo>
                    <a:pt x="204" y="675"/>
                  </a:lnTo>
                  <a:lnTo>
                    <a:pt x="196" y="703"/>
                  </a:lnTo>
                  <a:lnTo>
                    <a:pt x="187" y="728"/>
                  </a:lnTo>
                  <a:lnTo>
                    <a:pt x="177" y="752"/>
                  </a:lnTo>
                  <a:lnTo>
                    <a:pt x="166" y="777"/>
                  </a:lnTo>
                  <a:lnTo>
                    <a:pt x="156" y="802"/>
                  </a:lnTo>
                  <a:lnTo>
                    <a:pt x="143" y="827"/>
                  </a:lnTo>
                  <a:lnTo>
                    <a:pt x="131" y="849"/>
                  </a:lnTo>
                  <a:lnTo>
                    <a:pt x="118" y="872"/>
                  </a:lnTo>
                  <a:lnTo>
                    <a:pt x="105" y="897"/>
                  </a:lnTo>
                  <a:lnTo>
                    <a:pt x="105" y="8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91" name="Freeform 15"/>
            <p:cNvSpPr>
              <a:spLocks/>
            </p:cNvSpPr>
            <p:nvPr/>
          </p:nvSpPr>
          <p:spPr bwMode="auto">
            <a:xfrm flipH="1">
              <a:off x="2463" y="2256"/>
              <a:ext cx="27" cy="110"/>
            </a:xfrm>
            <a:custGeom>
              <a:avLst/>
              <a:gdLst>
                <a:gd name="T0" fmla="*/ 114 w 274"/>
                <a:gd name="T1" fmla="*/ 1071 h 1073"/>
                <a:gd name="T2" fmla="*/ 95 w 274"/>
                <a:gd name="T3" fmla="*/ 1063 h 1073"/>
                <a:gd name="T4" fmla="*/ 82 w 274"/>
                <a:gd name="T5" fmla="*/ 1060 h 1073"/>
                <a:gd name="T6" fmla="*/ 72 w 274"/>
                <a:gd name="T7" fmla="*/ 1056 h 1073"/>
                <a:gd name="T8" fmla="*/ 63 w 274"/>
                <a:gd name="T9" fmla="*/ 1054 h 1073"/>
                <a:gd name="T10" fmla="*/ 53 w 274"/>
                <a:gd name="T11" fmla="*/ 1050 h 1073"/>
                <a:gd name="T12" fmla="*/ 67 w 274"/>
                <a:gd name="T13" fmla="*/ 1023 h 1073"/>
                <a:gd name="T14" fmla="*/ 97 w 274"/>
                <a:gd name="T15" fmla="*/ 970 h 1073"/>
                <a:gd name="T16" fmla="*/ 125 w 274"/>
                <a:gd name="T17" fmla="*/ 915 h 1073"/>
                <a:gd name="T18" fmla="*/ 148 w 274"/>
                <a:gd name="T19" fmla="*/ 858 h 1073"/>
                <a:gd name="T20" fmla="*/ 167 w 274"/>
                <a:gd name="T21" fmla="*/ 799 h 1073"/>
                <a:gd name="T22" fmla="*/ 183 w 274"/>
                <a:gd name="T23" fmla="*/ 736 h 1073"/>
                <a:gd name="T24" fmla="*/ 192 w 274"/>
                <a:gd name="T25" fmla="*/ 674 h 1073"/>
                <a:gd name="T26" fmla="*/ 198 w 274"/>
                <a:gd name="T27" fmla="*/ 611 h 1073"/>
                <a:gd name="T28" fmla="*/ 198 w 274"/>
                <a:gd name="T29" fmla="*/ 540 h 1073"/>
                <a:gd name="T30" fmla="*/ 190 w 274"/>
                <a:gd name="T31" fmla="*/ 464 h 1073"/>
                <a:gd name="T32" fmla="*/ 177 w 274"/>
                <a:gd name="T33" fmla="*/ 392 h 1073"/>
                <a:gd name="T34" fmla="*/ 158 w 274"/>
                <a:gd name="T35" fmla="*/ 322 h 1073"/>
                <a:gd name="T36" fmla="*/ 131 w 274"/>
                <a:gd name="T37" fmla="*/ 255 h 1073"/>
                <a:gd name="T38" fmla="*/ 101 w 274"/>
                <a:gd name="T39" fmla="*/ 191 h 1073"/>
                <a:gd name="T40" fmla="*/ 63 w 274"/>
                <a:gd name="T41" fmla="*/ 130 h 1073"/>
                <a:gd name="T42" fmla="*/ 23 w 274"/>
                <a:gd name="T43" fmla="*/ 73 h 1073"/>
                <a:gd name="T44" fmla="*/ 8 w 274"/>
                <a:gd name="T45" fmla="*/ 40 h 1073"/>
                <a:gd name="T46" fmla="*/ 23 w 274"/>
                <a:gd name="T47" fmla="*/ 27 h 1073"/>
                <a:gd name="T48" fmla="*/ 36 w 274"/>
                <a:gd name="T49" fmla="*/ 16 h 1073"/>
                <a:gd name="T50" fmla="*/ 51 w 274"/>
                <a:gd name="T51" fmla="*/ 6 h 1073"/>
                <a:gd name="T52" fmla="*/ 82 w 274"/>
                <a:gd name="T53" fmla="*/ 29 h 1073"/>
                <a:gd name="T54" fmla="*/ 127 w 274"/>
                <a:gd name="T55" fmla="*/ 94 h 1073"/>
                <a:gd name="T56" fmla="*/ 167 w 274"/>
                <a:gd name="T57" fmla="*/ 160 h 1073"/>
                <a:gd name="T58" fmla="*/ 202 w 274"/>
                <a:gd name="T59" fmla="*/ 229 h 1073"/>
                <a:gd name="T60" fmla="*/ 228 w 274"/>
                <a:gd name="T61" fmla="*/ 303 h 1073"/>
                <a:gd name="T62" fmla="*/ 249 w 274"/>
                <a:gd name="T63" fmla="*/ 379 h 1073"/>
                <a:gd name="T64" fmla="*/ 264 w 274"/>
                <a:gd name="T65" fmla="*/ 455 h 1073"/>
                <a:gd name="T66" fmla="*/ 272 w 274"/>
                <a:gd name="T67" fmla="*/ 537 h 1073"/>
                <a:gd name="T68" fmla="*/ 272 w 274"/>
                <a:gd name="T69" fmla="*/ 613 h 1073"/>
                <a:gd name="T70" fmla="*/ 266 w 274"/>
                <a:gd name="T71" fmla="*/ 679 h 1073"/>
                <a:gd name="T72" fmla="*/ 257 w 274"/>
                <a:gd name="T73" fmla="*/ 746 h 1073"/>
                <a:gd name="T74" fmla="*/ 241 w 274"/>
                <a:gd name="T75" fmla="*/ 809 h 1073"/>
                <a:gd name="T76" fmla="*/ 222 w 274"/>
                <a:gd name="T77" fmla="*/ 871 h 1073"/>
                <a:gd name="T78" fmla="*/ 200 w 274"/>
                <a:gd name="T79" fmla="*/ 932 h 1073"/>
                <a:gd name="T80" fmla="*/ 171 w 274"/>
                <a:gd name="T81" fmla="*/ 989 h 1073"/>
                <a:gd name="T82" fmla="*/ 141 w 274"/>
                <a:gd name="T83" fmla="*/ 1046 h 1073"/>
                <a:gd name="T84" fmla="*/ 124 w 274"/>
                <a:gd name="T85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74" h="1073">
                  <a:moveTo>
                    <a:pt x="124" y="1073"/>
                  </a:moveTo>
                  <a:lnTo>
                    <a:pt x="114" y="1071"/>
                  </a:lnTo>
                  <a:lnTo>
                    <a:pt x="105" y="1067"/>
                  </a:lnTo>
                  <a:lnTo>
                    <a:pt x="95" y="1063"/>
                  </a:lnTo>
                  <a:lnTo>
                    <a:pt x="87" y="1061"/>
                  </a:lnTo>
                  <a:lnTo>
                    <a:pt x="82" y="1060"/>
                  </a:lnTo>
                  <a:lnTo>
                    <a:pt x="78" y="1058"/>
                  </a:lnTo>
                  <a:lnTo>
                    <a:pt x="72" y="1056"/>
                  </a:lnTo>
                  <a:lnTo>
                    <a:pt x="68" y="1054"/>
                  </a:lnTo>
                  <a:lnTo>
                    <a:pt x="63" y="1054"/>
                  </a:lnTo>
                  <a:lnTo>
                    <a:pt x="59" y="1052"/>
                  </a:lnTo>
                  <a:lnTo>
                    <a:pt x="53" y="1050"/>
                  </a:lnTo>
                  <a:lnTo>
                    <a:pt x="49" y="1048"/>
                  </a:lnTo>
                  <a:lnTo>
                    <a:pt x="67" y="1023"/>
                  </a:lnTo>
                  <a:lnTo>
                    <a:pt x="82" y="997"/>
                  </a:lnTo>
                  <a:lnTo>
                    <a:pt x="97" y="970"/>
                  </a:lnTo>
                  <a:lnTo>
                    <a:pt x="112" y="944"/>
                  </a:lnTo>
                  <a:lnTo>
                    <a:pt x="125" y="915"/>
                  </a:lnTo>
                  <a:lnTo>
                    <a:pt x="137" y="887"/>
                  </a:lnTo>
                  <a:lnTo>
                    <a:pt x="148" y="858"/>
                  </a:lnTo>
                  <a:lnTo>
                    <a:pt x="160" y="829"/>
                  </a:lnTo>
                  <a:lnTo>
                    <a:pt x="167" y="799"/>
                  </a:lnTo>
                  <a:lnTo>
                    <a:pt x="177" y="769"/>
                  </a:lnTo>
                  <a:lnTo>
                    <a:pt x="183" y="736"/>
                  </a:lnTo>
                  <a:lnTo>
                    <a:pt x="188" y="706"/>
                  </a:lnTo>
                  <a:lnTo>
                    <a:pt x="192" y="674"/>
                  </a:lnTo>
                  <a:lnTo>
                    <a:pt x="196" y="643"/>
                  </a:lnTo>
                  <a:lnTo>
                    <a:pt x="198" y="611"/>
                  </a:lnTo>
                  <a:lnTo>
                    <a:pt x="200" y="578"/>
                  </a:lnTo>
                  <a:lnTo>
                    <a:pt x="198" y="540"/>
                  </a:lnTo>
                  <a:lnTo>
                    <a:pt x="196" y="502"/>
                  </a:lnTo>
                  <a:lnTo>
                    <a:pt x="190" y="464"/>
                  </a:lnTo>
                  <a:lnTo>
                    <a:pt x="184" y="428"/>
                  </a:lnTo>
                  <a:lnTo>
                    <a:pt x="177" y="392"/>
                  </a:lnTo>
                  <a:lnTo>
                    <a:pt x="167" y="358"/>
                  </a:lnTo>
                  <a:lnTo>
                    <a:pt x="158" y="322"/>
                  </a:lnTo>
                  <a:lnTo>
                    <a:pt x="146" y="289"/>
                  </a:lnTo>
                  <a:lnTo>
                    <a:pt x="131" y="255"/>
                  </a:lnTo>
                  <a:lnTo>
                    <a:pt x="116" y="223"/>
                  </a:lnTo>
                  <a:lnTo>
                    <a:pt x="101" y="191"/>
                  </a:lnTo>
                  <a:lnTo>
                    <a:pt x="84" y="160"/>
                  </a:lnTo>
                  <a:lnTo>
                    <a:pt x="63" y="130"/>
                  </a:lnTo>
                  <a:lnTo>
                    <a:pt x="44" y="101"/>
                  </a:lnTo>
                  <a:lnTo>
                    <a:pt x="23" y="73"/>
                  </a:lnTo>
                  <a:lnTo>
                    <a:pt x="0" y="48"/>
                  </a:lnTo>
                  <a:lnTo>
                    <a:pt x="8" y="40"/>
                  </a:lnTo>
                  <a:lnTo>
                    <a:pt x="15" y="35"/>
                  </a:lnTo>
                  <a:lnTo>
                    <a:pt x="23" y="27"/>
                  </a:lnTo>
                  <a:lnTo>
                    <a:pt x="30" y="21"/>
                  </a:lnTo>
                  <a:lnTo>
                    <a:pt x="36" y="16"/>
                  </a:lnTo>
                  <a:lnTo>
                    <a:pt x="44" y="10"/>
                  </a:lnTo>
                  <a:lnTo>
                    <a:pt x="51" y="6"/>
                  </a:lnTo>
                  <a:lnTo>
                    <a:pt x="59" y="0"/>
                  </a:lnTo>
                  <a:lnTo>
                    <a:pt x="82" y="29"/>
                  </a:lnTo>
                  <a:lnTo>
                    <a:pt x="106" y="61"/>
                  </a:lnTo>
                  <a:lnTo>
                    <a:pt x="127" y="94"/>
                  </a:lnTo>
                  <a:lnTo>
                    <a:pt x="148" y="126"/>
                  </a:lnTo>
                  <a:lnTo>
                    <a:pt x="167" y="160"/>
                  </a:lnTo>
                  <a:lnTo>
                    <a:pt x="184" y="194"/>
                  </a:lnTo>
                  <a:lnTo>
                    <a:pt x="202" y="229"/>
                  </a:lnTo>
                  <a:lnTo>
                    <a:pt x="217" y="267"/>
                  </a:lnTo>
                  <a:lnTo>
                    <a:pt x="228" y="303"/>
                  </a:lnTo>
                  <a:lnTo>
                    <a:pt x="240" y="341"/>
                  </a:lnTo>
                  <a:lnTo>
                    <a:pt x="249" y="379"/>
                  </a:lnTo>
                  <a:lnTo>
                    <a:pt x="259" y="417"/>
                  </a:lnTo>
                  <a:lnTo>
                    <a:pt x="264" y="455"/>
                  </a:lnTo>
                  <a:lnTo>
                    <a:pt x="268" y="497"/>
                  </a:lnTo>
                  <a:lnTo>
                    <a:pt x="272" y="537"/>
                  </a:lnTo>
                  <a:lnTo>
                    <a:pt x="274" y="578"/>
                  </a:lnTo>
                  <a:lnTo>
                    <a:pt x="272" y="613"/>
                  </a:lnTo>
                  <a:lnTo>
                    <a:pt x="270" y="645"/>
                  </a:lnTo>
                  <a:lnTo>
                    <a:pt x="266" y="679"/>
                  </a:lnTo>
                  <a:lnTo>
                    <a:pt x="262" y="712"/>
                  </a:lnTo>
                  <a:lnTo>
                    <a:pt x="257" y="746"/>
                  </a:lnTo>
                  <a:lnTo>
                    <a:pt x="251" y="778"/>
                  </a:lnTo>
                  <a:lnTo>
                    <a:pt x="241" y="809"/>
                  </a:lnTo>
                  <a:lnTo>
                    <a:pt x="234" y="841"/>
                  </a:lnTo>
                  <a:lnTo>
                    <a:pt x="222" y="871"/>
                  </a:lnTo>
                  <a:lnTo>
                    <a:pt x="211" y="904"/>
                  </a:lnTo>
                  <a:lnTo>
                    <a:pt x="200" y="932"/>
                  </a:lnTo>
                  <a:lnTo>
                    <a:pt x="186" y="961"/>
                  </a:lnTo>
                  <a:lnTo>
                    <a:pt x="171" y="989"/>
                  </a:lnTo>
                  <a:lnTo>
                    <a:pt x="156" y="1020"/>
                  </a:lnTo>
                  <a:lnTo>
                    <a:pt x="141" y="1046"/>
                  </a:lnTo>
                  <a:lnTo>
                    <a:pt x="124" y="1073"/>
                  </a:lnTo>
                  <a:lnTo>
                    <a:pt x="124" y="10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92" name="Freeform 16"/>
            <p:cNvSpPr>
              <a:spLocks/>
            </p:cNvSpPr>
            <p:nvPr/>
          </p:nvSpPr>
          <p:spPr bwMode="auto">
            <a:xfrm flipH="1">
              <a:off x="2573" y="2281"/>
              <a:ext cx="15" cy="60"/>
            </a:xfrm>
            <a:custGeom>
              <a:avLst/>
              <a:gdLst>
                <a:gd name="T0" fmla="*/ 63 w 148"/>
                <a:gd name="T1" fmla="*/ 580 h 582"/>
                <a:gd name="T2" fmla="*/ 53 w 148"/>
                <a:gd name="T3" fmla="*/ 576 h 582"/>
                <a:gd name="T4" fmla="*/ 42 w 148"/>
                <a:gd name="T5" fmla="*/ 574 h 582"/>
                <a:gd name="T6" fmla="*/ 32 w 148"/>
                <a:gd name="T7" fmla="*/ 570 h 582"/>
                <a:gd name="T8" fmla="*/ 36 w 148"/>
                <a:gd name="T9" fmla="*/ 555 h 582"/>
                <a:gd name="T10" fmla="*/ 53 w 148"/>
                <a:gd name="T11" fmla="*/ 526 h 582"/>
                <a:gd name="T12" fmla="*/ 69 w 148"/>
                <a:gd name="T13" fmla="*/ 496 h 582"/>
                <a:gd name="T14" fmla="*/ 82 w 148"/>
                <a:gd name="T15" fmla="*/ 466 h 582"/>
                <a:gd name="T16" fmla="*/ 91 w 148"/>
                <a:gd name="T17" fmla="*/ 433 h 582"/>
                <a:gd name="T18" fmla="*/ 99 w 148"/>
                <a:gd name="T19" fmla="*/ 399 h 582"/>
                <a:gd name="T20" fmla="*/ 105 w 148"/>
                <a:gd name="T21" fmla="*/ 365 h 582"/>
                <a:gd name="T22" fmla="*/ 108 w 148"/>
                <a:gd name="T23" fmla="*/ 331 h 582"/>
                <a:gd name="T24" fmla="*/ 108 w 148"/>
                <a:gd name="T25" fmla="*/ 293 h 582"/>
                <a:gd name="T26" fmla="*/ 103 w 148"/>
                <a:gd name="T27" fmla="*/ 253 h 582"/>
                <a:gd name="T28" fmla="*/ 95 w 148"/>
                <a:gd name="T29" fmla="*/ 213 h 582"/>
                <a:gd name="T30" fmla="*/ 86 w 148"/>
                <a:gd name="T31" fmla="*/ 175 h 582"/>
                <a:gd name="T32" fmla="*/ 70 w 148"/>
                <a:gd name="T33" fmla="*/ 138 h 582"/>
                <a:gd name="T34" fmla="*/ 55 w 148"/>
                <a:gd name="T35" fmla="*/ 102 h 582"/>
                <a:gd name="T36" fmla="*/ 34 w 148"/>
                <a:gd name="T37" fmla="*/ 70 h 582"/>
                <a:gd name="T38" fmla="*/ 11 w 148"/>
                <a:gd name="T39" fmla="*/ 40 h 582"/>
                <a:gd name="T40" fmla="*/ 10 w 148"/>
                <a:gd name="T41" fmla="*/ 17 h 582"/>
                <a:gd name="T42" fmla="*/ 25 w 148"/>
                <a:gd name="T43" fmla="*/ 5 h 582"/>
                <a:gd name="T44" fmla="*/ 46 w 148"/>
                <a:gd name="T45" fmla="*/ 15 h 582"/>
                <a:gd name="T46" fmla="*/ 69 w 148"/>
                <a:gd name="T47" fmla="*/ 49 h 582"/>
                <a:gd name="T48" fmla="*/ 91 w 148"/>
                <a:gd name="T49" fmla="*/ 85 h 582"/>
                <a:gd name="T50" fmla="*/ 108 w 148"/>
                <a:gd name="T51" fmla="*/ 121 h 582"/>
                <a:gd name="T52" fmla="*/ 124 w 148"/>
                <a:gd name="T53" fmla="*/ 163 h 582"/>
                <a:gd name="T54" fmla="*/ 135 w 148"/>
                <a:gd name="T55" fmla="*/ 203 h 582"/>
                <a:gd name="T56" fmla="*/ 143 w 148"/>
                <a:gd name="T57" fmla="*/ 247 h 582"/>
                <a:gd name="T58" fmla="*/ 148 w 148"/>
                <a:gd name="T59" fmla="*/ 291 h 582"/>
                <a:gd name="T60" fmla="*/ 148 w 148"/>
                <a:gd name="T61" fmla="*/ 331 h 582"/>
                <a:gd name="T62" fmla="*/ 145 w 148"/>
                <a:gd name="T63" fmla="*/ 367 h 582"/>
                <a:gd name="T64" fmla="*/ 139 w 148"/>
                <a:gd name="T65" fmla="*/ 403 h 582"/>
                <a:gd name="T66" fmla="*/ 131 w 148"/>
                <a:gd name="T67" fmla="*/ 439 h 582"/>
                <a:gd name="T68" fmla="*/ 122 w 148"/>
                <a:gd name="T69" fmla="*/ 471 h 582"/>
                <a:gd name="T70" fmla="*/ 108 w 148"/>
                <a:gd name="T71" fmla="*/ 504 h 582"/>
                <a:gd name="T72" fmla="*/ 93 w 148"/>
                <a:gd name="T73" fmla="*/ 536 h 582"/>
                <a:gd name="T74" fmla="*/ 76 w 148"/>
                <a:gd name="T75" fmla="*/ 566 h 582"/>
                <a:gd name="T76" fmla="*/ 69 w 148"/>
                <a:gd name="T77" fmla="*/ 58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582">
                  <a:moveTo>
                    <a:pt x="69" y="582"/>
                  </a:moveTo>
                  <a:lnTo>
                    <a:pt x="63" y="580"/>
                  </a:lnTo>
                  <a:lnTo>
                    <a:pt x="57" y="580"/>
                  </a:lnTo>
                  <a:lnTo>
                    <a:pt x="53" y="576"/>
                  </a:lnTo>
                  <a:lnTo>
                    <a:pt x="48" y="576"/>
                  </a:lnTo>
                  <a:lnTo>
                    <a:pt x="42" y="574"/>
                  </a:lnTo>
                  <a:lnTo>
                    <a:pt x="38" y="572"/>
                  </a:lnTo>
                  <a:lnTo>
                    <a:pt x="32" y="570"/>
                  </a:lnTo>
                  <a:lnTo>
                    <a:pt x="29" y="570"/>
                  </a:lnTo>
                  <a:lnTo>
                    <a:pt x="36" y="555"/>
                  </a:lnTo>
                  <a:lnTo>
                    <a:pt x="46" y="542"/>
                  </a:lnTo>
                  <a:lnTo>
                    <a:pt x="53" y="526"/>
                  </a:lnTo>
                  <a:lnTo>
                    <a:pt x="61" y="513"/>
                  </a:lnTo>
                  <a:lnTo>
                    <a:pt x="69" y="496"/>
                  </a:lnTo>
                  <a:lnTo>
                    <a:pt x="74" y="481"/>
                  </a:lnTo>
                  <a:lnTo>
                    <a:pt x="82" y="466"/>
                  </a:lnTo>
                  <a:lnTo>
                    <a:pt x="88" y="450"/>
                  </a:lnTo>
                  <a:lnTo>
                    <a:pt x="91" y="433"/>
                  </a:lnTo>
                  <a:lnTo>
                    <a:pt x="95" y="416"/>
                  </a:lnTo>
                  <a:lnTo>
                    <a:pt x="99" y="399"/>
                  </a:lnTo>
                  <a:lnTo>
                    <a:pt x="103" y="382"/>
                  </a:lnTo>
                  <a:lnTo>
                    <a:pt x="105" y="365"/>
                  </a:lnTo>
                  <a:lnTo>
                    <a:pt x="107" y="348"/>
                  </a:lnTo>
                  <a:lnTo>
                    <a:pt x="108" y="331"/>
                  </a:lnTo>
                  <a:lnTo>
                    <a:pt x="108" y="313"/>
                  </a:lnTo>
                  <a:lnTo>
                    <a:pt x="108" y="293"/>
                  </a:lnTo>
                  <a:lnTo>
                    <a:pt x="107" y="273"/>
                  </a:lnTo>
                  <a:lnTo>
                    <a:pt x="103" y="253"/>
                  </a:lnTo>
                  <a:lnTo>
                    <a:pt x="101" y="232"/>
                  </a:lnTo>
                  <a:lnTo>
                    <a:pt x="95" y="213"/>
                  </a:lnTo>
                  <a:lnTo>
                    <a:pt x="91" y="194"/>
                  </a:lnTo>
                  <a:lnTo>
                    <a:pt x="86" y="175"/>
                  </a:lnTo>
                  <a:lnTo>
                    <a:pt x="80" y="156"/>
                  </a:lnTo>
                  <a:lnTo>
                    <a:pt x="70" y="138"/>
                  </a:lnTo>
                  <a:lnTo>
                    <a:pt x="63" y="119"/>
                  </a:lnTo>
                  <a:lnTo>
                    <a:pt x="55" y="102"/>
                  </a:lnTo>
                  <a:lnTo>
                    <a:pt x="46" y="87"/>
                  </a:lnTo>
                  <a:lnTo>
                    <a:pt x="34" y="70"/>
                  </a:lnTo>
                  <a:lnTo>
                    <a:pt x="25" y="55"/>
                  </a:lnTo>
                  <a:lnTo>
                    <a:pt x="11" y="40"/>
                  </a:lnTo>
                  <a:lnTo>
                    <a:pt x="0" y="24"/>
                  </a:lnTo>
                  <a:lnTo>
                    <a:pt x="10" y="17"/>
                  </a:lnTo>
                  <a:lnTo>
                    <a:pt x="17" y="11"/>
                  </a:lnTo>
                  <a:lnTo>
                    <a:pt x="25" y="5"/>
                  </a:lnTo>
                  <a:lnTo>
                    <a:pt x="32" y="0"/>
                  </a:lnTo>
                  <a:lnTo>
                    <a:pt x="46" y="15"/>
                  </a:lnTo>
                  <a:lnTo>
                    <a:pt x="57" y="32"/>
                  </a:lnTo>
                  <a:lnTo>
                    <a:pt x="69" y="49"/>
                  </a:lnTo>
                  <a:lnTo>
                    <a:pt x="82" y="66"/>
                  </a:lnTo>
                  <a:lnTo>
                    <a:pt x="91" y="85"/>
                  </a:lnTo>
                  <a:lnTo>
                    <a:pt x="101" y="104"/>
                  </a:lnTo>
                  <a:lnTo>
                    <a:pt x="108" y="121"/>
                  </a:lnTo>
                  <a:lnTo>
                    <a:pt x="118" y="142"/>
                  </a:lnTo>
                  <a:lnTo>
                    <a:pt x="124" y="163"/>
                  </a:lnTo>
                  <a:lnTo>
                    <a:pt x="129" y="182"/>
                  </a:lnTo>
                  <a:lnTo>
                    <a:pt x="135" y="203"/>
                  </a:lnTo>
                  <a:lnTo>
                    <a:pt x="141" y="224"/>
                  </a:lnTo>
                  <a:lnTo>
                    <a:pt x="143" y="247"/>
                  </a:lnTo>
                  <a:lnTo>
                    <a:pt x="146" y="268"/>
                  </a:lnTo>
                  <a:lnTo>
                    <a:pt x="148" y="291"/>
                  </a:lnTo>
                  <a:lnTo>
                    <a:pt x="148" y="313"/>
                  </a:lnTo>
                  <a:lnTo>
                    <a:pt x="148" y="331"/>
                  </a:lnTo>
                  <a:lnTo>
                    <a:pt x="146" y="350"/>
                  </a:lnTo>
                  <a:lnTo>
                    <a:pt x="145" y="367"/>
                  </a:lnTo>
                  <a:lnTo>
                    <a:pt x="143" y="386"/>
                  </a:lnTo>
                  <a:lnTo>
                    <a:pt x="139" y="403"/>
                  </a:lnTo>
                  <a:lnTo>
                    <a:pt x="135" y="422"/>
                  </a:lnTo>
                  <a:lnTo>
                    <a:pt x="131" y="439"/>
                  </a:lnTo>
                  <a:lnTo>
                    <a:pt x="127" y="456"/>
                  </a:lnTo>
                  <a:lnTo>
                    <a:pt x="122" y="471"/>
                  </a:lnTo>
                  <a:lnTo>
                    <a:pt x="116" y="488"/>
                  </a:lnTo>
                  <a:lnTo>
                    <a:pt x="108" y="504"/>
                  </a:lnTo>
                  <a:lnTo>
                    <a:pt x="101" y="521"/>
                  </a:lnTo>
                  <a:lnTo>
                    <a:pt x="93" y="536"/>
                  </a:lnTo>
                  <a:lnTo>
                    <a:pt x="86" y="551"/>
                  </a:lnTo>
                  <a:lnTo>
                    <a:pt x="76" y="566"/>
                  </a:lnTo>
                  <a:lnTo>
                    <a:pt x="69" y="582"/>
                  </a:lnTo>
                  <a:lnTo>
                    <a:pt x="69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93" name="Freeform 17"/>
            <p:cNvSpPr>
              <a:spLocks/>
            </p:cNvSpPr>
            <p:nvPr/>
          </p:nvSpPr>
          <p:spPr bwMode="auto">
            <a:xfrm>
              <a:off x="2632" y="2311"/>
              <a:ext cx="179" cy="121"/>
            </a:xfrm>
            <a:custGeom>
              <a:avLst/>
              <a:gdLst>
                <a:gd name="T0" fmla="*/ 0 w 1179"/>
                <a:gd name="T1" fmla="*/ 0 h 862"/>
                <a:gd name="T2" fmla="*/ 0 w 1179"/>
                <a:gd name="T3" fmla="*/ 862 h 862"/>
                <a:gd name="T4" fmla="*/ 1179 w 1179"/>
                <a:gd name="T5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9" h="862">
                  <a:moveTo>
                    <a:pt x="0" y="0"/>
                  </a:moveTo>
                  <a:lnTo>
                    <a:pt x="0" y="862"/>
                  </a:lnTo>
                  <a:lnTo>
                    <a:pt x="1179" y="862"/>
                  </a:lnTo>
                </a:path>
              </a:pathLst>
            </a:cu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94" name="Line 18"/>
            <p:cNvSpPr>
              <a:spLocks noChangeShapeType="1"/>
            </p:cNvSpPr>
            <p:nvPr/>
          </p:nvSpPr>
          <p:spPr bwMode="auto">
            <a:xfrm flipH="1" flipV="1">
              <a:off x="2604" y="2311"/>
              <a:ext cx="28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95" name="Line 19"/>
            <p:cNvSpPr>
              <a:spLocks noChangeShapeType="1"/>
            </p:cNvSpPr>
            <p:nvPr/>
          </p:nvSpPr>
          <p:spPr bwMode="auto">
            <a:xfrm flipV="1">
              <a:off x="2632" y="2311"/>
              <a:ext cx="27" cy="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396" name="Oval 20"/>
            <p:cNvSpPr>
              <a:spLocks noChangeArrowheads="1"/>
            </p:cNvSpPr>
            <p:nvPr/>
          </p:nvSpPr>
          <p:spPr bwMode="auto">
            <a:xfrm>
              <a:off x="2619" y="2291"/>
              <a:ext cx="28" cy="2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57397" name="AutoShape 21"/>
          <p:cNvSpPr>
            <a:spLocks noChangeArrowheads="1"/>
          </p:cNvSpPr>
          <p:nvPr/>
        </p:nvSpPr>
        <p:spPr bwMode="auto">
          <a:xfrm>
            <a:off x="2997200" y="5292725"/>
            <a:ext cx="393700" cy="219075"/>
          </a:xfrm>
          <a:prstGeom prst="roundRect">
            <a:avLst>
              <a:gd name="adj" fmla="val 10417"/>
            </a:avLst>
          </a:prstGeom>
          <a:solidFill>
            <a:srgbClr val="D7E5D7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7398" name="AutoShape 22"/>
          <p:cNvSpPr>
            <a:spLocks noChangeArrowheads="1"/>
          </p:cNvSpPr>
          <p:nvPr/>
        </p:nvSpPr>
        <p:spPr bwMode="auto">
          <a:xfrm>
            <a:off x="3043238" y="5341938"/>
            <a:ext cx="68262" cy="117475"/>
          </a:xfrm>
          <a:prstGeom prst="roundRect">
            <a:avLst>
              <a:gd name="adj" fmla="val 34546"/>
            </a:avLst>
          </a:prstGeom>
          <a:solidFill>
            <a:schemeClr val="bg2"/>
          </a:solidFill>
          <a:ln w="9525">
            <a:round/>
            <a:headEnd/>
            <a:tailEnd/>
          </a:ln>
          <a:effectLst/>
          <a:scene3d>
            <a:camera prst="legacyObliqueTop">
              <a:rot lat="20099999" lon="1500000" rev="0"/>
            </a:camera>
            <a:lightRig rig="legacyHarsh3" dir="r"/>
          </a:scene3d>
          <a:sp3d extrusionH="23800" prstMaterial="legacyMetal">
            <a:bevelT w="13500" h="13500" prst="angle"/>
            <a:bevelB w="13500" h="13500" prst="angle"/>
            <a:extrusionClr>
              <a:srgbClr val="EAEAEA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57399" name="Rectangle 23"/>
          <p:cNvSpPr>
            <a:spLocks noChangeArrowheads="1"/>
          </p:cNvSpPr>
          <p:nvPr/>
        </p:nvSpPr>
        <p:spPr bwMode="auto">
          <a:xfrm>
            <a:off x="3200400" y="5338763"/>
            <a:ext cx="144463" cy="136525"/>
          </a:xfrm>
          <a:prstGeom prst="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Harsh3" dir="r"/>
          </a:scene3d>
          <a:sp3d prstMaterial="legacyMetal">
            <a:bevelT w="13500" h="13500" prst="angle"/>
            <a:bevelB w="13500" h="13500" prst="angle"/>
            <a:extrusionClr>
              <a:srgbClr val="EAEAEA"/>
            </a:extrusion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57400" name="Freeform 24"/>
          <p:cNvSpPr>
            <a:spLocks/>
          </p:cNvSpPr>
          <p:nvPr/>
        </p:nvSpPr>
        <p:spPr bwMode="auto">
          <a:xfrm>
            <a:off x="3336925" y="5373688"/>
            <a:ext cx="30163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01" name="Freeform 25"/>
          <p:cNvSpPr>
            <a:spLocks/>
          </p:cNvSpPr>
          <p:nvPr/>
        </p:nvSpPr>
        <p:spPr bwMode="auto">
          <a:xfrm>
            <a:off x="3336925" y="5399088"/>
            <a:ext cx="30163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02" name="Freeform 26"/>
          <p:cNvSpPr>
            <a:spLocks/>
          </p:cNvSpPr>
          <p:nvPr/>
        </p:nvSpPr>
        <p:spPr bwMode="auto">
          <a:xfrm>
            <a:off x="3100388" y="5360988"/>
            <a:ext cx="28575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03" name="Freeform 27"/>
          <p:cNvSpPr>
            <a:spLocks/>
          </p:cNvSpPr>
          <p:nvPr/>
        </p:nvSpPr>
        <p:spPr bwMode="auto">
          <a:xfrm>
            <a:off x="3100388" y="5384800"/>
            <a:ext cx="28575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04" name="Freeform 28"/>
          <p:cNvSpPr>
            <a:spLocks/>
          </p:cNvSpPr>
          <p:nvPr/>
        </p:nvSpPr>
        <p:spPr bwMode="auto">
          <a:xfrm>
            <a:off x="3100388" y="5410200"/>
            <a:ext cx="28575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05" name="Freeform 29"/>
          <p:cNvSpPr>
            <a:spLocks/>
          </p:cNvSpPr>
          <p:nvPr/>
        </p:nvSpPr>
        <p:spPr bwMode="auto">
          <a:xfrm>
            <a:off x="3100388" y="5435600"/>
            <a:ext cx="28575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06" name="Freeform 30"/>
          <p:cNvSpPr>
            <a:spLocks/>
          </p:cNvSpPr>
          <p:nvPr/>
        </p:nvSpPr>
        <p:spPr bwMode="auto">
          <a:xfrm flipH="1">
            <a:off x="3027363" y="5362575"/>
            <a:ext cx="30162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07" name="Freeform 31"/>
          <p:cNvSpPr>
            <a:spLocks/>
          </p:cNvSpPr>
          <p:nvPr/>
        </p:nvSpPr>
        <p:spPr bwMode="auto">
          <a:xfrm flipH="1">
            <a:off x="3027363" y="5386388"/>
            <a:ext cx="30162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08" name="Freeform 32"/>
          <p:cNvSpPr>
            <a:spLocks/>
          </p:cNvSpPr>
          <p:nvPr/>
        </p:nvSpPr>
        <p:spPr bwMode="auto">
          <a:xfrm flipH="1">
            <a:off x="3184525" y="5360988"/>
            <a:ext cx="30163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09" name="Freeform 33"/>
          <p:cNvSpPr>
            <a:spLocks/>
          </p:cNvSpPr>
          <p:nvPr/>
        </p:nvSpPr>
        <p:spPr bwMode="auto">
          <a:xfrm flipH="1">
            <a:off x="3184525" y="5384800"/>
            <a:ext cx="30163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10" name="Freeform 34"/>
          <p:cNvSpPr>
            <a:spLocks/>
          </p:cNvSpPr>
          <p:nvPr/>
        </p:nvSpPr>
        <p:spPr bwMode="auto">
          <a:xfrm flipH="1">
            <a:off x="3184525" y="5410200"/>
            <a:ext cx="30163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7411" name="Freeform 35"/>
          <p:cNvSpPr>
            <a:spLocks/>
          </p:cNvSpPr>
          <p:nvPr/>
        </p:nvSpPr>
        <p:spPr bwMode="auto">
          <a:xfrm flipH="1">
            <a:off x="3184525" y="5435600"/>
            <a:ext cx="30163" cy="12700"/>
          </a:xfrm>
          <a:custGeom>
            <a:avLst/>
            <a:gdLst>
              <a:gd name="T0" fmla="*/ 0 w 33"/>
              <a:gd name="T1" fmla="*/ 0 h 14"/>
              <a:gd name="T2" fmla="*/ 17 w 33"/>
              <a:gd name="T3" fmla="*/ 0 h 14"/>
              <a:gd name="T4" fmla="*/ 18 w 33"/>
              <a:gd name="T5" fmla="*/ 14 h 14"/>
              <a:gd name="T6" fmla="*/ 33 w 33"/>
              <a:gd name="T7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" h="14">
                <a:moveTo>
                  <a:pt x="0" y="0"/>
                </a:moveTo>
                <a:lnTo>
                  <a:pt x="17" y="0"/>
                </a:lnTo>
                <a:lnTo>
                  <a:pt x="18" y="14"/>
                </a:lnTo>
                <a:lnTo>
                  <a:pt x="33" y="14"/>
                </a:lnTo>
              </a:path>
            </a:pathLst>
          </a:cu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ko-KR" altLang="en-US"/>
          </a:p>
        </p:txBody>
      </p:sp>
      <p:cxnSp>
        <p:nvCxnSpPr>
          <p:cNvPr id="357412" name="AutoShape 36"/>
          <p:cNvCxnSpPr>
            <a:cxnSpLocks noChangeShapeType="1"/>
            <a:stCxn id="357406" idx="3"/>
            <a:endCxn id="357393" idx="2"/>
          </p:cNvCxnSpPr>
          <p:nvPr/>
        </p:nvCxnSpPr>
        <p:spPr bwMode="auto">
          <a:xfrm rot="10800000">
            <a:off x="2992438" y="5351463"/>
            <a:ext cx="34925" cy="23812"/>
          </a:xfrm>
          <a:prstGeom prst="bentConnector3">
            <a:avLst>
              <a:gd name="adj1" fmla="val 51282"/>
            </a:avLst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413" name="AutoShape 37"/>
          <p:cNvCxnSpPr>
            <a:cxnSpLocks noChangeShapeType="1"/>
            <a:stCxn id="357407" idx="3"/>
            <a:endCxn id="357393" idx="2"/>
          </p:cNvCxnSpPr>
          <p:nvPr/>
        </p:nvCxnSpPr>
        <p:spPr bwMode="auto">
          <a:xfrm rot="10800000">
            <a:off x="2992438" y="5351463"/>
            <a:ext cx="34925" cy="47625"/>
          </a:xfrm>
          <a:prstGeom prst="bentConnector3">
            <a:avLst>
              <a:gd name="adj1" fmla="val 51282"/>
            </a:avLst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414" name="AutoShape 38"/>
          <p:cNvCxnSpPr>
            <a:cxnSpLocks noChangeShapeType="1"/>
            <a:stCxn id="357402" idx="3"/>
            <a:endCxn id="357408" idx="3"/>
          </p:cNvCxnSpPr>
          <p:nvPr/>
        </p:nvCxnSpPr>
        <p:spPr bwMode="auto">
          <a:xfrm>
            <a:off x="3128963" y="5373688"/>
            <a:ext cx="55562" cy="0"/>
          </a:xfrm>
          <a:prstGeom prst="straightConnector1">
            <a:avLst/>
          </a:pr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415" name="AutoShape 39"/>
          <p:cNvCxnSpPr>
            <a:cxnSpLocks noChangeShapeType="1"/>
            <a:stCxn id="357403" idx="3"/>
            <a:endCxn id="357409" idx="3"/>
          </p:cNvCxnSpPr>
          <p:nvPr/>
        </p:nvCxnSpPr>
        <p:spPr bwMode="auto">
          <a:xfrm>
            <a:off x="3128963" y="5397500"/>
            <a:ext cx="55562" cy="0"/>
          </a:xfrm>
          <a:prstGeom prst="straightConnector1">
            <a:avLst/>
          </a:pr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416" name="AutoShape 40"/>
          <p:cNvCxnSpPr>
            <a:cxnSpLocks noChangeShapeType="1"/>
            <a:stCxn id="357404" idx="3"/>
            <a:endCxn id="357410" idx="3"/>
          </p:cNvCxnSpPr>
          <p:nvPr/>
        </p:nvCxnSpPr>
        <p:spPr bwMode="auto">
          <a:xfrm>
            <a:off x="3128963" y="5422900"/>
            <a:ext cx="55562" cy="0"/>
          </a:xfrm>
          <a:prstGeom prst="straightConnector1">
            <a:avLst/>
          </a:pr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417" name="AutoShape 41"/>
          <p:cNvCxnSpPr>
            <a:cxnSpLocks noChangeShapeType="1"/>
            <a:stCxn id="357405" idx="3"/>
            <a:endCxn id="357411" idx="3"/>
          </p:cNvCxnSpPr>
          <p:nvPr/>
        </p:nvCxnSpPr>
        <p:spPr bwMode="auto">
          <a:xfrm>
            <a:off x="3128963" y="5448300"/>
            <a:ext cx="55562" cy="0"/>
          </a:xfrm>
          <a:prstGeom prst="straightConnector1">
            <a:avLst/>
          </a:prstGeom>
          <a:noFill/>
          <a:ln w="9525">
            <a:solidFill>
              <a:srgbClr val="EAEAE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418" name="AutoShape 42"/>
          <p:cNvCxnSpPr>
            <a:cxnSpLocks noChangeShapeType="1"/>
            <a:stCxn id="357400" idx="3"/>
          </p:cNvCxnSpPr>
          <p:nvPr/>
        </p:nvCxnSpPr>
        <p:spPr bwMode="auto">
          <a:xfrm>
            <a:off x="3367088" y="5386388"/>
            <a:ext cx="14287" cy="49212"/>
          </a:xfrm>
          <a:prstGeom prst="bentConnector2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419" name="AutoShape 43"/>
          <p:cNvCxnSpPr>
            <a:cxnSpLocks noChangeShapeType="1"/>
            <a:stCxn id="357401" idx="3"/>
          </p:cNvCxnSpPr>
          <p:nvPr/>
        </p:nvCxnSpPr>
        <p:spPr bwMode="auto">
          <a:xfrm>
            <a:off x="3367088" y="5411788"/>
            <a:ext cx="1587" cy="42862"/>
          </a:xfrm>
          <a:prstGeom prst="bentConnector4">
            <a:avLst>
              <a:gd name="adj1" fmla="val 0"/>
              <a:gd name="adj2" fmla="val 100000"/>
            </a:avLst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421" name="Text Box 45"/>
          <p:cNvSpPr txBox="1">
            <a:spLocks noChangeArrowheads="1"/>
          </p:cNvSpPr>
          <p:nvPr/>
        </p:nvSpPr>
        <p:spPr bwMode="auto">
          <a:xfrm>
            <a:off x="2990850" y="5557838"/>
            <a:ext cx="35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A</a:t>
            </a:r>
          </a:p>
        </p:txBody>
      </p:sp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Distributed, contention-based MAC</a:t>
            </a:r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488362" cy="3067050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Basic ideas for a distributed MAC</a:t>
            </a:r>
          </a:p>
          <a:p>
            <a:pPr lvl="1"/>
            <a:r>
              <a:rPr lang="en-US" altLang="ko-KR">
                <a:ea typeface="굴림" charset="-127"/>
              </a:rPr>
              <a:t>ALOHA – no good in most cases</a:t>
            </a:r>
          </a:p>
          <a:p>
            <a:pPr lvl="1"/>
            <a:r>
              <a:rPr lang="en-US" altLang="ko-KR">
                <a:ea typeface="굴림" charset="-127"/>
              </a:rPr>
              <a:t>Listen before talk </a:t>
            </a:r>
            <a:r>
              <a:rPr lang="en-US" altLang="ko-KR" b="1" i="1">
                <a:ea typeface="굴림" charset="-127"/>
              </a:rPr>
              <a:t>(Carrier Sense Multiple Access, CSMA) –</a:t>
            </a:r>
            <a:r>
              <a:rPr lang="en-US" altLang="ko-KR">
                <a:ea typeface="굴림" charset="-127"/>
              </a:rPr>
              <a:t> better, but suffers from </a:t>
            </a:r>
            <a:r>
              <a:rPr lang="en-US" altLang="ko-KR" b="1" i="1">
                <a:ea typeface="굴림" charset="-127"/>
              </a:rPr>
              <a:t>sender</a:t>
            </a:r>
            <a:r>
              <a:rPr lang="en-US" altLang="ko-KR">
                <a:ea typeface="굴림" charset="-127"/>
              </a:rPr>
              <a:t> not knowing what is going on at </a:t>
            </a:r>
            <a:r>
              <a:rPr lang="en-US" altLang="ko-KR" b="1" i="1">
                <a:ea typeface="굴림" charset="-127"/>
              </a:rPr>
              <a:t>receiver</a:t>
            </a:r>
            <a:r>
              <a:rPr lang="en-US" altLang="ko-KR">
                <a:ea typeface="굴림" charset="-127"/>
              </a:rPr>
              <a:t>, might destroy packets despite first listening for a </a:t>
            </a: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Receiver additionally needs some possibility to inform possible senders in its vicinity about impending transmission (to “shut them up” for this duration)</a:t>
            </a:r>
          </a:p>
          <a:p>
            <a:pPr>
              <a:buFont typeface="Symbol" pitchFamily="18" charset="2"/>
              <a:buNone/>
            </a:pPr>
            <a:endParaRPr lang="en-US" altLang="ko-KR">
              <a:ea typeface="굴림" charset="-127"/>
            </a:endParaRPr>
          </a:p>
          <a:p>
            <a:pPr>
              <a:buFont typeface="Symbol" pitchFamily="18" charset="2"/>
              <a:buNone/>
            </a:pPr>
            <a:endParaRPr lang="en-US" altLang="ko-KR">
              <a:ea typeface="굴림" charset="-127"/>
            </a:endParaRPr>
          </a:p>
          <a:p>
            <a:pPr lvl="1">
              <a:buFont typeface="Symbol" pitchFamily="18" charset="2"/>
              <a:buNone/>
            </a:pPr>
            <a:endParaRPr lang="en-US" altLang="ko-KR">
              <a:ea typeface="굴림" charset="-127"/>
            </a:endParaRPr>
          </a:p>
        </p:txBody>
      </p:sp>
      <p:grpSp>
        <p:nvGrpSpPr>
          <p:cNvPr id="357583" name="Group 207"/>
          <p:cNvGrpSpPr>
            <a:grpSpLocks/>
          </p:cNvGrpSpPr>
          <p:nvPr/>
        </p:nvGrpSpPr>
        <p:grpSpPr bwMode="auto">
          <a:xfrm>
            <a:off x="3832225" y="5226050"/>
            <a:ext cx="595313" cy="285750"/>
            <a:chOff x="1668" y="2445"/>
            <a:chExt cx="654" cy="314"/>
          </a:xfrm>
        </p:grpSpPr>
        <p:grpSp>
          <p:nvGrpSpPr>
            <p:cNvPr id="357584" name="Group 208"/>
            <p:cNvGrpSpPr>
              <a:grpSpLocks/>
            </p:cNvGrpSpPr>
            <p:nvPr/>
          </p:nvGrpSpPr>
          <p:grpSpPr bwMode="auto">
            <a:xfrm>
              <a:off x="1668" y="2445"/>
              <a:ext cx="216" cy="138"/>
              <a:chOff x="2463" y="2256"/>
              <a:chExt cx="348" cy="176"/>
            </a:xfrm>
          </p:grpSpPr>
          <p:sp>
            <p:nvSpPr>
              <p:cNvPr id="357585" name="Freeform 209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86" name="Freeform 210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87" name="Freeform 211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88" name="Freeform 212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89" name="Freeform 213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90" name="Freeform 214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91" name="Freeform 215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92" name="Freeform 216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93" name="Freeform 217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94" name="Line 218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95" name="Line 219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596" name="Oval 220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57597" name="AutoShape 221"/>
            <p:cNvSpPr>
              <a:spLocks noChangeArrowheads="1"/>
            </p:cNvSpPr>
            <p:nvPr/>
          </p:nvSpPr>
          <p:spPr bwMode="auto">
            <a:xfrm>
              <a:off x="1890" y="2519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7598" name="AutoShape 222"/>
            <p:cNvSpPr>
              <a:spLocks noChangeArrowheads="1"/>
            </p:cNvSpPr>
            <p:nvPr/>
          </p:nvSpPr>
          <p:spPr bwMode="auto">
            <a:xfrm>
              <a:off x="1940" y="2572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57599" name="Rectangle 223"/>
            <p:cNvSpPr>
              <a:spLocks noChangeArrowheads="1"/>
            </p:cNvSpPr>
            <p:nvPr/>
          </p:nvSpPr>
          <p:spPr bwMode="auto">
            <a:xfrm>
              <a:off x="2112" y="2569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57600" name="Freeform 224"/>
            <p:cNvSpPr>
              <a:spLocks/>
            </p:cNvSpPr>
            <p:nvPr/>
          </p:nvSpPr>
          <p:spPr bwMode="auto">
            <a:xfrm>
              <a:off x="2263" y="260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01" name="Freeform 225"/>
            <p:cNvSpPr>
              <a:spLocks/>
            </p:cNvSpPr>
            <p:nvPr/>
          </p:nvSpPr>
          <p:spPr bwMode="auto">
            <a:xfrm>
              <a:off x="2263" y="263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02" name="Freeform 226"/>
            <p:cNvSpPr>
              <a:spLocks/>
            </p:cNvSpPr>
            <p:nvPr/>
          </p:nvSpPr>
          <p:spPr bwMode="auto">
            <a:xfrm>
              <a:off x="2002" y="259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03" name="Freeform 227"/>
            <p:cNvSpPr>
              <a:spLocks/>
            </p:cNvSpPr>
            <p:nvPr/>
          </p:nvSpPr>
          <p:spPr bwMode="auto">
            <a:xfrm>
              <a:off x="2002" y="262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04" name="Freeform 228"/>
            <p:cNvSpPr>
              <a:spLocks/>
            </p:cNvSpPr>
            <p:nvPr/>
          </p:nvSpPr>
          <p:spPr bwMode="auto">
            <a:xfrm>
              <a:off x="2002" y="264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05" name="Freeform 229"/>
            <p:cNvSpPr>
              <a:spLocks/>
            </p:cNvSpPr>
            <p:nvPr/>
          </p:nvSpPr>
          <p:spPr bwMode="auto">
            <a:xfrm>
              <a:off x="2002" y="267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06" name="Freeform 230"/>
            <p:cNvSpPr>
              <a:spLocks/>
            </p:cNvSpPr>
            <p:nvPr/>
          </p:nvSpPr>
          <p:spPr bwMode="auto">
            <a:xfrm flipH="1">
              <a:off x="1922" y="259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07" name="Freeform 231"/>
            <p:cNvSpPr>
              <a:spLocks/>
            </p:cNvSpPr>
            <p:nvPr/>
          </p:nvSpPr>
          <p:spPr bwMode="auto">
            <a:xfrm flipH="1">
              <a:off x="1922" y="2622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08" name="Freeform 232"/>
            <p:cNvSpPr>
              <a:spLocks/>
            </p:cNvSpPr>
            <p:nvPr/>
          </p:nvSpPr>
          <p:spPr bwMode="auto">
            <a:xfrm flipH="1">
              <a:off x="2095" y="259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09" name="Freeform 233"/>
            <p:cNvSpPr>
              <a:spLocks/>
            </p:cNvSpPr>
            <p:nvPr/>
          </p:nvSpPr>
          <p:spPr bwMode="auto">
            <a:xfrm flipH="1">
              <a:off x="2095" y="262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10" name="Freeform 234"/>
            <p:cNvSpPr>
              <a:spLocks/>
            </p:cNvSpPr>
            <p:nvPr/>
          </p:nvSpPr>
          <p:spPr bwMode="auto">
            <a:xfrm flipH="1">
              <a:off x="2095" y="264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11" name="Freeform 235"/>
            <p:cNvSpPr>
              <a:spLocks/>
            </p:cNvSpPr>
            <p:nvPr/>
          </p:nvSpPr>
          <p:spPr bwMode="auto">
            <a:xfrm flipH="1">
              <a:off x="2095" y="267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57612" name="AutoShape 236"/>
            <p:cNvCxnSpPr>
              <a:cxnSpLocks noChangeShapeType="1"/>
              <a:stCxn id="357606" idx="3"/>
              <a:endCxn id="357593" idx="2"/>
            </p:cNvCxnSpPr>
            <p:nvPr/>
          </p:nvCxnSpPr>
          <p:spPr bwMode="auto">
            <a:xfrm rot="10800000">
              <a:off x="1884" y="2583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13" name="AutoShape 237"/>
            <p:cNvCxnSpPr>
              <a:cxnSpLocks noChangeShapeType="1"/>
              <a:stCxn id="357607" idx="3"/>
              <a:endCxn id="357593" idx="2"/>
            </p:cNvCxnSpPr>
            <p:nvPr/>
          </p:nvCxnSpPr>
          <p:spPr bwMode="auto">
            <a:xfrm rot="10800000">
              <a:off x="1884" y="2583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14" name="AutoShape 238"/>
            <p:cNvCxnSpPr>
              <a:cxnSpLocks noChangeShapeType="1"/>
              <a:stCxn id="357602" idx="3"/>
              <a:endCxn id="357608" idx="3"/>
            </p:cNvCxnSpPr>
            <p:nvPr/>
          </p:nvCxnSpPr>
          <p:spPr bwMode="auto">
            <a:xfrm>
              <a:off x="2035" y="2607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15" name="AutoShape 239"/>
            <p:cNvCxnSpPr>
              <a:cxnSpLocks noChangeShapeType="1"/>
              <a:stCxn id="357603" idx="3"/>
              <a:endCxn id="357609" idx="3"/>
            </p:cNvCxnSpPr>
            <p:nvPr/>
          </p:nvCxnSpPr>
          <p:spPr bwMode="auto">
            <a:xfrm>
              <a:off x="2035" y="2634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16" name="AutoShape 240"/>
            <p:cNvCxnSpPr>
              <a:cxnSpLocks noChangeShapeType="1"/>
              <a:stCxn id="357604" idx="3"/>
              <a:endCxn id="357610" idx="3"/>
            </p:cNvCxnSpPr>
            <p:nvPr/>
          </p:nvCxnSpPr>
          <p:spPr bwMode="auto">
            <a:xfrm>
              <a:off x="2035" y="2661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17" name="AutoShape 241"/>
            <p:cNvCxnSpPr>
              <a:cxnSpLocks noChangeShapeType="1"/>
              <a:stCxn id="357605" idx="3"/>
              <a:endCxn id="357611" idx="3"/>
            </p:cNvCxnSpPr>
            <p:nvPr/>
          </p:nvCxnSpPr>
          <p:spPr bwMode="auto">
            <a:xfrm>
              <a:off x="2035" y="2689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18" name="AutoShape 242"/>
            <p:cNvCxnSpPr>
              <a:cxnSpLocks noChangeShapeType="1"/>
              <a:stCxn id="357600" idx="3"/>
            </p:cNvCxnSpPr>
            <p:nvPr/>
          </p:nvCxnSpPr>
          <p:spPr bwMode="auto">
            <a:xfrm>
              <a:off x="2296" y="2622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19" name="AutoShape 243"/>
            <p:cNvCxnSpPr>
              <a:cxnSpLocks noChangeShapeType="1"/>
              <a:stCxn id="357601" idx="3"/>
            </p:cNvCxnSpPr>
            <p:nvPr/>
          </p:nvCxnSpPr>
          <p:spPr bwMode="auto">
            <a:xfrm>
              <a:off x="2296" y="2649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7620" name="Text Box 244"/>
          <p:cNvSpPr txBox="1">
            <a:spLocks noChangeArrowheads="1"/>
          </p:cNvSpPr>
          <p:nvPr/>
        </p:nvSpPr>
        <p:spPr bwMode="auto">
          <a:xfrm>
            <a:off x="4027488" y="5557838"/>
            <a:ext cx="3540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B</a:t>
            </a:r>
          </a:p>
        </p:txBody>
      </p:sp>
      <p:grpSp>
        <p:nvGrpSpPr>
          <p:cNvPr id="357623" name="Group 247"/>
          <p:cNvGrpSpPr>
            <a:grpSpLocks/>
          </p:cNvGrpSpPr>
          <p:nvPr/>
        </p:nvGrpSpPr>
        <p:grpSpPr bwMode="auto">
          <a:xfrm>
            <a:off x="4868863" y="5226050"/>
            <a:ext cx="595312" cy="285750"/>
            <a:chOff x="1668" y="2445"/>
            <a:chExt cx="654" cy="314"/>
          </a:xfrm>
        </p:grpSpPr>
        <p:grpSp>
          <p:nvGrpSpPr>
            <p:cNvPr id="357624" name="Group 248"/>
            <p:cNvGrpSpPr>
              <a:grpSpLocks/>
            </p:cNvGrpSpPr>
            <p:nvPr/>
          </p:nvGrpSpPr>
          <p:grpSpPr bwMode="auto">
            <a:xfrm>
              <a:off x="1668" y="2445"/>
              <a:ext cx="216" cy="138"/>
              <a:chOff x="2463" y="2256"/>
              <a:chExt cx="348" cy="176"/>
            </a:xfrm>
          </p:grpSpPr>
          <p:sp>
            <p:nvSpPr>
              <p:cNvPr id="357625" name="Freeform 249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26" name="Freeform 250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27" name="Freeform 251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28" name="Freeform 252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29" name="Freeform 253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30" name="Freeform 254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31" name="Freeform 255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32" name="Freeform 256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33" name="Freeform 257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34" name="Line 258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35" name="Line 259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36" name="Oval 260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57637" name="AutoShape 261"/>
            <p:cNvSpPr>
              <a:spLocks noChangeArrowheads="1"/>
            </p:cNvSpPr>
            <p:nvPr/>
          </p:nvSpPr>
          <p:spPr bwMode="auto">
            <a:xfrm>
              <a:off x="1890" y="2519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7638" name="AutoShape 262"/>
            <p:cNvSpPr>
              <a:spLocks noChangeArrowheads="1"/>
            </p:cNvSpPr>
            <p:nvPr/>
          </p:nvSpPr>
          <p:spPr bwMode="auto">
            <a:xfrm>
              <a:off x="1940" y="2572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57639" name="Rectangle 263"/>
            <p:cNvSpPr>
              <a:spLocks noChangeArrowheads="1"/>
            </p:cNvSpPr>
            <p:nvPr/>
          </p:nvSpPr>
          <p:spPr bwMode="auto">
            <a:xfrm>
              <a:off x="2112" y="2569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57640" name="Freeform 264"/>
            <p:cNvSpPr>
              <a:spLocks/>
            </p:cNvSpPr>
            <p:nvPr/>
          </p:nvSpPr>
          <p:spPr bwMode="auto">
            <a:xfrm>
              <a:off x="2263" y="260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41" name="Freeform 265"/>
            <p:cNvSpPr>
              <a:spLocks/>
            </p:cNvSpPr>
            <p:nvPr/>
          </p:nvSpPr>
          <p:spPr bwMode="auto">
            <a:xfrm>
              <a:off x="2263" y="263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42" name="Freeform 266"/>
            <p:cNvSpPr>
              <a:spLocks/>
            </p:cNvSpPr>
            <p:nvPr/>
          </p:nvSpPr>
          <p:spPr bwMode="auto">
            <a:xfrm>
              <a:off x="2002" y="259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43" name="Freeform 267"/>
            <p:cNvSpPr>
              <a:spLocks/>
            </p:cNvSpPr>
            <p:nvPr/>
          </p:nvSpPr>
          <p:spPr bwMode="auto">
            <a:xfrm>
              <a:off x="2002" y="262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44" name="Freeform 268"/>
            <p:cNvSpPr>
              <a:spLocks/>
            </p:cNvSpPr>
            <p:nvPr/>
          </p:nvSpPr>
          <p:spPr bwMode="auto">
            <a:xfrm>
              <a:off x="2002" y="264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45" name="Freeform 269"/>
            <p:cNvSpPr>
              <a:spLocks/>
            </p:cNvSpPr>
            <p:nvPr/>
          </p:nvSpPr>
          <p:spPr bwMode="auto">
            <a:xfrm>
              <a:off x="2002" y="267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46" name="Freeform 270"/>
            <p:cNvSpPr>
              <a:spLocks/>
            </p:cNvSpPr>
            <p:nvPr/>
          </p:nvSpPr>
          <p:spPr bwMode="auto">
            <a:xfrm flipH="1">
              <a:off x="1922" y="259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47" name="Freeform 271"/>
            <p:cNvSpPr>
              <a:spLocks/>
            </p:cNvSpPr>
            <p:nvPr/>
          </p:nvSpPr>
          <p:spPr bwMode="auto">
            <a:xfrm flipH="1">
              <a:off x="1922" y="2622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48" name="Freeform 272"/>
            <p:cNvSpPr>
              <a:spLocks/>
            </p:cNvSpPr>
            <p:nvPr/>
          </p:nvSpPr>
          <p:spPr bwMode="auto">
            <a:xfrm flipH="1">
              <a:off x="2095" y="259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49" name="Freeform 273"/>
            <p:cNvSpPr>
              <a:spLocks/>
            </p:cNvSpPr>
            <p:nvPr/>
          </p:nvSpPr>
          <p:spPr bwMode="auto">
            <a:xfrm flipH="1">
              <a:off x="2095" y="262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50" name="Freeform 274"/>
            <p:cNvSpPr>
              <a:spLocks/>
            </p:cNvSpPr>
            <p:nvPr/>
          </p:nvSpPr>
          <p:spPr bwMode="auto">
            <a:xfrm flipH="1">
              <a:off x="2095" y="264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51" name="Freeform 275"/>
            <p:cNvSpPr>
              <a:spLocks/>
            </p:cNvSpPr>
            <p:nvPr/>
          </p:nvSpPr>
          <p:spPr bwMode="auto">
            <a:xfrm flipH="1">
              <a:off x="2095" y="267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57652" name="AutoShape 276"/>
            <p:cNvCxnSpPr>
              <a:cxnSpLocks noChangeShapeType="1"/>
              <a:stCxn id="357646" idx="3"/>
              <a:endCxn id="357633" idx="2"/>
            </p:cNvCxnSpPr>
            <p:nvPr/>
          </p:nvCxnSpPr>
          <p:spPr bwMode="auto">
            <a:xfrm rot="10800000">
              <a:off x="1884" y="2583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53" name="AutoShape 277"/>
            <p:cNvCxnSpPr>
              <a:cxnSpLocks noChangeShapeType="1"/>
              <a:stCxn id="357647" idx="3"/>
              <a:endCxn id="357633" idx="2"/>
            </p:cNvCxnSpPr>
            <p:nvPr/>
          </p:nvCxnSpPr>
          <p:spPr bwMode="auto">
            <a:xfrm rot="10800000">
              <a:off x="1884" y="2583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54" name="AutoShape 278"/>
            <p:cNvCxnSpPr>
              <a:cxnSpLocks noChangeShapeType="1"/>
              <a:stCxn id="357642" idx="3"/>
              <a:endCxn id="357648" idx="3"/>
            </p:cNvCxnSpPr>
            <p:nvPr/>
          </p:nvCxnSpPr>
          <p:spPr bwMode="auto">
            <a:xfrm>
              <a:off x="2035" y="2607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55" name="AutoShape 279"/>
            <p:cNvCxnSpPr>
              <a:cxnSpLocks noChangeShapeType="1"/>
              <a:stCxn id="357643" idx="3"/>
              <a:endCxn id="357649" idx="3"/>
            </p:cNvCxnSpPr>
            <p:nvPr/>
          </p:nvCxnSpPr>
          <p:spPr bwMode="auto">
            <a:xfrm>
              <a:off x="2035" y="2634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56" name="AutoShape 280"/>
            <p:cNvCxnSpPr>
              <a:cxnSpLocks noChangeShapeType="1"/>
              <a:stCxn id="357644" idx="3"/>
              <a:endCxn id="357650" idx="3"/>
            </p:cNvCxnSpPr>
            <p:nvPr/>
          </p:nvCxnSpPr>
          <p:spPr bwMode="auto">
            <a:xfrm>
              <a:off x="2035" y="2661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57" name="AutoShape 281"/>
            <p:cNvCxnSpPr>
              <a:cxnSpLocks noChangeShapeType="1"/>
              <a:stCxn id="357645" idx="3"/>
              <a:endCxn id="357651" idx="3"/>
            </p:cNvCxnSpPr>
            <p:nvPr/>
          </p:nvCxnSpPr>
          <p:spPr bwMode="auto">
            <a:xfrm>
              <a:off x="2035" y="2689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58" name="AutoShape 282"/>
            <p:cNvCxnSpPr>
              <a:cxnSpLocks noChangeShapeType="1"/>
              <a:stCxn id="357640" idx="3"/>
            </p:cNvCxnSpPr>
            <p:nvPr/>
          </p:nvCxnSpPr>
          <p:spPr bwMode="auto">
            <a:xfrm>
              <a:off x="2296" y="2622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59" name="AutoShape 283"/>
            <p:cNvCxnSpPr>
              <a:cxnSpLocks noChangeShapeType="1"/>
              <a:stCxn id="357641" idx="3"/>
            </p:cNvCxnSpPr>
            <p:nvPr/>
          </p:nvCxnSpPr>
          <p:spPr bwMode="auto">
            <a:xfrm>
              <a:off x="2296" y="2649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7660" name="Text Box 284"/>
          <p:cNvSpPr txBox="1">
            <a:spLocks noChangeArrowheads="1"/>
          </p:cNvSpPr>
          <p:nvPr/>
        </p:nvSpPr>
        <p:spPr bwMode="auto">
          <a:xfrm>
            <a:off x="5056188" y="5557838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C</a:t>
            </a:r>
          </a:p>
        </p:txBody>
      </p:sp>
      <p:grpSp>
        <p:nvGrpSpPr>
          <p:cNvPr id="357663" name="Group 287"/>
          <p:cNvGrpSpPr>
            <a:grpSpLocks/>
          </p:cNvGrpSpPr>
          <p:nvPr/>
        </p:nvGrpSpPr>
        <p:grpSpPr bwMode="auto">
          <a:xfrm>
            <a:off x="5905500" y="5227638"/>
            <a:ext cx="595313" cy="285750"/>
            <a:chOff x="1668" y="2445"/>
            <a:chExt cx="654" cy="314"/>
          </a:xfrm>
        </p:grpSpPr>
        <p:grpSp>
          <p:nvGrpSpPr>
            <p:cNvPr id="357664" name="Group 288"/>
            <p:cNvGrpSpPr>
              <a:grpSpLocks/>
            </p:cNvGrpSpPr>
            <p:nvPr/>
          </p:nvGrpSpPr>
          <p:grpSpPr bwMode="auto">
            <a:xfrm>
              <a:off x="1668" y="2445"/>
              <a:ext cx="216" cy="138"/>
              <a:chOff x="2463" y="2256"/>
              <a:chExt cx="348" cy="176"/>
            </a:xfrm>
          </p:grpSpPr>
          <p:sp>
            <p:nvSpPr>
              <p:cNvPr id="357665" name="Freeform 289"/>
              <p:cNvSpPr>
                <a:spLocks/>
              </p:cNvSpPr>
              <p:nvPr/>
            </p:nvSpPr>
            <p:spPr bwMode="auto">
              <a:xfrm>
                <a:off x="2697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66" name="Freeform 290"/>
              <p:cNvSpPr>
                <a:spLocks/>
              </p:cNvSpPr>
              <p:nvPr/>
            </p:nvSpPr>
            <p:spPr bwMode="auto">
              <a:xfrm>
                <a:off x="2730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67" name="Freeform 291"/>
              <p:cNvSpPr>
                <a:spLocks/>
              </p:cNvSpPr>
              <p:nvPr/>
            </p:nvSpPr>
            <p:spPr bwMode="auto">
              <a:xfrm>
                <a:off x="2767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68" name="Freeform 292"/>
              <p:cNvSpPr>
                <a:spLocks/>
              </p:cNvSpPr>
              <p:nvPr/>
            </p:nvSpPr>
            <p:spPr bwMode="auto">
              <a:xfrm>
                <a:off x="2669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69" name="Freeform 293"/>
              <p:cNvSpPr>
                <a:spLocks/>
              </p:cNvSpPr>
              <p:nvPr/>
            </p:nvSpPr>
            <p:spPr bwMode="auto">
              <a:xfrm flipH="1">
                <a:off x="2541" y="2272"/>
                <a:ext cx="19" cy="78"/>
              </a:xfrm>
              <a:custGeom>
                <a:avLst/>
                <a:gdLst>
                  <a:gd name="T0" fmla="*/ 80 w 192"/>
                  <a:gd name="T1" fmla="*/ 753 h 755"/>
                  <a:gd name="T2" fmla="*/ 66 w 192"/>
                  <a:gd name="T3" fmla="*/ 747 h 755"/>
                  <a:gd name="T4" fmla="*/ 55 w 192"/>
                  <a:gd name="T5" fmla="*/ 744 h 755"/>
                  <a:gd name="T6" fmla="*/ 42 w 192"/>
                  <a:gd name="T7" fmla="*/ 738 h 755"/>
                  <a:gd name="T8" fmla="*/ 47 w 192"/>
                  <a:gd name="T9" fmla="*/ 719 h 755"/>
                  <a:gd name="T10" fmla="*/ 68 w 192"/>
                  <a:gd name="T11" fmla="*/ 683 h 755"/>
                  <a:gd name="T12" fmla="*/ 87 w 192"/>
                  <a:gd name="T13" fmla="*/ 645 h 755"/>
                  <a:gd name="T14" fmla="*/ 104 w 192"/>
                  <a:gd name="T15" fmla="*/ 603 h 755"/>
                  <a:gd name="T16" fmla="*/ 118 w 192"/>
                  <a:gd name="T17" fmla="*/ 561 h 755"/>
                  <a:gd name="T18" fmla="*/ 127 w 192"/>
                  <a:gd name="T19" fmla="*/ 519 h 755"/>
                  <a:gd name="T20" fmla="*/ 135 w 192"/>
                  <a:gd name="T21" fmla="*/ 475 h 755"/>
                  <a:gd name="T22" fmla="*/ 139 w 192"/>
                  <a:gd name="T23" fmla="*/ 430 h 755"/>
                  <a:gd name="T24" fmla="*/ 139 w 192"/>
                  <a:gd name="T25" fmla="*/ 380 h 755"/>
                  <a:gd name="T26" fmla="*/ 135 w 192"/>
                  <a:gd name="T27" fmla="*/ 327 h 755"/>
                  <a:gd name="T28" fmla="*/ 123 w 192"/>
                  <a:gd name="T29" fmla="*/ 276 h 755"/>
                  <a:gd name="T30" fmla="*/ 110 w 192"/>
                  <a:gd name="T31" fmla="*/ 226 h 755"/>
                  <a:gd name="T32" fmla="*/ 91 w 192"/>
                  <a:gd name="T33" fmla="*/ 179 h 755"/>
                  <a:gd name="T34" fmla="*/ 70 w 192"/>
                  <a:gd name="T35" fmla="*/ 133 h 755"/>
                  <a:gd name="T36" fmla="*/ 44 w 192"/>
                  <a:gd name="T37" fmla="*/ 89 h 755"/>
                  <a:gd name="T38" fmla="*/ 15 w 192"/>
                  <a:gd name="T39" fmla="*/ 50 h 755"/>
                  <a:gd name="T40" fmla="*/ 6 w 192"/>
                  <a:gd name="T41" fmla="*/ 27 h 755"/>
                  <a:gd name="T42" fmla="*/ 15 w 192"/>
                  <a:gd name="T43" fmla="*/ 17 h 755"/>
                  <a:gd name="T44" fmla="*/ 25 w 192"/>
                  <a:gd name="T45" fmla="*/ 10 h 755"/>
                  <a:gd name="T46" fmla="*/ 34 w 192"/>
                  <a:gd name="T47" fmla="*/ 2 h 755"/>
                  <a:gd name="T48" fmla="*/ 57 w 192"/>
                  <a:gd name="T49" fmla="*/ 21 h 755"/>
                  <a:gd name="T50" fmla="*/ 89 w 192"/>
                  <a:gd name="T51" fmla="*/ 65 h 755"/>
                  <a:gd name="T52" fmla="*/ 116 w 192"/>
                  <a:gd name="T53" fmla="*/ 110 h 755"/>
                  <a:gd name="T54" fmla="*/ 141 w 192"/>
                  <a:gd name="T55" fmla="*/ 160 h 755"/>
                  <a:gd name="T56" fmla="*/ 160 w 192"/>
                  <a:gd name="T57" fmla="*/ 211 h 755"/>
                  <a:gd name="T58" fmla="*/ 175 w 192"/>
                  <a:gd name="T59" fmla="*/ 264 h 755"/>
                  <a:gd name="T60" fmla="*/ 186 w 192"/>
                  <a:gd name="T61" fmla="*/ 320 h 755"/>
                  <a:gd name="T62" fmla="*/ 190 w 192"/>
                  <a:gd name="T63" fmla="*/ 378 h 755"/>
                  <a:gd name="T64" fmla="*/ 192 w 192"/>
                  <a:gd name="T65" fmla="*/ 430 h 755"/>
                  <a:gd name="T66" fmla="*/ 188 w 192"/>
                  <a:gd name="T67" fmla="*/ 477 h 755"/>
                  <a:gd name="T68" fmla="*/ 180 w 192"/>
                  <a:gd name="T69" fmla="*/ 523 h 755"/>
                  <a:gd name="T70" fmla="*/ 169 w 192"/>
                  <a:gd name="T71" fmla="*/ 569 h 755"/>
                  <a:gd name="T72" fmla="*/ 156 w 192"/>
                  <a:gd name="T73" fmla="*/ 612 h 755"/>
                  <a:gd name="T74" fmla="*/ 139 w 192"/>
                  <a:gd name="T75" fmla="*/ 654 h 755"/>
                  <a:gd name="T76" fmla="*/ 120 w 192"/>
                  <a:gd name="T77" fmla="*/ 696 h 755"/>
                  <a:gd name="T78" fmla="*/ 99 w 192"/>
                  <a:gd name="T79" fmla="*/ 736 h 755"/>
                  <a:gd name="T80" fmla="*/ 87 w 192"/>
                  <a:gd name="T81" fmla="*/ 755 h 7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755">
                    <a:moveTo>
                      <a:pt x="87" y="755"/>
                    </a:moveTo>
                    <a:lnTo>
                      <a:pt x="80" y="753"/>
                    </a:lnTo>
                    <a:lnTo>
                      <a:pt x="74" y="751"/>
                    </a:lnTo>
                    <a:lnTo>
                      <a:pt x="66" y="747"/>
                    </a:lnTo>
                    <a:lnTo>
                      <a:pt x="61" y="745"/>
                    </a:lnTo>
                    <a:lnTo>
                      <a:pt x="55" y="744"/>
                    </a:lnTo>
                    <a:lnTo>
                      <a:pt x="49" y="742"/>
                    </a:lnTo>
                    <a:lnTo>
                      <a:pt x="42" y="738"/>
                    </a:lnTo>
                    <a:lnTo>
                      <a:pt x="36" y="738"/>
                    </a:lnTo>
                    <a:lnTo>
                      <a:pt x="47" y="719"/>
                    </a:lnTo>
                    <a:lnTo>
                      <a:pt x="59" y="702"/>
                    </a:lnTo>
                    <a:lnTo>
                      <a:pt x="68" y="683"/>
                    </a:lnTo>
                    <a:lnTo>
                      <a:pt x="80" y="664"/>
                    </a:lnTo>
                    <a:lnTo>
                      <a:pt x="87" y="645"/>
                    </a:lnTo>
                    <a:lnTo>
                      <a:pt x="97" y="624"/>
                    </a:lnTo>
                    <a:lnTo>
                      <a:pt x="104" y="603"/>
                    </a:lnTo>
                    <a:lnTo>
                      <a:pt x="112" y="584"/>
                    </a:lnTo>
                    <a:lnTo>
                      <a:pt x="118" y="561"/>
                    </a:lnTo>
                    <a:lnTo>
                      <a:pt x="123" y="540"/>
                    </a:lnTo>
                    <a:lnTo>
                      <a:pt x="127" y="519"/>
                    </a:lnTo>
                    <a:lnTo>
                      <a:pt x="133" y="498"/>
                    </a:lnTo>
                    <a:lnTo>
                      <a:pt x="135" y="475"/>
                    </a:lnTo>
                    <a:lnTo>
                      <a:pt x="139" y="453"/>
                    </a:lnTo>
                    <a:lnTo>
                      <a:pt x="139" y="430"/>
                    </a:lnTo>
                    <a:lnTo>
                      <a:pt x="141" y="407"/>
                    </a:lnTo>
                    <a:lnTo>
                      <a:pt x="139" y="380"/>
                    </a:lnTo>
                    <a:lnTo>
                      <a:pt x="139" y="354"/>
                    </a:lnTo>
                    <a:lnTo>
                      <a:pt x="135" y="327"/>
                    </a:lnTo>
                    <a:lnTo>
                      <a:pt x="131" y="302"/>
                    </a:lnTo>
                    <a:lnTo>
                      <a:pt x="123" y="276"/>
                    </a:lnTo>
                    <a:lnTo>
                      <a:pt x="118" y="251"/>
                    </a:lnTo>
                    <a:lnTo>
                      <a:pt x="110" y="226"/>
                    </a:lnTo>
                    <a:lnTo>
                      <a:pt x="103" y="204"/>
                    </a:lnTo>
                    <a:lnTo>
                      <a:pt x="91" y="179"/>
                    </a:lnTo>
                    <a:lnTo>
                      <a:pt x="82" y="156"/>
                    </a:lnTo>
                    <a:lnTo>
                      <a:pt x="70" y="133"/>
                    </a:lnTo>
                    <a:lnTo>
                      <a:pt x="57" y="110"/>
                    </a:lnTo>
                    <a:lnTo>
                      <a:pt x="44" y="89"/>
                    </a:lnTo>
                    <a:lnTo>
                      <a:pt x="30" y="69"/>
                    </a:lnTo>
                    <a:lnTo>
                      <a:pt x="15" y="50"/>
                    </a:lnTo>
                    <a:lnTo>
                      <a:pt x="0" y="31"/>
                    </a:lnTo>
                    <a:lnTo>
                      <a:pt x="6" y="27"/>
                    </a:lnTo>
                    <a:lnTo>
                      <a:pt x="9" y="23"/>
                    </a:lnTo>
                    <a:lnTo>
                      <a:pt x="15" y="17"/>
                    </a:lnTo>
                    <a:lnTo>
                      <a:pt x="21" y="13"/>
                    </a:lnTo>
                    <a:lnTo>
                      <a:pt x="25" y="10"/>
                    </a:lnTo>
                    <a:lnTo>
                      <a:pt x="30" y="6"/>
                    </a:lnTo>
                    <a:lnTo>
                      <a:pt x="34" y="2"/>
                    </a:lnTo>
                    <a:lnTo>
                      <a:pt x="40" y="0"/>
                    </a:lnTo>
                    <a:lnTo>
                      <a:pt x="57" y="21"/>
                    </a:lnTo>
                    <a:lnTo>
                      <a:pt x="74" y="42"/>
                    </a:lnTo>
                    <a:lnTo>
                      <a:pt x="89" y="65"/>
                    </a:lnTo>
                    <a:lnTo>
                      <a:pt x="104" y="88"/>
                    </a:lnTo>
                    <a:lnTo>
                      <a:pt x="116" y="110"/>
                    </a:lnTo>
                    <a:lnTo>
                      <a:pt x="129" y="135"/>
                    </a:lnTo>
                    <a:lnTo>
                      <a:pt x="141" y="160"/>
                    </a:lnTo>
                    <a:lnTo>
                      <a:pt x="152" y="186"/>
                    </a:lnTo>
                    <a:lnTo>
                      <a:pt x="160" y="211"/>
                    </a:lnTo>
                    <a:lnTo>
                      <a:pt x="169" y="238"/>
                    </a:lnTo>
                    <a:lnTo>
                      <a:pt x="175" y="264"/>
                    </a:lnTo>
                    <a:lnTo>
                      <a:pt x="182" y="293"/>
                    </a:lnTo>
                    <a:lnTo>
                      <a:pt x="186" y="320"/>
                    </a:lnTo>
                    <a:lnTo>
                      <a:pt x="188" y="348"/>
                    </a:lnTo>
                    <a:lnTo>
                      <a:pt x="190" y="378"/>
                    </a:lnTo>
                    <a:lnTo>
                      <a:pt x="192" y="407"/>
                    </a:lnTo>
                    <a:lnTo>
                      <a:pt x="192" y="430"/>
                    </a:lnTo>
                    <a:lnTo>
                      <a:pt x="190" y="455"/>
                    </a:lnTo>
                    <a:lnTo>
                      <a:pt x="188" y="477"/>
                    </a:lnTo>
                    <a:lnTo>
                      <a:pt x="184" y="502"/>
                    </a:lnTo>
                    <a:lnTo>
                      <a:pt x="180" y="523"/>
                    </a:lnTo>
                    <a:lnTo>
                      <a:pt x="175" y="546"/>
                    </a:lnTo>
                    <a:lnTo>
                      <a:pt x="169" y="569"/>
                    </a:lnTo>
                    <a:lnTo>
                      <a:pt x="165" y="591"/>
                    </a:lnTo>
                    <a:lnTo>
                      <a:pt x="156" y="612"/>
                    </a:lnTo>
                    <a:lnTo>
                      <a:pt x="148" y="635"/>
                    </a:lnTo>
                    <a:lnTo>
                      <a:pt x="139" y="654"/>
                    </a:lnTo>
                    <a:lnTo>
                      <a:pt x="131" y="677"/>
                    </a:lnTo>
                    <a:lnTo>
                      <a:pt x="120" y="696"/>
                    </a:lnTo>
                    <a:lnTo>
                      <a:pt x="110" y="717"/>
                    </a:lnTo>
                    <a:lnTo>
                      <a:pt x="99" y="736"/>
                    </a:lnTo>
                    <a:lnTo>
                      <a:pt x="87" y="755"/>
                    </a:lnTo>
                    <a:lnTo>
                      <a:pt x="87" y="7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70" name="Freeform 294"/>
              <p:cNvSpPr>
                <a:spLocks/>
              </p:cNvSpPr>
              <p:nvPr/>
            </p:nvSpPr>
            <p:spPr bwMode="auto">
              <a:xfrm flipH="1">
                <a:off x="2504" y="2265"/>
                <a:ext cx="23" cy="92"/>
              </a:xfrm>
              <a:custGeom>
                <a:avLst/>
                <a:gdLst>
                  <a:gd name="T0" fmla="*/ 97 w 230"/>
                  <a:gd name="T1" fmla="*/ 893 h 897"/>
                  <a:gd name="T2" fmla="*/ 82 w 230"/>
                  <a:gd name="T3" fmla="*/ 887 h 897"/>
                  <a:gd name="T4" fmla="*/ 65 w 230"/>
                  <a:gd name="T5" fmla="*/ 884 h 897"/>
                  <a:gd name="T6" fmla="*/ 50 w 230"/>
                  <a:gd name="T7" fmla="*/ 878 h 897"/>
                  <a:gd name="T8" fmla="*/ 55 w 230"/>
                  <a:gd name="T9" fmla="*/ 855 h 897"/>
                  <a:gd name="T10" fmla="*/ 82 w 230"/>
                  <a:gd name="T11" fmla="*/ 810 h 897"/>
                  <a:gd name="T12" fmla="*/ 105 w 230"/>
                  <a:gd name="T13" fmla="*/ 764 h 897"/>
                  <a:gd name="T14" fmla="*/ 124 w 230"/>
                  <a:gd name="T15" fmla="*/ 716 h 897"/>
                  <a:gd name="T16" fmla="*/ 141 w 230"/>
                  <a:gd name="T17" fmla="*/ 667 h 897"/>
                  <a:gd name="T18" fmla="*/ 152 w 230"/>
                  <a:gd name="T19" fmla="*/ 616 h 897"/>
                  <a:gd name="T20" fmla="*/ 162 w 230"/>
                  <a:gd name="T21" fmla="*/ 562 h 897"/>
                  <a:gd name="T22" fmla="*/ 166 w 230"/>
                  <a:gd name="T23" fmla="*/ 511 h 897"/>
                  <a:gd name="T24" fmla="*/ 166 w 230"/>
                  <a:gd name="T25" fmla="*/ 452 h 897"/>
                  <a:gd name="T26" fmla="*/ 160 w 230"/>
                  <a:gd name="T27" fmla="*/ 389 h 897"/>
                  <a:gd name="T28" fmla="*/ 149 w 230"/>
                  <a:gd name="T29" fmla="*/ 328 h 897"/>
                  <a:gd name="T30" fmla="*/ 131 w 230"/>
                  <a:gd name="T31" fmla="*/ 270 h 897"/>
                  <a:gd name="T32" fmla="*/ 111 w 230"/>
                  <a:gd name="T33" fmla="*/ 213 h 897"/>
                  <a:gd name="T34" fmla="*/ 84 w 230"/>
                  <a:gd name="T35" fmla="*/ 159 h 897"/>
                  <a:gd name="T36" fmla="*/ 54 w 230"/>
                  <a:gd name="T37" fmla="*/ 108 h 897"/>
                  <a:gd name="T38" fmla="*/ 19 w 230"/>
                  <a:gd name="T39" fmla="*/ 60 h 897"/>
                  <a:gd name="T40" fmla="*/ 8 w 230"/>
                  <a:gd name="T41" fmla="*/ 32 h 897"/>
                  <a:gd name="T42" fmla="*/ 19 w 230"/>
                  <a:gd name="T43" fmla="*/ 22 h 897"/>
                  <a:gd name="T44" fmla="*/ 33 w 230"/>
                  <a:gd name="T45" fmla="*/ 13 h 897"/>
                  <a:gd name="T46" fmla="*/ 44 w 230"/>
                  <a:gd name="T47" fmla="*/ 3 h 897"/>
                  <a:gd name="T48" fmla="*/ 71 w 230"/>
                  <a:gd name="T49" fmla="*/ 24 h 897"/>
                  <a:gd name="T50" fmla="*/ 107 w 230"/>
                  <a:gd name="T51" fmla="*/ 76 h 897"/>
                  <a:gd name="T52" fmla="*/ 141 w 230"/>
                  <a:gd name="T53" fmla="*/ 131 h 897"/>
                  <a:gd name="T54" fmla="*/ 169 w 230"/>
                  <a:gd name="T55" fmla="*/ 190 h 897"/>
                  <a:gd name="T56" fmla="*/ 192 w 230"/>
                  <a:gd name="T57" fmla="*/ 252 h 897"/>
                  <a:gd name="T58" fmla="*/ 209 w 230"/>
                  <a:gd name="T59" fmla="*/ 315 h 897"/>
                  <a:gd name="T60" fmla="*/ 223 w 230"/>
                  <a:gd name="T61" fmla="*/ 382 h 897"/>
                  <a:gd name="T62" fmla="*/ 228 w 230"/>
                  <a:gd name="T63" fmla="*/ 448 h 897"/>
                  <a:gd name="T64" fmla="*/ 228 w 230"/>
                  <a:gd name="T65" fmla="*/ 511 h 897"/>
                  <a:gd name="T66" fmla="*/ 223 w 230"/>
                  <a:gd name="T67" fmla="*/ 568 h 897"/>
                  <a:gd name="T68" fmla="*/ 215 w 230"/>
                  <a:gd name="T69" fmla="*/ 621 h 897"/>
                  <a:gd name="T70" fmla="*/ 204 w 230"/>
                  <a:gd name="T71" fmla="*/ 675 h 897"/>
                  <a:gd name="T72" fmla="*/ 187 w 230"/>
                  <a:gd name="T73" fmla="*/ 728 h 897"/>
                  <a:gd name="T74" fmla="*/ 166 w 230"/>
                  <a:gd name="T75" fmla="*/ 777 h 897"/>
                  <a:gd name="T76" fmla="*/ 143 w 230"/>
                  <a:gd name="T77" fmla="*/ 827 h 897"/>
                  <a:gd name="T78" fmla="*/ 118 w 230"/>
                  <a:gd name="T79" fmla="*/ 872 h 897"/>
                  <a:gd name="T80" fmla="*/ 105 w 230"/>
                  <a:gd name="T81" fmla="*/ 897 h 8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0" h="897">
                    <a:moveTo>
                      <a:pt x="105" y="897"/>
                    </a:moveTo>
                    <a:lnTo>
                      <a:pt x="97" y="893"/>
                    </a:lnTo>
                    <a:lnTo>
                      <a:pt x="90" y="891"/>
                    </a:lnTo>
                    <a:lnTo>
                      <a:pt x="82" y="887"/>
                    </a:lnTo>
                    <a:lnTo>
                      <a:pt x="74" y="886"/>
                    </a:lnTo>
                    <a:lnTo>
                      <a:pt x="65" y="884"/>
                    </a:lnTo>
                    <a:lnTo>
                      <a:pt x="57" y="880"/>
                    </a:lnTo>
                    <a:lnTo>
                      <a:pt x="50" y="878"/>
                    </a:lnTo>
                    <a:lnTo>
                      <a:pt x="42" y="876"/>
                    </a:lnTo>
                    <a:lnTo>
                      <a:pt x="55" y="855"/>
                    </a:lnTo>
                    <a:lnTo>
                      <a:pt x="69" y="832"/>
                    </a:lnTo>
                    <a:lnTo>
                      <a:pt x="82" y="810"/>
                    </a:lnTo>
                    <a:lnTo>
                      <a:pt x="95" y="789"/>
                    </a:lnTo>
                    <a:lnTo>
                      <a:pt x="105" y="764"/>
                    </a:lnTo>
                    <a:lnTo>
                      <a:pt x="114" y="741"/>
                    </a:lnTo>
                    <a:lnTo>
                      <a:pt x="124" y="716"/>
                    </a:lnTo>
                    <a:lnTo>
                      <a:pt x="133" y="694"/>
                    </a:lnTo>
                    <a:lnTo>
                      <a:pt x="141" y="667"/>
                    </a:lnTo>
                    <a:lnTo>
                      <a:pt x="149" y="642"/>
                    </a:lnTo>
                    <a:lnTo>
                      <a:pt x="152" y="616"/>
                    </a:lnTo>
                    <a:lnTo>
                      <a:pt x="158" y="591"/>
                    </a:lnTo>
                    <a:lnTo>
                      <a:pt x="162" y="562"/>
                    </a:lnTo>
                    <a:lnTo>
                      <a:pt x="166" y="538"/>
                    </a:lnTo>
                    <a:lnTo>
                      <a:pt x="166" y="511"/>
                    </a:lnTo>
                    <a:lnTo>
                      <a:pt x="168" y="484"/>
                    </a:lnTo>
                    <a:lnTo>
                      <a:pt x="166" y="452"/>
                    </a:lnTo>
                    <a:lnTo>
                      <a:pt x="164" y="420"/>
                    </a:lnTo>
                    <a:lnTo>
                      <a:pt x="160" y="389"/>
                    </a:lnTo>
                    <a:lnTo>
                      <a:pt x="156" y="359"/>
                    </a:lnTo>
                    <a:lnTo>
                      <a:pt x="149" y="328"/>
                    </a:lnTo>
                    <a:lnTo>
                      <a:pt x="141" y="298"/>
                    </a:lnTo>
                    <a:lnTo>
                      <a:pt x="131" y="270"/>
                    </a:lnTo>
                    <a:lnTo>
                      <a:pt x="122" y="241"/>
                    </a:lnTo>
                    <a:lnTo>
                      <a:pt x="111" y="213"/>
                    </a:lnTo>
                    <a:lnTo>
                      <a:pt x="99" y="186"/>
                    </a:lnTo>
                    <a:lnTo>
                      <a:pt x="84" y="159"/>
                    </a:lnTo>
                    <a:lnTo>
                      <a:pt x="71" y="135"/>
                    </a:lnTo>
                    <a:lnTo>
                      <a:pt x="54" y="108"/>
                    </a:lnTo>
                    <a:lnTo>
                      <a:pt x="36" y="83"/>
                    </a:lnTo>
                    <a:lnTo>
                      <a:pt x="19" y="60"/>
                    </a:lnTo>
                    <a:lnTo>
                      <a:pt x="0" y="38"/>
                    </a:lnTo>
                    <a:lnTo>
                      <a:pt x="8" y="32"/>
                    </a:lnTo>
                    <a:lnTo>
                      <a:pt x="14" y="28"/>
                    </a:lnTo>
                    <a:lnTo>
                      <a:pt x="19" y="22"/>
                    </a:lnTo>
                    <a:lnTo>
                      <a:pt x="27" y="19"/>
                    </a:lnTo>
                    <a:lnTo>
                      <a:pt x="33" y="13"/>
                    </a:lnTo>
                    <a:lnTo>
                      <a:pt x="38" y="7"/>
                    </a:lnTo>
                    <a:lnTo>
                      <a:pt x="44" y="3"/>
                    </a:lnTo>
                    <a:lnTo>
                      <a:pt x="50" y="0"/>
                    </a:lnTo>
                    <a:lnTo>
                      <a:pt x="71" y="24"/>
                    </a:lnTo>
                    <a:lnTo>
                      <a:pt x="90" y="51"/>
                    </a:lnTo>
                    <a:lnTo>
                      <a:pt x="107" y="76"/>
                    </a:lnTo>
                    <a:lnTo>
                      <a:pt x="124" y="104"/>
                    </a:lnTo>
                    <a:lnTo>
                      <a:pt x="141" y="131"/>
                    </a:lnTo>
                    <a:lnTo>
                      <a:pt x="156" y="161"/>
                    </a:lnTo>
                    <a:lnTo>
                      <a:pt x="169" y="190"/>
                    </a:lnTo>
                    <a:lnTo>
                      <a:pt x="181" y="220"/>
                    </a:lnTo>
                    <a:lnTo>
                      <a:pt x="192" y="252"/>
                    </a:lnTo>
                    <a:lnTo>
                      <a:pt x="202" y="283"/>
                    </a:lnTo>
                    <a:lnTo>
                      <a:pt x="209" y="315"/>
                    </a:lnTo>
                    <a:lnTo>
                      <a:pt x="217" y="348"/>
                    </a:lnTo>
                    <a:lnTo>
                      <a:pt x="223" y="382"/>
                    </a:lnTo>
                    <a:lnTo>
                      <a:pt x="227" y="414"/>
                    </a:lnTo>
                    <a:lnTo>
                      <a:pt x="228" y="448"/>
                    </a:lnTo>
                    <a:lnTo>
                      <a:pt x="230" y="484"/>
                    </a:lnTo>
                    <a:lnTo>
                      <a:pt x="228" y="511"/>
                    </a:lnTo>
                    <a:lnTo>
                      <a:pt x="227" y="540"/>
                    </a:lnTo>
                    <a:lnTo>
                      <a:pt x="223" y="568"/>
                    </a:lnTo>
                    <a:lnTo>
                      <a:pt x="221" y="597"/>
                    </a:lnTo>
                    <a:lnTo>
                      <a:pt x="215" y="621"/>
                    </a:lnTo>
                    <a:lnTo>
                      <a:pt x="209" y="648"/>
                    </a:lnTo>
                    <a:lnTo>
                      <a:pt x="204" y="675"/>
                    </a:lnTo>
                    <a:lnTo>
                      <a:pt x="196" y="703"/>
                    </a:lnTo>
                    <a:lnTo>
                      <a:pt x="187" y="728"/>
                    </a:lnTo>
                    <a:lnTo>
                      <a:pt x="177" y="752"/>
                    </a:lnTo>
                    <a:lnTo>
                      <a:pt x="166" y="777"/>
                    </a:lnTo>
                    <a:lnTo>
                      <a:pt x="156" y="802"/>
                    </a:lnTo>
                    <a:lnTo>
                      <a:pt x="143" y="827"/>
                    </a:lnTo>
                    <a:lnTo>
                      <a:pt x="131" y="849"/>
                    </a:lnTo>
                    <a:lnTo>
                      <a:pt x="118" y="872"/>
                    </a:lnTo>
                    <a:lnTo>
                      <a:pt x="105" y="897"/>
                    </a:lnTo>
                    <a:lnTo>
                      <a:pt x="105" y="8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71" name="Freeform 295"/>
              <p:cNvSpPr>
                <a:spLocks/>
              </p:cNvSpPr>
              <p:nvPr/>
            </p:nvSpPr>
            <p:spPr bwMode="auto">
              <a:xfrm flipH="1">
                <a:off x="2463" y="2256"/>
                <a:ext cx="27" cy="110"/>
              </a:xfrm>
              <a:custGeom>
                <a:avLst/>
                <a:gdLst>
                  <a:gd name="T0" fmla="*/ 114 w 274"/>
                  <a:gd name="T1" fmla="*/ 1071 h 1073"/>
                  <a:gd name="T2" fmla="*/ 95 w 274"/>
                  <a:gd name="T3" fmla="*/ 1063 h 1073"/>
                  <a:gd name="T4" fmla="*/ 82 w 274"/>
                  <a:gd name="T5" fmla="*/ 1060 h 1073"/>
                  <a:gd name="T6" fmla="*/ 72 w 274"/>
                  <a:gd name="T7" fmla="*/ 1056 h 1073"/>
                  <a:gd name="T8" fmla="*/ 63 w 274"/>
                  <a:gd name="T9" fmla="*/ 1054 h 1073"/>
                  <a:gd name="T10" fmla="*/ 53 w 274"/>
                  <a:gd name="T11" fmla="*/ 1050 h 1073"/>
                  <a:gd name="T12" fmla="*/ 67 w 274"/>
                  <a:gd name="T13" fmla="*/ 1023 h 1073"/>
                  <a:gd name="T14" fmla="*/ 97 w 274"/>
                  <a:gd name="T15" fmla="*/ 970 h 1073"/>
                  <a:gd name="T16" fmla="*/ 125 w 274"/>
                  <a:gd name="T17" fmla="*/ 915 h 1073"/>
                  <a:gd name="T18" fmla="*/ 148 w 274"/>
                  <a:gd name="T19" fmla="*/ 858 h 1073"/>
                  <a:gd name="T20" fmla="*/ 167 w 274"/>
                  <a:gd name="T21" fmla="*/ 799 h 1073"/>
                  <a:gd name="T22" fmla="*/ 183 w 274"/>
                  <a:gd name="T23" fmla="*/ 736 h 1073"/>
                  <a:gd name="T24" fmla="*/ 192 w 274"/>
                  <a:gd name="T25" fmla="*/ 674 h 1073"/>
                  <a:gd name="T26" fmla="*/ 198 w 274"/>
                  <a:gd name="T27" fmla="*/ 611 h 1073"/>
                  <a:gd name="T28" fmla="*/ 198 w 274"/>
                  <a:gd name="T29" fmla="*/ 540 h 1073"/>
                  <a:gd name="T30" fmla="*/ 190 w 274"/>
                  <a:gd name="T31" fmla="*/ 464 h 1073"/>
                  <a:gd name="T32" fmla="*/ 177 w 274"/>
                  <a:gd name="T33" fmla="*/ 392 h 1073"/>
                  <a:gd name="T34" fmla="*/ 158 w 274"/>
                  <a:gd name="T35" fmla="*/ 322 h 1073"/>
                  <a:gd name="T36" fmla="*/ 131 w 274"/>
                  <a:gd name="T37" fmla="*/ 255 h 1073"/>
                  <a:gd name="T38" fmla="*/ 101 w 274"/>
                  <a:gd name="T39" fmla="*/ 191 h 1073"/>
                  <a:gd name="T40" fmla="*/ 63 w 274"/>
                  <a:gd name="T41" fmla="*/ 130 h 1073"/>
                  <a:gd name="T42" fmla="*/ 23 w 274"/>
                  <a:gd name="T43" fmla="*/ 73 h 1073"/>
                  <a:gd name="T44" fmla="*/ 8 w 274"/>
                  <a:gd name="T45" fmla="*/ 40 h 1073"/>
                  <a:gd name="T46" fmla="*/ 23 w 274"/>
                  <a:gd name="T47" fmla="*/ 27 h 1073"/>
                  <a:gd name="T48" fmla="*/ 36 w 274"/>
                  <a:gd name="T49" fmla="*/ 16 h 1073"/>
                  <a:gd name="T50" fmla="*/ 51 w 274"/>
                  <a:gd name="T51" fmla="*/ 6 h 1073"/>
                  <a:gd name="T52" fmla="*/ 82 w 274"/>
                  <a:gd name="T53" fmla="*/ 29 h 1073"/>
                  <a:gd name="T54" fmla="*/ 127 w 274"/>
                  <a:gd name="T55" fmla="*/ 94 h 1073"/>
                  <a:gd name="T56" fmla="*/ 167 w 274"/>
                  <a:gd name="T57" fmla="*/ 160 h 1073"/>
                  <a:gd name="T58" fmla="*/ 202 w 274"/>
                  <a:gd name="T59" fmla="*/ 229 h 1073"/>
                  <a:gd name="T60" fmla="*/ 228 w 274"/>
                  <a:gd name="T61" fmla="*/ 303 h 1073"/>
                  <a:gd name="T62" fmla="*/ 249 w 274"/>
                  <a:gd name="T63" fmla="*/ 379 h 1073"/>
                  <a:gd name="T64" fmla="*/ 264 w 274"/>
                  <a:gd name="T65" fmla="*/ 455 h 1073"/>
                  <a:gd name="T66" fmla="*/ 272 w 274"/>
                  <a:gd name="T67" fmla="*/ 537 h 1073"/>
                  <a:gd name="T68" fmla="*/ 272 w 274"/>
                  <a:gd name="T69" fmla="*/ 613 h 1073"/>
                  <a:gd name="T70" fmla="*/ 266 w 274"/>
                  <a:gd name="T71" fmla="*/ 679 h 1073"/>
                  <a:gd name="T72" fmla="*/ 257 w 274"/>
                  <a:gd name="T73" fmla="*/ 746 h 1073"/>
                  <a:gd name="T74" fmla="*/ 241 w 274"/>
                  <a:gd name="T75" fmla="*/ 809 h 1073"/>
                  <a:gd name="T76" fmla="*/ 222 w 274"/>
                  <a:gd name="T77" fmla="*/ 871 h 1073"/>
                  <a:gd name="T78" fmla="*/ 200 w 274"/>
                  <a:gd name="T79" fmla="*/ 932 h 1073"/>
                  <a:gd name="T80" fmla="*/ 171 w 274"/>
                  <a:gd name="T81" fmla="*/ 989 h 1073"/>
                  <a:gd name="T82" fmla="*/ 141 w 274"/>
                  <a:gd name="T83" fmla="*/ 1046 h 1073"/>
                  <a:gd name="T84" fmla="*/ 124 w 274"/>
                  <a:gd name="T85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4" h="1073">
                    <a:moveTo>
                      <a:pt x="124" y="1073"/>
                    </a:moveTo>
                    <a:lnTo>
                      <a:pt x="114" y="1071"/>
                    </a:lnTo>
                    <a:lnTo>
                      <a:pt x="105" y="1067"/>
                    </a:lnTo>
                    <a:lnTo>
                      <a:pt x="95" y="1063"/>
                    </a:lnTo>
                    <a:lnTo>
                      <a:pt x="87" y="1061"/>
                    </a:lnTo>
                    <a:lnTo>
                      <a:pt x="82" y="1060"/>
                    </a:lnTo>
                    <a:lnTo>
                      <a:pt x="78" y="1058"/>
                    </a:lnTo>
                    <a:lnTo>
                      <a:pt x="72" y="1056"/>
                    </a:lnTo>
                    <a:lnTo>
                      <a:pt x="68" y="1054"/>
                    </a:lnTo>
                    <a:lnTo>
                      <a:pt x="63" y="1054"/>
                    </a:lnTo>
                    <a:lnTo>
                      <a:pt x="59" y="1052"/>
                    </a:lnTo>
                    <a:lnTo>
                      <a:pt x="53" y="1050"/>
                    </a:lnTo>
                    <a:lnTo>
                      <a:pt x="49" y="1048"/>
                    </a:lnTo>
                    <a:lnTo>
                      <a:pt x="67" y="1023"/>
                    </a:lnTo>
                    <a:lnTo>
                      <a:pt x="82" y="997"/>
                    </a:lnTo>
                    <a:lnTo>
                      <a:pt x="97" y="970"/>
                    </a:lnTo>
                    <a:lnTo>
                      <a:pt x="112" y="944"/>
                    </a:lnTo>
                    <a:lnTo>
                      <a:pt x="125" y="915"/>
                    </a:lnTo>
                    <a:lnTo>
                      <a:pt x="137" y="887"/>
                    </a:lnTo>
                    <a:lnTo>
                      <a:pt x="148" y="858"/>
                    </a:lnTo>
                    <a:lnTo>
                      <a:pt x="160" y="829"/>
                    </a:lnTo>
                    <a:lnTo>
                      <a:pt x="167" y="799"/>
                    </a:lnTo>
                    <a:lnTo>
                      <a:pt x="177" y="769"/>
                    </a:lnTo>
                    <a:lnTo>
                      <a:pt x="183" y="736"/>
                    </a:lnTo>
                    <a:lnTo>
                      <a:pt x="188" y="706"/>
                    </a:lnTo>
                    <a:lnTo>
                      <a:pt x="192" y="674"/>
                    </a:lnTo>
                    <a:lnTo>
                      <a:pt x="196" y="643"/>
                    </a:lnTo>
                    <a:lnTo>
                      <a:pt x="198" y="611"/>
                    </a:lnTo>
                    <a:lnTo>
                      <a:pt x="200" y="578"/>
                    </a:lnTo>
                    <a:lnTo>
                      <a:pt x="198" y="540"/>
                    </a:lnTo>
                    <a:lnTo>
                      <a:pt x="196" y="502"/>
                    </a:lnTo>
                    <a:lnTo>
                      <a:pt x="190" y="464"/>
                    </a:lnTo>
                    <a:lnTo>
                      <a:pt x="184" y="428"/>
                    </a:lnTo>
                    <a:lnTo>
                      <a:pt x="177" y="392"/>
                    </a:lnTo>
                    <a:lnTo>
                      <a:pt x="167" y="358"/>
                    </a:lnTo>
                    <a:lnTo>
                      <a:pt x="158" y="322"/>
                    </a:lnTo>
                    <a:lnTo>
                      <a:pt x="146" y="289"/>
                    </a:lnTo>
                    <a:lnTo>
                      <a:pt x="131" y="255"/>
                    </a:lnTo>
                    <a:lnTo>
                      <a:pt x="116" y="223"/>
                    </a:lnTo>
                    <a:lnTo>
                      <a:pt x="101" y="191"/>
                    </a:lnTo>
                    <a:lnTo>
                      <a:pt x="84" y="160"/>
                    </a:lnTo>
                    <a:lnTo>
                      <a:pt x="63" y="130"/>
                    </a:lnTo>
                    <a:lnTo>
                      <a:pt x="44" y="101"/>
                    </a:lnTo>
                    <a:lnTo>
                      <a:pt x="23" y="73"/>
                    </a:lnTo>
                    <a:lnTo>
                      <a:pt x="0" y="48"/>
                    </a:lnTo>
                    <a:lnTo>
                      <a:pt x="8" y="40"/>
                    </a:lnTo>
                    <a:lnTo>
                      <a:pt x="15" y="35"/>
                    </a:lnTo>
                    <a:lnTo>
                      <a:pt x="23" y="27"/>
                    </a:lnTo>
                    <a:lnTo>
                      <a:pt x="30" y="21"/>
                    </a:lnTo>
                    <a:lnTo>
                      <a:pt x="36" y="16"/>
                    </a:lnTo>
                    <a:lnTo>
                      <a:pt x="44" y="10"/>
                    </a:lnTo>
                    <a:lnTo>
                      <a:pt x="51" y="6"/>
                    </a:lnTo>
                    <a:lnTo>
                      <a:pt x="59" y="0"/>
                    </a:lnTo>
                    <a:lnTo>
                      <a:pt x="82" y="29"/>
                    </a:lnTo>
                    <a:lnTo>
                      <a:pt x="106" y="61"/>
                    </a:lnTo>
                    <a:lnTo>
                      <a:pt x="127" y="94"/>
                    </a:lnTo>
                    <a:lnTo>
                      <a:pt x="148" y="126"/>
                    </a:lnTo>
                    <a:lnTo>
                      <a:pt x="167" y="160"/>
                    </a:lnTo>
                    <a:lnTo>
                      <a:pt x="184" y="194"/>
                    </a:lnTo>
                    <a:lnTo>
                      <a:pt x="202" y="229"/>
                    </a:lnTo>
                    <a:lnTo>
                      <a:pt x="217" y="267"/>
                    </a:lnTo>
                    <a:lnTo>
                      <a:pt x="228" y="303"/>
                    </a:lnTo>
                    <a:lnTo>
                      <a:pt x="240" y="341"/>
                    </a:lnTo>
                    <a:lnTo>
                      <a:pt x="249" y="379"/>
                    </a:lnTo>
                    <a:lnTo>
                      <a:pt x="259" y="417"/>
                    </a:lnTo>
                    <a:lnTo>
                      <a:pt x="264" y="455"/>
                    </a:lnTo>
                    <a:lnTo>
                      <a:pt x="268" y="497"/>
                    </a:lnTo>
                    <a:lnTo>
                      <a:pt x="272" y="537"/>
                    </a:lnTo>
                    <a:lnTo>
                      <a:pt x="274" y="578"/>
                    </a:lnTo>
                    <a:lnTo>
                      <a:pt x="272" y="613"/>
                    </a:lnTo>
                    <a:lnTo>
                      <a:pt x="270" y="645"/>
                    </a:lnTo>
                    <a:lnTo>
                      <a:pt x="266" y="679"/>
                    </a:lnTo>
                    <a:lnTo>
                      <a:pt x="262" y="712"/>
                    </a:lnTo>
                    <a:lnTo>
                      <a:pt x="257" y="746"/>
                    </a:lnTo>
                    <a:lnTo>
                      <a:pt x="251" y="778"/>
                    </a:lnTo>
                    <a:lnTo>
                      <a:pt x="241" y="809"/>
                    </a:lnTo>
                    <a:lnTo>
                      <a:pt x="234" y="841"/>
                    </a:lnTo>
                    <a:lnTo>
                      <a:pt x="222" y="871"/>
                    </a:lnTo>
                    <a:lnTo>
                      <a:pt x="211" y="904"/>
                    </a:lnTo>
                    <a:lnTo>
                      <a:pt x="200" y="932"/>
                    </a:lnTo>
                    <a:lnTo>
                      <a:pt x="186" y="961"/>
                    </a:lnTo>
                    <a:lnTo>
                      <a:pt x="171" y="989"/>
                    </a:lnTo>
                    <a:lnTo>
                      <a:pt x="156" y="1020"/>
                    </a:lnTo>
                    <a:lnTo>
                      <a:pt x="141" y="1046"/>
                    </a:lnTo>
                    <a:lnTo>
                      <a:pt x="124" y="1073"/>
                    </a:lnTo>
                    <a:lnTo>
                      <a:pt x="124" y="10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72" name="Freeform 296"/>
              <p:cNvSpPr>
                <a:spLocks/>
              </p:cNvSpPr>
              <p:nvPr/>
            </p:nvSpPr>
            <p:spPr bwMode="auto">
              <a:xfrm flipH="1">
                <a:off x="2573" y="2281"/>
                <a:ext cx="15" cy="60"/>
              </a:xfrm>
              <a:custGeom>
                <a:avLst/>
                <a:gdLst>
                  <a:gd name="T0" fmla="*/ 63 w 148"/>
                  <a:gd name="T1" fmla="*/ 580 h 582"/>
                  <a:gd name="T2" fmla="*/ 53 w 148"/>
                  <a:gd name="T3" fmla="*/ 576 h 582"/>
                  <a:gd name="T4" fmla="*/ 42 w 148"/>
                  <a:gd name="T5" fmla="*/ 574 h 582"/>
                  <a:gd name="T6" fmla="*/ 32 w 148"/>
                  <a:gd name="T7" fmla="*/ 570 h 582"/>
                  <a:gd name="T8" fmla="*/ 36 w 148"/>
                  <a:gd name="T9" fmla="*/ 555 h 582"/>
                  <a:gd name="T10" fmla="*/ 53 w 148"/>
                  <a:gd name="T11" fmla="*/ 526 h 582"/>
                  <a:gd name="T12" fmla="*/ 69 w 148"/>
                  <a:gd name="T13" fmla="*/ 496 h 582"/>
                  <a:gd name="T14" fmla="*/ 82 w 148"/>
                  <a:gd name="T15" fmla="*/ 466 h 582"/>
                  <a:gd name="T16" fmla="*/ 91 w 148"/>
                  <a:gd name="T17" fmla="*/ 433 h 582"/>
                  <a:gd name="T18" fmla="*/ 99 w 148"/>
                  <a:gd name="T19" fmla="*/ 399 h 582"/>
                  <a:gd name="T20" fmla="*/ 105 w 148"/>
                  <a:gd name="T21" fmla="*/ 365 h 582"/>
                  <a:gd name="T22" fmla="*/ 108 w 148"/>
                  <a:gd name="T23" fmla="*/ 331 h 582"/>
                  <a:gd name="T24" fmla="*/ 108 w 148"/>
                  <a:gd name="T25" fmla="*/ 293 h 582"/>
                  <a:gd name="T26" fmla="*/ 103 w 148"/>
                  <a:gd name="T27" fmla="*/ 253 h 582"/>
                  <a:gd name="T28" fmla="*/ 95 w 148"/>
                  <a:gd name="T29" fmla="*/ 213 h 582"/>
                  <a:gd name="T30" fmla="*/ 86 w 148"/>
                  <a:gd name="T31" fmla="*/ 175 h 582"/>
                  <a:gd name="T32" fmla="*/ 70 w 148"/>
                  <a:gd name="T33" fmla="*/ 138 h 582"/>
                  <a:gd name="T34" fmla="*/ 55 w 148"/>
                  <a:gd name="T35" fmla="*/ 102 h 582"/>
                  <a:gd name="T36" fmla="*/ 34 w 148"/>
                  <a:gd name="T37" fmla="*/ 70 h 582"/>
                  <a:gd name="T38" fmla="*/ 11 w 148"/>
                  <a:gd name="T39" fmla="*/ 40 h 582"/>
                  <a:gd name="T40" fmla="*/ 10 w 148"/>
                  <a:gd name="T41" fmla="*/ 17 h 582"/>
                  <a:gd name="T42" fmla="*/ 25 w 148"/>
                  <a:gd name="T43" fmla="*/ 5 h 582"/>
                  <a:gd name="T44" fmla="*/ 46 w 148"/>
                  <a:gd name="T45" fmla="*/ 15 h 582"/>
                  <a:gd name="T46" fmla="*/ 69 w 148"/>
                  <a:gd name="T47" fmla="*/ 49 h 582"/>
                  <a:gd name="T48" fmla="*/ 91 w 148"/>
                  <a:gd name="T49" fmla="*/ 85 h 582"/>
                  <a:gd name="T50" fmla="*/ 108 w 148"/>
                  <a:gd name="T51" fmla="*/ 121 h 582"/>
                  <a:gd name="T52" fmla="*/ 124 w 148"/>
                  <a:gd name="T53" fmla="*/ 163 h 582"/>
                  <a:gd name="T54" fmla="*/ 135 w 148"/>
                  <a:gd name="T55" fmla="*/ 203 h 582"/>
                  <a:gd name="T56" fmla="*/ 143 w 148"/>
                  <a:gd name="T57" fmla="*/ 247 h 582"/>
                  <a:gd name="T58" fmla="*/ 148 w 148"/>
                  <a:gd name="T59" fmla="*/ 291 h 582"/>
                  <a:gd name="T60" fmla="*/ 148 w 148"/>
                  <a:gd name="T61" fmla="*/ 331 h 582"/>
                  <a:gd name="T62" fmla="*/ 145 w 148"/>
                  <a:gd name="T63" fmla="*/ 367 h 582"/>
                  <a:gd name="T64" fmla="*/ 139 w 148"/>
                  <a:gd name="T65" fmla="*/ 403 h 582"/>
                  <a:gd name="T66" fmla="*/ 131 w 148"/>
                  <a:gd name="T67" fmla="*/ 439 h 582"/>
                  <a:gd name="T68" fmla="*/ 122 w 148"/>
                  <a:gd name="T69" fmla="*/ 471 h 582"/>
                  <a:gd name="T70" fmla="*/ 108 w 148"/>
                  <a:gd name="T71" fmla="*/ 504 h 582"/>
                  <a:gd name="T72" fmla="*/ 93 w 148"/>
                  <a:gd name="T73" fmla="*/ 536 h 582"/>
                  <a:gd name="T74" fmla="*/ 76 w 148"/>
                  <a:gd name="T75" fmla="*/ 566 h 582"/>
                  <a:gd name="T76" fmla="*/ 69 w 148"/>
                  <a:gd name="T77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8" h="582">
                    <a:moveTo>
                      <a:pt x="69" y="582"/>
                    </a:moveTo>
                    <a:lnTo>
                      <a:pt x="63" y="580"/>
                    </a:lnTo>
                    <a:lnTo>
                      <a:pt x="57" y="580"/>
                    </a:lnTo>
                    <a:lnTo>
                      <a:pt x="53" y="576"/>
                    </a:lnTo>
                    <a:lnTo>
                      <a:pt x="48" y="576"/>
                    </a:lnTo>
                    <a:lnTo>
                      <a:pt x="42" y="574"/>
                    </a:lnTo>
                    <a:lnTo>
                      <a:pt x="38" y="572"/>
                    </a:lnTo>
                    <a:lnTo>
                      <a:pt x="32" y="570"/>
                    </a:lnTo>
                    <a:lnTo>
                      <a:pt x="29" y="570"/>
                    </a:lnTo>
                    <a:lnTo>
                      <a:pt x="36" y="555"/>
                    </a:lnTo>
                    <a:lnTo>
                      <a:pt x="46" y="542"/>
                    </a:lnTo>
                    <a:lnTo>
                      <a:pt x="53" y="526"/>
                    </a:lnTo>
                    <a:lnTo>
                      <a:pt x="61" y="513"/>
                    </a:lnTo>
                    <a:lnTo>
                      <a:pt x="69" y="496"/>
                    </a:lnTo>
                    <a:lnTo>
                      <a:pt x="74" y="481"/>
                    </a:lnTo>
                    <a:lnTo>
                      <a:pt x="82" y="466"/>
                    </a:lnTo>
                    <a:lnTo>
                      <a:pt x="88" y="450"/>
                    </a:lnTo>
                    <a:lnTo>
                      <a:pt x="91" y="433"/>
                    </a:lnTo>
                    <a:lnTo>
                      <a:pt x="95" y="416"/>
                    </a:lnTo>
                    <a:lnTo>
                      <a:pt x="99" y="399"/>
                    </a:lnTo>
                    <a:lnTo>
                      <a:pt x="103" y="382"/>
                    </a:lnTo>
                    <a:lnTo>
                      <a:pt x="105" y="365"/>
                    </a:lnTo>
                    <a:lnTo>
                      <a:pt x="107" y="348"/>
                    </a:lnTo>
                    <a:lnTo>
                      <a:pt x="108" y="331"/>
                    </a:lnTo>
                    <a:lnTo>
                      <a:pt x="108" y="313"/>
                    </a:lnTo>
                    <a:lnTo>
                      <a:pt x="108" y="293"/>
                    </a:lnTo>
                    <a:lnTo>
                      <a:pt x="107" y="273"/>
                    </a:lnTo>
                    <a:lnTo>
                      <a:pt x="103" y="253"/>
                    </a:lnTo>
                    <a:lnTo>
                      <a:pt x="101" y="232"/>
                    </a:lnTo>
                    <a:lnTo>
                      <a:pt x="95" y="213"/>
                    </a:lnTo>
                    <a:lnTo>
                      <a:pt x="91" y="194"/>
                    </a:lnTo>
                    <a:lnTo>
                      <a:pt x="86" y="175"/>
                    </a:lnTo>
                    <a:lnTo>
                      <a:pt x="80" y="156"/>
                    </a:lnTo>
                    <a:lnTo>
                      <a:pt x="70" y="138"/>
                    </a:lnTo>
                    <a:lnTo>
                      <a:pt x="63" y="119"/>
                    </a:lnTo>
                    <a:lnTo>
                      <a:pt x="55" y="102"/>
                    </a:lnTo>
                    <a:lnTo>
                      <a:pt x="46" y="87"/>
                    </a:lnTo>
                    <a:lnTo>
                      <a:pt x="34" y="70"/>
                    </a:lnTo>
                    <a:lnTo>
                      <a:pt x="25" y="55"/>
                    </a:lnTo>
                    <a:lnTo>
                      <a:pt x="11" y="40"/>
                    </a:lnTo>
                    <a:lnTo>
                      <a:pt x="0" y="24"/>
                    </a:lnTo>
                    <a:lnTo>
                      <a:pt x="10" y="17"/>
                    </a:lnTo>
                    <a:lnTo>
                      <a:pt x="17" y="11"/>
                    </a:lnTo>
                    <a:lnTo>
                      <a:pt x="25" y="5"/>
                    </a:lnTo>
                    <a:lnTo>
                      <a:pt x="32" y="0"/>
                    </a:lnTo>
                    <a:lnTo>
                      <a:pt x="46" y="15"/>
                    </a:lnTo>
                    <a:lnTo>
                      <a:pt x="57" y="32"/>
                    </a:lnTo>
                    <a:lnTo>
                      <a:pt x="69" y="49"/>
                    </a:lnTo>
                    <a:lnTo>
                      <a:pt x="82" y="66"/>
                    </a:lnTo>
                    <a:lnTo>
                      <a:pt x="91" y="85"/>
                    </a:lnTo>
                    <a:lnTo>
                      <a:pt x="101" y="104"/>
                    </a:lnTo>
                    <a:lnTo>
                      <a:pt x="108" y="121"/>
                    </a:lnTo>
                    <a:lnTo>
                      <a:pt x="118" y="142"/>
                    </a:lnTo>
                    <a:lnTo>
                      <a:pt x="124" y="163"/>
                    </a:lnTo>
                    <a:lnTo>
                      <a:pt x="129" y="182"/>
                    </a:lnTo>
                    <a:lnTo>
                      <a:pt x="135" y="203"/>
                    </a:lnTo>
                    <a:lnTo>
                      <a:pt x="141" y="224"/>
                    </a:lnTo>
                    <a:lnTo>
                      <a:pt x="143" y="247"/>
                    </a:lnTo>
                    <a:lnTo>
                      <a:pt x="146" y="268"/>
                    </a:lnTo>
                    <a:lnTo>
                      <a:pt x="148" y="291"/>
                    </a:lnTo>
                    <a:lnTo>
                      <a:pt x="148" y="313"/>
                    </a:lnTo>
                    <a:lnTo>
                      <a:pt x="148" y="331"/>
                    </a:lnTo>
                    <a:lnTo>
                      <a:pt x="146" y="350"/>
                    </a:lnTo>
                    <a:lnTo>
                      <a:pt x="145" y="367"/>
                    </a:lnTo>
                    <a:lnTo>
                      <a:pt x="143" y="386"/>
                    </a:lnTo>
                    <a:lnTo>
                      <a:pt x="139" y="403"/>
                    </a:lnTo>
                    <a:lnTo>
                      <a:pt x="135" y="422"/>
                    </a:lnTo>
                    <a:lnTo>
                      <a:pt x="131" y="439"/>
                    </a:lnTo>
                    <a:lnTo>
                      <a:pt x="127" y="456"/>
                    </a:lnTo>
                    <a:lnTo>
                      <a:pt x="122" y="471"/>
                    </a:lnTo>
                    <a:lnTo>
                      <a:pt x="116" y="488"/>
                    </a:lnTo>
                    <a:lnTo>
                      <a:pt x="108" y="504"/>
                    </a:lnTo>
                    <a:lnTo>
                      <a:pt x="101" y="521"/>
                    </a:lnTo>
                    <a:lnTo>
                      <a:pt x="93" y="536"/>
                    </a:lnTo>
                    <a:lnTo>
                      <a:pt x="86" y="551"/>
                    </a:lnTo>
                    <a:lnTo>
                      <a:pt x="76" y="566"/>
                    </a:lnTo>
                    <a:lnTo>
                      <a:pt x="69" y="582"/>
                    </a:lnTo>
                    <a:lnTo>
                      <a:pt x="69" y="5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73" name="Freeform 297"/>
              <p:cNvSpPr>
                <a:spLocks/>
              </p:cNvSpPr>
              <p:nvPr/>
            </p:nvSpPr>
            <p:spPr bwMode="auto">
              <a:xfrm>
                <a:off x="2632" y="2311"/>
                <a:ext cx="179" cy="121"/>
              </a:xfrm>
              <a:custGeom>
                <a:avLst/>
                <a:gdLst>
                  <a:gd name="T0" fmla="*/ 0 w 1179"/>
                  <a:gd name="T1" fmla="*/ 0 h 862"/>
                  <a:gd name="T2" fmla="*/ 0 w 1179"/>
                  <a:gd name="T3" fmla="*/ 862 h 862"/>
                  <a:gd name="T4" fmla="*/ 1179 w 1179"/>
                  <a:gd name="T5" fmla="*/ 862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9" h="862">
                    <a:moveTo>
                      <a:pt x="0" y="0"/>
                    </a:moveTo>
                    <a:lnTo>
                      <a:pt x="0" y="862"/>
                    </a:lnTo>
                    <a:lnTo>
                      <a:pt x="1179" y="862"/>
                    </a:lnTo>
                  </a:path>
                </a:pathLst>
              </a:custGeom>
              <a:noFill/>
              <a:ln w="952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74" name="Line 298"/>
              <p:cNvSpPr>
                <a:spLocks noChangeShapeType="1"/>
              </p:cNvSpPr>
              <p:nvPr/>
            </p:nvSpPr>
            <p:spPr bwMode="auto">
              <a:xfrm flipH="1" flipV="1">
                <a:off x="2604" y="2311"/>
                <a:ext cx="28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75" name="Line 299"/>
              <p:cNvSpPr>
                <a:spLocks noChangeShapeType="1"/>
              </p:cNvSpPr>
              <p:nvPr/>
            </p:nvSpPr>
            <p:spPr bwMode="auto">
              <a:xfrm flipV="1">
                <a:off x="2632" y="2311"/>
                <a:ext cx="27" cy="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57676" name="Oval 300"/>
              <p:cNvSpPr>
                <a:spLocks noChangeArrowheads="1"/>
              </p:cNvSpPr>
              <p:nvPr/>
            </p:nvSpPr>
            <p:spPr bwMode="auto">
              <a:xfrm>
                <a:off x="2619" y="2291"/>
                <a:ext cx="28" cy="2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57677" name="AutoShape 301"/>
            <p:cNvSpPr>
              <a:spLocks noChangeArrowheads="1"/>
            </p:cNvSpPr>
            <p:nvPr/>
          </p:nvSpPr>
          <p:spPr bwMode="auto">
            <a:xfrm>
              <a:off x="1890" y="2519"/>
              <a:ext cx="432" cy="240"/>
            </a:xfrm>
            <a:prstGeom prst="roundRect">
              <a:avLst>
                <a:gd name="adj" fmla="val 10417"/>
              </a:avLst>
            </a:prstGeom>
            <a:solidFill>
              <a:srgbClr val="D7E5D7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57678" name="AutoShape 302"/>
            <p:cNvSpPr>
              <a:spLocks noChangeArrowheads="1"/>
            </p:cNvSpPr>
            <p:nvPr/>
          </p:nvSpPr>
          <p:spPr bwMode="auto">
            <a:xfrm>
              <a:off x="1940" y="2572"/>
              <a:ext cx="75" cy="129"/>
            </a:xfrm>
            <a:prstGeom prst="roundRect">
              <a:avLst>
                <a:gd name="adj" fmla="val 34546"/>
              </a:avLst>
            </a:prstGeom>
            <a:solidFill>
              <a:schemeClr val="bg2"/>
            </a:solidFill>
            <a:ln w="9525">
              <a:round/>
              <a:headEnd/>
              <a:tailEnd/>
            </a:ln>
            <a:effectLst/>
            <a:scene3d>
              <a:camera prst="legacyObliqueTop">
                <a:rot lat="20099999" lon="1500000" rev="0"/>
              </a:camera>
              <a:lightRig rig="legacyHarsh3" dir="r"/>
            </a:scene3d>
            <a:sp3d extrusionH="23800"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57679" name="Rectangle 303"/>
            <p:cNvSpPr>
              <a:spLocks noChangeArrowheads="1"/>
            </p:cNvSpPr>
            <p:nvPr/>
          </p:nvSpPr>
          <p:spPr bwMode="auto">
            <a:xfrm>
              <a:off x="2112" y="2569"/>
              <a:ext cx="160" cy="150"/>
            </a:xfrm>
            <a:prstGeom prst="rect">
              <a:avLst/>
            </a:prstGeom>
            <a:solidFill>
              <a:schemeClr val="bg2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Harsh3" dir="r"/>
            </a:scene3d>
            <a:sp3d prstMaterial="legacyMetal">
              <a:bevelT w="13500" h="13500" prst="angle"/>
              <a:bevelB w="13500" h="13500" prst="angle"/>
              <a:extrusionClr>
                <a:srgbClr val="EAEAEA"/>
              </a:extrusion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57680" name="Freeform 304"/>
            <p:cNvSpPr>
              <a:spLocks/>
            </p:cNvSpPr>
            <p:nvPr/>
          </p:nvSpPr>
          <p:spPr bwMode="auto">
            <a:xfrm>
              <a:off x="2263" y="2608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81" name="Freeform 305"/>
            <p:cNvSpPr>
              <a:spLocks/>
            </p:cNvSpPr>
            <p:nvPr/>
          </p:nvSpPr>
          <p:spPr bwMode="auto">
            <a:xfrm>
              <a:off x="2263" y="263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82" name="Freeform 306"/>
            <p:cNvSpPr>
              <a:spLocks/>
            </p:cNvSpPr>
            <p:nvPr/>
          </p:nvSpPr>
          <p:spPr bwMode="auto">
            <a:xfrm>
              <a:off x="2002" y="259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83" name="Freeform 307"/>
            <p:cNvSpPr>
              <a:spLocks/>
            </p:cNvSpPr>
            <p:nvPr/>
          </p:nvSpPr>
          <p:spPr bwMode="auto">
            <a:xfrm>
              <a:off x="2002" y="262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84" name="Freeform 308"/>
            <p:cNvSpPr>
              <a:spLocks/>
            </p:cNvSpPr>
            <p:nvPr/>
          </p:nvSpPr>
          <p:spPr bwMode="auto">
            <a:xfrm>
              <a:off x="2002" y="264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85" name="Freeform 309"/>
            <p:cNvSpPr>
              <a:spLocks/>
            </p:cNvSpPr>
            <p:nvPr/>
          </p:nvSpPr>
          <p:spPr bwMode="auto">
            <a:xfrm>
              <a:off x="2002" y="267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86" name="Freeform 310"/>
            <p:cNvSpPr>
              <a:spLocks/>
            </p:cNvSpPr>
            <p:nvPr/>
          </p:nvSpPr>
          <p:spPr bwMode="auto">
            <a:xfrm flipH="1">
              <a:off x="1922" y="259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87" name="Freeform 311"/>
            <p:cNvSpPr>
              <a:spLocks/>
            </p:cNvSpPr>
            <p:nvPr/>
          </p:nvSpPr>
          <p:spPr bwMode="auto">
            <a:xfrm flipH="1">
              <a:off x="1922" y="2622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88" name="Freeform 312"/>
            <p:cNvSpPr>
              <a:spLocks/>
            </p:cNvSpPr>
            <p:nvPr/>
          </p:nvSpPr>
          <p:spPr bwMode="auto">
            <a:xfrm flipH="1">
              <a:off x="2095" y="2593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89" name="Freeform 313"/>
            <p:cNvSpPr>
              <a:spLocks/>
            </p:cNvSpPr>
            <p:nvPr/>
          </p:nvSpPr>
          <p:spPr bwMode="auto">
            <a:xfrm flipH="1">
              <a:off x="2095" y="2620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90" name="Freeform 314"/>
            <p:cNvSpPr>
              <a:spLocks/>
            </p:cNvSpPr>
            <p:nvPr/>
          </p:nvSpPr>
          <p:spPr bwMode="auto">
            <a:xfrm flipH="1">
              <a:off x="2095" y="2647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691" name="Freeform 315"/>
            <p:cNvSpPr>
              <a:spLocks/>
            </p:cNvSpPr>
            <p:nvPr/>
          </p:nvSpPr>
          <p:spPr bwMode="auto">
            <a:xfrm flipH="1">
              <a:off x="2095" y="2675"/>
              <a:ext cx="33" cy="14"/>
            </a:xfrm>
            <a:custGeom>
              <a:avLst/>
              <a:gdLst>
                <a:gd name="T0" fmla="*/ 0 w 33"/>
                <a:gd name="T1" fmla="*/ 0 h 14"/>
                <a:gd name="T2" fmla="*/ 17 w 33"/>
                <a:gd name="T3" fmla="*/ 0 h 14"/>
                <a:gd name="T4" fmla="*/ 18 w 33"/>
                <a:gd name="T5" fmla="*/ 14 h 14"/>
                <a:gd name="T6" fmla="*/ 33 w 3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14">
                  <a:moveTo>
                    <a:pt x="0" y="0"/>
                  </a:moveTo>
                  <a:lnTo>
                    <a:pt x="17" y="0"/>
                  </a:lnTo>
                  <a:lnTo>
                    <a:pt x="18" y="14"/>
                  </a:lnTo>
                  <a:lnTo>
                    <a:pt x="33" y="14"/>
                  </a:lnTo>
                </a:path>
              </a:pathLst>
            </a:cu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357692" name="AutoShape 316"/>
            <p:cNvCxnSpPr>
              <a:cxnSpLocks noChangeShapeType="1"/>
              <a:stCxn id="357686" idx="3"/>
              <a:endCxn id="357673" idx="2"/>
            </p:cNvCxnSpPr>
            <p:nvPr/>
          </p:nvCxnSpPr>
          <p:spPr bwMode="auto">
            <a:xfrm rot="10800000">
              <a:off x="1884" y="2583"/>
              <a:ext cx="39" cy="26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93" name="AutoShape 317"/>
            <p:cNvCxnSpPr>
              <a:cxnSpLocks noChangeShapeType="1"/>
              <a:stCxn id="357687" idx="3"/>
              <a:endCxn id="357673" idx="2"/>
            </p:cNvCxnSpPr>
            <p:nvPr/>
          </p:nvCxnSpPr>
          <p:spPr bwMode="auto">
            <a:xfrm rot="10800000">
              <a:off x="1884" y="2583"/>
              <a:ext cx="39" cy="53"/>
            </a:xfrm>
            <a:prstGeom prst="bentConnector3">
              <a:avLst>
                <a:gd name="adj1" fmla="val 51282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94" name="AutoShape 318"/>
            <p:cNvCxnSpPr>
              <a:cxnSpLocks noChangeShapeType="1"/>
              <a:stCxn id="357682" idx="3"/>
              <a:endCxn id="357688" idx="3"/>
            </p:cNvCxnSpPr>
            <p:nvPr/>
          </p:nvCxnSpPr>
          <p:spPr bwMode="auto">
            <a:xfrm>
              <a:off x="2035" y="2607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95" name="AutoShape 319"/>
            <p:cNvCxnSpPr>
              <a:cxnSpLocks noChangeShapeType="1"/>
              <a:stCxn id="357683" idx="3"/>
              <a:endCxn id="357689" idx="3"/>
            </p:cNvCxnSpPr>
            <p:nvPr/>
          </p:nvCxnSpPr>
          <p:spPr bwMode="auto">
            <a:xfrm>
              <a:off x="2035" y="2634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96" name="AutoShape 320"/>
            <p:cNvCxnSpPr>
              <a:cxnSpLocks noChangeShapeType="1"/>
              <a:stCxn id="357684" idx="3"/>
              <a:endCxn id="357690" idx="3"/>
            </p:cNvCxnSpPr>
            <p:nvPr/>
          </p:nvCxnSpPr>
          <p:spPr bwMode="auto">
            <a:xfrm>
              <a:off x="2035" y="2661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97" name="AutoShape 321"/>
            <p:cNvCxnSpPr>
              <a:cxnSpLocks noChangeShapeType="1"/>
              <a:stCxn id="357685" idx="3"/>
              <a:endCxn id="357691" idx="3"/>
            </p:cNvCxnSpPr>
            <p:nvPr/>
          </p:nvCxnSpPr>
          <p:spPr bwMode="auto">
            <a:xfrm>
              <a:off x="2035" y="2689"/>
              <a:ext cx="61" cy="0"/>
            </a:xfrm>
            <a:prstGeom prst="straightConnector1">
              <a:avLst/>
            </a:prstGeom>
            <a:noFill/>
            <a:ln w="9525">
              <a:solidFill>
                <a:srgbClr val="EAEAE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98" name="AutoShape 322"/>
            <p:cNvCxnSpPr>
              <a:cxnSpLocks noChangeShapeType="1"/>
              <a:stCxn id="357680" idx="3"/>
            </p:cNvCxnSpPr>
            <p:nvPr/>
          </p:nvCxnSpPr>
          <p:spPr bwMode="auto">
            <a:xfrm>
              <a:off x="2296" y="2622"/>
              <a:ext cx="15" cy="54"/>
            </a:xfrm>
            <a:prstGeom prst="bentConnector2">
              <a:avLst/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699" name="AutoShape 323"/>
            <p:cNvCxnSpPr>
              <a:cxnSpLocks noChangeShapeType="1"/>
              <a:stCxn id="357681" idx="3"/>
            </p:cNvCxnSpPr>
            <p:nvPr/>
          </p:nvCxnSpPr>
          <p:spPr bwMode="auto">
            <a:xfrm>
              <a:off x="2296" y="2649"/>
              <a:ext cx="1" cy="48"/>
            </a:xfrm>
            <a:prstGeom prst="bentConnector4">
              <a:avLst>
                <a:gd name="adj1" fmla="val 0"/>
                <a:gd name="adj2" fmla="val 100000"/>
              </a:avLst>
            </a:prstGeom>
            <a:noFill/>
            <a:ln w="9525">
              <a:solidFill>
                <a:srgbClr val="EAEAEA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7700" name="Text Box 324"/>
          <p:cNvSpPr txBox="1">
            <a:spLocks noChangeArrowheads="1"/>
          </p:cNvSpPr>
          <p:nvPr/>
        </p:nvSpPr>
        <p:spPr bwMode="auto">
          <a:xfrm>
            <a:off x="6092825" y="5559425"/>
            <a:ext cx="368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D</a:t>
            </a:r>
          </a:p>
        </p:txBody>
      </p:sp>
      <p:cxnSp>
        <p:nvCxnSpPr>
          <p:cNvPr id="357703" name="AutoShape 327"/>
          <p:cNvCxnSpPr>
            <a:cxnSpLocks noChangeShapeType="1"/>
            <a:stCxn id="357396" idx="5"/>
            <a:endCxn id="357594" idx="1"/>
          </p:cNvCxnSpPr>
          <p:nvPr/>
        </p:nvCxnSpPr>
        <p:spPr bwMode="auto">
          <a:xfrm rot="5400000" flipH="1" flipV="1">
            <a:off x="3404394" y="4760119"/>
            <a:ext cx="1587" cy="1012825"/>
          </a:xfrm>
          <a:prstGeom prst="curvedConnector5">
            <a:avLst>
              <a:gd name="adj1" fmla="val 28000000"/>
              <a:gd name="adj2" fmla="val 50310"/>
              <a:gd name="adj3" fmla="val 27300000"/>
            </a:avLst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57706" name="Group 330"/>
          <p:cNvGrpSpPr>
            <a:grpSpLocks/>
          </p:cNvGrpSpPr>
          <p:nvPr/>
        </p:nvGrpSpPr>
        <p:grpSpPr bwMode="auto">
          <a:xfrm>
            <a:off x="3927475" y="5265738"/>
            <a:ext cx="2081213" cy="22225"/>
            <a:chOff x="2474" y="3317"/>
            <a:chExt cx="1311" cy="14"/>
          </a:xfrm>
        </p:grpSpPr>
        <p:cxnSp>
          <p:nvCxnSpPr>
            <p:cNvPr id="357704" name="AutoShape 328"/>
            <p:cNvCxnSpPr>
              <a:cxnSpLocks noChangeShapeType="1"/>
              <a:stCxn id="357634" idx="1"/>
              <a:endCxn id="357676" idx="5"/>
            </p:cNvCxnSpPr>
            <p:nvPr/>
          </p:nvCxnSpPr>
          <p:spPr bwMode="auto">
            <a:xfrm rot="5400000" flipV="1">
              <a:off x="3450" y="2984"/>
              <a:ext cx="2" cy="668"/>
            </a:xfrm>
            <a:prstGeom prst="curvedConnector5">
              <a:avLst>
                <a:gd name="adj1" fmla="val -12250000"/>
                <a:gd name="adj2" fmla="val 50000"/>
                <a:gd name="adj3" fmla="val -12550000"/>
              </a:avLst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7705" name="AutoShape 329"/>
            <p:cNvCxnSpPr>
              <a:cxnSpLocks noChangeShapeType="1"/>
              <a:stCxn id="357635" idx="1"/>
              <a:endCxn id="357595" idx="0"/>
            </p:cNvCxnSpPr>
            <p:nvPr/>
          </p:nvCxnSpPr>
          <p:spPr bwMode="auto">
            <a:xfrm rot="16200000" flipH="1" flipV="1">
              <a:off x="2799" y="2992"/>
              <a:ext cx="14" cy="663"/>
            </a:xfrm>
            <a:prstGeom prst="curvedConnector5">
              <a:avLst>
                <a:gd name="adj1" fmla="val -2014287"/>
                <a:gd name="adj2" fmla="val 50074"/>
                <a:gd name="adj3" fmla="val -2028574"/>
              </a:avLst>
            </a:prstGeom>
            <a:noFill/>
            <a:ln w="38100">
              <a:solidFill>
                <a:schemeClr val="hlink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57708" name="Group 332"/>
          <p:cNvGrpSpPr>
            <a:grpSpLocks/>
          </p:cNvGrpSpPr>
          <p:nvPr/>
        </p:nvGrpSpPr>
        <p:grpSpPr bwMode="auto">
          <a:xfrm rot="-732028">
            <a:off x="3802063" y="4437063"/>
            <a:ext cx="260350" cy="719137"/>
            <a:chOff x="748" y="1955"/>
            <a:chExt cx="320" cy="885"/>
          </a:xfrm>
        </p:grpSpPr>
        <p:sp>
          <p:nvSpPr>
            <p:cNvPr id="357709" name="Freeform 333"/>
            <p:cNvSpPr>
              <a:spLocks/>
            </p:cNvSpPr>
            <p:nvPr/>
          </p:nvSpPr>
          <p:spPr bwMode="auto">
            <a:xfrm>
              <a:off x="748" y="1955"/>
              <a:ext cx="320" cy="885"/>
            </a:xfrm>
            <a:custGeom>
              <a:avLst/>
              <a:gdLst>
                <a:gd name="T0" fmla="*/ 360 w 640"/>
                <a:gd name="T1" fmla="*/ 760 h 1769"/>
                <a:gd name="T2" fmla="*/ 503 w 640"/>
                <a:gd name="T3" fmla="*/ 4 h 1769"/>
                <a:gd name="T4" fmla="*/ 488 w 640"/>
                <a:gd name="T5" fmla="*/ 0 h 1769"/>
                <a:gd name="T6" fmla="*/ 0 w 640"/>
                <a:gd name="T7" fmla="*/ 1042 h 1769"/>
                <a:gd name="T8" fmla="*/ 226 w 640"/>
                <a:gd name="T9" fmla="*/ 1022 h 1769"/>
                <a:gd name="T10" fmla="*/ 43 w 640"/>
                <a:gd name="T11" fmla="*/ 1763 h 1769"/>
                <a:gd name="T12" fmla="*/ 58 w 640"/>
                <a:gd name="T13" fmla="*/ 1769 h 1769"/>
                <a:gd name="T14" fmla="*/ 640 w 640"/>
                <a:gd name="T15" fmla="*/ 708 h 1769"/>
                <a:gd name="T16" fmla="*/ 360 w 640"/>
                <a:gd name="T17" fmla="*/ 760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0" h="1769">
                  <a:moveTo>
                    <a:pt x="360" y="760"/>
                  </a:moveTo>
                  <a:lnTo>
                    <a:pt x="503" y="4"/>
                  </a:lnTo>
                  <a:lnTo>
                    <a:pt x="488" y="0"/>
                  </a:lnTo>
                  <a:lnTo>
                    <a:pt x="0" y="1042"/>
                  </a:lnTo>
                  <a:lnTo>
                    <a:pt x="226" y="1022"/>
                  </a:lnTo>
                  <a:lnTo>
                    <a:pt x="43" y="1763"/>
                  </a:lnTo>
                  <a:lnTo>
                    <a:pt x="58" y="1769"/>
                  </a:lnTo>
                  <a:lnTo>
                    <a:pt x="640" y="708"/>
                  </a:lnTo>
                  <a:lnTo>
                    <a:pt x="360" y="7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57710" name="Freeform 334"/>
            <p:cNvSpPr>
              <a:spLocks/>
            </p:cNvSpPr>
            <p:nvPr/>
          </p:nvSpPr>
          <p:spPr bwMode="auto">
            <a:xfrm>
              <a:off x="787" y="2055"/>
              <a:ext cx="236" cy="659"/>
            </a:xfrm>
            <a:custGeom>
              <a:avLst/>
              <a:gdLst>
                <a:gd name="T0" fmla="*/ 353 w 473"/>
                <a:gd name="T1" fmla="*/ 0 h 1319"/>
                <a:gd name="T2" fmla="*/ 0 w 473"/>
                <a:gd name="T3" fmla="*/ 788 h 1319"/>
                <a:gd name="T4" fmla="*/ 214 w 473"/>
                <a:gd name="T5" fmla="*/ 768 h 1319"/>
                <a:gd name="T6" fmla="*/ 69 w 473"/>
                <a:gd name="T7" fmla="*/ 1319 h 1319"/>
                <a:gd name="T8" fmla="*/ 473 w 473"/>
                <a:gd name="T9" fmla="*/ 575 h 1319"/>
                <a:gd name="T10" fmla="*/ 220 w 473"/>
                <a:gd name="T11" fmla="*/ 621 h 1319"/>
                <a:gd name="T12" fmla="*/ 353 w 473"/>
                <a:gd name="T13" fmla="*/ 0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3" h="1319">
                  <a:moveTo>
                    <a:pt x="353" y="0"/>
                  </a:moveTo>
                  <a:lnTo>
                    <a:pt x="0" y="788"/>
                  </a:lnTo>
                  <a:lnTo>
                    <a:pt x="214" y="768"/>
                  </a:lnTo>
                  <a:lnTo>
                    <a:pt x="69" y="1319"/>
                  </a:lnTo>
                  <a:lnTo>
                    <a:pt x="473" y="575"/>
                  </a:lnTo>
                  <a:lnTo>
                    <a:pt x="220" y="621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grpSp>
        <p:nvGrpSpPr>
          <p:cNvPr id="357713" name="Group 337"/>
          <p:cNvGrpSpPr>
            <a:grpSpLocks/>
          </p:cNvGrpSpPr>
          <p:nvPr/>
        </p:nvGrpSpPr>
        <p:grpSpPr bwMode="auto">
          <a:xfrm>
            <a:off x="4824413" y="5083175"/>
            <a:ext cx="327025" cy="434975"/>
            <a:chOff x="514" y="3072"/>
            <a:chExt cx="206" cy="274"/>
          </a:xfrm>
        </p:grpSpPr>
        <p:sp>
          <p:nvSpPr>
            <p:cNvPr id="357711" name="Line 335"/>
            <p:cNvSpPr>
              <a:spLocks noChangeShapeType="1"/>
            </p:cNvSpPr>
            <p:nvPr/>
          </p:nvSpPr>
          <p:spPr bwMode="auto">
            <a:xfrm flipV="1">
              <a:off x="514" y="3072"/>
              <a:ext cx="206" cy="197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57712" name="Line 336"/>
            <p:cNvSpPr>
              <a:spLocks noChangeShapeType="1"/>
            </p:cNvSpPr>
            <p:nvPr/>
          </p:nvSpPr>
          <p:spPr bwMode="auto">
            <a:xfrm>
              <a:off x="561" y="3091"/>
              <a:ext cx="96" cy="25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</p:grpSp>
      <p:sp>
        <p:nvSpPr>
          <p:cNvPr id="357714" name="Text Box 338"/>
          <p:cNvSpPr txBox="1">
            <a:spLocks noChangeArrowheads="1"/>
          </p:cNvSpPr>
          <p:nvPr/>
        </p:nvSpPr>
        <p:spPr bwMode="auto">
          <a:xfrm>
            <a:off x="0" y="4121150"/>
            <a:ext cx="143668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ko-KR">
                <a:ea typeface="굴림" charset="-127"/>
              </a:rPr>
              <a:t>Hidden terminal scenario: </a:t>
            </a:r>
          </a:p>
        </p:txBody>
      </p:sp>
      <p:sp>
        <p:nvSpPr>
          <p:cNvPr id="357715" name="Text Box 339"/>
          <p:cNvSpPr txBox="1">
            <a:spLocks noChangeArrowheads="1"/>
          </p:cNvSpPr>
          <p:nvPr/>
        </p:nvSpPr>
        <p:spPr bwMode="auto">
          <a:xfrm>
            <a:off x="7686675" y="4483100"/>
            <a:ext cx="13081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ko-KR">
                <a:ea typeface="굴림" charset="-127"/>
              </a:rPr>
              <a:t>Also: recall exposed terminal scenario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7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C121A-859A-4726-97E8-8288B6CE8CB8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Main options to shut up senders </a:t>
            </a:r>
          </a:p>
        </p:txBody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358187" cy="5191125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Receiver informs potential interferers </a:t>
            </a:r>
            <a:r>
              <a:rPr lang="en-US" altLang="ko-KR" b="1" i="1">
                <a:ea typeface="굴림" charset="-127"/>
              </a:rPr>
              <a:t>while</a:t>
            </a:r>
            <a:r>
              <a:rPr lang="en-US" altLang="ko-KR">
                <a:ea typeface="굴림" charset="-127"/>
              </a:rPr>
              <a:t> a reception is on-going</a:t>
            </a:r>
          </a:p>
          <a:p>
            <a:pPr lvl="1"/>
            <a:r>
              <a:rPr lang="en-US" altLang="ko-KR">
                <a:ea typeface="굴림" charset="-127"/>
              </a:rPr>
              <a:t>By sending out a signal indicating just that</a:t>
            </a:r>
          </a:p>
          <a:p>
            <a:pPr lvl="1"/>
            <a:r>
              <a:rPr lang="en-US" altLang="ko-KR">
                <a:ea typeface="굴림" charset="-127"/>
              </a:rPr>
              <a:t>Problem: Cannot use same channel on which actual reception takes place</a:t>
            </a:r>
          </a:p>
          <a:p>
            <a:pPr lvl="1"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Use separate channel for signaling </a:t>
            </a:r>
          </a:p>
          <a:p>
            <a:pPr lvl="1"/>
            <a:r>
              <a:rPr lang="en-US" altLang="ko-KR" b="1" i="1">
                <a:ea typeface="굴림" charset="-127"/>
              </a:rPr>
              <a:t>Busy tone </a:t>
            </a:r>
            <a:r>
              <a:rPr lang="en-US" altLang="ko-KR">
                <a:ea typeface="굴림" charset="-127"/>
              </a:rPr>
              <a:t>protocol</a:t>
            </a:r>
          </a:p>
          <a:p>
            <a:r>
              <a:rPr lang="en-US" altLang="ko-KR">
                <a:ea typeface="굴림" charset="-127"/>
              </a:rPr>
              <a:t>Receiver informs potential interferers </a:t>
            </a:r>
            <a:r>
              <a:rPr lang="en-US" altLang="ko-KR" b="1" i="1">
                <a:ea typeface="굴림" charset="-127"/>
              </a:rPr>
              <a:t>before </a:t>
            </a:r>
            <a:r>
              <a:rPr lang="en-US" altLang="ko-KR">
                <a:ea typeface="굴림" charset="-127"/>
              </a:rPr>
              <a:t>a reception is on-going</a:t>
            </a:r>
          </a:p>
          <a:p>
            <a:pPr lvl="1"/>
            <a:r>
              <a:rPr lang="en-US" altLang="ko-KR">
                <a:ea typeface="굴림" charset="-127"/>
              </a:rPr>
              <a:t>Can use same channel</a:t>
            </a:r>
          </a:p>
          <a:p>
            <a:pPr lvl="1"/>
            <a:r>
              <a:rPr lang="en-US" altLang="ko-KR">
                <a:ea typeface="굴림" charset="-127"/>
              </a:rPr>
              <a:t>Receiver itself needs to be informed, by sender, about impending transmission </a:t>
            </a:r>
          </a:p>
          <a:p>
            <a:pPr lvl="1"/>
            <a:r>
              <a:rPr lang="en-US" altLang="ko-KR">
                <a:ea typeface="굴림" charset="-127"/>
              </a:rPr>
              <a:t>Potential interferers need to be aware of such information, need to store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3C77C-3F6D-4656-ACFF-A07B9DAD9DBB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60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400">
                <a:ea typeface="굴림" charset="-127"/>
              </a:rPr>
              <a:t>Receiver informs interferers before transmission – MACA 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3906837" cy="5191125"/>
          </a:xfrm>
        </p:spPr>
        <p:txBody>
          <a:bodyPr/>
          <a:lstStyle/>
          <a:p>
            <a:r>
              <a:rPr lang="en-US" altLang="ko-KR" sz="2000">
                <a:ea typeface="굴림" charset="-127"/>
              </a:rPr>
              <a:t>Sender B asks receiver C whether C is able to receive a transmission</a:t>
            </a:r>
            <a:br>
              <a:rPr lang="en-US" altLang="ko-KR" sz="2000">
                <a:ea typeface="굴림" charset="-127"/>
              </a:rPr>
            </a:br>
            <a:r>
              <a:rPr lang="en-US" altLang="ko-KR" sz="2000" b="1" i="1">
                <a:ea typeface="굴림" charset="-127"/>
              </a:rPr>
              <a:t>Request to Send (RTS)</a:t>
            </a:r>
          </a:p>
          <a:p>
            <a:r>
              <a:rPr lang="en-US" altLang="ko-KR" sz="2000">
                <a:ea typeface="굴림" charset="-127"/>
              </a:rPr>
              <a:t>Receiver C agrees, sends out a </a:t>
            </a:r>
            <a:r>
              <a:rPr lang="en-US" altLang="ko-KR" sz="2000" b="1" i="1">
                <a:ea typeface="굴림" charset="-127"/>
              </a:rPr>
              <a:t>Clear to Send </a:t>
            </a:r>
            <a:r>
              <a:rPr lang="en-US" altLang="ko-KR" sz="2000">
                <a:ea typeface="굴림" charset="-127"/>
              </a:rPr>
              <a:t>(</a:t>
            </a:r>
            <a:r>
              <a:rPr lang="en-US" altLang="ko-KR" sz="2000" b="1" i="1">
                <a:ea typeface="굴림" charset="-127"/>
              </a:rPr>
              <a:t>CTS</a:t>
            </a:r>
            <a:r>
              <a:rPr lang="en-US" altLang="ko-KR" sz="2000">
                <a:ea typeface="굴림" charset="-127"/>
              </a:rPr>
              <a:t>)</a:t>
            </a:r>
          </a:p>
          <a:p>
            <a:r>
              <a:rPr lang="en-US" altLang="ko-KR" sz="2000">
                <a:ea typeface="굴림" charset="-127"/>
              </a:rPr>
              <a:t>Potential interferers overhear either RTS or CTS and know about impending transmission and for how long it will last</a:t>
            </a:r>
          </a:p>
          <a:p>
            <a:pPr lvl="1"/>
            <a:r>
              <a:rPr lang="en-US" altLang="ko-KR" sz="1800">
                <a:ea typeface="굴림" charset="-127"/>
              </a:rPr>
              <a:t>Store this information in a </a:t>
            </a:r>
            <a:r>
              <a:rPr lang="en-US" altLang="ko-KR" sz="1800" b="1" i="1">
                <a:ea typeface="굴림" charset="-127"/>
              </a:rPr>
              <a:t>Network Allocation Vector</a:t>
            </a:r>
            <a:endParaRPr lang="en-US" altLang="ko-KR" sz="1800">
              <a:ea typeface="굴림" charset="-127"/>
            </a:endParaRPr>
          </a:p>
          <a:p>
            <a:r>
              <a:rPr lang="en-US" altLang="ko-KR" sz="2000">
                <a:ea typeface="굴림" charset="-127"/>
              </a:rPr>
              <a:t>B sends, C acks</a:t>
            </a:r>
          </a:p>
          <a:p>
            <a:pPr>
              <a:buFont typeface="Symbol" pitchFamily="18" charset="2"/>
              <a:buNone/>
            </a:pPr>
            <a:r>
              <a:rPr lang="en-US" altLang="ko-KR" sz="2000">
                <a:ea typeface="굴림" charset="-127"/>
              </a:rPr>
              <a:t> </a:t>
            </a:r>
            <a:r>
              <a:rPr lang="en-US" altLang="ko-KR" sz="2000">
                <a:latin typeface="cmsy10" pitchFamily="34" charset="0"/>
                <a:ea typeface="굴림" charset="-127"/>
              </a:rPr>
              <a:t>!</a:t>
            </a:r>
            <a:r>
              <a:rPr lang="en-US" altLang="ko-KR" sz="2000">
                <a:ea typeface="굴림" charset="-127"/>
              </a:rPr>
              <a:t> </a:t>
            </a:r>
            <a:r>
              <a:rPr lang="en-US" altLang="ko-KR" sz="2000" b="1" i="1">
                <a:ea typeface="굴림" charset="-127"/>
              </a:rPr>
              <a:t>MACA protocol</a:t>
            </a:r>
            <a:r>
              <a:rPr lang="en-US" altLang="ko-KR" sz="2000">
                <a:ea typeface="굴림" charset="-127"/>
              </a:rPr>
              <a:t> (used e.g. in </a:t>
            </a:r>
            <a:r>
              <a:rPr lang="en-US" altLang="ko-KR" sz="2000" b="1" i="1">
                <a:ea typeface="굴림" charset="-127"/>
              </a:rPr>
              <a:t>IEEE 802.11</a:t>
            </a:r>
            <a:r>
              <a:rPr lang="en-US" altLang="ko-KR" sz="2000">
                <a:ea typeface="굴림" charset="-127"/>
              </a:rPr>
              <a:t>)</a:t>
            </a:r>
          </a:p>
        </p:txBody>
      </p:sp>
      <p:graphicFrame>
        <p:nvGraphicFramePr>
          <p:cNvPr id="360452" name="Object 4"/>
          <p:cNvGraphicFramePr>
            <a:graphicFrameLocks noChangeAspect="1"/>
          </p:cNvGraphicFramePr>
          <p:nvPr/>
        </p:nvGraphicFramePr>
        <p:xfrm>
          <a:off x="4314825" y="871538"/>
          <a:ext cx="4829175" cy="516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453" name="Visio" r:id="rId3" imgW="5858834" imgH="6271502" progId="Visio.Drawing.11">
                  <p:embed/>
                </p:oleObj>
              </mc:Choice>
              <mc:Fallback>
                <p:oleObj name="Visio" r:id="rId3" imgW="5858834" imgH="6271502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4825" y="871538"/>
                        <a:ext cx="4829175" cy="516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B0E1D-B775-4C9B-B610-7FEAF37243CE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RTS/CTS 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RTS/CTS ameliorate, but do not solve hidden/exposed terminal problems</a:t>
            </a:r>
          </a:p>
          <a:p>
            <a:r>
              <a:rPr lang="en-US" altLang="ko-KR">
                <a:ea typeface="굴림" charset="-127"/>
              </a:rPr>
              <a:t>Example problem cases: </a:t>
            </a:r>
          </a:p>
        </p:txBody>
      </p:sp>
      <p:graphicFrame>
        <p:nvGraphicFramePr>
          <p:cNvPr id="361476" name="Object 4"/>
          <p:cNvGraphicFramePr>
            <a:graphicFrameLocks noChangeAspect="1"/>
          </p:cNvGraphicFramePr>
          <p:nvPr/>
        </p:nvGraphicFramePr>
        <p:xfrm>
          <a:off x="1098550" y="2101850"/>
          <a:ext cx="6869113" cy="416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477" name="Visio" r:id="rId3" imgW="6868588" imgH="4163214" progId="Visio.Drawing.11">
                  <p:embed/>
                </p:oleObj>
              </mc:Choice>
              <mc:Fallback>
                <p:oleObj name="Visio" r:id="rId3" imgW="6868588" imgH="4163214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8550" y="2101850"/>
                        <a:ext cx="6869113" cy="416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36603-0937-47D4-AA75-E89261068E61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MACA Problem: Idle listening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Need to sense carrier for RTS or CTS packets</a:t>
            </a:r>
          </a:p>
          <a:p>
            <a:pPr lvl="1"/>
            <a:r>
              <a:rPr lang="en-US" altLang="ko-KR">
                <a:ea typeface="굴림" charset="-127"/>
              </a:rPr>
              <a:t>In some form shared by many CSMA variants; but e.g. not by busy tones</a:t>
            </a:r>
          </a:p>
          <a:p>
            <a:pPr lvl="1"/>
            <a:r>
              <a:rPr lang="en-US" altLang="ko-KR">
                <a:ea typeface="굴림" charset="-127"/>
              </a:rPr>
              <a:t>Simple sleeping will break the protocol</a:t>
            </a:r>
          </a:p>
          <a:p>
            <a:r>
              <a:rPr lang="en-US" altLang="ko-KR">
                <a:ea typeface="굴림" charset="-127"/>
              </a:rPr>
              <a:t>IEEE 802.11 solution: ATIM windows &amp; sleeping</a:t>
            </a:r>
          </a:p>
          <a:p>
            <a:pPr lvl="1"/>
            <a:r>
              <a:rPr lang="en-US" altLang="ko-KR">
                <a:ea typeface="굴림" charset="-127"/>
              </a:rPr>
              <a:t>Basic idea: Nodes that have data buffered for receivers send </a:t>
            </a:r>
            <a:r>
              <a:rPr lang="en-US" altLang="ko-KR" b="1" i="1">
                <a:ea typeface="굴림" charset="-127"/>
              </a:rPr>
              <a:t>traffic indicators</a:t>
            </a:r>
            <a:r>
              <a:rPr lang="en-US" altLang="ko-KR">
                <a:ea typeface="굴림" charset="-127"/>
              </a:rPr>
              <a:t> at pre-arranged points in time</a:t>
            </a:r>
          </a:p>
          <a:p>
            <a:pPr lvl="1"/>
            <a:r>
              <a:rPr lang="en-US" altLang="ko-KR">
                <a:ea typeface="굴림" charset="-127"/>
              </a:rPr>
              <a:t>Receivers need to wake up at these points, but can sleep otherwise</a:t>
            </a:r>
          </a:p>
          <a:p>
            <a:r>
              <a:rPr lang="en-US" altLang="ko-KR">
                <a:ea typeface="굴림" charset="-127"/>
              </a:rPr>
              <a:t>Parameters to adjust in MACA</a:t>
            </a:r>
          </a:p>
          <a:p>
            <a:pPr lvl="1"/>
            <a:r>
              <a:rPr lang="en-US" altLang="ko-KR">
                <a:ea typeface="굴림" charset="-127"/>
              </a:rPr>
              <a:t>Random delays – how long to wait between listen/transmission attempts?</a:t>
            </a:r>
          </a:p>
          <a:p>
            <a:pPr lvl="1"/>
            <a:r>
              <a:rPr lang="en-US" altLang="ko-KR">
                <a:ea typeface="굴림" charset="-127"/>
              </a:rPr>
              <a:t>Number of RTS/CTS/ACK re-trials? </a:t>
            </a:r>
          </a:p>
          <a:p>
            <a:pPr lvl="1"/>
            <a:r>
              <a:rPr lang="en-US" altLang="ko-KR">
                <a:ea typeface="굴림" charset="-127"/>
              </a:rPr>
              <a:t>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8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7FB68-1AEC-4EEB-8984-DD7788C15361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Sensor-MAC (S-MAC)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914400"/>
            <a:ext cx="8439150" cy="1931988"/>
          </a:xfrm>
        </p:spPr>
        <p:txBody>
          <a:bodyPr/>
          <a:lstStyle/>
          <a:p>
            <a:r>
              <a:rPr lang="en-US" altLang="ko-KR" sz="2000">
                <a:ea typeface="굴림" charset="-127"/>
              </a:rPr>
              <a:t>MACA’s idle listening is particularly unsuitable if average data rate is low</a:t>
            </a:r>
          </a:p>
          <a:p>
            <a:pPr lvl="1"/>
            <a:r>
              <a:rPr lang="en-US" altLang="ko-KR" sz="1800">
                <a:ea typeface="굴림" charset="-127"/>
              </a:rPr>
              <a:t>Most of the time, nothing happens</a:t>
            </a:r>
          </a:p>
          <a:p>
            <a:r>
              <a:rPr lang="en-US" altLang="ko-KR" sz="2000">
                <a:ea typeface="굴림" charset="-127"/>
              </a:rPr>
              <a:t>Idea: Switch nodes off, ensure that neighboring nodes turn on simultaneously to allow packet exchange (rendez-vous)</a:t>
            </a:r>
          </a:p>
        </p:txBody>
      </p:sp>
      <p:sp>
        <p:nvSpPr>
          <p:cNvPr id="38298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36563" y="2622550"/>
            <a:ext cx="4059237" cy="3567113"/>
          </a:xfrm>
        </p:spPr>
        <p:txBody>
          <a:bodyPr/>
          <a:lstStyle/>
          <a:p>
            <a:pPr lvl="1"/>
            <a:r>
              <a:rPr lang="en-US" altLang="ko-KR" sz="1800">
                <a:ea typeface="굴림" charset="-127"/>
              </a:rPr>
              <a:t>Only in these </a:t>
            </a:r>
            <a:r>
              <a:rPr lang="en-US" altLang="ko-KR" sz="1800" b="1" i="1">
                <a:ea typeface="굴림" charset="-127"/>
              </a:rPr>
              <a:t>active periods</a:t>
            </a:r>
            <a:r>
              <a:rPr lang="en-US" altLang="ko-KR" sz="1800">
                <a:ea typeface="굴림" charset="-127"/>
              </a:rPr>
              <a:t>, packet exchanges happen</a:t>
            </a:r>
          </a:p>
          <a:p>
            <a:pPr lvl="1"/>
            <a:r>
              <a:rPr lang="en-US" altLang="ko-KR" sz="1800">
                <a:ea typeface="굴림" charset="-127"/>
              </a:rPr>
              <a:t>Need to also exchange wakeup schedule between neighbors</a:t>
            </a:r>
          </a:p>
          <a:p>
            <a:pPr lvl="1"/>
            <a:r>
              <a:rPr lang="en-US" altLang="ko-KR" sz="1800">
                <a:ea typeface="굴림" charset="-127"/>
              </a:rPr>
              <a:t>When awake, essentially perform RTS/CTS</a:t>
            </a:r>
          </a:p>
          <a:p>
            <a:r>
              <a:rPr lang="en-US" altLang="ko-KR" sz="2000">
                <a:ea typeface="굴림" charset="-127"/>
              </a:rPr>
              <a:t>Use SYNCH, RTS, CTS phases</a:t>
            </a:r>
          </a:p>
        </p:txBody>
      </p:sp>
      <p:graphicFrame>
        <p:nvGraphicFramePr>
          <p:cNvPr id="382980" name="Object 4"/>
          <p:cNvGraphicFramePr>
            <a:graphicFrameLocks noChangeAspect="1"/>
          </p:cNvGraphicFramePr>
          <p:nvPr/>
        </p:nvGraphicFramePr>
        <p:xfrm>
          <a:off x="4162425" y="2998788"/>
          <a:ext cx="4981575" cy="283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2982" name="Visio" r:id="rId3" imgW="6346770" imgH="3577998" progId="Visio.Drawing.11">
                  <p:embed/>
                </p:oleObj>
              </mc:Choice>
              <mc:Fallback>
                <p:oleObj name="Visio" r:id="rId3" imgW="6346770" imgH="3577998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2425" y="2998788"/>
                        <a:ext cx="4981575" cy="283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3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3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3E7CE-D133-4C27-9B18-BAE1204CBF66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S-MAC synchronized islands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Nodes try to pick up schedule synchronization from neighboring nodes</a:t>
            </a:r>
          </a:p>
          <a:p>
            <a:r>
              <a:rPr lang="en-US" altLang="ko-KR">
                <a:ea typeface="굴림" charset="-127"/>
              </a:rPr>
              <a:t>If no neighbor found, nodes pick some schedule to start with </a:t>
            </a:r>
          </a:p>
          <a:p>
            <a:r>
              <a:rPr lang="en-US" altLang="ko-KR">
                <a:ea typeface="굴림" charset="-127"/>
              </a:rPr>
              <a:t>If additional nodes join, some node might learn about two different schedules from different nodes</a:t>
            </a:r>
          </a:p>
          <a:p>
            <a:pPr lvl="1"/>
            <a:r>
              <a:rPr lang="en-US" altLang="ko-KR">
                <a:ea typeface="굴림" charset="-127"/>
              </a:rPr>
              <a:t>“Synchronized islands”</a:t>
            </a:r>
          </a:p>
          <a:p>
            <a:r>
              <a:rPr lang="en-US" altLang="ko-KR">
                <a:ea typeface="굴림" charset="-127"/>
              </a:rPr>
              <a:t>To bridge this gap, it has to follow both schemes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  <p:sp>
        <p:nvSpPr>
          <p:cNvPr id="388101" name="Line 5"/>
          <p:cNvSpPr>
            <a:spLocks noChangeShapeType="1"/>
          </p:cNvSpPr>
          <p:nvPr/>
        </p:nvSpPr>
        <p:spPr bwMode="auto">
          <a:xfrm>
            <a:off x="395288" y="6424613"/>
            <a:ext cx="7640637" cy="0"/>
          </a:xfrm>
          <a:prstGeom prst="line">
            <a:avLst/>
          </a:prstGeom>
          <a:noFill/>
          <a:ln w="12700">
            <a:solidFill>
              <a:srgbClr val="003065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88102" name="Text Box 6"/>
          <p:cNvSpPr txBox="1">
            <a:spLocks noChangeArrowheads="1"/>
          </p:cNvSpPr>
          <p:nvPr/>
        </p:nvSpPr>
        <p:spPr bwMode="auto">
          <a:xfrm>
            <a:off x="8121650" y="6226175"/>
            <a:ext cx="749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Time</a:t>
            </a:r>
          </a:p>
        </p:txBody>
      </p:sp>
      <p:sp>
        <p:nvSpPr>
          <p:cNvPr id="388103" name="Rectangle 7"/>
          <p:cNvSpPr>
            <a:spLocks noChangeArrowheads="1"/>
          </p:cNvSpPr>
          <p:nvPr/>
        </p:nvSpPr>
        <p:spPr bwMode="auto">
          <a:xfrm>
            <a:off x="612775" y="4318000"/>
            <a:ext cx="366713" cy="40957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A</a:t>
            </a:r>
          </a:p>
        </p:txBody>
      </p:sp>
      <p:sp>
        <p:nvSpPr>
          <p:cNvPr id="388104" name="Rectangle 8"/>
          <p:cNvSpPr>
            <a:spLocks noChangeArrowheads="1"/>
          </p:cNvSpPr>
          <p:nvPr/>
        </p:nvSpPr>
        <p:spPr bwMode="auto">
          <a:xfrm>
            <a:off x="2613025" y="4318000"/>
            <a:ext cx="366713" cy="40957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A</a:t>
            </a:r>
          </a:p>
        </p:txBody>
      </p:sp>
      <p:sp>
        <p:nvSpPr>
          <p:cNvPr id="388105" name="Rectangle 9"/>
          <p:cNvSpPr>
            <a:spLocks noChangeArrowheads="1"/>
          </p:cNvSpPr>
          <p:nvPr/>
        </p:nvSpPr>
        <p:spPr bwMode="auto">
          <a:xfrm>
            <a:off x="4613275" y="4318000"/>
            <a:ext cx="366713" cy="40957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A</a:t>
            </a:r>
          </a:p>
        </p:txBody>
      </p:sp>
      <p:sp>
        <p:nvSpPr>
          <p:cNvPr id="388106" name="Rectangle 10"/>
          <p:cNvSpPr>
            <a:spLocks noChangeArrowheads="1"/>
          </p:cNvSpPr>
          <p:nvPr/>
        </p:nvSpPr>
        <p:spPr bwMode="auto">
          <a:xfrm>
            <a:off x="6615113" y="4318000"/>
            <a:ext cx="366712" cy="40957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A</a:t>
            </a:r>
          </a:p>
        </p:txBody>
      </p:sp>
      <p:sp>
        <p:nvSpPr>
          <p:cNvPr id="388107" name="Rectangle 11"/>
          <p:cNvSpPr>
            <a:spLocks noChangeArrowheads="1"/>
          </p:cNvSpPr>
          <p:nvPr/>
        </p:nvSpPr>
        <p:spPr bwMode="auto">
          <a:xfrm>
            <a:off x="1470025" y="5918200"/>
            <a:ext cx="381000" cy="409575"/>
          </a:xfrm>
          <a:prstGeom prst="rect">
            <a:avLst/>
          </a:prstGeom>
          <a:solidFill>
            <a:schemeClr val="accent1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C</a:t>
            </a:r>
          </a:p>
        </p:txBody>
      </p:sp>
      <p:sp>
        <p:nvSpPr>
          <p:cNvPr id="388108" name="Rectangle 12"/>
          <p:cNvSpPr>
            <a:spLocks noChangeArrowheads="1"/>
          </p:cNvSpPr>
          <p:nvPr/>
        </p:nvSpPr>
        <p:spPr bwMode="auto">
          <a:xfrm>
            <a:off x="3470275" y="5918200"/>
            <a:ext cx="381000" cy="409575"/>
          </a:xfrm>
          <a:prstGeom prst="rect">
            <a:avLst/>
          </a:prstGeom>
          <a:solidFill>
            <a:schemeClr val="accent1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C</a:t>
            </a:r>
          </a:p>
        </p:txBody>
      </p:sp>
      <p:sp>
        <p:nvSpPr>
          <p:cNvPr id="388109" name="Rectangle 13"/>
          <p:cNvSpPr>
            <a:spLocks noChangeArrowheads="1"/>
          </p:cNvSpPr>
          <p:nvPr/>
        </p:nvSpPr>
        <p:spPr bwMode="auto">
          <a:xfrm>
            <a:off x="5470525" y="5918200"/>
            <a:ext cx="381000" cy="409575"/>
          </a:xfrm>
          <a:prstGeom prst="rect">
            <a:avLst/>
          </a:prstGeom>
          <a:solidFill>
            <a:schemeClr val="accent1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C</a:t>
            </a:r>
          </a:p>
        </p:txBody>
      </p:sp>
      <p:sp>
        <p:nvSpPr>
          <p:cNvPr id="388110" name="Rectangle 14"/>
          <p:cNvSpPr>
            <a:spLocks noChangeArrowheads="1"/>
          </p:cNvSpPr>
          <p:nvPr/>
        </p:nvSpPr>
        <p:spPr bwMode="auto">
          <a:xfrm>
            <a:off x="7472363" y="5918200"/>
            <a:ext cx="381000" cy="409575"/>
          </a:xfrm>
          <a:prstGeom prst="rect">
            <a:avLst/>
          </a:prstGeom>
          <a:solidFill>
            <a:schemeClr val="accent1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C</a:t>
            </a:r>
          </a:p>
        </p:txBody>
      </p:sp>
      <p:sp>
        <p:nvSpPr>
          <p:cNvPr id="388112" name="Rectangle 16"/>
          <p:cNvSpPr>
            <a:spLocks noChangeArrowheads="1"/>
          </p:cNvSpPr>
          <p:nvPr/>
        </p:nvSpPr>
        <p:spPr bwMode="auto">
          <a:xfrm>
            <a:off x="8623300" y="4318000"/>
            <a:ext cx="366713" cy="40957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A</a:t>
            </a:r>
          </a:p>
        </p:txBody>
      </p:sp>
      <p:sp>
        <p:nvSpPr>
          <p:cNvPr id="388113" name="Rectangle 17"/>
          <p:cNvSpPr>
            <a:spLocks noChangeArrowheads="1"/>
          </p:cNvSpPr>
          <p:nvPr/>
        </p:nvSpPr>
        <p:spPr bwMode="auto">
          <a:xfrm>
            <a:off x="2614613" y="4725988"/>
            <a:ext cx="366712" cy="409575"/>
          </a:xfrm>
          <a:prstGeom prst="rect">
            <a:avLst/>
          </a:prstGeom>
          <a:solidFill>
            <a:srgbClr val="AABFFC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B</a:t>
            </a:r>
          </a:p>
        </p:txBody>
      </p:sp>
      <p:sp>
        <p:nvSpPr>
          <p:cNvPr id="388114" name="Rectangle 18"/>
          <p:cNvSpPr>
            <a:spLocks noChangeArrowheads="1"/>
          </p:cNvSpPr>
          <p:nvPr/>
        </p:nvSpPr>
        <p:spPr bwMode="auto">
          <a:xfrm>
            <a:off x="4614863" y="4725988"/>
            <a:ext cx="366712" cy="409575"/>
          </a:xfrm>
          <a:prstGeom prst="rect">
            <a:avLst/>
          </a:prstGeom>
          <a:solidFill>
            <a:srgbClr val="AABFFC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B</a:t>
            </a:r>
          </a:p>
        </p:txBody>
      </p:sp>
      <p:sp>
        <p:nvSpPr>
          <p:cNvPr id="388115" name="Rectangle 19"/>
          <p:cNvSpPr>
            <a:spLocks noChangeArrowheads="1"/>
          </p:cNvSpPr>
          <p:nvPr/>
        </p:nvSpPr>
        <p:spPr bwMode="auto">
          <a:xfrm>
            <a:off x="6616700" y="4725988"/>
            <a:ext cx="366713" cy="409575"/>
          </a:xfrm>
          <a:prstGeom prst="rect">
            <a:avLst/>
          </a:prstGeom>
          <a:solidFill>
            <a:srgbClr val="AABFFC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B</a:t>
            </a:r>
          </a:p>
        </p:txBody>
      </p:sp>
      <p:sp>
        <p:nvSpPr>
          <p:cNvPr id="388116" name="Rectangle 20"/>
          <p:cNvSpPr>
            <a:spLocks noChangeArrowheads="1"/>
          </p:cNvSpPr>
          <p:nvPr/>
        </p:nvSpPr>
        <p:spPr bwMode="auto">
          <a:xfrm>
            <a:off x="8624888" y="4725988"/>
            <a:ext cx="366712" cy="409575"/>
          </a:xfrm>
          <a:prstGeom prst="rect">
            <a:avLst/>
          </a:prstGeom>
          <a:solidFill>
            <a:srgbClr val="AABFFC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B</a:t>
            </a:r>
          </a:p>
        </p:txBody>
      </p:sp>
      <p:sp>
        <p:nvSpPr>
          <p:cNvPr id="388123" name="Rectangle 27"/>
          <p:cNvSpPr>
            <a:spLocks noChangeArrowheads="1"/>
          </p:cNvSpPr>
          <p:nvPr/>
        </p:nvSpPr>
        <p:spPr bwMode="auto">
          <a:xfrm>
            <a:off x="3468688" y="6316663"/>
            <a:ext cx="381000" cy="409575"/>
          </a:xfrm>
          <a:prstGeom prst="rect">
            <a:avLst/>
          </a:prstGeom>
          <a:solidFill>
            <a:srgbClr val="E2C442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D</a:t>
            </a:r>
          </a:p>
        </p:txBody>
      </p:sp>
      <p:sp>
        <p:nvSpPr>
          <p:cNvPr id="388124" name="Rectangle 28"/>
          <p:cNvSpPr>
            <a:spLocks noChangeArrowheads="1"/>
          </p:cNvSpPr>
          <p:nvPr/>
        </p:nvSpPr>
        <p:spPr bwMode="auto">
          <a:xfrm>
            <a:off x="5468938" y="6316663"/>
            <a:ext cx="381000" cy="409575"/>
          </a:xfrm>
          <a:prstGeom prst="rect">
            <a:avLst/>
          </a:prstGeom>
          <a:solidFill>
            <a:srgbClr val="E2C442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D</a:t>
            </a:r>
          </a:p>
        </p:txBody>
      </p:sp>
      <p:sp>
        <p:nvSpPr>
          <p:cNvPr id="388125" name="Rectangle 29"/>
          <p:cNvSpPr>
            <a:spLocks noChangeArrowheads="1"/>
          </p:cNvSpPr>
          <p:nvPr/>
        </p:nvSpPr>
        <p:spPr bwMode="auto">
          <a:xfrm>
            <a:off x="7470775" y="6316663"/>
            <a:ext cx="381000" cy="409575"/>
          </a:xfrm>
          <a:prstGeom prst="rect">
            <a:avLst/>
          </a:prstGeom>
          <a:solidFill>
            <a:srgbClr val="E2C442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D</a:t>
            </a:r>
          </a:p>
        </p:txBody>
      </p:sp>
      <p:sp>
        <p:nvSpPr>
          <p:cNvPr id="388127" name="AutoShape 31"/>
          <p:cNvSpPr>
            <a:spLocks noChangeArrowheads="1"/>
          </p:cNvSpPr>
          <p:nvPr/>
        </p:nvSpPr>
        <p:spPr bwMode="auto">
          <a:xfrm>
            <a:off x="0" y="3911600"/>
            <a:ext cx="874713" cy="998538"/>
          </a:xfrm>
          <a:prstGeom prst="star5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A</a:t>
            </a:r>
          </a:p>
        </p:txBody>
      </p:sp>
      <p:sp>
        <p:nvSpPr>
          <p:cNvPr id="388128" name="AutoShape 32"/>
          <p:cNvSpPr>
            <a:spLocks noChangeArrowheads="1"/>
          </p:cNvSpPr>
          <p:nvPr/>
        </p:nvSpPr>
        <p:spPr bwMode="auto">
          <a:xfrm>
            <a:off x="733425" y="5426075"/>
            <a:ext cx="874713" cy="998538"/>
          </a:xfrm>
          <a:prstGeom prst="star5">
            <a:avLst/>
          </a:prstGeom>
          <a:solidFill>
            <a:schemeClr val="bg1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C</a:t>
            </a:r>
          </a:p>
        </p:txBody>
      </p:sp>
      <p:sp>
        <p:nvSpPr>
          <p:cNvPr id="388129" name="AutoShape 33"/>
          <p:cNvSpPr>
            <a:spLocks noChangeArrowheads="1"/>
          </p:cNvSpPr>
          <p:nvPr/>
        </p:nvSpPr>
        <p:spPr bwMode="auto">
          <a:xfrm>
            <a:off x="1443038" y="4391025"/>
            <a:ext cx="874712" cy="998538"/>
          </a:xfrm>
          <a:prstGeom prst="star5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B</a:t>
            </a:r>
          </a:p>
        </p:txBody>
      </p:sp>
      <p:sp>
        <p:nvSpPr>
          <p:cNvPr id="388130" name="AutoShape 34"/>
          <p:cNvSpPr>
            <a:spLocks noChangeArrowheads="1"/>
          </p:cNvSpPr>
          <p:nvPr/>
        </p:nvSpPr>
        <p:spPr bwMode="auto">
          <a:xfrm>
            <a:off x="2489200" y="5821363"/>
            <a:ext cx="874713" cy="998537"/>
          </a:xfrm>
          <a:prstGeom prst="star5">
            <a:avLst/>
          </a:prstGeom>
          <a:solidFill>
            <a:schemeClr val="bg1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D</a:t>
            </a:r>
          </a:p>
        </p:txBody>
      </p:sp>
      <p:sp>
        <p:nvSpPr>
          <p:cNvPr id="388131" name="AutoShape 35"/>
          <p:cNvSpPr>
            <a:spLocks noChangeArrowheads="1"/>
          </p:cNvSpPr>
          <p:nvPr/>
        </p:nvSpPr>
        <p:spPr bwMode="auto">
          <a:xfrm>
            <a:off x="1862138" y="4846638"/>
            <a:ext cx="874712" cy="998537"/>
          </a:xfrm>
          <a:prstGeom prst="star5">
            <a:avLst/>
          </a:prstGeom>
          <a:solidFill>
            <a:schemeClr val="bg1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E</a:t>
            </a:r>
          </a:p>
        </p:txBody>
      </p:sp>
      <p:sp>
        <p:nvSpPr>
          <p:cNvPr id="388132" name="Line 36"/>
          <p:cNvSpPr>
            <a:spLocks noChangeShapeType="1"/>
          </p:cNvSpPr>
          <p:nvPr/>
        </p:nvSpPr>
        <p:spPr bwMode="auto">
          <a:xfrm>
            <a:off x="2814638" y="5137150"/>
            <a:ext cx="25400" cy="192088"/>
          </a:xfrm>
          <a:prstGeom prst="line">
            <a:avLst/>
          </a:prstGeom>
          <a:noFill/>
          <a:ln w="12700">
            <a:solidFill>
              <a:srgbClr val="003065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88133" name="Line 37"/>
          <p:cNvSpPr>
            <a:spLocks noChangeShapeType="1"/>
          </p:cNvSpPr>
          <p:nvPr/>
        </p:nvSpPr>
        <p:spPr bwMode="auto">
          <a:xfrm flipV="1">
            <a:off x="3586163" y="5654675"/>
            <a:ext cx="23812" cy="217488"/>
          </a:xfrm>
          <a:prstGeom prst="line">
            <a:avLst/>
          </a:prstGeom>
          <a:noFill/>
          <a:ln w="12700">
            <a:solidFill>
              <a:srgbClr val="003065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88134" name="Rectangle 38"/>
          <p:cNvSpPr>
            <a:spLocks noChangeArrowheads="1"/>
          </p:cNvSpPr>
          <p:nvPr/>
        </p:nvSpPr>
        <p:spPr bwMode="auto">
          <a:xfrm>
            <a:off x="4602163" y="5322888"/>
            <a:ext cx="366712" cy="409575"/>
          </a:xfrm>
          <a:prstGeom prst="rect">
            <a:avLst/>
          </a:prstGeom>
          <a:solidFill>
            <a:srgbClr val="93AEFB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E</a:t>
            </a:r>
          </a:p>
        </p:txBody>
      </p:sp>
      <p:sp>
        <p:nvSpPr>
          <p:cNvPr id="388135" name="Rectangle 39"/>
          <p:cNvSpPr>
            <a:spLocks noChangeArrowheads="1"/>
          </p:cNvSpPr>
          <p:nvPr/>
        </p:nvSpPr>
        <p:spPr bwMode="auto">
          <a:xfrm>
            <a:off x="6604000" y="5322888"/>
            <a:ext cx="366713" cy="409575"/>
          </a:xfrm>
          <a:prstGeom prst="rect">
            <a:avLst/>
          </a:prstGeom>
          <a:solidFill>
            <a:srgbClr val="93AEFB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E</a:t>
            </a:r>
          </a:p>
        </p:txBody>
      </p:sp>
      <p:sp>
        <p:nvSpPr>
          <p:cNvPr id="388136" name="Rectangle 40"/>
          <p:cNvSpPr>
            <a:spLocks noChangeArrowheads="1"/>
          </p:cNvSpPr>
          <p:nvPr/>
        </p:nvSpPr>
        <p:spPr bwMode="auto">
          <a:xfrm>
            <a:off x="8612188" y="5322888"/>
            <a:ext cx="366712" cy="409575"/>
          </a:xfrm>
          <a:prstGeom prst="rect">
            <a:avLst/>
          </a:prstGeom>
          <a:solidFill>
            <a:srgbClr val="93AEFB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E</a:t>
            </a:r>
          </a:p>
        </p:txBody>
      </p:sp>
      <p:sp>
        <p:nvSpPr>
          <p:cNvPr id="388137" name="Rectangle 41"/>
          <p:cNvSpPr>
            <a:spLocks noChangeArrowheads="1"/>
          </p:cNvSpPr>
          <p:nvPr/>
        </p:nvSpPr>
        <p:spPr bwMode="auto">
          <a:xfrm>
            <a:off x="3487738" y="5321300"/>
            <a:ext cx="366712" cy="409575"/>
          </a:xfrm>
          <a:prstGeom prst="rect">
            <a:avLst/>
          </a:prstGeom>
          <a:solidFill>
            <a:srgbClr val="E2C442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E</a:t>
            </a:r>
          </a:p>
        </p:txBody>
      </p:sp>
      <p:sp>
        <p:nvSpPr>
          <p:cNvPr id="388138" name="Rectangle 42"/>
          <p:cNvSpPr>
            <a:spLocks noChangeArrowheads="1"/>
          </p:cNvSpPr>
          <p:nvPr/>
        </p:nvSpPr>
        <p:spPr bwMode="auto">
          <a:xfrm>
            <a:off x="5487988" y="5321300"/>
            <a:ext cx="366712" cy="409575"/>
          </a:xfrm>
          <a:prstGeom prst="rect">
            <a:avLst/>
          </a:prstGeom>
          <a:solidFill>
            <a:srgbClr val="E2C442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E</a:t>
            </a:r>
          </a:p>
        </p:txBody>
      </p:sp>
      <p:sp>
        <p:nvSpPr>
          <p:cNvPr id="388139" name="Rectangle 43"/>
          <p:cNvSpPr>
            <a:spLocks noChangeArrowheads="1"/>
          </p:cNvSpPr>
          <p:nvPr/>
        </p:nvSpPr>
        <p:spPr bwMode="auto">
          <a:xfrm>
            <a:off x="7489825" y="5321300"/>
            <a:ext cx="366713" cy="409575"/>
          </a:xfrm>
          <a:prstGeom prst="rect">
            <a:avLst/>
          </a:prstGeom>
          <a:solidFill>
            <a:srgbClr val="E2C442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8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103" grpId="0" animBg="1"/>
      <p:bldP spid="388104" grpId="0" animBg="1"/>
      <p:bldP spid="388105" grpId="0" animBg="1"/>
      <p:bldP spid="388106" grpId="0" animBg="1"/>
      <p:bldP spid="388107" grpId="0" animBg="1"/>
      <p:bldP spid="388108" grpId="0" animBg="1"/>
      <p:bldP spid="388109" grpId="0" animBg="1"/>
      <p:bldP spid="388110" grpId="0" animBg="1"/>
      <p:bldP spid="388112" grpId="0" animBg="1"/>
      <p:bldP spid="388113" grpId="0" animBg="1"/>
      <p:bldP spid="388114" grpId="0" animBg="1"/>
      <p:bldP spid="388115" grpId="0" animBg="1"/>
      <p:bldP spid="388116" grpId="0" animBg="1"/>
      <p:bldP spid="388123" grpId="0" animBg="1"/>
      <p:bldP spid="388124" grpId="0" animBg="1"/>
      <p:bldP spid="388125" grpId="0" animBg="1"/>
      <p:bldP spid="388127" grpId="0" animBg="1"/>
      <p:bldP spid="388128" grpId="0" animBg="1"/>
      <p:bldP spid="388129" grpId="0" animBg="1"/>
      <p:bldP spid="388130" grpId="0" animBg="1"/>
      <p:bldP spid="388131" grpId="0" animBg="1"/>
      <p:bldP spid="388132" grpId="0" animBg="1"/>
      <p:bldP spid="388133" grpId="0" animBg="1"/>
      <p:bldP spid="3881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2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22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FB9B9-2FF4-4CF9-87F4-C2D607F53DAC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Timeout-MAC (T-MAC)</a:t>
            </a:r>
          </a:p>
        </p:txBody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4348162" cy="5202238"/>
          </a:xfrm>
        </p:spPr>
        <p:txBody>
          <a:bodyPr/>
          <a:lstStyle/>
          <a:p>
            <a:r>
              <a:rPr lang="en-US" altLang="ko-KR" sz="2000">
                <a:ea typeface="굴림" charset="-127"/>
              </a:rPr>
              <a:t>In S-MAC, active period is of constant length</a:t>
            </a:r>
          </a:p>
          <a:p>
            <a:r>
              <a:rPr lang="en-US" altLang="ko-KR" sz="2000">
                <a:ea typeface="굴림" charset="-127"/>
              </a:rPr>
              <a:t>What if no traffic actually happens? </a:t>
            </a:r>
          </a:p>
          <a:p>
            <a:pPr lvl="1"/>
            <a:r>
              <a:rPr lang="en-US" altLang="ko-KR" sz="1800">
                <a:ea typeface="굴림" charset="-127"/>
              </a:rPr>
              <a:t>Nodes stay awake needlessly long</a:t>
            </a:r>
          </a:p>
          <a:p>
            <a:r>
              <a:rPr lang="en-US" altLang="ko-KR" sz="2000">
                <a:ea typeface="굴림" charset="-127"/>
              </a:rPr>
              <a:t>Idea: Prematurely go back to sleep mode when no traffic has happened for a certain time (=timeout) </a:t>
            </a:r>
            <a:r>
              <a:rPr lang="en-US" altLang="ko-KR" sz="2000">
                <a:latin typeface="cmsy10" pitchFamily="34" charset="0"/>
                <a:ea typeface="굴림" charset="-127"/>
              </a:rPr>
              <a:t>!</a:t>
            </a:r>
            <a:r>
              <a:rPr lang="en-US" altLang="ko-KR" sz="2000">
                <a:ea typeface="굴림" charset="-127"/>
              </a:rPr>
              <a:t> T-MAC</a:t>
            </a:r>
          </a:p>
          <a:p>
            <a:pPr lvl="1"/>
            <a:r>
              <a:rPr lang="en-US" altLang="ko-KR" sz="1800">
                <a:ea typeface="굴림" charset="-127"/>
              </a:rPr>
              <a:t>Adaptive duty cycle!</a:t>
            </a:r>
          </a:p>
          <a:p>
            <a:r>
              <a:rPr lang="en-US" altLang="ko-KR" sz="2000">
                <a:ea typeface="굴림" charset="-127"/>
              </a:rPr>
              <a:t>One ensuing problem: Early sleeping</a:t>
            </a:r>
          </a:p>
          <a:p>
            <a:pPr lvl="1"/>
            <a:r>
              <a:rPr lang="en-US" altLang="ko-KR" sz="1800">
                <a:ea typeface="굴림" charset="-127"/>
              </a:rPr>
              <a:t>C wants to send to D, but is hindered by transmission A</a:t>
            </a:r>
            <a:r>
              <a:rPr lang="en-US" altLang="ko-KR" sz="1800">
                <a:latin typeface="cmsy10" pitchFamily="34" charset="0"/>
                <a:ea typeface="굴림" charset="-127"/>
              </a:rPr>
              <a:t>!</a:t>
            </a:r>
            <a:r>
              <a:rPr lang="en-US" altLang="ko-KR" sz="1800">
                <a:ea typeface="굴림" charset="-127"/>
              </a:rPr>
              <a:t> B</a:t>
            </a:r>
          </a:p>
          <a:p>
            <a:pPr lvl="1"/>
            <a:r>
              <a:rPr lang="en-US" altLang="ko-KR" sz="1800">
                <a:ea typeface="굴림" charset="-127"/>
              </a:rPr>
              <a:t>Two solutions exist – homework!</a:t>
            </a:r>
          </a:p>
          <a:p>
            <a:endParaRPr lang="en-US" altLang="ko-KR" sz="2000">
              <a:ea typeface="굴림" charset="-127"/>
            </a:endParaRPr>
          </a:p>
        </p:txBody>
      </p:sp>
      <p:grpSp>
        <p:nvGrpSpPr>
          <p:cNvPr id="390303" name="Group 159"/>
          <p:cNvGrpSpPr>
            <a:grpSpLocks/>
          </p:cNvGrpSpPr>
          <p:nvPr/>
        </p:nvGrpSpPr>
        <p:grpSpPr bwMode="auto">
          <a:xfrm>
            <a:off x="4818063" y="952500"/>
            <a:ext cx="595312" cy="619125"/>
            <a:chOff x="3035" y="643"/>
            <a:chExt cx="375" cy="390"/>
          </a:xfrm>
        </p:grpSpPr>
        <p:grpSp>
          <p:nvGrpSpPr>
            <p:cNvPr id="390184" name="Group 40"/>
            <p:cNvGrpSpPr>
              <a:grpSpLocks/>
            </p:cNvGrpSpPr>
            <p:nvPr/>
          </p:nvGrpSpPr>
          <p:grpSpPr bwMode="auto">
            <a:xfrm>
              <a:off x="3035" y="643"/>
              <a:ext cx="375" cy="180"/>
              <a:chOff x="1897" y="3428"/>
              <a:chExt cx="375" cy="180"/>
            </a:xfrm>
          </p:grpSpPr>
          <p:grpSp>
            <p:nvGrpSpPr>
              <p:cNvPr id="390148" name="Group 4"/>
              <p:cNvGrpSpPr>
                <a:grpSpLocks/>
              </p:cNvGrpSpPr>
              <p:nvPr/>
            </p:nvGrpSpPr>
            <p:grpSpPr bwMode="auto">
              <a:xfrm>
                <a:off x="1897" y="3428"/>
                <a:ext cx="124" cy="79"/>
                <a:chOff x="2463" y="2256"/>
                <a:chExt cx="348" cy="176"/>
              </a:xfrm>
            </p:grpSpPr>
            <p:sp>
              <p:nvSpPr>
                <p:cNvPr id="390149" name="Freeform 5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0" name="Freeform 6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1" name="Freeform 7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2" name="Freeform 8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3" name="Freeform 9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4" name="Freeform 10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5" name="Freeform 11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6" name="Freeform 12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7" name="Freeform 13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8" name="Line 14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59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60" name="Oval 16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90161" name="AutoShape 17"/>
              <p:cNvSpPr>
                <a:spLocks noChangeArrowheads="1"/>
              </p:cNvSpPr>
              <p:nvPr/>
            </p:nvSpPr>
            <p:spPr bwMode="auto">
              <a:xfrm>
                <a:off x="2024" y="3470"/>
                <a:ext cx="248" cy="138"/>
              </a:xfrm>
              <a:prstGeom prst="roundRect">
                <a:avLst>
                  <a:gd name="adj" fmla="val 10417"/>
                </a:avLst>
              </a:prstGeom>
              <a:solidFill>
                <a:srgbClr val="D7E5D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0162" name="AutoShape 18"/>
              <p:cNvSpPr>
                <a:spLocks noChangeArrowheads="1"/>
              </p:cNvSpPr>
              <p:nvPr/>
            </p:nvSpPr>
            <p:spPr bwMode="auto">
              <a:xfrm>
                <a:off x="2053" y="3501"/>
                <a:ext cx="43" cy="74"/>
              </a:xfrm>
              <a:prstGeom prst="roundRect">
                <a:avLst>
                  <a:gd name="adj" fmla="val 34546"/>
                </a:avLst>
              </a:prstGeom>
              <a:solidFill>
                <a:schemeClr val="bg2"/>
              </a:solidFill>
              <a:ln w="9525">
                <a:round/>
                <a:headEnd/>
                <a:tailEnd/>
              </a:ln>
              <a:effectLst/>
              <a:scene3d>
                <a:camera prst="legacyObliqueTop">
                  <a:rot lat="20099999" lon="1500000" rev="0"/>
                </a:camera>
                <a:lightRig rig="legacyHarsh3" dir="r"/>
              </a:scene3d>
              <a:sp3d extrusionH="23800"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90163" name="Rectangle 19"/>
              <p:cNvSpPr>
                <a:spLocks noChangeArrowheads="1"/>
              </p:cNvSpPr>
              <p:nvPr/>
            </p:nvSpPr>
            <p:spPr bwMode="auto">
              <a:xfrm>
                <a:off x="2152" y="3499"/>
                <a:ext cx="91" cy="86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Harsh3" dir="r"/>
              </a:scene3d>
              <a:sp3d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90164" name="Freeform 20"/>
              <p:cNvSpPr>
                <a:spLocks/>
              </p:cNvSpPr>
              <p:nvPr/>
            </p:nvSpPr>
            <p:spPr bwMode="auto">
              <a:xfrm>
                <a:off x="2238" y="3521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65" name="Freeform 21"/>
              <p:cNvSpPr>
                <a:spLocks/>
              </p:cNvSpPr>
              <p:nvPr/>
            </p:nvSpPr>
            <p:spPr bwMode="auto">
              <a:xfrm>
                <a:off x="2238" y="3537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66" name="Freeform 22"/>
              <p:cNvSpPr>
                <a:spLocks/>
              </p:cNvSpPr>
              <p:nvPr/>
            </p:nvSpPr>
            <p:spPr bwMode="auto">
              <a:xfrm>
                <a:off x="2089" y="3513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67" name="Freeform 23"/>
              <p:cNvSpPr>
                <a:spLocks/>
              </p:cNvSpPr>
              <p:nvPr/>
            </p:nvSpPr>
            <p:spPr bwMode="auto">
              <a:xfrm>
                <a:off x="2089" y="3528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68" name="Freeform 24"/>
              <p:cNvSpPr>
                <a:spLocks/>
              </p:cNvSpPr>
              <p:nvPr/>
            </p:nvSpPr>
            <p:spPr bwMode="auto">
              <a:xfrm>
                <a:off x="2089" y="3544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69" name="Freeform 25"/>
              <p:cNvSpPr>
                <a:spLocks/>
              </p:cNvSpPr>
              <p:nvPr/>
            </p:nvSpPr>
            <p:spPr bwMode="auto">
              <a:xfrm>
                <a:off x="2089" y="3560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70" name="Freeform 26"/>
              <p:cNvSpPr>
                <a:spLocks/>
              </p:cNvSpPr>
              <p:nvPr/>
            </p:nvSpPr>
            <p:spPr bwMode="auto">
              <a:xfrm flipH="1">
                <a:off x="2043" y="3514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71" name="Freeform 27"/>
              <p:cNvSpPr>
                <a:spLocks/>
              </p:cNvSpPr>
              <p:nvPr/>
            </p:nvSpPr>
            <p:spPr bwMode="auto">
              <a:xfrm flipH="1">
                <a:off x="2043" y="3529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72" name="Freeform 28"/>
              <p:cNvSpPr>
                <a:spLocks/>
              </p:cNvSpPr>
              <p:nvPr/>
            </p:nvSpPr>
            <p:spPr bwMode="auto">
              <a:xfrm flipH="1">
                <a:off x="2142" y="3513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73" name="Freeform 29"/>
              <p:cNvSpPr>
                <a:spLocks/>
              </p:cNvSpPr>
              <p:nvPr/>
            </p:nvSpPr>
            <p:spPr bwMode="auto">
              <a:xfrm flipH="1">
                <a:off x="2142" y="3528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74" name="Freeform 30"/>
              <p:cNvSpPr>
                <a:spLocks/>
              </p:cNvSpPr>
              <p:nvPr/>
            </p:nvSpPr>
            <p:spPr bwMode="auto">
              <a:xfrm flipH="1">
                <a:off x="2142" y="3544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175" name="Freeform 31"/>
              <p:cNvSpPr>
                <a:spLocks/>
              </p:cNvSpPr>
              <p:nvPr/>
            </p:nvSpPr>
            <p:spPr bwMode="auto">
              <a:xfrm flipH="1">
                <a:off x="2142" y="3560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cxnSp>
            <p:nvCxnSpPr>
              <p:cNvPr id="390176" name="AutoShape 32"/>
              <p:cNvCxnSpPr>
                <a:cxnSpLocks noChangeShapeType="1"/>
                <a:stCxn id="390170" idx="3"/>
                <a:endCxn id="390157" idx="2"/>
              </p:cNvCxnSpPr>
              <p:nvPr/>
            </p:nvCxnSpPr>
            <p:spPr bwMode="auto">
              <a:xfrm rot="10800000">
                <a:off x="2021" y="3507"/>
                <a:ext cx="23" cy="15"/>
              </a:xfrm>
              <a:prstGeom prst="bentConnector3">
                <a:avLst>
                  <a:gd name="adj1" fmla="val 52176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177" name="AutoShape 33"/>
              <p:cNvCxnSpPr>
                <a:cxnSpLocks noChangeShapeType="1"/>
                <a:stCxn id="390171" idx="3"/>
                <a:endCxn id="390157" idx="2"/>
              </p:cNvCxnSpPr>
              <p:nvPr/>
            </p:nvCxnSpPr>
            <p:spPr bwMode="auto">
              <a:xfrm rot="10800000">
                <a:off x="2021" y="3507"/>
                <a:ext cx="23" cy="30"/>
              </a:xfrm>
              <a:prstGeom prst="bentConnector3">
                <a:avLst>
                  <a:gd name="adj1" fmla="val 52176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178" name="AutoShape 34"/>
              <p:cNvCxnSpPr>
                <a:cxnSpLocks noChangeShapeType="1"/>
                <a:stCxn id="390166" idx="3"/>
                <a:endCxn id="390172" idx="3"/>
              </p:cNvCxnSpPr>
              <p:nvPr/>
            </p:nvCxnSpPr>
            <p:spPr bwMode="auto">
              <a:xfrm>
                <a:off x="2107" y="3521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179" name="AutoShape 35"/>
              <p:cNvCxnSpPr>
                <a:cxnSpLocks noChangeShapeType="1"/>
                <a:stCxn id="390167" idx="3"/>
                <a:endCxn id="390173" idx="3"/>
              </p:cNvCxnSpPr>
              <p:nvPr/>
            </p:nvCxnSpPr>
            <p:spPr bwMode="auto">
              <a:xfrm>
                <a:off x="2107" y="3536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180" name="AutoShape 36"/>
              <p:cNvCxnSpPr>
                <a:cxnSpLocks noChangeShapeType="1"/>
                <a:stCxn id="390168" idx="3"/>
                <a:endCxn id="390174" idx="3"/>
              </p:cNvCxnSpPr>
              <p:nvPr/>
            </p:nvCxnSpPr>
            <p:spPr bwMode="auto">
              <a:xfrm>
                <a:off x="2107" y="3552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181" name="AutoShape 37"/>
              <p:cNvCxnSpPr>
                <a:cxnSpLocks noChangeShapeType="1"/>
                <a:stCxn id="390169" idx="3"/>
                <a:endCxn id="390175" idx="3"/>
              </p:cNvCxnSpPr>
              <p:nvPr/>
            </p:nvCxnSpPr>
            <p:spPr bwMode="auto">
              <a:xfrm>
                <a:off x="2107" y="3568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182" name="AutoShape 38"/>
              <p:cNvCxnSpPr>
                <a:cxnSpLocks noChangeShapeType="1"/>
                <a:stCxn id="390164" idx="3"/>
              </p:cNvCxnSpPr>
              <p:nvPr/>
            </p:nvCxnSpPr>
            <p:spPr bwMode="auto">
              <a:xfrm>
                <a:off x="2257" y="3529"/>
                <a:ext cx="9" cy="31"/>
              </a:xfrm>
              <a:prstGeom prst="bentConnector2">
                <a:avLst/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183" name="AutoShape 39"/>
              <p:cNvCxnSpPr>
                <a:cxnSpLocks noChangeShapeType="1"/>
                <a:stCxn id="390165" idx="3"/>
              </p:cNvCxnSpPr>
              <p:nvPr/>
            </p:nvCxnSpPr>
            <p:spPr bwMode="auto">
              <a:xfrm>
                <a:off x="2257" y="3545"/>
                <a:ext cx="1" cy="27"/>
              </a:xfrm>
              <a:prstGeom prst="bentConnector4">
                <a:avLst>
                  <a:gd name="adj1" fmla="val 0"/>
                  <a:gd name="adj2" fmla="val 100000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90185" name="Text Box 41"/>
            <p:cNvSpPr txBox="1">
              <a:spLocks noChangeArrowheads="1"/>
            </p:cNvSpPr>
            <p:nvPr/>
          </p:nvSpPr>
          <p:spPr bwMode="auto">
            <a:xfrm>
              <a:off x="3187" y="783"/>
              <a:ext cx="22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A</a:t>
              </a:r>
            </a:p>
          </p:txBody>
        </p:sp>
      </p:grpSp>
      <p:grpSp>
        <p:nvGrpSpPr>
          <p:cNvPr id="390302" name="Group 158"/>
          <p:cNvGrpSpPr>
            <a:grpSpLocks/>
          </p:cNvGrpSpPr>
          <p:nvPr/>
        </p:nvGrpSpPr>
        <p:grpSpPr bwMode="auto">
          <a:xfrm>
            <a:off x="5911850" y="952500"/>
            <a:ext cx="595313" cy="619125"/>
            <a:chOff x="3779" y="589"/>
            <a:chExt cx="375" cy="390"/>
          </a:xfrm>
        </p:grpSpPr>
        <p:grpSp>
          <p:nvGrpSpPr>
            <p:cNvPr id="390186" name="Group 42"/>
            <p:cNvGrpSpPr>
              <a:grpSpLocks/>
            </p:cNvGrpSpPr>
            <p:nvPr/>
          </p:nvGrpSpPr>
          <p:grpSpPr bwMode="auto">
            <a:xfrm>
              <a:off x="3779" y="589"/>
              <a:ext cx="375" cy="180"/>
              <a:chOff x="1897" y="3428"/>
              <a:chExt cx="375" cy="180"/>
            </a:xfrm>
          </p:grpSpPr>
          <p:grpSp>
            <p:nvGrpSpPr>
              <p:cNvPr id="390187" name="Group 43"/>
              <p:cNvGrpSpPr>
                <a:grpSpLocks/>
              </p:cNvGrpSpPr>
              <p:nvPr/>
            </p:nvGrpSpPr>
            <p:grpSpPr bwMode="auto">
              <a:xfrm>
                <a:off x="1897" y="3428"/>
                <a:ext cx="124" cy="79"/>
                <a:chOff x="2463" y="2256"/>
                <a:chExt cx="348" cy="176"/>
              </a:xfrm>
            </p:grpSpPr>
            <p:sp>
              <p:nvSpPr>
                <p:cNvPr id="390188" name="Freeform 44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89" name="Freeform 45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0" name="Freeform 46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1" name="Freeform 47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2" name="Freeform 48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3" name="Freeform 49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4" name="Freeform 50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5" name="Freeform 51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6" name="Freeform 52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7" name="Line 53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8" name="Line 54"/>
                <p:cNvSpPr>
                  <a:spLocks noChangeShapeType="1"/>
                </p:cNvSpPr>
                <p:nvPr/>
              </p:nvSpPr>
              <p:spPr bwMode="auto">
                <a:xfrm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199" name="Oval 55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90200" name="AutoShape 56"/>
              <p:cNvSpPr>
                <a:spLocks noChangeArrowheads="1"/>
              </p:cNvSpPr>
              <p:nvPr/>
            </p:nvSpPr>
            <p:spPr bwMode="auto">
              <a:xfrm>
                <a:off x="2024" y="3470"/>
                <a:ext cx="248" cy="138"/>
              </a:xfrm>
              <a:prstGeom prst="roundRect">
                <a:avLst>
                  <a:gd name="adj" fmla="val 10417"/>
                </a:avLst>
              </a:prstGeom>
              <a:solidFill>
                <a:srgbClr val="D7E5D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0201" name="AutoShape 57"/>
              <p:cNvSpPr>
                <a:spLocks noChangeArrowheads="1"/>
              </p:cNvSpPr>
              <p:nvPr/>
            </p:nvSpPr>
            <p:spPr bwMode="auto">
              <a:xfrm>
                <a:off x="2053" y="3501"/>
                <a:ext cx="43" cy="74"/>
              </a:xfrm>
              <a:prstGeom prst="roundRect">
                <a:avLst>
                  <a:gd name="adj" fmla="val 34546"/>
                </a:avLst>
              </a:prstGeom>
              <a:solidFill>
                <a:schemeClr val="bg2"/>
              </a:solidFill>
              <a:ln w="9525">
                <a:round/>
                <a:headEnd/>
                <a:tailEnd/>
              </a:ln>
              <a:effectLst/>
              <a:scene3d>
                <a:camera prst="legacyObliqueTop">
                  <a:rot lat="20099999" lon="1500000" rev="0"/>
                </a:camera>
                <a:lightRig rig="legacyHarsh3" dir="r"/>
              </a:scene3d>
              <a:sp3d extrusionH="23800"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90202" name="Rectangle 58"/>
              <p:cNvSpPr>
                <a:spLocks noChangeArrowheads="1"/>
              </p:cNvSpPr>
              <p:nvPr/>
            </p:nvSpPr>
            <p:spPr bwMode="auto">
              <a:xfrm>
                <a:off x="2152" y="3499"/>
                <a:ext cx="91" cy="86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Harsh3" dir="r"/>
              </a:scene3d>
              <a:sp3d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90203" name="Freeform 59"/>
              <p:cNvSpPr>
                <a:spLocks/>
              </p:cNvSpPr>
              <p:nvPr/>
            </p:nvSpPr>
            <p:spPr bwMode="auto">
              <a:xfrm>
                <a:off x="2238" y="3521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04" name="Freeform 60"/>
              <p:cNvSpPr>
                <a:spLocks/>
              </p:cNvSpPr>
              <p:nvPr/>
            </p:nvSpPr>
            <p:spPr bwMode="auto">
              <a:xfrm>
                <a:off x="2238" y="3537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05" name="Freeform 61"/>
              <p:cNvSpPr>
                <a:spLocks/>
              </p:cNvSpPr>
              <p:nvPr/>
            </p:nvSpPr>
            <p:spPr bwMode="auto">
              <a:xfrm>
                <a:off x="2089" y="3513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06" name="Freeform 62"/>
              <p:cNvSpPr>
                <a:spLocks/>
              </p:cNvSpPr>
              <p:nvPr/>
            </p:nvSpPr>
            <p:spPr bwMode="auto">
              <a:xfrm>
                <a:off x="2089" y="3528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07" name="Freeform 63"/>
              <p:cNvSpPr>
                <a:spLocks/>
              </p:cNvSpPr>
              <p:nvPr/>
            </p:nvSpPr>
            <p:spPr bwMode="auto">
              <a:xfrm>
                <a:off x="2089" y="3544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08" name="Freeform 64"/>
              <p:cNvSpPr>
                <a:spLocks/>
              </p:cNvSpPr>
              <p:nvPr/>
            </p:nvSpPr>
            <p:spPr bwMode="auto">
              <a:xfrm>
                <a:off x="2089" y="3560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09" name="Freeform 65"/>
              <p:cNvSpPr>
                <a:spLocks/>
              </p:cNvSpPr>
              <p:nvPr/>
            </p:nvSpPr>
            <p:spPr bwMode="auto">
              <a:xfrm flipH="1">
                <a:off x="2043" y="3514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10" name="Freeform 66"/>
              <p:cNvSpPr>
                <a:spLocks/>
              </p:cNvSpPr>
              <p:nvPr/>
            </p:nvSpPr>
            <p:spPr bwMode="auto">
              <a:xfrm flipH="1">
                <a:off x="2043" y="3529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11" name="Freeform 67"/>
              <p:cNvSpPr>
                <a:spLocks/>
              </p:cNvSpPr>
              <p:nvPr/>
            </p:nvSpPr>
            <p:spPr bwMode="auto">
              <a:xfrm flipH="1">
                <a:off x="2142" y="3513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12" name="Freeform 68"/>
              <p:cNvSpPr>
                <a:spLocks/>
              </p:cNvSpPr>
              <p:nvPr/>
            </p:nvSpPr>
            <p:spPr bwMode="auto">
              <a:xfrm flipH="1">
                <a:off x="2142" y="3528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13" name="Freeform 69"/>
              <p:cNvSpPr>
                <a:spLocks/>
              </p:cNvSpPr>
              <p:nvPr/>
            </p:nvSpPr>
            <p:spPr bwMode="auto">
              <a:xfrm flipH="1">
                <a:off x="2142" y="3544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14" name="Freeform 70"/>
              <p:cNvSpPr>
                <a:spLocks/>
              </p:cNvSpPr>
              <p:nvPr/>
            </p:nvSpPr>
            <p:spPr bwMode="auto">
              <a:xfrm flipH="1">
                <a:off x="2142" y="3560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cxnSp>
            <p:nvCxnSpPr>
              <p:cNvPr id="390215" name="AutoShape 71"/>
              <p:cNvCxnSpPr>
                <a:cxnSpLocks noChangeShapeType="1"/>
                <a:stCxn id="390209" idx="3"/>
                <a:endCxn id="390196" idx="2"/>
              </p:cNvCxnSpPr>
              <p:nvPr/>
            </p:nvCxnSpPr>
            <p:spPr bwMode="auto">
              <a:xfrm rot="10800000">
                <a:off x="2021" y="3507"/>
                <a:ext cx="23" cy="15"/>
              </a:xfrm>
              <a:prstGeom prst="bentConnector3">
                <a:avLst>
                  <a:gd name="adj1" fmla="val 52176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16" name="AutoShape 72"/>
              <p:cNvCxnSpPr>
                <a:cxnSpLocks noChangeShapeType="1"/>
                <a:stCxn id="390210" idx="3"/>
                <a:endCxn id="390196" idx="2"/>
              </p:cNvCxnSpPr>
              <p:nvPr/>
            </p:nvCxnSpPr>
            <p:spPr bwMode="auto">
              <a:xfrm rot="10800000">
                <a:off x="2021" y="3507"/>
                <a:ext cx="23" cy="30"/>
              </a:xfrm>
              <a:prstGeom prst="bentConnector3">
                <a:avLst>
                  <a:gd name="adj1" fmla="val 52176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17" name="AutoShape 73"/>
              <p:cNvCxnSpPr>
                <a:cxnSpLocks noChangeShapeType="1"/>
                <a:stCxn id="390205" idx="3"/>
                <a:endCxn id="390211" idx="3"/>
              </p:cNvCxnSpPr>
              <p:nvPr/>
            </p:nvCxnSpPr>
            <p:spPr bwMode="auto">
              <a:xfrm>
                <a:off x="2107" y="3521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18" name="AutoShape 74"/>
              <p:cNvCxnSpPr>
                <a:cxnSpLocks noChangeShapeType="1"/>
                <a:stCxn id="390206" idx="3"/>
                <a:endCxn id="390212" idx="3"/>
              </p:cNvCxnSpPr>
              <p:nvPr/>
            </p:nvCxnSpPr>
            <p:spPr bwMode="auto">
              <a:xfrm>
                <a:off x="2107" y="3536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19" name="AutoShape 75"/>
              <p:cNvCxnSpPr>
                <a:cxnSpLocks noChangeShapeType="1"/>
                <a:stCxn id="390207" idx="3"/>
                <a:endCxn id="390213" idx="3"/>
              </p:cNvCxnSpPr>
              <p:nvPr/>
            </p:nvCxnSpPr>
            <p:spPr bwMode="auto">
              <a:xfrm>
                <a:off x="2107" y="3552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20" name="AutoShape 76"/>
              <p:cNvCxnSpPr>
                <a:cxnSpLocks noChangeShapeType="1"/>
                <a:stCxn id="390208" idx="3"/>
                <a:endCxn id="390214" idx="3"/>
              </p:cNvCxnSpPr>
              <p:nvPr/>
            </p:nvCxnSpPr>
            <p:spPr bwMode="auto">
              <a:xfrm>
                <a:off x="2107" y="3568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21" name="AutoShape 77"/>
              <p:cNvCxnSpPr>
                <a:cxnSpLocks noChangeShapeType="1"/>
                <a:stCxn id="390203" idx="3"/>
              </p:cNvCxnSpPr>
              <p:nvPr/>
            </p:nvCxnSpPr>
            <p:spPr bwMode="auto">
              <a:xfrm>
                <a:off x="2257" y="3529"/>
                <a:ext cx="9" cy="31"/>
              </a:xfrm>
              <a:prstGeom prst="bentConnector2">
                <a:avLst/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22" name="AutoShape 78"/>
              <p:cNvCxnSpPr>
                <a:cxnSpLocks noChangeShapeType="1"/>
                <a:stCxn id="390204" idx="3"/>
              </p:cNvCxnSpPr>
              <p:nvPr/>
            </p:nvCxnSpPr>
            <p:spPr bwMode="auto">
              <a:xfrm>
                <a:off x="2257" y="3545"/>
                <a:ext cx="1" cy="27"/>
              </a:xfrm>
              <a:prstGeom prst="bentConnector4">
                <a:avLst>
                  <a:gd name="adj1" fmla="val 0"/>
                  <a:gd name="adj2" fmla="val 100000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90223" name="Text Box 79"/>
            <p:cNvSpPr txBox="1">
              <a:spLocks noChangeArrowheads="1"/>
            </p:cNvSpPr>
            <p:nvPr/>
          </p:nvSpPr>
          <p:spPr bwMode="auto">
            <a:xfrm>
              <a:off x="3931" y="729"/>
              <a:ext cx="22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B</a:t>
              </a:r>
            </a:p>
          </p:txBody>
        </p:sp>
      </p:grpSp>
      <p:grpSp>
        <p:nvGrpSpPr>
          <p:cNvPr id="390301" name="Group 157"/>
          <p:cNvGrpSpPr>
            <a:grpSpLocks/>
          </p:cNvGrpSpPr>
          <p:nvPr/>
        </p:nvGrpSpPr>
        <p:grpSpPr bwMode="auto">
          <a:xfrm>
            <a:off x="7007225" y="952500"/>
            <a:ext cx="601663" cy="619125"/>
            <a:chOff x="4494" y="577"/>
            <a:chExt cx="379" cy="390"/>
          </a:xfrm>
        </p:grpSpPr>
        <p:grpSp>
          <p:nvGrpSpPr>
            <p:cNvPr id="390224" name="Group 80"/>
            <p:cNvGrpSpPr>
              <a:grpSpLocks/>
            </p:cNvGrpSpPr>
            <p:nvPr/>
          </p:nvGrpSpPr>
          <p:grpSpPr bwMode="auto">
            <a:xfrm>
              <a:off x="4494" y="577"/>
              <a:ext cx="375" cy="180"/>
              <a:chOff x="1897" y="3428"/>
              <a:chExt cx="375" cy="180"/>
            </a:xfrm>
          </p:grpSpPr>
          <p:grpSp>
            <p:nvGrpSpPr>
              <p:cNvPr id="390225" name="Group 81"/>
              <p:cNvGrpSpPr>
                <a:grpSpLocks/>
              </p:cNvGrpSpPr>
              <p:nvPr/>
            </p:nvGrpSpPr>
            <p:grpSpPr bwMode="auto">
              <a:xfrm>
                <a:off x="1897" y="3428"/>
                <a:ext cx="124" cy="79"/>
                <a:chOff x="2463" y="2256"/>
                <a:chExt cx="348" cy="176"/>
              </a:xfrm>
            </p:grpSpPr>
            <p:sp>
              <p:nvSpPr>
                <p:cNvPr id="390226" name="Freeform 82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27" name="Freeform 83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28" name="Freeform 84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29" name="Freeform 85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30" name="Freeform 86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31" name="Freeform 87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32" name="Freeform 88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33" name="Freeform 89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34" name="Freeform 90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35" name="Line 91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36" name="Line 92"/>
                <p:cNvSpPr>
                  <a:spLocks noChangeShapeType="1"/>
                </p:cNvSpPr>
                <p:nvPr/>
              </p:nvSpPr>
              <p:spPr bwMode="auto">
                <a:xfrm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37" name="Oval 93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90238" name="AutoShape 94"/>
              <p:cNvSpPr>
                <a:spLocks noChangeArrowheads="1"/>
              </p:cNvSpPr>
              <p:nvPr/>
            </p:nvSpPr>
            <p:spPr bwMode="auto">
              <a:xfrm>
                <a:off x="2024" y="3470"/>
                <a:ext cx="248" cy="138"/>
              </a:xfrm>
              <a:prstGeom prst="roundRect">
                <a:avLst>
                  <a:gd name="adj" fmla="val 10417"/>
                </a:avLst>
              </a:prstGeom>
              <a:solidFill>
                <a:srgbClr val="D7E5D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0239" name="AutoShape 95"/>
              <p:cNvSpPr>
                <a:spLocks noChangeArrowheads="1"/>
              </p:cNvSpPr>
              <p:nvPr/>
            </p:nvSpPr>
            <p:spPr bwMode="auto">
              <a:xfrm>
                <a:off x="2053" y="3501"/>
                <a:ext cx="43" cy="74"/>
              </a:xfrm>
              <a:prstGeom prst="roundRect">
                <a:avLst>
                  <a:gd name="adj" fmla="val 34546"/>
                </a:avLst>
              </a:prstGeom>
              <a:solidFill>
                <a:schemeClr val="bg2"/>
              </a:solidFill>
              <a:ln w="9525">
                <a:round/>
                <a:headEnd/>
                <a:tailEnd/>
              </a:ln>
              <a:effectLst/>
              <a:scene3d>
                <a:camera prst="legacyObliqueTop">
                  <a:rot lat="20099999" lon="1500000" rev="0"/>
                </a:camera>
                <a:lightRig rig="legacyHarsh3" dir="r"/>
              </a:scene3d>
              <a:sp3d extrusionH="23800"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90240" name="Rectangle 96"/>
              <p:cNvSpPr>
                <a:spLocks noChangeArrowheads="1"/>
              </p:cNvSpPr>
              <p:nvPr/>
            </p:nvSpPr>
            <p:spPr bwMode="auto">
              <a:xfrm>
                <a:off x="2152" y="3499"/>
                <a:ext cx="91" cy="86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Harsh3" dir="r"/>
              </a:scene3d>
              <a:sp3d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90241" name="Freeform 97"/>
              <p:cNvSpPr>
                <a:spLocks/>
              </p:cNvSpPr>
              <p:nvPr/>
            </p:nvSpPr>
            <p:spPr bwMode="auto">
              <a:xfrm>
                <a:off x="2238" y="3521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42" name="Freeform 98"/>
              <p:cNvSpPr>
                <a:spLocks/>
              </p:cNvSpPr>
              <p:nvPr/>
            </p:nvSpPr>
            <p:spPr bwMode="auto">
              <a:xfrm>
                <a:off x="2238" y="3537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43" name="Freeform 99"/>
              <p:cNvSpPr>
                <a:spLocks/>
              </p:cNvSpPr>
              <p:nvPr/>
            </p:nvSpPr>
            <p:spPr bwMode="auto">
              <a:xfrm>
                <a:off x="2089" y="3513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44" name="Freeform 100"/>
              <p:cNvSpPr>
                <a:spLocks/>
              </p:cNvSpPr>
              <p:nvPr/>
            </p:nvSpPr>
            <p:spPr bwMode="auto">
              <a:xfrm>
                <a:off x="2089" y="3528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45" name="Freeform 101"/>
              <p:cNvSpPr>
                <a:spLocks/>
              </p:cNvSpPr>
              <p:nvPr/>
            </p:nvSpPr>
            <p:spPr bwMode="auto">
              <a:xfrm>
                <a:off x="2089" y="3544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46" name="Freeform 102"/>
              <p:cNvSpPr>
                <a:spLocks/>
              </p:cNvSpPr>
              <p:nvPr/>
            </p:nvSpPr>
            <p:spPr bwMode="auto">
              <a:xfrm>
                <a:off x="2089" y="3560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47" name="Freeform 103"/>
              <p:cNvSpPr>
                <a:spLocks/>
              </p:cNvSpPr>
              <p:nvPr/>
            </p:nvSpPr>
            <p:spPr bwMode="auto">
              <a:xfrm flipH="1">
                <a:off x="2043" y="3514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48" name="Freeform 104"/>
              <p:cNvSpPr>
                <a:spLocks/>
              </p:cNvSpPr>
              <p:nvPr/>
            </p:nvSpPr>
            <p:spPr bwMode="auto">
              <a:xfrm flipH="1">
                <a:off x="2043" y="3529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49" name="Freeform 105"/>
              <p:cNvSpPr>
                <a:spLocks/>
              </p:cNvSpPr>
              <p:nvPr/>
            </p:nvSpPr>
            <p:spPr bwMode="auto">
              <a:xfrm flipH="1">
                <a:off x="2142" y="3513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50" name="Freeform 106"/>
              <p:cNvSpPr>
                <a:spLocks/>
              </p:cNvSpPr>
              <p:nvPr/>
            </p:nvSpPr>
            <p:spPr bwMode="auto">
              <a:xfrm flipH="1">
                <a:off x="2142" y="3528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51" name="Freeform 107"/>
              <p:cNvSpPr>
                <a:spLocks/>
              </p:cNvSpPr>
              <p:nvPr/>
            </p:nvSpPr>
            <p:spPr bwMode="auto">
              <a:xfrm flipH="1">
                <a:off x="2142" y="3544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52" name="Freeform 108"/>
              <p:cNvSpPr>
                <a:spLocks/>
              </p:cNvSpPr>
              <p:nvPr/>
            </p:nvSpPr>
            <p:spPr bwMode="auto">
              <a:xfrm flipH="1">
                <a:off x="2142" y="3560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cxnSp>
            <p:nvCxnSpPr>
              <p:cNvPr id="390253" name="AutoShape 109"/>
              <p:cNvCxnSpPr>
                <a:cxnSpLocks noChangeShapeType="1"/>
                <a:stCxn id="390247" idx="3"/>
                <a:endCxn id="390234" idx="2"/>
              </p:cNvCxnSpPr>
              <p:nvPr/>
            </p:nvCxnSpPr>
            <p:spPr bwMode="auto">
              <a:xfrm rot="10800000">
                <a:off x="2021" y="3507"/>
                <a:ext cx="23" cy="15"/>
              </a:xfrm>
              <a:prstGeom prst="bentConnector3">
                <a:avLst>
                  <a:gd name="adj1" fmla="val 52176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54" name="AutoShape 110"/>
              <p:cNvCxnSpPr>
                <a:cxnSpLocks noChangeShapeType="1"/>
                <a:stCxn id="390248" idx="3"/>
                <a:endCxn id="390234" idx="2"/>
              </p:cNvCxnSpPr>
              <p:nvPr/>
            </p:nvCxnSpPr>
            <p:spPr bwMode="auto">
              <a:xfrm rot="10800000">
                <a:off x="2021" y="3507"/>
                <a:ext cx="23" cy="30"/>
              </a:xfrm>
              <a:prstGeom prst="bentConnector3">
                <a:avLst>
                  <a:gd name="adj1" fmla="val 52176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55" name="AutoShape 111"/>
              <p:cNvCxnSpPr>
                <a:cxnSpLocks noChangeShapeType="1"/>
                <a:stCxn id="390243" idx="3"/>
                <a:endCxn id="390249" idx="3"/>
              </p:cNvCxnSpPr>
              <p:nvPr/>
            </p:nvCxnSpPr>
            <p:spPr bwMode="auto">
              <a:xfrm>
                <a:off x="2107" y="3521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56" name="AutoShape 112"/>
              <p:cNvCxnSpPr>
                <a:cxnSpLocks noChangeShapeType="1"/>
                <a:stCxn id="390244" idx="3"/>
                <a:endCxn id="390250" idx="3"/>
              </p:cNvCxnSpPr>
              <p:nvPr/>
            </p:nvCxnSpPr>
            <p:spPr bwMode="auto">
              <a:xfrm>
                <a:off x="2107" y="3536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57" name="AutoShape 113"/>
              <p:cNvCxnSpPr>
                <a:cxnSpLocks noChangeShapeType="1"/>
                <a:stCxn id="390245" idx="3"/>
                <a:endCxn id="390251" idx="3"/>
              </p:cNvCxnSpPr>
              <p:nvPr/>
            </p:nvCxnSpPr>
            <p:spPr bwMode="auto">
              <a:xfrm>
                <a:off x="2107" y="3552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58" name="AutoShape 114"/>
              <p:cNvCxnSpPr>
                <a:cxnSpLocks noChangeShapeType="1"/>
                <a:stCxn id="390246" idx="3"/>
                <a:endCxn id="390252" idx="3"/>
              </p:cNvCxnSpPr>
              <p:nvPr/>
            </p:nvCxnSpPr>
            <p:spPr bwMode="auto">
              <a:xfrm>
                <a:off x="2107" y="3568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59" name="AutoShape 115"/>
              <p:cNvCxnSpPr>
                <a:cxnSpLocks noChangeShapeType="1"/>
                <a:stCxn id="390241" idx="3"/>
              </p:cNvCxnSpPr>
              <p:nvPr/>
            </p:nvCxnSpPr>
            <p:spPr bwMode="auto">
              <a:xfrm>
                <a:off x="2257" y="3529"/>
                <a:ext cx="9" cy="31"/>
              </a:xfrm>
              <a:prstGeom prst="bentConnector2">
                <a:avLst/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60" name="AutoShape 116"/>
              <p:cNvCxnSpPr>
                <a:cxnSpLocks noChangeShapeType="1"/>
                <a:stCxn id="390242" idx="3"/>
              </p:cNvCxnSpPr>
              <p:nvPr/>
            </p:nvCxnSpPr>
            <p:spPr bwMode="auto">
              <a:xfrm>
                <a:off x="2257" y="3545"/>
                <a:ext cx="1" cy="27"/>
              </a:xfrm>
              <a:prstGeom prst="bentConnector4">
                <a:avLst>
                  <a:gd name="adj1" fmla="val 0"/>
                  <a:gd name="adj2" fmla="val 100000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90261" name="Text Box 117"/>
            <p:cNvSpPr txBox="1">
              <a:spLocks noChangeArrowheads="1"/>
            </p:cNvSpPr>
            <p:nvPr/>
          </p:nvSpPr>
          <p:spPr bwMode="auto">
            <a:xfrm>
              <a:off x="4641" y="717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C</a:t>
              </a:r>
            </a:p>
          </p:txBody>
        </p:sp>
      </p:grpSp>
      <p:grpSp>
        <p:nvGrpSpPr>
          <p:cNvPr id="390300" name="Group 156"/>
          <p:cNvGrpSpPr>
            <a:grpSpLocks/>
          </p:cNvGrpSpPr>
          <p:nvPr/>
        </p:nvGrpSpPr>
        <p:grpSpPr bwMode="auto">
          <a:xfrm>
            <a:off x="8108950" y="952500"/>
            <a:ext cx="601663" cy="619125"/>
            <a:chOff x="5108" y="557"/>
            <a:chExt cx="379" cy="390"/>
          </a:xfrm>
        </p:grpSpPr>
        <p:grpSp>
          <p:nvGrpSpPr>
            <p:cNvPr id="390262" name="Group 118"/>
            <p:cNvGrpSpPr>
              <a:grpSpLocks/>
            </p:cNvGrpSpPr>
            <p:nvPr/>
          </p:nvGrpSpPr>
          <p:grpSpPr bwMode="auto">
            <a:xfrm>
              <a:off x="5108" y="557"/>
              <a:ext cx="375" cy="180"/>
              <a:chOff x="1897" y="3428"/>
              <a:chExt cx="375" cy="180"/>
            </a:xfrm>
          </p:grpSpPr>
          <p:grpSp>
            <p:nvGrpSpPr>
              <p:cNvPr id="390263" name="Group 119"/>
              <p:cNvGrpSpPr>
                <a:grpSpLocks/>
              </p:cNvGrpSpPr>
              <p:nvPr/>
            </p:nvGrpSpPr>
            <p:grpSpPr bwMode="auto">
              <a:xfrm>
                <a:off x="1897" y="3428"/>
                <a:ext cx="124" cy="79"/>
                <a:chOff x="2463" y="2256"/>
                <a:chExt cx="348" cy="176"/>
              </a:xfrm>
            </p:grpSpPr>
            <p:sp>
              <p:nvSpPr>
                <p:cNvPr id="390264" name="Freeform 120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65" name="Freeform 121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66" name="Freeform 122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67" name="Freeform 123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68" name="Freeform 124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69" name="Freeform 125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70" name="Freeform 126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71" name="Freeform 127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72" name="Freeform 128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73" name="Line 129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74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90275" name="Oval 131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90276" name="AutoShape 132"/>
              <p:cNvSpPr>
                <a:spLocks noChangeArrowheads="1"/>
              </p:cNvSpPr>
              <p:nvPr/>
            </p:nvSpPr>
            <p:spPr bwMode="auto">
              <a:xfrm>
                <a:off x="2024" y="3470"/>
                <a:ext cx="248" cy="138"/>
              </a:xfrm>
              <a:prstGeom prst="roundRect">
                <a:avLst>
                  <a:gd name="adj" fmla="val 10417"/>
                </a:avLst>
              </a:prstGeom>
              <a:solidFill>
                <a:srgbClr val="D7E5D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0277" name="AutoShape 133"/>
              <p:cNvSpPr>
                <a:spLocks noChangeArrowheads="1"/>
              </p:cNvSpPr>
              <p:nvPr/>
            </p:nvSpPr>
            <p:spPr bwMode="auto">
              <a:xfrm>
                <a:off x="2053" y="3501"/>
                <a:ext cx="43" cy="74"/>
              </a:xfrm>
              <a:prstGeom prst="roundRect">
                <a:avLst>
                  <a:gd name="adj" fmla="val 34546"/>
                </a:avLst>
              </a:prstGeom>
              <a:solidFill>
                <a:schemeClr val="bg2"/>
              </a:solidFill>
              <a:ln w="9525">
                <a:round/>
                <a:headEnd/>
                <a:tailEnd/>
              </a:ln>
              <a:effectLst/>
              <a:scene3d>
                <a:camera prst="legacyObliqueTop">
                  <a:rot lat="20099999" lon="1500000" rev="0"/>
                </a:camera>
                <a:lightRig rig="legacyHarsh3" dir="r"/>
              </a:scene3d>
              <a:sp3d extrusionH="23800"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90278" name="Rectangle 134"/>
              <p:cNvSpPr>
                <a:spLocks noChangeArrowheads="1"/>
              </p:cNvSpPr>
              <p:nvPr/>
            </p:nvSpPr>
            <p:spPr bwMode="auto">
              <a:xfrm>
                <a:off x="2152" y="3499"/>
                <a:ext cx="91" cy="86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Harsh3" dir="r"/>
              </a:scene3d>
              <a:sp3d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90279" name="Freeform 135"/>
              <p:cNvSpPr>
                <a:spLocks/>
              </p:cNvSpPr>
              <p:nvPr/>
            </p:nvSpPr>
            <p:spPr bwMode="auto">
              <a:xfrm>
                <a:off x="2238" y="3521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0" name="Freeform 136"/>
              <p:cNvSpPr>
                <a:spLocks/>
              </p:cNvSpPr>
              <p:nvPr/>
            </p:nvSpPr>
            <p:spPr bwMode="auto">
              <a:xfrm>
                <a:off x="2238" y="3537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1" name="Freeform 137"/>
              <p:cNvSpPr>
                <a:spLocks/>
              </p:cNvSpPr>
              <p:nvPr/>
            </p:nvSpPr>
            <p:spPr bwMode="auto">
              <a:xfrm>
                <a:off x="2089" y="3513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2" name="Freeform 138"/>
              <p:cNvSpPr>
                <a:spLocks/>
              </p:cNvSpPr>
              <p:nvPr/>
            </p:nvSpPr>
            <p:spPr bwMode="auto">
              <a:xfrm>
                <a:off x="2089" y="3528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3" name="Freeform 139"/>
              <p:cNvSpPr>
                <a:spLocks/>
              </p:cNvSpPr>
              <p:nvPr/>
            </p:nvSpPr>
            <p:spPr bwMode="auto">
              <a:xfrm>
                <a:off x="2089" y="3544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4" name="Freeform 140"/>
              <p:cNvSpPr>
                <a:spLocks/>
              </p:cNvSpPr>
              <p:nvPr/>
            </p:nvSpPr>
            <p:spPr bwMode="auto">
              <a:xfrm>
                <a:off x="2089" y="3560"/>
                <a:ext cx="18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5" name="Freeform 141"/>
              <p:cNvSpPr>
                <a:spLocks/>
              </p:cNvSpPr>
              <p:nvPr/>
            </p:nvSpPr>
            <p:spPr bwMode="auto">
              <a:xfrm flipH="1">
                <a:off x="2043" y="3514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6" name="Freeform 142"/>
              <p:cNvSpPr>
                <a:spLocks/>
              </p:cNvSpPr>
              <p:nvPr/>
            </p:nvSpPr>
            <p:spPr bwMode="auto">
              <a:xfrm flipH="1">
                <a:off x="2043" y="3529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7" name="Freeform 143"/>
              <p:cNvSpPr>
                <a:spLocks/>
              </p:cNvSpPr>
              <p:nvPr/>
            </p:nvSpPr>
            <p:spPr bwMode="auto">
              <a:xfrm flipH="1">
                <a:off x="2142" y="3513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8" name="Freeform 144"/>
              <p:cNvSpPr>
                <a:spLocks/>
              </p:cNvSpPr>
              <p:nvPr/>
            </p:nvSpPr>
            <p:spPr bwMode="auto">
              <a:xfrm flipH="1">
                <a:off x="2142" y="3528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89" name="Freeform 145"/>
              <p:cNvSpPr>
                <a:spLocks/>
              </p:cNvSpPr>
              <p:nvPr/>
            </p:nvSpPr>
            <p:spPr bwMode="auto">
              <a:xfrm flipH="1">
                <a:off x="2142" y="3544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90290" name="Freeform 146"/>
              <p:cNvSpPr>
                <a:spLocks/>
              </p:cNvSpPr>
              <p:nvPr/>
            </p:nvSpPr>
            <p:spPr bwMode="auto">
              <a:xfrm flipH="1">
                <a:off x="2142" y="3560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cxnSp>
            <p:nvCxnSpPr>
              <p:cNvPr id="390291" name="AutoShape 147"/>
              <p:cNvCxnSpPr>
                <a:cxnSpLocks noChangeShapeType="1"/>
                <a:stCxn id="390285" idx="3"/>
                <a:endCxn id="390272" idx="2"/>
              </p:cNvCxnSpPr>
              <p:nvPr/>
            </p:nvCxnSpPr>
            <p:spPr bwMode="auto">
              <a:xfrm rot="10800000">
                <a:off x="2021" y="3507"/>
                <a:ext cx="23" cy="15"/>
              </a:xfrm>
              <a:prstGeom prst="bentConnector3">
                <a:avLst>
                  <a:gd name="adj1" fmla="val 52176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92" name="AutoShape 148"/>
              <p:cNvCxnSpPr>
                <a:cxnSpLocks noChangeShapeType="1"/>
                <a:stCxn id="390286" idx="3"/>
                <a:endCxn id="390272" idx="2"/>
              </p:cNvCxnSpPr>
              <p:nvPr/>
            </p:nvCxnSpPr>
            <p:spPr bwMode="auto">
              <a:xfrm rot="10800000">
                <a:off x="2021" y="3507"/>
                <a:ext cx="23" cy="30"/>
              </a:xfrm>
              <a:prstGeom prst="bentConnector3">
                <a:avLst>
                  <a:gd name="adj1" fmla="val 52176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93" name="AutoShape 149"/>
              <p:cNvCxnSpPr>
                <a:cxnSpLocks noChangeShapeType="1"/>
                <a:stCxn id="390281" idx="3"/>
                <a:endCxn id="390287" idx="3"/>
              </p:cNvCxnSpPr>
              <p:nvPr/>
            </p:nvCxnSpPr>
            <p:spPr bwMode="auto">
              <a:xfrm>
                <a:off x="2107" y="3521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94" name="AutoShape 150"/>
              <p:cNvCxnSpPr>
                <a:cxnSpLocks noChangeShapeType="1"/>
                <a:stCxn id="390282" idx="3"/>
                <a:endCxn id="390288" idx="3"/>
              </p:cNvCxnSpPr>
              <p:nvPr/>
            </p:nvCxnSpPr>
            <p:spPr bwMode="auto">
              <a:xfrm>
                <a:off x="2107" y="3536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95" name="AutoShape 151"/>
              <p:cNvCxnSpPr>
                <a:cxnSpLocks noChangeShapeType="1"/>
                <a:stCxn id="390283" idx="3"/>
                <a:endCxn id="390289" idx="3"/>
              </p:cNvCxnSpPr>
              <p:nvPr/>
            </p:nvCxnSpPr>
            <p:spPr bwMode="auto">
              <a:xfrm>
                <a:off x="2107" y="3552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96" name="AutoShape 152"/>
              <p:cNvCxnSpPr>
                <a:cxnSpLocks noChangeShapeType="1"/>
                <a:stCxn id="390284" idx="3"/>
                <a:endCxn id="390290" idx="3"/>
              </p:cNvCxnSpPr>
              <p:nvPr/>
            </p:nvCxnSpPr>
            <p:spPr bwMode="auto">
              <a:xfrm>
                <a:off x="2107" y="3568"/>
                <a:ext cx="35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97" name="AutoShape 153"/>
              <p:cNvCxnSpPr>
                <a:cxnSpLocks noChangeShapeType="1"/>
                <a:stCxn id="390279" idx="3"/>
              </p:cNvCxnSpPr>
              <p:nvPr/>
            </p:nvCxnSpPr>
            <p:spPr bwMode="auto">
              <a:xfrm>
                <a:off x="2257" y="3529"/>
                <a:ext cx="9" cy="31"/>
              </a:xfrm>
              <a:prstGeom prst="bentConnector2">
                <a:avLst/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90298" name="AutoShape 154"/>
              <p:cNvCxnSpPr>
                <a:cxnSpLocks noChangeShapeType="1"/>
                <a:stCxn id="390280" idx="3"/>
              </p:cNvCxnSpPr>
              <p:nvPr/>
            </p:nvCxnSpPr>
            <p:spPr bwMode="auto">
              <a:xfrm>
                <a:off x="2257" y="3545"/>
                <a:ext cx="1" cy="27"/>
              </a:xfrm>
              <a:prstGeom prst="bentConnector4">
                <a:avLst>
                  <a:gd name="adj1" fmla="val 0"/>
                  <a:gd name="adj2" fmla="val 100000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390299" name="Text Box 155"/>
            <p:cNvSpPr txBox="1">
              <a:spLocks noChangeArrowheads="1"/>
            </p:cNvSpPr>
            <p:nvPr/>
          </p:nvSpPr>
          <p:spPr bwMode="auto">
            <a:xfrm>
              <a:off x="5255" y="697"/>
              <a:ext cx="2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D</a:t>
              </a:r>
            </a:p>
          </p:txBody>
        </p:sp>
      </p:grpSp>
      <p:sp>
        <p:nvSpPr>
          <p:cNvPr id="390304" name="Line 160"/>
          <p:cNvSpPr>
            <a:spLocks noChangeShapeType="1"/>
          </p:cNvSpPr>
          <p:nvPr/>
        </p:nvSpPr>
        <p:spPr bwMode="auto">
          <a:xfrm>
            <a:off x="5235575" y="1611313"/>
            <a:ext cx="0" cy="4300537"/>
          </a:xfrm>
          <a:prstGeom prst="line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0305" name="Line 161"/>
          <p:cNvSpPr>
            <a:spLocks noChangeShapeType="1"/>
          </p:cNvSpPr>
          <p:nvPr/>
        </p:nvSpPr>
        <p:spPr bwMode="auto">
          <a:xfrm>
            <a:off x="6332538" y="1611313"/>
            <a:ext cx="0" cy="4300537"/>
          </a:xfrm>
          <a:prstGeom prst="line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0306" name="Line 162"/>
          <p:cNvSpPr>
            <a:spLocks noChangeShapeType="1"/>
          </p:cNvSpPr>
          <p:nvPr/>
        </p:nvSpPr>
        <p:spPr bwMode="auto">
          <a:xfrm>
            <a:off x="7429500" y="1611313"/>
            <a:ext cx="0" cy="4300537"/>
          </a:xfrm>
          <a:prstGeom prst="line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90307" name="Line 163"/>
          <p:cNvSpPr>
            <a:spLocks noChangeShapeType="1"/>
          </p:cNvSpPr>
          <p:nvPr/>
        </p:nvSpPr>
        <p:spPr bwMode="auto">
          <a:xfrm>
            <a:off x="8526463" y="1611313"/>
            <a:ext cx="0" cy="4300537"/>
          </a:xfrm>
          <a:prstGeom prst="line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pSp>
        <p:nvGrpSpPr>
          <p:cNvPr id="390373" name="Group 229"/>
          <p:cNvGrpSpPr>
            <a:grpSpLocks/>
          </p:cNvGrpSpPr>
          <p:nvPr/>
        </p:nvGrpSpPr>
        <p:grpSpPr bwMode="auto">
          <a:xfrm>
            <a:off x="5224463" y="1506538"/>
            <a:ext cx="1120775" cy="531812"/>
            <a:chOff x="3291" y="949"/>
            <a:chExt cx="706" cy="335"/>
          </a:xfrm>
        </p:grpSpPr>
        <p:sp>
          <p:nvSpPr>
            <p:cNvPr id="390308" name="Line 164"/>
            <p:cNvSpPr>
              <a:spLocks noChangeShapeType="1"/>
            </p:cNvSpPr>
            <p:nvPr/>
          </p:nvSpPr>
          <p:spPr bwMode="auto">
            <a:xfrm>
              <a:off x="3291" y="1095"/>
              <a:ext cx="706" cy="189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09" name="Text Box 165"/>
            <p:cNvSpPr txBox="1">
              <a:spLocks noChangeArrowheads="1"/>
            </p:cNvSpPr>
            <p:nvPr/>
          </p:nvSpPr>
          <p:spPr bwMode="auto">
            <a:xfrm rot="969197">
              <a:off x="3447" y="94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RTS</a:t>
              </a:r>
            </a:p>
          </p:txBody>
        </p:sp>
      </p:grpSp>
      <p:grpSp>
        <p:nvGrpSpPr>
          <p:cNvPr id="390374" name="Group 230"/>
          <p:cNvGrpSpPr>
            <a:grpSpLocks/>
          </p:cNvGrpSpPr>
          <p:nvPr/>
        </p:nvGrpSpPr>
        <p:grpSpPr bwMode="auto">
          <a:xfrm>
            <a:off x="5283200" y="1846263"/>
            <a:ext cx="2127250" cy="630237"/>
            <a:chOff x="3328" y="1163"/>
            <a:chExt cx="1340" cy="397"/>
          </a:xfrm>
        </p:grpSpPr>
        <p:sp>
          <p:nvSpPr>
            <p:cNvPr id="390310" name="Line 166"/>
            <p:cNvSpPr>
              <a:spLocks noChangeShapeType="1"/>
            </p:cNvSpPr>
            <p:nvPr/>
          </p:nvSpPr>
          <p:spPr bwMode="auto">
            <a:xfrm flipH="1">
              <a:off x="3328" y="1380"/>
              <a:ext cx="660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11" name="Line 167"/>
            <p:cNvSpPr>
              <a:spLocks noChangeShapeType="1"/>
            </p:cNvSpPr>
            <p:nvPr/>
          </p:nvSpPr>
          <p:spPr bwMode="auto">
            <a:xfrm>
              <a:off x="4008" y="1383"/>
              <a:ext cx="660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12" name="Text Box 168"/>
            <p:cNvSpPr txBox="1">
              <a:spLocks noChangeArrowheads="1"/>
            </p:cNvSpPr>
            <p:nvPr/>
          </p:nvSpPr>
          <p:spPr bwMode="auto">
            <a:xfrm>
              <a:off x="4124" y="1163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CTS</a:t>
              </a:r>
            </a:p>
          </p:txBody>
        </p:sp>
      </p:grpSp>
      <p:grpSp>
        <p:nvGrpSpPr>
          <p:cNvPr id="390375" name="Group 231"/>
          <p:cNvGrpSpPr>
            <a:grpSpLocks/>
          </p:cNvGrpSpPr>
          <p:nvPr/>
        </p:nvGrpSpPr>
        <p:grpSpPr bwMode="auto">
          <a:xfrm>
            <a:off x="5238750" y="2624138"/>
            <a:ext cx="1050925" cy="1431925"/>
            <a:chOff x="3300" y="1653"/>
            <a:chExt cx="662" cy="902"/>
          </a:xfrm>
        </p:grpSpPr>
        <p:sp>
          <p:nvSpPr>
            <p:cNvPr id="390313" name="Line 169"/>
            <p:cNvSpPr>
              <a:spLocks noChangeShapeType="1"/>
            </p:cNvSpPr>
            <p:nvPr/>
          </p:nvSpPr>
          <p:spPr bwMode="auto">
            <a:xfrm>
              <a:off x="3300" y="1653"/>
              <a:ext cx="662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14" name="Line 170"/>
            <p:cNvSpPr>
              <a:spLocks noChangeShapeType="1"/>
            </p:cNvSpPr>
            <p:nvPr/>
          </p:nvSpPr>
          <p:spPr bwMode="auto">
            <a:xfrm>
              <a:off x="3300" y="1894"/>
              <a:ext cx="662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15" name="Line 171"/>
            <p:cNvSpPr>
              <a:spLocks noChangeShapeType="1"/>
            </p:cNvSpPr>
            <p:nvPr/>
          </p:nvSpPr>
          <p:spPr bwMode="auto">
            <a:xfrm>
              <a:off x="3300" y="2136"/>
              <a:ext cx="662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16" name="Line 172"/>
            <p:cNvSpPr>
              <a:spLocks noChangeShapeType="1"/>
            </p:cNvSpPr>
            <p:nvPr/>
          </p:nvSpPr>
          <p:spPr bwMode="auto">
            <a:xfrm>
              <a:off x="3300" y="2378"/>
              <a:ext cx="662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17" name="Text Box 173"/>
            <p:cNvSpPr txBox="1">
              <a:spLocks noChangeArrowheads="1"/>
            </p:cNvSpPr>
            <p:nvPr/>
          </p:nvSpPr>
          <p:spPr bwMode="auto">
            <a:xfrm rot="1149610">
              <a:off x="3318" y="1941"/>
              <a:ext cx="5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DATA</a:t>
              </a:r>
            </a:p>
          </p:txBody>
        </p:sp>
      </p:grpSp>
      <p:sp>
        <p:nvSpPr>
          <p:cNvPr id="390318" name="Text Box 174"/>
          <p:cNvSpPr txBox="1">
            <a:spLocks noChangeArrowheads="1"/>
          </p:cNvSpPr>
          <p:nvPr/>
        </p:nvSpPr>
        <p:spPr bwMode="auto">
          <a:xfrm>
            <a:off x="7366000" y="2519363"/>
            <a:ext cx="1155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May not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send</a:t>
            </a:r>
          </a:p>
        </p:txBody>
      </p:sp>
      <p:grpSp>
        <p:nvGrpSpPr>
          <p:cNvPr id="390365" name="Group 221"/>
          <p:cNvGrpSpPr>
            <a:grpSpLocks/>
          </p:cNvGrpSpPr>
          <p:nvPr/>
        </p:nvGrpSpPr>
        <p:grpSpPr bwMode="auto">
          <a:xfrm>
            <a:off x="8559800" y="3395663"/>
            <a:ext cx="400050" cy="611187"/>
            <a:chOff x="3708" y="2576"/>
            <a:chExt cx="782" cy="1195"/>
          </a:xfrm>
        </p:grpSpPr>
        <p:sp>
          <p:nvSpPr>
            <p:cNvPr id="390325" name="Freeform 181"/>
            <p:cNvSpPr>
              <a:spLocks/>
            </p:cNvSpPr>
            <p:nvPr/>
          </p:nvSpPr>
          <p:spPr bwMode="auto">
            <a:xfrm>
              <a:off x="4278" y="3428"/>
              <a:ext cx="177" cy="248"/>
            </a:xfrm>
            <a:custGeom>
              <a:avLst/>
              <a:gdLst>
                <a:gd name="T0" fmla="*/ 12 w 354"/>
                <a:gd name="T1" fmla="*/ 182 h 496"/>
                <a:gd name="T2" fmla="*/ 36 w 354"/>
                <a:gd name="T3" fmla="*/ 171 h 496"/>
                <a:gd name="T4" fmla="*/ 69 w 354"/>
                <a:gd name="T5" fmla="*/ 156 h 496"/>
                <a:gd name="T6" fmla="*/ 92 w 354"/>
                <a:gd name="T7" fmla="*/ 144 h 496"/>
                <a:gd name="T8" fmla="*/ 111 w 354"/>
                <a:gd name="T9" fmla="*/ 133 h 496"/>
                <a:gd name="T10" fmla="*/ 130 w 354"/>
                <a:gd name="T11" fmla="*/ 122 h 496"/>
                <a:gd name="T12" fmla="*/ 147 w 354"/>
                <a:gd name="T13" fmla="*/ 106 h 496"/>
                <a:gd name="T14" fmla="*/ 166 w 354"/>
                <a:gd name="T15" fmla="*/ 93 h 496"/>
                <a:gd name="T16" fmla="*/ 194 w 354"/>
                <a:gd name="T17" fmla="*/ 65 h 496"/>
                <a:gd name="T18" fmla="*/ 211 w 354"/>
                <a:gd name="T19" fmla="*/ 44 h 496"/>
                <a:gd name="T20" fmla="*/ 223 w 354"/>
                <a:gd name="T21" fmla="*/ 25 h 496"/>
                <a:gd name="T22" fmla="*/ 238 w 354"/>
                <a:gd name="T23" fmla="*/ 4 h 496"/>
                <a:gd name="T24" fmla="*/ 246 w 354"/>
                <a:gd name="T25" fmla="*/ 23 h 496"/>
                <a:gd name="T26" fmla="*/ 253 w 354"/>
                <a:gd name="T27" fmla="*/ 46 h 496"/>
                <a:gd name="T28" fmla="*/ 259 w 354"/>
                <a:gd name="T29" fmla="*/ 72 h 496"/>
                <a:gd name="T30" fmla="*/ 263 w 354"/>
                <a:gd name="T31" fmla="*/ 105 h 496"/>
                <a:gd name="T32" fmla="*/ 261 w 354"/>
                <a:gd name="T33" fmla="*/ 139 h 496"/>
                <a:gd name="T34" fmla="*/ 259 w 354"/>
                <a:gd name="T35" fmla="*/ 156 h 496"/>
                <a:gd name="T36" fmla="*/ 253 w 354"/>
                <a:gd name="T37" fmla="*/ 173 h 496"/>
                <a:gd name="T38" fmla="*/ 249 w 354"/>
                <a:gd name="T39" fmla="*/ 192 h 496"/>
                <a:gd name="T40" fmla="*/ 257 w 354"/>
                <a:gd name="T41" fmla="*/ 209 h 496"/>
                <a:gd name="T42" fmla="*/ 270 w 354"/>
                <a:gd name="T43" fmla="*/ 240 h 496"/>
                <a:gd name="T44" fmla="*/ 280 w 354"/>
                <a:gd name="T45" fmla="*/ 259 h 496"/>
                <a:gd name="T46" fmla="*/ 289 w 354"/>
                <a:gd name="T47" fmla="*/ 279 h 496"/>
                <a:gd name="T48" fmla="*/ 299 w 354"/>
                <a:gd name="T49" fmla="*/ 302 h 496"/>
                <a:gd name="T50" fmla="*/ 306 w 354"/>
                <a:gd name="T51" fmla="*/ 327 h 496"/>
                <a:gd name="T52" fmla="*/ 316 w 354"/>
                <a:gd name="T53" fmla="*/ 350 h 496"/>
                <a:gd name="T54" fmla="*/ 325 w 354"/>
                <a:gd name="T55" fmla="*/ 376 h 496"/>
                <a:gd name="T56" fmla="*/ 333 w 354"/>
                <a:gd name="T57" fmla="*/ 401 h 496"/>
                <a:gd name="T58" fmla="*/ 339 w 354"/>
                <a:gd name="T59" fmla="*/ 426 h 496"/>
                <a:gd name="T60" fmla="*/ 346 w 354"/>
                <a:gd name="T61" fmla="*/ 451 h 496"/>
                <a:gd name="T62" fmla="*/ 350 w 354"/>
                <a:gd name="T63" fmla="*/ 473 h 496"/>
                <a:gd name="T64" fmla="*/ 354 w 354"/>
                <a:gd name="T65" fmla="*/ 496 h 496"/>
                <a:gd name="T66" fmla="*/ 266 w 354"/>
                <a:gd name="T67" fmla="*/ 470 h 496"/>
                <a:gd name="T68" fmla="*/ 257 w 354"/>
                <a:gd name="T69" fmla="*/ 449 h 496"/>
                <a:gd name="T70" fmla="*/ 240 w 354"/>
                <a:gd name="T71" fmla="*/ 424 h 496"/>
                <a:gd name="T72" fmla="*/ 221 w 354"/>
                <a:gd name="T73" fmla="*/ 395 h 496"/>
                <a:gd name="T74" fmla="*/ 198 w 354"/>
                <a:gd name="T75" fmla="*/ 367 h 496"/>
                <a:gd name="T76" fmla="*/ 171 w 354"/>
                <a:gd name="T77" fmla="*/ 338 h 496"/>
                <a:gd name="T78" fmla="*/ 143 w 354"/>
                <a:gd name="T79" fmla="*/ 316 h 496"/>
                <a:gd name="T80" fmla="*/ 120 w 354"/>
                <a:gd name="T81" fmla="*/ 304 h 496"/>
                <a:gd name="T82" fmla="*/ 103 w 354"/>
                <a:gd name="T83" fmla="*/ 306 h 496"/>
                <a:gd name="T84" fmla="*/ 84 w 354"/>
                <a:gd name="T85" fmla="*/ 304 h 496"/>
                <a:gd name="T86" fmla="*/ 65 w 354"/>
                <a:gd name="T87" fmla="*/ 298 h 496"/>
                <a:gd name="T88" fmla="*/ 44 w 354"/>
                <a:gd name="T89" fmla="*/ 287 h 496"/>
                <a:gd name="T90" fmla="*/ 27 w 354"/>
                <a:gd name="T91" fmla="*/ 266 h 496"/>
                <a:gd name="T92" fmla="*/ 14 w 354"/>
                <a:gd name="T93" fmla="*/ 240 h 496"/>
                <a:gd name="T94" fmla="*/ 10 w 354"/>
                <a:gd name="T95" fmla="*/ 220 h 496"/>
                <a:gd name="T96" fmla="*/ 0 w 354"/>
                <a:gd name="T97" fmla="*/ 18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4" h="496">
                  <a:moveTo>
                    <a:pt x="0" y="188"/>
                  </a:moveTo>
                  <a:lnTo>
                    <a:pt x="2" y="186"/>
                  </a:lnTo>
                  <a:lnTo>
                    <a:pt x="8" y="184"/>
                  </a:lnTo>
                  <a:lnTo>
                    <a:pt x="12" y="182"/>
                  </a:lnTo>
                  <a:lnTo>
                    <a:pt x="17" y="181"/>
                  </a:lnTo>
                  <a:lnTo>
                    <a:pt x="21" y="177"/>
                  </a:lnTo>
                  <a:lnTo>
                    <a:pt x="29" y="175"/>
                  </a:lnTo>
                  <a:lnTo>
                    <a:pt x="36" y="171"/>
                  </a:lnTo>
                  <a:lnTo>
                    <a:pt x="42" y="167"/>
                  </a:lnTo>
                  <a:lnTo>
                    <a:pt x="52" y="165"/>
                  </a:lnTo>
                  <a:lnTo>
                    <a:pt x="59" y="162"/>
                  </a:lnTo>
                  <a:lnTo>
                    <a:pt x="69" y="156"/>
                  </a:lnTo>
                  <a:lnTo>
                    <a:pt x="76" y="152"/>
                  </a:lnTo>
                  <a:lnTo>
                    <a:pt x="82" y="150"/>
                  </a:lnTo>
                  <a:lnTo>
                    <a:pt x="86" y="146"/>
                  </a:lnTo>
                  <a:lnTo>
                    <a:pt x="92" y="144"/>
                  </a:lnTo>
                  <a:lnTo>
                    <a:pt x="97" y="143"/>
                  </a:lnTo>
                  <a:lnTo>
                    <a:pt x="101" y="139"/>
                  </a:lnTo>
                  <a:lnTo>
                    <a:pt x="105" y="137"/>
                  </a:lnTo>
                  <a:lnTo>
                    <a:pt x="111" y="133"/>
                  </a:lnTo>
                  <a:lnTo>
                    <a:pt x="114" y="131"/>
                  </a:lnTo>
                  <a:lnTo>
                    <a:pt x="120" y="127"/>
                  </a:lnTo>
                  <a:lnTo>
                    <a:pt x="124" y="124"/>
                  </a:lnTo>
                  <a:lnTo>
                    <a:pt x="130" y="122"/>
                  </a:lnTo>
                  <a:lnTo>
                    <a:pt x="135" y="118"/>
                  </a:lnTo>
                  <a:lnTo>
                    <a:pt x="139" y="114"/>
                  </a:lnTo>
                  <a:lnTo>
                    <a:pt x="143" y="112"/>
                  </a:lnTo>
                  <a:lnTo>
                    <a:pt x="147" y="106"/>
                  </a:lnTo>
                  <a:lnTo>
                    <a:pt x="152" y="105"/>
                  </a:lnTo>
                  <a:lnTo>
                    <a:pt x="156" y="99"/>
                  </a:lnTo>
                  <a:lnTo>
                    <a:pt x="162" y="97"/>
                  </a:lnTo>
                  <a:lnTo>
                    <a:pt x="166" y="93"/>
                  </a:lnTo>
                  <a:lnTo>
                    <a:pt x="171" y="89"/>
                  </a:lnTo>
                  <a:lnTo>
                    <a:pt x="179" y="82"/>
                  </a:lnTo>
                  <a:lnTo>
                    <a:pt x="187" y="74"/>
                  </a:lnTo>
                  <a:lnTo>
                    <a:pt x="194" y="65"/>
                  </a:lnTo>
                  <a:lnTo>
                    <a:pt x="202" y="57"/>
                  </a:lnTo>
                  <a:lnTo>
                    <a:pt x="206" y="51"/>
                  </a:lnTo>
                  <a:lnTo>
                    <a:pt x="207" y="47"/>
                  </a:lnTo>
                  <a:lnTo>
                    <a:pt x="211" y="44"/>
                  </a:lnTo>
                  <a:lnTo>
                    <a:pt x="215" y="40"/>
                  </a:lnTo>
                  <a:lnTo>
                    <a:pt x="217" y="34"/>
                  </a:lnTo>
                  <a:lnTo>
                    <a:pt x="219" y="28"/>
                  </a:lnTo>
                  <a:lnTo>
                    <a:pt x="223" y="25"/>
                  </a:lnTo>
                  <a:lnTo>
                    <a:pt x="225" y="21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8" y="4"/>
                  </a:lnTo>
                  <a:lnTo>
                    <a:pt x="240" y="9"/>
                  </a:lnTo>
                  <a:lnTo>
                    <a:pt x="244" y="17"/>
                  </a:lnTo>
                  <a:lnTo>
                    <a:pt x="244" y="19"/>
                  </a:lnTo>
                  <a:lnTo>
                    <a:pt x="246" y="23"/>
                  </a:lnTo>
                  <a:lnTo>
                    <a:pt x="247" y="28"/>
                  </a:lnTo>
                  <a:lnTo>
                    <a:pt x="249" y="34"/>
                  </a:lnTo>
                  <a:lnTo>
                    <a:pt x="251" y="40"/>
                  </a:lnTo>
                  <a:lnTo>
                    <a:pt x="253" y="46"/>
                  </a:lnTo>
                  <a:lnTo>
                    <a:pt x="255" y="51"/>
                  </a:lnTo>
                  <a:lnTo>
                    <a:pt x="257" y="59"/>
                  </a:lnTo>
                  <a:lnTo>
                    <a:pt x="257" y="67"/>
                  </a:lnTo>
                  <a:lnTo>
                    <a:pt x="259" y="72"/>
                  </a:lnTo>
                  <a:lnTo>
                    <a:pt x="259" y="80"/>
                  </a:lnTo>
                  <a:lnTo>
                    <a:pt x="261" y="87"/>
                  </a:lnTo>
                  <a:lnTo>
                    <a:pt x="261" y="95"/>
                  </a:lnTo>
                  <a:lnTo>
                    <a:pt x="263" y="105"/>
                  </a:lnTo>
                  <a:lnTo>
                    <a:pt x="263" y="112"/>
                  </a:lnTo>
                  <a:lnTo>
                    <a:pt x="263" y="122"/>
                  </a:lnTo>
                  <a:lnTo>
                    <a:pt x="263" y="129"/>
                  </a:lnTo>
                  <a:lnTo>
                    <a:pt x="261" y="139"/>
                  </a:lnTo>
                  <a:lnTo>
                    <a:pt x="261" y="143"/>
                  </a:lnTo>
                  <a:lnTo>
                    <a:pt x="259" y="146"/>
                  </a:lnTo>
                  <a:lnTo>
                    <a:pt x="259" y="150"/>
                  </a:lnTo>
                  <a:lnTo>
                    <a:pt x="259" y="156"/>
                  </a:lnTo>
                  <a:lnTo>
                    <a:pt x="257" y="160"/>
                  </a:lnTo>
                  <a:lnTo>
                    <a:pt x="257" y="165"/>
                  </a:lnTo>
                  <a:lnTo>
                    <a:pt x="255" y="169"/>
                  </a:lnTo>
                  <a:lnTo>
                    <a:pt x="253" y="173"/>
                  </a:lnTo>
                  <a:lnTo>
                    <a:pt x="251" y="177"/>
                  </a:lnTo>
                  <a:lnTo>
                    <a:pt x="251" y="182"/>
                  </a:lnTo>
                  <a:lnTo>
                    <a:pt x="249" y="188"/>
                  </a:lnTo>
                  <a:lnTo>
                    <a:pt x="249" y="192"/>
                  </a:lnTo>
                  <a:lnTo>
                    <a:pt x="249" y="194"/>
                  </a:lnTo>
                  <a:lnTo>
                    <a:pt x="251" y="200"/>
                  </a:lnTo>
                  <a:lnTo>
                    <a:pt x="255" y="205"/>
                  </a:lnTo>
                  <a:lnTo>
                    <a:pt x="257" y="209"/>
                  </a:lnTo>
                  <a:lnTo>
                    <a:pt x="259" y="217"/>
                  </a:lnTo>
                  <a:lnTo>
                    <a:pt x="263" y="224"/>
                  </a:lnTo>
                  <a:lnTo>
                    <a:pt x="266" y="232"/>
                  </a:lnTo>
                  <a:lnTo>
                    <a:pt x="270" y="240"/>
                  </a:lnTo>
                  <a:lnTo>
                    <a:pt x="272" y="243"/>
                  </a:lnTo>
                  <a:lnTo>
                    <a:pt x="274" y="249"/>
                  </a:lnTo>
                  <a:lnTo>
                    <a:pt x="278" y="253"/>
                  </a:lnTo>
                  <a:lnTo>
                    <a:pt x="280" y="259"/>
                  </a:lnTo>
                  <a:lnTo>
                    <a:pt x="282" y="262"/>
                  </a:lnTo>
                  <a:lnTo>
                    <a:pt x="284" y="268"/>
                  </a:lnTo>
                  <a:lnTo>
                    <a:pt x="285" y="274"/>
                  </a:lnTo>
                  <a:lnTo>
                    <a:pt x="289" y="279"/>
                  </a:lnTo>
                  <a:lnTo>
                    <a:pt x="291" y="283"/>
                  </a:lnTo>
                  <a:lnTo>
                    <a:pt x="293" y="291"/>
                  </a:lnTo>
                  <a:lnTo>
                    <a:pt x="295" y="297"/>
                  </a:lnTo>
                  <a:lnTo>
                    <a:pt x="299" y="302"/>
                  </a:lnTo>
                  <a:lnTo>
                    <a:pt x="301" y="308"/>
                  </a:lnTo>
                  <a:lnTo>
                    <a:pt x="303" y="314"/>
                  </a:lnTo>
                  <a:lnTo>
                    <a:pt x="304" y="319"/>
                  </a:lnTo>
                  <a:lnTo>
                    <a:pt x="306" y="327"/>
                  </a:lnTo>
                  <a:lnTo>
                    <a:pt x="308" y="333"/>
                  </a:lnTo>
                  <a:lnTo>
                    <a:pt x="312" y="338"/>
                  </a:lnTo>
                  <a:lnTo>
                    <a:pt x="314" y="344"/>
                  </a:lnTo>
                  <a:lnTo>
                    <a:pt x="316" y="350"/>
                  </a:lnTo>
                  <a:lnTo>
                    <a:pt x="318" y="355"/>
                  </a:lnTo>
                  <a:lnTo>
                    <a:pt x="320" y="363"/>
                  </a:lnTo>
                  <a:lnTo>
                    <a:pt x="322" y="369"/>
                  </a:lnTo>
                  <a:lnTo>
                    <a:pt x="325" y="376"/>
                  </a:lnTo>
                  <a:lnTo>
                    <a:pt x="327" y="382"/>
                  </a:lnTo>
                  <a:lnTo>
                    <a:pt x="329" y="388"/>
                  </a:lnTo>
                  <a:lnTo>
                    <a:pt x="331" y="394"/>
                  </a:lnTo>
                  <a:lnTo>
                    <a:pt x="333" y="401"/>
                  </a:lnTo>
                  <a:lnTo>
                    <a:pt x="335" y="407"/>
                  </a:lnTo>
                  <a:lnTo>
                    <a:pt x="337" y="414"/>
                  </a:lnTo>
                  <a:lnTo>
                    <a:pt x="339" y="420"/>
                  </a:lnTo>
                  <a:lnTo>
                    <a:pt x="339" y="426"/>
                  </a:lnTo>
                  <a:lnTo>
                    <a:pt x="341" y="432"/>
                  </a:lnTo>
                  <a:lnTo>
                    <a:pt x="342" y="437"/>
                  </a:lnTo>
                  <a:lnTo>
                    <a:pt x="344" y="443"/>
                  </a:lnTo>
                  <a:lnTo>
                    <a:pt x="346" y="451"/>
                  </a:lnTo>
                  <a:lnTo>
                    <a:pt x="346" y="456"/>
                  </a:lnTo>
                  <a:lnTo>
                    <a:pt x="348" y="462"/>
                  </a:lnTo>
                  <a:lnTo>
                    <a:pt x="348" y="468"/>
                  </a:lnTo>
                  <a:lnTo>
                    <a:pt x="350" y="473"/>
                  </a:lnTo>
                  <a:lnTo>
                    <a:pt x="350" y="479"/>
                  </a:lnTo>
                  <a:lnTo>
                    <a:pt x="352" y="485"/>
                  </a:lnTo>
                  <a:lnTo>
                    <a:pt x="352" y="490"/>
                  </a:lnTo>
                  <a:lnTo>
                    <a:pt x="354" y="496"/>
                  </a:lnTo>
                  <a:lnTo>
                    <a:pt x="272" y="479"/>
                  </a:lnTo>
                  <a:lnTo>
                    <a:pt x="272" y="477"/>
                  </a:lnTo>
                  <a:lnTo>
                    <a:pt x="268" y="473"/>
                  </a:lnTo>
                  <a:lnTo>
                    <a:pt x="266" y="470"/>
                  </a:lnTo>
                  <a:lnTo>
                    <a:pt x="265" y="466"/>
                  </a:lnTo>
                  <a:lnTo>
                    <a:pt x="263" y="460"/>
                  </a:lnTo>
                  <a:lnTo>
                    <a:pt x="261" y="456"/>
                  </a:lnTo>
                  <a:lnTo>
                    <a:pt x="257" y="449"/>
                  </a:lnTo>
                  <a:lnTo>
                    <a:pt x="253" y="443"/>
                  </a:lnTo>
                  <a:lnTo>
                    <a:pt x="249" y="437"/>
                  </a:lnTo>
                  <a:lnTo>
                    <a:pt x="246" y="432"/>
                  </a:lnTo>
                  <a:lnTo>
                    <a:pt x="240" y="424"/>
                  </a:lnTo>
                  <a:lnTo>
                    <a:pt x="236" y="418"/>
                  </a:lnTo>
                  <a:lnTo>
                    <a:pt x="230" y="411"/>
                  </a:lnTo>
                  <a:lnTo>
                    <a:pt x="227" y="405"/>
                  </a:lnTo>
                  <a:lnTo>
                    <a:pt x="221" y="395"/>
                  </a:lnTo>
                  <a:lnTo>
                    <a:pt x="215" y="388"/>
                  </a:lnTo>
                  <a:lnTo>
                    <a:pt x="209" y="380"/>
                  </a:lnTo>
                  <a:lnTo>
                    <a:pt x="204" y="373"/>
                  </a:lnTo>
                  <a:lnTo>
                    <a:pt x="198" y="367"/>
                  </a:lnTo>
                  <a:lnTo>
                    <a:pt x="190" y="359"/>
                  </a:lnTo>
                  <a:lnTo>
                    <a:pt x="185" y="352"/>
                  </a:lnTo>
                  <a:lnTo>
                    <a:pt x="179" y="344"/>
                  </a:lnTo>
                  <a:lnTo>
                    <a:pt x="171" y="338"/>
                  </a:lnTo>
                  <a:lnTo>
                    <a:pt x="164" y="333"/>
                  </a:lnTo>
                  <a:lnTo>
                    <a:pt x="158" y="325"/>
                  </a:lnTo>
                  <a:lnTo>
                    <a:pt x="150" y="321"/>
                  </a:lnTo>
                  <a:lnTo>
                    <a:pt x="143" y="316"/>
                  </a:lnTo>
                  <a:lnTo>
                    <a:pt x="135" y="312"/>
                  </a:lnTo>
                  <a:lnTo>
                    <a:pt x="130" y="306"/>
                  </a:lnTo>
                  <a:lnTo>
                    <a:pt x="122" y="304"/>
                  </a:lnTo>
                  <a:lnTo>
                    <a:pt x="120" y="304"/>
                  </a:lnTo>
                  <a:lnTo>
                    <a:pt x="118" y="306"/>
                  </a:lnTo>
                  <a:lnTo>
                    <a:pt x="112" y="306"/>
                  </a:lnTo>
                  <a:lnTo>
                    <a:pt x="107" y="306"/>
                  </a:lnTo>
                  <a:lnTo>
                    <a:pt x="103" y="306"/>
                  </a:lnTo>
                  <a:lnTo>
                    <a:pt x="97" y="306"/>
                  </a:lnTo>
                  <a:lnTo>
                    <a:pt x="93" y="306"/>
                  </a:lnTo>
                  <a:lnTo>
                    <a:pt x="90" y="306"/>
                  </a:lnTo>
                  <a:lnTo>
                    <a:pt x="84" y="304"/>
                  </a:lnTo>
                  <a:lnTo>
                    <a:pt x="80" y="304"/>
                  </a:lnTo>
                  <a:lnTo>
                    <a:pt x="74" y="302"/>
                  </a:lnTo>
                  <a:lnTo>
                    <a:pt x="71" y="302"/>
                  </a:lnTo>
                  <a:lnTo>
                    <a:pt x="65" y="298"/>
                  </a:lnTo>
                  <a:lnTo>
                    <a:pt x="59" y="297"/>
                  </a:lnTo>
                  <a:lnTo>
                    <a:pt x="54" y="295"/>
                  </a:lnTo>
                  <a:lnTo>
                    <a:pt x="50" y="291"/>
                  </a:lnTo>
                  <a:lnTo>
                    <a:pt x="44" y="287"/>
                  </a:lnTo>
                  <a:lnTo>
                    <a:pt x="40" y="283"/>
                  </a:lnTo>
                  <a:lnTo>
                    <a:pt x="36" y="278"/>
                  </a:lnTo>
                  <a:lnTo>
                    <a:pt x="31" y="274"/>
                  </a:lnTo>
                  <a:lnTo>
                    <a:pt x="27" y="266"/>
                  </a:lnTo>
                  <a:lnTo>
                    <a:pt x="23" y="260"/>
                  </a:lnTo>
                  <a:lnTo>
                    <a:pt x="19" y="253"/>
                  </a:lnTo>
                  <a:lnTo>
                    <a:pt x="17" y="245"/>
                  </a:lnTo>
                  <a:lnTo>
                    <a:pt x="14" y="240"/>
                  </a:lnTo>
                  <a:lnTo>
                    <a:pt x="14" y="236"/>
                  </a:lnTo>
                  <a:lnTo>
                    <a:pt x="12" y="230"/>
                  </a:lnTo>
                  <a:lnTo>
                    <a:pt x="12" y="226"/>
                  </a:lnTo>
                  <a:lnTo>
                    <a:pt x="10" y="220"/>
                  </a:lnTo>
                  <a:lnTo>
                    <a:pt x="10" y="215"/>
                  </a:lnTo>
                  <a:lnTo>
                    <a:pt x="10" y="209"/>
                  </a:lnTo>
                  <a:lnTo>
                    <a:pt x="10" y="205"/>
                  </a:lnTo>
                  <a:lnTo>
                    <a:pt x="0" y="188"/>
                  </a:lnTo>
                  <a:lnTo>
                    <a:pt x="0" y="188"/>
                  </a:lnTo>
                  <a:close/>
                </a:path>
              </a:pathLst>
            </a:custGeom>
            <a:solidFill>
              <a:srgbClr val="F5DB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26" name="Freeform 182"/>
            <p:cNvSpPr>
              <a:spLocks/>
            </p:cNvSpPr>
            <p:nvPr/>
          </p:nvSpPr>
          <p:spPr bwMode="auto">
            <a:xfrm>
              <a:off x="3708" y="2769"/>
              <a:ext cx="741" cy="743"/>
            </a:xfrm>
            <a:custGeom>
              <a:avLst/>
              <a:gdLst>
                <a:gd name="T0" fmla="*/ 673 w 1482"/>
                <a:gd name="T1" fmla="*/ 1485 h 1485"/>
                <a:gd name="T2" fmla="*/ 595 w 1482"/>
                <a:gd name="T3" fmla="*/ 1480 h 1485"/>
                <a:gd name="T4" fmla="*/ 488 w 1482"/>
                <a:gd name="T5" fmla="*/ 1462 h 1485"/>
                <a:gd name="T6" fmla="*/ 365 w 1482"/>
                <a:gd name="T7" fmla="*/ 1417 h 1485"/>
                <a:gd name="T8" fmla="*/ 241 w 1482"/>
                <a:gd name="T9" fmla="*/ 1339 h 1485"/>
                <a:gd name="T10" fmla="*/ 129 w 1482"/>
                <a:gd name="T11" fmla="*/ 1213 h 1485"/>
                <a:gd name="T12" fmla="*/ 45 w 1482"/>
                <a:gd name="T13" fmla="*/ 1037 h 1485"/>
                <a:gd name="T14" fmla="*/ 3 w 1482"/>
                <a:gd name="T15" fmla="*/ 837 h 1485"/>
                <a:gd name="T16" fmla="*/ 5 w 1482"/>
                <a:gd name="T17" fmla="*/ 662 h 1485"/>
                <a:gd name="T18" fmla="*/ 38 w 1482"/>
                <a:gd name="T19" fmla="*/ 510 h 1485"/>
                <a:gd name="T20" fmla="*/ 87 w 1482"/>
                <a:gd name="T21" fmla="*/ 390 h 1485"/>
                <a:gd name="T22" fmla="*/ 140 w 1482"/>
                <a:gd name="T23" fmla="*/ 299 h 1485"/>
                <a:gd name="T24" fmla="*/ 182 w 1482"/>
                <a:gd name="T25" fmla="*/ 240 h 1485"/>
                <a:gd name="T26" fmla="*/ 213 w 1482"/>
                <a:gd name="T27" fmla="*/ 210 h 1485"/>
                <a:gd name="T28" fmla="*/ 262 w 1482"/>
                <a:gd name="T29" fmla="*/ 170 h 1485"/>
                <a:gd name="T30" fmla="*/ 340 w 1482"/>
                <a:gd name="T31" fmla="*/ 115 h 1485"/>
                <a:gd name="T32" fmla="*/ 450 w 1482"/>
                <a:gd name="T33" fmla="*/ 61 h 1485"/>
                <a:gd name="T34" fmla="*/ 583 w 1482"/>
                <a:gd name="T35" fmla="*/ 18 h 1485"/>
                <a:gd name="T36" fmla="*/ 739 w 1482"/>
                <a:gd name="T37" fmla="*/ 0 h 1485"/>
                <a:gd name="T38" fmla="*/ 914 w 1482"/>
                <a:gd name="T39" fmla="*/ 23 h 1485"/>
                <a:gd name="T40" fmla="*/ 1093 w 1482"/>
                <a:gd name="T41" fmla="*/ 90 h 1485"/>
                <a:gd name="T42" fmla="*/ 1230 w 1482"/>
                <a:gd name="T43" fmla="*/ 177 h 1485"/>
                <a:gd name="T44" fmla="*/ 1330 w 1482"/>
                <a:gd name="T45" fmla="*/ 270 h 1485"/>
                <a:gd name="T46" fmla="*/ 1399 w 1482"/>
                <a:gd name="T47" fmla="*/ 362 h 1485"/>
                <a:gd name="T48" fmla="*/ 1441 w 1482"/>
                <a:gd name="T49" fmla="*/ 443 h 1485"/>
                <a:gd name="T50" fmla="*/ 1463 w 1482"/>
                <a:gd name="T51" fmla="*/ 506 h 1485"/>
                <a:gd name="T52" fmla="*/ 1473 w 1482"/>
                <a:gd name="T53" fmla="*/ 546 h 1485"/>
                <a:gd name="T54" fmla="*/ 1479 w 1482"/>
                <a:gd name="T55" fmla="*/ 594 h 1485"/>
                <a:gd name="T56" fmla="*/ 1482 w 1482"/>
                <a:gd name="T57" fmla="*/ 635 h 1485"/>
                <a:gd name="T58" fmla="*/ 1482 w 1482"/>
                <a:gd name="T59" fmla="*/ 687 h 1485"/>
                <a:gd name="T60" fmla="*/ 1481 w 1482"/>
                <a:gd name="T61" fmla="*/ 742 h 1485"/>
                <a:gd name="T62" fmla="*/ 1473 w 1482"/>
                <a:gd name="T63" fmla="*/ 795 h 1485"/>
                <a:gd name="T64" fmla="*/ 1463 w 1482"/>
                <a:gd name="T65" fmla="*/ 829 h 1485"/>
                <a:gd name="T66" fmla="*/ 1462 w 1482"/>
                <a:gd name="T67" fmla="*/ 774 h 1485"/>
                <a:gd name="T68" fmla="*/ 1454 w 1482"/>
                <a:gd name="T69" fmla="*/ 679 h 1485"/>
                <a:gd name="T70" fmla="*/ 1427 w 1482"/>
                <a:gd name="T71" fmla="*/ 559 h 1485"/>
                <a:gd name="T72" fmla="*/ 1372 w 1482"/>
                <a:gd name="T73" fmla="*/ 428 h 1485"/>
                <a:gd name="T74" fmla="*/ 1281 w 1482"/>
                <a:gd name="T75" fmla="*/ 308 h 1485"/>
                <a:gd name="T76" fmla="*/ 1142 w 1482"/>
                <a:gd name="T77" fmla="*/ 211 h 1485"/>
                <a:gd name="T78" fmla="*/ 954 w 1482"/>
                <a:gd name="T79" fmla="*/ 156 h 1485"/>
                <a:gd name="T80" fmla="*/ 773 w 1482"/>
                <a:gd name="T81" fmla="*/ 164 h 1485"/>
                <a:gd name="T82" fmla="*/ 617 w 1482"/>
                <a:gd name="T83" fmla="*/ 219 h 1485"/>
                <a:gd name="T84" fmla="*/ 488 w 1482"/>
                <a:gd name="T85" fmla="*/ 310 h 1485"/>
                <a:gd name="T86" fmla="*/ 389 w 1482"/>
                <a:gd name="T87" fmla="*/ 421 h 1485"/>
                <a:gd name="T88" fmla="*/ 319 w 1482"/>
                <a:gd name="T89" fmla="*/ 533 h 1485"/>
                <a:gd name="T90" fmla="*/ 277 w 1482"/>
                <a:gd name="T91" fmla="*/ 628 h 1485"/>
                <a:gd name="T92" fmla="*/ 268 w 1482"/>
                <a:gd name="T93" fmla="*/ 698 h 1485"/>
                <a:gd name="T94" fmla="*/ 264 w 1482"/>
                <a:gd name="T95" fmla="*/ 769 h 1485"/>
                <a:gd name="T96" fmla="*/ 262 w 1482"/>
                <a:gd name="T97" fmla="*/ 856 h 1485"/>
                <a:gd name="T98" fmla="*/ 271 w 1482"/>
                <a:gd name="T99" fmla="*/ 955 h 1485"/>
                <a:gd name="T100" fmla="*/ 296 w 1482"/>
                <a:gd name="T101" fmla="*/ 1061 h 1485"/>
                <a:gd name="T102" fmla="*/ 346 w 1482"/>
                <a:gd name="T103" fmla="*/ 1170 h 1485"/>
                <a:gd name="T104" fmla="*/ 429 w 1482"/>
                <a:gd name="T105" fmla="*/ 1280 h 1485"/>
                <a:gd name="T106" fmla="*/ 540 w 1482"/>
                <a:gd name="T107" fmla="*/ 1373 h 1485"/>
                <a:gd name="T108" fmla="*/ 583 w 1482"/>
                <a:gd name="T109" fmla="*/ 1402 h 1485"/>
                <a:gd name="T110" fmla="*/ 642 w 1482"/>
                <a:gd name="T111" fmla="*/ 1430 h 1485"/>
                <a:gd name="T112" fmla="*/ 684 w 1482"/>
                <a:gd name="T113" fmla="*/ 1443 h 1485"/>
                <a:gd name="T114" fmla="*/ 732 w 1482"/>
                <a:gd name="T115" fmla="*/ 1455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82" h="1485">
                  <a:moveTo>
                    <a:pt x="707" y="1485"/>
                  </a:moveTo>
                  <a:lnTo>
                    <a:pt x="705" y="1485"/>
                  </a:lnTo>
                  <a:lnTo>
                    <a:pt x="699" y="1485"/>
                  </a:lnTo>
                  <a:lnTo>
                    <a:pt x="697" y="1485"/>
                  </a:lnTo>
                  <a:lnTo>
                    <a:pt x="694" y="1485"/>
                  </a:lnTo>
                  <a:lnTo>
                    <a:pt x="688" y="1485"/>
                  </a:lnTo>
                  <a:lnTo>
                    <a:pt x="684" y="1485"/>
                  </a:lnTo>
                  <a:lnTo>
                    <a:pt x="676" y="1485"/>
                  </a:lnTo>
                  <a:lnTo>
                    <a:pt x="673" y="1485"/>
                  </a:lnTo>
                  <a:lnTo>
                    <a:pt x="665" y="1485"/>
                  </a:lnTo>
                  <a:lnTo>
                    <a:pt x="657" y="1485"/>
                  </a:lnTo>
                  <a:lnTo>
                    <a:pt x="650" y="1483"/>
                  </a:lnTo>
                  <a:lnTo>
                    <a:pt x="642" y="1483"/>
                  </a:lnTo>
                  <a:lnTo>
                    <a:pt x="633" y="1483"/>
                  </a:lnTo>
                  <a:lnTo>
                    <a:pt x="625" y="1483"/>
                  </a:lnTo>
                  <a:lnTo>
                    <a:pt x="616" y="1481"/>
                  </a:lnTo>
                  <a:lnTo>
                    <a:pt x="606" y="1481"/>
                  </a:lnTo>
                  <a:lnTo>
                    <a:pt x="595" y="1480"/>
                  </a:lnTo>
                  <a:lnTo>
                    <a:pt x="583" y="1480"/>
                  </a:lnTo>
                  <a:lnTo>
                    <a:pt x="574" y="1478"/>
                  </a:lnTo>
                  <a:lnTo>
                    <a:pt x="562" y="1476"/>
                  </a:lnTo>
                  <a:lnTo>
                    <a:pt x="551" y="1474"/>
                  </a:lnTo>
                  <a:lnTo>
                    <a:pt x="540" y="1474"/>
                  </a:lnTo>
                  <a:lnTo>
                    <a:pt x="526" y="1470"/>
                  </a:lnTo>
                  <a:lnTo>
                    <a:pt x="513" y="1468"/>
                  </a:lnTo>
                  <a:lnTo>
                    <a:pt x="502" y="1464"/>
                  </a:lnTo>
                  <a:lnTo>
                    <a:pt x="488" y="1462"/>
                  </a:lnTo>
                  <a:lnTo>
                    <a:pt x="473" y="1457"/>
                  </a:lnTo>
                  <a:lnTo>
                    <a:pt x="462" y="1455"/>
                  </a:lnTo>
                  <a:lnTo>
                    <a:pt x="448" y="1451"/>
                  </a:lnTo>
                  <a:lnTo>
                    <a:pt x="435" y="1445"/>
                  </a:lnTo>
                  <a:lnTo>
                    <a:pt x="420" y="1440"/>
                  </a:lnTo>
                  <a:lnTo>
                    <a:pt x="406" y="1436"/>
                  </a:lnTo>
                  <a:lnTo>
                    <a:pt x="393" y="1430"/>
                  </a:lnTo>
                  <a:lnTo>
                    <a:pt x="380" y="1424"/>
                  </a:lnTo>
                  <a:lnTo>
                    <a:pt x="365" y="1417"/>
                  </a:lnTo>
                  <a:lnTo>
                    <a:pt x="351" y="1409"/>
                  </a:lnTo>
                  <a:lnTo>
                    <a:pt x="338" y="1402"/>
                  </a:lnTo>
                  <a:lnTo>
                    <a:pt x="323" y="1396"/>
                  </a:lnTo>
                  <a:lnTo>
                    <a:pt x="309" y="1386"/>
                  </a:lnTo>
                  <a:lnTo>
                    <a:pt x="294" y="1379"/>
                  </a:lnTo>
                  <a:lnTo>
                    <a:pt x="281" y="1369"/>
                  </a:lnTo>
                  <a:lnTo>
                    <a:pt x="268" y="1360"/>
                  </a:lnTo>
                  <a:lnTo>
                    <a:pt x="254" y="1348"/>
                  </a:lnTo>
                  <a:lnTo>
                    <a:pt x="241" y="1339"/>
                  </a:lnTo>
                  <a:lnTo>
                    <a:pt x="228" y="1327"/>
                  </a:lnTo>
                  <a:lnTo>
                    <a:pt x="216" y="1316"/>
                  </a:lnTo>
                  <a:lnTo>
                    <a:pt x="201" y="1303"/>
                  </a:lnTo>
                  <a:lnTo>
                    <a:pt x="188" y="1289"/>
                  </a:lnTo>
                  <a:lnTo>
                    <a:pt x="176" y="1274"/>
                  </a:lnTo>
                  <a:lnTo>
                    <a:pt x="165" y="1261"/>
                  </a:lnTo>
                  <a:lnTo>
                    <a:pt x="152" y="1246"/>
                  </a:lnTo>
                  <a:lnTo>
                    <a:pt x="140" y="1231"/>
                  </a:lnTo>
                  <a:lnTo>
                    <a:pt x="129" y="1213"/>
                  </a:lnTo>
                  <a:lnTo>
                    <a:pt x="119" y="1198"/>
                  </a:lnTo>
                  <a:lnTo>
                    <a:pt x="108" y="1179"/>
                  </a:lnTo>
                  <a:lnTo>
                    <a:pt x="97" y="1162"/>
                  </a:lnTo>
                  <a:lnTo>
                    <a:pt x="87" y="1141"/>
                  </a:lnTo>
                  <a:lnTo>
                    <a:pt x="79" y="1124"/>
                  </a:lnTo>
                  <a:lnTo>
                    <a:pt x="68" y="1101"/>
                  </a:lnTo>
                  <a:lnTo>
                    <a:pt x="60" y="1080"/>
                  </a:lnTo>
                  <a:lnTo>
                    <a:pt x="53" y="1059"/>
                  </a:lnTo>
                  <a:lnTo>
                    <a:pt x="45" y="1037"/>
                  </a:lnTo>
                  <a:lnTo>
                    <a:pt x="38" y="1014"/>
                  </a:lnTo>
                  <a:lnTo>
                    <a:pt x="30" y="991"/>
                  </a:lnTo>
                  <a:lnTo>
                    <a:pt x="24" y="966"/>
                  </a:lnTo>
                  <a:lnTo>
                    <a:pt x="21" y="945"/>
                  </a:lnTo>
                  <a:lnTo>
                    <a:pt x="15" y="923"/>
                  </a:lnTo>
                  <a:lnTo>
                    <a:pt x="11" y="902"/>
                  </a:lnTo>
                  <a:lnTo>
                    <a:pt x="7" y="879"/>
                  </a:lnTo>
                  <a:lnTo>
                    <a:pt x="5" y="858"/>
                  </a:lnTo>
                  <a:lnTo>
                    <a:pt x="3" y="837"/>
                  </a:lnTo>
                  <a:lnTo>
                    <a:pt x="2" y="816"/>
                  </a:lnTo>
                  <a:lnTo>
                    <a:pt x="0" y="795"/>
                  </a:lnTo>
                  <a:lnTo>
                    <a:pt x="0" y="776"/>
                  </a:lnTo>
                  <a:lnTo>
                    <a:pt x="0" y="755"/>
                  </a:lnTo>
                  <a:lnTo>
                    <a:pt x="0" y="736"/>
                  </a:lnTo>
                  <a:lnTo>
                    <a:pt x="0" y="717"/>
                  </a:lnTo>
                  <a:lnTo>
                    <a:pt x="2" y="698"/>
                  </a:lnTo>
                  <a:lnTo>
                    <a:pt x="3" y="679"/>
                  </a:lnTo>
                  <a:lnTo>
                    <a:pt x="5" y="662"/>
                  </a:lnTo>
                  <a:lnTo>
                    <a:pt x="7" y="643"/>
                  </a:lnTo>
                  <a:lnTo>
                    <a:pt x="11" y="626"/>
                  </a:lnTo>
                  <a:lnTo>
                    <a:pt x="13" y="609"/>
                  </a:lnTo>
                  <a:lnTo>
                    <a:pt x="17" y="592"/>
                  </a:lnTo>
                  <a:lnTo>
                    <a:pt x="21" y="575"/>
                  </a:lnTo>
                  <a:lnTo>
                    <a:pt x="24" y="559"/>
                  </a:lnTo>
                  <a:lnTo>
                    <a:pt x="28" y="542"/>
                  </a:lnTo>
                  <a:lnTo>
                    <a:pt x="34" y="527"/>
                  </a:lnTo>
                  <a:lnTo>
                    <a:pt x="38" y="510"/>
                  </a:lnTo>
                  <a:lnTo>
                    <a:pt x="43" y="497"/>
                  </a:lnTo>
                  <a:lnTo>
                    <a:pt x="47" y="481"/>
                  </a:lnTo>
                  <a:lnTo>
                    <a:pt x="53" y="466"/>
                  </a:lnTo>
                  <a:lnTo>
                    <a:pt x="59" y="453"/>
                  </a:lnTo>
                  <a:lnTo>
                    <a:pt x="64" y="442"/>
                  </a:lnTo>
                  <a:lnTo>
                    <a:pt x="70" y="428"/>
                  </a:lnTo>
                  <a:lnTo>
                    <a:pt x="76" y="415"/>
                  </a:lnTo>
                  <a:lnTo>
                    <a:pt x="81" y="402"/>
                  </a:lnTo>
                  <a:lnTo>
                    <a:pt x="87" y="390"/>
                  </a:lnTo>
                  <a:lnTo>
                    <a:pt x="93" y="377"/>
                  </a:lnTo>
                  <a:lnTo>
                    <a:pt x="100" y="367"/>
                  </a:lnTo>
                  <a:lnTo>
                    <a:pt x="106" y="354"/>
                  </a:lnTo>
                  <a:lnTo>
                    <a:pt x="112" y="345"/>
                  </a:lnTo>
                  <a:lnTo>
                    <a:pt x="117" y="335"/>
                  </a:lnTo>
                  <a:lnTo>
                    <a:pt x="123" y="326"/>
                  </a:lnTo>
                  <a:lnTo>
                    <a:pt x="127" y="316"/>
                  </a:lnTo>
                  <a:lnTo>
                    <a:pt x="135" y="307"/>
                  </a:lnTo>
                  <a:lnTo>
                    <a:pt x="140" y="299"/>
                  </a:lnTo>
                  <a:lnTo>
                    <a:pt x="146" y="289"/>
                  </a:lnTo>
                  <a:lnTo>
                    <a:pt x="152" y="284"/>
                  </a:lnTo>
                  <a:lnTo>
                    <a:pt x="157" y="276"/>
                  </a:lnTo>
                  <a:lnTo>
                    <a:pt x="161" y="269"/>
                  </a:lnTo>
                  <a:lnTo>
                    <a:pt x="167" y="261"/>
                  </a:lnTo>
                  <a:lnTo>
                    <a:pt x="171" y="255"/>
                  </a:lnTo>
                  <a:lnTo>
                    <a:pt x="176" y="250"/>
                  </a:lnTo>
                  <a:lnTo>
                    <a:pt x="178" y="246"/>
                  </a:lnTo>
                  <a:lnTo>
                    <a:pt x="182" y="240"/>
                  </a:lnTo>
                  <a:lnTo>
                    <a:pt x="188" y="236"/>
                  </a:lnTo>
                  <a:lnTo>
                    <a:pt x="192" y="232"/>
                  </a:lnTo>
                  <a:lnTo>
                    <a:pt x="195" y="227"/>
                  </a:lnTo>
                  <a:lnTo>
                    <a:pt x="201" y="223"/>
                  </a:lnTo>
                  <a:lnTo>
                    <a:pt x="203" y="219"/>
                  </a:lnTo>
                  <a:lnTo>
                    <a:pt x="205" y="219"/>
                  </a:lnTo>
                  <a:lnTo>
                    <a:pt x="205" y="217"/>
                  </a:lnTo>
                  <a:lnTo>
                    <a:pt x="209" y="215"/>
                  </a:lnTo>
                  <a:lnTo>
                    <a:pt x="213" y="210"/>
                  </a:lnTo>
                  <a:lnTo>
                    <a:pt x="220" y="204"/>
                  </a:lnTo>
                  <a:lnTo>
                    <a:pt x="222" y="200"/>
                  </a:lnTo>
                  <a:lnTo>
                    <a:pt x="228" y="196"/>
                  </a:lnTo>
                  <a:lnTo>
                    <a:pt x="232" y="192"/>
                  </a:lnTo>
                  <a:lnTo>
                    <a:pt x="237" y="189"/>
                  </a:lnTo>
                  <a:lnTo>
                    <a:pt x="243" y="183"/>
                  </a:lnTo>
                  <a:lnTo>
                    <a:pt x="249" y="177"/>
                  </a:lnTo>
                  <a:lnTo>
                    <a:pt x="254" y="173"/>
                  </a:lnTo>
                  <a:lnTo>
                    <a:pt x="262" y="170"/>
                  </a:lnTo>
                  <a:lnTo>
                    <a:pt x="270" y="162"/>
                  </a:lnTo>
                  <a:lnTo>
                    <a:pt x="275" y="156"/>
                  </a:lnTo>
                  <a:lnTo>
                    <a:pt x="285" y="151"/>
                  </a:lnTo>
                  <a:lnTo>
                    <a:pt x="292" y="145"/>
                  </a:lnTo>
                  <a:lnTo>
                    <a:pt x="302" y="139"/>
                  </a:lnTo>
                  <a:lnTo>
                    <a:pt x="309" y="134"/>
                  </a:lnTo>
                  <a:lnTo>
                    <a:pt x="321" y="128"/>
                  </a:lnTo>
                  <a:lnTo>
                    <a:pt x="330" y="122"/>
                  </a:lnTo>
                  <a:lnTo>
                    <a:pt x="340" y="115"/>
                  </a:lnTo>
                  <a:lnTo>
                    <a:pt x="351" y="109"/>
                  </a:lnTo>
                  <a:lnTo>
                    <a:pt x="363" y="101"/>
                  </a:lnTo>
                  <a:lnTo>
                    <a:pt x="374" y="96"/>
                  </a:lnTo>
                  <a:lnTo>
                    <a:pt x="386" y="90"/>
                  </a:lnTo>
                  <a:lnTo>
                    <a:pt x="397" y="84"/>
                  </a:lnTo>
                  <a:lnTo>
                    <a:pt x="410" y="78"/>
                  </a:lnTo>
                  <a:lnTo>
                    <a:pt x="424" y="73"/>
                  </a:lnTo>
                  <a:lnTo>
                    <a:pt x="435" y="67"/>
                  </a:lnTo>
                  <a:lnTo>
                    <a:pt x="450" y="61"/>
                  </a:lnTo>
                  <a:lnTo>
                    <a:pt x="463" y="54"/>
                  </a:lnTo>
                  <a:lnTo>
                    <a:pt x="477" y="50"/>
                  </a:lnTo>
                  <a:lnTo>
                    <a:pt x="490" y="44"/>
                  </a:lnTo>
                  <a:lnTo>
                    <a:pt x="505" y="38"/>
                  </a:lnTo>
                  <a:lnTo>
                    <a:pt x="521" y="35"/>
                  </a:lnTo>
                  <a:lnTo>
                    <a:pt x="536" y="29"/>
                  </a:lnTo>
                  <a:lnTo>
                    <a:pt x="551" y="25"/>
                  </a:lnTo>
                  <a:lnTo>
                    <a:pt x="566" y="21"/>
                  </a:lnTo>
                  <a:lnTo>
                    <a:pt x="583" y="18"/>
                  </a:lnTo>
                  <a:lnTo>
                    <a:pt x="600" y="14"/>
                  </a:lnTo>
                  <a:lnTo>
                    <a:pt x="616" y="12"/>
                  </a:lnTo>
                  <a:lnTo>
                    <a:pt x="633" y="8"/>
                  </a:lnTo>
                  <a:lnTo>
                    <a:pt x="650" y="6"/>
                  </a:lnTo>
                  <a:lnTo>
                    <a:pt x="669" y="4"/>
                  </a:lnTo>
                  <a:lnTo>
                    <a:pt x="686" y="2"/>
                  </a:lnTo>
                  <a:lnTo>
                    <a:pt x="703" y="0"/>
                  </a:lnTo>
                  <a:lnTo>
                    <a:pt x="722" y="0"/>
                  </a:lnTo>
                  <a:lnTo>
                    <a:pt x="739" y="0"/>
                  </a:lnTo>
                  <a:lnTo>
                    <a:pt x="758" y="0"/>
                  </a:lnTo>
                  <a:lnTo>
                    <a:pt x="777" y="0"/>
                  </a:lnTo>
                  <a:lnTo>
                    <a:pt x="796" y="2"/>
                  </a:lnTo>
                  <a:lnTo>
                    <a:pt x="815" y="6"/>
                  </a:lnTo>
                  <a:lnTo>
                    <a:pt x="836" y="8"/>
                  </a:lnTo>
                  <a:lnTo>
                    <a:pt x="855" y="12"/>
                  </a:lnTo>
                  <a:lnTo>
                    <a:pt x="874" y="14"/>
                  </a:lnTo>
                  <a:lnTo>
                    <a:pt x="895" y="19"/>
                  </a:lnTo>
                  <a:lnTo>
                    <a:pt x="914" y="23"/>
                  </a:lnTo>
                  <a:lnTo>
                    <a:pt x="935" y="29"/>
                  </a:lnTo>
                  <a:lnTo>
                    <a:pt x="958" y="37"/>
                  </a:lnTo>
                  <a:lnTo>
                    <a:pt x="979" y="44"/>
                  </a:lnTo>
                  <a:lnTo>
                    <a:pt x="998" y="52"/>
                  </a:lnTo>
                  <a:lnTo>
                    <a:pt x="1019" y="57"/>
                  </a:lnTo>
                  <a:lnTo>
                    <a:pt x="1038" y="65"/>
                  </a:lnTo>
                  <a:lnTo>
                    <a:pt x="1057" y="75"/>
                  </a:lnTo>
                  <a:lnTo>
                    <a:pt x="1074" y="82"/>
                  </a:lnTo>
                  <a:lnTo>
                    <a:pt x="1093" y="90"/>
                  </a:lnTo>
                  <a:lnTo>
                    <a:pt x="1110" y="99"/>
                  </a:lnTo>
                  <a:lnTo>
                    <a:pt x="1127" y="109"/>
                  </a:lnTo>
                  <a:lnTo>
                    <a:pt x="1142" y="118"/>
                  </a:lnTo>
                  <a:lnTo>
                    <a:pt x="1159" y="128"/>
                  </a:lnTo>
                  <a:lnTo>
                    <a:pt x="1173" y="137"/>
                  </a:lnTo>
                  <a:lnTo>
                    <a:pt x="1188" y="147"/>
                  </a:lnTo>
                  <a:lnTo>
                    <a:pt x="1203" y="156"/>
                  </a:lnTo>
                  <a:lnTo>
                    <a:pt x="1216" y="166"/>
                  </a:lnTo>
                  <a:lnTo>
                    <a:pt x="1230" y="177"/>
                  </a:lnTo>
                  <a:lnTo>
                    <a:pt x="1243" y="187"/>
                  </a:lnTo>
                  <a:lnTo>
                    <a:pt x="1254" y="196"/>
                  </a:lnTo>
                  <a:lnTo>
                    <a:pt x="1268" y="206"/>
                  </a:lnTo>
                  <a:lnTo>
                    <a:pt x="1279" y="217"/>
                  </a:lnTo>
                  <a:lnTo>
                    <a:pt x="1290" y="229"/>
                  </a:lnTo>
                  <a:lnTo>
                    <a:pt x="1300" y="238"/>
                  </a:lnTo>
                  <a:lnTo>
                    <a:pt x="1311" y="250"/>
                  </a:lnTo>
                  <a:lnTo>
                    <a:pt x="1321" y="259"/>
                  </a:lnTo>
                  <a:lnTo>
                    <a:pt x="1330" y="270"/>
                  </a:lnTo>
                  <a:lnTo>
                    <a:pt x="1338" y="280"/>
                  </a:lnTo>
                  <a:lnTo>
                    <a:pt x="1347" y="289"/>
                  </a:lnTo>
                  <a:lnTo>
                    <a:pt x="1355" y="301"/>
                  </a:lnTo>
                  <a:lnTo>
                    <a:pt x="1365" y="310"/>
                  </a:lnTo>
                  <a:lnTo>
                    <a:pt x="1372" y="322"/>
                  </a:lnTo>
                  <a:lnTo>
                    <a:pt x="1380" y="331"/>
                  </a:lnTo>
                  <a:lnTo>
                    <a:pt x="1386" y="343"/>
                  </a:lnTo>
                  <a:lnTo>
                    <a:pt x="1393" y="352"/>
                  </a:lnTo>
                  <a:lnTo>
                    <a:pt x="1399" y="362"/>
                  </a:lnTo>
                  <a:lnTo>
                    <a:pt x="1405" y="371"/>
                  </a:lnTo>
                  <a:lnTo>
                    <a:pt x="1410" y="381"/>
                  </a:lnTo>
                  <a:lnTo>
                    <a:pt x="1416" y="390"/>
                  </a:lnTo>
                  <a:lnTo>
                    <a:pt x="1420" y="400"/>
                  </a:lnTo>
                  <a:lnTo>
                    <a:pt x="1425" y="409"/>
                  </a:lnTo>
                  <a:lnTo>
                    <a:pt x="1429" y="417"/>
                  </a:lnTo>
                  <a:lnTo>
                    <a:pt x="1435" y="428"/>
                  </a:lnTo>
                  <a:lnTo>
                    <a:pt x="1437" y="436"/>
                  </a:lnTo>
                  <a:lnTo>
                    <a:pt x="1441" y="443"/>
                  </a:lnTo>
                  <a:lnTo>
                    <a:pt x="1444" y="451"/>
                  </a:lnTo>
                  <a:lnTo>
                    <a:pt x="1448" y="461"/>
                  </a:lnTo>
                  <a:lnTo>
                    <a:pt x="1450" y="466"/>
                  </a:lnTo>
                  <a:lnTo>
                    <a:pt x="1454" y="474"/>
                  </a:lnTo>
                  <a:lnTo>
                    <a:pt x="1456" y="481"/>
                  </a:lnTo>
                  <a:lnTo>
                    <a:pt x="1460" y="489"/>
                  </a:lnTo>
                  <a:lnTo>
                    <a:pt x="1462" y="495"/>
                  </a:lnTo>
                  <a:lnTo>
                    <a:pt x="1462" y="500"/>
                  </a:lnTo>
                  <a:lnTo>
                    <a:pt x="1463" y="506"/>
                  </a:lnTo>
                  <a:lnTo>
                    <a:pt x="1465" y="512"/>
                  </a:lnTo>
                  <a:lnTo>
                    <a:pt x="1467" y="516"/>
                  </a:lnTo>
                  <a:lnTo>
                    <a:pt x="1467" y="521"/>
                  </a:lnTo>
                  <a:lnTo>
                    <a:pt x="1469" y="525"/>
                  </a:lnTo>
                  <a:lnTo>
                    <a:pt x="1471" y="531"/>
                  </a:lnTo>
                  <a:lnTo>
                    <a:pt x="1471" y="537"/>
                  </a:lnTo>
                  <a:lnTo>
                    <a:pt x="1473" y="542"/>
                  </a:lnTo>
                  <a:lnTo>
                    <a:pt x="1473" y="544"/>
                  </a:lnTo>
                  <a:lnTo>
                    <a:pt x="1473" y="546"/>
                  </a:lnTo>
                  <a:lnTo>
                    <a:pt x="1473" y="548"/>
                  </a:lnTo>
                  <a:lnTo>
                    <a:pt x="1475" y="554"/>
                  </a:lnTo>
                  <a:lnTo>
                    <a:pt x="1475" y="556"/>
                  </a:lnTo>
                  <a:lnTo>
                    <a:pt x="1475" y="561"/>
                  </a:lnTo>
                  <a:lnTo>
                    <a:pt x="1477" y="567"/>
                  </a:lnTo>
                  <a:lnTo>
                    <a:pt x="1477" y="575"/>
                  </a:lnTo>
                  <a:lnTo>
                    <a:pt x="1477" y="580"/>
                  </a:lnTo>
                  <a:lnTo>
                    <a:pt x="1479" y="588"/>
                  </a:lnTo>
                  <a:lnTo>
                    <a:pt x="1479" y="594"/>
                  </a:lnTo>
                  <a:lnTo>
                    <a:pt x="1479" y="597"/>
                  </a:lnTo>
                  <a:lnTo>
                    <a:pt x="1479" y="601"/>
                  </a:lnTo>
                  <a:lnTo>
                    <a:pt x="1481" y="607"/>
                  </a:lnTo>
                  <a:lnTo>
                    <a:pt x="1481" y="611"/>
                  </a:lnTo>
                  <a:lnTo>
                    <a:pt x="1481" y="615"/>
                  </a:lnTo>
                  <a:lnTo>
                    <a:pt x="1481" y="620"/>
                  </a:lnTo>
                  <a:lnTo>
                    <a:pt x="1481" y="626"/>
                  </a:lnTo>
                  <a:lnTo>
                    <a:pt x="1481" y="630"/>
                  </a:lnTo>
                  <a:lnTo>
                    <a:pt x="1482" y="635"/>
                  </a:lnTo>
                  <a:lnTo>
                    <a:pt x="1482" y="641"/>
                  </a:lnTo>
                  <a:lnTo>
                    <a:pt x="1482" y="647"/>
                  </a:lnTo>
                  <a:lnTo>
                    <a:pt x="1482" y="653"/>
                  </a:lnTo>
                  <a:lnTo>
                    <a:pt x="1482" y="658"/>
                  </a:lnTo>
                  <a:lnTo>
                    <a:pt x="1482" y="664"/>
                  </a:lnTo>
                  <a:lnTo>
                    <a:pt x="1482" y="670"/>
                  </a:lnTo>
                  <a:lnTo>
                    <a:pt x="1482" y="675"/>
                  </a:lnTo>
                  <a:lnTo>
                    <a:pt x="1482" y="681"/>
                  </a:lnTo>
                  <a:lnTo>
                    <a:pt x="1482" y="687"/>
                  </a:lnTo>
                  <a:lnTo>
                    <a:pt x="1482" y="692"/>
                  </a:lnTo>
                  <a:lnTo>
                    <a:pt x="1482" y="698"/>
                  </a:lnTo>
                  <a:lnTo>
                    <a:pt x="1482" y="704"/>
                  </a:lnTo>
                  <a:lnTo>
                    <a:pt x="1482" y="710"/>
                  </a:lnTo>
                  <a:lnTo>
                    <a:pt x="1482" y="717"/>
                  </a:lnTo>
                  <a:lnTo>
                    <a:pt x="1481" y="723"/>
                  </a:lnTo>
                  <a:lnTo>
                    <a:pt x="1481" y="729"/>
                  </a:lnTo>
                  <a:lnTo>
                    <a:pt x="1481" y="734"/>
                  </a:lnTo>
                  <a:lnTo>
                    <a:pt x="1481" y="742"/>
                  </a:lnTo>
                  <a:lnTo>
                    <a:pt x="1479" y="748"/>
                  </a:lnTo>
                  <a:lnTo>
                    <a:pt x="1479" y="753"/>
                  </a:lnTo>
                  <a:lnTo>
                    <a:pt x="1479" y="759"/>
                  </a:lnTo>
                  <a:lnTo>
                    <a:pt x="1479" y="765"/>
                  </a:lnTo>
                  <a:lnTo>
                    <a:pt x="1477" y="770"/>
                  </a:lnTo>
                  <a:lnTo>
                    <a:pt x="1477" y="778"/>
                  </a:lnTo>
                  <a:lnTo>
                    <a:pt x="1475" y="784"/>
                  </a:lnTo>
                  <a:lnTo>
                    <a:pt x="1475" y="789"/>
                  </a:lnTo>
                  <a:lnTo>
                    <a:pt x="1473" y="795"/>
                  </a:lnTo>
                  <a:lnTo>
                    <a:pt x="1471" y="801"/>
                  </a:lnTo>
                  <a:lnTo>
                    <a:pt x="1469" y="807"/>
                  </a:lnTo>
                  <a:lnTo>
                    <a:pt x="1469" y="814"/>
                  </a:lnTo>
                  <a:lnTo>
                    <a:pt x="1467" y="818"/>
                  </a:lnTo>
                  <a:lnTo>
                    <a:pt x="1465" y="826"/>
                  </a:lnTo>
                  <a:lnTo>
                    <a:pt x="1463" y="829"/>
                  </a:lnTo>
                  <a:lnTo>
                    <a:pt x="1463" y="837"/>
                  </a:lnTo>
                  <a:lnTo>
                    <a:pt x="1463" y="833"/>
                  </a:lnTo>
                  <a:lnTo>
                    <a:pt x="1463" y="829"/>
                  </a:lnTo>
                  <a:lnTo>
                    <a:pt x="1463" y="826"/>
                  </a:lnTo>
                  <a:lnTo>
                    <a:pt x="1463" y="822"/>
                  </a:lnTo>
                  <a:lnTo>
                    <a:pt x="1463" y="816"/>
                  </a:lnTo>
                  <a:lnTo>
                    <a:pt x="1463" y="812"/>
                  </a:lnTo>
                  <a:lnTo>
                    <a:pt x="1463" y="805"/>
                  </a:lnTo>
                  <a:lnTo>
                    <a:pt x="1463" y="799"/>
                  </a:lnTo>
                  <a:lnTo>
                    <a:pt x="1463" y="791"/>
                  </a:lnTo>
                  <a:lnTo>
                    <a:pt x="1463" y="784"/>
                  </a:lnTo>
                  <a:lnTo>
                    <a:pt x="1462" y="774"/>
                  </a:lnTo>
                  <a:lnTo>
                    <a:pt x="1462" y="767"/>
                  </a:lnTo>
                  <a:lnTo>
                    <a:pt x="1462" y="757"/>
                  </a:lnTo>
                  <a:lnTo>
                    <a:pt x="1462" y="748"/>
                  </a:lnTo>
                  <a:lnTo>
                    <a:pt x="1460" y="736"/>
                  </a:lnTo>
                  <a:lnTo>
                    <a:pt x="1460" y="727"/>
                  </a:lnTo>
                  <a:lnTo>
                    <a:pt x="1458" y="715"/>
                  </a:lnTo>
                  <a:lnTo>
                    <a:pt x="1458" y="704"/>
                  </a:lnTo>
                  <a:lnTo>
                    <a:pt x="1456" y="691"/>
                  </a:lnTo>
                  <a:lnTo>
                    <a:pt x="1454" y="679"/>
                  </a:lnTo>
                  <a:lnTo>
                    <a:pt x="1452" y="666"/>
                  </a:lnTo>
                  <a:lnTo>
                    <a:pt x="1450" y="654"/>
                  </a:lnTo>
                  <a:lnTo>
                    <a:pt x="1446" y="641"/>
                  </a:lnTo>
                  <a:lnTo>
                    <a:pt x="1444" y="628"/>
                  </a:lnTo>
                  <a:lnTo>
                    <a:pt x="1441" y="615"/>
                  </a:lnTo>
                  <a:lnTo>
                    <a:pt x="1439" y="601"/>
                  </a:lnTo>
                  <a:lnTo>
                    <a:pt x="1435" y="586"/>
                  </a:lnTo>
                  <a:lnTo>
                    <a:pt x="1431" y="573"/>
                  </a:lnTo>
                  <a:lnTo>
                    <a:pt x="1427" y="559"/>
                  </a:lnTo>
                  <a:lnTo>
                    <a:pt x="1424" y="544"/>
                  </a:lnTo>
                  <a:lnTo>
                    <a:pt x="1418" y="531"/>
                  </a:lnTo>
                  <a:lnTo>
                    <a:pt x="1412" y="516"/>
                  </a:lnTo>
                  <a:lnTo>
                    <a:pt x="1406" y="500"/>
                  </a:lnTo>
                  <a:lnTo>
                    <a:pt x="1401" y="487"/>
                  </a:lnTo>
                  <a:lnTo>
                    <a:pt x="1393" y="472"/>
                  </a:lnTo>
                  <a:lnTo>
                    <a:pt x="1387" y="457"/>
                  </a:lnTo>
                  <a:lnTo>
                    <a:pt x="1380" y="443"/>
                  </a:lnTo>
                  <a:lnTo>
                    <a:pt x="1372" y="428"/>
                  </a:lnTo>
                  <a:lnTo>
                    <a:pt x="1365" y="415"/>
                  </a:lnTo>
                  <a:lnTo>
                    <a:pt x="1355" y="400"/>
                  </a:lnTo>
                  <a:lnTo>
                    <a:pt x="1346" y="386"/>
                  </a:lnTo>
                  <a:lnTo>
                    <a:pt x="1336" y="373"/>
                  </a:lnTo>
                  <a:lnTo>
                    <a:pt x="1325" y="360"/>
                  </a:lnTo>
                  <a:lnTo>
                    <a:pt x="1315" y="346"/>
                  </a:lnTo>
                  <a:lnTo>
                    <a:pt x="1304" y="333"/>
                  </a:lnTo>
                  <a:lnTo>
                    <a:pt x="1292" y="322"/>
                  </a:lnTo>
                  <a:lnTo>
                    <a:pt x="1281" y="308"/>
                  </a:lnTo>
                  <a:lnTo>
                    <a:pt x="1268" y="295"/>
                  </a:lnTo>
                  <a:lnTo>
                    <a:pt x="1254" y="284"/>
                  </a:lnTo>
                  <a:lnTo>
                    <a:pt x="1239" y="272"/>
                  </a:lnTo>
                  <a:lnTo>
                    <a:pt x="1224" y="261"/>
                  </a:lnTo>
                  <a:lnTo>
                    <a:pt x="1209" y="250"/>
                  </a:lnTo>
                  <a:lnTo>
                    <a:pt x="1194" y="240"/>
                  </a:lnTo>
                  <a:lnTo>
                    <a:pt x="1176" y="230"/>
                  </a:lnTo>
                  <a:lnTo>
                    <a:pt x="1159" y="221"/>
                  </a:lnTo>
                  <a:lnTo>
                    <a:pt x="1142" y="211"/>
                  </a:lnTo>
                  <a:lnTo>
                    <a:pt x="1123" y="202"/>
                  </a:lnTo>
                  <a:lnTo>
                    <a:pt x="1104" y="194"/>
                  </a:lnTo>
                  <a:lnTo>
                    <a:pt x="1083" y="189"/>
                  </a:lnTo>
                  <a:lnTo>
                    <a:pt x="1064" y="181"/>
                  </a:lnTo>
                  <a:lnTo>
                    <a:pt x="1041" y="175"/>
                  </a:lnTo>
                  <a:lnTo>
                    <a:pt x="1021" y="170"/>
                  </a:lnTo>
                  <a:lnTo>
                    <a:pt x="998" y="164"/>
                  </a:lnTo>
                  <a:lnTo>
                    <a:pt x="977" y="160"/>
                  </a:lnTo>
                  <a:lnTo>
                    <a:pt x="954" y="156"/>
                  </a:lnTo>
                  <a:lnTo>
                    <a:pt x="933" y="154"/>
                  </a:lnTo>
                  <a:lnTo>
                    <a:pt x="912" y="153"/>
                  </a:lnTo>
                  <a:lnTo>
                    <a:pt x="891" y="153"/>
                  </a:lnTo>
                  <a:lnTo>
                    <a:pt x="870" y="153"/>
                  </a:lnTo>
                  <a:lnTo>
                    <a:pt x="851" y="154"/>
                  </a:lnTo>
                  <a:lnTo>
                    <a:pt x="830" y="154"/>
                  </a:lnTo>
                  <a:lnTo>
                    <a:pt x="811" y="156"/>
                  </a:lnTo>
                  <a:lnTo>
                    <a:pt x="792" y="160"/>
                  </a:lnTo>
                  <a:lnTo>
                    <a:pt x="773" y="164"/>
                  </a:lnTo>
                  <a:lnTo>
                    <a:pt x="754" y="168"/>
                  </a:lnTo>
                  <a:lnTo>
                    <a:pt x="735" y="172"/>
                  </a:lnTo>
                  <a:lnTo>
                    <a:pt x="718" y="177"/>
                  </a:lnTo>
                  <a:lnTo>
                    <a:pt x="701" y="183"/>
                  </a:lnTo>
                  <a:lnTo>
                    <a:pt x="682" y="189"/>
                  </a:lnTo>
                  <a:lnTo>
                    <a:pt x="667" y="196"/>
                  </a:lnTo>
                  <a:lnTo>
                    <a:pt x="650" y="204"/>
                  </a:lnTo>
                  <a:lnTo>
                    <a:pt x="633" y="211"/>
                  </a:lnTo>
                  <a:lnTo>
                    <a:pt x="617" y="219"/>
                  </a:lnTo>
                  <a:lnTo>
                    <a:pt x="600" y="229"/>
                  </a:lnTo>
                  <a:lnTo>
                    <a:pt x="587" y="238"/>
                  </a:lnTo>
                  <a:lnTo>
                    <a:pt x="572" y="248"/>
                  </a:lnTo>
                  <a:lnTo>
                    <a:pt x="557" y="257"/>
                  </a:lnTo>
                  <a:lnTo>
                    <a:pt x="541" y="267"/>
                  </a:lnTo>
                  <a:lnTo>
                    <a:pt x="528" y="278"/>
                  </a:lnTo>
                  <a:lnTo>
                    <a:pt x="515" y="289"/>
                  </a:lnTo>
                  <a:lnTo>
                    <a:pt x="502" y="299"/>
                  </a:lnTo>
                  <a:lnTo>
                    <a:pt x="488" y="310"/>
                  </a:lnTo>
                  <a:lnTo>
                    <a:pt x="477" y="322"/>
                  </a:lnTo>
                  <a:lnTo>
                    <a:pt x="465" y="335"/>
                  </a:lnTo>
                  <a:lnTo>
                    <a:pt x="452" y="346"/>
                  </a:lnTo>
                  <a:lnTo>
                    <a:pt x="441" y="358"/>
                  </a:lnTo>
                  <a:lnTo>
                    <a:pt x="429" y="371"/>
                  </a:lnTo>
                  <a:lnTo>
                    <a:pt x="418" y="383"/>
                  </a:lnTo>
                  <a:lnTo>
                    <a:pt x="408" y="394"/>
                  </a:lnTo>
                  <a:lnTo>
                    <a:pt x="399" y="407"/>
                  </a:lnTo>
                  <a:lnTo>
                    <a:pt x="389" y="421"/>
                  </a:lnTo>
                  <a:lnTo>
                    <a:pt x="380" y="432"/>
                  </a:lnTo>
                  <a:lnTo>
                    <a:pt x="370" y="445"/>
                  </a:lnTo>
                  <a:lnTo>
                    <a:pt x="363" y="457"/>
                  </a:lnTo>
                  <a:lnTo>
                    <a:pt x="353" y="470"/>
                  </a:lnTo>
                  <a:lnTo>
                    <a:pt x="346" y="483"/>
                  </a:lnTo>
                  <a:lnTo>
                    <a:pt x="338" y="495"/>
                  </a:lnTo>
                  <a:lnTo>
                    <a:pt x="330" y="506"/>
                  </a:lnTo>
                  <a:lnTo>
                    <a:pt x="325" y="519"/>
                  </a:lnTo>
                  <a:lnTo>
                    <a:pt x="319" y="533"/>
                  </a:lnTo>
                  <a:lnTo>
                    <a:pt x="311" y="544"/>
                  </a:lnTo>
                  <a:lnTo>
                    <a:pt x="306" y="554"/>
                  </a:lnTo>
                  <a:lnTo>
                    <a:pt x="302" y="565"/>
                  </a:lnTo>
                  <a:lnTo>
                    <a:pt x="296" y="577"/>
                  </a:lnTo>
                  <a:lnTo>
                    <a:pt x="292" y="588"/>
                  </a:lnTo>
                  <a:lnTo>
                    <a:pt x="287" y="599"/>
                  </a:lnTo>
                  <a:lnTo>
                    <a:pt x="283" y="609"/>
                  </a:lnTo>
                  <a:lnTo>
                    <a:pt x="281" y="620"/>
                  </a:lnTo>
                  <a:lnTo>
                    <a:pt x="277" y="628"/>
                  </a:lnTo>
                  <a:lnTo>
                    <a:pt x="275" y="637"/>
                  </a:lnTo>
                  <a:lnTo>
                    <a:pt x="273" y="647"/>
                  </a:lnTo>
                  <a:lnTo>
                    <a:pt x="271" y="654"/>
                  </a:lnTo>
                  <a:lnTo>
                    <a:pt x="270" y="662"/>
                  </a:lnTo>
                  <a:lnTo>
                    <a:pt x="270" y="670"/>
                  </a:lnTo>
                  <a:lnTo>
                    <a:pt x="270" y="677"/>
                  </a:lnTo>
                  <a:lnTo>
                    <a:pt x="270" y="685"/>
                  </a:lnTo>
                  <a:lnTo>
                    <a:pt x="268" y="691"/>
                  </a:lnTo>
                  <a:lnTo>
                    <a:pt x="268" y="698"/>
                  </a:lnTo>
                  <a:lnTo>
                    <a:pt x="268" y="704"/>
                  </a:lnTo>
                  <a:lnTo>
                    <a:pt x="268" y="711"/>
                  </a:lnTo>
                  <a:lnTo>
                    <a:pt x="266" y="719"/>
                  </a:lnTo>
                  <a:lnTo>
                    <a:pt x="266" y="727"/>
                  </a:lnTo>
                  <a:lnTo>
                    <a:pt x="266" y="734"/>
                  </a:lnTo>
                  <a:lnTo>
                    <a:pt x="266" y="744"/>
                  </a:lnTo>
                  <a:lnTo>
                    <a:pt x="266" y="751"/>
                  </a:lnTo>
                  <a:lnTo>
                    <a:pt x="266" y="759"/>
                  </a:lnTo>
                  <a:lnTo>
                    <a:pt x="264" y="769"/>
                  </a:lnTo>
                  <a:lnTo>
                    <a:pt x="264" y="778"/>
                  </a:lnTo>
                  <a:lnTo>
                    <a:pt x="264" y="786"/>
                  </a:lnTo>
                  <a:lnTo>
                    <a:pt x="264" y="797"/>
                  </a:lnTo>
                  <a:lnTo>
                    <a:pt x="264" y="807"/>
                  </a:lnTo>
                  <a:lnTo>
                    <a:pt x="264" y="816"/>
                  </a:lnTo>
                  <a:lnTo>
                    <a:pt x="262" y="826"/>
                  </a:lnTo>
                  <a:lnTo>
                    <a:pt x="262" y="837"/>
                  </a:lnTo>
                  <a:lnTo>
                    <a:pt x="262" y="846"/>
                  </a:lnTo>
                  <a:lnTo>
                    <a:pt x="262" y="856"/>
                  </a:lnTo>
                  <a:lnTo>
                    <a:pt x="262" y="865"/>
                  </a:lnTo>
                  <a:lnTo>
                    <a:pt x="264" y="877"/>
                  </a:lnTo>
                  <a:lnTo>
                    <a:pt x="264" y="888"/>
                  </a:lnTo>
                  <a:lnTo>
                    <a:pt x="266" y="900"/>
                  </a:lnTo>
                  <a:lnTo>
                    <a:pt x="266" y="909"/>
                  </a:lnTo>
                  <a:lnTo>
                    <a:pt x="266" y="921"/>
                  </a:lnTo>
                  <a:lnTo>
                    <a:pt x="268" y="932"/>
                  </a:lnTo>
                  <a:lnTo>
                    <a:pt x="270" y="943"/>
                  </a:lnTo>
                  <a:lnTo>
                    <a:pt x="271" y="955"/>
                  </a:lnTo>
                  <a:lnTo>
                    <a:pt x="273" y="966"/>
                  </a:lnTo>
                  <a:lnTo>
                    <a:pt x="275" y="978"/>
                  </a:lnTo>
                  <a:lnTo>
                    <a:pt x="277" y="991"/>
                  </a:lnTo>
                  <a:lnTo>
                    <a:pt x="281" y="1002"/>
                  </a:lnTo>
                  <a:lnTo>
                    <a:pt x="283" y="1014"/>
                  </a:lnTo>
                  <a:lnTo>
                    <a:pt x="285" y="1025"/>
                  </a:lnTo>
                  <a:lnTo>
                    <a:pt x="289" y="1037"/>
                  </a:lnTo>
                  <a:lnTo>
                    <a:pt x="292" y="1048"/>
                  </a:lnTo>
                  <a:lnTo>
                    <a:pt x="296" y="1061"/>
                  </a:lnTo>
                  <a:lnTo>
                    <a:pt x="300" y="1073"/>
                  </a:lnTo>
                  <a:lnTo>
                    <a:pt x="306" y="1086"/>
                  </a:lnTo>
                  <a:lnTo>
                    <a:pt x="309" y="1097"/>
                  </a:lnTo>
                  <a:lnTo>
                    <a:pt x="315" y="1109"/>
                  </a:lnTo>
                  <a:lnTo>
                    <a:pt x="321" y="1122"/>
                  </a:lnTo>
                  <a:lnTo>
                    <a:pt x="327" y="1134"/>
                  </a:lnTo>
                  <a:lnTo>
                    <a:pt x="332" y="1147"/>
                  </a:lnTo>
                  <a:lnTo>
                    <a:pt x="338" y="1158"/>
                  </a:lnTo>
                  <a:lnTo>
                    <a:pt x="346" y="1170"/>
                  </a:lnTo>
                  <a:lnTo>
                    <a:pt x="353" y="1183"/>
                  </a:lnTo>
                  <a:lnTo>
                    <a:pt x="361" y="1194"/>
                  </a:lnTo>
                  <a:lnTo>
                    <a:pt x="370" y="1208"/>
                  </a:lnTo>
                  <a:lnTo>
                    <a:pt x="378" y="1219"/>
                  </a:lnTo>
                  <a:lnTo>
                    <a:pt x="387" y="1231"/>
                  </a:lnTo>
                  <a:lnTo>
                    <a:pt x="397" y="1242"/>
                  </a:lnTo>
                  <a:lnTo>
                    <a:pt x="406" y="1255"/>
                  </a:lnTo>
                  <a:lnTo>
                    <a:pt x="416" y="1267"/>
                  </a:lnTo>
                  <a:lnTo>
                    <a:pt x="429" y="1280"/>
                  </a:lnTo>
                  <a:lnTo>
                    <a:pt x="439" y="1291"/>
                  </a:lnTo>
                  <a:lnTo>
                    <a:pt x="452" y="1301"/>
                  </a:lnTo>
                  <a:lnTo>
                    <a:pt x="463" y="1314"/>
                  </a:lnTo>
                  <a:lnTo>
                    <a:pt x="477" y="1326"/>
                  </a:lnTo>
                  <a:lnTo>
                    <a:pt x="490" y="1337"/>
                  </a:lnTo>
                  <a:lnTo>
                    <a:pt x="505" y="1348"/>
                  </a:lnTo>
                  <a:lnTo>
                    <a:pt x="521" y="1360"/>
                  </a:lnTo>
                  <a:lnTo>
                    <a:pt x="536" y="1371"/>
                  </a:lnTo>
                  <a:lnTo>
                    <a:pt x="540" y="1373"/>
                  </a:lnTo>
                  <a:lnTo>
                    <a:pt x="543" y="1377"/>
                  </a:lnTo>
                  <a:lnTo>
                    <a:pt x="551" y="1381"/>
                  </a:lnTo>
                  <a:lnTo>
                    <a:pt x="553" y="1385"/>
                  </a:lnTo>
                  <a:lnTo>
                    <a:pt x="557" y="1386"/>
                  </a:lnTo>
                  <a:lnTo>
                    <a:pt x="562" y="1388"/>
                  </a:lnTo>
                  <a:lnTo>
                    <a:pt x="566" y="1392"/>
                  </a:lnTo>
                  <a:lnTo>
                    <a:pt x="572" y="1394"/>
                  </a:lnTo>
                  <a:lnTo>
                    <a:pt x="578" y="1398"/>
                  </a:lnTo>
                  <a:lnTo>
                    <a:pt x="583" y="1402"/>
                  </a:lnTo>
                  <a:lnTo>
                    <a:pt x="591" y="1405"/>
                  </a:lnTo>
                  <a:lnTo>
                    <a:pt x="597" y="1407"/>
                  </a:lnTo>
                  <a:lnTo>
                    <a:pt x="604" y="1413"/>
                  </a:lnTo>
                  <a:lnTo>
                    <a:pt x="612" y="1415"/>
                  </a:lnTo>
                  <a:lnTo>
                    <a:pt x="619" y="1419"/>
                  </a:lnTo>
                  <a:lnTo>
                    <a:pt x="627" y="1423"/>
                  </a:lnTo>
                  <a:lnTo>
                    <a:pt x="635" y="1426"/>
                  </a:lnTo>
                  <a:lnTo>
                    <a:pt x="638" y="1428"/>
                  </a:lnTo>
                  <a:lnTo>
                    <a:pt x="642" y="1430"/>
                  </a:lnTo>
                  <a:lnTo>
                    <a:pt x="648" y="1430"/>
                  </a:lnTo>
                  <a:lnTo>
                    <a:pt x="652" y="1434"/>
                  </a:lnTo>
                  <a:lnTo>
                    <a:pt x="655" y="1434"/>
                  </a:lnTo>
                  <a:lnTo>
                    <a:pt x="661" y="1436"/>
                  </a:lnTo>
                  <a:lnTo>
                    <a:pt x="665" y="1438"/>
                  </a:lnTo>
                  <a:lnTo>
                    <a:pt x="671" y="1440"/>
                  </a:lnTo>
                  <a:lnTo>
                    <a:pt x="675" y="1440"/>
                  </a:lnTo>
                  <a:lnTo>
                    <a:pt x="680" y="1442"/>
                  </a:lnTo>
                  <a:lnTo>
                    <a:pt x="684" y="1443"/>
                  </a:lnTo>
                  <a:lnTo>
                    <a:pt x="690" y="1445"/>
                  </a:lnTo>
                  <a:lnTo>
                    <a:pt x="694" y="1445"/>
                  </a:lnTo>
                  <a:lnTo>
                    <a:pt x="699" y="1447"/>
                  </a:lnTo>
                  <a:lnTo>
                    <a:pt x="705" y="1449"/>
                  </a:lnTo>
                  <a:lnTo>
                    <a:pt x="709" y="1451"/>
                  </a:lnTo>
                  <a:lnTo>
                    <a:pt x="714" y="1451"/>
                  </a:lnTo>
                  <a:lnTo>
                    <a:pt x="720" y="1453"/>
                  </a:lnTo>
                  <a:lnTo>
                    <a:pt x="726" y="1453"/>
                  </a:lnTo>
                  <a:lnTo>
                    <a:pt x="732" y="1455"/>
                  </a:lnTo>
                  <a:lnTo>
                    <a:pt x="707" y="1485"/>
                  </a:lnTo>
                  <a:lnTo>
                    <a:pt x="707" y="1485"/>
                  </a:lnTo>
                  <a:close/>
                </a:path>
              </a:pathLst>
            </a:custGeom>
            <a:solidFill>
              <a:srgbClr val="3D7D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27" name="Freeform 183"/>
            <p:cNvSpPr>
              <a:spLocks/>
            </p:cNvSpPr>
            <p:nvPr/>
          </p:nvSpPr>
          <p:spPr bwMode="auto">
            <a:xfrm>
              <a:off x="3890" y="2576"/>
              <a:ext cx="304" cy="182"/>
            </a:xfrm>
            <a:custGeom>
              <a:avLst/>
              <a:gdLst>
                <a:gd name="T0" fmla="*/ 496 w 608"/>
                <a:gd name="T1" fmla="*/ 241 h 363"/>
                <a:gd name="T2" fmla="*/ 471 w 608"/>
                <a:gd name="T3" fmla="*/ 256 h 363"/>
                <a:gd name="T4" fmla="*/ 448 w 608"/>
                <a:gd name="T5" fmla="*/ 268 h 363"/>
                <a:gd name="T6" fmla="*/ 422 w 608"/>
                <a:gd name="T7" fmla="*/ 281 h 363"/>
                <a:gd name="T8" fmla="*/ 393 w 608"/>
                <a:gd name="T9" fmla="*/ 294 h 363"/>
                <a:gd name="T10" fmla="*/ 361 w 608"/>
                <a:gd name="T11" fmla="*/ 308 h 363"/>
                <a:gd name="T12" fmla="*/ 327 w 608"/>
                <a:gd name="T13" fmla="*/ 323 h 363"/>
                <a:gd name="T14" fmla="*/ 290 w 608"/>
                <a:gd name="T15" fmla="*/ 334 h 363"/>
                <a:gd name="T16" fmla="*/ 252 w 608"/>
                <a:gd name="T17" fmla="*/ 346 h 363"/>
                <a:gd name="T18" fmla="*/ 214 w 608"/>
                <a:gd name="T19" fmla="*/ 355 h 363"/>
                <a:gd name="T20" fmla="*/ 176 w 608"/>
                <a:gd name="T21" fmla="*/ 361 h 363"/>
                <a:gd name="T22" fmla="*/ 138 w 608"/>
                <a:gd name="T23" fmla="*/ 363 h 363"/>
                <a:gd name="T24" fmla="*/ 104 w 608"/>
                <a:gd name="T25" fmla="*/ 363 h 363"/>
                <a:gd name="T26" fmla="*/ 72 w 608"/>
                <a:gd name="T27" fmla="*/ 355 h 363"/>
                <a:gd name="T28" fmla="*/ 41 w 608"/>
                <a:gd name="T29" fmla="*/ 344 h 363"/>
                <a:gd name="T30" fmla="*/ 19 w 608"/>
                <a:gd name="T31" fmla="*/ 330 h 363"/>
                <a:gd name="T32" fmla="*/ 3 w 608"/>
                <a:gd name="T33" fmla="*/ 309 h 363"/>
                <a:gd name="T34" fmla="*/ 0 w 608"/>
                <a:gd name="T35" fmla="*/ 279 h 363"/>
                <a:gd name="T36" fmla="*/ 11 w 608"/>
                <a:gd name="T37" fmla="*/ 256 h 363"/>
                <a:gd name="T38" fmla="*/ 26 w 608"/>
                <a:gd name="T39" fmla="*/ 235 h 363"/>
                <a:gd name="T40" fmla="*/ 43 w 608"/>
                <a:gd name="T41" fmla="*/ 218 h 363"/>
                <a:gd name="T42" fmla="*/ 62 w 608"/>
                <a:gd name="T43" fmla="*/ 201 h 363"/>
                <a:gd name="T44" fmla="*/ 81 w 608"/>
                <a:gd name="T45" fmla="*/ 184 h 363"/>
                <a:gd name="T46" fmla="*/ 100 w 608"/>
                <a:gd name="T47" fmla="*/ 169 h 363"/>
                <a:gd name="T48" fmla="*/ 121 w 608"/>
                <a:gd name="T49" fmla="*/ 159 h 363"/>
                <a:gd name="T50" fmla="*/ 146 w 608"/>
                <a:gd name="T51" fmla="*/ 140 h 363"/>
                <a:gd name="T52" fmla="*/ 163 w 608"/>
                <a:gd name="T53" fmla="*/ 133 h 363"/>
                <a:gd name="T54" fmla="*/ 256 w 608"/>
                <a:gd name="T55" fmla="*/ 70 h 363"/>
                <a:gd name="T56" fmla="*/ 252 w 608"/>
                <a:gd name="T57" fmla="*/ 49 h 363"/>
                <a:gd name="T58" fmla="*/ 254 w 608"/>
                <a:gd name="T59" fmla="*/ 22 h 363"/>
                <a:gd name="T60" fmla="*/ 268 w 608"/>
                <a:gd name="T61" fmla="*/ 5 h 363"/>
                <a:gd name="T62" fmla="*/ 294 w 608"/>
                <a:gd name="T63" fmla="*/ 9 h 363"/>
                <a:gd name="T64" fmla="*/ 319 w 608"/>
                <a:gd name="T65" fmla="*/ 20 h 363"/>
                <a:gd name="T66" fmla="*/ 342 w 608"/>
                <a:gd name="T67" fmla="*/ 39 h 363"/>
                <a:gd name="T68" fmla="*/ 353 w 608"/>
                <a:gd name="T69" fmla="*/ 43 h 363"/>
                <a:gd name="T70" fmla="*/ 376 w 608"/>
                <a:gd name="T71" fmla="*/ 34 h 363"/>
                <a:gd name="T72" fmla="*/ 406 w 608"/>
                <a:gd name="T73" fmla="*/ 24 h 363"/>
                <a:gd name="T74" fmla="*/ 425 w 608"/>
                <a:gd name="T75" fmla="*/ 19 h 363"/>
                <a:gd name="T76" fmla="*/ 446 w 608"/>
                <a:gd name="T77" fmla="*/ 15 h 363"/>
                <a:gd name="T78" fmla="*/ 465 w 608"/>
                <a:gd name="T79" fmla="*/ 9 h 363"/>
                <a:gd name="T80" fmla="*/ 486 w 608"/>
                <a:gd name="T81" fmla="*/ 5 h 363"/>
                <a:gd name="T82" fmla="*/ 505 w 608"/>
                <a:gd name="T83" fmla="*/ 1 h 363"/>
                <a:gd name="T84" fmla="*/ 526 w 608"/>
                <a:gd name="T85" fmla="*/ 1 h 363"/>
                <a:gd name="T86" fmla="*/ 543 w 608"/>
                <a:gd name="T87" fmla="*/ 1 h 363"/>
                <a:gd name="T88" fmla="*/ 574 w 608"/>
                <a:gd name="T89" fmla="*/ 7 h 363"/>
                <a:gd name="T90" fmla="*/ 595 w 608"/>
                <a:gd name="T91" fmla="*/ 22 h 363"/>
                <a:gd name="T92" fmla="*/ 606 w 608"/>
                <a:gd name="T93" fmla="*/ 43 h 363"/>
                <a:gd name="T94" fmla="*/ 608 w 608"/>
                <a:gd name="T95" fmla="*/ 68 h 363"/>
                <a:gd name="T96" fmla="*/ 604 w 608"/>
                <a:gd name="T97" fmla="*/ 95 h 363"/>
                <a:gd name="T98" fmla="*/ 595 w 608"/>
                <a:gd name="T99" fmla="*/ 121 h 363"/>
                <a:gd name="T100" fmla="*/ 579 w 608"/>
                <a:gd name="T101" fmla="*/ 150 h 363"/>
                <a:gd name="T102" fmla="*/ 560 w 608"/>
                <a:gd name="T103" fmla="*/ 176 h 363"/>
                <a:gd name="T104" fmla="*/ 540 w 608"/>
                <a:gd name="T105" fmla="*/ 201 h 363"/>
                <a:gd name="T106" fmla="*/ 505 w 608"/>
                <a:gd name="T107" fmla="*/ 23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08" h="363">
                  <a:moveTo>
                    <a:pt x="505" y="239"/>
                  </a:moveTo>
                  <a:lnTo>
                    <a:pt x="503" y="239"/>
                  </a:lnTo>
                  <a:lnTo>
                    <a:pt x="500" y="241"/>
                  </a:lnTo>
                  <a:lnTo>
                    <a:pt x="496" y="241"/>
                  </a:lnTo>
                  <a:lnTo>
                    <a:pt x="490" y="247"/>
                  </a:lnTo>
                  <a:lnTo>
                    <a:pt x="483" y="249"/>
                  </a:lnTo>
                  <a:lnTo>
                    <a:pt x="475" y="254"/>
                  </a:lnTo>
                  <a:lnTo>
                    <a:pt x="471" y="256"/>
                  </a:lnTo>
                  <a:lnTo>
                    <a:pt x="465" y="258"/>
                  </a:lnTo>
                  <a:lnTo>
                    <a:pt x="460" y="262"/>
                  </a:lnTo>
                  <a:lnTo>
                    <a:pt x="454" y="266"/>
                  </a:lnTo>
                  <a:lnTo>
                    <a:pt x="448" y="268"/>
                  </a:lnTo>
                  <a:lnTo>
                    <a:pt x="443" y="269"/>
                  </a:lnTo>
                  <a:lnTo>
                    <a:pt x="435" y="273"/>
                  </a:lnTo>
                  <a:lnTo>
                    <a:pt x="429" y="277"/>
                  </a:lnTo>
                  <a:lnTo>
                    <a:pt x="422" y="281"/>
                  </a:lnTo>
                  <a:lnTo>
                    <a:pt x="416" y="285"/>
                  </a:lnTo>
                  <a:lnTo>
                    <a:pt x="408" y="287"/>
                  </a:lnTo>
                  <a:lnTo>
                    <a:pt x="401" y="292"/>
                  </a:lnTo>
                  <a:lnTo>
                    <a:pt x="393" y="294"/>
                  </a:lnTo>
                  <a:lnTo>
                    <a:pt x="386" y="298"/>
                  </a:lnTo>
                  <a:lnTo>
                    <a:pt x="378" y="302"/>
                  </a:lnTo>
                  <a:lnTo>
                    <a:pt x="370" y="306"/>
                  </a:lnTo>
                  <a:lnTo>
                    <a:pt x="361" y="308"/>
                  </a:lnTo>
                  <a:lnTo>
                    <a:pt x="353" y="313"/>
                  </a:lnTo>
                  <a:lnTo>
                    <a:pt x="344" y="315"/>
                  </a:lnTo>
                  <a:lnTo>
                    <a:pt x="336" y="319"/>
                  </a:lnTo>
                  <a:lnTo>
                    <a:pt x="327" y="323"/>
                  </a:lnTo>
                  <a:lnTo>
                    <a:pt x="317" y="325"/>
                  </a:lnTo>
                  <a:lnTo>
                    <a:pt x="308" y="328"/>
                  </a:lnTo>
                  <a:lnTo>
                    <a:pt x="300" y="332"/>
                  </a:lnTo>
                  <a:lnTo>
                    <a:pt x="290" y="334"/>
                  </a:lnTo>
                  <a:lnTo>
                    <a:pt x="281" y="338"/>
                  </a:lnTo>
                  <a:lnTo>
                    <a:pt x="271" y="342"/>
                  </a:lnTo>
                  <a:lnTo>
                    <a:pt x="262" y="344"/>
                  </a:lnTo>
                  <a:lnTo>
                    <a:pt x="252" y="346"/>
                  </a:lnTo>
                  <a:lnTo>
                    <a:pt x="243" y="347"/>
                  </a:lnTo>
                  <a:lnTo>
                    <a:pt x="233" y="351"/>
                  </a:lnTo>
                  <a:lnTo>
                    <a:pt x="224" y="353"/>
                  </a:lnTo>
                  <a:lnTo>
                    <a:pt x="214" y="355"/>
                  </a:lnTo>
                  <a:lnTo>
                    <a:pt x="205" y="357"/>
                  </a:lnTo>
                  <a:lnTo>
                    <a:pt x="195" y="359"/>
                  </a:lnTo>
                  <a:lnTo>
                    <a:pt x="186" y="361"/>
                  </a:lnTo>
                  <a:lnTo>
                    <a:pt x="176" y="361"/>
                  </a:lnTo>
                  <a:lnTo>
                    <a:pt x="167" y="363"/>
                  </a:lnTo>
                  <a:lnTo>
                    <a:pt x="157" y="363"/>
                  </a:lnTo>
                  <a:lnTo>
                    <a:pt x="148" y="363"/>
                  </a:lnTo>
                  <a:lnTo>
                    <a:pt x="138" y="363"/>
                  </a:lnTo>
                  <a:lnTo>
                    <a:pt x="131" y="363"/>
                  </a:lnTo>
                  <a:lnTo>
                    <a:pt x="121" y="363"/>
                  </a:lnTo>
                  <a:lnTo>
                    <a:pt x="114" y="363"/>
                  </a:lnTo>
                  <a:lnTo>
                    <a:pt x="104" y="363"/>
                  </a:lnTo>
                  <a:lnTo>
                    <a:pt x="97" y="361"/>
                  </a:lnTo>
                  <a:lnTo>
                    <a:pt x="87" y="359"/>
                  </a:lnTo>
                  <a:lnTo>
                    <a:pt x="79" y="359"/>
                  </a:lnTo>
                  <a:lnTo>
                    <a:pt x="72" y="355"/>
                  </a:lnTo>
                  <a:lnTo>
                    <a:pt x="64" y="353"/>
                  </a:lnTo>
                  <a:lnTo>
                    <a:pt x="57" y="351"/>
                  </a:lnTo>
                  <a:lnTo>
                    <a:pt x="49" y="347"/>
                  </a:lnTo>
                  <a:lnTo>
                    <a:pt x="41" y="344"/>
                  </a:lnTo>
                  <a:lnTo>
                    <a:pt x="36" y="342"/>
                  </a:lnTo>
                  <a:lnTo>
                    <a:pt x="28" y="336"/>
                  </a:lnTo>
                  <a:lnTo>
                    <a:pt x="24" y="334"/>
                  </a:lnTo>
                  <a:lnTo>
                    <a:pt x="19" y="330"/>
                  </a:lnTo>
                  <a:lnTo>
                    <a:pt x="15" y="325"/>
                  </a:lnTo>
                  <a:lnTo>
                    <a:pt x="11" y="321"/>
                  </a:lnTo>
                  <a:lnTo>
                    <a:pt x="9" y="319"/>
                  </a:lnTo>
                  <a:lnTo>
                    <a:pt x="3" y="309"/>
                  </a:lnTo>
                  <a:lnTo>
                    <a:pt x="0" y="302"/>
                  </a:lnTo>
                  <a:lnTo>
                    <a:pt x="0" y="292"/>
                  </a:lnTo>
                  <a:lnTo>
                    <a:pt x="0" y="285"/>
                  </a:lnTo>
                  <a:lnTo>
                    <a:pt x="0" y="279"/>
                  </a:lnTo>
                  <a:lnTo>
                    <a:pt x="2" y="275"/>
                  </a:lnTo>
                  <a:lnTo>
                    <a:pt x="3" y="269"/>
                  </a:lnTo>
                  <a:lnTo>
                    <a:pt x="5" y="266"/>
                  </a:lnTo>
                  <a:lnTo>
                    <a:pt x="11" y="256"/>
                  </a:lnTo>
                  <a:lnTo>
                    <a:pt x="17" y="249"/>
                  </a:lnTo>
                  <a:lnTo>
                    <a:pt x="19" y="243"/>
                  </a:lnTo>
                  <a:lnTo>
                    <a:pt x="22" y="239"/>
                  </a:lnTo>
                  <a:lnTo>
                    <a:pt x="26" y="235"/>
                  </a:lnTo>
                  <a:lnTo>
                    <a:pt x="30" y="231"/>
                  </a:lnTo>
                  <a:lnTo>
                    <a:pt x="34" y="226"/>
                  </a:lnTo>
                  <a:lnTo>
                    <a:pt x="38" y="222"/>
                  </a:lnTo>
                  <a:lnTo>
                    <a:pt x="43" y="218"/>
                  </a:lnTo>
                  <a:lnTo>
                    <a:pt x="49" y="214"/>
                  </a:lnTo>
                  <a:lnTo>
                    <a:pt x="53" y="209"/>
                  </a:lnTo>
                  <a:lnTo>
                    <a:pt x="57" y="205"/>
                  </a:lnTo>
                  <a:lnTo>
                    <a:pt x="62" y="201"/>
                  </a:lnTo>
                  <a:lnTo>
                    <a:pt x="66" y="197"/>
                  </a:lnTo>
                  <a:lnTo>
                    <a:pt x="72" y="192"/>
                  </a:lnTo>
                  <a:lnTo>
                    <a:pt x="76" y="188"/>
                  </a:lnTo>
                  <a:lnTo>
                    <a:pt x="81" y="184"/>
                  </a:lnTo>
                  <a:lnTo>
                    <a:pt x="87" y="182"/>
                  </a:lnTo>
                  <a:lnTo>
                    <a:pt x="91" y="176"/>
                  </a:lnTo>
                  <a:lnTo>
                    <a:pt x="97" y="174"/>
                  </a:lnTo>
                  <a:lnTo>
                    <a:pt x="100" y="169"/>
                  </a:lnTo>
                  <a:lnTo>
                    <a:pt x="106" y="167"/>
                  </a:lnTo>
                  <a:lnTo>
                    <a:pt x="110" y="165"/>
                  </a:lnTo>
                  <a:lnTo>
                    <a:pt x="116" y="161"/>
                  </a:lnTo>
                  <a:lnTo>
                    <a:pt x="121" y="159"/>
                  </a:lnTo>
                  <a:lnTo>
                    <a:pt x="125" y="155"/>
                  </a:lnTo>
                  <a:lnTo>
                    <a:pt x="133" y="150"/>
                  </a:lnTo>
                  <a:lnTo>
                    <a:pt x="140" y="146"/>
                  </a:lnTo>
                  <a:lnTo>
                    <a:pt x="146" y="140"/>
                  </a:lnTo>
                  <a:lnTo>
                    <a:pt x="154" y="138"/>
                  </a:lnTo>
                  <a:lnTo>
                    <a:pt x="157" y="135"/>
                  </a:lnTo>
                  <a:lnTo>
                    <a:pt x="161" y="133"/>
                  </a:lnTo>
                  <a:lnTo>
                    <a:pt x="163" y="133"/>
                  </a:lnTo>
                  <a:lnTo>
                    <a:pt x="165" y="133"/>
                  </a:lnTo>
                  <a:lnTo>
                    <a:pt x="258" y="74"/>
                  </a:lnTo>
                  <a:lnTo>
                    <a:pt x="256" y="72"/>
                  </a:lnTo>
                  <a:lnTo>
                    <a:pt x="256" y="70"/>
                  </a:lnTo>
                  <a:lnTo>
                    <a:pt x="256" y="66"/>
                  </a:lnTo>
                  <a:lnTo>
                    <a:pt x="256" y="62"/>
                  </a:lnTo>
                  <a:lnTo>
                    <a:pt x="254" y="55"/>
                  </a:lnTo>
                  <a:lnTo>
                    <a:pt x="252" y="49"/>
                  </a:lnTo>
                  <a:lnTo>
                    <a:pt x="252" y="43"/>
                  </a:lnTo>
                  <a:lnTo>
                    <a:pt x="252" y="36"/>
                  </a:lnTo>
                  <a:lnTo>
                    <a:pt x="252" y="28"/>
                  </a:lnTo>
                  <a:lnTo>
                    <a:pt x="254" y="22"/>
                  </a:lnTo>
                  <a:lnTo>
                    <a:pt x="256" y="17"/>
                  </a:lnTo>
                  <a:lnTo>
                    <a:pt x="258" y="13"/>
                  </a:lnTo>
                  <a:lnTo>
                    <a:pt x="262" y="7"/>
                  </a:lnTo>
                  <a:lnTo>
                    <a:pt x="268" y="5"/>
                  </a:lnTo>
                  <a:lnTo>
                    <a:pt x="273" y="3"/>
                  </a:lnTo>
                  <a:lnTo>
                    <a:pt x="281" y="5"/>
                  </a:lnTo>
                  <a:lnTo>
                    <a:pt x="287" y="7"/>
                  </a:lnTo>
                  <a:lnTo>
                    <a:pt x="294" y="9"/>
                  </a:lnTo>
                  <a:lnTo>
                    <a:pt x="302" y="11"/>
                  </a:lnTo>
                  <a:lnTo>
                    <a:pt x="308" y="15"/>
                  </a:lnTo>
                  <a:lnTo>
                    <a:pt x="313" y="17"/>
                  </a:lnTo>
                  <a:lnTo>
                    <a:pt x="319" y="20"/>
                  </a:lnTo>
                  <a:lnTo>
                    <a:pt x="323" y="24"/>
                  </a:lnTo>
                  <a:lnTo>
                    <a:pt x="329" y="28"/>
                  </a:lnTo>
                  <a:lnTo>
                    <a:pt x="336" y="34"/>
                  </a:lnTo>
                  <a:lnTo>
                    <a:pt x="342" y="39"/>
                  </a:lnTo>
                  <a:lnTo>
                    <a:pt x="346" y="43"/>
                  </a:lnTo>
                  <a:lnTo>
                    <a:pt x="346" y="45"/>
                  </a:lnTo>
                  <a:lnTo>
                    <a:pt x="348" y="43"/>
                  </a:lnTo>
                  <a:lnTo>
                    <a:pt x="353" y="43"/>
                  </a:lnTo>
                  <a:lnTo>
                    <a:pt x="357" y="39"/>
                  </a:lnTo>
                  <a:lnTo>
                    <a:pt x="363" y="38"/>
                  </a:lnTo>
                  <a:lnTo>
                    <a:pt x="368" y="36"/>
                  </a:lnTo>
                  <a:lnTo>
                    <a:pt x="376" y="34"/>
                  </a:lnTo>
                  <a:lnTo>
                    <a:pt x="382" y="32"/>
                  </a:lnTo>
                  <a:lnTo>
                    <a:pt x="389" y="28"/>
                  </a:lnTo>
                  <a:lnTo>
                    <a:pt x="399" y="26"/>
                  </a:lnTo>
                  <a:lnTo>
                    <a:pt x="406" y="24"/>
                  </a:lnTo>
                  <a:lnTo>
                    <a:pt x="412" y="22"/>
                  </a:lnTo>
                  <a:lnTo>
                    <a:pt x="416" y="20"/>
                  </a:lnTo>
                  <a:lnTo>
                    <a:pt x="422" y="20"/>
                  </a:lnTo>
                  <a:lnTo>
                    <a:pt x="425" y="19"/>
                  </a:lnTo>
                  <a:lnTo>
                    <a:pt x="431" y="17"/>
                  </a:lnTo>
                  <a:lnTo>
                    <a:pt x="435" y="17"/>
                  </a:lnTo>
                  <a:lnTo>
                    <a:pt x="441" y="15"/>
                  </a:lnTo>
                  <a:lnTo>
                    <a:pt x="446" y="15"/>
                  </a:lnTo>
                  <a:lnTo>
                    <a:pt x="450" y="13"/>
                  </a:lnTo>
                  <a:lnTo>
                    <a:pt x="456" y="11"/>
                  </a:lnTo>
                  <a:lnTo>
                    <a:pt x="460" y="9"/>
                  </a:lnTo>
                  <a:lnTo>
                    <a:pt x="465" y="9"/>
                  </a:lnTo>
                  <a:lnTo>
                    <a:pt x="471" y="7"/>
                  </a:lnTo>
                  <a:lnTo>
                    <a:pt x="477" y="7"/>
                  </a:lnTo>
                  <a:lnTo>
                    <a:pt x="481" y="5"/>
                  </a:lnTo>
                  <a:lnTo>
                    <a:pt x="486" y="5"/>
                  </a:lnTo>
                  <a:lnTo>
                    <a:pt x="492" y="3"/>
                  </a:lnTo>
                  <a:lnTo>
                    <a:pt x="496" y="3"/>
                  </a:lnTo>
                  <a:lnTo>
                    <a:pt x="502" y="1"/>
                  </a:lnTo>
                  <a:lnTo>
                    <a:pt x="505" y="1"/>
                  </a:lnTo>
                  <a:lnTo>
                    <a:pt x="511" y="1"/>
                  </a:lnTo>
                  <a:lnTo>
                    <a:pt x="515" y="1"/>
                  </a:lnTo>
                  <a:lnTo>
                    <a:pt x="521" y="1"/>
                  </a:lnTo>
                  <a:lnTo>
                    <a:pt x="526" y="1"/>
                  </a:lnTo>
                  <a:lnTo>
                    <a:pt x="530" y="0"/>
                  </a:lnTo>
                  <a:lnTo>
                    <a:pt x="534" y="0"/>
                  </a:lnTo>
                  <a:lnTo>
                    <a:pt x="538" y="0"/>
                  </a:lnTo>
                  <a:lnTo>
                    <a:pt x="543" y="1"/>
                  </a:lnTo>
                  <a:lnTo>
                    <a:pt x="551" y="1"/>
                  </a:lnTo>
                  <a:lnTo>
                    <a:pt x="560" y="3"/>
                  </a:lnTo>
                  <a:lnTo>
                    <a:pt x="566" y="5"/>
                  </a:lnTo>
                  <a:lnTo>
                    <a:pt x="574" y="7"/>
                  </a:lnTo>
                  <a:lnTo>
                    <a:pt x="579" y="9"/>
                  </a:lnTo>
                  <a:lnTo>
                    <a:pt x="585" y="15"/>
                  </a:lnTo>
                  <a:lnTo>
                    <a:pt x="591" y="19"/>
                  </a:lnTo>
                  <a:lnTo>
                    <a:pt x="595" y="22"/>
                  </a:lnTo>
                  <a:lnTo>
                    <a:pt x="598" y="28"/>
                  </a:lnTo>
                  <a:lnTo>
                    <a:pt x="600" y="32"/>
                  </a:lnTo>
                  <a:lnTo>
                    <a:pt x="602" y="38"/>
                  </a:lnTo>
                  <a:lnTo>
                    <a:pt x="606" y="43"/>
                  </a:lnTo>
                  <a:lnTo>
                    <a:pt x="606" y="49"/>
                  </a:lnTo>
                  <a:lnTo>
                    <a:pt x="608" y="55"/>
                  </a:lnTo>
                  <a:lnTo>
                    <a:pt x="608" y="60"/>
                  </a:lnTo>
                  <a:lnTo>
                    <a:pt x="608" y="68"/>
                  </a:lnTo>
                  <a:lnTo>
                    <a:pt x="608" y="74"/>
                  </a:lnTo>
                  <a:lnTo>
                    <a:pt x="608" y="81"/>
                  </a:lnTo>
                  <a:lnTo>
                    <a:pt x="606" y="87"/>
                  </a:lnTo>
                  <a:lnTo>
                    <a:pt x="604" y="95"/>
                  </a:lnTo>
                  <a:lnTo>
                    <a:pt x="602" y="102"/>
                  </a:lnTo>
                  <a:lnTo>
                    <a:pt x="600" y="108"/>
                  </a:lnTo>
                  <a:lnTo>
                    <a:pt x="598" y="115"/>
                  </a:lnTo>
                  <a:lnTo>
                    <a:pt x="595" y="121"/>
                  </a:lnTo>
                  <a:lnTo>
                    <a:pt x="591" y="129"/>
                  </a:lnTo>
                  <a:lnTo>
                    <a:pt x="587" y="136"/>
                  </a:lnTo>
                  <a:lnTo>
                    <a:pt x="583" y="142"/>
                  </a:lnTo>
                  <a:lnTo>
                    <a:pt x="579" y="150"/>
                  </a:lnTo>
                  <a:lnTo>
                    <a:pt x="576" y="155"/>
                  </a:lnTo>
                  <a:lnTo>
                    <a:pt x="570" y="163"/>
                  </a:lnTo>
                  <a:lnTo>
                    <a:pt x="564" y="169"/>
                  </a:lnTo>
                  <a:lnTo>
                    <a:pt x="560" y="176"/>
                  </a:lnTo>
                  <a:lnTo>
                    <a:pt x="555" y="182"/>
                  </a:lnTo>
                  <a:lnTo>
                    <a:pt x="551" y="190"/>
                  </a:lnTo>
                  <a:lnTo>
                    <a:pt x="545" y="195"/>
                  </a:lnTo>
                  <a:lnTo>
                    <a:pt x="540" y="201"/>
                  </a:lnTo>
                  <a:lnTo>
                    <a:pt x="534" y="207"/>
                  </a:lnTo>
                  <a:lnTo>
                    <a:pt x="528" y="212"/>
                  </a:lnTo>
                  <a:lnTo>
                    <a:pt x="505" y="239"/>
                  </a:lnTo>
                  <a:lnTo>
                    <a:pt x="505" y="239"/>
                  </a:lnTo>
                  <a:close/>
                </a:path>
              </a:pathLst>
            </a:custGeom>
            <a:solidFill>
              <a:srgbClr val="F5DB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28" name="Freeform 184"/>
            <p:cNvSpPr>
              <a:spLocks/>
            </p:cNvSpPr>
            <p:nvPr/>
          </p:nvSpPr>
          <p:spPr bwMode="auto">
            <a:xfrm>
              <a:off x="3862" y="2871"/>
              <a:ext cx="601" cy="637"/>
            </a:xfrm>
            <a:custGeom>
              <a:avLst/>
              <a:gdLst>
                <a:gd name="T0" fmla="*/ 1038 w 1203"/>
                <a:gd name="T1" fmla="*/ 1046 h 1274"/>
                <a:gd name="T2" fmla="*/ 1013 w 1203"/>
                <a:gd name="T3" fmla="*/ 1070 h 1274"/>
                <a:gd name="T4" fmla="*/ 979 w 1203"/>
                <a:gd name="T5" fmla="*/ 1101 h 1274"/>
                <a:gd name="T6" fmla="*/ 941 w 1203"/>
                <a:gd name="T7" fmla="*/ 1131 h 1274"/>
                <a:gd name="T8" fmla="*/ 918 w 1203"/>
                <a:gd name="T9" fmla="*/ 1148 h 1274"/>
                <a:gd name="T10" fmla="*/ 891 w 1203"/>
                <a:gd name="T11" fmla="*/ 1165 h 1274"/>
                <a:gd name="T12" fmla="*/ 863 w 1203"/>
                <a:gd name="T13" fmla="*/ 1182 h 1274"/>
                <a:gd name="T14" fmla="*/ 830 w 1203"/>
                <a:gd name="T15" fmla="*/ 1200 h 1274"/>
                <a:gd name="T16" fmla="*/ 771 w 1203"/>
                <a:gd name="T17" fmla="*/ 1222 h 1274"/>
                <a:gd name="T18" fmla="*/ 711 w 1203"/>
                <a:gd name="T19" fmla="*/ 1243 h 1274"/>
                <a:gd name="T20" fmla="*/ 646 w 1203"/>
                <a:gd name="T21" fmla="*/ 1260 h 1274"/>
                <a:gd name="T22" fmla="*/ 579 w 1203"/>
                <a:gd name="T23" fmla="*/ 1270 h 1274"/>
                <a:gd name="T24" fmla="*/ 513 w 1203"/>
                <a:gd name="T25" fmla="*/ 1274 h 1274"/>
                <a:gd name="T26" fmla="*/ 446 w 1203"/>
                <a:gd name="T27" fmla="*/ 1270 h 1274"/>
                <a:gd name="T28" fmla="*/ 380 w 1203"/>
                <a:gd name="T29" fmla="*/ 1257 h 1274"/>
                <a:gd name="T30" fmla="*/ 317 w 1203"/>
                <a:gd name="T31" fmla="*/ 1232 h 1274"/>
                <a:gd name="T32" fmla="*/ 256 w 1203"/>
                <a:gd name="T33" fmla="*/ 1198 h 1274"/>
                <a:gd name="T34" fmla="*/ 199 w 1203"/>
                <a:gd name="T35" fmla="*/ 1152 h 1274"/>
                <a:gd name="T36" fmla="*/ 148 w 1203"/>
                <a:gd name="T37" fmla="*/ 1093 h 1274"/>
                <a:gd name="T38" fmla="*/ 100 w 1203"/>
                <a:gd name="T39" fmla="*/ 1019 h 1274"/>
                <a:gd name="T40" fmla="*/ 53 w 1203"/>
                <a:gd name="T41" fmla="*/ 911 h 1274"/>
                <a:gd name="T42" fmla="*/ 15 w 1203"/>
                <a:gd name="T43" fmla="*/ 779 h 1274"/>
                <a:gd name="T44" fmla="*/ 1 w 1203"/>
                <a:gd name="T45" fmla="*/ 660 h 1274"/>
                <a:gd name="T46" fmla="*/ 5 w 1203"/>
                <a:gd name="T47" fmla="*/ 551 h 1274"/>
                <a:gd name="T48" fmla="*/ 28 w 1203"/>
                <a:gd name="T49" fmla="*/ 456 h 1274"/>
                <a:gd name="T50" fmla="*/ 62 w 1203"/>
                <a:gd name="T51" fmla="*/ 371 h 1274"/>
                <a:gd name="T52" fmla="*/ 110 w 1203"/>
                <a:gd name="T53" fmla="*/ 298 h 1274"/>
                <a:gd name="T54" fmla="*/ 159 w 1203"/>
                <a:gd name="T55" fmla="*/ 234 h 1274"/>
                <a:gd name="T56" fmla="*/ 216 w 1203"/>
                <a:gd name="T57" fmla="*/ 179 h 1274"/>
                <a:gd name="T58" fmla="*/ 271 w 1203"/>
                <a:gd name="T59" fmla="*/ 135 h 1274"/>
                <a:gd name="T60" fmla="*/ 325 w 1203"/>
                <a:gd name="T61" fmla="*/ 97 h 1274"/>
                <a:gd name="T62" fmla="*/ 370 w 1203"/>
                <a:gd name="T63" fmla="*/ 70 h 1274"/>
                <a:gd name="T64" fmla="*/ 408 w 1203"/>
                <a:gd name="T65" fmla="*/ 51 h 1274"/>
                <a:gd name="T66" fmla="*/ 437 w 1203"/>
                <a:gd name="T67" fmla="*/ 38 h 1274"/>
                <a:gd name="T68" fmla="*/ 477 w 1203"/>
                <a:gd name="T69" fmla="*/ 26 h 1274"/>
                <a:gd name="T70" fmla="*/ 522 w 1203"/>
                <a:gd name="T71" fmla="*/ 13 h 1274"/>
                <a:gd name="T72" fmla="*/ 578 w 1203"/>
                <a:gd name="T73" fmla="*/ 6 h 1274"/>
                <a:gd name="T74" fmla="*/ 638 w 1203"/>
                <a:gd name="T75" fmla="*/ 2 h 1274"/>
                <a:gd name="T76" fmla="*/ 703 w 1203"/>
                <a:gd name="T77" fmla="*/ 2 h 1274"/>
                <a:gd name="T78" fmla="*/ 770 w 1203"/>
                <a:gd name="T79" fmla="*/ 7 h 1274"/>
                <a:gd name="T80" fmla="*/ 836 w 1203"/>
                <a:gd name="T81" fmla="*/ 19 h 1274"/>
                <a:gd name="T82" fmla="*/ 901 w 1203"/>
                <a:gd name="T83" fmla="*/ 38 h 1274"/>
                <a:gd name="T84" fmla="*/ 963 w 1203"/>
                <a:gd name="T85" fmla="*/ 68 h 1274"/>
                <a:gd name="T86" fmla="*/ 1020 w 1203"/>
                <a:gd name="T87" fmla="*/ 104 h 1274"/>
                <a:gd name="T88" fmla="*/ 1072 w 1203"/>
                <a:gd name="T89" fmla="*/ 156 h 1274"/>
                <a:gd name="T90" fmla="*/ 1114 w 1203"/>
                <a:gd name="T91" fmla="*/ 219 h 1274"/>
                <a:gd name="T92" fmla="*/ 1148 w 1203"/>
                <a:gd name="T93" fmla="*/ 287 h 1274"/>
                <a:gd name="T94" fmla="*/ 1171 w 1203"/>
                <a:gd name="T95" fmla="*/ 357 h 1274"/>
                <a:gd name="T96" fmla="*/ 1188 w 1203"/>
                <a:gd name="T97" fmla="*/ 426 h 1274"/>
                <a:gd name="T98" fmla="*/ 1197 w 1203"/>
                <a:gd name="T99" fmla="*/ 494 h 1274"/>
                <a:gd name="T100" fmla="*/ 1203 w 1203"/>
                <a:gd name="T101" fmla="*/ 561 h 1274"/>
                <a:gd name="T102" fmla="*/ 1199 w 1203"/>
                <a:gd name="T103" fmla="*/ 625 h 1274"/>
                <a:gd name="T104" fmla="*/ 1193 w 1203"/>
                <a:gd name="T105" fmla="*/ 688 h 1274"/>
                <a:gd name="T106" fmla="*/ 1182 w 1203"/>
                <a:gd name="T107" fmla="*/ 747 h 1274"/>
                <a:gd name="T108" fmla="*/ 1167 w 1203"/>
                <a:gd name="T109" fmla="*/ 804 h 1274"/>
                <a:gd name="T110" fmla="*/ 1150 w 1203"/>
                <a:gd name="T111" fmla="*/ 855 h 1274"/>
                <a:gd name="T112" fmla="*/ 1131 w 1203"/>
                <a:gd name="T113" fmla="*/ 905 h 1274"/>
                <a:gd name="T114" fmla="*/ 1110 w 1203"/>
                <a:gd name="T115" fmla="*/ 950 h 1274"/>
                <a:gd name="T116" fmla="*/ 1089 w 1203"/>
                <a:gd name="T117" fmla="*/ 992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03" h="1274">
                  <a:moveTo>
                    <a:pt x="1053" y="1028"/>
                  </a:moveTo>
                  <a:lnTo>
                    <a:pt x="1051" y="1030"/>
                  </a:lnTo>
                  <a:lnTo>
                    <a:pt x="1049" y="1032"/>
                  </a:lnTo>
                  <a:lnTo>
                    <a:pt x="1043" y="1038"/>
                  </a:lnTo>
                  <a:lnTo>
                    <a:pt x="1038" y="1046"/>
                  </a:lnTo>
                  <a:lnTo>
                    <a:pt x="1034" y="1049"/>
                  </a:lnTo>
                  <a:lnTo>
                    <a:pt x="1028" y="1053"/>
                  </a:lnTo>
                  <a:lnTo>
                    <a:pt x="1024" y="1059"/>
                  </a:lnTo>
                  <a:lnTo>
                    <a:pt x="1019" y="1065"/>
                  </a:lnTo>
                  <a:lnTo>
                    <a:pt x="1013" y="1070"/>
                  </a:lnTo>
                  <a:lnTo>
                    <a:pt x="1007" y="1076"/>
                  </a:lnTo>
                  <a:lnTo>
                    <a:pt x="1001" y="1082"/>
                  </a:lnTo>
                  <a:lnTo>
                    <a:pt x="996" y="1087"/>
                  </a:lnTo>
                  <a:lnTo>
                    <a:pt x="986" y="1093"/>
                  </a:lnTo>
                  <a:lnTo>
                    <a:pt x="979" y="1101"/>
                  </a:lnTo>
                  <a:lnTo>
                    <a:pt x="971" y="1106"/>
                  </a:lnTo>
                  <a:lnTo>
                    <a:pt x="963" y="1114"/>
                  </a:lnTo>
                  <a:lnTo>
                    <a:pt x="954" y="1120"/>
                  </a:lnTo>
                  <a:lnTo>
                    <a:pt x="946" y="1127"/>
                  </a:lnTo>
                  <a:lnTo>
                    <a:pt x="941" y="1131"/>
                  </a:lnTo>
                  <a:lnTo>
                    <a:pt x="937" y="1135"/>
                  </a:lnTo>
                  <a:lnTo>
                    <a:pt x="931" y="1139"/>
                  </a:lnTo>
                  <a:lnTo>
                    <a:pt x="927" y="1142"/>
                  </a:lnTo>
                  <a:lnTo>
                    <a:pt x="922" y="1144"/>
                  </a:lnTo>
                  <a:lnTo>
                    <a:pt x="918" y="1148"/>
                  </a:lnTo>
                  <a:lnTo>
                    <a:pt x="912" y="1152"/>
                  </a:lnTo>
                  <a:lnTo>
                    <a:pt x="908" y="1156"/>
                  </a:lnTo>
                  <a:lnTo>
                    <a:pt x="901" y="1160"/>
                  </a:lnTo>
                  <a:lnTo>
                    <a:pt x="897" y="1161"/>
                  </a:lnTo>
                  <a:lnTo>
                    <a:pt x="891" y="1165"/>
                  </a:lnTo>
                  <a:lnTo>
                    <a:pt x="886" y="1169"/>
                  </a:lnTo>
                  <a:lnTo>
                    <a:pt x="880" y="1171"/>
                  </a:lnTo>
                  <a:lnTo>
                    <a:pt x="874" y="1175"/>
                  </a:lnTo>
                  <a:lnTo>
                    <a:pt x="868" y="1179"/>
                  </a:lnTo>
                  <a:lnTo>
                    <a:pt x="863" y="1182"/>
                  </a:lnTo>
                  <a:lnTo>
                    <a:pt x="857" y="1184"/>
                  </a:lnTo>
                  <a:lnTo>
                    <a:pt x="853" y="1188"/>
                  </a:lnTo>
                  <a:lnTo>
                    <a:pt x="846" y="1192"/>
                  </a:lnTo>
                  <a:lnTo>
                    <a:pt x="842" y="1196"/>
                  </a:lnTo>
                  <a:lnTo>
                    <a:pt x="830" y="1200"/>
                  </a:lnTo>
                  <a:lnTo>
                    <a:pt x="819" y="1203"/>
                  </a:lnTo>
                  <a:lnTo>
                    <a:pt x="808" y="1209"/>
                  </a:lnTo>
                  <a:lnTo>
                    <a:pt x="796" y="1213"/>
                  </a:lnTo>
                  <a:lnTo>
                    <a:pt x="783" y="1219"/>
                  </a:lnTo>
                  <a:lnTo>
                    <a:pt x="771" y="1222"/>
                  </a:lnTo>
                  <a:lnTo>
                    <a:pt x="760" y="1226"/>
                  </a:lnTo>
                  <a:lnTo>
                    <a:pt x="749" y="1232"/>
                  </a:lnTo>
                  <a:lnTo>
                    <a:pt x="735" y="1236"/>
                  </a:lnTo>
                  <a:lnTo>
                    <a:pt x="722" y="1239"/>
                  </a:lnTo>
                  <a:lnTo>
                    <a:pt x="711" y="1243"/>
                  </a:lnTo>
                  <a:lnTo>
                    <a:pt x="697" y="1247"/>
                  </a:lnTo>
                  <a:lnTo>
                    <a:pt x="684" y="1251"/>
                  </a:lnTo>
                  <a:lnTo>
                    <a:pt x="673" y="1253"/>
                  </a:lnTo>
                  <a:lnTo>
                    <a:pt x="659" y="1257"/>
                  </a:lnTo>
                  <a:lnTo>
                    <a:pt x="646" y="1260"/>
                  </a:lnTo>
                  <a:lnTo>
                    <a:pt x="633" y="1262"/>
                  </a:lnTo>
                  <a:lnTo>
                    <a:pt x="619" y="1264"/>
                  </a:lnTo>
                  <a:lnTo>
                    <a:pt x="606" y="1266"/>
                  </a:lnTo>
                  <a:lnTo>
                    <a:pt x="593" y="1268"/>
                  </a:lnTo>
                  <a:lnTo>
                    <a:pt x="579" y="1270"/>
                  </a:lnTo>
                  <a:lnTo>
                    <a:pt x="566" y="1270"/>
                  </a:lnTo>
                  <a:lnTo>
                    <a:pt x="553" y="1272"/>
                  </a:lnTo>
                  <a:lnTo>
                    <a:pt x="540" y="1274"/>
                  </a:lnTo>
                  <a:lnTo>
                    <a:pt x="526" y="1274"/>
                  </a:lnTo>
                  <a:lnTo>
                    <a:pt x="513" y="1274"/>
                  </a:lnTo>
                  <a:lnTo>
                    <a:pt x="500" y="1274"/>
                  </a:lnTo>
                  <a:lnTo>
                    <a:pt x="486" y="1274"/>
                  </a:lnTo>
                  <a:lnTo>
                    <a:pt x="473" y="1272"/>
                  </a:lnTo>
                  <a:lnTo>
                    <a:pt x="460" y="1270"/>
                  </a:lnTo>
                  <a:lnTo>
                    <a:pt x="446" y="1270"/>
                  </a:lnTo>
                  <a:lnTo>
                    <a:pt x="435" y="1268"/>
                  </a:lnTo>
                  <a:lnTo>
                    <a:pt x="420" y="1264"/>
                  </a:lnTo>
                  <a:lnTo>
                    <a:pt x="406" y="1262"/>
                  </a:lnTo>
                  <a:lnTo>
                    <a:pt x="393" y="1258"/>
                  </a:lnTo>
                  <a:lnTo>
                    <a:pt x="380" y="1257"/>
                  </a:lnTo>
                  <a:lnTo>
                    <a:pt x="368" y="1253"/>
                  </a:lnTo>
                  <a:lnTo>
                    <a:pt x="355" y="1247"/>
                  </a:lnTo>
                  <a:lnTo>
                    <a:pt x="342" y="1243"/>
                  </a:lnTo>
                  <a:lnTo>
                    <a:pt x="330" y="1238"/>
                  </a:lnTo>
                  <a:lnTo>
                    <a:pt x="317" y="1232"/>
                  </a:lnTo>
                  <a:lnTo>
                    <a:pt x="306" y="1226"/>
                  </a:lnTo>
                  <a:lnTo>
                    <a:pt x="292" y="1220"/>
                  </a:lnTo>
                  <a:lnTo>
                    <a:pt x="281" y="1213"/>
                  </a:lnTo>
                  <a:lnTo>
                    <a:pt x="270" y="1205"/>
                  </a:lnTo>
                  <a:lnTo>
                    <a:pt x="256" y="1198"/>
                  </a:lnTo>
                  <a:lnTo>
                    <a:pt x="245" y="1190"/>
                  </a:lnTo>
                  <a:lnTo>
                    <a:pt x="233" y="1182"/>
                  </a:lnTo>
                  <a:lnTo>
                    <a:pt x="222" y="1173"/>
                  </a:lnTo>
                  <a:lnTo>
                    <a:pt x="211" y="1163"/>
                  </a:lnTo>
                  <a:lnTo>
                    <a:pt x="199" y="1152"/>
                  </a:lnTo>
                  <a:lnTo>
                    <a:pt x="190" y="1142"/>
                  </a:lnTo>
                  <a:lnTo>
                    <a:pt x="178" y="1129"/>
                  </a:lnTo>
                  <a:lnTo>
                    <a:pt x="167" y="1118"/>
                  </a:lnTo>
                  <a:lnTo>
                    <a:pt x="157" y="1104"/>
                  </a:lnTo>
                  <a:lnTo>
                    <a:pt x="148" y="1093"/>
                  </a:lnTo>
                  <a:lnTo>
                    <a:pt x="138" y="1078"/>
                  </a:lnTo>
                  <a:lnTo>
                    <a:pt x="127" y="1065"/>
                  </a:lnTo>
                  <a:lnTo>
                    <a:pt x="119" y="1049"/>
                  </a:lnTo>
                  <a:lnTo>
                    <a:pt x="110" y="1034"/>
                  </a:lnTo>
                  <a:lnTo>
                    <a:pt x="100" y="1019"/>
                  </a:lnTo>
                  <a:lnTo>
                    <a:pt x="93" y="1002"/>
                  </a:lnTo>
                  <a:lnTo>
                    <a:pt x="83" y="985"/>
                  </a:lnTo>
                  <a:lnTo>
                    <a:pt x="78" y="968"/>
                  </a:lnTo>
                  <a:lnTo>
                    <a:pt x="64" y="937"/>
                  </a:lnTo>
                  <a:lnTo>
                    <a:pt x="53" y="911"/>
                  </a:lnTo>
                  <a:lnTo>
                    <a:pt x="43" y="882"/>
                  </a:lnTo>
                  <a:lnTo>
                    <a:pt x="36" y="855"/>
                  </a:lnTo>
                  <a:lnTo>
                    <a:pt x="28" y="829"/>
                  </a:lnTo>
                  <a:lnTo>
                    <a:pt x="21" y="804"/>
                  </a:lnTo>
                  <a:lnTo>
                    <a:pt x="15" y="779"/>
                  </a:lnTo>
                  <a:lnTo>
                    <a:pt x="11" y="755"/>
                  </a:lnTo>
                  <a:lnTo>
                    <a:pt x="7" y="730"/>
                  </a:lnTo>
                  <a:lnTo>
                    <a:pt x="3" y="705"/>
                  </a:lnTo>
                  <a:lnTo>
                    <a:pt x="1" y="682"/>
                  </a:lnTo>
                  <a:lnTo>
                    <a:pt x="1" y="660"/>
                  </a:lnTo>
                  <a:lnTo>
                    <a:pt x="0" y="637"/>
                  </a:lnTo>
                  <a:lnTo>
                    <a:pt x="1" y="616"/>
                  </a:lnTo>
                  <a:lnTo>
                    <a:pt x="1" y="595"/>
                  </a:lnTo>
                  <a:lnTo>
                    <a:pt x="3" y="574"/>
                  </a:lnTo>
                  <a:lnTo>
                    <a:pt x="5" y="551"/>
                  </a:lnTo>
                  <a:lnTo>
                    <a:pt x="9" y="532"/>
                  </a:lnTo>
                  <a:lnTo>
                    <a:pt x="13" y="511"/>
                  </a:lnTo>
                  <a:lnTo>
                    <a:pt x="17" y="494"/>
                  </a:lnTo>
                  <a:lnTo>
                    <a:pt x="22" y="473"/>
                  </a:lnTo>
                  <a:lnTo>
                    <a:pt x="28" y="456"/>
                  </a:lnTo>
                  <a:lnTo>
                    <a:pt x="34" y="439"/>
                  </a:lnTo>
                  <a:lnTo>
                    <a:pt x="40" y="422"/>
                  </a:lnTo>
                  <a:lnTo>
                    <a:pt x="47" y="405"/>
                  </a:lnTo>
                  <a:lnTo>
                    <a:pt x="55" y="388"/>
                  </a:lnTo>
                  <a:lnTo>
                    <a:pt x="62" y="371"/>
                  </a:lnTo>
                  <a:lnTo>
                    <a:pt x="72" y="357"/>
                  </a:lnTo>
                  <a:lnTo>
                    <a:pt x="79" y="340"/>
                  </a:lnTo>
                  <a:lnTo>
                    <a:pt x="89" y="327"/>
                  </a:lnTo>
                  <a:lnTo>
                    <a:pt x="98" y="312"/>
                  </a:lnTo>
                  <a:lnTo>
                    <a:pt x="110" y="298"/>
                  </a:lnTo>
                  <a:lnTo>
                    <a:pt x="119" y="283"/>
                  </a:lnTo>
                  <a:lnTo>
                    <a:pt x="129" y="272"/>
                  </a:lnTo>
                  <a:lnTo>
                    <a:pt x="138" y="258"/>
                  </a:lnTo>
                  <a:lnTo>
                    <a:pt x="150" y="245"/>
                  </a:lnTo>
                  <a:lnTo>
                    <a:pt x="159" y="234"/>
                  </a:lnTo>
                  <a:lnTo>
                    <a:pt x="171" y="222"/>
                  </a:lnTo>
                  <a:lnTo>
                    <a:pt x="182" y="211"/>
                  </a:lnTo>
                  <a:lnTo>
                    <a:pt x="194" y="201"/>
                  </a:lnTo>
                  <a:lnTo>
                    <a:pt x="203" y="190"/>
                  </a:lnTo>
                  <a:lnTo>
                    <a:pt x="216" y="179"/>
                  </a:lnTo>
                  <a:lnTo>
                    <a:pt x="226" y="169"/>
                  </a:lnTo>
                  <a:lnTo>
                    <a:pt x="237" y="160"/>
                  </a:lnTo>
                  <a:lnTo>
                    <a:pt x="249" y="150"/>
                  </a:lnTo>
                  <a:lnTo>
                    <a:pt x="260" y="142"/>
                  </a:lnTo>
                  <a:lnTo>
                    <a:pt x="271" y="135"/>
                  </a:lnTo>
                  <a:lnTo>
                    <a:pt x="283" y="127"/>
                  </a:lnTo>
                  <a:lnTo>
                    <a:pt x="292" y="118"/>
                  </a:lnTo>
                  <a:lnTo>
                    <a:pt x="304" y="112"/>
                  </a:lnTo>
                  <a:lnTo>
                    <a:pt x="313" y="104"/>
                  </a:lnTo>
                  <a:lnTo>
                    <a:pt x="325" y="97"/>
                  </a:lnTo>
                  <a:lnTo>
                    <a:pt x="334" y="91"/>
                  </a:lnTo>
                  <a:lnTo>
                    <a:pt x="344" y="85"/>
                  </a:lnTo>
                  <a:lnTo>
                    <a:pt x="353" y="80"/>
                  </a:lnTo>
                  <a:lnTo>
                    <a:pt x="363" y="76"/>
                  </a:lnTo>
                  <a:lnTo>
                    <a:pt x="370" y="70"/>
                  </a:lnTo>
                  <a:lnTo>
                    <a:pt x="380" y="66"/>
                  </a:lnTo>
                  <a:lnTo>
                    <a:pt x="387" y="63"/>
                  </a:lnTo>
                  <a:lnTo>
                    <a:pt x="395" y="59"/>
                  </a:lnTo>
                  <a:lnTo>
                    <a:pt x="403" y="55"/>
                  </a:lnTo>
                  <a:lnTo>
                    <a:pt x="408" y="51"/>
                  </a:lnTo>
                  <a:lnTo>
                    <a:pt x="414" y="49"/>
                  </a:lnTo>
                  <a:lnTo>
                    <a:pt x="422" y="46"/>
                  </a:lnTo>
                  <a:lnTo>
                    <a:pt x="425" y="44"/>
                  </a:lnTo>
                  <a:lnTo>
                    <a:pt x="431" y="42"/>
                  </a:lnTo>
                  <a:lnTo>
                    <a:pt x="437" y="38"/>
                  </a:lnTo>
                  <a:lnTo>
                    <a:pt x="444" y="36"/>
                  </a:lnTo>
                  <a:lnTo>
                    <a:pt x="452" y="34"/>
                  </a:lnTo>
                  <a:lnTo>
                    <a:pt x="460" y="30"/>
                  </a:lnTo>
                  <a:lnTo>
                    <a:pt x="467" y="28"/>
                  </a:lnTo>
                  <a:lnTo>
                    <a:pt x="477" y="26"/>
                  </a:lnTo>
                  <a:lnTo>
                    <a:pt x="484" y="25"/>
                  </a:lnTo>
                  <a:lnTo>
                    <a:pt x="494" y="21"/>
                  </a:lnTo>
                  <a:lnTo>
                    <a:pt x="503" y="19"/>
                  </a:lnTo>
                  <a:lnTo>
                    <a:pt x="513" y="17"/>
                  </a:lnTo>
                  <a:lnTo>
                    <a:pt x="522" y="13"/>
                  </a:lnTo>
                  <a:lnTo>
                    <a:pt x="534" y="13"/>
                  </a:lnTo>
                  <a:lnTo>
                    <a:pt x="545" y="11"/>
                  </a:lnTo>
                  <a:lnTo>
                    <a:pt x="557" y="9"/>
                  </a:lnTo>
                  <a:lnTo>
                    <a:pt x="566" y="7"/>
                  </a:lnTo>
                  <a:lnTo>
                    <a:pt x="578" y="6"/>
                  </a:lnTo>
                  <a:lnTo>
                    <a:pt x="589" y="4"/>
                  </a:lnTo>
                  <a:lnTo>
                    <a:pt x="602" y="4"/>
                  </a:lnTo>
                  <a:lnTo>
                    <a:pt x="614" y="2"/>
                  </a:lnTo>
                  <a:lnTo>
                    <a:pt x="627" y="2"/>
                  </a:lnTo>
                  <a:lnTo>
                    <a:pt x="638" y="2"/>
                  </a:lnTo>
                  <a:lnTo>
                    <a:pt x="652" y="2"/>
                  </a:lnTo>
                  <a:lnTo>
                    <a:pt x="663" y="0"/>
                  </a:lnTo>
                  <a:lnTo>
                    <a:pt x="676" y="0"/>
                  </a:lnTo>
                  <a:lnTo>
                    <a:pt x="690" y="0"/>
                  </a:lnTo>
                  <a:lnTo>
                    <a:pt x="703" y="2"/>
                  </a:lnTo>
                  <a:lnTo>
                    <a:pt x="716" y="2"/>
                  </a:lnTo>
                  <a:lnTo>
                    <a:pt x="730" y="2"/>
                  </a:lnTo>
                  <a:lnTo>
                    <a:pt x="743" y="4"/>
                  </a:lnTo>
                  <a:lnTo>
                    <a:pt x="756" y="6"/>
                  </a:lnTo>
                  <a:lnTo>
                    <a:pt x="770" y="7"/>
                  </a:lnTo>
                  <a:lnTo>
                    <a:pt x="783" y="7"/>
                  </a:lnTo>
                  <a:lnTo>
                    <a:pt x="796" y="11"/>
                  </a:lnTo>
                  <a:lnTo>
                    <a:pt x="809" y="13"/>
                  </a:lnTo>
                  <a:lnTo>
                    <a:pt x="823" y="15"/>
                  </a:lnTo>
                  <a:lnTo>
                    <a:pt x="836" y="19"/>
                  </a:lnTo>
                  <a:lnTo>
                    <a:pt x="849" y="21"/>
                  </a:lnTo>
                  <a:lnTo>
                    <a:pt x="863" y="25"/>
                  </a:lnTo>
                  <a:lnTo>
                    <a:pt x="874" y="28"/>
                  </a:lnTo>
                  <a:lnTo>
                    <a:pt x="887" y="34"/>
                  </a:lnTo>
                  <a:lnTo>
                    <a:pt x="901" y="38"/>
                  </a:lnTo>
                  <a:lnTo>
                    <a:pt x="914" y="44"/>
                  </a:lnTo>
                  <a:lnTo>
                    <a:pt x="925" y="47"/>
                  </a:lnTo>
                  <a:lnTo>
                    <a:pt x="939" y="55"/>
                  </a:lnTo>
                  <a:lnTo>
                    <a:pt x="950" y="61"/>
                  </a:lnTo>
                  <a:lnTo>
                    <a:pt x="963" y="68"/>
                  </a:lnTo>
                  <a:lnTo>
                    <a:pt x="975" y="74"/>
                  </a:lnTo>
                  <a:lnTo>
                    <a:pt x="986" y="82"/>
                  </a:lnTo>
                  <a:lnTo>
                    <a:pt x="998" y="89"/>
                  </a:lnTo>
                  <a:lnTo>
                    <a:pt x="1009" y="97"/>
                  </a:lnTo>
                  <a:lnTo>
                    <a:pt x="1020" y="104"/>
                  </a:lnTo>
                  <a:lnTo>
                    <a:pt x="1032" y="114"/>
                  </a:lnTo>
                  <a:lnTo>
                    <a:pt x="1041" y="123"/>
                  </a:lnTo>
                  <a:lnTo>
                    <a:pt x="1053" y="135"/>
                  </a:lnTo>
                  <a:lnTo>
                    <a:pt x="1060" y="144"/>
                  </a:lnTo>
                  <a:lnTo>
                    <a:pt x="1072" y="156"/>
                  </a:lnTo>
                  <a:lnTo>
                    <a:pt x="1079" y="167"/>
                  </a:lnTo>
                  <a:lnTo>
                    <a:pt x="1089" y="179"/>
                  </a:lnTo>
                  <a:lnTo>
                    <a:pt x="1098" y="190"/>
                  </a:lnTo>
                  <a:lnTo>
                    <a:pt x="1106" y="203"/>
                  </a:lnTo>
                  <a:lnTo>
                    <a:pt x="1114" y="219"/>
                  </a:lnTo>
                  <a:lnTo>
                    <a:pt x="1121" y="232"/>
                  </a:lnTo>
                  <a:lnTo>
                    <a:pt x="1127" y="245"/>
                  </a:lnTo>
                  <a:lnTo>
                    <a:pt x="1135" y="260"/>
                  </a:lnTo>
                  <a:lnTo>
                    <a:pt x="1140" y="274"/>
                  </a:lnTo>
                  <a:lnTo>
                    <a:pt x="1148" y="287"/>
                  </a:lnTo>
                  <a:lnTo>
                    <a:pt x="1152" y="300"/>
                  </a:lnTo>
                  <a:lnTo>
                    <a:pt x="1157" y="315"/>
                  </a:lnTo>
                  <a:lnTo>
                    <a:pt x="1161" y="329"/>
                  </a:lnTo>
                  <a:lnTo>
                    <a:pt x="1167" y="344"/>
                  </a:lnTo>
                  <a:lnTo>
                    <a:pt x="1171" y="357"/>
                  </a:lnTo>
                  <a:lnTo>
                    <a:pt x="1174" y="371"/>
                  </a:lnTo>
                  <a:lnTo>
                    <a:pt x="1178" y="384"/>
                  </a:lnTo>
                  <a:lnTo>
                    <a:pt x="1182" y="399"/>
                  </a:lnTo>
                  <a:lnTo>
                    <a:pt x="1184" y="412"/>
                  </a:lnTo>
                  <a:lnTo>
                    <a:pt x="1188" y="426"/>
                  </a:lnTo>
                  <a:lnTo>
                    <a:pt x="1190" y="439"/>
                  </a:lnTo>
                  <a:lnTo>
                    <a:pt x="1193" y="454"/>
                  </a:lnTo>
                  <a:lnTo>
                    <a:pt x="1195" y="468"/>
                  </a:lnTo>
                  <a:lnTo>
                    <a:pt x="1197" y="481"/>
                  </a:lnTo>
                  <a:lnTo>
                    <a:pt x="1197" y="494"/>
                  </a:lnTo>
                  <a:lnTo>
                    <a:pt x="1199" y="507"/>
                  </a:lnTo>
                  <a:lnTo>
                    <a:pt x="1199" y="521"/>
                  </a:lnTo>
                  <a:lnTo>
                    <a:pt x="1201" y="534"/>
                  </a:lnTo>
                  <a:lnTo>
                    <a:pt x="1201" y="547"/>
                  </a:lnTo>
                  <a:lnTo>
                    <a:pt x="1203" y="561"/>
                  </a:lnTo>
                  <a:lnTo>
                    <a:pt x="1201" y="572"/>
                  </a:lnTo>
                  <a:lnTo>
                    <a:pt x="1201" y="587"/>
                  </a:lnTo>
                  <a:lnTo>
                    <a:pt x="1201" y="599"/>
                  </a:lnTo>
                  <a:lnTo>
                    <a:pt x="1201" y="612"/>
                  </a:lnTo>
                  <a:lnTo>
                    <a:pt x="1199" y="625"/>
                  </a:lnTo>
                  <a:lnTo>
                    <a:pt x="1199" y="639"/>
                  </a:lnTo>
                  <a:lnTo>
                    <a:pt x="1199" y="650"/>
                  </a:lnTo>
                  <a:lnTo>
                    <a:pt x="1197" y="663"/>
                  </a:lnTo>
                  <a:lnTo>
                    <a:pt x="1195" y="675"/>
                  </a:lnTo>
                  <a:lnTo>
                    <a:pt x="1193" y="688"/>
                  </a:lnTo>
                  <a:lnTo>
                    <a:pt x="1192" y="700"/>
                  </a:lnTo>
                  <a:lnTo>
                    <a:pt x="1190" y="711"/>
                  </a:lnTo>
                  <a:lnTo>
                    <a:pt x="1188" y="722"/>
                  </a:lnTo>
                  <a:lnTo>
                    <a:pt x="1184" y="736"/>
                  </a:lnTo>
                  <a:lnTo>
                    <a:pt x="1182" y="747"/>
                  </a:lnTo>
                  <a:lnTo>
                    <a:pt x="1180" y="758"/>
                  </a:lnTo>
                  <a:lnTo>
                    <a:pt x="1176" y="770"/>
                  </a:lnTo>
                  <a:lnTo>
                    <a:pt x="1173" y="781"/>
                  </a:lnTo>
                  <a:lnTo>
                    <a:pt x="1171" y="793"/>
                  </a:lnTo>
                  <a:lnTo>
                    <a:pt x="1167" y="804"/>
                  </a:lnTo>
                  <a:lnTo>
                    <a:pt x="1165" y="814"/>
                  </a:lnTo>
                  <a:lnTo>
                    <a:pt x="1161" y="825"/>
                  </a:lnTo>
                  <a:lnTo>
                    <a:pt x="1157" y="834"/>
                  </a:lnTo>
                  <a:lnTo>
                    <a:pt x="1154" y="846"/>
                  </a:lnTo>
                  <a:lnTo>
                    <a:pt x="1150" y="855"/>
                  </a:lnTo>
                  <a:lnTo>
                    <a:pt x="1146" y="865"/>
                  </a:lnTo>
                  <a:lnTo>
                    <a:pt x="1142" y="876"/>
                  </a:lnTo>
                  <a:lnTo>
                    <a:pt x="1138" y="886"/>
                  </a:lnTo>
                  <a:lnTo>
                    <a:pt x="1135" y="895"/>
                  </a:lnTo>
                  <a:lnTo>
                    <a:pt x="1131" y="905"/>
                  </a:lnTo>
                  <a:lnTo>
                    <a:pt x="1127" y="914"/>
                  </a:lnTo>
                  <a:lnTo>
                    <a:pt x="1123" y="924"/>
                  </a:lnTo>
                  <a:lnTo>
                    <a:pt x="1117" y="931"/>
                  </a:lnTo>
                  <a:lnTo>
                    <a:pt x="1114" y="941"/>
                  </a:lnTo>
                  <a:lnTo>
                    <a:pt x="1110" y="950"/>
                  </a:lnTo>
                  <a:lnTo>
                    <a:pt x="1104" y="960"/>
                  </a:lnTo>
                  <a:lnTo>
                    <a:pt x="1100" y="968"/>
                  </a:lnTo>
                  <a:lnTo>
                    <a:pt x="1097" y="975"/>
                  </a:lnTo>
                  <a:lnTo>
                    <a:pt x="1093" y="983"/>
                  </a:lnTo>
                  <a:lnTo>
                    <a:pt x="1089" y="992"/>
                  </a:lnTo>
                  <a:lnTo>
                    <a:pt x="1053" y="1028"/>
                  </a:lnTo>
                  <a:lnTo>
                    <a:pt x="1053" y="1028"/>
                  </a:lnTo>
                  <a:close/>
                </a:path>
              </a:pathLst>
            </a:custGeom>
            <a:solidFill>
              <a:srgbClr val="9999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29" name="Freeform 185"/>
            <p:cNvSpPr>
              <a:spLocks/>
            </p:cNvSpPr>
            <p:nvPr/>
          </p:nvSpPr>
          <p:spPr bwMode="auto">
            <a:xfrm>
              <a:off x="3947" y="2957"/>
              <a:ext cx="496" cy="528"/>
            </a:xfrm>
            <a:custGeom>
              <a:avLst/>
              <a:gdLst>
                <a:gd name="T0" fmla="*/ 743 w 990"/>
                <a:gd name="T1" fmla="*/ 969 h 1055"/>
                <a:gd name="T2" fmla="*/ 716 w 990"/>
                <a:gd name="T3" fmla="*/ 985 h 1055"/>
                <a:gd name="T4" fmla="*/ 678 w 990"/>
                <a:gd name="T5" fmla="*/ 1004 h 1055"/>
                <a:gd name="T6" fmla="*/ 625 w 990"/>
                <a:gd name="T7" fmla="*/ 1023 h 1055"/>
                <a:gd name="T8" fmla="*/ 566 w 990"/>
                <a:gd name="T9" fmla="*/ 1040 h 1055"/>
                <a:gd name="T10" fmla="*/ 500 w 990"/>
                <a:gd name="T11" fmla="*/ 1053 h 1055"/>
                <a:gd name="T12" fmla="*/ 426 w 990"/>
                <a:gd name="T13" fmla="*/ 1055 h 1055"/>
                <a:gd name="T14" fmla="*/ 349 w 990"/>
                <a:gd name="T15" fmla="*/ 1042 h 1055"/>
                <a:gd name="T16" fmla="*/ 272 w 990"/>
                <a:gd name="T17" fmla="*/ 1015 h 1055"/>
                <a:gd name="T18" fmla="*/ 196 w 990"/>
                <a:gd name="T19" fmla="*/ 966 h 1055"/>
                <a:gd name="T20" fmla="*/ 121 w 990"/>
                <a:gd name="T21" fmla="*/ 893 h 1055"/>
                <a:gd name="T22" fmla="*/ 51 w 990"/>
                <a:gd name="T23" fmla="*/ 795 h 1055"/>
                <a:gd name="T24" fmla="*/ 11 w 990"/>
                <a:gd name="T25" fmla="*/ 715 h 1055"/>
                <a:gd name="T26" fmla="*/ 7 w 990"/>
                <a:gd name="T27" fmla="*/ 692 h 1055"/>
                <a:gd name="T28" fmla="*/ 3 w 990"/>
                <a:gd name="T29" fmla="*/ 656 h 1055"/>
                <a:gd name="T30" fmla="*/ 0 w 990"/>
                <a:gd name="T31" fmla="*/ 608 h 1055"/>
                <a:gd name="T32" fmla="*/ 2 w 990"/>
                <a:gd name="T33" fmla="*/ 553 h 1055"/>
                <a:gd name="T34" fmla="*/ 7 w 990"/>
                <a:gd name="T35" fmla="*/ 487 h 1055"/>
                <a:gd name="T36" fmla="*/ 19 w 990"/>
                <a:gd name="T37" fmla="*/ 420 h 1055"/>
                <a:gd name="T38" fmla="*/ 40 w 990"/>
                <a:gd name="T39" fmla="*/ 350 h 1055"/>
                <a:gd name="T40" fmla="*/ 70 w 990"/>
                <a:gd name="T41" fmla="*/ 279 h 1055"/>
                <a:gd name="T42" fmla="*/ 114 w 990"/>
                <a:gd name="T43" fmla="*/ 211 h 1055"/>
                <a:gd name="T44" fmla="*/ 171 w 990"/>
                <a:gd name="T45" fmla="*/ 148 h 1055"/>
                <a:gd name="T46" fmla="*/ 245 w 990"/>
                <a:gd name="T47" fmla="*/ 93 h 1055"/>
                <a:gd name="T48" fmla="*/ 338 w 990"/>
                <a:gd name="T49" fmla="*/ 49 h 1055"/>
                <a:gd name="T50" fmla="*/ 433 w 990"/>
                <a:gd name="T51" fmla="*/ 17 h 1055"/>
                <a:gd name="T52" fmla="*/ 522 w 990"/>
                <a:gd name="T53" fmla="*/ 2 h 1055"/>
                <a:gd name="T54" fmla="*/ 600 w 990"/>
                <a:gd name="T55" fmla="*/ 2 h 1055"/>
                <a:gd name="T56" fmla="*/ 671 w 990"/>
                <a:gd name="T57" fmla="*/ 13 h 1055"/>
                <a:gd name="T58" fmla="*/ 734 w 990"/>
                <a:gd name="T59" fmla="*/ 34 h 1055"/>
                <a:gd name="T60" fmla="*/ 787 w 990"/>
                <a:gd name="T61" fmla="*/ 61 h 1055"/>
                <a:gd name="T62" fmla="*/ 832 w 990"/>
                <a:gd name="T63" fmla="*/ 93 h 1055"/>
                <a:gd name="T64" fmla="*/ 870 w 990"/>
                <a:gd name="T65" fmla="*/ 127 h 1055"/>
                <a:gd name="T66" fmla="*/ 901 w 990"/>
                <a:gd name="T67" fmla="*/ 158 h 1055"/>
                <a:gd name="T68" fmla="*/ 924 w 990"/>
                <a:gd name="T69" fmla="*/ 186 h 1055"/>
                <a:gd name="T70" fmla="*/ 939 w 990"/>
                <a:gd name="T71" fmla="*/ 211 h 1055"/>
                <a:gd name="T72" fmla="*/ 950 w 990"/>
                <a:gd name="T73" fmla="*/ 230 h 1055"/>
                <a:gd name="T74" fmla="*/ 962 w 990"/>
                <a:gd name="T75" fmla="*/ 255 h 1055"/>
                <a:gd name="T76" fmla="*/ 969 w 990"/>
                <a:gd name="T77" fmla="*/ 279 h 1055"/>
                <a:gd name="T78" fmla="*/ 977 w 990"/>
                <a:gd name="T79" fmla="*/ 306 h 1055"/>
                <a:gd name="T80" fmla="*/ 983 w 990"/>
                <a:gd name="T81" fmla="*/ 340 h 1055"/>
                <a:gd name="T82" fmla="*/ 988 w 990"/>
                <a:gd name="T83" fmla="*/ 378 h 1055"/>
                <a:gd name="T84" fmla="*/ 990 w 990"/>
                <a:gd name="T85" fmla="*/ 424 h 1055"/>
                <a:gd name="T86" fmla="*/ 988 w 990"/>
                <a:gd name="T87" fmla="*/ 473 h 1055"/>
                <a:gd name="T88" fmla="*/ 981 w 990"/>
                <a:gd name="T89" fmla="*/ 528 h 1055"/>
                <a:gd name="T90" fmla="*/ 967 w 990"/>
                <a:gd name="T91" fmla="*/ 589 h 1055"/>
                <a:gd name="T92" fmla="*/ 950 w 990"/>
                <a:gd name="T93" fmla="*/ 654 h 1055"/>
                <a:gd name="T94" fmla="*/ 929 w 990"/>
                <a:gd name="T95" fmla="*/ 711 h 1055"/>
                <a:gd name="T96" fmla="*/ 922 w 990"/>
                <a:gd name="T97" fmla="*/ 732 h 1055"/>
                <a:gd name="T98" fmla="*/ 907 w 990"/>
                <a:gd name="T99" fmla="*/ 760 h 1055"/>
                <a:gd name="T100" fmla="*/ 884 w 990"/>
                <a:gd name="T101" fmla="*/ 800 h 1055"/>
                <a:gd name="T102" fmla="*/ 863 w 990"/>
                <a:gd name="T103" fmla="*/ 831 h 1055"/>
                <a:gd name="T104" fmla="*/ 848 w 990"/>
                <a:gd name="T105" fmla="*/ 855 h 1055"/>
                <a:gd name="T106" fmla="*/ 830 w 990"/>
                <a:gd name="T107" fmla="*/ 878 h 1055"/>
                <a:gd name="T108" fmla="*/ 810 w 990"/>
                <a:gd name="T109" fmla="*/ 901 h 1055"/>
                <a:gd name="T110" fmla="*/ 789 w 990"/>
                <a:gd name="T111" fmla="*/ 924 h 1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90" h="1055">
                  <a:moveTo>
                    <a:pt x="756" y="964"/>
                  </a:moveTo>
                  <a:lnTo>
                    <a:pt x="754" y="964"/>
                  </a:lnTo>
                  <a:lnTo>
                    <a:pt x="751" y="966"/>
                  </a:lnTo>
                  <a:lnTo>
                    <a:pt x="747" y="968"/>
                  </a:lnTo>
                  <a:lnTo>
                    <a:pt x="743" y="969"/>
                  </a:lnTo>
                  <a:lnTo>
                    <a:pt x="739" y="971"/>
                  </a:lnTo>
                  <a:lnTo>
                    <a:pt x="735" y="975"/>
                  </a:lnTo>
                  <a:lnTo>
                    <a:pt x="730" y="977"/>
                  </a:lnTo>
                  <a:lnTo>
                    <a:pt x="724" y="981"/>
                  </a:lnTo>
                  <a:lnTo>
                    <a:pt x="716" y="985"/>
                  </a:lnTo>
                  <a:lnTo>
                    <a:pt x="711" y="988"/>
                  </a:lnTo>
                  <a:lnTo>
                    <a:pt x="703" y="992"/>
                  </a:lnTo>
                  <a:lnTo>
                    <a:pt x="695" y="996"/>
                  </a:lnTo>
                  <a:lnTo>
                    <a:pt x="686" y="1000"/>
                  </a:lnTo>
                  <a:lnTo>
                    <a:pt x="678" y="1004"/>
                  </a:lnTo>
                  <a:lnTo>
                    <a:pt x="667" y="1008"/>
                  </a:lnTo>
                  <a:lnTo>
                    <a:pt x="657" y="1011"/>
                  </a:lnTo>
                  <a:lnTo>
                    <a:pt x="648" y="1015"/>
                  </a:lnTo>
                  <a:lnTo>
                    <a:pt x="637" y="1019"/>
                  </a:lnTo>
                  <a:lnTo>
                    <a:pt x="625" y="1023"/>
                  </a:lnTo>
                  <a:lnTo>
                    <a:pt x="616" y="1027"/>
                  </a:lnTo>
                  <a:lnTo>
                    <a:pt x="602" y="1030"/>
                  </a:lnTo>
                  <a:lnTo>
                    <a:pt x="591" y="1036"/>
                  </a:lnTo>
                  <a:lnTo>
                    <a:pt x="578" y="1038"/>
                  </a:lnTo>
                  <a:lnTo>
                    <a:pt x="566" y="1040"/>
                  </a:lnTo>
                  <a:lnTo>
                    <a:pt x="553" y="1044"/>
                  </a:lnTo>
                  <a:lnTo>
                    <a:pt x="540" y="1047"/>
                  </a:lnTo>
                  <a:lnTo>
                    <a:pt x="526" y="1047"/>
                  </a:lnTo>
                  <a:lnTo>
                    <a:pt x="513" y="1051"/>
                  </a:lnTo>
                  <a:lnTo>
                    <a:pt x="500" y="1053"/>
                  </a:lnTo>
                  <a:lnTo>
                    <a:pt x="484" y="1055"/>
                  </a:lnTo>
                  <a:lnTo>
                    <a:pt x="469" y="1055"/>
                  </a:lnTo>
                  <a:lnTo>
                    <a:pt x="456" y="1055"/>
                  </a:lnTo>
                  <a:lnTo>
                    <a:pt x="441" y="1055"/>
                  </a:lnTo>
                  <a:lnTo>
                    <a:pt x="426" y="1055"/>
                  </a:lnTo>
                  <a:lnTo>
                    <a:pt x="410" y="1053"/>
                  </a:lnTo>
                  <a:lnTo>
                    <a:pt x="395" y="1051"/>
                  </a:lnTo>
                  <a:lnTo>
                    <a:pt x="380" y="1049"/>
                  </a:lnTo>
                  <a:lnTo>
                    <a:pt x="365" y="1047"/>
                  </a:lnTo>
                  <a:lnTo>
                    <a:pt x="349" y="1042"/>
                  </a:lnTo>
                  <a:lnTo>
                    <a:pt x="334" y="1038"/>
                  </a:lnTo>
                  <a:lnTo>
                    <a:pt x="319" y="1034"/>
                  </a:lnTo>
                  <a:lnTo>
                    <a:pt x="304" y="1028"/>
                  </a:lnTo>
                  <a:lnTo>
                    <a:pt x="287" y="1021"/>
                  </a:lnTo>
                  <a:lnTo>
                    <a:pt x="272" y="1015"/>
                  </a:lnTo>
                  <a:lnTo>
                    <a:pt x="256" y="1008"/>
                  </a:lnTo>
                  <a:lnTo>
                    <a:pt x="243" y="998"/>
                  </a:lnTo>
                  <a:lnTo>
                    <a:pt x="226" y="988"/>
                  </a:lnTo>
                  <a:lnTo>
                    <a:pt x="211" y="977"/>
                  </a:lnTo>
                  <a:lnTo>
                    <a:pt x="196" y="966"/>
                  </a:lnTo>
                  <a:lnTo>
                    <a:pt x="180" y="952"/>
                  </a:lnTo>
                  <a:lnTo>
                    <a:pt x="165" y="939"/>
                  </a:lnTo>
                  <a:lnTo>
                    <a:pt x="150" y="926"/>
                  </a:lnTo>
                  <a:lnTo>
                    <a:pt x="137" y="911"/>
                  </a:lnTo>
                  <a:lnTo>
                    <a:pt x="121" y="893"/>
                  </a:lnTo>
                  <a:lnTo>
                    <a:pt x="106" y="876"/>
                  </a:lnTo>
                  <a:lnTo>
                    <a:pt x="93" y="857"/>
                  </a:lnTo>
                  <a:lnTo>
                    <a:pt x="78" y="836"/>
                  </a:lnTo>
                  <a:lnTo>
                    <a:pt x="66" y="817"/>
                  </a:lnTo>
                  <a:lnTo>
                    <a:pt x="51" y="795"/>
                  </a:lnTo>
                  <a:lnTo>
                    <a:pt x="40" y="770"/>
                  </a:lnTo>
                  <a:lnTo>
                    <a:pt x="26" y="747"/>
                  </a:lnTo>
                  <a:lnTo>
                    <a:pt x="13" y="720"/>
                  </a:lnTo>
                  <a:lnTo>
                    <a:pt x="13" y="719"/>
                  </a:lnTo>
                  <a:lnTo>
                    <a:pt x="11" y="715"/>
                  </a:lnTo>
                  <a:lnTo>
                    <a:pt x="11" y="711"/>
                  </a:lnTo>
                  <a:lnTo>
                    <a:pt x="11" y="707"/>
                  </a:lnTo>
                  <a:lnTo>
                    <a:pt x="9" y="703"/>
                  </a:lnTo>
                  <a:lnTo>
                    <a:pt x="9" y="698"/>
                  </a:lnTo>
                  <a:lnTo>
                    <a:pt x="7" y="692"/>
                  </a:lnTo>
                  <a:lnTo>
                    <a:pt x="7" y="686"/>
                  </a:lnTo>
                  <a:lnTo>
                    <a:pt x="7" y="679"/>
                  </a:lnTo>
                  <a:lnTo>
                    <a:pt x="5" y="673"/>
                  </a:lnTo>
                  <a:lnTo>
                    <a:pt x="5" y="665"/>
                  </a:lnTo>
                  <a:lnTo>
                    <a:pt x="3" y="656"/>
                  </a:lnTo>
                  <a:lnTo>
                    <a:pt x="3" y="648"/>
                  </a:lnTo>
                  <a:lnTo>
                    <a:pt x="3" y="639"/>
                  </a:lnTo>
                  <a:lnTo>
                    <a:pt x="2" y="629"/>
                  </a:lnTo>
                  <a:lnTo>
                    <a:pt x="2" y="620"/>
                  </a:lnTo>
                  <a:lnTo>
                    <a:pt x="0" y="608"/>
                  </a:lnTo>
                  <a:lnTo>
                    <a:pt x="0" y="599"/>
                  </a:lnTo>
                  <a:lnTo>
                    <a:pt x="0" y="587"/>
                  </a:lnTo>
                  <a:lnTo>
                    <a:pt x="0" y="576"/>
                  </a:lnTo>
                  <a:lnTo>
                    <a:pt x="0" y="565"/>
                  </a:lnTo>
                  <a:lnTo>
                    <a:pt x="2" y="553"/>
                  </a:lnTo>
                  <a:lnTo>
                    <a:pt x="2" y="540"/>
                  </a:lnTo>
                  <a:lnTo>
                    <a:pt x="2" y="527"/>
                  </a:lnTo>
                  <a:lnTo>
                    <a:pt x="3" y="515"/>
                  </a:lnTo>
                  <a:lnTo>
                    <a:pt x="5" y="502"/>
                  </a:lnTo>
                  <a:lnTo>
                    <a:pt x="7" y="487"/>
                  </a:lnTo>
                  <a:lnTo>
                    <a:pt x="7" y="475"/>
                  </a:lnTo>
                  <a:lnTo>
                    <a:pt x="11" y="462"/>
                  </a:lnTo>
                  <a:lnTo>
                    <a:pt x="13" y="449"/>
                  </a:lnTo>
                  <a:lnTo>
                    <a:pt x="17" y="433"/>
                  </a:lnTo>
                  <a:lnTo>
                    <a:pt x="19" y="420"/>
                  </a:lnTo>
                  <a:lnTo>
                    <a:pt x="23" y="405"/>
                  </a:lnTo>
                  <a:lnTo>
                    <a:pt x="26" y="392"/>
                  </a:lnTo>
                  <a:lnTo>
                    <a:pt x="28" y="376"/>
                  </a:lnTo>
                  <a:lnTo>
                    <a:pt x="34" y="363"/>
                  </a:lnTo>
                  <a:lnTo>
                    <a:pt x="40" y="350"/>
                  </a:lnTo>
                  <a:lnTo>
                    <a:pt x="45" y="336"/>
                  </a:lnTo>
                  <a:lnTo>
                    <a:pt x="49" y="321"/>
                  </a:lnTo>
                  <a:lnTo>
                    <a:pt x="55" y="306"/>
                  </a:lnTo>
                  <a:lnTo>
                    <a:pt x="62" y="293"/>
                  </a:lnTo>
                  <a:lnTo>
                    <a:pt x="70" y="279"/>
                  </a:lnTo>
                  <a:lnTo>
                    <a:pt x="78" y="264"/>
                  </a:lnTo>
                  <a:lnTo>
                    <a:pt x="85" y="251"/>
                  </a:lnTo>
                  <a:lnTo>
                    <a:pt x="95" y="238"/>
                  </a:lnTo>
                  <a:lnTo>
                    <a:pt x="104" y="226"/>
                  </a:lnTo>
                  <a:lnTo>
                    <a:pt x="114" y="211"/>
                  </a:lnTo>
                  <a:lnTo>
                    <a:pt x="123" y="200"/>
                  </a:lnTo>
                  <a:lnTo>
                    <a:pt x="135" y="184"/>
                  </a:lnTo>
                  <a:lnTo>
                    <a:pt x="146" y="173"/>
                  </a:lnTo>
                  <a:lnTo>
                    <a:pt x="159" y="161"/>
                  </a:lnTo>
                  <a:lnTo>
                    <a:pt x="171" y="148"/>
                  </a:lnTo>
                  <a:lnTo>
                    <a:pt x="184" y="137"/>
                  </a:lnTo>
                  <a:lnTo>
                    <a:pt x="199" y="125"/>
                  </a:lnTo>
                  <a:lnTo>
                    <a:pt x="215" y="114"/>
                  </a:lnTo>
                  <a:lnTo>
                    <a:pt x="230" y="103"/>
                  </a:lnTo>
                  <a:lnTo>
                    <a:pt x="245" y="93"/>
                  </a:lnTo>
                  <a:lnTo>
                    <a:pt x="262" y="84"/>
                  </a:lnTo>
                  <a:lnTo>
                    <a:pt x="279" y="74"/>
                  </a:lnTo>
                  <a:lnTo>
                    <a:pt x="298" y="65"/>
                  </a:lnTo>
                  <a:lnTo>
                    <a:pt x="317" y="55"/>
                  </a:lnTo>
                  <a:lnTo>
                    <a:pt x="338" y="49"/>
                  </a:lnTo>
                  <a:lnTo>
                    <a:pt x="357" y="40"/>
                  </a:lnTo>
                  <a:lnTo>
                    <a:pt x="378" y="34"/>
                  </a:lnTo>
                  <a:lnTo>
                    <a:pt x="395" y="27"/>
                  </a:lnTo>
                  <a:lnTo>
                    <a:pt x="416" y="23"/>
                  </a:lnTo>
                  <a:lnTo>
                    <a:pt x="433" y="17"/>
                  </a:lnTo>
                  <a:lnTo>
                    <a:pt x="452" y="11"/>
                  </a:lnTo>
                  <a:lnTo>
                    <a:pt x="469" y="9"/>
                  </a:lnTo>
                  <a:lnTo>
                    <a:pt x="488" y="6"/>
                  </a:lnTo>
                  <a:lnTo>
                    <a:pt x="505" y="4"/>
                  </a:lnTo>
                  <a:lnTo>
                    <a:pt x="522" y="2"/>
                  </a:lnTo>
                  <a:lnTo>
                    <a:pt x="538" y="0"/>
                  </a:lnTo>
                  <a:lnTo>
                    <a:pt x="555" y="0"/>
                  </a:lnTo>
                  <a:lnTo>
                    <a:pt x="570" y="0"/>
                  </a:lnTo>
                  <a:lnTo>
                    <a:pt x="585" y="0"/>
                  </a:lnTo>
                  <a:lnTo>
                    <a:pt x="600" y="2"/>
                  </a:lnTo>
                  <a:lnTo>
                    <a:pt x="616" y="4"/>
                  </a:lnTo>
                  <a:lnTo>
                    <a:pt x="631" y="6"/>
                  </a:lnTo>
                  <a:lnTo>
                    <a:pt x="644" y="7"/>
                  </a:lnTo>
                  <a:lnTo>
                    <a:pt x="657" y="9"/>
                  </a:lnTo>
                  <a:lnTo>
                    <a:pt x="671" y="13"/>
                  </a:lnTo>
                  <a:lnTo>
                    <a:pt x="684" y="17"/>
                  </a:lnTo>
                  <a:lnTo>
                    <a:pt x="697" y="21"/>
                  </a:lnTo>
                  <a:lnTo>
                    <a:pt x="709" y="25"/>
                  </a:lnTo>
                  <a:lnTo>
                    <a:pt x="722" y="30"/>
                  </a:lnTo>
                  <a:lnTo>
                    <a:pt x="734" y="34"/>
                  </a:lnTo>
                  <a:lnTo>
                    <a:pt x="745" y="38"/>
                  </a:lnTo>
                  <a:lnTo>
                    <a:pt x="754" y="46"/>
                  </a:lnTo>
                  <a:lnTo>
                    <a:pt x="766" y="51"/>
                  </a:lnTo>
                  <a:lnTo>
                    <a:pt x="775" y="55"/>
                  </a:lnTo>
                  <a:lnTo>
                    <a:pt x="787" y="61"/>
                  </a:lnTo>
                  <a:lnTo>
                    <a:pt x="796" y="66"/>
                  </a:lnTo>
                  <a:lnTo>
                    <a:pt x="808" y="74"/>
                  </a:lnTo>
                  <a:lnTo>
                    <a:pt x="815" y="80"/>
                  </a:lnTo>
                  <a:lnTo>
                    <a:pt x="825" y="87"/>
                  </a:lnTo>
                  <a:lnTo>
                    <a:pt x="832" y="93"/>
                  </a:lnTo>
                  <a:lnTo>
                    <a:pt x="840" y="101"/>
                  </a:lnTo>
                  <a:lnTo>
                    <a:pt x="848" y="106"/>
                  </a:lnTo>
                  <a:lnTo>
                    <a:pt x="855" y="112"/>
                  </a:lnTo>
                  <a:lnTo>
                    <a:pt x="863" y="120"/>
                  </a:lnTo>
                  <a:lnTo>
                    <a:pt x="870" y="127"/>
                  </a:lnTo>
                  <a:lnTo>
                    <a:pt x="876" y="133"/>
                  </a:lnTo>
                  <a:lnTo>
                    <a:pt x="884" y="139"/>
                  </a:lnTo>
                  <a:lnTo>
                    <a:pt x="889" y="144"/>
                  </a:lnTo>
                  <a:lnTo>
                    <a:pt x="895" y="152"/>
                  </a:lnTo>
                  <a:lnTo>
                    <a:pt x="901" y="158"/>
                  </a:lnTo>
                  <a:lnTo>
                    <a:pt x="905" y="163"/>
                  </a:lnTo>
                  <a:lnTo>
                    <a:pt x="910" y="171"/>
                  </a:lnTo>
                  <a:lnTo>
                    <a:pt x="916" y="177"/>
                  </a:lnTo>
                  <a:lnTo>
                    <a:pt x="920" y="182"/>
                  </a:lnTo>
                  <a:lnTo>
                    <a:pt x="924" y="186"/>
                  </a:lnTo>
                  <a:lnTo>
                    <a:pt x="927" y="192"/>
                  </a:lnTo>
                  <a:lnTo>
                    <a:pt x="931" y="198"/>
                  </a:lnTo>
                  <a:lnTo>
                    <a:pt x="933" y="201"/>
                  </a:lnTo>
                  <a:lnTo>
                    <a:pt x="937" y="205"/>
                  </a:lnTo>
                  <a:lnTo>
                    <a:pt x="939" y="211"/>
                  </a:lnTo>
                  <a:lnTo>
                    <a:pt x="943" y="215"/>
                  </a:lnTo>
                  <a:lnTo>
                    <a:pt x="945" y="220"/>
                  </a:lnTo>
                  <a:lnTo>
                    <a:pt x="948" y="226"/>
                  </a:lnTo>
                  <a:lnTo>
                    <a:pt x="950" y="228"/>
                  </a:lnTo>
                  <a:lnTo>
                    <a:pt x="950" y="230"/>
                  </a:lnTo>
                  <a:lnTo>
                    <a:pt x="950" y="232"/>
                  </a:lnTo>
                  <a:lnTo>
                    <a:pt x="954" y="238"/>
                  </a:lnTo>
                  <a:lnTo>
                    <a:pt x="956" y="241"/>
                  </a:lnTo>
                  <a:lnTo>
                    <a:pt x="958" y="247"/>
                  </a:lnTo>
                  <a:lnTo>
                    <a:pt x="962" y="255"/>
                  </a:lnTo>
                  <a:lnTo>
                    <a:pt x="965" y="262"/>
                  </a:lnTo>
                  <a:lnTo>
                    <a:pt x="965" y="266"/>
                  </a:lnTo>
                  <a:lnTo>
                    <a:pt x="967" y="270"/>
                  </a:lnTo>
                  <a:lnTo>
                    <a:pt x="967" y="274"/>
                  </a:lnTo>
                  <a:lnTo>
                    <a:pt x="969" y="279"/>
                  </a:lnTo>
                  <a:lnTo>
                    <a:pt x="971" y="283"/>
                  </a:lnTo>
                  <a:lnTo>
                    <a:pt x="973" y="289"/>
                  </a:lnTo>
                  <a:lnTo>
                    <a:pt x="973" y="295"/>
                  </a:lnTo>
                  <a:lnTo>
                    <a:pt x="977" y="300"/>
                  </a:lnTo>
                  <a:lnTo>
                    <a:pt x="977" y="306"/>
                  </a:lnTo>
                  <a:lnTo>
                    <a:pt x="979" y="314"/>
                  </a:lnTo>
                  <a:lnTo>
                    <a:pt x="979" y="319"/>
                  </a:lnTo>
                  <a:lnTo>
                    <a:pt x="981" y="327"/>
                  </a:lnTo>
                  <a:lnTo>
                    <a:pt x="983" y="333"/>
                  </a:lnTo>
                  <a:lnTo>
                    <a:pt x="983" y="340"/>
                  </a:lnTo>
                  <a:lnTo>
                    <a:pt x="984" y="348"/>
                  </a:lnTo>
                  <a:lnTo>
                    <a:pt x="986" y="355"/>
                  </a:lnTo>
                  <a:lnTo>
                    <a:pt x="986" y="363"/>
                  </a:lnTo>
                  <a:lnTo>
                    <a:pt x="986" y="371"/>
                  </a:lnTo>
                  <a:lnTo>
                    <a:pt x="988" y="378"/>
                  </a:lnTo>
                  <a:lnTo>
                    <a:pt x="988" y="388"/>
                  </a:lnTo>
                  <a:lnTo>
                    <a:pt x="988" y="395"/>
                  </a:lnTo>
                  <a:lnTo>
                    <a:pt x="988" y="405"/>
                  </a:lnTo>
                  <a:lnTo>
                    <a:pt x="988" y="414"/>
                  </a:lnTo>
                  <a:lnTo>
                    <a:pt x="990" y="424"/>
                  </a:lnTo>
                  <a:lnTo>
                    <a:pt x="988" y="433"/>
                  </a:lnTo>
                  <a:lnTo>
                    <a:pt x="988" y="443"/>
                  </a:lnTo>
                  <a:lnTo>
                    <a:pt x="988" y="452"/>
                  </a:lnTo>
                  <a:lnTo>
                    <a:pt x="988" y="464"/>
                  </a:lnTo>
                  <a:lnTo>
                    <a:pt x="988" y="473"/>
                  </a:lnTo>
                  <a:lnTo>
                    <a:pt x="986" y="485"/>
                  </a:lnTo>
                  <a:lnTo>
                    <a:pt x="986" y="494"/>
                  </a:lnTo>
                  <a:lnTo>
                    <a:pt x="984" y="507"/>
                  </a:lnTo>
                  <a:lnTo>
                    <a:pt x="983" y="517"/>
                  </a:lnTo>
                  <a:lnTo>
                    <a:pt x="981" y="528"/>
                  </a:lnTo>
                  <a:lnTo>
                    <a:pt x="979" y="540"/>
                  </a:lnTo>
                  <a:lnTo>
                    <a:pt x="977" y="553"/>
                  </a:lnTo>
                  <a:lnTo>
                    <a:pt x="973" y="565"/>
                  </a:lnTo>
                  <a:lnTo>
                    <a:pt x="971" y="576"/>
                  </a:lnTo>
                  <a:lnTo>
                    <a:pt x="967" y="589"/>
                  </a:lnTo>
                  <a:lnTo>
                    <a:pt x="965" y="603"/>
                  </a:lnTo>
                  <a:lnTo>
                    <a:pt x="962" y="614"/>
                  </a:lnTo>
                  <a:lnTo>
                    <a:pt x="958" y="627"/>
                  </a:lnTo>
                  <a:lnTo>
                    <a:pt x="954" y="641"/>
                  </a:lnTo>
                  <a:lnTo>
                    <a:pt x="950" y="654"/>
                  </a:lnTo>
                  <a:lnTo>
                    <a:pt x="945" y="667"/>
                  </a:lnTo>
                  <a:lnTo>
                    <a:pt x="941" y="681"/>
                  </a:lnTo>
                  <a:lnTo>
                    <a:pt x="935" y="696"/>
                  </a:lnTo>
                  <a:lnTo>
                    <a:pt x="931" y="709"/>
                  </a:lnTo>
                  <a:lnTo>
                    <a:pt x="929" y="711"/>
                  </a:lnTo>
                  <a:lnTo>
                    <a:pt x="927" y="715"/>
                  </a:lnTo>
                  <a:lnTo>
                    <a:pt x="927" y="717"/>
                  </a:lnTo>
                  <a:lnTo>
                    <a:pt x="926" y="720"/>
                  </a:lnTo>
                  <a:lnTo>
                    <a:pt x="924" y="724"/>
                  </a:lnTo>
                  <a:lnTo>
                    <a:pt x="922" y="732"/>
                  </a:lnTo>
                  <a:lnTo>
                    <a:pt x="918" y="736"/>
                  </a:lnTo>
                  <a:lnTo>
                    <a:pt x="916" y="741"/>
                  </a:lnTo>
                  <a:lnTo>
                    <a:pt x="912" y="747"/>
                  </a:lnTo>
                  <a:lnTo>
                    <a:pt x="910" y="753"/>
                  </a:lnTo>
                  <a:lnTo>
                    <a:pt x="907" y="760"/>
                  </a:lnTo>
                  <a:lnTo>
                    <a:pt x="903" y="768"/>
                  </a:lnTo>
                  <a:lnTo>
                    <a:pt x="899" y="776"/>
                  </a:lnTo>
                  <a:lnTo>
                    <a:pt x="895" y="785"/>
                  </a:lnTo>
                  <a:lnTo>
                    <a:pt x="889" y="793"/>
                  </a:lnTo>
                  <a:lnTo>
                    <a:pt x="884" y="800"/>
                  </a:lnTo>
                  <a:lnTo>
                    <a:pt x="878" y="808"/>
                  </a:lnTo>
                  <a:lnTo>
                    <a:pt x="872" y="817"/>
                  </a:lnTo>
                  <a:lnTo>
                    <a:pt x="870" y="821"/>
                  </a:lnTo>
                  <a:lnTo>
                    <a:pt x="867" y="827"/>
                  </a:lnTo>
                  <a:lnTo>
                    <a:pt x="863" y="831"/>
                  </a:lnTo>
                  <a:lnTo>
                    <a:pt x="861" y="836"/>
                  </a:lnTo>
                  <a:lnTo>
                    <a:pt x="857" y="840"/>
                  </a:lnTo>
                  <a:lnTo>
                    <a:pt x="855" y="846"/>
                  </a:lnTo>
                  <a:lnTo>
                    <a:pt x="851" y="850"/>
                  </a:lnTo>
                  <a:lnTo>
                    <a:pt x="848" y="855"/>
                  </a:lnTo>
                  <a:lnTo>
                    <a:pt x="844" y="859"/>
                  </a:lnTo>
                  <a:lnTo>
                    <a:pt x="840" y="863"/>
                  </a:lnTo>
                  <a:lnTo>
                    <a:pt x="836" y="869"/>
                  </a:lnTo>
                  <a:lnTo>
                    <a:pt x="834" y="874"/>
                  </a:lnTo>
                  <a:lnTo>
                    <a:pt x="830" y="878"/>
                  </a:lnTo>
                  <a:lnTo>
                    <a:pt x="827" y="882"/>
                  </a:lnTo>
                  <a:lnTo>
                    <a:pt x="823" y="888"/>
                  </a:lnTo>
                  <a:lnTo>
                    <a:pt x="819" y="892"/>
                  </a:lnTo>
                  <a:lnTo>
                    <a:pt x="813" y="897"/>
                  </a:lnTo>
                  <a:lnTo>
                    <a:pt x="810" y="901"/>
                  </a:lnTo>
                  <a:lnTo>
                    <a:pt x="806" y="905"/>
                  </a:lnTo>
                  <a:lnTo>
                    <a:pt x="802" y="911"/>
                  </a:lnTo>
                  <a:lnTo>
                    <a:pt x="796" y="914"/>
                  </a:lnTo>
                  <a:lnTo>
                    <a:pt x="792" y="920"/>
                  </a:lnTo>
                  <a:lnTo>
                    <a:pt x="789" y="924"/>
                  </a:lnTo>
                  <a:lnTo>
                    <a:pt x="785" y="930"/>
                  </a:lnTo>
                  <a:lnTo>
                    <a:pt x="756" y="964"/>
                  </a:lnTo>
                  <a:lnTo>
                    <a:pt x="756" y="964"/>
                  </a:lnTo>
                  <a:close/>
                </a:path>
              </a:pathLst>
            </a:custGeom>
            <a:solidFill>
              <a:srgbClr val="E6E6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0" name="Freeform 186"/>
            <p:cNvSpPr>
              <a:spLocks/>
            </p:cNvSpPr>
            <p:nvPr/>
          </p:nvSpPr>
          <p:spPr bwMode="auto">
            <a:xfrm>
              <a:off x="4090" y="3248"/>
              <a:ext cx="66" cy="243"/>
            </a:xfrm>
            <a:custGeom>
              <a:avLst/>
              <a:gdLst>
                <a:gd name="T0" fmla="*/ 133 w 133"/>
                <a:gd name="T1" fmla="*/ 17 h 484"/>
                <a:gd name="T2" fmla="*/ 133 w 133"/>
                <a:gd name="T3" fmla="*/ 21 h 484"/>
                <a:gd name="T4" fmla="*/ 133 w 133"/>
                <a:gd name="T5" fmla="*/ 24 h 484"/>
                <a:gd name="T6" fmla="*/ 133 w 133"/>
                <a:gd name="T7" fmla="*/ 30 h 484"/>
                <a:gd name="T8" fmla="*/ 133 w 133"/>
                <a:gd name="T9" fmla="*/ 38 h 484"/>
                <a:gd name="T10" fmla="*/ 133 w 133"/>
                <a:gd name="T11" fmla="*/ 45 h 484"/>
                <a:gd name="T12" fmla="*/ 133 w 133"/>
                <a:gd name="T13" fmla="*/ 51 h 484"/>
                <a:gd name="T14" fmla="*/ 133 w 133"/>
                <a:gd name="T15" fmla="*/ 55 h 484"/>
                <a:gd name="T16" fmla="*/ 133 w 133"/>
                <a:gd name="T17" fmla="*/ 60 h 484"/>
                <a:gd name="T18" fmla="*/ 133 w 133"/>
                <a:gd name="T19" fmla="*/ 68 h 484"/>
                <a:gd name="T20" fmla="*/ 133 w 133"/>
                <a:gd name="T21" fmla="*/ 72 h 484"/>
                <a:gd name="T22" fmla="*/ 133 w 133"/>
                <a:gd name="T23" fmla="*/ 79 h 484"/>
                <a:gd name="T24" fmla="*/ 133 w 133"/>
                <a:gd name="T25" fmla="*/ 85 h 484"/>
                <a:gd name="T26" fmla="*/ 133 w 133"/>
                <a:gd name="T27" fmla="*/ 93 h 484"/>
                <a:gd name="T28" fmla="*/ 133 w 133"/>
                <a:gd name="T29" fmla="*/ 99 h 484"/>
                <a:gd name="T30" fmla="*/ 133 w 133"/>
                <a:gd name="T31" fmla="*/ 106 h 484"/>
                <a:gd name="T32" fmla="*/ 133 w 133"/>
                <a:gd name="T33" fmla="*/ 116 h 484"/>
                <a:gd name="T34" fmla="*/ 133 w 133"/>
                <a:gd name="T35" fmla="*/ 123 h 484"/>
                <a:gd name="T36" fmla="*/ 131 w 133"/>
                <a:gd name="T37" fmla="*/ 131 h 484"/>
                <a:gd name="T38" fmla="*/ 131 w 133"/>
                <a:gd name="T39" fmla="*/ 138 h 484"/>
                <a:gd name="T40" fmla="*/ 129 w 133"/>
                <a:gd name="T41" fmla="*/ 146 h 484"/>
                <a:gd name="T42" fmla="*/ 129 w 133"/>
                <a:gd name="T43" fmla="*/ 156 h 484"/>
                <a:gd name="T44" fmla="*/ 129 w 133"/>
                <a:gd name="T45" fmla="*/ 165 h 484"/>
                <a:gd name="T46" fmla="*/ 129 w 133"/>
                <a:gd name="T47" fmla="*/ 173 h 484"/>
                <a:gd name="T48" fmla="*/ 127 w 133"/>
                <a:gd name="T49" fmla="*/ 182 h 484"/>
                <a:gd name="T50" fmla="*/ 127 w 133"/>
                <a:gd name="T51" fmla="*/ 192 h 484"/>
                <a:gd name="T52" fmla="*/ 127 w 133"/>
                <a:gd name="T53" fmla="*/ 199 h 484"/>
                <a:gd name="T54" fmla="*/ 125 w 133"/>
                <a:gd name="T55" fmla="*/ 209 h 484"/>
                <a:gd name="T56" fmla="*/ 123 w 133"/>
                <a:gd name="T57" fmla="*/ 218 h 484"/>
                <a:gd name="T58" fmla="*/ 123 w 133"/>
                <a:gd name="T59" fmla="*/ 228 h 484"/>
                <a:gd name="T60" fmla="*/ 122 w 133"/>
                <a:gd name="T61" fmla="*/ 237 h 484"/>
                <a:gd name="T62" fmla="*/ 122 w 133"/>
                <a:gd name="T63" fmla="*/ 247 h 484"/>
                <a:gd name="T64" fmla="*/ 120 w 133"/>
                <a:gd name="T65" fmla="*/ 256 h 484"/>
                <a:gd name="T66" fmla="*/ 118 w 133"/>
                <a:gd name="T67" fmla="*/ 266 h 484"/>
                <a:gd name="T68" fmla="*/ 116 w 133"/>
                <a:gd name="T69" fmla="*/ 277 h 484"/>
                <a:gd name="T70" fmla="*/ 114 w 133"/>
                <a:gd name="T71" fmla="*/ 287 h 484"/>
                <a:gd name="T72" fmla="*/ 112 w 133"/>
                <a:gd name="T73" fmla="*/ 296 h 484"/>
                <a:gd name="T74" fmla="*/ 110 w 133"/>
                <a:gd name="T75" fmla="*/ 306 h 484"/>
                <a:gd name="T76" fmla="*/ 108 w 133"/>
                <a:gd name="T77" fmla="*/ 315 h 484"/>
                <a:gd name="T78" fmla="*/ 106 w 133"/>
                <a:gd name="T79" fmla="*/ 325 h 484"/>
                <a:gd name="T80" fmla="*/ 104 w 133"/>
                <a:gd name="T81" fmla="*/ 334 h 484"/>
                <a:gd name="T82" fmla="*/ 103 w 133"/>
                <a:gd name="T83" fmla="*/ 344 h 484"/>
                <a:gd name="T84" fmla="*/ 101 w 133"/>
                <a:gd name="T85" fmla="*/ 353 h 484"/>
                <a:gd name="T86" fmla="*/ 97 w 133"/>
                <a:gd name="T87" fmla="*/ 363 h 484"/>
                <a:gd name="T88" fmla="*/ 95 w 133"/>
                <a:gd name="T89" fmla="*/ 372 h 484"/>
                <a:gd name="T90" fmla="*/ 93 w 133"/>
                <a:gd name="T91" fmla="*/ 382 h 484"/>
                <a:gd name="T92" fmla="*/ 89 w 133"/>
                <a:gd name="T93" fmla="*/ 391 h 484"/>
                <a:gd name="T94" fmla="*/ 85 w 133"/>
                <a:gd name="T95" fmla="*/ 399 h 484"/>
                <a:gd name="T96" fmla="*/ 84 w 133"/>
                <a:gd name="T97" fmla="*/ 408 h 484"/>
                <a:gd name="T98" fmla="*/ 80 w 133"/>
                <a:gd name="T99" fmla="*/ 418 h 484"/>
                <a:gd name="T100" fmla="*/ 76 w 133"/>
                <a:gd name="T101" fmla="*/ 426 h 484"/>
                <a:gd name="T102" fmla="*/ 72 w 133"/>
                <a:gd name="T103" fmla="*/ 435 h 484"/>
                <a:gd name="T104" fmla="*/ 68 w 133"/>
                <a:gd name="T105" fmla="*/ 443 h 484"/>
                <a:gd name="T106" fmla="*/ 66 w 133"/>
                <a:gd name="T107" fmla="*/ 452 h 484"/>
                <a:gd name="T108" fmla="*/ 61 w 133"/>
                <a:gd name="T109" fmla="*/ 460 h 484"/>
                <a:gd name="T110" fmla="*/ 57 w 133"/>
                <a:gd name="T111" fmla="*/ 467 h 484"/>
                <a:gd name="T112" fmla="*/ 53 w 133"/>
                <a:gd name="T113" fmla="*/ 475 h 484"/>
                <a:gd name="T114" fmla="*/ 49 w 133"/>
                <a:gd name="T115" fmla="*/ 484 h 484"/>
                <a:gd name="T116" fmla="*/ 0 w 133"/>
                <a:gd name="T117" fmla="*/ 477 h 484"/>
                <a:gd name="T118" fmla="*/ 97 w 133"/>
                <a:gd name="T119" fmla="*/ 5 h 484"/>
                <a:gd name="T120" fmla="*/ 129 w 133"/>
                <a:gd name="T121" fmla="*/ 0 h 484"/>
                <a:gd name="T122" fmla="*/ 133 w 133"/>
                <a:gd name="T123" fmla="*/ 17 h 484"/>
                <a:gd name="T124" fmla="*/ 133 w 133"/>
                <a:gd name="T125" fmla="*/ 17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3" h="484">
                  <a:moveTo>
                    <a:pt x="133" y="17"/>
                  </a:moveTo>
                  <a:lnTo>
                    <a:pt x="133" y="21"/>
                  </a:lnTo>
                  <a:lnTo>
                    <a:pt x="133" y="24"/>
                  </a:lnTo>
                  <a:lnTo>
                    <a:pt x="133" y="30"/>
                  </a:lnTo>
                  <a:lnTo>
                    <a:pt x="133" y="38"/>
                  </a:lnTo>
                  <a:lnTo>
                    <a:pt x="133" y="45"/>
                  </a:lnTo>
                  <a:lnTo>
                    <a:pt x="133" y="51"/>
                  </a:lnTo>
                  <a:lnTo>
                    <a:pt x="133" y="55"/>
                  </a:lnTo>
                  <a:lnTo>
                    <a:pt x="133" y="60"/>
                  </a:lnTo>
                  <a:lnTo>
                    <a:pt x="133" y="68"/>
                  </a:lnTo>
                  <a:lnTo>
                    <a:pt x="133" y="72"/>
                  </a:lnTo>
                  <a:lnTo>
                    <a:pt x="133" y="79"/>
                  </a:lnTo>
                  <a:lnTo>
                    <a:pt x="133" y="85"/>
                  </a:lnTo>
                  <a:lnTo>
                    <a:pt x="133" y="93"/>
                  </a:lnTo>
                  <a:lnTo>
                    <a:pt x="133" y="99"/>
                  </a:lnTo>
                  <a:lnTo>
                    <a:pt x="133" y="106"/>
                  </a:lnTo>
                  <a:lnTo>
                    <a:pt x="133" y="116"/>
                  </a:lnTo>
                  <a:lnTo>
                    <a:pt x="133" y="123"/>
                  </a:lnTo>
                  <a:lnTo>
                    <a:pt x="131" y="131"/>
                  </a:lnTo>
                  <a:lnTo>
                    <a:pt x="131" y="138"/>
                  </a:lnTo>
                  <a:lnTo>
                    <a:pt x="129" y="146"/>
                  </a:lnTo>
                  <a:lnTo>
                    <a:pt x="129" y="156"/>
                  </a:lnTo>
                  <a:lnTo>
                    <a:pt x="129" y="165"/>
                  </a:lnTo>
                  <a:lnTo>
                    <a:pt x="129" y="173"/>
                  </a:lnTo>
                  <a:lnTo>
                    <a:pt x="127" y="182"/>
                  </a:lnTo>
                  <a:lnTo>
                    <a:pt x="127" y="192"/>
                  </a:lnTo>
                  <a:lnTo>
                    <a:pt x="127" y="199"/>
                  </a:lnTo>
                  <a:lnTo>
                    <a:pt x="125" y="209"/>
                  </a:lnTo>
                  <a:lnTo>
                    <a:pt x="123" y="218"/>
                  </a:lnTo>
                  <a:lnTo>
                    <a:pt x="123" y="228"/>
                  </a:lnTo>
                  <a:lnTo>
                    <a:pt x="122" y="237"/>
                  </a:lnTo>
                  <a:lnTo>
                    <a:pt x="122" y="247"/>
                  </a:lnTo>
                  <a:lnTo>
                    <a:pt x="120" y="256"/>
                  </a:lnTo>
                  <a:lnTo>
                    <a:pt x="118" y="266"/>
                  </a:lnTo>
                  <a:lnTo>
                    <a:pt x="116" y="277"/>
                  </a:lnTo>
                  <a:lnTo>
                    <a:pt x="114" y="287"/>
                  </a:lnTo>
                  <a:lnTo>
                    <a:pt x="112" y="296"/>
                  </a:lnTo>
                  <a:lnTo>
                    <a:pt x="110" y="306"/>
                  </a:lnTo>
                  <a:lnTo>
                    <a:pt x="108" y="315"/>
                  </a:lnTo>
                  <a:lnTo>
                    <a:pt x="106" y="325"/>
                  </a:lnTo>
                  <a:lnTo>
                    <a:pt x="104" y="334"/>
                  </a:lnTo>
                  <a:lnTo>
                    <a:pt x="103" y="344"/>
                  </a:lnTo>
                  <a:lnTo>
                    <a:pt x="101" y="353"/>
                  </a:lnTo>
                  <a:lnTo>
                    <a:pt x="97" y="363"/>
                  </a:lnTo>
                  <a:lnTo>
                    <a:pt x="95" y="372"/>
                  </a:lnTo>
                  <a:lnTo>
                    <a:pt x="93" y="382"/>
                  </a:lnTo>
                  <a:lnTo>
                    <a:pt x="89" y="391"/>
                  </a:lnTo>
                  <a:lnTo>
                    <a:pt x="85" y="399"/>
                  </a:lnTo>
                  <a:lnTo>
                    <a:pt x="84" y="408"/>
                  </a:lnTo>
                  <a:lnTo>
                    <a:pt x="80" y="418"/>
                  </a:lnTo>
                  <a:lnTo>
                    <a:pt x="76" y="426"/>
                  </a:lnTo>
                  <a:lnTo>
                    <a:pt x="72" y="435"/>
                  </a:lnTo>
                  <a:lnTo>
                    <a:pt x="68" y="443"/>
                  </a:lnTo>
                  <a:lnTo>
                    <a:pt x="66" y="452"/>
                  </a:lnTo>
                  <a:lnTo>
                    <a:pt x="61" y="460"/>
                  </a:lnTo>
                  <a:lnTo>
                    <a:pt x="57" y="467"/>
                  </a:lnTo>
                  <a:lnTo>
                    <a:pt x="53" y="475"/>
                  </a:lnTo>
                  <a:lnTo>
                    <a:pt x="49" y="484"/>
                  </a:lnTo>
                  <a:lnTo>
                    <a:pt x="0" y="477"/>
                  </a:lnTo>
                  <a:lnTo>
                    <a:pt x="97" y="5"/>
                  </a:lnTo>
                  <a:lnTo>
                    <a:pt x="129" y="0"/>
                  </a:lnTo>
                  <a:lnTo>
                    <a:pt x="133" y="17"/>
                  </a:lnTo>
                  <a:lnTo>
                    <a:pt x="133" y="17"/>
                  </a:lnTo>
                  <a:close/>
                </a:path>
              </a:pathLst>
            </a:custGeom>
            <a:solidFill>
              <a:srgbClr val="C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1" name="Freeform 187"/>
            <p:cNvSpPr>
              <a:spLocks/>
            </p:cNvSpPr>
            <p:nvPr/>
          </p:nvSpPr>
          <p:spPr bwMode="auto">
            <a:xfrm>
              <a:off x="4121" y="3178"/>
              <a:ext cx="63" cy="61"/>
            </a:xfrm>
            <a:custGeom>
              <a:avLst/>
              <a:gdLst>
                <a:gd name="T0" fmla="*/ 108 w 125"/>
                <a:gd name="T1" fmla="*/ 106 h 122"/>
                <a:gd name="T2" fmla="*/ 97 w 125"/>
                <a:gd name="T3" fmla="*/ 110 h 122"/>
                <a:gd name="T4" fmla="*/ 83 w 125"/>
                <a:gd name="T5" fmla="*/ 114 h 122"/>
                <a:gd name="T6" fmla="*/ 74 w 125"/>
                <a:gd name="T7" fmla="*/ 118 h 122"/>
                <a:gd name="T8" fmla="*/ 64 w 125"/>
                <a:gd name="T9" fmla="*/ 120 h 122"/>
                <a:gd name="T10" fmla="*/ 53 w 125"/>
                <a:gd name="T11" fmla="*/ 122 h 122"/>
                <a:gd name="T12" fmla="*/ 41 w 125"/>
                <a:gd name="T13" fmla="*/ 122 h 122"/>
                <a:gd name="T14" fmla="*/ 30 w 125"/>
                <a:gd name="T15" fmla="*/ 120 h 122"/>
                <a:gd name="T16" fmla="*/ 21 w 125"/>
                <a:gd name="T17" fmla="*/ 118 h 122"/>
                <a:gd name="T18" fmla="*/ 13 w 125"/>
                <a:gd name="T19" fmla="*/ 114 h 122"/>
                <a:gd name="T20" fmla="*/ 5 w 125"/>
                <a:gd name="T21" fmla="*/ 106 h 122"/>
                <a:gd name="T22" fmla="*/ 1 w 125"/>
                <a:gd name="T23" fmla="*/ 97 h 122"/>
                <a:gd name="T24" fmla="*/ 0 w 125"/>
                <a:gd name="T25" fmla="*/ 86 h 122"/>
                <a:gd name="T26" fmla="*/ 0 w 125"/>
                <a:gd name="T27" fmla="*/ 70 h 122"/>
                <a:gd name="T28" fmla="*/ 3 w 125"/>
                <a:gd name="T29" fmla="*/ 55 h 122"/>
                <a:gd name="T30" fmla="*/ 5 w 125"/>
                <a:gd name="T31" fmla="*/ 46 h 122"/>
                <a:gd name="T32" fmla="*/ 11 w 125"/>
                <a:gd name="T33" fmla="*/ 32 h 122"/>
                <a:gd name="T34" fmla="*/ 21 w 125"/>
                <a:gd name="T35" fmla="*/ 19 h 122"/>
                <a:gd name="T36" fmla="*/ 30 w 125"/>
                <a:gd name="T37" fmla="*/ 9 h 122"/>
                <a:gd name="T38" fmla="*/ 40 w 125"/>
                <a:gd name="T39" fmla="*/ 4 h 122"/>
                <a:gd name="T40" fmla="*/ 51 w 125"/>
                <a:gd name="T41" fmla="*/ 0 h 122"/>
                <a:gd name="T42" fmla="*/ 62 w 125"/>
                <a:gd name="T43" fmla="*/ 0 h 122"/>
                <a:gd name="T44" fmla="*/ 74 w 125"/>
                <a:gd name="T45" fmla="*/ 2 h 122"/>
                <a:gd name="T46" fmla="*/ 85 w 125"/>
                <a:gd name="T47" fmla="*/ 8 h 122"/>
                <a:gd name="T48" fmla="*/ 97 w 125"/>
                <a:gd name="T49" fmla="*/ 13 h 122"/>
                <a:gd name="T50" fmla="*/ 108 w 125"/>
                <a:gd name="T51" fmla="*/ 21 h 122"/>
                <a:gd name="T52" fmla="*/ 114 w 125"/>
                <a:gd name="T53" fmla="*/ 30 h 122"/>
                <a:gd name="T54" fmla="*/ 119 w 125"/>
                <a:gd name="T55" fmla="*/ 40 h 122"/>
                <a:gd name="T56" fmla="*/ 123 w 125"/>
                <a:gd name="T57" fmla="*/ 53 h 122"/>
                <a:gd name="T58" fmla="*/ 123 w 125"/>
                <a:gd name="T59" fmla="*/ 63 h 122"/>
                <a:gd name="T60" fmla="*/ 125 w 125"/>
                <a:gd name="T61" fmla="*/ 72 h 122"/>
                <a:gd name="T62" fmla="*/ 123 w 125"/>
                <a:gd name="T63" fmla="*/ 84 h 122"/>
                <a:gd name="T64" fmla="*/ 119 w 125"/>
                <a:gd name="T65" fmla="*/ 95 h 122"/>
                <a:gd name="T66" fmla="*/ 114 w 125"/>
                <a:gd name="T67" fmla="*/ 103 h 122"/>
                <a:gd name="T68" fmla="*/ 108 w 125"/>
                <a:gd name="T6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5" h="122">
                  <a:moveTo>
                    <a:pt x="108" y="106"/>
                  </a:moveTo>
                  <a:lnTo>
                    <a:pt x="108" y="106"/>
                  </a:lnTo>
                  <a:lnTo>
                    <a:pt x="102" y="108"/>
                  </a:lnTo>
                  <a:lnTo>
                    <a:pt x="97" y="110"/>
                  </a:lnTo>
                  <a:lnTo>
                    <a:pt x="89" y="112"/>
                  </a:lnTo>
                  <a:lnTo>
                    <a:pt x="83" y="114"/>
                  </a:lnTo>
                  <a:lnTo>
                    <a:pt x="79" y="116"/>
                  </a:lnTo>
                  <a:lnTo>
                    <a:pt x="74" y="118"/>
                  </a:lnTo>
                  <a:lnTo>
                    <a:pt x="70" y="120"/>
                  </a:lnTo>
                  <a:lnTo>
                    <a:pt x="64" y="120"/>
                  </a:lnTo>
                  <a:lnTo>
                    <a:pt x="59" y="120"/>
                  </a:lnTo>
                  <a:lnTo>
                    <a:pt x="53" y="122"/>
                  </a:lnTo>
                  <a:lnTo>
                    <a:pt x="47" y="122"/>
                  </a:lnTo>
                  <a:lnTo>
                    <a:pt x="41" y="122"/>
                  </a:lnTo>
                  <a:lnTo>
                    <a:pt x="36" y="122"/>
                  </a:lnTo>
                  <a:lnTo>
                    <a:pt x="30" y="120"/>
                  </a:lnTo>
                  <a:lnTo>
                    <a:pt x="26" y="120"/>
                  </a:lnTo>
                  <a:lnTo>
                    <a:pt x="21" y="118"/>
                  </a:lnTo>
                  <a:lnTo>
                    <a:pt x="17" y="116"/>
                  </a:lnTo>
                  <a:lnTo>
                    <a:pt x="13" y="114"/>
                  </a:lnTo>
                  <a:lnTo>
                    <a:pt x="9" y="112"/>
                  </a:lnTo>
                  <a:lnTo>
                    <a:pt x="5" y="106"/>
                  </a:lnTo>
                  <a:lnTo>
                    <a:pt x="3" y="103"/>
                  </a:lnTo>
                  <a:lnTo>
                    <a:pt x="1" y="97"/>
                  </a:lnTo>
                  <a:lnTo>
                    <a:pt x="0" y="93"/>
                  </a:lnTo>
                  <a:lnTo>
                    <a:pt x="0" y="86"/>
                  </a:lnTo>
                  <a:lnTo>
                    <a:pt x="0" y="78"/>
                  </a:lnTo>
                  <a:lnTo>
                    <a:pt x="0" y="70"/>
                  </a:lnTo>
                  <a:lnTo>
                    <a:pt x="3" y="63"/>
                  </a:lnTo>
                  <a:lnTo>
                    <a:pt x="3" y="55"/>
                  </a:lnTo>
                  <a:lnTo>
                    <a:pt x="5" y="51"/>
                  </a:lnTo>
                  <a:lnTo>
                    <a:pt x="5" y="46"/>
                  </a:lnTo>
                  <a:lnTo>
                    <a:pt x="7" y="42"/>
                  </a:lnTo>
                  <a:lnTo>
                    <a:pt x="11" y="32"/>
                  </a:lnTo>
                  <a:lnTo>
                    <a:pt x="15" y="25"/>
                  </a:lnTo>
                  <a:lnTo>
                    <a:pt x="21" y="19"/>
                  </a:lnTo>
                  <a:lnTo>
                    <a:pt x="24" y="13"/>
                  </a:lnTo>
                  <a:lnTo>
                    <a:pt x="30" y="9"/>
                  </a:lnTo>
                  <a:lnTo>
                    <a:pt x="36" y="8"/>
                  </a:lnTo>
                  <a:lnTo>
                    <a:pt x="40" y="4"/>
                  </a:lnTo>
                  <a:lnTo>
                    <a:pt x="45" y="2"/>
                  </a:lnTo>
                  <a:lnTo>
                    <a:pt x="51" y="0"/>
                  </a:lnTo>
                  <a:lnTo>
                    <a:pt x="57" y="0"/>
                  </a:lnTo>
                  <a:lnTo>
                    <a:pt x="62" y="0"/>
                  </a:lnTo>
                  <a:lnTo>
                    <a:pt x="68" y="2"/>
                  </a:lnTo>
                  <a:lnTo>
                    <a:pt x="74" y="2"/>
                  </a:lnTo>
                  <a:lnTo>
                    <a:pt x="79" y="4"/>
                  </a:lnTo>
                  <a:lnTo>
                    <a:pt x="85" y="8"/>
                  </a:lnTo>
                  <a:lnTo>
                    <a:pt x="91" y="11"/>
                  </a:lnTo>
                  <a:lnTo>
                    <a:pt x="97" y="13"/>
                  </a:lnTo>
                  <a:lnTo>
                    <a:pt x="102" y="19"/>
                  </a:lnTo>
                  <a:lnTo>
                    <a:pt x="108" y="21"/>
                  </a:lnTo>
                  <a:lnTo>
                    <a:pt x="112" y="25"/>
                  </a:lnTo>
                  <a:lnTo>
                    <a:pt x="114" y="30"/>
                  </a:lnTo>
                  <a:lnTo>
                    <a:pt x="117" y="34"/>
                  </a:lnTo>
                  <a:lnTo>
                    <a:pt x="119" y="40"/>
                  </a:lnTo>
                  <a:lnTo>
                    <a:pt x="121" y="49"/>
                  </a:lnTo>
                  <a:lnTo>
                    <a:pt x="123" y="53"/>
                  </a:lnTo>
                  <a:lnTo>
                    <a:pt x="123" y="57"/>
                  </a:lnTo>
                  <a:lnTo>
                    <a:pt x="123" y="63"/>
                  </a:lnTo>
                  <a:lnTo>
                    <a:pt x="125" y="66"/>
                  </a:lnTo>
                  <a:lnTo>
                    <a:pt x="125" y="72"/>
                  </a:lnTo>
                  <a:lnTo>
                    <a:pt x="125" y="78"/>
                  </a:lnTo>
                  <a:lnTo>
                    <a:pt x="123" y="84"/>
                  </a:lnTo>
                  <a:lnTo>
                    <a:pt x="123" y="91"/>
                  </a:lnTo>
                  <a:lnTo>
                    <a:pt x="119" y="95"/>
                  </a:lnTo>
                  <a:lnTo>
                    <a:pt x="117" y="99"/>
                  </a:lnTo>
                  <a:lnTo>
                    <a:pt x="114" y="103"/>
                  </a:lnTo>
                  <a:lnTo>
                    <a:pt x="108" y="106"/>
                  </a:lnTo>
                  <a:lnTo>
                    <a:pt x="108" y="106"/>
                  </a:lnTo>
                  <a:close/>
                </a:path>
              </a:pathLst>
            </a:custGeom>
            <a:solidFill>
              <a:srgbClr val="E8A6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2" name="Freeform 188"/>
            <p:cNvSpPr>
              <a:spLocks/>
            </p:cNvSpPr>
            <p:nvPr/>
          </p:nvSpPr>
          <p:spPr bwMode="auto">
            <a:xfrm>
              <a:off x="3735" y="2791"/>
              <a:ext cx="338" cy="721"/>
            </a:xfrm>
            <a:custGeom>
              <a:avLst/>
              <a:gdLst>
                <a:gd name="T0" fmla="*/ 456 w 675"/>
                <a:gd name="T1" fmla="*/ 1426 h 1441"/>
                <a:gd name="T2" fmla="*/ 441 w 675"/>
                <a:gd name="T3" fmla="*/ 1418 h 1441"/>
                <a:gd name="T4" fmla="*/ 414 w 675"/>
                <a:gd name="T5" fmla="*/ 1407 h 1441"/>
                <a:gd name="T6" fmla="*/ 386 w 675"/>
                <a:gd name="T7" fmla="*/ 1392 h 1441"/>
                <a:gd name="T8" fmla="*/ 350 w 675"/>
                <a:gd name="T9" fmla="*/ 1371 h 1441"/>
                <a:gd name="T10" fmla="*/ 310 w 675"/>
                <a:gd name="T11" fmla="*/ 1342 h 1441"/>
                <a:gd name="T12" fmla="*/ 270 w 675"/>
                <a:gd name="T13" fmla="*/ 1310 h 1441"/>
                <a:gd name="T14" fmla="*/ 230 w 675"/>
                <a:gd name="T15" fmla="*/ 1270 h 1441"/>
                <a:gd name="T16" fmla="*/ 188 w 675"/>
                <a:gd name="T17" fmla="*/ 1221 h 1441"/>
                <a:gd name="T18" fmla="*/ 150 w 675"/>
                <a:gd name="T19" fmla="*/ 1166 h 1441"/>
                <a:gd name="T20" fmla="*/ 116 w 675"/>
                <a:gd name="T21" fmla="*/ 1103 h 1441"/>
                <a:gd name="T22" fmla="*/ 87 w 675"/>
                <a:gd name="T23" fmla="*/ 1029 h 1441"/>
                <a:gd name="T24" fmla="*/ 64 w 675"/>
                <a:gd name="T25" fmla="*/ 947 h 1441"/>
                <a:gd name="T26" fmla="*/ 49 w 675"/>
                <a:gd name="T27" fmla="*/ 856 h 1441"/>
                <a:gd name="T28" fmla="*/ 45 w 675"/>
                <a:gd name="T29" fmla="*/ 753 h 1441"/>
                <a:gd name="T30" fmla="*/ 51 w 675"/>
                <a:gd name="T31" fmla="*/ 641 h 1441"/>
                <a:gd name="T32" fmla="*/ 66 w 675"/>
                <a:gd name="T33" fmla="*/ 534 h 1441"/>
                <a:gd name="T34" fmla="*/ 95 w 675"/>
                <a:gd name="T35" fmla="*/ 441 h 1441"/>
                <a:gd name="T36" fmla="*/ 131 w 675"/>
                <a:gd name="T37" fmla="*/ 361 h 1441"/>
                <a:gd name="T38" fmla="*/ 175 w 675"/>
                <a:gd name="T39" fmla="*/ 291 h 1441"/>
                <a:gd name="T40" fmla="*/ 224 w 675"/>
                <a:gd name="T41" fmla="*/ 232 h 1441"/>
                <a:gd name="T42" fmla="*/ 277 w 675"/>
                <a:gd name="T43" fmla="*/ 181 h 1441"/>
                <a:gd name="T44" fmla="*/ 332 w 675"/>
                <a:gd name="T45" fmla="*/ 141 h 1441"/>
                <a:gd name="T46" fmla="*/ 391 w 675"/>
                <a:gd name="T47" fmla="*/ 107 h 1441"/>
                <a:gd name="T48" fmla="*/ 445 w 675"/>
                <a:gd name="T49" fmla="*/ 80 h 1441"/>
                <a:gd name="T50" fmla="*/ 500 w 675"/>
                <a:gd name="T51" fmla="*/ 61 h 1441"/>
                <a:gd name="T52" fmla="*/ 547 w 675"/>
                <a:gd name="T53" fmla="*/ 46 h 1441"/>
                <a:gd name="T54" fmla="*/ 591 w 675"/>
                <a:gd name="T55" fmla="*/ 34 h 1441"/>
                <a:gd name="T56" fmla="*/ 627 w 675"/>
                <a:gd name="T57" fmla="*/ 29 h 1441"/>
                <a:gd name="T58" fmla="*/ 654 w 675"/>
                <a:gd name="T59" fmla="*/ 25 h 1441"/>
                <a:gd name="T60" fmla="*/ 671 w 675"/>
                <a:gd name="T61" fmla="*/ 23 h 1441"/>
                <a:gd name="T62" fmla="*/ 663 w 675"/>
                <a:gd name="T63" fmla="*/ 0 h 1441"/>
                <a:gd name="T64" fmla="*/ 646 w 675"/>
                <a:gd name="T65" fmla="*/ 2 h 1441"/>
                <a:gd name="T66" fmla="*/ 620 w 675"/>
                <a:gd name="T67" fmla="*/ 4 h 1441"/>
                <a:gd name="T68" fmla="*/ 583 w 675"/>
                <a:gd name="T69" fmla="*/ 10 h 1441"/>
                <a:gd name="T70" fmla="*/ 542 w 675"/>
                <a:gd name="T71" fmla="*/ 19 h 1441"/>
                <a:gd name="T72" fmla="*/ 494 w 675"/>
                <a:gd name="T73" fmla="*/ 34 h 1441"/>
                <a:gd name="T74" fmla="*/ 443 w 675"/>
                <a:gd name="T75" fmla="*/ 53 h 1441"/>
                <a:gd name="T76" fmla="*/ 388 w 675"/>
                <a:gd name="T77" fmla="*/ 80 h 1441"/>
                <a:gd name="T78" fmla="*/ 331 w 675"/>
                <a:gd name="T79" fmla="*/ 112 h 1441"/>
                <a:gd name="T80" fmla="*/ 275 w 675"/>
                <a:gd name="T81" fmla="*/ 150 h 1441"/>
                <a:gd name="T82" fmla="*/ 220 w 675"/>
                <a:gd name="T83" fmla="*/ 200 h 1441"/>
                <a:gd name="T84" fmla="*/ 169 w 675"/>
                <a:gd name="T85" fmla="*/ 257 h 1441"/>
                <a:gd name="T86" fmla="*/ 121 w 675"/>
                <a:gd name="T87" fmla="*/ 325 h 1441"/>
                <a:gd name="T88" fmla="*/ 80 w 675"/>
                <a:gd name="T89" fmla="*/ 403 h 1441"/>
                <a:gd name="T90" fmla="*/ 45 w 675"/>
                <a:gd name="T91" fmla="*/ 494 h 1441"/>
                <a:gd name="T92" fmla="*/ 19 w 675"/>
                <a:gd name="T93" fmla="*/ 597 h 1441"/>
                <a:gd name="T94" fmla="*/ 4 w 675"/>
                <a:gd name="T95" fmla="*/ 702 h 1441"/>
                <a:gd name="T96" fmla="*/ 2 w 675"/>
                <a:gd name="T97" fmla="*/ 801 h 1441"/>
                <a:gd name="T98" fmla="*/ 9 w 675"/>
                <a:gd name="T99" fmla="*/ 892 h 1441"/>
                <a:gd name="T100" fmla="*/ 26 w 675"/>
                <a:gd name="T101" fmla="*/ 975 h 1441"/>
                <a:gd name="T102" fmla="*/ 51 w 675"/>
                <a:gd name="T103" fmla="*/ 1050 h 1441"/>
                <a:gd name="T104" fmla="*/ 83 w 675"/>
                <a:gd name="T105" fmla="*/ 1120 h 1441"/>
                <a:gd name="T106" fmla="*/ 118 w 675"/>
                <a:gd name="T107" fmla="*/ 1181 h 1441"/>
                <a:gd name="T108" fmla="*/ 158 w 675"/>
                <a:gd name="T109" fmla="*/ 1238 h 1441"/>
                <a:gd name="T110" fmla="*/ 197 w 675"/>
                <a:gd name="T111" fmla="*/ 1285 h 1441"/>
                <a:gd name="T112" fmla="*/ 237 w 675"/>
                <a:gd name="T113" fmla="*/ 1327 h 1441"/>
                <a:gd name="T114" fmla="*/ 274 w 675"/>
                <a:gd name="T115" fmla="*/ 1361 h 1441"/>
                <a:gd name="T116" fmla="*/ 310 w 675"/>
                <a:gd name="T117" fmla="*/ 1390 h 1441"/>
                <a:gd name="T118" fmla="*/ 338 w 675"/>
                <a:gd name="T119" fmla="*/ 1413 h 1441"/>
                <a:gd name="T120" fmla="*/ 361 w 675"/>
                <a:gd name="T121" fmla="*/ 1428 h 1441"/>
                <a:gd name="T122" fmla="*/ 376 w 675"/>
                <a:gd name="T123" fmla="*/ 1437 h 1441"/>
                <a:gd name="T124" fmla="*/ 466 w 675"/>
                <a:gd name="T125" fmla="*/ 143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5" h="1441">
                  <a:moveTo>
                    <a:pt x="466" y="1430"/>
                  </a:moveTo>
                  <a:lnTo>
                    <a:pt x="464" y="1430"/>
                  </a:lnTo>
                  <a:lnTo>
                    <a:pt x="460" y="1428"/>
                  </a:lnTo>
                  <a:lnTo>
                    <a:pt x="456" y="1426"/>
                  </a:lnTo>
                  <a:lnTo>
                    <a:pt x="454" y="1424"/>
                  </a:lnTo>
                  <a:lnTo>
                    <a:pt x="450" y="1424"/>
                  </a:lnTo>
                  <a:lnTo>
                    <a:pt x="447" y="1422"/>
                  </a:lnTo>
                  <a:lnTo>
                    <a:pt x="441" y="1418"/>
                  </a:lnTo>
                  <a:lnTo>
                    <a:pt x="435" y="1417"/>
                  </a:lnTo>
                  <a:lnTo>
                    <a:pt x="427" y="1415"/>
                  </a:lnTo>
                  <a:lnTo>
                    <a:pt x="422" y="1413"/>
                  </a:lnTo>
                  <a:lnTo>
                    <a:pt x="414" y="1407"/>
                  </a:lnTo>
                  <a:lnTo>
                    <a:pt x="408" y="1405"/>
                  </a:lnTo>
                  <a:lnTo>
                    <a:pt x="401" y="1401"/>
                  </a:lnTo>
                  <a:lnTo>
                    <a:pt x="393" y="1398"/>
                  </a:lnTo>
                  <a:lnTo>
                    <a:pt x="386" y="1392"/>
                  </a:lnTo>
                  <a:lnTo>
                    <a:pt x="376" y="1388"/>
                  </a:lnTo>
                  <a:lnTo>
                    <a:pt x="367" y="1382"/>
                  </a:lnTo>
                  <a:lnTo>
                    <a:pt x="359" y="1377"/>
                  </a:lnTo>
                  <a:lnTo>
                    <a:pt x="350" y="1371"/>
                  </a:lnTo>
                  <a:lnTo>
                    <a:pt x="340" y="1363"/>
                  </a:lnTo>
                  <a:lnTo>
                    <a:pt x="331" y="1358"/>
                  </a:lnTo>
                  <a:lnTo>
                    <a:pt x="321" y="1352"/>
                  </a:lnTo>
                  <a:lnTo>
                    <a:pt x="310" y="1342"/>
                  </a:lnTo>
                  <a:lnTo>
                    <a:pt x="300" y="1335"/>
                  </a:lnTo>
                  <a:lnTo>
                    <a:pt x="291" y="1327"/>
                  </a:lnTo>
                  <a:lnTo>
                    <a:pt x="281" y="1320"/>
                  </a:lnTo>
                  <a:lnTo>
                    <a:pt x="270" y="1310"/>
                  </a:lnTo>
                  <a:lnTo>
                    <a:pt x="260" y="1301"/>
                  </a:lnTo>
                  <a:lnTo>
                    <a:pt x="249" y="1291"/>
                  </a:lnTo>
                  <a:lnTo>
                    <a:pt x="239" y="1282"/>
                  </a:lnTo>
                  <a:lnTo>
                    <a:pt x="230" y="1270"/>
                  </a:lnTo>
                  <a:lnTo>
                    <a:pt x="218" y="1259"/>
                  </a:lnTo>
                  <a:lnTo>
                    <a:pt x="209" y="1247"/>
                  </a:lnTo>
                  <a:lnTo>
                    <a:pt x="199" y="1234"/>
                  </a:lnTo>
                  <a:lnTo>
                    <a:pt x="188" y="1221"/>
                  </a:lnTo>
                  <a:lnTo>
                    <a:pt x="178" y="1209"/>
                  </a:lnTo>
                  <a:lnTo>
                    <a:pt x="169" y="1194"/>
                  </a:lnTo>
                  <a:lnTo>
                    <a:pt x="159" y="1181"/>
                  </a:lnTo>
                  <a:lnTo>
                    <a:pt x="150" y="1166"/>
                  </a:lnTo>
                  <a:lnTo>
                    <a:pt x="140" y="1150"/>
                  </a:lnTo>
                  <a:lnTo>
                    <a:pt x="133" y="1135"/>
                  </a:lnTo>
                  <a:lnTo>
                    <a:pt x="123" y="1120"/>
                  </a:lnTo>
                  <a:lnTo>
                    <a:pt x="116" y="1103"/>
                  </a:lnTo>
                  <a:lnTo>
                    <a:pt x="108" y="1086"/>
                  </a:lnTo>
                  <a:lnTo>
                    <a:pt x="101" y="1067"/>
                  </a:lnTo>
                  <a:lnTo>
                    <a:pt x="95" y="1048"/>
                  </a:lnTo>
                  <a:lnTo>
                    <a:pt x="87" y="1029"/>
                  </a:lnTo>
                  <a:lnTo>
                    <a:pt x="80" y="1010"/>
                  </a:lnTo>
                  <a:lnTo>
                    <a:pt x="74" y="989"/>
                  </a:lnTo>
                  <a:lnTo>
                    <a:pt x="70" y="968"/>
                  </a:lnTo>
                  <a:lnTo>
                    <a:pt x="64" y="947"/>
                  </a:lnTo>
                  <a:lnTo>
                    <a:pt x="61" y="926"/>
                  </a:lnTo>
                  <a:lnTo>
                    <a:pt x="55" y="903"/>
                  </a:lnTo>
                  <a:lnTo>
                    <a:pt x="53" y="880"/>
                  </a:lnTo>
                  <a:lnTo>
                    <a:pt x="49" y="856"/>
                  </a:lnTo>
                  <a:lnTo>
                    <a:pt x="47" y="831"/>
                  </a:lnTo>
                  <a:lnTo>
                    <a:pt x="45" y="804"/>
                  </a:lnTo>
                  <a:lnTo>
                    <a:pt x="45" y="780"/>
                  </a:lnTo>
                  <a:lnTo>
                    <a:pt x="45" y="753"/>
                  </a:lnTo>
                  <a:lnTo>
                    <a:pt x="45" y="726"/>
                  </a:lnTo>
                  <a:lnTo>
                    <a:pt x="45" y="698"/>
                  </a:lnTo>
                  <a:lnTo>
                    <a:pt x="49" y="671"/>
                  </a:lnTo>
                  <a:lnTo>
                    <a:pt x="51" y="641"/>
                  </a:lnTo>
                  <a:lnTo>
                    <a:pt x="53" y="614"/>
                  </a:lnTo>
                  <a:lnTo>
                    <a:pt x="57" y="586"/>
                  </a:lnTo>
                  <a:lnTo>
                    <a:pt x="62" y="561"/>
                  </a:lnTo>
                  <a:lnTo>
                    <a:pt x="66" y="534"/>
                  </a:lnTo>
                  <a:lnTo>
                    <a:pt x="72" y="510"/>
                  </a:lnTo>
                  <a:lnTo>
                    <a:pt x="80" y="487"/>
                  </a:lnTo>
                  <a:lnTo>
                    <a:pt x="87" y="464"/>
                  </a:lnTo>
                  <a:lnTo>
                    <a:pt x="95" y="441"/>
                  </a:lnTo>
                  <a:lnTo>
                    <a:pt x="102" y="420"/>
                  </a:lnTo>
                  <a:lnTo>
                    <a:pt x="112" y="399"/>
                  </a:lnTo>
                  <a:lnTo>
                    <a:pt x="121" y="380"/>
                  </a:lnTo>
                  <a:lnTo>
                    <a:pt x="131" y="361"/>
                  </a:lnTo>
                  <a:lnTo>
                    <a:pt x="140" y="342"/>
                  </a:lnTo>
                  <a:lnTo>
                    <a:pt x="152" y="325"/>
                  </a:lnTo>
                  <a:lnTo>
                    <a:pt x="163" y="308"/>
                  </a:lnTo>
                  <a:lnTo>
                    <a:pt x="175" y="291"/>
                  </a:lnTo>
                  <a:lnTo>
                    <a:pt x="186" y="276"/>
                  </a:lnTo>
                  <a:lnTo>
                    <a:pt x="199" y="261"/>
                  </a:lnTo>
                  <a:lnTo>
                    <a:pt x="211" y="245"/>
                  </a:lnTo>
                  <a:lnTo>
                    <a:pt x="224" y="232"/>
                  </a:lnTo>
                  <a:lnTo>
                    <a:pt x="237" y="219"/>
                  </a:lnTo>
                  <a:lnTo>
                    <a:pt x="251" y="206"/>
                  </a:lnTo>
                  <a:lnTo>
                    <a:pt x="264" y="194"/>
                  </a:lnTo>
                  <a:lnTo>
                    <a:pt x="277" y="181"/>
                  </a:lnTo>
                  <a:lnTo>
                    <a:pt x="291" y="171"/>
                  </a:lnTo>
                  <a:lnTo>
                    <a:pt x="304" y="160"/>
                  </a:lnTo>
                  <a:lnTo>
                    <a:pt x="319" y="150"/>
                  </a:lnTo>
                  <a:lnTo>
                    <a:pt x="332" y="141"/>
                  </a:lnTo>
                  <a:lnTo>
                    <a:pt x="348" y="131"/>
                  </a:lnTo>
                  <a:lnTo>
                    <a:pt x="363" y="124"/>
                  </a:lnTo>
                  <a:lnTo>
                    <a:pt x="376" y="116"/>
                  </a:lnTo>
                  <a:lnTo>
                    <a:pt x="391" y="107"/>
                  </a:lnTo>
                  <a:lnTo>
                    <a:pt x="405" y="101"/>
                  </a:lnTo>
                  <a:lnTo>
                    <a:pt x="418" y="93"/>
                  </a:lnTo>
                  <a:lnTo>
                    <a:pt x="431" y="86"/>
                  </a:lnTo>
                  <a:lnTo>
                    <a:pt x="445" y="80"/>
                  </a:lnTo>
                  <a:lnTo>
                    <a:pt x="458" y="74"/>
                  </a:lnTo>
                  <a:lnTo>
                    <a:pt x="473" y="69"/>
                  </a:lnTo>
                  <a:lnTo>
                    <a:pt x="486" y="65"/>
                  </a:lnTo>
                  <a:lnTo>
                    <a:pt x="500" y="61"/>
                  </a:lnTo>
                  <a:lnTo>
                    <a:pt x="511" y="55"/>
                  </a:lnTo>
                  <a:lnTo>
                    <a:pt x="524" y="52"/>
                  </a:lnTo>
                  <a:lnTo>
                    <a:pt x="536" y="48"/>
                  </a:lnTo>
                  <a:lnTo>
                    <a:pt x="547" y="46"/>
                  </a:lnTo>
                  <a:lnTo>
                    <a:pt x="561" y="42"/>
                  </a:lnTo>
                  <a:lnTo>
                    <a:pt x="570" y="40"/>
                  </a:lnTo>
                  <a:lnTo>
                    <a:pt x="581" y="38"/>
                  </a:lnTo>
                  <a:lnTo>
                    <a:pt x="591" y="34"/>
                  </a:lnTo>
                  <a:lnTo>
                    <a:pt x="600" y="33"/>
                  </a:lnTo>
                  <a:lnTo>
                    <a:pt x="610" y="31"/>
                  </a:lnTo>
                  <a:lnTo>
                    <a:pt x="620" y="29"/>
                  </a:lnTo>
                  <a:lnTo>
                    <a:pt x="627" y="29"/>
                  </a:lnTo>
                  <a:lnTo>
                    <a:pt x="635" y="27"/>
                  </a:lnTo>
                  <a:lnTo>
                    <a:pt x="640" y="25"/>
                  </a:lnTo>
                  <a:lnTo>
                    <a:pt x="648" y="25"/>
                  </a:lnTo>
                  <a:lnTo>
                    <a:pt x="654" y="25"/>
                  </a:lnTo>
                  <a:lnTo>
                    <a:pt x="659" y="23"/>
                  </a:lnTo>
                  <a:lnTo>
                    <a:pt x="663" y="23"/>
                  </a:lnTo>
                  <a:lnTo>
                    <a:pt x="667" y="23"/>
                  </a:lnTo>
                  <a:lnTo>
                    <a:pt x="671" y="23"/>
                  </a:lnTo>
                  <a:lnTo>
                    <a:pt x="675" y="23"/>
                  </a:lnTo>
                  <a:lnTo>
                    <a:pt x="671" y="0"/>
                  </a:lnTo>
                  <a:lnTo>
                    <a:pt x="667" y="0"/>
                  </a:lnTo>
                  <a:lnTo>
                    <a:pt x="663" y="0"/>
                  </a:lnTo>
                  <a:lnTo>
                    <a:pt x="659" y="0"/>
                  </a:lnTo>
                  <a:lnTo>
                    <a:pt x="656" y="0"/>
                  </a:lnTo>
                  <a:lnTo>
                    <a:pt x="652" y="0"/>
                  </a:lnTo>
                  <a:lnTo>
                    <a:pt x="646" y="2"/>
                  </a:lnTo>
                  <a:lnTo>
                    <a:pt x="640" y="2"/>
                  </a:lnTo>
                  <a:lnTo>
                    <a:pt x="633" y="2"/>
                  </a:lnTo>
                  <a:lnTo>
                    <a:pt x="627" y="2"/>
                  </a:lnTo>
                  <a:lnTo>
                    <a:pt x="620" y="4"/>
                  </a:lnTo>
                  <a:lnTo>
                    <a:pt x="610" y="4"/>
                  </a:lnTo>
                  <a:lnTo>
                    <a:pt x="602" y="6"/>
                  </a:lnTo>
                  <a:lnTo>
                    <a:pt x="593" y="8"/>
                  </a:lnTo>
                  <a:lnTo>
                    <a:pt x="583" y="10"/>
                  </a:lnTo>
                  <a:lnTo>
                    <a:pt x="574" y="12"/>
                  </a:lnTo>
                  <a:lnTo>
                    <a:pt x="562" y="13"/>
                  </a:lnTo>
                  <a:lnTo>
                    <a:pt x="551" y="17"/>
                  </a:lnTo>
                  <a:lnTo>
                    <a:pt x="542" y="19"/>
                  </a:lnTo>
                  <a:lnTo>
                    <a:pt x="528" y="21"/>
                  </a:lnTo>
                  <a:lnTo>
                    <a:pt x="519" y="25"/>
                  </a:lnTo>
                  <a:lnTo>
                    <a:pt x="505" y="29"/>
                  </a:lnTo>
                  <a:lnTo>
                    <a:pt x="494" y="34"/>
                  </a:lnTo>
                  <a:lnTo>
                    <a:pt x="481" y="38"/>
                  </a:lnTo>
                  <a:lnTo>
                    <a:pt x="469" y="42"/>
                  </a:lnTo>
                  <a:lnTo>
                    <a:pt x="456" y="48"/>
                  </a:lnTo>
                  <a:lnTo>
                    <a:pt x="443" y="53"/>
                  </a:lnTo>
                  <a:lnTo>
                    <a:pt x="429" y="59"/>
                  </a:lnTo>
                  <a:lnTo>
                    <a:pt x="414" y="65"/>
                  </a:lnTo>
                  <a:lnTo>
                    <a:pt x="401" y="72"/>
                  </a:lnTo>
                  <a:lnTo>
                    <a:pt x="388" y="80"/>
                  </a:lnTo>
                  <a:lnTo>
                    <a:pt x="374" y="86"/>
                  </a:lnTo>
                  <a:lnTo>
                    <a:pt x="359" y="95"/>
                  </a:lnTo>
                  <a:lnTo>
                    <a:pt x="346" y="101"/>
                  </a:lnTo>
                  <a:lnTo>
                    <a:pt x="331" y="112"/>
                  </a:lnTo>
                  <a:lnTo>
                    <a:pt x="317" y="120"/>
                  </a:lnTo>
                  <a:lnTo>
                    <a:pt x="304" y="129"/>
                  </a:lnTo>
                  <a:lnTo>
                    <a:pt x="289" y="139"/>
                  </a:lnTo>
                  <a:lnTo>
                    <a:pt x="275" y="150"/>
                  </a:lnTo>
                  <a:lnTo>
                    <a:pt x="260" y="162"/>
                  </a:lnTo>
                  <a:lnTo>
                    <a:pt x="247" y="173"/>
                  </a:lnTo>
                  <a:lnTo>
                    <a:pt x="234" y="185"/>
                  </a:lnTo>
                  <a:lnTo>
                    <a:pt x="220" y="200"/>
                  </a:lnTo>
                  <a:lnTo>
                    <a:pt x="207" y="211"/>
                  </a:lnTo>
                  <a:lnTo>
                    <a:pt x="194" y="226"/>
                  </a:lnTo>
                  <a:lnTo>
                    <a:pt x="182" y="242"/>
                  </a:lnTo>
                  <a:lnTo>
                    <a:pt x="169" y="257"/>
                  </a:lnTo>
                  <a:lnTo>
                    <a:pt x="156" y="272"/>
                  </a:lnTo>
                  <a:lnTo>
                    <a:pt x="144" y="289"/>
                  </a:lnTo>
                  <a:lnTo>
                    <a:pt x="133" y="306"/>
                  </a:lnTo>
                  <a:lnTo>
                    <a:pt x="121" y="325"/>
                  </a:lnTo>
                  <a:lnTo>
                    <a:pt x="110" y="342"/>
                  </a:lnTo>
                  <a:lnTo>
                    <a:pt x="99" y="361"/>
                  </a:lnTo>
                  <a:lnTo>
                    <a:pt x="89" y="382"/>
                  </a:lnTo>
                  <a:lnTo>
                    <a:pt x="80" y="403"/>
                  </a:lnTo>
                  <a:lnTo>
                    <a:pt x="70" y="424"/>
                  </a:lnTo>
                  <a:lnTo>
                    <a:pt x="61" y="447"/>
                  </a:lnTo>
                  <a:lnTo>
                    <a:pt x="51" y="470"/>
                  </a:lnTo>
                  <a:lnTo>
                    <a:pt x="45" y="494"/>
                  </a:lnTo>
                  <a:lnTo>
                    <a:pt x="38" y="517"/>
                  </a:lnTo>
                  <a:lnTo>
                    <a:pt x="30" y="544"/>
                  </a:lnTo>
                  <a:lnTo>
                    <a:pt x="24" y="571"/>
                  </a:lnTo>
                  <a:lnTo>
                    <a:pt x="19" y="597"/>
                  </a:lnTo>
                  <a:lnTo>
                    <a:pt x="13" y="624"/>
                  </a:lnTo>
                  <a:lnTo>
                    <a:pt x="9" y="650"/>
                  </a:lnTo>
                  <a:lnTo>
                    <a:pt x="5" y="677"/>
                  </a:lnTo>
                  <a:lnTo>
                    <a:pt x="4" y="702"/>
                  </a:lnTo>
                  <a:lnTo>
                    <a:pt x="2" y="726"/>
                  </a:lnTo>
                  <a:lnTo>
                    <a:pt x="2" y="751"/>
                  </a:lnTo>
                  <a:lnTo>
                    <a:pt x="0" y="776"/>
                  </a:lnTo>
                  <a:lnTo>
                    <a:pt x="2" y="801"/>
                  </a:lnTo>
                  <a:lnTo>
                    <a:pt x="2" y="823"/>
                  </a:lnTo>
                  <a:lnTo>
                    <a:pt x="4" y="846"/>
                  </a:lnTo>
                  <a:lnTo>
                    <a:pt x="5" y="869"/>
                  </a:lnTo>
                  <a:lnTo>
                    <a:pt x="9" y="892"/>
                  </a:lnTo>
                  <a:lnTo>
                    <a:pt x="11" y="913"/>
                  </a:lnTo>
                  <a:lnTo>
                    <a:pt x="17" y="934"/>
                  </a:lnTo>
                  <a:lnTo>
                    <a:pt x="21" y="955"/>
                  </a:lnTo>
                  <a:lnTo>
                    <a:pt x="26" y="975"/>
                  </a:lnTo>
                  <a:lnTo>
                    <a:pt x="32" y="993"/>
                  </a:lnTo>
                  <a:lnTo>
                    <a:pt x="38" y="1014"/>
                  </a:lnTo>
                  <a:lnTo>
                    <a:pt x="43" y="1031"/>
                  </a:lnTo>
                  <a:lnTo>
                    <a:pt x="51" y="1050"/>
                  </a:lnTo>
                  <a:lnTo>
                    <a:pt x="59" y="1069"/>
                  </a:lnTo>
                  <a:lnTo>
                    <a:pt x="66" y="1086"/>
                  </a:lnTo>
                  <a:lnTo>
                    <a:pt x="74" y="1103"/>
                  </a:lnTo>
                  <a:lnTo>
                    <a:pt x="83" y="1120"/>
                  </a:lnTo>
                  <a:lnTo>
                    <a:pt x="91" y="1135"/>
                  </a:lnTo>
                  <a:lnTo>
                    <a:pt x="101" y="1152"/>
                  </a:lnTo>
                  <a:lnTo>
                    <a:pt x="108" y="1166"/>
                  </a:lnTo>
                  <a:lnTo>
                    <a:pt x="118" y="1181"/>
                  </a:lnTo>
                  <a:lnTo>
                    <a:pt x="127" y="1196"/>
                  </a:lnTo>
                  <a:lnTo>
                    <a:pt x="137" y="1209"/>
                  </a:lnTo>
                  <a:lnTo>
                    <a:pt x="146" y="1225"/>
                  </a:lnTo>
                  <a:lnTo>
                    <a:pt x="158" y="1238"/>
                  </a:lnTo>
                  <a:lnTo>
                    <a:pt x="167" y="1249"/>
                  </a:lnTo>
                  <a:lnTo>
                    <a:pt x="177" y="1263"/>
                  </a:lnTo>
                  <a:lnTo>
                    <a:pt x="186" y="1274"/>
                  </a:lnTo>
                  <a:lnTo>
                    <a:pt x="197" y="1285"/>
                  </a:lnTo>
                  <a:lnTo>
                    <a:pt x="207" y="1297"/>
                  </a:lnTo>
                  <a:lnTo>
                    <a:pt x="216" y="1306"/>
                  </a:lnTo>
                  <a:lnTo>
                    <a:pt x="226" y="1316"/>
                  </a:lnTo>
                  <a:lnTo>
                    <a:pt x="237" y="1327"/>
                  </a:lnTo>
                  <a:lnTo>
                    <a:pt x="245" y="1335"/>
                  </a:lnTo>
                  <a:lnTo>
                    <a:pt x="254" y="1344"/>
                  </a:lnTo>
                  <a:lnTo>
                    <a:pt x="264" y="1352"/>
                  </a:lnTo>
                  <a:lnTo>
                    <a:pt x="274" y="1361"/>
                  </a:lnTo>
                  <a:lnTo>
                    <a:pt x="283" y="1369"/>
                  </a:lnTo>
                  <a:lnTo>
                    <a:pt x="291" y="1375"/>
                  </a:lnTo>
                  <a:lnTo>
                    <a:pt x="300" y="1382"/>
                  </a:lnTo>
                  <a:lnTo>
                    <a:pt x="310" y="1390"/>
                  </a:lnTo>
                  <a:lnTo>
                    <a:pt x="315" y="1396"/>
                  </a:lnTo>
                  <a:lnTo>
                    <a:pt x="323" y="1401"/>
                  </a:lnTo>
                  <a:lnTo>
                    <a:pt x="331" y="1407"/>
                  </a:lnTo>
                  <a:lnTo>
                    <a:pt x="338" y="1413"/>
                  </a:lnTo>
                  <a:lnTo>
                    <a:pt x="344" y="1417"/>
                  </a:lnTo>
                  <a:lnTo>
                    <a:pt x="350" y="1420"/>
                  </a:lnTo>
                  <a:lnTo>
                    <a:pt x="355" y="1424"/>
                  </a:lnTo>
                  <a:lnTo>
                    <a:pt x="361" y="1428"/>
                  </a:lnTo>
                  <a:lnTo>
                    <a:pt x="365" y="1430"/>
                  </a:lnTo>
                  <a:lnTo>
                    <a:pt x="369" y="1432"/>
                  </a:lnTo>
                  <a:lnTo>
                    <a:pt x="372" y="1436"/>
                  </a:lnTo>
                  <a:lnTo>
                    <a:pt x="376" y="1437"/>
                  </a:lnTo>
                  <a:lnTo>
                    <a:pt x="380" y="1439"/>
                  </a:lnTo>
                  <a:lnTo>
                    <a:pt x="382" y="1441"/>
                  </a:lnTo>
                  <a:lnTo>
                    <a:pt x="466" y="1430"/>
                  </a:lnTo>
                  <a:lnTo>
                    <a:pt x="466" y="1430"/>
                  </a:lnTo>
                  <a:close/>
                </a:path>
              </a:pathLst>
            </a:custGeom>
            <a:solidFill>
              <a:srgbClr val="125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3" name="Freeform 189"/>
            <p:cNvSpPr>
              <a:spLocks/>
            </p:cNvSpPr>
            <p:nvPr/>
          </p:nvSpPr>
          <p:spPr bwMode="auto">
            <a:xfrm>
              <a:off x="3923" y="3601"/>
              <a:ext cx="82" cy="170"/>
            </a:xfrm>
            <a:custGeom>
              <a:avLst/>
              <a:gdLst>
                <a:gd name="T0" fmla="*/ 164 w 166"/>
                <a:gd name="T1" fmla="*/ 38 h 340"/>
                <a:gd name="T2" fmla="*/ 156 w 166"/>
                <a:gd name="T3" fmla="*/ 46 h 340"/>
                <a:gd name="T4" fmla="*/ 147 w 166"/>
                <a:gd name="T5" fmla="*/ 57 h 340"/>
                <a:gd name="T6" fmla="*/ 139 w 166"/>
                <a:gd name="T7" fmla="*/ 67 h 340"/>
                <a:gd name="T8" fmla="*/ 131 w 166"/>
                <a:gd name="T9" fmla="*/ 80 h 340"/>
                <a:gd name="T10" fmla="*/ 124 w 166"/>
                <a:gd name="T11" fmla="*/ 91 h 340"/>
                <a:gd name="T12" fmla="*/ 120 w 166"/>
                <a:gd name="T13" fmla="*/ 101 h 340"/>
                <a:gd name="T14" fmla="*/ 114 w 166"/>
                <a:gd name="T15" fmla="*/ 108 h 340"/>
                <a:gd name="T16" fmla="*/ 109 w 166"/>
                <a:gd name="T17" fmla="*/ 118 h 340"/>
                <a:gd name="T18" fmla="*/ 105 w 166"/>
                <a:gd name="T19" fmla="*/ 129 h 340"/>
                <a:gd name="T20" fmla="*/ 99 w 166"/>
                <a:gd name="T21" fmla="*/ 139 h 340"/>
                <a:gd name="T22" fmla="*/ 93 w 166"/>
                <a:gd name="T23" fmla="*/ 150 h 340"/>
                <a:gd name="T24" fmla="*/ 88 w 166"/>
                <a:gd name="T25" fmla="*/ 163 h 340"/>
                <a:gd name="T26" fmla="*/ 82 w 166"/>
                <a:gd name="T27" fmla="*/ 177 h 340"/>
                <a:gd name="T28" fmla="*/ 78 w 166"/>
                <a:gd name="T29" fmla="*/ 192 h 340"/>
                <a:gd name="T30" fmla="*/ 73 w 166"/>
                <a:gd name="T31" fmla="*/ 205 h 340"/>
                <a:gd name="T32" fmla="*/ 69 w 166"/>
                <a:gd name="T33" fmla="*/ 221 h 340"/>
                <a:gd name="T34" fmla="*/ 63 w 166"/>
                <a:gd name="T35" fmla="*/ 236 h 340"/>
                <a:gd name="T36" fmla="*/ 59 w 166"/>
                <a:gd name="T37" fmla="*/ 253 h 340"/>
                <a:gd name="T38" fmla="*/ 53 w 166"/>
                <a:gd name="T39" fmla="*/ 270 h 340"/>
                <a:gd name="T40" fmla="*/ 50 w 166"/>
                <a:gd name="T41" fmla="*/ 289 h 340"/>
                <a:gd name="T42" fmla="*/ 44 w 166"/>
                <a:gd name="T43" fmla="*/ 308 h 340"/>
                <a:gd name="T44" fmla="*/ 40 w 166"/>
                <a:gd name="T45" fmla="*/ 329 h 340"/>
                <a:gd name="T46" fmla="*/ 0 w 166"/>
                <a:gd name="T47" fmla="*/ 316 h 340"/>
                <a:gd name="T48" fmla="*/ 0 w 166"/>
                <a:gd name="T49" fmla="*/ 314 h 340"/>
                <a:gd name="T50" fmla="*/ 0 w 166"/>
                <a:gd name="T51" fmla="*/ 306 h 340"/>
                <a:gd name="T52" fmla="*/ 0 w 166"/>
                <a:gd name="T53" fmla="*/ 297 h 340"/>
                <a:gd name="T54" fmla="*/ 2 w 166"/>
                <a:gd name="T55" fmla="*/ 283 h 340"/>
                <a:gd name="T56" fmla="*/ 2 w 166"/>
                <a:gd name="T57" fmla="*/ 274 h 340"/>
                <a:gd name="T58" fmla="*/ 4 w 166"/>
                <a:gd name="T59" fmla="*/ 264 h 340"/>
                <a:gd name="T60" fmla="*/ 4 w 166"/>
                <a:gd name="T61" fmla="*/ 255 h 340"/>
                <a:gd name="T62" fmla="*/ 6 w 166"/>
                <a:gd name="T63" fmla="*/ 245 h 340"/>
                <a:gd name="T64" fmla="*/ 6 w 166"/>
                <a:gd name="T65" fmla="*/ 236 h 340"/>
                <a:gd name="T66" fmla="*/ 8 w 166"/>
                <a:gd name="T67" fmla="*/ 224 h 340"/>
                <a:gd name="T68" fmla="*/ 12 w 166"/>
                <a:gd name="T69" fmla="*/ 213 h 340"/>
                <a:gd name="T70" fmla="*/ 14 w 166"/>
                <a:gd name="T71" fmla="*/ 201 h 340"/>
                <a:gd name="T72" fmla="*/ 15 w 166"/>
                <a:gd name="T73" fmla="*/ 188 h 340"/>
                <a:gd name="T74" fmla="*/ 17 w 166"/>
                <a:gd name="T75" fmla="*/ 175 h 340"/>
                <a:gd name="T76" fmla="*/ 19 w 166"/>
                <a:gd name="T77" fmla="*/ 163 h 340"/>
                <a:gd name="T78" fmla="*/ 23 w 166"/>
                <a:gd name="T79" fmla="*/ 150 h 340"/>
                <a:gd name="T80" fmla="*/ 25 w 166"/>
                <a:gd name="T81" fmla="*/ 137 h 340"/>
                <a:gd name="T82" fmla="*/ 27 w 166"/>
                <a:gd name="T83" fmla="*/ 124 h 340"/>
                <a:gd name="T84" fmla="*/ 31 w 166"/>
                <a:gd name="T85" fmla="*/ 110 h 340"/>
                <a:gd name="T86" fmla="*/ 34 w 166"/>
                <a:gd name="T87" fmla="*/ 97 h 340"/>
                <a:gd name="T88" fmla="*/ 36 w 166"/>
                <a:gd name="T89" fmla="*/ 84 h 340"/>
                <a:gd name="T90" fmla="*/ 40 w 166"/>
                <a:gd name="T91" fmla="*/ 70 h 340"/>
                <a:gd name="T92" fmla="*/ 44 w 166"/>
                <a:gd name="T93" fmla="*/ 59 h 340"/>
                <a:gd name="T94" fmla="*/ 50 w 166"/>
                <a:gd name="T95" fmla="*/ 46 h 340"/>
                <a:gd name="T96" fmla="*/ 53 w 166"/>
                <a:gd name="T97" fmla="*/ 34 h 340"/>
                <a:gd name="T98" fmla="*/ 57 w 166"/>
                <a:gd name="T99" fmla="*/ 21 h 340"/>
                <a:gd name="T100" fmla="*/ 61 w 166"/>
                <a:gd name="T101" fmla="*/ 9 h 340"/>
                <a:gd name="T102" fmla="*/ 67 w 166"/>
                <a:gd name="T103" fmla="*/ 0 h 340"/>
                <a:gd name="T104" fmla="*/ 166 w 166"/>
                <a:gd name="T105" fmla="*/ 38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6" h="340">
                  <a:moveTo>
                    <a:pt x="166" y="38"/>
                  </a:moveTo>
                  <a:lnTo>
                    <a:pt x="164" y="38"/>
                  </a:lnTo>
                  <a:lnTo>
                    <a:pt x="160" y="42"/>
                  </a:lnTo>
                  <a:lnTo>
                    <a:pt x="156" y="46"/>
                  </a:lnTo>
                  <a:lnTo>
                    <a:pt x="150" y="53"/>
                  </a:lnTo>
                  <a:lnTo>
                    <a:pt x="147" y="57"/>
                  </a:lnTo>
                  <a:lnTo>
                    <a:pt x="143" y="63"/>
                  </a:lnTo>
                  <a:lnTo>
                    <a:pt x="139" y="67"/>
                  </a:lnTo>
                  <a:lnTo>
                    <a:pt x="135" y="74"/>
                  </a:lnTo>
                  <a:lnTo>
                    <a:pt x="131" y="80"/>
                  </a:lnTo>
                  <a:lnTo>
                    <a:pt x="128" y="87"/>
                  </a:lnTo>
                  <a:lnTo>
                    <a:pt x="124" y="91"/>
                  </a:lnTo>
                  <a:lnTo>
                    <a:pt x="122" y="95"/>
                  </a:lnTo>
                  <a:lnTo>
                    <a:pt x="120" y="101"/>
                  </a:lnTo>
                  <a:lnTo>
                    <a:pt x="118" y="105"/>
                  </a:lnTo>
                  <a:lnTo>
                    <a:pt x="114" y="108"/>
                  </a:lnTo>
                  <a:lnTo>
                    <a:pt x="112" y="114"/>
                  </a:lnTo>
                  <a:lnTo>
                    <a:pt x="109" y="118"/>
                  </a:lnTo>
                  <a:lnTo>
                    <a:pt x="107" y="124"/>
                  </a:lnTo>
                  <a:lnTo>
                    <a:pt x="105" y="129"/>
                  </a:lnTo>
                  <a:lnTo>
                    <a:pt x="101" y="133"/>
                  </a:lnTo>
                  <a:lnTo>
                    <a:pt x="99" y="139"/>
                  </a:lnTo>
                  <a:lnTo>
                    <a:pt x="97" y="146"/>
                  </a:lnTo>
                  <a:lnTo>
                    <a:pt x="93" y="150"/>
                  </a:lnTo>
                  <a:lnTo>
                    <a:pt x="92" y="158"/>
                  </a:lnTo>
                  <a:lnTo>
                    <a:pt x="88" y="163"/>
                  </a:lnTo>
                  <a:lnTo>
                    <a:pt x="86" y="169"/>
                  </a:lnTo>
                  <a:lnTo>
                    <a:pt x="82" y="177"/>
                  </a:lnTo>
                  <a:lnTo>
                    <a:pt x="80" y="184"/>
                  </a:lnTo>
                  <a:lnTo>
                    <a:pt x="78" y="192"/>
                  </a:lnTo>
                  <a:lnTo>
                    <a:pt x="76" y="198"/>
                  </a:lnTo>
                  <a:lnTo>
                    <a:pt x="73" y="205"/>
                  </a:lnTo>
                  <a:lnTo>
                    <a:pt x="71" y="213"/>
                  </a:lnTo>
                  <a:lnTo>
                    <a:pt x="69" y="221"/>
                  </a:lnTo>
                  <a:lnTo>
                    <a:pt x="67" y="228"/>
                  </a:lnTo>
                  <a:lnTo>
                    <a:pt x="63" y="236"/>
                  </a:lnTo>
                  <a:lnTo>
                    <a:pt x="61" y="245"/>
                  </a:lnTo>
                  <a:lnTo>
                    <a:pt x="59" y="253"/>
                  </a:lnTo>
                  <a:lnTo>
                    <a:pt x="57" y="262"/>
                  </a:lnTo>
                  <a:lnTo>
                    <a:pt x="53" y="270"/>
                  </a:lnTo>
                  <a:lnTo>
                    <a:pt x="52" y="279"/>
                  </a:lnTo>
                  <a:lnTo>
                    <a:pt x="50" y="289"/>
                  </a:lnTo>
                  <a:lnTo>
                    <a:pt x="46" y="298"/>
                  </a:lnTo>
                  <a:lnTo>
                    <a:pt x="44" y="308"/>
                  </a:lnTo>
                  <a:lnTo>
                    <a:pt x="42" y="319"/>
                  </a:lnTo>
                  <a:lnTo>
                    <a:pt x="40" y="329"/>
                  </a:lnTo>
                  <a:lnTo>
                    <a:pt x="40" y="340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14"/>
                  </a:lnTo>
                  <a:lnTo>
                    <a:pt x="0" y="310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89"/>
                  </a:lnTo>
                  <a:lnTo>
                    <a:pt x="2" y="283"/>
                  </a:lnTo>
                  <a:lnTo>
                    <a:pt x="2" y="278"/>
                  </a:lnTo>
                  <a:lnTo>
                    <a:pt x="2" y="274"/>
                  </a:lnTo>
                  <a:lnTo>
                    <a:pt x="2" y="268"/>
                  </a:lnTo>
                  <a:lnTo>
                    <a:pt x="4" y="264"/>
                  </a:lnTo>
                  <a:lnTo>
                    <a:pt x="4" y="260"/>
                  </a:lnTo>
                  <a:lnTo>
                    <a:pt x="4" y="255"/>
                  </a:lnTo>
                  <a:lnTo>
                    <a:pt x="6" y="251"/>
                  </a:lnTo>
                  <a:lnTo>
                    <a:pt x="6" y="245"/>
                  </a:lnTo>
                  <a:lnTo>
                    <a:pt x="6" y="240"/>
                  </a:lnTo>
                  <a:lnTo>
                    <a:pt x="6" y="236"/>
                  </a:lnTo>
                  <a:lnTo>
                    <a:pt x="8" y="230"/>
                  </a:lnTo>
                  <a:lnTo>
                    <a:pt x="8" y="224"/>
                  </a:lnTo>
                  <a:lnTo>
                    <a:pt x="10" y="219"/>
                  </a:lnTo>
                  <a:lnTo>
                    <a:pt x="12" y="213"/>
                  </a:lnTo>
                  <a:lnTo>
                    <a:pt x="12" y="207"/>
                  </a:lnTo>
                  <a:lnTo>
                    <a:pt x="14" y="201"/>
                  </a:lnTo>
                  <a:lnTo>
                    <a:pt x="14" y="196"/>
                  </a:lnTo>
                  <a:lnTo>
                    <a:pt x="15" y="188"/>
                  </a:lnTo>
                  <a:lnTo>
                    <a:pt x="15" y="182"/>
                  </a:lnTo>
                  <a:lnTo>
                    <a:pt x="17" y="175"/>
                  </a:lnTo>
                  <a:lnTo>
                    <a:pt x="17" y="169"/>
                  </a:lnTo>
                  <a:lnTo>
                    <a:pt x="19" y="163"/>
                  </a:lnTo>
                  <a:lnTo>
                    <a:pt x="19" y="156"/>
                  </a:lnTo>
                  <a:lnTo>
                    <a:pt x="23" y="150"/>
                  </a:lnTo>
                  <a:lnTo>
                    <a:pt x="23" y="143"/>
                  </a:lnTo>
                  <a:lnTo>
                    <a:pt x="25" y="137"/>
                  </a:lnTo>
                  <a:lnTo>
                    <a:pt x="25" y="131"/>
                  </a:lnTo>
                  <a:lnTo>
                    <a:pt x="27" y="124"/>
                  </a:lnTo>
                  <a:lnTo>
                    <a:pt x="29" y="116"/>
                  </a:lnTo>
                  <a:lnTo>
                    <a:pt x="31" y="110"/>
                  </a:lnTo>
                  <a:lnTo>
                    <a:pt x="33" y="103"/>
                  </a:lnTo>
                  <a:lnTo>
                    <a:pt x="34" y="97"/>
                  </a:lnTo>
                  <a:lnTo>
                    <a:pt x="34" y="91"/>
                  </a:lnTo>
                  <a:lnTo>
                    <a:pt x="36" y="84"/>
                  </a:lnTo>
                  <a:lnTo>
                    <a:pt x="38" y="78"/>
                  </a:lnTo>
                  <a:lnTo>
                    <a:pt x="40" y="70"/>
                  </a:lnTo>
                  <a:lnTo>
                    <a:pt x="42" y="65"/>
                  </a:lnTo>
                  <a:lnTo>
                    <a:pt x="44" y="59"/>
                  </a:lnTo>
                  <a:lnTo>
                    <a:pt x="46" y="51"/>
                  </a:lnTo>
                  <a:lnTo>
                    <a:pt x="50" y="46"/>
                  </a:lnTo>
                  <a:lnTo>
                    <a:pt x="50" y="40"/>
                  </a:lnTo>
                  <a:lnTo>
                    <a:pt x="53" y="34"/>
                  </a:lnTo>
                  <a:lnTo>
                    <a:pt x="55" y="27"/>
                  </a:lnTo>
                  <a:lnTo>
                    <a:pt x="57" y="21"/>
                  </a:lnTo>
                  <a:lnTo>
                    <a:pt x="59" y="15"/>
                  </a:lnTo>
                  <a:lnTo>
                    <a:pt x="61" y="9"/>
                  </a:lnTo>
                  <a:lnTo>
                    <a:pt x="65" y="4"/>
                  </a:lnTo>
                  <a:lnTo>
                    <a:pt x="67" y="0"/>
                  </a:lnTo>
                  <a:lnTo>
                    <a:pt x="166" y="38"/>
                  </a:lnTo>
                  <a:lnTo>
                    <a:pt x="166" y="38"/>
                  </a:lnTo>
                  <a:close/>
                </a:path>
              </a:pathLst>
            </a:custGeom>
            <a:solidFill>
              <a:srgbClr val="4D4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4" name="Freeform 190"/>
            <p:cNvSpPr>
              <a:spLocks/>
            </p:cNvSpPr>
            <p:nvPr/>
          </p:nvSpPr>
          <p:spPr bwMode="auto">
            <a:xfrm>
              <a:off x="3888" y="3497"/>
              <a:ext cx="179" cy="269"/>
            </a:xfrm>
            <a:custGeom>
              <a:avLst/>
              <a:gdLst>
                <a:gd name="T0" fmla="*/ 355 w 357"/>
                <a:gd name="T1" fmla="*/ 51 h 538"/>
                <a:gd name="T2" fmla="*/ 355 w 357"/>
                <a:gd name="T3" fmla="*/ 62 h 538"/>
                <a:gd name="T4" fmla="*/ 355 w 357"/>
                <a:gd name="T5" fmla="*/ 78 h 538"/>
                <a:gd name="T6" fmla="*/ 355 w 357"/>
                <a:gd name="T7" fmla="*/ 95 h 538"/>
                <a:gd name="T8" fmla="*/ 353 w 357"/>
                <a:gd name="T9" fmla="*/ 116 h 538"/>
                <a:gd name="T10" fmla="*/ 344 w 357"/>
                <a:gd name="T11" fmla="*/ 135 h 538"/>
                <a:gd name="T12" fmla="*/ 334 w 357"/>
                <a:gd name="T13" fmla="*/ 156 h 538"/>
                <a:gd name="T14" fmla="*/ 317 w 357"/>
                <a:gd name="T15" fmla="*/ 177 h 538"/>
                <a:gd name="T16" fmla="*/ 294 w 357"/>
                <a:gd name="T17" fmla="*/ 194 h 538"/>
                <a:gd name="T18" fmla="*/ 281 w 357"/>
                <a:gd name="T19" fmla="*/ 199 h 538"/>
                <a:gd name="T20" fmla="*/ 266 w 357"/>
                <a:gd name="T21" fmla="*/ 205 h 538"/>
                <a:gd name="T22" fmla="*/ 213 w 357"/>
                <a:gd name="T23" fmla="*/ 207 h 538"/>
                <a:gd name="T24" fmla="*/ 203 w 357"/>
                <a:gd name="T25" fmla="*/ 216 h 538"/>
                <a:gd name="T26" fmla="*/ 192 w 357"/>
                <a:gd name="T27" fmla="*/ 235 h 538"/>
                <a:gd name="T28" fmla="*/ 177 w 357"/>
                <a:gd name="T29" fmla="*/ 255 h 538"/>
                <a:gd name="T30" fmla="*/ 169 w 357"/>
                <a:gd name="T31" fmla="*/ 268 h 538"/>
                <a:gd name="T32" fmla="*/ 158 w 357"/>
                <a:gd name="T33" fmla="*/ 283 h 538"/>
                <a:gd name="T34" fmla="*/ 150 w 357"/>
                <a:gd name="T35" fmla="*/ 298 h 538"/>
                <a:gd name="T36" fmla="*/ 141 w 357"/>
                <a:gd name="T37" fmla="*/ 315 h 538"/>
                <a:gd name="T38" fmla="*/ 129 w 357"/>
                <a:gd name="T39" fmla="*/ 334 h 538"/>
                <a:gd name="T40" fmla="*/ 120 w 357"/>
                <a:gd name="T41" fmla="*/ 353 h 538"/>
                <a:gd name="T42" fmla="*/ 112 w 357"/>
                <a:gd name="T43" fmla="*/ 374 h 538"/>
                <a:gd name="T44" fmla="*/ 102 w 357"/>
                <a:gd name="T45" fmla="*/ 395 h 538"/>
                <a:gd name="T46" fmla="*/ 97 w 357"/>
                <a:gd name="T47" fmla="*/ 418 h 538"/>
                <a:gd name="T48" fmla="*/ 89 w 357"/>
                <a:gd name="T49" fmla="*/ 439 h 538"/>
                <a:gd name="T50" fmla="*/ 83 w 357"/>
                <a:gd name="T51" fmla="*/ 462 h 538"/>
                <a:gd name="T52" fmla="*/ 78 w 357"/>
                <a:gd name="T53" fmla="*/ 485 h 538"/>
                <a:gd name="T54" fmla="*/ 76 w 357"/>
                <a:gd name="T55" fmla="*/ 507 h 538"/>
                <a:gd name="T56" fmla="*/ 74 w 357"/>
                <a:gd name="T57" fmla="*/ 530 h 538"/>
                <a:gd name="T58" fmla="*/ 0 w 357"/>
                <a:gd name="T59" fmla="*/ 513 h 538"/>
                <a:gd name="T60" fmla="*/ 0 w 357"/>
                <a:gd name="T61" fmla="*/ 500 h 538"/>
                <a:gd name="T62" fmla="*/ 2 w 357"/>
                <a:gd name="T63" fmla="*/ 488 h 538"/>
                <a:gd name="T64" fmla="*/ 4 w 357"/>
                <a:gd name="T65" fmla="*/ 475 h 538"/>
                <a:gd name="T66" fmla="*/ 6 w 357"/>
                <a:gd name="T67" fmla="*/ 458 h 538"/>
                <a:gd name="T68" fmla="*/ 7 w 357"/>
                <a:gd name="T69" fmla="*/ 441 h 538"/>
                <a:gd name="T70" fmla="*/ 9 w 357"/>
                <a:gd name="T71" fmla="*/ 420 h 538"/>
                <a:gd name="T72" fmla="*/ 13 w 357"/>
                <a:gd name="T73" fmla="*/ 397 h 538"/>
                <a:gd name="T74" fmla="*/ 17 w 357"/>
                <a:gd name="T75" fmla="*/ 374 h 538"/>
                <a:gd name="T76" fmla="*/ 21 w 357"/>
                <a:gd name="T77" fmla="*/ 351 h 538"/>
                <a:gd name="T78" fmla="*/ 25 w 357"/>
                <a:gd name="T79" fmla="*/ 327 h 538"/>
                <a:gd name="T80" fmla="*/ 28 w 357"/>
                <a:gd name="T81" fmla="*/ 302 h 538"/>
                <a:gd name="T82" fmla="*/ 30 w 357"/>
                <a:gd name="T83" fmla="*/ 275 h 538"/>
                <a:gd name="T84" fmla="*/ 36 w 357"/>
                <a:gd name="T85" fmla="*/ 253 h 538"/>
                <a:gd name="T86" fmla="*/ 40 w 357"/>
                <a:gd name="T87" fmla="*/ 228 h 538"/>
                <a:gd name="T88" fmla="*/ 44 w 357"/>
                <a:gd name="T89" fmla="*/ 205 h 538"/>
                <a:gd name="T90" fmla="*/ 47 w 357"/>
                <a:gd name="T91" fmla="*/ 184 h 538"/>
                <a:gd name="T92" fmla="*/ 53 w 357"/>
                <a:gd name="T93" fmla="*/ 165 h 538"/>
                <a:gd name="T94" fmla="*/ 57 w 357"/>
                <a:gd name="T95" fmla="*/ 148 h 538"/>
                <a:gd name="T96" fmla="*/ 63 w 357"/>
                <a:gd name="T97" fmla="*/ 133 h 538"/>
                <a:gd name="T98" fmla="*/ 64 w 357"/>
                <a:gd name="T99" fmla="*/ 123 h 538"/>
                <a:gd name="T100" fmla="*/ 63 w 357"/>
                <a:gd name="T101" fmla="*/ 112 h 538"/>
                <a:gd name="T102" fmla="*/ 57 w 357"/>
                <a:gd name="T103" fmla="*/ 91 h 538"/>
                <a:gd name="T104" fmla="*/ 53 w 357"/>
                <a:gd name="T105" fmla="*/ 76 h 538"/>
                <a:gd name="T106" fmla="*/ 49 w 357"/>
                <a:gd name="T107" fmla="*/ 61 h 538"/>
                <a:gd name="T108" fmla="*/ 47 w 357"/>
                <a:gd name="T109" fmla="*/ 49 h 538"/>
                <a:gd name="T110" fmla="*/ 45 w 357"/>
                <a:gd name="T111" fmla="*/ 34 h 538"/>
                <a:gd name="T112" fmla="*/ 47 w 357"/>
                <a:gd name="T113" fmla="*/ 17 h 538"/>
                <a:gd name="T114" fmla="*/ 353 w 357"/>
                <a:gd name="T115" fmla="*/ 47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7" h="538">
                  <a:moveTo>
                    <a:pt x="353" y="47"/>
                  </a:moveTo>
                  <a:lnTo>
                    <a:pt x="353" y="47"/>
                  </a:lnTo>
                  <a:lnTo>
                    <a:pt x="355" y="51"/>
                  </a:lnTo>
                  <a:lnTo>
                    <a:pt x="355" y="55"/>
                  </a:lnTo>
                  <a:lnTo>
                    <a:pt x="355" y="59"/>
                  </a:lnTo>
                  <a:lnTo>
                    <a:pt x="355" y="62"/>
                  </a:lnTo>
                  <a:lnTo>
                    <a:pt x="357" y="66"/>
                  </a:lnTo>
                  <a:lnTo>
                    <a:pt x="355" y="72"/>
                  </a:lnTo>
                  <a:lnTo>
                    <a:pt x="355" y="78"/>
                  </a:lnTo>
                  <a:lnTo>
                    <a:pt x="355" y="83"/>
                  </a:lnTo>
                  <a:lnTo>
                    <a:pt x="355" y="89"/>
                  </a:lnTo>
                  <a:lnTo>
                    <a:pt x="355" y="95"/>
                  </a:lnTo>
                  <a:lnTo>
                    <a:pt x="353" y="101"/>
                  </a:lnTo>
                  <a:lnTo>
                    <a:pt x="353" y="108"/>
                  </a:lnTo>
                  <a:lnTo>
                    <a:pt x="353" y="116"/>
                  </a:lnTo>
                  <a:lnTo>
                    <a:pt x="350" y="121"/>
                  </a:lnTo>
                  <a:lnTo>
                    <a:pt x="348" y="129"/>
                  </a:lnTo>
                  <a:lnTo>
                    <a:pt x="344" y="135"/>
                  </a:lnTo>
                  <a:lnTo>
                    <a:pt x="342" y="142"/>
                  </a:lnTo>
                  <a:lnTo>
                    <a:pt x="338" y="150"/>
                  </a:lnTo>
                  <a:lnTo>
                    <a:pt x="334" y="156"/>
                  </a:lnTo>
                  <a:lnTo>
                    <a:pt x="329" y="163"/>
                  </a:lnTo>
                  <a:lnTo>
                    <a:pt x="325" y="171"/>
                  </a:lnTo>
                  <a:lnTo>
                    <a:pt x="317" y="177"/>
                  </a:lnTo>
                  <a:lnTo>
                    <a:pt x="312" y="182"/>
                  </a:lnTo>
                  <a:lnTo>
                    <a:pt x="302" y="188"/>
                  </a:lnTo>
                  <a:lnTo>
                    <a:pt x="294" y="194"/>
                  </a:lnTo>
                  <a:lnTo>
                    <a:pt x="291" y="196"/>
                  </a:lnTo>
                  <a:lnTo>
                    <a:pt x="285" y="197"/>
                  </a:lnTo>
                  <a:lnTo>
                    <a:pt x="281" y="199"/>
                  </a:lnTo>
                  <a:lnTo>
                    <a:pt x="275" y="203"/>
                  </a:lnTo>
                  <a:lnTo>
                    <a:pt x="270" y="205"/>
                  </a:lnTo>
                  <a:lnTo>
                    <a:pt x="266" y="205"/>
                  </a:lnTo>
                  <a:lnTo>
                    <a:pt x="260" y="207"/>
                  </a:lnTo>
                  <a:lnTo>
                    <a:pt x="255" y="211"/>
                  </a:lnTo>
                  <a:lnTo>
                    <a:pt x="213" y="207"/>
                  </a:lnTo>
                  <a:lnTo>
                    <a:pt x="211" y="209"/>
                  </a:lnTo>
                  <a:lnTo>
                    <a:pt x="207" y="215"/>
                  </a:lnTo>
                  <a:lnTo>
                    <a:pt x="203" y="216"/>
                  </a:lnTo>
                  <a:lnTo>
                    <a:pt x="199" y="222"/>
                  </a:lnTo>
                  <a:lnTo>
                    <a:pt x="196" y="228"/>
                  </a:lnTo>
                  <a:lnTo>
                    <a:pt x="192" y="235"/>
                  </a:lnTo>
                  <a:lnTo>
                    <a:pt x="186" y="241"/>
                  </a:lnTo>
                  <a:lnTo>
                    <a:pt x="180" y="249"/>
                  </a:lnTo>
                  <a:lnTo>
                    <a:pt x="177" y="255"/>
                  </a:lnTo>
                  <a:lnTo>
                    <a:pt x="175" y="258"/>
                  </a:lnTo>
                  <a:lnTo>
                    <a:pt x="171" y="264"/>
                  </a:lnTo>
                  <a:lnTo>
                    <a:pt x="169" y="268"/>
                  </a:lnTo>
                  <a:lnTo>
                    <a:pt x="165" y="272"/>
                  </a:lnTo>
                  <a:lnTo>
                    <a:pt x="163" y="277"/>
                  </a:lnTo>
                  <a:lnTo>
                    <a:pt x="158" y="283"/>
                  </a:lnTo>
                  <a:lnTo>
                    <a:pt x="156" y="289"/>
                  </a:lnTo>
                  <a:lnTo>
                    <a:pt x="152" y="293"/>
                  </a:lnTo>
                  <a:lnTo>
                    <a:pt x="150" y="298"/>
                  </a:lnTo>
                  <a:lnTo>
                    <a:pt x="146" y="304"/>
                  </a:lnTo>
                  <a:lnTo>
                    <a:pt x="144" y="312"/>
                  </a:lnTo>
                  <a:lnTo>
                    <a:pt x="141" y="315"/>
                  </a:lnTo>
                  <a:lnTo>
                    <a:pt x="137" y="323"/>
                  </a:lnTo>
                  <a:lnTo>
                    <a:pt x="133" y="329"/>
                  </a:lnTo>
                  <a:lnTo>
                    <a:pt x="129" y="334"/>
                  </a:lnTo>
                  <a:lnTo>
                    <a:pt x="127" y="342"/>
                  </a:lnTo>
                  <a:lnTo>
                    <a:pt x="123" y="348"/>
                  </a:lnTo>
                  <a:lnTo>
                    <a:pt x="120" y="353"/>
                  </a:lnTo>
                  <a:lnTo>
                    <a:pt x="118" y="361"/>
                  </a:lnTo>
                  <a:lnTo>
                    <a:pt x="114" y="369"/>
                  </a:lnTo>
                  <a:lnTo>
                    <a:pt x="112" y="374"/>
                  </a:lnTo>
                  <a:lnTo>
                    <a:pt x="108" y="382"/>
                  </a:lnTo>
                  <a:lnTo>
                    <a:pt x="106" y="388"/>
                  </a:lnTo>
                  <a:lnTo>
                    <a:pt x="102" y="395"/>
                  </a:lnTo>
                  <a:lnTo>
                    <a:pt x="101" y="403"/>
                  </a:lnTo>
                  <a:lnTo>
                    <a:pt x="99" y="410"/>
                  </a:lnTo>
                  <a:lnTo>
                    <a:pt x="97" y="418"/>
                  </a:lnTo>
                  <a:lnTo>
                    <a:pt x="93" y="426"/>
                  </a:lnTo>
                  <a:lnTo>
                    <a:pt x="91" y="431"/>
                  </a:lnTo>
                  <a:lnTo>
                    <a:pt x="89" y="439"/>
                  </a:lnTo>
                  <a:lnTo>
                    <a:pt x="87" y="447"/>
                  </a:lnTo>
                  <a:lnTo>
                    <a:pt x="85" y="454"/>
                  </a:lnTo>
                  <a:lnTo>
                    <a:pt x="83" y="462"/>
                  </a:lnTo>
                  <a:lnTo>
                    <a:pt x="82" y="469"/>
                  </a:lnTo>
                  <a:lnTo>
                    <a:pt x="80" y="477"/>
                  </a:lnTo>
                  <a:lnTo>
                    <a:pt x="78" y="485"/>
                  </a:lnTo>
                  <a:lnTo>
                    <a:pt x="78" y="492"/>
                  </a:lnTo>
                  <a:lnTo>
                    <a:pt x="76" y="500"/>
                  </a:lnTo>
                  <a:lnTo>
                    <a:pt x="76" y="507"/>
                  </a:lnTo>
                  <a:lnTo>
                    <a:pt x="74" y="515"/>
                  </a:lnTo>
                  <a:lnTo>
                    <a:pt x="74" y="523"/>
                  </a:lnTo>
                  <a:lnTo>
                    <a:pt x="74" y="530"/>
                  </a:lnTo>
                  <a:lnTo>
                    <a:pt x="74" y="538"/>
                  </a:lnTo>
                  <a:lnTo>
                    <a:pt x="0" y="515"/>
                  </a:lnTo>
                  <a:lnTo>
                    <a:pt x="0" y="513"/>
                  </a:lnTo>
                  <a:lnTo>
                    <a:pt x="0" y="509"/>
                  </a:lnTo>
                  <a:lnTo>
                    <a:pt x="0" y="505"/>
                  </a:lnTo>
                  <a:lnTo>
                    <a:pt x="0" y="500"/>
                  </a:lnTo>
                  <a:lnTo>
                    <a:pt x="0" y="496"/>
                  </a:lnTo>
                  <a:lnTo>
                    <a:pt x="0" y="492"/>
                  </a:lnTo>
                  <a:lnTo>
                    <a:pt x="2" y="488"/>
                  </a:lnTo>
                  <a:lnTo>
                    <a:pt x="2" y="485"/>
                  </a:lnTo>
                  <a:lnTo>
                    <a:pt x="2" y="479"/>
                  </a:lnTo>
                  <a:lnTo>
                    <a:pt x="4" y="475"/>
                  </a:lnTo>
                  <a:lnTo>
                    <a:pt x="4" y="469"/>
                  </a:lnTo>
                  <a:lnTo>
                    <a:pt x="6" y="466"/>
                  </a:lnTo>
                  <a:lnTo>
                    <a:pt x="6" y="458"/>
                  </a:lnTo>
                  <a:lnTo>
                    <a:pt x="6" y="452"/>
                  </a:lnTo>
                  <a:lnTo>
                    <a:pt x="7" y="447"/>
                  </a:lnTo>
                  <a:lnTo>
                    <a:pt x="7" y="441"/>
                  </a:lnTo>
                  <a:lnTo>
                    <a:pt x="7" y="433"/>
                  </a:lnTo>
                  <a:lnTo>
                    <a:pt x="9" y="428"/>
                  </a:lnTo>
                  <a:lnTo>
                    <a:pt x="9" y="420"/>
                  </a:lnTo>
                  <a:lnTo>
                    <a:pt x="11" y="412"/>
                  </a:lnTo>
                  <a:lnTo>
                    <a:pt x="11" y="405"/>
                  </a:lnTo>
                  <a:lnTo>
                    <a:pt x="13" y="397"/>
                  </a:lnTo>
                  <a:lnTo>
                    <a:pt x="15" y="389"/>
                  </a:lnTo>
                  <a:lnTo>
                    <a:pt x="15" y="382"/>
                  </a:lnTo>
                  <a:lnTo>
                    <a:pt x="17" y="374"/>
                  </a:lnTo>
                  <a:lnTo>
                    <a:pt x="19" y="367"/>
                  </a:lnTo>
                  <a:lnTo>
                    <a:pt x="19" y="359"/>
                  </a:lnTo>
                  <a:lnTo>
                    <a:pt x="21" y="351"/>
                  </a:lnTo>
                  <a:lnTo>
                    <a:pt x="21" y="344"/>
                  </a:lnTo>
                  <a:lnTo>
                    <a:pt x="23" y="334"/>
                  </a:lnTo>
                  <a:lnTo>
                    <a:pt x="25" y="327"/>
                  </a:lnTo>
                  <a:lnTo>
                    <a:pt x="25" y="319"/>
                  </a:lnTo>
                  <a:lnTo>
                    <a:pt x="26" y="310"/>
                  </a:lnTo>
                  <a:lnTo>
                    <a:pt x="28" y="302"/>
                  </a:lnTo>
                  <a:lnTo>
                    <a:pt x="28" y="293"/>
                  </a:lnTo>
                  <a:lnTo>
                    <a:pt x="30" y="285"/>
                  </a:lnTo>
                  <a:lnTo>
                    <a:pt x="30" y="275"/>
                  </a:lnTo>
                  <a:lnTo>
                    <a:pt x="32" y="268"/>
                  </a:lnTo>
                  <a:lnTo>
                    <a:pt x="34" y="260"/>
                  </a:lnTo>
                  <a:lnTo>
                    <a:pt x="36" y="253"/>
                  </a:lnTo>
                  <a:lnTo>
                    <a:pt x="36" y="243"/>
                  </a:lnTo>
                  <a:lnTo>
                    <a:pt x="38" y="235"/>
                  </a:lnTo>
                  <a:lnTo>
                    <a:pt x="40" y="228"/>
                  </a:lnTo>
                  <a:lnTo>
                    <a:pt x="42" y="222"/>
                  </a:lnTo>
                  <a:lnTo>
                    <a:pt x="42" y="213"/>
                  </a:lnTo>
                  <a:lnTo>
                    <a:pt x="44" y="205"/>
                  </a:lnTo>
                  <a:lnTo>
                    <a:pt x="45" y="199"/>
                  </a:lnTo>
                  <a:lnTo>
                    <a:pt x="47" y="192"/>
                  </a:lnTo>
                  <a:lnTo>
                    <a:pt x="47" y="184"/>
                  </a:lnTo>
                  <a:lnTo>
                    <a:pt x="51" y="177"/>
                  </a:lnTo>
                  <a:lnTo>
                    <a:pt x="51" y="171"/>
                  </a:lnTo>
                  <a:lnTo>
                    <a:pt x="53" y="165"/>
                  </a:lnTo>
                  <a:lnTo>
                    <a:pt x="55" y="159"/>
                  </a:lnTo>
                  <a:lnTo>
                    <a:pt x="57" y="154"/>
                  </a:lnTo>
                  <a:lnTo>
                    <a:pt x="57" y="148"/>
                  </a:lnTo>
                  <a:lnTo>
                    <a:pt x="59" y="142"/>
                  </a:lnTo>
                  <a:lnTo>
                    <a:pt x="61" y="139"/>
                  </a:lnTo>
                  <a:lnTo>
                    <a:pt x="63" y="133"/>
                  </a:lnTo>
                  <a:lnTo>
                    <a:pt x="63" y="127"/>
                  </a:lnTo>
                  <a:lnTo>
                    <a:pt x="66" y="125"/>
                  </a:lnTo>
                  <a:lnTo>
                    <a:pt x="64" y="123"/>
                  </a:lnTo>
                  <a:lnTo>
                    <a:pt x="64" y="121"/>
                  </a:lnTo>
                  <a:lnTo>
                    <a:pt x="63" y="116"/>
                  </a:lnTo>
                  <a:lnTo>
                    <a:pt x="63" y="112"/>
                  </a:lnTo>
                  <a:lnTo>
                    <a:pt x="59" y="106"/>
                  </a:lnTo>
                  <a:lnTo>
                    <a:pt x="57" y="99"/>
                  </a:lnTo>
                  <a:lnTo>
                    <a:pt x="57" y="91"/>
                  </a:lnTo>
                  <a:lnTo>
                    <a:pt x="55" y="83"/>
                  </a:lnTo>
                  <a:lnTo>
                    <a:pt x="53" y="80"/>
                  </a:lnTo>
                  <a:lnTo>
                    <a:pt x="53" y="76"/>
                  </a:lnTo>
                  <a:lnTo>
                    <a:pt x="51" y="70"/>
                  </a:lnTo>
                  <a:lnTo>
                    <a:pt x="51" y="66"/>
                  </a:lnTo>
                  <a:lnTo>
                    <a:pt x="49" y="61"/>
                  </a:lnTo>
                  <a:lnTo>
                    <a:pt x="49" y="57"/>
                  </a:lnTo>
                  <a:lnTo>
                    <a:pt x="47" y="53"/>
                  </a:lnTo>
                  <a:lnTo>
                    <a:pt x="47" y="49"/>
                  </a:lnTo>
                  <a:lnTo>
                    <a:pt x="47" y="43"/>
                  </a:lnTo>
                  <a:lnTo>
                    <a:pt x="47" y="38"/>
                  </a:lnTo>
                  <a:lnTo>
                    <a:pt x="45" y="34"/>
                  </a:lnTo>
                  <a:lnTo>
                    <a:pt x="45" y="32"/>
                  </a:lnTo>
                  <a:lnTo>
                    <a:pt x="45" y="23"/>
                  </a:lnTo>
                  <a:lnTo>
                    <a:pt x="47" y="17"/>
                  </a:lnTo>
                  <a:lnTo>
                    <a:pt x="196" y="0"/>
                  </a:lnTo>
                  <a:lnTo>
                    <a:pt x="353" y="47"/>
                  </a:lnTo>
                  <a:lnTo>
                    <a:pt x="353" y="47"/>
                  </a:lnTo>
                  <a:close/>
                </a:path>
              </a:pathLst>
            </a:custGeom>
            <a:solidFill>
              <a:srgbClr val="F5DB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5" name="Freeform 191"/>
            <p:cNvSpPr>
              <a:spLocks/>
            </p:cNvSpPr>
            <p:nvPr/>
          </p:nvSpPr>
          <p:spPr bwMode="auto">
            <a:xfrm>
              <a:off x="4164" y="2985"/>
              <a:ext cx="151" cy="183"/>
            </a:xfrm>
            <a:custGeom>
              <a:avLst/>
              <a:gdLst>
                <a:gd name="T0" fmla="*/ 0 w 302"/>
                <a:gd name="T1" fmla="*/ 354 h 367"/>
                <a:gd name="T2" fmla="*/ 2 w 302"/>
                <a:gd name="T3" fmla="*/ 348 h 367"/>
                <a:gd name="T4" fmla="*/ 10 w 302"/>
                <a:gd name="T5" fmla="*/ 338 h 367"/>
                <a:gd name="T6" fmla="*/ 17 w 302"/>
                <a:gd name="T7" fmla="*/ 327 h 367"/>
                <a:gd name="T8" fmla="*/ 23 w 302"/>
                <a:gd name="T9" fmla="*/ 318 h 367"/>
                <a:gd name="T10" fmla="*/ 29 w 302"/>
                <a:gd name="T11" fmla="*/ 308 h 367"/>
                <a:gd name="T12" fmla="*/ 36 w 302"/>
                <a:gd name="T13" fmla="*/ 297 h 367"/>
                <a:gd name="T14" fmla="*/ 44 w 302"/>
                <a:gd name="T15" fmla="*/ 285 h 367"/>
                <a:gd name="T16" fmla="*/ 51 w 302"/>
                <a:gd name="T17" fmla="*/ 274 h 367"/>
                <a:gd name="T18" fmla="*/ 61 w 302"/>
                <a:gd name="T19" fmla="*/ 260 h 367"/>
                <a:gd name="T20" fmla="*/ 70 w 302"/>
                <a:gd name="T21" fmla="*/ 249 h 367"/>
                <a:gd name="T22" fmla="*/ 80 w 302"/>
                <a:gd name="T23" fmla="*/ 234 h 367"/>
                <a:gd name="T24" fmla="*/ 89 w 302"/>
                <a:gd name="T25" fmla="*/ 221 h 367"/>
                <a:gd name="T26" fmla="*/ 101 w 302"/>
                <a:gd name="T27" fmla="*/ 205 h 367"/>
                <a:gd name="T28" fmla="*/ 110 w 302"/>
                <a:gd name="T29" fmla="*/ 192 h 367"/>
                <a:gd name="T30" fmla="*/ 122 w 302"/>
                <a:gd name="T31" fmla="*/ 177 h 367"/>
                <a:gd name="T32" fmla="*/ 133 w 302"/>
                <a:gd name="T33" fmla="*/ 162 h 367"/>
                <a:gd name="T34" fmla="*/ 145 w 302"/>
                <a:gd name="T35" fmla="*/ 146 h 367"/>
                <a:gd name="T36" fmla="*/ 156 w 302"/>
                <a:gd name="T37" fmla="*/ 133 h 367"/>
                <a:gd name="T38" fmla="*/ 166 w 302"/>
                <a:gd name="T39" fmla="*/ 118 h 367"/>
                <a:gd name="T40" fmla="*/ 177 w 302"/>
                <a:gd name="T41" fmla="*/ 103 h 367"/>
                <a:gd name="T42" fmla="*/ 188 w 302"/>
                <a:gd name="T43" fmla="*/ 89 h 367"/>
                <a:gd name="T44" fmla="*/ 200 w 302"/>
                <a:gd name="T45" fmla="*/ 76 h 367"/>
                <a:gd name="T46" fmla="*/ 211 w 302"/>
                <a:gd name="T47" fmla="*/ 61 h 367"/>
                <a:gd name="T48" fmla="*/ 223 w 302"/>
                <a:gd name="T49" fmla="*/ 49 h 367"/>
                <a:gd name="T50" fmla="*/ 234 w 302"/>
                <a:gd name="T51" fmla="*/ 38 h 367"/>
                <a:gd name="T52" fmla="*/ 245 w 302"/>
                <a:gd name="T53" fmla="*/ 25 h 367"/>
                <a:gd name="T54" fmla="*/ 257 w 302"/>
                <a:gd name="T55" fmla="*/ 15 h 367"/>
                <a:gd name="T56" fmla="*/ 268 w 302"/>
                <a:gd name="T57" fmla="*/ 6 h 367"/>
                <a:gd name="T58" fmla="*/ 302 w 302"/>
                <a:gd name="T59" fmla="*/ 34 h 367"/>
                <a:gd name="T60" fmla="*/ 301 w 302"/>
                <a:gd name="T61" fmla="*/ 36 h 367"/>
                <a:gd name="T62" fmla="*/ 297 w 302"/>
                <a:gd name="T63" fmla="*/ 46 h 367"/>
                <a:gd name="T64" fmla="*/ 289 w 302"/>
                <a:gd name="T65" fmla="*/ 57 h 367"/>
                <a:gd name="T66" fmla="*/ 285 w 302"/>
                <a:gd name="T67" fmla="*/ 65 h 367"/>
                <a:gd name="T68" fmla="*/ 282 w 302"/>
                <a:gd name="T69" fmla="*/ 74 h 367"/>
                <a:gd name="T70" fmla="*/ 276 w 302"/>
                <a:gd name="T71" fmla="*/ 84 h 367"/>
                <a:gd name="T72" fmla="*/ 270 w 302"/>
                <a:gd name="T73" fmla="*/ 93 h 367"/>
                <a:gd name="T74" fmla="*/ 264 w 302"/>
                <a:gd name="T75" fmla="*/ 105 h 367"/>
                <a:gd name="T76" fmla="*/ 257 w 302"/>
                <a:gd name="T77" fmla="*/ 116 h 367"/>
                <a:gd name="T78" fmla="*/ 249 w 302"/>
                <a:gd name="T79" fmla="*/ 129 h 367"/>
                <a:gd name="T80" fmla="*/ 242 w 302"/>
                <a:gd name="T81" fmla="*/ 143 h 367"/>
                <a:gd name="T82" fmla="*/ 234 w 302"/>
                <a:gd name="T83" fmla="*/ 156 h 367"/>
                <a:gd name="T84" fmla="*/ 226 w 302"/>
                <a:gd name="T85" fmla="*/ 169 h 367"/>
                <a:gd name="T86" fmla="*/ 217 w 302"/>
                <a:gd name="T87" fmla="*/ 183 h 367"/>
                <a:gd name="T88" fmla="*/ 207 w 302"/>
                <a:gd name="T89" fmla="*/ 196 h 367"/>
                <a:gd name="T90" fmla="*/ 196 w 302"/>
                <a:gd name="T91" fmla="*/ 211 h 367"/>
                <a:gd name="T92" fmla="*/ 186 w 302"/>
                <a:gd name="T93" fmla="*/ 224 h 367"/>
                <a:gd name="T94" fmla="*/ 175 w 302"/>
                <a:gd name="T95" fmla="*/ 238 h 367"/>
                <a:gd name="T96" fmla="*/ 164 w 302"/>
                <a:gd name="T97" fmla="*/ 253 h 367"/>
                <a:gd name="T98" fmla="*/ 150 w 302"/>
                <a:gd name="T99" fmla="*/ 266 h 367"/>
                <a:gd name="T100" fmla="*/ 139 w 302"/>
                <a:gd name="T101" fmla="*/ 279 h 367"/>
                <a:gd name="T102" fmla="*/ 126 w 302"/>
                <a:gd name="T103" fmla="*/ 293 h 367"/>
                <a:gd name="T104" fmla="*/ 112 w 302"/>
                <a:gd name="T105" fmla="*/ 304 h 367"/>
                <a:gd name="T106" fmla="*/ 99 w 302"/>
                <a:gd name="T107" fmla="*/ 316 h 367"/>
                <a:gd name="T108" fmla="*/ 86 w 302"/>
                <a:gd name="T109" fmla="*/ 327 h 367"/>
                <a:gd name="T110" fmla="*/ 70 w 302"/>
                <a:gd name="T111" fmla="*/ 338 h 367"/>
                <a:gd name="T112" fmla="*/ 55 w 302"/>
                <a:gd name="T113" fmla="*/ 348 h 367"/>
                <a:gd name="T114" fmla="*/ 42 w 302"/>
                <a:gd name="T115" fmla="*/ 357 h 367"/>
                <a:gd name="T116" fmla="*/ 27 w 302"/>
                <a:gd name="T117" fmla="*/ 367 h 367"/>
                <a:gd name="T118" fmla="*/ 0 w 302"/>
                <a:gd name="T119" fmla="*/ 35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2" h="367">
                  <a:moveTo>
                    <a:pt x="0" y="356"/>
                  </a:moveTo>
                  <a:lnTo>
                    <a:pt x="0" y="354"/>
                  </a:lnTo>
                  <a:lnTo>
                    <a:pt x="0" y="352"/>
                  </a:lnTo>
                  <a:lnTo>
                    <a:pt x="2" y="348"/>
                  </a:lnTo>
                  <a:lnTo>
                    <a:pt x="6" y="344"/>
                  </a:lnTo>
                  <a:lnTo>
                    <a:pt x="10" y="338"/>
                  </a:lnTo>
                  <a:lnTo>
                    <a:pt x="15" y="331"/>
                  </a:lnTo>
                  <a:lnTo>
                    <a:pt x="17" y="327"/>
                  </a:lnTo>
                  <a:lnTo>
                    <a:pt x="19" y="321"/>
                  </a:lnTo>
                  <a:lnTo>
                    <a:pt x="23" y="318"/>
                  </a:lnTo>
                  <a:lnTo>
                    <a:pt x="27" y="314"/>
                  </a:lnTo>
                  <a:lnTo>
                    <a:pt x="29" y="308"/>
                  </a:lnTo>
                  <a:lnTo>
                    <a:pt x="32" y="302"/>
                  </a:lnTo>
                  <a:lnTo>
                    <a:pt x="36" y="297"/>
                  </a:lnTo>
                  <a:lnTo>
                    <a:pt x="40" y="291"/>
                  </a:lnTo>
                  <a:lnTo>
                    <a:pt x="44" y="285"/>
                  </a:lnTo>
                  <a:lnTo>
                    <a:pt x="48" y="279"/>
                  </a:lnTo>
                  <a:lnTo>
                    <a:pt x="51" y="274"/>
                  </a:lnTo>
                  <a:lnTo>
                    <a:pt x="57" y="268"/>
                  </a:lnTo>
                  <a:lnTo>
                    <a:pt x="61" y="260"/>
                  </a:lnTo>
                  <a:lnTo>
                    <a:pt x="67" y="255"/>
                  </a:lnTo>
                  <a:lnTo>
                    <a:pt x="70" y="249"/>
                  </a:lnTo>
                  <a:lnTo>
                    <a:pt x="76" y="241"/>
                  </a:lnTo>
                  <a:lnTo>
                    <a:pt x="80" y="234"/>
                  </a:lnTo>
                  <a:lnTo>
                    <a:pt x="86" y="228"/>
                  </a:lnTo>
                  <a:lnTo>
                    <a:pt x="89" y="221"/>
                  </a:lnTo>
                  <a:lnTo>
                    <a:pt x="95" y="215"/>
                  </a:lnTo>
                  <a:lnTo>
                    <a:pt x="101" y="205"/>
                  </a:lnTo>
                  <a:lnTo>
                    <a:pt x="107" y="200"/>
                  </a:lnTo>
                  <a:lnTo>
                    <a:pt x="110" y="192"/>
                  </a:lnTo>
                  <a:lnTo>
                    <a:pt x="116" y="184"/>
                  </a:lnTo>
                  <a:lnTo>
                    <a:pt x="122" y="177"/>
                  </a:lnTo>
                  <a:lnTo>
                    <a:pt x="128" y="169"/>
                  </a:lnTo>
                  <a:lnTo>
                    <a:pt x="133" y="162"/>
                  </a:lnTo>
                  <a:lnTo>
                    <a:pt x="139" y="156"/>
                  </a:lnTo>
                  <a:lnTo>
                    <a:pt x="145" y="146"/>
                  </a:lnTo>
                  <a:lnTo>
                    <a:pt x="148" y="139"/>
                  </a:lnTo>
                  <a:lnTo>
                    <a:pt x="156" y="133"/>
                  </a:lnTo>
                  <a:lnTo>
                    <a:pt x="160" y="125"/>
                  </a:lnTo>
                  <a:lnTo>
                    <a:pt x="166" y="118"/>
                  </a:lnTo>
                  <a:lnTo>
                    <a:pt x="171" y="110"/>
                  </a:lnTo>
                  <a:lnTo>
                    <a:pt x="177" y="103"/>
                  </a:lnTo>
                  <a:lnTo>
                    <a:pt x="185" y="97"/>
                  </a:lnTo>
                  <a:lnTo>
                    <a:pt x="188" y="89"/>
                  </a:lnTo>
                  <a:lnTo>
                    <a:pt x="196" y="82"/>
                  </a:lnTo>
                  <a:lnTo>
                    <a:pt x="200" y="76"/>
                  </a:lnTo>
                  <a:lnTo>
                    <a:pt x="207" y="68"/>
                  </a:lnTo>
                  <a:lnTo>
                    <a:pt x="211" y="61"/>
                  </a:lnTo>
                  <a:lnTo>
                    <a:pt x="219" y="55"/>
                  </a:lnTo>
                  <a:lnTo>
                    <a:pt x="223" y="49"/>
                  </a:lnTo>
                  <a:lnTo>
                    <a:pt x="230" y="44"/>
                  </a:lnTo>
                  <a:lnTo>
                    <a:pt x="234" y="38"/>
                  </a:lnTo>
                  <a:lnTo>
                    <a:pt x="240" y="32"/>
                  </a:lnTo>
                  <a:lnTo>
                    <a:pt x="245" y="25"/>
                  </a:lnTo>
                  <a:lnTo>
                    <a:pt x="251" y="21"/>
                  </a:lnTo>
                  <a:lnTo>
                    <a:pt x="257" y="15"/>
                  </a:lnTo>
                  <a:lnTo>
                    <a:pt x="262" y="10"/>
                  </a:lnTo>
                  <a:lnTo>
                    <a:pt x="268" y="6"/>
                  </a:lnTo>
                  <a:lnTo>
                    <a:pt x="274" y="0"/>
                  </a:lnTo>
                  <a:lnTo>
                    <a:pt x="302" y="34"/>
                  </a:lnTo>
                  <a:lnTo>
                    <a:pt x="301" y="34"/>
                  </a:lnTo>
                  <a:lnTo>
                    <a:pt x="301" y="36"/>
                  </a:lnTo>
                  <a:lnTo>
                    <a:pt x="297" y="40"/>
                  </a:lnTo>
                  <a:lnTo>
                    <a:pt x="297" y="46"/>
                  </a:lnTo>
                  <a:lnTo>
                    <a:pt x="293" y="49"/>
                  </a:lnTo>
                  <a:lnTo>
                    <a:pt x="289" y="57"/>
                  </a:lnTo>
                  <a:lnTo>
                    <a:pt x="287" y="61"/>
                  </a:lnTo>
                  <a:lnTo>
                    <a:pt x="285" y="65"/>
                  </a:lnTo>
                  <a:lnTo>
                    <a:pt x="283" y="68"/>
                  </a:lnTo>
                  <a:lnTo>
                    <a:pt x="282" y="74"/>
                  </a:lnTo>
                  <a:lnTo>
                    <a:pt x="278" y="78"/>
                  </a:lnTo>
                  <a:lnTo>
                    <a:pt x="276" y="84"/>
                  </a:lnTo>
                  <a:lnTo>
                    <a:pt x="272" y="87"/>
                  </a:lnTo>
                  <a:lnTo>
                    <a:pt x="270" y="93"/>
                  </a:lnTo>
                  <a:lnTo>
                    <a:pt x="266" y="99"/>
                  </a:lnTo>
                  <a:lnTo>
                    <a:pt x="264" y="105"/>
                  </a:lnTo>
                  <a:lnTo>
                    <a:pt x="261" y="110"/>
                  </a:lnTo>
                  <a:lnTo>
                    <a:pt x="257" y="116"/>
                  </a:lnTo>
                  <a:lnTo>
                    <a:pt x="253" y="122"/>
                  </a:lnTo>
                  <a:lnTo>
                    <a:pt x="249" y="129"/>
                  </a:lnTo>
                  <a:lnTo>
                    <a:pt x="245" y="135"/>
                  </a:lnTo>
                  <a:lnTo>
                    <a:pt x="242" y="143"/>
                  </a:lnTo>
                  <a:lnTo>
                    <a:pt x="238" y="148"/>
                  </a:lnTo>
                  <a:lnTo>
                    <a:pt x="234" y="156"/>
                  </a:lnTo>
                  <a:lnTo>
                    <a:pt x="230" y="162"/>
                  </a:lnTo>
                  <a:lnTo>
                    <a:pt x="226" y="169"/>
                  </a:lnTo>
                  <a:lnTo>
                    <a:pt x="221" y="177"/>
                  </a:lnTo>
                  <a:lnTo>
                    <a:pt x="217" y="183"/>
                  </a:lnTo>
                  <a:lnTo>
                    <a:pt x="211" y="190"/>
                  </a:lnTo>
                  <a:lnTo>
                    <a:pt x="207" y="196"/>
                  </a:lnTo>
                  <a:lnTo>
                    <a:pt x="202" y="203"/>
                  </a:lnTo>
                  <a:lnTo>
                    <a:pt x="196" y="211"/>
                  </a:lnTo>
                  <a:lnTo>
                    <a:pt x="190" y="217"/>
                  </a:lnTo>
                  <a:lnTo>
                    <a:pt x="186" y="224"/>
                  </a:lnTo>
                  <a:lnTo>
                    <a:pt x="179" y="232"/>
                  </a:lnTo>
                  <a:lnTo>
                    <a:pt x="175" y="238"/>
                  </a:lnTo>
                  <a:lnTo>
                    <a:pt x="167" y="245"/>
                  </a:lnTo>
                  <a:lnTo>
                    <a:pt x="164" y="253"/>
                  </a:lnTo>
                  <a:lnTo>
                    <a:pt x="156" y="259"/>
                  </a:lnTo>
                  <a:lnTo>
                    <a:pt x="150" y="266"/>
                  </a:lnTo>
                  <a:lnTo>
                    <a:pt x="145" y="272"/>
                  </a:lnTo>
                  <a:lnTo>
                    <a:pt x="139" y="279"/>
                  </a:lnTo>
                  <a:lnTo>
                    <a:pt x="131" y="285"/>
                  </a:lnTo>
                  <a:lnTo>
                    <a:pt x="126" y="293"/>
                  </a:lnTo>
                  <a:lnTo>
                    <a:pt x="118" y="299"/>
                  </a:lnTo>
                  <a:lnTo>
                    <a:pt x="112" y="304"/>
                  </a:lnTo>
                  <a:lnTo>
                    <a:pt x="105" y="310"/>
                  </a:lnTo>
                  <a:lnTo>
                    <a:pt x="99" y="316"/>
                  </a:lnTo>
                  <a:lnTo>
                    <a:pt x="91" y="321"/>
                  </a:lnTo>
                  <a:lnTo>
                    <a:pt x="86" y="327"/>
                  </a:lnTo>
                  <a:lnTo>
                    <a:pt x="78" y="333"/>
                  </a:lnTo>
                  <a:lnTo>
                    <a:pt x="70" y="338"/>
                  </a:lnTo>
                  <a:lnTo>
                    <a:pt x="63" y="342"/>
                  </a:lnTo>
                  <a:lnTo>
                    <a:pt x="55" y="348"/>
                  </a:lnTo>
                  <a:lnTo>
                    <a:pt x="50" y="352"/>
                  </a:lnTo>
                  <a:lnTo>
                    <a:pt x="42" y="357"/>
                  </a:lnTo>
                  <a:lnTo>
                    <a:pt x="34" y="361"/>
                  </a:lnTo>
                  <a:lnTo>
                    <a:pt x="27" y="367"/>
                  </a:lnTo>
                  <a:lnTo>
                    <a:pt x="0" y="356"/>
                  </a:lnTo>
                  <a:lnTo>
                    <a:pt x="0" y="356"/>
                  </a:lnTo>
                  <a:close/>
                </a:path>
              </a:pathLst>
            </a:custGeom>
            <a:solidFill>
              <a:srgbClr val="C4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6" name="Freeform 192"/>
            <p:cNvSpPr>
              <a:spLocks/>
            </p:cNvSpPr>
            <p:nvPr/>
          </p:nvSpPr>
          <p:spPr bwMode="auto">
            <a:xfrm>
              <a:off x="3944" y="3525"/>
              <a:ext cx="134" cy="81"/>
            </a:xfrm>
            <a:custGeom>
              <a:avLst/>
              <a:gdLst>
                <a:gd name="T0" fmla="*/ 202 w 266"/>
                <a:gd name="T1" fmla="*/ 61 h 161"/>
                <a:gd name="T2" fmla="*/ 194 w 266"/>
                <a:gd name="T3" fmla="*/ 66 h 161"/>
                <a:gd name="T4" fmla="*/ 184 w 266"/>
                <a:gd name="T5" fmla="*/ 76 h 161"/>
                <a:gd name="T6" fmla="*/ 177 w 266"/>
                <a:gd name="T7" fmla="*/ 82 h 161"/>
                <a:gd name="T8" fmla="*/ 165 w 266"/>
                <a:gd name="T9" fmla="*/ 87 h 161"/>
                <a:gd name="T10" fmla="*/ 156 w 266"/>
                <a:gd name="T11" fmla="*/ 91 h 161"/>
                <a:gd name="T12" fmla="*/ 144 w 266"/>
                <a:gd name="T13" fmla="*/ 95 h 161"/>
                <a:gd name="T14" fmla="*/ 131 w 266"/>
                <a:gd name="T15" fmla="*/ 95 h 161"/>
                <a:gd name="T16" fmla="*/ 118 w 266"/>
                <a:gd name="T17" fmla="*/ 91 h 161"/>
                <a:gd name="T18" fmla="*/ 103 w 266"/>
                <a:gd name="T19" fmla="*/ 87 h 161"/>
                <a:gd name="T20" fmla="*/ 89 w 266"/>
                <a:gd name="T21" fmla="*/ 78 h 161"/>
                <a:gd name="T22" fmla="*/ 72 w 266"/>
                <a:gd name="T23" fmla="*/ 63 h 161"/>
                <a:gd name="T24" fmla="*/ 61 w 266"/>
                <a:gd name="T25" fmla="*/ 49 h 161"/>
                <a:gd name="T26" fmla="*/ 51 w 266"/>
                <a:gd name="T27" fmla="*/ 38 h 161"/>
                <a:gd name="T28" fmla="*/ 46 w 266"/>
                <a:gd name="T29" fmla="*/ 26 h 161"/>
                <a:gd name="T30" fmla="*/ 36 w 266"/>
                <a:gd name="T31" fmla="*/ 11 h 161"/>
                <a:gd name="T32" fmla="*/ 0 w 266"/>
                <a:gd name="T33" fmla="*/ 0 h 161"/>
                <a:gd name="T34" fmla="*/ 0 w 266"/>
                <a:gd name="T35" fmla="*/ 7 h 161"/>
                <a:gd name="T36" fmla="*/ 0 w 266"/>
                <a:gd name="T37" fmla="*/ 15 h 161"/>
                <a:gd name="T38" fmla="*/ 4 w 266"/>
                <a:gd name="T39" fmla="*/ 26 h 161"/>
                <a:gd name="T40" fmla="*/ 6 w 266"/>
                <a:gd name="T41" fmla="*/ 38 h 161"/>
                <a:gd name="T42" fmla="*/ 11 w 266"/>
                <a:gd name="T43" fmla="*/ 51 h 161"/>
                <a:gd name="T44" fmla="*/ 17 w 266"/>
                <a:gd name="T45" fmla="*/ 66 h 161"/>
                <a:gd name="T46" fmla="*/ 25 w 266"/>
                <a:gd name="T47" fmla="*/ 82 h 161"/>
                <a:gd name="T48" fmla="*/ 32 w 266"/>
                <a:gd name="T49" fmla="*/ 97 h 161"/>
                <a:gd name="T50" fmla="*/ 42 w 266"/>
                <a:gd name="T51" fmla="*/ 112 h 161"/>
                <a:gd name="T52" fmla="*/ 53 w 266"/>
                <a:gd name="T53" fmla="*/ 125 h 161"/>
                <a:gd name="T54" fmla="*/ 67 w 266"/>
                <a:gd name="T55" fmla="*/ 137 h 161"/>
                <a:gd name="T56" fmla="*/ 82 w 266"/>
                <a:gd name="T57" fmla="*/ 146 h 161"/>
                <a:gd name="T58" fmla="*/ 89 w 266"/>
                <a:gd name="T59" fmla="*/ 150 h 161"/>
                <a:gd name="T60" fmla="*/ 99 w 266"/>
                <a:gd name="T61" fmla="*/ 154 h 161"/>
                <a:gd name="T62" fmla="*/ 106 w 266"/>
                <a:gd name="T63" fmla="*/ 156 h 161"/>
                <a:gd name="T64" fmla="*/ 118 w 266"/>
                <a:gd name="T65" fmla="*/ 158 h 161"/>
                <a:gd name="T66" fmla="*/ 127 w 266"/>
                <a:gd name="T67" fmla="*/ 160 h 161"/>
                <a:gd name="T68" fmla="*/ 139 w 266"/>
                <a:gd name="T69" fmla="*/ 161 h 161"/>
                <a:gd name="T70" fmla="*/ 150 w 266"/>
                <a:gd name="T71" fmla="*/ 160 h 161"/>
                <a:gd name="T72" fmla="*/ 160 w 266"/>
                <a:gd name="T73" fmla="*/ 158 h 161"/>
                <a:gd name="T74" fmla="*/ 169 w 266"/>
                <a:gd name="T75" fmla="*/ 156 h 161"/>
                <a:gd name="T76" fmla="*/ 179 w 266"/>
                <a:gd name="T77" fmla="*/ 154 h 161"/>
                <a:gd name="T78" fmla="*/ 196 w 266"/>
                <a:gd name="T79" fmla="*/ 150 h 161"/>
                <a:gd name="T80" fmla="*/ 209 w 266"/>
                <a:gd name="T81" fmla="*/ 144 h 161"/>
                <a:gd name="T82" fmla="*/ 222 w 266"/>
                <a:gd name="T83" fmla="*/ 137 h 161"/>
                <a:gd name="T84" fmla="*/ 232 w 266"/>
                <a:gd name="T85" fmla="*/ 129 h 161"/>
                <a:gd name="T86" fmla="*/ 249 w 266"/>
                <a:gd name="T87" fmla="*/ 112 h 161"/>
                <a:gd name="T88" fmla="*/ 259 w 266"/>
                <a:gd name="T89" fmla="*/ 95 h 161"/>
                <a:gd name="T90" fmla="*/ 264 w 266"/>
                <a:gd name="T91" fmla="*/ 82 h 161"/>
                <a:gd name="T92" fmla="*/ 266 w 266"/>
                <a:gd name="T93" fmla="*/ 72 h 161"/>
                <a:gd name="T94" fmla="*/ 266 w 266"/>
                <a:gd name="T95" fmla="*/ 68 h 161"/>
                <a:gd name="T96" fmla="*/ 203 w 266"/>
                <a:gd name="T97" fmla="*/ 5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6" h="161">
                  <a:moveTo>
                    <a:pt x="203" y="59"/>
                  </a:moveTo>
                  <a:lnTo>
                    <a:pt x="202" y="61"/>
                  </a:lnTo>
                  <a:lnTo>
                    <a:pt x="200" y="63"/>
                  </a:lnTo>
                  <a:lnTo>
                    <a:pt x="194" y="66"/>
                  </a:lnTo>
                  <a:lnTo>
                    <a:pt x="188" y="74"/>
                  </a:lnTo>
                  <a:lnTo>
                    <a:pt x="184" y="76"/>
                  </a:lnTo>
                  <a:lnTo>
                    <a:pt x="181" y="78"/>
                  </a:lnTo>
                  <a:lnTo>
                    <a:pt x="177" y="82"/>
                  </a:lnTo>
                  <a:lnTo>
                    <a:pt x="171" y="85"/>
                  </a:lnTo>
                  <a:lnTo>
                    <a:pt x="165" y="87"/>
                  </a:lnTo>
                  <a:lnTo>
                    <a:pt x="162" y="89"/>
                  </a:lnTo>
                  <a:lnTo>
                    <a:pt x="156" y="91"/>
                  </a:lnTo>
                  <a:lnTo>
                    <a:pt x="150" y="95"/>
                  </a:lnTo>
                  <a:lnTo>
                    <a:pt x="144" y="95"/>
                  </a:lnTo>
                  <a:lnTo>
                    <a:pt x="139" y="95"/>
                  </a:lnTo>
                  <a:lnTo>
                    <a:pt x="131" y="95"/>
                  </a:lnTo>
                  <a:lnTo>
                    <a:pt x="125" y="95"/>
                  </a:lnTo>
                  <a:lnTo>
                    <a:pt x="118" y="91"/>
                  </a:lnTo>
                  <a:lnTo>
                    <a:pt x="110" y="89"/>
                  </a:lnTo>
                  <a:lnTo>
                    <a:pt x="103" y="87"/>
                  </a:lnTo>
                  <a:lnTo>
                    <a:pt x="97" y="84"/>
                  </a:lnTo>
                  <a:lnTo>
                    <a:pt x="89" y="78"/>
                  </a:lnTo>
                  <a:lnTo>
                    <a:pt x="80" y="72"/>
                  </a:lnTo>
                  <a:lnTo>
                    <a:pt x="72" y="63"/>
                  </a:lnTo>
                  <a:lnTo>
                    <a:pt x="65" y="55"/>
                  </a:lnTo>
                  <a:lnTo>
                    <a:pt x="61" y="49"/>
                  </a:lnTo>
                  <a:lnTo>
                    <a:pt x="57" y="44"/>
                  </a:lnTo>
                  <a:lnTo>
                    <a:pt x="51" y="38"/>
                  </a:lnTo>
                  <a:lnTo>
                    <a:pt x="49" y="32"/>
                  </a:lnTo>
                  <a:lnTo>
                    <a:pt x="46" y="26"/>
                  </a:lnTo>
                  <a:lnTo>
                    <a:pt x="40" y="19"/>
                  </a:lnTo>
                  <a:lnTo>
                    <a:pt x="36" y="11"/>
                  </a:lnTo>
                  <a:lnTo>
                    <a:pt x="34" y="6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7"/>
                  </a:lnTo>
                  <a:lnTo>
                    <a:pt x="0" y="9"/>
                  </a:lnTo>
                  <a:lnTo>
                    <a:pt x="0" y="15"/>
                  </a:lnTo>
                  <a:lnTo>
                    <a:pt x="2" y="19"/>
                  </a:lnTo>
                  <a:lnTo>
                    <a:pt x="4" y="26"/>
                  </a:lnTo>
                  <a:lnTo>
                    <a:pt x="6" y="30"/>
                  </a:lnTo>
                  <a:lnTo>
                    <a:pt x="6" y="38"/>
                  </a:lnTo>
                  <a:lnTo>
                    <a:pt x="9" y="44"/>
                  </a:lnTo>
                  <a:lnTo>
                    <a:pt x="11" y="51"/>
                  </a:lnTo>
                  <a:lnTo>
                    <a:pt x="13" y="59"/>
                  </a:lnTo>
                  <a:lnTo>
                    <a:pt x="17" y="66"/>
                  </a:lnTo>
                  <a:lnTo>
                    <a:pt x="19" y="74"/>
                  </a:lnTo>
                  <a:lnTo>
                    <a:pt x="25" y="82"/>
                  </a:lnTo>
                  <a:lnTo>
                    <a:pt x="29" y="89"/>
                  </a:lnTo>
                  <a:lnTo>
                    <a:pt x="32" y="97"/>
                  </a:lnTo>
                  <a:lnTo>
                    <a:pt x="36" y="104"/>
                  </a:lnTo>
                  <a:lnTo>
                    <a:pt x="42" y="112"/>
                  </a:lnTo>
                  <a:lnTo>
                    <a:pt x="46" y="118"/>
                  </a:lnTo>
                  <a:lnTo>
                    <a:pt x="53" y="125"/>
                  </a:lnTo>
                  <a:lnTo>
                    <a:pt x="59" y="131"/>
                  </a:lnTo>
                  <a:lnTo>
                    <a:pt x="67" y="137"/>
                  </a:lnTo>
                  <a:lnTo>
                    <a:pt x="72" y="142"/>
                  </a:lnTo>
                  <a:lnTo>
                    <a:pt x="82" y="146"/>
                  </a:lnTo>
                  <a:lnTo>
                    <a:pt x="84" y="148"/>
                  </a:lnTo>
                  <a:lnTo>
                    <a:pt x="89" y="150"/>
                  </a:lnTo>
                  <a:lnTo>
                    <a:pt x="93" y="152"/>
                  </a:lnTo>
                  <a:lnTo>
                    <a:pt x="99" y="154"/>
                  </a:lnTo>
                  <a:lnTo>
                    <a:pt x="103" y="156"/>
                  </a:lnTo>
                  <a:lnTo>
                    <a:pt x="106" y="156"/>
                  </a:lnTo>
                  <a:lnTo>
                    <a:pt x="112" y="156"/>
                  </a:lnTo>
                  <a:lnTo>
                    <a:pt x="118" y="158"/>
                  </a:lnTo>
                  <a:lnTo>
                    <a:pt x="122" y="160"/>
                  </a:lnTo>
                  <a:lnTo>
                    <a:pt x="127" y="160"/>
                  </a:lnTo>
                  <a:lnTo>
                    <a:pt x="133" y="160"/>
                  </a:lnTo>
                  <a:lnTo>
                    <a:pt x="139" y="161"/>
                  </a:lnTo>
                  <a:lnTo>
                    <a:pt x="144" y="160"/>
                  </a:lnTo>
                  <a:lnTo>
                    <a:pt x="150" y="160"/>
                  </a:lnTo>
                  <a:lnTo>
                    <a:pt x="154" y="158"/>
                  </a:lnTo>
                  <a:lnTo>
                    <a:pt x="160" y="158"/>
                  </a:lnTo>
                  <a:lnTo>
                    <a:pt x="165" y="156"/>
                  </a:lnTo>
                  <a:lnTo>
                    <a:pt x="169" y="156"/>
                  </a:lnTo>
                  <a:lnTo>
                    <a:pt x="175" y="156"/>
                  </a:lnTo>
                  <a:lnTo>
                    <a:pt x="179" y="154"/>
                  </a:lnTo>
                  <a:lnTo>
                    <a:pt x="188" y="152"/>
                  </a:lnTo>
                  <a:lnTo>
                    <a:pt x="196" y="150"/>
                  </a:lnTo>
                  <a:lnTo>
                    <a:pt x="203" y="146"/>
                  </a:lnTo>
                  <a:lnTo>
                    <a:pt x="209" y="144"/>
                  </a:lnTo>
                  <a:lnTo>
                    <a:pt x="215" y="139"/>
                  </a:lnTo>
                  <a:lnTo>
                    <a:pt x="222" y="137"/>
                  </a:lnTo>
                  <a:lnTo>
                    <a:pt x="226" y="133"/>
                  </a:lnTo>
                  <a:lnTo>
                    <a:pt x="232" y="129"/>
                  </a:lnTo>
                  <a:lnTo>
                    <a:pt x="241" y="122"/>
                  </a:lnTo>
                  <a:lnTo>
                    <a:pt x="249" y="112"/>
                  </a:lnTo>
                  <a:lnTo>
                    <a:pt x="253" y="104"/>
                  </a:lnTo>
                  <a:lnTo>
                    <a:pt x="259" y="95"/>
                  </a:lnTo>
                  <a:lnTo>
                    <a:pt x="260" y="89"/>
                  </a:lnTo>
                  <a:lnTo>
                    <a:pt x="264" y="82"/>
                  </a:lnTo>
                  <a:lnTo>
                    <a:pt x="264" y="76"/>
                  </a:lnTo>
                  <a:lnTo>
                    <a:pt x="266" y="72"/>
                  </a:lnTo>
                  <a:lnTo>
                    <a:pt x="266" y="68"/>
                  </a:lnTo>
                  <a:lnTo>
                    <a:pt x="266" y="68"/>
                  </a:lnTo>
                  <a:lnTo>
                    <a:pt x="203" y="59"/>
                  </a:lnTo>
                  <a:lnTo>
                    <a:pt x="203" y="59"/>
                  </a:lnTo>
                  <a:close/>
                </a:path>
              </a:pathLst>
            </a:custGeom>
            <a:solidFill>
              <a:srgbClr val="4D4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7" name="Freeform 193"/>
            <p:cNvSpPr>
              <a:spLocks/>
            </p:cNvSpPr>
            <p:nvPr/>
          </p:nvSpPr>
          <p:spPr bwMode="auto">
            <a:xfrm>
              <a:off x="4316" y="3442"/>
              <a:ext cx="106" cy="111"/>
            </a:xfrm>
            <a:custGeom>
              <a:avLst/>
              <a:gdLst>
                <a:gd name="T0" fmla="*/ 0 w 211"/>
                <a:gd name="T1" fmla="*/ 191 h 223"/>
                <a:gd name="T2" fmla="*/ 8 w 211"/>
                <a:gd name="T3" fmla="*/ 192 h 223"/>
                <a:gd name="T4" fmla="*/ 17 w 211"/>
                <a:gd name="T5" fmla="*/ 194 h 223"/>
                <a:gd name="T6" fmla="*/ 27 w 211"/>
                <a:gd name="T7" fmla="*/ 196 h 223"/>
                <a:gd name="T8" fmla="*/ 38 w 211"/>
                <a:gd name="T9" fmla="*/ 196 h 223"/>
                <a:gd name="T10" fmla="*/ 54 w 211"/>
                <a:gd name="T11" fmla="*/ 196 h 223"/>
                <a:gd name="T12" fmla="*/ 69 w 211"/>
                <a:gd name="T13" fmla="*/ 196 h 223"/>
                <a:gd name="T14" fmla="*/ 82 w 211"/>
                <a:gd name="T15" fmla="*/ 192 h 223"/>
                <a:gd name="T16" fmla="*/ 97 w 211"/>
                <a:gd name="T17" fmla="*/ 187 h 223"/>
                <a:gd name="T18" fmla="*/ 111 w 211"/>
                <a:gd name="T19" fmla="*/ 181 h 223"/>
                <a:gd name="T20" fmla="*/ 124 w 211"/>
                <a:gd name="T21" fmla="*/ 172 h 223"/>
                <a:gd name="T22" fmla="*/ 135 w 211"/>
                <a:gd name="T23" fmla="*/ 156 h 223"/>
                <a:gd name="T24" fmla="*/ 143 w 211"/>
                <a:gd name="T25" fmla="*/ 145 h 223"/>
                <a:gd name="T26" fmla="*/ 149 w 211"/>
                <a:gd name="T27" fmla="*/ 135 h 223"/>
                <a:gd name="T28" fmla="*/ 151 w 211"/>
                <a:gd name="T29" fmla="*/ 126 h 223"/>
                <a:gd name="T30" fmla="*/ 154 w 211"/>
                <a:gd name="T31" fmla="*/ 116 h 223"/>
                <a:gd name="T32" fmla="*/ 158 w 211"/>
                <a:gd name="T33" fmla="*/ 103 h 223"/>
                <a:gd name="T34" fmla="*/ 158 w 211"/>
                <a:gd name="T35" fmla="*/ 90 h 223"/>
                <a:gd name="T36" fmla="*/ 198 w 211"/>
                <a:gd name="T37" fmla="*/ 0 h 223"/>
                <a:gd name="T38" fmla="*/ 200 w 211"/>
                <a:gd name="T39" fmla="*/ 6 h 223"/>
                <a:gd name="T40" fmla="*/ 204 w 211"/>
                <a:gd name="T41" fmla="*/ 19 h 223"/>
                <a:gd name="T42" fmla="*/ 206 w 211"/>
                <a:gd name="T43" fmla="*/ 27 h 223"/>
                <a:gd name="T44" fmla="*/ 208 w 211"/>
                <a:gd name="T45" fmla="*/ 39 h 223"/>
                <a:gd name="T46" fmla="*/ 209 w 211"/>
                <a:gd name="T47" fmla="*/ 50 h 223"/>
                <a:gd name="T48" fmla="*/ 211 w 211"/>
                <a:gd name="T49" fmla="*/ 65 h 223"/>
                <a:gd name="T50" fmla="*/ 209 w 211"/>
                <a:gd name="T51" fmla="*/ 78 h 223"/>
                <a:gd name="T52" fmla="*/ 209 w 211"/>
                <a:gd name="T53" fmla="*/ 94 h 223"/>
                <a:gd name="T54" fmla="*/ 206 w 211"/>
                <a:gd name="T55" fmla="*/ 109 h 223"/>
                <a:gd name="T56" fmla="*/ 204 w 211"/>
                <a:gd name="T57" fmla="*/ 124 h 223"/>
                <a:gd name="T58" fmla="*/ 196 w 211"/>
                <a:gd name="T59" fmla="*/ 139 h 223"/>
                <a:gd name="T60" fmla="*/ 189 w 211"/>
                <a:gd name="T61" fmla="*/ 153 h 223"/>
                <a:gd name="T62" fmla="*/ 177 w 211"/>
                <a:gd name="T63" fmla="*/ 166 h 223"/>
                <a:gd name="T64" fmla="*/ 166 w 211"/>
                <a:gd name="T65" fmla="*/ 181 h 223"/>
                <a:gd name="T66" fmla="*/ 151 w 211"/>
                <a:gd name="T67" fmla="*/ 192 h 223"/>
                <a:gd name="T68" fmla="*/ 137 w 211"/>
                <a:gd name="T69" fmla="*/ 200 h 223"/>
                <a:gd name="T70" fmla="*/ 124 w 211"/>
                <a:gd name="T71" fmla="*/ 208 h 223"/>
                <a:gd name="T72" fmla="*/ 111 w 211"/>
                <a:gd name="T73" fmla="*/ 215 h 223"/>
                <a:gd name="T74" fmla="*/ 99 w 211"/>
                <a:gd name="T75" fmla="*/ 217 h 223"/>
                <a:gd name="T76" fmla="*/ 88 w 211"/>
                <a:gd name="T77" fmla="*/ 221 h 223"/>
                <a:gd name="T78" fmla="*/ 78 w 211"/>
                <a:gd name="T79" fmla="*/ 223 h 223"/>
                <a:gd name="T80" fmla="*/ 71 w 211"/>
                <a:gd name="T81" fmla="*/ 223 h 223"/>
                <a:gd name="T82" fmla="*/ 61 w 211"/>
                <a:gd name="T83" fmla="*/ 223 h 223"/>
                <a:gd name="T84" fmla="*/ 54 w 211"/>
                <a:gd name="T85" fmla="*/ 223 h 223"/>
                <a:gd name="T86" fmla="*/ 42 w 211"/>
                <a:gd name="T87" fmla="*/ 219 h 223"/>
                <a:gd name="T88" fmla="*/ 35 w 211"/>
                <a:gd name="T89" fmla="*/ 217 h 223"/>
                <a:gd name="T90" fmla="*/ 0 w 211"/>
                <a:gd name="T91" fmla="*/ 19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1" h="223">
                  <a:moveTo>
                    <a:pt x="0" y="191"/>
                  </a:moveTo>
                  <a:lnTo>
                    <a:pt x="0" y="191"/>
                  </a:lnTo>
                  <a:lnTo>
                    <a:pt x="4" y="192"/>
                  </a:lnTo>
                  <a:lnTo>
                    <a:pt x="8" y="192"/>
                  </a:lnTo>
                  <a:lnTo>
                    <a:pt x="12" y="194"/>
                  </a:lnTo>
                  <a:lnTo>
                    <a:pt x="17" y="194"/>
                  </a:lnTo>
                  <a:lnTo>
                    <a:pt x="23" y="196"/>
                  </a:lnTo>
                  <a:lnTo>
                    <a:pt x="27" y="196"/>
                  </a:lnTo>
                  <a:lnTo>
                    <a:pt x="33" y="196"/>
                  </a:lnTo>
                  <a:lnTo>
                    <a:pt x="38" y="196"/>
                  </a:lnTo>
                  <a:lnTo>
                    <a:pt x="46" y="198"/>
                  </a:lnTo>
                  <a:lnTo>
                    <a:pt x="54" y="196"/>
                  </a:lnTo>
                  <a:lnTo>
                    <a:pt x="61" y="196"/>
                  </a:lnTo>
                  <a:lnTo>
                    <a:pt x="69" y="196"/>
                  </a:lnTo>
                  <a:lnTo>
                    <a:pt x="76" y="194"/>
                  </a:lnTo>
                  <a:lnTo>
                    <a:pt x="82" y="192"/>
                  </a:lnTo>
                  <a:lnTo>
                    <a:pt x="90" y="191"/>
                  </a:lnTo>
                  <a:lnTo>
                    <a:pt x="97" y="187"/>
                  </a:lnTo>
                  <a:lnTo>
                    <a:pt x="103" y="185"/>
                  </a:lnTo>
                  <a:lnTo>
                    <a:pt x="111" y="181"/>
                  </a:lnTo>
                  <a:lnTo>
                    <a:pt x="116" y="177"/>
                  </a:lnTo>
                  <a:lnTo>
                    <a:pt x="124" y="172"/>
                  </a:lnTo>
                  <a:lnTo>
                    <a:pt x="130" y="166"/>
                  </a:lnTo>
                  <a:lnTo>
                    <a:pt x="135" y="156"/>
                  </a:lnTo>
                  <a:lnTo>
                    <a:pt x="141" y="149"/>
                  </a:lnTo>
                  <a:lnTo>
                    <a:pt x="143" y="145"/>
                  </a:lnTo>
                  <a:lnTo>
                    <a:pt x="145" y="141"/>
                  </a:lnTo>
                  <a:lnTo>
                    <a:pt x="149" y="135"/>
                  </a:lnTo>
                  <a:lnTo>
                    <a:pt x="151" y="132"/>
                  </a:lnTo>
                  <a:lnTo>
                    <a:pt x="151" y="126"/>
                  </a:lnTo>
                  <a:lnTo>
                    <a:pt x="152" y="122"/>
                  </a:lnTo>
                  <a:lnTo>
                    <a:pt x="154" y="116"/>
                  </a:lnTo>
                  <a:lnTo>
                    <a:pt x="156" y="111"/>
                  </a:lnTo>
                  <a:lnTo>
                    <a:pt x="158" y="103"/>
                  </a:lnTo>
                  <a:lnTo>
                    <a:pt x="158" y="97"/>
                  </a:lnTo>
                  <a:lnTo>
                    <a:pt x="158" y="90"/>
                  </a:lnTo>
                  <a:lnTo>
                    <a:pt x="160" y="84"/>
                  </a:lnTo>
                  <a:lnTo>
                    <a:pt x="198" y="0"/>
                  </a:lnTo>
                  <a:lnTo>
                    <a:pt x="198" y="2"/>
                  </a:lnTo>
                  <a:lnTo>
                    <a:pt x="200" y="6"/>
                  </a:lnTo>
                  <a:lnTo>
                    <a:pt x="202" y="12"/>
                  </a:lnTo>
                  <a:lnTo>
                    <a:pt x="204" y="19"/>
                  </a:lnTo>
                  <a:lnTo>
                    <a:pt x="204" y="23"/>
                  </a:lnTo>
                  <a:lnTo>
                    <a:pt x="206" y="27"/>
                  </a:lnTo>
                  <a:lnTo>
                    <a:pt x="206" y="33"/>
                  </a:lnTo>
                  <a:lnTo>
                    <a:pt x="208" y="39"/>
                  </a:lnTo>
                  <a:lnTo>
                    <a:pt x="208" y="44"/>
                  </a:lnTo>
                  <a:lnTo>
                    <a:pt x="209" y="50"/>
                  </a:lnTo>
                  <a:lnTo>
                    <a:pt x="209" y="58"/>
                  </a:lnTo>
                  <a:lnTo>
                    <a:pt x="211" y="65"/>
                  </a:lnTo>
                  <a:lnTo>
                    <a:pt x="209" y="71"/>
                  </a:lnTo>
                  <a:lnTo>
                    <a:pt x="209" y="78"/>
                  </a:lnTo>
                  <a:lnTo>
                    <a:pt x="209" y="86"/>
                  </a:lnTo>
                  <a:lnTo>
                    <a:pt x="209" y="94"/>
                  </a:lnTo>
                  <a:lnTo>
                    <a:pt x="208" y="99"/>
                  </a:lnTo>
                  <a:lnTo>
                    <a:pt x="206" y="109"/>
                  </a:lnTo>
                  <a:lnTo>
                    <a:pt x="204" y="116"/>
                  </a:lnTo>
                  <a:lnTo>
                    <a:pt x="204" y="124"/>
                  </a:lnTo>
                  <a:lnTo>
                    <a:pt x="198" y="132"/>
                  </a:lnTo>
                  <a:lnTo>
                    <a:pt x="196" y="139"/>
                  </a:lnTo>
                  <a:lnTo>
                    <a:pt x="190" y="145"/>
                  </a:lnTo>
                  <a:lnTo>
                    <a:pt x="189" y="153"/>
                  </a:lnTo>
                  <a:lnTo>
                    <a:pt x="183" y="160"/>
                  </a:lnTo>
                  <a:lnTo>
                    <a:pt x="177" y="166"/>
                  </a:lnTo>
                  <a:lnTo>
                    <a:pt x="171" y="173"/>
                  </a:lnTo>
                  <a:lnTo>
                    <a:pt x="166" y="181"/>
                  </a:lnTo>
                  <a:lnTo>
                    <a:pt x="158" y="187"/>
                  </a:lnTo>
                  <a:lnTo>
                    <a:pt x="151" y="192"/>
                  </a:lnTo>
                  <a:lnTo>
                    <a:pt x="143" y="196"/>
                  </a:lnTo>
                  <a:lnTo>
                    <a:pt x="137" y="200"/>
                  </a:lnTo>
                  <a:lnTo>
                    <a:pt x="130" y="204"/>
                  </a:lnTo>
                  <a:lnTo>
                    <a:pt x="124" y="208"/>
                  </a:lnTo>
                  <a:lnTo>
                    <a:pt x="116" y="212"/>
                  </a:lnTo>
                  <a:lnTo>
                    <a:pt x="111" y="215"/>
                  </a:lnTo>
                  <a:lnTo>
                    <a:pt x="105" y="217"/>
                  </a:lnTo>
                  <a:lnTo>
                    <a:pt x="99" y="217"/>
                  </a:lnTo>
                  <a:lnTo>
                    <a:pt x="93" y="219"/>
                  </a:lnTo>
                  <a:lnTo>
                    <a:pt x="88" y="221"/>
                  </a:lnTo>
                  <a:lnTo>
                    <a:pt x="84" y="223"/>
                  </a:lnTo>
                  <a:lnTo>
                    <a:pt x="78" y="223"/>
                  </a:lnTo>
                  <a:lnTo>
                    <a:pt x="74" y="223"/>
                  </a:lnTo>
                  <a:lnTo>
                    <a:pt x="71" y="223"/>
                  </a:lnTo>
                  <a:lnTo>
                    <a:pt x="65" y="223"/>
                  </a:lnTo>
                  <a:lnTo>
                    <a:pt x="61" y="223"/>
                  </a:lnTo>
                  <a:lnTo>
                    <a:pt x="57" y="223"/>
                  </a:lnTo>
                  <a:lnTo>
                    <a:pt x="54" y="223"/>
                  </a:lnTo>
                  <a:lnTo>
                    <a:pt x="48" y="221"/>
                  </a:lnTo>
                  <a:lnTo>
                    <a:pt x="42" y="219"/>
                  </a:lnTo>
                  <a:lnTo>
                    <a:pt x="38" y="217"/>
                  </a:lnTo>
                  <a:lnTo>
                    <a:pt x="35" y="217"/>
                  </a:lnTo>
                  <a:lnTo>
                    <a:pt x="33" y="215"/>
                  </a:lnTo>
                  <a:lnTo>
                    <a:pt x="0" y="191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4D4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8" name="Freeform 194"/>
            <p:cNvSpPr>
              <a:spLocks/>
            </p:cNvSpPr>
            <p:nvPr/>
          </p:nvSpPr>
          <p:spPr bwMode="auto">
            <a:xfrm>
              <a:off x="4376" y="3540"/>
              <a:ext cx="76" cy="116"/>
            </a:xfrm>
            <a:custGeom>
              <a:avLst/>
              <a:gdLst>
                <a:gd name="T0" fmla="*/ 2 w 152"/>
                <a:gd name="T1" fmla="*/ 55 h 232"/>
                <a:gd name="T2" fmla="*/ 10 w 152"/>
                <a:gd name="T3" fmla="*/ 52 h 232"/>
                <a:gd name="T4" fmla="*/ 17 w 152"/>
                <a:gd name="T5" fmla="*/ 46 h 232"/>
                <a:gd name="T6" fmla="*/ 27 w 152"/>
                <a:gd name="T7" fmla="*/ 38 h 232"/>
                <a:gd name="T8" fmla="*/ 36 w 152"/>
                <a:gd name="T9" fmla="*/ 29 h 232"/>
                <a:gd name="T10" fmla="*/ 46 w 152"/>
                <a:gd name="T11" fmla="*/ 17 h 232"/>
                <a:gd name="T12" fmla="*/ 55 w 152"/>
                <a:gd name="T13" fmla="*/ 6 h 232"/>
                <a:gd name="T14" fmla="*/ 59 w 152"/>
                <a:gd name="T15" fmla="*/ 0 h 232"/>
                <a:gd name="T16" fmla="*/ 63 w 152"/>
                <a:gd name="T17" fmla="*/ 8 h 232"/>
                <a:gd name="T18" fmla="*/ 69 w 152"/>
                <a:gd name="T19" fmla="*/ 14 h 232"/>
                <a:gd name="T20" fmla="*/ 74 w 152"/>
                <a:gd name="T21" fmla="*/ 25 h 232"/>
                <a:gd name="T22" fmla="*/ 82 w 152"/>
                <a:gd name="T23" fmla="*/ 35 h 232"/>
                <a:gd name="T24" fmla="*/ 89 w 152"/>
                <a:gd name="T25" fmla="*/ 48 h 232"/>
                <a:gd name="T26" fmla="*/ 99 w 152"/>
                <a:gd name="T27" fmla="*/ 63 h 232"/>
                <a:gd name="T28" fmla="*/ 107 w 152"/>
                <a:gd name="T29" fmla="*/ 80 h 232"/>
                <a:gd name="T30" fmla="*/ 112 w 152"/>
                <a:gd name="T31" fmla="*/ 92 h 232"/>
                <a:gd name="T32" fmla="*/ 116 w 152"/>
                <a:gd name="T33" fmla="*/ 103 h 232"/>
                <a:gd name="T34" fmla="*/ 122 w 152"/>
                <a:gd name="T35" fmla="*/ 111 h 232"/>
                <a:gd name="T36" fmla="*/ 124 w 152"/>
                <a:gd name="T37" fmla="*/ 120 h 232"/>
                <a:gd name="T38" fmla="*/ 127 w 152"/>
                <a:gd name="T39" fmla="*/ 131 h 232"/>
                <a:gd name="T40" fmla="*/ 131 w 152"/>
                <a:gd name="T41" fmla="*/ 141 h 232"/>
                <a:gd name="T42" fmla="*/ 135 w 152"/>
                <a:gd name="T43" fmla="*/ 152 h 232"/>
                <a:gd name="T44" fmla="*/ 139 w 152"/>
                <a:gd name="T45" fmla="*/ 162 h 232"/>
                <a:gd name="T46" fmla="*/ 141 w 152"/>
                <a:gd name="T47" fmla="*/ 171 h 232"/>
                <a:gd name="T48" fmla="*/ 143 w 152"/>
                <a:gd name="T49" fmla="*/ 183 h 232"/>
                <a:gd name="T50" fmla="*/ 146 w 152"/>
                <a:gd name="T51" fmla="*/ 194 h 232"/>
                <a:gd name="T52" fmla="*/ 148 w 152"/>
                <a:gd name="T53" fmla="*/ 206 h 232"/>
                <a:gd name="T54" fmla="*/ 148 w 152"/>
                <a:gd name="T55" fmla="*/ 215 h 232"/>
                <a:gd name="T56" fmla="*/ 150 w 152"/>
                <a:gd name="T57" fmla="*/ 227 h 232"/>
                <a:gd name="T58" fmla="*/ 118 w 152"/>
                <a:gd name="T59" fmla="*/ 219 h 232"/>
                <a:gd name="T60" fmla="*/ 116 w 152"/>
                <a:gd name="T61" fmla="*/ 215 h 232"/>
                <a:gd name="T62" fmla="*/ 114 w 152"/>
                <a:gd name="T63" fmla="*/ 204 h 232"/>
                <a:gd name="T64" fmla="*/ 108 w 152"/>
                <a:gd name="T65" fmla="*/ 189 h 232"/>
                <a:gd name="T66" fmla="*/ 105 w 152"/>
                <a:gd name="T67" fmla="*/ 181 h 232"/>
                <a:gd name="T68" fmla="*/ 101 w 152"/>
                <a:gd name="T69" fmla="*/ 171 h 232"/>
                <a:gd name="T70" fmla="*/ 95 w 152"/>
                <a:gd name="T71" fmla="*/ 160 h 232"/>
                <a:gd name="T72" fmla="*/ 89 w 152"/>
                <a:gd name="T73" fmla="*/ 149 h 232"/>
                <a:gd name="T74" fmla="*/ 82 w 152"/>
                <a:gd name="T75" fmla="*/ 137 h 232"/>
                <a:gd name="T76" fmla="*/ 74 w 152"/>
                <a:gd name="T77" fmla="*/ 128 h 232"/>
                <a:gd name="T78" fmla="*/ 65 w 152"/>
                <a:gd name="T79" fmla="*/ 116 h 232"/>
                <a:gd name="T80" fmla="*/ 55 w 152"/>
                <a:gd name="T81" fmla="*/ 105 h 232"/>
                <a:gd name="T82" fmla="*/ 42 w 152"/>
                <a:gd name="T83" fmla="*/ 95 h 232"/>
                <a:gd name="T84" fmla="*/ 31 w 152"/>
                <a:gd name="T85" fmla="*/ 88 h 232"/>
                <a:gd name="T86" fmla="*/ 0 w 152"/>
                <a:gd name="T87" fmla="*/ 57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2" h="232">
                  <a:moveTo>
                    <a:pt x="0" y="57"/>
                  </a:moveTo>
                  <a:lnTo>
                    <a:pt x="2" y="55"/>
                  </a:lnTo>
                  <a:lnTo>
                    <a:pt x="6" y="54"/>
                  </a:lnTo>
                  <a:lnTo>
                    <a:pt x="10" y="52"/>
                  </a:lnTo>
                  <a:lnTo>
                    <a:pt x="13" y="48"/>
                  </a:lnTo>
                  <a:lnTo>
                    <a:pt x="17" y="46"/>
                  </a:lnTo>
                  <a:lnTo>
                    <a:pt x="23" y="42"/>
                  </a:lnTo>
                  <a:lnTo>
                    <a:pt x="27" y="38"/>
                  </a:lnTo>
                  <a:lnTo>
                    <a:pt x="32" y="35"/>
                  </a:lnTo>
                  <a:lnTo>
                    <a:pt x="36" y="29"/>
                  </a:lnTo>
                  <a:lnTo>
                    <a:pt x="42" y="25"/>
                  </a:lnTo>
                  <a:lnTo>
                    <a:pt x="46" y="17"/>
                  </a:lnTo>
                  <a:lnTo>
                    <a:pt x="50" y="12"/>
                  </a:lnTo>
                  <a:lnTo>
                    <a:pt x="55" y="6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1" y="4"/>
                  </a:lnTo>
                  <a:lnTo>
                    <a:pt x="63" y="8"/>
                  </a:lnTo>
                  <a:lnTo>
                    <a:pt x="67" y="10"/>
                  </a:lnTo>
                  <a:lnTo>
                    <a:pt x="69" y="14"/>
                  </a:lnTo>
                  <a:lnTo>
                    <a:pt x="72" y="19"/>
                  </a:lnTo>
                  <a:lnTo>
                    <a:pt x="74" y="25"/>
                  </a:lnTo>
                  <a:lnTo>
                    <a:pt x="78" y="29"/>
                  </a:lnTo>
                  <a:lnTo>
                    <a:pt x="82" y="35"/>
                  </a:lnTo>
                  <a:lnTo>
                    <a:pt x="86" y="42"/>
                  </a:lnTo>
                  <a:lnTo>
                    <a:pt x="89" y="48"/>
                  </a:lnTo>
                  <a:lnTo>
                    <a:pt x="93" y="55"/>
                  </a:lnTo>
                  <a:lnTo>
                    <a:pt x="99" y="63"/>
                  </a:lnTo>
                  <a:lnTo>
                    <a:pt x="103" y="73"/>
                  </a:lnTo>
                  <a:lnTo>
                    <a:pt x="107" y="80"/>
                  </a:lnTo>
                  <a:lnTo>
                    <a:pt x="110" y="88"/>
                  </a:lnTo>
                  <a:lnTo>
                    <a:pt x="112" y="92"/>
                  </a:lnTo>
                  <a:lnTo>
                    <a:pt x="116" y="97"/>
                  </a:lnTo>
                  <a:lnTo>
                    <a:pt x="116" y="103"/>
                  </a:lnTo>
                  <a:lnTo>
                    <a:pt x="120" y="107"/>
                  </a:lnTo>
                  <a:lnTo>
                    <a:pt x="122" y="111"/>
                  </a:lnTo>
                  <a:lnTo>
                    <a:pt x="122" y="116"/>
                  </a:lnTo>
                  <a:lnTo>
                    <a:pt x="124" y="120"/>
                  </a:lnTo>
                  <a:lnTo>
                    <a:pt x="126" y="126"/>
                  </a:lnTo>
                  <a:lnTo>
                    <a:pt x="127" y="131"/>
                  </a:lnTo>
                  <a:lnTo>
                    <a:pt x="131" y="137"/>
                  </a:lnTo>
                  <a:lnTo>
                    <a:pt x="131" y="141"/>
                  </a:lnTo>
                  <a:lnTo>
                    <a:pt x="135" y="147"/>
                  </a:lnTo>
                  <a:lnTo>
                    <a:pt x="135" y="152"/>
                  </a:lnTo>
                  <a:lnTo>
                    <a:pt x="137" y="156"/>
                  </a:lnTo>
                  <a:lnTo>
                    <a:pt x="139" y="162"/>
                  </a:lnTo>
                  <a:lnTo>
                    <a:pt x="141" y="168"/>
                  </a:lnTo>
                  <a:lnTo>
                    <a:pt x="141" y="171"/>
                  </a:lnTo>
                  <a:lnTo>
                    <a:pt x="143" y="177"/>
                  </a:lnTo>
                  <a:lnTo>
                    <a:pt x="143" y="183"/>
                  </a:lnTo>
                  <a:lnTo>
                    <a:pt x="145" y="189"/>
                  </a:lnTo>
                  <a:lnTo>
                    <a:pt x="146" y="194"/>
                  </a:lnTo>
                  <a:lnTo>
                    <a:pt x="146" y="200"/>
                  </a:lnTo>
                  <a:lnTo>
                    <a:pt x="148" y="206"/>
                  </a:lnTo>
                  <a:lnTo>
                    <a:pt x="148" y="211"/>
                  </a:lnTo>
                  <a:lnTo>
                    <a:pt x="148" y="215"/>
                  </a:lnTo>
                  <a:lnTo>
                    <a:pt x="150" y="221"/>
                  </a:lnTo>
                  <a:lnTo>
                    <a:pt x="150" y="227"/>
                  </a:lnTo>
                  <a:lnTo>
                    <a:pt x="152" y="232"/>
                  </a:lnTo>
                  <a:lnTo>
                    <a:pt x="118" y="219"/>
                  </a:lnTo>
                  <a:lnTo>
                    <a:pt x="118" y="217"/>
                  </a:lnTo>
                  <a:lnTo>
                    <a:pt x="116" y="215"/>
                  </a:lnTo>
                  <a:lnTo>
                    <a:pt x="116" y="209"/>
                  </a:lnTo>
                  <a:lnTo>
                    <a:pt x="114" y="204"/>
                  </a:lnTo>
                  <a:lnTo>
                    <a:pt x="110" y="198"/>
                  </a:lnTo>
                  <a:lnTo>
                    <a:pt x="108" y="189"/>
                  </a:lnTo>
                  <a:lnTo>
                    <a:pt x="107" y="185"/>
                  </a:lnTo>
                  <a:lnTo>
                    <a:pt x="105" y="181"/>
                  </a:lnTo>
                  <a:lnTo>
                    <a:pt x="103" y="175"/>
                  </a:lnTo>
                  <a:lnTo>
                    <a:pt x="101" y="171"/>
                  </a:lnTo>
                  <a:lnTo>
                    <a:pt x="99" y="166"/>
                  </a:lnTo>
                  <a:lnTo>
                    <a:pt x="95" y="160"/>
                  </a:lnTo>
                  <a:lnTo>
                    <a:pt x="93" y="154"/>
                  </a:lnTo>
                  <a:lnTo>
                    <a:pt x="89" y="149"/>
                  </a:lnTo>
                  <a:lnTo>
                    <a:pt x="86" y="143"/>
                  </a:lnTo>
                  <a:lnTo>
                    <a:pt x="82" y="137"/>
                  </a:lnTo>
                  <a:lnTo>
                    <a:pt x="78" y="131"/>
                  </a:lnTo>
                  <a:lnTo>
                    <a:pt x="74" y="128"/>
                  </a:lnTo>
                  <a:lnTo>
                    <a:pt x="69" y="122"/>
                  </a:lnTo>
                  <a:lnTo>
                    <a:pt x="65" y="116"/>
                  </a:lnTo>
                  <a:lnTo>
                    <a:pt x="59" y="111"/>
                  </a:lnTo>
                  <a:lnTo>
                    <a:pt x="55" y="105"/>
                  </a:lnTo>
                  <a:lnTo>
                    <a:pt x="48" y="101"/>
                  </a:lnTo>
                  <a:lnTo>
                    <a:pt x="42" y="95"/>
                  </a:lnTo>
                  <a:lnTo>
                    <a:pt x="36" y="92"/>
                  </a:lnTo>
                  <a:lnTo>
                    <a:pt x="31" y="88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4D4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39" name="Freeform 195"/>
            <p:cNvSpPr>
              <a:spLocks/>
            </p:cNvSpPr>
            <p:nvPr/>
          </p:nvSpPr>
          <p:spPr bwMode="auto">
            <a:xfrm>
              <a:off x="4132" y="2791"/>
              <a:ext cx="358" cy="347"/>
            </a:xfrm>
            <a:custGeom>
              <a:avLst/>
              <a:gdLst>
                <a:gd name="T0" fmla="*/ 5 w 716"/>
                <a:gd name="T1" fmla="*/ 0 h 694"/>
                <a:gd name="T2" fmla="*/ 22 w 716"/>
                <a:gd name="T3" fmla="*/ 0 h 694"/>
                <a:gd name="T4" fmla="*/ 43 w 716"/>
                <a:gd name="T5" fmla="*/ 2 h 694"/>
                <a:gd name="T6" fmla="*/ 74 w 716"/>
                <a:gd name="T7" fmla="*/ 6 h 694"/>
                <a:gd name="T8" fmla="*/ 110 w 716"/>
                <a:gd name="T9" fmla="*/ 12 h 694"/>
                <a:gd name="T10" fmla="*/ 148 w 716"/>
                <a:gd name="T11" fmla="*/ 19 h 694"/>
                <a:gd name="T12" fmla="*/ 192 w 716"/>
                <a:gd name="T13" fmla="*/ 29 h 694"/>
                <a:gd name="T14" fmla="*/ 237 w 716"/>
                <a:gd name="T15" fmla="*/ 44 h 694"/>
                <a:gd name="T16" fmla="*/ 287 w 716"/>
                <a:gd name="T17" fmla="*/ 63 h 694"/>
                <a:gd name="T18" fmla="*/ 336 w 716"/>
                <a:gd name="T19" fmla="*/ 84 h 694"/>
                <a:gd name="T20" fmla="*/ 387 w 716"/>
                <a:gd name="T21" fmla="*/ 109 h 694"/>
                <a:gd name="T22" fmla="*/ 437 w 716"/>
                <a:gd name="T23" fmla="*/ 139 h 694"/>
                <a:gd name="T24" fmla="*/ 484 w 716"/>
                <a:gd name="T25" fmla="*/ 175 h 694"/>
                <a:gd name="T26" fmla="*/ 530 w 716"/>
                <a:gd name="T27" fmla="*/ 215 h 694"/>
                <a:gd name="T28" fmla="*/ 574 w 716"/>
                <a:gd name="T29" fmla="*/ 263 h 694"/>
                <a:gd name="T30" fmla="*/ 612 w 716"/>
                <a:gd name="T31" fmla="*/ 318 h 694"/>
                <a:gd name="T32" fmla="*/ 646 w 716"/>
                <a:gd name="T33" fmla="*/ 379 h 694"/>
                <a:gd name="T34" fmla="*/ 674 w 716"/>
                <a:gd name="T35" fmla="*/ 443 h 694"/>
                <a:gd name="T36" fmla="*/ 695 w 716"/>
                <a:gd name="T37" fmla="*/ 519 h 694"/>
                <a:gd name="T38" fmla="*/ 709 w 716"/>
                <a:gd name="T39" fmla="*/ 603 h 694"/>
                <a:gd name="T40" fmla="*/ 716 w 716"/>
                <a:gd name="T41" fmla="*/ 694 h 694"/>
                <a:gd name="T42" fmla="*/ 697 w 716"/>
                <a:gd name="T43" fmla="*/ 610 h 694"/>
                <a:gd name="T44" fmla="*/ 695 w 716"/>
                <a:gd name="T45" fmla="*/ 599 h 694"/>
                <a:gd name="T46" fmla="*/ 691 w 716"/>
                <a:gd name="T47" fmla="*/ 582 h 694"/>
                <a:gd name="T48" fmla="*/ 688 w 716"/>
                <a:gd name="T49" fmla="*/ 561 h 694"/>
                <a:gd name="T50" fmla="*/ 682 w 716"/>
                <a:gd name="T51" fmla="*/ 538 h 694"/>
                <a:gd name="T52" fmla="*/ 674 w 716"/>
                <a:gd name="T53" fmla="*/ 508 h 694"/>
                <a:gd name="T54" fmla="*/ 663 w 716"/>
                <a:gd name="T55" fmla="*/ 475 h 694"/>
                <a:gd name="T56" fmla="*/ 650 w 716"/>
                <a:gd name="T57" fmla="*/ 443 h 694"/>
                <a:gd name="T58" fmla="*/ 633 w 716"/>
                <a:gd name="T59" fmla="*/ 407 h 694"/>
                <a:gd name="T60" fmla="*/ 614 w 716"/>
                <a:gd name="T61" fmla="*/ 369 h 694"/>
                <a:gd name="T62" fmla="*/ 589 w 716"/>
                <a:gd name="T63" fmla="*/ 331 h 694"/>
                <a:gd name="T64" fmla="*/ 558 w 716"/>
                <a:gd name="T65" fmla="*/ 293 h 694"/>
                <a:gd name="T66" fmla="*/ 526 w 716"/>
                <a:gd name="T67" fmla="*/ 255 h 694"/>
                <a:gd name="T68" fmla="*/ 486 w 716"/>
                <a:gd name="T69" fmla="*/ 217 h 694"/>
                <a:gd name="T70" fmla="*/ 442 w 716"/>
                <a:gd name="T71" fmla="*/ 181 h 694"/>
                <a:gd name="T72" fmla="*/ 393 w 716"/>
                <a:gd name="T73" fmla="*/ 147 h 694"/>
                <a:gd name="T74" fmla="*/ 336 w 716"/>
                <a:gd name="T75" fmla="*/ 116 h 694"/>
                <a:gd name="T76" fmla="*/ 273 w 716"/>
                <a:gd name="T77" fmla="*/ 88 h 694"/>
                <a:gd name="T78" fmla="*/ 203 w 716"/>
                <a:gd name="T79" fmla="*/ 63 h 694"/>
                <a:gd name="T80" fmla="*/ 125 w 716"/>
                <a:gd name="T81" fmla="*/ 44 h 694"/>
                <a:gd name="T82" fmla="*/ 43 w 716"/>
                <a:gd name="T83" fmla="*/ 29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16" h="694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6" y="2"/>
                  </a:lnTo>
                  <a:lnTo>
                    <a:pt x="43" y="2"/>
                  </a:lnTo>
                  <a:lnTo>
                    <a:pt x="53" y="2"/>
                  </a:lnTo>
                  <a:lnTo>
                    <a:pt x="64" y="4"/>
                  </a:lnTo>
                  <a:lnTo>
                    <a:pt x="74" y="6"/>
                  </a:lnTo>
                  <a:lnTo>
                    <a:pt x="85" y="8"/>
                  </a:lnTo>
                  <a:lnTo>
                    <a:pt x="96" y="10"/>
                  </a:lnTo>
                  <a:lnTo>
                    <a:pt x="110" y="12"/>
                  </a:lnTo>
                  <a:lnTo>
                    <a:pt x="121" y="13"/>
                  </a:lnTo>
                  <a:lnTo>
                    <a:pt x="134" y="15"/>
                  </a:lnTo>
                  <a:lnTo>
                    <a:pt x="148" y="19"/>
                  </a:lnTo>
                  <a:lnTo>
                    <a:pt x="163" y="23"/>
                  </a:lnTo>
                  <a:lnTo>
                    <a:pt x="176" y="25"/>
                  </a:lnTo>
                  <a:lnTo>
                    <a:pt x="192" y="29"/>
                  </a:lnTo>
                  <a:lnTo>
                    <a:pt x="207" y="34"/>
                  </a:lnTo>
                  <a:lnTo>
                    <a:pt x="222" y="40"/>
                  </a:lnTo>
                  <a:lnTo>
                    <a:pt x="237" y="44"/>
                  </a:lnTo>
                  <a:lnTo>
                    <a:pt x="254" y="50"/>
                  </a:lnTo>
                  <a:lnTo>
                    <a:pt x="269" y="55"/>
                  </a:lnTo>
                  <a:lnTo>
                    <a:pt x="287" y="63"/>
                  </a:lnTo>
                  <a:lnTo>
                    <a:pt x="302" y="69"/>
                  </a:lnTo>
                  <a:lnTo>
                    <a:pt x="319" y="76"/>
                  </a:lnTo>
                  <a:lnTo>
                    <a:pt x="336" y="84"/>
                  </a:lnTo>
                  <a:lnTo>
                    <a:pt x="353" y="91"/>
                  </a:lnTo>
                  <a:lnTo>
                    <a:pt x="370" y="99"/>
                  </a:lnTo>
                  <a:lnTo>
                    <a:pt x="387" y="109"/>
                  </a:lnTo>
                  <a:lnTo>
                    <a:pt x="403" y="118"/>
                  </a:lnTo>
                  <a:lnTo>
                    <a:pt x="420" y="128"/>
                  </a:lnTo>
                  <a:lnTo>
                    <a:pt x="437" y="139"/>
                  </a:lnTo>
                  <a:lnTo>
                    <a:pt x="452" y="150"/>
                  </a:lnTo>
                  <a:lnTo>
                    <a:pt x="469" y="162"/>
                  </a:lnTo>
                  <a:lnTo>
                    <a:pt x="484" y="175"/>
                  </a:lnTo>
                  <a:lnTo>
                    <a:pt x="499" y="186"/>
                  </a:lnTo>
                  <a:lnTo>
                    <a:pt x="517" y="202"/>
                  </a:lnTo>
                  <a:lnTo>
                    <a:pt x="530" y="215"/>
                  </a:lnTo>
                  <a:lnTo>
                    <a:pt x="545" y="230"/>
                  </a:lnTo>
                  <a:lnTo>
                    <a:pt x="558" y="245"/>
                  </a:lnTo>
                  <a:lnTo>
                    <a:pt x="574" y="263"/>
                  </a:lnTo>
                  <a:lnTo>
                    <a:pt x="587" y="280"/>
                  </a:lnTo>
                  <a:lnTo>
                    <a:pt x="600" y="299"/>
                  </a:lnTo>
                  <a:lnTo>
                    <a:pt x="612" y="318"/>
                  </a:lnTo>
                  <a:lnTo>
                    <a:pt x="625" y="337"/>
                  </a:lnTo>
                  <a:lnTo>
                    <a:pt x="634" y="356"/>
                  </a:lnTo>
                  <a:lnTo>
                    <a:pt x="646" y="379"/>
                  </a:lnTo>
                  <a:lnTo>
                    <a:pt x="655" y="399"/>
                  </a:lnTo>
                  <a:lnTo>
                    <a:pt x="665" y="422"/>
                  </a:lnTo>
                  <a:lnTo>
                    <a:pt x="674" y="443"/>
                  </a:lnTo>
                  <a:lnTo>
                    <a:pt x="682" y="470"/>
                  </a:lnTo>
                  <a:lnTo>
                    <a:pt x="690" y="494"/>
                  </a:lnTo>
                  <a:lnTo>
                    <a:pt x="695" y="519"/>
                  </a:lnTo>
                  <a:lnTo>
                    <a:pt x="701" y="546"/>
                  </a:lnTo>
                  <a:lnTo>
                    <a:pt x="707" y="574"/>
                  </a:lnTo>
                  <a:lnTo>
                    <a:pt x="709" y="603"/>
                  </a:lnTo>
                  <a:lnTo>
                    <a:pt x="712" y="633"/>
                  </a:lnTo>
                  <a:lnTo>
                    <a:pt x="714" y="662"/>
                  </a:lnTo>
                  <a:lnTo>
                    <a:pt x="716" y="694"/>
                  </a:lnTo>
                  <a:lnTo>
                    <a:pt x="697" y="616"/>
                  </a:lnTo>
                  <a:lnTo>
                    <a:pt x="697" y="614"/>
                  </a:lnTo>
                  <a:lnTo>
                    <a:pt x="697" y="610"/>
                  </a:lnTo>
                  <a:lnTo>
                    <a:pt x="695" y="607"/>
                  </a:lnTo>
                  <a:lnTo>
                    <a:pt x="695" y="605"/>
                  </a:lnTo>
                  <a:lnTo>
                    <a:pt x="695" y="599"/>
                  </a:lnTo>
                  <a:lnTo>
                    <a:pt x="695" y="595"/>
                  </a:lnTo>
                  <a:lnTo>
                    <a:pt x="693" y="588"/>
                  </a:lnTo>
                  <a:lnTo>
                    <a:pt x="691" y="582"/>
                  </a:lnTo>
                  <a:lnTo>
                    <a:pt x="691" y="576"/>
                  </a:lnTo>
                  <a:lnTo>
                    <a:pt x="690" y="571"/>
                  </a:lnTo>
                  <a:lnTo>
                    <a:pt x="688" y="561"/>
                  </a:lnTo>
                  <a:lnTo>
                    <a:pt x="686" y="553"/>
                  </a:lnTo>
                  <a:lnTo>
                    <a:pt x="684" y="546"/>
                  </a:lnTo>
                  <a:lnTo>
                    <a:pt x="682" y="538"/>
                  </a:lnTo>
                  <a:lnTo>
                    <a:pt x="680" y="527"/>
                  </a:lnTo>
                  <a:lnTo>
                    <a:pt x="676" y="517"/>
                  </a:lnTo>
                  <a:lnTo>
                    <a:pt x="674" y="508"/>
                  </a:lnTo>
                  <a:lnTo>
                    <a:pt x="671" y="498"/>
                  </a:lnTo>
                  <a:lnTo>
                    <a:pt x="667" y="487"/>
                  </a:lnTo>
                  <a:lnTo>
                    <a:pt x="663" y="475"/>
                  </a:lnTo>
                  <a:lnTo>
                    <a:pt x="659" y="466"/>
                  </a:lnTo>
                  <a:lnTo>
                    <a:pt x="655" y="455"/>
                  </a:lnTo>
                  <a:lnTo>
                    <a:pt x="650" y="443"/>
                  </a:lnTo>
                  <a:lnTo>
                    <a:pt x="644" y="430"/>
                  </a:lnTo>
                  <a:lnTo>
                    <a:pt x="638" y="418"/>
                  </a:lnTo>
                  <a:lnTo>
                    <a:pt x="633" y="407"/>
                  </a:lnTo>
                  <a:lnTo>
                    <a:pt x="627" y="394"/>
                  </a:lnTo>
                  <a:lnTo>
                    <a:pt x="619" y="382"/>
                  </a:lnTo>
                  <a:lnTo>
                    <a:pt x="614" y="369"/>
                  </a:lnTo>
                  <a:lnTo>
                    <a:pt x="606" y="358"/>
                  </a:lnTo>
                  <a:lnTo>
                    <a:pt x="596" y="344"/>
                  </a:lnTo>
                  <a:lnTo>
                    <a:pt x="589" y="331"/>
                  </a:lnTo>
                  <a:lnTo>
                    <a:pt x="579" y="318"/>
                  </a:lnTo>
                  <a:lnTo>
                    <a:pt x="570" y="306"/>
                  </a:lnTo>
                  <a:lnTo>
                    <a:pt x="558" y="293"/>
                  </a:lnTo>
                  <a:lnTo>
                    <a:pt x="549" y="280"/>
                  </a:lnTo>
                  <a:lnTo>
                    <a:pt x="538" y="266"/>
                  </a:lnTo>
                  <a:lnTo>
                    <a:pt x="526" y="255"/>
                  </a:lnTo>
                  <a:lnTo>
                    <a:pt x="513" y="242"/>
                  </a:lnTo>
                  <a:lnTo>
                    <a:pt x="499" y="228"/>
                  </a:lnTo>
                  <a:lnTo>
                    <a:pt x="486" y="217"/>
                  </a:lnTo>
                  <a:lnTo>
                    <a:pt x="473" y="206"/>
                  </a:lnTo>
                  <a:lnTo>
                    <a:pt x="458" y="192"/>
                  </a:lnTo>
                  <a:lnTo>
                    <a:pt x="442" y="181"/>
                  </a:lnTo>
                  <a:lnTo>
                    <a:pt x="427" y="169"/>
                  </a:lnTo>
                  <a:lnTo>
                    <a:pt x="410" y="160"/>
                  </a:lnTo>
                  <a:lnTo>
                    <a:pt x="393" y="147"/>
                  </a:lnTo>
                  <a:lnTo>
                    <a:pt x="374" y="137"/>
                  </a:lnTo>
                  <a:lnTo>
                    <a:pt x="355" y="126"/>
                  </a:lnTo>
                  <a:lnTo>
                    <a:pt x="336" y="116"/>
                  </a:lnTo>
                  <a:lnTo>
                    <a:pt x="315" y="107"/>
                  </a:lnTo>
                  <a:lnTo>
                    <a:pt x="294" y="97"/>
                  </a:lnTo>
                  <a:lnTo>
                    <a:pt x="273" y="88"/>
                  </a:lnTo>
                  <a:lnTo>
                    <a:pt x="250" y="80"/>
                  </a:lnTo>
                  <a:lnTo>
                    <a:pt x="226" y="71"/>
                  </a:lnTo>
                  <a:lnTo>
                    <a:pt x="203" y="63"/>
                  </a:lnTo>
                  <a:lnTo>
                    <a:pt x="178" y="55"/>
                  </a:lnTo>
                  <a:lnTo>
                    <a:pt x="153" y="50"/>
                  </a:lnTo>
                  <a:lnTo>
                    <a:pt x="125" y="44"/>
                  </a:lnTo>
                  <a:lnTo>
                    <a:pt x="98" y="38"/>
                  </a:lnTo>
                  <a:lnTo>
                    <a:pt x="70" y="33"/>
                  </a:lnTo>
                  <a:lnTo>
                    <a:pt x="43" y="2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5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0" name="Freeform 196"/>
            <p:cNvSpPr>
              <a:spLocks/>
            </p:cNvSpPr>
            <p:nvPr/>
          </p:nvSpPr>
          <p:spPr bwMode="auto">
            <a:xfrm>
              <a:off x="3917" y="2935"/>
              <a:ext cx="501" cy="518"/>
            </a:xfrm>
            <a:custGeom>
              <a:avLst/>
              <a:gdLst>
                <a:gd name="T0" fmla="*/ 243 w 1002"/>
                <a:gd name="T1" fmla="*/ 1023 h 1036"/>
                <a:gd name="T2" fmla="*/ 209 w 1002"/>
                <a:gd name="T3" fmla="*/ 998 h 1036"/>
                <a:gd name="T4" fmla="*/ 167 w 1002"/>
                <a:gd name="T5" fmla="*/ 962 h 1036"/>
                <a:gd name="T6" fmla="*/ 120 w 1002"/>
                <a:gd name="T7" fmla="*/ 913 h 1036"/>
                <a:gd name="T8" fmla="*/ 74 w 1002"/>
                <a:gd name="T9" fmla="*/ 850 h 1036"/>
                <a:gd name="T10" fmla="*/ 34 w 1002"/>
                <a:gd name="T11" fmla="*/ 770 h 1036"/>
                <a:gd name="T12" fmla="*/ 9 w 1002"/>
                <a:gd name="T13" fmla="*/ 679 h 1036"/>
                <a:gd name="T14" fmla="*/ 2 w 1002"/>
                <a:gd name="T15" fmla="*/ 573 h 1036"/>
                <a:gd name="T16" fmla="*/ 19 w 1002"/>
                <a:gd name="T17" fmla="*/ 453 h 1036"/>
                <a:gd name="T18" fmla="*/ 64 w 1002"/>
                <a:gd name="T19" fmla="*/ 316 h 1036"/>
                <a:gd name="T20" fmla="*/ 95 w 1002"/>
                <a:gd name="T21" fmla="*/ 255 h 1036"/>
                <a:gd name="T22" fmla="*/ 120 w 1002"/>
                <a:gd name="T23" fmla="*/ 223 h 1036"/>
                <a:gd name="T24" fmla="*/ 160 w 1002"/>
                <a:gd name="T25" fmla="*/ 179 h 1036"/>
                <a:gd name="T26" fmla="*/ 215 w 1002"/>
                <a:gd name="T27" fmla="*/ 130 h 1036"/>
                <a:gd name="T28" fmla="*/ 281 w 1002"/>
                <a:gd name="T29" fmla="*/ 80 h 1036"/>
                <a:gd name="T30" fmla="*/ 363 w 1002"/>
                <a:gd name="T31" fmla="*/ 36 h 1036"/>
                <a:gd name="T32" fmla="*/ 458 w 1002"/>
                <a:gd name="T33" fmla="*/ 8 h 1036"/>
                <a:gd name="T34" fmla="*/ 564 w 1002"/>
                <a:gd name="T35" fmla="*/ 0 h 1036"/>
                <a:gd name="T36" fmla="*/ 682 w 1002"/>
                <a:gd name="T37" fmla="*/ 17 h 1036"/>
                <a:gd name="T38" fmla="*/ 812 w 1002"/>
                <a:gd name="T39" fmla="*/ 69 h 1036"/>
                <a:gd name="T40" fmla="*/ 909 w 1002"/>
                <a:gd name="T41" fmla="*/ 131 h 1036"/>
                <a:gd name="T42" fmla="*/ 929 w 1002"/>
                <a:gd name="T43" fmla="*/ 156 h 1036"/>
                <a:gd name="T44" fmla="*/ 960 w 1002"/>
                <a:gd name="T45" fmla="*/ 202 h 1036"/>
                <a:gd name="T46" fmla="*/ 979 w 1002"/>
                <a:gd name="T47" fmla="*/ 238 h 1036"/>
                <a:gd name="T48" fmla="*/ 988 w 1002"/>
                <a:gd name="T49" fmla="*/ 268 h 1036"/>
                <a:gd name="T50" fmla="*/ 998 w 1002"/>
                <a:gd name="T51" fmla="*/ 301 h 1036"/>
                <a:gd name="T52" fmla="*/ 1002 w 1002"/>
                <a:gd name="T53" fmla="*/ 335 h 1036"/>
                <a:gd name="T54" fmla="*/ 1002 w 1002"/>
                <a:gd name="T55" fmla="*/ 369 h 1036"/>
                <a:gd name="T56" fmla="*/ 973 w 1002"/>
                <a:gd name="T57" fmla="*/ 306 h 1036"/>
                <a:gd name="T58" fmla="*/ 964 w 1002"/>
                <a:gd name="T59" fmla="*/ 278 h 1036"/>
                <a:gd name="T60" fmla="*/ 950 w 1002"/>
                <a:gd name="T61" fmla="*/ 244 h 1036"/>
                <a:gd name="T62" fmla="*/ 929 w 1002"/>
                <a:gd name="T63" fmla="*/ 206 h 1036"/>
                <a:gd name="T64" fmla="*/ 901 w 1002"/>
                <a:gd name="T65" fmla="*/ 166 h 1036"/>
                <a:gd name="T66" fmla="*/ 861 w 1002"/>
                <a:gd name="T67" fmla="*/ 126 h 1036"/>
                <a:gd name="T68" fmla="*/ 812 w 1002"/>
                <a:gd name="T69" fmla="*/ 90 h 1036"/>
                <a:gd name="T70" fmla="*/ 747 w 1002"/>
                <a:gd name="T71" fmla="*/ 59 h 1036"/>
                <a:gd name="T72" fmla="*/ 669 w 1002"/>
                <a:gd name="T73" fmla="*/ 36 h 1036"/>
                <a:gd name="T74" fmla="*/ 578 w 1002"/>
                <a:gd name="T75" fmla="*/ 23 h 1036"/>
                <a:gd name="T76" fmla="*/ 483 w 1002"/>
                <a:gd name="T77" fmla="*/ 25 h 1036"/>
                <a:gd name="T78" fmla="*/ 399 w 1002"/>
                <a:gd name="T79" fmla="*/ 44 h 1036"/>
                <a:gd name="T80" fmla="*/ 325 w 1002"/>
                <a:gd name="T81" fmla="*/ 74 h 1036"/>
                <a:gd name="T82" fmla="*/ 260 w 1002"/>
                <a:gd name="T83" fmla="*/ 118 h 1036"/>
                <a:gd name="T84" fmla="*/ 205 w 1002"/>
                <a:gd name="T85" fmla="*/ 166 h 1036"/>
                <a:gd name="T86" fmla="*/ 160 w 1002"/>
                <a:gd name="T87" fmla="*/ 217 h 1036"/>
                <a:gd name="T88" fmla="*/ 122 w 1002"/>
                <a:gd name="T89" fmla="*/ 270 h 1036"/>
                <a:gd name="T90" fmla="*/ 93 w 1002"/>
                <a:gd name="T91" fmla="*/ 320 h 1036"/>
                <a:gd name="T92" fmla="*/ 74 w 1002"/>
                <a:gd name="T93" fmla="*/ 361 h 1036"/>
                <a:gd name="T94" fmla="*/ 61 w 1002"/>
                <a:gd name="T95" fmla="*/ 396 h 1036"/>
                <a:gd name="T96" fmla="*/ 53 w 1002"/>
                <a:gd name="T97" fmla="*/ 428 h 1036"/>
                <a:gd name="T98" fmla="*/ 47 w 1002"/>
                <a:gd name="T99" fmla="*/ 458 h 1036"/>
                <a:gd name="T100" fmla="*/ 40 w 1002"/>
                <a:gd name="T101" fmla="*/ 498 h 1036"/>
                <a:gd name="T102" fmla="*/ 36 w 1002"/>
                <a:gd name="T103" fmla="*/ 544 h 1036"/>
                <a:gd name="T104" fmla="*/ 36 w 1002"/>
                <a:gd name="T105" fmla="*/ 595 h 1036"/>
                <a:gd name="T106" fmla="*/ 40 w 1002"/>
                <a:gd name="T107" fmla="*/ 652 h 1036"/>
                <a:gd name="T108" fmla="*/ 51 w 1002"/>
                <a:gd name="T109" fmla="*/ 711 h 1036"/>
                <a:gd name="T110" fmla="*/ 70 w 1002"/>
                <a:gd name="T111" fmla="*/ 770 h 1036"/>
                <a:gd name="T112" fmla="*/ 99 w 1002"/>
                <a:gd name="T113" fmla="*/ 831 h 1036"/>
                <a:gd name="T114" fmla="*/ 141 w 1002"/>
                <a:gd name="T115" fmla="*/ 892 h 1036"/>
                <a:gd name="T116" fmla="*/ 186 w 1002"/>
                <a:gd name="T117" fmla="*/ 943 h 1036"/>
                <a:gd name="T118" fmla="*/ 220 w 1002"/>
                <a:gd name="T119" fmla="*/ 972 h 1036"/>
                <a:gd name="T120" fmla="*/ 251 w 1002"/>
                <a:gd name="T121" fmla="*/ 995 h 1036"/>
                <a:gd name="T122" fmla="*/ 283 w 1002"/>
                <a:gd name="T123" fmla="*/ 101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02" h="1036">
                  <a:moveTo>
                    <a:pt x="302" y="1021"/>
                  </a:moveTo>
                  <a:lnTo>
                    <a:pt x="262" y="1036"/>
                  </a:lnTo>
                  <a:lnTo>
                    <a:pt x="260" y="1034"/>
                  </a:lnTo>
                  <a:lnTo>
                    <a:pt x="257" y="1033"/>
                  </a:lnTo>
                  <a:lnTo>
                    <a:pt x="251" y="1029"/>
                  </a:lnTo>
                  <a:lnTo>
                    <a:pt x="243" y="1023"/>
                  </a:lnTo>
                  <a:lnTo>
                    <a:pt x="237" y="1019"/>
                  </a:lnTo>
                  <a:lnTo>
                    <a:pt x="234" y="1015"/>
                  </a:lnTo>
                  <a:lnTo>
                    <a:pt x="228" y="1012"/>
                  </a:lnTo>
                  <a:lnTo>
                    <a:pt x="222" y="1010"/>
                  </a:lnTo>
                  <a:lnTo>
                    <a:pt x="215" y="1004"/>
                  </a:lnTo>
                  <a:lnTo>
                    <a:pt x="209" y="998"/>
                  </a:lnTo>
                  <a:lnTo>
                    <a:pt x="203" y="995"/>
                  </a:lnTo>
                  <a:lnTo>
                    <a:pt x="198" y="989"/>
                  </a:lnTo>
                  <a:lnTo>
                    <a:pt x="188" y="983"/>
                  </a:lnTo>
                  <a:lnTo>
                    <a:pt x="182" y="977"/>
                  </a:lnTo>
                  <a:lnTo>
                    <a:pt x="175" y="970"/>
                  </a:lnTo>
                  <a:lnTo>
                    <a:pt x="167" y="962"/>
                  </a:lnTo>
                  <a:lnTo>
                    <a:pt x="160" y="955"/>
                  </a:lnTo>
                  <a:lnTo>
                    <a:pt x="150" y="947"/>
                  </a:lnTo>
                  <a:lnTo>
                    <a:pt x="142" y="939"/>
                  </a:lnTo>
                  <a:lnTo>
                    <a:pt x="135" y="932"/>
                  </a:lnTo>
                  <a:lnTo>
                    <a:pt x="127" y="922"/>
                  </a:lnTo>
                  <a:lnTo>
                    <a:pt x="120" y="913"/>
                  </a:lnTo>
                  <a:lnTo>
                    <a:pt x="110" y="903"/>
                  </a:lnTo>
                  <a:lnTo>
                    <a:pt x="104" y="894"/>
                  </a:lnTo>
                  <a:lnTo>
                    <a:pt x="95" y="882"/>
                  </a:lnTo>
                  <a:lnTo>
                    <a:pt x="89" y="871"/>
                  </a:lnTo>
                  <a:lnTo>
                    <a:pt x="82" y="861"/>
                  </a:lnTo>
                  <a:lnTo>
                    <a:pt x="74" y="850"/>
                  </a:lnTo>
                  <a:lnTo>
                    <a:pt x="68" y="837"/>
                  </a:lnTo>
                  <a:lnTo>
                    <a:pt x="61" y="825"/>
                  </a:lnTo>
                  <a:lnTo>
                    <a:pt x="53" y="812"/>
                  </a:lnTo>
                  <a:lnTo>
                    <a:pt x="47" y="799"/>
                  </a:lnTo>
                  <a:lnTo>
                    <a:pt x="40" y="785"/>
                  </a:lnTo>
                  <a:lnTo>
                    <a:pt x="34" y="770"/>
                  </a:lnTo>
                  <a:lnTo>
                    <a:pt x="28" y="757"/>
                  </a:lnTo>
                  <a:lnTo>
                    <a:pt x="25" y="742"/>
                  </a:lnTo>
                  <a:lnTo>
                    <a:pt x="21" y="727"/>
                  </a:lnTo>
                  <a:lnTo>
                    <a:pt x="15" y="711"/>
                  </a:lnTo>
                  <a:lnTo>
                    <a:pt x="11" y="694"/>
                  </a:lnTo>
                  <a:lnTo>
                    <a:pt x="9" y="679"/>
                  </a:lnTo>
                  <a:lnTo>
                    <a:pt x="6" y="662"/>
                  </a:lnTo>
                  <a:lnTo>
                    <a:pt x="4" y="645"/>
                  </a:lnTo>
                  <a:lnTo>
                    <a:pt x="2" y="628"/>
                  </a:lnTo>
                  <a:lnTo>
                    <a:pt x="2" y="611"/>
                  </a:lnTo>
                  <a:lnTo>
                    <a:pt x="0" y="592"/>
                  </a:lnTo>
                  <a:lnTo>
                    <a:pt x="2" y="573"/>
                  </a:lnTo>
                  <a:lnTo>
                    <a:pt x="2" y="553"/>
                  </a:lnTo>
                  <a:lnTo>
                    <a:pt x="4" y="534"/>
                  </a:lnTo>
                  <a:lnTo>
                    <a:pt x="6" y="514"/>
                  </a:lnTo>
                  <a:lnTo>
                    <a:pt x="9" y="495"/>
                  </a:lnTo>
                  <a:lnTo>
                    <a:pt x="13" y="472"/>
                  </a:lnTo>
                  <a:lnTo>
                    <a:pt x="19" y="453"/>
                  </a:lnTo>
                  <a:lnTo>
                    <a:pt x="23" y="430"/>
                  </a:lnTo>
                  <a:lnTo>
                    <a:pt x="30" y="409"/>
                  </a:lnTo>
                  <a:lnTo>
                    <a:pt x="36" y="386"/>
                  </a:lnTo>
                  <a:lnTo>
                    <a:pt x="45" y="363"/>
                  </a:lnTo>
                  <a:lnTo>
                    <a:pt x="55" y="339"/>
                  </a:lnTo>
                  <a:lnTo>
                    <a:pt x="64" y="316"/>
                  </a:lnTo>
                  <a:lnTo>
                    <a:pt x="76" y="291"/>
                  </a:lnTo>
                  <a:lnTo>
                    <a:pt x="89" y="268"/>
                  </a:lnTo>
                  <a:lnTo>
                    <a:pt x="89" y="266"/>
                  </a:lnTo>
                  <a:lnTo>
                    <a:pt x="91" y="263"/>
                  </a:lnTo>
                  <a:lnTo>
                    <a:pt x="93" y="259"/>
                  </a:lnTo>
                  <a:lnTo>
                    <a:pt x="95" y="255"/>
                  </a:lnTo>
                  <a:lnTo>
                    <a:pt x="99" y="251"/>
                  </a:lnTo>
                  <a:lnTo>
                    <a:pt x="103" y="247"/>
                  </a:lnTo>
                  <a:lnTo>
                    <a:pt x="106" y="242"/>
                  </a:lnTo>
                  <a:lnTo>
                    <a:pt x="110" y="236"/>
                  </a:lnTo>
                  <a:lnTo>
                    <a:pt x="114" y="230"/>
                  </a:lnTo>
                  <a:lnTo>
                    <a:pt x="120" y="223"/>
                  </a:lnTo>
                  <a:lnTo>
                    <a:pt x="125" y="217"/>
                  </a:lnTo>
                  <a:lnTo>
                    <a:pt x="131" y="209"/>
                  </a:lnTo>
                  <a:lnTo>
                    <a:pt x="139" y="202"/>
                  </a:lnTo>
                  <a:lnTo>
                    <a:pt x="144" y="196"/>
                  </a:lnTo>
                  <a:lnTo>
                    <a:pt x="152" y="188"/>
                  </a:lnTo>
                  <a:lnTo>
                    <a:pt x="160" y="179"/>
                  </a:lnTo>
                  <a:lnTo>
                    <a:pt x="167" y="171"/>
                  </a:lnTo>
                  <a:lnTo>
                    <a:pt x="177" y="164"/>
                  </a:lnTo>
                  <a:lnTo>
                    <a:pt x="184" y="154"/>
                  </a:lnTo>
                  <a:lnTo>
                    <a:pt x="194" y="147"/>
                  </a:lnTo>
                  <a:lnTo>
                    <a:pt x="203" y="139"/>
                  </a:lnTo>
                  <a:lnTo>
                    <a:pt x="215" y="130"/>
                  </a:lnTo>
                  <a:lnTo>
                    <a:pt x="224" y="122"/>
                  </a:lnTo>
                  <a:lnTo>
                    <a:pt x="236" y="112"/>
                  </a:lnTo>
                  <a:lnTo>
                    <a:pt x="245" y="105"/>
                  </a:lnTo>
                  <a:lnTo>
                    <a:pt x="258" y="97"/>
                  </a:lnTo>
                  <a:lnTo>
                    <a:pt x="270" y="88"/>
                  </a:lnTo>
                  <a:lnTo>
                    <a:pt x="281" y="80"/>
                  </a:lnTo>
                  <a:lnTo>
                    <a:pt x="295" y="73"/>
                  </a:lnTo>
                  <a:lnTo>
                    <a:pt x="308" y="65"/>
                  </a:lnTo>
                  <a:lnTo>
                    <a:pt x="321" y="57"/>
                  </a:lnTo>
                  <a:lnTo>
                    <a:pt x="334" y="50"/>
                  </a:lnTo>
                  <a:lnTo>
                    <a:pt x="350" y="44"/>
                  </a:lnTo>
                  <a:lnTo>
                    <a:pt x="363" y="36"/>
                  </a:lnTo>
                  <a:lnTo>
                    <a:pt x="378" y="31"/>
                  </a:lnTo>
                  <a:lnTo>
                    <a:pt x="393" y="25"/>
                  </a:lnTo>
                  <a:lnTo>
                    <a:pt x="409" y="21"/>
                  </a:lnTo>
                  <a:lnTo>
                    <a:pt x="426" y="17"/>
                  </a:lnTo>
                  <a:lnTo>
                    <a:pt x="441" y="12"/>
                  </a:lnTo>
                  <a:lnTo>
                    <a:pt x="458" y="8"/>
                  </a:lnTo>
                  <a:lnTo>
                    <a:pt x="475" y="6"/>
                  </a:lnTo>
                  <a:lnTo>
                    <a:pt x="492" y="2"/>
                  </a:lnTo>
                  <a:lnTo>
                    <a:pt x="509" y="0"/>
                  </a:lnTo>
                  <a:lnTo>
                    <a:pt x="528" y="0"/>
                  </a:lnTo>
                  <a:lnTo>
                    <a:pt x="545" y="0"/>
                  </a:lnTo>
                  <a:lnTo>
                    <a:pt x="564" y="0"/>
                  </a:lnTo>
                  <a:lnTo>
                    <a:pt x="583" y="0"/>
                  </a:lnTo>
                  <a:lnTo>
                    <a:pt x="603" y="2"/>
                  </a:lnTo>
                  <a:lnTo>
                    <a:pt x="622" y="4"/>
                  </a:lnTo>
                  <a:lnTo>
                    <a:pt x="642" y="8"/>
                  </a:lnTo>
                  <a:lnTo>
                    <a:pt x="661" y="12"/>
                  </a:lnTo>
                  <a:lnTo>
                    <a:pt x="682" y="17"/>
                  </a:lnTo>
                  <a:lnTo>
                    <a:pt x="703" y="23"/>
                  </a:lnTo>
                  <a:lnTo>
                    <a:pt x="724" y="31"/>
                  </a:lnTo>
                  <a:lnTo>
                    <a:pt x="745" y="38"/>
                  </a:lnTo>
                  <a:lnTo>
                    <a:pt x="768" y="48"/>
                  </a:lnTo>
                  <a:lnTo>
                    <a:pt x="789" y="57"/>
                  </a:lnTo>
                  <a:lnTo>
                    <a:pt x="812" y="69"/>
                  </a:lnTo>
                  <a:lnTo>
                    <a:pt x="833" y="82"/>
                  </a:lnTo>
                  <a:lnTo>
                    <a:pt x="857" y="95"/>
                  </a:lnTo>
                  <a:lnTo>
                    <a:pt x="880" y="111"/>
                  </a:lnTo>
                  <a:lnTo>
                    <a:pt x="903" y="126"/>
                  </a:lnTo>
                  <a:lnTo>
                    <a:pt x="905" y="128"/>
                  </a:lnTo>
                  <a:lnTo>
                    <a:pt x="909" y="131"/>
                  </a:lnTo>
                  <a:lnTo>
                    <a:pt x="910" y="133"/>
                  </a:lnTo>
                  <a:lnTo>
                    <a:pt x="912" y="137"/>
                  </a:lnTo>
                  <a:lnTo>
                    <a:pt x="916" y="141"/>
                  </a:lnTo>
                  <a:lnTo>
                    <a:pt x="922" y="147"/>
                  </a:lnTo>
                  <a:lnTo>
                    <a:pt x="924" y="152"/>
                  </a:lnTo>
                  <a:lnTo>
                    <a:pt x="929" y="156"/>
                  </a:lnTo>
                  <a:lnTo>
                    <a:pt x="933" y="162"/>
                  </a:lnTo>
                  <a:lnTo>
                    <a:pt x="939" y="169"/>
                  </a:lnTo>
                  <a:lnTo>
                    <a:pt x="945" y="177"/>
                  </a:lnTo>
                  <a:lnTo>
                    <a:pt x="949" y="185"/>
                  </a:lnTo>
                  <a:lnTo>
                    <a:pt x="954" y="192"/>
                  </a:lnTo>
                  <a:lnTo>
                    <a:pt x="960" y="202"/>
                  </a:lnTo>
                  <a:lnTo>
                    <a:pt x="964" y="209"/>
                  </a:lnTo>
                  <a:lnTo>
                    <a:pt x="968" y="219"/>
                  </a:lnTo>
                  <a:lnTo>
                    <a:pt x="971" y="223"/>
                  </a:lnTo>
                  <a:lnTo>
                    <a:pt x="973" y="228"/>
                  </a:lnTo>
                  <a:lnTo>
                    <a:pt x="975" y="234"/>
                  </a:lnTo>
                  <a:lnTo>
                    <a:pt x="979" y="238"/>
                  </a:lnTo>
                  <a:lnTo>
                    <a:pt x="979" y="244"/>
                  </a:lnTo>
                  <a:lnTo>
                    <a:pt x="983" y="247"/>
                  </a:lnTo>
                  <a:lnTo>
                    <a:pt x="985" y="253"/>
                  </a:lnTo>
                  <a:lnTo>
                    <a:pt x="987" y="257"/>
                  </a:lnTo>
                  <a:lnTo>
                    <a:pt x="988" y="263"/>
                  </a:lnTo>
                  <a:lnTo>
                    <a:pt x="988" y="268"/>
                  </a:lnTo>
                  <a:lnTo>
                    <a:pt x="990" y="274"/>
                  </a:lnTo>
                  <a:lnTo>
                    <a:pt x="994" y="280"/>
                  </a:lnTo>
                  <a:lnTo>
                    <a:pt x="994" y="284"/>
                  </a:lnTo>
                  <a:lnTo>
                    <a:pt x="996" y="291"/>
                  </a:lnTo>
                  <a:lnTo>
                    <a:pt x="996" y="295"/>
                  </a:lnTo>
                  <a:lnTo>
                    <a:pt x="998" y="301"/>
                  </a:lnTo>
                  <a:lnTo>
                    <a:pt x="998" y="306"/>
                  </a:lnTo>
                  <a:lnTo>
                    <a:pt x="1000" y="312"/>
                  </a:lnTo>
                  <a:lnTo>
                    <a:pt x="1000" y="318"/>
                  </a:lnTo>
                  <a:lnTo>
                    <a:pt x="1002" y="323"/>
                  </a:lnTo>
                  <a:lnTo>
                    <a:pt x="1002" y="329"/>
                  </a:lnTo>
                  <a:lnTo>
                    <a:pt x="1002" y="335"/>
                  </a:lnTo>
                  <a:lnTo>
                    <a:pt x="1002" y="339"/>
                  </a:lnTo>
                  <a:lnTo>
                    <a:pt x="1002" y="346"/>
                  </a:lnTo>
                  <a:lnTo>
                    <a:pt x="1002" y="352"/>
                  </a:lnTo>
                  <a:lnTo>
                    <a:pt x="1002" y="358"/>
                  </a:lnTo>
                  <a:lnTo>
                    <a:pt x="1002" y="363"/>
                  </a:lnTo>
                  <a:lnTo>
                    <a:pt x="1002" y="369"/>
                  </a:lnTo>
                  <a:lnTo>
                    <a:pt x="977" y="325"/>
                  </a:lnTo>
                  <a:lnTo>
                    <a:pt x="975" y="323"/>
                  </a:lnTo>
                  <a:lnTo>
                    <a:pt x="975" y="322"/>
                  </a:lnTo>
                  <a:lnTo>
                    <a:pt x="975" y="318"/>
                  </a:lnTo>
                  <a:lnTo>
                    <a:pt x="973" y="314"/>
                  </a:lnTo>
                  <a:lnTo>
                    <a:pt x="973" y="306"/>
                  </a:lnTo>
                  <a:lnTo>
                    <a:pt x="971" y="301"/>
                  </a:lnTo>
                  <a:lnTo>
                    <a:pt x="969" y="295"/>
                  </a:lnTo>
                  <a:lnTo>
                    <a:pt x="968" y="291"/>
                  </a:lnTo>
                  <a:lnTo>
                    <a:pt x="968" y="287"/>
                  </a:lnTo>
                  <a:lnTo>
                    <a:pt x="966" y="284"/>
                  </a:lnTo>
                  <a:lnTo>
                    <a:pt x="964" y="278"/>
                  </a:lnTo>
                  <a:lnTo>
                    <a:pt x="962" y="272"/>
                  </a:lnTo>
                  <a:lnTo>
                    <a:pt x="960" y="266"/>
                  </a:lnTo>
                  <a:lnTo>
                    <a:pt x="958" y="263"/>
                  </a:lnTo>
                  <a:lnTo>
                    <a:pt x="956" y="255"/>
                  </a:lnTo>
                  <a:lnTo>
                    <a:pt x="952" y="249"/>
                  </a:lnTo>
                  <a:lnTo>
                    <a:pt x="950" y="244"/>
                  </a:lnTo>
                  <a:lnTo>
                    <a:pt x="949" y="238"/>
                  </a:lnTo>
                  <a:lnTo>
                    <a:pt x="945" y="232"/>
                  </a:lnTo>
                  <a:lnTo>
                    <a:pt x="941" y="225"/>
                  </a:lnTo>
                  <a:lnTo>
                    <a:pt x="937" y="219"/>
                  </a:lnTo>
                  <a:lnTo>
                    <a:pt x="933" y="213"/>
                  </a:lnTo>
                  <a:lnTo>
                    <a:pt x="929" y="206"/>
                  </a:lnTo>
                  <a:lnTo>
                    <a:pt x="926" y="200"/>
                  </a:lnTo>
                  <a:lnTo>
                    <a:pt x="922" y="192"/>
                  </a:lnTo>
                  <a:lnTo>
                    <a:pt x="918" y="187"/>
                  </a:lnTo>
                  <a:lnTo>
                    <a:pt x="912" y="179"/>
                  </a:lnTo>
                  <a:lnTo>
                    <a:pt x="907" y="173"/>
                  </a:lnTo>
                  <a:lnTo>
                    <a:pt x="901" y="166"/>
                  </a:lnTo>
                  <a:lnTo>
                    <a:pt x="895" y="160"/>
                  </a:lnTo>
                  <a:lnTo>
                    <a:pt x="890" y="152"/>
                  </a:lnTo>
                  <a:lnTo>
                    <a:pt x="882" y="147"/>
                  </a:lnTo>
                  <a:lnTo>
                    <a:pt x="876" y="139"/>
                  </a:lnTo>
                  <a:lnTo>
                    <a:pt x="869" y="133"/>
                  </a:lnTo>
                  <a:lnTo>
                    <a:pt x="861" y="126"/>
                  </a:lnTo>
                  <a:lnTo>
                    <a:pt x="853" y="120"/>
                  </a:lnTo>
                  <a:lnTo>
                    <a:pt x="846" y="112"/>
                  </a:lnTo>
                  <a:lnTo>
                    <a:pt x="838" y="107"/>
                  </a:lnTo>
                  <a:lnTo>
                    <a:pt x="829" y="101"/>
                  </a:lnTo>
                  <a:lnTo>
                    <a:pt x="821" y="95"/>
                  </a:lnTo>
                  <a:lnTo>
                    <a:pt x="812" y="90"/>
                  </a:lnTo>
                  <a:lnTo>
                    <a:pt x="802" y="84"/>
                  </a:lnTo>
                  <a:lnTo>
                    <a:pt x="791" y="80"/>
                  </a:lnTo>
                  <a:lnTo>
                    <a:pt x="781" y="74"/>
                  </a:lnTo>
                  <a:lnTo>
                    <a:pt x="770" y="69"/>
                  </a:lnTo>
                  <a:lnTo>
                    <a:pt x="760" y="63"/>
                  </a:lnTo>
                  <a:lnTo>
                    <a:pt x="747" y="59"/>
                  </a:lnTo>
                  <a:lnTo>
                    <a:pt x="736" y="53"/>
                  </a:lnTo>
                  <a:lnTo>
                    <a:pt x="724" y="50"/>
                  </a:lnTo>
                  <a:lnTo>
                    <a:pt x="711" y="46"/>
                  </a:lnTo>
                  <a:lnTo>
                    <a:pt x="698" y="42"/>
                  </a:lnTo>
                  <a:lnTo>
                    <a:pt x="684" y="38"/>
                  </a:lnTo>
                  <a:lnTo>
                    <a:pt x="669" y="36"/>
                  </a:lnTo>
                  <a:lnTo>
                    <a:pt x="656" y="33"/>
                  </a:lnTo>
                  <a:lnTo>
                    <a:pt x="641" y="31"/>
                  </a:lnTo>
                  <a:lnTo>
                    <a:pt x="625" y="29"/>
                  </a:lnTo>
                  <a:lnTo>
                    <a:pt x="610" y="25"/>
                  </a:lnTo>
                  <a:lnTo>
                    <a:pt x="595" y="25"/>
                  </a:lnTo>
                  <a:lnTo>
                    <a:pt x="578" y="23"/>
                  </a:lnTo>
                  <a:lnTo>
                    <a:pt x="561" y="21"/>
                  </a:lnTo>
                  <a:lnTo>
                    <a:pt x="544" y="21"/>
                  </a:lnTo>
                  <a:lnTo>
                    <a:pt x="528" y="21"/>
                  </a:lnTo>
                  <a:lnTo>
                    <a:pt x="513" y="21"/>
                  </a:lnTo>
                  <a:lnTo>
                    <a:pt x="498" y="23"/>
                  </a:lnTo>
                  <a:lnTo>
                    <a:pt x="483" y="25"/>
                  </a:lnTo>
                  <a:lnTo>
                    <a:pt x="469" y="27"/>
                  </a:lnTo>
                  <a:lnTo>
                    <a:pt x="454" y="31"/>
                  </a:lnTo>
                  <a:lnTo>
                    <a:pt x="439" y="33"/>
                  </a:lnTo>
                  <a:lnTo>
                    <a:pt x="426" y="36"/>
                  </a:lnTo>
                  <a:lnTo>
                    <a:pt x="412" y="40"/>
                  </a:lnTo>
                  <a:lnTo>
                    <a:pt x="399" y="44"/>
                  </a:lnTo>
                  <a:lnTo>
                    <a:pt x="386" y="48"/>
                  </a:lnTo>
                  <a:lnTo>
                    <a:pt x="374" y="53"/>
                  </a:lnTo>
                  <a:lnTo>
                    <a:pt x="363" y="59"/>
                  </a:lnTo>
                  <a:lnTo>
                    <a:pt x="350" y="63"/>
                  </a:lnTo>
                  <a:lnTo>
                    <a:pt x="336" y="69"/>
                  </a:lnTo>
                  <a:lnTo>
                    <a:pt x="325" y="74"/>
                  </a:lnTo>
                  <a:lnTo>
                    <a:pt x="314" y="82"/>
                  </a:lnTo>
                  <a:lnTo>
                    <a:pt x="302" y="88"/>
                  </a:lnTo>
                  <a:lnTo>
                    <a:pt x="293" y="95"/>
                  </a:lnTo>
                  <a:lnTo>
                    <a:pt x="281" y="103"/>
                  </a:lnTo>
                  <a:lnTo>
                    <a:pt x="272" y="111"/>
                  </a:lnTo>
                  <a:lnTo>
                    <a:pt x="260" y="118"/>
                  </a:lnTo>
                  <a:lnTo>
                    <a:pt x="251" y="124"/>
                  </a:lnTo>
                  <a:lnTo>
                    <a:pt x="241" y="133"/>
                  </a:lnTo>
                  <a:lnTo>
                    <a:pt x="232" y="141"/>
                  </a:lnTo>
                  <a:lnTo>
                    <a:pt x="222" y="149"/>
                  </a:lnTo>
                  <a:lnTo>
                    <a:pt x="215" y="158"/>
                  </a:lnTo>
                  <a:lnTo>
                    <a:pt x="205" y="166"/>
                  </a:lnTo>
                  <a:lnTo>
                    <a:pt x="199" y="175"/>
                  </a:lnTo>
                  <a:lnTo>
                    <a:pt x="190" y="183"/>
                  </a:lnTo>
                  <a:lnTo>
                    <a:pt x="182" y="192"/>
                  </a:lnTo>
                  <a:lnTo>
                    <a:pt x="175" y="200"/>
                  </a:lnTo>
                  <a:lnTo>
                    <a:pt x="167" y="209"/>
                  </a:lnTo>
                  <a:lnTo>
                    <a:pt x="160" y="217"/>
                  </a:lnTo>
                  <a:lnTo>
                    <a:pt x="152" y="226"/>
                  </a:lnTo>
                  <a:lnTo>
                    <a:pt x="146" y="234"/>
                  </a:lnTo>
                  <a:lnTo>
                    <a:pt x="141" y="246"/>
                  </a:lnTo>
                  <a:lnTo>
                    <a:pt x="133" y="253"/>
                  </a:lnTo>
                  <a:lnTo>
                    <a:pt x="127" y="263"/>
                  </a:lnTo>
                  <a:lnTo>
                    <a:pt x="122" y="270"/>
                  </a:lnTo>
                  <a:lnTo>
                    <a:pt x="116" y="278"/>
                  </a:lnTo>
                  <a:lnTo>
                    <a:pt x="112" y="287"/>
                  </a:lnTo>
                  <a:lnTo>
                    <a:pt x="106" y="295"/>
                  </a:lnTo>
                  <a:lnTo>
                    <a:pt x="103" y="303"/>
                  </a:lnTo>
                  <a:lnTo>
                    <a:pt x="99" y="312"/>
                  </a:lnTo>
                  <a:lnTo>
                    <a:pt x="93" y="320"/>
                  </a:lnTo>
                  <a:lnTo>
                    <a:pt x="89" y="327"/>
                  </a:lnTo>
                  <a:lnTo>
                    <a:pt x="85" y="335"/>
                  </a:lnTo>
                  <a:lnTo>
                    <a:pt x="84" y="341"/>
                  </a:lnTo>
                  <a:lnTo>
                    <a:pt x="78" y="348"/>
                  </a:lnTo>
                  <a:lnTo>
                    <a:pt x="76" y="356"/>
                  </a:lnTo>
                  <a:lnTo>
                    <a:pt x="74" y="361"/>
                  </a:lnTo>
                  <a:lnTo>
                    <a:pt x="72" y="367"/>
                  </a:lnTo>
                  <a:lnTo>
                    <a:pt x="68" y="373"/>
                  </a:lnTo>
                  <a:lnTo>
                    <a:pt x="66" y="379"/>
                  </a:lnTo>
                  <a:lnTo>
                    <a:pt x="64" y="384"/>
                  </a:lnTo>
                  <a:lnTo>
                    <a:pt x="63" y="390"/>
                  </a:lnTo>
                  <a:lnTo>
                    <a:pt x="61" y="396"/>
                  </a:lnTo>
                  <a:lnTo>
                    <a:pt x="61" y="400"/>
                  </a:lnTo>
                  <a:lnTo>
                    <a:pt x="59" y="403"/>
                  </a:lnTo>
                  <a:lnTo>
                    <a:pt x="59" y="407"/>
                  </a:lnTo>
                  <a:lnTo>
                    <a:pt x="57" y="415"/>
                  </a:lnTo>
                  <a:lnTo>
                    <a:pt x="55" y="422"/>
                  </a:lnTo>
                  <a:lnTo>
                    <a:pt x="53" y="428"/>
                  </a:lnTo>
                  <a:lnTo>
                    <a:pt x="53" y="432"/>
                  </a:lnTo>
                  <a:lnTo>
                    <a:pt x="51" y="438"/>
                  </a:lnTo>
                  <a:lnTo>
                    <a:pt x="51" y="443"/>
                  </a:lnTo>
                  <a:lnTo>
                    <a:pt x="49" y="447"/>
                  </a:lnTo>
                  <a:lnTo>
                    <a:pt x="49" y="453"/>
                  </a:lnTo>
                  <a:lnTo>
                    <a:pt x="47" y="458"/>
                  </a:lnTo>
                  <a:lnTo>
                    <a:pt x="45" y="466"/>
                  </a:lnTo>
                  <a:lnTo>
                    <a:pt x="45" y="472"/>
                  </a:lnTo>
                  <a:lnTo>
                    <a:pt x="44" y="477"/>
                  </a:lnTo>
                  <a:lnTo>
                    <a:pt x="42" y="485"/>
                  </a:lnTo>
                  <a:lnTo>
                    <a:pt x="42" y="493"/>
                  </a:lnTo>
                  <a:lnTo>
                    <a:pt x="40" y="498"/>
                  </a:lnTo>
                  <a:lnTo>
                    <a:pt x="40" y="506"/>
                  </a:lnTo>
                  <a:lnTo>
                    <a:pt x="40" y="514"/>
                  </a:lnTo>
                  <a:lnTo>
                    <a:pt x="38" y="521"/>
                  </a:lnTo>
                  <a:lnTo>
                    <a:pt x="38" y="529"/>
                  </a:lnTo>
                  <a:lnTo>
                    <a:pt x="36" y="536"/>
                  </a:lnTo>
                  <a:lnTo>
                    <a:pt x="36" y="544"/>
                  </a:lnTo>
                  <a:lnTo>
                    <a:pt x="36" y="553"/>
                  </a:lnTo>
                  <a:lnTo>
                    <a:pt x="36" y="561"/>
                  </a:lnTo>
                  <a:lnTo>
                    <a:pt x="36" y="571"/>
                  </a:lnTo>
                  <a:lnTo>
                    <a:pt x="36" y="578"/>
                  </a:lnTo>
                  <a:lnTo>
                    <a:pt x="36" y="588"/>
                  </a:lnTo>
                  <a:lnTo>
                    <a:pt x="36" y="595"/>
                  </a:lnTo>
                  <a:lnTo>
                    <a:pt x="36" y="605"/>
                  </a:lnTo>
                  <a:lnTo>
                    <a:pt x="36" y="614"/>
                  </a:lnTo>
                  <a:lnTo>
                    <a:pt x="38" y="624"/>
                  </a:lnTo>
                  <a:lnTo>
                    <a:pt x="38" y="633"/>
                  </a:lnTo>
                  <a:lnTo>
                    <a:pt x="40" y="643"/>
                  </a:lnTo>
                  <a:lnTo>
                    <a:pt x="40" y="652"/>
                  </a:lnTo>
                  <a:lnTo>
                    <a:pt x="42" y="662"/>
                  </a:lnTo>
                  <a:lnTo>
                    <a:pt x="42" y="671"/>
                  </a:lnTo>
                  <a:lnTo>
                    <a:pt x="44" y="681"/>
                  </a:lnTo>
                  <a:lnTo>
                    <a:pt x="45" y="690"/>
                  </a:lnTo>
                  <a:lnTo>
                    <a:pt x="49" y="700"/>
                  </a:lnTo>
                  <a:lnTo>
                    <a:pt x="51" y="711"/>
                  </a:lnTo>
                  <a:lnTo>
                    <a:pt x="53" y="721"/>
                  </a:lnTo>
                  <a:lnTo>
                    <a:pt x="55" y="730"/>
                  </a:lnTo>
                  <a:lnTo>
                    <a:pt x="59" y="740"/>
                  </a:lnTo>
                  <a:lnTo>
                    <a:pt x="63" y="749"/>
                  </a:lnTo>
                  <a:lnTo>
                    <a:pt x="66" y="761"/>
                  </a:lnTo>
                  <a:lnTo>
                    <a:pt x="70" y="770"/>
                  </a:lnTo>
                  <a:lnTo>
                    <a:pt x="76" y="782"/>
                  </a:lnTo>
                  <a:lnTo>
                    <a:pt x="80" y="791"/>
                  </a:lnTo>
                  <a:lnTo>
                    <a:pt x="84" y="801"/>
                  </a:lnTo>
                  <a:lnTo>
                    <a:pt x="89" y="810"/>
                  </a:lnTo>
                  <a:lnTo>
                    <a:pt x="93" y="822"/>
                  </a:lnTo>
                  <a:lnTo>
                    <a:pt x="99" y="831"/>
                  </a:lnTo>
                  <a:lnTo>
                    <a:pt x="106" y="841"/>
                  </a:lnTo>
                  <a:lnTo>
                    <a:pt x="112" y="852"/>
                  </a:lnTo>
                  <a:lnTo>
                    <a:pt x="120" y="861"/>
                  </a:lnTo>
                  <a:lnTo>
                    <a:pt x="125" y="871"/>
                  </a:lnTo>
                  <a:lnTo>
                    <a:pt x="133" y="882"/>
                  </a:lnTo>
                  <a:lnTo>
                    <a:pt x="141" y="892"/>
                  </a:lnTo>
                  <a:lnTo>
                    <a:pt x="148" y="903"/>
                  </a:lnTo>
                  <a:lnTo>
                    <a:pt x="156" y="913"/>
                  </a:lnTo>
                  <a:lnTo>
                    <a:pt x="165" y="922"/>
                  </a:lnTo>
                  <a:lnTo>
                    <a:pt x="175" y="932"/>
                  </a:lnTo>
                  <a:lnTo>
                    <a:pt x="186" y="943"/>
                  </a:lnTo>
                  <a:lnTo>
                    <a:pt x="186" y="943"/>
                  </a:lnTo>
                  <a:lnTo>
                    <a:pt x="190" y="947"/>
                  </a:lnTo>
                  <a:lnTo>
                    <a:pt x="194" y="951"/>
                  </a:lnTo>
                  <a:lnTo>
                    <a:pt x="201" y="957"/>
                  </a:lnTo>
                  <a:lnTo>
                    <a:pt x="207" y="962"/>
                  </a:lnTo>
                  <a:lnTo>
                    <a:pt x="217" y="970"/>
                  </a:lnTo>
                  <a:lnTo>
                    <a:pt x="220" y="972"/>
                  </a:lnTo>
                  <a:lnTo>
                    <a:pt x="226" y="977"/>
                  </a:lnTo>
                  <a:lnTo>
                    <a:pt x="232" y="979"/>
                  </a:lnTo>
                  <a:lnTo>
                    <a:pt x="237" y="985"/>
                  </a:lnTo>
                  <a:lnTo>
                    <a:pt x="241" y="987"/>
                  </a:lnTo>
                  <a:lnTo>
                    <a:pt x="247" y="991"/>
                  </a:lnTo>
                  <a:lnTo>
                    <a:pt x="251" y="995"/>
                  </a:lnTo>
                  <a:lnTo>
                    <a:pt x="257" y="998"/>
                  </a:lnTo>
                  <a:lnTo>
                    <a:pt x="260" y="1002"/>
                  </a:lnTo>
                  <a:lnTo>
                    <a:pt x="266" y="1004"/>
                  </a:lnTo>
                  <a:lnTo>
                    <a:pt x="270" y="1008"/>
                  </a:lnTo>
                  <a:lnTo>
                    <a:pt x="276" y="1012"/>
                  </a:lnTo>
                  <a:lnTo>
                    <a:pt x="283" y="1015"/>
                  </a:lnTo>
                  <a:lnTo>
                    <a:pt x="291" y="1019"/>
                  </a:lnTo>
                  <a:lnTo>
                    <a:pt x="296" y="1021"/>
                  </a:lnTo>
                  <a:lnTo>
                    <a:pt x="302" y="1021"/>
                  </a:lnTo>
                  <a:lnTo>
                    <a:pt x="302" y="1021"/>
                  </a:lnTo>
                  <a:close/>
                </a:path>
              </a:pathLst>
            </a:custGeom>
            <a:solidFill>
              <a:srgbClr val="4D4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1" name="Freeform 197"/>
            <p:cNvSpPr>
              <a:spLocks/>
            </p:cNvSpPr>
            <p:nvPr/>
          </p:nvSpPr>
          <p:spPr bwMode="auto">
            <a:xfrm>
              <a:off x="3853" y="2866"/>
              <a:ext cx="501" cy="535"/>
            </a:xfrm>
            <a:custGeom>
              <a:avLst/>
              <a:gdLst>
                <a:gd name="T0" fmla="*/ 122 w 1002"/>
                <a:gd name="T1" fmla="*/ 1038 h 1071"/>
                <a:gd name="T2" fmla="*/ 103 w 1002"/>
                <a:gd name="T3" fmla="*/ 1006 h 1071"/>
                <a:gd name="T4" fmla="*/ 80 w 1002"/>
                <a:gd name="T5" fmla="*/ 957 h 1071"/>
                <a:gd name="T6" fmla="*/ 52 w 1002"/>
                <a:gd name="T7" fmla="*/ 892 h 1071"/>
                <a:gd name="T8" fmla="*/ 27 w 1002"/>
                <a:gd name="T9" fmla="*/ 812 h 1071"/>
                <a:gd name="T10" fmla="*/ 8 w 1002"/>
                <a:gd name="T11" fmla="*/ 725 h 1071"/>
                <a:gd name="T12" fmla="*/ 0 w 1002"/>
                <a:gd name="T13" fmla="*/ 628 h 1071"/>
                <a:gd name="T14" fmla="*/ 8 w 1002"/>
                <a:gd name="T15" fmla="*/ 529 h 1071"/>
                <a:gd name="T16" fmla="*/ 33 w 1002"/>
                <a:gd name="T17" fmla="*/ 428 h 1071"/>
                <a:gd name="T18" fmla="*/ 82 w 1002"/>
                <a:gd name="T19" fmla="*/ 327 h 1071"/>
                <a:gd name="T20" fmla="*/ 156 w 1002"/>
                <a:gd name="T21" fmla="*/ 232 h 1071"/>
                <a:gd name="T22" fmla="*/ 240 w 1002"/>
                <a:gd name="T23" fmla="*/ 154 h 1071"/>
                <a:gd name="T24" fmla="*/ 326 w 1002"/>
                <a:gd name="T25" fmla="*/ 95 h 1071"/>
                <a:gd name="T26" fmla="*/ 411 w 1002"/>
                <a:gd name="T27" fmla="*/ 52 h 1071"/>
                <a:gd name="T28" fmla="*/ 497 w 1002"/>
                <a:gd name="T29" fmla="*/ 23 h 1071"/>
                <a:gd name="T30" fmla="*/ 578 w 1002"/>
                <a:gd name="T31" fmla="*/ 8 h 1071"/>
                <a:gd name="T32" fmla="*/ 653 w 1002"/>
                <a:gd name="T33" fmla="*/ 0 h 1071"/>
                <a:gd name="T34" fmla="*/ 721 w 1002"/>
                <a:gd name="T35" fmla="*/ 2 h 1071"/>
                <a:gd name="T36" fmla="*/ 780 w 1002"/>
                <a:gd name="T37" fmla="*/ 8 h 1071"/>
                <a:gd name="T38" fmla="*/ 826 w 1002"/>
                <a:gd name="T39" fmla="*/ 17 h 1071"/>
                <a:gd name="T40" fmla="*/ 860 w 1002"/>
                <a:gd name="T41" fmla="*/ 25 h 1071"/>
                <a:gd name="T42" fmla="*/ 894 w 1002"/>
                <a:gd name="T43" fmla="*/ 38 h 1071"/>
                <a:gd name="T44" fmla="*/ 930 w 1002"/>
                <a:gd name="T45" fmla="*/ 56 h 1071"/>
                <a:gd name="T46" fmla="*/ 962 w 1002"/>
                <a:gd name="T47" fmla="*/ 73 h 1071"/>
                <a:gd name="T48" fmla="*/ 1000 w 1002"/>
                <a:gd name="T49" fmla="*/ 95 h 1071"/>
                <a:gd name="T50" fmla="*/ 953 w 1002"/>
                <a:gd name="T51" fmla="*/ 94 h 1071"/>
                <a:gd name="T52" fmla="*/ 917 w 1002"/>
                <a:gd name="T53" fmla="*/ 76 h 1071"/>
                <a:gd name="T54" fmla="*/ 884 w 1002"/>
                <a:gd name="T55" fmla="*/ 63 h 1071"/>
                <a:gd name="T56" fmla="*/ 843 w 1002"/>
                <a:gd name="T57" fmla="*/ 50 h 1071"/>
                <a:gd name="T58" fmla="*/ 795 w 1002"/>
                <a:gd name="T59" fmla="*/ 40 h 1071"/>
                <a:gd name="T60" fmla="*/ 740 w 1002"/>
                <a:gd name="T61" fmla="*/ 35 h 1071"/>
                <a:gd name="T62" fmla="*/ 677 w 1002"/>
                <a:gd name="T63" fmla="*/ 35 h 1071"/>
                <a:gd name="T64" fmla="*/ 611 w 1002"/>
                <a:gd name="T65" fmla="*/ 44 h 1071"/>
                <a:gd name="T66" fmla="*/ 537 w 1002"/>
                <a:gd name="T67" fmla="*/ 63 h 1071"/>
                <a:gd name="T68" fmla="*/ 461 w 1002"/>
                <a:gd name="T69" fmla="*/ 94 h 1071"/>
                <a:gd name="T70" fmla="*/ 386 w 1002"/>
                <a:gd name="T71" fmla="*/ 133 h 1071"/>
                <a:gd name="T72" fmla="*/ 326 w 1002"/>
                <a:gd name="T73" fmla="*/ 183 h 1071"/>
                <a:gd name="T74" fmla="*/ 270 w 1002"/>
                <a:gd name="T75" fmla="*/ 236 h 1071"/>
                <a:gd name="T76" fmla="*/ 227 w 1002"/>
                <a:gd name="T77" fmla="*/ 293 h 1071"/>
                <a:gd name="T78" fmla="*/ 189 w 1002"/>
                <a:gd name="T79" fmla="*/ 350 h 1071"/>
                <a:gd name="T80" fmla="*/ 158 w 1002"/>
                <a:gd name="T81" fmla="*/ 409 h 1071"/>
                <a:gd name="T82" fmla="*/ 135 w 1002"/>
                <a:gd name="T83" fmla="*/ 464 h 1071"/>
                <a:gd name="T84" fmla="*/ 118 w 1002"/>
                <a:gd name="T85" fmla="*/ 516 h 1071"/>
                <a:gd name="T86" fmla="*/ 107 w 1002"/>
                <a:gd name="T87" fmla="*/ 563 h 1071"/>
                <a:gd name="T88" fmla="*/ 99 w 1002"/>
                <a:gd name="T89" fmla="*/ 601 h 1071"/>
                <a:gd name="T90" fmla="*/ 96 w 1002"/>
                <a:gd name="T91" fmla="*/ 632 h 1071"/>
                <a:gd name="T92" fmla="*/ 94 w 1002"/>
                <a:gd name="T93" fmla="*/ 660 h 1071"/>
                <a:gd name="T94" fmla="*/ 92 w 1002"/>
                <a:gd name="T95" fmla="*/ 692 h 1071"/>
                <a:gd name="T96" fmla="*/ 90 w 1002"/>
                <a:gd name="T97" fmla="*/ 723 h 1071"/>
                <a:gd name="T98" fmla="*/ 90 w 1002"/>
                <a:gd name="T99" fmla="*/ 757 h 1071"/>
                <a:gd name="T100" fmla="*/ 94 w 1002"/>
                <a:gd name="T101" fmla="*/ 795 h 1071"/>
                <a:gd name="T102" fmla="*/ 99 w 1002"/>
                <a:gd name="T103" fmla="*/ 833 h 1071"/>
                <a:gd name="T104" fmla="*/ 107 w 1002"/>
                <a:gd name="T105" fmla="*/ 875 h 1071"/>
                <a:gd name="T106" fmla="*/ 120 w 1002"/>
                <a:gd name="T107" fmla="*/ 919 h 1071"/>
                <a:gd name="T108" fmla="*/ 135 w 1002"/>
                <a:gd name="T109" fmla="*/ 964 h 1071"/>
                <a:gd name="T110" fmla="*/ 158 w 1002"/>
                <a:gd name="T111" fmla="*/ 101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02" h="1071">
                  <a:moveTo>
                    <a:pt x="183" y="1071"/>
                  </a:moveTo>
                  <a:lnTo>
                    <a:pt x="130" y="1052"/>
                  </a:lnTo>
                  <a:lnTo>
                    <a:pt x="128" y="1050"/>
                  </a:lnTo>
                  <a:lnTo>
                    <a:pt x="126" y="1046"/>
                  </a:lnTo>
                  <a:lnTo>
                    <a:pt x="124" y="1042"/>
                  </a:lnTo>
                  <a:lnTo>
                    <a:pt x="122" y="1038"/>
                  </a:lnTo>
                  <a:lnTo>
                    <a:pt x="118" y="1035"/>
                  </a:lnTo>
                  <a:lnTo>
                    <a:pt x="118" y="1031"/>
                  </a:lnTo>
                  <a:lnTo>
                    <a:pt x="113" y="1025"/>
                  </a:lnTo>
                  <a:lnTo>
                    <a:pt x="111" y="1019"/>
                  </a:lnTo>
                  <a:lnTo>
                    <a:pt x="107" y="1014"/>
                  </a:lnTo>
                  <a:lnTo>
                    <a:pt x="103" y="1006"/>
                  </a:lnTo>
                  <a:lnTo>
                    <a:pt x="99" y="998"/>
                  </a:lnTo>
                  <a:lnTo>
                    <a:pt x="96" y="991"/>
                  </a:lnTo>
                  <a:lnTo>
                    <a:pt x="92" y="983"/>
                  </a:lnTo>
                  <a:lnTo>
                    <a:pt x="88" y="976"/>
                  </a:lnTo>
                  <a:lnTo>
                    <a:pt x="84" y="966"/>
                  </a:lnTo>
                  <a:lnTo>
                    <a:pt x="80" y="957"/>
                  </a:lnTo>
                  <a:lnTo>
                    <a:pt x="75" y="947"/>
                  </a:lnTo>
                  <a:lnTo>
                    <a:pt x="71" y="936"/>
                  </a:lnTo>
                  <a:lnTo>
                    <a:pt x="65" y="924"/>
                  </a:lnTo>
                  <a:lnTo>
                    <a:pt x="61" y="915"/>
                  </a:lnTo>
                  <a:lnTo>
                    <a:pt x="58" y="903"/>
                  </a:lnTo>
                  <a:lnTo>
                    <a:pt x="52" y="892"/>
                  </a:lnTo>
                  <a:lnTo>
                    <a:pt x="48" y="879"/>
                  </a:lnTo>
                  <a:lnTo>
                    <a:pt x="44" y="865"/>
                  </a:lnTo>
                  <a:lnTo>
                    <a:pt x="40" y="854"/>
                  </a:lnTo>
                  <a:lnTo>
                    <a:pt x="35" y="841"/>
                  </a:lnTo>
                  <a:lnTo>
                    <a:pt x="31" y="825"/>
                  </a:lnTo>
                  <a:lnTo>
                    <a:pt x="27" y="812"/>
                  </a:lnTo>
                  <a:lnTo>
                    <a:pt x="23" y="799"/>
                  </a:lnTo>
                  <a:lnTo>
                    <a:pt x="21" y="786"/>
                  </a:lnTo>
                  <a:lnTo>
                    <a:pt x="18" y="770"/>
                  </a:lnTo>
                  <a:lnTo>
                    <a:pt x="14" y="755"/>
                  </a:lnTo>
                  <a:lnTo>
                    <a:pt x="12" y="740"/>
                  </a:lnTo>
                  <a:lnTo>
                    <a:pt x="8" y="725"/>
                  </a:lnTo>
                  <a:lnTo>
                    <a:pt x="6" y="708"/>
                  </a:lnTo>
                  <a:lnTo>
                    <a:pt x="4" y="692"/>
                  </a:lnTo>
                  <a:lnTo>
                    <a:pt x="2" y="677"/>
                  </a:lnTo>
                  <a:lnTo>
                    <a:pt x="2" y="662"/>
                  </a:lnTo>
                  <a:lnTo>
                    <a:pt x="0" y="645"/>
                  </a:lnTo>
                  <a:lnTo>
                    <a:pt x="0" y="628"/>
                  </a:lnTo>
                  <a:lnTo>
                    <a:pt x="0" y="613"/>
                  </a:lnTo>
                  <a:lnTo>
                    <a:pt x="0" y="595"/>
                  </a:lnTo>
                  <a:lnTo>
                    <a:pt x="0" y="578"/>
                  </a:lnTo>
                  <a:lnTo>
                    <a:pt x="2" y="563"/>
                  </a:lnTo>
                  <a:lnTo>
                    <a:pt x="4" y="546"/>
                  </a:lnTo>
                  <a:lnTo>
                    <a:pt x="8" y="529"/>
                  </a:lnTo>
                  <a:lnTo>
                    <a:pt x="10" y="512"/>
                  </a:lnTo>
                  <a:lnTo>
                    <a:pt x="14" y="495"/>
                  </a:lnTo>
                  <a:lnTo>
                    <a:pt x="18" y="478"/>
                  </a:lnTo>
                  <a:lnTo>
                    <a:pt x="21" y="462"/>
                  </a:lnTo>
                  <a:lnTo>
                    <a:pt x="27" y="445"/>
                  </a:lnTo>
                  <a:lnTo>
                    <a:pt x="33" y="428"/>
                  </a:lnTo>
                  <a:lnTo>
                    <a:pt x="39" y="411"/>
                  </a:lnTo>
                  <a:lnTo>
                    <a:pt x="46" y="394"/>
                  </a:lnTo>
                  <a:lnTo>
                    <a:pt x="54" y="377"/>
                  </a:lnTo>
                  <a:lnTo>
                    <a:pt x="63" y="360"/>
                  </a:lnTo>
                  <a:lnTo>
                    <a:pt x="71" y="344"/>
                  </a:lnTo>
                  <a:lnTo>
                    <a:pt x="82" y="327"/>
                  </a:lnTo>
                  <a:lnTo>
                    <a:pt x="92" y="310"/>
                  </a:lnTo>
                  <a:lnTo>
                    <a:pt x="103" y="295"/>
                  </a:lnTo>
                  <a:lnTo>
                    <a:pt x="116" y="278"/>
                  </a:lnTo>
                  <a:lnTo>
                    <a:pt x="130" y="263"/>
                  </a:lnTo>
                  <a:lnTo>
                    <a:pt x="143" y="246"/>
                  </a:lnTo>
                  <a:lnTo>
                    <a:pt x="156" y="232"/>
                  </a:lnTo>
                  <a:lnTo>
                    <a:pt x="170" y="217"/>
                  </a:lnTo>
                  <a:lnTo>
                    <a:pt x="183" y="204"/>
                  </a:lnTo>
                  <a:lnTo>
                    <a:pt x="196" y="189"/>
                  </a:lnTo>
                  <a:lnTo>
                    <a:pt x="212" y="177"/>
                  </a:lnTo>
                  <a:lnTo>
                    <a:pt x="225" y="166"/>
                  </a:lnTo>
                  <a:lnTo>
                    <a:pt x="240" y="154"/>
                  </a:lnTo>
                  <a:lnTo>
                    <a:pt x="253" y="141"/>
                  </a:lnTo>
                  <a:lnTo>
                    <a:pt x="269" y="132"/>
                  </a:lnTo>
                  <a:lnTo>
                    <a:pt x="282" y="122"/>
                  </a:lnTo>
                  <a:lnTo>
                    <a:pt x="297" y="113"/>
                  </a:lnTo>
                  <a:lnTo>
                    <a:pt x="310" y="103"/>
                  </a:lnTo>
                  <a:lnTo>
                    <a:pt x="326" y="95"/>
                  </a:lnTo>
                  <a:lnTo>
                    <a:pt x="341" y="86"/>
                  </a:lnTo>
                  <a:lnTo>
                    <a:pt x="354" y="78"/>
                  </a:lnTo>
                  <a:lnTo>
                    <a:pt x="369" y="71"/>
                  </a:lnTo>
                  <a:lnTo>
                    <a:pt x="383" y="63"/>
                  </a:lnTo>
                  <a:lnTo>
                    <a:pt x="398" y="57"/>
                  </a:lnTo>
                  <a:lnTo>
                    <a:pt x="411" y="52"/>
                  </a:lnTo>
                  <a:lnTo>
                    <a:pt x="424" y="46"/>
                  </a:lnTo>
                  <a:lnTo>
                    <a:pt x="440" y="40"/>
                  </a:lnTo>
                  <a:lnTo>
                    <a:pt x="453" y="36"/>
                  </a:lnTo>
                  <a:lnTo>
                    <a:pt x="468" y="33"/>
                  </a:lnTo>
                  <a:lnTo>
                    <a:pt x="481" y="27"/>
                  </a:lnTo>
                  <a:lnTo>
                    <a:pt x="497" y="23"/>
                  </a:lnTo>
                  <a:lnTo>
                    <a:pt x="510" y="19"/>
                  </a:lnTo>
                  <a:lnTo>
                    <a:pt x="523" y="17"/>
                  </a:lnTo>
                  <a:lnTo>
                    <a:pt x="537" y="14"/>
                  </a:lnTo>
                  <a:lnTo>
                    <a:pt x="550" y="12"/>
                  </a:lnTo>
                  <a:lnTo>
                    <a:pt x="563" y="10"/>
                  </a:lnTo>
                  <a:lnTo>
                    <a:pt x="578" y="8"/>
                  </a:lnTo>
                  <a:lnTo>
                    <a:pt x="590" y="6"/>
                  </a:lnTo>
                  <a:lnTo>
                    <a:pt x="603" y="4"/>
                  </a:lnTo>
                  <a:lnTo>
                    <a:pt x="615" y="2"/>
                  </a:lnTo>
                  <a:lnTo>
                    <a:pt x="628" y="2"/>
                  </a:lnTo>
                  <a:lnTo>
                    <a:pt x="639" y="0"/>
                  </a:lnTo>
                  <a:lnTo>
                    <a:pt x="653" y="0"/>
                  </a:lnTo>
                  <a:lnTo>
                    <a:pt x="664" y="0"/>
                  </a:lnTo>
                  <a:lnTo>
                    <a:pt x="677" y="0"/>
                  </a:lnTo>
                  <a:lnTo>
                    <a:pt x="687" y="0"/>
                  </a:lnTo>
                  <a:lnTo>
                    <a:pt x="698" y="0"/>
                  </a:lnTo>
                  <a:lnTo>
                    <a:pt x="710" y="2"/>
                  </a:lnTo>
                  <a:lnTo>
                    <a:pt x="721" y="2"/>
                  </a:lnTo>
                  <a:lnTo>
                    <a:pt x="731" y="2"/>
                  </a:lnTo>
                  <a:lnTo>
                    <a:pt x="742" y="4"/>
                  </a:lnTo>
                  <a:lnTo>
                    <a:pt x="751" y="6"/>
                  </a:lnTo>
                  <a:lnTo>
                    <a:pt x="761" y="6"/>
                  </a:lnTo>
                  <a:lnTo>
                    <a:pt x="770" y="6"/>
                  </a:lnTo>
                  <a:lnTo>
                    <a:pt x="780" y="8"/>
                  </a:lnTo>
                  <a:lnTo>
                    <a:pt x="788" y="10"/>
                  </a:lnTo>
                  <a:lnTo>
                    <a:pt x="797" y="12"/>
                  </a:lnTo>
                  <a:lnTo>
                    <a:pt x="805" y="12"/>
                  </a:lnTo>
                  <a:lnTo>
                    <a:pt x="812" y="14"/>
                  </a:lnTo>
                  <a:lnTo>
                    <a:pt x="820" y="16"/>
                  </a:lnTo>
                  <a:lnTo>
                    <a:pt x="826" y="17"/>
                  </a:lnTo>
                  <a:lnTo>
                    <a:pt x="831" y="17"/>
                  </a:lnTo>
                  <a:lnTo>
                    <a:pt x="839" y="19"/>
                  </a:lnTo>
                  <a:lnTo>
                    <a:pt x="845" y="21"/>
                  </a:lnTo>
                  <a:lnTo>
                    <a:pt x="850" y="23"/>
                  </a:lnTo>
                  <a:lnTo>
                    <a:pt x="854" y="23"/>
                  </a:lnTo>
                  <a:lnTo>
                    <a:pt x="860" y="25"/>
                  </a:lnTo>
                  <a:lnTo>
                    <a:pt x="864" y="27"/>
                  </a:lnTo>
                  <a:lnTo>
                    <a:pt x="867" y="29"/>
                  </a:lnTo>
                  <a:lnTo>
                    <a:pt x="875" y="31"/>
                  </a:lnTo>
                  <a:lnTo>
                    <a:pt x="881" y="33"/>
                  </a:lnTo>
                  <a:lnTo>
                    <a:pt x="886" y="35"/>
                  </a:lnTo>
                  <a:lnTo>
                    <a:pt x="894" y="38"/>
                  </a:lnTo>
                  <a:lnTo>
                    <a:pt x="900" y="40"/>
                  </a:lnTo>
                  <a:lnTo>
                    <a:pt x="905" y="44"/>
                  </a:lnTo>
                  <a:lnTo>
                    <a:pt x="913" y="46"/>
                  </a:lnTo>
                  <a:lnTo>
                    <a:pt x="919" y="50"/>
                  </a:lnTo>
                  <a:lnTo>
                    <a:pt x="924" y="52"/>
                  </a:lnTo>
                  <a:lnTo>
                    <a:pt x="930" y="56"/>
                  </a:lnTo>
                  <a:lnTo>
                    <a:pt x="936" y="57"/>
                  </a:lnTo>
                  <a:lnTo>
                    <a:pt x="942" y="61"/>
                  </a:lnTo>
                  <a:lnTo>
                    <a:pt x="947" y="63"/>
                  </a:lnTo>
                  <a:lnTo>
                    <a:pt x="953" y="67"/>
                  </a:lnTo>
                  <a:lnTo>
                    <a:pt x="957" y="69"/>
                  </a:lnTo>
                  <a:lnTo>
                    <a:pt x="962" y="73"/>
                  </a:lnTo>
                  <a:lnTo>
                    <a:pt x="970" y="76"/>
                  </a:lnTo>
                  <a:lnTo>
                    <a:pt x="980" y="82"/>
                  </a:lnTo>
                  <a:lnTo>
                    <a:pt x="985" y="86"/>
                  </a:lnTo>
                  <a:lnTo>
                    <a:pt x="991" y="90"/>
                  </a:lnTo>
                  <a:lnTo>
                    <a:pt x="997" y="92"/>
                  </a:lnTo>
                  <a:lnTo>
                    <a:pt x="1000" y="95"/>
                  </a:lnTo>
                  <a:lnTo>
                    <a:pt x="1002" y="97"/>
                  </a:lnTo>
                  <a:lnTo>
                    <a:pt x="1002" y="97"/>
                  </a:lnTo>
                  <a:lnTo>
                    <a:pt x="959" y="97"/>
                  </a:lnTo>
                  <a:lnTo>
                    <a:pt x="959" y="97"/>
                  </a:lnTo>
                  <a:lnTo>
                    <a:pt x="957" y="95"/>
                  </a:lnTo>
                  <a:lnTo>
                    <a:pt x="953" y="94"/>
                  </a:lnTo>
                  <a:lnTo>
                    <a:pt x="949" y="92"/>
                  </a:lnTo>
                  <a:lnTo>
                    <a:pt x="943" y="88"/>
                  </a:lnTo>
                  <a:lnTo>
                    <a:pt x="936" y="84"/>
                  </a:lnTo>
                  <a:lnTo>
                    <a:pt x="930" y="82"/>
                  </a:lnTo>
                  <a:lnTo>
                    <a:pt x="923" y="78"/>
                  </a:lnTo>
                  <a:lnTo>
                    <a:pt x="917" y="76"/>
                  </a:lnTo>
                  <a:lnTo>
                    <a:pt x="911" y="73"/>
                  </a:lnTo>
                  <a:lnTo>
                    <a:pt x="907" y="71"/>
                  </a:lnTo>
                  <a:lnTo>
                    <a:pt x="902" y="69"/>
                  </a:lnTo>
                  <a:lnTo>
                    <a:pt x="896" y="67"/>
                  </a:lnTo>
                  <a:lnTo>
                    <a:pt x="890" y="65"/>
                  </a:lnTo>
                  <a:lnTo>
                    <a:pt x="884" y="63"/>
                  </a:lnTo>
                  <a:lnTo>
                    <a:pt x="879" y="61"/>
                  </a:lnTo>
                  <a:lnTo>
                    <a:pt x="871" y="59"/>
                  </a:lnTo>
                  <a:lnTo>
                    <a:pt x="865" y="56"/>
                  </a:lnTo>
                  <a:lnTo>
                    <a:pt x="858" y="54"/>
                  </a:lnTo>
                  <a:lnTo>
                    <a:pt x="852" y="52"/>
                  </a:lnTo>
                  <a:lnTo>
                    <a:pt x="843" y="50"/>
                  </a:lnTo>
                  <a:lnTo>
                    <a:pt x="837" y="48"/>
                  </a:lnTo>
                  <a:lnTo>
                    <a:pt x="829" y="46"/>
                  </a:lnTo>
                  <a:lnTo>
                    <a:pt x="822" y="46"/>
                  </a:lnTo>
                  <a:lnTo>
                    <a:pt x="812" y="44"/>
                  </a:lnTo>
                  <a:lnTo>
                    <a:pt x="805" y="42"/>
                  </a:lnTo>
                  <a:lnTo>
                    <a:pt x="795" y="40"/>
                  </a:lnTo>
                  <a:lnTo>
                    <a:pt x="788" y="38"/>
                  </a:lnTo>
                  <a:lnTo>
                    <a:pt x="778" y="36"/>
                  </a:lnTo>
                  <a:lnTo>
                    <a:pt x="769" y="36"/>
                  </a:lnTo>
                  <a:lnTo>
                    <a:pt x="759" y="35"/>
                  </a:lnTo>
                  <a:lnTo>
                    <a:pt x="750" y="35"/>
                  </a:lnTo>
                  <a:lnTo>
                    <a:pt x="740" y="35"/>
                  </a:lnTo>
                  <a:lnTo>
                    <a:pt x="731" y="35"/>
                  </a:lnTo>
                  <a:lnTo>
                    <a:pt x="719" y="35"/>
                  </a:lnTo>
                  <a:lnTo>
                    <a:pt x="710" y="35"/>
                  </a:lnTo>
                  <a:lnTo>
                    <a:pt x="700" y="35"/>
                  </a:lnTo>
                  <a:lnTo>
                    <a:pt x="689" y="35"/>
                  </a:lnTo>
                  <a:lnTo>
                    <a:pt x="677" y="35"/>
                  </a:lnTo>
                  <a:lnTo>
                    <a:pt x="668" y="36"/>
                  </a:lnTo>
                  <a:lnTo>
                    <a:pt x="656" y="36"/>
                  </a:lnTo>
                  <a:lnTo>
                    <a:pt x="645" y="38"/>
                  </a:lnTo>
                  <a:lnTo>
                    <a:pt x="634" y="38"/>
                  </a:lnTo>
                  <a:lnTo>
                    <a:pt x="622" y="42"/>
                  </a:lnTo>
                  <a:lnTo>
                    <a:pt x="611" y="44"/>
                  </a:lnTo>
                  <a:lnTo>
                    <a:pt x="597" y="46"/>
                  </a:lnTo>
                  <a:lnTo>
                    <a:pt x="586" y="50"/>
                  </a:lnTo>
                  <a:lnTo>
                    <a:pt x="575" y="52"/>
                  </a:lnTo>
                  <a:lnTo>
                    <a:pt x="561" y="56"/>
                  </a:lnTo>
                  <a:lnTo>
                    <a:pt x="550" y="59"/>
                  </a:lnTo>
                  <a:lnTo>
                    <a:pt x="537" y="63"/>
                  </a:lnTo>
                  <a:lnTo>
                    <a:pt x="525" y="67"/>
                  </a:lnTo>
                  <a:lnTo>
                    <a:pt x="512" y="73"/>
                  </a:lnTo>
                  <a:lnTo>
                    <a:pt x="499" y="76"/>
                  </a:lnTo>
                  <a:lnTo>
                    <a:pt x="487" y="82"/>
                  </a:lnTo>
                  <a:lnTo>
                    <a:pt x="474" y="90"/>
                  </a:lnTo>
                  <a:lnTo>
                    <a:pt x="461" y="94"/>
                  </a:lnTo>
                  <a:lnTo>
                    <a:pt x="447" y="99"/>
                  </a:lnTo>
                  <a:lnTo>
                    <a:pt x="436" y="105"/>
                  </a:lnTo>
                  <a:lnTo>
                    <a:pt x="423" y="113"/>
                  </a:lnTo>
                  <a:lnTo>
                    <a:pt x="411" y="120"/>
                  </a:lnTo>
                  <a:lnTo>
                    <a:pt x="398" y="128"/>
                  </a:lnTo>
                  <a:lnTo>
                    <a:pt x="386" y="133"/>
                  </a:lnTo>
                  <a:lnTo>
                    <a:pt x="377" y="143"/>
                  </a:lnTo>
                  <a:lnTo>
                    <a:pt x="365" y="151"/>
                  </a:lnTo>
                  <a:lnTo>
                    <a:pt x="354" y="156"/>
                  </a:lnTo>
                  <a:lnTo>
                    <a:pt x="345" y="166"/>
                  </a:lnTo>
                  <a:lnTo>
                    <a:pt x="335" y="173"/>
                  </a:lnTo>
                  <a:lnTo>
                    <a:pt x="326" y="183"/>
                  </a:lnTo>
                  <a:lnTo>
                    <a:pt x="316" y="190"/>
                  </a:lnTo>
                  <a:lnTo>
                    <a:pt x="305" y="200"/>
                  </a:lnTo>
                  <a:lnTo>
                    <a:pt x="297" y="210"/>
                  </a:lnTo>
                  <a:lnTo>
                    <a:pt x="288" y="217"/>
                  </a:lnTo>
                  <a:lnTo>
                    <a:pt x="280" y="227"/>
                  </a:lnTo>
                  <a:lnTo>
                    <a:pt x="270" y="236"/>
                  </a:lnTo>
                  <a:lnTo>
                    <a:pt x="263" y="246"/>
                  </a:lnTo>
                  <a:lnTo>
                    <a:pt x="255" y="255"/>
                  </a:lnTo>
                  <a:lnTo>
                    <a:pt x="248" y="265"/>
                  </a:lnTo>
                  <a:lnTo>
                    <a:pt x="240" y="274"/>
                  </a:lnTo>
                  <a:lnTo>
                    <a:pt x="234" y="284"/>
                  </a:lnTo>
                  <a:lnTo>
                    <a:pt x="227" y="293"/>
                  </a:lnTo>
                  <a:lnTo>
                    <a:pt x="219" y="303"/>
                  </a:lnTo>
                  <a:lnTo>
                    <a:pt x="212" y="312"/>
                  </a:lnTo>
                  <a:lnTo>
                    <a:pt x="206" y="322"/>
                  </a:lnTo>
                  <a:lnTo>
                    <a:pt x="200" y="331"/>
                  </a:lnTo>
                  <a:lnTo>
                    <a:pt x="194" y="341"/>
                  </a:lnTo>
                  <a:lnTo>
                    <a:pt x="189" y="350"/>
                  </a:lnTo>
                  <a:lnTo>
                    <a:pt x="183" y="362"/>
                  </a:lnTo>
                  <a:lnTo>
                    <a:pt x="179" y="371"/>
                  </a:lnTo>
                  <a:lnTo>
                    <a:pt x="173" y="381"/>
                  </a:lnTo>
                  <a:lnTo>
                    <a:pt x="168" y="390"/>
                  </a:lnTo>
                  <a:lnTo>
                    <a:pt x="164" y="400"/>
                  </a:lnTo>
                  <a:lnTo>
                    <a:pt x="158" y="409"/>
                  </a:lnTo>
                  <a:lnTo>
                    <a:pt x="154" y="419"/>
                  </a:lnTo>
                  <a:lnTo>
                    <a:pt x="151" y="428"/>
                  </a:lnTo>
                  <a:lnTo>
                    <a:pt x="147" y="438"/>
                  </a:lnTo>
                  <a:lnTo>
                    <a:pt x="143" y="447"/>
                  </a:lnTo>
                  <a:lnTo>
                    <a:pt x="139" y="455"/>
                  </a:lnTo>
                  <a:lnTo>
                    <a:pt x="135" y="464"/>
                  </a:lnTo>
                  <a:lnTo>
                    <a:pt x="134" y="474"/>
                  </a:lnTo>
                  <a:lnTo>
                    <a:pt x="128" y="483"/>
                  </a:lnTo>
                  <a:lnTo>
                    <a:pt x="126" y="491"/>
                  </a:lnTo>
                  <a:lnTo>
                    <a:pt x="124" y="500"/>
                  </a:lnTo>
                  <a:lnTo>
                    <a:pt x="122" y="510"/>
                  </a:lnTo>
                  <a:lnTo>
                    <a:pt x="118" y="516"/>
                  </a:lnTo>
                  <a:lnTo>
                    <a:pt x="116" y="525"/>
                  </a:lnTo>
                  <a:lnTo>
                    <a:pt x="113" y="533"/>
                  </a:lnTo>
                  <a:lnTo>
                    <a:pt x="113" y="540"/>
                  </a:lnTo>
                  <a:lnTo>
                    <a:pt x="109" y="548"/>
                  </a:lnTo>
                  <a:lnTo>
                    <a:pt x="107" y="556"/>
                  </a:lnTo>
                  <a:lnTo>
                    <a:pt x="107" y="563"/>
                  </a:lnTo>
                  <a:lnTo>
                    <a:pt x="105" y="571"/>
                  </a:lnTo>
                  <a:lnTo>
                    <a:pt x="103" y="576"/>
                  </a:lnTo>
                  <a:lnTo>
                    <a:pt x="103" y="582"/>
                  </a:lnTo>
                  <a:lnTo>
                    <a:pt x="101" y="590"/>
                  </a:lnTo>
                  <a:lnTo>
                    <a:pt x="101" y="595"/>
                  </a:lnTo>
                  <a:lnTo>
                    <a:pt x="99" y="601"/>
                  </a:lnTo>
                  <a:lnTo>
                    <a:pt x="99" y="607"/>
                  </a:lnTo>
                  <a:lnTo>
                    <a:pt x="99" y="613"/>
                  </a:lnTo>
                  <a:lnTo>
                    <a:pt x="99" y="618"/>
                  </a:lnTo>
                  <a:lnTo>
                    <a:pt x="97" y="622"/>
                  </a:lnTo>
                  <a:lnTo>
                    <a:pt x="97" y="626"/>
                  </a:lnTo>
                  <a:lnTo>
                    <a:pt x="96" y="632"/>
                  </a:lnTo>
                  <a:lnTo>
                    <a:pt x="96" y="637"/>
                  </a:lnTo>
                  <a:lnTo>
                    <a:pt x="96" y="641"/>
                  </a:lnTo>
                  <a:lnTo>
                    <a:pt x="96" y="647"/>
                  </a:lnTo>
                  <a:lnTo>
                    <a:pt x="96" y="651"/>
                  </a:lnTo>
                  <a:lnTo>
                    <a:pt x="96" y="656"/>
                  </a:lnTo>
                  <a:lnTo>
                    <a:pt x="94" y="660"/>
                  </a:lnTo>
                  <a:lnTo>
                    <a:pt x="94" y="666"/>
                  </a:lnTo>
                  <a:lnTo>
                    <a:pt x="92" y="670"/>
                  </a:lnTo>
                  <a:lnTo>
                    <a:pt x="92" y="675"/>
                  </a:lnTo>
                  <a:lnTo>
                    <a:pt x="92" y="681"/>
                  </a:lnTo>
                  <a:lnTo>
                    <a:pt x="92" y="687"/>
                  </a:lnTo>
                  <a:lnTo>
                    <a:pt x="92" y="692"/>
                  </a:lnTo>
                  <a:lnTo>
                    <a:pt x="92" y="698"/>
                  </a:lnTo>
                  <a:lnTo>
                    <a:pt x="92" y="702"/>
                  </a:lnTo>
                  <a:lnTo>
                    <a:pt x="92" y="708"/>
                  </a:lnTo>
                  <a:lnTo>
                    <a:pt x="90" y="713"/>
                  </a:lnTo>
                  <a:lnTo>
                    <a:pt x="90" y="719"/>
                  </a:lnTo>
                  <a:lnTo>
                    <a:pt x="90" y="723"/>
                  </a:lnTo>
                  <a:lnTo>
                    <a:pt x="90" y="729"/>
                  </a:lnTo>
                  <a:lnTo>
                    <a:pt x="90" y="734"/>
                  </a:lnTo>
                  <a:lnTo>
                    <a:pt x="90" y="742"/>
                  </a:lnTo>
                  <a:lnTo>
                    <a:pt x="90" y="746"/>
                  </a:lnTo>
                  <a:lnTo>
                    <a:pt x="90" y="753"/>
                  </a:lnTo>
                  <a:lnTo>
                    <a:pt x="90" y="757"/>
                  </a:lnTo>
                  <a:lnTo>
                    <a:pt x="92" y="765"/>
                  </a:lnTo>
                  <a:lnTo>
                    <a:pt x="92" y="770"/>
                  </a:lnTo>
                  <a:lnTo>
                    <a:pt x="92" y="776"/>
                  </a:lnTo>
                  <a:lnTo>
                    <a:pt x="94" y="782"/>
                  </a:lnTo>
                  <a:lnTo>
                    <a:pt x="94" y="789"/>
                  </a:lnTo>
                  <a:lnTo>
                    <a:pt x="94" y="795"/>
                  </a:lnTo>
                  <a:lnTo>
                    <a:pt x="96" y="801"/>
                  </a:lnTo>
                  <a:lnTo>
                    <a:pt x="96" y="806"/>
                  </a:lnTo>
                  <a:lnTo>
                    <a:pt x="96" y="814"/>
                  </a:lnTo>
                  <a:lnTo>
                    <a:pt x="96" y="820"/>
                  </a:lnTo>
                  <a:lnTo>
                    <a:pt x="97" y="825"/>
                  </a:lnTo>
                  <a:lnTo>
                    <a:pt x="99" y="833"/>
                  </a:lnTo>
                  <a:lnTo>
                    <a:pt x="101" y="841"/>
                  </a:lnTo>
                  <a:lnTo>
                    <a:pt x="101" y="846"/>
                  </a:lnTo>
                  <a:lnTo>
                    <a:pt x="103" y="854"/>
                  </a:lnTo>
                  <a:lnTo>
                    <a:pt x="103" y="860"/>
                  </a:lnTo>
                  <a:lnTo>
                    <a:pt x="105" y="867"/>
                  </a:lnTo>
                  <a:lnTo>
                    <a:pt x="107" y="875"/>
                  </a:lnTo>
                  <a:lnTo>
                    <a:pt x="109" y="881"/>
                  </a:lnTo>
                  <a:lnTo>
                    <a:pt x="111" y="888"/>
                  </a:lnTo>
                  <a:lnTo>
                    <a:pt x="113" y="898"/>
                  </a:lnTo>
                  <a:lnTo>
                    <a:pt x="115" y="903"/>
                  </a:lnTo>
                  <a:lnTo>
                    <a:pt x="118" y="911"/>
                  </a:lnTo>
                  <a:lnTo>
                    <a:pt x="120" y="919"/>
                  </a:lnTo>
                  <a:lnTo>
                    <a:pt x="122" y="926"/>
                  </a:lnTo>
                  <a:lnTo>
                    <a:pt x="124" y="934"/>
                  </a:lnTo>
                  <a:lnTo>
                    <a:pt x="128" y="941"/>
                  </a:lnTo>
                  <a:lnTo>
                    <a:pt x="130" y="949"/>
                  </a:lnTo>
                  <a:lnTo>
                    <a:pt x="134" y="959"/>
                  </a:lnTo>
                  <a:lnTo>
                    <a:pt x="135" y="964"/>
                  </a:lnTo>
                  <a:lnTo>
                    <a:pt x="139" y="974"/>
                  </a:lnTo>
                  <a:lnTo>
                    <a:pt x="143" y="981"/>
                  </a:lnTo>
                  <a:lnTo>
                    <a:pt x="147" y="991"/>
                  </a:lnTo>
                  <a:lnTo>
                    <a:pt x="151" y="998"/>
                  </a:lnTo>
                  <a:lnTo>
                    <a:pt x="154" y="1008"/>
                  </a:lnTo>
                  <a:lnTo>
                    <a:pt x="158" y="1017"/>
                  </a:lnTo>
                  <a:lnTo>
                    <a:pt x="162" y="1027"/>
                  </a:lnTo>
                  <a:lnTo>
                    <a:pt x="183" y="1071"/>
                  </a:lnTo>
                  <a:lnTo>
                    <a:pt x="183" y="1071"/>
                  </a:lnTo>
                  <a:close/>
                </a:path>
              </a:pathLst>
            </a:custGeom>
            <a:solidFill>
              <a:srgbClr val="4D4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2" name="Freeform 198"/>
            <p:cNvSpPr>
              <a:spLocks/>
            </p:cNvSpPr>
            <p:nvPr/>
          </p:nvSpPr>
          <p:spPr bwMode="auto">
            <a:xfrm>
              <a:off x="3894" y="2600"/>
              <a:ext cx="317" cy="227"/>
            </a:xfrm>
            <a:custGeom>
              <a:avLst/>
              <a:gdLst>
                <a:gd name="T0" fmla="*/ 360 w 633"/>
                <a:gd name="T1" fmla="*/ 348 h 454"/>
                <a:gd name="T2" fmla="*/ 329 w 633"/>
                <a:gd name="T3" fmla="*/ 359 h 454"/>
                <a:gd name="T4" fmla="*/ 303 w 633"/>
                <a:gd name="T5" fmla="*/ 367 h 454"/>
                <a:gd name="T6" fmla="*/ 276 w 633"/>
                <a:gd name="T7" fmla="*/ 373 h 454"/>
                <a:gd name="T8" fmla="*/ 245 w 633"/>
                <a:gd name="T9" fmla="*/ 380 h 454"/>
                <a:gd name="T10" fmla="*/ 211 w 633"/>
                <a:gd name="T11" fmla="*/ 386 h 454"/>
                <a:gd name="T12" fmla="*/ 175 w 633"/>
                <a:gd name="T13" fmla="*/ 390 h 454"/>
                <a:gd name="T14" fmla="*/ 137 w 633"/>
                <a:gd name="T15" fmla="*/ 390 h 454"/>
                <a:gd name="T16" fmla="*/ 99 w 633"/>
                <a:gd name="T17" fmla="*/ 388 h 454"/>
                <a:gd name="T18" fmla="*/ 59 w 633"/>
                <a:gd name="T19" fmla="*/ 382 h 454"/>
                <a:gd name="T20" fmla="*/ 19 w 633"/>
                <a:gd name="T21" fmla="*/ 373 h 454"/>
                <a:gd name="T22" fmla="*/ 21 w 633"/>
                <a:gd name="T23" fmla="*/ 333 h 454"/>
                <a:gd name="T24" fmla="*/ 42 w 633"/>
                <a:gd name="T25" fmla="*/ 338 h 454"/>
                <a:gd name="T26" fmla="*/ 69 w 633"/>
                <a:gd name="T27" fmla="*/ 342 h 454"/>
                <a:gd name="T28" fmla="*/ 101 w 633"/>
                <a:gd name="T29" fmla="*/ 346 h 454"/>
                <a:gd name="T30" fmla="*/ 139 w 633"/>
                <a:gd name="T31" fmla="*/ 348 h 454"/>
                <a:gd name="T32" fmla="*/ 179 w 633"/>
                <a:gd name="T33" fmla="*/ 342 h 454"/>
                <a:gd name="T34" fmla="*/ 225 w 633"/>
                <a:gd name="T35" fmla="*/ 333 h 454"/>
                <a:gd name="T36" fmla="*/ 276 w 633"/>
                <a:gd name="T37" fmla="*/ 316 h 454"/>
                <a:gd name="T38" fmla="*/ 327 w 633"/>
                <a:gd name="T39" fmla="*/ 291 h 454"/>
                <a:gd name="T40" fmla="*/ 382 w 633"/>
                <a:gd name="T41" fmla="*/ 255 h 454"/>
                <a:gd name="T42" fmla="*/ 441 w 633"/>
                <a:gd name="T43" fmla="*/ 211 h 454"/>
                <a:gd name="T44" fmla="*/ 496 w 633"/>
                <a:gd name="T45" fmla="*/ 156 h 454"/>
                <a:gd name="T46" fmla="*/ 536 w 633"/>
                <a:gd name="T47" fmla="*/ 112 h 454"/>
                <a:gd name="T48" fmla="*/ 561 w 633"/>
                <a:gd name="T49" fmla="*/ 78 h 454"/>
                <a:gd name="T50" fmla="*/ 574 w 633"/>
                <a:gd name="T51" fmla="*/ 51 h 454"/>
                <a:gd name="T52" fmla="*/ 574 w 633"/>
                <a:gd name="T53" fmla="*/ 27 h 454"/>
                <a:gd name="T54" fmla="*/ 550 w 633"/>
                <a:gd name="T55" fmla="*/ 15 h 454"/>
                <a:gd name="T56" fmla="*/ 514 w 633"/>
                <a:gd name="T57" fmla="*/ 17 h 454"/>
                <a:gd name="T58" fmla="*/ 483 w 633"/>
                <a:gd name="T59" fmla="*/ 25 h 454"/>
                <a:gd name="T60" fmla="*/ 456 w 633"/>
                <a:gd name="T61" fmla="*/ 13 h 454"/>
                <a:gd name="T62" fmla="*/ 481 w 633"/>
                <a:gd name="T63" fmla="*/ 6 h 454"/>
                <a:gd name="T64" fmla="*/ 517 w 633"/>
                <a:gd name="T65" fmla="*/ 0 h 454"/>
                <a:gd name="T66" fmla="*/ 557 w 633"/>
                <a:gd name="T67" fmla="*/ 2 h 454"/>
                <a:gd name="T68" fmla="*/ 595 w 633"/>
                <a:gd name="T69" fmla="*/ 17 h 454"/>
                <a:gd name="T70" fmla="*/ 620 w 633"/>
                <a:gd name="T71" fmla="*/ 44 h 454"/>
                <a:gd name="T72" fmla="*/ 629 w 633"/>
                <a:gd name="T73" fmla="*/ 67 h 454"/>
                <a:gd name="T74" fmla="*/ 633 w 633"/>
                <a:gd name="T75" fmla="*/ 93 h 454"/>
                <a:gd name="T76" fmla="*/ 631 w 633"/>
                <a:gd name="T77" fmla="*/ 118 h 454"/>
                <a:gd name="T78" fmla="*/ 626 w 633"/>
                <a:gd name="T79" fmla="*/ 143 h 454"/>
                <a:gd name="T80" fmla="*/ 610 w 633"/>
                <a:gd name="T81" fmla="*/ 173 h 454"/>
                <a:gd name="T82" fmla="*/ 578 w 633"/>
                <a:gd name="T83" fmla="*/ 213 h 454"/>
                <a:gd name="T84" fmla="*/ 540 w 633"/>
                <a:gd name="T85" fmla="*/ 249 h 454"/>
                <a:gd name="T86" fmla="*/ 515 w 633"/>
                <a:gd name="T87" fmla="*/ 264 h 454"/>
                <a:gd name="T88" fmla="*/ 493 w 633"/>
                <a:gd name="T89" fmla="*/ 280 h 454"/>
                <a:gd name="T90" fmla="*/ 470 w 633"/>
                <a:gd name="T91" fmla="*/ 295 h 454"/>
                <a:gd name="T92" fmla="*/ 447 w 633"/>
                <a:gd name="T93" fmla="*/ 310 h 454"/>
                <a:gd name="T94" fmla="*/ 464 w 633"/>
                <a:gd name="T95" fmla="*/ 430 h 454"/>
                <a:gd name="T96" fmla="*/ 443 w 633"/>
                <a:gd name="T97" fmla="*/ 435 h 454"/>
                <a:gd name="T98" fmla="*/ 405 w 633"/>
                <a:gd name="T99" fmla="*/ 445 h 454"/>
                <a:gd name="T100" fmla="*/ 380 w 633"/>
                <a:gd name="T101" fmla="*/ 453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3" h="454">
                  <a:moveTo>
                    <a:pt x="380" y="454"/>
                  </a:moveTo>
                  <a:lnTo>
                    <a:pt x="375" y="367"/>
                  </a:lnTo>
                  <a:lnTo>
                    <a:pt x="369" y="344"/>
                  </a:lnTo>
                  <a:lnTo>
                    <a:pt x="367" y="344"/>
                  </a:lnTo>
                  <a:lnTo>
                    <a:pt x="360" y="348"/>
                  </a:lnTo>
                  <a:lnTo>
                    <a:pt x="356" y="350"/>
                  </a:lnTo>
                  <a:lnTo>
                    <a:pt x="350" y="352"/>
                  </a:lnTo>
                  <a:lnTo>
                    <a:pt x="344" y="354"/>
                  </a:lnTo>
                  <a:lnTo>
                    <a:pt x="339" y="356"/>
                  </a:lnTo>
                  <a:lnTo>
                    <a:pt x="329" y="359"/>
                  </a:lnTo>
                  <a:lnTo>
                    <a:pt x="322" y="361"/>
                  </a:lnTo>
                  <a:lnTo>
                    <a:pt x="316" y="361"/>
                  </a:lnTo>
                  <a:lnTo>
                    <a:pt x="312" y="365"/>
                  </a:lnTo>
                  <a:lnTo>
                    <a:pt x="306" y="365"/>
                  </a:lnTo>
                  <a:lnTo>
                    <a:pt x="303" y="367"/>
                  </a:lnTo>
                  <a:lnTo>
                    <a:pt x="297" y="369"/>
                  </a:lnTo>
                  <a:lnTo>
                    <a:pt x="291" y="371"/>
                  </a:lnTo>
                  <a:lnTo>
                    <a:pt x="285" y="371"/>
                  </a:lnTo>
                  <a:lnTo>
                    <a:pt x="282" y="373"/>
                  </a:lnTo>
                  <a:lnTo>
                    <a:pt x="276" y="373"/>
                  </a:lnTo>
                  <a:lnTo>
                    <a:pt x="270" y="376"/>
                  </a:lnTo>
                  <a:lnTo>
                    <a:pt x="264" y="376"/>
                  </a:lnTo>
                  <a:lnTo>
                    <a:pt x="259" y="378"/>
                  </a:lnTo>
                  <a:lnTo>
                    <a:pt x="251" y="380"/>
                  </a:lnTo>
                  <a:lnTo>
                    <a:pt x="245" y="380"/>
                  </a:lnTo>
                  <a:lnTo>
                    <a:pt x="238" y="382"/>
                  </a:lnTo>
                  <a:lnTo>
                    <a:pt x="232" y="384"/>
                  </a:lnTo>
                  <a:lnTo>
                    <a:pt x="225" y="384"/>
                  </a:lnTo>
                  <a:lnTo>
                    <a:pt x="217" y="384"/>
                  </a:lnTo>
                  <a:lnTo>
                    <a:pt x="211" y="386"/>
                  </a:lnTo>
                  <a:lnTo>
                    <a:pt x="204" y="388"/>
                  </a:lnTo>
                  <a:lnTo>
                    <a:pt x="196" y="388"/>
                  </a:lnTo>
                  <a:lnTo>
                    <a:pt x="190" y="388"/>
                  </a:lnTo>
                  <a:lnTo>
                    <a:pt x="183" y="388"/>
                  </a:lnTo>
                  <a:lnTo>
                    <a:pt x="175" y="390"/>
                  </a:lnTo>
                  <a:lnTo>
                    <a:pt x="168" y="390"/>
                  </a:lnTo>
                  <a:lnTo>
                    <a:pt x="160" y="390"/>
                  </a:lnTo>
                  <a:lnTo>
                    <a:pt x="152" y="390"/>
                  </a:lnTo>
                  <a:lnTo>
                    <a:pt x="147" y="390"/>
                  </a:lnTo>
                  <a:lnTo>
                    <a:pt x="137" y="390"/>
                  </a:lnTo>
                  <a:lnTo>
                    <a:pt x="130" y="390"/>
                  </a:lnTo>
                  <a:lnTo>
                    <a:pt x="122" y="390"/>
                  </a:lnTo>
                  <a:lnTo>
                    <a:pt x="114" y="390"/>
                  </a:lnTo>
                  <a:lnTo>
                    <a:pt x="107" y="388"/>
                  </a:lnTo>
                  <a:lnTo>
                    <a:pt x="99" y="388"/>
                  </a:lnTo>
                  <a:lnTo>
                    <a:pt x="91" y="386"/>
                  </a:lnTo>
                  <a:lnTo>
                    <a:pt x="84" y="386"/>
                  </a:lnTo>
                  <a:lnTo>
                    <a:pt x="74" y="384"/>
                  </a:lnTo>
                  <a:lnTo>
                    <a:pt x="67" y="384"/>
                  </a:lnTo>
                  <a:lnTo>
                    <a:pt x="59" y="382"/>
                  </a:lnTo>
                  <a:lnTo>
                    <a:pt x="52" y="380"/>
                  </a:lnTo>
                  <a:lnTo>
                    <a:pt x="44" y="378"/>
                  </a:lnTo>
                  <a:lnTo>
                    <a:pt x="36" y="376"/>
                  </a:lnTo>
                  <a:lnTo>
                    <a:pt x="27" y="375"/>
                  </a:lnTo>
                  <a:lnTo>
                    <a:pt x="19" y="373"/>
                  </a:lnTo>
                  <a:lnTo>
                    <a:pt x="0" y="325"/>
                  </a:lnTo>
                  <a:lnTo>
                    <a:pt x="2" y="327"/>
                  </a:lnTo>
                  <a:lnTo>
                    <a:pt x="10" y="329"/>
                  </a:lnTo>
                  <a:lnTo>
                    <a:pt x="14" y="331"/>
                  </a:lnTo>
                  <a:lnTo>
                    <a:pt x="21" y="333"/>
                  </a:lnTo>
                  <a:lnTo>
                    <a:pt x="25" y="333"/>
                  </a:lnTo>
                  <a:lnTo>
                    <a:pt x="29" y="335"/>
                  </a:lnTo>
                  <a:lnTo>
                    <a:pt x="33" y="337"/>
                  </a:lnTo>
                  <a:lnTo>
                    <a:pt x="38" y="338"/>
                  </a:lnTo>
                  <a:lnTo>
                    <a:pt x="42" y="338"/>
                  </a:lnTo>
                  <a:lnTo>
                    <a:pt x="46" y="338"/>
                  </a:lnTo>
                  <a:lnTo>
                    <a:pt x="52" y="338"/>
                  </a:lnTo>
                  <a:lnTo>
                    <a:pt x="57" y="340"/>
                  </a:lnTo>
                  <a:lnTo>
                    <a:pt x="61" y="342"/>
                  </a:lnTo>
                  <a:lnTo>
                    <a:pt x="69" y="342"/>
                  </a:lnTo>
                  <a:lnTo>
                    <a:pt x="74" y="344"/>
                  </a:lnTo>
                  <a:lnTo>
                    <a:pt x="80" y="344"/>
                  </a:lnTo>
                  <a:lnTo>
                    <a:pt x="86" y="344"/>
                  </a:lnTo>
                  <a:lnTo>
                    <a:pt x="93" y="346"/>
                  </a:lnTo>
                  <a:lnTo>
                    <a:pt x="101" y="346"/>
                  </a:lnTo>
                  <a:lnTo>
                    <a:pt x="107" y="346"/>
                  </a:lnTo>
                  <a:lnTo>
                    <a:pt x="114" y="346"/>
                  </a:lnTo>
                  <a:lnTo>
                    <a:pt x="122" y="346"/>
                  </a:lnTo>
                  <a:lnTo>
                    <a:pt x="130" y="346"/>
                  </a:lnTo>
                  <a:lnTo>
                    <a:pt x="139" y="348"/>
                  </a:lnTo>
                  <a:lnTo>
                    <a:pt x="147" y="346"/>
                  </a:lnTo>
                  <a:lnTo>
                    <a:pt x="154" y="344"/>
                  </a:lnTo>
                  <a:lnTo>
                    <a:pt x="162" y="344"/>
                  </a:lnTo>
                  <a:lnTo>
                    <a:pt x="171" y="344"/>
                  </a:lnTo>
                  <a:lnTo>
                    <a:pt x="179" y="342"/>
                  </a:lnTo>
                  <a:lnTo>
                    <a:pt x="188" y="340"/>
                  </a:lnTo>
                  <a:lnTo>
                    <a:pt x="198" y="338"/>
                  </a:lnTo>
                  <a:lnTo>
                    <a:pt x="207" y="338"/>
                  </a:lnTo>
                  <a:lnTo>
                    <a:pt x="217" y="335"/>
                  </a:lnTo>
                  <a:lnTo>
                    <a:pt x="225" y="333"/>
                  </a:lnTo>
                  <a:lnTo>
                    <a:pt x="234" y="329"/>
                  </a:lnTo>
                  <a:lnTo>
                    <a:pt x="245" y="327"/>
                  </a:lnTo>
                  <a:lnTo>
                    <a:pt x="255" y="323"/>
                  </a:lnTo>
                  <a:lnTo>
                    <a:pt x="264" y="319"/>
                  </a:lnTo>
                  <a:lnTo>
                    <a:pt x="276" y="316"/>
                  </a:lnTo>
                  <a:lnTo>
                    <a:pt x="285" y="312"/>
                  </a:lnTo>
                  <a:lnTo>
                    <a:pt x="295" y="306"/>
                  </a:lnTo>
                  <a:lnTo>
                    <a:pt x="306" y="300"/>
                  </a:lnTo>
                  <a:lnTo>
                    <a:pt x="316" y="295"/>
                  </a:lnTo>
                  <a:lnTo>
                    <a:pt x="327" y="291"/>
                  </a:lnTo>
                  <a:lnTo>
                    <a:pt x="339" y="283"/>
                  </a:lnTo>
                  <a:lnTo>
                    <a:pt x="350" y="278"/>
                  </a:lnTo>
                  <a:lnTo>
                    <a:pt x="360" y="270"/>
                  </a:lnTo>
                  <a:lnTo>
                    <a:pt x="373" y="264"/>
                  </a:lnTo>
                  <a:lnTo>
                    <a:pt x="382" y="255"/>
                  </a:lnTo>
                  <a:lnTo>
                    <a:pt x="394" y="247"/>
                  </a:lnTo>
                  <a:lnTo>
                    <a:pt x="405" y="240"/>
                  </a:lnTo>
                  <a:lnTo>
                    <a:pt x="418" y="230"/>
                  </a:lnTo>
                  <a:lnTo>
                    <a:pt x="430" y="221"/>
                  </a:lnTo>
                  <a:lnTo>
                    <a:pt x="441" y="211"/>
                  </a:lnTo>
                  <a:lnTo>
                    <a:pt x="453" y="200"/>
                  </a:lnTo>
                  <a:lnTo>
                    <a:pt x="464" y="190"/>
                  </a:lnTo>
                  <a:lnTo>
                    <a:pt x="476" y="179"/>
                  </a:lnTo>
                  <a:lnTo>
                    <a:pt x="485" y="167"/>
                  </a:lnTo>
                  <a:lnTo>
                    <a:pt x="496" y="156"/>
                  </a:lnTo>
                  <a:lnTo>
                    <a:pt x="506" y="148"/>
                  </a:lnTo>
                  <a:lnTo>
                    <a:pt x="514" y="139"/>
                  </a:lnTo>
                  <a:lnTo>
                    <a:pt x="521" y="129"/>
                  </a:lnTo>
                  <a:lnTo>
                    <a:pt x="529" y="120"/>
                  </a:lnTo>
                  <a:lnTo>
                    <a:pt x="536" y="112"/>
                  </a:lnTo>
                  <a:lnTo>
                    <a:pt x="542" y="105"/>
                  </a:lnTo>
                  <a:lnTo>
                    <a:pt x="548" y="97"/>
                  </a:lnTo>
                  <a:lnTo>
                    <a:pt x="553" y="89"/>
                  </a:lnTo>
                  <a:lnTo>
                    <a:pt x="557" y="84"/>
                  </a:lnTo>
                  <a:lnTo>
                    <a:pt x="561" y="78"/>
                  </a:lnTo>
                  <a:lnTo>
                    <a:pt x="565" y="72"/>
                  </a:lnTo>
                  <a:lnTo>
                    <a:pt x="569" y="68"/>
                  </a:lnTo>
                  <a:lnTo>
                    <a:pt x="571" y="63"/>
                  </a:lnTo>
                  <a:lnTo>
                    <a:pt x="572" y="57"/>
                  </a:lnTo>
                  <a:lnTo>
                    <a:pt x="574" y="51"/>
                  </a:lnTo>
                  <a:lnTo>
                    <a:pt x="574" y="48"/>
                  </a:lnTo>
                  <a:lnTo>
                    <a:pt x="576" y="46"/>
                  </a:lnTo>
                  <a:lnTo>
                    <a:pt x="576" y="36"/>
                  </a:lnTo>
                  <a:lnTo>
                    <a:pt x="576" y="32"/>
                  </a:lnTo>
                  <a:lnTo>
                    <a:pt x="574" y="27"/>
                  </a:lnTo>
                  <a:lnTo>
                    <a:pt x="572" y="23"/>
                  </a:lnTo>
                  <a:lnTo>
                    <a:pt x="567" y="19"/>
                  </a:lnTo>
                  <a:lnTo>
                    <a:pt x="563" y="17"/>
                  </a:lnTo>
                  <a:lnTo>
                    <a:pt x="557" y="15"/>
                  </a:lnTo>
                  <a:lnTo>
                    <a:pt x="550" y="15"/>
                  </a:lnTo>
                  <a:lnTo>
                    <a:pt x="542" y="15"/>
                  </a:lnTo>
                  <a:lnTo>
                    <a:pt x="536" y="15"/>
                  </a:lnTo>
                  <a:lnTo>
                    <a:pt x="529" y="15"/>
                  </a:lnTo>
                  <a:lnTo>
                    <a:pt x="521" y="17"/>
                  </a:lnTo>
                  <a:lnTo>
                    <a:pt x="514" y="17"/>
                  </a:lnTo>
                  <a:lnTo>
                    <a:pt x="508" y="19"/>
                  </a:lnTo>
                  <a:lnTo>
                    <a:pt x="500" y="21"/>
                  </a:lnTo>
                  <a:lnTo>
                    <a:pt x="495" y="23"/>
                  </a:lnTo>
                  <a:lnTo>
                    <a:pt x="489" y="23"/>
                  </a:lnTo>
                  <a:lnTo>
                    <a:pt x="483" y="25"/>
                  </a:lnTo>
                  <a:lnTo>
                    <a:pt x="476" y="27"/>
                  </a:lnTo>
                  <a:lnTo>
                    <a:pt x="476" y="29"/>
                  </a:lnTo>
                  <a:lnTo>
                    <a:pt x="451" y="15"/>
                  </a:lnTo>
                  <a:lnTo>
                    <a:pt x="453" y="13"/>
                  </a:lnTo>
                  <a:lnTo>
                    <a:pt x="456" y="13"/>
                  </a:lnTo>
                  <a:lnTo>
                    <a:pt x="460" y="11"/>
                  </a:lnTo>
                  <a:lnTo>
                    <a:pt x="464" y="10"/>
                  </a:lnTo>
                  <a:lnTo>
                    <a:pt x="470" y="8"/>
                  </a:lnTo>
                  <a:lnTo>
                    <a:pt x="476" y="8"/>
                  </a:lnTo>
                  <a:lnTo>
                    <a:pt x="481" y="6"/>
                  </a:lnTo>
                  <a:lnTo>
                    <a:pt x="489" y="6"/>
                  </a:lnTo>
                  <a:lnTo>
                    <a:pt x="495" y="4"/>
                  </a:lnTo>
                  <a:lnTo>
                    <a:pt x="502" y="2"/>
                  </a:lnTo>
                  <a:lnTo>
                    <a:pt x="510" y="2"/>
                  </a:lnTo>
                  <a:lnTo>
                    <a:pt x="517" y="0"/>
                  </a:lnTo>
                  <a:lnTo>
                    <a:pt x="525" y="0"/>
                  </a:lnTo>
                  <a:lnTo>
                    <a:pt x="534" y="2"/>
                  </a:lnTo>
                  <a:lnTo>
                    <a:pt x="542" y="2"/>
                  </a:lnTo>
                  <a:lnTo>
                    <a:pt x="550" y="2"/>
                  </a:lnTo>
                  <a:lnTo>
                    <a:pt x="557" y="2"/>
                  </a:lnTo>
                  <a:lnTo>
                    <a:pt x="567" y="6"/>
                  </a:lnTo>
                  <a:lnTo>
                    <a:pt x="574" y="6"/>
                  </a:lnTo>
                  <a:lnTo>
                    <a:pt x="582" y="10"/>
                  </a:lnTo>
                  <a:lnTo>
                    <a:pt x="590" y="13"/>
                  </a:lnTo>
                  <a:lnTo>
                    <a:pt x="595" y="17"/>
                  </a:lnTo>
                  <a:lnTo>
                    <a:pt x="601" y="21"/>
                  </a:lnTo>
                  <a:lnTo>
                    <a:pt x="609" y="27"/>
                  </a:lnTo>
                  <a:lnTo>
                    <a:pt x="612" y="34"/>
                  </a:lnTo>
                  <a:lnTo>
                    <a:pt x="618" y="40"/>
                  </a:lnTo>
                  <a:lnTo>
                    <a:pt x="620" y="44"/>
                  </a:lnTo>
                  <a:lnTo>
                    <a:pt x="624" y="48"/>
                  </a:lnTo>
                  <a:lnTo>
                    <a:pt x="624" y="51"/>
                  </a:lnTo>
                  <a:lnTo>
                    <a:pt x="628" y="57"/>
                  </a:lnTo>
                  <a:lnTo>
                    <a:pt x="628" y="61"/>
                  </a:lnTo>
                  <a:lnTo>
                    <a:pt x="629" y="67"/>
                  </a:lnTo>
                  <a:lnTo>
                    <a:pt x="631" y="72"/>
                  </a:lnTo>
                  <a:lnTo>
                    <a:pt x="633" y="78"/>
                  </a:lnTo>
                  <a:lnTo>
                    <a:pt x="633" y="82"/>
                  </a:lnTo>
                  <a:lnTo>
                    <a:pt x="633" y="88"/>
                  </a:lnTo>
                  <a:lnTo>
                    <a:pt x="633" y="93"/>
                  </a:lnTo>
                  <a:lnTo>
                    <a:pt x="633" y="99"/>
                  </a:lnTo>
                  <a:lnTo>
                    <a:pt x="633" y="103"/>
                  </a:lnTo>
                  <a:lnTo>
                    <a:pt x="633" y="108"/>
                  </a:lnTo>
                  <a:lnTo>
                    <a:pt x="631" y="112"/>
                  </a:lnTo>
                  <a:lnTo>
                    <a:pt x="631" y="118"/>
                  </a:lnTo>
                  <a:lnTo>
                    <a:pt x="629" y="122"/>
                  </a:lnTo>
                  <a:lnTo>
                    <a:pt x="629" y="127"/>
                  </a:lnTo>
                  <a:lnTo>
                    <a:pt x="628" y="133"/>
                  </a:lnTo>
                  <a:lnTo>
                    <a:pt x="628" y="137"/>
                  </a:lnTo>
                  <a:lnTo>
                    <a:pt x="626" y="143"/>
                  </a:lnTo>
                  <a:lnTo>
                    <a:pt x="624" y="146"/>
                  </a:lnTo>
                  <a:lnTo>
                    <a:pt x="622" y="152"/>
                  </a:lnTo>
                  <a:lnTo>
                    <a:pt x="620" y="156"/>
                  </a:lnTo>
                  <a:lnTo>
                    <a:pt x="616" y="165"/>
                  </a:lnTo>
                  <a:lnTo>
                    <a:pt x="610" y="173"/>
                  </a:lnTo>
                  <a:lnTo>
                    <a:pt x="605" y="181"/>
                  </a:lnTo>
                  <a:lnTo>
                    <a:pt x="601" y="190"/>
                  </a:lnTo>
                  <a:lnTo>
                    <a:pt x="593" y="198"/>
                  </a:lnTo>
                  <a:lnTo>
                    <a:pt x="586" y="205"/>
                  </a:lnTo>
                  <a:lnTo>
                    <a:pt x="578" y="213"/>
                  </a:lnTo>
                  <a:lnTo>
                    <a:pt x="572" y="222"/>
                  </a:lnTo>
                  <a:lnTo>
                    <a:pt x="563" y="228"/>
                  </a:lnTo>
                  <a:lnTo>
                    <a:pt x="555" y="236"/>
                  </a:lnTo>
                  <a:lnTo>
                    <a:pt x="548" y="241"/>
                  </a:lnTo>
                  <a:lnTo>
                    <a:pt x="540" y="249"/>
                  </a:lnTo>
                  <a:lnTo>
                    <a:pt x="534" y="251"/>
                  </a:lnTo>
                  <a:lnTo>
                    <a:pt x="531" y="255"/>
                  </a:lnTo>
                  <a:lnTo>
                    <a:pt x="525" y="259"/>
                  </a:lnTo>
                  <a:lnTo>
                    <a:pt x="521" y="261"/>
                  </a:lnTo>
                  <a:lnTo>
                    <a:pt x="515" y="264"/>
                  </a:lnTo>
                  <a:lnTo>
                    <a:pt x="512" y="268"/>
                  </a:lnTo>
                  <a:lnTo>
                    <a:pt x="508" y="270"/>
                  </a:lnTo>
                  <a:lnTo>
                    <a:pt x="502" y="274"/>
                  </a:lnTo>
                  <a:lnTo>
                    <a:pt x="498" y="278"/>
                  </a:lnTo>
                  <a:lnTo>
                    <a:pt x="493" y="280"/>
                  </a:lnTo>
                  <a:lnTo>
                    <a:pt x="489" y="283"/>
                  </a:lnTo>
                  <a:lnTo>
                    <a:pt x="485" y="285"/>
                  </a:lnTo>
                  <a:lnTo>
                    <a:pt x="479" y="289"/>
                  </a:lnTo>
                  <a:lnTo>
                    <a:pt x="476" y="291"/>
                  </a:lnTo>
                  <a:lnTo>
                    <a:pt x="470" y="295"/>
                  </a:lnTo>
                  <a:lnTo>
                    <a:pt x="466" y="299"/>
                  </a:lnTo>
                  <a:lnTo>
                    <a:pt x="460" y="300"/>
                  </a:lnTo>
                  <a:lnTo>
                    <a:pt x="456" y="304"/>
                  </a:lnTo>
                  <a:lnTo>
                    <a:pt x="451" y="306"/>
                  </a:lnTo>
                  <a:lnTo>
                    <a:pt x="447" y="310"/>
                  </a:lnTo>
                  <a:lnTo>
                    <a:pt x="441" y="312"/>
                  </a:lnTo>
                  <a:lnTo>
                    <a:pt x="437" y="316"/>
                  </a:lnTo>
                  <a:lnTo>
                    <a:pt x="432" y="318"/>
                  </a:lnTo>
                  <a:lnTo>
                    <a:pt x="428" y="321"/>
                  </a:lnTo>
                  <a:lnTo>
                    <a:pt x="464" y="430"/>
                  </a:lnTo>
                  <a:lnTo>
                    <a:pt x="464" y="430"/>
                  </a:lnTo>
                  <a:lnTo>
                    <a:pt x="460" y="430"/>
                  </a:lnTo>
                  <a:lnTo>
                    <a:pt x="456" y="432"/>
                  </a:lnTo>
                  <a:lnTo>
                    <a:pt x="451" y="434"/>
                  </a:lnTo>
                  <a:lnTo>
                    <a:pt x="443" y="435"/>
                  </a:lnTo>
                  <a:lnTo>
                    <a:pt x="437" y="437"/>
                  </a:lnTo>
                  <a:lnTo>
                    <a:pt x="430" y="439"/>
                  </a:lnTo>
                  <a:lnTo>
                    <a:pt x="422" y="441"/>
                  </a:lnTo>
                  <a:lnTo>
                    <a:pt x="415" y="443"/>
                  </a:lnTo>
                  <a:lnTo>
                    <a:pt x="405" y="445"/>
                  </a:lnTo>
                  <a:lnTo>
                    <a:pt x="398" y="447"/>
                  </a:lnTo>
                  <a:lnTo>
                    <a:pt x="394" y="451"/>
                  </a:lnTo>
                  <a:lnTo>
                    <a:pt x="388" y="451"/>
                  </a:lnTo>
                  <a:lnTo>
                    <a:pt x="382" y="453"/>
                  </a:lnTo>
                  <a:lnTo>
                    <a:pt x="380" y="453"/>
                  </a:lnTo>
                  <a:lnTo>
                    <a:pt x="380" y="454"/>
                  </a:lnTo>
                  <a:lnTo>
                    <a:pt x="380" y="454"/>
                  </a:lnTo>
                  <a:close/>
                </a:path>
              </a:pathLst>
            </a:custGeom>
            <a:solidFill>
              <a:srgbClr val="693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3" name="Freeform 199"/>
            <p:cNvSpPr>
              <a:spLocks/>
            </p:cNvSpPr>
            <p:nvPr/>
          </p:nvSpPr>
          <p:spPr bwMode="auto">
            <a:xfrm>
              <a:off x="3903" y="2594"/>
              <a:ext cx="190" cy="164"/>
            </a:xfrm>
            <a:custGeom>
              <a:avLst/>
              <a:gdLst>
                <a:gd name="T0" fmla="*/ 50 w 381"/>
                <a:gd name="T1" fmla="*/ 321 h 327"/>
                <a:gd name="T2" fmla="*/ 23 w 381"/>
                <a:gd name="T3" fmla="*/ 310 h 327"/>
                <a:gd name="T4" fmla="*/ 10 w 381"/>
                <a:gd name="T5" fmla="*/ 285 h 327"/>
                <a:gd name="T6" fmla="*/ 16 w 381"/>
                <a:gd name="T7" fmla="*/ 266 h 327"/>
                <a:gd name="T8" fmla="*/ 36 w 381"/>
                <a:gd name="T9" fmla="*/ 237 h 327"/>
                <a:gd name="T10" fmla="*/ 57 w 381"/>
                <a:gd name="T11" fmla="*/ 216 h 327"/>
                <a:gd name="T12" fmla="*/ 80 w 381"/>
                <a:gd name="T13" fmla="*/ 199 h 327"/>
                <a:gd name="T14" fmla="*/ 99 w 381"/>
                <a:gd name="T15" fmla="*/ 182 h 327"/>
                <a:gd name="T16" fmla="*/ 118 w 381"/>
                <a:gd name="T17" fmla="*/ 167 h 327"/>
                <a:gd name="T18" fmla="*/ 137 w 381"/>
                <a:gd name="T19" fmla="*/ 156 h 327"/>
                <a:gd name="T20" fmla="*/ 166 w 381"/>
                <a:gd name="T21" fmla="*/ 137 h 327"/>
                <a:gd name="T22" fmla="*/ 194 w 381"/>
                <a:gd name="T23" fmla="*/ 119 h 327"/>
                <a:gd name="T24" fmla="*/ 217 w 381"/>
                <a:gd name="T25" fmla="*/ 108 h 327"/>
                <a:gd name="T26" fmla="*/ 236 w 381"/>
                <a:gd name="T27" fmla="*/ 100 h 327"/>
                <a:gd name="T28" fmla="*/ 251 w 381"/>
                <a:gd name="T29" fmla="*/ 97 h 327"/>
                <a:gd name="T30" fmla="*/ 249 w 381"/>
                <a:gd name="T31" fmla="*/ 83 h 327"/>
                <a:gd name="T32" fmla="*/ 247 w 381"/>
                <a:gd name="T33" fmla="*/ 64 h 327"/>
                <a:gd name="T34" fmla="*/ 253 w 381"/>
                <a:gd name="T35" fmla="*/ 43 h 327"/>
                <a:gd name="T36" fmla="*/ 274 w 381"/>
                <a:gd name="T37" fmla="*/ 47 h 327"/>
                <a:gd name="T38" fmla="*/ 287 w 381"/>
                <a:gd name="T39" fmla="*/ 68 h 327"/>
                <a:gd name="T40" fmla="*/ 299 w 381"/>
                <a:gd name="T41" fmla="*/ 87 h 327"/>
                <a:gd name="T42" fmla="*/ 308 w 381"/>
                <a:gd name="T43" fmla="*/ 106 h 327"/>
                <a:gd name="T44" fmla="*/ 316 w 381"/>
                <a:gd name="T45" fmla="*/ 127 h 327"/>
                <a:gd name="T46" fmla="*/ 325 w 381"/>
                <a:gd name="T47" fmla="*/ 148 h 327"/>
                <a:gd name="T48" fmla="*/ 377 w 381"/>
                <a:gd name="T49" fmla="*/ 100 h 327"/>
                <a:gd name="T50" fmla="*/ 358 w 381"/>
                <a:gd name="T51" fmla="*/ 74 h 327"/>
                <a:gd name="T52" fmla="*/ 344 w 381"/>
                <a:gd name="T53" fmla="*/ 57 h 327"/>
                <a:gd name="T54" fmla="*/ 325 w 381"/>
                <a:gd name="T55" fmla="*/ 36 h 327"/>
                <a:gd name="T56" fmla="*/ 305 w 381"/>
                <a:gd name="T57" fmla="*/ 21 h 327"/>
                <a:gd name="T58" fmla="*/ 284 w 381"/>
                <a:gd name="T59" fmla="*/ 7 h 327"/>
                <a:gd name="T60" fmla="*/ 259 w 381"/>
                <a:gd name="T61" fmla="*/ 2 h 327"/>
                <a:gd name="T62" fmla="*/ 236 w 381"/>
                <a:gd name="T63" fmla="*/ 2 h 327"/>
                <a:gd name="T64" fmla="*/ 215 w 381"/>
                <a:gd name="T65" fmla="*/ 26 h 327"/>
                <a:gd name="T66" fmla="*/ 211 w 381"/>
                <a:gd name="T67" fmla="*/ 43 h 327"/>
                <a:gd name="T68" fmla="*/ 213 w 381"/>
                <a:gd name="T69" fmla="*/ 76 h 327"/>
                <a:gd name="T70" fmla="*/ 217 w 381"/>
                <a:gd name="T71" fmla="*/ 91 h 327"/>
                <a:gd name="T72" fmla="*/ 206 w 381"/>
                <a:gd name="T73" fmla="*/ 97 h 327"/>
                <a:gd name="T74" fmla="*/ 177 w 381"/>
                <a:gd name="T75" fmla="*/ 114 h 327"/>
                <a:gd name="T76" fmla="*/ 156 w 381"/>
                <a:gd name="T77" fmla="*/ 123 h 327"/>
                <a:gd name="T78" fmla="*/ 137 w 381"/>
                <a:gd name="T79" fmla="*/ 138 h 327"/>
                <a:gd name="T80" fmla="*/ 114 w 381"/>
                <a:gd name="T81" fmla="*/ 152 h 327"/>
                <a:gd name="T82" fmla="*/ 93 w 381"/>
                <a:gd name="T83" fmla="*/ 169 h 327"/>
                <a:gd name="T84" fmla="*/ 71 w 381"/>
                <a:gd name="T85" fmla="*/ 184 h 327"/>
                <a:gd name="T86" fmla="*/ 52 w 381"/>
                <a:gd name="T87" fmla="*/ 203 h 327"/>
                <a:gd name="T88" fmla="*/ 33 w 381"/>
                <a:gd name="T89" fmla="*/ 220 h 327"/>
                <a:gd name="T90" fmla="*/ 19 w 381"/>
                <a:gd name="T91" fmla="*/ 239 h 327"/>
                <a:gd name="T92" fmla="*/ 2 w 381"/>
                <a:gd name="T93" fmla="*/ 266 h 327"/>
                <a:gd name="T94" fmla="*/ 2 w 381"/>
                <a:gd name="T95" fmla="*/ 291 h 327"/>
                <a:gd name="T96" fmla="*/ 16 w 381"/>
                <a:gd name="T97" fmla="*/ 313 h 327"/>
                <a:gd name="T98" fmla="*/ 40 w 381"/>
                <a:gd name="T99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1" h="327">
                  <a:moveTo>
                    <a:pt x="61" y="323"/>
                  </a:moveTo>
                  <a:lnTo>
                    <a:pt x="59" y="323"/>
                  </a:lnTo>
                  <a:lnTo>
                    <a:pt x="55" y="323"/>
                  </a:lnTo>
                  <a:lnTo>
                    <a:pt x="50" y="321"/>
                  </a:lnTo>
                  <a:lnTo>
                    <a:pt x="44" y="319"/>
                  </a:lnTo>
                  <a:lnTo>
                    <a:pt x="36" y="315"/>
                  </a:lnTo>
                  <a:lnTo>
                    <a:pt x="29" y="313"/>
                  </a:lnTo>
                  <a:lnTo>
                    <a:pt x="23" y="310"/>
                  </a:lnTo>
                  <a:lnTo>
                    <a:pt x="19" y="306"/>
                  </a:lnTo>
                  <a:lnTo>
                    <a:pt x="14" y="298"/>
                  </a:lnTo>
                  <a:lnTo>
                    <a:pt x="12" y="291"/>
                  </a:lnTo>
                  <a:lnTo>
                    <a:pt x="10" y="285"/>
                  </a:lnTo>
                  <a:lnTo>
                    <a:pt x="10" y="281"/>
                  </a:lnTo>
                  <a:lnTo>
                    <a:pt x="12" y="277"/>
                  </a:lnTo>
                  <a:lnTo>
                    <a:pt x="14" y="272"/>
                  </a:lnTo>
                  <a:lnTo>
                    <a:pt x="16" y="266"/>
                  </a:lnTo>
                  <a:lnTo>
                    <a:pt x="19" y="260"/>
                  </a:lnTo>
                  <a:lnTo>
                    <a:pt x="23" y="252"/>
                  </a:lnTo>
                  <a:lnTo>
                    <a:pt x="29" y="245"/>
                  </a:lnTo>
                  <a:lnTo>
                    <a:pt x="36" y="237"/>
                  </a:lnTo>
                  <a:lnTo>
                    <a:pt x="44" y="230"/>
                  </a:lnTo>
                  <a:lnTo>
                    <a:pt x="48" y="226"/>
                  </a:lnTo>
                  <a:lnTo>
                    <a:pt x="54" y="222"/>
                  </a:lnTo>
                  <a:lnTo>
                    <a:pt x="57" y="216"/>
                  </a:lnTo>
                  <a:lnTo>
                    <a:pt x="63" y="213"/>
                  </a:lnTo>
                  <a:lnTo>
                    <a:pt x="69" y="209"/>
                  </a:lnTo>
                  <a:lnTo>
                    <a:pt x="74" y="203"/>
                  </a:lnTo>
                  <a:lnTo>
                    <a:pt x="80" y="199"/>
                  </a:lnTo>
                  <a:lnTo>
                    <a:pt x="84" y="195"/>
                  </a:lnTo>
                  <a:lnTo>
                    <a:pt x="90" y="190"/>
                  </a:lnTo>
                  <a:lnTo>
                    <a:pt x="95" y="186"/>
                  </a:lnTo>
                  <a:lnTo>
                    <a:pt x="99" y="182"/>
                  </a:lnTo>
                  <a:lnTo>
                    <a:pt x="105" y="178"/>
                  </a:lnTo>
                  <a:lnTo>
                    <a:pt x="109" y="175"/>
                  </a:lnTo>
                  <a:lnTo>
                    <a:pt x="114" y="171"/>
                  </a:lnTo>
                  <a:lnTo>
                    <a:pt x="118" y="167"/>
                  </a:lnTo>
                  <a:lnTo>
                    <a:pt x="124" y="165"/>
                  </a:lnTo>
                  <a:lnTo>
                    <a:pt x="128" y="161"/>
                  </a:lnTo>
                  <a:lnTo>
                    <a:pt x="133" y="157"/>
                  </a:lnTo>
                  <a:lnTo>
                    <a:pt x="137" y="156"/>
                  </a:lnTo>
                  <a:lnTo>
                    <a:pt x="143" y="152"/>
                  </a:lnTo>
                  <a:lnTo>
                    <a:pt x="151" y="146"/>
                  </a:lnTo>
                  <a:lnTo>
                    <a:pt x="158" y="140"/>
                  </a:lnTo>
                  <a:lnTo>
                    <a:pt x="166" y="137"/>
                  </a:lnTo>
                  <a:lnTo>
                    <a:pt x="173" y="133"/>
                  </a:lnTo>
                  <a:lnTo>
                    <a:pt x="181" y="127"/>
                  </a:lnTo>
                  <a:lnTo>
                    <a:pt x="189" y="123"/>
                  </a:lnTo>
                  <a:lnTo>
                    <a:pt x="194" y="119"/>
                  </a:lnTo>
                  <a:lnTo>
                    <a:pt x="202" y="118"/>
                  </a:lnTo>
                  <a:lnTo>
                    <a:pt x="208" y="114"/>
                  </a:lnTo>
                  <a:lnTo>
                    <a:pt x="213" y="112"/>
                  </a:lnTo>
                  <a:lnTo>
                    <a:pt x="217" y="108"/>
                  </a:lnTo>
                  <a:lnTo>
                    <a:pt x="223" y="106"/>
                  </a:lnTo>
                  <a:lnTo>
                    <a:pt x="228" y="104"/>
                  </a:lnTo>
                  <a:lnTo>
                    <a:pt x="232" y="102"/>
                  </a:lnTo>
                  <a:lnTo>
                    <a:pt x="236" y="100"/>
                  </a:lnTo>
                  <a:lnTo>
                    <a:pt x="240" y="100"/>
                  </a:lnTo>
                  <a:lnTo>
                    <a:pt x="244" y="99"/>
                  </a:lnTo>
                  <a:lnTo>
                    <a:pt x="249" y="97"/>
                  </a:lnTo>
                  <a:lnTo>
                    <a:pt x="251" y="97"/>
                  </a:lnTo>
                  <a:lnTo>
                    <a:pt x="253" y="97"/>
                  </a:lnTo>
                  <a:lnTo>
                    <a:pt x="251" y="95"/>
                  </a:lnTo>
                  <a:lnTo>
                    <a:pt x="251" y="89"/>
                  </a:lnTo>
                  <a:lnTo>
                    <a:pt x="249" y="83"/>
                  </a:lnTo>
                  <a:lnTo>
                    <a:pt x="249" y="79"/>
                  </a:lnTo>
                  <a:lnTo>
                    <a:pt x="249" y="74"/>
                  </a:lnTo>
                  <a:lnTo>
                    <a:pt x="249" y="70"/>
                  </a:lnTo>
                  <a:lnTo>
                    <a:pt x="247" y="64"/>
                  </a:lnTo>
                  <a:lnTo>
                    <a:pt x="247" y="59"/>
                  </a:lnTo>
                  <a:lnTo>
                    <a:pt x="247" y="55"/>
                  </a:lnTo>
                  <a:lnTo>
                    <a:pt x="249" y="51"/>
                  </a:lnTo>
                  <a:lnTo>
                    <a:pt x="253" y="43"/>
                  </a:lnTo>
                  <a:lnTo>
                    <a:pt x="261" y="40"/>
                  </a:lnTo>
                  <a:lnTo>
                    <a:pt x="265" y="40"/>
                  </a:lnTo>
                  <a:lnTo>
                    <a:pt x="268" y="41"/>
                  </a:lnTo>
                  <a:lnTo>
                    <a:pt x="274" y="47"/>
                  </a:lnTo>
                  <a:lnTo>
                    <a:pt x="280" y="55"/>
                  </a:lnTo>
                  <a:lnTo>
                    <a:pt x="282" y="57"/>
                  </a:lnTo>
                  <a:lnTo>
                    <a:pt x="284" y="62"/>
                  </a:lnTo>
                  <a:lnTo>
                    <a:pt x="287" y="68"/>
                  </a:lnTo>
                  <a:lnTo>
                    <a:pt x="289" y="72"/>
                  </a:lnTo>
                  <a:lnTo>
                    <a:pt x="293" y="78"/>
                  </a:lnTo>
                  <a:lnTo>
                    <a:pt x="295" y="81"/>
                  </a:lnTo>
                  <a:lnTo>
                    <a:pt x="299" y="87"/>
                  </a:lnTo>
                  <a:lnTo>
                    <a:pt x="301" y="93"/>
                  </a:lnTo>
                  <a:lnTo>
                    <a:pt x="303" y="97"/>
                  </a:lnTo>
                  <a:lnTo>
                    <a:pt x="305" y="102"/>
                  </a:lnTo>
                  <a:lnTo>
                    <a:pt x="308" y="106"/>
                  </a:lnTo>
                  <a:lnTo>
                    <a:pt x="310" y="112"/>
                  </a:lnTo>
                  <a:lnTo>
                    <a:pt x="312" y="118"/>
                  </a:lnTo>
                  <a:lnTo>
                    <a:pt x="314" y="121"/>
                  </a:lnTo>
                  <a:lnTo>
                    <a:pt x="316" y="127"/>
                  </a:lnTo>
                  <a:lnTo>
                    <a:pt x="318" y="131"/>
                  </a:lnTo>
                  <a:lnTo>
                    <a:pt x="322" y="138"/>
                  </a:lnTo>
                  <a:lnTo>
                    <a:pt x="324" y="144"/>
                  </a:lnTo>
                  <a:lnTo>
                    <a:pt x="325" y="148"/>
                  </a:lnTo>
                  <a:lnTo>
                    <a:pt x="325" y="150"/>
                  </a:lnTo>
                  <a:lnTo>
                    <a:pt x="381" y="106"/>
                  </a:lnTo>
                  <a:lnTo>
                    <a:pt x="379" y="104"/>
                  </a:lnTo>
                  <a:lnTo>
                    <a:pt x="377" y="100"/>
                  </a:lnTo>
                  <a:lnTo>
                    <a:pt x="373" y="95"/>
                  </a:lnTo>
                  <a:lnTo>
                    <a:pt x="371" y="89"/>
                  </a:lnTo>
                  <a:lnTo>
                    <a:pt x="365" y="81"/>
                  </a:lnTo>
                  <a:lnTo>
                    <a:pt x="358" y="74"/>
                  </a:lnTo>
                  <a:lnTo>
                    <a:pt x="354" y="68"/>
                  </a:lnTo>
                  <a:lnTo>
                    <a:pt x="350" y="64"/>
                  </a:lnTo>
                  <a:lnTo>
                    <a:pt x="348" y="60"/>
                  </a:lnTo>
                  <a:lnTo>
                    <a:pt x="344" y="57"/>
                  </a:lnTo>
                  <a:lnTo>
                    <a:pt x="339" y="51"/>
                  </a:lnTo>
                  <a:lnTo>
                    <a:pt x="335" y="45"/>
                  </a:lnTo>
                  <a:lnTo>
                    <a:pt x="329" y="41"/>
                  </a:lnTo>
                  <a:lnTo>
                    <a:pt x="325" y="36"/>
                  </a:lnTo>
                  <a:lnTo>
                    <a:pt x="320" y="32"/>
                  </a:lnTo>
                  <a:lnTo>
                    <a:pt x="316" y="28"/>
                  </a:lnTo>
                  <a:lnTo>
                    <a:pt x="310" y="24"/>
                  </a:lnTo>
                  <a:lnTo>
                    <a:pt x="305" y="21"/>
                  </a:lnTo>
                  <a:lnTo>
                    <a:pt x="299" y="17"/>
                  </a:lnTo>
                  <a:lnTo>
                    <a:pt x="293" y="13"/>
                  </a:lnTo>
                  <a:lnTo>
                    <a:pt x="287" y="9"/>
                  </a:lnTo>
                  <a:lnTo>
                    <a:pt x="284" y="7"/>
                  </a:lnTo>
                  <a:lnTo>
                    <a:pt x="276" y="5"/>
                  </a:lnTo>
                  <a:lnTo>
                    <a:pt x="270" y="3"/>
                  </a:lnTo>
                  <a:lnTo>
                    <a:pt x="265" y="2"/>
                  </a:lnTo>
                  <a:lnTo>
                    <a:pt x="259" y="2"/>
                  </a:lnTo>
                  <a:lnTo>
                    <a:pt x="251" y="0"/>
                  </a:lnTo>
                  <a:lnTo>
                    <a:pt x="246" y="2"/>
                  </a:lnTo>
                  <a:lnTo>
                    <a:pt x="240" y="2"/>
                  </a:lnTo>
                  <a:lnTo>
                    <a:pt x="236" y="2"/>
                  </a:lnTo>
                  <a:lnTo>
                    <a:pt x="228" y="7"/>
                  </a:lnTo>
                  <a:lnTo>
                    <a:pt x="223" y="11"/>
                  </a:lnTo>
                  <a:lnTo>
                    <a:pt x="217" y="19"/>
                  </a:lnTo>
                  <a:lnTo>
                    <a:pt x="215" y="26"/>
                  </a:lnTo>
                  <a:lnTo>
                    <a:pt x="213" y="30"/>
                  </a:lnTo>
                  <a:lnTo>
                    <a:pt x="211" y="34"/>
                  </a:lnTo>
                  <a:lnTo>
                    <a:pt x="211" y="40"/>
                  </a:lnTo>
                  <a:lnTo>
                    <a:pt x="211" y="43"/>
                  </a:lnTo>
                  <a:lnTo>
                    <a:pt x="211" y="51"/>
                  </a:lnTo>
                  <a:lnTo>
                    <a:pt x="211" y="60"/>
                  </a:lnTo>
                  <a:lnTo>
                    <a:pt x="211" y="68"/>
                  </a:lnTo>
                  <a:lnTo>
                    <a:pt x="213" y="76"/>
                  </a:lnTo>
                  <a:lnTo>
                    <a:pt x="213" y="81"/>
                  </a:lnTo>
                  <a:lnTo>
                    <a:pt x="215" y="87"/>
                  </a:lnTo>
                  <a:lnTo>
                    <a:pt x="217" y="89"/>
                  </a:lnTo>
                  <a:lnTo>
                    <a:pt x="217" y="91"/>
                  </a:lnTo>
                  <a:lnTo>
                    <a:pt x="215" y="91"/>
                  </a:lnTo>
                  <a:lnTo>
                    <a:pt x="213" y="93"/>
                  </a:lnTo>
                  <a:lnTo>
                    <a:pt x="209" y="95"/>
                  </a:lnTo>
                  <a:lnTo>
                    <a:pt x="206" y="97"/>
                  </a:lnTo>
                  <a:lnTo>
                    <a:pt x="200" y="100"/>
                  </a:lnTo>
                  <a:lnTo>
                    <a:pt x="192" y="104"/>
                  </a:lnTo>
                  <a:lnTo>
                    <a:pt x="185" y="108"/>
                  </a:lnTo>
                  <a:lnTo>
                    <a:pt x="177" y="114"/>
                  </a:lnTo>
                  <a:lnTo>
                    <a:pt x="171" y="116"/>
                  </a:lnTo>
                  <a:lnTo>
                    <a:pt x="168" y="118"/>
                  </a:lnTo>
                  <a:lnTo>
                    <a:pt x="162" y="121"/>
                  </a:lnTo>
                  <a:lnTo>
                    <a:pt x="156" y="123"/>
                  </a:lnTo>
                  <a:lnTo>
                    <a:pt x="151" y="127"/>
                  </a:lnTo>
                  <a:lnTo>
                    <a:pt x="147" y="131"/>
                  </a:lnTo>
                  <a:lnTo>
                    <a:pt x="141" y="133"/>
                  </a:lnTo>
                  <a:lnTo>
                    <a:pt x="137" y="138"/>
                  </a:lnTo>
                  <a:lnTo>
                    <a:pt x="132" y="140"/>
                  </a:lnTo>
                  <a:lnTo>
                    <a:pt x="126" y="144"/>
                  </a:lnTo>
                  <a:lnTo>
                    <a:pt x="120" y="148"/>
                  </a:lnTo>
                  <a:lnTo>
                    <a:pt x="114" y="152"/>
                  </a:lnTo>
                  <a:lnTo>
                    <a:pt x="109" y="156"/>
                  </a:lnTo>
                  <a:lnTo>
                    <a:pt x="103" y="159"/>
                  </a:lnTo>
                  <a:lnTo>
                    <a:pt x="97" y="163"/>
                  </a:lnTo>
                  <a:lnTo>
                    <a:pt x="93" y="169"/>
                  </a:lnTo>
                  <a:lnTo>
                    <a:pt x="88" y="173"/>
                  </a:lnTo>
                  <a:lnTo>
                    <a:pt x="82" y="176"/>
                  </a:lnTo>
                  <a:lnTo>
                    <a:pt x="76" y="180"/>
                  </a:lnTo>
                  <a:lnTo>
                    <a:pt x="71" y="184"/>
                  </a:lnTo>
                  <a:lnTo>
                    <a:pt x="65" y="190"/>
                  </a:lnTo>
                  <a:lnTo>
                    <a:pt x="61" y="194"/>
                  </a:lnTo>
                  <a:lnTo>
                    <a:pt x="55" y="197"/>
                  </a:lnTo>
                  <a:lnTo>
                    <a:pt x="52" y="203"/>
                  </a:lnTo>
                  <a:lnTo>
                    <a:pt x="46" y="207"/>
                  </a:lnTo>
                  <a:lnTo>
                    <a:pt x="42" y="211"/>
                  </a:lnTo>
                  <a:lnTo>
                    <a:pt x="36" y="216"/>
                  </a:lnTo>
                  <a:lnTo>
                    <a:pt x="33" y="220"/>
                  </a:lnTo>
                  <a:lnTo>
                    <a:pt x="29" y="224"/>
                  </a:lnTo>
                  <a:lnTo>
                    <a:pt x="25" y="230"/>
                  </a:lnTo>
                  <a:lnTo>
                    <a:pt x="21" y="233"/>
                  </a:lnTo>
                  <a:lnTo>
                    <a:pt x="19" y="239"/>
                  </a:lnTo>
                  <a:lnTo>
                    <a:pt x="12" y="247"/>
                  </a:lnTo>
                  <a:lnTo>
                    <a:pt x="8" y="256"/>
                  </a:lnTo>
                  <a:lnTo>
                    <a:pt x="4" y="260"/>
                  </a:lnTo>
                  <a:lnTo>
                    <a:pt x="2" y="266"/>
                  </a:lnTo>
                  <a:lnTo>
                    <a:pt x="2" y="270"/>
                  </a:lnTo>
                  <a:lnTo>
                    <a:pt x="2" y="273"/>
                  </a:lnTo>
                  <a:lnTo>
                    <a:pt x="0" y="283"/>
                  </a:lnTo>
                  <a:lnTo>
                    <a:pt x="2" y="291"/>
                  </a:lnTo>
                  <a:lnTo>
                    <a:pt x="2" y="300"/>
                  </a:lnTo>
                  <a:lnTo>
                    <a:pt x="8" y="308"/>
                  </a:lnTo>
                  <a:lnTo>
                    <a:pt x="10" y="308"/>
                  </a:lnTo>
                  <a:lnTo>
                    <a:pt x="16" y="313"/>
                  </a:lnTo>
                  <a:lnTo>
                    <a:pt x="19" y="315"/>
                  </a:lnTo>
                  <a:lnTo>
                    <a:pt x="25" y="319"/>
                  </a:lnTo>
                  <a:lnTo>
                    <a:pt x="31" y="323"/>
                  </a:lnTo>
                  <a:lnTo>
                    <a:pt x="40" y="327"/>
                  </a:lnTo>
                  <a:lnTo>
                    <a:pt x="61" y="323"/>
                  </a:lnTo>
                  <a:lnTo>
                    <a:pt x="61" y="323"/>
                  </a:lnTo>
                  <a:close/>
                </a:path>
              </a:pathLst>
            </a:custGeom>
            <a:solidFill>
              <a:srgbClr val="7D4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4" name="Freeform 200"/>
            <p:cNvSpPr>
              <a:spLocks/>
            </p:cNvSpPr>
            <p:nvPr/>
          </p:nvSpPr>
          <p:spPr bwMode="auto">
            <a:xfrm>
              <a:off x="4119" y="3168"/>
              <a:ext cx="92" cy="82"/>
            </a:xfrm>
            <a:custGeom>
              <a:avLst/>
              <a:gdLst>
                <a:gd name="T0" fmla="*/ 112 w 182"/>
                <a:gd name="T1" fmla="*/ 0 h 163"/>
                <a:gd name="T2" fmla="*/ 118 w 182"/>
                <a:gd name="T3" fmla="*/ 0 h 163"/>
                <a:gd name="T4" fmla="*/ 131 w 182"/>
                <a:gd name="T5" fmla="*/ 4 h 163"/>
                <a:gd name="T6" fmla="*/ 146 w 182"/>
                <a:gd name="T7" fmla="*/ 11 h 163"/>
                <a:gd name="T8" fmla="*/ 161 w 182"/>
                <a:gd name="T9" fmla="*/ 23 h 163"/>
                <a:gd name="T10" fmla="*/ 171 w 182"/>
                <a:gd name="T11" fmla="*/ 36 h 163"/>
                <a:gd name="T12" fmla="*/ 177 w 182"/>
                <a:gd name="T13" fmla="*/ 46 h 163"/>
                <a:gd name="T14" fmla="*/ 178 w 182"/>
                <a:gd name="T15" fmla="*/ 55 h 163"/>
                <a:gd name="T16" fmla="*/ 180 w 182"/>
                <a:gd name="T17" fmla="*/ 70 h 163"/>
                <a:gd name="T18" fmla="*/ 180 w 182"/>
                <a:gd name="T19" fmla="*/ 84 h 163"/>
                <a:gd name="T20" fmla="*/ 178 w 182"/>
                <a:gd name="T21" fmla="*/ 97 h 163"/>
                <a:gd name="T22" fmla="*/ 178 w 182"/>
                <a:gd name="T23" fmla="*/ 105 h 163"/>
                <a:gd name="T24" fmla="*/ 173 w 182"/>
                <a:gd name="T25" fmla="*/ 118 h 163"/>
                <a:gd name="T26" fmla="*/ 165 w 182"/>
                <a:gd name="T27" fmla="*/ 131 h 163"/>
                <a:gd name="T28" fmla="*/ 156 w 182"/>
                <a:gd name="T29" fmla="*/ 144 h 163"/>
                <a:gd name="T30" fmla="*/ 144 w 182"/>
                <a:gd name="T31" fmla="*/ 152 h 163"/>
                <a:gd name="T32" fmla="*/ 133 w 182"/>
                <a:gd name="T33" fmla="*/ 158 h 163"/>
                <a:gd name="T34" fmla="*/ 118 w 182"/>
                <a:gd name="T35" fmla="*/ 162 h 163"/>
                <a:gd name="T36" fmla="*/ 104 w 182"/>
                <a:gd name="T37" fmla="*/ 163 h 163"/>
                <a:gd name="T38" fmla="*/ 91 w 182"/>
                <a:gd name="T39" fmla="*/ 163 h 163"/>
                <a:gd name="T40" fmla="*/ 78 w 182"/>
                <a:gd name="T41" fmla="*/ 162 h 163"/>
                <a:gd name="T42" fmla="*/ 64 w 182"/>
                <a:gd name="T43" fmla="*/ 160 h 163"/>
                <a:gd name="T44" fmla="*/ 51 w 182"/>
                <a:gd name="T45" fmla="*/ 158 h 163"/>
                <a:gd name="T46" fmla="*/ 42 w 182"/>
                <a:gd name="T47" fmla="*/ 154 h 163"/>
                <a:gd name="T48" fmla="*/ 30 w 182"/>
                <a:gd name="T49" fmla="*/ 150 h 163"/>
                <a:gd name="T50" fmla="*/ 23 w 182"/>
                <a:gd name="T51" fmla="*/ 148 h 163"/>
                <a:gd name="T52" fmla="*/ 17 w 182"/>
                <a:gd name="T53" fmla="*/ 144 h 163"/>
                <a:gd name="T54" fmla="*/ 0 w 182"/>
                <a:gd name="T55" fmla="*/ 122 h 163"/>
                <a:gd name="T56" fmla="*/ 4 w 182"/>
                <a:gd name="T57" fmla="*/ 124 h 163"/>
                <a:gd name="T58" fmla="*/ 15 w 182"/>
                <a:gd name="T59" fmla="*/ 127 h 163"/>
                <a:gd name="T60" fmla="*/ 30 w 182"/>
                <a:gd name="T61" fmla="*/ 131 h 163"/>
                <a:gd name="T62" fmla="*/ 40 w 182"/>
                <a:gd name="T63" fmla="*/ 131 h 163"/>
                <a:gd name="T64" fmla="*/ 49 w 182"/>
                <a:gd name="T65" fmla="*/ 133 h 163"/>
                <a:gd name="T66" fmla="*/ 59 w 182"/>
                <a:gd name="T67" fmla="*/ 133 h 163"/>
                <a:gd name="T68" fmla="*/ 68 w 182"/>
                <a:gd name="T69" fmla="*/ 131 h 163"/>
                <a:gd name="T70" fmla="*/ 78 w 182"/>
                <a:gd name="T71" fmla="*/ 129 h 163"/>
                <a:gd name="T72" fmla="*/ 87 w 182"/>
                <a:gd name="T73" fmla="*/ 125 h 163"/>
                <a:gd name="T74" fmla="*/ 102 w 182"/>
                <a:gd name="T75" fmla="*/ 112 h 163"/>
                <a:gd name="T76" fmla="*/ 106 w 182"/>
                <a:gd name="T77" fmla="*/ 101 h 163"/>
                <a:gd name="T78" fmla="*/ 112 w 182"/>
                <a:gd name="T79" fmla="*/ 89 h 163"/>
                <a:gd name="T80" fmla="*/ 112 w 182"/>
                <a:gd name="T81" fmla="*/ 74 h 163"/>
                <a:gd name="T82" fmla="*/ 114 w 182"/>
                <a:gd name="T83" fmla="*/ 63 h 163"/>
                <a:gd name="T84" fmla="*/ 112 w 182"/>
                <a:gd name="T85" fmla="*/ 53 h 163"/>
                <a:gd name="T86" fmla="*/ 112 w 182"/>
                <a:gd name="T87" fmla="*/ 44 h 163"/>
                <a:gd name="T88" fmla="*/ 108 w 182"/>
                <a:gd name="T89" fmla="*/ 30 h 163"/>
                <a:gd name="T90" fmla="*/ 104 w 182"/>
                <a:gd name="T91" fmla="*/ 21 h 163"/>
                <a:gd name="T92" fmla="*/ 91 w 182"/>
                <a:gd name="T93" fmla="*/ 13 h 163"/>
                <a:gd name="T94" fmla="*/ 87 w 182"/>
                <a:gd name="T95" fmla="*/ 1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" h="163">
                  <a:moveTo>
                    <a:pt x="87" y="13"/>
                  </a:moveTo>
                  <a:lnTo>
                    <a:pt x="112" y="0"/>
                  </a:lnTo>
                  <a:lnTo>
                    <a:pt x="114" y="0"/>
                  </a:lnTo>
                  <a:lnTo>
                    <a:pt x="118" y="0"/>
                  </a:lnTo>
                  <a:lnTo>
                    <a:pt x="125" y="2"/>
                  </a:lnTo>
                  <a:lnTo>
                    <a:pt x="131" y="4"/>
                  </a:lnTo>
                  <a:lnTo>
                    <a:pt x="139" y="8"/>
                  </a:lnTo>
                  <a:lnTo>
                    <a:pt x="146" y="11"/>
                  </a:lnTo>
                  <a:lnTo>
                    <a:pt x="156" y="17"/>
                  </a:lnTo>
                  <a:lnTo>
                    <a:pt x="161" y="23"/>
                  </a:lnTo>
                  <a:lnTo>
                    <a:pt x="167" y="32"/>
                  </a:lnTo>
                  <a:lnTo>
                    <a:pt x="171" y="36"/>
                  </a:lnTo>
                  <a:lnTo>
                    <a:pt x="173" y="40"/>
                  </a:lnTo>
                  <a:lnTo>
                    <a:pt x="177" y="46"/>
                  </a:lnTo>
                  <a:lnTo>
                    <a:pt x="178" y="51"/>
                  </a:lnTo>
                  <a:lnTo>
                    <a:pt x="178" y="55"/>
                  </a:lnTo>
                  <a:lnTo>
                    <a:pt x="180" y="63"/>
                  </a:lnTo>
                  <a:lnTo>
                    <a:pt x="180" y="70"/>
                  </a:lnTo>
                  <a:lnTo>
                    <a:pt x="182" y="78"/>
                  </a:lnTo>
                  <a:lnTo>
                    <a:pt x="180" y="84"/>
                  </a:lnTo>
                  <a:lnTo>
                    <a:pt x="180" y="93"/>
                  </a:lnTo>
                  <a:lnTo>
                    <a:pt x="178" y="97"/>
                  </a:lnTo>
                  <a:lnTo>
                    <a:pt x="178" y="101"/>
                  </a:lnTo>
                  <a:lnTo>
                    <a:pt x="178" y="105"/>
                  </a:lnTo>
                  <a:lnTo>
                    <a:pt x="177" y="110"/>
                  </a:lnTo>
                  <a:lnTo>
                    <a:pt x="173" y="118"/>
                  </a:lnTo>
                  <a:lnTo>
                    <a:pt x="169" y="125"/>
                  </a:lnTo>
                  <a:lnTo>
                    <a:pt x="165" y="131"/>
                  </a:lnTo>
                  <a:lnTo>
                    <a:pt x="161" y="139"/>
                  </a:lnTo>
                  <a:lnTo>
                    <a:pt x="156" y="144"/>
                  </a:lnTo>
                  <a:lnTo>
                    <a:pt x="150" y="148"/>
                  </a:lnTo>
                  <a:lnTo>
                    <a:pt x="144" y="152"/>
                  </a:lnTo>
                  <a:lnTo>
                    <a:pt x="139" y="156"/>
                  </a:lnTo>
                  <a:lnTo>
                    <a:pt x="133" y="158"/>
                  </a:lnTo>
                  <a:lnTo>
                    <a:pt x="125" y="160"/>
                  </a:lnTo>
                  <a:lnTo>
                    <a:pt x="118" y="162"/>
                  </a:lnTo>
                  <a:lnTo>
                    <a:pt x="112" y="163"/>
                  </a:lnTo>
                  <a:lnTo>
                    <a:pt x="104" y="163"/>
                  </a:lnTo>
                  <a:lnTo>
                    <a:pt x="99" y="163"/>
                  </a:lnTo>
                  <a:lnTo>
                    <a:pt x="91" y="163"/>
                  </a:lnTo>
                  <a:lnTo>
                    <a:pt x="85" y="163"/>
                  </a:lnTo>
                  <a:lnTo>
                    <a:pt x="78" y="162"/>
                  </a:lnTo>
                  <a:lnTo>
                    <a:pt x="70" y="162"/>
                  </a:lnTo>
                  <a:lnTo>
                    <a:pt x="64" y="160"/>
                  </a:lnTo>
                  <a:lnTo>
                    <a:pt x="57" y="160"/>
                  </a:lnTo>
                  <a:lnTo>
                    <a:pt x="51" y="158"/>
                  </a:lnTo>
                  <a:lnTo>
                    <a:pt x="45" y="156"/>
                  </a:lnTo>
                  <a:lnTo>
                    <a:pt x="42" y="154"/>
                  </a:lnTo>
                  <a:lnTo>
                    <a:pt x="36" y="154"/>
                  </a:lnTo>
                  <a:lnTo>
                    <a:pt x="30" y="150"/>
                  </a:lnTo>
                  <a:lnTo>
                    <a:pt x="26" y="148"/>
                  </a:lnTo>
                  <a:lnTo>
                    <a:pt x="23" y="148"/>
                  </a:lnTo>
                  <a:lnTo>
                    <a:pt x="21" y="146"/>
                  </a:lnTo>
                  <a:lnTo>
                    <a:pt x="17" y="144"/>
                  </a:lnTo>
                  <a:lnTo>
                    <a:pt x="15" y="144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4" y="124"/>
                  </a:lnTo>
                  <a:lnTo>
                    <a:pt x="7" y="125"/>
                  </a:lnTo>
                  <a:lnTo>
                    <a:pt x="15" y="127"/>
                  </a:lnTo>
                  <a:lnTo>
                    <a:pt x="21" y="129"/>
                  </a:lnTo>
                  <a:lnTo>
                    <a:pt x="30" y="131"/>
                  </a:lnTo>
                  <a:lnTo>
                    <a:pt x="34" y="131"/>
                  </a:lnTo>
                  <a:lnTo>
                    <a:pt x="40" y="131"/>
                  </a:lnTo>
                  <a:lnTo>
                    <a:pt x="45" y="133"/>
                  </a:lnTo>
                  <a:lnTo>
                    <a:pt x="49" y="133"/>
                  </a:lnTo>
                  <a:lnTo>
                    <a:pt x="53" y="133"/>
                  </a:lnTo>
                  <a:lnTo>
                    <a:pt x="59" y="133"/>
                  </a:lnTo>
                  <a:lnTo>
                    <a:pt x="63" y="131"/>
                  </a:lnTo>
                  <a:lnTo>
                    <a:pt x="68" y="131"/>
                  </a:lnTo>
                  <a:lnTo>
                    <a:pt x="72" y="131"/>
                  </a:lnTo>
                  <a:lnTo>
                    <a:pt x="78" y="129"/>
                  </a:lnTo>
                  <a:lnTo>
                    <a:pt x="82" y="127"/>
                  </a:lnTo>
                  <a:lnTo>
                    <a:pt x="87" y="125"/>
                  </a:lnTo>
                  <a:lnTo>
                    <a:pt x="95" y="120"/>
                  </a:lnTo>
                  <a:lnTo>
                    <a:pt x="102" y="112"/>
                  </a:lnTo>
                  <a:lnTo>
                    <a:pt x="104" y="106"/>
                  </a:lnTo>
                  <a:lnTo>
                    <a:pt x="106" y="101"/>
                  </a:lnTo>
                  <a:lnTo>
                    <a:pt x="108" y="95"/>
                  </a:lnTo>
                  <a:lnTo>
                    <a:pt x="112" y="89"/>
                  </a:lnTo>
                  <a:lnTo>
                    <a:pt x="112" y="82"/>
                  </a:lnTo>
                  <a:lnTo>
                    <a:pt x="112" y="74"/>
                  </a:lnTo>
                  <a:lnTo>
                    <a:pt x="112" y="68"/>
                  </a:lnTo>
                  <a:lnTo>
                    <a:pt x="114" y="63"/>
                  </a:lnTo>
                  <a:lnTo>
                    <a:pt x="112" y="57"/>
                  </a:lnTo>
                  <a:lnTo>
                    <a:pt x="112" y="53"/>
                  </a:lnTo>
                  <a:lnTo>
                    <a:pt x="112" y="47"/>
                  </a:lnTo>
                  <a:lnTo>
                    <a:pt x="112" y="44"/>
                  </a:lnTo>
                  <a:lnTo>
                    <a:pt x="110" y="36"/>
                  </a:lnTo>
                  <a:lnTo>
                    <a:pt x="108" y="30"/>
                  </a:lnTo>
                  <a:lnTo>
                    <a:pt x="106" y="25"/>
                  </a:lnTo>
                  <a:lnTo>
                    <a:pt x="104" y="21"/>
                  </a:lnTo>
                  <a:lnTo>
                    <a:pt x="97" y="15"/>
                  </a:lnTo>
                  <a:lnTo>
                    <a:pt x="91" y="13"/>
                  </a:lnTo>
                  <a:lnTo>
                    <a:pt x="87" y="13"/>
                  </a:lnTo>
                  <a:lnTo>
                    <a:pt x="87" y="13"/>
                  </a:lnTo>
                  <a:lnTo>
                    <a:pt x="87" y="13"/>
                  </a:lnTo>
                  <a:close/>
                </a:path>
              </a:pathLst>
            </a:custGeom>
            <a:solidFill>
              <a:srgbClr val="7D4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5" name="Freeform 201"/>
            <p:cNvSpPr>
              <a:spLocks/>
            </p:cNvSpPr>
            <p:nvPr/>
          </p:nvSpPr>
          <p:spPr bwMode="auto">
            <a:xfrm>
              <a:off x="4117" y="3176"/>
              <a:ext cx="49" cy="43"/>
            </a:xfrm>
            <a:custGeom>
              <a:avLst/>
              <a:gdLst>
                <a:gd name="T0" fmla="*/ 34 w 97"/>
                <a:gd name="T1" fmla="*/ 82 h 86"/>
                <a:gd name="T2" fmla="*/ 34 w 97"/>
                <a:gd name="T3" fmla="*/ 78 h 86"/>
                <a:gd name="T4" fmla="*/ 30 w 97"/>
                <a:gd name="T5" fmla="*/ 74 h 86"/>
                <a:gd name="T6" fmla="*/ 27 w 97"/>
                <a:gd name="T7" fmla="*/ 67 h 86"/>
                <a:gd name="T8" fmla="*/ 25 w 97"/>
                <a:gd name="T9" fmla="*/ 61 h 86"/>
                <a:gd name="T10" fmla="*/ 23 w 97"/>
                <a:gd name="T11" fmla="*/ 55 h 86"/>
                <a:gd name="T12" fmla="*/ 23 w 97"/>
                <a:gd name="T13" fmla="*/ 51 h 86"/>
                <a:gd name="T14" fmla="*/ 23 w 97"/>
                <a:gd name="T15" fmla="*/ 48 h 86"/>
                <a:gd name="T16" fmla="*/ 25 w 97"/>
                <a:gd name="T17" fmla="*/ 44 h 86"/>
                <a:gd name="T18" fmla="*/ 27 w 97"/>
                <a:gd name="T19" fmla="*/ 38 h 86"/>
                <a:gd name="T20" fmla="*/ 30 w 97"/>
                <a:gd name="T21" fmla="*/ 34 h 86"/>
                <a:gd name="T22" fmla="*/ 34 w 97"/>
                <a:gd name="T23" fmla="*/ 32 h 86"/>
                <a:gd name="T24" fmla="*/ 40 w 97"/>
                <a:gd name="T25" fmla="*/ 29 h 86"/>
                <a:gd name="T26" fmla="*/ 46 w 97"/>
                <a:gd name="T27" fmla="*/ 27 h 86"/>
                <a:gd name="T28" fmla="*/ 49 w 97"/>
                <a:gd name="T29" fmla="*/ 25 h 86"/>
                <a:gd name="T30" fmla="*/ 53 w 97"/>
                <a:gd name="T31" fmla="*/ 25 h 86"/>
                <a:gd name="T32" fmla="*/ 59 w 97"/>
                <a:gd name="T33" fmla="*/ 25 h 86"/>
                <a:gd name="T34" fmla="*/ 65 w 97"/>
                <a:gd name="T35" fmla="*/ 25 h 86"/>
                <a:gd name="T36" fmla="*/ 70 w 97"/>
                <a:gd name="T37" fmla="*/ 29 h 86"/>
                <a:gd name="T38" fmla="*/ 74 w 97"/>
                <a:gd name="T39" fmla="*/ 31 h 86"/>
                <a:gd name="T40" fmla="*/ 76 w 97"/>
                <a:gd name="T41" fmla="*/ 34 h 86"/>
                <a:gd name="T42" fmla="*/ 78 w 97"/>
                <a:gd name="T43" fmla="*/ 38 h 86"/>
                <a:gd name="T44" fmla="*/ 78 w 97"/>
                <a:gd name="T45" fmla="*/ 40 h 86"/>
                <a:gd name="T46" fmla="*/ 97 w 97"/>
                <a:gd name="T47" fmla="*/ 29 h 86"/>
                <a:gd name="T48" fmla="*/ 95 w 97"/>
                <a:gd name="T49" fmla="*/ 27 h 86"/>
                <a:gd name="T50" fmla="*/ 89 w 97"/>
                <a:gd name="T51" fmla="*/ 21 h 86"/>
                <a:gd name="T52" fmla="*/ 86 w 97"/>
                <a:gd name="T53" fmla="*/ 17 h 86"/>
                <a:gd name="T54" fmla="*/ 82 w 97"/>
                <a:gd name="T55" fmla="*/ 15 h 86"/>
                <a:gd name="T56" fmla="*/ 76 w 97"/>
                <a:gd name="T57" fmla="*/ 12 h 86"/>
                <a:gd name="T58" fmla="*/ 72 w 97"/>
                <a:gd name="T59" fmla="*/ 8 h 86"/>
                <a:gd name="T60" fmla="*/ 65 w 97"/>
                <a:gd name="T61" fmla="*/ 6 h 86"/>
                <a:gd name="T62" fmla="*/ 59 w 97"/>
                <a:gd name="T63" fmla="*/ 2 h 86"/>
                <a:gd name="T64" fmla="*/ 51 w 97"/>
                <a:gd name="T65" fmla="*/ 0 h 86"/>
                <a:gd name="T66" fmla="*/ 46 w 97"/>
                <a:gd name="T67" fmla="*/ 0 h 86"/>
                <a:gd name="T68" fmla="*/ 38 w 97"/>
                <a:gd name="T69" fmla="*/ 0 h 86"/>
                <a:gd name="T70" fmla="*/ 32 w 97"/>
                <a:gd name="T71" fmla="*/ 4 h 86"/>
                <a:gd name="T72" fmla="*/ 25 w 97"/>
                <a:gd name="T73" fmla="*/ 8 h 86"/>
                <a:gd name="T74" fmla="*/ 17 w 97"/>
                <a:gd name="T75" fmla="*/ 15 h 86"/>
                <a:gd name="T76" fmla="*/ 11 w 97"/>
                <a:gd name="T77" fmla="*/ 21 h 86"/>
                <a:gd name="T78" fmla="*/ 6 w 97"/>
                <a:gd name="T79" fmla="*/ 29 h 86"/>
                <a:gd name="T80" fmla="*/ 2 w 97"/>
                <a:gd name="T81" fmla="*/ 34 h 86"/>
                <a:gd name="T82" fmla="*/ 0 w 97"/>
                <a:gd name="T83" fmla="*/ 40 h 86"/>
                <a:gd name="T84" fmla="*/ 0 w 97"/>
                <a:gd name="T85" fmla="*/ 46 h 86"/>
                <a:gd name="T86" fmla="*/ 0 w 97"/>
                <a:gd name="T87" fmla="*/ 51 h 86"/>
                <a:gd name="T88" fmla="*/ 0 w 97"/>
                <a:gd name="T89" fmla="*/ 57 h 86"/>
                <a:gd name="T90" fmla="*/ 2 w 97"/>
                <a:gd name="T91" fmla="*/ 63 h 86"/>
                <a:gd name="T92" fmla="*/ 2 w 97"/>
                <a:gd name="T93" fmla="*/ 67 h 86"/>
                <a:gd name="T94" fmla="*/ 6 w 97"/>
                <a:gd name="T95" fmla="*/ 72 h 86"/>
                <a:gd name="T96" fmla="*/ 8 w 97"/>
                <a:gd name="T97" fmla="*/ 76 h 86"/>
                <a:gd name="T98" fmla="*/ 9 w 97"/>
                <a:gd name="T99" fmla="*/ 80 h 86"/>
                <a:gd name="T100" fmla="*/ 13 w 97"/>
                <a:gd name="T101" fmla="*/ 84 h 86"/>
                <a:gd name="T102" fmla="*/ 15 w 97"/>
                <a:gd name="T103" fmla="*/ 86 h 86"/>
                <a:gd name="T104" fmla="*/ 34 w 97"/>
                <a:gd name="T105" fmla="*/ 82 h 86"/>
                <a:gd name="T106" fmla="*/ 34 w 97"/>
                <a:gd name="T107" fmla="*/ 8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86">
                  <a:moveTo>
                    <a:pt x="34" y="82"/>
                  </a:moveTo>
                  <a:lnTo>
                    <a:pt x="34" y="78"/>
                  </a:lnTo>
                  <a:lnTo>
                    <a:pt x="30" y="74"/>
                  </a:lnTo>
                  <a:lnTo>
                    <a:pt x="27" y="67"/>
                  </a:lnTo>
                  <a:lnTo>
                    <a:pt x="25" y="61"/>
                  </a:lnTo>
                  <a:lnTo>
                    <a:pt x="23" y="55"/>
                  </a:lnTo>
                  <a:lnTo>
                    <a:pt x="23" y="51"/>
                  </a:lnTo>
                  <a:lnTo>
                    <a:pt x="23" y="48"/>
                  </a:lnTo>
                  <a:lnTo>
                    <a:pt x="25" y="44"/>
                  </a:lnTo>
                  <a:lnTo>
                    <a:pt x="27" y="38"/>
                  </a:lnTo>
                  <a:lnTo>
                    <a:pt x="30" y="34"/>
                  </a:lnTo>
                  <a:lnTo>
                    <a:pt x="34" y="32"/>
                  </a:lnTo>
                  <a:lnTo>
                    <a:pt x="40" y="29"/>
                  </a:lnTo>
                  <a:lnTo>
                    <a:pt x="46" y="27"/>
                  </a:lnTo>
                  <a:lnTo>
                    <a:pt x="49" y="25"/>
                  </a:lnTo>
                  <a:lnTo>
                    <a:pt x="53" y="25"/>
                  </a:lnTo>
                  <a:lnTo>
                    <a:pt x="59" y="25"/>
                  </a:lnTo>
                  <a:lnTo>
                    <a:pt x="65" y="25"/>
                  </a:lnTo>
                  <a:lnTo>
                    <a:pt x="70" y="29"/>
                  </a:lnTo>
                  <a:lnTo>
                    <a:pt x="74" y="31"/>
                  </a:lnTo>
                  <a:lnTo>
                    <a:pt x="76" y="34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97" y="29"/>
                  </a:lnTo>
                  <a:lnTo>
                    <a:pt x="95" y="27"/>
                  </a:lnTo>
                  <a:lnTo>
                    <a:pt x="89" y="21"/>
                  </a:lnTo>
                  <a:lnTo>
                    <a:pt x="86" y="17"/>
                  </a:lnTo>
                  <a:lnTo>
                    <a:pt x="82" y="15"/>
                  </a:lnTo>
                  <a:lnTo>
                    <a:pt x="76" y="12"/>
                  </a:lnTo>
                  <a:lnTo>
                    <a:pt x="72" y="8"/>
                  </a:lnTo>
                  <a:lnTo>
                    <a:pt x="65" y="6"/>
                  </a:lnTo>
                  <a:lnTo>
                    <a:pt x="59" y="2"/>
                  </a:lnTo>
                  <a:lnTo>
                    <a:pt x="51" y="0"/>
                  </a:lnTo>
                  <a:lnTo>
                    <a:pt x="46" y="0"/>
                  </a:lnTo>
                  <a:lnTo>
                    <a:pt x="38" y="0"/>
                  </a:lnTo>
                  <a:lnTo>
                    <a:pt x="32" y="4"/>
                  </a:lnTo>
                  <a:lnTo>
                    <a:pt x="25" y="8"/>
                  </a:lnTo>
                  <a:lnTo>
                    <a:pt x="17" y="15"/>
                  </a:lnTo>
                  <a:lnTo>
                    <a:pt x="11" y="21"/>
                  </a:lnTo>
                  <a:lnTo>
                    <a:pt x="6" y="29"/>
                  </a:lnTo>
                  <a:lnTo>
                    <a:pt x="2" y="34"/>
                  </a:lnTo>
                  <a:lnTo>
                    <a:pt x="0" y="40"/>
                  </a:lnTo>
                  <a:lnTo>
                    <a:pt x="0" y="46"/>
                  </a:lnTo>
                  <a:lnTo>
                    <a:pt x="0" y="51"/>
                  </a:lnTo>
                  <a:lnTo>
                    <a:pt x="0" y="57"/>
                  </a:lnTo>
                  <a:lnTo>
                    <a:pt x="2" y="63"/>
                  </a:lnTo>
                  <a:lnTo>
                    <a:pt x="2" y="67"/>
                  </a:lnTo>
                  <a:lnTo>
                    <a:pt x="6" y="72"/>
                  </a:lnTo>
                  <a:lnTo>
                    <a:pt x="8" y="76"/>
                  </a:lnTo>
                  <a:lnTo>
                    <a:pt x="9" y="80"/>
                  </a:lnTo>
                  <a:lnTo>
                    <a:pt x="13" y="84"/>
                  </a:lnTo>
                  <a:lnTo>
                    <a:pt x="15" y="86"/>
                  </a:lnTo>
                  <a:lnTo>
                    <a:pt x="34" y="82"/>
                  </a:lnTo>
                  <a:lnTo>
                    <a:pt x="34" y="82"/>
                  </a:lnTo>
                  <a:close/>
                </a:path>
              </a:pathLst>
            </a:custGeom>
            <a:solidFill>
              <a:srgbClr val="7D4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6" name="Freeform 202"/>
            <p:cNvSpPr>
              <a:spLocks/>
            </p:cNvSpPr>
            <p:nvPr/>
          </p:nvSpPr>
          <p:spPr bwMode="auto">
            <a:xfrm>
              <a:off x="4182" y="3004"/>
              <a:ext cx="134" cy="164"/>
            </a:xfrm>
            <a:custGeom>
              <a:avLst/>
              <a:gdLst>
                <a:gd name="T0" fmla="*/ 0 w 268"/>
                <a:gd name="T1" fmla="*/ 316 h 329"/>
                <a:gd name="T2" fmla="*/ 10 w 268"/>
                <a:gd name="T3" fmla="*/ 308 h 329"/>
                <a:gd name="T4" fmla="*/ 17 w 268"/>
                <a:gd name="T5" fmla="*/ 300 h 329"/>
                <a:gd name="T6" fmla="*/ 31 w 268"/>
                <a:gd name="T7" fmla="*/ 289 h 329"/>
                <a:gd name="T8" fmla="*/ 44 w 268"/>
                <a:gd name="T9" fmla="*/ 278 h 329"/>
                <a:gd name="T10" fmla="*/ 59 w 268"/>
                <a:gd name="T11" fmla="*/ 262 h 329"/>
                <a:gd name="T12" fmla="*/ 73 w 268"/>
                <a:gd name="T13" fmla="*/ 249 h 329"/>
                <a:gd name="T14" fmla="*/ 82 w 268"/>
                <a:gd name="T15" fmla="*/ 240 h 329"/>
                <a:gd name="T16" fmla="*/ 92 w 268"/>
                <a:gd name="T17" fmla="*/ 230 h 329"/>
                <a:gd name="T18" fmla="*/ 101 w 268"/>
                <a:gd name="T19" fmla="*/ 219 h 329"/>
                <a:gd name="T20" fmla="*/ 111 w 268"/>
                <a:gd name="T21" fmla="*/ 207 h 329"/>
                <a:gd name="T22" fmla="*/ 122 w 268"/>
                <a:gd name="T23" fmla="*/ 196 h 329"/>
                <a:gd name="T24" fmla="*/ 131 w 268"/>
                <a:gd name="T25" fmla="*/ 184 h 329"/>
                <a:gd name="T26" fmla="*/ 141 w 268"/>
                <a:gd name="T27" fmla="*/ 171 h 329"/>
                <a:gd name="T28" fmla="*/ 152 w 268"/>
                <a:gd name="T29" fmla="*/ 156 h 329"/>
                <a:gd name="T30" fmla="*/ 164 w 268"/>
                <a:gd name="T31" fmla="*/ 143 h 329"/>
                <a:gd name="T32" fmla="*/ 173 w 268"/>
                <a:gd name="T33" fmla="*/ 127 h 329"/>
                <a:gd name="T34" fmla="*/ 185 w 268"/>
                <a:gd name="T35" fmla="*/ 112 h 329"/>
                <a:gd name="T36" fmla="*/ 196 w 268"/>
                <a:gd name="T37" fmla="*/ 95 h 329"/>
                <a:gd name="T38" fmla="*/ 206 w 268"/>
                <a:gd name="T39" fmla="*/ 80 h 329"/>
                <a:gd name="T40" fmla="*/ 217 w 268"/>
                <a:gd name="T41" fmla="*/ 63 h 329"/>
                <a:gd name="T42" fmla="*/ 226 w 268"/>
                <a:gd name="T43" fmla="*/ 46 h 329"/>
                <a:gd name="T44" fmla="*/ 236 w 268"/>
                <a:gd name="T45" fmla="*/ 27 h 329"/>
                <a:gd name="T46" fmla="*/ 246 w 268"/>
                <a:gd name="T47" fmla="*/ 8 h 329"/>
                <a:gd name="T48" fmla="*/ 268 w 268"/>
                <a:gd name="T49" fmla="*/ 21 h 329"/>
                <a:gd name="T50" fmla="*/ 266 w 268"/>
                <a:gd name="T51" fmla="*/ 25 h 329"/>
                <a:gd name="T52" fmla="*/ 265 w 268"/>
                <a:gd name="T53" fmla="*/ 38 h 329"/>
                <a:gd name="T54" fmla="*/ 261 w 268"/>
                <a:gd name="T55" fmla="*/ 48 h 329"/>
                <a:gd name="T56" fmla="*/ 259 w 268"/>
                <a:gd name="T57" fmla="*/ 59 h 329"/>
                <a:gd name="T58" fmla="*/ 255 w 268"/>
                <a:gd name="T59" fmla="*/ 72 h 329"/>
                <a:gd name="T60" fmla="*/ 251 w 268"/>
                <a:gd name="T61" fmla="*/ 86 h 329"/>
                <a:gd name="T62" fmla="*/ 246 w 268"/>
                <a:gd name="T63" fmla="*/ 101 h 329"/>
                <a:gd name="T64" fmla="*/ 238 w 268"/>
                <a:gd name="T65" fmla="*/ 118 h 329"/>
                <a:gd name="T66" fmla="*/ 230 w 268"/>
                <a:gd name="T67" fmla="*/ 133 h 329"/>
                <a:gd name="T68" fmla="*/ 225 w 268"/>
                <a:gd name="T69" fmla="*/ 143 h 329"/>
                <a:gd name="T70" fmla="*/ 221 w 268"/>
                <a:gd name="T71" fmla="*/ 152 h 329"/>
                <a:gd name="T72" fmla="*/ 209 w 268"/>
                <a:gd name="T73" fmla="*/ 169 h 329"/>
                <a:gd name="T74" fmla="*/ 204 w 268"/>
                <a:gd name="T75" fmla="*/ 179 h 329"/>
                <a:gd name="T76" fmla="*/ 198 w 268"/>
                <a:gd name="T77" fmla="*/ 188 h 329"/>
                <a:gd name="T78" fmla="*/ 190 w 268"/>
                <a:gd name="T79" fmla="*/ 196 h 329"/>
                <a:gd name="T80" fmla="*/ 185 w 268"/>
                <a:gd name="T81" fmla="*/ 207 h 329"/>
                <a:gd name="T82" fmla="*/ 177 w 268"/>
                <a:gd name="T83" fmla="*/ 215 h 329"/>
                <a:gd name="T84" fmla="*/ 169 w 268"/>
                <a:gd name="T85" fmla="*/ 224 h 329"/>
                <a:gd name="T86" fmla="*/ 156 w 268"/>
                <a:gd name="T87" fmla="*/ 240 h 329"/>
                <a:gd name="T88" fmla="*/ 141 w 268"/>
                <a:gd name="T89" fmla="*/ 253 h 329"/>
                <a:gd name="T90" fmla="*/ 124 w 268"/>
                <a:gd name="T91" fmla="*/ 268 h 329"/>
                <a:gd name="T92" fmla="*/ 109 w 268"/>
                <a:gd name="T93" fmla="*/ 281 h 329"/>
                <a:gd name="T94" fmla="*/ 97 w 268"/>
                <a:gd name="T95" fmla="*/ 287 h 329"/>
                <a:gd name="T96" fmla="*/ 88 w 268"/>
                <a:gd name="T97" fmla="*/ 293 h 329"/>
                <a:gd name="T98" fmla="*/ 78 w 268"/>
                <a:gd name="T99" fmla="*/ 300 h 329"/>
                <a:gd name="T100" fmla="*/ 69 w 268"/>
                <a:gd name="T101" fmla="*/ 306 h 329"/>
                <a:gd name="T102" fmla="*/ 57 w 268"/>
                <a:gd name="T103" fmla="*/ 312 h 329"/>
                <a:gd name="T104" fmla="*/ 46 w 268"/>
                <a:gd name="T105" fmla="*/ 318 h 329"/>
                <a:gd name="T106" fmla="*/ 34 w 268"/>
                <a:gd name="T107" fmla="*/ 323 h 329"/>
                <a:gd name="T108" fmla="*/ 25 w 268"/>
                <a:gd name="T109" fmla="*/ 329 h 329"/>
                <a:gd name="T110" fmla="*/ 0 w 268"/>
                <a:gd name="T111" fmla="*/ 318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8" h="329">
                  <a:moveTo>
                    <a:pt x="0" y="318"/>
                  </a:moveTo>
                  <a:lnTo>
                    <a:pt x="0" y="316"/>
                  </a:lnTo>
                  <a:lnTo>
                    <a:pt x="6" y="312"/>
                  </a:lnTo>
                  <a:lnTo>
                    <a:pt x="10" y="308"/>
                  </a:lnTo>
                  <a:lnTo>
                    <a:pt x="14" y="306"/>
                  </a:lnTo>
                  <a:lnTo>
                    <a:pt x="17" y="300"/>
                  </a:lnTo>
                  <a:lnTo>
                    <a:pt x="25" y="297"/>
                  </a:lnTo>
                  <a:lnTo>
                    <a:pt x="31" y="289"/>
                  </a:lnTo>
                  <a:lnTo>
                    <a:pt x="36" y="283"/>
                  </a:lnTo>
                  <a:lnTo>
                    <a:pt x="44" y="278"/>
                  </a:lnTo>
                  <a:lnTo>
                    <a:pt x="52" y="270"/>
                  </a:lnTo>
                  <a:lnTo>
                    <a:pt x="59" y="262"/>
                  </a:lnTo>
                  <a:lnTo>
                    <a:pt x="69" y="255"/>
                  </a:lnTo>
                  <a:lnTo>
                    <a:pt x="73" y="249"/>
                  </a:lnTo>
                  <a:lnTo>
                    <a:pt x="78" y="245"/>
                  </a:lnTo>
                  <a:lnTo>
                    <a:pt x="82" y="240"/>
                  </a:lnTo>
                  <a:lnTo>
                    <a:pt x="88" y="236"/>
                  </a:lnTo>
                  <a:lnTo>
                    <a:pt x="92" y="230"/>
                  </a:lnTo>
                  <a:lnTo>
                    <a:pt x="97" y="224"/>
                  </a:lnTo>
                  <a:lnTo>
                    <a:pt x="101" y="219"/>
                  </a:lnTo>
                  <a:lnTo>
                    <a:pt x="107" y="213"/>
                  </a:lnTo>
                  <a:lnTo>
                    <a:pt x="111" y="207"/>
                  </a:lnTo>
                  <a:lnTo>
                    <a:pt x="116" y="202"/>
                  </a:lnTo>
                  <a:lnTo>
                    <a:pt x="122" y="196"/>
                  </a:lnTo>
                  <a:lnTo>
                    <a:pt x="128" y="190"/>
                  </a:lnTo>
                  <a:lnTo>
                    <a:pt x="131" y="184"/>
                  </a:lnTo>
                  <a:lnTo>
                    <a:pt x="137" y="177"/>
                  </a:lnTo>
                  <a:lnTo>
                    <a:pt x="141" y="171"/>
                  </a:lnTo>
                  <a:lnTo>
                    <a:pt x="147" y="164"/>
                  </a:lnTo>
                  <a:lnTo>
                    <a:pt x="152" y="156"/>
                  </a:lnTo>
                  <a:lnTo>
                    <a:pt x="158" y="150"/>
                  </a:lnTo>
                  <a:lnTo>
                    <a:pt x="164" y="143"/>
                  </a:lnTo>
                  <a:lnTo>
                    <a:pt x="169" y="135"/>
                  </a:lnTo>
                  <a:lnTo>
                    <a:pt x="173" y="127"/>
                  </a:lnTo>
                  <a:lnTo>
                    <a:pt x="179" y="120"/>
                  </a:lnTo>
                  <a:lnTo>
                    <a:pt x="185" y="112"/>
                  </a:lnTo>
                  <a:lnTo>
                    <a:pt x="190" y="105"/>
                  </a:lnTo>
                  <a:lnTo>
                    <a:pt x="196" y="95"/>
                  </a:lnTo>
                  <a:lnTo>
                    <a:pt x="200" y="87"/>
                  </a:lnTo>
                  <a:lnTo>
                    <a:pt x="206" y="80"/>
                  </a:lnTo>
                  <a:lnTo>
                    <a:pt x="211" y="72"/>
                  </a:lnTo>
                  <a:lnTo>
                    <a:pt x="217" y="63"/>
                  </a:lnTo>
                  <a:lnTo>
                    <a:pt x="221" y="53"/>
                  </a:lnTo>
                  <a:lnTo>
                    <a:pt x="226" y="46"/>
                  </a:lnTo>
                  <a:lnTo>
                    <a:pt x="230" y="36"/>
                  </a:lnTo>
                  <a:lnTo>
                    <a:pt x="236" y="27"/>
                  </a:lnTo>
                  <a:lnTo>
                    <a:pt x="240" y="17"/>
                  </a:lnTo>
                  <a:lnTo>
                    <a:pt x="246" y="8"/>
                  </a:lnTo>
                  <a:lnTo>
                    <a:pt x="251" y="0"/>
                  </a:lnTo>
                  <a:lnTo>
                    <a:pt x="268" y="21"/>
                  </a:lnTo>
                  <a:lnTo>
                    <a:pt x="266" y="21"/>
                  </a:lnTo>
                  <a:lnTo>
                    <a:pt x="266" y="25"/>
                  </a:lnTo>
                  <a:lnTo>
                    <a:pt x="265" y="30"/>
                  </a:lnTo>
                  <a:lnTo>
                    <a:pt x="265" y="38"/>
                  </a:lnTo>
                  <a:lnTo>
                    <a:pt x="263" y="42"/>
                  </a:lnTo>
                  <a:lnTo>
                    <a:pt x="261" y="48"/>
                  </a:lnTo>
                  <a:lnTo>
                    <a:pt x="259" y="51"/>
                  </a:lnTo>
                  <a:lnTo>
                    <a:pt x="259" y="59"/>
                  </a:lnTo>
                  <a:lnTo>
                    <a:pt x="257" y="65"/>
                  </a:lnTo>
                  <a:lnTo>
                    <a:pt x="255" y="72"/>
                  </a:lnTo>
                  <a:lnTo>
                    <a:pt x="253" y="78"/>
                  </a:lnTo>
                  <a:lnTo>
                    <a:pt x="251" y="86"/>
                  </a:lnTo>
                  <a:lnTo>
                    <a:pt x="247" y="93"/>
                  </a:lnTo>
                  <a:lnTo>
                    <a:pt x="246" y="101"/>
                  </a:lnTo>
                  <a:lnTo>
                    <a:pt x="242" y="108"/>
                  </a:lnTo>
                  <a:lnTo>
                    <a:pt x="238" y="118"/>
                  </a:lnTo>
                  <a:lnTo>
                    <a:pt x="234" y="124"/>
                  </a:lnTo>
                  <a:lnTo>
                    <a:pt x="230" y="133"/>
                  </a:lnTo>
                  <a:lnTo>
                    <a:pt x="228" y="137"/>
                  </a:lnTo>
                  <a:lnTo>
                    <a:pt x="225" y="143"/>
                  </a:lnTo>
                  <a:lnTo>
                    <a:pt x="223" y="146"/>
                  </a:lnTo>
                  <a:lnTo>
                    <a:pt x="221" y="152"/>
                  </a:lnTo>
                  <a:lnTo>
                    <a:pt x="215" y="160"/>
                  </a:lnTo>
                  <a:lnTo>
                    <a:pt x="209" y="169"/>
                  </a:lnTo>
                  <a:lnTo>
                    <a:pt x="206" y="173"/>
                  </a:lnTo>
                  <a:lnTo>
                    <a:pt x="204" y="179"/>
                  </a:lnTo>
                  <a:lnTo>
                    <a:pt x="202" y="183"/>
                  </a:lnTo>
                  <a:lnTo>
                    <a:pt x="198" y="188"/>
                  </a:lnTo>
                  <a:lnTo>
                    <a:pt x="194" y="192"/>
                  </a:lnTo>
                  <a:lnTo>
                    <a:pt x="190" y="196"/>
                  </a:lnTo>
                  <a:lnTo>
                    <a:pt x="188" y="202"/>
                  </a:lnTo>
                  <a:lnTo>
                    <a:pt x="185" y="207"/>
                  </a:lnTo>
                  <a:lnTo>
                    <a:pt x="181" y="211"/>
                  </a:lnTo>
                  <a:lnTo>
                    <a:pt x="177" y="215"/>
                  </a:lnTo>
                  <a:lnTo>
                    <a:pt x="173" y="221"/>
                  </a:lnTo>
                  <a:lnTo>
                    <a:pt x="169" y="224"/>
                  </a:lnTo>
                  <a:lnTo>
                    <a:pt x="164" y="232"/>
                  </a:lnTo>
                  <a:lnTo>
                    <a:pt x="156" y="240"/>
                  </a:lnTo>
                  <a:lnTo>
                    <a:pt x="149" y="245"/>
                  </a:lnTo>
                  <a:lnTo>
                    <a:pt x="141" y="253"/>
                  </a:lnTo>
                  <a:lnTo>
                    <a:pt x="133" y="261"/>
                  </a:lnTo>
                  <a:lnTo>
                    <a:pt x="124" y="268"/>
                  </a:lnTo>
                  <a:lnTo>
                    <a:pt x="116" y="274"/>
                  </a:lnTo>
                  <a:lnTo>
                    <a:pt x="109" y="281"/>
                  </a:lnTo>
                  <a:lnTo>
                    <a:pt x="103" y="283"/>
                  </a:lnTo>
                  <a:lnTo>
                    <a:pt x="97" y="287"/>
                  </a:lnTo>
                  <a:lnTo>
                    <a:pt x="93" y="289"/>
                  </a:lnTo>
                  <a:lnTo>
                    <a:pt x="88" y="293"/>
                  </a:lnTo>
                  <a:lnTo>
                    <a:pt x="82" y="295"/>
                  </a:lnTo>
                  <a:lnTo>
                    <a:pt x="78" y="300"/>
                  </a:lnTo>
                  <a:lnTo>
                    <a:pt x="73" y="302"/>
                  </a:lnTo>
                  <a:lnTo>
                    <a:pt x="69" y="306"/>
                  </a:lnTo>
                  <a:lnTo>
                    <a:pt x="63" y="308"/>
                  </a:lnTo>
                  <a:lnTo>
                    <a:pt x="57" y="312"/>
                  </a:lnTo>
                  <a:lnTo>
                    <a:pt x="52" y="314"/>
                  </a:lnTo>
                  <a:lnTo>
                    <a:pt x="46" y="318"/>
                  </a:lnTo>
                  <a:lnTo>
                    <a:pt x="40" y="319"/>
                  </a:lnTo>
                  <a:lnTo>
                    <a:pt x="34" y="323"/>
                  </a:lnTo>
                  <a:lnTo>
                    <a:pt x="29" y="327"/>
                  </a:lnTo>
                  <a:lnTo>
                    <a:pt x="25" y="329"/>
                  </a:lnTo>
                  <a:lnTo>
                    <a:pt x="0" y="318"/>
                  </a:lnTo>
                  <a:lnTo>
                    <a:pt x="0" y="318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7" name="Freeform 203"/>
            <p:cNvSpPr>
              <a:spLocks/>
            </p:cNvSpPr>
            <p:nvPr/>
          </p:nvSpPr>
          <p:spPr bwMode="auto">
            <a:xfrm>
              <a:off x="4121" y="3256"/>
              <a:ext cx="59" cy="229"/>
            </a:xfrm>
            <a:custGeom>
              <a:avLst/>
              <a:gdLst>
                <a:gd name="T0" fmla="*/ 114 w 117"/>
                <a:gd name="T1" fmla="*/ 0 h 458"/>
                <a:gd name="T2" fmla="*/ 114 w 117"/>
                <a:gd name="T3" fmla="*/ 6 h 458"/>
                <a:gd name="T4" fmla="*/ 114 w 117"/>
                <a:gd name="T5" fmla="*/ 17 h 458"/>
                <a:gd name="T6" fmla="*/ 116 w 117"/>
                <a:gd name="T7" fmla="*/ 28 h 458"/>
                <a:gd name="T8" fmla="*/ 116 w 117"/>
                <a:gd name="T9" fmla="*/ 38 h 458"/>
                <a:gd name="T10" fmla="*/ 117 w 117"/>
                <a:gd name="T11" fmla="*/ 47 h 458"/>
                <a:gd name="T12" fmla="*/ 117 w 117"/>
                <a:gd name="T13" fmla="*/ 59 h 458"/>
                <a:gd name="T14" fmla="*/ 117 w 117"/>
                <a:gd name="T15" fmla="*/ 70 h 458"/>
                <a:gd name="T16" fmla="*/ 117 w 117"/>
                <a:gd name="T17" fmla="*/ 84 h 458"/>
                <a:gd name="T18" fmla="*/ 117 w 117"/>
                <a:gd name="T19" fmla="*/ 99 h 458"/>
                <a:gd name="T20" fmla="*/ 117 w 117"/>
                <a:gd name="T21" fmla="*/ 112 h 458"/>
                <a:gd name="T22" fmla="*/ 117 w 117"/>
                <a:gd name="T23" fmla="*/ 127 h 458"/>
                <a:gd name="T24" fmla="*/ 117 w 117"/>
                <a:gd name="T25" fmla="*/ 144 h 458"/>
                <a:gd name="T26" fmla="*/ 116 w 117"/>
                <a:gd name="T27" fmla="*/ 161 h 458"/>
                <a:gd name="T28" fmla="*/ 114 w 117"/>
                <a:gd name="T29" fmla="*/ 179 h 458"/>
                <a:gd name="T30" fmla="*/ 112 w 117"/>
                <a:gd name="T31" fmla="*/ 196 h 458"/>
                <a:gd name="T32" fmla="*/ 110 w 117"/>
                <a:gd name="T33" fmla="*/ 213 h 458"/>
                <a:gd name="T34" fmla="*/ 108 w 117"/>
                <a:gd name="T35" fmla="*/ 232 h 458"/>
                <a:gd name="T36" fmla="*/ 104 w 117"/>
                <a:gd name="T37" fmla="*/ 249 h 458"/>
                <a:gd name="T38" fmla="*/ 100 w 117"/>
                <a:gd name="T39" fmla="*/ 268 h 458"/>
                <a:gd name="T40" fmla="*/ 98 w 117"/>
                <a:gd name="T41" fmla="*/ 287 h 458"/>
                <a:gd name="T42" fmla="*/ 93 w 117"/>
                <a:gd name="T43" fmla="*/ 306 h 458"/>
                <a:gd name="T44" fmla="*/ 87 w 117"/>
                <a:gd name="T45" fmla="*/ 323 h 458"/>
                <a:gd name="T46" fmla="*/ 81 w 117"/>
                <a:gd name="T47" fmla="*/ 342 h 458"/>
                <a:gd name="T48" fmla="*/ 76 w 117"/>
                <a:gd name="T49" fmla="*/ 361 h 458"/>
                <a:gd name="T50" fmla="*/ 70 w 117"/>
                <a:gd name="T51" fmla="*/ 378 h 458"/>
                <a:gd name="T52" fmla="*/ 60 w 117"/>
                <a:gd name="T53" fmla="*/ 397 h 458"/>
                <a:gd name="T54" fmla="*/ 53 w 117"/>
                <a:gd name="T55" fmla="*/ 414 h 458"/>
                <a:gd name="T56" fmla="*/ 43 w 117"/>
                <a:gd name="T57" fmla="*/ 433 h 458"/>
                <a:gd name="T58" fmla="*/ 0 w 117"/>
                <a:gd name="T59" fmla="*/ 458 h 458"/>
                <a:gd name="T60" fmla="*/ 3 w 117"/>
                <a:gd name="T61" fmla="*/ 450 h 458"/>
                <a:gd name="T62" fmla="*/ 5 w 117"/>
                <a:gd name="T63" fmla="*/ 441 h 458"/>
                <a:gd name="T64" fmla="*/ 11 w 117"/>
                <a:gd name="T65" fmla="*/ 430 h 458"/>
                <a:gd name="T66" fmla="*/ 17 w 117"/>
                <a:gd name="T67" fmla="*/ 414 h 458"/>
                <a:gd name="T68" fmla="*/ 21 w 117"/>
                <a:gd name="T69" fmla="*/ 405 h 458"/>
                <a:gd name="T70" fmla="*/ 24 w 117"/>
                <a:gd name="T71" fmla="*/ 395 h 458"/>
                <a:gd name="T72" fmla="*/ 26 w 117"/>
                <a:gd name="T73" fmla="*/ 384 h 458"/>
                <a:gd name="T74" fmla="*/ 30 w 117"/>
                <a:gd name="T75" fmla="*/ 374 h 458"/>
                <a:gd name="T76" fmla="*/ 34 w 117"/>
                <a:gd name="T77" fmla="*/ 361 h 458"/>
                <a:gd name="T78" fmla="*/ 38 w 117"/>
                <a:gd name="T79" fmla="*/ 350 h 458"/>
                <a:gd name="T80" fmla="*/ 41 w 117"/>
                <a:gd name="T81" fmla="*/ 336 h 458"/>
                <a:gd name="T82" fmla="*/ 45 w 117"/>
                <a:gd name="T83" fmla="*/ 323 h 458"/>
                <a:gd name="T84" fmla="*/ 47 w 117"/>
                <a:gd name="T85" fmla="*/ 308 h 458"/>
                <a:gd name="T86" fmla="*/ 53 w 117"/>
                <a:gd name="T87" fmla="*/ 293 h 458"/>
                <a:gd name="T88" fmla="*/ 55 w 117"/>
                <a:gd name="T89" fmla="*/ 277 h 458"/>
                <a:gd name="T90" fmla="*/ 59 w 117"/>
                <a:gd name="T91" fmla="*/ 260 h 458"/>
                <a:gd name="T92" fmla="*/ 62 w 117"/>
                <a:gd name="T93" fmla="*/ 243 h 458"/>
                <a:gd name="T94" fmla="*/ 64 w 117"/>
                <a:gd name="T95" fmla="*/ 226 h 458"/>
                <a:gd name="T96" fmla="*/ 66 w 117"/>
                <a:gd name="T97" fmla="*/ 207 h 458"/>
                <a:gd name="T98" fmla="*/ 70 w 117"/>
                <a:gd name="T99" fmla="*/ 188 h 458"/>
                <a:gd name="T100" fmla="*/ 70 w 117"/>
                <a:gd name="T101" fmla="*/ 167 h 458"/>
                <a:gd name="T102" fmla="*/ 74 w 117"/>
                <a:gd name="T103" fmla="*/ 148 h 458"/>
                <a:gd name="T104" fmla="*/ 74 w 117"/>
                <a:gd name="T105" fmla="*/ 127 h 458"/>
                <a:gd name="T106" fmla="*/ 76 w 117"/>
                <a:gd name="T107" fmla="*/ 106 h 458"/>
                <a:gd name="T108" fmla="*/ 76 w 117"/>
                <a:gd name="T109" fmla="*/ 85 h 458"/>
                <a:gd name="T110" fmla="*/ 78 w 117"/>
                <a:gd name="T111" fmla="*/ 64 h 458"/>
                <a:gd name="T112" fmla="*/ 72 w 117"/>
                <a:gd name="T113" fmla="*/ 13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7" h="458">
                  <a:moveTo>
                    <a:pt x="72" y="13"/>
                  </a:moveTo>
                  <a:lnTo>
                    <a:pt x="114" y="0"/>
                  </a:lnTo>
                  <a:lnTo>
                    <a:pt x="114" y="2"/>
                  </a:lnTo>
                  <a:lnTo>
                    <a:pt x="114" y="6"/>
                  </a:lnTo>
                  <a:lnTo>
                    <a:pt x="114" y="11"/>
                  </a:lnTo>
                  <a:lnTo>
                    <a:pt x="114" y="17"/>
                  </a:lnTo>
                  <a:lnTo>
                    <a:pt x="116" y="25"/>
                  </a:lnTo>
                  <a:lnTo>
                    <a:pt x="116" y="28"/>
                  </a:lnTo>
                  <a:lnTo>
                    <a:pt x="116" y="32"/>
                  </a:lnTo>
                  <a:lnTo>
                    <a:pt x="116" y="38"/>
                  </a:lnTo>
                  <a:lnTo>
                    <a:pt x="117" y="44"/>
                  </a:lnTo>
                  <a:lnTo>
                    <a:pt x="117" y="47"/>
                  </a:lnTo>
                  <a:lnTo>
                    <a:pt x="117" y="53"/>
                  </a:lnTo>
                  <a:lnTo>
                    <a:pt x="117" y="59"/>
                  </a:lnTo>
                  <a:lnTo>
                    <a:pt x="117" y="64"/>
                  </a:lnTo>
                  <a:lnTo>
                    <a:pt x="117" y="70"/>
                  </a:lnTo>
                  <a:lnTo>
                    <a:pt x="117" y="78"/>
                  </a:lnTo>
                  <a:lnTo>
                    <a:pt x="117" y="84"/>
                  </a:lnTo>
                  <a:lnTo>
                    <a:pt x="117" y="91"/>
                  </a:lnTo>
                  <a:lnTo>
                    <a:pt x="117" y="99"/>
                  </a:lnTo>
                  <a:lnTo>
                    <a:pt x="117" y="106"/>
                  </a:lnTo>
                  <a:lnTo>
                    <a:pt x="117" y="112"/>
                  </a:lnTo>
                  <a:lnTo>
                    <a:pt x="117" y="122"/>
                  </a:lnTo>
                  <a:lnTo>
                    <a:pt x="117" y="127"/>
                  </a:lnTo>
                  <a:lnTo>
                    <a:pt x="117" y="137"/>
                  </a:lnTo>
                  <a:lnTo>
                    <a:pt x="117" y="144"/>
                  </a:lnTo>
                  <a:lnTo>
                    <a:pt x="117" y="154"/>
                  </a:lnTo>
                  <a:lnTo>
                    <a:pt x="116" y="161"/>
                  </a:lnTo>
                  <a:lnTo>
                    <a:pt x="116" y="169"/>
                  </a:lnTo>
                  <a:lnTo>
                    <a:pt x="114" y="179"/>
                  </a:lnTo>
                  <a:lnTo>
                    <a:pt x="114" y="186"/>
                  </a:lnTo>
                  <a:lnTo>
                    <a:pt x="112" y="196"/>
                  </a:lnTo>
                  <a:lnTo>
                    <a:pt x="112" y="203"/>
                  </a:lnTo>
                  <a:lnTo>
                    <a:pt x="110" y="213"/>
                  </a:lnTo>
                  <a:lnTo>
                    <a:pt x="110" y="222"/>
                  </a:lnTo>
                  <a:lnTo>
                    <a:pt x="108" y="232"/>
                  </a:lnTo>
                  <a:lnTo>
                    <a:pt x="106" y="239"/>
                  </a:lnTo>
                  <a:lnTo>
                    <a:pt x="104" y="249"/>
                  </a:lnTo>
                  <a:lnTo>
                    <a:pt x="102" y="258"/>
                  </a:lnTo>
                  <a:lnTo>
                    <a:pt x="100" y="268"/>
                  </a:lnTo>
                  <a:lnTo>
                    <a:pt x="98" y="277"/>
                  </a:lnTo>
                  <a:lnTo>
                    <a:pt x="98" y="287"/>
                  </a:lnTo>
                  <a:lnTo>
                    <a:pt x="97" y="296"/>
                  </a:lnTo>
                  <a:lnTo>
                    <a:pt x="93" y="306"/>
                  </a:lnTo>
                  <a:lnTo>
                    <a:pt x="91" y="315"/>
                  </a:lnTo>
                  <a:lnTo>
                    <a:pt x="87" y="323"/>
                  </a:lnTo>
                  <a:lnTo>
                    <a:pt x="85" y="334"/>
                  </a:lnTo>
                  <a:lnTo>
                    <a:pt x="81" y="342"/>
                  </a:lnTo>
                  <a:lnTo>
                    <a:pt x="79" y="352"/>
                  </a:lnTo>
                  <a:lnTo>
                    <a:pt x="76" y="361"/>
                  </a:lnTo>
                  <a:lnTo>
                    <a:pt x="74" y="371"/>
                  </a:lnTo>
                  <a:lnTo>
                    <a:pt x="70" y="378"/>
                  </a:lnTo>
                  <a:lnTo>
                    <a:pt x="64" y="390"/>
                  </a:lnTo>
                  <a:lnTo>
                    <a:pt x="60" y="397"/>
                  </a:lnTo>
                  <a:lnTo>
                    <a:pt x="57" y="407"/>
                  </a:lnTo>
                  <a:lnTo>
                    <a:pt x="53" y="414"/>
                  </a:lnTo>
                  <a:lnTo>
                    <a:pt x="47" y="424"/>
                  </a:lnTo>
                  <a:lnTo>
                    <a:pt x="43" y="433"/>
                  </a:lnTo>
                  <a:lnTo>
                    <a:pt x="40" y="441"/>
                  </a:lnTo>
                  <a:lnTo>
                    <a:pt x="0" y="458"/>
                  </a:lnTo>
                  <a:lnTo>
                    <a:pt x="0" y="456"/>
                  </a:lnTo>
                  <a:lnTo>
                    <a:pt x="3" y="450"/>
                  </a:lnTo>
                  <a:lnTo>
                    <a:pt x="3" y="447"/>
                  </a:lnTo>
                  <a:lnTo>
                    <a:pt x="5" y="441"/>
                  </a:lnTo>
                  <a:lnTo>
                    <a:pt x="9" y="435"/>
                  </a:lnTo>
                  <a:lnTo>
                    <a:pt x="11" y="430"/>
                  </a:lnTo>
                  <a:lnTo>
                    <a:pt x="15" y="422"/>
                  </a:lnTo>
                  <a:lnTo>
                    <a:pt x="17" y="414"/>
                  </a:lnTo>
                  <a:lnTo>
                    <a:pt x="19" y="409"/>
                  </a:lnTo>
                  <a:lnTo>
                    <a:pt x="21" y="405"/>
                  </a:lnTo>
                  <a:lnTo>
                    <a:pt x="21" y="399"/>
                  </a:lnTo>
                  <a:lnTo>
                    <a:pt x="24" y="395"/>
                  </a:lnTo>
                  <a:lnTo>
                    <a:pt x="26" y="390"/>
                  </a:lnTo>
                  <a:lnTo>
                    <a:pt x="26" y="384"/>
                  </a:lnTo>
                  <a:lnTo>
                    <a:pt x="28" y="378"/>
                  </a:lnTo>
                  <a:lnTo>
                    <a:pt x="30" y="374"/>
                  </a:lnTo>
                  <a:lnTo>
                    <a:pt x="32" y="367"/>
                  </a:lnTo>
                  <a:lnTo>
                    <a:pt x="34" y="361"/>
                  </a:lnTo>
                  <a:lnTo>
                    <a:pt x="36" y="355"/>
                  </a:lnTo>
                  <a:lnTo>
                    <a:pt x="38" y="350"/>
                  </a:lnTo>
                  <a:lnTo>
                    <a:pt x="40" y="344"/>
                  </a:lnTo>
                  <a:lnTo>
                    <a:pt x="41" y="336"/>
                  </a:lnTo>
                  <a:lnTo>
                    <a:pt x="43" y="329"/>
                  </a:lnTo>
                  <a:lnTo>
                    <a:pt x="45" y="323"/>
                  </a:lnTo>
                  <a:lnTo>
                    <a:pt x="47" y="315"/>
                  </a:lnTo>
                  <a:lnTo>
                    <a:pt x="47" y="308"/>
                  </a:lnTo>
                  <a:lnTo>
                    <a:pt x="49" y="300"/>
                  </a:lnTo>
                  <a:lnTo>
                    <a:pt x="53" y="293"/>
                  </a:lnTo>
                  <a:lnTo>
                    <a:pt x="53" y="285"/>
                  </a:lnTo>
                  <a:lnTo>
                    <a:pt x="55" y="277"/>
                  </a:lnTo>
                  <a:lnTo>
                    <a:pt x="57" y="268"/>
                  </a:lnTo>
                  <a:lnTo>
                    <a:pt x="59" y="260"/>
                  </a:lnTo>
                  <a:lnTo>
                    <a:pt x="59" y="251"/>
                  </a:lnTo>
                  <a:lnTo>
                    <a:pt x="62" y="243"/>
                  </a:lnTo>
                  <a:lnTo>
                    <a:pt x="62" y="234"/>
                  </a:lnTo>
                  <a:lnTo>
                    <a:pt x="64" y="226"/>
                  </a:lnTo>
                  <a:lnTo>
                    <a:pt x="66" y="217"/>
                  </a:lnTo>
                  <a:lnTo>
                    <a:pt x="66" y="207"/>
                  </a:lnTo>
                  <a:lnTo>
                    <a:pt x="68" y="198"/>
                  </a:lnTo>
                  <a:lnTo>
                    <a:pt x="70" y="188"/>
                  </a:lnTo>
                  <a:lnTo>
                    <a:pt x="70" y="179"/>
                  </a:lnTo>
                  <a:lnTo>
                    <a:pt x="70" y="167"/>
                  </a:lnTo>
                  <a:lnTo>
                    <a:pt x="72" y="158"/>
                  </a:lnTo>
                  <a:lnTo>
                    <a:pt x="74" y="148"/>
                  </a:lnTo>
                  <a:lnTo>
                    <a:pt x="74" y="139"/>
                  </a:lnTo>
                  <a:lnTo>
                    <a:pt x="74" y="127"/>
                  </a:lnTo>
                  <a:lnTo>
                    <a:pt x="76" y="118"/>
                  </a:lnTo>
                  <a:lnTo>
                    <a:pt x="76" y="106"/>
                  </a:lnTo>
                  <a:lnTo>
                    <a:pt x="76" y="95"/>
                  </a:lnTo>
                  <a:lnTo>
                    <a:pt x="76" y="85"/>
                  </a:lnTo>
                  <a:lnTo>
                    <a:pt x="76" y="74"/>
                  </a:lnTo>
                  <a:lnTo>
                    <a:pt x="78" y="64"/>
                  </a:lnTo>
                  <a:lnTo>
                    <a:pt x="72" y="13"/>
                  </a:lnTo>
                  <a:lnTo>
                    <a:pt x="72" y="13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8" name="Freeform 204"/>
            <p:cNvSpPr>
              <a:spLocks/>
            </p:cNvSpPr>
            <p:nvPr/>
          </p:nvSpPr>
          <p:spPr bwMode="auto">
            <a:xfrm>
              <a:off x="3986" y="3075"/>
              <a:ext cx="56" cy="53"/>
            </a:xfrm>
            <a:custGeom>
              <a:avLst/>
              <a:gdLst>
                <a:gd name="T0" fmla="*/ 0 w 112"/>
                <a:gd name="T1" fmla="*/ 21 h 104"/>
                <a:gd name="T2" fmla="*/ 32 w 112"/>
                <a:gd name="T3" fmla="*/ 0 h 104"/>
                <a:gd name="T4" fmla="*/ 70 w 112"/>
                <a:gd name="T5" fmla="*/ 45 h 104"/>
                <a:gd name="T6" fmla="*/ 112 w 112"/>
                <a:gd name="T7" fmla="*/ 95 h 104"/>
                <a:gd name="T8" fmla="*/ 95 w 112"/>
                <a:gd name="T9" fmla="*/ 104 h 104"/>
                <a:gd name="T10" fmla="*/ 38 w 112"/>
                <a:gd name="T11" fmla="*/ 57 h 104"/>
                <a:gd name="T12" fmla="*/ 0 w 112"/>
                <a:gd name="T13" fmla="*/ 21 h 104"/>
                <a:gd name="T14" fmla="*/ 0 w 112"/>
                <a:gd name="T15" fmla="*/ 2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4">
                  <a:moveTo>
                    <a:pt x="0" y="21"/>
                  </a:moveTo>
                  <a:lnTo>
                    <a:pt x="32" y="0"/>
                  </a:lnTo>
                  <a:lnTo>
                    <a:pt x="70" y="45"/>
                  </a:lnTo>
                  <a:lnTo>
                    <a:pt x="112" y="95"/>
                  </a:lnTo>
                  <a:lnTo>
                    <a:pt x="95" y="104"/>
                  </a:lnTo>
                  <a:lnTo>
                    <a:pt x="38" y="57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666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49" name="Freeform 205"/>
            <p:cNvSpPr>
              <a:spLocks/>
            </p:cNvSpPr>
            <p:nvPr/>
          </p:nvSpPr>
          <p:spPr bwMode="auto">
            <a:xfrm>
              <a:off x="4101" y="2972"/>
              <a:ext cx="38" cy="68"/>
            </a:xfrm>
            <a:custGeom>
              <a:avLst/>
              <a:gdLst>
                <a:gd name="T0" fmla="*/ 0 w 76"/>
                <a:gd name="T1" fmla="*/ 29 h 137"/>
                <a:gd name="T2" fmla="*/ 28 w 76"/>
                <a:gd name="T3" fmla="*/ 0 h 137"/>
                <a:gd name="T4" fmla="*/ 49 w 76"/>
                <a:gd name="T5" fmla="*/ 56 h 137"/>
                <a:gd name="T6" fmla="*/ 76 w 76"/>
                <a:gd name="T7" fmla="*/ 126 h 137"/>
                <a:gd name="T8" fmla="*/ 61 w 76"/>
                <a:gd name="T9" fmla="*/ 137 h 137"/>
                <a:gd name="T10" fmla="*/ 0 w 76"/>
                <a:gd name="T11" fmla="*/ 29 h 137"/>
                <a:gd name="T12" fmla="*/ 0 w 76"/>
                <a:gd name="T13" fmla="*/ 2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37">
                  <a:moveTo>
                    <a:pt x="0" y="29"/>
                  </a:moveTo>
                  <a:lnTo>
                    <a:pt x="28" y="0"/>
                  </a:lnTo>
                  <a:lnTo>
                    <a:pt x="49" y="56"/>
                  </a:lnTo>
                  <a:lnTo>
                    <a:pt x="76" y="126"/>
                  </a:lnTo>
                  <a:lnTo>
                    <a:pt x="61" y="137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666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50" name="Freeform 206"/>
            <p:cNvSpPr>
              <a:spLocks/>
            </p:cNvSpPr>
            <p:nvPr/>
          </p:nvSpPr>
          <p:spPr bwMode="auto">
            <a:xfrm>
              <a:off x="4308" y="3027"/>
              <a:ext cx="45" cy="34"/>
            </a:xfrm>
            <a:custGeom>
              <a:avLst/>
              <a:gdLst>
                <a:gd name="T0" fmla="*/ 0 w 91"/>
                <a:gd name="T1" fmla="*/ 66 h 68"/>
                <a:gd name="T2" fmla="*/ 71 w 91"/>
                <a:gd name="T3" fmla="*/ 0 h 68"/>
                <a:gd name="T4" fmla="*/ 91 w 91"/>
                <a:gd name="T5" fmla="*/ 22 h 68"/>
                <a:gd name="T6" fmla="*/ 25 w 91"/>
                <a:gd name="T7" fmla="*/ 68 h 68"/>
                <a:gd name="T8" fmla="*/ 0 w 91"/>
                <a:gd name="T9" fmla="*/ 66 h 68"/>
                <a:gd name="T10" fmla="*/ 0 w 91"/>
                <a:gd name="T11" fmla="*/ 6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68">
                  <a:moveTo>
                    <a:pt x="0" y="66"/>
                  </a:moveTo>
                  <a:lnTo>
                    <a:pt x="71" y="0"/>
                  </a:lnTo>
                  <a:lnTo>
                    <a:pt x="91" y="22"/>
                  </a:lnTo>
                  <a:lnTo>
                    <a:pt x="25" y="68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666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51" name="Freeform 207"/>
            <p:cNvSpPr>
              <a:spLocks/>
            </p:cNvSpPr>
            <p:nvPr/>
          </p:nvSpPr>
          <p:spPr bwMode="auto">
            <a:xfrm>
              <a:off x="4331" y="3113"/>
              <a:ext cx="61" cy="44"/>
            </a:xfrm>
            <a:custGeom>
              <a:avLst/>
              <a:gdLst>
                <a:gd name="T0" fmla="*/ 0 w 121"/>
                <a:gd name="T1" fmla="*/ 80 h 87"/>
                <a:gd name="T2" fmla="*/ 116 w 121"/>
                <a:gd name="T3" fmla="*/ 0 h 87"/>
                <a:gd name="T4" fmla="*/ 121 w 121"/>
                <a:gd name="T5" fmla="*/ 42 h 87"/>
                <a:gd name="T6" fmla="*/ 11 w 121"/>
                <a:gd name="T7" fmla="*/ 87 h 87"/>
                <a:gd name="T8" fmla="*/ 0 w 121"/>
                <a:gd name="T9" fmla="*/ 80 h 87"/>
                <a:gd name="T10" fmla="*/ 0 w 121"/>
                <a:gd name="T11" fmla="*/ 8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87">
                  <a:moveTo>
                    <a:pt x="0" y="80"/>
                  </a:moveTo>
                  <a:lnTo>
                    <a:pt x="116" y="0"/>
                  </a:lnTo>
                  <a:lnTo>
                    <a:pt x="121" y="42"/>
                  </a:lnTo>
                  <a:lnTo>
                    <a:pt x="11" y="8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666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52" name="Freeform 208"/>
            <p:cNvSpPr>
              <a:spLocks/>
            </p:cNvSpPr>
            <p:nvPr/>
          </p:nvSpPr>
          <p:spPr bwMode="auto">
            <a:xfrm>
              <a:off x="3957" y="3185"/>
              <a:ext cx="28" cy="41"/>
            </a:xfrm>
            <a:custGeom>
              <a:avLst/>
              <a:gdLst>
                <a:gd name="T0" fmla="*/ 9 w 57"/>
                <a:gd name="T1" fmla="*/ 0 h 82"/>
                <a:gd name="T2" fmla="*/ 13 w 57"/>
                <a:gd name="T3" fmla="*/ 0 h 82"/>
                <a:gd name="T4" fmla="*/ 17 w 57"/>
                <a:gd name="T5" fmla="*/ 2 h 82"/>
                <a:gd name="T6" fmla="*/ 23 w 57"/>
                <a:gd name="T7" fmla="*/ 6 h 82"/>
                <a:gd name="T8" fmla="*/ 26 w 57"/>
                <a:gd name="T9" fmla="*/ 10 h 82"/>
                <a:gd name="T10" fmla="*/ 34 w 57"/>
                <a:gd name="T11" fmla="*/ 14 h 82"/>
                <a:gd name="T12" fmla="*/ 40 w 57"/>
                <a:gd name="T13" fmla="*/ 19 h 82"/>
                <a:gd name="T14" fmla="*/ 47 w 57"/>
                <a:gd name="T15" fmla="*/ 25 h 82"/>
                <a:gd name="T16" fmla="*/ 51 w 57"/>
                <a:gd name="T17" fmla="*/ 31 h 82"/>
                <a:gd name="T18" fmla="*/ 53 w 57"/>
                <a:gd name="T19" fmla="*/ 36 h 82"/>
                <a:gd name="T20" fmla="*/ 57 w 57"/>
                <a:gd name="T21" fmla="*/ 44 h 82"/>
                <a:gd name="T22" fmla="*/ 57 w 57"/>
                <a:gd name="T23" fmla="*/ 52 h 82"/>
                <a:gd name="T24" fmla="*/ 53 w 57"/>
                <a:gd name="T25" fmla="*/ 57 h 82"/>
                <a:gd name="T26" fmla="*/ 49 w 57"/>
                <a:gd name="T27" fmla="*/ 65 h 82"/>
                <a:gd name="T28" fmla="*/ 45 w 57"/>
                <a:gd name="T29" fmla="*/ 69 h 82"/>
                <a:gd name="T30" fmla="*/ 42 w 57"/>
                <a:gd name="T31" fmla="*/ 73 h 82"/>
                <a:gd name="T32" fmla="*/ 36 w 57"/>
                <a:gd name="T33" fmla="*/ 76 h 82"/>
                <a:gd name="T34" fmla="*/ 30 w 57"/>
                <a:gd name="T35" fmla="*/ 80 h 82"/>
                <a:gd name="T36" fmla="*/ 0 w 57"/>
                <a:gd name="T37" fmla="*/ 82 h 82"/>
                <a:gd name="T38" fmla="*/ 9 w 57"/>
                <a:gd name="T39" fmla="*/ 0 h 82"/>
                <a:gd name="T40" fmla="*/ 9 w 57"/>
                <a:gd name="T4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" h="82">
                  <a:moveTo>
                    <a:pt x="9" y="0"/>
                  </a:moveTo>
                  <a:lnTo>
                    <a:pt x="13" y="0"/>
                  </a:lnTo>
                  <a:lnTo>
                    <a:pt x="17" y="2"/>
                  </a:lnTo>
                  <a:lnTo>
                    <a:pt x="23" y="6"/>
                  </a:lnTo>
                  <a:lnTo>
                    <a:pt x="26" y="10"/>
                  </a:lnTo>
                  <a:lnTo>
                    <a:pt x="34" y="14"/>
                  </a:lnTo>
                  <a:lnTo>
                    <a:pt x="40" y="19"/>
                  </a:lnTo>
                  <a:lnTo>
                    <a:pt x="47" y="25"/>
                  </a:lnTo>
                  <a:lnTo>
                    <a:pt x="51" y="31"/>
                  </a:lnTo>
                  <a:lnTo>
                    <a:pt x="53" y="36"/>
                  </a:lnTo>
                  <a:lnTo>
                    <a:pt x="57" y="44"/>
                  </a:lnTo>
                  <a:lnTo>
                    <a:pt x="57" y="52"/>
                  </a:lnTo>
                  <a:lnTo>
                    <a:pt x="53" y="57"/>
                  </a:lnTo>
                  <a:lnTo>
                    <a:pt x="49" y="65"/>
                  </a:lnTo>
                  <a:lnTo>
                    <a:pt x="45" y="69"/>
                  </a:lnTo>
                  <a:lnTo>
                    <a:pt x="42" y="73"/>
                  </a:lnTo>
                  <a:lnTo>
                    <a:pt x="36" y="76"/>
                  </a:lnTo>
                  <a:lnTo>
                    <a:pt x="30" y="80"/>
                  </a:lnTo>
                  <a:lnTo>
                    <a:pt x="0" y="82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53" name="Freeform 209"/>
            <p:cNvSpPr>
              <a:spLocks/>
            </p:cNvSpPr>
            <p:nvPr/>
          </p:nvSpPr>
          <p:spPr bwMode="auto">
            <a:xfrm>
              <a:off x="4184" y="2961"/>
              <a:ext cx="41" cy="47"/>
            </a:xfrm>
            <a:custGeom>
              <a:avLst/>
              <a:gdLst>
                <a:gd name="T0" fmla="*/ 27 w 82"/>
                <a:gd name="T1" fmla="*/ 94 h 94"/>
                <a:gd name="T2" fmla="*/ 25 w 82"/>
                <a:gd name="T3" fmla="*/ 94 h 94"/>
                <a:gd name="T4" fmla="*/ 19 w 82"/>
                <a:gd name="T5" fmla="*/ 92 h 94"/>
                <a:gd name="T6" fmla="*/ 13 w 82"/>
                <a:gd name="T7" fmla="*/ 88 h 94"/>
                <a:gd name="T8" fmla="*/ 8 w 82"/>
                <a:gd name="T9" fmla="*/ 82 h 94"/>
                <a:gd name="T10" fmla="*/ 6 w 82"/>
                <a:gd name="T11" fmla="*/ 77 h 94"/>
                <a:gd name="T12" fmla="*/ 2 w 82"/>
                <a:gd name="T13" fmla="*/ 73 h 94"/>
                <a:gd name="T14" fmla="*/ 0 w 82"/>
                <a:gd name="T15" fmla="*/ 65 h 94"/>
                <a:gd name="T16" fmla="*/ 0 w 82"/>
                <a:gd name="T17" fmla="*/ 59 h 94"/>
                <a:gd name="T18" fmla="*/ 0 w 82"/>
                <a:gd name="T19" fmla="*/ 54 h 94"/>
                <a:gd name="T20" fmla="*/ 0 w 82"/>
                <a:gd name="T21" fmla="*/ 50 h 94"/>
                <a:gd name="T22" fmla="*/ 0 w 82"/>
                <a:gd name="T23" fmla="*/ 44 h 94"/>
                <a:gd name="T24" fmla="*/ 2 w 82"/>
                <a:gd name="T25" fmla="*/ 40 h 94"/>
                <a:gd name="T26" fmla="*/ 2 w 82"/>
                <a:gd name="T27" fmla="*/ 33 h 94"/>
                <a:gd name="T28" fmla="*/ 4 w 82"/>
                <a:gd name="T29" fmla="*/ 27 h 94"/>
                <a:gd name="T30" fmla="*/ 6 w 82"/>
                <a:gd name="T31" fmla="*/ 21 h 94"/>
                <a:gd name="T32" fmla="*/ 8 w 82"/>
                <a:gd name="T33" fmla="*/ 16 h 94"/>
                <a:gd name="T34" fmla="*/ 82 w 82"/>
                <a:gd name="T35" fmla="*/ 0 h 94"/>
                <a:gd name="T36" fmla="*/ 82 w 82"/>
                <a:gd name="T37" fmla="*/ 2 h 94"/>
                <a:gd name="T38" fmla="*/ 82 w 82"/>
                <a:gd name="T39" fmla="*/ 8 h 94"/>
                <a:gd name="T40" fmla="*/ 82 w 82"/>
                <a:gd name="T41" fmla="*/ 10 h 94"/>
                <a:gd name="T42" fmla="*/ 82 w 82"/>
                <a:gd name="T43" fmla="*/ 16 h 94"/>
                <a:gd name="T44" fmla="*/ 82 w 82"/>
                <a:gd name="T45" fmla="*/ 21 h 94"/>
                <a:gd name="T46" fmla="*/ 82 w 82"/>
                <a:gd name="T47" fmla="*/ 27 h 94"/>
                <a:gd name="T48" fmla="*/ 80 w 82"/>
                <a:gd name="T49" fmla="*/ 33 h 94"/>
                <a:gd name="T50" fmla="*/ 78 w 82"/>
                <a:gd name="T51" fmla="*/ 39 h 94"/>
                <a:gd name="T52" fmla="*/ 74 w 82"/>
                <a:gd name="T53" fmla="*/ 46 h 94"/>
                <a:gd name="T54" fmla="*/ 72 w 82"/>
                <a:gd name="T55" fmla="*/ 54 h 94"/>
                <a:gd name="T56" fmla="*/ 67 w 82"/>
                <a:gd name="T57" fmla="*/ 61 h 94"/>
                <a:gd name="T58" fmla="*/ 63 w 82"/>
                <a:gd name="T59" fmla="*/ 69 h 94"/>
                <a:gd name="T60" fmla="*/ 55 w 82"/>
                <a:gd name="T61" fmla="*/ 77 h 94"/>
                <a:gd name="T62" fmla="*/ 49 w 82"/>
                <a:gd name="T63" fmla="*/ 86 h 94"/>
                <a:gd name="T64" fmla="*/ 27 w 82"/>
                <a:gd name="T65" fmla="*/ 94 h 94"/>
                <a:gd name="T66" fmla="*/ 27 w 82"/>
                <a:gd name="T6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94">
                  <a:moveTo>
                    <a:pt x="27" y="94"/>
                  </a:moveTo>
                  <a:lnTo>
                    <a:pt x="25" y="94"/>
                  </a:lnTo>
                  <a:lnTo>
                    <a:pt x="19" y="92"/>
                  </a:lnTo>
                  <a:lnTo>
                    <a:pt x="13" y="88"/>
                  </a:lnTo>
                  <a:lnTo>
                    <a:pt x="8" y="82"/>
                  </a:lnTo>
                  <a:lnTo>
                    <a:pt x="6" y="77"/>
                  </a:lnTo>
                  <a:lnTo>
                    <a:pt x="2" y="73"/>
                  </a:lnTo>
                  <a:lnTo>
                    <a:pt x="0" y="65"/>
                  </a:lnTo>
                  <a:lnTo>
                    <a:pt x="0" y="59"/>
                  </a:lnTo>
                  <a:lnTo>
                    <a:pt x="0" y="54"/>
                  </a:lnTo>
                  <a:lnTo>
                    <a:pt x="0" y="50"/>
                  </a:lnTo>
                  <a:lnTo>
                    <a:pt x="0" y="44"/>
                  </a:lnTo>
                  <a:lnTo>
                    <a:pt x="2" y="40"/>
                  </a:lnTo>
                  <a:lnTo>
                    <a:pt x="2" y="33"/>
                  </a:lnTo>
                  <a:lnTo>
                    <a:pt x="4" y="27"/>
                  </a:lnTo>
                  <a:lnTo>
                    <a:pt x="6" y="21"/>
                  </a:lnTo>
                  <a:lnTo>
                    <a:pt x="8" y="16"/>
                  </a:lnTo>
                  <a:lnTo>
                    <a:pt x="82" y="0"/>
                  </a:lnTo>
                  <a:lnTo>
                    <a:pt x="82" y="2"/>
                  </a:lnTo>
                  <a:lnTo>
                    <a:pt x="82" y="8"/>
                  </a:lnTo>
                  <a:lnTo>
                    <a:pt x="82" y="10"/>
                  </a:lnTo>
                  <a:lnTo>
                    <a:pt x="82" y="16"/>
                  </a:lnTo>
                  <a:lnTo>
                    <a:pt x="82" y="21"/>
                  </a:lnTo>
                  <a:lnTo>
                    <a:pt x="82" y="27"/>
                  </a:lnTo>
                  <a:lnTo>
                    <a:pt x="80" y="33"/>
                  </a:lnTo>
                  <a:lnTo>
                    <a:pt x="78" y="39"/>
                  </a:lnTo>
                  <a:lnTo>
                    <a:pt x="74" y="46"/>
                  </a:lnTo>
                  <a:lnTo>
                    <a:pt x="72" y="54"/>
                  </a:lnTo>
                  <a:lnTo>
                    <a:pt x="67" y="61"/>
                  </a:lnTo>
                  <a:lnTo>
                    <a:pt x="63" y="69"/>
                  </a:lnTo>
                  <a:lnTo>
                    <a:pt x="55" y="77"/>
                  </a:lnTo>
                  <a:lnTo>
                    <a:pt x="49" y="86"/>
                  </a:lnTo>
                  <a:lnTo>
                    <a:pt x="27" y="94"/>
                  </a:lnTo>
                  <a:lnTo>
                    <a:pt x="27" y="94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54" name="Freeform 210"/>
            <p:cNvSpPr>
              <a:spLocks/>
            </p:cNvSpPr>
            <p:nvPr/>
          </p:nvSpPr>
          <p:spPr bwMode="auto">
            <a:xfrm>
              <a:off x="4374" y="3196"/>
              <a:ext cx="37" cy="35"/>
            </a:xfrm>
            <a:custGeom>
              <a:avLst/>
              <a:gdLst>
                <a:gd name="T0" fmla="*/ 74 w 74"/>
                <a:gd name="T1" fmla="*/ 2 h 70"/>
                <a:gd name="T2" fmla="*/ 69 w 74"/>
                <a:gd name="T3" fmla="*/ 70 h 70"/>
                <a:gd name="T4" fmla="*/ 67 w 74"/>
                <a:gd name="T5" fmla="*/ 70 h 70"/>
                <a:gd name="T6" fmla="*/ 65 w 74"/>
                <a:gd name="T7" fmla="*/ 70 h 70"/>
                <a:gd name="T8" fmla="*/ 61 w 74"/>
                <a:gd name="T9" fmla="*/ 70 h 70"/>
                <a:gd name="T10" fmla="*/ 57 w 74"/>
                <a:gd name="T11" fmla="*/ 70 h 70"/>
                <a:gd name="T12" fmla="*/ 52 w 74"/>
                <a:gd name="T13" fmla="*/ 69 h 70"/>
                <a:gd name="T14" fmla="*/ 46 w 74"/>
                <a:gd name="T15" fmla="*/ 67 h 70"/>
                <a:gd name="T16" fmla="*/ 40 w 74"/>
                <a:gd name="T17" fmla="*/ 67 h 70"/>
                <a:gd name="T18" fmla="*/ 33 w 74"/>
                <a:gd name="T19" fmla="*/ 65 h 70"/>
                <a:gd name="T20" fmla="*/ 25 w 74"/>
                <a:gd name="T21" fmla="*/ 63 h 70"/>
                <a:gd name="T22" fmla="*/ 19 w 74"/>
                <a:gd name="T23" fmla="*/ 61 h 70"/>
                <a:gd name="T24" fmla="*/ 15 w 74"/>
                <a:gd name="T25" fmla="*/ 55 h 70"/>
                <a:gd name="T26" fmla="*/ 10 w 74"/>
                <a:gd name="T27" fmla="*/ 53 h 70"/>
                <a:gd name="T28" fmla="*/ 4 w 74"/>
                <a:gd name="T29" fmla="*/ 48 h 70"/>
                <a:gd name="T30" fmla="*/ 2 w 74"/>
                <a:gd name="T31" fmla="*/ 44 h 70"/>
                <a:gd name="T32" fmla="*/ 0 w 74"/>
                <a:gd name="T33" fmla="*/ 38 h 70"/>
                <a:gd name="T34" fmla="*/ 0 w 74"/>
                <a:gd name="T35" fmla="*/ 30 h 70"/>
                <a:gd name="T36" fmla="*/ 0 w 74"/>
                <a:gd name="T37" fmla="*/ 23 h 70"/>
                <a:gd name="T38" fmla="*/ 4 w 74"/>
                <a:gd name="T39" fmla="*/ 17 h 70"/>
                <a:gd name="T40" fmla="*/ 6 w 74"/>
                <a:gd name="T41" fmla="*/ 13 h 70"/>
                <a:gd name="T42" fmla="*/ 12 w 74"/>
                <a:gd name="T43" fmla="*/ 10 h 70"/>
                <a:gd name="T44" fmla="*/ 17 w 74"/>
                <a:gd name="T45" fmla="*/ 6 h 70"/>
                <a:gd name="T46" fmla="*/ 23 w 74"/>
                <a:gd name="T47" fmla="*/ 4 h 70"/>
                <a:gd name="T48" fmla="*/ 31 w 74"/>
                <a:gd name="T49" fmla="*/ 2 h 70"/>
                <a:gd name="T50" fmla="*/ 36 w 74"/>
                <a:gd name="T51" fmla="*/ 2 h 70"/>
                <a:gd name="T52" fmla="*/ 44 w 74"/>
                <a:gd name="T53" fmla="*/ 0 h 70"/>
                <a:gd name="T54" fmla="*/ 50 w 74"/>
                <a:gd name="T55" fmla="*/ 0 h 70"/>
                <a:gd name="T56" fmla="*/ 57 w 74"/>
                <a:gd name="T57" fmla="*/ 0 h 70"/>
                <a:gd name="T58" fmla="*/ 63 w 74"/>
                <a:gd name="T59" fmla="*/ 0 h 70"/>
                <a:gd name="T60" fmla="*/ 67 w 74"/>
                <a:gd name="T61" fmla="*/ 0 h 70"/>
                <a:gd name="T62" fmla="*/ 71 w 74"/>
                <a:gd name="T63" fmla="*/ 0 h 70"/>
                <a:gd name="T64" fmla="*/ 73 w 74"/>
                <a:gd name="T65" fmla="*/ 0 h 70"/>
                <a:gd name="T66" fmla="*/ 74 w 74"/>
                <a:gd name="T67" fmla="*/ 2 h 70"/>
                <a:gd name="T68" fmla="*/ 74 w 74"/>
                <a:gd name="T6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4" h="70">
                  <a:moveTo>
                    <a:pt x="74" y="2"/>
                  </a:moveTo>
                  <a:lnTo>
                    <a:pt x="69" y="70"/>
                  </a:lnTo>
                  <a:lnTo>
                    <a:pt x="67" y="70"/>
                  </a:lnTo>
                  <a:lnTo>
                    <a:pt x="65" y="70"/>
                  </a:lnTo>
                  <a:lnTo>
                    <a:pt x="61" y="70"/>
                  </a:lnTo>
                  <a:lnTo>
                    <a:pt x="57" y="70"/>
                  </a:lnTo>
                  <a:lnTo>
                    <a:pt x="52" y="69"/>
                  </a:lnTo>
                  <a:lnTo>
                    <a:pt x="46" y="67"/>
                  </a:lnTo>
                  <a:lnTo>
                    <a:pt x="40" y="67"/>
                  </a:lnTo>
                  <a:lnTo>
                    <a:pt x="33" y="65"/>
                  </a:lnTo>
                  <a:lnTo>
                    <a:pt x="25" y="63"/>
                  </a:lnTo>
                  <a:lnTo>
                    <a:pt x="19" y="61"/>
                  </a:lnTo>
                  <a:lnTo>
                    <a:pt x="15" y="55"/>
                  </a:lnTo>
                  <a:lnTo>
                    <a:pt x="10" y="53"/>
                  </a:lnTo>
                  <a:lnTo>
                    <a:pt x="4" y="48"/>
                  </a:lnTo>
                  <a:lnTo>
                    <a:pt x="2" y="44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0" y="23"/>
                  </a:lnTo>
                  <a:lnTo>
                    <a:pt x="4" y="17"/>
                  </a:lnTo>
                  <a:lnTo>
                    <a:pt x="6" y="13"/>
                  </a:lnTo>
                  <a:lnTo>
                    <a:pt x="12" y="10"/>
                  </a:lnTo>
                  <a:lnTo>
                    <a:pt x="17" y="6"/>
                  </a:lnTo>
                  <a:lnTo>
                    <a:pt x="23" y="4"/>
                  </a:lnTo>
                  <a:lnTo>
                    <a:pt x="31" y="2"/>
                  </a:lnTo>
                  <a:lnTo>
                    <a:pt x="36" y="2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3" y="0"/>
                  </a:lnTo>
                  <a:lnTo>
                    <a:pt x="74" y="2"/>
                  </a:lnTo>
                  <a:lnTo>
                    <a:pt x="74" y="2"/>
                  </a:lnTo>
                  <a:close/>
                </a:path>
              </a:pathLst>
            </a:custGeom>
            <a:solidFill>
              <a:srgbClr val="8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55" name="Freeform 211"/>
            <p:cNvSpPr>
              <a:spLocks/>
            </p:cNvSpPr>
            <p:nvPr/>
          </p:nvSpPr>
          <p:spPr bwMode="auto">
            <a:xfrm>
              <a:off x="4302" y="3281"/>
              <a:ext cx="75" cy="29"/>
            </a:xfrm>
            <a:custGeom>
              <a:avLst/>
              <a:gdLst>
                <a:gd name="T0" fmla="*/ 95 w 150"/>
                <a:gd name="T1" fmla="*/ 59 h 59"/>
                <a:gd name="T2" fmla="*/ 0 w 150"/>
                <a:gd name="T3" fmla="*/ 14 h 59"/>
                <a:gd name="T4" fmla="*/ 25 w 150"/>
                <a:gd name="T5" fmla="*/ 0 h 59"/>
                <a:gd name="T6" fmla="*/ 150 w 150"/>
                <a:gd name="T7" fmla="*/ 33 h 59"/>
                <a:gd name="T8" fmla="*/ 95 w 150"/>
                <a:gd name="T9" fmla="*/ 59 h 59"/>
                <a:gd name="T10" fmla="*/ 95 w 150"/>
                <a:gd name="T11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59">
                  <a:moveTo>
                    <a:pt x="95" y="59"/>
                  </a:moveTo>
                  <a:lnTo>
                    <a:pt x="0" y="14"/>
                  </a:lnTo>
                  <a:lnTo>
                    <a:pt x="25" y="0"/>
                  </a:lnTo>
                  <a:lnTo>
                    <a:pt x="150" y="33"/>
                  </a:lnTo>
                  <a:lnTo>
                    <a:pt x="95" y="59"/>
                  </a:lnTo>
                  <a:lnTo>
                    <a:pt x="95" y="59"/>
                  </a:lnTo>
                  <a:close/>
                </a:path>
              </a:pathLst>
            </a:custGeom>
            <a:solidFill>
              <a:srgbClr val="666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56" name="Freeform 212"/>
            <p:cNvSpPr>
              <a:spLocks/>
            </p:cNvSpPr>
            <p:nvPr/>
          </p:nvSpPr>
          <p:spPr bwMode="auto">
            <a:xfrm>
              <a:off x="4250" y="3366"/>
              <a:ext cx="40" cy="61"/>
            </a:xfrm>
            <a:custGeom>
              <a:avLst/>
              <a:gdLst>
                <a:gd name="T0" fmla="*/ 80 w 80"/>
                <a:gd name="T1" fmla="*/ 101 h 122"/>
                <a:gd name="T2" fmla="*/ 33 w 80"/>
                <a:gd name="T3" fmla="*/ 122 h 122"/>
                <a:gd name="T4" fmla="*/ 0 w 80"/>
                <a:gd name="T5" fmla="*/ 0 h 122"/>
                <a:gd name="T6" fmla="*/ 15 w 80"/>
                <a:gd name="T7" fmla="*/ 4 h 122"/>
                <a:gd name="T8" fmla="*/ 80 w 80"/>
                <a:gd name="T9" fmla="*/ 101 h 122"/>
                <a:gd name="T10" fmla="*/ 80 w 80"/>
                <a:gd name="T11" fmla="*/ 10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122">
                  <a:moveTo>
                    <a:pt x="80" y="101"/>
                  </a:moveTo>
                  <a:lnTo>
                    <a:pt x="33" y="122"/>
                  </a:lnTo>
                  <a:lnTo>
                    <a:pt x="0" y="0"/>
                  </a:lnTo>
                  <a:lnTo>
                    <a:pt x="15" y="4"/>
                  </a:lnTo>
                  <a:lnTo>
                    <a:pt x="80" y="101"/>
                  </a:lnTo>
                  <a:lnTo>
                    <a:pt x="80" y="101"/>
                  </a:lnTo>
                  <a:close/>
                </a:path>
              </a:pathLst>
            </a:custGeom>
            <a:solidFill>
              <a:srgbClr val="666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57" name="Freeform 213"/>
            <p:cNvSpPr>
              <a:spLocks/>
            </p:cNvSpPr>
            <p:nvPr/>
          </p:nvSpPr>
          <p:spPr bwMode="auto">
            <a:xfrm>
              <a:off x="3987" y="3322"/>
              <a:ext cx="54" cy="38"/>
            </a:xfrm>
            <a:custGeom>
              <a:avLst/>
              <a:gdLst>
                <a:gd name="T0" fmla="*/ 0 w 106"/>
                <a:gd name="T1" fmla="*/ 53 h 74"/>
                <a:gd name="T2" fmla="*/ 81 w 106"/>
                <a:gd name="T3" fmla="*/ 0 h 74"/>
                <a:gd name="T4" fmla="*/ 106 w 106"/>
                <a:gd name="T5" fmla="*/ 2 h 74"/>
                <a:gd name="T6" fmla="*/ 26 w 106"/>
                <a:gd name="T7" fmla="*/ 74 h 74"/>
                <a:gd name="T8" fmla="*/ 0 w 106"/>
                <a:gd name="T9" fmla="*/ 53 h 74"/>
                <a:gd name="T10" fmla="*/ 0 w 106"/>
                <a:gd name="T11" fmla="*/ 5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74">
                  <a:moveTo>
                    <a:pt x="0" y="53"/>
                  </a:moveTo>
                  <a:lnTo>
                    <a:pt x="81" y="0"/>
                  </a:lnTo>
                  <a:lnTo>
                    <a:pt x="106" y="2"/>
                  </a:lnTo>
                  <a:lnTo>
                    <a:pt x="26" y="74"/>
                  </a:lnTo>
                  <a:lnTo>
                    <a:pt x="0" y="53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666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58" name="Freeform 214"/>
            <p:cNvSpPr>
              <a:spLocks/>
            </p:cNvSpPr>
            <p:nvPr/>
          </p:nvSpPr>
          <p:spPr bwMode="auto">
            <a:xfrm>
              <a:off x="4061" y="3383"/>
              <a:ext cx="35" cy="48"/>
            </a:xfrm>
            <a:custGeom>
              <a:avLst/>
              <a:gdLst>
                <a:gd name="T0" fmla="*/ 0 w 68"/>
                <a:gd name="T1" fmla="*/ 74 h 95"/>
                <a:gd name="T2" fmla="*/ 55 w 68"/>
                <a:gd name="T3" fmla="*/ 0 h 95"/>
                <a:gd name="T4" fmla="*/ 68 w 68"/>
                <a:gd name="T5" fmla="*/ 2 h 95"/>
                <a:gd name="T6" fmla="*/ 30 w 68"/>
                <a:gd name="T7" fmla="*/ 95 h 95"/>
                <a:gd name="T8" fmla="*/ 0 w 68"/>
                <a:gd name="T9" fmla="*/ 74 h 95"/>
                <a:gd name="T10" fmla="*/ 0 w 68"/>
                <a:gd name="T11" fmla="*/ 7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95">
                  <a:moveTo>
                    <a:pt x="0" y="74"/>
                  </a:moveTo>
                  <a:lnTo>
                    <a:pt x="55" y="0"/>
                  </a:lnTo>
                  <a:lnTo>
                    <a:pt x="68" y="2"/>
                  </a:lnTo>
                  <a:lnTo>
                    <a:pt x="30" y="95"/>
                  </a:lnTo>
                  <a:lnTo>
                    <a:pt x="0" y="74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6666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63" name="Freeform 219"/>
            <p:cNvSpPr>
              <a:spLocks/>
            </p:cNvSpPr>
            <p:nvPr/>
          </p:nvSpPr>
          <p:spPr bwMode="auto">
            <a:xfrm>
              <a:off x="4163" y="2623"/>
              <a:ext cx="81" cy="121"/>
            </a:xfrm>
            <a:custGeom>
              <a:avLst/>
              <a:gdLst>
                <a:gd name="T0" fmla="*/ 128 w 162"/>
                <a:gd name="T1" fmla="*/ 47 h 241"/>
                <a:gd name="T2" fmla="*/ 130 w 162"/>
                <a:gd name="T3" fmla="*/ 57 h 241"/>
                <a:gd name="T4" fmla="*/ 130 w 162"/>
                <a:gd name="T5" fmla="*/ 62 h 241"/>
                <a:gd name="T6" fmla="*/ 130 w 162"/>
                <a:gd name="T7" fmla="*/ 72 h 241"/>
                <a:gd name="T8" fmla="*/ 126 w 162"/>
                <a:gd name="T9" fmla="*/ 81 h 241"/>
                <a:gd name="T10" fmla="*/ 124 w 162"/>
                <a:gd name="T11" fmla="*/ 95 h 241"/>
                <a:gd name="T12" fmla="*/ 116 w 162"/>
                <a:gd name="T13" fmla="*/ 108 h 241"/>
                <a:gd name="T14" fmla="*/ 109 w 162"/>
                <a:gd name="T15" fmla="*/ 123 h 241"/>
                <a:gd name="T16" fmla="*/ 97 w 162"/>
                <a:gd name="T17" fmla="*/ 138 h 241"/>
                <a:gd name="T18" fmla="*/ 90 w 162"/>
                <a:gd name="T19" fmla="*/ 148 h 241"/>
                <a:gd name="T20" fmla="*/ 84 w 162"/>
                <a:gd name="T21" fmla="*/ 159 h 241"/>
                <a:gd name="T22" fmla="*/ 74 w 162"/>
                <a:gd name="T23" fmla="*/ 169 h 241"/>
                <a:gd name="T24" fmla="*/ 65 w 162"/>
                <a:gd name="T25" fmla="*/ 178 h 241"/>
                <a:gd name="T26" fmla="*/ 53 w 162"/>
                <a:gd name="T27" fmla="*/ 190 h 241"/>
                <a:gd name="T28" fmla="*/ 42 w 162"/>
                <a:gd name="T29" fmla="*/ 203 h 241"/>
                <a:gd name="T30" fmla="*/ 31 w 162"/>
                <a:gd name="T31" fmla="*/ 215 h 241"/>
                <a:gd name="T32" fmla="*/ 15 w 162"/>
                <a:gd name="T33" fmla="*/ 226 h 241"/>
                <a:gd name="T34" fmla="*/ 0 w 162"/>
                <a:gd name="T35" fmla="*/ 239 h 241"/>
                <a:gd name="T36" fmla="*/ 12 w 162"/>
                <a:gd name="T37" fmla="*/ 237 h 241"/>
                <a:gd name="T38" fmla="*/ 23 w 162"/>
                <a:gd name="T39" fmla="*/ 232 h 241"/>
                <a:gd name="T40" fmla="*/ 36 w 162"/>
                <a:gd name="T41" fmla="*/ 222 h 241"/>
                <a:gd name="T42" fmla="*/ 50 w 162"/>
                <a:gd name="T43" fmla="*/ 215 h 241"/>
                <a:gd name="T44" fmla="*/ 63 w 162"/>
                <a:gd name="T45" fmla="*/ 205 h 241"/>
                <a:gd name="T46" fmla="*/ 78 w 162"/>
                <a:gd name="T47" fmla="*/ 192 h 241"/>
                <a:gd name="T48" fmla="*/ 91 w 162"/>
                <a:gd name="T49" fmla="*/ 180 h 241"/>
                <a:gd name="T50" fmla="*/ 107 w 162"/>
                <a:gd name="T51" fmla="*/ 165 h 241"/>
                <a:gd name="T52" fmla="*/ 120 w 162"/>
                <a:gd name="T53" fmla="*/ 152 h 241"/>
                <a:gd name="T54" fmla="*/ 131 w 162"/>
                <a:gd name="T55" fmla="*/ 137 h 241"/>
                <a:gd name="T56" fmla="*/ 143 w 162"/>
                <a:gd name="T57" fmla="*/ 119 h 241"/>
                <a:gd name="T58" fmla="*/ 150 w 162"/>
                <a:gd name="T59" fmla="*/ 102 h 241"/>
                <a:gd name="T60" fmla="*/ 156 w 162"/>
                <a:gd name="T61" fmla="*/ 89 h 241"/>
                <a:gd name="T62" fmla="*/ 158 w 162"/>
                <a:gd name="T63" fmla="*/ 80 h 241"/>
                <a:gd name="T64" fmla="*/ 162 w 162"/>
                <a:gd name="T65" fmla="*/ 68 h 241"/>
                <a:gd name="T66" fmla="*/ 162 w 162"/>
                <a:gd name="T67" fmla="*/ 55 h 241"/>
                <a:gd name="T68" fmla="*/ 162 w 162"/>
                <a:gd name="T69" fmla="*/ 43 h 241"/>
                <a:gd name="T70" fmla="*/ 162 w 162"/>
                <a:gd name="T71" fmla="*/ 32 h 241"/>
                <a:gd name="T72" fmla="*/ 158 w 162"/>
                <a:gd name="T73" fmla="*/ 24 h 241"/>
                <a:gd name="T74" fmla="*/ 150 w 162"/>
                <a:gd name="T75" fmla="*/ 15 h 241"/>
                <a:gd name="T76" fmla="*/ 139 w 162"/>
                <a:gd name="T77" fmla="*/ 7 h 241"/>
                <a:gd name="T78" fmla="*/ 128 w 162"/>
                <a:gd name="T79" fmla="*/ 2 h 241"/>
                <a:gd name="T80" fmla="*/ 118 w 162"/>
                <a:gd name="T81" fmla="*/ 0 h 241"/>
                <a:gd name="T82" fmla="*/ 111 w 162"/>
                <a:gd name="T83" fmla="*/ 0 h 241"/>
                <a:gd name="T84" fmla="*/ 126 w 162"/>
                <a:gd name="T85" fmla="*/ 4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2" h="241">
                  <a:moveTo>
                    <a:pt x="126" y="45"/>
                  </a:moveTo>
                  <a:lnTo>
                    <a:pt x="128" y="47"/>
                  </a:lnTo>
                  <a:lnTo>
                    <a:pt x="128" y="51"/>
                  </a:lnTo>
                  <a:lnTo>
                    <a:pt x="130" y="57"/>
                  </a:lnTo>
                  <a:lnTo>
                    <a:pt x="130" y="59"/>
                  </a:lnTo>
                  <a:lnTo>
                    <a:pt x="130" y="62"/>
                  </a:lnTo>
                  <a:lnTo>
                    <a:pt x="130" y="66"/>
                  </a:lnTo>
                  <a:lnTo>
                    <a:pt x="130" y="72"/>
                  </a:lnTo>
                  <a:lnTo>
                    <a:pt x="128" y="76"/>
                  </a:lnTo>
                  <a:lnTo>
                    <a:pt x="126" y="81"/>
                  </a:lnTo>
                  <a:lnTo>
                    <a:pt x="124" y="87"/>
                  </a:lnTo>
                  <a:lnTo>
                    <a:pt x="124" y="95"/>
                  </a:lnTo>
                  <a:lnTo>
                    <a:pt x="120" y="100"/>
                  </a:lnTo>
                  <a:lnTo>
                    <a:pt x="116" y="108"/>
                  </a:lnTo>
                  <a:lnTo>
                    <a:pt x="112" y="114"/>
                  </a:lnTo>
                  <a:lnTo>
                    <a:pt x="109" y="123"/>
                  </a:lnTo>
                  <a:lnTo>
                    <a:pt x="103" y="131"/>
                  </a:lnTo>
                  <a:lnTo>
                    <a:pt x="97" y="138"/>
                  </a:lnTo>
                  <a:lnTo>
                    <a:pt x="93" y="144"/>
                  </a:lnTo>
                  <a:lnTo>
                    <a:pt x="90" y="148"/>
                  </a:lnTo>
                  <a:lnTo>
                    <a:pt x="86" y="154"/>
                  </a:lnTo>
                  <a:lnTo>
                    <a:pt x="84" y="159"/>
                  </a:lnTo>
                  <a:lnTo>
                    <a:pt x="78" y="163"/>
                  </a:lnTo>
                  <a:lnTo>
                    <a:pt x="74" y="169"/>
                  </a:lnTo>
                  <a:lnTo>
                    <a:pt x="69" y="173"/>
                  </a:lnTo>
                  <a:lnTo>
                    <a:pt x="65" y="178"/>
                  </a:lnTo>
                  <a:lnTo>
                    <a:pt x="59" y="184"/>
                  </a:lnTo>
                  <a:lnTo>
                    <a:pt x="53" y="190"/>
                  </a:lnTo>
                  <a:lnTo>
                    <a:pt x="48" y="195"/>
                  </a:lnTo>
                  <a:lnTo>
                    <a:pt x="42" y="203"/>
                  </a:lnTo>
                  <a:lnTo>
                    <a:pt x="36" y="207"/>
                  </a:lnTo>
                  <a:lnTo>
                    <a:pt x="31" y="215"/>
                  </a:lnTo>
                  <a:lnTo>
                    <a:pt x="23" y="220"/>
                  </a:lnTo>
                  <a:lnTo>
                    <a:pt x="15" y="226"/>
                  </a:lnTo>
                  <a:lnTo>
                    <a:pt x="8" y="232"/>
                  </a:lnTo>
                  <a:lnTo>
                    <a:pt x="0" y="239"/>
                  </a:lnTo>
                  <a:lnTo>
                    <a:pt x="6" y="241"/>
                  </a:lnTo>
                  <a:lnTo>
                    <a:pt x="12" y="237"/>
                  </a:lnTo>
                  <a:lnTo>
                    <a:pt x="17" y="235"/>
                  </a:lnTo>
                  <a:lnTo>
                    <a:pt x="23" y="232"/>
                  </a:lnTo>
                  <a:lnTo>
                    <a:pt x="29" y="228"/>
                  </a:lnTo>
                  <a:lnTo>
                    <a:pt x="36" y="222"/>
                  </a:lnTo>
                  <a:lnTo>
                    <a:pt x="42" y="218"/>
                  </a:lnTo>
                  <a:lnTo>
                    <a:pt x="50" y="215"/>
                  </a:lnTo>
                  <a:lnTo>
                    <a:pt x="57" y="209"/>
                  </a:lnTo>
                  <a:lnTo>
                    <a:pt x="63" y="205"/>
                  </a:lnTo>
                  <a:lnTo>
                    <a:pt x="71" y="199"/>
                  </a:lnTo>
                  <a:lnTo>
                    <a:pt x="78" y="192"/>
                  </a:lnTo>
                  <a:lnTo>
                    <a:pt x="86" y="186"/>
                  </a:lnTo>
                  <a:lnTo>
                    <a:pt x="91" y="180"/>
                  </a:lnTo>
                  <a:lnTo>
                    <a:pt x="99" y="173"/>
                  </a:lnTo>
                  <a:lnTo>
                    <a:pt x="107" y="165"/>
                  </a:lnTo>
                  <a:lnTo>
                    <a:pt x="114" y="159"/>
                  </a:lnTo>
                  <a:lnTo>
                    <a:pt x="120" y="152"/>
                  </a:lnTo>
                  <a:lnTo>
                    <a:pt x="126" y="144"/>
                  </a:lnTo>
                  <a:lnTo>
                    <a:pt x="131" y="137"/>
                  </a:lnTo>
                  <a:lnTo>
                    <a:pt x="137" y="127"/>
                  </a:lnTo>
                  <a:lnTo>
                    <a:pt x="143" y="119"/>
                  </a:lnTo>
                  <a:lnTo>
                    <a:pt x="147" y="110"/>
                  </a:lnTo>
                  <a:lnTo>
                    <a:pt x="150" y="102"/>
                  </a:lnTo>
                  <a:lnTo>
                    <a:pt x="156" y="93"/>
                  </a:lnTo>
                  <a:lnTo>
                    <a:pt x="156" y="89"/>
                  </a:lnTo>
                  <a:lnTo>
                    <a:pt x="158" y="83"/>
                  </a:lnTo>
                  <a:lnTo>
                    <a:pt x="158" y="80"/>
                  </a:lnTo>
                  <a:lnTo>
                    <a:pt x="160" y="76"/>
                  </a:lnTo>
                  <a:lnTo>
                    <a:pt x="162" y="68"/>
                  </a:lnTo>
                  <a:lnTo>
                    <a:pt x="162" y="61"/>
                  </a:lnTo>
                  <a:lnTo>
                    <a:pt x="162" y="55"/>
                  </a:lnTo>
                  <a:lnTo>
                    <a:pt x="162" y="49"/>
                  </a:lnTo>
                  <a:lnTo>
                    <a:pt x="162" y="43"/>
                  </a:lnTo>
                  <a:lnTo>
                    <a:pt x="162" y="38"/>
                  </a:lnTo>
                  <a:lnTo>
                    <a:pt x="162" y="32"/>
                  </a:lnTo>
                  <a:lnTo>
                    <a:pt x="160" y="28"/>
                  </a:lnTo>
                  <a:lnTo>
                    <a:pt x="158" y="24"/>
                  </a:lnTo>
                  <a:lnTo>
                    <a:pt x="156" y="21"/>
                  </a:lnTo>
                  <a:lnTo>
                    <a:pt x="150" y="15"/>
                  </a:lnTo>
                  <a:lnTo>
                    <a:pt x="147" y="11"/>
                  </a:lnTo>
                  <a:lnTo>
                    <a:pt x="139" y="7"/>
                  </a:lnTo>
                  <a:lnTo>
                    <a:pt x="133" y="5"/>
                  </a:lnTo>
                  <a:lnTo>
                    <a:pt x="128" y="2"/>
                  </a:lnTo>
                  <a:lnTo>
                    <a:pt x="122" y="2"/>
                  </a:lnTo>
                  <a:lnTo>
                    <a:pt x="118" y="0"/>
                  </a:lnTo>
                  <a:lnTo>
                    <a:pt x="114" y="0"/>
                  </a:lnTo>
                  <a:lnTo>
                    <a:pt x="111" y="0"/>
                  </a:lnTo>
                  <a:lnTo>
                    <a:pt x="111" y="2"/>
                  </a:lnTo>
                  <a:lnTo>
                    <a:pt x="126" y="45"/>
                  </a:lnTo>
                  <a:lnTo>
                    <a:pt x="126" y="45"/>
                  </a:lnTo>
                  <a:close/>
                </a:path>
              </a:pathLst>
            </a:custGeom>
            <a:solidFill>
              <a:srgbClr val="7D4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0364" name="Freeform 220"/>
            <p:cNvSpPr>
              <a:spLocks/>
            </p:cNvSpPr>
            <p:nvPr/>
          </p:nvSpPr>
          <p:spPr bwMode="auto">
            <a:xfrm>
              <a:off x="3951" y="2972"/>
              <a:ext cx="535" cy="579"/>
            </a:xfrm>
            <a:custGeom>
              <a:avLst/>
              <a:gdLst>
                <a:gd name="T0" fmla="*/ 23 w 1071"/>
                <a:gd name="T1" fmla="*/ 953 h 1158"/>
                <a:gd name="T2" fmla="*/ 52 w 1071"/>
                <a:gd name="T3" fmla="*/ 970 h 1158"/>
                <a:gd name="T4" fmla="*/ 92 w 1071"/>
                <a:gd name="T5" fmla="*/ 991 h 1158"/>
                <a:gd name="T6" fmla="*/ 141 w 1071"/>
                <a:gd name="T7" fmla="*/ 1010 h 1158"/>
                <a:gd name="T8" fmla="*/ 204 w 1071"/>
                <a:gd name="T9" fmla="*/ 1025 h 1158"/>
                <a:gd name="T10" fmla="*/ 274 w 1071"/>
                <a:gd name="T11" fmla="*/ 1037 h 1158"/>
                <a:gd name="T12" fmla="*/ 354 w 1071"/>
                <a:gd name="T13" fmla="*/ 1042 h 1158"/>
                <a:gd name="T14" fmla="*/ 443 w 1071"/>
                <a:gd name="T15" fmla="*/ 1037 h 1158"/>
                <a:gd name="T16" fmla="*/ 542 w 1071"/>
                <a:gd name="T17" fmla="*/ 1019 h 1158"/>
                <a:gd name="T18" fmla="*/ 647 w 1071"/>
                <a:gd name="T19" fmla="*/ 985 h 1158"/>
                <a:gd name="T20" fmla="*/ 740 w 1071"/>
                <a:gd name="T21" fmla="*/ 934 h 1158"/>
                <a:gd name="T22" fmla="*/ 814 w 1071"/>
                <a:gd name="T23" fmla="*/ 864 h 1158"/>
                <a:gd name="T24" fmla="*/ 875 w 1071"/>
                <a:gd name="T25" fmla="*/ 780 h 1158"/>
                <a:gd name="T26" fmla="*/ 920 w 1071"/>
                <a:gd name="T27" fmla="*/ 689 h 1158"/>
                <a:gd name="T28" fmla="*/ 955 w 1071"/>
                <a:gd name="T29" fmla="*/ 594 h 1158"/>
                <a:gd name="T30" fmla="*/ 977 w 1071"/>
                <a:gd name="T31" fmla="*/ 499 h 1158"/>
                <a:gd name="T32" fmla="*/ 991 w 1071"/>
                <a:gd name="T33" fmla="*/ 409 h 1158"/>
                <a:gd name="T34" fmla="*/ 998 w 1071"/>
                <a:gd name="T35" fmla="*/ 327 h 1158"/>
                <a:gd name="T36" fmla="*/ 998 w 1071"/>
                <a:gd name="T37" fmla="*/ 261 h 1158"/>
                <a:gd name="T38" fmla="*/ 995 w 1071"/>
                <a:gd name="T39" fmla="*/ 213 h 1158"/>
                <a:gd name="T40" fmla="*/ 987 w 1071"/>
                <a:gd name="T41" fmla="*/ 183 h 1158"/>
                <a:gd name="T42" fmla="*/ 972 w 1071"/>
                <a:gd name="T43" fmla="*/ 135 h 1158"/>
                <a:gd name="T44" fmla="*/ 957 w 1071"/>
                <a:gd name="T45" fmla="*/ 99 h 1158"/>
                <a:gd name="T46" fmla="*/ 936 w 1071"/>
                <a:gd name="T47" fmla="*/ 65 h 1158"/>
                <a:gd name="T48" fmla="*/ 945 w 1071"/>
                <a:gd name="T49" fmla="*/ 10 h 1158"/>
                <a:gd name="T50" fmla="*/ 964 w 1071"/>
                <a:gd name="T51" fmla="*/ 38 h 1158"/>
                <a:gd name="T52" fmla="*/ 981 w 1071"/>
                <a:gd name="T53" fmla="*/ 73 h 1158"/>
                <a:gd name="T54" fmla="*/ 1004 w 1071"/>
                <a:gd name="T55" fmla="*/ 116 h 1158"/>
                <a:gd name="T56" fmla="*/ 1025 w 1071"/>
                <a:gd name="T57" fmla="*/ 168 h 1158"/>
                <a:gd name="T58" fmla="*/ 1044 w 1071"/>
                <a:gd name="T59" fmla="*/ 227 h 1158"/>
                <a:gd name="T60" fmla="*/ 1059 w 1071"/>
                <a:gd name="T61" fmla="*/ 291 h 1158"/>
                <a:gd name="T62" fmla="*/ 1069 w 1071"/>
                <a:gd name="T63" fmla="*/ 364 h 1158"/>
                <a:gd name="T64" fmla="*/ 1071 w 1071"/>
                <a:gd name="T65" fmla="*/ 441 h 1158"/>
                <a:gd name="T66" fmla="*/ 1065 w 1071"/>
                <a:gd name="T67" fmla="*/ 523 h 1158"/>
                <a:gd name="T68" fmla="*/ 1048 w 1071"/>
                <a:gd name="T69" fmla="*/ 605 h 1158"/>
                <a:gd name="T70" fmla="*/ 1027 w 1071"/>
                <a:gd name="T71" fmla="*/ 683 h 1158"/>
                <a:gd name="T72" fmla="*/ 998 w 1071"/>
                <a:gd name="T73" fmla="*/ 757 h 1158"/>
                <a:gd name="T74" fmla="*/ 966 w 1071"/>
                <a:gd name="T75" fmla="*/ 827 h 1158"/>
                <a:gd name="T76" fmla="*/ 926 w 1071"/>
                <a:gd name="T77" fmla="*/ 892 h 1158"/>
                <a:gd name="T78" fmla="*/ 881 w 1071"/>
                <a:gd name="T79" fmla="*/ 951 h 1158"/>
                <a:gd name="T80" fmla="*/ 829 w 1071"/>
                <a:gd name="T81" fmla="*/ 1002 h 1158"/>
                <a:gd name="T82" fmla="*/ 772 w 1071"/>
                <a:gd name="T83" fmla="*/ 1050 h 1158"/>
                <a:gd name="T84" fmla="*/ 709 w 1071"/>
                <a:gd name="T85" fmla="*/ 1088 h 1158"/>
                <a:gd name="T86" fmla="*/ 641 w 1071"/>
                <a:gd name="T87" fmla="*/ 1120 h 1158"/>
                <a:gd name="T88" fmla="*/ 567 w 1071"/>
                <a:gd name="T89" fmla="*/ 1143 h 1158"/>
                <a:gd name="T90" fmla="*/ 495 w 1071"/>
                <a:gd name="T91" fmla="*/ 1156 h 1158"/>
                <a:gd name="T92" fmla="*/ 422 w 1071"/>
                <a:gd name="T93" fmla="*/ 1158 h 1158"/>
                <a:gd name="T94" fmla="*/ 356 w 1071"/>
                <a:gd name="T95" fmla="*/ 1154 h 1158"/>
                <a:gd name="T96" fmla="*/ 295 w 1071"/>
                <a:gd name="T97" fmla="*/ 1145 h 1158"/>
                <a:gd name="T98" fmla="*/ 240 w 1071"/>
                <a:gd name="T99" fmla="*/ 1132 h 1158"/>
                <a:gd name="T100" fmla="*/ 190 w 1071"/>
                <a:gd name="T101" fmla="*/ 1114 h 1158"/>
                <a:gd name="T102" fmla="*/ 150 w 1071"/>
                <a:gd name="T103" fmla="*/ 1099 h 1158"/>
                <a:gd name="T104" fmla="*/ 120 w 1071"/>
                <a:gd name="T105" fmla="*/ 1086 h 1158"/>
                <a:gd name="T106" fmla="*/ 92 w 1071"/>
                <a:gd name="T107" fmla="*/ 1069 h 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1158">
                  <a:moveTo>
                    <a:pt x="0" y="938"/>
                  </a:moveTo>
                  <a:lnTo>
                    <a:pt x="2" y="940"/>
                  </a:lnTo>
                  <a:lnTo>
                    <a:pt x="4" y="941"/>
                  </a:lnTo>
                  <a:lnTo>
                    <a:pt x="10" y="945"/>
                  </a:lnTo>
                  <a:lnTo>
                    <a:pt x="16" y="947"/>
                  </a:lnTo>
                  <a:lnTo>
                    <a:pt x="23" y="953"/>
                  </a:lnTo>
                  <a:lnTo>
                    <a:pt x="27" y="955"/>
                  </a:lnTo>
                  <a:lnTo>
                    <a:pt x="31" y="959"/>
                  </a:lnTo>
                  <a:lnTo>
                    <a:pt x="36" y="960"/>
                  </a:lnTo>
                  <a:lnTo>
                    <a:pt x="42" y="964"/>
                  </a:lnTo>
                  <a:lnTo>
                    <a:pt x="46" y="966"/>
                  </a:lnTo>
                  <a:lnTo>
                    <a:pt x="52" y="970"/>
                  </a:lnTo>
                  <a:lnTo>
                    <a:pt x="57" y="974"/>
                  </a:lnTo>
                  <a:lnTo>
                    <a:pt x="65" y="976"/>
                  </a:lnTo>
                  <a:lnTo>
                    <a:pt x="71" y="980"/>
                  </a:lnTo>
                  <a:lnTo>
                    <a:pt x="76" y="983"/>
                  </a:lnTo>
                  <a:lnTo>
                    <a:pt x="84" y="985"/>
                  </a:lnTo>
                  <a:lnTo>
                    <a:pt x="92" y="991"/>
                  </a:lnTo>
                  <a:lnTo>
                    <a:pt x="99" y="993"/>
                  </a:lnTo>
                  <a:lnTo>
                    <a:pt x="107" y="997"/>
                  </a:lnTo>
                  <a:lnTo>
                    <a:pt x="114" y="999"/>
                  </a:lnTo>
                  <a:lnTo>
                    <a:pt x="124" y="1002"/>
                  </a:lnTo>
                  <a:lnTo>
                    <a:pt x="133" y="1006"/>
                  </a:lnTo>
                  <a:lnTo>
                    <a:pt x="141" y="1010"/>
                  </a:lnTo>
                  <a:lnTo>
                    <a:pt x="152" y="1012"/>
                  </a:lnTo>
                  <a:lnTo>
                    <a:pt x="162" y="1016"/>
                  </a:lnTo>
                  <a:lnTo>
                    <a:pt x="171" y="1019"/>
                  </a:lnTo>
                  <a:lnTo>
                    <a:pt x="181" y="1021"/>
                  </a:lnTo>
                  <a:lnTo>
                    <a:pt x="192" y="1023"/>
                  </a:lnTo>
                  <a:lnTo>
                    <a:pt x="204" y="1025"/>
                  </a:lnTo>
                  <a:lnTo>
                    <a:pt x="213" y="1027"/>
                  </a:lnTo>
                  <a:lnTo>
                    <a:pt x="225" y="1029"/>
                  </a:lnTo>
                  <a:lnTo>
                    <a:pt x="238" y="1033"/>
                  </a:lnTo>
                  <a:lnTo>
                    <a:pt x="249" y="1035"/>
                  </a:lnTo>
                  <a:lnTo>
                    <a:pt x="261" y="1035"/>
                  </a:lnTo>
                  <a:lnTo>
                    <a:pt x="274" y="1037"/>
                  </a:lnTo>
                  <a:lnTo>
                    <a:pt x="285" y="1038"/>
                  </a:lnTo>
                  <a:lnTo>
                    <a:pt x="299" y="1040"/>
                  </a:lnTo>
                  <a:lnTo>
                    <a:pt x="312" y="1040"/>
                  </a:lnTo>
                  <a:lnTo>
                    <a:pt x="325" y="1042"/>
                  </a:lnTo>
                  <a:lnTo>
                    <a:pt x="339" y="1042"/>
                  </a:lnTo>
                  <a:lnTo>
                    <a:pt x="354" y="1042"/>
                  </a:lnTo>
                  <a:lnTo>
                    <a:pt x="367" y="1042"/>
                  </a:lnTo>
                  <a:lnTo>
                    <a:pt x="382" y="1042"/>
                  </a:lnTo>
                  <a:lnTo>
                    <a:pt x="398" y="1040"/>
                  </a:lnTo>
                  <a:lnTo>
                    <a:pt x="413" y="1040"/>
                  </a:lnTo>
                  <a:lnTo>
                    <a:pt x="426" y="1038"/>
                  </a:lnTo>
                  <a:lnTo>
                    <a:pt x="443" y="1037"/>
                  </a:lnTo>
                  <a:lnTo>
                    <a:pt x="458" y="1035"/>
                  </a:lnTo>
                  <a:lnTo>
                    <a:pt x="476" y="1033"/>
                  </a:lnTo>
                  <a:lnTo>
                    <a:pt x="491" y="1029"/>
                  </a:lnTo>
                  <a:lnTo>
                    <a:pt x="508" y="1027"/>
                  </a:lnTo>
                  <a:lnTo>
                    <a:pt x="525" y="1023"/>
                  </a:lnTo>
                  <a:lnTo>
                    <a:pt x="542" y="1019"/>
                  </a:lnTo>
                  <a:lnTo>
                    <a:pt x="559" y="1014"/>
                  </a:lnTo>
                  <a:lnTo>
                    <a:pt x="576" y="1010"/>
                  </a:lnTo>
                  <a:lnTo>
                    <a:pt x="593" y="1004"/>
                  </a:lnTo>
                  <a:lnTo>
                    <a:pt x="612" y="1000"/>
                  </a:lnTo>
                  <a:lnTo>
                    <a:pt x="630" y="993"/>
                  </a:lnTo>
                  <a:lnTo>
                    <a:pt x="647" y="985"/>
                  </a:lnTo>
                  <a:lnTo>
                    <a:pt x="664" y="978"/>
                  </a:lnTo>
                  <a:lnTo>
                    <a:pt x="679" y="970"/>
                  </a:lnTo>
                  <a:lnTo>
                    <a:pt x="694" y="962"/>
                  </a:lnTo>
                  <a:lnTo>
                    <a:pt x="709" y="953"/>
                  </a:lnTo>
                  <a:lnTo>
                    <a:pt x="725" y="943"/>
                  </a:lnTo>
                  <a:lnTo>
                    <a:pt x="740" y="934"/>
                  </a:lnTo>
                  <a:lnTo>
                    <a:pt x="751" y="922"/>
                  </a:lnTo>
                  <a:lnTo>
                    <a:pt x="766" y="911"/>
                  </a:lnTo>
                  <a:lnTo>
                    <a:pt x="778" y="900"/>
                  </a:lnTo>
                  <a:lnTo>
                    <a:pt x="791" y="888"/>
                  </a:lnTo>
                  <a:lnTo>
                    <a:pt x="803" y="875"/>
                  </a:lnTo>
                  <a:lnTo>
                    <a:pt x="814" y="864"/>
                  </a:lnTo>
                  <a:lnTo>
                    <a:pt x="825" y="850"/>
                  </a:lnTo>
                  <a:lnTo>
                    <a:pt x="837" y="837"/>
                  </a:lnTo>
                  <a:lnTo>
                    <a:pt x="846" y="822"/>
                  </a:lnTo>
                  <a:lnTo>
                    <a:pt x="856" y="808"/>
                  </a:lnTo>
                  <a:lnTo>
                    <a:pt x="865" y="793"/>
                  </a:lnTo>
                  <a:lnTo>
                    <a:pt x="875" y="780"/>
                  </a:lnTo>
                  <a:lnTo>
                    <a:pt x="882" y="765"/>
                  </a:lnTo>
                  <a:lnTo>
                    <a:pt x="892" y="749"/>
                  </a:lnTo>
                  <a:lnTo>
                    <a:pt x="900" y="734"/>
                  </a:lnTo>
                  <a:lnTo>
                    <a:pt x="907" y="719"/>
                  </a:lnTo>
                  <a:lnTo>
                    <a:pt x="913" y="704"/>
                  </a:lnTo>
                  <a:lnTo>
                    <a:pt x="920" y="689"/>
                  </a:lnTo>
                  <a:lnTo>
                    <a:pt x="926" y="672"/>
                  </a:lnTo>
                  <a:lnTo>
                    <a:pt x="934" y="656"/>
                  </a:lnTo>
                  <a:lnTo>
                    <a:pt x="939" y="641"/>
                  </a:lnTo>
                  <a:lnTo>
                    <a:pt x="945" y="626"/>
                  </a:lnTo>
                  <a:lnTo>
                    <a:pt x="949" y="609"/>
                  </a:lnTo>
                  <a:lnTo>
                    <a:pt x="955" y="594"/>
                  </a:lnTo>
                  <a:lnTo>
                    <a:pt x="958" y="576"/>
                  </a:lnTo>
                  <a:lnTo>
                    <a:pt x="964" y="561"/>
                  </a:lnTo>
                  <a:lnTo>
                    <a:pt x="968" y="546"/>
                  </a:lnTo>
                  <a:lnTo>
                    <a:pt x="972" y="531"/>
                  </a:lnTo>
                  <a:lnTo>
                    <a:pt x="976" y="514"/>
                  </a:lnTo>
                  <a:lnTo>
                    <a:pt x="977" y="499"/>
                  </a:lnTo>
                  <a:lnTo>
                    <a:pt x="981" y="481"/>
                  </a:lnTo>
                  <a:lnTo>
                    <a:pt x="983" y="468"/>
                  </a:lnTo>
                  <a:lnTo>
                    <a:pt x="985" y="453"/>
                  </a:lnTo>
                  <a:lnTo>
                    <a:pt x="987" y="438"/>
                  </a:lnTo>
                  <a:lnTo>
                    <a:pt x="989" y="422"/>
                  </a:lnTo>
                  <a:lnTo>
                    <a:pt x="991" y="409"/>
                  </a:lnTo>
                  <a:lnTo>
                    <a:pt x="993" y="394"/>
                  </a:lnTo>
                  <a:lnTo>
                    <a:pt x="993" y="381"/>
                  </a:lnTo>
                  <a:lnTo>
                    <a:pt x="995" y="365"/>
                  </a:lnTo>
                  <a:lnTo>
                    <a:pt x="996" y="354"/>
                  </a:lnTo>
                  <a:lnTo>
                    <a:pt x="996" y="341"/>
                  </a:lnTo>
                  <a:lnTo>
                    <a:pt x="998" y="327"/>
                  </a:lnTo>
                  <a:lnTo>
                    <a:pt x="998" y="316"/>
                  </a:lnTo>
                  <a:lnTo>
                    <a:pt x="998" y="305"/>
                  </a:lnTo>
                  <a:lnTo>
                    <a:pt x="998" y="291"/>
                  </a:lnTo>
                  <a:lnTo>
                    <a:pt x="998" y="282"/>
                  </a:lnTo>
                  <a:lnTo>
                    <a:pt x="998" y="272"/>
                  </a:lnTo>
                  <a:lnTo>
                    <a:pt x="998" y="261"/>
                  </a:lnTo>
                  <a:lnTo>
                    <a:pt x="998" y="251"/>
                  </a:lnTo>
                  <a:lnTo>
                    <a:pt x="996" y="244"/>
                  </a:lnTo>
                  <a:lnTo>
                    <a:pt x="996" y="234"/>
                  </a:lnTo>
                  <a:lnTo>
                    <a:pt x="996" y="227"/>
                  </a:lnTo>
                  <a:lnTo>
                    <a:pt x="995" y="221"/>
                  </a:lnTo>
                  <a:lnTo>
                    <a:pt x="995" y="213"/>
                  </a:lnTo>
                  <a:lnTo>
                    <a:pt x="993" y="208"/>
                  </a:lnTo>
                  <a:lnTo>
                    <a:pt x="993" y="204"/>
                  </a:lnTo>
                  <a:lnTo>
                    <a:pt x="991" y="198"/>
                  </a:lnTo>
                  <a:lnTo>
                    <a:pt x="989" y="192"/>
                  </a:lnTo>
                  <a:lnTo>
                    <a:pt x="987" y="189"/>
                  </a:lnTo>
                  <a:lnTo>
                    <a:pt x="987" y="183"/>
                  </a:lnTo>
                  <a:lnTo>
                    <a:pt x="985" y="173"/>
                  </a:lnTo>
                  <a:lnTo>
                    <a:pt x="981" y="166"/>
                  </a:lnTo>
                  <a:lnTo>
                    <a:pt x="979" y="156"/>
                  </a:lnTo>
                  <a:lnTo>
                    <a:pt x="976" y="149"/>
                  </a:lnTo>
                  <a:lnTo>
                    <a:pt x="974" y="141"/>
                  </a:lnTo>
                  <a:lnTo>
                    <a:pt x="972" y="135"/>
                  </a:lnTo>
                  <a:lnTo>
                    <a:pt x="968" y="128"/>
                  </a:lnTo>
                  <a:lnTo>
                    <a:pt x="966" y="122"/>
                  </a:lnTo>
                  <a:lnTo>
                    <a:pt x="964" y="114"/>
                  </a:lnTo>
                  <a:lnTo>
                    <a:pt x="960" y="109"/>
                  </a:lnTo>
                  <a:lnTo>
                    <a:pt x="958" y="103"/>
                  </a:lnTo>
                  <a:lnTo>
                    <a:pt x="957" y="99"/>
                  </a:lnTo>
                  <a:lnTo>
                    <a:pt x="955" y="94"/>
                  </a:lnTo>
                  <a:lnTo>
                    <a:pt x="951" y="90"/>
                  </a:lnTo>
                  <a:lnTo>
                    <a:pt x="947" y="82"/>
                  </a:lnTo>
                  <a:lnTo>
                    <a:pt x="941" y="75"/>
                  </a:lnTo>
                  <a:lnTo>
                    <a:pt x="938" y="69"/>
                  </a:lnTo>
                  <a:lnTo>
                    <a:pt x="936" y="65"/>
                  </a:lnTo>
                  <a:lnTo>
                    <a:pt x="930" y="59"/>
                  </a:lnTo>
                  <a:lnTo>
                    <a:pt x="928" y="57"/>
                  </a:lnTo>
                  <a:lnTo>
                    <a:pt x="939" y="0"/>
                  </a:lnTo>
                  <a:lnTo>
                    <a:pt x="941" y="2"/>
                  </a:lnTo>
                  <a:lnTo>
                    <a:pt x="943" y="4"/>
                  </a:lnTo>
                  <a:lnTo>
                    <a:pt x="945" y="10"/>
                  </a:lnTo>
                  <a:lnTo>
                    <a:pt x="949" y="14"/>
                  </a:lnTo>
                  <a:lnTo>
                    <a:pt x="955" y="21"/>
                  </a:lnTo>
                  <a:lnTo>
                    <a:pt x="957" y="25"/>
                  </a:lnTo>
                  <a:lnTo>
                    <a:pt x="958" y="29"/>
                  </a:lnTo>
                  <a:lnTo>
                    <a:pt x="960" y="35"/>
                  </a:lnTo>
                  <a:lnTo>
                    <a:pt x="964" y="38"/>
                  </a:lnTo>
                  <a:lnTo>
                    <a:pt x="966" y="44"/>
                  </a:lnTo>
                  <a:lnTo>
                    <a:pt x="970" y="50"/>
                  </a:lnTo>
                  <a:lnTo>
                    <a:pt x="972" y="54"/>
                  </a:lnTo>
                  <a:lnTo>
                    <a:pt x="976" y="61"/>
                  </a:lnTo>
                  <a:lnTo>
                    <a:pt x="979" y="67"/>
                  </a:lnTo>
                  <a:lnTo>
                    <a:pt x="981" y="73"/>
                  </a:lnTo>
                  <a:lnTo>
                    <a:pt x="985" y="78"/>
                  </a:lnTo>
                  <a:lnTo>
                    <a:pt x="989" y="86"/>
                  </a:lnTo>
                  <a:lnTo>
                    <a:pt x="993" y="94"/>
                  </a:lnTo>
                  <a:lnTo>
                    <a:pt x="996" y="99"/>
                  </a:lnTo>
                  <a:lnTo>
                    <a:pt x="998" y="109"/>
                  </a:lnTo>
                  <a:lnTo>
                    <a:pt x="1004" y="116"/>
                  </a:lnTo>
                  <a:lnTo>
                    <a:pt x="1006" y="124"/>
                  </a:lnTo>
                  <a:lnTo>
                    <a:pt x="1010" y="133"/>
                  </a:lnTo>
                  <a:lnTo>
                    <a:pt x="1014" y="141"/>
                  </a:lnTo>
                  <a:lnTo>
                    <a:pt x="1017" y="151"/>
                  </a:lnTo>
                  <a:lnTo>
                    <a:pt x="1021" y="158"/>
                  </a:lnTo>
                  <a:lnTo>
                    <a:pt x="1025" y="168"/>
                  </a:lnTo>
                  <a:lnTo>
                    <a:pt x="1027" y="177"/>
                  </a:lnTo>
                  <a:lnTo>
                    <a:pt x="1031" y="187"/>
                  </a:lnTo>
                  <a:lnTo>
                    <a:pt x="1033" y="196"/>
                  </a:lnTo>
                  <a:lnTo>
                    <a:pt x="1036" y="206"/>
                  </a:lnTo>
                  <a:lnTo>
                    <a:pt x="1040" y="217"/>
                  </a:lnTo>
                  <a:lnTo>
                    <a:pt x="1044" y="227"/>
                  </a:lnTo>
                  <a:lnTo>
                    <a:pt x="1046" y="236"/>
                  </a:lnTo>
                  <a:lnTo>
                    <a:pt x="1048" y="248"/>
                  </a:lnTo>
                  <a:lnTo>
                    <a:pt x="1052" y="259"/>
                  </a:lnTo>
                  <a:lnTo>
                    <a:pt x="1053" y="270"/>
                  </a:lnTo>
                  <a:lnTo>
                    <a:pt x="1055" y="280"/>
                  </a:lnTo>
                  <a:lnTo>
                    <a:pt x="1059" y="291"/>
                  </a:lnTo>
                  <a:lnTo>
                    <a:pt x="1061" y="305"/>
                  </a:lnTo>
                  <a:lnTo>
                    <a:pt x="1063" y="316"/>
                  </a:lnTo>
                  <a:lnTo>
                    <a:pt x="1065" y="327"/>
                  </a:lnTo>
                  <a:lnTo>
                    <a:pt x="1065" y="339"/>
                  </a:lnTo>
                  <a:lnTo>
                    <a:pt x="1067" y="352"/>
                  </a:lnTo>
                  <a:lnTo>
                    <a:pt x="1069" y="364"/>
                  </a:lnTo>
                  <a:lnTo>
                    <a:pt x="1069" y="377"/>
                  </a:lnTo>
                  <a:lnTo>
                    <a:pt x="1071" y="388"/>
                  </a:lnTo>
                  <a:lnTo>
                    <a:pt x="1071" y="402"/>
                  </a:lnTo>
                  <a:lnTo>
                    <a:pt x="1071" y="415"/>
                  </a:lnTo>
                  <a:lnTo>
                    <a:pt x="1071" y="426"/>
                  </a:lnTo>
                  <a:lnTo>
                    <a:pt x="1071" y="441"/>
                  </a:lnTo>
                  <a:lnTo>
                    <a:pt x="1071" y="455"/>
                  </a:lnTo>
                  <a:lnTo>
                    <a:pt x="1071" y="468"/>
                  </a:lnTo>
                  <a:lnTo>
                    <a:pt x="1069" y="481"/>
                  </a:lnTo>
                  <a:lnTo>
                    <a:pt x="1069" y="495"/>
                  </a:lnTo>
                  <a:lnTo>
                    <a:pt x="1067" y="510"/>
                  </a:lnTo>
                  <a:lnTo>
                    <a:pt x="1065" y="523"/>
                  </a:lnTo>
                  <a:lnTo>
                    <a:pt x="1063" y="537"/>
                  </a:lnTo>
                  <a:lnTo>
                    <a:pt x="1059" y="550"/>
                  </a:lnTo>
                  <a:lnTo>
                    <a:pt x="1057" y="565"/>
                  </a:lnTo>
                  <a:lnTo>
                    <a:pt x="1055" y="578"/>
                  </a:lnTo>
                  <a:lnTo>
                    <a:pt x="1052" y="592"/>
                  </a:lnTo>
                  <a:lnTo>
                    <a:pt x="1048" y="605"/>
                  </a:lnTo>
                  <a:lnTo>
                    <a:pt x="1046" y="618"/>
                  </a:lnTo>
                  <a:lnTo>
                    <a:pt x="1042" y="632"/>
                  </a:lnTo>
                  <a:lnTo>
                    <a:pt x="1038" y="643"/>
                  </a:lnTo>
                  <a:lnTo>
                    <a:pt x="1034" y="656"/>
                  </a:lnTo>
                  <a:lnTo>
                    <a:pt x="1031" y="670"/>
                  </a:lnTo>
                  <a:lnTo>
                    <a:pt x="1027" y="683"/>
                  </a:lnTo>
                  <a:lnTo>
                    <a:pt x="1023" y="694"/>
                  </a:lnTo>
                  <a:lnTo>
                    <a:pt x="1019" y="708"/>
                  </a:lnTo>
                  <a:lnTo>
                    <a:pt x="1014" y="721"/>
                  </a:lnTo>
                  <a:lnTo>
                    <a:pt x="1010" y="734"/>
                  </a:lnTo>
                  <a:lnTo>
                    <a:pt x="1004" y="746"/>
                  </a:lnTo>
                  <a:lnTo>
                    <a:pt x="998" y="757"/>
                  </a:lnTo>
                  <a:lnTo>
                    <a:pt x="993" y="768"/>
                  </a:lnTo>
                  <a:lnTo>
                    <a:pt x="989" y="780"/>
                  </a:lnTo>
                  <a:lnTo>
                    <a:pt x="983" y="791"/>
                  </a:lnTo>
                  <a:lnTo>
                    <a:pt x="977" y="803"/>
                  </a:lnTo>
                  <a:lnTo>
                    <a:pt x="972" y="814"/>
                  </a:lnTo>
                  <a:lnTo>
                    <a:pt x="966" y="827"/>
                  </a:lnTo>
                  <a:lnTo>
                    <a:pt x="958" y="837"/>
                  </a:lnTo>
                  <a:lnTo>
                    <a:pt x="953" y="848"/>
                  </a:lnTo>
                  <a:lnTo>
                    <a:pt x="947" y="860"/>
                  </a:lnTo>
                  <a:lnTo>
                    <a:pt x="939" y="871"/>
                  </a:lnTo>
                  <a:lnTo>
                    <a:pt x="934" y="881"/>
                  </a:lnTo>
                  <a:lnTo>
                    <a:pt x="926" y="892"/>
                  </a:lnTo>
                  <a:lnTo>
                    <a:pt x="919" y="902"/>
                  </a:lnTo>
                  <a:lnTo>
                    <a:pt x="913" y="913"/>
                  </a:lnTo>
                  <a:lnTo>
                    <a:pt x="905" y="921"/>
                  </a:lnTo>
                  <a:lnTo>
                    <a:pt x="896" y="930"/>
                  </a:lnTo>
                  <a:lnTo>
                    <a:pt x="888" y="941"/>
                  </a:lnTo>
                  <a:lnTo>
                    <a:pt x="881" y="951"/>
                  </a:lnTo>
                  <a:lnTo>
                    <a:pt x="871" y="959"/>
                  </a:lnTo>
                  <a:lnTo>
                    <a:pt x="863" y="968"/>
                  </a:lnTo>
                  <a:lnTo>
                    <a:pt x="856" y="978"/>
                  </a:lnTo>
                  <a:lnTo>
                    <a:pt x="846" y="985"/>
                  </a:lnTo>
                  <a:lnTo>
                    <a:pt x="839" y="995"/>
                  </a:lnTo>
                  <a:lnTo>
                    <a:pt x="829" y="1002"/>
                  </a:lnTo>
                  <a:lnTo>
                    <a:pt x="820" y="1010"/>
                  </a:lnTo>
                  <a:lnTo>
                    <a:pt x="810" y="1019"/>
                  </a:lnTo>
                  <a:lnTo>
                    <a:pt x="801" y="1025"/>
                  </a:lnTo>
                  <a:lnTo>
                    <a:pt x="791" y="1035"/>
                  </a:lnTo>
                  <a:lnTo>
                    <a:pt x="782" y="1040"/>
                  </a:lnTo>
                  <a:lnTo>
                    <a:pt x="772" y="1050"/>
                  </a:lnTo>
                  <a:lnTo>
                    <a:pt x="763" y="1056"/>
                  </a:lnTo>
                  <a:lnTo>
                    <a:pt x="751" y="1063"/>
                  </a:lnTo>
                  <a:lnTo>
                    <a:pt x="740" y="1069"/>
                  </a:lnTo>
                  <a:lnTo>
                    <a:pt x="730" y="1075"/>
                  </a:lnTo>
                  <a:lnTo>
                    <a:pt x="719" y="1080"/>
                  </a:lnTo>
                  <a:lnTo>
                    <a:pt x="709" y="1088"/>
                  </a:lnTo>
                  <a:lnTo>
                    <a:pt x="698" y="1094"/>
                  </a:lnTo>
                  <a:lnTo>
                    <a:pt x="687" y="1099"/>
                  </a:lnTo>
                  <a:lnTo>
                    <a:pt x="675" y="1105"/>
                  </a:lnTo>
                  <a:lnTo>
                    <a:pt x="664" y="1109"/>
                  </a:lnTo>
                  <a:lnTo>
                    <a:pt x="652" y="1114"/>
                  </a:lnTo>
                  <a:lnTo>
                    <a:pt x="641" y="1120"/>
                  </a:lnTo>
                  <a:lnTo>
                    <a:pt x="630" y="1124"/>
                  </a:lnTo>
                  <a:lnTo>
                    <a:pt x="616" y="1130"/>
                  </a:lnTo>
                  <a:lnTo>
                    <a:pt x="605" y="1133"/>
                  </a:lnTo>
                  <a:lnTo>
                    <a:pt x="592" y="1137"/>
                  </a:lnTo>
                  <a:lnTo>
                    <a:pt x="580" y="1139"/>
                  </a:lnTo>
                  <a:lnTo>
                    <a:pt x="567" y="1143"/>
                  </a:lnTo>
                  <a:lnTo>
                    <a:pt x="554" y="1145"/>
                  </a:lnTo>
                  <a:lnTo>
                    <a:pt x="542" y="1149"/>
                  </a:lnTo>
                  <a:lnTo>
                    <a:pt x="531" y="1151"/>
                  </a:lnTo>
                  <a:lnTo>
                    <a:pt x="517" y="1153"/>
                  </a:lnTo>
                  <a:lnTo>
                    <a:pt x="506" y="1154"/>
                  </a:lnTo>
                  <a:lnTo>
                    <a:pt x="495" y="1156"/>
                  </a:lnTo>
                  <a:lnTo>
                    <a:pt x="481" y="1156"/>
                  </a:lnTo>
                  <a:lnTo>
                    <a:pt x="470" y="1158"/>
                  </a:lnTo>
                  <a:lnTo>
                    <a:pt x="458" y="1158"/>
                  </a:lnTo>
                  <a:lnTo>
                    <a:pt x="447" y="1158"/>
                  </a:lnTo>
                  <a:lnTo>
                    <a:pt x="434" y="1158"/>
                  </a:lnTo>
                  <a:lnTo>
                    <a:pt x="422" y="1158"/>
                  </a:lnTo>
                  <a:lnTo>
                    <a:pt x="411" y="1158"/>
                  </a:lnTo>
                  <a:lnTo>
                    <a:pt x="401" y="1158"/>
                  </a:lnTo>
                  <a:lnTo>
                    <a:pt x="388" y="1158"/>
                  </a:lnTo>
                  <a:lnTo>
                    <a:pt x="379" y="1156"/>
                  </a:lnTo>
                  <a:lnTo>
                    <a:pt x="367" y="1156"/>
                  </a:lnTo>
                  <a:lnTo>
                    <a:pt x="356" y="1154"/>
                  </a:lnTo>
                  <a:lnTo>
                    <a:pt x="344" y="1153"/>
                  </a:lnTo>
                  <a:lnTo>
                    <a:pt x="335" y="1151"/>
                  </a:lnTo>
                  <a:lnTo>
                    <a:pt x="325" y="1151"/>
                  </a:lnTo>
                  <a:lnTo>
                    <a:pt x="316" y="1149"/>
                  </a:lnTo>
                  <a:lnTo>
                    <a:pt x="304" y="1147"/>
                  </a:lnTo>
                  <a:lnTo>
                    <a:pt x="295" y="1145"/>
                  </a:lnTo>
                  <a:lnTo>
                    <a:pt x="285" y="1143"/>
                  </a:lnTo>
                  <a:lnTo>
                    <a:pt x="276" y="1141"/>
                  </a:lnTo>
                  <a:lnTo>
                    <a:pt x="266" y="1139"/>
                  </a:lnTo>
                  <a:lnTo>
                    <a:pt x="257" y="1135"/>
                  </a:lnTo>
                  <a:lnTo>
                    <a:pt x="249" y="1133"/>
                  </a:lnTo>
                  <a:lnTo>
                    <a:pt x="240" y="1132"/>
                  </a:lnTo>
                  <a:lnTo>
                    <a:pt x="230" y="1130"/>
                  </a:lnTo>
                  <a:lnTo>
                    <a:pt x="223" y="1126"/>
                  </a:lnTo>
                  <a:lnTo>
                    <a:pt x="213" y="1124"/>
                  </a:lnTo>
                  <a:lnTo>
                    <a:pt x="208" y="1120"/>
                  </a:lnTo>
                  <a:lnTo>
                    <a:pt x="198" y="1118"/>
                  </a:lnTo>
                  <a:lnTo>
                    <a:pt x="190" y="1114"/>
                  </a:lnTo>
                  <a:lnTo>
                    <a:pt x="183" y="1113"/>
                  </a:lnTo>
                  <a:lnTo>
                    <a:pt x="177" y="1111"/>
                  </a:lnTo>
                  <a:lnTo>
                    <a:pt x="169" y="1107"/>
                  </a:lnTo>
                  <a:lnTo>
                    <a:pt x="162" y="1105"/>
                  </a:lnTo>
                  <a:lnTo>
                    <a:pt x="156" y="1103"/>
                  </a:lnTo>
                  <a:lnTo>
                    <a:pt x="150" y="1099"/>
                  </a:lnTo>
                  <a:lnTo>
                    <a:pt x="145" y="1097"/>
                  </a:lnTo>
                  <a:lnTo>
                    <a:pt x="139" y="1095"/>
                  </a:lnTo>
                  <a:lnTo>
                    <a:pt x="133" y="1092"/>
                  </a:lnTo>
                  <a:lnTo>
                    <a:pt x="130" y="1090"/>
                  </a:lnTo>
                  <a:lnTo>
                    <a:pt x="124" y="1088"/>
                  </a:lnTo>
                  <a:lnTo>
                    <a:pt x="120" y="1086"/>
                  </a:lnTo>
                  <a:lnTo>
                    <a:pt x="114" y="1082"/>
                  </a:lnTo>
                  <a:lnTo>
                    <a:pt x="111" y="1080"/>
                  </a:lnTo>
                  <a:lnTo>
                    <a:pt x="103" y="1076"/>
                  </a:lnTo>
                  <a:lnTo>
                    <a:pt x="99" y="1075"/>
                  </a:lnTo>
                  <a:lnTo>
                    <a:pt x="93" y="1071"/>
                  </a:lnTo>
                  <a:lnTo>
                    <a:pt x="92" y="1069"/>
                  </a:lnTo>
                  <a:lnTo>
                    <a:pt x="88" y="1069"/>
                  </a:lnTo>
                  <a:lnTo>
                    <a:pt x="0" y="938"/>
                  </a:lnTo>
                  <a:lnTo>
                    <a:pt x="0" y="938"/>
                  </a:lnTo>
                  <a:close/>
                </a:path>
              </a:pathLst>
            </a:custGeom>
            <a:solidFill>
              <a:srgbClr val="4D4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90366" name="Text Box 222"/>
          <p:cNvSpPr txBox="1">
            <a:spLocks noChangeArrowheads="1"/>
          </p:cNvSpPr>
          <p:nvPr/>
        </p:nvSpPr>
        <p:spPr bwMode="auto">
          <a:xfrm>
            <a:off x="7789863" y="3965575"/>
            <a:ext cx="1354137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Timeout,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go back to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sleep as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nothing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happened</a:t>
            </a:r>
          </a:p>
        </p:txBody>
      </p:sp>
      <p:grpSp>
        <p:nvGrpSpPr>
          <p:cNvPr id="390376" name="Group 232"/>
          <p:cNvGrpSpPr>
            <a:grpSpLocks/>
          </p:cNvGrpSpPr>
          <p:nvPr/>
        </p:nvGrpSpPr>
        <p:grpSpPr bwMode="auto">
          <a:xfrm>
            <a:off x="5267325" y="3916363"/>
            <a:ext cx="2127250" cy="604837"/>
            <a:chOff x="3318" y="2467"/>
            <a:chExt cx="1340" cy="381"/>
          </a:xfrm>
        </p:grpSpPr>
        <p:sp>
          <p:nvSpPr>
            <p:cNvPr id="390367" name="Line 223"/>
            <p:cNvSpPr>
              <a:spLocks noChangeShapeType="1"/>
            </p:cNvSpPr>
            <p:nvPr/>
          </p:nvSpPr>
          <p:spPr bwMode="auto">
            <a:xfrm flipH="1">
              <a:off x="3318" y="2668"/>
              <a:ext cx="660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68" name="Line 224"/>
            <p:cNvSpPr>
              <a:spLocks noChangeShapeType="1"/>
            </p:cNvSpPr>
            <p:nvPr/>
          </p:nvSpPr>
          <p:spPr bwMode="auto">
            <a:xfrm>
              <a:off x="3998" y="2671"/>
              <a:ext cx="660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69" name="Text Box 225"/>
            <p:cNvSpPr txBox="1">
              <a:spLocks noChangeArrowheads="1"/>
            </p:cNvSpPr>
            <p:nvPr/>
          </p:nvSpPr>
          <p:spPr bwMode="auto">
            <a:xfrm rot="900000">
              <a:off x="4032" y="2467"/>
              <a:ext cx="44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ACK</a:t>
              </a:r>
            </a:p>
          </p:txBody>
        </p:sp>
      </p:grpSp>
      <p:grpSp>
        <p:nvGrpSpPr>
          <p:cNvPr id="390377" name="Group 233"/>
          <p:cNvGrpSpPr>
            <a:grpSpLocks/>
          </p:cNvGrpSpPr>
          <p:nvPr/>
        </p:nvGrpSpPr>
        <p:grpSpPr bwMode="auto">
          <a:xfrm>
            <a:off x="6327775" y="5359400"/>
            <a:ext cx="2157413" cy="576263"/>
            <a:chOff x="3986" y="3376"/>
            <a:chExt cx="1359" cy="363"/>
          </a:xfrm>
        </p:grpSpPr>
        <p:sp>
          <p:nvSpPr>
            <p:cNvPr id="390370" name="Line 226"/>
            <p:cNvSpPr>
              <a:spLocks noChangeShapeType="1"/>
            </p:cNvSpPr>
            <p:nvPr/>
          </p:nvSpPr>
          <p:spPr bwMode="auto">
            <a:xfrm>
              <a:off x="4685" y="3376"/>
              <a:ext cx="660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90371" name="Text Box 227"/>
            <p:cNvSpPr txBox="1">
              <a:spLocks noChangeArrowheads="1"/>
            </p:cNvSpPr>
            <p:nvPr/>
          </p:nvSpPr>
          <p:spPr bwMode="auto">
            <a:xfrm rot="900000">
              <a:off x="4756" y="3489"/>
              <a:ext cx="43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RTS</a:t>
              </a:r>
            </a:p>
          </p:txBody>
        </p:sp>
        <p:sp>
          <p:nvSpPr>
            <p:cNvPr id="390372" name="Line 228"/>
            <p:cNvSpPr>
              <a:spLocks noChangeShapeType="1"/>
            </p:cNvSpPr>
            <p:nvPr/>
          </p:nvSpPr>
          <p:spPr bwMode="auto">
            <a:xfrm flipH="1">
              <a:off x="3986" y="3380"/>
              <a:ext cx="660" cy="17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318" grpId="0"/>
      <p:bldP spid="39036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2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6627A-2FAD-42A5-9257-C798F6228292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Preamble Sampling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So far: Periodic sleeping supported by some means to synchronize wake up of nodes to ensure rendez-vous between sender and receiver</a:t>
            </a:r>
          </a:p>
          <a:p>
            <a:r>
              <a:rPr lang="en-US" altLang="ko-KR">
                <a:ea typeface="굴림" charset="-127"/>
              </a:rPr>
              <a:t>Alternative option: Don’t try to explicitly synchronize nodes</a:t>
            </a:r>
          </a:p>
          <a:p>
            <a:pPr lvl="1"/>
            <a:r>
              <a:rPr lang="en-US" altLang="ko-KR">
                <a:ea typeface="굴림" charset="-127"/>
              </a:rPr>
              <a:t>Have receiver sleep and only periodically sample the channel</a:t>
            </a:r>
          </a:p>
          <a:p>
            <a:r>
              <a:rPr lang="en-US" altLang="ko-KR">
                <a:ea typeface="굴림" charset="-127"/>
              </a:rPr>
              <a:t>Use </a:t>
            </a:r>
            <a:r>
              <a:rPr lang="en-US" altLang="ko-KR" b="1" i="1">
                <a:ea typeface="굴림" charset="-127"/>
              </a:rPr>
              <a:t>long preambles</a:t>
            </a:r>
            <a:r>
              <a:rPr lang="en-US" altLang="ko-KR">
                <a:ea typeface="굴림" charset="-127"/>
              </a:rPr>
              <a:t> to ensure that receiver stays awake to catch actual packet </a:t>
            </a:r>
          </a:p>
          <a:p>
            <a:pPr lvl="1"/>
            <a:r>
              <a:rPr lang="en-US" altLang="ko-KR">
                <a:ea typeface="굴림" charset="-127"/>
              </a:rPr>
              <a:t>Example: WiseMAC </a:t>
            </a:r>
          </a:p>
        </p:txBody>
      </p:sp>
      <p:grpSp>
        <p:nvGrpSpPr>
          <p:cNvPr id="393235" name="Group 19"/>
          <p:cNvGrpSpPr>
            <a:grpSpLocks/>
          </p:cNvGrpSpPr>
          <p:nvPr/>
        </p:nvGrpSpPr>
        <p:grpSpPr bwMode="auto">
          <a:xfrm>
            <a:off x="2414588" y="4679950"/>
            <a:ext cx="5851525" cy="1093788"/>
            <a:chOff x="1089" y="3099"/>
            <a:chExt cx="3686" cy="689"/>
          </a:xfrm>
        </p:grpSpPr>
        <p:sp>
          <p:nvSpPr>
            <p:cNvPr id="393220" name="Line 4"/>
            <p:cNvSpPr>
              <a:spLocks noChangeShapeType="1"/>
            </p:cNvSpPr>
            <p:nvPr/>
          </p:nvSpPr>
          <p:spPr bwMode="auto">
            <a:xfrm>
              <a:off x="1114" y="3206"/>
              <a:ext cx="3661" cy="0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grpSp>
          <p:nvGrpSpPr>
            <p:cNvPr id="393223" name="Group 7"/>
            <p:cNvGrpSpPr>
              <a:grpSpLocks/>
            </p:cNvGrpSpPr>
            <p:nvPr/>
          </p:nvGrpSpPr>
          <p:grpSpPr bwMode="auto">
            <a:xfrm>
              <a:off x="1089" y="3099"/>
              <a:ext cx="677" cy="689"/>
              <a:chOff x="1089" y="3115"/>
              <a:chExt cx="677" cy="689"/>
            </a:xfrm>
          </p:grpSpPr>
          <p:sp>
            <p:nvSpPr>
              <p:cNvPr id="393221" name="Line 5"/>
              <p:cNvSpPr>
                <a:spLocks noChangeShapeType="1"/>
              </p:cNvSpPr>
              <p:nvPr/>
            </p:nvSpPr>
            <p:spPr bwMode="auto">
              <a:xfrm>
                <a:off x="1410" y="3115"/>
                <a:ext cx="0" cy="235"/>
              </a:xfrm>
              <a:prstGeom prst="line">
                <a:avLst/>
              </a:prstGeom>
              <a:noFill/>
              <a:ln w="12700">
                <a:solidFill>
                  <a:srgbClr val="00306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93222" name="Text Box 6"/>
              <p:cNvSpPr txBox="1">
                <a:spLocks noChangeArrowheads="1"/>
              </p:cNvSpPr>
              <p:nvPr/>
            </p:nvSpPr>
            <p:spPr bwMode="auto">
              <a:xfrm>
                <a:off x="1089" y="3362"/>
                <a:ext cx="677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306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ko-KR">
                    <a:ea typeface="굴림" charset="-127"/>
                  </a:rPr>
                  <a:t>Check </a:t>
                </a:r>
                <a:br>
                  <a:rPr lang="en-US" altLang="ko-KR">
                    <a:ea typeface="굴림" charset="-127"/>
                  </a:rPr>
                </a:br>
                <a:r>
                  <a:rPr lang="en-US" altLang="ko-KR">
                    <a:ea typeface="굴림" charset="-127"/>
                  </a:rPr>
                  <a:t>channel</a:t>
                </a:r>
              </a:p>
            </p:txBody>
          </p:sp>
        </p:grpSp>
        <p:grpSp>
          <p:nvGrpSpPr>
            <p:cNvPr id="393224" name="Group 8"/>
            <p:cNvGrpSpPr>
              <a:grpSpLocks/>
            </p:cNvGrpSpPr>
            <p:nvPr/>
          </p:nvGrpSpPr>
          <p:grpSpPr bwMode="auto">
            <a:xfrm>
              <a:off x="2081" y="3099"/>
              <a:ext cx="677" cy="689"/>
              <a:chOff x="1089" y="3115"/>
              <a:chExt cx="677" cy="689"/>
            </a:xfrm>
          </p:grpSpPr>
          <p:sp>
            <p:nvSpPr>
              <p:cNvPr id="393225" name="Line 9"/>
              <p:cNvSpPr>
                <a:spLocks noChangeShapeType="1"/>
              </p:cNvSpPr>
              <p:nvPr/>
            </p:nvSpPr>
            <p:spPr bwMode="auto">
              <a:xfrm>
                <a:off x="1410" y="3115"/>
                <a:ext cx="0" cy="235"/>
              </a:xfrm>
              <a:prstGeom prst="line">
                <a:avLst/>
              </a:prstGeom>
              <a:noFill/>
              <a:ln w="12700">
                <a:solidFill>
                  <a:srgbClr val="00306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93226" name="Text Box 10"/>
              <p:cNvSpPr txBox="1">
                <a:spLocks noChangeArrowheads="1"/>
              </p:cNvSpPr>
              <p:nvPr/>
            </p:nvSpPr>
            <p:spPr bwMode="auto">
              <a:xfrm>
                <a:off x="1089" y="3362"/>
                <a:ext cx="677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306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ko-KR">
                    <a:ea typeface="굴림" charset="-127"/>
                  </a:rPr>
                  <a:t>Check </a:t>
                </a:r>
                <a:br>
                  <a:rPr lang="en-US" altLang="ko-KR">
                    <a:ea typeface="굴림" charset="-127"/>
                  </a:rPr>
                </a:br>
                <a:r>
                  <a:rPr lang="en-US" altLang="ko-KR">
                    <a:ea typeface="굴림" charset="-127"/>
                  </a:rPr>
                  <a:t>channel</a:t>
                </a:r>
              </a:p>
            </p:txBody>
          </p:sp>
        </p:grpSp>
        <p:grpSp>
          <p:nvGrpSpPr>
            <p:cNvPr id="393227" name="Group 11"/>
            <p:cNvGrpSpPr>
              <a:grpSpLocks/>
            </p:cNvGrpSpPr>
            <p:nvPr/>
          </p:nvGrpSpPr>
          <p:grpSpPr bwMode="auto">
            <a:xfrm>
              <a:off x="3073" y="3099"/>
              <a:ext cx="677" cy="689"/>
              <a:chOff x="1089" y="3115"/>
              <a:chExt cx="677" cy="689"/>
            </a:xfrm>
          </p:grpSpPr>
          <p:sp>
            <p:nvSpPr>
              <p:cNvPr id="393228" name="Line 12"/>
              <p:cNvSpPr>
                <a:spLocks noChangeShapeType="1"/>
              </p:cNvSpPr>
              <p:nvPr/>
            </p:nvSpPr>
            <p:spPr bwMode="auto">
              <a:xfrm>
                <a:off x="1410" y="3115"/>
                <a:ext cx="0" cy="235"/>
              </a:xfrm>
              <a:prstGeom prst="line">
                <a:avLst/>
              </a:prstGeom>
              <a:noFill/>
              <a:ln w="12700">
                <a:solidFill>
                  <a:srgbClr val="00306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93229" name="Text Box 13"/>
              <p:cNvSpPr txBox="1">
                <a:spLocks noChangeArrowheads="1"/>
              </p:cNvSpPr>
              <p:nvPr/>
            </p:nvSpPr>
            <p:spPr bwMode="auto">
              <a:xfrm>
                <a:off x="1089" y="3362"/>
                <a:ext cx="677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306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ko-KR">
                    <a:ea typeface="굴림" charset="-127"/>
                  </a:rPr>
                  <a:t>Check </a:t>
                </a:r>
                <a:br>
                  <a:rPr lang="en-US" altLang="ko-KR">
                    <a:ea typeface="굴림" charset="-127"/>
                  </a:rPr>
                </a:br>
                <a:r>
                  <a:rPr lang="en-US" altLang="ko-KR">
                    <a:ea typeface="굴림" charset="-127"/>
                  </a:rPr>
                  <a:t>channel</a:t>
                </a:r>
              </a:p>
            </p:txBody>
          </p:sp>
        </p:grpSp>
        <p:grpSp>
          <p:nvGrpSpPr>
            <p:cNvPr id="393230" name="Group 14"/>
            <p:cNvGrpSpPr>
              <a:grpSpLocks/>
            </p:cNvGrpSpPr>
            <p:nvPr/>
          </p:nvGrpSpPr>
          <p:grpSpPr bwMode="auto">
            <a:xfrm>
              <a:off x="4066" y="3099"/>
              <a:ext cx="677" cy="689"/>
              <a:chOff x="1089" y="3115"/>
              <a:chExt cx="677" cy="689"/>
            </a:xfrm>
          </p:grpSpPr>
          <p:sp>
            <p:nvSpPr>
              <p:cNvPr id="393231" name="Line 15"/>
              <p:cNvSpPr>
                <a:spLocks noChangeShapeType="1"/>
              </p:cNvSpPr>
              <p:nvPr/>
            </p:nvSpPr>
            <p:spPr bwMode="auto">
              <a:xfrm>
                <a:off x="1410" y="3115"/>
                <a:ext cx="0" cy="235"/>
              </a:xfrm>
              <a:prstGeom prst="line">
                <a:avLst/>
              </a:prstGeom>
              <a:noFill/>
              <a:ln w="12700">
                <a:solidFill>
                  <a:srgbClr val="003065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ko-KR" altLang="en-US"/>
              </a:p>
            </p:txBody>
          </p:sp>
          <p:sp>
            <p:nvSpPr>
              <p:cNvPr id="393232" name="Text Box 16"/>
              <p:cNvSpPr txBox="1">
                <a:spLocks noChangeArrowheads="1"/>
              </p:cNvSpPr>
              <p:nvPr/>
            </p:nvSpPr>
            <p:spPr bwMode="auto">
              <a:xfrm>
                <a:off x="1089" y="3362"/>
                <a:ext cx="677" cy="4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3065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ko-KR">
                    <a:ea typeface="굴림" charset="-127"/>
                  </a:rPr>
                  <a:t>Check </a:t>
                </a:r>
                <a:br>
                  <a:rPr lang="en-US" altLang="ko-KR">
                    <a:ea typeface="굴림" charset="-127"/>
                  </a:rPr>
                </a:br>
                <a:r>
                  <a:rPr lang="en-US" altLang="ko-KR">
                    <a:ea typeface="굴림" charset="-127"/>
                  </a:rPr>
                  <a:t>channel</a:t>
                </a:r>
              </a:p>
            </p:txBody>
          </p:sp>
        </p:grpSp>
      </p:grpSp>
      <p:grpSp>
        <p:nvGrpSpPr>
          <p:cNvPr id="393236" name="Group 20"/>
          <p:cNvGrpSpPr>
            <a:grpSpLocks/>
          </p:cNvGrpSpPr>
          <p:nvPr/>
        </p:nvGrpSpPr>
        <p:grpSpPr bwMode="auto">
          <a:xfrm>
            <a:off x="652463" y="4075113"/>
            <a:ext cx="2636837" cy="401637"/>
            <a:chOff x="203" y="2718"/>
            <a:chExt cx="1661" cy="253"/>
          </a:xfrm>
        </p:grpSpPr>
        <p:sp>
          <p:nvSpPr>
            <p:cNvPr id="393233" name="Text Box 17"/>
            <p:cNvSpPr txBox="1">
              <a:spLocks noChangeArrowheads="1"/>
            </p:cNvSpPr>
            <p:nvPr/>
          </p:nvSpPr>
          <p:spPr bwMode="auto">
            <a:xfrm>
              <a:off x="203" y="2718"/>
              <a:ext cx="143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Start transmission:</a:t>
              </a:r>
            </a:p>
          </p:txBody>
        </p:sp>
        <p:sp>
          <p:nvSpPr>
            <p:cNvPr id="393234" name="Line 18"/>
            <p:cNvSpPr>
              <a:spLocks noChangeShapeType="1"/>
            </p:cNvSpPr>
            <p:nvPr/>
          </p:nvSpPr>
          <p:spPr bwMode="auto">
            <a:xfrm>
              <a:off x="1698" y="2872"/>
              <a:ext cx="166" cy="99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</p:grpSp>
      <p:grpSp>
        <p:nvGrpSpPr>
          <p:cNvPr id="393239" name="Group 23"/>
          <p:cNvGrpSpPr>
            <a:grpSpLocks/>
          </p:cNvGrpSpPr>
          <p:nvPr/>
        </p:nvGrpSpPr>
        <p:grpSpPr bwMode="auto">
          <a:xfrm>
            <a:off x="3373438" y="4271963"/>
            <a:ext cx="3613150" cy="409575"/>
            <a:chOff x="1581" y="2850"/>
            <a:chExt cx="2276" cy="258"/>
          </a:xfrm>
        </p:grpSpPr>
        <p:sp>
          <p:nvSpPr>
            <p:cNvPr id="393237" name="Rectangle 21"/>
            <p:cNvSpPr>
              <a:spLocks noChangeArrowheads="1"/>
            </p:cNvSpPr>
            <p:nvPr/>
          </p:nvSpPr>
          <p:spPr bwMode="auto">
            <a:xfrm>
              <a:off x="1581" y="2850"/>
              <a:ext cx="1191" cy="258"/>
            </a:xfrm>
            <a:prstGeom prst="rect">
              <a:avLst/>
            </a:prstGeom>
            <a:noFill/>
            <a:ln w="12700" algn="ctr">
              <a:solidFill>
                <a:srgbClr val="003065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ko-KR">
                  <a:ea typeface="굴림" charset="-127"/>
                </a:rPr>
                <a:t>Long preamble</a:t>
              </a:r>
            </a:p>
          </p:txBody>
        </p:sp>
        <p:sp>
          <p:nvSpPr>
            <p:cNvPr id="393238" name="Rectangle 22"/>
            <p:cNvSpPr>
              <a:spLocks noChangeArrowheads="1"/>
            </p:cNvSpPr>
            <p:nvPr/>
          </p:nvSpPr>
          <p:spPr bwMode="auto">
            <a:xfrm>
              <a:off x="2773" y="2850"/>
              <a:ext cx="1084" cy="258"/>
            </a:xfrm>
            <a:prstGeom prst="rect">
              <a:avLst/>
            </a:prstGeom>
            <a:noFill/>
            <a:ln w="12700" algn="ctr">
              <a:solidFill>
                <a:srgbClr val="003065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altLang="ko-KR">
                  <a:ea typeface="굴림" charset="-127"/>
                </a:rPr>
                <a:t>Actual packet</a:t>
              </a:r>
            </a:p>
          </p:txBody>
        </p:sp>
      </p:grpSp>
      <p:sp>
        <p:nvSpPr>
          <p:cNvPr id="393240" name="Text Box 24"/>
          <p:cNvSpPr txBox="1">
            <a:spLocks noChangeArrowheads="1"/>
          </p:cNvSpPr>
          <p:nvPr/>
        </p:nvSpPr>
        <p:spPr bwMode="auto">
          <a:xfrm>
            <a:off x="3863975" y="5757863"/>
            <a:ext cx="1566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Stay awake!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3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3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3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3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32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A3ED-A06C-45B2-843B-2CE090F3477E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B-MAC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Combines several of the above discussed ideas</a:t>
            </a:r>
          </a:p>
          <a:p>
            <a:pPr lvl="1"/>
            <a:r>
              <a:rPr lang="en-US" altLang="ko-KR">
                <a:ea typeface="굴림" charset="-127"/>
              </a:rPr>
              <a:t>Takes care to provide practically relevant solutions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Clear Channel Assessment </a:t>
            </a:r>
          </a:p>
          <a:p>
            <a:pPr lvl="1"/>
            <a:r>
              <a:rPr lang="en-US" altLang="ko-KR">
                <a:ea typeface="굴림" charset="-127"/>
              </a:rPr>
              <a:t>Adapts to noise floor by sampling channel when it is assumed to be free</a:t>
            </a:r>
          </a:p>
          <a:p>
            <a:pPr lvl="1"/>
            <a:r>
              <a:rPr lang="en-US" altLang="ko-KR">
                <a:ea typeface="굴림" charset="-127"/>
              </a:rPr>
              <a:t>Samples are exponentially averaged, result used in gain control</a:t>
            </a:r>
          </a:p>
          <a:p>
            <a:pPr lvl="1"/>
            <a:r>
              <a:rPr lang="en-US" altLang="ko-KR">
                <a:ea typeface="굴림" charset="-127"/>
              </a:rPr>
              <a:t>For actual assessment when sending a packet, look at five channel samples – channel is free if even a single one of them is significantly below noise</a:t>
            </a:r>
          </a:p>
          <a:p>
            <a:pPr lvl="1"/>
            <a:r>
              <a:rPr lang="en-US" altLang="ko-KR">
                <a:ea typeface="굴림" charset="-127"/>
              </a:rPr>
              <a:t>Optional: random backoff if channel is found busy 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Optional: Immediate link layer acknowledgements for received packets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C56DD-DB97-4245-B9F2-384F31D13B31}" type="slidenum">
              <a:rPr lang="en-US" altLang="ko-KR"/>
              <a:pPr/>
              <a:t>20</a:t>
            </a:fld>
            <a:endParaRPr lang="en-US" altLang="ko-KR"/>
          </a:p>
        </p:txBody>
      </p:sp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B-MAC II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Low Power Listening (= preamble sampling)</a:t>
            </a:r>
          </a:p>
          <a:p>
            <a:pPr lvl="1"/>
            <a:r>
              <a:rPr lang="en-US" altLang="ko-KR">
                <a:ea typeface="굴림" charset="-127"/>
              </a:rPr>
              <a:t>Uses the clear channel assessment techniques to decide whether there is a packet arriving when node wakes up </a:t>
            </a:r>
          </a:p>
          <a:p>
            <a:pPr lvl="1"/>
            <a:r>
              <a:rPr lang="en-US" altLang="ko-KR">
                <a:ea typeface="굴림" charset="-127"/>
              </a:rPr>
              <a:t>Timeout puts node back to sleep if no packet arrived 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B-MAC does </a:t>
            </a:r>
            <a:r>
              <a:rPr lang="en-US" altLang="ko-KR" i="1">
                <a:ea typeface="굴림" charset="-127"/>
              </a:rPr>
              <a:t>not </a:t>
            </a:r>
            <a:r>
              <a:rPr lang="en-US" altLang="ko-KR">
                <a:ea typeface="굴림" charset="-127"/>
              </a:rPr>
              <a:t>have</a:t>
            </a:r>
          </a:p>
          <a:p>
            <a:pPr lvl="1"/>
            <a:r>
              <a:rPr lang="en-US" altLang="ko-KR">
                <a:ea typeface="굴림" charset="-127"/>
              </a:rPr>
              <a:t>Synchronization</a:t>
            </a:r>
          </a:p>
          <a:p>
            <a:pPr lvl="1"/>
            <a:r>
              <a:rPr lang="en-US" altLang="ko-KR">
                <a:ea typeface="굴림" charset="-127"/>
              </a:rPr>
              <a:t>RTS/CTS</a:t>
            </a:r>
          </a:p>
          <a:p>
            <a:pPr lvl="1"/>
            <a:r>
              <a:rPr lang="en-US" altLang="ko-KR">
                <a:ea typeface="굴림" charset="-127"/>
              </a:rPr>
              <a:t>Results in simpler, leaner implementation </a:t>
            </a:r>
          </a:p>
          <a:p>
            <a:pPr lvl="1"/>
            <a:r>
              <a:rPr lang="en-US" altLang="ko-KR">
                <a:ea typeface="굴림" charset="-127"/>
              </a:rPr>
              <a:t>Clean and simple interface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Currently: Often considered as the </a:t>
            </a:r>
            <a:r>
              <a:rPr lang="en-US" altLang="ko-KR" b="1" i="1">
                <a:ea typeface="굴림" charset="-127"/>
              </a:rPr>
              <a:t>default WSN MAC </a:t>
            </a:r>
            <a:r>
              <a:rPr lang="en-US" altLang="ko-KR">
                <a:ea typeface="굴림" charset="-127"/>
              </a:rPr>
              <a:t>protocol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A319E-77DD-4DFD-B8BE-A65BA902CFDF}" type="slidenum">
              <a:rPr lang="en-US" altLang="ko-KR"/>
              <a:pPr/>
              <a:t>21</a:t>
            </a:fld>
            <a:endParaRPr lang="en-US" altLang="ko-KR"/>
          </a:p>
        </p:txBody>
      </p:sp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Power Aware Multiaccess with Signaling – PAMAS 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Idea: combine busy tone with RTS/CTS</a:t>
            </a:r>
          </a:p>
          <a:p>
            <a:pPr lvl="1"/>
            <a:r>
              <a:rPr lang="en-US" altLang="ko-KR">
                <a:ea typeface="굴림" charset="-127"/>
              </a:rPr>
              <a:t>Results in detailed overhearing avoidance, does not address idle listening</a:t>
            </a:r>
          </a:p>
          <a:p>
            <a:pPr lvl="1"/>
            <a:r>
              <a:rPr lang="en-US" altLang="ko-KR">
                <a:ea typeface="굴림" charset="-127"/>
              </a:rPr>
              <a:t>Uses separate </a:t>
            </a:r>
            <a:r>
              <a:rPr lang="en-US" altLang="ko-KR" b="1" i="1">
                <a:ea typeface="굴림" charset="-127"/>
              </a:rPr>
              <a:t>data </a:t>
            </a:r>
            <a:r>
              <a:rPr lang="en-US" altLang="ko-KR">
                <a:ea typeface="굴림" charset="-127"/>
              </a:rPr>
              <a:t>and </a:t>
            </a:r>
            <a:r>
              <a:rPr lang="en-US" altLang="ko-KR" b="1" i="1">
                <a:ea typeface="굴림" charset="-127"/>
              </a:rPr>
              <a:t>control channels</a:t>
            </a:r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Procedure</a:t>
            </a:r>
          </a:p>
          <a:p>
            <a:pPr lvl="1"/>
            <a:r>
              <a:rPr lang="en-US" altLang="ko-KR">
                <a:ea typeface="굴림" charset="-127"/>
              </a:rPr>
              <a:t>Node A transmits RTS on control channel, does not sense channel</a:t>
            </a:r>
          </a:p>
          <a:p>
            <a:pPr lvl="1"/>
            <a:r>
              <a:rPr lang="en-US" altLang="ko-KR">
                <a:ea typeface="굴림" charset="-127"/>
              </a:rPr>
              <a:t>Node B receives RTS, sends CTS on control channel if it can receive and does not know about ongoing transmissions</a:t>
            </a:r>
          </a:p>
          <a:p>
            <a:pPr lvl="1"/>
            <a:r>
              <a:rPr lang="en-US" altLang="ko-KR">
                <a:ea typeface="굴림" charset="-127"/>
              </a:rPr>
              <a:t>B sends busy tone as it starts to receive data </a:t>
            </a:r>
          </a:p>
        </p:txBody>
      </p:sp>
      <p:sp>
        <p:nvSpPr>
          <p:cNvPr id="365572" name="Line 4"/>
          <p:cNvSpPr>
            <a:spLocks noChangeShapeType="1"/>
          </p:cNvSpPr>
          <p:nvPr/>
        </p:nvSpPr>
        <p:spPr bwMode="auto">
          <a:xfrm>
            <a:off x="1431925" y="5186363"/>
            <a:ext cx="5076825" cy="0"/>
          </a:xfrm>
          <a:prstGeom prst="line">
            <a:avLst/>
          </a:prstGeom>
          <a:noFill/>
          <a:ln w="12700">
            <a:solidFill>
              <a:srgbClr val="003065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5573" name="Text Box 5"/>
          <p:cNvSpPr txBox="1">
            <a:spLocks noChangeArrowheads="1"/>
          </p:cNvSpPr>
          <p:nvPr/>
        </p:nvSpPr>
        <p:spPr bwMode="auto">
          <a:xfrm>
            <a:off x="6726238" y="4987925"/>
            <a:ext cx="819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Time </a:t>
            </a:r>
          </a:p>
        </p:txBody>
      </p:sp>
      <p:sp>
        <p:nvSpPr>
          <p:cNvPr id="365574" name="Text Box 6"/>
          <p:cNvSpPr txBox="1">
            <a:spLocks noChangeArrowheads="1"/>
          </p:cNvSpPr>
          <p:nvPr/>
        </p:nvSpPr>
        <p:spPr bwMode="auto">
          <a:xfrm>
            <a:off x="258763" y="4338638"/>
            <a:ext cx="10747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Control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channel</a:t>
            </a:r>
          </a:p>
        </p:txBody>
      </p:sp>
      <p:sp>
        <p:nvSpPr>
          <p:cNvPr id="365575" name="Text Box 7"/>
          <p:cNvSpPr txBox="1">
            <a:spLocks noChangeArrowheads="1"/>
          </p:cNvSpPr>
          <p:nvPr/>
        </p:nvSpPr>
        <p:spPr bwMode="auto">
          <a:xfrm>
            <a:off x="260350" y="5335588"/>
            <a:ext cx="1074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Data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channel</a:t>
            </a:r>
          </a:p>
        </p:txBody>
      </p:sp>
      <p:sp>
        <p:nvSpPr>
          <p:cNvPr id="365576" name="Rectangle 8"/>
          <p:cNvSpPr>
            <a:spLocks noChangeArrowheads="1"/>
          </p:cNvSpPr>
          <p:nvPr/>
        </p:nvSpPr>
        <p:spPr bwMode="auto">
          <a:xfrm>
            <a:off x="1639888" y="4456113"/>
            <a:ext cx="927100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RTS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B</a:t>
            </a:r>
          </a:p>
        </p:txBody>
      </p:sp>
      <p:sp>
        <p:nvSpPr>
          <p:cNvPr id="365577" name="Rectangle 9"/>
          <p:cNvSpPr>
            <a:spLocks noChangeArrowheads="1"/>
          </p:cNvSpPr>
          <p:nvPr/>
        </p:nvSpPr>
        <p:spPr bwMode="auto">
          <a:xfrm>
            <a:off x="2563813" y="4456113"/>
            <a:ext cx="927100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CTS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B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A</a:t>
            </a:r>
          </a:p>
        </p:txBody>
      </p:sp>
      <p:sp>
        <p:nvSpPr>
          <p:cNvPr id="365578" name="Rectangle 10"/>
          <p:cNvSpPr>
            <a:spLocks noChangeArrowheads="1"/>
          </p:cNvSpPr>
          <p:nvPr/>
        </p:nvSpPr>
        <p:spPr bwMode="auto">
          <a:xfrm>
            <a:off x="3529013" y="5224463"/>
            <a:ext cx="1397000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Data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B</a:t>
            </a:r>
          </a:p>
        </p:txBody>
      </p:sp>
      <p:sp>
        <p:nvSpPr>
          <p:cNvPr id="365579" name="Rectangle 11"/>
          <p:cNvSpPr>
            <a:spLocks noChangeArrowheads="1"/>
          </p:cNvSpPr>
          <p:nvPr/>
        </p:nvSpPr>
        <p:spPr bwMode="auto">
          <a:xfrm>
            <a:off x="3521075" y="4457700"/>
            <a:ext cx="1395413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Busy tone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sent by 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2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9A903-81AB-4D95-A5E7-78676B356C94}" type="slidenum">
              <a:rPr lang="en-US" altLang="ko-KR"/>
              <a:pPr/>
              <a:t>22</a:t>
            </a:fld>
            <a:endParaRPr lang="en-US" altLang="ko-KR"/>
          </a:p>
        </p:txBody>
      </p:sp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PAMAS – Already ongoing transmission 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Suppose a node C in vicinity of A is already receiving a packet when A initiates RTS </a:t>
            </a:r>
          </a:p>
          <a:p>
            <a:r>
              <a:rPr lang="en-US" altLang="ko-KR">
                <a:ea typeface="굴림" charset="-127"/>
              </a:rPr>
              <a:t>Procedure</a:t>
            </a:r>
          </a:p>
          <a:p>
            <a:pPr lvl="1"/>
            <a:r>
              <a:rPr lang="en-US" altLang="ko-KR">
                <a:ea typeface="굴림" charset="-127"/>
              </a:rPr>
              <a:t>A sends RTS to B</a:t>
            </a:r>
          </a:p>
          <a:p>
            <a:pPr lvl="1"/>
            <a:r>
              <a:rPr lang="en-US" altLang="ko-KR">
                <a:ea typeface="굴림" charset="-127"/>
              </a:rPr>
              <a:t>C is sending busy tone (as it receives data)</a:t>
            </a:r>
          </a:p>
          <a:p>
            <a:pPr lvl="1"/>
            <a:r>
              <a:rPr lang="en-US" altLang="ko-KR">
                <a:ea typeface="굴림" charset="-127"/>
              </a:rPr>
              <a:t>CTS and busy tone collide, A receives no CTS, does not send data</a:t>
            </a:r>
          </a:p>
        </p:txBody>
      </p:sp>
      <p:grpSp>
        <p:nvGrpSpPr>
          <p:cNvPr id="366603" name="Group 11"/>
          <p:cNvGrpSpPr>
            <a:grpSpLocks/>
          </p:cNvGrpSpPr>
          <p:nvPr/>
        </p:nvGrpSpPr>
        <p:grpSpPr bwMode="auto">
          <a:xfrm>
            <a:off x="5665788" y="1427163"/>
            <a:ext cx="2635250" cy="1127125"/>
            <a:chOff x="3736" y="1036"/>
            <a:chExt cx="1660" cy="710"/>
          </a:xfrm>
        </p:grpSpPr>
        <p:sp>
          <p:nvSpPr>
            <p:cNvPr id="366597" name="Oval 5"/>
            <p:cNvSpPr>
              <a:spLocks noChangeArrowheads="1"/>
            </p:cNvSpPr>
            <p:nvPr/>
          </p:nvSpPr>
          <p:spPr bwMode="auto">
            <a:xfrm>
              <a:off x="4553" y="1408"/>
              <a:ext cx="335" cy="338"/>
            </a:xfrm>
            <a:prstGeom prst="ellipse">
              <a:avLst/>
            </a:prstGeom>
            <a:noFill/>
            <a:ln w="12700" algn="ctr">
              <a:solidFill>
                <a:srgbClr val="00306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ko-KR">
                  <a:ea typeface="굴림" charset="-127"/>
                </a:rPr>
                <a:t>A</a:t>
              </a:r>
            </a:p>
          </p:txBody>
        </p:sp>
        <p:sp>
          <p:nvSpPr>
            <p:cNvPr id="366598" name="Oval 6"/>
            <p:cNvSpPr>
              <a:spLocks noChangeArrowheads="1"/>
            </p:cNvSpPr>
            <p:nvPr/>
          </p:nvSpPr>
          <p:spPr bwMode="auto">
            <a:xfrm>
              <a:off x="5061" y="1036"/>
              <a:ext cx="335" cy="338"/>
            </a:xfrm>
            <a:prstGeom prst="ellipse">
              <a:avLst/>
            </a:prstGeom>
            <a:noFill/>
            <a:ln w="12700" algn="ctr">
              <a:solidFill>
                <a:srgbClr val="00306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ko-KR">
                  <a:ea typeface="굴림" charset="-127"/>
                </a:rPr>
                <a:t>B</a:t>
              </a:r>
            </a:p>
          </p:txBody>
        </p:sp>
        <p:sp>
          <p:nvSpPr>
            <p:cNvPr id="366599" name="Oval 7"/>
            <p:cNvSpPr>
              <a:spLocks noChangeArrowheads="1"/>
            </p:cNvSpPr>
            <p:nvPr/>
          </p:nvSpPr>
          <p:spPr bwMode="auto">
            <a:xfrm>
              <a:off x="4098" y="1165"/>
              <a:ext cx="335" cy="338"/>
            </a:xfrm>
            <a:prstGeom prst="ellipse">
              <a:avLst/>
            </a:prstGeom>
            <a:noFill/>
            <a:ln w="12700" algn="ctr">
              <a:solidFill>
                <a:srgbClr val="00306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r>
                <a:rPr lang="en-US" altLang="ko-KR">
                  <a:ea typeface="굴림" charset="-127"/>
                </a:rPr>
                <a:t>C</a:t>
              </a:r>
            </a:p>
          </p:txBody>
        </p:sp>
        <p:sp>
          <p:nvSpPr>
            <p:cNvPr id="366600" name="Line 8"/>
            <p:cNvSpPr>
              <a:spLocks noChangeShapeType="1"/>
            </p:cNvSpPr>
            <p:nvPr/>
          </p:nvSpPr>
          <p:spPr bwMode="auto">
            <a:xfrm>
              <a:off x="3736" y="1114"/>
              <a:ext cx="364" cy="167"/>
            </a:xfrm>
            <a:prstGeom prst="line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cxnSp>
          <p:nvCxnSpPr>
            <p:cNvPr id="366601" name="AutoShape 9"/>
            <p:cNvCxnSpPr>
              <a:cxnSpLocks noChangeShapeType="1"/>
              <a:stCxn id="366597" idx="7"/>
              <a:endCxn id="366598" idx="2"/>
            </p:cNvCxnSpPr>
            <p:nvPr/>
          </p:nvCxnSpPr>
          <p:spPr bwMode="auto">
            <a:xfrm flipV="1">
              <a:off x="4839" y="1205"/>
              <a:ext cx="222" cy="252"/>
            </a:xfrm>
            <a:prstGeom prst="straightConnector1">
              <a:avLst/>
            </a:prstGeom>
            <a:noFill/>
            <a:ln w="12700">
              <a:solidFill>
                <a:srgbClr val="003065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6602" name="Text Box 10"/>
            <p:cNvSpPr txBox="1">
              <a:spLocks noChangeArrowheads="1"/>
            </p:cNvSpPr>
            <p:nvPr/>
          </p:nvSpPr>
          <p:spPr bwMode="auto">
            <a:xfrm>
              <a:off x="4771" y="1073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?</a:t>
              </a:r>
            </a:p>
          </p:txBody>
        </p:sp>
      </p:grpSp>
      <p:sp>
        <p:nvSpPr>
          <p:cNvPr id="366604" name="Line 12"/>
          <p:cNvSpPr>
            <a:spLocks noChangeShapeType="1"/>
          </p:cNvSpPr>
          <p:nvPr/>
        </p:nvSpPr>
        <p:spPr bwMode="auto">
          <a:xfrm>
            <a:off x="1431925" y="5186363"/>
            <a:ext cx="3825875" cy="0"/>
          </a:xfrm>
          <a:prstGeom prst="line">
            <a:avLst/>
          </a:prstGeom>
          <a:noFill/>
          <a:ln w="12700">
            <a:solidFill>
              <a:srgbClr val="003065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366605" name="Text Box 13"/>
          <p:cNvSpPr txBox="1">
            <a:spLocks noChangeArrowheads="1"/>
          </p:cNvSpPr>
          <p:nvPr/>
        </p:nvSpPr>
        <p:spPr bwMode="auto">
          <a:xfrm>
            <a:off x="5391150" y="5048250"/>
            <a:ext cx="819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Time </a:t>
            </a:r>
          </a:p>
        </p:txBody>
      </p:sp>
      <p:sp>
        <p:nvSpPr>
          <p:cNvPr id="366606" name="Text Box 14"/>
          <p:cNvSpPr txBox="1">
            <a:spLocks noChangeArrowheads="1"/>
          </p:cNvSpPr>
          <p:nvPr/>
        </p:nvSpPr>
        <p:spPr bwMode="auto">
          <a:xfrm>
            <a:off x="258763" y="4338638"/>
            <a:ext cx="10747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Control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channel</a:t>
            </a:r>
          </a:p>
        </p:txBody>
      </p:sp>
      <p:sp>
        <p:nvSpPr>
          <p:cNvPr id="366607" name="Text Box 15"/>
          <p:cNvSpPr txBox="1">
            <a:spLocks noChangeArrowheads="1"/>
          </p:cNvSpPr>
          <p:nvPr/>
        </p:nvSpPr>
        <p:spPr bwMode="auto">
          <a:xfrm>
            <a:off x="260350" y="5335588"/>
            <a:ext cx="10747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Data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channel</a:t>
            </a:r>
          </a:p>
        </p:txBody>
      </p:sp>
      <p:sp>
        <p:nvSpPr>
          <p:cNvPr id="366608" name="Rectangle 16"/>
          <p:cNvSpPr>
            <a:spLocks noChangeArrowheads="1"/>
          </p:cNvSpPr>
          <p:nvPr/>
        </p:nvSpPr>
        <p:spPr bwMode="auto">
          <a:xfrm>
            <a:off x="1639888" y="4456113"/>
            <a:ext cx="927100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RTS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B</a:t>
            </a:r>
          </a:p>
        </p:txBody>
      </p:sp>
      <p:sp>
        <p:nvSpPr>
          <p:cNvPr id="366609" name="Rectangle 17"/>
          <p:cNvSpPr>
            <a:spLocks noChangeArrowheads="1"/>
          </p:cNvSpPr>
          <p:nvPr/>
        </p:nvSpPr>
        <p:spPr bwMode="auto">
          <a:xfrm>
            <a:off x="2563813" y="4456113"/>
            <a:ext cx="927100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charset="-127"/>
              </a:rPr>
              <a:t>CTS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B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A</a:t>
            </a:r>
          </a:p>
        </p:txBody>
      </p:sp>
      <p:sp>
        <p:nvSpPr>
          <p:cNvPr id="366610" name="Rectangle 18"/>
          <p:cNvSpPr>
            <a:spLocks noChangeArrowheads="1"/>
          </p:cNvSpPr>
          <p:nvPr/>
        </p:nvSpPr>
        <p:spPr bwMode="auto">
          <a:xfrm>
            <a:off x="3529013" y="5376863"/>
            <a:ext cx="1397000" cy="4095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No data! </a:t>
            </a:r>
          </a:p>
        </p:txBody>
      </p:sp>
      <p:sp>
        <p:nvSpPr>
          <p:cNvPr id="366620" name="Rectangle 28"/>
          <p:cNvSpPr>
            <a:spLocks noChangeArrowheads="1"/>
          </p:cNvSpPr>
          <p:nvPr/>
        </p:nvSpPr>
        <p:spPr bwMode="auto">
          <a:xfrm>
            <a:off x="1263650" y="4005263"/>
            <a:ext cx="2689225" cy="40957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ko-KR">
                <a:ea typeface="굴림" charset="-127"/>
              </a:rPr>
              <a:t>Busy tone by C</a:t>
            </a:r>
          </a:p>
        </p:txBody>
      </p:sp>
      <p:grpSp>
        <p:nvGrpSpPr>
          <p:cNvPr id="366621" name="Group 29"/>
          <p:cNvGrpSpPr>
            <a:grpSpLocks/>
          </p:cNvGrpSpPr>
          <p:nvPr/>
        </p:nvGrpSpPr>
        <p:grpSpPr bwMode="auto">
          <a:xfrm>
            <a:off x="2776538" y="4821238"/>
            <a:ext cx="374650" cy="1036637"/>
            <a:chOff x="748" y="1955"/>
            <a:chExt cx="320" cy="885"/>
          </a:xfrm>
        </p:grpSpPr>
        <p:sp>
          <p:nvSpPr>
            <p:cNvPr id="366622" name="Freeform 30"/>
            <p:cNvSpPr>
              <a:spLocks/>
            </p:cNvSpPr>
            <p:nvPr/>
          </p:nvSpPr>
          <p:spPr bwMode="auto">
            <a:xfrm>
              <a:off x="748" y="1955"/>
              <a:ext cx="320" cy="885"/>
            </a:xfrm>
            <a:custGeom>
              <a:avLst/>
              <a:gdLst>
                <a:gd name="T0" fmla="*/ 360 w 640"/>
                <a:gd name="T1" fmla="*/ 760 h 1769"/>
                <a:gd name="T2" fmla="*/ 503 w 640"/>
                <a:gd name="T3" fmla="*/ 4 h 1769"/>
                <a:gd name="T4" fmla="*/ 488 w 640"/>
                <a:gd name="T5" fmla="*/ 0 h 1769"/>
                <a:gd name="T6" fmla="*/ 0 w 640"/>
                <a:gd name="T7" fmla="*/ 1042 h 1769"/>
                <a:gd name="T8" fmla="*/ 226 w 640"/>
                <a:gd name="T9" fmla="*/ 1022 h 1769"/>
                <a:gd name="T10" fmla="*/ 43 w 640"/>
                <a:gd name="T11" fmla="*/ 1763 h 1769"/>
                <a:gd name="T12" fmla="*/ 58 w 640"/>
                <a:gd name="T13" fmla="*/ 1769 h 1769"/>
                <a:gd name="T14" fmla="*/ 640 w 640"/>
                <a:gd name="T15" fmla="*/ 708 h 1769"/>
                <a:gd name="T16" fmla="*/ 360 w 640"/>
                <a:gd name="T17" fmla="*/ 760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0" h="1769">
                  <a:moveTo>
                    <a:pt x="360" y="760"/>
                  </a:moveTo>
                  <a:lnTo>
                    <a:pt x="503" y="4"/>
                  </a:lnTo>
                  <a:lnTo>
                    <a:pt x="488" y="0"/>
                  </a:lnTo>
                  <a:lnTo>
                    <a:pt x="0" y="1042"/>
                  </a:lnTo>
                  <a:lnTo>
                    <a:pt x="226" y="1022"/>
                  </a:lnTo>
                  <a:lnTo>
                    <a:pt x="43" y="1763"/>
                  </a:lnTo>
                  <a:lnTo>
                    <a:pt x="58" y="1769"/>
                  </a:lnTo>
                  <a:lnTo>
                    <a:pt x="640" y="708"/>
                  </a:lnTo>
                  <a:lnTo>
                    <a:pt x="360" y="7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66623" name="Freeform 31"/>
            <p:cNvSpPr>
              <a:spLocks/>
            </p:cNvSpPr>
            <p:nvPr/>
          </p:nvSpPr>
          <p:spPr bwMode="auto">
            <a:xfrm>
              <a:off x="787" y="2055"/>
              <a:ext cx="236" cy="659"/>
            </a:xfrm>
            <a:custGeom>
              <a:avLst/>
              <a:gdLst>
                <a:gd name="T0" fmla="*/ 353 w 473"/>
                <a:gd name="T1" fmla="*/ 0 h 1319"/>
                <a:gd name="T2" fmla="*/ 0 w 473"/>
                <a:gd name="T3" fmla="*/ 788 h 1319"/>
                <a:gd name="T4" fmla="*/ 214 w 473"/>
                <a:gd name="T5" fmla="*/ 768 h 1319"/>
                <a:gd name="T6" fmla="*/ 69 w 473"/>
                <a:gd name="T7" fmla="*/ 1319 h 1319"/>
                <a:gd name="T8" fmla="*/ 473 w 473"/>
                <a:gd name="T9" fmla="*/ 575 h 1319"/>
                <a:gd name="T10" fmla="*/ 220 w 473"/>
                <a:gd name="T11" fmla="*/ 621 h 1319"/>
                <a:gd name="T12" fmla="*/ 353 w 473"/>
                <a:gd name="T13" fmla="*/ 0 h 1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3" h="1319">
                  <a:moveTo>
                    <a:pt x="353" y="0"/>
                  </a:moveTo>
                  <a:lnTo>
                    <a:pt x="0" y="788"/>
                  </a:lnTo>
                  <a:lnTo>
                    <a:pt x="214" y="768"/>
                  </a:lnTo>
                  <a:lnTo>
                    <a:pt x="69" y="1319"/>
                  </a:lnTo>
                  <a:lnTo>
                    <a:pt x="473" y="575"/>
                  </a:lnTo>
                  <a:lnTo>
                    <a:pt x="220" y="621"/>
                  </a:lnTo>
                  <a:lnTo>
                    <a:pt x="353" y="0"/>
                  </a:lnTo>
                  <a:close/>
                </a:path>
              </a:pathLst>
            </a:cu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66624" name="Text Box 32"/>
          <p:cNvSpPr txBox="1">
            <a:spLocks noChangeArrowheads="1"/>
          </p:cNvSpPr>
          <p:nvPr/>
        </p:nvSpPr>
        <p:spPr bwMode="auto">
          <a:xfrm>
            <a:off x="6305550" y="3748088"/>
            <a:ext cx="2624138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ko-KR">
                <a:ea typeface="굴림" charset="-127"/>
              </a:rPr>
              <a:t>Similarly: Ongoing transmission near B destroys RTS by busy tone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6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1329F-5759-4920-BCC0-65A1120834D8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Principal options and difficulties</a:t>
            </a:r>
          </a:p>
          <a:p>
            <a:r>
              <a:rPr lang="en-US" altLang="ko-KR">
                <a:ea typeface="굴림" charset="-127"/>
              </a:rPr>
              <a:t>Contention-based protocols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Schedule-based protocols</a:t>
            </a:r>
          </a:p>
          <a:p>
            <a:pPr lvl="1"/>
            <a:r>
              <a:rPr lang="en-US" altLang="ko-KR">
                <a:ea typeface="굴림" charset="-127"/>
              </a:rPr>
              <a:t>LEACH</a:t>
            </a:r>
          </a:p>
          <a:p>
            <a:pPr lvl="1"/>
            <a:r>
              <a:rPr lang="en-US" altLang="ko-KR">
                <a:ea typeface="굴림" charset="-127"/>
              </a:rPr>
              <a:t>SMACS</a:t>
            </a:r>
          </a:p>
          <a:p>
            <a:pPr lvl="1"/>
            <a:r>
              <a:rPr lang="en-US" altLang="ko-KR">
                <a:ea typeface="굴림" charset="-127"/>
              </a:rPr>
              <a:t>TRAMA</a:t>
            </a:r>
          </a:p>
          <a:p>
            <a:r>
              <a:rPr lang="en-US" altLang="ko-KR">
                <a:ea typeface="굴림" charset="-127"/>
              </a:rPr>
              <a:t>IEEE 802.15.4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E5F90-5D36-40F6-B023-796DEBBC4EDD}" type="slidenum">
              <a:rPr lang="en-US" altLang="ko-KR"/>
              <a:pPr/>
              <a:t>24</a:t>
            </a:fld>
            <a:endParaRPr lang="en-US" altLang="ko-KR"/>
          </a:p>
        </p:txBody>
      </p:sp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Low-Energy Adaptive Clustering Hierarchy (LEACH)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Given: dense network of nodes, reporting to a central sink, each node can reach sink directly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Idea: Group nodes into “</a:t>
            </a:r>
            <a:r>
              <a:rPr lang="en-US" altLang="ko-KR" b="1" i="1">
                <a:ea typeface="굴림" charset="-127"/>
              </a:rPr>
              <a:t>clusters</a:t>
            </a:r>
            <a:r>
              <a:rPr lang="en-US" altLang="ko-KR">
                <a:ea typeface="굴림" charset="-127"/>
              </a:rPr>
              <a:t>”, controlled by </a:t>
            </a:r>
            <a:r>
              <a:rPr lang="en-US" altLang="ko-KR" b="1" i="1">
                <a:ea typeface="굴림" charset="-127"/>
              </a:rPr>
              <a:t>clusterhead</a:t>
            </a:r>
            <a:endParaRPr lang="en-US" altLang="ko-KR">
              <a:ea typeface="굴림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Setup phase; details: later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About 5% of nodes become clusterhead (depends on scenario)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Role of clusterhead is rotated to share the burden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Clusterheads advertise themselves, ordinary nodes join CH with strongest signal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Clusterheads organize 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CDMA code for all member transmissions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TDMA schedule to be used within a cluster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In steady state operation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CHs collect &amp; aggregate data from all cluster members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Report aggregated data to sink using CDMA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2EAAC-DF3A-448E-A90B-6A1E2FBBAEC5}" type="slidenum">
              <a:rPr lang="en-US" altLang="ko-KR"/>
              <a:pPr/>
              <a:t>25</a:t>
            </a:fld>
            <a:endParaRPr lang="en-US" altLang="ko-KR"/>
          </a:p>
        </p:txBody>
      </p:sp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LEACH rounds </a:t>
            </a:r>
          </a:p>
        </p:txBody>
      </p:sp>
      <p:graphicFrame>
        <p:nvGraphicFramePr>
          <p:cNvPr id="369667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423863" y="1039813"/>
          <a:ext cx="8488362" cy="494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68" name="Visio" r:id="rId4" imgW="7110374" imgH="4139050" progId="Visio.Drawing.11">
                  <p:embed/>
                </p:oleObj>
              </mc:Choice>
              <mc:Fallback>
                <p:oleObj name="Visio" r:id="rId4" imgW="7110374" imgH="4139050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3" y="1039813"/>
                        <a:ext cx="8488362" cy="4940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49F6F-B0BD-402E-9DCA-D8FE951F449E}" type="slidenum">
              <a:rPr lang="en-US" altLang="ko-KR"/>
              <a:pPr/>
              <a:t>26</a:t>
            </a:fld>
            <a:endParaRPr lang="en-US" altLang="ko-KR"/>
          </a:p>
        </p:txBody>
      </p:sp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SMACS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Given: many radio channels, superframes of known length (not necessarily in phase, but still time synchronization required!)</a:t>
            </a:r>
          </a:p>
          <a:p>
            <a:r>
              <a:rPr lang="en-US" altLang="ko-KR">
                <a:ea typeface="굴림" charset="-127"/>
              </a:rPr>
              <a:t>Goal: set up directional </a:t>
            </a:r>
            <a:r>
              <a:rPr lang="en-US" altLang="ko-KR" b="1" i="1">
                <a:ea typeface="굴림" charset="-127"/>
              </a:rPr>
              <a:t>links </a:t>
            </a:r>
            <a:r>
              <a:rPr lang="en-US" altLang="ko-KR">
                <a:ea typeface="굴림" charset="-127"/>
              </a:rPr>
              <a:t>between neighboring nodes</a:t>
            </a:r>
          </a:p>
          <a:p>
            <a:pPr lvl="1"/>
            <a:r>
              <a:rPr lang="en-US" altLang="ko-KR">
                <a:ea typeface="굴림" charset="-127"/>
              </a:rPr>
              <a:t>Link: radio channel + time slot at both sender and receiver</a:t>
            </a:r>
          </a:p>
          <a:p>
            <a:pPr lvl="1"/>
            <a:r>
              <a:rPr lang="en-US" altLang="ko-KR">
                <a:ea typeface="굴림" charset="-127"/>
              </a:rPr>
              <a:t>Free of collisions at receiver</a:t>
            </a:r>
          </a:p>
          <a:p>
            <a:pPr lvl="1"/>
            <a:r>
              <a:rPr lang="en-US" altLang="ko-KR">
                <a:ea typeface="굴림" charset="-127"/>
              </a:rPr>
              <a:t>Channel picked randomly, slot is searched greedily until a collision-free slot is found</a:t>
            </a:r>
          </a:p>
          <a:p>
            <a:r>
              <a:rPr lang="en-US" altLang="ko-KR">
                <a:ea typeface="굴림" charset="-127"/>
              </a:rPr>
              <a:t>Receivers sleep and only wake up in their assigned time slots, once per superframe </a:t>
            </a:r>
          </a:p>
          <a:p>
            <a:r>
              <a:rPr lang="en-US" altLang="ko-KR">
                <a:ea typeface="굴림" charset="-127"/>
              </a:rPr>
              <a:t>In effect: a local construction of a schedule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D813B-267B-4375-8D39-48E1B35E0425}" type="slidenum">
              <a:rPr lang="en-US" altLang="ko-KR"/>
              <a:pPr/>
              <a:t>27</a:t>
            </a:fld>
            <a:endParaRPr lang="en-US" altLang="ko-KR"/>
          </a:p>
        </p:txBody>
      </p:sp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SMACS link setup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5575300" cy="5191125"/>
          </a:xfrm>
        </p:spPr>
        <p:txBody>
          <a:bodyPr/>
          <a:lstStyle/>
          <a:p>
            <a:r>
              <a:rPr lang="en-US" altLang="ko-KR" sz="2000">
                <a:ea typeface="굴림" charset="-127"/>
              </a:rPr>
              <a:t>Case 1: Node X, Y both so far unconnected</a:t>
            </a:r>
          </a:p>
          <a:p>
            <a:pPr lvl="1"/>
            <a:r>
              <a:rPr lang="en-US" altLang="ko-KR" sz="1800">
                <a:ea typeface="굴림" charset="-127"/>
              </a:rPr>
              <a:t>Node X sends invitation message</a:t>
            </a:r>
          </a:p>
          <a:p>
            <a:pPr lvl="1"/>
            <a:r>
              <a:rPr lang="en-US" altLang="ko-KR" sz="1800">
                <a:ea typeface="굴림" charset="-127"/>
              </a:rPr>
              <a:t>Node Y answers, telling X that is unconnected to any other node</a:t>
            </a:r>
          </a:p>
          <a:p>
            <a:pPr lvl="1"/>
            <a:r>
              <a:rPr lang="en-US" altLang="ko-KR" sz="1800">
                <a:ea typeface="굴림" charset="-127"/>
              </a:rPr>
              <a:t>Node X tells Y to pick slot/frequency for the link</a:t>
            </a:r>
          </a:p>
          <a:p>
            <a:pPr lvl="1"/>
            <a:r>
              <a:rPr lang="en-US" altLang="ko-KR" sz="1800">
                <a:ea typeface="굴림" charset="-127"/>
              </a:rPr>
              <a:t>Node Y sends back the link specification</a:t>
            </a:r>
          </a:p>
          <a:p>
            <a:r>
              <a:rPr lang="en-US" altLang="ko-KR" sz="2000">
                <a:ea typeface="굴림" charset="-127"/>
              </a:rPr>
              <a:t>Case 2: X has some neighbors, Y not</a:t>
            </a:r>
          </a:p>
          <a:p>
            <a:pPr lvl="1"/>
            <a:r>
              <a:rPr lang="en-US" altLang="ko-KR" sz="1800">
                <a:ea typeface="굴림" charset="-127"/>
              </a:rPr>
              <a:t>Node X will construct link specification and instruct Y to use it (since Y is unattached)</a:t>
            </a:r>
          </a:p>
          <a:p>
            <a:r>
              <a:rPr lang="en-US" altLang="ko-KR" sz="2000">
                <a:ea typeface="굴림" charset="-127"/>
              </a:rPr>
              <a:t>Case 3: X no neighbors, Y has some</a:t>
            </a:r>
          </a:p>
          <a:p>
            <a:pPr lvl="1"/>
            <a:r>
              <a:rPr lang="en-US" altLang="ko-KR" sz="1800">
                <a:ea typeface="굴림" charset="-127"/>
              </a:rPr>
              <a:t>Y picks link specification</a:t>
            </a:r>
          </a:p>
          <a:p>
            <a:r>
              <a:rPr lang="en-US" altLang="ko-KR" sz="2000">
                <a:ea typeface="굴림" charset="-127"/>
              </a:rPr>
              <a:t>Case 4: both nodes already have links</a:t>
            </a:r>
          </a:p>
          <a:p>
            <a:pPr lvl="1"/>
            <a:r>
              <a:rPr lang="en-US" altLang="ko-KR" sz="1800">
                <a:ea typeface="굴림" charset="-127"/>
              </a:rPr>
              <a:t>Nodes exchange their schedules and pick free slots/frequencies in mutual agreement </a:t>
            </a:r>
          </a:p>
        </p:txBody>
      </p:sp>
      <p:graphicFrame>
        <p:nvGraphicFramePr>
          <p:cNvPr id="378884" name="Object 4"/>
          <p:cNvGraphicFramePr>
            <a:graphicFrameLocks noChangeAspect="1"/>
          </p:cNvGraphicFramePr>
          <p:nvPr/>
        </p:nvGraphicFramePr>
        <p:xfrm>
          <a:off x="6026150" y="806450"/>
          <a:ext cx="3117850" cy="439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886" name="Visio" r:id="rId4" imgW="3136039" imgH="4459472" progId="Visio.Drawing.11">
                  <p:embed/>
                </p:oleObj>
              </mc:Choice>
              <mc:Fallback>
                <p:oleObj name="Visio" r:id="rId4" imgW="3136039" imgH="4459472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6150" y="806450"/>
                        <a:ext cx="3117850" cy="439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885" name="Rectangle 5"/>
          <p:cNvSpPr>
            <a:spLocks noChangeArrowheads="1"/>
          </p:cNvSpPr>
          <p:nvPr/>
        </p:nvSpPr>
        <p:spPr bwMode="auto">
          <a:xfrm>
            <a:off x="6332538" y="5254625"/>
            <a:ext cx="2811462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Message exchanges protected by randomized backoff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3" grpId="0" uiExpand="1" build="p"/>
      <p:bldP spid="37888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3EB53-A473-4DB3-8DE8-C21A2EDC4172}" type="slidenum">
              <a:rPr lang="en-US" altLang="ko-KR"/>
              <a:pPr/>
              <a:t>28</a:t>
            </a:fld>
            <a:endParaRPr lang="en-US" altLang="ko-KR"/>
          </a:p>
        </p:txBody>
      </p:sp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TRAMA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Nodes are synchronized</a:t>
            </a:r>
          </a:p>
          <a:p>
            <a:r>
              <a:rPr lang="en-US" altLang="ko-KR">
                <a:ea typeface="굴림" charset="-127"/>
              </a:rPr>
              <a:t>Time divided into cycles, divided into </a:t>
            </a:r>
          </a:p>
          <a:p>
            <a:pPr lvl="1"/>
            <a:r>
              <a:rPr lang="en-US" altLang="ko-KR">
                <a:ea typeface="굴림" charset="-127"/>
              </a:rPr>
              <a:t>Random access periods</a:t>
            </a:r>
          </a:p>
          <a:p>
            <a:pPr lvl="1"/>
            <a:r>
              <a:rPr lang="en-US" altLang="ko-KR">
                <a:ea typeface="굴림" charset="-127"/>
              </a:rPr>
              <a:t>Scheduled access periods</a:t>
            </a:r>
          </a:p>
          <a:p>
            <a:r>
              <a:rPr lang="en-US" altLang="ko-KR">
                <a:ea typeface="굴림" charset="-127"/>
              </a:rPr>
              <a:t>Nodes exchange neighborhood information</a:t>
            </a:r>
          </a:p>
          <a:p>
            <a:pPr lvl="1"/>
            <a:r>
              <a:rPr lang="en-US" altLang="ko-KR">
                <a:ea typeface="굴림" charset="-127"/>
              </a:rPr>
              <a:t>Learning about their two-hop neighborhood</a:t>
            </a:r>
          </a:p>
          <a:p>
            <a:pPr lvl="1"/>
            <a:r>
              <a:rPr lang="en-US" altLang="ko-KR">
                <a:ea typeface="굴림" charset="-127"/>
              </a:rPr>
              <a:t>Using </a:t>
            </a:r>
            <a:r>
              <a:rPr lang="en-US" altLang="ko-KR" b="1" i="1">
                <a:ea typeface="굴림" charset="-127"/>
              </a:rPr>
              <a:t>neighborhood exchange protocol</a:t>
            </a:r>
            <a:r>
              <a:rPr lang="en-US" altLang="ko-KR">
                <a:ea typeface="굴림" charset="-127"/>
              </a:rPr>
              <a:t>: In random access period, send small, incremental neighborhood update information in randomly selected time slots</a:t>
            </a:r>
          </a:p>
          <a:p>
            <a:r>
              <a:rPr lang="en-US" altLang="ko-KR">
                <a:ea typeface="굴림" charset="-127"/>
              </a:rPr>
              <a:t>Nodes exchange schedules</a:t>
            </a:r>
          </a:p>
          <a:p>
            <a:pPr lvl="1"/>
            <a:r>
              <a:rPr lang="en-US" altLang="ko-KR">
                <a:ea typeface="굴림" charset="-127"/>
              </a:rPr>
              <a:t>Using </a:t>
            </a:r>
            <a:r>
              <a:rPr lang="en-US" altLang="ko-KR" b="1" i="1">
                <a:ea typeface="굴림" charset="-127"/>
              </a:rPr>
              <a:t>schedule exchange protocol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Similar to neighborhood exchange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4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4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34B02-6121-422E-B201-A6636AB2CF1A}" type="slidenum">
              <a:rPr lang="en-US" altLang="ko-KR"/>
              <a:pPr/>
              <a:t>29</a:t>
            </a:fld>
            <a:endParaRPr lang="en-US" altLang="ko-KR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TRAMA – adaptive election 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488362" cy="3471863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Given: Each node knows its two-hop neighborhood and their current schedules</a:t>
            </a:r>
          </a:p>
          <a:p>
            <a:r>
              <a:rPr lang="en-US" altLang="ko-KR">
                <a:ea typeface="굴림" charset="-127"/>
              </a:rPr>
              <a:t>How to decide which slot (in scheduled access period) a node can use? </a:t>
            </a:r>
          </a:p>
          <a:p>
            <a:pPr lvl="1"/>
            <a:r>
              <a:rPr lang="en-US" altLang="ko-KR">
                <a:ea typeface="굴림" charset="-127"/>
              </a:rPr>
              <a:t>Use </a:t>
            </a:r>
            <a:r>
              <a:rPr lang="en-US" altLang="ko-KR" b="1" i="1">
                <a:ea typeface="굴림" charset="-127"/>
              </a:rPr>
              <a:t>node identifier </a:t>
            </a:r>
            <a:r>
              <a:rPr lang="en-US" altLang="ko-KR">
                <a:ea typeface="굴림" charset="-127"/>
              </a:rPr>
              <a:t>x and globally known </a:t>
            </a:r>
            <a:r>
              <a:rPr lang="en-US" altLang="ko-KR" b="1" i="1">
                <a:ea typeface="굴림" charset="-127"/>
              </a:rPr>
              <a:t>hash function </a:t>
            </a:r>
            <a:r>
              <a:rPr lang="en-US" altLang="ko-KR">
                <a:ea typeface="굴림" charset="-127"/>
              </a:rPr>
              <a:t>h </a:t>
            </a:r>
          </a:p>
          <a:p>
            <a:pPr lvl="1"/>
            <a:r>
              <a:rPr lang="en-US" altLang="ko-KR">
                <a:ea typeface="굴림" charset="-127"/>
              </a:rPr>
              <a:t>For time slot t, compute </a:t>
            </a:r>
            <a:r>
              <a:rPr lang="en-US" altLang="ko-KR" b="1" i="1">
                <a:ea typeface="굴림" charset="-127"/>
              </a:rPr>
              <a:t>priority </a:t>
            </a:r>
            <a:r>
              <a:rPr lang="en-US" altLang="ko-KR">
                <a:ea typeface="굴림" charset="-127"/>
              </a:rPr>
              <a:t>p = h (x </a:t>
            </a:r>
            <a:r>
              <a:rPr lang="en-US" altLang="ko-KR">
                <a:latin typeface="cmsy10" pitchFamily="34" charset="0"/>
                <a:ea typeface="굴림" charset="-127"/>
              </a:rPr>
              <a:t>©</a:t>
            </a:r>
            <a:r>
              <a:rPr lang="en-US" altLang="ko-KR">
                <a:ea typeface="굴림" charset="-127"/>
              </a:rPr>
              <a:t> t)</a:t>
            </a:r>
          </a:p>
          <a:p>
            <a:pPr lvl="1"/>
            <a:r>
              <a:rPr lang="en-US" altLang="ko-KR">
                <a:ea typeface="굴림" charset="-127"/>
              </a:rPr>
              <a:t>Compute this priority for next k time slots for node itself and all two-hop neighbors</a:t>
            </a:r>
          </a:p>
          <a:p>
            <a:pPr lvl="1"/>
            <a:r>
              <a:rPr lang="en-US" altLang="ko-KR">
                <a:ea typeface="굴림" charset="-127"/>
              </a:rPr>
              <a:t>Node uses those time slots for which it has the highest priority </a:t>
            </a:r>
            <a:r>
              <a:rPr lang="en-US" altLang="ko-KR" b="1" i="1">
                <a:ea typeface="굴림" charset="-127"/>
              </a:rPr>
              <a:t> </a:t>
            </a:r>
          </a:p>
        </p:txBody>
      </p:sp>
      <p:graphicFrame>
        <p:nvGraphicFramePr>
          <p:cNvPr id="379971" name="Group 67"/>
          <p:cNvGraphicFramePr>
            <a:graphicFrameLocks noGrp="1"/>
          </p:cNvGraphicFramePr>
          <p:nvPr/>
        </p:nvGraphicFramePr>
        <p:xfrm>
          <a:off x="1962150" y="4441825"/>
          <a:ext cx="6096000" cy="1662113"/>
        </p:xfrm>
        <a:graphic>
          <a:graphicData uri="http://schemas.openxmlformats.org/drawingml/2006/table">
            <a:tbl>
              <a:tblPr/>
              <a:tblGrid>
                <a:gridCol w="871538"/>
                <a:gridCol w="869950"/>
                <a:gridCol w="871537"/>
                <a:gridCol w="869950"/>
                <a:gridCol w="871538"/>
                <a:gridCol w="869950"/>
                <a:gridCol w="871537"/>
              </a:tblGrid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endParaRPr kumimoji="0" lang="ko-KR" altLang="ko-K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t = 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t = 1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t = 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t=3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t = 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t = 5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</a:tr>
              <a:tr h="414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53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33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953" name="Text Box 49"/>
          <p:cNvSpPr txBox="1">
            <a:spLocks noChangeArrowheads="1"/>
          </p:cNvSpPr>
          <p:nvPr/>
        </p:nvSpPr>
        <p:spPr bwMode="auto">
          <a:xfrm>
            <a:off x="195263" y="4486275"/>
            <a:ext cx="1677987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ko-KR">
                <a:ea typeface="굴림" charset="-127"/>
              </a:rPr>
              <a:t>Priorities of node A and its two neighbors B &amp; 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5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FADA-DD35-4BEB-86DD-84AF8A271A94}" type="slidenum">
              <a:rPr lang="en-US" altLang="ko-KR"/>
              <a:pPr/>
              <a:t>30</a:t>
            </a:fld>
            <a:endParaRPr lang="en-US" altLang="ko-KR"/>
          </a:p>
        </p:txBody>
      </p:sp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TRAMA – possible conflicts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488362" cy="1581150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When does a node have to receive? </a:t>
            </a:r>
          </a:p>
          <a:p>
            <a:pPr lvl="1"/>
            <a:r>
              <a:rPr lang="en-US" altLang="ko-KR">
                <a:ea typeface="굴림" charset="-127"/>
              </a:rPr>
              <a:t>Easy case: one-hop neighbor has won a time slot and announced a packet for it</a:t>
            </a:r>
          </a:p>
          <a:p>
            <a:pPr lvl="1"/>
            <a:r>
              <a:rPr lang="en-US" altLang="ko-KR">
                <a:ea typeface="굴림" charset="-127"/>
              </a:rPr>
              <a:t>But complications exist – compare example 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  <p:graphicFrame>
        <p:nvGraphicFramePr>
          <p:cNvPr id="380932" name="Object 4"/>
          <p:cNvGraphicFramePr>
            <a:graphicFrameLocks noChangeAspect="1"/>
          </p:cNvGraphicFramePr>
          <p:nvPr/>
        </p:nvGraphicFramePr>
        <p:xfrm>
          <a:off x="3740150" y="2614613"/>
          <a:ext cx="5403850" cy="343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934" name="Visio" r:id="rId4" imgW="5403494" imgH="3436539" progId="Visio.Drawing.11">
                  <p:embed/>
                </p:oleObj>
              </mc:Choice>
              <mc:Fallback>
                <p:oleObj name="Visio" r:id="rId4" imgW="5403494" imgH="3436539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0150" y="2614613"/>
                        <a:ext cx="5403850" cy="343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0933" name="Rectangle 5"/>
          <p:cNvSpPr>
            <a:spLocks noChangeArrowheads="1"/>
          </p:cNvSpPr>
          <p:nvPr/>
        </p:nvSpPr>
        <p:spPr bwMode="auto">
          <a:xfrm>
            <a:off x="387350" y="2465388"/>
            <a:ext cx="3228975" cy="368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 sz="2400">
                <a:ea typeface="굴림" charset="-127"/>
              </a:rPr>
              <a:t>What does B believe?</a:t>
            </a:r>
          </a:p>
          <a:p>
            <a:pPr marL="762000" lvl="1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A thinks it can send</a:t>
            </a:r>
          </a:p>
          <a:p>
            <a:pPr marL="762000" lvl="1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>
                <a:ea typeface="굴림" charset="-127"/>
              </a:rPr>
              <a:t>B knows that D has higher priority in its 2-hop neighborhood!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 sz="2400">
                <a:ea typeface="굴림" charset="-127"/>
              </a:rPr>
              <a:t>Rules for resolving such conflicts  are part of TRAMA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ED578-B4BC-4C91-9A4C-BB96C49B2D8E}" type="slidenum">
              <a:rPr lang="en-US" altLang="ko-KR"/>
              <a:pPr/>
              <a:t>31</a:t>
            </a:fld>
            <a:endParaRPr lang="en-US" altLang="ko-KR"/>
          </a:p>
        </p:txBody>
      </p:sp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Comparison: TRAMA, S-MAC 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Comparison between TRAMA &amp; S-MAC</a:t>
            </a:r>
          </a:p>
          <a:p>
            <a:pPr lvl="1"/>
            <a:r>
              <a:rPr lang="en-US" altLang="ko-KR">
                <a:ea typeface="굴림" charset="-127"/>
              </a:rPr>
              <a:t>Energy savings in TRAMA depend on load situation</a:t>
            </a:r>
          </a:p>
          <a:p>
            <a:pPr lvl="1"/>
            <a:r>
              <a:rPr lang="en-US" altLang="ko-KR">
                <a:ea typeface="굴림" charset="-127"/>
              </a:rPr>
              <a:t>Energy savings in S-MAC depend on duty cycle </a:t>
            </a:r>
          </a:p>
          <a:p>
            <a:pPr lvl="1"/>
            <a:r>
              <a:rPr lang="en-US" altLang="ko-KR">
                <a:ea typeface="굴림" charset="-127"/>
              </a:rPr>
              <a:t>TRAMA (as typical for a TDMA scheme) has higher delay but higher maximum throughput than contention-based S-MAC 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TRAMA disadvantage: substantial memory/CPU requirements for schedule computation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7FCF4-41B2-417A-B170-71B1BFAB85A2}" type="slidenum">
              <a:rPr lang="en-US" altLang="ko-KR"/>
              <a:pPr/>
              <a:t>32</a:t>
            </a:fld>
            <a:endParaRPr lang="en-US" altLang="ko-KR"/>
          </a:p>
        </p:txBody>
      </p:sp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Principal options and difficulties</a:t>
            </a:r>
          </a:p>
          <a:p>
            <a:r>
              <a:rPr lang="en-US" altLang="ko-KR">
                <a:ea typeface="굴림" charset="-127"/>
              </a:rPr>
              <a:t>Contention-based protocols</a:t>
            </a:r>
          </a:p>
          <a:p>
            <a:r>
              <a:rPr lang="en-US" altLang="ko-KR">
                <a:ea typeface="굴림" charset="-127"/>
              </a:rPr>
              <a:t>Schedule-based protocols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IEEE 802.15.4</a:t>
            </a:r>
          </a:p>
          <a:p>
            <a:endParaRPr lang="en-US" altLang="ko-KR" b="1" i="1">
              <a:solidFill>
                <a:schemeClr val="tx2"/>
              </a:solidFill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D170A-A3B8-40DE-8A30-47BE3EE02049}" type="slidenum">
              <a:rPr lang="en-US" altLang="ko-KR"/>
              <a:pPr/>
              <a:t>33</a:t>
            </a:fld>
            <a:endParaRPr lang="en-US" altLang="ko-KR"/>
          </a:p>
        </p:txBody>
      </p:sp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IEEE 802.15.4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IEEE standard for low-rate WPAN applications</a:t>
            </a:r>
          </a:p>
          <a:p>
            <a:r>
              <a:rPr lang="en-US" altLang="ko-KR">
                <a:ea typeface="굴림" charset="-127"/>
              </a:rPr>
              <a:t>Goals: low-to-medium bit rates, moderate delays without too stringent guarantee requirements, low energy consumption </a:t>
            </a:r>
          </a:p>
          <a:p>
            <a:r>
              <a:rPr lang="en-US" altLang="ko-KR">
                <a:ea typeface="굴림" charset="-127"/>
              </a:rPr>
              <a:t>Physical layer</a:t>
            </a:r>
          </a:p>
          <a:p>
            <a:pPr lvl="1"/>
            <a:r>
              <a:rPr lang="en-US" altLang="ko-KR">
                <a:ea typeface="굴림" charset="-127"/>
              </a:rPr>
              <a:t>20 kbps over 1 channel @ 868-868.6 MHz</a:t>
            </a:r>
          </a:p>
          <a:p>
            <a:pPr lvl="1"/>
            <a:r>
              <a:rPr lang="en-US" altLang="ko-KR">
                <a:ea typeface="굴림" charset="-127"/>
              </a:rPr>
              <a:t>40 kbps over 10 channels @ 905 – 928 MHz </a:t>
            </a:r>
          </a:p>
          <a:p>
            <a:pPr lvl="1"/>
            <a:r>
              <a:rPr lang="en-US" altLang="ko-KR">
                <a:ea typeface="굴림" charset="-127"/>
              </a:rPr>
              <a:t>250 kbps over 16 channels @ 2.4 GHz </a:t>
            </a:r>
          </a:p>
          <a:p>
            <a:r>
              <a:rPr lang="en-US" altLang="ko-KR">
                <a:ea typeface="굴림" charset="-127"/>
              </a:rPr>
              <a:t>MAC protocol</a:t>
            </a:r>
          </a:p>
          <a:p>
            <a:pPr lvl="1"/>
            <a:r>
              <a:rPr lang="en-US" altLang="ko-KR">
                <a:ea typeface="굴림" charset="-127"/>
              </a:rPr>
              <a:t>Single channel at any one time</a:t>
            </a:r>
          </a:p>
          <a:p>
            <a:pPr lvl="1"/>
            <a:r>
              <a:rPr lang="en-US" altLang="ko-KR">
                <a:ea typeface="굴림" charset="-127"/>
              </a:rPr>
              <a:t>Combines contention-based and schedule-based schemes</a:t>
            </a:r>
          </a:p>
          <a:p>
            <a:pPr lvl="1"/>
            <a:r>
              <a:rPr lang="en-US" altLang="ko-KR">
                <a:ea typeface="굴림" charset="-127"/>
              </a:rPr>
              <a:t>Asymmetric: nodes can assume different roles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E0D04-CDD4-4A4E-9D13-200842C36C77}" type="slidenum">
              <a:rPr lang="en-US" altLang="ko-KR"/>
              <a:pPr/>
              <a:t>34</a:t>
            </a:fld>
            <a:endParaRPr lang="en-US" altLang="ko-KR"/>
          </a:p>
        </p:txBody>
      </p:sp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IEEE 802.15.4 MAC overview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Star networks: </a:t>
            </a:r>
            <a:r>
              <a:rPr lang="en-US" altLang="ko-KR" b="1" i="1">
                <a:ea typeface="굴림" charset="-127"/>
              </a:rPr>
              <a:t>devices </a:t>
            </a:r>
            <a:r>
              <a:rPr lang="en-US" altLang="ko-KR">
                <a:ea typeface="굴림" charset="-127"/>
              </a:rPr>
              <a:t>are associated with </a:t>
            </a:r>
            <a:r>
              <a:rPr lang="en-US" altLang="ko-KR" b="1" i="1">
                <a:ea typeface="굴림" charset="-127"/>
              </a:rPr>
              <a:t>coordinators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Forming a PAN, identified by a PAN identifier</a:t>
            </a:r>
          </a:p>
          <a:p>
            <a:r>
              <a:rPr lang="en-US" altLang="ko-KR">
                <a:ea typeface="굴림" charset="-127"/>
              </a:rPr>
              <a:t>Coordinator</a:t>
            </a:r>
          </a:p>
          <a:p>
            <a:pPr lvl="1"/>
            <a:r>
              <a:rPr lang="en-US" altLang="ko-KR">
                <a:ea typeface="굴림" charset="-127"/>
              </a:rPr>
              <a:t>Bookkeeping of devices, address assignment, generate beacons</a:t>
            </a:r>
          </a:p>
          <a:p>
            <a:pPr lvl="1"/>
            <a:r>
              <a:rPr lang="en-US" altLang="ko-KR">
                <a:ea typeface="굴림" charset="-127"/>
              </a:rPr>
              <a:t>Talks to devices and peer coordinators </a:t>
            </a:r>
          </a:p>
          <a:p>
            <a:r>
              <a:rPr lang="en-US" altLang="ko-KR">
                <a:ea typeface="굴림" charset="-127"/>
              </a:rPr>
              <a:t>Beacon-mode superframe structure</a:t>
            </a:r>
          </a:p>
          <a:p>
            <a:pPr lvl="1"/>
            <a:r>
              <a:rPr lang="en-US" altLang="ko-KR">
                <a:ea typeface="굴림" charset="-127"/>
              </a:rPr>
              <a:t>GTS assigned to devices upon request </a:t>
            </a:r>
          </a:p>
        </p:txBody>
      </p:sp>
      <p:graphicFrame>
        <p:nvGraphicFramePr>
          <p:cNvPr id="396292" name="Object 4"/>
          <p:cNvGraphicFramePr>
            <a:graphicFrameLocks noChangeAspect="1"/>
          </p:cNvGraphicFramePr>
          <p:nvPr/>
        </p:nvGraphicFramePr>
        <p:xfrm>
          <a:off x="792163" y="3821113"/>
          <a:ext cx="4740275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294" name="Visio" r:id="rId4" imgW="6798516" imgH="3000837" progId="Visio.Drawing.11">
                  <p:embed/>
                </p:oleObj>
              </mc:Choice>
              <mc:Fallback>
                <p:oleObj name="Visio" r:id="rId4" imgW="6798516" imgH="3000837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163" y="3821113"/>
                        <a:ext cx="4740275" cy="211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6293" name="Object 5"/>
          <p:cNvGraphicFramePr>
            <a:graphicFrameLocks noChangeAspect="1"/>
          </p:cNvGraphicFramePr>
          <p:nvPr/>
        </p:nvGraphicFramePr>
        <p:xfrm>
          <a:off x="6251575" y="2620963"/>
          <a:ext cx="2357438" cy="357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295" name="Visio" r:id="rId6" imgW="3646820" imgH="5179602" progId="Visio.Drawing.11">
                  <p:embed/>
                </p:oleObj>
              </mc:Choice>
              <mc:Fallback>
                <p:oleObj name="Visio" r:id="rId6" imgW="3646820" imgH="5179602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1575" y="2620963"/>
                        <a:ext cx="2357438" cy="357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3943B-DDF5-455A-AA50-170EB902C980}" type="slidenum">
              <a:rPr lang="en-US" altLang="ko-KR"/>
              <a:pPr/>
              <a:t>35</a:t>
            </a:fld>
            <a:endParaRPr lang="en-US" altLang="ko-KR"/>
          </a:p>
        </p:txBody>
      </p:sp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Wakeup radio MAC protocols 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Simplest scheme: Send a wakeup “burst”, waking up all neighbors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Significant overhearing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Possible option: First send a short </a:t>
            </a:r>
            <a:r>
              <a:rPr lang="en-US" altLang="ko-KR" b="1" i="1">
                <a:ea typeface="굴림" charset="-127"/>
              </a:rPr>
              <a:t>filter packet</a:t>
            </a:r>
            <a:r>
              <a:rPr lang="en-US" altLang="ko-KR">
                <a:ea typeface="굴림" charset="-127"/>
              </a:rPr>
              <a:t> that includes the actual destination address to allow nodes to power off quickly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Not quite so simple scheme: Send a wakeup burst including the receiver address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Wakeup radio needs to support this option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Additionally: Send information about a (randomly chosen) data channel, CDMA code, … in the wakeup burst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Various variations on these schemes in the literature, various further problems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One problem: 2-hop neighborhood on wakeup channel might be different from 2-hop neighborhood on data channel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Not trivial to guarantee unique addresses on both channels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66BAD-E03F-4139-B707-F5EFB997692D}" type="slidenum">
              <a:rPr lang="en-US" altLang="ko-KR"/>
              <a:pPr/>
              <a:t>36</a:t>
            </a:fld>
            <a:endParaRPr lang="en-US" altLang="ko-KR"/>
          </a:p>
        </p:txBody>
      </p:sp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Further protocols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MAC protocols for ad hoc/sensor networks is one the most active research fields </a:t>
            </a:r>
          </a:p>
          <a:p>
            <a:pPr lvl="1"/>
            <a:r>
              <a:rPr lang="en-US" altLang="ko-KR">
                <a:ea typeface="굴림" charset="-127"/>
              </a:rPr>
              <a:t>Tons of additional protocols in the literature</a:t>
            </a:r>
          </a:p>
          <a:p>
            <a:pPr lvl="1"/>
            <a:r>
              <a:rPr lang="en-US" altLang="ko-KR">
                <a:ea typeface="굴림" charset="-127"/>
              </a:rPr>
              <a:t>Examples: STEM, mediation device protocol, many CSMA variants with different timing optimizations, protocols for multi-hop reservations (QoS for MANET), protocols for multiple radio channels, … </a:t>
            </a:r>
          </a:p>
          <a:p>
            <a:pPr lvl="1"/>
            <a:r>
              <a:rPr lang="en-US" altLang="ko-KR">
                <a:ea typeface="굴림" charset="-127"/>
              </a:rPr>
              <a:t>Additional problems, e.g., reliable multicast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This chapter has barely scratched the surface…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5: MAC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7B9C-AE35-484B-B11F-5BC25888412A}" type="slidenum">
              <a:rPr lang="en-US" altLang="ko-KR"/>
              <a:pPr/>
              <a:t>37</a:t>
            </a:fld>
            <a:endParaRPr lang="en-US" altLang="ko-KR"/>
          </a:p>
        </p:txBody>
      </p:sp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Summary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Many different ideas exist for medium access control in MANET/WSN </a:t>
            </a:r>
          </a:p>
          <a:p>
            <a:r>
              <a:rPr lang="en-US" altLang="ko-KR">
                <a:ea typeface="굴림" charset="-127"/>
              </a:rPr>
              <a:t>Comparing their performance and suitability is difficult</a:t>
            </a:r>
          </a:p>
          <a:p>
            <a:r>
              <a:rPr lang="en-US" altLang="ko-KR">
                <a:ea typeface="굴림" charset="-127"/>
              </a:rPr>
              <a:t>Especially: clearly identifying interdependencies between MAC protocol and other layers/applications is difficult</a:t>
            </a:r>
          </a:p>
          <a:p>
            <a:pPr lvl="1"/>
            <a:r>
              <a:rPr lang="en-US" altLang="ko-KR">
                <a:ea typeface="굴림" charset="-127"/>
              </a:rPr>
              <a:t>Which is the best MAC for which application?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Nonetheless, certain “common use cases” exist</a:t>
            </a:r>
          </a:p>
          <a:p>
            <a:pPr lvl="1"/>
            <a:r>
              <a:rPr lang="en-US" altLang="ko-KR">
                <a:ea typeface="굴림" charset="-127"/>
              </a:rPr>
              <a:t>IEEE 802.11 DCF for MANET</a:t>
            </a:r>
          </a:p>
          <a:p>
            <a:pPr lvl="1"/>
            <a:r>
              <a:rPr lang="en-US" altLang="ko-KR">
                <a:ea typeface="굴림" charset="-127"/>
              </a:rPr>
              <a:t>IEEE 802.15.4 for some early “commerical” WSN variants</a:t>
            </a:r>
          </a:p>
          <a:p>
            <a:pPr lvl="1"/>
            <a:r>
              <a:rPr lang="en-US" altLang="ko-KR">
                <a:ea typeface="굴림" charset="-127"/>
              </a:rPr>
              <a:t>B-MAC for WSN research not focusing on MAC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434"/>
  <p:tag name="DEFAULTHEIGHT" val="395"/>
</p:tagLst>
</file>

<file path=ppt/theme/theme1.xml><?xml version="1.0" encoding="utf-8"?>
<a:theme xmlns:a="http://schemas.openxmlformats.org/drawingml/2006/main" name="hk1">
  <a:themeElements>
    <a:clrScheme name="hk1 8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h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k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8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hk1</Template>
  <TotalTime>25</TotalTime>
  <Words>2996</Words>
  <Application>Microsoft Office PowerPoint</Application>
  <PresentationFormat>화면 슬라이드 쇼(4:3)</PresentationFormat>
  <Paragraphs>552</Paragraphs>
  <Slides>37</Slides>
  <Notes>29</Notes>
  <HiddenSlides>0</HiddenSlides>
  <MMClips>0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4" baseType="lpstr">
      <vt:lpstr>Arial</vt:lpstr>
      <vt:lpstr>Tahoma</vt:lpstr>
      <vt:lpstr>Symbol</vt:lpstr>
      <vt:lpstr>Wingdings</vt:lpstr>
      <vt:lpstr>cmsy10</vt:lpstr>
      <vt:lpstr>hk1</vt:lpstr>
      <vt:lpstr>Microsoft Visio Drawing</vt:lpstr>
      <vt:lpstr>Ad hoc and Sensor Networks Chapter 5: Medium access  control protocols</vt:lpstr>
      <vt:lpstr>Goals of this chapter</vt:lpstr>
      <vt:lpstr>Overview</vt:lpstr>
      <vt:lpstr>Principal options and difficulties</vt:lpstr>
      <vt:lpstr>Requirements for energy-efficient MAC protocols</vt:lpstr>
      <vt:lpstr>Main options</vt:lpstr>
      <vt:lpstr>Centralized medium access</vt:lpstr>
      <vt:lpstr>Schedule- vs. contention-based MACs</vt:lpstr>
      <vt:lpstr>Overview</vt:lpstr>
      <vt:lpstr>Distributed, contention-based MAC</vt:lpstr>
      <vt:lpstr>Main options to shut up senders </vt:lpstr>
      <vt:lpstr>Receiver informs interferers before transmission – MACA </vt:lpstr>
      <vt:lpstr>RTS/CTS </vt:lpstr>
      <vt:lpstr>MACA Problem: Idle listening</vt:lpstr>
      <vt:lpstr>Sensor-MAC (S-MAC)</vt:lpstr>
      <vt:lpstr>S-MAC synchronized islands</vt:lpstr>
      <vt:lpstr>Timeout-MAC (T-MAC)</vt:lpstr>
      <vt:lpstr>Preamble Sampling</vt:lpstr>
      <vt:lpstr>B-MAC</vt:lpstr>
      <vt:lpstr>B-MAC II</vt:lpstr>
      <vt:lpstr>Power Aware Multiaccess with Signaling – PAMAS </vt:lpstr>
      <vt:lpstr>PAMAS – Already ongoing transmission </vt:lpstr>
      <vt:lpstr>Overview</vt:lpstr>
      <vt:lpstr>Low-Energy Adaptive Clustering Hierarchy (LEACH)</vt:lpstr>
      <vt:lpstr>LEACH rounds </vt:lpstr>
      <vt:lpstr>SMACS</vt:lpstr>
      <vt:lpstr>SMACS link setup</vt:lpstr>
      <vt:lpstr>TRAMA</vt:lpstr>
      <vt:lpstr>TRAMA – adaptive election </vt:lpstr>
      <vt:lpstr>TRAMA – possible conflicts</vt:lpstr>
      <vt:lpstr>Comparison: TRAMA, S-MAC </vt:lpstr>
      <vt:lpstr>Overview</vt:lpstr>
      <vt:lpstr>IEEE 802.15.4</vt:lpstr>
      <vt:lpstr>IEEE 802.15.4 MAC overview</vt:lpstr>
      <vt:lpstr>Wakeup radio MAC protocols </vt:lpstr>
      <vt:lpstr>Further protocols</vt:lpstr>
      <vt:lpstr>Summary</vt:lpstr>
    </vt:vector>
  </TitlesOfParts>
  <Company>TU Berlin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Holger Karl</dc:creator>
  <cp:lastModifiedBy>hyogon</cp:lastModifiedBy>
  <cp:revision>92</cp:revision>
  <cp:lastPrinted>2002-01-28T12:49:24Z</cp:lastPrinted>
  <dcterms:created xsi:type="dcterms:W3CDTF">2005-02-22T08:40:05Z</dcterms:created>
  <dcterms:modified xsi:type="dcterms:W3CDTF">2013-03-01T04:24:47Z</dcterms:modified>
</cp:coreProperties>
</file>