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9" r:id="rId4"/>
    <p:sldId id="258" r:id="rId5"/>
    <p:sldId id="290" r:id="rId6"/>
    <p:sldId id="291" r:id="rId7"/>
    <p:sldId id="292" r:id="rId8"/>
    <p:sldId id="293" r:id="rId9"/>
    <p:sldId id="294" r:id="rId10"/>
    <p:sldId id="295" r:id="rId11"/>
    <p:sldId id="299" r:id="rId12"/>
    <p:sldId id="300" r:id="rId13"/>
    <p:sldId id="296" r:id="rId14"/>
    <p:sldId id="301" r:id="rId15"/>
    <p:sldId id="302" r:id="rId16"/>
    <p:sldId id="303" r:id="rId17"/>
    <p:sldId id="297" r:id="rId18"/>
    <p:sldId id="307" r:id="rId19"/>
    <p:sldId id="308" r:id="rId20"/>
    <p:sldId id="304" r:id="rId21"/>
    <p:sldId id="298" r:id="rId22"/>
    <p:sldId id="309" r:id="rId23"/>
    <p:sldId id="310" r:id="rId24"/>
    <p:sldId id="305" r:id="rId25"/>
    <p:sldId id="311" r:id="rId26"/>
    <p:sldId id="312" r:id="rId27"/>
    <p:sldId id="313" r:id="rId28"/>
    <p:sldId id="314" r:id="rId29"/>
    <p:sldId id="315" r:id="rId3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366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Section 9.3: Multicasting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smtClean="0"/>
              <a:t>권현수</a:t>
            </a:r>
            <a:endParaRPr lang="en-US" altLang="ko-KR" dirty="0" smtClean="0"/>
          </a:p>
          <a:p>
            <a:r>
              <a:rPr lang="en-US" altLang="ko-KR" smtClean="0"/>
              <a:t>2014021626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mtClean="0"/>
              <a:t>9.3 Multicasting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To reduce the amount of overhead involved in broadcasting</a:t>
            </a:r>
          </a:p>
          <a:p>
            <a:endParaRPr lang="en-US" altLang="ko-KR" dirty="0"/>
          </a:p>
          <a:p>
            <a:r>
              <a:rPr lang="en-US" altLang="ko-KR" dirty="0" smtClean="0"/>
              <a:t>Send traffic only to those receivers that are interested in multicasting</a:t>
            </a:r>
          </a:p>
          <a:p>
            <a:endParaRPr lang="en-US" altLang="ko-KR" dirty="0"/>
          </a:p>
          <a:p>
            <a:r>
              <a:rPr lang="en-US" altLang="ko-KR" dirty="0" smtClean="0"/>
              <a:t>Accomplished by either having the sender indicate the receivers, or instead having the receivers independently indicate their interest</a:t>
            </a:r>
          </a:p>
          <a:p>
            <a:endParaRPr lang="en-US" altLang="ko-KR" dirty="0"/>
          </a:p>
          <a:p>
            <a:r>
              <a:rPr lang="en-US" altLang="ko-KR" dirty="0" smtClean="0"/>
              <a:t>Multicasting state must be maintained by hosts and routers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mtClean="0"/>
              <a:t>9.3 Multicasting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TCP/IP model, receivers indicate their interest in what traffic they wish to receive by </a:t>
            </a:r>
            <a:r>
              <a:rPr lang="en-US" altLang="ko-KR" b="1" dirty="0" smtClean="0"/>
              <a:t>specifying a multicast address and optional list of sources</a:t>
            </a:r>
          </a:p>
          <a:p>
            <a:endParaRPr lang="en-US" altLang="ko-KR" b="1" dirty="0" smtClean="0"/>
          </a:p>
          <a:p>
            <a:r>
              <a:rPr lang="en-US" altLang="ko-KR" dirty="0" smtClean="0"/>
              <a:t>The inefficiencies of broadcast: every host that can be reached on the same LAN or VLAN must process broadcast packets</a:t>
            </a:r>
          </a:p>
          <a:p>
            <a:endParaRPr lang="en-US" altLang="ko-KR" b="1" dirty="0" smtClean="0"/>
          </a:p>
          <a:p>
            <a:r>
              <a:rPr lang="en-US" altLang="ko-KR" dirty="0"/>
              <a:t>IP multicasting provides a more efficient way to carry out the same types of tasks</a:t>
            </a:r>
          </a:p>
          <a:p>
            <a:endParaRPr lang="en-US" altLang="ko-KR" b="1" dirty="0"/>
          </a:p>
          <a:p>
            <a:endParaRPr lang="en-US" altLang="ko-KR" b="1" dirty="0"/>
          </a:p>
          <a:p>
            <a:endParaRPr lang="en-US" altLang="ko-KR" b="1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404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mtClean="0"/>
              <a:t>9.3 IP </a:t>
            </a:r>
            <a:r>
              <a:rPr lang="en-US" altLang="ko-KR" dirty="0" smtClean="0"/>
              <a:t>Multicasting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 smtClean="0"/>
                  <a:t>IP multicasting originated using a design based on the way group addressing works in link-layer networks</a:t>
                </a:r>
              </a:p>
              <a:p>
                <a:endParaRPr lang="en-US" altLang="ko-KR" dirty="0" smtClean="0"/>
              </a:p>
              <a:p>
                <a:r>
                  <a:rPr lang="en-US" altLang="ko-KR" dirty="0"/>
                  <a:t>Any-source multicast (ASM): selects the group address </a:t>
                </a:r>
                <a14:m>
                  <m:oMath xmlns:m="http://schemas.openxmlformats.org/officeDocument/2006/math">
                    <m:r>
                      <a:rPr lang="en-US" altLang="ko-KR">
                        <a:latin typeface="Cambria Math" panose="02040503050406030204" pitchFamily="18" charset="0"/>
                      </a:rPr>
                      <m:t>            </m:t>
                    </m:r>
                    <m:r>
                      <a:rPr lang="en-US" altLang="ko-KR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ko-KR" altLang="en-US" dirty="0"/>
                  <a:t> </a:t>
                </a:r>
                <a:r>
                  <a:rPr lang="en-US" altLang="ko-KR" dirty="0"/>
                  <a:t>accept traffic, </a:t>
                </a:r>
                <a:r>
                  <a:rPr lang="en-US" altLang="ko-KR" b="1" dirty="0"/>
                  <a:t>irrespective of the sender</a:t>
                </a:r>
                <a:endParaRPr lang="ko-KR" altLang="en-US" b="1" dirty="0"/>
              </a:p>
              <a:p>
                <a:endParaRPr lang="en-US" altLang="ko-KR" dirty="0"/>
              </a:p>
              <a:p>
                <a:r>
                  <a:rPr lang="en-US" altLang="ko-KR" dirty="0" smtClean="0"/>
                  <a:t>Source-specific multicast (SSM): allows end stations to explicitly </a:t>
                </a:r>
                <a:r>
                  <a:rPr lang="en-US" altLang="ko-KR" b="1" dirty="0" smtClean="0"/>
                  <a:t>include or exclude traffic </a:t>
                </a:r>
                <a:r>
                  <a:rPr lang="en-US" altLang="ko-KR" dirty="0" smtClean="0"/>
                  <a:t>sent to multicast group </a:t>
                </a:r>
                <a:r>
                  <a:rPr lang="en-US" altLang="ko-KR" b="1" dirty="0" smtClean="0"/>
                  <a:t>from a particular set of senders</a:t>
                </a:r>
              </a:p>
              <a:p>
                <a:endParaRPr lang="en-US" altLang="ko-KR" dirty="0" smtClean="0"/>
              </a:p>
              <a:p>
                <a:endParaRPr lang="en-US" altLang="ko-KR" dirty="0"/>
              </a:p>
              <a:p>
                <a:endParaRPr lang="en-US" altLang="ko-KR" dirty="0" smtClean="0"/>
              </a:p>
              <a:p>
                <a:endParaRPr lang="en-US" altLang="ko-KR" dirty="0"/>
              </a:p>
              <a:p>
                <a:endParaRPr lang="en-US" altLang="ko-KR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963" t="-955" r="-163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039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mtClean="0"/>
              <a:t>9.3.1 Converting </a:t>
            </a:r>
            <a:r>
              <a:rPr lang="en-US" altLang="ko-KR" dirty="0" smtClean="0"/>
              <a:t>IP Multicast </a:t>
            </a:r>
            <a:r>
              <a:rPr lang="en-US" altLang="ko-KR" dirty="0" err="1" smtClean="0"/>
              <a:t>addr</a:t>
            </a:r>
            <a:r>
              <a:rPr lang="en-US" altLang="ko-KR" dirty="0" smtClean="0"/>
              <a:t> </a:t>
            </a:r>
            <a:r>
              <a:rPr lang="en-US" altLang="ko-KR" smtClean="0"/>
              <a:t>to </a:t>
            </a:r>
            <a:br>
              <a:rPr lang="en-US" altLang="ko-KR" smtClean="0"/>
            </a:br>
            <a:r>
              <a:rPr lang="en-US" altLang="ko-KR" smtClean="0"/>
              <a:t>802 MAC </a:t>
            </a:r>
            <a:r>
              <a:rPr lang="en-US" altLang="ko-KR" dirty="0" err="1" smtClean="0"/>
              <a:t>addr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112568"/>
          </a:xfrm>
        </p:spPr>
        <p:txBody>
          <a:bodyPr/>
          <a:lstStyle/>
          <a:p>
            <a:r>
              <a:rPr lang="en-US" altLang="ko-KR" dirty="0" smtClean="0"/>
              <a:t>When using unicast address</a:t>
            </a:r>
          </a:p>
          <a:p>
            <a:pPr lvl="1"/>
            <a:r>
              <a:rPr lang="en-US" altLang="ko-KR" dirty="0" smtClean="0"/>
              <a:t>IPv4 address: Address Resolution Protocol (ARP)</a:t>
            </a:r>
          </a:p>
          <a:p>
            <a:pPr lvl="1"/>
            <a:r>
              <a:rPr lang="en-US" altLang="ko-KR" dirty="0" smtClean="0"/>
              <a:t>IPv6:  Neighbor Discovery (ND)</a:t>
            </a:r>
          </a:p>
          <a:p>
            <a:endParaRPr lang="en-US" altLang="ko-KR" dirty="0"/>
          </a:p>
          <a:p>
            <a:r>
              <a:rPr lang="en-US" altLang="ko-KR" dirty="0" smtClean="0"/>
              <a:t>When we wish to send multicast traffic</a:t>
            </a:r>
          </a:p>
          <a:p>
            <a:pPr lvl="1"/>
            <a:r>
              <a:rPr lang="en-US" altLang="ko-KR" dirty="0" smtClean="0"/>
              <a:t>Simply map an IP multicast address to some corresponding MAC address</a:t>
            </a:r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Focus on IEEE 802 networks</a:t>
            </a:r>
          </a:p>
          <a:p>
            <a:pPr lvl="1"/>
            <a:r>
              <a:rPr lang="en-US" altLang="ko-KR" dirty="0" smtClean="0"/>
              <a:t>Especially Ethernet and Wi-Fi</a:t>
            </a:r>
          </a:p>
          <a:p>
            <a:pPr lvl="1"/>
            <a:r>
              <a:rPr lang="en-US" altLang="ko-KR" dirty="0" smtClean="0"/>
              <a:t>Most common types of networks where IP multicasting is used</a:t>
            </a:r>
            <a:endParaRPr lang="en-US" altLang="ko-KR" dirty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04375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56792"/>
                <a:ext cx="8507288" cy="5112568"/>
              </a:xfrm>
            </p:spPr>
            <p:txBody>
              <a:bodyPr>
                <a:normAutofit/>
              </a:bodyPr>
              <a:lstStyle/>
              <a:p>
                <a:r>
                  <a:rPr lang="en-US" altLang="ko-KR" dirty="0" smtClean="0"/>
                  <a:t>The IANA owns the </a:t>
                </a:r>
                <a:r>
                  <a:rPr lang="en-US" altLang="ko-KR" b="1" dirty="0" smtClean="0"/>
                  <a:t>IEEE Organizationally Unique Identifier</a:t>
                </a:r>
                <a:r>
                  <a:rPr lang="en-US" altLang="ko-KR" dirty="0" smtClean="0"/>
                  <a:t> (OUI), 00:00:5e</a:t>
                </a:r>
              </a:p>
              <a:p>
                <a:endParaRPr lang="en-US" altLang="ko-KR" dirty="0" smtClean="0"/>
              </a:p>
              <a:p>
                <a:r>
                  <a:rPr lang="en-US" altLang="ko-KR" dirty="0" smtClean="0"/>
                  <a:t>IANA is given the right to use group (multicast) MAC addresses starting with 01:00:5e (unicast: 00:00:5e)</a:t>
                </a:r>
              </a:p>
              <a:p>
                <a:endParaRPr lang="en-US" altLang="ko-KR" dirty="0" smtClean="0"/>
              </a:p>
              <a:p>
                <a:r>
                  <a:rPr lang="en-US" altLang="ko-KR" dirty="0" smtClean="0"/>
                  <a:t>This prefix is used as the high-order 24 bits of the Mac address</a:t>
                </a:r>
              </a:p>
              <a:p>
                <a:endParaRPr lang="en-US" altLang="ko-KR" dirty="0"/>
              </a:p>
              <a:p>
                <a:r>
                  <a:rPr lang="en-US" altLang="ko-KR" dirty="0" smtClean="0"/>
                  <a:t>01:00:5e:00:00:00 – 01:00:5e:ff:ff:ff (group address)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       →</m:t>
                    </m:r>
                  </m:oMath>
                </a14:m>
                <a:r>
                  <a:rPr lang="en-US" altLang="ko-KR" dirty="0" smtClean="0"/>
                  <a:t> </a:t>
                </a:r>
                <a:r>
                  <a:rPr lang="en-US" altLang="ko-KR" dirty="0"/>
                  <a:t>01:00:5e:00:00:00 – </a:t>
                </a:r>
                <a:r>
                  <a:rPr lang="en-US" altLang="ko-KR" dirty="0" smtClean="0"/>
                  <a:t>01:00:5e:</a:t>
                </a:r>
                <a:r>
                  <a:rPr lang="en-US" altLang="ko-KR" b="1" dirty="0" smtClean="0"/>
                  <a:t>7</a:t>
                </a:r>
                <a:r>
                  <a:rPr lang="en-US" altLang="ko-KR" dirty="0" smtClean="0"/>
                  <a:t>f:ff:ff (multicast address)</a:t>
                </a:r>
                <a:endParaRPr lang="en-US" altLang="ko-KR" dirty="0"/>
              </a:p>
              <a:p>
                <a:pPr marL="0" indent="0">
                  <a:buNone/>
                </a:pPr>
                <a:endParaRPr lang="en-US" altLang="ko-KR" dirty="0"/>
              </a:p>
              <a:p>
                <a:endParaRPr lang="en-US" altLang="ko-KR" dirty="0" smtClean="0"/>
              </a:p>
              <a:p>
                <a:endParaRPr lang="en-US" altLang="ko-KR" dirty="0"/>
              </a:p>
              <a:p>
                <a:endParaRPr lang="en-US" altLang="ko-KR" dirty="0" smtClean="0"/>
              </a:p>
              <a:p>
                <a:endParaRPr lang="en-US" altLang="ko-KR" dirty="0"/>
              </a:p>
              <a:p>
                <a:endParaRPr lang="en-US" altLang="ko-KR" dirty="0"/>
              </a:p>
              <a:p>
                <a:endParaRPr lang="en-US" altLang="ko-KR" dirty="0" smtClean="0"/>
              </a:p>
              <a:p>
                <a:endParaRPr lang="en-US" altLang="ko-KR" dirty="0"/>
              </a:p>
              <a:p>
                <a:endParaRPr lang="en-US" altLang="ko-KR" dirty="0" smtClean="0"/>
              </a:p>
              <a:p>
                <a:endParaRPr lang="en-US" altLang="ko-KR" dirty="0"/>
              </a:p>
              <a:p>
                <a:endParaRPr lang="en-US" altLang="ko-KR" dirty="0" smtClean="0"/>
              </a:p>
              <a:p>
                <a:endParaRPr lang="en-US" altLang="ko-KR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56792"/>
                <a:ext cx="8507288" cy="5112568"/>
              </a:xfrm>
              <a:blipFill rotWithShape="0">
                <a:blip r:embed="rId2"/>
                <a:stretch>
                  <a:fillRect l="-931" t="-954" r="-43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altLang="ko-KR" smtClean="0"/>
              <a:t>9.3.1 Converting </a:t>
            </a:r>
            <a:r>
              <a:rPr lang="en-US" altLang="ko-KR" dirty="0" smtClean="0"/>
              <a:t>IP Multicast </a:t>
            </a:r>
            <a:r>
              <a:rPr lang="en-US" altLang="ko-KR" dirty="0" err="1" smtClean="0"/>
              <a:t>addr</a:t>
            </a:r>
            <a:r>
              <a:rPr lang="en-US" altLang="ko-KR" dirty="0" smtClean="0"/>
              <a:t> </a:t>
            </a:r>
            <a:r>
              <a:rPr lang="en-US" altLang="ko-KR" smtClean="0"/>
              <a:t>to </a:t>
            </a:r>
            <a:br>
              <a:rPr lang="en-US" altLang="ko-KR" smtClean="0"/>
            </a:br>
            <a:r>
              <a:rPr lang="en-US" altLang="ko-KR" smtClean="0"/>
              <a:t>802 MAC </a:t>
            </a:r>
            <a:r>
              <a:rPr lang="en-US" altLang="ko-KR" dirty="0" err="1" smtClean="0"/>
              <a:t>addr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8222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701073"/>
                <a:ext cx="8507288" cy="2896279"/>
              </a:xfrm>
            </p:spPr>
            <p:txBody>
              <a:bodyPr>
                <a:normAutofit/>
              </a:bodyPr>
              <a:lstStyle/>
              <a:p>
                <a:r>
                  <a:rPr lang="en-US" altLang="ko-KR" dirty="0" smtClean="0"/>
                  <a:t>IPv4 multicast address range: 224.0.0. – 239.255.255.255</a:t>
                </a:r>
              </a:p>
              <a:p>
                <a:endParaRPr lang="en-US" altLang="ko-KR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28</m:t>
                        </m:r>
                      </m:sup>
                    </m:sSup>
                  </m:oMath>
                </a14:m>
                <a:r>
                  <a:rPr lang="en-US" altLang="ko-KR" dirty="0" smtClean="0"/>
                  <a:t> multicast IPv4 address (group IDs)</a:t>
                </a:r>
              </a:p>
              <a:p>
                <a:endParaRPr lang="en-US" altLang="ko-KR" dirty="0"/>
              </a:p>
              <a:p>
                <a:r>
                  <a:rPr lang="en-US" altLang="ko-KR" dirty="0" smtClean="0"/>
                  <a:t>IPv4 multicast group IDs need to be mapped into only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23</m:t>
                        </m:r>
                      </m:sup>
                    </m:sSup>
                  </m:oMath>
                </a14:m>
                <a:r>
                  <a:rPr lang="en-US" altLang="ko-KR" dirty="0" smtClean="0"/>
                  <a:t> unique entries</a:t>
                </a:r>
                <a:endParaRPr lang="en-US" altLang="ko-KR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701073"/>
                <a:ext cx="8507288" cy="2896279"/>
              </a:xfrm>
              <a:blipFill rotWithShape="0">
                <a:blip r:embed="rId2"/>
                <a:stretch>
                  <a:fillRect l="-931" t="-168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779" y="1473904"/>
            <a:ext cx="7608441" cy="1739072"/>
          </a:xfrm>
          <a:prstGeom prst="rect">
            <a:avLst/>
          </a:prstGeom>
        </p:spPr>
      </p:pic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altLang="ko-KR" smtClean="0"/>
              <a:t>9.3.1 Converting </a:t>
            </a:r>
            <a:r>
              <a:rPr lang="en-US" altLang="ko-KR" dirty="0" smtClean="0"/>
              <a:t>IP Multicast </a:t>
            </a:r>
            <a:r>
              <a:rPr lang="en-US" altLang="ko-KR" dirty="0" err="1" smtClean="0"/>
              <a:t>addr</a:t>
            </a:r>
            <a:r>
              <a:rPr lang="en-US" altLang="ko-KR" dirty="0" smtClean="0"/>
              <a:t> </a:t>
            </a:r>
            <a:r>
              <a:rPr lang="en-US" altLang="ko-KR" smtClean="0"/>
              <a:t>to </a:t>
            </a:r>
            <a:br>
              <a:rPr lang="en-US" altLang="ko-KR" smtClean="0"/>
            </a:br>
            <a:r>
              <a:rPr lang="en-US" altLang="ko-KR" smtClean="0"/>
              <a:t>802 MAC </a:t>
            </a:r>
            <a:r>
              <a:rPr lang="en-US" altLang="ko-KR" dirty="0" err="1" smtClean="0"/>
              <a:t>addr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2439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701073"/>
                <a:ext cx="8507288" cy="2896279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28</m:t>
                        </m:r>
                      </m:sup>
                    </m:sSup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23</m:t>
                        </m:r>
                      </m:sup>
                    </m:sSup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=32</m:t>
                    </m:r>
                  </m:oMath>
                </a14:m>
                <a:r>
                  <a:rPr lang="en-US" altLang="ko-KR" dirty="0" smtClean="0"/>
                  <a:t> distinct IPv4 multicast group IDS are mapped to each group address</a:t>
                </a:r>
              </a:p>
              <a:p>
                <a:endParaRPr lang="en-US" altLang="ko-KR" dirty="0"/>
              </a:p>
              <a:p>
                <a:r>
                  <a:rPr lang="en-US" altLang="ko-KR" dirty="0" smtClean="0"/>
                  <a:t>224.128.64.32 (e0.80.40.20) and 224.0.64.32 (e0.00.40.20) are mapped into Ethernet address 01:00:5e:00:40:20</a:t>
                </a:r>
              </a:p>
              <a:p>
                <a:endParaRPr lang="en-US" altLang="ko-KR" dirty="0"/>
              </a:p>
              <a:p>
                <a:endParaRPr lang="en-US" altLang="ko-KR" dirty="0" smtClean="0"/>
              </a:p>
              <a:p>
                <a:endParaRPr lang="en-US" altLang="ko-KR" dirty="0"/>
              </a:p>
              <a:p>
                <a:endParaRPr lang="en-US" altLang="ko-KR" dirty="0" smtClean="0"/>
              </a:p>
              <a:p>
                <a:endParaRPr lang="en-US" altLang="ko-KR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701073"/>
                <a:ext cx="8507288" cy="2896279"/>
              </a:xfrm>
              <a:blipFill rotWithShape="0">
                <a:blip r:embed="rId2"/>
                <a:stretch>
                  <a:fillRect l="-931" t="-1474" r="-57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779" y="1473904"/>
            <a:ext cx="7608441" cy="1739072"/>
          </a:xfrm>
          <a:prstGeom prst="rect">
            <a:avLst/>
          </a:prstGeom>
        </p:spPr>
      </p:pic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altLang="ko-KR" smtClean="0"/>
              <a:t>9.3.1 Converting </a:t>
            </a:r>
            <a:r>
              <a:rPr lang="en-US" altLang="ko-KR" dirty="0" smtClean="0"/>
              <a:t>IP Multicast </a:t>
            </a:r>
            <a:r>
              <a:rPr lang="en-US" altLang="ko-KR" dirty="0" err="1" smtClean="0"/>
              <a:t>addr</a:t>
            </a:r>
            <a:r>
              <a:rPr lang="en-US" altLang="ko-KR" dirty="0" smtClean="0"/>
              <a:t> </a:t>
            </a:r>
            <a:r>
              <a:rPr lang="en-US" altLang="ko-KR" smtClean="0"/>
              <a:t>to </a:t>
            </a:r>
            <a:br>
              <a:rPr lang="en-US" altLang="ko-KR" smtClean="0"/>
            </a:br>
            <a:r>
              <a:rPr lang="en-US" altLang="ko-KR" smtClean="0"/>
              <a:t>802 MAC </a:t>
            </a:r>
            <a:r>
              <a:rPr lang="en-US" altLang="ko-KR" dirty="0" err="1" smtClean="0"/>
              <a:t>addr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3828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36432"/>
                <a:ext cx="8507288" cy="3192968"/>
              </a:xfrm>
            </p:spPr>
            <p:txBody>
              <a:bodyPr>
                <a:normAutofit/>
              </a:bodyPr>
              <a:lstStyle/>
              <a:p>
                <a:r>
                  <a:rPr lang="en-US" altLang="ko-KR" dirty="0" smtClean="0"/>
                  <a:t>The 16-bit OUI prefix is 33:33</a:t>
                </a:r>
              </a:p>
              <a:p>
                <a:endParaRPr lang="en-US" altLang="ko-KR" dirty="0"/>
              </a:p>
              <a:p>
                <a:r>
                  <a:rPr lang="en-US" altLang="ko-KR" dirty="0" smtClean="0"/>
                  <a:t>Begin with </a:t>
                </a:r>
                <a:r>
                  <a:rPr lang="en-US" altLang="ko-KR" dirty="0" err="1" smtClean="0"/>
                  <a:t>ff</a:t>
                </a:r>
                <a:r>
                  <a:rPr lang="en-US" altLang="ko-KR" dirty="0" smtClean="0"/>
                  <a:t>, and the subsequent 8bits are used for flags and scope information, this leaves 112 bits</a:t>
                </a:r>
              </a:p>
              <a:p>
                <a:endParaRPr lang="en-US" altLang="ko-KR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112</m:t>
                        </m:r>
                      </m:sup>
                    </m:sSup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32</m:t>
                        </m:r>
                      </m:sup>
                    </m:sSup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80</m:t>
                        </m:r>
                      </m:sup>
                    </m:sSup>
                  </m:oMath>
                </a14:m>
                <a:r>
                  <a:rPr lang="en-US" altLang="ko-KR" dirty="0" smtClean="0"/>
                  <a:t> group is mapped to the same MAC address</a:t>
                </a:r>
                <a:endParaRPr lang="en-US" altLang="ko-KR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36432"/>
                <a:ext cx="8507288" cy="3192968"/>
              </a:xfrm>
              <a:blipFill rotWithShape="0">
                <a:blip r:embed="rId2"/>
                <a:stretch>
                  <a:fillRect l="-931" t="-15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그룹 8"/>
          <p:cNvGrpSpPr/>
          <p:nvPr/>
        </p:nvGrpSpPr>
        <p:grpSpPr>
          <a:xfrm>
            <a:off x="1547664" y="1235083"/>
            <a:ext cx="5900979" cy="2409941"/>
            <a:chOff x="1547664" y="1052736"/>
            <a:chExt cx="5900979" cy="2409941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664" y="1052736"/>
              <a:ext cx="5900979" cy="2409941"/>
            </a:xfrm>
            <a:prstGeom prst="rect">
              <a:avLst/>
            </a:prstGeom>
          </p:spPr>
        </p:pic>
        <p:sp>
          <p:nvSpPr>
            <p:cNvPr id="8" name="직사각형 7"/>
            <p:cNvSpPr/>
            <p:nvPr/>
          </p:nvSpPr>
          <p:spPr>
            <a:xfrm>
              <a:off x="3131840" y="2924944"/>
              <a:ext cx="2736304" cy="53773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altLang="ko-KR" smtClean="0"/>
              <a:t>9.3.1 Converting </a:t>
            </a:r>
            <a:r>
              <a:rPr lang="en-US" altLang="ko-KR" dirty="0" smtClean="0"/>
              <a:t>IP Multicast </a:t>
            </a:r>
            <a:r>
              <a:rPr lang="en-US" altLang="ko-KR" dirty="0" err="1" smtClean="0"/>
              <a:t>addr</a:t>
            </a:r>
            <a:r>
              <a:rPr lang="en-US" altLang="ko-KR" dirty="0" smtClean="0"/>
              <a:t> </a:t>
            </a:r>
            <a:r>
              <a:rPr lang="en-US" altLang="ko-KR" smtClean="0"/>
              <a:t>to </a:t>
            </a:r>
            <a:br>
              <a:rPr lang="en-US" altLang="ko-KR" smtClean="0"/>
            </a:br>
            <a:r>
              <a:rPr lang="en-US" altLang="ko-KR" smtClean="0"/>
              <a:t>802 MAC </a:t>
            </a:r>
            <a:r>
              <a:rPr lang="en-US" altLang="ko-KR" dirty="0" err="1" smtClean="0"/>
              <a:t>addr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3135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mtClean="0"/>
              <a:t>9.3.2 Examples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3933056"/>
            <a:ext cx="8507288" cy="2664296"/>
          </a:xfrm>
        </p:spPr>
        <p:txBody>
          <a:bodyPr>
            <a:normAutofit/>
          </a:bodyPr>
          <a:lstStyle/>
          <a:p>
            <a:r>
              <a:rPr lang="en-US" altLang="ko-KR" smtClean="0"/>
              <a:t>Can send an ICMPv4 echo request to those hosts that respond to the Multicast DNS address 224.0.0.251</a:t>
            </a:r>
          </a:p>
          <a:p>
            <a:endParaRPr lang="en-US" altLang="ko-KR"/>
          </a:p>
          <a:p>
            <a:r>
              <a:rPr lang="en-US" altLang="ko-KR" smtClean="0"/>
              <a:t>Respond messages indicate that they are subscribed to the mDNS group</a:t>
            </a:r>
            <a:endParaRPr lang="en-US" altLang="ko-KR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124744"/>
            <a:ext cx="6871320" cy="21190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직사각형 5"/>
          <p:cNvSpPr/>
          <p:nvPr/>
        </p:nvSpPr>
        <p:spPr>
          <a:xfrm>
            <a:off x="2411760" y="1656824"/>
            <a:ext cx="1728192" cy="648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0628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mtClean="0"/>
              <a:t>9.3.2 Examples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3701073"/>
            <a:ext cx="8507288" cy="2896279"/>
          </a:xfrm>
        </p:spPr>
        <p:txBody>
          <a:bodyPr>
            <a:normAutofit/>
          </a:bodyPr>
          <a:lstStyle/>
          <a:p>
            <a:r>
              <a:rPr lang="en-US" altLang="ko-KR" smtClean="0"/>
              <a:t>Provide the outgoing interface as input to the ping6 program</a:t>
            </a:r>
          </a:p>
          <a:p>
            <a:endParaRPr lang="en-US" altLang="ko-KR"/>
          </a:p>
          <a:p>
            <a:r>
              <a:rPr lang="en-US" altLang="ko-KR" smtClean="0"/>
              <a:t>Allows the program to select the appropriate outgoing IPv6 address</a:t>
            </a:r>
            <a:endParaRPr lang="en-US" altLang="ko-KR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444" y="1196752"/>
            <a:ext cx="7200800" cy="184513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1369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mtClean="0"/>
              <a:t>9.3.2 Examples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56" y="1196752"/>
            <a:ext cx="8964205" cy="4608512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5220072" y="2132856"/>
            <a:ext cx="936104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6632656" y="2143300"/>
            <a:ext cx="2054144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1547664" y="2924944"/>
            <a:ext cx="1368152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3342692" y="2104330"/>
            <a:ext cx="653244" cy="2445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1878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9.3.3 Sending Multicast Datagrams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060847"/>
            <a:ext cx="8507288" cy="4176465"/>
          </a:xfrm>
        </p:spPr>
        <p:txBody>
          <a:bodyPr>
            <a:normAutofit/>
          </a:bodyPr>
          <a:lstStyle/>
          <a:p>
            <a:r>
              <a:rPr lang="en-US" altLang="ko-KR" smtClean="0"/>
              <a:t>When sending any IP packet, </a:t>
            </a:r>
            <a:r>
              <a:rPr lang="en-US" altLang="ko-KR" b="1" smtClean="0"/>
              <a:t>a decision </a:t>
            </a:r>
            <a:r>
              <a:rPr lang="en-US" altLang="ko-KR" smtClean="0"/>
              <a:t>must be made as to which </a:t>
            </a:r>
            <a:r>
              <a:rPr lang="en-US" altLang="ko-KR" b="1" smtClean="0"/>
              <a:t>source address </a:t>
            </a:r>
            <a:r>
              <a:rPr lang="en-US" altLang="ko-KR" smtClean="0"/>
              <a:t>and </a:t>
            </a:r>
            <a:r>
              <a:rPr lang="en-US" altLang="ko-KR" b="1" smtClean="0"/>
              <a:t>interface </a:t>
            </a:r>
            <a:r>
              <a:rPr lang="en-US" altLang="ko-KR" smtClean="0"/>
              <a:t>to </a:t>
            </a:r>
            <a:r>
              <a:rPr lang="en-US" altLang="ko-KR" b="1" smtClean="0"/>
              <a:t>use</a:t>
            </a:r>
          </a:p>
          <a:p>
            <a:endParaRPr lang="en-US" altLang="ko-KR" b="1"/>
          </a:p>
          <a:p>
            <a:r>
              <a:rPr lang="en-US" altLang="ko-KR" b="1" smtClean="0"/>
              <a:t>netstate</a:t>
            </a:r>
            <a:r>
              <a:rPr lang="en-US" altLang="ko-KR" smtClean="0"/>
              <a:t> comman can be used to determine this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53744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9.3.3 Sending Multicast Datagrams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2008" y="3933056"/>
            <a:ext cx="8507288" cy="2808311"/>
          </a:xfrm>
        </p:spPr>
        <p:txBody>
          <a:bodyPr>
            <a:normAutofit/>
          </a:bodyPr>
          <a:lstStyle/>
          <a:p>
            <a:r>
              <a:rPr lang="en-US" altLang="ko-KR" smtClean="0"/>
              <a:t>Default route for IPv4 traffic goes to 10.0.0.1 using interface 10.0.0.57</a:t>
            </a:r>
          </a:p>
          <a:p>
            <a:endParaRPr lang="en-US" altLang="ko-KR"/>
          </a:p>
          <a:p>
            <a:r>
              <a:rPr lang="en-US" altLang="ko-KR" smtClean="0"/>
              <a:t>224.0.0.0/4 indicate that three different interfaces can carry outgoing multicast traffic</a:t>
            </a:r>
            <a:endParaRPr lang="en-US" altLang="ko-KR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578" y="1079374"/>
            <a:ext cx="7112843" cy="24868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직사각형 5"/>
          <p:cNvSpPr/>
          <p:nvPr/>
        </p:nvSpPr>
        <p:spPr>
          <a:xfrm>
            <a:off x="1015578" y="2132856"/>
            <a:ext cx="6724774" cy="648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0194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9.3.3 Sending Multicast Datagrams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3429001"/>
            <a:ext cx="8507288" cy="2808312"/>
          </a:xfrm>
        </p:spPr>
        <p:txBody>
          <a:bodyPr>
            <a:normAutofit/>
          </a:bodyPr>
          <a:lstStyle/>
          <a:p>
            <a:r>
              <a:rPr lang="en-US" altLang="ko-KR" smtClean="0"/>
              <a:t>All multicast addresses begin with ff, and there are no broadcast address</a:t>
            </a:r>
          </a:p>
          <a:p>
            <a:endParaRPr lang="en-US" altLang="ko-KR"/>
          </a:p>
          <a:p>
            <a:r>
              <a:rPr lang="en-US" altLang="ko-KR" smtClean="0"/>
              <a:t>Interfaces 1, 9, and 10 can all be used</a:t>
            </a:r>
            <a:endParaRPr lang="en-US" altLang="ko-KR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124744"/>
            <a:ext cx="7381825" cy="19988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직사각형 5"/>
          <p:cNvSpPr/>
          <p:nvPr/>
        </p:nvSpPr>
        <p:spPr>
          <a:xfrm>
            <a:off x="1043608" y="2276872"/>
            <a:ext cx="4464496" cy="648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9694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9.3.3 Sending Multicast Datagrams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708919"/>
            <a:ext cx="8507288" cy="3528393"/>
          </a:xfrm>
        </p:spPr>
        <p:txBody>
          <a:bodyPr>
            <a:normAutofit/>
          </a:bodyPr>
          <a:lstStyle/>
          <a:p>
            <a:r>
              <a:rPr lang="en-US" altLang="ko-KR" smtClean="0"/>
              <a:t>Separate for different protocol families</a:t>
            </a:r>
          </a:p>
          <a:p>
            <a:endParaRPr lang="en-US" altLang="ko-KR"/>
          </a:p>
          <a:p>
            <a:r>
              <a:rPr lang="en-US" altLang="ko-KR" smtClean="0"/>
              <a:t>For IPv4, there is nothing to show</a:t>
            </a:r>
          </a:p>
          <a:p>
            <a:endParaRPr lang="en-US" altLang="ko-KR"/>
          </a:p>
          <a:p>
            <a:r>
              <a:rPr lang="en-US" altLang="ko-KR" smtClean="0"/>
              <a:t>A conventional default route handles the multicast traffic</a:t>
            </a:r>
          </a:p>
          <a:p>
            <a:endParaRPr lang="en-US" altLang="ko-KR" smtClean="0"/>
          </a:p>
          <a:p>
            <a:r>
              <a:rPr lang="en-US" altLang="ko-KR" smtClean="0"/>
              <a:t>There is no direct “next hop”</a:t>
            </a:r>
            <a:endParaRPr lang="en-US" altLang="ko-KR"/>
          </a:p>
          <a:p>
            <a:endParaRPr lang="en-US" altLang="ko-KR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196752"/>
            <a:ext cx="6946776" cy="10808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직사각형 5"/>
          <p:cNvSpPr/>
          <p:nvPr/>
        </p:nvSpPr>
        <p:spPr>
          <a:xfrm>
            <a:off x="4572000" y="1916832"/>
            <a:ext cx="64807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7164288" y="1916832"/>
            <a:ext cx="64807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1483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9.3.4 Receiving Multicast Datagrams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1"/>
            <a:ext cx="8507288" cy="4968552"/>
          </a:xfrm>
        </p:spPr>
        <p:txBody>
          <a:bodyPr>
            <a:normAutofit/>
          </a:bodyPr>
          <a:lstStyle/>
          <a:p>
            <a:r>
              <a:rPr lang="en-US" altLang="ko-KR" smtClean="0"/>
              <a:t>Fundamental to multicasting is the concept of a process </a:t>
            </a:r>
            <a:r>
              <a:rPr lang="en-US" altLang="ko-KR" i="1" smtClean="0"/>
              <a:t>joining</a:t>
            </a:r>
            <a:r>
              <a:rPr lang="en-US" altLang="ko-KR" smtClean="0"/>
              <a:t> or </a:t>
            </a:r>
            <a:r>
              <a:rPr lang="en-US" altLang="ko-KR" i="1" smtClean="0"/>
              <a:t>leaving</a:t>
            </a:r>
            <a:r>
              <a:rPr lang="en-US" altLang="ko-KR" smtClean="0"/>
              <a:t> one or more multicast groups</a:t>
            </a:r>
          </a:p>
          <a:p>
            <a:endParaRPr lang="en-US" altLang="ko-KR"/>
          </a:p>
          <a:p>
            <a:r>
              <a:rPr lang="en-US" altLang="ko-KR" smtClean="0"/>
              <a:t>Membership in a multicast group on a given interface is dynamic</a:t>
            </a:r>
          </a:p>
          <a:p>
            <a:endParaRPr lang="en-US" altLang="ko-KR"/>
          </a:p>
          <a:p>
            <a:r>
              <a:rPr lang="en-US" altLang="ko-KR" smtClean="0"/>
              <a:t>Additional methods are needed if a process wishes to specify sources it cares to </a:t>
            </a:r>
            <a:r>
              <a:rPr lang="en-US" altLang="ko-KR" b="1" smtClean="0"/>
              <a:t>hear</a:t>
            </a:r>
            <a:r>
              <a:rPr lang="en-US" altLang="ko-KR" smtClean="0"/>
              <a:t> from or </a:t>
            </a:r>
            <a:r>
              <a:rPr lang="en-US" altLang="ko-KR" b="1" smtClean="0"/>
              <a:t>exclude</a:t>
            </a:r>
          </a:p>
          <a:p>
            <a:endParaRPr lang="en-US" altLang="ko-KR" smtClean="0"/>
          </a:p>
          <a:p>
            <a:r>
              <a:rPr lang="en-US" altLang="ko-KR" smtClean="0"/>
              <a:t>These are requied parts of any API on a host that supports multicasting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01851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9.3.4 Receiving Multicast Datagrams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3573017"/>
            <a:ext cx="8507288" cy="3096344"/>
          </a:xfrm>
        </p:spPr>
        <p:txBody>
          <a:bodyPr>
            <a:normAutofit/>
          </a:bodyPr>
          <a:lstStyle/>
          <a:p>
            <a:r>
              <a:rPr lang="en-US" altLang="ko-KR" smtClean="0"/>
              <a:t>The only multicast group used on loopback interface is the link-local scoped Simple Service Discovery Protocol (SSDP) multicast address</a:t>
            </a:r>
          </a:p>
          <a:p>
            <a:endParaRPr lang="en-US" altLang="ko-KR"/>
          </a:p>
          <a:p>
            <a:r>
              <a:rPr lang="en-US" altLang="ko-KR" smtClean="0"/>
              <a:t>ff01::1 (node-local All Nodes address)</a:t>
            </a:r>
          </a:p>
          <a:p>
            <a:r>
              <a:rPr lang="en-US" altLang="ko-KR" smtClean="0"/>
              <a:t>ff02::1 (link-local All Nodes address)</a:t>
            </a:r>
          </a:p>
          <a:p>
            <a:r>
              <a:rPr lang="en-US" altLang="ko-KR" smtClean="0"/>
              <a:t>ff02::c (SSDP)</a:t>
            </a:r>
            <a:endParaRPr lang="en-US" altLang="ko-KR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1124744"/>
            <a:ext cx="5291965" cy="230403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5444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9.3.4 Receiving Multicast Datagrams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3573017"/>
            <a:ext cx="8507288" cy="3096344"/>
          </a:xfrm>
        </p:spPr>
        <p:txBody>
          <a:bodyPr>
            <a:normAutofit/>
          </a:bodyPr>
          <a:lstStyle/>
          <a:p>
            <a:r>
              <a:rPr lang="en-US" altLang="ko-KR" smtClean="0"/>
              <a:t>ff02::1:3 (for support of LLMNR, a local multicast name resolution system)</a:t>
            </a:r>
          </a:p>
          <a:p>
            <a:endParaRPr lang="en-US" altLang="ko-KR"/>
          </a:p>
          <a:p>
            <a:r>
              <a:rPr lang="en-US" altLang="ko-KR" smtClean="0"/>
              <a:t>ff02::1:ffdc:fc85 (the Solicited-Node multicast address, used by IPv6 ND)</a:t>
            </a:r>
            <a:endParaRPr lang="en-US" altLang="ko-KR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1124744"/>
            <a:ext cx="5291965" cy="230403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8940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9.3.4 Receiving Multicast Datagrams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3645024"/>
            <a:ext cx="8507288" cy="3024336"/>
          </a:xfrm>
        </p:spPr>
        <p:txBody>
          <a:bodyPr>
            <a:normAutofit/>
          </a:bodyPr>
          <a:lstStyle/>
          <a:p>
            <a:r>
              <a:rPr lang="en-US" altLang="ko-KR" smtClean="0"/>
              <a:t>Includes the join information for multiple interfaces and for both IPv4 and IPv6</a:t>
            </a:r>
          </a:p>
          <a:p>
            <a:endParaRPr lang="en-US" altLang="ko-KR"/>
          </a:p>
          <a:p>
            <a:r>
              <a:rPr lang="en-US" altLang="ko-KR" smtClean="0"/>
              <a:t>224.0.0.1 on both the Ethernet interface as well as the local loopback interface</a:t>
            </a:r>
          </a:p>
          <a:p>
            <a:endParaRPr lang="en-US" altLang="ko-KR"/>
          </a:p>
          <a:p>
            <a:r>
              <a:rPr lang="en-US" altLang="ko-KR" smtClean="0"/>
              <a:t>ff02::1:ff2a:1988 (Solicited-Node arress)</a:t>
            </a:r>
            <a:endParaRPr lang="en-US" altLang="ko-KR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1002738"/>
            <a:ext cx="4396903" cy="197220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직사각형 5"/>
          <p:cNvSpPr/>
          <p:nvPr/>
        </p:nvSpPr>
        <p:spPr>
          <a:xfrm>
            <a:off x="2267744" y="1772816"/>
            <a:ext cx="3168352" cy="504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5969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9.3.5 Host Address Filtering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507288" cy="5400599"/>
          </a:xfrm>
        </p:spPr>
        <p:txBody>
          <a:bodyPr>
            <a:normAutofit/>
          </a:bodyPr>
          <a:lstStyle/>
          <a:p>
            <a:r>
              <a:rPr lang="en-US" altLang="ko-KR" i="1" smtClean="0"/>
              <a:t>Filtering</a:t>
            </a:r>
            <a:r>
              <a:rPr lang="en-US" altLang="ko-KR" smtClean="0"/>
              <a:t> takes place on each host’s network interface card (NIC), each time a frame is presented to it for </a:t>
            </a:r>
            <a:r>
              <a:rPr lang="en-US" altLang="ko-KR" b="1" smtClean="0"/>
              <a:t>possible reception</a:t>
            </a:r>
          </a:p>
          <a:p>
            <a:endParaRPr lang="en-US" altLang="ko-KR"/>
          </a:p>
          <a:p>
            <a:r>
              <a:rPr lang="en-US" altLang="ko-KR" smtClean="0"/>
              <a:t>Broadcast and multicast frames are replicated on all segment within a VLAN, along a spanning tree formed among the switches</a:t>
            </a:r>
          </a:p>
          <a:p>
            <a:endParaRPr lang="en-US" altLang="ko-KR"/>
          </a:p>
          <a:p>
            <a:r>
              <a:rPr lang="en-US" altLang="ko-KR" smtClean="0"/>
              <a:t>Delivered to the NIC, checks the correctness of the frame (using the CRC)</a:t>
            </a:r>
          </a:p>
          <a:p>
            <a:endParaRPr lang="en-US" altLang="ko-KR"/>
          </a:p>
          <a:p>
            <a:r>
              <a:rPr lang="en-US" altLang="ko-KR" smtClean="0"/>
              <a:t>Makes a decision about whether to receive the frame and deliver it to the device driver and network stack</a:t>
            </a:r>
          </a:p>
          <a:p>
            <a:endParaRPr lang="en-US" altLang="ko-KR"/>
          </a:p>
          <a:p>
            <a:endParaRPr lang="en-US" altLang="ko-KR" smtClean="0"/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65802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9.3.5 Host Address Filtering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507288" cy="5400599"/>
          </a:xfrm>
        </p:spPr>
        <p:txBody>
          <a:bodyPr>
            <a:normAutofit/>
          </a:bodyPr>
          <a:lstStyle/>
          <a:p>
            <a:r>
              <a:rPr lang="en-US" altLang="ko-KR" smtClean="0"/>
              <a:t>NICs tend to come in two varieties</a:t>
            </a:r>
          </a:p>
          <a:p>
            <a:endParaRPr lang="en-US" altLang="ko-KR"/>
          </a:p>
          <a:p>
            <a:r>
              <a:rPr lang="en-US" altLang="ko-KR" smtClean="0"/>
              <a:t>Filtering </a:t>
            </a:r>
            <a:r>
              <a:rPr lang="en-US" altLang="ko-KR" b="1" smtClean="0"/>
              <a:t>based on the hash values </a:t>
            </a:r>
            <a:r>
              <a:rPr lang="en-US" altLang="ko-KR" smtClean="0"/>
              <a:t>of the multicast hardware address in which the process has expressed interest</a:t>
            </a:r>
          </a:p>
          <a:p>
            <a:endParaRPr lang="en-US" altLang="ko-KR"/>
          </a:p>
          <a:p>
            <a:r>
              <a:rPr lang="en-US" altLang="ko-KR" smtClean="0"/>
              <a:t>Listens for a finite table of multicast addresses, meaning that if the host needs to receive frames destined for </a:t>
            </a:r>
            <a:r>
              <a:rPr lang="en-US" altLang="ko-KR" b="1" smtClean="0"/>
              <a:t>more multicast addresses than can fit in the table</a:t>
            </a:r>
            <a:r>
              <a:rPr lang="en-US" altLang="ko-KR" smtClean="0"/>
              <a:t>, the NIC is put into a “</a:t>
            </a:r>
            <a:r>
              <a:rPr lang="en-US" altLang="ko-KR" b="1" smtClean="0"/>
              <a:t>multicast-promiscuous</a:t>
            </a:r>
            <a:r>
              <a:rPr lang="en-US" altLang="ko-KR" smtClean="0"/>
              <a:t>” mode</a:t>
            </a:r>
          </a:p>
          <a:p>
            <a:endParaRPr lang="en-US" altLang="ko-KR"/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83070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9.3.5 Host Address Filtering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507288" cy="5400599"/>
          </a:xfrm>
        </p:spPr>
        <p:txBody>
          <a:bodyPr>
            <a:normAutofit/>
          </a:bodyPr>
          <a:lstStyle/>
          <a:p>
            <a:r>
              <a:rPr lang="en-US" altLang="ko-KR" smtClean="0"/>
              <a:t>Both type of interfaces require that the device driver or higher-layer software perform </a:t>
            </a:r>
            <a:r>
              <a:rPr lang="en-US" altLang="ko-KR" b="1" smtClean="0"/>
              <a:t>checking that the received frame is really wanted</a:t>
            </a:r>
          </a:p>
          <a:p>
            <a:endParaRPr lang="en-US" altLang="ko-KR"/>
          </a:p>
          <a:p>
            <a:r>
              <a:rPr lang="en-US" altLang="ko-KR" smtClean="0"/>
              <a:t>The mapping from a multicast IPv4 or IPv6 address to a 48-bit hardware address is not unique</a:t>
            </a:r>
          </a:p>
          <a:p>
            <a:endParaRPr lang="en-US" altLang="ko-KR"/>
          </a:p>
          <a:p>
            <a:r>
              <a:rPr lang="en-US" altLang="ko-KR" smtClean="0"/>
              <a:t>Despite this imperfect address mapping and hardware filtering, multicasting is still more efficient than broadcasting</a:t>
            </a:r>
          </a:p>
          <a:p>
            <a:endParaRPr lang="en-US" altLang="ko-KR"/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33177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9.3.5 Host Address Filtering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251186"/>
            <a:ext cx="7210218" cy="500370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9037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9.3.5 Host Address Filtering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28800"/>
            <a:ext cx="8507288" cy="5040559"/>
          </a:xfrm>
        </p:spPr>
        <p:txBody>
          <a:bodyPr>
            <a:normAutofit/>
          </a:bodyPr>
          <a:lstStyle/>
          <a:p>
            <a:r>
              <a:rPr lang="en-US" altLang="ko-KR" smtClean="0"/>
              <a:t>NIC support a multi-entry address table</a:t>
            </a:r>
          </a:p>
          <a:p>
            <a:endParaRPr lang="en-US" altLang="ko-KR"/>
          </a:p>
          <a:p>
            <a:r>
              <a:rPr lang="en-US" altLang="ko-KR" smtClean="0"/>
              <a:t>The destination address on each received frame is compared against this table</a:t>
            </a:r>
          </a:p>
          <a:p>
            <a:endParaRPr lang="en-US" altLang="ko-KR"/>
          </a:p>
          <a:p>
            <a:r>
              <a:rPr lang="en-US" altLang="ko-KR" smtClean="0"/>
              <a:t>If the address is found in the table, the frame is received and processed by the device driver</a:t>
            </a:r>
          </a:p>
          <a:p>
            <a:endParaRPr lang="en-US" altLang="ko-KR"/>
          </a:p>
          <a:p>
            <a:r>
              <a:rPr lang="en-US" altLang="ko-KR" smtClean="0"/>
              <a:t>Another method, apply a hash function to the destination address, forming an index into a binary vector</a:t>
            </a:r>
          </a:p>
          <a:p>
            <a:endParaRPr lang="en-US" altLang="ko-KR"/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89957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9.3.5 Host Address Filtering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28800"/>
            <a:ext cx="8507288" cy="5040559"/>
          </a:xfrm>
        </p:spPr>
        <p:txBody>
          <a:bodyPr>
            <a:normAutofit/>
          </a:bodyPr>
          <a:lstStyle/>
          <a:p>
            <a:r>
              <a:rPr lang="en-US" altLang="ko-KR" smtClean="0"/>
              <a:t>When the indexed entry in the vector contains a 1 bit, the corresponding address is deemed </a:t>
            </a:r>
            <a:r>
              <a:rPr lang="en-US" altLang="ko-KR" b="1" smtClean="0"/>
              <a:t>to be acceptable</a:t>
            </a:r>
          </a:p>
          <a:p>
            <a:endParaRPr lang="en-US" altLang="ko-KR"/>
          </a:p>
          <a:p>
            <a:r>
              <a:rPr lang="en-US" altLang="ko-KR" smtClean="0"/>
              <a:t>Save memory on the NIC, but incur collisions in the hash function, some frames may be </a:t>
            </a:r>
            <a:r>
              <a:rPr lang="en-US" altLang="ko-KR" b="1" smtClean="0"/>
              <a:t>considered admissible</a:t>
            </a:r>
            <a:r>
              <a:rPr lang="en-US" altLang="ko-KR" smtClean="0"/>
              <a:t> when </a:t>
            </a:r>
            <a:r>
              <a:rPr lang="en-US" altLang="ko-KR" b="1" smtClean="0"/>
              <a:t>they should not be</a:t>
            </a:r>
          </a:p>
          <a:p>
            <a:endParaRPr lang="en-US" altLang="ko-KR"/>
          </a:p>
          <a:p>
            <a:r>
              <a:rPr lang="en-US" altLang="ko-KR" smtClean="0"/>
              <a:t>This is not a fatal problem, because higher layers of the stack also perform filtering</a:t>
            </a:r>
          </a:p>
          <a:p>
            <a:endParaRPr lang="en-US" altLang="ko-KR"/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60803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9.3.5 Host Address Filtering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28800"/>
            <a:ext cx="8507288" cy="5040559"/>
          </a:xfrm>
        </p:spPr>
        <p:txBody>
          <a:bodyPr>
            <a:normAutofit/>
          </a:bodyPr>
          <a:lstStyle/>
          <a:p>
            <a:r>
              <a:rPr lang="en-US" altLang="ko-KR" smtClean="0"/>
              <a:t>Device driver performs additional filtering</a:t>
            </a:r>
          </a:p>
          <a:p>
            <a:endParaRPr lang="en-US" altLang="ko-KR"/>
          </a:p>
          <a:p>
            <a:r>
              <a:rPr lang="en-US" altLang="ko-KR" smtClean="0"/>
              <a:t>The frame type must specify a protocol that is supported</a:t>
            </a:r>
          </a:p>
          <a:p>
            <a:endParaRPr lang="en-US" altLang="ko-KR"/>
          </a:p>
          <a:p>
            <a:r>
              <a:rPr lang="en-US" altLang="ko-KR" smtClean="0"/>
              <a:t>Additional multicast filtering may be performed to check whether the host belong to the addressed multicast group</a:t>
            </a:r>
          </a:p>
          <a:p>
            <a:endParaRPr lang="en-US" altLang="ko-KR"/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17507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9.3.5 Host Address Filtering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28800"/>
            <a:ext cx="8507288" cy="5040559"/>
          </a:xfrm>
        </p:spPr>
        <p:txBody>
          <a:bodyPr>
            <a:normAutofit/>
          </a:bodyPr>
          <a:lstStyle/>
          <a:p>
            <a:r>
              <a:rPr lang="en-US" altLang="ko-KR" smtClean="0"/>
              <a:t>Device driver passes the frmat to the next layer (IP)</a:t>
            </a:r>
          </a:p>
          <a:p>
            <a:endParaRPr lang="en-US" altLang="ko-KR"/>
          </a:p>
          <a:p>
            <a:r>
              <a:rPr lang="en-US" altLang="ko-KR" smtClean="0"/>
              <a:t>Performs more filtering, based on the source and destination IP address</a:t>
            </a:r>
          </a:p>
          <a:p>
            <a:endParaRPr lang="en-US" altLang="ko-KR" smtClean="0"/>
          </a:p>
          <a:p>
            <a:r>
              <a:rPr lang="en-US" altLang="ko-KR" smtClean="0"/>
              <a:t>IP passes the datagram up to the next layer (TCP/UDP)</a:t>
            </a:r>
          </a:p>
          <a:p>
            <a:endParaRPr lang="en-US" altLang="ko-KR"/>
          </a:p>
          <a:p>
            <a:r>
              <a:rPr lang="en-US" altLang="ko-KR" smtClean="0"/>
              <a:t>Performs filtering based on the destination port number and sometimes the source port number</a:t>
            </a:r>
            <a:endParaRPr lang="en-US" altLang="ko-KR"/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9332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9.3.5 Host Address Filtering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28800"/>
            <a:ext cx="8507288" cy="5040559"/>
          </a:xfrm>
        </p:spPr>
        <p:txBody>
          <a:bodyPr>
            <a:normAutofit/>
          </a:bodyPr>
          <a:lstStyle/>
          <a:p>
            <a:r>
              <a:rPr lang="en-US" altLang="ko-KR" smtClean="0"/>
              <a:t>One of the primary motivations behind the development of the multicast addressing features was to </a:t>
            </a:r>
            <a:r>
              <a:rPr lang="en-US" altLang="ko-KR" b="1" smtClean="0"/>
              <a:t>avoid the overhead of broadcasting</a:t>
            </a:r>
          </a:p>
          <a:p>
            <a:endParaRPr lang="en-US" altLang="ko-KR" b="1"/>
          </a:p>
          <a:p>
            <a:r>
              <a:rPr lang="en-US" altLang="ko-KR" smtClean="0"/>
              <a:t>If there are 50 hosts on UDP broadcasts, but only 20 are participating in the application, every time one of the 20 sends a UDP broadcast</a:t>
            </a:r>
          </a:p>
          <a:p>
            <a:endParaRPr lang="en-US" altLang="ko-KR"/>
          </a:p>
          <a:p>
            <a:r>
              <a:rPr lang="en-US" altLang="ko-KR" smtClean="0"/>
              <a:t>All of machinery offers </a:t>
            </a:r>
            <a:r>
              <a:rPr lang="en-US" altLang="ko-KR" b="1" smtClean="0"/>
              <a:t>less overhead imposed on the host</a:t>
            </a:r>
            <a:r>
              <a:rPr lang="en-US" altLang="ko-KR" smtClean="0"/>
              <a:t>, in exchange for additional complexity in manageing multicast addresses and group memberships</a:t>
            </a:r>
          </a:p>
        </p:txBody>
      </p:sp>
    </p:spTree>
    <p:extLst>
      <p:ext uri="{BB962C8B-B14F-4D97-AF65-F5344CB8AC3E}">
        <p14:creationId xmlns:p14="http://schemas.microsoft.com/office/powerpoint/2010/main" val="383751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884</TotalTime>
  <Words>1222</Words>
  <Application>Microsoft Office PowerPoint</Application>
  <PresentationFormat>화면 슬라이드 쇼(4:3)</PresentationFormat>
  <Paragraphs>195</Paragraphs>
  <Slides>29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29</vt:i4>
      </vt:variant>
    </vt:vector>
  </HeadingPairs>
  <TitlesOfParts>
    <vt:vector size="33" baseType="lpstr">
      <vt:lpstr>맑은 고딕</vt:lpstr>
      <vt:lpstr>Arial</vt:lpstr>
      <vt:lpstr>Cambria Math</vt:lpstr>
      <vt:lpstr>Office 테마</vt:lpstr>
      <vt:lpstr>Section 9.3: Multicasting</vt:lpstr>
      <vt:lpstr>9.3 Multicasting</vt:lpstr>
      <vt:lpstr>9.3 Multicasting</vt:lpstr>
      <vt:lpstr>9.3 IP Multicasting</vt:lpstr>
      <vt:lpstr>9.3.1 Converting IP Multicast addr to  802 MAC addr</vt:lpstr>
      <vt:lpstr>9.3.1 Converting IP Multicast addr to  802 MAC addr</vt:lpstr>
      <vt:lpstr>9.3.1 Converting IP Multicast addr to  802 MAC addr</vt:lpstr>
      <vt:lpstr>9.3.1 Converting IP Multicast addr to  802 MAC addr</vt:lpstr>
      <vt:lpstr>9.3.1 Converting IP Multicast addr to  802 MAC addr</vt:lpstr>
      <vt:lpstr>9.3.2 Examples</vt:lpstr>
      <vt:lpstr>9.3.2 Examples</vt:lpstr>
      <vt:lpstr>9.3.2 Examples</vt:lpstr>
      <vt:lpstr>9.3.3 Sending Multicast Datagrams</vt:lpstr>
      <vt:lpstr>9.3.3 Sending Multicast Datagrams</vt:lpstr>
      <vt:lpstr>9.3.3 Sending Multicast Datagrams</vt:lpstr>
      <vt:lpstr>9.3.3 Sending Multicast Datagrams</vt:lpstr>
      <vt:lpstr>9.3.4 Receiving Multicast Datagrams</vt:lpstr>
      <vt:lpstr>9.3.4 Receiving Multicast Datagrams</vt:lpstr>
      <vt:lpstr>9.3.4 Receiving Multicast Datagrams</vt:lpstr>
      <vt:lpstr>9.3.4 Receiving Multicast Datagrams</vt:lpstr>
      <vt:lpstr>9.3.5 Host Address Filtering</vt:lpstr>
      <vt:lpstr>9.3.5 Host Address Filtering</vt:lpstr>
      <vt:lpstr>9.3.5 Host Address Filtering</vt:lpstr>
      <vt:lpstr>9.3.5 Host Address Filtering</vt:lpstr>
      <vt:lpstr>9.3.5 Host Address Filtering</vt:lpstr>
      <vt:lpstr>9.3.5 Host Address Filtering</vt:lpstr>
      <vt:lpstr>9.3.5 Host Address Filtering</vt:lpstr>
      <vt:lpstr>9.3.5 Host Address Filtering</vt:lpstr>
      <vt:lpstr>9.3.5 Host Address Filtering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PC</cp:lastModifiedBy>
  <cp:revision>72</cp:revision>
  <dcterms:created xsi:type="dcterms:W3CDTF">2006-10-05T04:04:58Z</dcterms:created>
  <dcterms:modified xsi:type="dcterms:W3CDTF">2015-11-17T09:47:56Z</dcterms:modified>
</cp:coreProperties>
</file>