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handoutMasterIdLst>
    <p:handoutMasterId r:id="rId36"/>
  </p:handoutMasterIdLst>
  <p:sldIdLst>
    <p:sldId id="256" r:id="rId2"/>
    <p:sldId id="257" r:id="rId3"/>
    <p:sldId id="266" r:id="rId4"/>
    <p:sldId id="317" r:id="rId5"/>
    <p:sldId id="314" r:id="rId6"/>
    <p:sldId id="315" r:id="rId7"/>
    <p:sldId id="316" r:id="rId8"/>
    <p:sldId id="318" r:id="rId9"/>
    <p:sldId id="319" r:id="rId10"/>
    <p:sldId id="320" r:id="rId11"/>
    <p:sldId id="323" r:id="rId12"/>
    <p:sldId id="350" r:id="rId13"/>
    <p:sldId id="325" r:id="rId14"/>
    <p:sldId id="326" r:id="rId15"/>
    <p:sldId id="327" r:id="rId16"/>
    <p:sldId id="355" r:id="rId17"/>
    <p:sldId id="328" r:id="rId18"/>
    <p:sldId id="329" r:id="rId19"/>
    <p:sldId id="354" r:id="rId20"/>
    <p:sldId id="330" r:id="rId21"/>
    <p:sldId id="333" r:id="rId22"/>
    <p:sldId id="332" r:id="rId23"/>
    <p:sldId id="334" r:id="rId24"/>
    <p:sldId id="341" r:id="rId25"/>
    <p:sldId id="352" r:id="rId26"/>
    <p:sldId id="338" r:id="rId27"/>
    <p:sldId id="343" r:id="rId28"/>
    <p:sldId id="344" r:id="rId29"/>
    <p:sldId id="345" r:id="rId30"/>
    <p:sldId id="347" r:id="rId31"/>
    <p:sldId id="353" r:id="rId32"/>
    <p:sldId id="348" r:id="rId33"/>
    <p:sldId id="349" r:id="rId34"/>
  </p:sldIdLst>
  <p:sldSz cx="12192000" cy="6858000"/>
  <p:notesSz cx="9906000" cy="67691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35" autoAdjust="0"/>
    <p:restoredTop sz="78049" autoAdjust="0"/>
  </p:normalViewPr>
  <p:slideViewPr>
    <p:cSldViewPr snapToGrid="0">
      <p:cViewPr varScale="1">
        <p:scale>
          <a:sx n="81" d="100"/>
          <a:sy n="81" d="100"/>
        </p:scale>
        <p:origin x="1506" y="96"/>
      </p:cViewPr>
      <p:guideLst/>
    </p:cSldViewPr>
  </p:slideViewPr>
  <p:outlineViewPr>
    <p:cViewPr>
      <p:scale>
        <a:sx n="33" d="100"/>
        <a:sy n="33" d="100"/>
      </p:scale>
      <p:origin x="0" y="-38682"/>
    </p:cViewPr>
  </p:outlineViewPr>
  <p:notesTextViewPr>
    <p:cViewPr>
      <p:scale>
        <a:sx n="1" d="1"/>
        <a:sy n="1" d="1"/>
      </p:scale>
      <p:origin x="0" y="0"/>
    </p:cViewPr>
  </p:notesTextViewPr>
  <p:sorterViewPr>
    <p:cViewPr>
      <p:scale>
        <a:sx n="100" d="100"/>
        <a:sy n="100" d="100"/>
      </p:scale>
      <p:origin x="0" y="-4704"/>
    </p:cViewPr>
  </p:sorterViewPr>
  <p:notesViewPr>
    <p:cSldViewPr snapToGrid="0">
      <p:cViewPr varScale="1">
        <p:scale>
          <a:sx n="118" d="100"/>
          <a:sy n="118" d="100"/>
        </p:scale>
        <p:origin x="20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1"/>
            <a:ext cx="4293181" cy="339878"/>
          </a:xfrm>
          <a:prstGeom prst="rect">
            <a:avLst/>
          </a:prstGeom>
        </p:spPr>
        <p:txBody>
          <a:bodyPr vert="horz" lIns="91166" tIns="45583" rIns="91166" bIns="45583" rtlCol="0"/>
          <a:lstStyle>
            <a:lvl1pPr algn="l">
              <a:defRPr sz="1200"/>
            </a:lvl1pPr>
          </a:lstStyle>
          <a:p>
            <a:endParaRPr lang="ko-KR" altLang="en-US"/>
          </a:p>
        </p:txBody>
      </p:sp>
      <p:sp>
        <p:nvSpPr>
          <p:cNvPr id="3" name="날짜 개체 틀 2"/>
          <p:cNvSpPr>
            <a:spLocks noGrp="1"/>
          </p:cNvSpPr>
          <p:nvPr>
            <p:ph type="dt" sz="quarter" idx="1"/>
          </p:nvPr>
        </p:nvSpPr>
        <p:spPr>
          <a:xfrm>
            <a:off x="5611235" y="1"/>
            <a:ext cx="4293181" cy="339878"/>
          </a:xfrm>
          <a:prstGeom prst="rect">
            <a:avLst/>
          </a:prstGeom>
        </p:spPr>
        <p:txBody>
          <a:bodyPr vert="horz" lIns="91166" tIns="45583" rIns="91166" bIns="45583" rtlCol="0"/>
          <a:lstStyle>
            <a:lvl1pPr algn="r">
              <a:defRPr sz="1200"/>
            </a:lvl1pPr>
          </a:lstStyle>
          <a:p>
            <a:fld id="{CE35010D-4BCC-432A-A2DA-2017350B17F0}" type="datetimeFigureOut">
              <a:rPr lang="ko-KR" altLang="en-US" smtClean="0"/>
              <a:t>2015-01-02</a:t>
            </a:fld>
            <a:endParaRPr lang="ko-KR" altLang="en-US"/>
          </a:p>
        </p:txBody>
      </p:sp>
      <p:sp>
        <p:nvSpPr>
          <p:cNvPr id="4" name="바닥글 개체 틀 3"/>
          <p:cNvSpPr>
            <a:spLocks noGrp="1"/>
          </p:cNvSpPr>
          <p:nvPr>
            <p:ph type="ftr" sz="quarter" idx="2"/>
          </p:nvPr>
        </p:nvSpPr>
        <p:spPr>
          <a:xfrm>
            <a:off x="0" y="6429222"/>
            <a:ext cx="4293181" cy="339878"/>
          </a:xfrm>
          <a:prstGeom prst="rect">
            <a:avLst/>
          </a:prstGeom>
        </p:spPr>
        <p:txBody>
          <a:bodyPr vert="horz" lIns="91166" tIns="45583" rIns="91166" bIns="45583"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5611235" y="6429222"/>
            <a:ext cx="4293181" cy="339878"/>
          </a:xfrm>
          <a:prstGeom prst="rect">
            <a:avLst/>
          </a:prstGeom>
        </p:spPr>
        <p:txBody>
          <a:bodyPr vert="horz" lIns="91166" tIns="45583" rIns="91166" bIns="45583" rtlCol="0" anchor="b"/>
          <a:lstStyle>
            <a:lvl1pPr algn="r">
              <a:defRPr sz="1200"/>
            </a:lvl1pPr>
          </a:lstStyle>
          <a:p>
            <a:fld id="{B554B154-0A6D-4801-93D9-A866F44EC1C5}" type="slidenum">
              <a:rPr lang="ko-KR" altLang="en-US" smtClean="0"/>
              <a:t>‹#›</a:t>
            </a:fld>
            <a:endParaRPr lang="ko-KR" altLang="en-US"/>
          </a:p>
        </p:txBody>
      </p:sp>
    </p:spTree>
    <p:extLst>
      <p:ext uri="{BB962C8B-B14F-4D97-AF65-F5344CB8AC3E}">
        <p14:creationId xmlns:p14="http://schemas.microsoft.com/office/powerpoint/2010/main" val="16733345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4" y="2"/>
            <a:ext cx="4292600" cy="339630"/>
          </a:xfrm>
          <a:prstGeom prst="rect">
            <a:avLst/>
          </a:prstGeom>
        </p:spPr>
        <p:txBody>
          <a:bodyPr vert="horz" lIns="91166" tIns="45583" rIns="91166" bIns="45583" rtlCol="0"/>
          <a:lstStyle>
            <a:lvl1pPr algn="l">
              <a:defRPr sz="1200"/>
            </a:lvl1pPr>
          </a:lstStyle>
          <a:p>
            <a:endParaRPr lang="ko-KR" altLang="en-US"/>
          </a:p>
        </p:txBody>
      </p:sp>
      <p:sp>
        <p:nvSpPr>
          <p:cNvPr id="3" name="날짜 개체 틀 2"/>
          <p:cNvSpPr>
            <a:spLocks noGrp="1"/>
          </p:cNvSpPr>
          <p:nvPr>
            <p:ph type="dt" idx="1"/>
          </p:nvPr>
        </p:nvSpPr>
        <p:spPr>
          <a:xfrm>
            <a:off x="5611112" y="2"/>
            <a:ext cx="4292600" cy="339630"/>
          </a:xfrm>
          <a:prstGeom prst="rect">
            <a:avLst/>
          </a:prstGeom>
        </p:spPr>
        <p:txBody>
          <a:bodyPr vert="horz" lIns="91166" tIns="45583" rIns="91166" bIns="45583" rtlCol="0"/>
          <a:lstStyle>
            <a:lvl1pPr algn="r">
              <a:defRPr sz="1200"/>
            </a:lvl1pPr>
          </a:lstStyle>
          <a:p>
            <a:fld id="{9627FFAC-525C-4B51-A557-EBA773183CD5}" type="datetimeFigureOut">
              <a:rPr lang="ko-KR" altLang="en-US" smtClean="0"/>
              <a:t>2015-01-02</a:t>
            </a:fld>
            <a:endParaRPr lang="ko-KR" altLang="en-US"/>
          </a:p>
        </p:txBody>
      </p:sp>
      <p:sp>
        <p:nvSpPr>
          <p:cNvPr id="4" name="슬라이드 이미지 개체 틀 3"/>
          <p:cNvSpPr>
            <a:spLocks noGrp="1" noRot="1" noChangeAspect="1"/>
          </p:cNvSpPr>
          <p:nvPr>
            <p:ph type="sldImg" idx="2"/>
          </p:nvPr>
        </p:nvSpPr>
        <p:spPr>
          <a:xfrm>
            <a:off x="2922588" y="844550"/>
            <a:ext cx="4060825" cy="2284413"/>
          </a:xfrm>
          <a:prstGeom prst="rect">
            <a:avLst/>
          </a:prstGeom>
          <a:noFill/>
          <a:ln w="12700">
            <a:solidFill>
              <a:prstClr val="black"/>
            </a:solidFill>
          </a:ln>
        </p:spPr>
        <p:txBody>
          <a:bodyPr vert="horz" lIns="91166" tIns="45583" rIns="91166" bIns="45583" rtlCol="0" anchor="ctr"/>
          <a:lstStyle/>
          <a:p>
            <a:endParaRPr lang="ko-KR" altLang="en-US"/>
          </a:p>
        </p:txBody>
      </p:sp>
      <p:sp>
        <p:nvSpPr>
          <p:cNvPr id="5" name="슬라이드 노트 개체 틀 4"/>
          <p:cNvSpPr>
            <a:spLocks noGrp="1"/>
          </p:cNvSpPr>
          <p:nvPr>
            <p:ph type="body" sz="quarter" idx="3"/>
          </p:nvPr>
        </p:nvSpPr>
        <p:spPr>
          <a:xfrm>
            <a:off x="990600" y="3257630"/>
            <a:ext cx="7924800" cy="2665333"/>
          </a:xfrm>
          <a:prstGeom prst="rect">
            <a:avLst/>
          </a:prstGeom>
        </p:spPr>
        <p:txBody>
          <a:bodyPr vert="horz" lIns="91166" tIns="45583" rIns="91166" bIns="45583" rtlCol="0"/>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6" name="바닥글 개체 틀 5"/>
          <p:cNvSpPr>
            <a:spLocks noGrp="1"/>
          </p:cNvSpPr>
          <p:nvPr>
            <p:ph type="ftr" sz="quarter" idx="4"/>
          </p:nvPr>
        </p:nvSpPr>
        <p:spPr>
          <a:xfrm>
            <a:off x="4" y="6429472"/>
            <a:ext cx="4292600" cy="339630"/>
          </a:xfrm>
          <a:prstGeom prst="rect">
            <a:avLst/>
          </a:prstGeom>
        </p:spPr>
        <p:txBody>
          <a:bodyPr vert="horz" lIns="91166" tIns="45583" rIns="91166" bIns="45583"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5611112" y="6429472"/>
            <a:ext cx="4292600" cy="339630"/>
          </a:xfrm>
          <a:prstGeom prst="rect">
            <a:avLst/>
          </a:prstGeom>
        </p:spPr>
        <p:txBody>
          <a:bodyPr vert="horz" lIns="91166" tIns="45583" rIns="91166" bIns="45583" rtlCol="0" anchor="b"/>
          <a:lstStyle>
            <a:lvl1pPr algn="r">
              <a:defRPr sz="1200"/>
            </a:lvl1pPr>
          </a:lstStyle>
          <a:p>
            <a:fld id="{5EDB4699-E3D3-463A-8125-E0FA86F9E037}" type="slidenum">
              <a:rPr lang="ko-KR" altLang="en-US" smtClean="0"/>
              <a:t>‹#›</a:t>
            </a:fld>
            <a:endParaRPr lang="ko-KR" altLang="en-US"/>
          </a:p>
        </p:txBody>
      </p:sp>
    </p:spTree>
    <p:extLst>
      <p:ext uri="{BB962C8B-B14F-4D97-AF65-F5344CB8AC3E}">
        <p14:creationId xmlns:p14="http://schemas.microsoft.com/office/powerpoint/2010/main" val="179943860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a:t>
            </a:fld>
            <a:endParaRPr lang="ko-KR" altLang="en-US"/>
          </a:p>
        </p:txBody>
      </p:sp>
    </p:spTree>
    <p:extLst>
      <p:ext uri="{BB962C8B-B14F-4D97-AF65-F5344CB8AC3E}">
        <p14:creationId xmlns:p14="http://schemas.microsoft.com/office/powerpoint/2010/main" val="2245602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a:t>
            </a:fld>
            <a:endParaRPr lang="ko-KR" altLang="en-US"/>
          </a:p>
        </p:txBody>
      </p:sp>
    </p:spTree>
    <p:extLst>
      <p:ext uri="{BB962C8B-B14F-4D97-AF65-F5344CB8AC3E}">
        <p14:creationId xmlns:p14="http://schemas.microsoft.com/office/powerpoint/2010/main" val="1411933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3</a:t>
            </a:fld>
            <a:endParaRPr lang="ko-KR" altLang="en-US"/>
          </a:p>
        </p:txBody>
      </p:sp>
    </p:spTree>
    <p:extLst>
      <p:ext uri="{BB962C8B-B14F-4D97-AF65-F5344CB8AC3E}">
        <p14:creationId xmlns:p14="http://schemas.microsoft.com/office/powerpoint/2010/main" val="1097673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4</a:t>
            </a:fld>
            <a:endParaRPr lang="ko-KR" altLang="en-US"/>
          </a:p>
        </p:txBody>
      </p:sp>
    </p:spTree>
    <p:extLst>
      <p:ext uri="{BB962C8B-B14F-4D97-AF65-F5344CB8AC3E}">
        <p14:creationId xmlns:p14="http://schemas.microsoft.com/office/powerpoint/2010/main" val="369811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5</a:t>
            </a:fld>
            <a:endParaRPr lang="ko-KR" altLang="en-US"/>
          </a:p>
        </p:txBody>
      </p:sp>
    </p:spTree>
    <p:extLst>
      <p:ext uri="{BB962C8B-B14F-4D97-AF65-F5344CB8AC3E}">
        <p14:creationId xmlns:p14="http://schemas.microsoft.com/office/powerpoint/2010/main" val="131982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sz="1200" b="0" i="0" kern="1200" baseline="0" dirty="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6</a:t>
            </a:fld>
            <a:endParaRPr lang="ko-KR" altLang="en-US"/>
          </a:p>
        </p:txBody>
      </p:sp>
    </p:spTree>
    <p:extLst>
      <p:ext uri="{BB962C8B-B14F-4D97-AF65-F5344CB8AC3E}">
        <p14:creationId xmlns:p14="http://schemas.microsoft.com/office/powerpoint/2010/main" val="903285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sz="1200" b="0" i="0" kern="1200" dirty="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7</a:t>
            </a:fld>
            <a:endParaRPr lang="ko-KR" altLang="en-US"/>
          </a:p>
        </p:txBody>
      </p:sp>
    </p:spTree>
    <p:extLst>
      <p:ext uri="{BB962C8B-B14F-4D97-AF65-F5344CB8AC3E}">
        <p14:creationId xmlns:p14="http://schemas.microsoft.com/office/powerpoint/2010/main" val="3970173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8</a:t>
            </a:fld>
            <a:endParaRPr lang="ko-KR" altLang="en-US"/>
          </a:p>
        </p:txBody>
      </p:sp>
    </p:spTree>
    <p:extLst>
      <p:ext uri="{BB962C8B-B14F-4D97-AF65-F5344CB8AC3E}">
        <p14:creationId xmlns:p14="http://schemas.microsoft.com/office/powerpoint/2010/main" val="1335520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9</a:t>
            </a:fld>
            <a:endParaRPr lang="ko-KR" altLang="en-US"/>
          </a:p>
        </p:txBody>
      </p:sp>
    </p:spTree>
    <p:extLst>
      <p:ext uri="{BB962C8B-B14F-4D97-AF65-F5344CB8AC3E}">
        <p14:creationId xmlns:p14="http://schemas.microsoft.com/office/powerpoint/2010/main" val="1372828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10</a:t>
            </a:fld>
            <a:endParaRPr lang="ko-KR" altLang="en-US"/>
          </a:p>
        </p:txBody>
      </p:sp>
    </p:spTree>
    <p:extLst>
      <p:ext uri="{BB962C8B-B14F-4D97-AF65-F5344CB8AC3E}">
        <p14:creationId xmlns:p14="http://schemas.microsoft.com/office/powerpoint/2010/main" val="444421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11</a:t>
            </a:fld>
            <a:endParaRPr lang="ko-KR" altLang="en-US"/>
          </a:p>
        </p:txBody>
      </p:sp>
    </p:spTree>
    <p:extLst>
      <p:ext uri="{BB962C8B-B14F-4D97-AF65-F5344CB8AC3E}">
        <p14:creationId xmlns:p14="http://schemas.microsoft.com/office/powerpoint/2010/main" val="609190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12</a:t>
            </a:fld>
            <a:endParaRPr lang="ko-KR" altLang="en-US"/>
          </a:p>
        </p:txBody>
      </p:sp>
    </p:spTree>
    <p:extLst>
      <p:ext uri="{BB962C8B-B14F-4D97-AF65-F5344CB8AC3E}">
        <p14:creationId xmlns:p14="http://schemas.microsoft.com/office/powerpoint/2010/main" val="1797412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13</a:t>
            </a:fld>
            <a:endParaRPr lang="ko-KR" altLang="en-US"/>
          </a:p>
        </p:txBody>
      </p:sp>
    </p:spTree>
    <p:extLst>
      <p:ext uri="{BB962C8B-B14F-4D97-AF65-F5344CB8AC3E}">
        <p14:creationId xmlns:p14="http://schemas.microsoft.com/office/powerpoint/2010/main" val="3109212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14</a:t>
            </a:fld>
            <a:endParaRPr lang="ko-KR" altLang="en-US"/>
          </a:p>
        </p:txBody>
      </p:sp>
    </p:spTree>
    <p:extLst>
      <p:ext uri="{BB962C8B-B14F-4D97-AF65-F5344CB8AC3E}">
        <p14:creationId xmlns:p14="http://schemas.microsoft.com/office/powerpoint/2010/main" val="3033756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15</a:t>
            </a:fld>
            <a:endParaRPr lang="ko-KR" altLang="en-US"/>
          </a:p>
        </p:txBody>
      </p:sp>
    </p:spTree>
    <p:extLst>
      <p:ext uri="{BB962C8B-B14F-4D97-AF65-F5344CB8AC3E}">
        <p14:creationId xmlns:p14="http://schemas.microsoft.com/office/powerpoint/2010/main" val="2017645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16</a:t>
            </a:fld>
            <a:endParaRPr lang="ko-KR" altLang="en-US"/>
          </a:p>
        </p:txBody>
      </p:sp>
    </p:spTree>
    <p:extLst>
      <p:ext uri="{BB962C8B-B14F-4D97-AF65-F5344CB8AC3E}">
        <p14:creationId xmlns:p14="http://schemas.microsoft.com/office/powerpoint/2010/main" val="706017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17</a:t>
            </a:fld>
            <a:endParaRPr lang="ko-KR" altLang="en-US"/>
          </a:p>
        </p:txBody>
      </p:sp>
    </p:spTree>
    <p:extLst>
      <p:ext uri="{BB962C8B-B14F-4D97-AF65-F5344CB8AC3E}">
        <p14:creationId xmlns:p14="http://schemas.microsoft.com/office/powerpoint/2010/main" val="3295724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18</a:t>
            </a:fld>
            <a:endParaRPr lang="ko-KR" altLang="en-US"/>
          </a:p>
        </p:txBody>
      </p:sp>
    </p:spTree>
    <p:extLst>
      <p:ext uri="{BB962C8B-B14F-4D97-AF65-F5344CB8AC3E}">
        <p14:creationId xmlns:p14="http://schemas.microsoft.com/office/powerpoint/2010/main" val="1397193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19</a:t>
            </a:fld>
            <a:endParaRPr lang="ko-KR" altLang="en-US"/>
          </a:p>
        </p:txBody>
      </p:sp>
    </p:spTree>
    <p:extLst>
      <p:ext uri="{BB962C8B-B14F-4D97-AF65-F5344CB8AC3E}">
        <p14:creationId xmlns:p14="http://schemas.microsoft.com/office/powerpoint/2010/main" val="4256657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20</a:t>
            </a:fld>
            <a:endParaRPr lang="ko-KR" altLang="en-US"/>
          </a:p>
        </p:txBody>
      </p:sp>
    </p:spTree>
    <p:extLst>
      <p:ext uri="{BB962C8B-B14F-4D97-AF65-F5344CB8AC3E}">
        <p14:creationId xmlns:p14="http://schemas.microsoft.com/office/powerpoint/2010/main" val="8734856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21</a:t>
            </a:fld>
            <a:endParaRPr lang="ko-KR" altLang="en-US"/>
          </a:p>
        </p:txBody>
      </p:sp>
    </p:spTree>
    <p:extLst>
      <p:ext uri="{BB962C8B-B14F-4D97-AF65-F5344CB8AC3E}">
        <p14:creationId xmlns:p14="http://schemas.microsoft.com/office/powerpoint/2010/main" val="159251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22</a:t>
            </a:fld>
            <a:endParaRPr lang="ko-KR" altLang="en-US"/>
          </a:p>
        </p:txBody>
      </p:sp>
    </p:spTree>
    <p:extLst>
      <p:ext uri="{BB962C8B-B14F-4D97-AF65-F5344CB8AC3E}">
        <p14:creationId xmlns:p14="http://schemas.microsoft.com/office/powerpoint/2010/main" val="2146977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23</a:t>
            </a:fld>
            <a:endParaRPr lang="ko-KR" altLang="en-US"/>
          </a:p>
        </p:txBody>
      </p:sp>
    </p:spTree>
    <p:extLst>
      <p:ext uri="{BB962C8B-B14F-4D97-AF65-F5344CB8AC3E}">
        <p14:creationId xmlns:p14="http://schemas.microsoft.com/office/powerpoint/2010/main" val="3665016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24</a:t>
            </a:fld>
            <a:endParaRPr lang="ko-KR" altLang="en-US"/>
          </a:p>
        </p:txBody>
      </p:sp>
    </p:spTree>
    <p:extLst>
      <p:ext uri="{BB962C8B-B14F-4D97-AF65-F5344CB8AC3E}">
        <p14:creationId xmlns:p14="http://schemas.microsoft.com/office/powerpoint/2010/main" val="3494060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25</a:t>
            </a:fld>
            <a:endParaRPr lang="ko-KR" altLang="en-US"/>
          </a:p>
        </p:txBody>
      </p:sp>
    </p:spTree>
    <p:extLst>
      <p:ext uri="{BB962C8B-B14F-4D97-AF65-F5344CB8AC3E}">
        <p14:creationId xmlns:p14="http://schemas.microsoft.com/office/powerpoint/2010/main" val="1641663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26</a:t>
            </a:fld>
            <a:endParaRPr lang="ko-KR" altLang="en-US"/>
          </a:p>
        </p:txBody>
      </p:sp>
    </p:spTree>
    <p:extLst>
      <p:ext uri="{BB962C8B-B14F-4D97-AF65-F5344CB8AC3E}">
        <p14:creationId xmlns:p14="http://schemas.microsoft.com/office/powerpoint/2010/main" val="3761733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27</a:t>
            </a:fld>
            <a:endParaRPr lang="ko-KR" altLang="en-US"/>
          </a:p>
        </p:txBody>
      </p:sp>
    </p:spTree>
    <p:extLst>
      <p:ext uri="{BB962C8B-B14F-4D97-AF65-F5344CB8AC3E}">
        <p14:creationId xmlns:p14="http://schemas.microsoft.com/office/powerpoint/2010/main" val="14876292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28</a:t>
            </a:fld>
            <a:endParaRPr lang="ko-KR" altLang="en-US"/>
          </a:p>
        </p:txBody>
      </p:sp>
    </p:spTree>
    <p:extLst>
      <p:ext uri="{BB962C8B-B14F-4D97-AF65-F5344CB8AC3E}">
        <p14:creationId xmlns:p14="http://schemas.microsoft.com/office/powerpoint/2010/main" val="33970379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29</a:t>
            </a:fld>
            <a:endParaRPr lang="ko-KR" altLang="en-US"/>
          </a:p>
        </p:txBody>
      </p:sp>
    </p:spTree>
    <p:extLst>
      <p:ext uri="{BB962C8B-B14F-4D97-AF65-F5344CB8AC3E}">
        <p14:creationId xmlns:p14="http://schemas.microsoft.com/office/powerpoint/2010/main" val="35115568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30</a:t>
            </a:fld>
            <a:endParaRPr lang="ko-KR" altLang="en-US"/>
          </a:p>
        </p:txBody>
      </p:sp>
    </p:spTree>
    <p:extLst>
      <p:ext uri="{BB962C8B-B14F-4D97-AF65-F5344CB8AC3E}">
        <p14:creationId xmlns:p14="http://schemas.microsoft.com/office/powerpoint/2010/main" val="6339378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31</a:t>
            </a:fld>
            <a:endParaRPr lang="ko-KR" altLang="en-US"/>
          </a:p>
        </p:txBody>
      </p:sp>
    </p:spTree>
    <p:extLst>
      <p:ext uri="{BB962C8B-B14F-4D97-AF65-F5344CB8AC3E}">
        <p14:creationId xmlns:p14="http://schemas.microsoft.com/office/powerpoint/2010/main" val="2453195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32</a:t>
            </a:fld>
            <a:endParaRPr lang="ko-KR" altLang="en-US"/>
          </a:p>
        </p:txBody>
      </p:sp>
    </p:spTree>
    <p:extLst>
      <p:ext uri="{BB962C8B-B14F-4D97-AF65-F5344CB8AC3E}">
        <p14:creationId xmlns:p14="http://schemas.microsoft.com/office/powerpoint/2010/main" val="19325665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dirty="0" smtClean="0"/>
          </a:p>
        </p:txBody>
      </p:sp>
      <p:sp>
        <p:nvSpPr>
          <p:cNvPr id="4" name="슬라이드 번호 개체 틀 3"/>
          <p:cNvSpPr>
            <a:spLocks noGrp="1"/>
          </p:cNvSpPr>
          <p:nvPr>
            <p:ph type="sldNum" sz="quarter" idx="10"/>
          </p:nvPr>
        </p:nvSpPr>
        <p:spPr/>
        <p:txBody>
          <a:bodyPr/>
          <a:lstStyle/>
          <a:p>
            <a:fld id="{5EDB4699-E3D3-463A-8125-E0FA86F9E037}" type="slidenum">
              <a:rPr lang="ko-KR" altLang="en-US" smtClean="0"/>
              <a:t>33</a:t>
            </a:fld>
            <a:endParaRPr lang="ko-KR" altLang="en-US"/>
          </a:p>
        </p:txBody>
      </p:sp>
    </p:spTree>
    <p:extLst>
      <p:ext uri="{BB962C8B-B14F-4D97-AF65-F5344CB8AC3E}">
        <p14:creationId xmlns:p14="http://schemas.microsoft.com/office/powerpoint/2010/main" val="44609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339F1ACC-CE86-4E6C-897A-E6CBB505E179}" type="datetime1">
              <a:rPr lang="ko-KR" altLang="en-US" smtClean="0"/>
              <a:t>2015-01-02</a:t>
            </a:fld>
            <a:endParaRPr lang="ko-KR" altLang="en-US"/>
          </a:p>
        </p:txBody>
      </p:sp>
      <p:sp>
        <p:nvSpPr>
          <p:cNvPr id="5" name="바닥글 개체 틀 4"/>
          <p:cNvSpPr>
            <a:spLocks noGrp="1"/>
          </p:cNvSpPr>
          <p:nvPr>
            <p:ph type="ftr" sz="quarter" idx="11"/>
          </p:nvPr>
        </p:nvSpPr>
        <p:spPr/>
        <p:txBody>
          <a:bodyPr/>
          <a:lstStyle/>
          <a:p>
            <a:r>
              <a:rPr lang="en-US" altLang="ko-KR" smtClean="0"/>
              <a:t>Wireless Data Communications Lab.</a:t>
            </a:r>
            <a:endParaRPr lang="ko-KR" altLang="en-US"/>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2721561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1BC38524-D82F-4AA6-9511-BF7435616023}" type="datetime1">
              <a:rPr lang="ko-KR" altLang="en-US" smtClean="0"/>
              <a:t>2015-01-02</a:t>
            </a:fld>
            <a:endParaRPr lang="ko-KR" altLang="en-US"/>
          </a:p>
        </p:txBody>
      </p:sp>
      <p:sp>
        <p:nvSpPr>
          <p:cNvPr id="5" name="바닥글 개체 틀 4"/>
          <p:cNvSpPr>
            <a:spLocks noGrp="1"/>
          </p:cNvSpPr>
          <p:nvPr>
            <p:ph type="ftr" sz="quarter" idx="11"/>
          </p:nvPr>
        </p:nvSpPr>
        <p:spPr/>
        <p:txBody>
          <a:bodyPr/>
          <a:lstStyle/>
          <a:p>
            <a:r>
              <a:rPr lang="en-US" altLang="ko-KR" smtClean="0"/>
              <a:t>Wireless Data Communications Lab.</a:t>
            </a:r>
            <a:endParaRPr lang="ko-KR" altLang="en-US"/>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2185117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832CCA9B-42AA-401E-9735-442B0ED65B56}" type="datetime1">
              <a:rPr lang="ko-KR" altLang="en-US" smtClean="0"/>
              <a:t>2015-01-02</a:t>
            </a:fld>
            <a:endParaRPr lang="ko-KR" altLang="en-US"/>
          </a:p>
        </p:txBody>
      </p:sp>
      <p:sp>
        <p:nvSpPr>
          <p:cNvPr id="5" name="바닥글 개체 틀 4"/>
          <p:cNvSpPr>
            <a:spLocks noGrp="1"/>
          </p:cNvSpPr>
          <p:nvPr>
            <p:ph type="ftr" sz="quarter" idx="11"/>
          </p:nvPr>
        </p:nvSpPr>
        <p:spPr/>
        <p:txBody>
          <a:bodyPr/>
          <a:lstStyle/>
          <a:p>
            <a:r>
              <a:rPr lang="en-US" altLang="ko-KR" smtClean="0"/>
              <a:t>Wireless Data Communications Lab.</a:t>
            </a:r>
            <a:endParaRPr lang="ko-KR" altLang="en-US"/>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1785564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95089A58-1EFE-4D4F-A81B-4832B9D206C5}" type="datetime1">
              <a:rPr lang="ko-KR" altLang="en-US" smtClean="0"/>
              <a:t>2015-01-02</a:t>
            </a:fld>
            <a:endParaRPr lang="ko-KR" altLang="en-US"/>
          </a:p>
        </p:txBody>
      </p:sp>
      <p:sp>
        <p:nvSpPr>
          <p:cNvPr id="6" name="바닥글 개체 틀 5"/>
          <p:cNvSpPr>
            <a:spLocks noGrp="1"/>
          </p:cNvSpPr>
          <p:nvPr>
            <p:ph type="ftr" sz="quarter" idx="11"/>
          </p:nvPr>
        </p:nvSpPr>
        <p:spPr/>
        <p:txBody>
          <a:bodyPr/>
          <a:lstStyle/>
          <a:p>
            <a:r>
              <a:rPr lang="en-US" altLang="ko-KR" smtClean="0"/>
              <a:t>Wireless Data Communications Lab.</a:t>
            </a:r>
            <a:endParaRPr lang="ko-KR" altLang="en-US"/>
          </a:p>
        </p:txBody>
      </p:sp>
      <p:sp>
        <p:nvSpPr>
          <p:cNvPr id="7" name="슬라이드 번호 개체 틀 6"/>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179040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9ABDEFF2-DC0E-4CE9-BF17-373FB99B4E36}" type="datetime1">
              <a:rPr lang="ko-KR" altLang="en-US" smtClean="0"/>
              <a:t>2015-01-02</a:t>
            </a:fld>
            <a:endParaRPr lang="ko-KR" altLang="en-US"/>
          </a:p>
        </p:txBody>
      </p:sp>
      <p:sp>
        <p:nvSpPr>
          <p:cNvPr id="8" name="바닥글 개체 틀 7"/>
          <p:cNvSpPr>
            <a:spLocks noGrp="1"/>
          </p:cNvSpPr>
          <p:nvPr>
            <p:ph type="ftr" sz="quarter" idx="11"/>
          </p:nvPr>
        </p:nvSpPr>
        <p:spPr/>
        <p:txBody>
          <a:bodyPr/>
          <a:lstStyle/>
          <a:p>
            <a:r>
              <a:rPr lang="en-US" altLang="ko-KR" smtClean="0"/>
              <a:t>Wireless Data Communications Lab.</a:t>
            </a:r>
            <a:endParaRPr lang="ko-KR" altLang="en-US"/>
          </a:p>
        </p:txBody>
      </p:sp>
      <p:sp>
        <p:nvSpPr>
          <p:cNvPr id="9" name="슬라이드 번호 개체 틀 8"/>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676580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97AFDE1A-F701-40E0-BE7C-966FC47B6983}" type="datetime1">
              <a:rPr lang="ko-KR" altLang="en-US" smtClean="0"/>
              <a:t>2015-01-02</a:t>
            </a:fld>
            <a:endParaRPr lang="ko-KR" altLang="en-US"/>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3429964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98611244-78F1-4A15-8217-73358CB68A90}" type="datetime1">
              <a:rPr lang="ko-KR" altLang="en-US" smtClean="0"/>
              <a:t>2015-01-02</a:t>
            </a:fld>
            <a:endParaRPr lang="ko-KR" altLang="en-US"/>
          </a:p>
        </p:txBody>
      </p:sp>
      <p:sp>
        <p:nvSpPr>
          <p:cNvPr id="3" name="바닥글 개체 틀 2"/>
          <p:cNvSpPr>
            <a:spLocks noGrp="1"/>
          </p:cNvSpPr>
          <p:nvPr>
            <p:ph type="ftr" sz="quarter" idx="11"/>
          </p:nvPr>
        </p:nvSpPr>
        <p:spPr/>
        <p:txBody>
          <a:bodyPr/>
          <a:lstStyle/>
          <a:p>
            <a:r>
              <a:rPr lang="en-US" altLang="ko-KR" smtClean="0"/>
              <a:t>Wireless Data Communications Lab.</a:t>
            </a:r>
            <a:endParaRPr lang="ko-KR" altLang="en-US"/>
          </a:p>
        </p:txBody>
      </p:sp>
      <p:sp>
        <p:nvSpPr>
          <p:cNvPr id="4" name="슬라이드 번호 개체 틀 3"/>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2013479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4B13D83-428F-43BF-BDA8-66ACDA0078DE}" type="datetime1">
              <a:rPr lang="ko-KR" altLang="en-US" smtClean="0"/>
              <a:t>2015-01-02</a:t>
            </a:fld>
            <a:endParaRPr lang="ko-KR" altLang="en-US"/>
          </a:p>
        </p:txBody>
      </p:sp>
      <p:sp>
        <p:nvSpPr>
          <p:cNvPr id="6" name="바닥글 개체 틀 5"/>
          <p:cNvSpPr>
            <a:spLocks noGrp="1"/>
          </p:cNvSpPr>
          <p:nvPr>
            <p:ph type="ftr" sz="quarter" idx="11"/>
          </p:nvPr>
        </p:nvSpPr>
        <p:spPr/>
        <p:txBody>
          <a:bodyPr/>
          <a:lstStyle/>
          <a:p>
            <a:r>
              <a:rPr lang="en-US" altLang="ko-KR" smtClean="0"/>
              <a:t>Wireless Data Communications Lab.</a:t>
            </a:r>
            <a:endParaRPr lang="ko-KR" altLang="en-US"/>
          </a:p>
        </p:txBody>
      </p:sp>
      <p:sp>
        <p:nvSpPr>
          <p:cNvPr id="7" name="슬라이드 번호 개체 틀 6"/>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1115009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4AABE169-228D-4FDD-84EF-B1F915BDB5E1}" type="datetime1">
              <a:rPr lang="ko-KR" altLang="en-US" smtClean="0"/>
              <a:t>2015-01-02</a:t>
            </a:fld>
            <a:endParaRPr lang="ko-KR" altLang="en-US"/>
          </a:p>
        </p:txBody>
      </p:sp>
      <p:sp>
        <p:nvSpPr>
          <p:cNvPr id="6" name="바닥글 개체 틀 5"/>
          <p:cNvSpPr>
            <a:spLocks noGrp="1"/>
          </p:cNvSpPr>
          <p:nvPr>
            <p:ph type="ftr" sz="quarter" idx="11"/>
          </p:nvPr>
        </p:nvSpPr>
        <p:spPr/>
        <p:txBody>
          <a:bodyPr/>
          <a:lstStyle/>
          <a:p>
            <a:r>
              <a:rPr lang="en-US" altLang="ko-KR" smtClean="0"/>
              <a:t>Wireless Data Communications Lab.</a:t>
            </a:r>
            <a:endParaRPr lang="ko-KR" altLang="en-US"/>
          </a:p>
        </p:txBody>
      </p:sp>
      <p:sp>
        <p:nvSpPr>
          <p:cNvPr id="7" name="슬라이드 번호 개체 틀 6"/>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863570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9575E60D-99D4-463C-9026-8D40E0E68ACA}" type="datetime1">
              <a:rPr lang="ko-KR" altLang="en-US" smtClean="0"/>
              <a:t>2015-01-02</a:t>
            </a:fld>
            <a:endParaRPr lang="ko-KR" altLang="en-US"/>
          </a:p>
        </p:txBody>
      </p:sp>
      <p:sp>
        <p:nvSpPr>
          <p:cNvPr id="5" name="바닥글 개체 틀 4"/>
          <p:cNvSpPr>
            <a:spLocks noGrp="1"/>
          </p:cNvSpPr>
          <p:nvPr>
            <p:ph type="ftr" sz="quarter" idx="11"/>
          </p:nvPr>
        </p:nvSpPr>
        <p:spPr/>
        <p:txBody>
          <a:bodyPr/>
          <a:lstStyle/>
          <a:p>
            <a:r>
              <a:rPr lang="en-US" altLang="ko-KR" smtClean="0"/>
              <a:t>Wireless Data Communications Lab.</a:t>
            </a:r>
            <a:endParaRPr lang="ko-KR" altLang="en-US"/>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732664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C7A77F8-F7A8-400F-B89F-2987D134D5C3}" type="datetime1">
              <a:rPr lang="ko-KR" altLang="en-US" smtClean="0"/>
              <a:t>2015-01-02</a:t>
            </a:fld>
            <a:endParaRPr lang="ko-KR" altLang="en-US"/>
          </a:p>
        </p:txBody>
      </p:sp>
      <p:sp>
        <p:nvSpPr>
          <p:cNvPr id="5" name="바닥글 개체 틀 4"/>
          <p:cNvSpPr>
            <a:spLocks noGrp="1"/>
          </p:cNvSpPr>
          <p:nvPr>
            <p:ph type="ftr" sz="quarter" idx="11"/>
          </p:nvPr>
        </p:nvSpPr>
        <p:spPr/>
        <p:txBody>
          <a:bodyPr/>
          <a:lstStyle/>
          <a:p>
            <a:r>
              <a:rPr lang="en-US" altLang="ko-KR" smtClean="0"/>
              <a:t>Wireless Data Communications Lab.</a:t>
            </a:r>
            <a:endParaRPr lang="ko-KR" altLang="en-US"/>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3071611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C334A9-8F79-4BB6-BD98-98D58460D5B1}" type="datetime1">
              <a:rPr lang="ko-KR" altLang="en-US" smtClean="0"/>
              <a:t>2015-01-02</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ko-KR" smtClean="0"/>
              <a:t>Wireless Data Communications Lab.</a:t>
            </a:r>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5913A6-8E73-43E1-B19A-BCDFFD2DE33E}" type="slidenum">
              <a:rPr lang="ko-KR" altLang="en-US" smtClean="0"/>
              <a:t>‹#›</a:t>
            </a:fld>
            <a:endParaRPr lang="ko-KR" altLang="en-US"/>
          </a:p>
        </p:txBody>
      </p:sp>
    </p:spTree>
    <p:extLst>
      <p:ext uri="{BB962C8B-B14F-4D97-AF65-F5344CB8AC3E}">
        <p14:creationId xmlns:p14="http://schemas.microsoft.com/office/powerpoint/2010/main" val="4083089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w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199210" y="457199"/>
            <a:ext cx="11793580" cy="2523067"/>
          </a:xfrm>
        </p:spPr>
        <p:txBody>
          <a:bodyPr anchor="ctr">
            <a:noAutofit/>
          </a:bodyPr>
          <a:lstStyle/>
          <a:p>
            <a:pPr>
              <a:lnSpc>
                <a:spcPct val="100000"/>
              </a:lnSpc>
            </a:pPr>
            <a:r>
              <a:rPr lang="en-US" altLang="ko-KR" sz="4000" b="1" dirty="0" smtClean="0"/>
              <a:t>E-eyes: In-home </a:t>
            </a:r>
            <a:r>
              <a:rPr lang="en-US" altLang="ko-KR" sz="4000" b="1" dirty="0"/>
              <a:t>Device-free Activity </a:t>
            </a:r>
            <a:r>
              <a:rPr lang="en-US" altLang="ko-KR" sz="4000" b="1" dirty="0" smtClean="0"/>
              <a:t>Identification</a:t>
            </a:r>
            <a:br>
              <a:rPr lang="en-US" altLang="ko-KR" sz="4000" b="1" dirty="0" smtClean="0"/>
            </a:br>
            <a:r>
              <a:rPr lang="en-US" altLang="ko-KR" sz="4000" b="1" dirty="0" smtClean="0"/>
              <a:t>Using </a:t>
            </a:r>
            <a:r>
              <a:rPr lang="en-US" altLang="ko-KR" sz="4000" b="1" dirty="0"/>
              <a:t>Fine-grained </a:t>
            </a:r>
            <a:r>
              <a:rPr lang="en-US" altLang="ko-KR" sz="4000" b="1" dirty="0" err="1"/>
              <a:t>WiFi</a:t>
            </a:r>
            <a:r>
              <a:rPr lang="en-US" altLang="ko-KR" sz="4000" b="1" dirty="0"/>
              <a:t> Signatures</a:t>
            </a:r>
            <a:endParaRPr lang="ko-KR" altLang="en-US" sz="4000" b="1" dirty="0"/>
          </a:p>
        </p:txBody>
      </p:sp>
      <p:sp>
        <p:nvSpPr>
          <p:cNvPr id="3" name="부제목 2"/>
          <p:cNvSpPr>
            <a:spLocks noGrp="1"/>
          </p:cNvSpPr>
          <p:nvPr>
            <p:ph type="subTitle" idx="1"/>
          </p:nvPr>
        </p:nvSpPr>
        <p:spPr>
          <a:xfrm>
            <a:off x="457687" y="3116467"/>
            <a:ext cx="11276627" cy="2303462"/>
          </a:xfrm>
        </p:spPr>
        <p:txBody>
          <a:bodyPr>
            <a:normAutofit/>
          </a:bodyPr>
          <a:lstStyle/>
          <a:p>
            <a:r>
              <a:rPr lang="en-US" altLang="ko-KR" dirty="0"/>
              <a:t>Yan </a:t>
            </a:r>
            <a:r>
              <a:rPr lang="en-US" altLang="ko-KR" dirty="0" smtClean="0"/>
              <a:t>Wang, </a:t>
            </a:r>
            <a:r>
              <a:rPr lang="en-US" altLang="ko-KR" dirty="0"/>
              <a:t>Jian </a:t>
            </a:r>
            <a:r>
              <a:rPr lang="en-US" altLang="ko-KR" dirty="0" smtClean="0"/>
              <a:t>Liu, </a:t>
            </a:r>
            <a:r>
              <a:rPr lang="en-US" altLang="ko-KR" dirty="0" err="1"/>
              <a:t>Yingying</a:t>
            </a:r>
            <a:r>
              <a:rPr lang="en-US" altLang="ko-KR" dirty="0"/>
              <a:t> </a:t>
            </a:r>
            <a:r>
              <a:rPr lang="en-US" altLang="ko-KR" dirty="0" smtClean="0"/>
              <a:t>Chen, </a:t>
            </a:r>
            <a:r>
              <a:rPr lang="en-US" altLang="ko-KR" dirty="0"/>
              <a:t>Marco </a:t>
            </a:r>
            <a:r>
              <a:rPr lang="en-US" altLang="ko-KR" dirty="0" err="1" smtClean="0"/>
              <a:t>Gruteser</a:t>
            </a:r>
            <a:r>
              <a:rPr lang="en-US" altLang="ko-KR" dirty="0" smtClean="0"/>
              <a:t>, </a:t>
            </a:r>
            <a:r>
              <a:rPr lang="en-US" altLang="ko-KR" dirty="0" err="1"/>
              <a:t>Jie</a:t>
            </a:r>
            <a:r>
              <a:rPr lang="en-US" altLang="ko-KR" dirty="0"/>
              <a:t> </a:t>
            </a:r>
            <a:r>
              <a:rPr lang="en-US" altLang="ko-KR" dirty="0" smtClean="0"/>
              <a:t>Yang, </a:t>
            </a:r>
            <a:r>
              <a:rPr lang="en-US" altLang="ko-KR" dirty="0" err="1"/>
              <a:t>Hongbo</a:t>
            </a:r>
            <a:r>
              <a:rPr lang="en-US" altLang="ko-KR" dirty="0"/>
              <a:t> Liu</a:t>
            </a:r>
            <a:endParaRPr lang="en-US" altLang="ko-KR" dirty="0" smtClean="0"/>
          </a:p>
          <a:p>
            <a:endParaRPr lang="en-US" altLang="ko-KR" dirty="0" smtClean="0"/>
          </a:p>
          <a:p>
            <a:endParaRPr lang="en-US" altLang="ko-KR" dirty="0"/>
          </a:p>
          <a:p>
            <a:endParaRPr lang="en-US" altLang="ko-KR" dirty="0" smtClean="0"/>
          </a:p>
          <a:p>
            <a:r>
              <a:rPr lang="en-US" altLang="ko-KR" dirty="0" err="1" smtClean="0"/>
              <a:t>MobiCom</a:t>
            </a:r>
            <a:r>
              <a:rPr lang="en-US" altLang="ko-KR" dirty="0" smtClean="0"/>
              <a:t> 2014</a:t>
            </a:r>
            <a:endParaRPr lang="en-US" altLang="ko-KR" dirty="0"/>
          </a:p>
        </p:txBody>
      </p:sp>
    </p:spTree>
    <p:extLst>
      <p:ext uri="{BB962C8B-B14F-4D97-AF65-F5344CB8AC3E}">
        <p14:creationId xmlns:p14="http://schemas.microsoft.com/office/powerpoint/2010/main" val="8578773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Contents</a:t>
            </a:r>
            <a:endParaRPr lang="ko-KR" altLang="en-US" dirty="0"/>
          </a:p>
        </p:txBody>
      </p:sp>
      <p:sp>
        <p:nvSpPr>
          <p:cNvPr id="3" name="내용 개체 틀 2"/>
          <p:cNvSpPr>
            <a:spLocks noGrp="1"/>
          </p:cNvSpPr>
          <p:nvPr>
            <p:ph idx="1"/>
          </p:nvPr>
        </p:nvSpPr>
        <p:spPr/>
        <p:txBody>
          <a:bodyPr>
            <a:normAutofit/>
          </a:bodyPr>
          <a:lstStyle/>
          <a:p>
            <a:r>
              <a:rPr lang="en-US" altLang="ko-KR" dirty="0" smtClean="0"/>
              <a:t>Introduction</a:t>
            </a:r>
          </a:p>
          <a:p>
            <a:r>
              <a:rPr lang="en-US" altLang="ko-KR" dirty="0" smtClean="0"/>
              <a:t>Design</a:t>
            </a:r>
          </a:p>
          <a:p>
            <a:r>
              <a:rPr lang="en-US" altLang="ko-KR" dirty="0" smtClean="0"/>
              <a:t>Implementation</a:t>
            </a:r>
            <a:endParaRPr lang="en-US" altLang="ko-KR" dirty="0"/>
          </a:p>
          <a:p>
            <a:r>
              <a:rPr lang="en-US" altLang="ko-KR" dirty="0"/>
              <a:t>Evaluation</a:t>
            </a:r>
          </a:p>
          <a:p>
            <a:r>
              <a:rPr lang="en-US" altLang="ko-KR" dirty="0"/>
              <a:t>Conclusion</a:t>
            </a:r>
            <a:endParaRPr lang="ko-KR" altLang="en-US" dirty="0"/>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2</a:t>
            </a:fld>
            <a:endParaRPr lang="ko-KR" altLang="en-US"/>
          </a:p>
        </p:txBody>
      </p:sp>
    </p:spTree>
    <p:extLst>
      <p:ext uri="{BB962C8B-B14F-4D97-AF65-F5344CB8AC3E}">
        <p14:creationId xmlns:p14="http://schemas.microsoft.com/office/powerpoint/2010/main" val="20152534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Introduction</a:t>
            </a:r>
            <a:endParaRPr lang="ko-KR" altLang="en-US" dirty="0"/>
          </a:p>
        </p:txBody>
      </p:sp>
      <p:sp>
        <p:nvSpPr>
          <p:cNvPr id="3" name="내용 개체 틀 2"/>
          <p:cNvSpPr>
            <a:spLocks noGrp="1"/>
          </p:cNvSpPr>
          <p:nvPr>
            <p:ph idx="1"/>
          </p:nvPr>
        </p:nvSpPr>
        <p:spPr>
          <a:xfrm>
            <a:off x="838200" y="1825625"/>
            <a:ext cx="11022106" cy="4351338"/>
          </a:xfrm>
        </p:spPr>
        <p:txBody>
          <a:bodyPr>
            <a:normAutofit/>
          </a:bodyPr>
          <a:lstStyle/>
          <a:p>
            <a:r>
              <a:rPr lang="en-US" altLang="ko-KR" sz="2400" dirty="0"/>
              <a:t>Activity monitoring in home environments </a:t>
            </a:r>
            <a:endParaRPr lang="en-US" altLang="ko-KR" sz="2400" dirty="0" smtClean="0"/>
          </a:p>
          <a:p>
            <a:pPr lvl="1">
              <a:buFontTx/>
              <a:buChar char="-"/>
            </a:pPr>
            <a:r>
              <a:rPr lang="en-US" altLang="ko-KR" b="1" dirty="0" smtClean="0"/>
              <a:t>has </a:t>
            </a:r>
            <a:r>
              <a:rPr lang="en-US" altLang="ko-KR" b="1" dirty="0"/>
              <a:t>become </a:t>
            </a:r>
            <a:r>
              <a:rPr lang="en-US" altLang="ko-KR" b="1" dirty="0" smtClean="0"/>
              <a:t>increasingly important</a:t>
            </a:r>
          </a:p>
          <a:p>
            <a:pPr lvl="1">
              <a:buFontTx/>
              <a:buChar char="-"/>
            </a:pPr>
            <a:r>
              <a:rPr lang="en-US" altLang="ko-KR" dirty="0" smtClean="0"/>
              <a:t>has </a:t>
            </a:r>
            <a:r>
              <a:rPr lang="en-US" altLang="ko-KR" dirty="0"/>
              <a:t>the potential to support a broad array of </a:t>
            </a:r>
            <a:r>
              <a:rPr lang="en-US" altLang="ko-KR" dirty="0" smtClean="0"/>
              <a:t>applications </a:t>
            </a:r>
            <a:r>
              <a:rPr lang="en-US" altLang="ko-KR" dirty="0"/>
              <a:t/>
            </a:r>
            <a:br>
              <a:rPr lang="en-US" altLang="ko-KR" dirty="0"/>
            </a:br>
            <a:r>
              <a:rPr lang="en-US" altLang="ko-KR" sz="2000" dirty="0" smtClean="0"/>
              <a:t>including </a:t>
            </a:r>
            <a:r>
              <a:rPr lang="en-US" altLang="ko-KR" sz="2000" dirty="0"/>
              <a:t>elder care, well-being management, and </a:t>
            </a:r>
            <a:r>
              <a:rPr lang="en-US" altLang="ko-KR" sz="2000" dirty="0" smtClean="0"/>
              <a:t>latchkey child safety</a:t>
            </a:r>
          </a:p>
          <a:p>
            <a:pPr>
              <a:buFontTx/>
              <a:buChar char="-"/>
            </a:pPr>
            <a:endParaRPr lang="en-US" altLang="ko-KR" sz="2000" dirty="0" smtClean="0"/>
          </a:p>
          <a:p>
            <a:r>
              <a:rPr lang="en-US" altLang="ko-KR" sz="2400" b="1" dirty="0"/>
              <a:t>Traditional approaches involve wearable sensors </a:t>
            </a:r>
            <a:r>
              <a:rPr lang="en-US" altLang="ko-KR" sz="2400" b="1" dirty="0" smtClean="0"/>
              <a:t>and specialized </a:t>
            </a:r>
            <a:r>
              <a:rPr lang="en-US" altLang="ko-KR" sz="2400" b="1" dirty="0"/>
              <a:t>hardware </a:t>
            </a:r>
            <a:r>
              <a:rPr lang="en-US" altLang="ko-KR" sz="2400" b="1" dirty="0" smtClean="0"/>
              <a:t>installations</a:t>
            </a:r>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3</a:t>
            </a:fld>
            <a:endParaRPr lang="ko-KR" altLang="en-US" dirty="0"/>
          </a:p>
        </p:txBody>
      </p:sp>
    </p:spTree>
    <p:extLst>
      <p:ext uri="{BB962C8B-B14F-4D97-AF65-F5344CB8AC3E}">
        <p14:creationId xmlns:p14="http://schemas.microsoft.com/office/powerpoint/2010/main" val="16561865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Introduction</a:t>
            </a:r>
            <a:endParaRPr lang="ko-KR" altLang="en-US" dirty="0"/>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4</a:t>
            </a:fld>
            <a:endParaRPr lang="ko-KR" altLang="en-US" dirty="0"/>
          </a:p>
        </p:txBody>
      </p:sp>
      <p:pic>
        <p:nvPicPr>
          <p:cNvPr id="7" name="그림 6"/>
          <p:cNvPicPr>
            <a:picLocks noChangeAspect="1"/>
          </p:cNvPicPr>
          <p:nvPr/>
        </p:nvPicPr>
        <p:blipFill rotWithShape="1">
          <a:blip r:embed="rId3"/>
          <a:srcRect b="5042"/>
          <a:stretch/>
        </p:blipFill>
        <p:spPr>
          <a:xfrm>
            <a:off x="448237" y="1794157"/>
            <a:ext cx="4653934" cy="3620991"/>
          </a:xfrm>
          <a:prstGeom prst="rect">
            <a:avLst/>
          </a:prstGeom>
        </p:spPr>
      </p:pic>
      <p:sp>
        <p:nvSpPr>
          <p:cNvPr id="6" name="직사각형 5"/>
          <p:cNvSpPr/>
          <p:nvPr/>
        </p:nvSpPr>
        <p:spPr>
          <a:xfrm>
            <a:off x="5394512" y="2469118"/>
            <a:ext cx="6432176" cy="2031325"/>
          </a:xfrm>
          <a:prstGeom prst="rect">
            <a:avLst/>
          </a:prstGeom>
        </p:spPr>
        <p:txBody>
          <a:bodyPr wrap="square">
            <a:spAutoFit/>
          </a:bodyPr>
          <a:lstStyle/>
          <a:p>
            <a:r>
              <a:rPr lang="en-US" altLang="ko-KR" b="1" dirty="0" smtClean="0"/>
              <a:t>Sensors</a:t>
            </a:r>
            <a:r>
              <a:rPr lang="en-US" altLang="ko-KR" dirty="0" smtClean="0"/>
              <a:t> </a:t>
            </a:r>
            <a:r>
              <a:rPr lang="en-US" altLang="ko-KR" dirty="0"/>
              <a:t>can </a:t>
            </a:r>
            <a:r>
              <a:rPr lang="en-US" altLang="ko-KR" dirty="0" smtClean="0"/>
              <a:t>be either </a:t>
            </a:r>
            <a:r>
              <a:rPr lang="en-US" altLang="ko-KR" dirty="0"/>
              <a:t>attached to a person’s </a:t>
            </a:r>
            <a:r>
              <a:rPr lang="en-US" altLang="ko-KR" dirty="0" smtClean="0"/>
              <a:t>body, </a:t>
            </a:r>
            <a:r>
              <a:rPr lang="en-US" altLang="ko-KR" dirty="0"/>
              <a:t>or placed on target </a:t>
            </a:r>
            <a:r>
              <a:rPr lang="en-US" altLang="ko-KR" dirty="0" smtClean="0"/>
              <a:t>objects with </a:t>
            </a:r>
            <a:r>
              <a:rPr lang="en-US" altLang="ko-KR" dirty="0"/>
              <a:t>which people </a:t>
            </a:r>
            <a:r>
              <a:rPr lang="en-US" altLang="ko-KR" dirty="0" smtClean="0"/>
              <a:t>interact. </a:t>
            </a:r>
          </a:p>
          <a:p>
            <a:r>
              <a:rPr lang="en-US" altLang="ko-KR" dirty="0" smtClean="0"/>
              <a:t>(an accelerometer, motion sensor, acoustic sensor, Vision </a:t>
            </a:r>
            <a:r>
              <a:rPr lang="en-US" altLang="ko-KR" dirty="0"/>
              <a:t>based </a:t>
            </a:r>
            <a:r>
              <a:rPr lang="en-US" altLang="ko-KR" dirty="0" smtClean="0"/>
              <a:t>systems </a:t>
            </a:r>
            <a:r>
              <a:rPr lang="en-US" altLang="ko-KR" dirty="0"/>
              <a:t>such as </a:t>
            </a:r>
            <a:r>
              <a:rPr lang="en-US" altLang="ko-KR" dirty="0" smtClean="0"/>
              <a:t>Leap and Kinect)</a:t>
            </a:r>
            <a:endParaRPr lang="en-US" altLang="ko-KR" dirty="0"/>
          </a:p>
          <a:p>
            <a:r>
              <a:rPr lang="en-US" altLang="ko-KR" b="1" dirty="0" smtClean="0">
                <a:sym typeface="Wingdings" panose="05000000000000000000" pitchFamily="2" charset="2"/>
              </a:rPr>
              <a:t> They </a:t>
            </a:r>
            <a:r>
              <a:rPr lang="en-US" altLang="ko-KR" b="1" dirty="0" smtClean="0"/>
              <a:t>need </a:t>
            </a:r>
            <a:r>
              <a:rPr lang="en-US" altLang="ko-KR" b="1" dirty="0"/>
              <a:t>the installation and maintenance of </a:t>
            </a:r>
            <a:r>
              <a:rPr lang="en-US" altLang="ko-KR" b="1" dirty="0" smtClean="0"/>
              <a:t>dedicated sensors </a:t>
            </a:r>
            <a:r>
              <a:rPr lang="en-US" altLang="ko-KR" b="1" dirty="0"/>
              <a:t>which usually entail high costs and are thus not </a:t>
            </a:r>
            <a:r>
              <a:rPr lang="en-US" altLang="ko-KR" b="1" dirty="0" smtClean="0"/>
              <a:t>scalable</a:t>
            </a:r>
            <a:endParaRPr lang="ko-KR" altLang="en-US" b="1" dirty="0"/>
          </a:p>
        </p:txBody>
      </p:sp>
      <p:sp>
        <p:nvSpPr>
          <p:cNvPr id="8" name="모서리가 둥근 직사각형 7"/>
          <p:cNvSpPr/>
          <p:nvPr/>
        </p:nvSpPr>
        <p:spPr>
          <a:xfrm>
            <a:off x="2565828" y="4276912"/>
            <a:ext cx="2484000" cy="699247"/>
          </a:xfrm>
          <a:prstGeom prst="round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268006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Introduction</a:t>
            </a:r>
            <a:endParaRPr lang="ko-KR" altLang="en-US" dirty="0"/>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5</a:t>
            </a:fld>
            <a:endParaRPr lang="ko-KR" altLang="en-US" dirty="0"/>
          </a:p>
        </p:txBody>
      </p:sp>
      <p:pic>
        <p:nvPicPr>
          <p:cNvPr id="7" name="그림 6"/>
          <p:cNvPicPr>
            <a:picLocks noChangeAspect="1"/>
          </p:cNvPicPr>
          <p:nvPr/>
        </p:nvPicPr>
        <p:blipFill rotWithShape="1">
          <a:blip r:embed="rId3"/>
          <a:srcRect b="5042"/>
          <a:stretch/>
        </p:blipFill>
        <p:spPr>
          <a:xfrm>
            <a:off x="448237" y="1794157"/>
            <a:ext cx="4653934" cy="3620991"/>
          </a:xfrm>
          <a:prstGeom prst="rect">
            <a:avLst/>
          </a:prstGeom>
        </p:spPr>
      </p:pic>
      <p:sp>
        <p:nvSpPr>
          <p:cNvPr id="3" name="직사각형 2"/>
          <p:cNvSpPr/>
          <p:nvPr/>
        </p:nvSpPr>
        <p:spPr>
          <a:xfrm>
            <a:off x="5293656" y="2131129"/>
            <a:ext cx="6675838" cy="2739211"/>
          </a:xfrm>
          <a:prstGeom prst="rect">
            <a:avLst/>
          </a:prstGeom>
        </p:spPr>
        <p:txBody>
          <a:bodyPr wrap="square">
            <a:spAutoFit/>
          </a:bodyPr>
          <a:lstStyle/>
          <a:p>
            <a:r>
              <a:rPr lang="en-US" altLang="ko-KR" dirty="0" smtClean="0"/>
              <a:t>These systems localize a wireless emitter using</a:t>
            </a:r>
          </a:p>
          <a:p>
            <a:r>
              <a:rPr lang="en-US" altLang="ko-KR" sz="1600" dirty="0" smtClean="0"/>
              <a:t>Received </a:t>
            </a:r>
            <a:r>
              <a:rPr lang="en-US" altLang="ko-KR" sz="1600" dirty="0"/>
              <a:t>Signal Strength (RSS</a:t>
            </a:r>
            <a:r>
              <a:rPr lang="en-US" altLang="ko-KR" sz="1600" dirty="0" smtClean="0"/>
              <a:t>),</a:t>
            </a:r>
          </a:p>
          <a:p>
            <a:r>
              <a:rPr lang="en-US" altLang="ko-KR" sz="1600" dirty="0" smtClean="0"/>
              <a:t>OFDM channel </a:t>
            </a:r>
            <a:r>
              <a:rPr lang="en-US" altLang="ko-KR" sz="1600" dirty="0"/>
              <a:t>state </a:t>
            </a:r>
            <a:r>
              <a:rPr lang="en-US" altLang="ko-KR" sz="1600" dirty="0" smtClean="0"/>
              <a:t>information,</a:t>
            </a:r>
          </a:p>
          <a:p>
            <a:r>
              <a:rPr lang="en-US" altLang="ko-KR" sz="1600" dirty="0" smtClean="0"/>
              <a:t>antenna arrays, RFID tags,</a:t>
            </a:r>
            <a:endParaRPr lang="en-US" altLang="ko-KR" sz="1600" dirty="0"/>
          </a:p>
          <a:p>
            <a:r>
              <a:rPr lang="en-US" altLang="ko-KR" sz="1600" dirty="0" smtClean="0"/>
              <a:t>visible </a:t>
            </a:r>
            <a:r>
              <a:rPr lang="en-US" altLang="ko-KR" sz="1600" dirty="0"/>
              <a:t>LED </a:t>
            </a:r>
            <a:r>
              <a:rPr lang="en-US" altLang="ko-KR" sz="1600" dirty="0" smtClean="0"/>
              <a:t>lights</a:t>
            </a:r>
          </a:p>
          <a:p>
            <a:r>
              <a:rPr lang="en-US" altLang="ko-KR" dirty="0" smtClean="0"/>
              <a:t>These systems provide </a:t>
            </a:r>
            <a:r>
              <a:rPr lang="en-US" altLang="ko-KR" dirty="0"/>
              <a:t>various accuracy ranging from several meters (e.g., </a:t>
            </a:r>
            <a:r>
              <a:rPr lang="en-US" altLang="ko-KR" dirty="0" smtClean="0"/>
              <a:t>RSS based) to </a:t>
            </a:r>
            <a:r>
              <a:rPr lang="en-US" altLang="ko-KR" dirty="0"/>
              <a:t>sub-meter </a:t>
            </a:r>
            <a:endParaRPr lang="en-US" altLang="ko-KR" dirty="0" smtClean="0"/>
          </a:p>
          <a:p>
            <a:r>
              <a:rPr lang="en-US" altLang="ko-KR" b="1" dirty="0" smtClean="0"/>
              <a:t>but </a:t>
            </a:r>
            <a:r>
              <a:rPr lang="en-US" altLang="ko-KR" b="1" dirty="0"/>
              <a:t>require people to carry a wireless </a:t>
            </a:r>
            <a:r>
              <a:rPr lang="en-US" altLang="ko-KR" b="1" dirty="0" smtClean="0"/>
              <a:t>emitter</a:t>
            </a:r>
          </a:p>
          <a:p>
            <a:r>
              <a:rPr lang="en-US" altLang="ko-KR" b="1" dirty="0" smtClean="0"/>
              <a:t>This </a:t>
            </a:r>
            <a:r>
              <a:rPr lang="en-US" altLang="ko-KR" b="1" dirty="0"/>
              <a:t>can be intrusive and poses the problem of </a:t>
            </a:r>
            <a:r>
              <a:rPr lang="en-US" altLang="ko-KR" b="1" dirty="0" smtClean="0"/>
              <a:t>people forgetting </a:t>
            </a:r>
            <a:r>
              <a:rPr lang="en-US" altLang="ko-KR" b="1" dirty="0"/>
              <a:t>to carry </a:t>
            </a:r>
            <a:r>
              <a:rPr lang="en-US" altLang="ko-KR" b="1" dirty="0" smtClean="0"/>
              <a:t>such a device</a:t>
            </a:r>
            <a:endParaRPr lang="ko-KR" altLang="en-US" b="1" dirty="0"/>
          </a:p>
        </p:txBody>
      </p:sp>
      <p:sp>
        <p:nvSpPr>
          <p:cNvPr id="6" name="모서리가 둥근 직사각형 5"/>
          <p:cNvSpPr/>
          <p:nvPr/>
        </p:nvSpPr>
        <p:spPr>
          <a:xfrm>
            <a:off x="1382078" y="2487906"/>
            <a:ext cx="1512000" cy="598193"/>
          </a:xfrm>
          <a:prstGeom prst="round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모서리가 둥근 직사각형 7"/>
          <p:cNvSpPr/>
          <p:nvPr/>
        </p:nvSpPr>
        <p:spPr>
          <a:xfrm>
            <a:off x="2145339" y="3238500"/>
            <a:ext cx="1486862" cy="640370"/>
          </a:xfrm>
          <a:prstGeom prst="round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6348741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Introduction</a:t>
            </a:r>
            <a:endParaRPr lang="ko-KR" altLang="en-US" dirty="0"/>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6</a:t>
            </a:fld>
            <a:endParaRPr lang="ko-KR" altLang="en-US" dirty="0"/>
          </a:p>
        </p:txBody>
      </p:sp>
      <p:pic>
        <p:nvPicPr>
          <p:cNvPr id="7" name="그림 6"/>
          <p:cNvPicPr>
            <a:picLocks noChangeAspect="1"/>
          </p:cNvPicPr>
          <p:nvPr/>
        </p:nvPicPr>
        <p:blipFill rotWithShape="1">
          <a:blip r:embed="rId3"/>
          <a:srcRect b="5665"/>
          <a:stretch/>
        </p:blipFill>
        <p:spPr>
          <a:xfrm>
            <a:off x="448237" y="1794158"/>
            <a:ext cx="4653934" cy="3597240"/>
          </a:xfrm>
          <a:prstGeom prst="rect">
            <a:avLst/>
          </a:prstGeom>
        </p:spPr>
      </p:pic>
      <p:sp>
        <p:nvSpPr>
          <p:cNvPr id="6" name="직사각형 5"/>
          <p:cNvSpPr/>
          <p:nvPr/>
        </p:nvSpPr>
        <p:spPr>
          <a:xfrm>
            <a:off x="5390029" y="2500601"/>
            <a:ext cx="6441141" cy="2308324"/>
          </a:xfrm>
          <a:prstGeom prst="rect">
            <a:avLst/>
          </a:prstGeom>
        </p:spPr>
        <p:txBody>
          <a:bodyPr wrap="square">
            <a:spAutoFit/>
          </a:bodyPr>
          <a:lstStyle/>
          <a:p>
            <a:r>
              <a:rPr lang="en-US" altLang="ko-KR" dirty="0"/>
              <a:t>The radio tomography imaging (RTI) device-free</a:t>
            </a:r>
          </a:p>
          <a:p>
            <a:r>
              <a:rPr lang="en-US" altLang="ko-KR" dirty="0"/>
              <a:t>passive (</a:t>
            </a:r>
            <a:r>
              <a:rPr lang="en-US" altLang="ko-KR" dirty="0" err="1"/>
              <a:t>DfP</a:t>
            </a:r>
            <a:r>
              <a:rPr lang="en-US" altLang="ko-KR" dirty="0"/>
              <a:t>) localization do not require a device be attached to or carried by the user.</a:t>
            </a:r>
          </a:p>
          <a:p>
            <a:r>
              <a:rPr lang="en-US" altLang="ko-KR" b="1" dirty="0" smtClean="0"/>
              <a:t>The state of RTI </a:t>
            </a:r>
            <a:r>
              <a:rPr lang="en-US" altLang="ko-KR" b="1" dirty="0"/>
              <a:t>requires tens or hundreds of wireless sensors to </a:t>
            </a:r>
            <a:r>
              <a:rPr lang="en-US" altLang="ko-KR" b="1" dirty="0" smtClean="0"/>
              <a:t>achieve sub-meter accuracy.</a:t>
            </a:r>
          </a:p>
          <a:p>
            <a:endParaRPr lang="en-US" altLang="ko-KR" b="1" dirty="0" smtClean="0"/>
          </a:p>
          <a:p>
            <a:r>
              <a:rPr lang="en-US" altLang="ko-KR" b="1" dirty="0" err="1" smtClean="0"/>
              <a:t>DfP</a:t>
            </a:r>
            <a:r>
              <a:rPr lang="en-US" altLang="ko-KR" b="1" dirty="0" smtClean="0"/>
              <a:t> </a:t>
            </a:r>
            <a:r>
              <a:rPr lang="en-US" altLang="ko-KR" b="1" dirty="0"/>
              <a:t>localization </a:t>
            </a:r>
            <a:r>
              <a:rPr lang="en-US" altLang="ko-KR" b="1" dirty="0" smtClean="0"/>
              <a:t>with </a:t>
            </a:r>
            <a:r>
              <a:rPr lang="en-US" altLang="ko-KR" b="1" dirty="0"/>
              <a:t>four </a:t>
            </a:r>
            <a:r>
              <a:rPr lang="en-US" altLang="ko-KR" b="1" dirty="0" err="1" smtClean="0"/>
              <a:t>WiFi</a:t>
            </a:r>
            <a:r>
              <a:rPr lang="en-US" altLang="ko-KR" b="1" dirty="0" smtClean="0"/>
              <a:t> APs </a:t>
            </a:r>
            <a:r>
              <a:rPr lang="en-US" altLang="ko-KR" b="1" dirty="0"/>
              <a:t>has an accuracy of several </a:t>
            </a:r>
            <a:r>
              <a:rPr lang="en-US" altLang="ko-KR" b="1" dirty="0" smtClean="0"/>
              <a:t>meters.</a:t>
            </a:r>
            <a:endParaRPr lang="en-US" altLang="ko-KR" b="1" dirty="0"/>
          </a:p>
        </p:txBody>
      </p:sp>
      <p:sp>
        <p:nvSpPr>
          <p:cNvPr id="9" name="모서리가 둥근 직사각형 8"/>
          <p:cNvSpPr/>
          <p:nvPr/>
        </p:nvSpPr>
        <p:spPr>
          <a:xfrm>
            <a:off x="3976719" y="3546161"/>
            <a:ext cx="864000" cy="540000"/>
          </a:xfrm>
          <a:prstGeom prst="round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모서리가 둥근 직사각형 7"/>
          <p:cNvSpPr/>
          <p:nvPr/>
        </p:nvSpPr>
        <p:spPr>
          <a:xfrm>
            <a:off x="1197893" y="1960601"/>
            <a:ext cx="1628434" cy="628220"/>
          </a:xfrm>
          <a:prstGeom prst="round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3863163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Introduction</a:t>
            </a:r>
            <a:endParaRPr lang="ko-KR" altLang="en-US" dirty="0"/>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7</a:t>
            </a:fld>
            <a:endParaRPr lang="ko-KR" altLang="en-US" dirty="0"/>
          </a:p>
        </p:txBody>
      </p:sp>
      <p:pic>
        <p:nvPicPr>
          <p:cNvPr id="7" name="그림 6"/>
          <p:cNvPicPr>
            <a:picLocks noChangeAspect="1"/>
          </p:cNvPicPr>
          <p:nvPr/>
        </p:nvPicPr>
        <p:blipFill rotWithShape="1">
          <a:blip r:embed="rId3"/>
          <a:srcRect b="5042"/>
          <a:stretch/>
        </p:blipFill>
        <p:spPr>
          <a:xfrm>
            <a:off x="448237" y="1794157"/>
            <a:ext cx="4653934" cy="3620991"/>
          </a:xfrm>
          <a:prstGeom prst="rect">
            <a:avLst/>
          </a:prstGeom>
        </p:spPr>
      </p:pic>
      <p:sp>
        <p:nvSpPr>
          <p:cNvPr id="3" name="직사각형 2"/>
          <p:cNvSpPr/>
          <p:nvPr/>
        </p:nvSpPr>
        <p:spPr>
          <a:xfrm>
            <a:off x="5396750" y="2546628"/>
            <a:ext cx="6096000" cy="1754326"/>
          </a:xfrm>
          <a:prstGeom prst="rect">
            <a:avLst/>
          </a:prstGeom>
        </p:spPr>
        <p:txBody>
          <a:bodyPr>
            <a:spAutoFit/>
          </a:bodyPr>
          <a:lstStyle/>
          <a:p>
            <a:r>
              <a:rPr lang="en-US" altLang="ko-KR" dirty="0"/>
              <a:t>Recent work in using a single wireless monitor to detect </a:t>
            </a:r>
            <a:r>
              <a:rPr lang="en-US" altLang="ko-KR" dirty="0" smtClean="0"/>
              <a:t>human movement </a:t>
            </a:r>
            <a:r>
              <a:rPr lang="en-US" altLang="ko-KR" dirty="0"/>
              <a:t>or </a:t>
            </a:r>
            <a:r>
              <a:rPr lang="en-US" altLang="ko-KR" dirty="0" smtClean="0"/>
              <a:t>location </a:t>
            </a:r>
            <a:r>
              <a:rPr lang="en-US" altLang="ko-KR" dirty="0"/>
              <a:t>can be used for activity </a:t>
            </a:r>
            <a:r>
              <a:rPr lang="en-US" altLang="ko-KR" dirty="0" smtClean="0"/>
              <a:t>recognition as </a:t>
            </a:r>
            <a:r>
              <a:rPr lang="en-US" altLang="ko-KR" dirty="0"/>
              <a:t>well. </a:t>
            </a:r>
            <a:endParaRPr lang="en-US" altLang="ko-KR" dirty="0" smtClean="0"/>
          </a:p>
          <a:p>
            <a:r>
              <a:rPr lang="en-US" altLang="ko-KR" dirty="0" smtClean="0"/>
              <a:t>(</a:t>
            </a:r>
            <a:r>
              <a:rPr lang="en-US" altLang="ko-KR" dirty="0"/>
              <a:t>such as </a:t>
            </a:r>
            <a:r>
              <a:rPr lang="en-US" altLang="ko-KR" dirty="0" smtClean="0"/>
              <a:t>Wi-Vi, </a:t>
            </a:r>
            <a:r>
              <a:rPr lang="en-US" altLang="ko-KR" dirty="0" err="1" smtClean="0"/>
              <a:t>WiSee</a:t>
            </a:r>
            <a:r>
              <a:rPr lang="en-US" altLang="ko-KR" dirty="0" smtClean="0"/>
              <a:t> </a:t>
            </a:r>
            <a:r>
              <a:rPr lang="en-US" altLang="ko-KR" dirty="0"/>
              <a:t>and </a:t>
            </a:r>
            <a:r>
              <a:rPr lang="en-US" altLang="ko-KR" dirty="0" err="1" smtClean="0"/>
              <a:t>WiTrack</a:t>
            </a:r>
            <a:r>
              <a:rPr lang="en-US" altLang="ko-KR" dirty="0" smtClean="0"/>
              <a:t>)</a:t>
            </a:r>
          </a:p>
          <a:p>
            <a:r>
              <a:rPr lang="en-US" altLang="ko-KR" dirty="0" smtClean="0"/>
              <a:t>However</a:t>
            </a:r>
            <a:r>
              <a:rPr lang="en-US" altLang="ko-KR" dirty="0"/>
              <a:t>, </a:t>
            </a:r>
            <a:r>
              <a:rPr lang="en-US" altLang="ko-KR" b="1" dirty="0"/>
              <a:t>these systems </a:t>
            </a:r>
            <a:r>
              <a:rPr lang="en-US" altLang="ko-KR" b="1" dirty="0" smtClean="0"/>
              <a:t>all require </a:t>
            </a:r>
            <a:r>
              <a:rPr lang="en-US" altLang="ko-KR" b="1" dirty="0"/>
              <a:t>a specialized </a:t>
            </a:r>
            <a:r>
              <a:rPr lang="en-US" altLang="ko-KR" b="1" dirty="0" err="1"/>
              <a:t>WiFi</a:t>
            </a:r>
            <a:r>
              <a:rPr lang="en-US" altLang="ko-KR" b="1" dirty="0"/>
              <a:t> monitor (e.g., USRP) for extracting </a:t>
            </a:r>
            <a:r>
              <a:rPr lang="en-US" altLang="ko-KR" b="1" dirty="0" smtClean="0"/>
              <a:t>the carrier </a:t>
            </a:r>
            <a:r>
              <a:rPr lang="en-US" altLang="ko-KR" b="1" dirty="0"/>
              <a:t>wave</a:t>
            </a:r>
            <a:endParaRPr lang="ko-KR" altLang="en-US" b="1" dirty="0"/>
          </a:p>
        </p:txBody>
      </p:sp>
      <p:sp>
        <p:nvSpPr>
          <p:cNvPr id="8" name="모서리가 둥근 직사각형 7"/>
          <p:cNvSpPr/>
          <p:nvPr/>
        </p:nvSpPr>
        <p:spPr>
          <a:xfrm>
            <a:off x="2187388" y="3797299"/>
            <a:ext cx="1404000" cy="502361"/>
          </a:xfrm>
          <a:prstGeom prst="round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5709878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Introduction</a:t>
            </a:r>
            <a:endParaRPr lang="ko-KR" altLang="en-US" dirty="0"/>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8</a:t>
            </a:fld>
            <a:endParaRPr lang="ko-KR" altLang="en-US" dirty="0"/>
          </a:p>
        </p:txBody>
      </p:sp>
      <p:pic>
        <p:nvPicPr>
          <p:cNvPr id="7" name="그림 6"/>
          <p:cNvPicPr>
            <a:picLocks noChangeAspect="1"/>
          </p:cNvPicPr>
          <p:nvPr/>
        </p:nvPicPr>
        <p:blipFill rotWithShape="1">
          <a:blip r:embed="rId3"/>
          <a:srcRect b="5466"/>
          <a:stretch/>
        </p:blipFill>
        <p:spPr>
          <a:xfrm>
            <a:off x="448236" y="1471427"/>
            <a:ext cx="5781319" cy="4478111"/>
          </a:xfrm>
          <a:prstGeom prst="rect">
            <a:avLst/>
          </a:prstGeom>
        </p:spPr>
      </p:pic>
      <p:sp>
        <p:nvSpPr>
          <p:cNvPr id="3" name="직사각형 2"/>
          <p:cNvSpPr/>
          <p:nvPr/>
        </p:nvSpPr>
        <p:spPr>
          <a:xfrm>
            <a:off x="6108700" y="3159036"/>
            <a:ext cx="5786718" cy="1200329"/>
          </a:xfrm>
          <a:prstGeom prst="rect">
            <a:avLst/>
          </a:prstGeom>
        </p:spPr>
        <p:txBody>
          <a:bodyPr wrap="square">
            <a:spAutoFit/>
          </a:bodyPr>
          <a:lstStyle/>
          <a:p>
            <a:r>
              <a:rPr lang="en-US" altLang="ko-KR" dirty="0" smtClean="0"/>
              <a:t>E-eyes </a:t>
            </a:r>
            <a:r>
              <a:rPr lang="en-US" altLang="ko-KR" dirty="0"/>
              <a:t>can provide </a:t>
            </a:r>
            <a:r>
              <a:rPr lang="en-US" altLang="ko-KR" b="1" dirty="0"/>
              <a:t>fine-grained activity</a:t>
            </a:r>
          </a:p>
          <a:p>
            <a:r>
              <a:rPr lang="en-US" altLang="ko-KR" b="1" dirty="0"/>
              <a:t>recognition</a:t>
            </a:r>
            <a:r>
              <a:rPr lang="en-US" altLang="ko-KR" dirty="0"/>
              <a:t> by re-using </a:t>
            </a:r>
            <a:r>
              <a:rPr lang="en-US" altLang="ko-KR" b="1" dirty="0"/>
              <a:t>existing home </a:t>
            </a:r>
            <a:r>
              <a:rPr lang="en-US" altLang="ko-KR" b="1" dirty="0" err="1"/>
              <a:t>WiFi</a:t>
            </a:r>
            <a:r>
              <a:rPr lang="en-US" altLang="ko-KR" b="1" dirty="0"/>
              <a:t> network </a:t>
            </a:r>
            <a:r>
              <a:rPr lang="en-US" altLang="ko-KR" dirty="0"/>
              <a:t>and thus </a:t>
            </a:r>
            <a:r>
              <a:rPr lang="en-US" altLang="ko-KR" dirty="0" smtClean="0"/>
              <a:t>has much </a:t>
            </a:r>
            <a:r>
              <a:rPr lang="en-US" altLang="ko-KR" b="1" dirty="0"/>
              <a:t>higher scalability </a:t>
            </a:r>
            <a:r>
              <a:rPr lang="en-US" altLang="ko-KR" dirty="0"/>
              <a:t>for wide </a:t>
            </a:r>
            <a:r>
              <a:rPr lang="en-US" altLang="ko-KR" dirty="0" smtClean="0"/>
              <a:t>deployment.</a:t>
            </a:r>
            <a:endParaRPr lang="en-US" altLang="ko-KR" dirty="0"/>
          </a:p>
        </p:txBody>
      </p:sp>
      <p:sp>
        <p:nvSpPr>
          <p:cNvPr id="12" name="모서리가 둥근 직사각형 11"/>
          <p:cNvSpPr/>
          <p:nvPr/>
        </p:nvSpPr>
        <p:spPr>
          <a:xfrm>
            <a:off x="1461345" y="4092691"/>
            <a:ext cx="971448" cy="612000"/>
          </a:xfrm>
          <a:prstGeom prst="round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1792496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Contents</a:t>
            </a:r>
            <a:endParaRPr lang="ko-KR" altLang="en-US" dirty="0"/>
          </a:p>
        </p:txBody>
      </p:sp>
      <p:sp>
        <p:nvSpPr>
          <p:cNvPr id="3" name="내용 개체 틀 2"/>
          <p:cNvSpPr>
            <a:spLocks noGrp="1"/>
          </p:cNvSpPr>
          <p:nvPr>
            <p:ph idx="1"/>
          </p:nvPr>
        </p:nvSpPr>
        <p:spPr/>
        <p:txBody>
          <a:bodyPr>
            <a:normAutofit/>
          </a:bodyPr>
          <a:lstStyle/>
          <a:p>
            <a:r>
              <a:rPr lang="en-US" altLang="ko-KR" dirty="0" smtClean="0">
                <a:solidFill>
                  <a:schemeClr val="bg2">
                    <a:lumMod val="90000"/>
                  </a:schemeClr>
                </a:solidFill>
              </a:rPr>
              <a:t>Introduction</a:t>
            </a:r>
          </a:p>
          <a:p>
            <a:r>
              <a:rPr lang="en-US" altLang="ko-KR" dirty="0" smtClean="0"/>
              <a:t>Design</a:t>
            </a:r>
          </a:p>
          <a:p>
            <a:pPr marL="0" indent="0">
              <a:buNone/>
            </a:pPr>
            <a:r>
              <a:rPr lang="en-US" altLang="ko-KR" dirty="0" smtClean="0"/>
              <a:t>  - Intuition and Basic Idea</a:t>
            </a:r>
          </a:p>
          <a:p>
            <a:pPr marL="0" indent="0">
              <a:buNone/>
            </a:pPr>
            <a:r>
              <a:rPr lang="en-US" altLang="ko-KR" dirty="0" smtClean="0"/>
              <a:t>  - System Overview</a:t>
            </a:r>
          </a:p>
          <a:p>
            <a:r>
              <a:rPr lang="en-US" altLang="ko-KR" dirty="0" smtClean="0">
                <a:solidFill>
                  <a:schemeClr val="bg2">
                    <a:lumMod val="90000"/>
                  </a:schemeClr>
                </a:solidFill>
              </a:rPr>
              <a:t>Implementation</a:t>
            </a:r>
            <a:endParaRPr lang="en-US" altLang="ko-KR" dirty="0">
              <a:solidFill>
                <a:schemeClr val="bg2">
                  <a:lumMod val="90000"/>
                </a:schemeClr>
              </a:solidFill>
            </a:endParaRPr>
          </a:p>
          <a:p>
            <a:r>
              <a:rPr lang="en-US" altLang="ko-KR" dirty="0">
                <a:solidFill>
                  <a:schemeClr val="bg2">
                    <a:lumMod val="90000"/>
                  </a:schemeClr>
                </a:solidFill>
              </a:rPr>
              <a:t>Evaluation</a:t>
            </a:r>
          </a:p>
          <a:p>
            <a:r>
              <a:rPr lang="en-US" altLang="ko-KR" dirty="0">
                <a:solidFill>
                  <a:schemeClr val="bg2">
                    <a:lumMod val="90000"/>
                  </a:schemeClr>
                </a:solidFill>
              </a:rPr>
              <a:t>Conclusion</a:t>
            </a:r>
            <a:endParaRPr lang="ko-KR" altLang="en-US" dirty="0">
              <a:solidFill>
                <a:schemeClr val="bg2">
                  <a:lumMod val="90000"/>
                </a:schemeClr>
              </a:solidFill>
            </a:endParaRPr>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9</a:t>
            </a:fld>
            <a:endParaRPr lang="ko-KR" altLang="en-US"/>
          </a:p>
        </p:txBody>
      </p:sp>
    </p:spTree>
    <p:extLst>
      <p:ext uri="{BB962C8B-B14F-4D97-AF65-F5344CB8AC3E}">
        <p14:creationId xmlns:p14="http://schemas.microsoft.com/office/powerpoint/2010/main" val="1710505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Intuition and Basic Idea</a:t>
            </a:r>
            <a:endParaRPr lang="ko-KR" altLang="en-US" dirty="0"/>
          </a:p>
        </p:txBody>
      </p:sp>
      <p:sp>
        <p:nvSpPr>
          <p:cNvPr id="3" name="내용 개체 틀 2"/>
          <p:cNvSpPr>
            <a:spLocks noGrp="1"/>
          </p:cNvSpPr>
          <p:nvPr>
            <p:ph idx="1"/>
          </p:nvPr>
        </p:nvSpPr>
        <p:spPr>
          <a:xfrm>
            <a:off x="838200" y="1825625"/>
            <a:ext cx="10515600" cy="2452461"/>
          </a:xfrm>
        </p:spPr>
        <p:txBody>
          <a:bodyPr>
            <a:normAutofit/>
          </a:bodyPr>
          <a:lstStyle/>
          <a:p>
            <a:r>
              <a:rPr lang="en-US" altLang="ko-KR" sz="2000" dirty="0"/>
              <a:t>Increasing availability of </a:t>
            </a:r>
            <a:r>
              <a:rPr lang="en-US" altLang="ko-KR" sz="2000" dirty="0" err="1"/>
              <a:t>WiFi</a:t>
            </a:r>
            <a:r>
              <a:rPr lang="en-US" altLang="ko-KR" sz="2000" dirty="0"/>
              <a:t> signals in home environments</a:t>
            </a:r>
          </a:p>
          <a:p>
            <a:r>
              <a:rPr lang="en-US" altLang="ko-KR" sz="2000" dirty="0" err="1"/>
              <a:t>WiFi</a:t>
            </a:r>
            <a:r>
              <a:rPr lang="en-US" altLang="ko-KR" sz="2000" dirty="0"/>
              <a:t> provides fine-grained channel state information (CSI</a:t>
            </a:r>
            <a:r>
              <a:rPr lang="en-US" altLang="ko-KR" sz="2000" dirty="0" smtClean="0"/>
              <a:t>)</a:t>
            </a:r>
          </a:p>
          <a:p>
            <a:r>
              <a:rPr lang="en-US" altLang="ko-KR" sz="2000" dirty="0" smtClean="0"/>
              <a:t>Use CSI to capture changes of multipath environment</a:t>
            </a:r>
            <a:endParaRPr lang="ko-KR" altLang="en-US" sz="2000" dirty="0"/>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10</a:t>
            </a:fld>
            <a:endParaRPr lang="ko-KR" altLang="en-US"/>
          </a:p>
        </p:txBody>
      </p:sp>
      <p:pic>
        <p:nvPicPr>
          <p:cNvPr id="11" name="그림 10"/>
          <p:cNvPicPr>
            <a:picLocks noChangeAspect="1"/>
          </p:cNvPicPr>
          <p:nvPr/>
        </p:nvPicPr>
        <p:blipFill rotWithShape="1">
          <a:blip r:embed="rId3"/>
          <a:srcRect r="49495"/>
          <a:stretch/>
        </p:blipFill>
        <p:spPr>
          <a:xfrm>
            <a:off x="869642" y="3121780"/>
            <a:ext cx="2387946" cy="1800000"/>
          </a:xfrm>
          <a:prstGeom prst="rect">
            <a:avLst/>
          </a:prstGeom>
        </p:spPr>
      </p:pic>
      <p:pic>
        <p:nvPicPr>
          <p:cNvPr id="12" name="그림 11"/>
          <p:cNvPicPr>
            <a:picLocks noChangeAspect="1"/>
          </p:cNvPicPr>
          <p:nvPr/>
        </p:nvPicPr>
        <p:blipFill rotWithShape="1">
          <a:blip r:embed="rId3"/>
          <a:srcRect l="52775"/>
          <a:stretch/>
        </p:blipFill>
        <p:spPr>
          <a:xfrm>
            <a:off x="6465484" y="3121780"/>
            <a:ext cx="2232850" cy="1800000"/>
          </a:xfrm>
          <a:prstGeom prst="rect">
            <a:avLst/>
          </a:prstGeom>
        </p:spPr>
      </p:pic>
      <p:pic>
        <p:nvPicPr>
          <p:cNvPr id="13" name="그림 12"/>
          <p:cNvPicPr>
            <a:picLocks noChangeAspect="1"/>
          </p:cNvPicPr>
          <p:nvPr/>
        </p:nvPicPr>
        <p:blipFill rotWithShape="1">
          <a:blip r:embed="rId4"/>
          <a:srcRect r="52977"/>
          <a:stretch/>
        </p:blipFill>
        <p:spPr>
          <a:xfrm>
            <a:off x="3338563" y="3121780"/>
            <a:ext cx="2017493" cy="1800000"/>
          </a:xfrm>
          <a:prstGeom prst="rect">
            <a:avLst/>
          </a:prstGeom>
        </p:spPr>
      </p:pic>
      <p:pic>
        <p:nvPicPr>
          <p:cNvPr id="14" name="그림 13"/>
          <p:cNvPicPr>
            <a:picLocks noChangeAspect="1"/>
          </p:cNvPicPr>
          <p:nvPr/>
        </p:nvPicPr>
        <p:blipFill rotWithShape="1">
          <a:blip r:embed="rId4"/>
          <a:srcRect l="53431"/>
          <a:stretch/>
        </p:blipFill>
        <p:spPr>
          <a:xfrm>
            <a:off x="8920217" y="3121780"/>
            <a:ext cx="1998052" cy="1800000"/>
          </a:xfrm>
          <a:prstGeom prst="rect">
            <a:avLst/>
          </a:prstGeom>
        </p:spPr>
      </p:pic>
      <p:sp>
        <p:nvSpPr>
          <p:cNvPr id="15" name="직사각형 14"/>
          <p:cNvSpPr/>
          <p:nvPr/>
        </p:nvSpPr>
        <p:spPr>
          <a:xfrm>
            <a:off x="854529" y="5132996"/>
            <a:ext cx="10367653" cy="1015663"/>
          </a:xfrm>
          <a:prstGeom prst="rect">
            <a:avLst/>
          </a:prstGeom>
        </p:spPr>
        <p:txBody>
          <a:bodyPr wrap="square">
            <a:spAutoFit/>
          </a:bodyPr>
          <a:lstStyle/>
          <a:p>
            <a:r>
              <a:rPr lang="en-US" altLang="ko-KR" sz="2000" dirty="0" smtClean="0"/>
              <a:t>Since </a:t>
            </a:r>
            <a:r>
              <a:rPr lang="en-US" altLang="ko-KR" sz="2000" dirty="0"/>
              <a:t>an activity involves a series of body </a:t>
            </a:r>
            <a:r>
              <a:rPr lang="en-US" altLang="ko-KR" sz="2000" dirty="0" smtClean="0"/>
              <a:t>movements during </a:t>
            </a:r>
            <a:r>
              <a:rPr lang="en-US" altLang="ko-KR" sz="2000" dirty="0"/>
              <a:t>a certain period of </a:t>
            </a:r>
            <a:r>
              <a:rPr lang="en-US" altLang="ko-KR" sz="2000" dirty="0" smtClean="0"/>
              <a:t>time, </a:t>
            </a:r>
            <a:r>
              <a:rPr lang="en-US" altLang="ko-KR" sz="2000" b="1" dirty="0" smtClean="0"/>
              <a:t>the </a:t>
            </a:r>
            <a:r>
              <a:rPr lang="en-US" altLang="ko-KR" sz="2000" b="1" dirty="0"/>
              <a:t>distribution of CSI amplitudes </a:t>
            </a:r>
            <a:r>
              <a:rPr lang="en-US" altLang="ko-KR" sz="2000" b="1" dirty="0" smtClean="0"/>
              <a:t>is a </a:t>
            </a:r>
            <a:r>
              <a:rPr lang="en-US" altLang="ko-KR" sz="2000" b="1" dirty="0"/>
              <a:t>desirable channel statistic that </a:t>
            </a:r>
            <a:r>
              <a:rPr lang="en-US" altLang="ko-KR" sz="2000" b="1" dirty="0" smtClean="0"/>
              <a:t>can capture </a:t>
            </a:r>
            <a:r>
              <a:rPr lang="en-US" altLang="ko-KR" sz="2000" b="1" dirty="0"/>
              <a:t>unique </a:t>
            </a:r>
            <a:r>
              <a:rPr lang="en-US" altLang="ko-KR" sz="2000" b="1" dirty="0" smtClean="0"/>
              <a:t>characteristics of </a:t>
            </a:r>
            <a:r>
              <a:rPr lang="en-US" altLang="ko-KR" sz="2000" b="1" dirty="0"/>
              <a:t>activities</a:t>
            </a:r>
            <a:endParaRPr lang="ko-KR" altLang="en-US" sz="2000" b="1" dirty="0"/>
          </a:p>
        </p:txBody>
      </p:sp>
    </p:spTree>
    <p:extLst>
      <p:ext uri="{BB962C8B-B14F-4D97-AF65-F5344CB8AC3E}">
        <p14:creationId xmlns:p14="http://schemas.microsoft.com/office/powerpoint/2010/main" val="9887376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System Overview</a:t>
            </a:r>
            <a:endParaRPr lang="ko-KR" altLang="en-US" dirty="0"/>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11</a:t>
            </a:fld>
            <a:endParaRPr lang="ko-KR" altLang="en-US"/>
          </a:p>
        </p:txBody>
      </p:sp>
      <p:pic>
        <p:nvPicPr>
          <p:cNvPr id="8" name="그림 7"/>
          <p:cNvPicPr>
            <a:picLocks noChangeAspect="1"/>
          </p:cNvPicPr>
          <p:nvPr/>
        </p:nvPicPr>
        <p:blipFill>
          <a:blip r:embed="rId3"/>
          <a:stretch>
            <a:fillRect/>
          </a:stretch>
        </p:blipFill>
        <p:spPr>
          <a:xfrm>
            <a:off x="2718640" y="1677239"/>
            <a:ext cx="6754720" cy="4494959"/>
          </a:xfrm>
          <a:prstGeom prst="rect">
            <a:avLst/>
          </a:prstGeom>
        </p:spPr>
      </p:pic>
    </p:spTree>
    <p:extLst>
      <p:ext uri="{BB962C8B-B14F-4D97-AF65-F5344CB8AC3E}">
        <p14:creationId xmlns:p14="http://schemas.microsoft.com/office/powerpoint/2010/main" val="24564779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Contents</a:t>
            </a:r>
            <a:endParaRPr lang="ko-KR" altLang="en-US" dirty="0"/>
          </a:p>
        </p:txBody>
      </p:sp>
      <p:sp>
        <p:nvSpPr>
          <p:cNvPr id="3" name="내용 개체 틀 2"/>
          <p:cNvSpPr>
            <a:spLocks noGrp="1"/>
          </p:cNvSpPr>
          <p:nvPr>
            <p:ph idx="1"/>
          </p:nvPr>
        </p:nvSpPr>
        <p:spPr/>
        <p:txBody>
          <a:bodyPr>
            <a:normAutofit fontScale="92500" lnSpcReduction="20000"/>
          </a:bodyPr>
          <a:lstStyle/>
          <a:p>
            <a:r>
              <a:rPr lang="en-US" altLang="ko-KR" dirty="0" smtClean="0">
                <a:solidFill>
                  <a:schemeClr val="bg2">
                    <a:lumMod val="90000"/>
                  </a:schemeClr>
                </a:solidFill>
              </a:rPr>
              <a:t>Introduction</a:t>
            </a:r>
          </a:p>
          <a:p>
            <a:r>
              <a:rPr lang="en-US" altLang="ko-KR" dirty="0" smtClean="0">
                <a:solidFill>
                  <a:schemeClr val="bg2">
                    <a:lumMod val="90000"/>
                  </a:schemeClr>
                </a:solidFill>
              </a:rPr>
              <a:t>Design</a:t>
            </a:r>
          </a:p>
          <a:p>
            <a:r>
              <a:rPr lang="en-US" altLang="ko-KR" dirty="0" smtClean="0"/>
              <a:t>Implementation</a:t>
            </a:r>
          </a:p>
          <a:p>
            <a:pPr marL="0" indent="0">
              <a:buNone/>
            </a:pPr>
            <a:r>
              <a:rPr lang="en-US" altLang="ko-KR" dirty="0" smtClean="0"/>
              <a:t>  - Activity Identification</a:t>
            </a:r>
          </a:p>
          <a:p>
            <a:pPr marL="0" indent="0">
              <a:buNone/>
            </a:pPr>
            <a:r>
              <a:rPr lang="en-US" altLang="ko-KR" dirty="0" smtClean="0"/>
              <a:t>  - Profile Construction</a:t>
            </a:r>
          </a:p>
          <a:p>
            <a:pPr marL="0" indent="0">
              <a:buNone/>
            </a:pPr>
            <a:r>
              <a:rPr lang="en-US" altLang="ko-KR" dirty="0"/>
              <a:t>  - Non-profiling </a:t>
            </a:r>
            <a:r>
              <a:rPr lang="en-US" altLang="ko-KR" dirty="0" smtClean="0"/>
              <a:t>Clustering</a:t>
            </a:r>
          </a:p>
          <a:p>
            <a:pPr marL="0" indent="0">
              <a:buNone/>
            </a:pPr>
            <a:r>
              <a:rPr lang="en-US" altLang="ko-KR" dirty="0" smtClean="0"/>
              <a:t>  - Data Calibration</a:t>
            </a:r>
          </a:p>
          <a:p>
            <a:pPr marL="0" indent="0">
              <a:buNone/>
            </a:pPr>
            <a:r>
              <a:rPr lang="en-US" altLang="ko-KR" dirty="0"/>
              <a:t> </a:t>
            </a:r>
            <a:r>
              <a:rPr lang="en-US" altLang="ko-KR" dirty="0" smtClean="0"/>
              <a:t> - Data Fusion Crossing Multiple Links</a:t>
            </a:r>
          </a:p>
          <a:p>
            <a:r>
              <a:rPr lang="en-US" altLang="ko-KR" dirty="0">
                <a:solidFill>
                  <a:schemeClr val="bg2">
                    <a:lumMod val="90000"/>
                  </a:schemeClr>
                </a:solidFill>
              </a:rPr>
              <a:t>Evaluation</a:t>
            </a:r>
          </a:p>
          <a:p>
            <a:r>
              <a:rPr lang="en-US" altLang="ko-KR" dirty="0" smtClean="0">
                <a:solidFill>
                  <a:schemeClr val="bg2">
                    <a:lumMod val="90000"/>
                  </a:schemeClr>
                </a:solidFill>
              </a:rPr>
              <a:t>Conclusion</a:t>
            </a:r>
            <a:endParaRPr lang="ko-KR" altLang="en-US" dirty="0">
              <a:solidFill>
                <a:schemeClr val="bg2">
                  <a:lumMod val="90000"/>
                </a:schemeClr>
              </a:solidFill>
            </a:endParaRPr>
          </a:p>
        </p:txBody>
      </p:sp>
      <p:sp>
        <p:nvSpPr>
          <p:cNvPr id="4" name="바닥글 개체 틀 3"/>
          <p:cNvSpPr>
            <a:spLocks noGrp="1"/>
          </p:cNvSpPr>
          <p:nvPr>
            <p:ph type="ftr" sz="quarter" idx="11"/>
          </p:nvPr>
        </p:nvSpPr>
        <p:spPr/>
        <p:txBody>
          <a:bodyPr/>
          <a:lstStyle/>
          <a:p>
            <a:r>
              <a:rPr lang="en-US" altLang="ko-KR" smtClean="0"/>
              <a:t>Wireless Data Communications Lab.</a:t>
            </a:r>
            <a:endParaRPr lang="ko-KR" altLang="en-US"/>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12</a:t>
            </a:fld>
            <a:endParaRPr lang="ko-KR" altLang="en-US"/>
          </a:p>
        </p:txBody>
      </p:sp>
    </p:spTree>
    <p:extLst>
      <p:ext uri="{BB962C8B-B14F-4D97-AF65-F5344CB8AC3E}">
        <p14:creationId xmlns:p14="http://schemas.microsoft.com/office/powerpoint/2010/main" val="2597006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Coarse Activity Determination</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13</a:t>
            </a:fld>
            <a:endParaRPr lang="ko-KR" altLang="en-US"/>
          </a:p>
        </p:txBody>
      </p:sp>
      <p:sp>
        <p:nvSpPr>
          <p:cNvPr id="87" name="직사각형 86"/>
          <p:cNvSpPr/>
          <p:nvPr/>
        </p:nvSpPr>
        <p:spPr>
          <a:xfrm>
            <a:off x="614085" y="3939496"/>
            <a:ext cx="10533530" cy="1366528"/>
          </a:xfrm>
          <a:prstGeom prst="rect">
            <a:avLst/>
          </a:prstGeom>
        </p:spPr>
        <p:txBody>
          <a:bodyPr wrap="square">
            <a:spAutoFit/>
          </a:bodyPr>
          <a:lstStyle/>
          <a:p>
            <a:pPr marL="342900" indent="-342900" eaLnBrk="0" hangingPunct="0">
              <a:spcBef>
                <a:spcPct val="20000"/>
              </a:spcBef>
              <a:buFont typeface="Arial" panose="020B0604020202020204" pitchFamily="34" charset="0"/>
              <a:buChar char="•"/>
            </a:pPr>
            <a:r>
              <a:rPr lang="en-US" altLang="en-US" b="1" dirty="0">
                <a:cs typeface="宋体" pitchFamily="-84" charset="-122"/>
              </a:rPr>
              <a:t>Walking activity</a:t>
            </a:r>
          </a:p>
          <a:p>
            <a:pPr marL="800100" lvl="1" indent="-342900" eaLnBrk="0" hangingPunct="0">
              <a:spcBef>
                <a:spcPct val="20000"/>
              </a:spcBef>
              <a:buFont typeface="Arial" panose="020B0604020202020204" pitchFamily="34" charset="0"/>
              <a:buChar char="•"/>
            </a:pPr>
            <a:r>
              <a:rPr lang="en-US" altLang="en-US" dirty="0">
                <a:cs typeface="宋体" pitchFamily="-84" charset="-122"/>
              </a:rPr>
              <a:t>Large moving variance due to </a:t>
            </a:r>
            <a:r>
              <a:rPr lang="en-US" altLang="ko-KR" dirty="0"/>
              <a:t>significant body movements and location changes</a:t>
            </a:r>
            <a:endParaRPr lang="en-US" altLang="en-US" dirty="0">
              <a:cs typeface="宋体" pitchFamily="-84" charset="-122"/>
            </a:endParaRPr>
          </a:p>
          <a:p>
            <a:pPr marL="342900" indent="-342900" eaLnBrk="0" hangingPunct="0">
              <a:spcBef>
                <a:spcPct val="20000"/>
              </a:spcBef>
              <a:buFont typeface="Arial" panose="020B0604020202020204" pitchFamily="34" charset="0"/>
              <a:buChar char="•"/>
            </a:pPr>
            <a:r>
              <a:rPr lang="en-US" altLang="en-US" b="1" dirty="0"/>
              <a:t>In-place activity</a:t>
            </a:r>
          </a:p>
          <a:p>
            <a:pPr marL="800100" lvl="1" indent="-342900" eaLnBrk="0" hangingPunct="0">
              <a:spcBef>
                <a:spcPct val="20000"/>
              </a:spcBef>
              <a:buFont typeface="Arial" panose="020B0604020202020204" pitchFamily="34" charset="0"/>
              <a:buChar char="•"/>
            </a:pPr>
            <a:r>
              <a:rPr lang="en-US" altLang="en-US" dirty="0"/>
              <a:t>Small moving variance due to smaller body movements</a:t>
            </a:r>
          </a:p>
        </p:txBody>
      </p:sp>
      <mc:AlternateContent xmlns:mc="http://schemas.openxmlformats.org/markup-compatibility/2006" xmlns:a14="http://schemas.microsoft.com/office/drawing/2010/main">
        <mc:Choice Requires="a14">
          <p:sp>
            <p:nvSpPr>
              <p:cNvPr id="88" name="직사각형 87"/>
              <p:cNvSpPr/>
              <p:nvPr/>
            </p:nvSpPr>
            <p:spPr>
              <a:xfrm>
                <a:off x="694762" y="5332537"/>
                <a:ext cx="10936945" cy="850426"/>
              </a:xfrm>
              <a:prstGeom prst="rect">
                <a:avLst/>
              </a:prstGeom>
            </p:spPr>
            <p:txBody>
              <a:bodyPr wrap="square">
                <a:spAutoFit/>
              </a:bodyPr>
              <a:lstStyle/>
              <a:p>
                <a:r>
                  <a:rPr lang="en-US" altLang="ko-KR" dirty="0" smtClean="0">
                    <a:sym typeface="Wingdings" panose="05000000000000000000" pitchFamily="2" charset="2"/>
                  </a:rPr>
                  <a:t> </a:t>
                </a:r>
                <a:r>
                  <a:rPr lang="en-US" altLang="ko-KR" b="1" dirty="0" smtClean="0"/>
                  <a:t>max(V</a:t>
                </a:r>
                <a:r>
                  <a:rPr lang="en-US" altLang="ko-KR" b="1" dirty="0"/>
                  <a:t>) is larger than the </a:t>
                </a:r>
                <a:r>
                  <a:rPr lang="en-US" altLang="ko-KR" b="1" dirty="0" smtClean="0"/>
                  <a:t>threshold </a:t>
                </a:r>
                <a14:m>
                  <m:oMath xmlns:m="http://schemas.openxmlformats.org/officeDocument/2006/math">
                    <m:r>
                      <a:rPr lang="ko-KR" altLang="en-US" sz="3200" b="1" i="1">
                        <a:solidFill>
                          <a:prstClr val="black"/>
                        </a:solidFill>
                        <a:latin typeface="Cambria Math" panose="02040503050406030204" pitchFamily="18" charset="0"/>
                      </a:rPr>
                      <m:t>𝝉</m:t>
                    </m:r>
                  </m:oMath>
                </a14:m>
                <a:r>
                  <a:rPr lang="en-US" altLang="ko-KR" b="1" dirty="0">
                    <a:solidFill>
                      <a:prstClr val="black"/>
                    </a:solidFill>
                  </a:rPr>
                  <a:t>v</a:t>
                </a:r>
                <a:r>
                  <a:rPr lang="en-US" altLang="ko-KR" b="1" dirty="0" smtClean="0"/>
                  <a:t> the CSI </a:t>
                </a:r>
                <a:r>
                  <a:rPr lang="en-US" altLang="ko-KR" b="1" dirty="0"/>
                  <a:t>samples are determined to contain a walking activity, </a:t>
                </a:r>
                <a:r>
                  <a:rPr lang="en-US" altLang="ko-KR" b="1" dirty="0" smtClean="0"/>
                  <a:t>otherwise they </a:t>
                </a:r>
                <a:r>
                  <a:rPr lang="en-US" altLang="ko-KR" b="1" dirty="0"/>
                  <a:t>contain an in-place/no activity</a:t>
                </a:r>
                <a:endParaRPr lang="ko-KR" altLang="en-US" b="1" dirty="0"/>
              </a:p>
            </p:txBody>
          </p:sp>
        </mc:Choice>
        <mc:Fallback xmlns="">
          <p:sp>
            <p:nvSpPr>
              <p:cNvPr id="88" name="직사각형 87"/>
              <p:cNvSpPr>
                <a:spLocks noRot="1" noChangeAspect="1" noMove="1" noResize="1" noEditPoints="1" noAdjustHandles="1" noChangeArrowheads="1" noChangeShapeType="1" noTextEdit="1"/>
              </p:cNvSpPr>
              <p:nvPr/>
            </p:nvSpPr>
            <p:spPr>
              <a:xfrm>
                <a:off x="694762" y="5332537"/>
                <a:ext cx="10936945" cy="850426"/>
              </a:xfrm>
              <a:prstGeom prst="rect">
                <a:avLst/>
              </a:prstGeom>
              <a:blipFill rotWithShape="0">
                <a:blip r:embed="rId3"/>
                <a:stretch>
                  <a:fillRect l="-502" b="-10791"/>
                </a:stretch>
              </a:blipFill>
            </p:spPr>
            <p:txBody>
              <a:bodyPr/>
              <a:lstStyle/>
              <a:p>
                <a:r>
                  <a:rPr lang="ko-KR" altLang="en-US">
                    <a:noFill/>
                  </a:rPr>
                  <a:t> </a:t>
                </a:r>
              </a:p>
            </p:txBody>
          </p:sp>
        </mc:Fallback>
      </mc:AlternateContent>
      <p:pic>
        <p:nvPicPr>
          <p:cNvPr id="89" name="그림 88"/>
          <p:cNvPicPr>
            <a:picLocks noChangeAspect="1"/>
          </p:cNvPicPr>
          <p:nvPr/>
        </p:nvPicPr>
        <p:blipFill>
          <a:blip r:embed="rId4"/>
          <a:stretch>
            <a:fillRect/>
          </a:stretch>
        </p:blipFill>
        <p:spPr>
          <a:xfrm>
            <a:off x="519955" y="1690688"/>
            <a:ext cx="7539315" cy="1552747"/>
          </a:xfrm>
          <a:prstGeom prst="rect">
            <a:avLst/>
          </a:prstGeom>
        </p:spPr>
      </p:pic>
      <mc:AlternateContent xmlns:mc="http://schemas.openxmlformats.org/markup-compatibility/2006" xmlns:a14="http://schemas.microsoft.com/office/drawing/2010/main">
        <mc:Choice Requires="a14">
          <p:sp>
            <p:nvSpPr>
              <p:cNvPr id="90" name="직사각형 89"/>
              <p:cNvSpPr/>
              <p:nvPr/>
            </p:nvSpPr>
            <p:spPr>
              <a:xfrm>
                <a:off x="8461591" y="1884143"/>
                <a:ext cx="3387466" cy="1292854"/>
              </a:xfrm>
              <a:prstGeom prst="rect">
                <a:avLst/>
              </a:prstGeom>
            </p:spPr>
            <p:txBody>
              <a:bodyPr wrap="none">
                <a:spAutoFit/>
              </a:bodyPr>
              <a:lstStyle/>
              <a:p>
                <a:pPr marL="342900" indent="-342900">
                  <a:buFont typeface="Wingdings" panose="05000000000000000000" pitchFamily="2" charset="2"/>
                  <a:buChar char="§"/>
                </a:pPr>
                <a:r>
                  <a:rPr lang="en-US" altLang="ko-KR" sz="2400" b="1" dirty="0" smtClean="0">
                    <a:sym typeface="Wingdings" panose="05000000000000000000" pitchFamily="2" charset="2"/>
                  </a:rPr>
                  <a:t>V(1) ∙∙∙ V(p) ∙∙∙ V(P)</a:t>
                </a:r>
              </a:p>
              <a:p>
                <a:pPr marL="342900" indent="-342900">
                  <a:buFont typeface="Wingdings" panose="05000000000000000000" pitchFamily="2" charset="2"/>
                  <a:buChar char="§"/>
                </a:pPr>
                <a:endParaRPr lang="en-US" altLang="ko-KR" sz="2400" b="1" dirty="0" smtClean="0">
                  <a:sym typeface="Wingdings" panose="05000000000000000000" pitchFamily="2" charset="2"/>
                </a:endParaRPr>
              </a:p>
              <a:p>
                <a:r>
                  <a:rPr lang="en-US" altLang="ko-KR" sz="2400" b="1" dirty="0" smtClean="0"/>
                  <a:t>   </a:t>
                </a:r>
                <a:r>
                  <a:rPr lang="en-US" altLang="ko-KR" sz="2400" b="1" dirty="0" smtClean="0">
                    <a:sym typeface="Wingdings" panose="05000000000000000000" pitchFamily="2" charset="2"/>
                  </a:rPr>
                  <a:t> </a:t>
                </a:r>
                <a:r>
                  <a:rPr lang="en-US" altLang="ko-KR" sz="2400" b="1" dirty="0" smtClean="0"/>
                  <a:t>V </a:t>
                </a:r>
                <a:r>
                  <a:rPr lang="en-US" altLang="ko-KR" sz="2400" b="1" dirty="0"/>
                  <a:t>= </a:t>
                </a:r>
                <a14:m>
                  <m:oMath xmlns:m="http://schemas.openxmlformats.org/officeDocument/2006/math">
                    <m:nary>
                      <m:naryPr>
                        <m:chr m:val="∑"/>
                        <m:limLoc m:val="subSup"/>
                        <m:ctrlPr>
                          <a:rPr lang="en-US" altLang="ko-KR" sz="2400" b="1" i="1">
                            <a:latin typeface="Cambria Math" panose="02040503050406030204" pitchFamily="18" charset="0"/>
                          </a:rPr>
                        </m:ctrlPr>
                      </m:naryPr>
                      <m:sub>
                        <m:r>
                          <m:rPr>
                            <m:brk m:alnAt="25"/>
                          </m:rPr>
                          <a:rPr lang="en-US" altLang="ko-KR" sz="2400" b="1" i="1">
                            <a:latin typeface="Cambria Math" panose="02040503050406030204" pitchFamily="18" charset="0"/>
                          </a:rPr>
                          <m:t>𝒑</m:t>
                        </m:r>
                        <m:r>
                          <a:rPr lang="en-US" altLang="ko-KR" sz="2400" b="1" i="1">
                            <a:latin typeface="Cambria Math" panose="02040503050406030204" pitchFamily="18" charset="0"/>
                          </a:rPr>
                          <m:t>=</m:t>
                        </m:r>
                        <m:r>
                          <a:rPr lang="en-US" altLang="ko-KR" sz="2400" b="1" i="1">
                            <a:latin typeface="Cambria Math" panose="02040503050406030204" pitchFamily="18" charset="0"/>
                          </a:rPr>
                          <m:t>𝟏</m:t>
                        </m:r>
                      </m:sub>
                      <m:sup>
                        <m:r>
                          <a:rPr lang="en-US" altLang="ko-KR" sz="2400" b="1" i="1">
                            <a:latin typeface="Cambria Math" panose="02040503050406030204" pitchFamily="18" charset="0"/>
                          </a:rPr>
                          <m:t>𝒑</m:t>
                        </m:r>
                      </m:sup>
                      <m:e>
                        <m:r>
                          <a:rPr lang="en-US" altLang="ko-KR" sz="2400" b="1" i="1">
                            <a:latin typeface="Cambria Math" panose="02040503050406030204" pitchFamily="18" charset="0"/>
                          </a:rPr>
                          <m:t>𝑽</m:t>
                        </m:r>
                        <m:r>
                          <a:rPr lang="en-US" altLang="ko-KR" sz="2400" b="1" i="1">
                            <a:latin typeface="Cambria Math" panose="02040503050406030204" pitchFamily="18" charset="0"/>
                          </a:rPr>
                          <m:t>(</m:t>
                        </m:r>
                        <m:r>
                          <a:rPr lang="en-US" altLang="ko-KR" sz="2400" b="1" i="1">
                            <a:latin typeface="Cambria Math" panose="02040503050406030204" pitchFamily="18" charset="0"/>
                          </a:rPr>
                          <m:t>𝒑</m:t>
                        </m:r>
                        <m:r>
                          <a:rPr lang="en-US" altLang="ko-KR" sz="2400" b="1" i="1">
                            <a:latin typeface="Cambria Math" panose="02040503050406030204" pitchFamily="18" charset="0"/>
                          </a:rPr>
                          <m:t>)</m:t>
                        </m:r>
                      </m:e>
                    </m:nary>
                  </m:oMath>
                </a14:m>
                <a:endParaRPr lang="ko-KR" altLang="en-US" sz="2400" b="1" dirty="0"/>
              </a:p>
            </p:txBody>
          </p:sp>
        </mc:Choice>
        <mc:Fallback xmlns="">
          <p:sp>
            <p:nvSpPr>
              <p:cNvPr id="90" name="직사각형 89"/>
              <p:cNvSpPr>
                <a:spLocks noRot="1" noChangeAspect="1" noMove="1" noResize="1" noEditPoints="1" noAdjustHandles="1" noChangeArrowheads="1" noChangeShapeType="1" noTextEdit="1"/>
              </p:cNvSpPr>
              <p:nvPr/>
            </p:nvSpPr>
            <p:spPr>
              <a:xfrm>
                <a:off x="8461591" y="1884143"/>
                <a:ext cx="3387466" cy="1292854"/>
              </a:xfrm>
              <a:prstGeom prst="rect">
                <a:avLst/>
              </a:prstGeom>
              <a:blipFill rotWithShape="0">
                <a:blip r:embed="rId5"/>
                <a:stretch>
                  <a:fillRect l="-2338" t="-3774" r="-1978" b="-4717"/>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22108659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In-place Activity Identification</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14</a:t>
            </a:fld>
            <a:endParaRPr lang="ko-KR" altLang="en-US"/>
          </a:p>
        </p:txBody>
      </p:sp>
      <p:sp>
        <p:nvSpPr>
          <p:cNvPr id="6" name="직사각형 5"/>
          <p:cNvSpPr/>
          <p:nvPr/>
        </p:nvSpPr>
        <p:spPr>
          <a:xfrm>
            <a:off x="838200" y="4847656"/>
            <a:ext cx="9959788" cy="707886"/>
          </a:xfrm>
          <a:prstGeom prst="rect">
            <a:avLst/>
          </a:prstGeom>
        </p:spPr>
        <p:txBody>
          <a:bodyPr wrap="square">
            <a:spAutoFit/>
          </a:bodyPr>
          <a:lstStyle/>
          <a:p>
            <a:pPr marL="285750" indent="-285750">
              <a:buFont typeface="Arial" panose="020B0604020202020204" pitchFamily="34" charset="0"/>
              <a:buChar char="•"/>
            </a:pPr>
            <a:r>
              <a:rPr lang="en-US" altLang="en-US" sz="2000" dirty="0"/>
              <a:t>Different in-place activities cause different distributions of CSI</a:t>
            </a:r>
            <a:endParaRPr lang="en-US" altLang="en-US" sz="2000" dirty="0">
              <a:solidFill>
                <a:srgbClr val="C00000"/>
              </a:solidFill>
            </a:endParaRPr>
          </a:p>
          <a:p>
            <a:pPr marL="285750" indent="-285750">
              <a:buFont typeface="Arial" panose="020B0604020202020204" pitchFamily="34" charset="0"/>
              <a:buChar char="•"/>
            </a:pPr>
            <a:r>
              <a:rPr lang="en-US" altLang="en-US" sz="2000" dirty="0"/>
              <a:t>Different rounds of same in-place activities result in similar distributions of CSI</a:t>
            </a:r>
          </a:p>
        </p:txBody>
      </p:sp>
      <p:sp>
        <p:nvSpPr>
          <p:cNvPr id="7" name="직사각형 6"/>
          <p:cNvSpPr/>
          <p:nvPr/>
        </p:nvSpPr>
        <p:spPr>
          <a:xfrm>
            <a:off x="977152" y="5730353"/>
            <a:ext cx="10376647" cy="400110"/>
          </a:xfrm>
          <a:prstGeom prst="rect">
            <a:avLst/>
          </a:prstGeom>
        </p:spPr>
        <p:txBody>
          <a:bodyPr wrap="square">
            <a:spAutoFit/>
          </a:bodyPr>
          <a:lstStyle/>
          <a:p>
            <a:r>
              <a:rPr lang="en-US" altLang="ko-KR" sz="2000" dirty="0" smtClean="0">
                <a:sym typeface="Wingdings" panose="05000000000000000000" pitchFamily="2" charset="2"/>
              </a:rPr>
              <a:t> </a:t>
            </a:r>
            <a:r>
              <a:rPr lang="en-US" altLang="ko-KR" sz="2000" dirty="0" smtClean="0"/>
              <a:t>A </a:t>
            </a:r>
            <a:r>
              <a:rPr lang="en-US" altLang="ko-KR" sz="2000" dirty="0"/>
              <a:t>particular in-place </a:t>
            </a:r>
            <a:r>
              <a:rPr lang="en-US" altLang="ko-KR" sz="2000" dirty="0" smtClean="0"/>
              <a:t>activity can </a:t>
            </a:r>
            <a:r>
              <a:rPr lang="en-US" altLang="ko-KR" sz="2000" dirty="0"/>
              <a:t>be identified by comparing against known </a:t>
            </a:r>
            <a:r>
              <a:rPr lang="en-US" altLang="ko-KR" sz="2000" dirty="0" smtClean="0"/>
              <a:t>profiles</a:t>
            </a:r>
            <a:endParaRPr lang="ko-KR" altLang="en-US" sz="2000" dirty="0"/>
          </a:p>
        </p:txBody>
      </p:sp>
      <p:pic>
        <p:nvPicPr>
          <p:cNvPr id="8" name="그림 7"/>
          <p:cNvPicPr>
            <a:picLocks noChangeAspect="1"/>
          </p:cNvPicPr>
          <p:nvPr/>
        </p:nvPicPr>
        <p:blipFill>
          <a:blip r:embed="rId3"/>
          <a:stretch>
            <a:fillRect/>
          </a:stretch>
        </p:blipFill>
        <p:spPr>
          <a:xfrm>
            <a:off x="3407350" y="1505723"/>
            <a:ext cx="5377300" cy="3158456"/>
          </a:xfrm>
          <a:prstGeom prst="rect">
            <a:avLst/>
          </a:prstGeom>
        </p:spPr>
      </p:pic>
    </p:spTree>
    <p:extLst>
      <p:ext uri="{BB962C8B-B14F-4D97-AF65-F5344CB8AC3E}">
        <p14:creationId xmlns:p14="http://schemas.microsoft.com/office/powerpoint/2010/main" val="39942944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In-place Activity Identification</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15</a:t>
            </a:fld>
            <a:endParaRPr lang="ko-KR" altLang="en-US"/>
          </a:p>
        </p:txBody>
      </p:sp>
      <p:sp>
        <p:nvSpPr>
          <p:cNvPr id="6" name="직사각형 5"/>
          <p:cNvSpPr/>
          <p:nvPr/>
        </p:nvSpPr>
        <p:spPr>
          <a:xfrm>
            <a:off x="838200" y="1631313"/>
            <a:ext cx="9959788" cy="2554545"/>
          </a:xfrm>
          <a:prstGeom prst="rect">
            <a:avLst/>
          </a:prstGeom>
        </p:spPr>
        <p:txBody>
          <a:bodyPr wrap="square">
            <a:spAutoFit/>
          </a:bodyPr>
          <a:lstStyle/>
          <a:p>
            <a:pPr marL="342900" indent="-342900">
              <a:buFont typeface="Arial" panose="020B0604020202020204" pitchFamily="34" charset="0"/>
              <a:buChar char="•"/>
            </a:pPr>
            <a:r>
              <a:rPr lang="en-US" altLang="ko-KR" sz="2000" dirty="0" smtClean="0"/>
              <a:t>Compare </a:t>
            </a:r>
            <a:r>
              <a:rPr lang="en-US" altLang="ko-KR" sz="2000" dirty="0"/>
              <a:t>the distribution of the testing CSI measurements to </a:t>
            </a:r>
            <a:r>
              <a:rPr lang="en-US" altLang="ko-KR" sz="2000" dirty="0" smtClean="0"/>
              <a:t>those of </a:t>
            </a:r>
            <a:r>
              <a:rPr lang="en-US" altLang="ko-KR" sz="2000" dirty="0"/>
              <a:t>the known in-place activity profiles by using the </a:t>
            </a:r>
            <a:r>
              <a:rPr lang="en-US" altLang="ko-KR" sz="2000" b="1" dirty="0"/>
              <a:t>EMD </a:t>
            </a:r>
            <a:r>
              <a:rPr lang="en-US" altLang="ko-KR" sz="2000" b="1" dirty="0" smtClean="0"/>
              <a:t>metric</a:t>
            </a:r>
          </a:p>
          <a:p>
            <a:pPr marL="342900" indent="-342900">
              <a:buFont typeface="Arial" panose="020B0604020202020204" pitchFamily="34" charset="0"/>
              <a:buChar char="•"/>
            </a:pPr>
            <a:endParaRPr lang="en-US" altLang="en-US" sz="2000" dirty="0"/>
          </a:p>
          <a:p>
            <a:pPr marL="285750" indent="-285750">
              <a:buFont typeface="Arial" panose="020B0604020202020204" pitchFamily="34" charset="0"/>
              <a:buChar char="•"/>
            </a:pPr>
            <a:r>
              <a:rPr lang="en-US" altLang="ko-KR" sz="2000" dirty="0" smtClean="0"/>
              <a:t>The </a:t>
            </a:r>
            <a:r>
              <a:rPr lang="en-US" altLang="ko-KR" sz="2000" dirty="0"/>
              <a:t>earth mover’s distance(EMD) technique, which is a well-known approach for </a:t>
            </a:r>
            <a:r>
              <a:rPr lang="en-US" altLang="ko-KR" sz="2000" b="1" dirty="0"/>
              <a:t>evaluating the similarity between two probability distributions</a:t>
            </a:r>
          </a:p>
          <a:p>
            <a:pPr marL="285750" indent="-285750">
              <a:buFont typeface="Arial" panose="020B0604020202020204" pitchFamily="34" charset="0"/>
              <a:buChar char="•"/>
            </a:pPr>
            <a:endParaRPr lang="en-US" altLang="ko-KR" sz="2000" dirty="0"/>
          </a:p>
          <a:p>
            <a:pPr marL="285750" indent="-285750">
              <a:buFont typeface="Arial" panose="020B0604020202020204" pitchFamily="34" charset="0"/>
              <a:buChar char="•"/>
            </a:pPr>
            <a:r>
              <a:rPr lang="en-US" altLang="ko-KR" sz="2000" dirty="0"/>
              <a:t>The EMD calculates the </a:t>
            </a:r>
            <a:r>
              <a:rPr lang="en-US" altLang="ko-KR" sz="2000" b="1" dirty="0"/>
              <a:t>minimal cost to transform one distribution into the </a:t>
            </a:r>
            <a:r>
              <a:rPr lang="en-US" altLang="ko-KR" sz="2000" b="1" dirty="0" smtClean="0"/>
              <a:t>other</a:t>
            </a:r>
          </a:p>
        </p:txBody>
      </p:sp>
      <p:sp>
        <p:nvSpPr>
          <p:cNvPr id="3" name="직사각형 2"/>
          <p:cNvSpPr/>
          <p:nvPr/>
        </p:nvSpPr>
        <p:spPr>
          <a:xfrm>
            <a:off x="838199" y="4678950"/>
            <a:ext cx="10146475" cy="1015663"/>
          </a:xfrm>
          <a:prstGeom prst="rect">
            <a:avLst/>
          </a:prstGeom>
        </p:spPr>
        <p:txBody>
          <a:bodyPr wrap="square">
            <a:spAutoFit/>
          </a:bodyPr>
          <a:lstStyle/>
          <a:p>
            <a:r>
              <a:rPr lang="en-US" altLang="ko-KR" sz="2000" b="1" dirty="0" smtClean="0">
                <a:sym typeface="Wingdings" panose="05000000000000000000" pitchFamily="2" charset="2"/>
              </a:rPr>
              <a:t> </a:t>
            </a:r>
            <a:r>
              <a:rPr lang="en-US" altLang="ko-KR" sz="2000" b="1" dirty="0" smtClean="0"/>
              <a:t>The candidate known </a:t>
            </a:r>
            <a:r>
              <a:rPr lang="en-US" altLang="ko-KR" sz="2000" b="1" dirty="0"/>
              <a:t>in-place activity is confirmed if the minimal EMD </a:t>
            </a:r>
            <a:r>
              <a:rPr lang="en-US" altLang="ko-KR" sz="2000" b="1" dirty="0" smtClean="0"/>
              <a:t>distance is </a:t>
            </a:r>
            <a:r>
              <a:rPr lang="en-US" altLang="ko-KR" sz="2000" b="1" dirty="0"/>
              <a:t>less than the threshold, otherwise, it will be identified as an </a:t>
            </a:r>
            <a:r>
              <a:rPr lang="en-US" altLang="ko-KR" sz="2000" b="1" dirty="0" smtClean="0"/>
              <a:t>unknown activity</a:t>
            </a:r>
            <a:endParaRPr lang="ko-KR" altLang="en-US" sz="2000" b="1" dirty="0"/>
          </a:p>
        </p:txBody>
      </p:sp>
    </p:spTree>
    <p:extLst>
      <p:ext uri="{BB962C8B-B14F-4D97-AF65-F5344CB8AC3E}">
        <p14:creationId xmlns:p14="http://schemas.microsoft.com/office/powerpoint/2010/main" val="2885108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The </a:t>
            </a:r>
            <a:r>
              <a:rPr lang="en-US" altLang="ko-KR" dirty="0"/>
              <a:t>earth mover’s distance(EMD) </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16</a:t>
            </a:fld>
            <a:endParaRPr lang="ko-KR" altLang="en-US"/>
          </a:p>
        </p:txBody>
      </p:sp>
      <p:sp>
        <p:nvSpPr>
          <p:cNvPr id="6" name="직사각형 5"/>
          <p:cNvSpPr/>
          <p:nvPr/>
        </p:nvSpPr>
        <p:spPr>
          <a:xfrm>
            <a:off x="838200" y="1595688"/>
            <a:ext cx="9959788" cy="923330"/>
          </a:xfrm>
          <a:prstGeom prst="rect">
            <a:avLst/>
          </a:prstGeom>
        </p:spPr>
        <p:txBody>
          <a:bodyPr wrap="square">
            <a:spAutoFit/>
          </a:bodyPr>
          <a:lstStyle/>
          <a:p>
            <a:pPr marL="342900" indent="-342900">
              <a:buFont typeface="Arial" panose="020B0604020202020204" pitchFamily="34" charset="0"/>
              <a:buChar char="•"/>
            </a:pPr>
            <a:r>
              <a:rPr lang="en-US" altLang="ko-KR" dirty="0" smtClean="0"/>
              <a:t>Given </a:t>
            </a:r>
            <a:r>
              <a:rPr lang="en-US" altLang="ko-KR" dirty="0"/>
              <a:t>two </a:t>
            </a:r>
            <a:r>
              <a:rPr lang="en-US" altLang="ko-KR" dirty="0" smtClean="0"/>
              <a:t>distributions, one </a:t>
            </a:r>
            <a:r>
              <a:rPr lang="en-US" altLang="ko-KR" dirty="0"/>
              <a:t>can be seen as a mass of earth properly spread in </a:t>
            </a:r>
            <a:r>
              <a:rPr lang="en-US" altLang="ko-KR" dirty="0" smtClean="0"/>
              <a:t>space, the </a:t>
            </a:r>
            <a:r>
              <a:rPr lang="en-US" altLang="ko-KR" dirty="0"/>
              <a:t>other as a collection of holes in that same </a:t>
            </a:r>
            <a:r>
              <a:rPr lang="en-US" altLang="ko-KR" dirty="0" smtClean="0"/>
              <a:t>space</a:t>
            </a:r>
          </a:p>
          <a:p>
            <a:pPr marL="342900" indent="-342900">
              <a:buFont typeface="Arial" panose="020B0604020202020204" pitchFamily="34" charset="0"/>
              <a:buChar char="•"/>
            </a:pPr>
            <a:r>
              <a:rPr lang="en-US" altLang="ko-KR" dirty="0" smtClean="0"/>
              <a:t>The </a:t>
            </a:r>
            <a:r>
              <a:rPr lang="en-US" altLang="ko-KR" dirty="0"/>
              <a:t>EMD measures the least amount of work needed to </a:t>
            </a:r>
            <a:r>
              <a:rPr lang="en-US" altLang="ko-KR" dirty="0" smtClean="0"/>
              <a:t>fill the </a:t>
            </a:r>
            <a:r>
              <a:rPr lang="en-US" altLang="ko-KR" dirty="0"/>
              <a:t>holes with </a:t>
            </a:r>
            <a:r>
              <a:rPr lang="en-US" altLang="ko-KR" dirty="0" smtClean="0"/>
              <a:t>earth</a:t>
            </a:r>
            <a:endParaRPr lang="en-US" altLang="ko-KR" b="1" dirty="0" smtClean="0"/>
          </a:p>
        </p:txBody>
      </p:sp>
      <p:pic>
        <p:nvPicPr>
          <p:cNvPr id="3" name="그림 2"/>
          <p:cNvPicPr>
            <a:picLocks noChangeAspect="1"/>
          </p:cNvPicPr>
          <p:nvPr/>
        </p:nvPicPr>
        <p:blipFill>
          <a:blip r:embed="rId3"/>
          <a:stretch>
            <a:fillRect/>
          </a:stretch>
        </p:blipFill>
        <p:spPr>
          <a:xfrm>
            <a:off x="8134598" y="2804913"/>
            <a:ext cx="2534578" cy="1761929"/>
          </a:xfrm>
          <a:prstGeom prst="rect">
            <a:avLst/>
          </a:prstGeom>
        </p:spPr>
      </p:pic>
      <p:sp>
        <p:nvSpPr>
          <p:cNvPr id="11" name="직사각형 10"/>
          <p:cNvSpPr/>
          <p:nvPr/>
        </p:nvSpPr>
        <p:spPr>
          <a:xfrm>
            <a:off x="838200" y="4796029"/>
            <a:ext cx="10949050" cy="1477328"/>
          </a:xfrm>
          <a:prstGeom prst="rect">
            <a:avLst/>
          </a:prstGeom>
        </p:spPr>
        <p:txBody>
          <a:bodyPr wrap="square">
            <a:spAutoFit/>
          </a:bodyPr>
          <a:lstStyle/>
          <a:p>
            <a:pPr marL="285750" indent="-285750">
              <a:buFont typeface="Arial" panose="020B0604020202020204" pitchFamily="34" charset="0"/>
              <a:buChar char="•"/>
            </a:pPr>
            <a:r>
              <a:rPr lang="en-US" altLang="ko-KR" dirty="0" smtClean="0"/>
              <a:t>The </a:t>
            </a:r>
            <a:r>
              <a:rPr lang="en-US" altLang="ko-KR" dirty="0"/>
              <a:t>EMD naturally extends the notion of </a:t>
            </a:r>
            <a:r>
              <a:rPr lang="en-US" altLang="ko-KR" dirty="0" smtClean="0"/>
              <a:t>distance between </a:t>
            </a:r>
            <a:r>
              <a:rPr lang="en-US" altLang="ko-KR" dirty="0"/>
              <a:t>single elements to distance between sets of </a:t>
            </a:r>
            <a:r>
              <a:rPr lang="en-US" altLang="ko-KR" dirty="0" smtClean="0"/>
              <a:t>elements or distributions </a:t>
            </a:r>
            <a:r>
              <a:rPr lang="en-US" altLang="ko-KR" dirty="0" smtClean="0">
                <a:sym typeface="Wingdings" panose="05000000000000000000" pitchFamily="2" charset="2"/>
              </a:rPr>
              <a:t> </a:t>
            </a:r>
            <a:r>
              <a:rPr lang="en-US" altLang="ko-KR" dirty="0"/>
              <a:t>the EMD applies to signatures, which </a:t>
            </a:r>
            <a:r>
              <a:rPr lang="en-US" altLang="ko-KR" dirty="0" smtClean="0"/>
              <a:t>subsume </a:t>
            </a:r>
            <a:r>
              <a:rPr lang="en-US" altLang="ko-KR" b="1" dirty="0" smtClean="0"/>
              <a:t>histograms</a:t>
            </a:r>
            <a:endParaRPr lang="en-US" altLang="ko-KR" b="1" dirty="0"/>
          </a:p>
          <a:p>
            <a:pPr marL="285750" indent="-285750">
              <a:buFont typeface="Arial" panose="020B0604020202020204" pitchFamily="34" charset="0"/>
              <a:buChar char="•"/>
            </a:pPr>
            <a:r>
              <a:rPr lang="en-US" altLang="ko-KR" dirty="0" smtClean="0"/>
              <a:t>The </a:t>
            </a:r>
            <a:r>
              <a:rPr lang="en-US" altLang="ko-KR" dirty="0"/>
              <a:t>costs of moving </a:t>
            </a:r>
            <a:r>
              <a:rPr lang="en-US" altLang="ko-KR" dirty="0" smtClean="0"/>
              <a:t>‘earth’ </a:t>
            </a:r>
            <a:r>
              <a:rPr lang="en-US" altLang="ko-KR" dirty="0"/>
              <a:t>reflect </a:t>
            </a:r>
            <a:r>
              <a:rPr lang="en-US" altLang="ko-KR" dirty="0" smtClean="0"/>
              <a:t>the </a:t>
            </a:r>
            <a:r>
              <a:rPr lang="en-US" altLang="ko-KR" b="1" dirty="0" smtClean="0"/>
              <a:t>notion </a:t>
            </a:r>
            <a:r>
              <a:rPr lang="en-US" altLang="ko-KR" b="1" dirty="0"/>
              <a:t>of nearness properly</a:t>
            </a:r>
            <a:r>
              <a:rPr lang="en-US" altLang="ko-KR" dirty="0"/>
              <a:t>, </a:t>
            </a:r>
            <a:r>
              <a:rPr lang="en-US" altLang="ko-KR" b="1" dirty="0"/>
              <a:t>without the quantization </a:t>
            </a:r>
            <a:r>
              <a:rPr lang="en-US" altLang="ko-KR" b="1" dirty="0" smtClean="0"/>
              <a:t>problems of </a:t>
            </a:r>
            <a:r>
              <a:rPr lang="en-US" altLang="ko-KR" b="1" dirty="0"/>
              <a:t>most current </a:t>
            </a:r>
            <a:r>
              <a:rPr lang="en-US" altLang="ko-KR" b="1" dirty="0" smtClean="0"/>
              <a:t>measures</a:t>
            </a:r>
          </a:p>
          <a:p>
            <a:pPr marL="285750" indent="-285750">
              <a:buFont typeface="Arial" panose="020B0604020202020204" pitchFamily="34" charset="0"/>
              <a:buChar char="•"/>
            </a:pPr>
            <a:r>
              <a:rPr lang="en-US" altLang="ko-KR" dirty="0" smtClean="0"/>
              <a:t>The </a:t>
            </a:r>
            <a:r>
              <a:rPr lang="en-US" altLang="ko-KR" dirty="0"/>
              <a:t>EMD allows for </a:t>
            </a:r>
            <a:r>
              <a:rPr lang="en-US" altLang="ko-KR" b="1" dirty="0" smtClean="0"/>
              <a:t>partial matches</a:t>
            </a:r>
            <a:r>
              <a:rPr lang="en-US" altLang="ko-KR" dirty="0" smtClean="0"/>
              <a:t> </a:t>
            </a:r>
            <a:r>
              <a:rPr lang="en-US" altLang="ko-KR" dirty="0"/>
              <a:t>in a natural way</a:t>
            </a:r>
            <a:endParaRPr lang="ko-KR" altLang="en-US" dirty="0"/>
          </a:p>
        </p:txBody>
      </p:sp>
      <p:sp>
        <p:nvSpPr>
          <p:cNvPr id="12" name="직사각형 11"/>
          <p:cNvSpPr/>
          <p:nvPr/>
        </p:nvSpPr>
        <p:spPr>
          <a:xfrm>
            <a:off x="1426027" y="3057957"/>
            <a:ext cx="3965369" cy="1323439"/>
          </a:xfrm>
          <a:prstGeom prst="rect">
            <a:avLst/>
          </a:prstGeom>
        </p:spPr>
        <p:txBody>
          <a:bodyPr wrap="square">
            <a:spAutoFit/>
          </a:bodyPr>
          <a:lstStyle/>
          <a:p>
            <a:pPr marL="342900" indent="-342900">
              <a:buAutoNum type="arabicPeriod"/>
            </a:pPr>
            <a:r>
              <a:rPr lang="en-US" altLang="ko-KR" sz="1600" b="1" dirty="0" smtClean="0"/>
              <a:t>The </a:t>
            </a:r>
            <a:r>
              <a:rPr lang="en-US" altLang="ko-KR" sz="1600" b="1" dirty="0"/>
              <a:t>transportation </a:t>
            </a:r>
            <a:r>
              <a:rPr lang="en-US" altLang="ko-KR" sz="1600" b="1" dirty="0" smtClean="0"/>
              <a:t>problem</a:t>
            </a:r>
          </a:p>
          <a:p>
            <a:r>
              <a:rPr lang="en-US" altLang="ko-KR" sz="1600" b="1" dirty="0"/>
              <a:t> </a:t>
            </a:r>
            <a:r>
              <a:rPr lang="en-US" altLang="ko-KR" sz="1600" b="1" dirty="0" smtClean="0"/>
              <a:t>   - signature matching</a:t>
            </a:r>
          </a:p>
          <a:p>
            <a:endParaRPr lang="en-US" altLang="ko-KR" sz="1600" b="1" dirty="0" smtClean="0"/>
          </a:p>
          <a:p>
            <a:endParaRPr lang="en-US" altLang="ko-KR" sz="1600" b="1" dirty="0"/>
          </a:p>
          <a:p>
            <a:r>
              <a:rPr lang="en-US" altLang="ko-KR" sz="1600" b="1" dirty="0" smtClean="0"/>
              <a:t>2. Find optimal flow F</a:t>
            </a:r>
          </a:p>
        </p:txBody>
      </p:sp>
      <p:sp>
        <p:nvSpPr>
          <p:cNvPr id="13" name="직사각형 12"/>
          <p:cNvSpPr/>
          <p:nvPr/>
        </p:nvSpPr>
        <p:spPr>
          <a:xfrm>
            <a:off x="4817422" y="3017952"/>
            <a:ext cx="3257797" cy="738664"/>
          </a:xfrm>
          <a:prstGeom prst="rect">
            <a:avLst/>
          </a:prstGeom>
        </p:spPr>
        <p:txBody>
          <a:bodyPr wrap="square">
            <a:spAutoFit/>
          </a:bodyPr>
          <a:lstStyle/>
          <a:p>
            <a:r>
              <a:rPr lang="ko-KR" altLang="en-US" sz="1400" dirty="0"/>
              <a:t>I </a:t>
            </a:r>
            <a:r>
              <a:rPr lang="en-US" altLang="ko-KR" sz="1400" dirty="0">
                <a:sym typeface="Wingdings" panose="05000000000000000000" pitchFamily="2" charset="2"/>
              </a:rPr>
              <a:t></a:t>
            </a:r>
            <a:r>
              <a:rPr lang="ko-KR" altLang="en-US" sz="1400" dirty="0"/>
              <a:t> a set of suppliers</a:t>
            </a:r>
            <a:endParaRPr lang="en-US" altLang="ko-KR" sz="1400" dirty="0"/>
          </a:p>
          <a:p>
            <a:r>
              <a:rPr lang="ko-KR" altLang="en-US" sz="1400" dirty="0"/>
              <a:t>J </a:t>
            </a:r>
            <a:r>
              <a:rPr lang="en-US" altLang="ko-KR" sz="1400" dirty="0">
                <a:sym typeface="Wingdings" panose="05000000000000000000" pitchFamily="2" charset="2"/>
              </a:rPr>
              <a:t></a:t>
            </a:r>
            <a:r>
              <a:rPr lang="ko-KR" altLang="en-US" sz="1400" dirty="0"/>
              <a:t> a set of consumers</a:t>
            </a:r>
            <a:endParaRPr lang="en-US" altLang="ko-KR" sz="1400" dirty="0"/>
          </a:p>
          <a:p>
            <a:r>
              <a:rPr lang="ko-KR" altLang="en-US" sz="1400" dirty="0"/>
              <a:t>c</a:t>
            </a:r>
            <a:r>
              <a:rPr lang="ko-KR" altLang="en-US" sz="1400" baseline="-25000" dirty="0"/>
              <a:t>ij</a:t>
            </a:r>
            <a:r>
              <a:rPr lang="ko-KR" altLang="en-US" sz="1400" dirty="0"/>
              <a:t> </a:t>
            </a:r>
            <a:r>
              <a:rPr lang="en-US" altLang="ko-KR" sz="1400" dirty="0">
                <a:sym typeface="Wingdings" panose="05000000000000000000" pitchFamily="2" charset="2"/>
              </a:rPr>
              <a:t> </a:t>
            </a:r>
            <a:r>
              <a:rPr lang="ko-KR" altLang="en-US" sz="1400" dirty="0"/>
              <a:t>the cost to ship</a:t>
            </a:r>
          </a:p>
        </p:txBody>
      </p:sp>
      <p:grpSp>
        <p:nvGrpSpPr>
          <p:cNvPr id="16" name="그룹 15"/>
          <p:cNvGrpSpPr/>
          <p:nvPr/>
        </p:nvGrpSpPr>
        <p:grpSpPr>
          <a:xfrm>
            <a:off x="4090551" y="3843752"/>
            <a:ext cx="3264229" cy="809625"/>
            <a:chOff x="6441868" y="3855627"/>
            <a:chExt cx="3264229" cy="809625"/>
          </a:xfrm>
        </p:grpSpPr>
        <p:pic>
          <p:nvPicPr>
            <p:cNvPr id="14" name="그림 13"/>
            <p:cNvPicPr>
              <a:picLocks noChangeAspect="1"/>
            </p:cNvPicPr>
            <p:nvPr/>
          </p:nvPicPr>
          <p:blipFill rotWithShape="1">
            <a:blip r:embed="rId4"/>
            <a:srcRect r="73452"/>
            <a:stretch/>
          </p:blipFill>
          <p:spPr>
            <a:xfrm>
              <a:off x="6441868" y="3855627"/>
              <a:ext cx="1395846" cy="809625"/>
            </a:xfrm>
            <a:prstGeom prst="rect">
              <a:avLst/>
            </a:prstGeom>
          </p:spPr>
        </p:pic>
        <p:pic>
          <p:nvPicPr>
            <p:cNvPr id="15" name="그림 14"/>
            <p:cNvPicPr>
              <a:picLocks noChangeAspect="1"/>
            </p:cNvPicPr>
            <p:nvPr/>
          </p:nvPicPr>
          <p:blipFill rotWithShape="1">
            <a:blip r:embed="rId4"/>
            <a:srcRect l="63222"/>
            <a:stretch/>
          </p:blipFill>
          <p:spPr>
            <a:xfrm>
              <a:off x="7772396" y="3855627"/>
              <a:ext cx="1933701" cy="809625"/>
            </a:xfrm>
            <a:prstGeom prst="rect">
              <a:avLst/>
            </a:prstGeom>
          </p:spPr>
        </p:pic>
      </p:grpSp>
    </p:spTree>
    <p:extLst>
      <p:ext uri="{BB962C8B-B14F-4D97-AF65-F5344CB8AC3E}">
        <p14:creationId xmlns:p14="http://schemas.microsoft.com/office/powerpoint/2010/main" val="17769577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Walking Activity Tracking</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17</a:t>
            </a:fld>
            <a:endParaRPr lang="ko-KR" altLang="en-US"/>
          </a:p>
        </p:txBody>
      </p:sp>
      <p:sp>
        <p:nvSpPr>
          <p:cNvPr id="3" name="직사각형 2"/>
          <p:cNvSpPr/>
          <p:nvPr/>
        </p:nvSpPr>
        <p:spPr>
          <a:xfrm>
            <a:off x="838200" y="2177987"/>
            <a:ext cx="10752117" cy="1477328"/>
          </a:xfrm>
          <a:prstGeom prst="rect">
            <a:avLst/>
          </a:prstGeom>
        </p:spPr>
        <p:txBody>
          <a:bodyPr wrap="square">
            <a:spAutoFit/>
          </a:bodyPr>
          <a:lstStyle/>
          <a:p>
            <a:pPr marL="285750" indent="-285750">
              <a:buFont typeface="Arial" panose="020B0604020202020204" pitchFamily="34" charset="0"/>
              <a:buChar char="•"/>
            </a:pPr>
            <a:r>
              <a:rPr lang="en-US" altLang="ko-KR" b="1" dirty="0" smtClean="0"/>
              <a:t>The </a:t>
            </a:r>
            <a:r>
              <a:rPr lang="en-US" altLang="ko-KR" b="1" dirty="0"/>
              <a:t>CSI pattern is dominated by the unique path </a:t>
            </a:r>
            <a:r>
              <a:rPr lang="en-US" altLang="ko-KR" b="1" dirty="0" smtClean="0"/>
              <a:t>of each </a:t>
            </a:r>
            <a:r>
              <a:rPr lang="en-US" altLang="ko-KR" b="1" dirty="0"/>
              <a:t>walking </a:t>
            </a:r>
            <a:r>
              <a:rPr lang="en-US" altLang="ko-KR" b="1" dirty="0" smtClean="0"/>
              <a:t>activity</a:t>
            </a:r>
          </a:p>
          <a:p>
            <a:pPr marL="285750" indent="-285750">
              <a:buFont typeface="Arial" panose="020B0604020202020204" pitchFamily="34" charset="0"/>
              <a:buChar char="•"/>
            </a:pPr>
            <a:endParaRPr lang="en-US" altLang="ko-KR" b="1" dirty="0"/>
          </a:p>
          <a:p>
            <a:pPr marL="285750" indent="-285750">
              <a:buFont typeface="Arial" panose="020B0604020202020204" pitchFamily="34" charset="0"/>
              <a:buChar char="•"/>
            </a:pPr>
            <a:r>
              <a:rPr lang="en-US" altLang="ko-KR" dirty="0"/>
              <a:t>Since there are always in-place activities before and after a walking activity, </a:t>
            </a:r>
            <a:br>
              <a:rPr lang="en-US" altLang="ko-KR" dirty="0"/>
            </a:br>
            <a:r>
              <a:rPr lang="en-US" altLang="ko-KR" dirty="0"/>
              <a:t>ideally </a:t>
            </a:r>
            <a:r>
              <a:rPr lang="en-US" altLang="ko-KR" b="1" dirty="0"/>
              <a:t>we can identify the walking activity by identifying the in-place activities at both </a:t>
            </a:r>
            <a:r>
              <a:rPr lang="en-US" altLang="ko-KR" b="1" dirty="0" smtClean="0"/>
              <a:t>ends</a:t>
            </a:r>
          </a:p>
          <a:p>
            <a:pPr marL="285750" indent="-285750">
              <a:buFont typeface="Arial" panose="020B0604020202020204" pitchFamily="34" charset="0"/>
              <a:buChar char="•"/>
            </a:pPr>
            <a:endParaRPr lang="ko-KR" altLang="en-US" b="1" dirty="0"/>
          </a:p>
        </p:txBody>
      </p:sp>
      <p:sp>
        <p:nvSpPr>
          <p:cNvPr id="7" name="직사각형 6"/>
          <p:cNvSpPr/>
          <p:nvPr/>
        </p:nvSpPr>
        <p:spPr>
          <a:xfrm>
            <a:off x="838200" y="3470053"/>
            <a:ext cx="8911442" cy="2308324"/>
          </a:xfrm>
          <a:prstGeom prst="rect">
            <a:avLst/>
          </a:prstGeom>
        </p:spPr>
        <p:txBody>
          <a:bodyPr wrap="square">
            <a:spAutoFit/>
          </a:bodyPr>
          <a:lstStyle/>
          <a:p>
            <a:pPr marL="285750" indent="-285750">
              <a:buFont typeface="Arial" panose="020B0604020202020204" pitchFamily="34" charset="0"/>
              <a:buChar char="•"/>
            </a:pPr>
            <a:endParaRPr lang="en-US" altLang="ko-KR" dirty="0" smtClean="0"/>
          </a:p>
          <a:p>
            <a:pPr marL="285750" indent="-285750">
              <a:buFont typeface="Arial" panose="020B0604020202020204" pitchFamily="34" charset="0"/>
              <a:buChar char="•"/>
            </a:pPr>
            <a:r>
              <a:rPr lang="en-US" altLang="ko-KR" dirty="0" smtClean="0"/>
              <a:t>However, the starting and ending points of the walking activity can be anywhere inside the space. It is possible that the two endpoints are not that meaningful and thus no such in-place activity profiles are constructed</a:t>
            </a:r>
          </a:p>
          <a:p>
            <a:r>
              <a:rPr lang="en-US" altLang="ko-KR" b="1" dirty="0" smtClean="0"/>
              <a:t>   </a:t>
            </a:r>
            <a:r>
              <a:rPr lang="en-US" altLang="ko-KR" b="1" dirty="0" smtClean="0">
                <a:sym typeface="Wingdings" panose="05000000000000000000" pitchFamily="2" charset="2"/>
              </a:rPr>
              <a:t> </a:t>
            </a:r>
            <a:r>
              <a:rPr lang="en-US" altLang="ko-KR" b="1" dirty="0" smtClean="0"/>
              <a:t>By identifying the doorway the person moves through,</a:t>
            </a:r>
            <a:br>
              <a:rPr lang="en-US" altLang="ko-KR" b="1" dirty="0" smtClean="0"/>
            </a:br>
            <a:r>
              <a:rPr lang="en-US" altLang="ko-KR" b="1" dirty="0" smtClean="0"/>
              <a:t>       system can determine a walking activity in high level</a:t>
            </a:r>
            <a:endParaRPr lang="ko-KR" altLang="en-US" b="1" dirty="0" smtClean="0"/>
          </a:p>
          <a:p>
            <a:pPr marL="285750" indent="-285750">
              <a:buFont typeface="Arial" panose="020B0604020202020204" pitchFamily="34" charset="0"/>
              <a:buChar char="•"/>
            </a:pPr>
            <a:endParaRPr lang="en-US" altLang="ko-KR" dirty="0" smtClean="0"/>
          </a:p>
          <a:p>
            <a:pPr marL="285750" indent="-285750">
              <a:buFont typeface="Arial" panose="020B0604020202020204" pitchFamily="34" charset="0"/>
              <a:buChar char="•"/>
            </a:pPr>
            <a:endParaRPr lang="en-US" altLang="ko-KR" dirty="0" smtClean="0"/>
          </a:p>
        </p:txBody>
      </p:sp>
    </p:spTree>
    <p:extLst>
      <p:ext uri="{BB962C8B-B14F-4D97-AF65-F5344CB8AC3E}">
        <p14:creationId xmlns:p14="http://schemas.microsoft.com/office/powerpoint/2010/main" val="20136451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Walking Activity Tracking</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18</a:t>
            </a:fld>
            <a:endParaRPr lang="ko-KR" altLang="en-US"/>
          </a:p>
        </p:txBody>
      </p:sp>
      <p:sp>
        <p:nvSpPr>
          <p:cNvPr id="3" name="직사각형 2"/>
          <p:cNvSpPr/>
          <p:nvPr/>
        </p:nvSpPr>
        <p:spPr>
          <a:xfrm>
            <a:off x="1228165" y="1506022"/>
            <a:ext cx="8543365" cy="369332"/>
          </a:xfrm>
          <a:prstGeom prst="rect">
            <a:avLst/>
          </a:prstGeom>
        </p:spPr>
        <p:txBody>
          <a:bodyPr wrap="square">
            <a:spAutoFit/>
          </a:bodyPr>
          <a:lstStyle/>
          <a:p>
            <a:r>
              <a:rPr lang="en-US" altLang="ko-KR" dirty="0" smtClean="0"/>
              <a:t>Walking Path Discrimination</a:t>
            </a:r>
            <a:endParaRPr lang="ko-KR" altLang="en-US" dirty="0"/>
          </a:p>
        </p:txBody>
      </p:sp>
      <p:sp>
        <p:nvSpPr>
          <p:cNvPr id="7" name="직사각형 6"/>
          <p:cNvSpPr/>
          <p:nvPr/>
        </p:nvSpPr>
        <p:spPr>
          <a:xfrm>
            <a:off x="838200" y="2228560"/>
            <a:ext cx="10188388" cy="2585323"/>
          </a:xfrm>
          <a:prstGeom prst="rect">
            <a:avLst/>
          </a:prstGeom>
        </p:spPr>
        <p:txBody>
          <a:bodyPr wrap="square">
            <a:spAutoFit/>
          </a:bodyPr>
          <a:lstStyle/>
          <a:p>
            <a:pPr marL="285750" indent="-285750">
              <a:buFont typeface="Arial" panose="020B0604020202020204" pitchFamily="34" charset="0"/>
              <a:buChar char="•"/>
            </a:pPr>
            <a:r>
              <a:rPr lang="en-US" altLang="ko-KR" dirty="0" smtClean="0"/>
              <a:t>Using Dynamic Time </a:t>
            </a:r>
            <a:r>
              <a:rPr lang="en-US" altLang="ko-KR" dirty="0"/>
              <a:t>Warping (DTW</a:t>
            </a:r>
            <a:r>
              <a:rPr lang="en-US" altLang="ko-KR" dirty="0" smtClean="0"/>
              <a:t>) </a:t>
            </a:r>
            <a:r>
              <a:rPr lang="en-US" altLang="ko-KR" dirty="0"/>
              <a:t>to align the testing CSI </a:t>
            </a:r>
            <a:r>
              <a:rPr lang="en-US" altLang="ko-KR" dirty="0" smtClean="0"/>
              <a:t>measurements to </a:t>
            </a:r>
            <a:r>
              <a:rPr lang="en-US" altLang="ko-KR" dirty="0"/>
              <a:t>those of known activities in the </a:t>
            </a:r>
            <a:r>
              <a:rPr lang="en-US" altLang="ko-KR" dirty="0" smtClean="0"/>
              <a:t>profile</a:t>
            </a:r>
          </a:p>
          <a:p>
            <a:endParaRPr lang="en-US" altLang="ko-KR" dirty="0"/>
          </a:p>
          <a:p>
            <a:pPr marL="285750" indent="-285750">
              <a:buFont typeface="Arial" panose="020B0604020202020204" pitchFamily="34" charset="0"/>
              <a:buChar char="•"/>
            </a:pPr>
            <a:r>
              <a:rPr lang="en-US" altLang="ko-KR" b="1" dirty="0" smtClean="0"/>
              <a:t>System </a:t>
            </a:r>
            <a:r>
              <a:rPr lang="en-US" altLang="ko-KR" b="1" dirty="0"/>
              <a:t>distinguishes each </a:t>
            </a:r>
            <a:r>
              <a:rPr lang="en-US" altLang="ko-KR" b="1" dirty="0" smtClean="0"/>
              <a:t>walking activity </a:t>
            </a:r>
            <a:r>
              <a:rPr lang="en-US" altLang="ko-KR" b="1" dirty="0"/>
              <a:t>by calculating the </a:t>
            </a:r>
            <a:r>
              <a:rPr lang="en-US" altLang="ko-KR" b="1" dirty="0" smtClean="0"/>
              <a:t>MD-DTW distance </a:t>
            </a:r>
            <a:r>
              <a:rPr lang="en-US" altLang="ko-KR" b="1" dirty="0"/>
              <a:t>between the </a:t>
            </a:r>
            <a:r>
              <a:rPr lang="en-US" altLang="ko-KR" b="1" dirty="0" smtClean="0"/>
              <a:t>testing CSI </a:t>
            </a:r>
            <a:r>
              <a:rPr lang="en-US" altLang="ko-KR" b="1" dirty="0"/>
              <a:t>measurements and all the known walking activities in </a:t>
            </a:r>
            <a:r>
              <a:rPr lang="en-US" altLang="ko-KR" b="1" dirty="0" smtClean="0"/>
              <a:t>CSI profiles</a:t>
            </a:r>
          </a:p>
          <a:p>
            <a:pPr marL="285750" indent="-285750">
              <a:buFont typeface="Arial" panose="020B0604020202020204" pitchFamily="34" charset="0"/>
              <a:buChar char="•"/>
            </a:pPr>
            <a:endParaRPr lang="en-US" altLang="ko-KR" b="1" dirty="0" smtClean="0"/>
          </a:p>
          <a:p>
            <a:pPr marL="285750" indent="-285750">
              <a:buFont typeface="Arial" panose="020B0604020202020204" pitchFamily="34" charset="0"/>
              <a:buChar char="•"/>
            </a:pPr>
            <a:r>
              <a:rPr lang="en-US" altLang="ko-KR" b="1" dirty="0"/>
              <a:t>If the </a:t>
            </a:r>
            <a:r>
              <a:rPr lang="en-US" altLang="ko-KR" b="1" dirty="0" smtClean="0"/>
              <a:t>MD-DTW distance </a:t>
            </a:r>
            <a:r>
              <a:rPr lang="en-US" altLang="ko-KR" b="1" dirty="0"/>
              <a:t>is less than </a:t>
            </a:r>
            <a:r>
              <a:rPr lang="en-US" altLang="ko-KR" b="1" dirty="0" smtClean="0"/>
              <a:t>a threshold </a:t>
            </a:r>
            <a:r>
              <a:rPr lang="en-US" altLang="ko-KR" dirty="0"/>
              <a:t>(i.e., considering it as a known activity), </a:t>
            </a:r>
            <a:r>
              <a:rPr lang="en-US" altLang="ko-KR" b="1" dirty="0"/>
              <a:t>we then </a:t>
            </a:r>
            <a:r>
              <a:rPr lang="en-US" altLang="ko-KR" b="1" dirty="0" smtClean="0"/>
              <a:t>regard the </a:t>
            </a:r>
            <a:r>
              <a:rPr lang="en-US" altLang="ko-KR" b="1" dirty="0"/>
              <a:t>corresponding CSI measurements labeled in the CSI profiles</a:t>
            </a:r>
          </a:p>
        </p:txBody>
      </p:sp>
    </p:spTree>
    <p:extLst>
      <p:ext uri="{BB962C8B-B14F-4D97-AF65-F5344CB8AC3E}">
        <p14:creationId xmlns:p14="http://schemas.microsoft.com/office/powerpoint/2010/main" val="6692630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Dynamic </a:t>
            </a:r>
            <a:r>
              <a:rPr lang="en-US" altLang="ko-KR" dirty="0"/>
              <a:t>Time Warping (DTW)</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19</a:t>
            </a:fld>
            <a:endParaRPr lang="ko-KR" altLang="en-US" dirty="0"/>
          </a:p>
        </p:txBody>
      </p:sp>
      <p:grpSp>
        <p:nvGrpSpPr>
          <p:cNvPr id="9" name="그룹 8"/>
          <p:cNvGrpSpPr>
            <a:grpSpLocks noChangeAspect="1"/>
          </p:cNvGrpSpPr>
          <p:nvPr/>
        </p:nvGrpSpPr>
        <p:grpSpPr>
          <a:xfrm>
            <a:off x="1280542" y="1701222"/>
            <a:ext cx="2257951" cy="1260000"/>
            <a:chOff x="733425" y="1752600"/>
            <a:chExt cx="3638550" cy="2030413"/>
          </a:xfrm>
        </p:grpSpPr>
        <p:sp>
          <p:nvSpPr>
            <p:cNvPr id="10" name="Rectangle 6"/>
            <p:cNvSpPr>
              <a:spLocks noChangeArrowheads="1"/>
            </p:cNvSpPr>
            <p:nvPr/>
          </p:nvSpPr>
          <p:spPr bwMode="auto">
            <a:xfrm>
              <a:off x="1095375" y="1952625"/>
              <a:ext cx="13335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rgbClr val="009900"/>
                  </a:solidFill>
                  <a:latin typeface="Times New Roman" panose="02020603050405020304" pitchFamily="18" charset="0"/>
                  <a:ea typeface="굴림" panose="020B0600000101010101" pitchFamily="50" charset="-127"/>
                </a:rPr>
                <a:t>i</a:t>
              </a:r>
            </a:p>
          </p:txBody>
        </p:sp>
        <p:sp>
          <p:nvSpPr>
            <p:cNvPr id="11" name="Rectangle 3"/>
            <p:cNvSpPr>
              <a:spLocks noChangeArrowheads="1"/>
            </p:cNvSpPr>
            <p:nvPr/>
          </p:nvSpPr>
          <p:spPr bwMode="auto">
            <a:xfrm>
              <a:off x="1066800" y="2943225"/>
              <a:ext cx="13335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chemeClr val="accent2"/>
                  </a:solidFill>
                  <a:latin typeface="Times New Roman" panose="02020603050405020304" pitchFamily="18" charset="0"/>
                  <a:ea typeface="굴림" panose="020B0600000101010101" pitchFamily="50" charset="-127"/>
                </a:rPr>
                <a:t>i</a:t>
              </a:r>
            </a:p>
          </p:txBody>
        </p:sp>
        <p:sp>
          <p:nvSpPr>
            <p:cNvPr id="12" name="Line 56"/>
            <p:cNvSpPr>
              <a:spLocks noChangeShapeType="1"/>
            </p:cNvSpPr>
            <p:nvPr/>
          </p:nvSpPr>
          <p:spPr bwMode="auto">
            <a:xfrm>
              <a:off x="1162050" y="2352675"/>
              <a:ext cx="0" cy="703263"/>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3" name="Rectangle 5"/>
            <p:cNvSpPr>
              <a:spLocks noChangeArrowheads="1"/>
            </p:cNvSpPr>
            <p:nvPr/>
          </p:nvSpPr>
          <p:spPr bwMode="auto">
            <a:xfrm>
              <a:off x="2314575" y="3325813"/>
              <a:ext cx="276225"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dirty="0">
                  <a:solidFill>
                    <a:srgbClr val="00264C"/>
                  </a:solidFill>
                  <a:latin typeface="Times New Roman" panose="02020603050405020304" pitchFamily="18" charset="0"/>
                  <a:ea typeface="굴림" panose="020B0600000101010101" pitchFamily="50" charset="-127"/>
                </a:rPr>
                <a:t>time</a:t>
              </a:r>
            </a:p>
          </p:txBody>
        </p:sp>
        <p:grpSp>
          <p:nvGrpSpPr>
            <p:cNvPr id="14" name="Group 12"/>
            <p:cNvGrpSpPr>
              <a:grpSpLocks/>
            </p:cNvGrpSpPr>
            <p:nvPr/>
          </p:nvGrpSpPr>
          <p:grpSpPr bwMode="auto">
            <a:xfrm>
              <a:off x="733425" y="3325813"/>
              <a:ext cx="3638550" cy="82550"/>
              <a:chOff x="462" y="2091"/>
              <a:chExt cx="2292" cy="52"/>
            </a:xfrm>
          </p:grpSpPr>
          <p:sp>
            <p:nvSpPr>
              <p:cNvPr id="58" name="Line 13"/>
              <p:cNvSpPr>
                <a:spLocks noChangeShapeType="1"/>
              </p:cNvSpPr>
              <p:nvPr/>
            </p:nvSpPr>
            <p:spPr bwMode="auto">
              <a:xfrm>
                <a:off x="462" y="2143"/>
                <a:ext cx="2292" cy="0"/>
              </a:xfrm>
              <a:prstGeom prst="line">
                <a:avLst/>
              </a:prstGeom>
              <a:noFill/>
              <a:ln w="19050">
                <a:solidFill>
                  <a:srgbClr val="00264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59" name="Line 14"/>
              <p:cNvSpPr>
                <a:spLocks noChangeShapeType="1"/>
              </p:cNvSpPr>
              <p:nvPr/>
            </p:nvSpPr>
            <p:spPr bwMode="auto">
              <a:xfrm>
                <a:off x="894" y="2092"/>
                <a:ext cx="0" cy="48"/>
              </a:xfrm>
              <a:prstGeom prst="line">
                <a:avLst/>
              </a:prstGeom>
              <a:noFill/>
              <a:ln w="12700">
                <a:solidFill>
                  <a:srgbClr val="00264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60" name="Line 15"/>
              <p:cNvSpPr>
                <a:spLocks noChangeShapeType="1"/>
              </p:cNvSpPr>
              <p:nvPr/>
            </p:nvSpPr>
            <p:spPr bwMode="auto">
              <a:xfrm>
                <a:off x="1315" y="2092"/>
                <a:ext cx="0" cy="48"/>
              </a:xfrm>
              <a:prstGeom prst="line">
                <a:avLst/>
              </a:prstGeom>
              <a:noFill/>
              <a:ln w="12700">
                <a:solidFill>
                  <a:srgbClr val="00264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61" name="Line 16"/>
              <p:cNvSpPr>
                <a:spLocks noChangeShapeType="1"/>
              </p:cNvSpPr>
              <p:nvPr/>
            </p:nvSpPr>
            <p:spPr bwMode="auto">
              <a:xfrm>
                <a:off x="1737" y="2092"/>
                <a:ext cx="0" cy="48"/>
              </a:xfrm>
              <a:prstGeom prst="line">
                <a:avLst/>
              </a:prstGeom>
              <a:noFill/>
              <a:ln w="12700">
                <a:solidFill>
                  <a:srgbClr val="00264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62" name="Line 17"/>
              <p:cNvSpPr>
                <a:spLocks noChangeShapeType="1"/>
              </p:cNvSpPr>
              <p:nvPr/>
            </p:nvSpPr>
            <p:spPr bwMode="auto">
              <a:xfrm>
                <a:off x="2158" y="2092"/>
                <a:ext cx="0" cy="48"/>
              </a:xfrm>
              <a:prstGeom prst="line">
                <a:avLst/>
              </a:prstGeom>
              <a:noFill/>
              <a:ln w="12700">
                <a:solidFill>
                  <a:srgbClr val="00264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63" name="Line 18"/>
              <p:cNvSpPr>
                <a:spLocks noChangeShapeType="1"/>
              </p:cNvSpPr>
              <p:nvPr/>
            </p:nvSpPr>
            <p:spPr bwMode="auto">
              <a:xfrm>
                <a:off x="2580" y="2091"/>
                <a:ext cx="0" cy="48"/>
              </a:xfrm>
              <a:prstGeom prst="line">
                <a:avLst/>
              </a:prstGeom>
              <a:noFill/>
              <a:ln w="12700">
                <a:solidFill>
                  <a:srgbClr val="00264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
          <p:nvSpPr>
            <p:cNvPr id="15" name="Line 26"/>
            <p:cNvSpPr>
              <a:spLocks noChangeShapeType="1"/>
            </p:cNvSpPr>
            <p:nvPr/>
          </p:nvSpPr>
          <p:spPr bwMode="auto">
            <a:xfrm>
              <a:off x="742950" y="2438400"/>
              <a:ext cx="0" cy="6096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6" name="Line 27"/>
            <p:cNvSpPr>
              <a:spLocks noChangeShapeType="1"/>
            </p:cNvSpPr>
            <p:nvPr/>
          </p:nvSpPr>
          <p:spPr bwMode="auto">
            <a:xfrm>
              <a:off x="2800350" y="1752600"/>
              <a:ext cx="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 name="Line 28"/>
            <p:cNvSpPr>
              <a:spLocks noChangeShapeType="1"/>
            </p:cNvSpPr>
            <p:nvPr/>
          </p:nvSpPr>
          <p:spPr bwMode="auto">
            <a:xfrm>
              <a:off x="4257675" y="2143125"/>
              <a:ext cx="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nvGrpSpPr>
            <p:cNvPr id="18" name="Group 29"/>
            <p:cNvGrpSpPr>
              <a:grpSpLocks/>
            </p:cNvGrpSpPr>
            <p:nvPr/>
          </p:nvGrpSpPr>
          <p:grpSpPr bwMode="auto">
            <a:xfrm>
              <a:off x="741363" y="1752600"/>
              <a:ext cx="3516312" cy="676275"/>
              <a:chOff x="678" y="1872"/>
              <a:chExt cx="2215" cy="426"/>
            </a:xfrm>
          </p:grpSpPr>
          <p:sp>
            <p:nvSpPr>
              <p:cNvPr id="46" name="Line 30"/>
              <p:cNvSpPr>
                <a:spLocks noChangeShapeType="1"/>
              </p:cNvSpPr>
              <p:nvPr/>
            </p:nvSpPr>
            <p:spPr bwMode="auto">
              <a:xfrm>
                <a:off x="678" y="2298"/>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47" name="Line 31"/>
              <p:cNvSpPr>
                <a:spLocks noChangeShapeType="1"/>
              </p:cNvSpPr>
              <p:nvPr/>
            </p:nvSpPr>
            <p:spPr bwMode="auto">
              <a:xfrm flipV="1">
                <a:off x="804" y="2250"/>
                <a:ext cx="132" cy="48"/>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48" name="Line 32"/>
              <p:cNvSpPr>
                <a:spLocks noChangeShapeType="1"/>
              </p:cNvSpPr>
              <p:nvPr/>
            </p:nvSpPr>
            <p:spPr bwMode="auto">
              <a:xfrm flipV="1">
                <a:off x="1062" y="2106"/>
                <a:ext cx="259" cy="144"/>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49" name="Line 33"/>
              <p:cNvSpPr>
                <a:spLocks noChangeShapeType="1"/>
              </p:cNvSpPr>
              <p:nvPr/>
            </p:nvSpPr>
            <p:spPr bwMode="auto">
              <a:xfrm>
                <a:off x="936" y="2250"/>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50" name="Line 34"/>
              <p:cNvSpPr>
                <a:spLocks noChangeShapeType="1"/>
              </p:cNvSpPr>
              <p:nvPr/>
            </p:nvSpPr>
            <p:spPr bwMode="auto">
              <a:xfrm>
                <a:off x="1320" y="2106"/>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51" name="Line 35"/>
              <p:cNvSpPr>
                <a:spLocks noChangeShapeType="1"/>
              </p:cNvSpPr>
              <p:nvPr/>
            </p:nvSpPr>
            <p:spPr bwMode="auto">
              <a:xfrm flipV="1">
                <a:off x="1446" y="2010"/>
                <a:ext cx="144" cy="96"/>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52" name="Line 36"/>
              <p:cNvSpPr>
                <a:spLocks noChangeShapeType="1"/>
              </p:cNvSpPr>
              <p:nvPr/>
            </p:nvSpPr>
            <p:spPr bwMode="auto">
              <a:xfrm flipV="1">
                <a:off x="1584" y="1872"/>
                <a:ext cx="138" cy="144"/>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53" name="Line 37"/>
              <p:cNvSpPr>
                <a:spLocks noChangeShapeType="1"/>
              </p:cNvSpPr>
              <p:nvPr/>
            </p:nvSpPr>
            <p:spPr bwMode="auto">
              <a:xfrm>
                <a:off x="1716" y="1872"/>
                <a:ext cx="384"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54" name="Line 38"/>
              <p:cNvSpPr>
                <a:spLocks noChangeShapeType="1"/>
              </p:cNvSpPr>
              <p:nvPr/>
            </p:nvSpPr>
            <p:spPr bwMode="auto">
              <a:xfrm>
                <a:off x="2490" y="2016"/>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55" name="Line 39"/>
              <p:cNvSpPr>
                <a:spLocks noChangeAspect="1" noChangeShapeType="1"/>
              </p:cNvSpPr>
              <p:nvPr/>
            </p:nvSpPr>
            <p:spPr bwMode="auto">
              <a:xfrm>
                <a:off x="2622" y="2016"/>
                <a:ext cx="271" cy="105"/>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56" name="Line 40"/>
              <p:cNvSpPr>
                <a:spLocks noChangeShapeType="1"/>
              </p:cNvSpPr>
              <p:nvPr/>
            </p:nvSpPr>
            <p:spPr bwMode="auto">
              <a:xfrm>
                <a:off x="2358" y="1968"/>
                <a:ext cx="132" cy="48"/>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57" name="Line 41"/>
              <p:cNvSpPr>
                <a:spLocks noChangeShapeType="1"/>
              </p:cNvSpPr>
              <p:nvPr/>
            </p:nvSpPr>
            <p:spPr bwMode="auto">
              <a:xfrm>
                <a:off x="2100" y="1872"/>
                <a:ext cx="265" cy="96"/>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grpSp>
          <p:nvGrpSpPr>
            <p:cNvPr id="19" name="Group 42"/>
            <p:cNvGrpSpPr>
              <a:grpSpLocks/>
            </p:cNvGrpSpPr>
            <p:nvPr/>
          </p:nvGrpSpPr>
          <p:grpSpPr bwMode="auto">
            <a:xfrm>
              <a:off x="742950" y="2219325"/>
              <a:ext cx="3514725" cy="838200"/>
              <a:chOff x="678" y="2154"/>
              <a:chExt cx="2214" cy="528"/>
            </a:xfrm>
          </p:grpSpPr>
          <p:sp>
            <p:nvSpPr>
              <p:cNvPr id="34" name="Line 43"/>
              <p:cNvSpPr>
                <a:spLocks noChangeShapeType="1"/>
              </p:cNvSpPr>
              <p:nvPr/>
            </p:nvSpPr>
            <p:spPr bwMode="auto">
              <a:xfrm>
                <a:off x="678" y="2682"/>
                <a:ext cx="39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35" name="Line 44"/>
              <p:cNvSpPr>
                <a:spLocks noChangeShapeType="1"/>
              </p:cNvSpPr>
              <p:nvPr/>
            </p:nvSpPr>
            <p:spPr bwMode="auto">
              <a:xfrm flipV="1">
                <a:off x="1062" y="2634"/>
                <a:ext cx="132" cy="4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36" name="Line 45"/>
              <p:cNvSpPr>
                <a:spLocks noChangeShapeType="1"/>
              </p:cNvSpPr>
              <p:nvPr/>
            </p:nvSpPr>
            <p:spPr bwMode="auto">
              <a:xfrm flipV="1">
                <a:off x="1320" y="2490"/>
                <a:ext cx="259" cy="144"/>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37" name="Line 46"/>
              <p:cNvSpPr>
                <a:spLocks noChangeShapeType="1"/>
              </p:cNvSpPr>
              <p:nvPr/>
            </p:nvSpPr>
            <p:spPr bwMode="auto">
              <a:xfrm>
                <a:off x="1194" y="2634"/>
                <a:ext cx="13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38" name="Line 47"/>
              <p:cNvSpPr>
                <a:spLocks noChangeShapeType="1"/>
              </p:cNvSpPr>
              <p:nvPr/>
            </p:nvSpPr>
            <p:spPr bwMode="auto">
              <a:xfrm>
                <a:off x="1578" y="2490"/>
                <a:ext cx="13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39" name="Line 48"/>
              <p:cNvSpPr>
                <a:spLocks noChangeShapeType="1"/>
              </p:cNvSpPr>
              <p:nvPr/>
            </p:nvSpPr>
            <p:spPr bwMode="auto">
              <a:xfrm flipV="1">
                <a:off x="1698" y="2400"/>
                <a:ext cx="144" cy="9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40" name="Line 49"/>
              <p:cNvSpPr>
                <a:spLocks noChangeShapeType="1"/>
              </p:cNvSpPr>
              <p:nvPr/>
            </p:nvSpPr>
            <p:spPr bwMode="auto">
              <a:xfrm flipV="1">
                <a:off x="1836" y="2166"/>
                <a:ext cx="138" cy="24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41" name="Line 50"/>
              <p:cNvSpPr>
                <a:spLocks noChangeShapeType="1"/>
              </p:cNvSpPr>
              <p:nvPr/>
            </p:nvSpPr>
            <p:spPr bwMode="auto">
              <a:xfrm>
                <a:off x="1968" y="2154"/>
                <a:ext cx="127" cy="9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42" name="Line 51"/>
              <p:cNvSpPr>
                <a:spLocks noChangeShapeType="1"/>
              </p:cNvSpPr>
              <p:nvPr/>
            </p:nvSpPr>
            <p:spPr bwMode="auto">
              <a:xfrm>
                <a:off x="2220" y="2298"/>
                <a:ext cx="13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43" name="Line 52"/>
              <p:cNvSpPr>
                <a:spLocks noChangeShapeType="1"/>
              </p:cNvSpPr>
              <p:nvPr/>
            </p:nvSpPr>
            <p:spPr bwMode="auto">
              <a:xfrm>
                <a:off x="2094" y="2250"/>
                <a:ext cx="132" cy="4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44" name="Line 53"/>
              <p:cNvSpPr>
                <a:spLocks noChangeShapeType="1"/>
              </p:cNvSpPr>
              <p:nvPr/>
            </p:nvSpPr>
            <p:spPr bwMode="auto">
              <a:xfrm>
                <a:off x="2346" y="2298"/>
                <a:ext cx="259" cy="9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45" name="Line 54"/>
              <p:cNvSpPr>
                <a:spLocks noChangeShapeType="1"/>
              </p:cNvSpPr>
              <p:nvPr/>
            </p:nvSpPr>
            <p:spPr bwMode="auto">
              <a:xfrm>
                <a:off x="2604" y="2394"/>
                <a:ext cx="288"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
          <p:nvSpPr>
            <p:cNvPr id="20" name="Line 55"/>
            <p:cNvSpPr>
              <a:spLocks noChangeShapeType="1"/>
            </p:cNvSpPr>
            <p:nvPr/>
          </p:nvSpPr>
          <p:spPr bwMode="auto">
            <a:xfrm>
              <a:off x="952500" y="2438400"/>
              <a:ext cx="0" cy="6096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1" name="Line 57"/>
            <p:cNvSpPr>
              <a:spLocks noChangeShapeType="1"/>
            </p:cNvSpPr>
            <p:nvPr/>
          </p:nvSpPr>
          <p:spPr bwMode="auto">
            <a:xfrm>
              <a:off x="1362075" y="2352675"/>
              <a:ext cx="0" cy="703263"/>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2" name="Line 58"/>
            <p:cNvSpPr>
              <a:spLocks noChangeShapeType="1"/>
            </p:cNvSpPr>
            <p:nvPr/>
          </p:nvSpPr>
          <p:spPr bwMode="auto">
            <a:xfrm>
              <a:off x="1562100" y="2247900"/>
              <a:ext cx="0" cy="722313"/>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3" name="Line 59"/>
            <p:cNvSpPr>
              <a:spLocks noChangeShapeType="1"/>
            </p:cNvSpPr>
            <p:nvPr/>
          </p:nvSpPr>
          <p:spPr bwMode="auto">
            <a:xfrm>
              <a:off x="1771650" y="2133600"/>
              <a:ext cx="0" cy="841375"/>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4" name="Line 60"/>
            <p:cNvSpPr>
              <a:spLocks noChangeShapeType="1"/>
            </p:cNvSpPr>
            <p:nvPr/>
          </p:nvSpPr>
          <p:spPr bwMode="auto">
            <a:xfrm>
              <a:off x="1971675" y="2124075"/>
              <a:ext cx="0" cy="722313"/>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5" name="Line 61"/>
            <p:cNvSpPr>
              <a:spLocks noChangeShapeType="1"/>
            </p:cNvSpPr>
            <p:nvPr/>
          </p:nvSpPr>
          <p:spPr bwMode="auto">
            <a:xfrm>
              <a:off x="2181225" y="1990725"/>
              <a:ext cx="0" cy="7493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6" name="Line 62"/>
            <p:cNvSpPr>
              <a:spLocks noChangeShapeType="1"/>
            </p:cNvSpPr>
            <p:nvPr/>
          </p:nvSpPr>
          <p:spPr bwMode="auto">
            <a:xfrm>
              <a:off x="2390775" y="1762125"/>
              <a:ext cx="0" cy="968375"/>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7" name="Line 63"/>
            <p:cNvSpPr>
              <a:spLocks noChangeShapeType="1"/>
            </p:cNvSpPr>
            <p:nvPr/>
          </p:nvSpPr>
          <p:spPr bwMode="auto">
            <a:xfrm>
              <a:off x="2590800" y="1762125"/>
              <a:ext cx="0" cy="8128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8" name="Line 64"/>
            <p:cNvSpPr>
              <a:spLocks noChangeShapeType="1"/>
            </p:cNvSpPr>
            <p:nvPr/>
          </p:nvSpPr>
          <p:spPr bwMode="auto">
            <a:xfrm>
              <a:off x="3009900" y="1752600"/>
              <a:ext cx="0" cy="612775"/>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9" name="Line 65"/>
            <p:cNvSpPr>
              <a:spLocks noChangeShapeType="1"/>
            </p:cNvSpPr>
            <p:nvPr/>
          </p:nvSpPr>
          <p:spPr bwMode="auto">
            <a:xfrm>
              <a:off x="3209925" y="1838325"/>
              <a:ext cx="0" cy="612775"/>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30" name="Line 66"/>
            <p:cNvSpPr>
              <a:spLocks noChangeShapeType="1"/>
            </p:cNvSpPr>
            <p:nvPr/>
          </p:nvSpPr>
          <p:spPr bwMode="auto">
            <a:xfrm>
              <a:off x="3419475" y="1905000"/>
              <a:ext cx="0" cy="547688"/>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31" name="Line 67"/>
            <p:cNvSpPr>
              <a:spLocks noChangeShapeType="1"/>
            </p:cNvSpPr>
            <p:nvPr/>
          </p:nvSpPr>
          <p:spPr bwMode="auto">
            <a:xfrm>
              <a:off x="3609975" y="1981200"/>
              <a:ext cx="0" cy="547688"/>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32" name="Line 68"/>
            <p:cNvSpPr>
              <a:spLocks noChangeShapeType="1"/>
            </p:cNvSpPr>
            <p:nvPr/>
          </p:nvSpPr>
          <p:spPr bwMode="auto">
            <a:xfrm>
              <a:off x="3819525" y="1990725"/>
              <a:ext cx="0" cy="612775"/>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33" name="Line 69"/>
            <p:cNvSpPr>
              <a:spLocks noChangeShapeType="1"/>
            </p:cNvSpPr>
            <p:nvPr/>
          </p:nvSpPr>
          <p:spPr bwMode="auto">
            <a:xfrm>
              <a:off x="4038600" y="2057400"/>
              <a:ext cx="0" cy="547688"/>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grpSp>
        <p:nvGrpSpPr>
          <p:cNvPr id="64" name="그룹 63"/>
          <p:cNvGrpSpPr>
            <a:grpSpLocks noChangeAspect="1"/>
          </p:cNvGrpSpPr>
          <p:nvPr/>
        </p:nvGrpSpPr>
        <p:grpSpPr>
          <a:xfrm>
            <a:off x="3804153" y="1672647"/>
            <a:ext cx="2226615" cy="1260000"/>
            <a:chOff x="4705350" y="1724025"/>
            <a:chExt cx="3638550" cy="2058988"/>
          </a:xfrm>
        </p:grpSpPr>
        <p:sp>
          <p:nvSpPr>
            <p:cNvPr id="65" name="Rectangle 8"/>
            <p:cNvSpPr>
              <a:spLocks noChangeArrowheads="1"/>
            </p:cNvSpPr>
            <p:nvPr/>
          </p:nvSpPr>
          <p:spPr bwMode="auto">
            <a:xfrm>
              <a:off x="5067300" y="1924050"/>
              <a:ext cx="13335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rgbClr val="009900"/>
                  </a:solidFill>
                  <a:latin typeface="Times New Roman" panose="02020603050405020304" pitchFamily="18" charset="0"/>
                  <a:ea typeface="굴림" panose="020B0600000101010101" pitchFamily="50" charset="-127"/>
                </a:rPr>
                <a:t>i</a:t>
              </a:r>
            </a:p>
          </p:txBody>
        </p:sp>
        <p:sp>
          <p:nvSpPr>
            <p:cNvPr id="66" name="Rectangle 7"/>
            <p:cNvSpPr>
              <a:spLocks noChangeArrowheads="1"/>
            </p:cNvSpPr>
            <p:nvPr/>
          </p:nvSpPr>
          <p:spPr bwMode="auto">
            <a:xfrm>
              <a:off x="5457825" y="2867025"/>
              <a:ext cx="26670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chemeClr val="accent2"/>
                  </a:solidFill>
                  <a:latin typeface="Times New Roman" panose="02020603050405020304" pitchFamily="18" charset="0"/>
                  <a:ea typeface="굴림" panose="020B0600000101010101" pitchFamily="50" charset="-127"/>
                </a:rPr>
                <a:t>i+</a:t>
              </a:r>
              <a:r>
                <a:rPr lang="en-US" altLang="ko-KR" sz="1600">
                  <a:solidFill>
                    <a:schemeClr val="accent2"/>
                  </a:solidFill>
                  <a:latin typeface="Times New Roman" panose="02020603050405020304" pitchFamily="18" charset="0"/>
                  <a:ea typeface="굴림" panose="020B0600000101010101" pitchFamily="50" charset="-127"/>
                </a:rPr>
                <a:t>2</a:t>
              </a:r>
            </a:p>
          </p:txBody>
        </p:sp>
        <p:sp>
          <p:nvSpPr>
            <p:cNvPr id="67" name="Line 74"/>
            <p:cNvSpPr>
              <a:spLocks noChangeAspect="1" noChangeShapeType="1"/>
            </p:cNvSpPr>
            <p:nvPr/>
          </p:nvSpPr>
          <p:spPr bwMode="auto">
            <a:xfrm>
              <a:off x="5133975" y="2332038"/>
              <a:ext cx="420688" cy="604837"/>
            </a:xfrm>
            <a:prstGeom prst="line">
              <a:avLst/>
            </a:prstGeom>
            <a:noFill/>
            <a:ln w="2857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68" name="Rectangle 2"/>
            <p:cNvSpPr>
              <a:spLocks noChangeArrowheads="1"/>
            </p:cNvSpPr>
            <p:nvPr/>
          </p:nvSpPr>
          <p:spPr bwMode="auto">
            <a:xfrm>
              <a:off x="5067300" y="2914650"/>
              <a:ext cx="13335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chemeClr val="accent2"/>
                  </a:solidFill>
                  <a:latin typeface="Times New Roman" panose="02020603050405020304" pitchFamily="18" charset="0"/>
                  <a:ea typeface="굴림" panose="020B0600000101010101" pitchFamily="50" charset="-127"/>
                </a:rPr>
                <a:t>i</a:t>
              </a:r>
            </a:p>
          </p:txBody>
        </p:sp>
        <p:sp>
          <p:nvSpPr>
            <p:cNvPr id="69" name="Rectangle 4"/>
            <p:cNvSpPr>
              <a:spLocks noChangeArrowheads="1"/>
            </p:cNvSpPr>
            <p:nvPr/>
          </p:nvSpPr>
          <p:spPr bwMode="auto">
            <a:xfrm>
              <a:off x="6353175" y="3325813"/>
              <a:ext cx="276225"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a:solidFill>
                    <a:srgbClr val="00264C"/>
                  </a:solidFill>
                  <a:latin typeface="Times New Roman" panose="02020603050405020304" pitchFamily="18" charset="0"/>
                  <a:ea typeface="굴림" panose="020B0600000101010101" pitchFamily="50" charset="-127"/>
                </a:rPr>
                <a:t>time</a:t>
              </a:r>
            </a:p>
          </p:txBody>
        </p:sp>
        <p:grpSp>
          <p:nvGrpSpPr>
            <p:cNvPr id="70" name="Group 19"/>
            <p:cNvGrpSpPr>
              <a:grpSpLocks/>
            </p:cNvGrpSpPr>
            <p:nvPr/>
          </p:nvGrpSpPr>
          <p:grpSpPr bwMode="auto">
            <a:xfrm>
              <a:off x="4705350" y="3327400"/>
              <a:ext cx="3638550" cy="82550"/>
              <a:chOff x="462" y="2091"/>
              <a:chExt cx="2292" cy="52"/>
            </a:xfrm>
          </p:grpSpPr>
          <p:sp>
            <p:nvSpPr>
              <p:cNvPr id="118" name="Line 20"/>
              <p:cNvSpPr>
                <a:spLocks noChangeShapeType="1"/>
              </p:cNvSpPr>
              <p:nvPr/>
            </p:nvSpPr>
            <p:spPr bwMode="auto">
              <a:xfrm>
                <a:off x="462" y="2143"/>
                <a:ext cx="2292" cy="0"/>
              </a:xfrm>
              <a:prstGeom prst="line">
                <a:avLst/>
              </a:prstGeom>
              <a:noFill/>
              <a:ln w="19050">
                <a:solidFill>
                  <a:srgbClr val="00264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9" name="Line 21"/>
              <p:cNvSpPr>
                <a:spLocks noChangeShapeType="1"/>
              </p:cNvSpPr>
              <p:nvPr/>
            </p:nvSpPr>
            <p:spPr bwMode="auto">
              <a:xfrm>
                <a:off x="894" y="2092"/>
                <a:ext cx="0" cy="48"/>
              </a:xfrm>
              <a:prstGeom prst="line">
                <a:avLst/>
              </a:prstGeom>
              <a:noFill/>
              <a:ln w="12700">
                <a:solidFill>
                  <a:srgbClr val="00264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20" name="Line 22"/>
              <p:cNvSpPr>
                <a:spLocks noChangeShapeType="1"/>
              </p:cNvSpPr>
              <p:nvPr/>
            </p:nvSpPr>
            <p:spPr bwMode="auto">
              <a:xfrm>
                <a:off x="1315" y="2092"/>
                <a:ext cx="0" cy="48"/>
              </a:xfrm>
              <a:prstGeom prst="line">
                <a:avLst/>
              </a:prstGeom>
              <a:noFill/>
              <a:ln w="12700">
                <a:solidFill>
                  <a:srgbClr val="00264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21" name="Line 23"/>
              <p:cNvSpPr>
                <a:spLocks noChangeShapeType="1"/>
              </p:cNvSpPr>
              <p:nvPr/>
            </p:nvSpPr>
            <p:spPr bwMode="auto">
              <a:xfrm>
                <a:off x="1737" y="2092"/>
                <a:ext cx="0" cy="48"/>
              </a:xfrm>
              <a:prstGeom prst="line">
                <a:avLst/>
              </a:prstGeom>
              <a:noFill/>
              <a:ln w="12700">
                <a:solidFill>
                  <a:srgbClr val="00264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22" name="Line 24"/>
              <p:cNvSpPr>
                <a:spLocks noChangeShapeType="1"/>
              </p:cNvSpPr>
              <p:nvPr/>
            </p:nvSpPr>
            <p:spPr bwMode="auto">
              <a:xfrm>
                <a:off x="2158" y="2092"/>
                <a:ext cx="0" cy="48"/>
              </a:xfrm>
              <a:prstGeom prst="line">
                <a:avLst/>
              </a:prstGeom>
              <a:noFill/>
              <a:ln w="12700">
                <a:solidFill>
                  <a:srgbClr val="00264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23" name="Line 25"/>
              <p:cNvSpPr>
                <a:spLocks noChangeShapeType="1"/>
              </p:cNvSpPr>
              <p:nvPr/>
            </p:nvSpPr>
            <p:spPr bwMode="auto">
              <a:xfrm>
                <a:off x="2580" y="2091"/>
                <a:ext cx="0" cy="48"/>
              </a:xfrm>
              <a:prstGeom prst="line">
                <a:avLst/>
              </a:prstGeom>
              <a:noFill/>
              <a:ln w="12700">
                <a:solidFill>
                  <a:srgbClr val="00264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
          <p:nvSpPr>
            <p:cNvPr id="71" name="Line 70"/>
            <p:cNvSpPr>
              <a:spLocks noChangeShapeType="1"/>
            </p:cNvSpPr>
            <p:nvPr/>
          </p:nvSpPr>
          <p:spPr bwMode="auto">
            <a:xfrm>
              <a:off x="4733925" y="2400300"/>
              <a:ext cx="0" cy="6096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72" name="Line 71"/>
            <p:cNvSpPr>
              <a:spLocks noChangeShapeType="1"/>
            </p:cNvSpPr>
            <p:nvPr/>
          </p:nvSpPr>
          <p:spPr bwMode="auto">
            <a:xfrm>
              <a:off x="4924425" y="2390775"/>
              <a:ext cx="438150" cy="630238"/>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73" name="Line 72"/>
            <p:cNvSpPr>
              <a:spLocks noChangeShapeType="1"/>
            </p:cNvSpPr>
            <p:nvPr/>
          </p:nvSpPr>
          <p:spPr bwMode="auto">
            <a:xfrm>
              <a:off x="4724400" y="2400300"/>
              <a:ext cx="228600" cy="6096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74" name="Line 73"/>
            <p:cNvSpPr>
              <a:spLocks noChangeShapeType="1"/>
            </p:cNvSpPr>
            <p:nvPr/>
          </p:nvSpPr>
          <p:spPr bwMode="auto">
            <a:xfrm>
              <a:off x="4724400" y="2398713"/>
              <a:ext cx="438150" cy="630237"/>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75" name="Line 75"/>
            <p:cNvSpPr>
              <a:spLocks noChangeAspect="1" noChangeShapeType="1"/>
            </p:cNvSpPr>
            <p:nvPr/>
          </p:nvSpPr>
          <p:spPr bwMode="auto">
            <a:xfrm>
              <a:off x="5343525" y="2328863"/>
              <a:ext cx="420688" cy="604837"/>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76" name="Line 76"/>
            <p:cNvSpPr>
              <a:spLocks noChangeAspect="1" noChangeShapeType="1"/>
            </p:cNvSpPr>
            <p:nvPr/>
          </p:nvSpPr>
          <p:spPr bwMode="auto">
            <a:xfrm>
              <a:off x="5551488" y="2209800"/>
              <a:ext cx="420687" cy="604838"/>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77" name="Line 77"/>
            <p:cNvSpPr>
              <a:spLocks noChangeAspect="1" noChangeShapeType="1"/>
            </p:cNvSpPr>
            <p:nvPr/>
          </p:nvSpPr>
          <p:spPr bwMode="auto">
            <a:xfrm>
              <a:off x="5751513" y="2105025"/>
              <a:ext cx="420687" cy="604838"/>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78" name="Line 78"/>
            <p:cNvSpPr>
              <a:spLocks noChangeAspect="1" noChangeShapeType="1"/>
            </p:cNvSpPr>
            <p:nvPr/>
          </p:nvSpPr>
          <p:spPr bwMode="auto">
            <a:xfrm>
              <a:off x="5961063" y="2105025"/>
              <a:ext cx="420687" cy="604838"/>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79" name="Line 79"/>
            <p:cNvSpPr>
              <a:spLocks noChangeAspect="1" noChangeShapeType="1"/>
            </p:cNvSpPr>
            <p:nvPr/>
          </p:nvSpPr>
          <p:spPr bwMode="auto">
            <a:xfrm>
              <a:off x="6172200" y="1943100"/>
              <a:ext cx="420688" cy="604838"/>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80" name="Line 80"/>
            <p:cNvSpPr>
              <a:spLocks noChangeShapeType="1"/>
            </p:cNvSpPr>
            <p:nvPr/>
          </p:nvSpPr>
          <p:spPr bwMode="auto">
            <a:xfrm>
              <a:off x="6391275" y="1733550"/>
              <a:ext cx="38100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81" name="Line 81"/>
            <p:cNvSpPr>
              <a:spLocks noChangeShapeType="1"/>
            </p:cNvSpPr>
            <p:nvPr/>
          </p:nvSpPr>
          <p:spPr bwMode="auto">
            <a:xfrm rot="218730">
              <a:off x="6572250" y="1733550"/>
              <a:ext cx="22860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82" name="Line 82"/>
            <p:cNvSpPr>
              <a:spLocks noChangeShapeType="1"/>
            </p:cNvSpPr>
            <p:nvPr/>
          </p:nvSpPr>
          <p:spPr bwMode="auto">
            <a:xfrm>
              <a:off x="6791325" y="1724025"/>
              <a:ext cx="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83" name="Line 83"/>
            <p:cNvSpPr>
              <a:spLocks noChangeShapeType="1"/>
            </p:cNvSpPr>
            <p:nvPr/>
          </p:nvSpPr>
          <p:spPr bwMode="auto">
            <a:xfrm rot="21381270" flipH="1">
              <a:off x="6781800" y="1733550"/>
              <a:ext cx="22860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84" name="Line 84"/>
            <p:cNvSpPr>
              <a:spLocks noChangeShapeType="1"/>
            </p:cNvSpPr>
            <p:nvPr/>
          </p:nvSpPr>
          <p:spPr bwMode="auto">
            <a:xfrm>
              <a:off x="8239125" y="2105025"/>
              <a:ext cx="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85" name="Line 85"/>
            <p:cNvSpPr>
              <a:spLocks noChangeShapeType="1"/>
            </p:cNvSpPr>
            <p:nvPr/>
          </p:nvSpPr>
          <p:spPr bwMode="auto">
            <a:xfrm flipH="1">
              <a:off x="8020050" y="2114550"/>
              <a:ext cx="22860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86" name="Line 86"/>
            <p:cNvSpPr>
              <a:spLocks noChangeShapeType="1"/>
            </p:cNvSpPr>
            <p:nvPr/>
          </p:nvSpPr>
          <p:spPr bwMode="auto">
            <a:xfrm flipH="1">
              <a:off x="7791450" y="2114550"/>
              <a:ext cx="45720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87" name="Line 87"/>
            <p:cNvSpPr>
              <a:spLocks noChangeShapeType="1"/>
            </p:cNvSpPr>
            <p:nvPr/>
          </p:nvSpPr>
          <p:spPr bwMode="auto">
            <a:xfrm flipH="1">
              <a:off x="7600950" y="2038350"/>
              <a:ext cx="45720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88" name="Line 88"/>
            <p:cNvSpPr>
              <a:spLocks noChangeAspect="1" noChangeShapeType="1"/>
            </p:cNvSpPr>
            <p:nvPr/>
          </p:nvSpPr>
          <p:spPr bwMode="auto">
            <a:xfrm flipH="1">
              <a:off x="7391400" y="1971675"/>
              <a:ext cx="447675" cy="447675"/>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89" name="Line 89"/>
            <p:cNvSpPr>
              <a:spLocks noChangeShapeType="1"/>
            </p:cNvSpPr>
            <p:nvPr/>
          </p:nvSpPr>
          <p:spPr bwMode="auto">
            <a:xfrm flipH="1">
              <a:off x="7181850" y="1952625"/>
              <a:ext cx="45720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90" name="Line 90"/>
            <p:cNvSpPr>
              <a:spLocks noChangeShapeType="1"/>
            </p:cNvSpPr>
            <p:nvPr/>
          </p:nvSpPr>
          <p:spPr bwMode="auto">
            <a:xfrm flipH="1">
              <a:off x="6981825" y="1885950"/>
              <a:ext cx="457200" cy="4572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91" name="Line 91"/>
            <p:cNvSpPr>
              <a:spLocks noChangeShapeType="1"/>
            </p:cNvSpPr>
            <p:nvPr/>
          </p:nvSpPr>
          <p:spPr bwMode="auto">
            <a:xfrm flipH="1">
              <a:off x="6991350" y="1809750"/>
              <a:ext cx="228600" cy="5334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nvGrpSpPr>
            <p:cNvPr id="92" name="Group 92"/>
            <p:cNvGrpSpPr>
              <a:grpSpLocks/>
            </p:cNvGrpSpPr>
            <p:nvPr/>
          </p:nvGrpSpPr>
          <p:grpSpPr bwMode="auto">
            <a:xfrm>
              <a:off x="4732338" y="1724025"/>
              <a:ext cx="3516312" cy="676275"/>
              <a:chOff x="678" y="1872"/>
              <a:chExt cx="2215" cy="426"/>
            </a:xfrm>
          </p:grpSpPr>
          <p:sp>
            <p:nvSpPr>
              <p:cNvPr id="106" name="Line 93"/>
              <p:cNvSpPr>
                <a:spLocks noChangeShapeType="1"/>
              </p:cNvSpPr>
              <p:nvPr/>
            </p:nvSpPr>
            <p:spPr bwMode="auto">
              <a:xfrm>
                <a:off x="678" y="2298"/>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07" name="Line 94"/>
              <p:cNvSpPr>
                <a:spLocks noChangeShapeType="1"/>
              </p:cNvSpPr>
              <p:nvPr/>
            </p:nvSpPr>
            <p:spPr bwMode="auto">
              <a:xfrm flipV="1">
                <a:off x="804" y="2250"/>
                <a:ext cx="132" cy="48"/>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08" name="Line 95"/>
              <p:cNvSpPr>
                <a:spLocks noChangeShapeType="1"/>
              </p:cNvSpPr>
              <p:nvPr/>
            </p:nvSpPr>
            <p:spPr bwMode="auto">
              <a:xfrm flipV="1">
                <a:off x="1062" y="2106"/>
                <a:ext cx="259" cy="144"/>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09" name="Line 96"/>
              <p:cNvSpPr>
                <a:spLocks noChangeShapeType="1"/>
              </p:cNvSpPr>
              <p:nvPr/>
            </p:nvSpPr>
            <p:spPr bwMode="auto">
              <a:xfrm>
                <a:off x="936" y="2250"/>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0" name="Line 97"/>
              <p:cNvSpPr>
                <a:spLocks noChangeShapeType="1"/>
              </p:cNvSpPr>
              <p:nvPr/>
            </p:nvSpPr>
            <p:spPr bwMode="auto">
              <a:xfrm>
                <a:off x="1320" y="2106"/>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1" name="Line 98"/>
              <p:cNvSpPr>
                <a:spLocks noChangeShapeType="1"/>
              </p:cNvSpPr>
              <p:nvPr/>
            </p:nvSpPr>
            <p:spPr bwMode="auto">
              <a:xfrm flipV="1">
                <a:off x="1446" y="2010"/>
                <a:ext cx="144" cy="96"/>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2" name="Line 99"/>
              <p:cNvSpPr>
                <a:spLocks noChangeShapeType="1"/>
              </p:cNvSpPr>
              <p:nvPr/>
            </p:nvSpPr>
            <p:spPr bwMode="auto">
              <a:xfrm flipV="1">
                <a:off x="1584" y="1872"/>
                <a:ext cx="138" cy="144"/>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3" name="Line 100"/>
              <p:cNvSpPr>
                <a:spLocks noChangeShapeType="1"/>
              </p:cNvSpPr>
              <p:nvPr/>
            </p:nvSpPr>
            <p:spPr bwMode="auto">
              <a:xfrm>
                <a:off x="1716" y="1872"/>
                <a:ext cx="384"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4" name="Line 101"/>
              <p:cNvSpPr>
                <a:spLocks noChangeShapeType="1"/>
              </p:cNvSpPr>
              <p:nvPr/>
            </p:nvSpPr>
            <p:spPr bwMode="auto">
              <a:xfrm>
                <a:off x="2490" y="2016"/>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5" name="Line 102"/>
              <p:cNvSpPr>
                <a:spLocks noChangeAspect="1" noChangeShapeType="1"/>
              </p:cNvSpPr>
              <p:nvPr/>
            </p:nvSpPr>
            <p:spPr bwMode="auto">
              <a:xfrm>
                <a:off x="2622" y="2016"/>
                <a:ext cx="271" cy="105"/>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6" name="Line 103"/>
              <p:cNvSpPr>
                <a:spLocks noChangeShapeType="1"/>
              </p:cNvSpPr>
              <p:nvPr/>
            </p:nvSpPr>
            <p:spPr bwMode="auto">
              <a:xfrm>
                <a:off x="2358" y="1968"/>
                <a:ext cx="132" cy="48"/>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17" name="Line 104"/>
              <p:cNvSpPr>
                <a:spLocks noChangeShapeType="1"/>
              </p:cNvSpPr>
              <p:nvPr/>
            </p:nvSpPr>
            <p:spPr bwMode="auto">
              <a:xfrm>
                <a:off x="2100" y="1872"/>
                <a:ext cx="265" cy="96"/>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grpSp>
          <p:nvGrpSpPr>
            <p:cNvPr id="93" name="Group 105"/>
            <p:cNvGrpSpPr>
              <a:grpSpLocks/>
            </p:cNvGrpSpPr>
            <p:nvPr/>
          </p:nvGrpSpPr>
          <p:grpSpPr bwMode="auto">
            <a:xfrm>
              <a:off x="4733925" y="2190750"/>
              <a:ext cx="3514725" cy="838200"/>
              <a:chOff x="678" y="2154"/>
              <a:chExt cx="2214" cy="528"/>
            </a:xfrm>
          </p:grpSpPr>
          <p:sp>
            <p:nvSpPr>
              <p:cNvPr id="94" name="Line 106"/>
              <p:cNvSpPr>
                <a:spLocks noChangeShapeType="1"/>
              </p:cNvSpPr>
              <p:nvPr/>
            </p:nvSpPr>
            <p:spPr bwMode="auto">
              <a:xfrm>
                <a:off x="678" y="2682"/>
                <a:ext cx="39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95" name="Line 107"/>
              <p:cNvSpPr>
                <a:spLocks noChangeShapeType="1"/>
              </p:cNvSpPr>
              <p:nvPr/>
            </p:nvSpPr>
            <p:spPr bwMode="auto">
              <a:xfrm flipV="1">
                <a:off x="1062" y="2634"/>
                <a:ext cx="132" cy="4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96" name="Line 108"/>
              <p:cNvSpPr>
                <a:spLocks noChangeShapeType="1"/>
              </p:cNvSpPr>
              <p:nvPr/>
            </p:nvSpPr>
            <p:spPr bwMode="auto">
              <a:xfrm flipV="1">
                <a:off x="1320" y="2490"/>
                <a:ext cx="259" cy="144"/>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97" name="Line 109"/>
              <p:cNvSpPr>
                <a:spLocks noChangeShapeType="1"/>
              </p:cNvSpPr>
              <p:nvPr/>
            </p:nvSpPr>
            <p:spPr bwMode="auto">
              <a:xfrm>
                <a:off x="1194" y="2634"/>
                <a:ext cx="13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98" name="Line 110"/>
              <p:cNvSpPr>
                <a:spLocks noChangeShapeType="1"/>
              </p:cNvSpPr>
              <p:nvPr/>
            </p:nvSpPr>
            <p:spPr bwMode="auto">
              <a:xfrm>
                <a:off x="1578" y="2490"/>
                <a:ext cx="13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99" name="Line 111"/>
              <p:cNvSpPr>
                <a:spLocks noChangeShapeType="1"/>
              </p:cNvSpPr>
              <p:nvPr/>
            </p:nvSpPr>
            <p:spPr bwMode="auto">
              <a:xfrm flipV="1">
                <a:off x="1698" y="2400"/>
                <a:ext cx="144" cy="9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00" name="Line 112"/>
              <p:cNvSpPr>
                <a:spLocks noChangeShapeType="1"/>
              </p:cNvSpPr>
              <p:nvPr/>
            </p:nvSpPr>
            <p:spPr bwMode="auto">
              <a:xfrm flipV="1">
                <a:off x="1836" y="2166"/>
                <a:ext cx="138" cy="24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01" name="Line 113"/>
              <p:cNvSpPr>
                <a:spLocks noChangeShapeType="1"/>
              </p:cNvSpPr>
              <p:nvPr/>
            </p:nvSpPr>
            <p:spPr bwMode="auto">
              <a:xfrm>
                <a:off x="1968" y="2154"/>
                <a:ext cx="127" cy="9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02" name="Line 114"/>
              <p:cNvSpPr>
                <a:spLocks noChangeShapeType="1"/>
              </p:cNvSpPr>
              <p:nvPr/>
            </p:nvSpPr>
            <p:spPr bwMode="auto">
              <a:xfrm>
                <a:off x="2220" y="2298"/>
                <a:ext cx="13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03" name="Line 115"/>
              <p:cNvSpPr>
                <a:spLocks noChangeShapeType="1"/>
              </p:cNvSpPr>
              <p:nvPr/>
            </p:nvSpPr>
            <p:spPr bwMode="auto">
              <a:xfrm>
                <a:off x="2094" y="2250"/>
                <a:ext cx="132" cy="4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04" name="Line 116"/>
              <p:cNvSpPr>
                <a:spLocks noChangeShapeType="1"/>
              </p:cNvSpPr>
              <p:nvPr/>
            </p:nvSpPr>
            <p:spPr bwMode="auto">
              <a:xfrm>
                <a:off x="2346" y="2298"/>
                <a:ext cx="259" cy="9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05" name="Line 117"/>
              <p:cNvSpPr>
                <a:spLocks noChangeShapeType="1"/>
              </p:cNvSpPr>
              <p:nvPr/>
            </p:nvSpPr>
            <p:spPr bwMode="auto">
              <a:xfrm>
                <a:off x="2604" y="2394"/>
                <a:ext cx="288"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grpSp>
      <p:sp>
        <p:nvSpPr>
          <p:cNvPr id="125" name="직사각형 124"/>
          <p:cNvSpPr/>
          <p:nvPr/>
        </p:nvSpPr>
        <p:spPr>
          <a:xfrm>
            <a:off x="6485197" y="1685902"/>
            <a:ext cx="4997809" cy="1200329"/>
          </a:xfrm>
          <a:prstGeom prst="rect">
            <a:avLst/>
          </a:prstGeom>
        </p:spPr>
        <p:txBody>
          <a:bodyPr wrap="square">
            <a:spAutoFit/>
          </a:bodyPr>
          <a:lstStyle/>
          <a:p>
            <a:r>
              <a:rPr lang="en-US" altLang="ko-KR" dirty="0" smtClean="0">
                <a:sym typeface="Wingdings" panose="05000000000000000000" pitchFamily="2" charset="2"/>
              </a:rPr>
              <a:t> </a:t>
            </a:r>
            <a:r>
              <a:rPr lang="en-US" altLang="ko-KR" dirty="0" smtClean="0"/>
              <a:t>A </a:t>
            </a:r>
            <a:r>
              <a:rPr lang="en-US" altLang="ko-KR" dirty="0"/>
              <a:t>non-linear (elastic) alignment produces a more intuitive similarity measure, allowing similar shapes to match even if they are out of phase in the time axis.</a:t>
            </a:r>
          </a:p>
        </p:txBody>
      </p:sp>
      <p:grpSp>
        <p:nvGrpSpPr>
          <p:cNvPr id="126" name="그룹 125"/>
          <p:cNvGrpSpPr>
            <a:grpSpLocks noChangeAspect="1"/>
          </p:cNvGrpSpPr>
          <p:nvPr/>
        </p:nvGrpSpPr>
        <p:grpSpPr>
          <a:xfrm>
            <a:off x="1386523" y="3313158"/>
            <a:ext cx="2990322" cy="2880000"/>
            <a:chOff x="76200" y="1447800"/>
            <a:chExt cx="4905375" cy="4724400"/>
          </a:xfrm>
        </p:grpSpPr>
        <p:sp>
          <p:nvSpPr>
            <p:cNvPr id="127" name="Rectangle 80"/>
            <p:cNvSpPr>
              <a:spLocks noChangeArrowheads="1"/>
            </p:cNvSpPr>
            <p:nvPr/>
          </p:nvSpPr>
          <p:spPr bwMode="auto">
            <a:xfrm>
              <a:off x="1181100" y="4457700"/>
              <a:ext cx="239713"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rgbClr val="009900"/>
                  </a:solidFill>
                  <a:latin typeface="Times New Roman" panose="02020603050405020304" pitchFamily="18" charset="0"/>
                  <a:ea typeface="굴림" panose="020B0600000101010101" pitchFamily="50" charset="-127"/>
                </a:rPr>
                <a:t>j</a:t>
              </a:r>
              <a:r>
                <a:rPr lang="en-US" altLang="ko-KR" sz="1600" b="1" i="1" baseline="-25000">
                  <a:solidFill>
                    <a:srgbClr val="009900"/>
                  </a:solidFill>
                  <a:latin typeface="Times New Roman" panose="02020603050405020304" pitchFamily="18" charset="0"/>
                  <a:ea typeface="굴림" panose="020B0600000101010101" pitchFamily="50" charset="-127"/>
                </a:rPr>
                <a:t>s</a:t>
              </a:r>
              <a:endParaRPr lang="en-US" altLang="ko-KR" sz="1600" b="1" i="1">
                <a:solidFill>
                  <a:srgbClr val="009900"/>
                </a:solidFill>
                <a:latin typeface="Times New Roman" panose="02020603050405020304" pitchFamily="18" charset="0"/>
                <a:ea typeface="굴림" panose="020B0600000101010101" pitchFamily="50" charset="-127"/>
              </a:endParaRPr>
            </a:p>
          </p:txBody>
        </p:sp>
        <p:sp>
          <p:nvSpPr>
            <p:cNvPr id="128" name="Rectangle 81"/>
            <p:cNvSpPr>
              <a:spLocks noChangeArrowheads="1"/>
            </p:cNvSpPr>
            <p:nvPr/>
          </p:nvSpPr>
          <p:spPr bwMode="auto">
            <a:xfrm>
              <a:off x="3019425" y="2133600"/>
              <a:ext cx="30480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chemeClr val="accent2"/>
                  </a:solidFill>
                  <a:latin typeface="Times New Roman" panose="02020603050405020304" pitchFamily="18" charset="0"/>
                  <a:ea typeface="굴림" panose="020B0600000101010101" pitchFamily="50" charset="-127"/>
                </a:rPr>
                <a:t>i</a:t>
              </a:r>
              <a:r>
                <a:rPr lang="en-US" altLang="ko-KR" sz="1600" b="1" i="1" baseline="-25000">
                  <a:solidFill>
                    <a:schemeClr val="accent2"/>
                  </a:solidFill>
                  <a:latin typeface="Times New Roman" panose="02020603050405020304" pitchFamily="18" charset="0"/>
                  <a:ea typeface="굴림" panose="020B0600000101010101" pitchFamily="50" charset="-127"/>
                </a:rPr>
                <a:t>s</a:t>
              </a:r>
              <a:endParaRPr lang="en-US" altLang="ko-KR" sz="1600" b="1" i="1">
                <a:solidFill>
                  <a:schemeClr val="accent2"/>
                </a:solidFill>
                <a:latin typeface="Times New Roman" panose="02020603050405020304" pitchFamily="18" charset="0"/>
                <a:ea typeface="굴림" panose="020B0600000101010101" pitchFamily="50" charset="-127"/>
              </a:endParaRPr>
            </a:p>
          </p:txBody>
        </p:sp>
        <p:sp>
          <p:nvSpPr>
            <p:cNvPr id="129" name="Rectangle 82"/>
            <p:cNvSpPr>
              <a:spLocks noChangeArrowheads="1"/>
            </p:cNvSpPr>
            <p:nvPr/>
          </p:nvSpPr>
          <p:spPr bwMode="auto">
            <a:xfrm>
              <a:off x="1216025" y="2400300"/>
              <a:ext cx="13335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rgbClr val="009900"/>
                  </a:solidFill>
                  <a:latin typeface="Times New Roman" panose="02020603050405020304" pitchFamily="18" charset="0"/>
                  <a:ea typeface="굴림" panose="020B0600000101010101" pitchFamily="50" charset="-127"/>
                </a:rPr>
                <a:t>m</a:t>
              </a:r>
            </a:p>
          </p:txBody>
        </p:sp>
        <p:sp>
          <p:nvSpPr>
            <p:cNvPr id="130" name="Rectangle 83"/>
            <p:cNvSpPr>
              <a:spLocks noChangeArrowheads="1"/>
            </p:cNvSpPr>
            <p:nvPr/>
          </p:nvSpPr>
          <p:spPr bwMode="auto">
            <a:xfrm>
              <a:off x="1216025" y="5715000"/>
              <a:ext cx="13335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a:solidFill>
                    <a:srgbClr val="009900"/>
                  </a:solidFill>
                  <a:latin typeface="Times New Roman" panose="02020603050405020304" pitchFamily="18" charset="0"/>
                  <a:ea typeface="굴림" panose="020B0600000101010101" pitchFamily="50" charset="-127"/>
                </a:rPr>
                <a:t>1</a:t>
              </a:r>
            </a:p>
          </p:txBody>
        </p:sp>
        <p:sp>
          <p:nvSpPr>
            <p:cNvPr id="131" name="Rectangle 84"/>
            <p:cNvSpPr>
              <a:spLocks noChangeArrowheads="1"/>
            </p:cNvSpPr>
            <p:nvPr/>
          </p:nvSpPr>
          <p:spPr bwMode="auto">
            <a:xfrm>
              <a:off x="4732338" y="2162175"/>
              <a:ext cx="13335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chemeClr val="accent2"/>
                  </a:solidFill>
                  <a:latin typeface="Times New Roman" panose="02020603050405020304" pitchFamily="18" charset="0"/>
                  <a:ea typeface="굴림" panose="020B0600000101010101" pitchFamily="50" charset="-127"/>
                </a:rPr>
                <a:t>n</a:t>
              </a:r>
            </a:p>
          </p:txBody>
        </p:sp>
        <p:sp>
          <p:nvSpPr>
            <p:cNvPr id="132" name="Rectangle 85"/>
            <p:cNvSpPr>
              <a:spLocks noChangeArrowheads="1"/>
            </p:cNvSpPr>
            <p:nvPr/>
          </p:nvSpPr>
          <p:spPr bwMode="auto">
            <a:xfrm>
              <a:off x="1436688" y="2162175"/>
              <a:ext cx="13335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a:solidFill>
                    <a:schemeClr val="accent2"/>
                  </a:solidFill>
                  <a:latin typeface="Times New Roman" panose="02020603050405020304" pitchFamily="18" charset="0"/>
                  <a:ea typeface="굴림" panose="020B0600000101010101" pitchFamily="50" charset="-127"/>
                </a:rPr>
                <a:t>1</a:t>
              </a:r>
            </a:p>
          </p:txBody>
        </p:sp>
        <p:sp>
          <p:nvSpPr>
            <p:cNvPr id="133" name="Rectangle 86"/>
            <p:cNvSpPr>
              <a:spLocks noChangeArrowheads="1"/>
            </p:cNvSpPr>
            <p:nvPr/>
          </p:nvSpPr>
          <p:spPr bwMode="auto">
            <a:xfrm>
              <a:off x="76200" y="5676900"/>
              <a:ext cx="1047750" cy="45720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rgbClr val="009900"/>
                  </a:solidFill>
                  <a:latin typeface="Monotype Corsiva" panose="03010101010201010101" pitchFamily="66" charset="0"/>
                  <a:ea typeface="굴림" panose="020B0600000101010101" pitchFamily="50" charset="-127"/>
                </a:rPr>
                <a:t>Time Series B</a:t>
              </a:r>
              <a:endParaRPr lang="en-US" altLang="ko-KR" sz="1400" b="1" i="1">
                <a:solidFill>
                  <a:srgbClr val="009900"/>
                </a:solidFill>
                <a:latin typeface="Monotype Corsiva" panose="03010101010201010101" pitchFamily="66" charset="0"/>
                <a:ea typeface="굴림" panose="020B0600000101010101" pitchFamily="50" charset="-127"/>
              </a:endParaRPr>
            </a:p>
          </p:txBody>
        </p:sp>
        <p:sp>
          <p:nvSpPr>
            <p:cNvPr id="134" name="Rectangle 87"/>
            <p:cNvSpPr>
              <a:spLocks noChangeArrowheads="1"/>
            </p:cNvSpPr>
            <p:nvPr/>
          </p:nvSpPr>
          <p:spPr bwMode="auto">
            <a:xfrm>
              <a:off x="1162050" y="1762125"/>
              <a:ext cx="1219200" cy="476250"/>
            </a:xfrm>
            <a:prstGeom prst="rect">
              <a:avLst/>
            </a:prstGeom>
            <a:solidFill>
              <a:schemeClr val="bg1"/>
            </a:solidFill>
            <a:ln>
              <a:noFill/>
            </a:ln>
            <a:effectLst/>
            <a:extLs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b="1" i="1">
                  <a:solidFill>
                    <a:schemeClr val="accent2"/>
                  </a:solidFill>
                  <a:latin typeface="Monotype Corsiva" panose="03010101010201010101" pitchFamily="66" charset="0"/>
                  <a:ea typeface="굴림" panose="020B0600000101010101" pitchFamily="50" charset="-127"/>
                </a:rPr>
                <a:t>Time Series A</a:t>
              </a:r>
              <a:endParaRPr lang="en-US" altLang="ko-KR" sz="1400" b="1" i="1">
                <a:solidFill>
                  <a:schemeClr val="accent2"/>
                </a:solidFill>
                <a:latin typeface="Monotype Corsiva" panose="03010101010201010101" pitchFamily="66" charset="0"/>
                <a:ea typeface="굴림" panose="020B0600000101010101" pitchFamily="50" charset="-127"/>
              </a:endParaRPr>
            </a:p>
          </p:txBody>
        </p:sp>
        <p:sp>
          <p:nvSpPr>
            <p:cNvPr id="135" name="Rectangle 88"/>
            <p:cNvSpPr>
              <a:spLocks noChangeArrowheads="1"/>
            </p:cNvSpPr>
            <p:nvPr/>
          </p:nvSpPr>
          <p:spPr bwMode="auto">
            <a:xfrm rot="5400000">
              <a:off x="1397001" y="2538412"/>
              <a:ext cx="3509962" cy="3509963"/>
            </a:xfrm>
            <a:prstGeom prst="rect">
              <a:avLst/>
            </a:prstGeom>
            <a:solidFill>
              <a:srgbClr val="FFFFFF"/>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grpSp>
          <p:nvGrpSpPr>
            <p:cNvPr id="136" name="Group 89"/>
            <p:cNvGrpSpPr>
              <a:grpSpLocks/>
            </p:cNvGrpSpPr>
            <p:nvPr/>
          </p:nvGrpSpPr>
          <p:grpSpPr bwMode="auto">
            <a:xfrm rot="5400000">
              <a:off x="1618456" y="2540795"/>
              <a:ext cx="3057525" cy="3509962"/>
              <a:chOff x="1488" y="1101"/>
              <a:chExt cx="1926" cy="2211"/>
            </a:xfrm>
          </p:grpSpPr>
          <p:sp>
            <p:nvSpPr>
              <p:cNvPr id="201" name="Line 90"/>
              <p:cNvSpPr>
                <a:spLocks noChangeShapeType="1"/>
              </p:cNvSpPr>
              <p:nvPr/>
            </p:nvSpPr>
            <p:spPr bwMode="auto">
              <a:xfrm>
                <a:off x="2515"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02" name="Line 91"/>
              <p:cNvSpPr>
                <a:spLocks noChangeShapeType="1"/>
              </p:cNvSpPr>
              <p:nvPr/>
            </p:nvSpPr>
            <p:spPr bwMode="auto">
              <a:xfrm>
                <a:off x="2643"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03" name="Line 92"/>
              <p:cNvSpPr>
                <a:spLocks noChangeShapeType="1"/>
              </p:cNvSpPr>
              <p:nvPr/>
            </p:nvSpPr>
            <p:spPr bwMode="auto">
              <a:xfrm>
                <a:off x="2772"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04" name="Line 93"/>
              <p:cNvSpPr>
                <a:spLocks noChangeShapeType="1"/>
              </p:cNvSpPr>
              <p:nvPr/>
            </p:nvSpPr>
            <p:spPr bwMode="auto">
              <a:xfrm>
                <a:off x="2900"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05" name="Line 94"/>
              <p:cNvSpPr>
                <a:spLocks noChangeShapeType="1"/>
              </p:cNvSpPr>
              <p:nvPr/>
            </p:nvSpPr>
            <p:spPr bwMode="auto">
              <a:xfrm>
                <a:off x="3028"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06" name="Line 95"/>
              <p:cNvSpPr>
                <a:spLocks noChangeShapeType="1"/>
              </p:cNvSpPr>
              <p:nvPr/>
            </p:nvSpPr>
            <p:spPr bwMode="auto">
              <a:xfrm>
                <a:off x="3157"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07" name="Line 96"/>
              <p:cNvSpPr>
                <a:spLocks noChangeShapeType="1"/>
              </p:cNvSpPr>
              <p:nvPr/>
            </p:nvSpPr>
            <p:spPr bwMode="auto">
              <a:xfrm>
                <a:off x="3285"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08" name="Line 97"/>
              <p:cNvSpPr>
                <a:spLocks noChangeShapeType="1"/>
              </p:cNvSpPr>
              <p:nvPr/>
            </p:nvSpPr>
            <p:spPr bwMode="auto">
              <a:xfrm>
                <a:off x="3414"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09" name="Line 98"/>
              <p:cNvSpPr>
                <a:spLocks noChangeShapeType="1"/>
              </p:cNvSpPr>
              <p:nvPr/>
            </p:nvSpPr>
            <p:spPr bwMode="auto">
              <a:xfrm>
                <a:off x="1488"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10" name="Line 99"/>
              <p:cNvSpPr>
                <a:spLocks noChangeShapeType="1"/>
              </p:cNvSpPr>
              <p:nvPr/>
            </p:nvSpPr>
            <p:spPr bwMode="auto">
              <a:xfrm>
                <a:off x="1616"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11" name="Line 100"/>
              <p:cNvSpPr>
                <a:spLocks noChangeShapeType="1"/>
              </p:cNvSpPr>
              <p:nvPr/>
            </p:nvSpPr>
            <p:spPr bwMode="auto">
              <a:xfrm>
                <a:off x="1744"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12" name="Line 101"/>
              <p:cNvSpPr>
                <a:spLocks noChangeShapeType="1"/>
              </p:cNvSpPr>
              <p:nvPr/>
            </p:nvSpPr>
            <p:spPr bwMode="auto">
              <a:xfrm>
                <a:off x="1873"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13" name="Line 102"/>
              <p:cNvSpPr>
                <a:spLocks noChangeShapeType="1"/>
              </p:cNvSpPr>
              <p:nvPr/>
            </p:nvSpPr>
            <p:spPr bwMode="auto">
              <a:xfrm>
                <a:off x="2001"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14" name="Line 103"/>
              <p:cNvSpPr>
                <a:spLocks noChangeShapeType="1"/>
              </p:cNvSpPr>
              <p:nvPr/>
            </p:nvSpPr>
            <p:spPr bwMode="auto">
              <a:xfrm>
                <a:off x="2130"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15" name="Line 104"/>
              <p:cNvSpPr>
                <a:spLocks noChangeShapeType="1"/>
              </p:cNvSpPr>
              <p:nvPr/>
            </p:nvSpPr>
            <p:spPr bwMode="auto">
              <a:xfrm>
                <a:off x="2258"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16" name="Line 105"/>
              <p:cNvSpPr>
                <a:spLocks noChangeShapeType="1"/>
              </p:cNvSpPr>
              <p:nvPr/>
            </p:nvSpPr>
            <p:spPr bwMode="auto">
              <a:xfrm>
                <a:off x="2386" y="1101"/>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grpSp>
          <p:nvGrpSpPr>
            <p:cNvPr id="137" name="Group 106"/>
            <p:cNvGrpSpPr>
              <a:grpSpLocks/>
            </p:cNvGrpSpPr>
            <p:nvPr/>
          </p:nvGrpSpPr>
          <p:grpSpPr bwMode="auto">
            <a:xfrm rot="10800000">
              <a:off x="1622425" y="2538413"/>
              <a:ext cx="3057525" cy="3509962"/>
              <a:chOff x="3594" y="1197"/>
              <a:chExt cx="1926" cy="2211"/>
            </a:xfrm>
          </p:grpSpPr>
          <p:sp>
            <p:nvSpPr>
              <p:cNvPr id="185" name="Line 107"/>
              <p:cNvSpPr>
                <a:spLocks noChangeShapeType="1"/>
              </p:cNvSpPr>
              <p:nvPr/>
            </p:nvSpPr>
            <p:spPr bwMode="auto">
              <a:xfrm>
                <a:off x="4621"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86" name="Line 108"/>
              <p:cNvSpPr>
                <a:spLocks noChangeShapeType="1"/>
              </p:cNvSpPr>
              <p:nvPr/>
            </p:nvSpPr>
            <p:spPr bwMode="auto">
              <a:xfrm>
                <a:off x="4749"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87" name="Line 109"/>
              <p:cNvSpPr>
                <a:spLocks noChangeShapeType="1"/>
              </p:cNvSpPr>
              <p:nvPr/>
            </p:nvSpPr>
            <p:spPr bwMode="auto">
              <a:xfrm>
                <a:off x="4878"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88" name="Line 110"/>
              <p:cNvSpPr>
                <a:spLocks noChangeShapeType="1"/>
              </p:cNvSpPr>
              <p:nvPr/>
            </p:nvSpPr>
            <p:spPr bwMode="auto">
              <a:xfrm>
                <a:off x="5006"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89" name="Line 111"/>
              <p:cNvSpPr>
                <a:spLocks noChangeShapeType="1"/>
              </p:cNvSpPr>
              <p:nvPr/>
            </p:nvSpPr>
            <p:spPr bwMode="auto">
              <a:xfrm>
                <a:off x="5134"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90" name="Line 112"/>
              <p:cNvSpPr>
                <a:spLocks noChangeShapeType="1"/>
              </p:cNvSpPr>
              <p:nvPr/>
            </p:nvSpPr>
            <p:spPr bwMode="auto">
              <a:xfrm>
                <a:off x="5263"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91" name="Line 113"/>
              <p:cNvSpPr>
                <a:spLocks noChangeShapeType="1"/>
              </p:cNvSpPr>
              <p:nvPr/>
            </p:nvSpPr>
            <p:spPr bwMode="auto">
              <a:xfrm>
                <a:off x="5391"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92" name="Line 114"/>
              <p:cNvSpPr>
                <a:spLocks noChangeShapeType="1"/>
              </p:cNvSpPr>
              <p:nvPr/>
            </p:nvSpPr>
            <p:spPr bwMode="auto">
              <a:xfrm>
                <a:off x="5520"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93" name="Line 115"/>
              <p:cNvSpPr>
                <a:spLocks noChangeShapeType="1"/>
              </p:cNvSpPr>
              <p:nvPr/>
            </p:nvSpPr>
            <p:spPr bwMode="auto">
              <a:xfrm>
                <a:off x="3594"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94" name="Line 116"/>
              <p:cNvSpPr>
                <a:spLocks noChangeShapeType="1"/>
              </p:cNvSpPr>
              <p:nvPr/>
            </p:nvSpPr>
            <p:spPr bwMode="auto">
              <a:xfrm>
                <a:off x="3722"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95" name="Line 117"/>
              <p:cNvSpPr>
                <a:spLocks noChangeShapeType="1"/>
              </p:cNvSpPr>
              <p:nvPr/>
            </p:nvSpPr>
            <p:spPr bwMode="auto">
              <a:xfrm>
                <a:off x="3850"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96" name="Line 118"/>
              <p:cNvSpPr>
                <a:spLocks noChangeShapeType="1"/>
              </p:cNvSpPr>
              <p:nvPr/>
            </p:nvSpPr>
            <p:spPr bwMode="auto">
              <a:xfrm>
                <a:off x="3979"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97" name="Line 119"/>
              <p:cNvSpPr>
                <a:spLocks noChangeShapeType="1"/>
              </p:cNvSpPr>
              <p:nvPr/>
            </p:nvSpPr>
            <p:spPr bwMode="auto">
              <a:xfrm>
                <a:off x="4107"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98" name="Line 120"/>
              <p:cNvSpPr>
                <a:spLocks noChangeShapeType="1"/>
              </p:cNvSpPr>
              <p:nvPr/>
            </p:nvSpPr>
            <p:spPr bwMode="auto">
              <a:xfrm>
                <a:off x="4236"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99" name="Line 121"/>
              <p:cNvSpPr>
                <a:spLocks noChangeShapeType="1"/>
              </p:cNvSpPr>
              <p:nvPr/>
            </p:nvSpPr>
            <p:spPr bwMode="auto">
              <a:xfrm>
                <a:off x="4364"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200" name="Line 122"/>
              <p:cNvSpPr>
                <a:spLocks noChangeShapeType="1"/>
              </p:cNvSpPr>
              <p:nvPr/>
            </p:nvSpPr>
            <p:spPr bwMode="auto">
              <a:xfrm>
                <a:off x="4492" y="1197"/>
                <a:ext cx="0" cy="221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
          <p:nvSpPr>
            <p:cNvPr id="138" name="Oval 123"/>
            <p:cNvSpPr>
              <a:spLocks noChangeArrowheads="1"/>
            </p:cNvSpPr>
            <p:nvPr/>
          </p:nvSpPr>
          <p:spPr bwMode="auto">
            <a:xfrm rot="5400000">
              <a:off x="4295775" y="258127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39" name="Oval 124"/>
            <p:cNvSpPr>
              <a:spLocks noChangeArrowheads="1"/>
            </p:cNvSpPr>
            <p:nvPr/>
          </p:nvSpPr>
          <p:spPr bwMode="auto">
            <a:xfrm rot="5400000">
              <a:off x="4095750" y="279082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40" name="Oval 125"/>
            <p:cNvSpPr>
              <a:spLocks noChangeArrowheads="1"/>
            </p:cNvSpPr>
            <p:nvPr/>
          </p:nvSpPr>
          <p:spPr bwMode="auto">
            <a:xfrm rot="5400000">
              <a:off x="3895725" y="2990850"/>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41" name="Oval 126"/>
            <p:cNvSpPr>
              <a:spLocks noChangeArrowheads="1"/>
            </p:cNvSpPr>
            <p:nvPr/>
          </p:nvSpPr>
          <p:spPr bwMode="auto">
            <a:xfrm rot="5400000">
              <a:off x="3686175" y="319087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42" name="Oval 127"/>
            <p:cNvSpPr>
              <a:spLocks noChangeArrowheads="1"/>
            </p:cNvSpPr>
            <p:nvPr/>
          </p:nvSpPr>
          <p:spPr bwMode="auto">
            <a:xfrm rot="5400000">
              <a:off x="3486150" y="360997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43" name="Oval 128"/>
            <p:cNvSpPr>
              <a:spLocks noChangeArrowheads="1"/>
            </p:cNvSpPr>
            <p:nvPr/>
          </p:nvSpPr>
          <p:spPr bwMode="auto">
            <a:xfrm rot="5400000">
              <a:off x="3486150" y="340042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44" name="Oval 129"/>
            <p:cNvSpPr>
              <a:spLocks noChangeArrowheads="1"/>
            </p:cNvSpPr>
            <p:nvPr/>
          </p:nvSpPr>
          <p:spPr bwMode="auto">
            <a:xfrm rot="5400000">
              <a:off x="3281363" y="3805238"/>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45" name="Oval 130"/>
            <p:cNvSpPr>
              <a:spLocks noChangeArrowheads="1"/>
            </p:cNvSpPr>
            <p:nvPr/>
          </p:nvSpPr>
          <p:spPr bwMode="auto">
            <a:xfrm rot="5400000">
              <a:off x="3281363" y="4427538"/>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46" name="Oval 131"/>
            <p:cNvSpPr>
              <a:spLocks noChangeArrowheads="1"/>
            </p:cNvSpPr>
            <p:nvPr/>
          </p:nvSpPr>
          <p:spPr bwMode="auto">
            <a:xfrm rot="5400000">
              <a:off x="2867025" y="4838700"/>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47" name="Oval 132"/>
            <p:cNvSpPr>
              <a:spLocks noChangeArrowheads="1"/>
            </p:cNvSpPr>
            <p:nvPr/>
          </p:nvSpPr>
          <p:spPr bwMode="auto">
            <a:xfrm rot="5400000">
              <a:off x="1638300" y="585787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48" name="Oval 133"/>
            <p:cNvSpPr>
              <a:spLocks noChangeArrowheads="1"/>
            </p:cNvSpPr>
            <p:nvPr/>
          </p:nvSpPr>
          <p:spPr bwMode="auto">
            <a:xfrm rot="5400000">
              <a:off x="1847850" y="585787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49" name="Oval 134"/>
            <p:cNvSpPr>
              <a:spLocks noChangeArrowheads="1"/>
            </p:cNvSpPr>
            <p:nvPr/>
          </p:nvSpPr>
          <p:spPr bwMode="auto">
            <a:xfrm rot="5400000">
              <a:off x="2047875" y="5638800"/>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50" name="Oval 135"/>
            <p:cNvSpPr>
              <a:spLocks noChangeArrowheads="1"/>
            </p:cNvSpPr>
            <p:nvPr/>
          </p:nvSpPr>
          <p:spPr bwMode="auto">
            <a:xfrm rot="5400000">
              <a:off x="2257425" y="543877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51" name="Oval 136"/>
            <p:cNvSpPr>
              <a:spLocks noChangeArrowheads="1"/>
            </p:cNvSpPr>
            <p:nvPr/>
          </p:nvSpPr>
          <p:spPr bwMode="auto">
            <a:xfrm rot="5400000">
              <a:off x="2457450" y="5238750"/>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52" name="Oval 137"/>
            <p:cNvSpPr>
              <a:spLocks noChangeArrowheads="1"/>
            </p:cNvSpPr>
            <p:nvPr/>
          </p:nvSpPr>
          <p:spPr bwMode="auto">
            <a:xfrm rot="5400000">
              <a:off x="2657475" y="5029200"/>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53" name="Oval 138"/>
            <p:cNvSpPr>
              <a:spLocks noChangeArrowheads="1"/>
            </p:cNvSpPr>
            <p:nvPr/>
          </p:nvSpPr>
          <p:spPr bwMode="auto">
            <a:xfrm rot="5400000">
              <a:off x="3281363" y="421957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54" name="Oval 139"/>
            <p:cNvSpPr>
              <a:spLocks noChangeArrowheads="1"/>
            </p:cNvSpPr>
            <p:nvPr/>
          </p:nvSpPr>
          <p:spPr bwMode="auto">
            <a:xfrm rot="5400000">
              <a:off x="4505325" y="258127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sp>
          <p:nvSpPr>
            <p:cNvPr id="155" name="Oval 140"/>
            <p:cNvSpPr>
              <a:spLocks noChangeArrowheads="1"/>
            </p:cNvSpPr>
            <p:nvPr/>
          </p:nvSpPr>
          <p:spPr bwMode="auto">
            <a:xfrm rot="5400000">
              <a:off x="3281363" y="4010025"/>
              <a:ext cx="152400" cy="152400"/>
            </a:xfrm>
            <a:prstGeom prst="ellipse">
              <a:avLst/>
            </a:prstGeom>
            <a:solidFill>
              <a:srgbClr val="CC330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ko-KR" altLang="en-US"/>
            </a:p>
          </p:txBody>
        </p:sp>
        <p:grpSp>
          <p:nvGrpSpPr>
            <p:cNvPr id="156" name="Group 141"/>
            <p:cNvGrpSpPr>
              <a:grpSpLocks/>
            </p:cNvGrpSpPr>
            <p:nvPr/>
          </p:nvGrpSpPr>
          <p:grpSpPr bwMode="auto">
            <a:xfrm>
              <a:off x="1371600" y="1447800"/>
              <a:ext cx="3514725" cy="838200"/>
              <a:chOff x="678" y="2154"/>
              <a:chExt cx="2214" cy="528"/>
            </a:xfrm>
          </p:grpSpPr>
          <p:sp>
            <p:nvSpPr>
              <p:cNvPr id="173" name="Line 142"/>
              <p:cNvSpPr>
                <a:spLocks noChangeShapeType="1"/>
              </p:cNvSpPr>
              <p:nvPr/>
            </p:nvSpPr>
            <p:spPr bwMode="auto">
              <a:xfrm>
                <a:off x="678" y="2682"/>
                <a:ext cx="39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4" name="Line 143"/>
              <p:cNvSpPr>
                <a:spLocks noChangeShapeType="1"/>
              </p:cNvSpPr>
              <p:nvPr/>
            </p:nvSpPr>
            <p:spPr bwMode="auto">
              <a:xfrm flipV="1">
                <a:off x="1062" y="2634"/>
                <a:ext cx="132" cy="4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5" name="Line 144"/>
              <p:cNvSpPr>
                <a:spLocks noChangeShapeType="1"/>
              </p:cNvSpPr>
              <p:nvPr/>
            </p:nvSpPr>
            <p:spPr bwMode="auto">
              <a:xfrm flipV="1">
                <a:off x="1320" y="2490"/>
                <a:ext cx="259" cy="144"/>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6" name="Line 145"/>
              <p:cNvSpPr>
                <a:spLocks noChangeShapeType="1"/>
              </p:cNvSpPr>
              <p:nvPr/>
            </p:nvSpPr>
            <p:spPr bwMode="auto">
              <a:xfrm>
                <a:off x="1194" y="2634"/>
                <a:ext cx="13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7" name="Line 146"/>
              <p:cNvSpPr>
                <a:spLocks noChangeShapeType="1"/>
              </p:cNvSpPr>
              <p:nvPr/>
            </p:nvSpPr>
            <p:spPr bwMode="auto">
              <a:xfrm>
                <a:off x="1578" y="2490"/>
                <a:ext cx="13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8" name="Line 147"/>
              <p:cNvSpPr>
                <a:spLocks noChangeShapeType="1"/>
              </p:cNvSpPr>
              <p:nvPr/>
            </p:nvSpPr>
            <p:spPr bwMode="auto">
              <a:xfrm flipV="1">
                <a:off x="1698" y="2400"/>
                <a:ext cx="144" cy="9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9" name="Line 148"/>
              <p:cNvSpPr>
                <a:spLocks noChangeShapeType="1"/>
              </p:cNvSpPr>
              <p:nvPr/>
            </p:nvSpPr>
            <p:spPr bwMode="auto">
              <a:xfrm flipV="1">
                <a:off x="1836" y="2166"/>
                <a:ext cx="138" cy="24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80" name="Line 149"/>
              <p:cNvSpPr>
                <a:spLocks noChangeShapeType="1"/>
              </p:cNvSpPr>
              <p:nvPr/>
            </p:nvSpPr>
            <p:spPr bwMode="auto">
              <a:xfrm>
                <a:off x="1968" y="2154"/>
                <a:ext cx="127" cy="9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81" name="Line 150"/>
              <p:cNvSpPr>
                <a:spLocks noChangeShapeType="1"/>
              </p:cNvSpPr>
              <p:nvPr/>
            </p:nvSpPr>
            <p:spPr bwMode="auto">
              <a:xfrm>
                <a:off x="2220" y="2298"/>
                <a:ext cx="132"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82" name="Line 151"/>
              <p:cNvSpPr>
                <a:spLocks noChangeShapeType="1"/>
              </p:cNvSpPr>
              <p:nvPr/>
            </p:nvSpPr>
            <p:spPr bwMode="auto">
              <a:xfrm>
                <a:off x="2094" y="2250"/>
                <a:ext cx="132" cy="48"/>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83" name="Line 152"/>
              <p:cNvSpPr>
                <a:spLocks noChangeShapeType="1"/>
              </p:cNvSpPr>
              <p:nvPr/>
            </p:nvSpPr>
            <p:spPr bwMode="auto">
              <a:xfrm>
                <a:off x="2346" y="2298"/>
                <a:ext cx="259" cy="96"/>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84" name="Line 153"/>
              <p:cNvSpPr>
                <a:spLocks noChangeShapeType="1"/>
              </p:cNvSpPr>
              <p:nvPr/>
            </p:nvSpPr>
            <p:spPr bwMode="auto">
              <a:xfrm>
                <a:off x="2604" y="2394"/>
                <a:ext cx="288" cy="0"/>
              </a:xfrm>
              <a:prstGeom prst="line">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grpSp>
          <p:nvGrpSpPr>
            <p:cNvPr id="157" name="Group 154"/>
            <p:cNvGrpSpPr>
              <a:grpSpLocks/>
            </p:cNvGrpSpPr>
            <p:nvPr/>
          </p:nvGrpSpPr>
          <p:grpSpPr bwMode="auto">
            <a:xfrm rot="16200000">
              <a:off x="-896143" y="3961606"/>
              <a:ext cx="3516312" cy="676275"/>
              <a:chOff x="678" y="1872"/>
              <a:chExt cx="2215" cy="426"/>
            </a:xfrm>
          </p:grpSpPr>
          <p:sp>
            <p:nvSpPr>
              <p:cNvPr id="161" name="Line 155"/>
              <p:cNvSpPr>
                <a:spLocks noChangeShapeType="1"/>
              </p:cNvSpPr>
              <p:nvPr/>
            </p:nvSpPr>
            <p:spPr bwMode="auto">
              <a:xfrm>
                <a:off x="678" y="2298"/>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62" name="Line 156"/>
              <p:cNvSpPr>
                <a:spLocks noChangeShapeType="1"/>
              </p:cNvSpPr>
              <p:nvPr/>
            </p:nvSpPr>
            <p:spPr bwMode="auto">
              <a:xfrm flipV="1">
                <a:off x="804" y="2250"/>
                <a:ext cx="132" cy="48"/>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63" name="Line 157"/>
              <p:cNvSpPr>
                <a:spLocks noChangeShapeType="1"/>
              </p:cNvSpPr>
              <p:nvPr/>
            </p:nvSpPr>
            <p:spPr bwMode="auto">
              <a:xfrm flipV="1">
                <a:off x="1062" y="2106"/>
                <a:ext cx="259" cy="144"/>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64" name="Line 158"/>
              <p:cNvSpPr>
                <a:spLocks noChangeShapeType="1"/>
              </p:cNvSpPr>
              <p:nvPr/>
            </p:nvSpPr>
            <p:spPr bwMode="auto">
              <a:xfrm>
                <a:off x="936" y="2250"/>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65" name="Line 159"/>
              <p:cNvSpPr>
                <a:spLocks noChangeShapeType="1"/>
              </p:cNvSpPr>
              <p:nvPr/>
            </p:nvSpPr>
            <p:spPr bwMode="auto">
              <a:xfrm>
                <a:off x="1320" y="2106"/>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66" name="Line 160"/>
              <p:cNvSpPr>
                <a:spLocks noChangeShapeType="1"/>
              </p:cNvSpPr>
              <p:nvPr/>
            </p:nvSpPr>
            <p:spPr bwMode="auto">
              <a:xfrm flipV="1">
                <a:off x="1446" y="2010"/>
                <a:ext cx="144" cy="96"/>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67" name="Line 161"/>
              <p:cNvSpPr>
                <a:spLocks noChangeShapeType="1"/>
              </p:cNvSpPr>
              <p:nvPr/>
            </p:nvSpPr>
            <p:spPr bwMode="auto">
              <a:xfrm flipV="1">
                <a:off x="1584" y="1872"/>
                <a:ext cx="138" cy="144"/>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68" name="Line 162"/>
              <p:cNvSpPr>
                <a:spLocks noChangeShapeType="1"/>
              </p:cNvSpPr>
              <p:nvPr/>
            </p:nvSpPr>
            <p:spPr bwMode="auto">
              <a:xfrm>
                <a:off x="1716" y="1872"/>
                <a:ext cx="384"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69" name="Line 163"/>
              <p:cNvSpPr>
                <a:spLocks noChangeShapeType="1"/>
              </p:cNvSpPr>
              <p:nvPr/>
            </p:nvSpPr>
            <p:spPr bwMode="auto">
              <a:xfrm>
                <a:off x="2490" y="2016"/>
                <a:ext cx="132" cy="0"/>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0" name="Line 164"/>
              <p:cNvSpPr>
                <a:spLocks noChangeAspect="1" noChangeShapeType="1"/>
              </p:cNvSpPr>
              <p:nvPr/>
            </p:nvSpPr>
            <p:spPr bwMode="auto">
              <a:xfrm>
                <a:off x="2622" y="2016"/>
                <a:ext cx="271" cy="105"/>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1" name="Line 165"/>
              <p:cNvSpPr>
                <a:spLocks noChangeShapeType="1"/>
              </p:cNvSpPr>
              <p:nvPr/>
            </p:nvSpPr>
            <p:spPr bwMode="auto">
              <a:xfrm>
                <a:off x="2358" y="1968"/>
                <a:ext cx="132" cy="48"/>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72" name="Line 166"/>
              <p:cNvSpPr>
                <a:spLocks noChangeShapeType="1"/>
              </p:cNvSpPr>
              <p:nvPr/>
            </p:nvSpPr>
            <p:spPr bwMode="auto">
              <a:xfrm>
                <a:off x="2100" y="1872"/>
                <a:ext cx="265" cy="96"/>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grpSp>
        <p:sp>
          <p:nvSpPr>
            <p:cNvPr id="158" name="Rectangle 167"/>
            <p:cNvSpPr>
              <a:spLocks noChangeArrowheads="1"/>
            </p:cNvSpPr>
            <p:nvPr/>
          </p:nvSpPr>
          <p:spPr bwMode="auto">
            <a:xfrm>
              <a:off x="4606925" y="2424113"/>
              <a:ext cx="374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ko-KR" b="1" i="1">
                  <a:solidFill>
                    <a:srgbClr val="CC3300"/>
                  </a:solidFill>
                  <a:latin typeface="Times New Roman" panose="02020603050405020304" pitchFamily="18" charset="0"/>
                  <a:ea typeface="굴림" panose="020B0600000101010101" pitchFamily="50" charset="-127"/>
                </a:rPr>
                <a:t>p</a:t>
              </a:r>
              <a:r>
                <a:rPr lang="en-US" altLang="ko-KR" b="1" i="1" baseline="-25000">
                  <a:solidFill>
                    <a:srgbClr val="CC3300"/>
                  </a:solidFill>
                  <a:latin typeface="Times New Roman" panose="02020603050405020304" pitchFamily="18" charset="0"/>
                  <a:ea typeface="굴림" panose="020B0600000101010101" pitchFamily="50" charset="-127"/>
                </a:rPr>
                <a:t>k</a:t>
              </a:r>
            </a:p>
          </p:txBody>
        </p:sp>
        <p:sp>
          <p:nvSpPr>
            <p:cNvPr id="159" name="Rectangle 168"/>
            <p:cNvSpPr>
              <a:spLocks noChangeArrowheads="1"/>
            </p:cNvSpPr>
            <p:nvPr/>
          </p:nvSpPr>
          <p:spPr bwMode="auto">
            <a:xfrm>
              <a:off x="2976563" y="4462463"/>
              <a:ext cx="3571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ko-KR" b="1" i="1">
                  <a:solidFill>
                    <a:srgbClr val="CC3300"/>
                  </a:solidFill>
                  <a:latin typeface="Times New Roman" panose="02020603050405020304" pitchFamily="18" charset="0"/>
                  <a:ea typeface="굴림" panose="020B0600000101010101" pitchFamily="50" charset="-127"/>
                </a:rPr>
                <a:t>p</a:t>
              </a:r>
              <a:r>
                <a:rPr lang="en-US" altLang="ko-KR" b="1" i="1" baseline="-25000">
                  <a:solidFill>
                    <a:srgbClr val="CC3300"/>
                  </a:solidFill>
                  <a:latin typeface="Times New Roman" panose="02020603050405020304" pitchFamily="18" charset="0"/>
                  <a:ea typeface="굴림" panose="020B0600000101010101" pitchFamily="50" charset="-127"/>
                </a:rPr>
                <a:t>s</a:t>
              </a:r>
            </a:p>
          </p:txBody>
        </p:sp>
        <p:sp>
          <p:nvSpPr>
            <p:cNvPr id="160" name="Rectangle 169"/>
            <p:cNvSpPr>
              <a:spLocks noChangeArrowheads="1"/>
            </p:cNvSpPr>
            <p:nvPr/>
          </p:nvSpPr>
          <p:spPr bwMode="auto">
            <a:xfrm>
              <a:off x="1343025" y="5700713"/>
              <a:ext cx="374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ko-KR" b="1" i="1">
                  <a:solidFill>
                    <a:srgbClr val="CC3300"/>
                  </a:solidFill>
                  <a:latin typeface="Times New Roman" panose="02020603050405020304" pitchFamily="18" charset="0"/>
                  <a:ea typeface="굴림" panose="020B0600000101010101" pitchFamily="50" charset="-127"/>
                </a:rPr>
                <a:t>p</a:t>
              </a:r>
              <a:r>
                <a:rPr lang="en-US" altLang="ko-KR" b="1" baseline="-25000">
                  <a:solidFill>
                    <a:srgbClr val="CC3300"/>
                  </a:solidFill>
                  <a:latin typeface="Times New Roman" panose="02020603050405020304" pitchFamily="18" charset="0"/>
                  <a:ea typeface="굴림" panose="020B0600000101010101" pitchFamily="50" charset="-127"/>
                </a:rPr>
                <a:t>1</a:t>
              </a:r>
            </a:p>
          </p:txBody>
        </p:sp>
      </p:grpSp>
      <p:sp>
        <p:nvSpPr>
          <p:cNvPr id="253" name="Text Box 6"/>
          <p:cNvSpPr txBox="1">
            <a:spLocks noChangeArrowheads="1"/>
          </p:cNvSpPr>
          <p:nvPr/>
        </p:nvSpPr>
        <p:spPr bwMode="auto">
          <a:xfrm>
            <a:off x="4706616" y="4727373"/>
            <a:ext cx="1440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ko-KR" b="1" i="1" dirty="0">
                <a:ea typeface="굴림" panose="020B0600000101010101" pitchFamily="50" charset="-127"/>
              </a:rPr>
              <a:t>D</a:t>
            </a:r>
            <a:r>
              <a:rPr lang="en-US" altLang="ko-KR" b="1" dirty="0">
                <a:ea typeface="굴림" panose="020B0600000101010101" pitchFamily="50" charset="-127"/>
              </a:rPr>
              <a:t>(</a:t>
            </a:r>
            <a:r>
              <a:rPr lang="en-US" altLang="ko-KR" b="1" i="1" dirty="0">
                <a:ea typeface="굴림" panose="020B0600000101010101" pitchFamily="50" charset="-127"/>
              </a:rPr>
              <a:t>A </a:t>
            </a:r>
            <a:r>
              <a:rPr lang="en-US" altLang="ko-KR" b="1" dirty="0">
                <a:ea typeface="굴림" panose="020B0600000101010101" pitchFamily="50" charset="-127"/>
              </a:rPr>
              <a:t>,</a:t>
            </a:r>
            <a:r>
              <a:rPr lang="en-US" altLang="ko-KR" b="1" i="1" dirty="0">
                <a:ea typeface="굴림" panose="020B0600000101010101" pitchFamily="50" charset="-127"/>
              </a:rPr>
              <a:t> B </a:t>
            </a:r>
            <a:r>
              <a:rPr lang="en-US" altLang="ko-KR" b="1" dirty="0">
                <a:ea typeface="굴림" panose="020B0600000101010101" pitchFamily="50" charset="-127"/>
              </a:rPr>
              <a:t>) = </a:t>
            </a:r>
            <a:endParaRPr lang="en-US" altLang="ko-KR" b="1" i="1" dirty="0">
              <a:ea typeface="굴림" panose="020B0600000101010101" pitchFamily="50" charset="-127"/>
              <a:sym typeface="Symbol" panose="05050102010706020507" pitchFamily="18" charset="2"/>
            </a:endParaRPr>
          </a:p>
        </p:txBody>
      </p:sp>
      <p:graphicFrame>
        <p:nvGraphicFramePr>
          <p:cNvPr id="254" name="Object 7"/>
          <p:cNvGraphicFramePr>
            <a:graphicFrameLocks noChangeAspect="1"/>
          </p:cNvGraphicFramePr>
          <p:nvPr>
            <p:extLst>
              <p:ext uri="{D42A27DB-BD31-4B8C-83A1-F6EECF244321}">
                <p14:modId xmlns:p14="http://schemas.microsoft.com/office/powerpoint/2010/main" val="2524772719"/>
              </p:ext>
            </p:extLst>
          </p:nvPr>
        </p:nvGraphicFramePr>
        <p:xfrm>
          <a:off x="6132191" y="4289223"/>
          <a:ext cx="1368425" cy="1223963"/>
        </p:xfrm>
        <a:graphic>
          <a:graphicData uri="http://schemas.openxmlformats.org/presentationml/2006/ole">
            <mc:AlternateContent xmlns:mc="http://schemas.openxmlformats.org/markup-compatibility/2006">
              <mc:Choice xmlns:v="urn:schemas-microsoft-com:vml" Requires="v">
                <p:oleObj spid="_x0000_s1039" name="Equation" r:id="rId4" imgW="965160" imgH="863280" progId="Equation.3">
                  <p:embed/>
                </p:oleObj>
              </mc:Choice>
              <mc:Fallback>
                <p:oleObj name="Equation" r:id="rId4" imgW="965160" imgH="8632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2191" y="4289223"/>
                        <a:ext cx="1368425" cy="1223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5" name="Rectangle 8"/>
          <p:cNvSpPr>
            <a:spLocks noChangeArrowheads="1"/>
          </p:cNvSpPr>
          <p:nvPr/>
        </p:nvSpPr>
        <p:spPr bwMode="auto">
          <a:xfrm>
            <a:off x="4811391" y="5546523"/>
            <a:ext cx="322607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ko-KR" sz="1600" i="1" dirty="0">
                <a:ea typeface="굴림" panose="020B0600000101010101" pitchFamily="50" charset="-127"/>
              </a:rPr>
              <a:t>d</a:t>
            </a:r>
            <a:r>
              <a:rPr lang="en-US" altLang="ko-KR" sz="1600" dirty="0">
                <a:ea typeface="굴림" panose="020B0600000101010101" pitchFamily="50" charset="-127"/>
              </a:rPr>
              <a:t>(</a:t>
            </a:r>
            <a:r>
              <a:rPr lang="en-US" altLang="ko-KR" sz="1600" i="1" dirty="0" err="1">
                <a:ea typeface="굴림" panose="020B0600000101010101" pitchFamily="50" charset="-127"/>
              </a:rPr>
              <a:t>p</a:t>
            </a:r>
            <a:r>
              <a:rPr lang="en-US" altLang="ko-KR" sz="1600" i="1" baseline="-25000" dirty="0" err="1">
                <a:ea typeface="굴림" panose="020B0600000101010101" pitchFamily="50" charset="-127"/>
              </a:rPr>
              <a:t>s</a:t>
            </a:r>
            <a:r>
              <a:rPr lang="en-US" altLang="ko-KR" sz="1600" dirty="0" smtClean="0">
                <a:ea typeface="굴림" panose="020B0600000101010101" pitchFamily="50" charset="-127"/>
              </a:rPr>
              <a:t>) : </a:t>
            </a:r>
            <a:r>
              <a:rPr lang="en-US" altLang="ko-KR" sz="1600" dirty="0">
                <a:ea typeface="굴림" panose="020B0600000101010101" pitchFamily="50" charset="-127"/>
              </a:rPr>
              <a:t>distance between </a:t>
            </a:r>
            <a:r>
              <a:rPr lang="en-US" altLang="ko-KR" sz="1600" i="1" dirty="0">
                <a:ea typeface="굴림" panose="020B0600000101010101" pitchFamily="50" charset="-127"/>
              </a:rPr>
              <a:t>i</a:t>
            </a:r>
            <a:r>
              <a:rPr lang="en-US" altLang="ko-KR" sz="1600" i="1" baseline="-25000" dirty="0">
                <a:ea typeface="굴림" panose="020B0600000101010101" pitchFamily="50" charset="-127"/>
              </a:rPr>
              <a:t>s</a:t>
            </a:r>
            <a:r>
              <a:rPr lang="en-US" altLang="ko-KR" sz="1600" i="1" dirty="0">
                <a:ea typeface="굴림" panose="020B0600000101010101" pitchFamily="50" charset="-127"/>
              </a:rPr>
              <a:t> </a:t>
            </a:r>
            <a:r>
              <a:rPr lang="en-US" altLang="ko-KR" sz="1600" dirty="0">
                <a:ea typeface="굴림" panose="020B0600000101010101" pitchFamily="50" charset="-127"/>
              </a:rPr>
              <a:t>and </a:t>
            </a:r>
            <a:r>
              <a:rPr lang="en-US" altLang="ko-KR" sz="1600" i="1" dirty="0" err="1" smtClean="0">
                <a:ea typeface="굴림" panose="020B0600000101010101" pitchFamily="50" charset="-127"/>
              </a:rPr>
              <a:t>j</a:t>
            </a:r>
            <a:r>
              <a:rPr lang="en-US" altLang="ko-KR" sz="1600" i="1" baseline="-25000" dirty="0" err="1" smtClean="0">
                <a:ea typeface="굴림" panose="020B0600000101010101" pitchFamily="50" charset="-127"/>
              </a:rPr>
              <a:t>s</a:t>
            </a:r>
            <a:endParaRPr lang="en-US" altLang="ko-KR" sz="1600" i="1" dirty="0" smtClean="0">
              <a:ea typeface="굴림" panose="020B0600000101010101" pitchFamily="50" charset="-127"/>
            </a:endParaRPr>
          </a:p>
          <a:p>
            <a:r>
              <a:rPr lang="en-US" altLang="ko-KR" sz="1600" i="1" dirty="0" err="1">
                <a:ea typeface="굴림" panose="020B0600000101010101" pitchFamily="50" charset="-127"/>
              </a:rPr>
              <a:t>w</a:t>
            </a:r>
            <a:r>
              <a:rPr lang="en-US" altLang="ko-KR" sz="1600" i="1" baseline="-25000" dirty="0" err="1">
                <a:ea typeface="굴림" panose="020B0600000101010101" pitchFamily="50" charset="-127"/>
              </a:rPr>
              <a:t>s</a:t>
            </a:r>
            <a:r>
              <a:rPr lang="en-US" altLang="ko-KR" sz="1600" i="1" baseline="-25000" dirty="0">
                <a:ea typeface="굴림" panose="020B0600000101010101" pitchFamily="50" charset="-127"/>
              </a:rPr>
              <a:t> </a:t>
            </a:r>
            <a:r>
              <a:rPr lang="en-US" altLang="ko-KR" sz="1600" dirty="0">
                <a:ea typeface="굴림" panose="020B0600000101010101" pitchFamily="50" charset="-127"/>
              </a:rPr>
              <a:t>&gt;0 : weighting </a:t>
            </a:r>
            <a:r>
              <a:rPr lang="en-US" altLang="ko-KR" sz="1600" dirty="0" smtClean="0">
                <a:ea typeface="굴림" panose="020B0600000101010101" pitchFamily="50" charset="-127"/>
              </a:rPr>
              <a:t>coefficient</a:t>
            </a:r>
            <a:endParaRPr lang="en-US" altLang="ko-KR" sz="1600" dirty="0">
              <a:ea typeface="굴림" panose="020B0600000101010101" pitchFamily="50" charset="-127"/>
            </a:endParaRPr>
          </a:p>
        </p:txBody>
      </p:sp>
      <p:sp>
        <p:nvSpPr>
          <p:cNvPr id="257" name="Text Box 12"/>
          <p:cNvSpPr txBox="1">
            <a:spLocks noChangeArrowheads="1"/>
          </p:cNvSpPr>
          <p:nvPr/>
        </p:nvSpPr>
        <p:spPr bwMode="auto">
          <a:xfrm>
            <a:off x="4811391" y="3755823"/>
            <a:ext cx="3352800" cy="61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ko-KR" sz="1600" b="1" i="1" u="sng" dirty="0">
                <a:ea typeface="굴림" panose="020B0600000101010101" pitchFamily="50" charset="-127"/>
              </a:rPr>
              <a:t>Time-normalized distance</a:t>
            </a:r>
            <a:r>
              <a:rPr lang="en-US" altLang="ko-KR" sz="1600" b="1" dirty="0">
                <a:ea typeface="굴림" panose="020B0600000101010101" pitchFamily="50" charset="-127"/>
              </a:rPr>
              <a:t> between </a:t>
            </a:r>
            <a:r>
              <a:rPr lang="en-US" altLang="ko-KR" b="1" i="1" dirty="0">
                <a:ea typeface="굴림" panose="020B0600000101010101" pitchFamily="50" charset="-127"/>
              </a:rPr>
              <a:t>A </a:t>
            </a:r>
            <a:r>
              <a:rPr lang="en-US" altLang="ko-KR" sz="1600" b="1" dirty="0">
                <a:ea typeface="굴림" panose="020B0600000101010101" pitchFamily="50" charset="-127"/>
              </a:rPr>
              <a:t>and </a:t>
            </a:r>
            <a:r>
              <a:rPr lang="en-US" altLang="ko-KR" b="1" i="1" dirty="0">
                <a:ea typeface="굴림" panose="020B0600000101010101" pitchFamily="50" charset="-127"/>
              </a:rPr>
              <a:t>B </a:t>
            </a:r>
            <a:r>
              <a:rPr lang="en-US" altLang="ko-KR" sz="1600" b="1" dirty="0">
                <a:ea typeface="굴림" panose="020B0600000101010101" pitchFamily="50" charset="-127"/>
              </a:rPr>
              <a:t>:</a:t>
            </a:r>
          </a:p>
        </p:txBody>
      </p:sp>
      <p:sp>
        <p:nvSpPr>
          <p:cNvPr id="260" name="직사각형 259"/>
          <p:cNvSpPr/>
          <p:nvPr/>
        </p:nvSpPr>
        <p:spPr>
          <a:xfrm>
            <a:off x="8350093" y="4444593"/>
            <a:ext cx="3244182" cy="1569660"/>
          </a:xfrm>
          <a:prstGeom prst="rect">
            <a:avLst/>
          </a:prstGeom>
        </p:spPr>
        <p:txBody>
          <a:bodyPr wrap="square">
            <a:spAutoFit/>
          </a:bodyPr>
          <a:lstStyle/>
          <a:p>
            <a:r>
              <a:rPr lang="en-US" altLang="ko-KR" sz="1600" b="1" dirty="0"/>
              <a:t>Restrictions</a:t>
            </a:r>
            <a:r>
              <a:rPr lang="en-US" altLang="ko-KR" sz="1600" dirty="0"/>
              <a:t> </a:t>
            </a:r>
            <a:r>
              <a:rPr lang="en-US" altLang="ko-KR" sz="1600" dirty="0" smtClean="0"/>
              <a:t>:</a:t>
            </a:r>
            <a:endParaRPr lang="en-US" altLang="ko-KR" sz="1600" dirty="0"/>
          </a:p>
          <a:p>
            <a:r>
              <a:rPr lang="en-US" altLang="ko-KR" sz="1600" dirty="0"/>
              <a:t> </a:t>
            </a:r>
            <a:r>
              <a:rPr lang="en-US" altLang="ko-KR" sz="1600" dirty="0" smtClean="0"/>
              <a:t>- monotonicity</a:t>
            </a:r>
            <a:endParaRPr lang="en-US" altLang="ko-KR" sz="1600" dirty="0"/>
          </a:p>
          <a:p>
            <a:r>
              <a:rPr lang="en-US" altLang="ko-KR" sz="1600" dirty="0"/>
              <a:t> </a:t>
            </a:r>
            <a:r>
              <a:rPr lang="en-US" altLang="ko-KR" sz="1600" dirty="0" smtClean="0"/>
              <a:t>- continuity</a:t>
            </a:r>
            <a:endParaRPr lang="en-US" altLang="ko-KR" sz="1600" dirty="0"/>
          </a:p>
          <a:p>
            <a:r>
              <a:rPr lang="en-US" altLang="ko-KR" sz="1600" dirty="0"/>
              <a:t> </a:t>
            </a:r>
            <a:r>
              <a:rPr lang="en-US" altLang="ko-KR" sz="1600" dirty="0" smtClean="0"/>
              <a:t>- boundary </a:t>
            </a:r>
            <a:r>
              <a:rPr lang="en-US" altLang="ko-KR" sz="1600" dirty="0"/>
              <a:t>conditions</a:t>
            </a:r>
          </a:p>
          <a:p>
            <a:r>
              <a:rPr lang="en-US" altLang="ko-KR" sz="1600" dirty="0"/>
              <a:t> </a:t>
            </a:r>
            <a:r>
              <a:rPr lang="en-US" altLang="ko-KR" sz="1600" dirty="0" smtClean="0"/>
              <a:t>- warping </a:t>
            </a:r>
            <a:r>
              <a:rPr lang="en-US" altLang="ko-KR" sz="1600" dirty="0"/>
              <a:t>window</a:t>
            </a:r>
          </a:p>
          <a:p>
            <a:r>
              <a:rPr lang="en-US" altLang="ko-KR" sz="1600" dirty="0"/>
              <a:t> </a:t>
            </a:r>
            <a:r>
              <a:rPr lang="en-US" altLang="ko-KR" sz="1600" dirty="0" smtClean="0"/>
              <a:t>- slope constraint</a:t>
            </a:r>
            <a:endParaRPr lang="en-US" altLang="ko-KR" sz="1600" dirty="0"/>
          </a:p>
        </p:txBody>
      </p:sp>
    </p:spTree>
    <p:extLst>
      <p:ext uri="{BB962C8B-B14F-4D97-AF65-F5344CB8AC3E}">
        <p14:creationId xmlns:p14="http://schemas.microsoft.com/office/powerpoint/2010/main" val="39105113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Walking Activity Tracking</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20</a:t>
            </a:fld>
            <a:endParaRPr lang="ko-KR" altLang="en-US"/>
          </a:p>
        </p:txBody>
      </p:sp>
      <p:sp>
        <p:nvSpPr>
          <p:cNvPr id="3" name="직사각형 2"/>
          <p:cNvSpPr/>
          <p:nvPr/>
        </p:nvSpPr>
        <p:spPr>
          <a:xfrm>
            <a:off x="1228165" y="1506022"/>
            <a:ext cx="8543365" cy="369332"/>
          </a:xfrm>
          <a:prstGeom prst="rect">
            <a:avLst/>
          </a:prstGeom>
        </p:spPr>
        <p:txBody>
          <a:bodyPr wrap="square">
            <a:spAutoFit/>
          </a:bodyPr>
          <a:lstStyle/>
          <a:p>
            <a:r>
              <a:rPr lang="en-US" altLang="ko-KR" dirty="0" smtClean="0"/>
              <a:t>Doorway Discrimination</a:t>
            </a:r>
            <a:endParaRPr lang="ko-KR" altLang="en-US" dirty="0"/>
          </a:p>
        </p:txBody>
      </p:sp>
      <p:sp>
        <p:nvSpPr>
          <p:cNvPr id="7" name="직사각형 6"/>
          <p:cNvSpPr/>
          <p:nvPr/>
        </p:nvSpPr>
        <p:spPr>
          <a:xfrm>
            <a:off x="838200" y="2228560"/>
            <a:ext cx="10188388" cy="2031325"/>
          </a:xfrm>
          <a:prstGeom prst="rect">
            <a:avLst/>
          </a:prstGeom>
        </p:spPr>
        <p:txBody>
          <a:bodyPr wrap="square">
            <a:spAutoFit/>
          </a:bodyPr>
          <a:lstStyle/>
          <a:p>
            <a:pPr marL="285750" indent="-285750">
              <a:buFont typeface="Arial" panose="020B0604020202020204" pitchFamily="34" charset="0"/>
              <a:buChar char="•"/>
            </a:pPr>
            <a:r>
              <a:rPr lang="en-US" altLang="ko-KR" dirty="0" smtClean="0"/>
              <a:t>Handle </a:t>
            </a:r>
            <a:r>
              <a:rPr lang="en-US" altLang="ko-KR" dirty="0"/>
              <a:t>the case where the testing CSI measurements are </a:t>
            </a:r>
            <a:r>
              <a:rPr lang="en-US" altLang="ko-KR" dirty="0" smtClean="0"/>
              <a:t>unknown after </a:t>
            </a:r>
            <a:r>
              <a:rPr lang="en-US" altLang="ko-KR" dirty="0"/>
              <a:t>attempting to match them with the profile </a:t>
            </a:r>
            <a:r>
              <a:rPr lang="en-US" altLang="ko-KR" dirty="0" smtClean="0"/>
              <a:t>database</a:t>
            </a:r>
          </a:p>
          <a:p>
            <a:pPr marL="285750" indent="-285750">
              <a:buFont typeface="Arial" panose="020B0604020202020204" pitchFamily="34" charset="0"/>
              <a:buChar char="•"/>
            </a:pPr>
            <a:endParaRPr lang="en-US" altLang="ko-KR" dirty="0"/>
          </a:p>
          <a:p>
            <a:pPr marL="285750" indent="-285750">
              <a:buFont typeface="Arial" panose="020B0604020202020204" pitchFamily="34" charset="0"/>
              <a:buChar char="•"/>
            </a:pPr>
            <a:r>
              <a:rPr lang="en-US" altLang="ko-KR" dirty="0" smtClean="0"/>
              <a:t>Identify </a:t>
            </a:r>
            <a:r>
              <a:rPr lang="en-US" altLang="ko-KR" dirty="0"/>
              <a:t>which doorway the person passes through and the </a:t>
            </a:r>
            <a:r>
              <a:rPr lang="en-US" altLang="ko-KR" dirty="0" smtClean="0"/>
              <a:t>corresponding walking </a:t>
            </a:r>
            <a:r>
              <a:rPr lang="en-US" altLang="ko-KR" dirty="0"/>
              <a:t>activity can then be recognized in a </a:t>
            </a:r>
            <a:r>
              <a:rPr lang="en-US" altLang="ko-KR" dirty="0" smtClean="0"/>
              <a:t>high-level</a:t>
            </a:r>
          </a:p>
          <a:p>
            <a:pPr marL="285750" indent="-285750">
              <a:buFont typeface="Arial" panose="020B0604020202020204" pitchFamily="34" charset="0"/>
              <a:buChar char="•"/>
            </a:pPr>
            <a:endParaRPr lang="en-US" altLang="ko-KR" dirty="0"/>
          </a:p>
          <a:p>
            <a:pPr marL="285750" indent="-285750">
              <a:buFont typeface="Arial" panose="020B0604020202020204" pitchFamily="34" charset="0"/>
              <a:buChar char="•"/>
            </a:pPr>
            <a:r>
              <a:rPr lang="en-US" altLang="ko-KR" b="1" dirty="0"/>
              <a:t>The EMD distance used in in-place activity recognition is applied for such </a:t>
            </a:r>
            <a:r>
              <a:rPr lang="en-US" altLang="ko-KR" b="1" dirty="0" smtClean="0"/>
              <a:t>comparison</a:t>
            </a:r>
            <a:endParaRPr lang="ko-KR" altLang="en-US" b="1" dirty="0"/>
          </a:p>
        </p:txBody>
      </p:sp>
    </p:spTree>
    <p:extLst>
      <p:ext uri="{BB962C8B-B14F-4D97-AF65-F5344CB8AC3E}">
        <p14:creationId xmlns:p14="http://schemas.microsoft.com/office/powerpoint/2010/main" val="11084164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Profile Construction</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21</a:t>
            </a:fld>
            <a:endParaRPr lang="ko-KR" altLang="en-US"/>
          </a:p>
        </p:txBody>
      </p:sp>
      <p:sp>
        <p:nvSpPr>
          <p:cNvPr id="7" name="직사각형 6"/>
          <p:cNvSpPr/>
          <p:nvPr/>
        </p:nvSpPr>
        <p:spPr>
          <a:xfrm>
            <a:off x="838200" y="2228560"/>
            <a:ext cx="10188388" cy="1323439"/>
          </a:xfrm>
          <a:prstGeom prst="rect">
            <a:avLst/>
          </a:prstGeom>
        </p:spPr>
        <p:txBody>
          <a:bodyPr wrap="square">
            <a:spAutoFit/>
          </a:bodyPr>
          <a:lstStyle/>
          <a:p>
            <a:pPr marL="285750" indent="-285750">
              <a:buFont typeface="Arial" panose="020B0604020202020204" pitchFamily="34" charset="0"/>
              <a:buChar char="•"/>
            </a:pPr>
            <a:r>
              <a:rPr lang="en-US" altLang="ko-KR" sz="2000" dirty="0" smtClean="0"/>
              <a:t>Collect </a:t>
            </a:r>
            <a:r>
              <a:rPr lang="en-US" altLang="ko-KR" sz="2000" dirty="0"/>
              <a:t>the CSI measurements of typical </a:t>
            </a:r>
            <a:r>
              <a:rPr lang="en-US" altLang="ko-KR" sz="2000" dirty="0" smtClean="0"/>
              <a:t>activities for </a:t>
            </a:r>
            <a:r>
              <a:rPr lang="en-US" altLang="ko-KR" sz="2000" dirty="0"/>
              <a:t>profile construction</a:t>
            </a:r>
          </a:p>
          <a:p>
            <a:pPr marL="285750" indent="-285750">
              <a:buFont typeface="Arial" panose="020B0604020202020204" pitchFamily="34" charset="0"/>
              <a:buChar char="•"/>
            </a:pPr>
            <a:endParaRPr lang="en-US" altLang="ko-KR" sz="2000" dirty="0" smtClean="0"/>
          </a:p>
          <a:p>
            <a:pPr marL="285750" indent="-285750">
              <a:buFont typeface="Arial" panose="020B0604020202020204" pitchFamily="34" charset="0"/>
              <a:buChar char="•"/>
            </a:pPr>
            <a:r>
              <a:rPr lang="en-US" altLang="ko-KR" sz="2000" dirty="0" smtClean="0"/>
              <a:t>Use </a:t>
            </a:r>
            <a:r>
              <a:rPr lang="en-US" altLang="ko-KR" sz="2000" dirty="0"/>
              <a:t>the </a:t>
            </a:r>
            <a:r>
              <a:rPr lang="en-US" altLang="ko-KR" sz="2000" b="1" dirty="0" smtClean="0"/>
              <a:t>distribution of </a:t>
            </a:r>
            <a:r>
              <a:rPr lang="en-US" altLang="ko-KR" sz="2000" b="1" dirty="0"/>
              <a:t>CSI amplitude to profile in-place activities </a:t>
            </a:r>
            <a:r>
              <a:rPr lang="en-US" altLang="ko-KR" sz="2000" dirty="0"/>
              <a:t>and </a:t>
            </a:r>
            <a:endParaRPr lang="en-US" altLang="ko-KR" sz="2000" dirty="0" smtClean="0"/>
          </a:p>
          <a:p>
            <a:r>
              <a:rPr lang="en-US" altLang="ko-KR" sz="2000" dirty="0"/>
              <a:t> </a:t>
            </a:r>
            <a:r>
              <a:rPr lang="en-US" altLang="ko-KR" sz="2000" dirty="0" smtClean="0"/>
              <a:t>  </a:t>
            </a:r>
            <a:r>
              <a:rPr lang="en-US" altLang="ko-KR" sz="2000" b="1" dirty="0" smtClean="0"/>
              <a:t>the </a:t>
            </a:r>
            <a:r>
              <a:rPr lang="en-US" altLang="ko-KR" sz="2000" b="1" dirty="0"/>
              <a:t>sequence </a:t>
            </a:r>
            <a:r>
              <a:rPr lang="en-US" altLang="ko-KR" sz="2000" b="1" dirty="0" smtClean="0"/>
              <a:t>of CSI </a:t>
            </a:r>
            <a:r>
              <a:rPr lang="en-US" altLang="ko-KR" sz="2000" b="1" dirty="0"/>
              <a:t>amplitude for walking activities</a:t>
            </a:r>
            <a:endParaRPr lang="en-US" altLang="ko-KR" sz="2000" b="1" dirty="0" smtClean="0"/>
          </a:p>
        </p:txBody>
      </p:sp>
    </p:spTree>
    <p:extLst>
      <p:ext uri="{BB962C8B-B14F-4D97-AF65-F5344CB8AC3E}">
        <p14:creationId xmlns:p14="http://schemas.microsoft.com/office/powerpoint/2010/main" val="17250481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Non-profiling Clustering</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22</a:t>
            </a:fld>
            <a:endParaRPr lang="ko-KR" altLang="en-US"/>
          </a:p>
        </p:txBody>
      </p:sp>
      <p:sp>
        <p:nvSpPr>
          <p:cNvPr id="7" name="직사각형 6"/>
          <p:cNvSpPr/>
          <p:nvPr/>
        </p:nvSpPr>
        <p:spPr>
          <a:xfrm>
            <a:off x="838200" y="2228560"/>
            <a:ext cx="10188388" cy="1754326"/>
          </a:xfrm>
          <a:prstGeom prst="rect">
            <a:avLst/>
          </a:prstGeom>
        </p:spPr>
        <p:txBody>
          <a:bodyPr wrap="square">
            <a:spAutoFit/>
          </a:bodyPr>
          <a:lstStyle/>
          <a:p>
            <a:pPr marL="285750" indent="-285750">
              <a:buFont typeface="Arial" panose="020B0604020202020204" pitchFamily="34" charset="0"/>
              <a:buChar char="•"/>
            </a:pPr>
            <a:r>
              <a:rPr lang="en-US" altLang="ko-KR" dirty="0"/>
              <a:t>A</a:t>
            </a:r>
            <a:r>
              <a:rPr lang="en-US" altLang="ko-KR" dirty="0" smtClean="0"/>
              <a:t>daptively </a:t>
            </a:r>
            <a:r>
              <a:rPr lang="en-US" altLang="ko-KR" dirty="0"/>
              <a:t>update activity </a:t>
            </a:r>
            <a:r>
              <a:rPr lang="en-US" altLang="ko-KR" dirty="0" smtClean="0"/>
              <a:t>profiles </a:t>
            </a:r>
            <a:r>
              <a:rPr lang="en-US" altLang="ko-KR" dirty="0">
                <a:sym typeface="Wingdings" panose="05000000000000000000" pitchFamily="2" charset="2"/>
              </a:rPr>
              <a:t> </a:t>
            </a:r>
            <a:r>
              <a:rPr lang="en-US" altLang="ko-KR" b="1" dirty="0">
                <a:sym typeface="Wingdings" panose="05000000000000000000" pitchFamily="2" charset="2"/>
              </a:rPr>
              <a:t>non-profiling clustering</a:t>
            </a:r>
            <a:endParaRPr lang="en-US" altLang="ko-KR" b="1" dirty="0" smtClean="0"/>
          </a:p>
          <a:p>
            <a:pPr marL="285750" indent="-285750">
              <a:buFont typeface="Arial" panose="020B0604020202020204" pitchFamily="34" charset="0"/>
              <a:buChar char="•"/>
            </a:pPr>
            <a:endParaRPr lang="en-US" altLang="ko-KR" dirty="0"/>
          </a:p>
          <a:p>
            <a:pPr marL="285750" indent="-285750">
              <a:buFont typeface="Arial" panose="020B0604020202020204" pitchFamily="34" charset="0"/>
              <a:buChar char="•"/>
            </a:pPr>
            <a:r>
              <a:rPr lang="en-US" altLang="ko-KR" b="1" dirty="0" smtClean="0"/>
              <a:t>Semi-supervised </a:t>
            </a:r>
            <a:r>
              <a:rPr lang="en-US" altLang="ko-KR" b="1" dirty="0"/>
              <a:t>approach</a:t>
            </a:r>
            <a:r>
              <a:rPr lang="en-US" altLang="ko-KR" dirty="0"/>
              <a:t> to cluster the daily activities </a:t>
            </a:r>
            <a:r>
              <a:rPr lang="en-US" altLang="ko-KR" dirty="0" smtClean="0"/>
              <a:t>and update CSI profiles</a:t>
            </a:r>
          </a:p>
          <a:p>
            <a:pPr marL="285750" indent="-285750">
              <a:buFont typeface="Arial" panose="020B0604020202020204" pitchFamily="34" charset="0"/>
              <a:buChar char="•"/>
            </a:pPr>
            <a:endParaRPr lang="en-US" altLang="ko-KR" dirty="0"/>
          </a:p>
          <a:p>
            <a:pPr marL="285750" indent="-285750">
              <a:buFont typeface="Arial" panose="020B0604020202020204" pitchFamily="34" charset="0"/>
              <a:buChar char="•"/>
            </a:pPr>
            <a:r>
              <a:rPr lang="en-US" altLang="ko-KR" dirty="0"/>
              <a:t>The non-profiling clustering is also utilized to construct CSI profiles when our system starts without any CSI </a:t>
            </a:r>
            <a:r>
              <a:rPr lang="en-US" altLang="ko-KR" dirty="0" smtClean="0"/>
              <a:t>profile</a:t>
            </a:r>
            <a:endParaRPr lang="en-US" altLang="ko-KR" dirty="0"/>
          </a:p>
        </p:txBody>
      </p:sp>
    </p:spTree>
    <p:extLst>
      <p:ext uri="{BB962C8B-B14F-4D97-AF65-F5344CB8AC3E}">
        <p14:creationId xmlns:p14="http://schemas.microsoft.com/office/powerpoint/2010/main" val="32659308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Non-profiling Clustering</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23</a:t>
            </a:fld>
            <a:endParaRPr lang="ko-KR" altLang="en-US"/>
          </a:p>
        </p:txBody>
      </p:sp>
      <p:sp>
        <p:nvSpPr>
          <p:cNvPr id="7" name="직사각형 6"/>
          <p:cNvSpPr/>
          <p:nvPr/>
        </p:nvSpPr>
        <p:spPr>
          <a:xfrm>
            <a:off x="838200" y="1744468"/>
            <a:ext cx="10188388" cy="2769989"/>
          </a:xfrm>
          <a:prstGeom prst="rect">
            <a:avLst/>
          </a:prstGeom>
        </p:spPr>
        <p:txBody>
          <a:bodyPr wrap="square">
            <a:spAutoFit/>
          </a:bodyPr>
          <a:lstStyle/>
          <a:p>
            <a:pPr marL="285750" indent="-285750">
              <a:buFont typeface="Arial" panose="020B0604020202020204" pitchFamily="34" charset="0"/>
              <a:buChar char="•"/>
            </a:pPr>
            <a:r>
              <a:rPr lang="en-US" altLang="ko-KR" dirty="0" smtClean="0"/>
              <a:t>R </a:t>
            </a:r>
            <a:r>
              <a:rPr lang="en-US" altLang="ko-KR" dirty="0"/>
              <a:t>sets of CSI samples </a:t>
            </a:r>
            <a:r>
              <a:rPr lang="en-US" altLang="ko-KR" dirty="0" smtClean="0"/>
              <a:t>from K </a:t>
            </a:r>
            <a:r>
              <a:rPr lang="en-US" altLang="ko-KR" dirty="0"/>
              <a:t>different unknown activity </a:t>
            </a:r>
            <a:r>
              <a:rPr lang="en-US" altLang="ko-KR" dirty="0" smtClean="0"/>
              <a:t>instances</a:t>
            </a:r>
          </a:p>
          <a:p>
            <a:pPr marL="285750" indent="-285750">
              <a:buFont typeface="Arial" panose="020B0604020202020204" pitchFamily="34" charset="0"/>
              <a:buChar char="•"/>
            </a:pPr>
            <a:endParaRPr lang="en-US" altLang="ko-KR" dirty="0" smtClean="0"/>
          </a:p>
          <a:p>
            <a:pPr marL="285750" indent="-285750">
              <a:buFont typeface="Arial" panose="020B0604020202020204" pitchFamily="34" charset="0"/>
              <a:buChar char="•"/>
            </a:pPr>
            <a:r>
              <a:rPr lang="en-US" altLang="ko-KR" dirty="0" smtClean="0"/>
              <a:t>Exploit the </a:t>
            </a:r>
            <a:r>
              <a:rPr lang="en-US" altLang="ko-KR" b="1" dirty="0" smtClean="0"/>
              <a:t>K-Means </a:t>
            </a:r>
            <a:r>
              <a:rPr lang="en-US" altLang="ko-KR" b="1" dirty="0"/>
              <a:t>clustering technique </a:t>
            </a:r>
            <a:r>
              <a:rPr lang="en-US" altLang="ko-KR" dirty="0"/>
              <a:t>to discriminate different activity </a:t>
            </a:r>
            <a:r>
              <a:rPr lang="en-US" altLang="ko-KR" dirty="0" smtClean="0"/>
              <a:t>instances based </a:t>
            </a:r>
            <a:r>
              <a:rPr lang="en-US" altLang="ko-KR" dirty="0"/>
              <a:t>on the EMD between CSI </a:t>
            </a:r>
            <a:r>
              <a:rPr lang="en-US" altLang="ko-KR" dirty="0" smtClean="0"/>
              <a:t>samples</a:t>
            </a:r>
          </a:p>
          <a:p>
            <a:pPr marL="285750" indent="-285750">
              <a:buFont typeface="Arial" panose="020B0604020202020204" pitchFamily="34" charset="0"/>
              <a:buChar char="•"/>
            </a:pPr>
            <a:endParaRPr lang="en-US" altLang="ko-KR" dirty="0" smtClean="0"/>
          </a:p>
          <a:p>
            <a:pPr marL="285750" indent="-285750">
              <a:buFont typeface="Arial" panose="020B0604020202020204" pitchFamily="34" charset="0"/>
              <a:buChar char="•"/>
            </a:pPr>
            <a:r>
              <a:rPr lang="en-US" altLang="ko-KR" dirty="0" smtClean="0"/>
              <a:t>First </a:t>
            </a:r>
            <a:r>
              <a:rPr lang="en-US" altLang="ko-KR" dirty="0"/>
              <a:t>calculate the </a:t>
            </a:r>
            <a:r>
              <a:rPr lang="en-US" altLang="ko-KR" dirty="0" smtClean="0"/>
              <a:t>EMD between </a:t>
            </a:r>
            <a:r>
              <a:rPr lang="en-US" altLang="ko-KR" dirty="0"/>
              <a:t>any particular CSI sample set C</a:t>
            </a:r>
            <a:r>
              <a:rPr lang="en-US" altLang="ko-KR" baseline="30000" dirty="0"/>
              <a:t>r</a:t>
            </a:r>
            <a:r>
              <a:rPr lang="en-US" altLang="ko-KR" dirty="0"/>
              <a:t> and all the sample </a:t>
            </a:r>
            <a:r>
              <a:rPr lang="en-US" altLang="ko-KR" dirty="0" smtClean="0"/>
              <a:t>sets</a:t>
            </a:r>
          </a:p>
          <a:p>
            <a:r>
              <a:rPr lang="en-US" altLang="ko-KR" dirty="0" smtClean="0"/>
              <a:t>    </a:t>
            </a:r>
            <a:r>
              <a:rPr lang="en-US" altLang="ko-KR" dirty="0" err="1" smtClean="0"/>
              <a:t>E</a:t>
            </a:r>
            <a:r>
              <a:rPr lang="en-US" altLang="ko-KR" baseline="30000" dirty="0" err="1" smtClean="0"/>
              <a:t>r</a:t>
            </a:r>
            <a:r>
              <a:rPr lang="en-US" altLang="ko-KR" dirty="0" smtClean="0"/>
              <a:t> </a:t>
            </a:r>
            <a:r>
              <a:rPr lang="en-US" altLang="ko-KR" dirty="0"/>
              <a:t>= </a:t>
            </a:r>
            <a:r>
              <a:rPr lang="en-US" altLang="ko-KR" dirty="0" smtClean="0"/>
              <a:t>[E(C</a:t>
            </a:r>
            <a:r>
              <a:rPr lang="en-US" altLang="ko-KR" baseline="30000" dirty="0" smtClean="0"/>
              <a:t>r</a:t>
            </a:r>
            <a:r>
              <a:rPr lang="en-US" altLang="ko-KR" dirty="0" smtClean="0"/>
              <a:t>,C</a:t>
            </a:r>
            <a:r>
              <a:rPr lang="en-US" altLang="ko-KR" baseline="30000" dirty="0" smtClean="0"/>
              <a:t>1</a:t>
            </a:r>
            <a:r>
              <a:rPr lang="en-US" altLang="ko-KR" dirty="0"/>
              <a:t>), · · · ,E(</a:t>
            </a:r>
            <a:r>
              <a:rPr lang="en-US" altLang="ko-KR" dirty="0" err="1"/>
              <a:t>C</a:t>
            </a:r>
            <a:r>
              <a:rPr lang="en-US" altLang="ko-KR" baseline="30000" dirty="0" err="1"/>
              <a:t>r</a:t>
            </a:r>
            <a:r>
              <a:rPr lang="en-US" altLang="ko-KR" dirty="0" err="1"/>
              <a:t>,C</a:t>
            </a:r>
            <a:r>
              <a:rPr lang="en-US" altLang="ko-KR" baseline="30000" dirty="0" err="1"/>
              <a:t>R</a:t>
            </a:r>
            <a:r>
              <a:rPr lang="en-US" altLang="ko-KR" dirty="0" smtClean="0"/>
              <a:t>)]</a:t>
            </a:r>
          </a:p>
          <a:p>
            <a:r>
              <a:rPr lang="en-US" altLang="ko-KR" dirty="0" smtClean="0"/>
              <a:t>    </a:t>
            </a:r>
            <a:r>
              <a:rPr lang="en-US" altLang="ko-KR" dirty="0" err="1" smtClean="0"/>
              <a:t>μ</a:t>
            </a:r>
            <a:r>
              <a:rPr lang="en-US" altLang="ko-KR" baseline="-25000" dirty="0" err="1" smtClean="0"/>
              <a:t>k</a:t>
            </a:r>
            <a:r>
              <a:rPr lang="en-US" altLang="ko-KR" dirty="0" smtClean="0"/>
              <a:t> </a:t>
            </a:r>
            <a:r>
              <a:rPr lang="en-US" altLang="ko-KR" dirty="0"/>
              <a:t>is the mean value of the EMD vectors in </a:t>
            </a:r>
            <a:r>
              <a:rPr lang="en-US" altLang="ko-KR" dirty="0" err="1" smtClean="0"/>
              <a:t>s</a:t>
            </a:r>
            <a:r>
              <a:rPr lang="en-US" altLang="ko-KR" baseline="-25000" dirty="0" err="1" smtClean="0"/>
              <a:t>k</a:t>
            </a:r>
            <a:endParaRPr lang="en-US" altLang="ko-KR" baseline="-25000" dirty="0" smtClean="0"/>
          </a:p>
          <a:p>
            <a:endParaRPr lang="en-US" altLang="ko-KR" baseline="-25000" dirty="0"/>
          </a:p>
          <a:p>
            <a:pPr marL="285750" indent="-285750">
              <a:buFont typeface="Arial" panose="020B0604020202020204" pitchFamily="34" charset="0"/>
              <a:buChar char="•"/>
            </a:pPr>
            <a:r>
              <a:rPr lang="en-US" altLang="ko-KR" dirty="0" smtClean="0"/>
              <a:t>Searches </a:t>
            </a:r>
            <a:r>
              <a:rPr lang="en-US" altLang="ko-KR" dirty="0"/>
              <a:t>for K appropriate </a:t>
            </a:r>
            <a:r>
              <a:rPr lang="en-US" altLang="ko-KR" dirty="0" smtClean="0"/>
              <a:t>clusters (S </a:t>
            </a:r>
            <a:r>
              <a:rPr lang="en-US" altLang="ko-KR" dirty="0"/>
              <a:t>= s</a:t>
            </a:r>
            <a:r>
              <a:rPr lang="en-US" altLang="ko-KR" baseline="-25000" dirty="0"/>
              <a:t>1</a:t>
            </a:r>
            <a:r>
              <a:rPr lang="en-US" altLang="ko-KR" dirty="0"/>
              <a:t>, · · · , </a:t>
            </a:r>
            <a:r>
              <a:rPr lang="en-US" altLang="ko-KR" dirty="0" err="1" smtClean="0"/>
              <a:t>s</a:t>
            </a:r>
            <a:r>
              <a:rPr lang="en-US" altLang="ko-KR" baseline="-25000" dirty="0" err="1" smtClean="0"/>
              <a:t>K</a:t>
            </a:r>
            <a:r>
              <a:rPr lang="en-US" altLang="ko-KR" dirty="0"/>
              <a:t>)</a:t>
            </a:r>
            <a:r>
              <a:rPr lang="en-US" altLang="ko-KR" dirty="0" smtClean="0"/>
              <a:t> satisfying </a:t>
            </a:r>
            <a:r>
              <a:rPr lang="en-US" altLang="ko-KR" dirty="0"/>
              <a:t>the following </a:t>
            </a:r>
            <a:r>
              <a:rPr lang="en-US" altLang="ko-KR" dirty="0" smtClean="0"/>
              <a:t>equation:</a:t>
            </a:r>
            <a:endParaRPr lang="en-US" altLang="ko-KR" baseline="-25000" dirty="0"/>
          </a:p>
        </p:txBody>
      </p:sp>
      <p:pic>
        <p:nvPicPr>
          <p:cNvPr id="3" name="그림 2"/>
          <p:cNvPicPr>
            <a:picLocks noChangeAspect="1"/>
          </p:cNvPicPr>
          <p:nvPr/>
        </p:nvPicPr>
        <p:blipFill rotWithShape="1">
          <a:blip r:embed="rId3"/>
          <a:srcRect r="2680"/>
          <a:stretch/>
        </p:blipFill>
        <p:spPr>
          <a:xfrm>
            <a:off x="1819837" y="4892199"/>
            <a:ext cx="2862857" cy="720000"/>
          </a:xfrm>
          <a:prstGeom prst="rect">
            <a:avLst/>
          </a:prstGeom>
        </p:spPr>
      </p:pic>
      <p:pic>
        <p:nvPicPr>
          <p:cNvPr id="8" name="그림 7"/>
          <p:cNvPicPr>
            <a:picLocks noChangeAspect="1"/>
          </p:cNvPicPr>
          <p:nvPr/>
        </p:nvPicPr>
        <p:blipFill>
          <a:blip r:embed="rId4"/>
          <a:stretch>
            <a:fillRect/>
          </a:stretch>
        </p:blipFill>
        <p:spPr>
          <a:xfrm>
            <a:off x="5256070" y="4846194"/>
            <a:ext cx="5295900" cy="838200"/>
          </a:xfrm>
          <a:prstGeom prst="rect">
            <a:avLst/>
          </a:prstGeom>
        </p:spPr>
      </p:pic>
    </p:spTree>
    <p:extLst>
      <p:ext uri="{BB962C8B-B14F-4D97-AF65-F5344CB8AC3E}">
        <p14:creationId xmlns:p14="http://schemas.microsoft.com/office/powerpoint/2010/main" val="13535356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24</a:t>
            </a:fld>
            <a:endParaRPr lang="ko-KR" altLang="en-US"/>
          </a:p>
        </p:txBody>
      </p:sp>
      <p:sp>
        <p:nvSpPr>
          <p:cNvPr id="10" name="제목 1"/>
          <p:cNvSpPr>
            <a:spLocks noGrp="1"/>
          </p:cNvSpPr>
          <p:nvPr>
            <p:ph type="title"/>
          </p:nvPr>
        </p:nvSpPr>
        <p:spPr>
          <a:xfrm>
            <a:off x="838200" y="365125"/>
            <a:ext cx="10515600" cy="1325563"/>
          </a:xfrm>
        </p:spPr>
        <p:txBody>
          <a:bodyPr/>
          <a:lstStyle/>
          <a:p>
            <a:r>
              <a:rPr lang="en-US" altLang="ko-KR" dirty="0" smtClean="0"/>
              <a:t>Data Calibration</a:t>
            </a:r>
            <a:endParaRPr lang="ko-KR" altLang="en-US" dirty="0"/>
          </a:p>
        </p:txBody>
      </p:sp>
      <p:sp>
        <p:nvSpPr>
          <p:cNvPr id="11" name="직사각형 10"/>
          <p:cNvSpPr/>
          <p:nvPr/>
        </p:nvSpPr>
        <p:spPr>
          <a:xfrm>
            <a:off x="838200" y="2228560"/>
            <a:ext cx="10515600" cy="2862322"/>
          </a:xfrm>
          <a:prstGeom prst="rect">
            <a:avLst/>
          </a:prstGeom>
        </p:spPr>
        <p:txBody>
          <a:bodyPr wrap="square">
            <a:spAutoFit/>
          </a:bodyPr>
          <a:lstStyle/>
          <a:p>
            <a:pPr marL="285750" indent="-285750">
              <a:buFont typeface="Arial" panose="020B0604020202020204" pitchFamily="34" charset="0"/>
              <a:buChar char="•"/>
            </a:pPr>
            <a:r>
              <a:rPr lang="en-US" altLang="ko-KR" b="1" dirty="0"/>
              <a:t>Low-pass </a:t>
            </a:r>
            <a:r>
              <a:rPr lang="en-US" altLang="ko-KR" b="1" dirty="0" smtClean="0"/>
              <a:t>Filtering</a:t>
            </a:r>
          </a:p>
          <a:p>
            <a:r>
              <a:rPr lang="en-US" altLang="ko-KR" dirty="0" smtClean="0"/>
              <a:t>  - To </a:t>
            </a:r>
            <a:r>
              <a:rPr lang="en-US" altLang="ko-KR" dirty="0"/>
              <a:t>remove high </a:t>
            </a:r>
            <a:r>
              <a:rPr lang="en-US" altLang="ko-KR" dirty="0" smtClean="0"/>
              <a:t>frequency noises</a:t>
            </a:r>
            <a:r>
              <a:rPr lang="en-US" altLang="ko-KR" dirty="0"/>
              <a:t>, we adopt the dynamic exponential smoothing filter (</a:t>
            </a:r>
            <a:r>
              <a:rPr lang="en-US" altLang="ko-KR" dirty="0" smtClean="0"/>
              <a:t>DESF)</a:t>
            </a:r>
          </a:p>
          <a:p>
            <a:r>
              <a:rPr lang="en-US" altLang="ko-KR" dirty="0"/>
              <a:t> </a:t>
            </a:r>
            <a:r>
              <a:rPr lang="en-US" altLang="ko-KR" dirty="0" smtClean="0"/>
              <a:t> - The </a:t>
            </a:r>
            <a:r>
              <a:rPr lang="en-US" altLang="ko-KR" dirty="0"/>
              <a:t>DESF </a:t>
            </a:r>
            <a:r>
              <a:rPr lang="en-US" altLang="ko-KR" dirty="0" smtClean="0"/>
              <a:t>can remove </a:t>
            </a:r>
            <a:r>
              <a:rPr lang="en-US" altLang="ko-KR" dirty="0"/>
              <a:t>high frequency noise and preserve the features affected </a:t>
            </a:r>
            <a:r>
              <a:rPr lang="en-US" altLang="ko-KR" dirty="0" smtClean="0"/>
              <a:t>by human </a:t>
            </a:r>
            <a:r>
              <a:rPr lang="en-US" altLang="ko-KR" dirty="0"/>
              <a:t>activities in the CSI measurements</a:t>
            </a:r>
          </a:p>
          <a:p>
            <a:pPr marL="285750" indent="-285750">
              <a:buFont typeface="Arial" panose="020B0604020202020204" pitchFamily="34" charset="0"/>
              <a:buChar char="•"/>
            </a:pPr>
            <a:endParaRPr lang="en-US" altLang="ko-KR" dirty="0" smtClean="0"/>
          </a:p>
          <a:p>
            <a:pPr marL="285750" indent="-285750">
              <a:buFont typeface="Arial" panose="020B0604020202020204" pitchFamily="34" charset="0"/>
              <a:buChar char="•"/>
            </a:pPr>
            <a:r>
              <a:rPr lang="en-US" altLang="ko-KR" b="1" dirty="0"/>
              <a:t>Modulation and Coding Scheme Index </a:t>
            </a:r>
            <a:r>
              <a:rPr lang="en-US" altLang="ko-KR" b="1" dirty="0" smtClean="0"/>
              <a:t>Filtering</a:t>
            </a:r>
            <a:endParaRPr lang="en-US" altLang="ko-KR" b="1" dirty="0"/>
          </a:p>
          <a:p>
            <a:r>
              <a:rPr lang="en-US" altLang="ko-KR" dirty="0" smtClean="0"/>
              <a:t>  - To </a:t>
            </a:r>
            <a:r>
              <a:rPr lang="en-US" altLang="ko-KR" dirty="0"/>
              <a:t>get the changing CSI patterns only affected by human activities, we need to remove the CSI measurements affected by a different MCS index (indicates </a:t>
            </a:r>
            <a:r>
              <a:rPr lang="en-US" altLang="ko-KR" dirty="0" smtClean="0"/>
              <a:t>different channel condition)</a:t>
            </a:r>
          </a:p>
          <a:p>
            <a:r>
              <a:rPr lang="en-US" altLang="ko-KR" dirty="0" smtClean="0"/>
              <a:t>  - filter </a:t>
            </a:r>
            <a:r>
              <a:rPr lang="en-US" altLang="ko-KR" dirty="0"/>
              <a:t>out the CSI </a:t>
            </a:r>
            <a:r>
              <a:rPr lang="en-US" altLang="ko-KR" dirty="0" smtClean="0"/>
              <a:t>measurements with </a:t>
            </a:r>
            <a:r>
              <a:rPr lang="en-US" altLang="ko-KR" dirty="0"/>
              <a:t>MCS value less than 263 and keep the rest of them </a:t>
            </a:r>
            <a:r>
              <a:rPr lang="en-US" altLang="ko-KR" dirty="0" smtClean="0"/>
              <a:t>for activity </a:t>
            </a:r>
            <a:r>
              <a:rPr lang="en-US" altLang="ko-KR" dirty="0"/>
              <a:t>identification.</a:t>
            </a:r>
          </a:p>
        </p:txBody>
      </p:sp>
    </p:spTree>
    <p:extLst>
      <p:ext uri="{BB962C8B-B14F-4D97-AF65-F5344CB8AC3E}">
        <p14:creationId xmlns:p14="http://schemas.microsoft.com/office/powerpoint/2010/main" val="20276404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5" name="슬라이드 번호 개체 틀 4"/>
          <p:cNvSpPr>
            <a:spLocks noGrp="1"/>
          </p:cNvSpPr>
          <p:nvPr>
            <p:ph type="sldNum" sz="quarter" idx="12"/>
          </p:nvPr>
        </p:nvSpPr>
        <p:spPr/>
        <p:txBody>
          <a:bodyPr/>
          <a:lstStyle/>
          <a:p>
            <a:fld id="{7A5913A6-8E73-43E1-B19A-BCDFFD2DE33E}" type="slidenum">
              <a:rPr lang="ko-KR" altLang="en-US" smtClean="0"/>
              <a:t>25</a:t>
            </a:fld>
            <a:endParaRPr lang="ko-KR" altLang="en-US"/>
          </a:p>
        </p:txBody>
      </p:sp>
      <p:sp>
        <p:nvSpPr>
          <p:cNvPr id="10" name="제목 1"/>
          <p:cNvSpPr>
            <a:spLocks noGrp="1"/>
          </p:cNvSpPr>
          <p:nvPr>
            <p:ph type="title"/>
          </p:nvPr>
        </p:nvSpPr>
        <p:spPr>
          <a:xfrm>
            <a:off x="838200" y="365125"/>
            <a:ext cx="10515600" cy="1325563"/>
          </a:xfrm>
        </p:spPr>
        <p:txBody>
          <a:bodyPr/>
          <a:lstStyle/>
          <a:p>
            <a:r>
              <a:rPr lang="en-US" altLang="ko-KR" dirty="0" smtClean="0"/>
              <a:t>Data Fusion Crossing Multiple Links</a:t>
            </a:r>
            <a:endParaRPr lang="ko-KR" altLang="en-US" dirty="0"/>
          </a:p>
        </p:txBody>
      </p:sp>
      <p:sp>
        <p:nvSpPr>
          <p:cNvPr id="11" name="직사각형 10"/>
          <p:cNvSpPr/>
          <p:nvPr/>
        </p:nvSpPr>
        <p:spPr>
          <a:xfrm>
            <a:off x="838200" y="1690870"/>
            <a:ext cx="10515600" cy="3693319"/>
          </a:xfrm>
          <a:prstGeom prst="rect">
            <a:avLst/>
          </a:prstGeom>
        </p:spPr>
        <p:txBody>
          <a:bodyPr wrap="square">
            <a:spAutoFit/>
          </a:bodyPr>
          <a:lstStyle/>
          <a:p>
            <a:pPr marL="285750" indent="-285750">
              <a:buFont typeface="Arial" panose="020B0604020202020204" pitchFamily="34" charset="0"/>
              <a:buChar char="•"/>
            </a:pPr>
            <a:r>
              <a:rPr lang="en-US" altLang="ko-KR" dirty="0"/>
              <a:t>E-eyes </a:t>
            </a:r>
            <a:r>
              <a:rPr lang="en-US" altLang="ko-KR" dirty="0" smtClean="0"/>
              <a:t>can exploit a </a:t>
            </a:r>
            <a:r>
              <a:rPr lang="en-US" altLang="ko-KR" dirty="0"/>
              <a:t>number </a:t>
            </a:r>
            <a:r>
              <a:rPr lang="en-US" altLang="ko-KR" dirty="0" smtClean="0"/>
              <a:t>of </a:t>
            </a:r>
            <a:r>
              <a:rPr lang="en-US" altLang="ko-KR" dirty="0" err="1" smtClean="0"/>
              <a:t>WiFi</a:t>
            </a:r>
            <a:r>
              <a:rPr lang="en-US" altLang="ko-KR" dirty="0" smtClean="0"/>
              <a:t> </a:t>
            </a:r>
            <a:r>
              <a:rPr lang="en-US" altLang="ko-KR" dirty="0"/>
              <a:t>links to </a:t>
            </a:r>
            <a:r>
              <a:rPr lang="en-US" altLang="ko-KR" b="1" dirty="0"/>
              <a:t>improve the activity recognition </a:t>
            </a:r>
            <a:r>
              <a:rPr lang="en-US" altLang="ko-KR" b="1" dirty="0" smtClean="0"/>
              <a:t>accuracy</a:t>
            </a:r>
          </a:p>
          <a:p>
            <a:endParaRPr lang="en-US" altLang="ko-KR" dirty="0"/>
          </a:p>
          <a:p>
            <a:pPr marL="285750" indent="-285750">
              <a:buFont typeface="Arial" panose="020B0604020202020204" pitchFamily="34" charset="0"/>
              <a:buChar char="•"/>
            </a:pPr>
            <a:r>
              <a:rPr lang="en-US" altLang="ko-KR" dirty="0"/>
              <a:t>L </a:t>
            </a:r>
            <a:r>
              <a:rPr lang="en-US" altLang="ko-KR" dirty="0" err="1"/>
              <a:t>WiFi</a:t>
            </a:r>
            <a:r>
              <a:rPr lang="en-US" altLang="ko-KR" dirty="0"/>
              <a:t> devices collecting CSI </a:t>
            </a:r>
            <a:r>
              <a:rPr lang="en-US" altLang="ko-KR" dirty="0" smtClean="0"/>
              <a:t>measurements independently </a:t>
            </a:r>
            <a:r>
              <a:rPr lang="en-US" altLang="ko-KR" dirty="0"/>
              <a:t>and each device has J activity profiles denoted </a:t>
            </a:r>
            <a:r>
              <a:rPr lang="en-US" altLang="ko-KR" dirty="0" smtClean="0"/>
              <a:t>as {a</a:t>
            </a:r>
            <a:r>
              <a:rPr lang="en-US" altLang="ko-KR" baseline="30000" dirty="0" smtClean="0"/>
              <a:t>l</a:t>
            </a:r>
            <a:r>
              <a:rPr lang="en-US" altLang="ko-KR" baseline="-25000" dirty="0" smtClean="0"/>
              <a:t>1</a:t>
            </a:r>
            <a:r>
              <a:rPr lang="en-US" altLang="ko-KR" dirty="0"/>
              <a:t>, . . . , </a:t>
            </a:r>
            <a:r>
              <a:rPr lang="en-US" altLang="ko-KR" dirty="0" err="1" smtClean="0"/>
              <a:t>a</a:t>
            </a:r>
            <a:r>
              <a:rPr lang="en-US" altLang="ko-KR" baseline="30000" dirty="0" err="1" smtClean="0"/>
              <a:t>l</a:t>
            </a:r>
            <a:r>
              <a:rPr lang="en-US" altLang="ko-KR" baseline="-25000" dirty="0" err="1" smtClean="0"/>
              <a:t>j</a:t>
            </a:r>
            <a:r>
              <a:rPr lang="en-US" altLang="ko-KR" dirty="0" smtClean="0"/>
              <a:t> </a:t>
            </a:r>
            <a:r>
              <a:rPr lang="en-US" altLang="ko-KR" dirty="0"/>
              <a:t>, . . . , </a:t>
            </a:r>
            <a:r>
              <a:rPr lang="en-US" altLang="ko-KR" dirty="0" err="1" smtClean="0"/>
              <a:t>a</a:t>
            </a:r>
            <a:r>
              <a:rPr lang="en-US" altLang="ko-KR" baseline="30000" dirty="0" err="1" smtClean="0"/>
              <a:t>l</a:t>
            </a:r>
            <a:r>
              <a:rPr lang="en-US" altLang="ko-KR" baseline="-25000" dirty="0" err="1" smtClean="0"/>
              <a:t>J</a:t>
            </a:r>
            <a:r>
              <a:rPr lang="en-US" altLang="ko-KR" dirty="0"/>
              <a:t>}, l = </a:t>
            </a:r>
            <a:r>
              <a:rPr lang="en-US" altLang="ko-KR" dirty="0" smtClean="0"/>
              <a:t>{1</a:t>
            </a:r>
            <a:r>
              <a:rPr lang="en-US" altLang="ko-KR" dirty="0"/>
              <a:t>, . . . ,L.</a:t>
            </a:r>
            <a:r>
              <a:rPr lang="en-US" altLang="ko-KR" dirty="0" smtClean="0"/>
              <a:t> }</a:t>
            </a:r>
          </a:p>
          <a:p>
            <a:pPr marL="285750" indent="-285750">
              <a:buFont typeface="Arial" panose="020B0604020202020204" pitchFamily="34" charset="0"/>
              <a:buChar char="•"/>
            </a:pPr>
            <a:r>
              <a:rPr lang="en-US" altLang="ko-KR" b="1" dirty="0" err="1" smtClean="0"/>
              <a:t>D</a:t>
            </a:r>
            <a:r>
              <a:rPr lang="en-US" altLang="ko-KR" b="1" baseline="30000" dirty="0" err="1" smtClean="0"/>
              <a:t>l</a:t>
            </a:r>
            <a:r>
              <a:rPr lang="en-US" altLang="ko-KR" b="1" baseline="-25000" dirty="0" err="1" smtClean="0"/>
              <a:t>j</a:t>
            </a:r>
            <a:r>
              <a:rPr lang="en-US" altLang="ko-KR" b="1" dirty="0" smtClean="0"/>
              <a:t> </a:t>
            </a:r>
            <a:r>
              <a:rPr lang="en-US" altLang="ko-KR" b="1" dirty="0"/>
              <a:t>is the EMD or DTW </a:t>
            </a:r>
            <a:r>
              <a:rPr lang="en-US" altLang="ko-KR" b="1" dirty="0" smtClean="0"/>
              <a:t>distance</a:t>
            </a:r>
            <a:r>
              <a:rPr lang="en-US" altLang="ko-KR" b="1" dirty="0"/>
              <a:t> </a:t>
            </a:r>
            <a:r>
              <a:rPr lang="en-US" altLang="ko-KR" dirty="0" smtClean="0"/>
              <a:t>between </a:t>
            </a:r>
            <a:r>
              <a:rPr lang="en-US" altLang="ko-KR" dirty="0"/>
              <a:t>the CSI measurements and the </a:t>
            </a:r>
            <a:r>
              <a:rPr lang="en-US" altLang="ko-KR" dirty="0" err="1"/>
              <a:t>j</a:t>
            </a:r>
            <a:r>
              <a:rPr lang="en-US" altLang="ko-KR" baseline="30000" dirty="0" err="1"/>
              <a:t>th</a:t>
            </a:r>
            <a:r>
              <a:rPr lang="en-US" altLang="ko-KR" dirty="0"/>
              <a:t> activity profile on </a:t>
            </a:r>
            <a:r>
              <a:rPr lang="en-US" altLang="ko-KR" dirty="0" smtClean="0"/>
              <a:t>the l</a:t>
            </a:r>
            <a:r>
              <a:rPr lang="en-US" altLang="ko-KR" baseline="30000" dirty="0" smtClean="0"/>
              <a:t>th</a:t>
            </a:r>
            <a:r>
              <a:rPr lang="en-US" altLang="ko-KR" dirty="0" smtClean="0"/>
              <a:t> </a:t>
            </a:r>
            <a:r>
              <a:rPr lang="en-US" altLang="ko-KR" dirty="0" err="1"/>
              <a:t>WiFi</a:t>
            </a:r>
            <a:r>
              <a:rPr lang="en-US" altLang="ko-KR" dirty="0"/>
              <a:t> </a:t>
            </a:r>
            <a:r>
              <a:rPr lang="en-US" altLang="ko-KR" dirty="0" smtClean="0"/>
              <a:t>device</a:t>
            </a:r>
          </a:p>
          <a:p>
            <a:endParaRPr lang="en-US" altLang="ko-KR" dirty="0" smtClean="0"/>
          </a:p>
          <a:p>
            <a:endParaRPr lang="en-US" altLang="ko-KR" dirty="0"/>
          </a:p>
          <a:p>
            <a:pPr marL="285750" indent="-285750">
              <a:buFont typeface="Arial" panose="020B0604020202020204" pitchFamily="34" charset="0"/>
              <a:buChar char="•"/>
            </a:pPr>
            <a:endParaRPr lang="en-US" altLang="ko-KR" dirty="0" smtClean="0"/>
          </a:p>
          <a:p>
            <a:pPr marL="285750" indent="-285750">
              <a:buFont typeface="Arial" panose="020B0604020202020204" pitchFamily="34" charset="0"/>
              <a:buChar char="•"/>
            </a:pPr>
            <a:r>
              <a:rPr lang="en-US" altLang="ko-KR" b="1" dirty="0" err="1" smtClean="0"/>
              <a:t>w</a:t>
            </a:r>
            <a:r>
              <a:rPr lang="en-US" altLang="ko-KR" b="1" baseline="30000" dirty="0" err="1" smtClean="0"/>
              <a:t>l</a:t>
            </a:r>
            <a:r>
              <a:rPr lang="en-US" altLang="ko-KR" b="1" baseline="-25000" dirty="0" err="1" smtClean="0"/>
              <a:t>j</a:t>
            </a:r>
            <a:r>
              <a:rPr lang="en-US" altLang="ko-KR" b="1" dirty="0" smtClean="0"/>
              <a:t> </a:t>
            </a:r>
            <a:r>
              <a:rPr lang="en-US" altLang="ko-KR" b="1" dirty="0"/>
              <a:t>(</a:t>
            </a:r>
            <a:r>
              <a:rPr lang="en-US" altLang="ko-KR" b="1" dirty="0" smtClean="0"/>
              <a:t>a</a:t>
            </a:r>
            <a:r>
              <a:rPr lang="en-US" altLang="ko-KR" b="1" baseline="30000" dirty="0" smtClean="0"/>
              <a:t>l</a:t>
            </a:r>
            <a:r>
              <a:rPr lang="en-US" altLang="ko-KR" b="1" baseline="-25000" dirty="0" smtClean="0"/>
              <a:t>0</a:t>
            </a:r>
            <a:r>
              <a:rPr lang="en-US" altLang="ko-KR" b="1" dirty="0"/>
              <a:t>, </a:t>
            </a:r>
            <a:r>
              <a:rPr lang="en-US" altLang="ko-KR" b="1" dirty="0" err="1" smtClean="0"/>
              <a:t>a</a:t>
            </a:r>
            <a:r>
              <a:rPr lang="en-US" altLang="ko-KR" b="1" baseline="30000" dirty="0" err="1" smtClean="0"/>
              <a:t>l</a:t>
            </a:r>
            <a:r>
              <a:rPr lang="en-US" altLang="ko-KR" b="1" baseline="-25000" dirty="0" err="1" smtClean="0"/>
              <a:t>j</a:t>
            </a:r>
            <a:r>
              <a:rPr lang="en-US" altLang="ko-KR" b="1" dirty="0"/>
              <a:t>) is the normalized weight </a:t>
            </a:r>
            <a:r>
              <a:rPr lang="en-US" altLang="ko-KR" dirty="0"/>
              <a:t>dominated </a:t>
            </a:r>
            <a:r>
              <a:rPr lang="en-US" altLang="ko-KR" dirty="0" smtClean="0"/>
              <a:t>by the </a:t>
            </a:r>
            <a:r>
              <a:rPr lang="en-US" altLang="ko-KR" dirty="0"/>
              <a:t>significance of the </a:t>
            </a:r>
            <a:r>
              <a:rPr lang="en-US" altLang="ko-KR" dirty="0" err="1"/>
              <a:t>j</a:t>
            </a:r>
            <a:r>
              <a:rPr lang="en-US" altLang="ko-KR" baseline="30000" dirty="0" err="1"/>
              <a:t>th</a:t>
            </a:r>
            <a:r>
              <a:rPr lang="en-US" altLang="ko-KR" dirty="0"/>
              <a:t> activity on the </a:t>
            </a:r>
            <a:r>
              <a:rPr lang="en-US" altLang="ko-KR" dirty="0" err="1"/>
              <a:t>l</a:t>
            </a:r>
            <a:r>
              <a:rPr lang="en-US" altLang="ko-KR" baseline="30000" dirty="0" err="1"/>
              <a:t>th</a:t>
            </a:r>
            <a:r>
              <a:rPr lang="en-US" altLang="ko-KR" dirty="0"/>
              <a:t> </a:t>
            </a:r>
            <a:r>
              <a:rPr lang="en-US" altLang="ko-KR" dirty="0" err="1"/>
              <a:t>WiFi</a:t>
            </a:r>
            <a:r>
              <a:rPr lang="en-US" altLang="ko-KR" dirty="0"/>
              <a:t> </a:t>
            </a:r>
            <a:r>
              <a:rPr lang="en-US" altLang="ko-KR" dirty="0" smtClean="0"/>
              <a:t>device</a:t>
            </a:r>
            <a:endParaRPr lang="en-US" altLang="ko-KR" dirty="0"/>
          </a:p>
          <a:p>
            <a:pPr marL="285750" indent="-285750">
              <a:buFont typeface="Arial" panose="020B0604020202020204" pitchFamily="34" charset="0"/>
              <a:buChar char="•"/>
            </a:pPr>
            <a:r>
              <a:rPr lang="en-US" altLang="ko-KR" b="1" dirty="0" smtClean="0"/>
              <a:t>a</a:t>
            </a:r>
            <a:r>
              <a:rPr lang="en-US" altLang="ko-KR" b="1" baseline="30000" dirty="0" smtClean="0"/>
              <a:t>l</a:t>
            </a:r>
            <a:r>
              <a:rPr lang="en-US" altLang="ko-KR" b="1" baseline="-25000" dirty="0" smtClean="0"/>
              <a:t>0</a:t>
            </a:r>
            <a:r>
              <a:rPr lang="en-US" altLang="ko-KR" b="1" dirty="0" smtClean="0"/>
              <a:t> </a:t>
            </a:r>
            <a:r>
              <a:rPr lang="en-US" altLang="ko-KR" b="1" dirty="0"/>
              <a:t>denotes the profile for empty room </a:t>
            </a:r>
            <a:r>
              <a:rPr lang="en-US" altLang="ko-KR" dirty="0"/>
              <a:t>on the </a:t>
            </a:r>
            <a:r>
              <a:rPr lang="en-US" altLang="ko-KR" dirty="0" err="1"/>
              <a:t>l</a:t>
            </a:r>
            <a:r>
              <a:rPr lang="en-US" altLang="ko-KR" baseline="30000" dirty="0" err="1"/>
              <a:t>th</a:t>
            </a:r>
            <a:r>
              <a:rPr lang="en-US" altLang="ko-KR" dirty="0"/>
              <a:t> </a:t>
            </a:r>
            <a:r>
              <a:rPr lang="en-US" altLang="ko-KR" dirty="0" err="1"/>
              <a:t>WiFi</a:t>
            </a:r>
            <a:r>
              <a:rPr lang="en-US" altLang="ko-KR" dirty="0"/>
              <a:t> </a:t>
            </a:r>
            <a:r>
              <a:rPr lang="en-US" altLang="ko-KR" dirty="0" smtClean="0"/>
              <a:t>device, and </a:t>
            </a:r>
            <a:r>
              <a:rPr lang="en-US" altLang="ko-KR" b="1" dirty="0" smtClean="0"/>
              <a:t>X(a</a:t>
            </a:r>
            <a:r>
              <a:rPr lang="en-US" altLang="ko-KR" b="1" baseline="30000" dirty="0" smtClean="0"/>
              <a:t>l</a:t>
            </a:r>
            <a:r>
              <a:rPr lang="en-US" altLang="ko-KR" b="1" baseline="-25000" dirty="0" smtClean="0"/>
              <a:t>0</a:t>
            </a:r>
            <a:r>
              <a:rPr lang="en-US" altLang="ko-KR" b="1" dirty="0"/>
              <a:t>, </a:t>
            </a:r>
            <a:r>
              <a:rPr lang="en-US" altLang="ko-KR" b="1" dirty="0" err="1" smtClean="0"/>
              <a:t>a</a:t>
            </a:r>
            <a:r>
              <a:rPr lang="en-US" altLang="ko-KR" b="1" baseline="30000" dirty="0" err="1" smtClean="0"/>
              <a:t>l</a:t>
            </a:r>
            <a:r>
              <a:rPr lang="en-US" altLang="ko-KR" b="1" baseline="-25000" dirty="0" err="1" smtClean="0"/>
              <a:t>j</a:t>
            </a:r>
            <a:r>
              <a:rPr lang="en-US" altLang="ko-KR" b="1" dirty="0"/>
              <a:t>) is the cross correlation</a:t>
            </a:r>
            <a:r>
              <a:rPr lang="en-US" altLang="ko-KR" dirty="0"/>
              <a:t> between the profile of </a:t>
            </a:r>
            <a:r>
              <a:rPr lang="en-US" altLang="ko-KR" dirty="0" smtClean="0"/>
              <a:t>the empty </a:t>
            </a:r>
            <a:r>
              <a:rPr lang="en-US" altLang="ko-KR" dirty="0"/>
              <a:t>room and the </a:t>
            </a:r>
            <a:r>
              <a:rPr lang="en-US" altLang="ko-KR" dirty="0" err="1"/>
              <a:t>j</a:t>
            </a:r>
            <a:r>
              <a:rPr lang="en-US" altLang="ko-KR" baseline="30000" dirty="0" err="1"/>
              <a:t>th</a:t>
            </a:r>
            <a:r>
              <a:rPr lang="en-US" altLang="ko-KR" dirty="0"/>
              <a:t> activity on the </a:t>
            </a:r>
            <a:r>
              <a:rPr lang="en-US" altLang="ko-KR" dirty="0" err="1"/>
              <a:t>l</a:t>
            </a:r>
            <a:r>
              <a:rPr lang="en-US" altLang="ko-KR" baseline="30000" dirty="0" err="1"/>
              <a:t>th</a:t>
            </a:r>
            <a:r>
              <a:rPr lang="en-US" altLang="ko-KR" dirty="0"/>
              <a:t> </a:t>
            </a:r>
            <a:r>
              <a:rPr lang="en-US" altLang="ko-KR" dirty="0" err="1"/>
              <a:t>WiFi</a:t>
            </a:r>
            <a:r>
              <a:rPr lang="en-US" altLang="ko-KR" dirty="0"/>
              <a:t> device</a:t>
            </a:r>
          </a:p>
        </p:txBody>
      </p:sp>
      <p:pic>
        <p:nvPicPr>
          <p:cNvPr id="2" name="그림 1"/>
          <p:cNvPicPr>
            <a:picLocks noChangeAspect="1"/>
          </p:cNvPicPr>
          <p:nvPr/>
        </p:nvPicPr>
        <p:blipFill rotWithShape="1">
          <a:blip r:embed="rId3"/>
          <a:srcRect t="6304" b="5362"/>
          <a:stretch/>
        </p:blipFill>
        <p:spPr>
          <a:xfrm>
            <a:off x="3657600" y="3193846"/>
            <a:ext cx="4109434" cy="792000"/>
          </a:xfrm>
          <a:prstGeom prst="rect">
            <a:avLst/>
          </a:prstGeom>
        </p:spPr>
      </p:pic>
      <p:pic>
        <p:nvPicPr>
          <p:cNvPr id="7" name="그림 6"/>
          <p:cNvPicPr>
            <a:picLocks noChangeAspect="1"/>
          </p:cNvPicPr>
          <p:nvPr/>
        </p:nvPicPr>
        <p:blipFill>
          <a:blip r:embed="rId4"/>
          <a:stretch>
            <a:fillRect/>
          </a:stretch>
        </p:blipFill>
        <p:spPr>
          <a:xfrm>
            <a:off x="3785117" y="5359530"/>
            <a:ext cx="3854400" cy="792000"/>
          </a:xfrm>
          <a:prstGeom prst="rect">
            <a:avLst/>
          </a:prstGeom>
        </p:spPr>
      </p:pic>
    </p:spTree>
    <p:extLst>
      <p:ext uri="{BB962C8B-B14F-4D97-AF65-F5344CB8AC3E}">
        <p14:creationId xmlns:p14="http://schemas.microsoft.com/office/powerpoint/2010/main" val="31806224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Contents</a:t>
            </a:r>
            <a:endParaRPr lang="ko-KR" altLang="en-US" dirty="0"/>
          </a:p>
        </p:txBody>
      </p:sp>
      <p:sp>
        <p:nvSpPr>
          <p:cNvPr id="3" name="내용 개체 틀 2"/>
          <p:cNvSpPr>
            <a:spLocks noGrp="1"/>
          </p:cNvSpPr>
          <p:nvPr>
            <p:ph idx="1"/>
          </p:nvPr>
        </p:nvSpPr>
        <p:spPr/>
        <p:txBody>
          <a:bodyPr/>
          <a:lstStyle/>
          <a:p>
            <a:r>
              <a:rPr lang="en-US" altLang="ko-KR" dirty="0" smtClean="0">
                <a:solidFill>
                  <a:schemeClr val="bg2">
                    <a:lumMod val="90000"/>
                  </a:schemeClr>
                </a:solidFill>
              </a:rPr>
              <a:t>Introduction</a:t>
            </a:r>
          </a:p>
          <a:p>
            <a:r>
              <a:rPr lang="en-US" altLang="ko-KR" dirty="0" smtClean="0">
                <a:solidFill>
                  <a:schemeClr val="bg2">
                    <a:lumMod val="90000"/>
                  </a:schemeClr>
                </a:solidFill>
              </a:rPr>
              <a:t>Design</a:t>
            </a:r>
          </a:p>
          <a:p>
            <a:r>
              <a:rPr lang="en-US" altLang="ko-KR" dirty="0" smtClean="0">
                <a:solidFill>
                  <a:schemeClr val="bg2">
                    <a:lumMod val="90000"/>
                  </a:schemeClr>
                </a:solidFill>
              </a:rPr>
              <a:t>Implementation</a:t>
            </a:r>
          </a:p>
          <a:p>
            <a:r>
              <a:rPr lang="en-US" altLang="ko-KR" dirty="0" smtClean="0"/>
              <a:t>Evaluation</a:t>
            </a:r>
          </a:p>
          <a:p>
            <a:r>
              <a:rPr lang="en-US" altLang="ko-KR" dirty="0" smtClean="0">
                <a:solidFill>
                  <a:schemeClr val="bg2">
                    <a:lumMod val="90000"/>
                  </a:schemeClr>
                </a:solidFill>
              </a:rPr>
              <a:t>Conclusion</a:t>
            </a:r>
            <a:endParaRPr lang="ko-KR" altLang="en-US" dirty="0">
              <a:solidFill>
                <a:schemeClr val="bg2">
                  <a:lumMod val="90000"/>
                </a:schemeClr>
              </a:solidFill>
            </a:endParaRPr>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26</a:t>
            </a:fld>
            <a:endParaRPr lang="ko-KR" altLang="en-US" dirty="0"/>
          </a:p>
        </p:txBody>
      </p:sp>
    </p:spTree>
    <p:extLst>
      <p:ext uri="{BB962C8B-B14F-4D97-AF65-F5344CB8AC3E}">
        <p14:creationId xmlns:p14="http://schemas.microsoft.com/office/powerpoint/2010/main" val="3498621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27</a:t>
            </a:fld>
            <a:endParaRPr lang="ko-KR" altLang="en-US" dirty="0"/>
          </a:p>
        </p:txBody>
      </p:sp>
      <p:sp>
        <p:nvSpPr>
          <p:cNvPr id="8" name="제목 1"/>
          <p:cNvSpPr>
            <a:spLocks noGrp="1"/>
          </p:cNvSpPr>
          <p:nvPr>
            <p:ph type="title"/>
          </p:nvPr>
        </p:nvSpPr>
        <p:spPr>
          <a:xfrm>
            <a:off x="838200" y="365125"/>
            <a:ext cx="10515600" cy="1325563"/>
          </a:xfrm>
        </p:spPr>
        <p:txBody>
          <a:bodyPr/>
          <a:lstStyle/>
          <a:p>
            <a:r>
              <a:rPr lang="en-US" altLang="ko-KR" dirty="0" smtClean="0"/>
              <a:t>Experimental Setup</a:t>
            </a:r>
            <a:endParaRPr lang="ko-KR" altLang="en-US" dirty="0"/>
          </a:p>
        </p:txBody>
      </p:sp>
      <p:sp>
        <p:nvSpPr>
          <p:cNvPr id="9" name="직사각형 8"/>
          <p:cNvSpPr/>
          <p:nvPr/>
        </p:nvSpPr>
        <p:spPr>
          <a:xfrm>
            <a:off x="838200" y="1771362"/>
            <a:ext cx="10515600" cy="923330"/>
          </a:xfrm>
          <a:prstGeom prst="rect">
            <a:avLst/>
          </a:prstGeom>
        </p:spPr>
        <p:txBody>
          <a:bodyPr wrap="square">
            <a:spAutoFit/>
          </a:bodyPr>
          <a:lstStyle/>
          <a:p>
            <a:pPr marL="285750" indent="-285750">
              <a:buFont typeface="Arial" panose="020B0604020202020204" pitchFamily="34" charset="0"/>
              <a:buChar char="•"/>
            </a:pPr>
            <a:r>
              <a:rPr lang="en-US" altLang="ko-KR" dirty="0" smtClean="0"/>
              <a:t>Devices and Network - 802.11n </a:t>
            </a:r>
            <a:r>
              <a:rPr lang="en-US" altLang="ko-KR" dirty="0" err="1"/>
              <a:t>WiFi</a:t>
            </a:r>
            <a:r>
              <a:rPr lang="en-US" altLang="ko-KR" dirty="0"/>
              <a:t> network with </a:t>
            </a:r>
            <a:r>
              <a:rPr lang="en-US" altLang="ko-KR" dirty="0" smtClean="0"/>
              <a:t>three off-the-shelf </a:t>
            </a:r>
            <a:r>
              <a:rPr lang="en-US" altLang="ko-KR" dirty="0" err="1"/>
              <a:t>WiFi</a:t>
            </a:r>
            <a:r>
              <a:rPr lang="en-US" altLang="ko-KR" dirty="0"/>
              <a:t> devices </a:t>
            </a:r>
            <a:endParaRPr lang="en-US" altLang="ko-KR" dirty="0" smtClean="0"/>
          </a:p>
          <a:p>
            <a:r>
              <a:rPr lang="en-US" altLang="ko-KR" dirty="0" smtClean="0"/>
              <a:t>  - Lenovo T500, </a:t>
            </a:r>
            <a:r>
              <a:rPr lang="en-US" altLang="ko-KR" dirty="0"/>
              <a:t>T61 </a:t>
            </a:r>
            <a:r>
              <a:rPr lang="en-US" altLang="ko-KR" dirty="0" smtClean="0"/>
              <a:t>laptop (</a:t>
            </a:r>
            <a:r>
              <a:rPr lang="en-US" altLang="ko-KR" dirty="0"/>
              <a:t>Intel </a:t>
            </a:r>
            <a:r>
              <a:rPr lang="en-US" altLang="ko-KR" dirty="0" err="1"/>
              <a:t>WiFi</a:t>
            </a:r>
            <a:r>
              <a:rPr lang="en-US" altLang="ko-KR" dirty="0"/>
              <a:t> Link 5300 </a:t>
            </a:r>
            <a:r>
              <a:rPr lang="en-US" altLang="ko-KR" dirty="0" smtClean="0"/>
              <a:t>NIC)</a:t>
            </a:r>
          </a:p>
          <a:p>
            <a:r>
              <a:rPr lang="en-US" altLang="ko-KR" dirty="0" smtClean="0"/>
              <a:t>  - Cisco Linksys E2500 AP</a:t>
            </a:r>
          </a:p>
        </p:txBody>
      </p:sp>
      <p:pic>
        <p:nvPicPr>
          <p:cNvPr id="10" name="Picture 8"/>
          <p:cNvPicPr>
            <a:picLocks noChangeAspect="1" noChangeArrowheads="1"/>
          </p:cNvPicPr>
          <p:nvPr/>
        </p:nvPicPr>
        <p:blipFill rotWithShape="1">
          <a:blip r:embed="rId3" cstate="print"/>
          <a:srcRect l="31438" r="22931"/>
          <a:stretch/>
        </p:blipFill>
        <p:spPr bwMode="auto">
          <a:xfrm>
            <a:off x="4244227" y="3957917"/>
            <a:ext cx="3966883" cy="2209800"/>
          </a:xfrm>
          <a:prstGeom prst="rect">
            <a:avLst/>
          </a:prstGeom>
          <a:noFill/>
          <a:ln w="9525">
            <a:noFill/>
            <a:miter lim="800000"/>
            <a:headEnd/>
            <a:tailEnd/>
          </a:ln>
        </p:spPr>
      </p:pic>
      <p:pic>
        <p:nvPicPr>
          <p:cNvPr id="11" name="Picture 8"/>
          <p:cNvPicPr>
            <a:picLocks noChangeAspect="1" noChangeArrowheads="1"/>
          </p:cNvPicPr>
          <p:nvPr/>
        </p:nvPicPr>
        <p:blipFill rotWithShape="1">
          <a:blip r:embed="rId3" cstate="print"/>
          <a:srcRect r="73253"/>
          <a:stretch/>
        </p:blipFill>
        <p:spPr bwMode="auto">
          <a:xfrm>
            <a:off x="1523992" y="3957917"/>
            <a:ext cx="2325227" cy="2209800"/>
          </a:xfrm>
          <a:prstGeom prst="rect">
            <a:avLst/>
          </a:prstGeom>
          <a:noFill/>
          <a:ln w="9525">
            <a:noFill/>
            <a:miter lim="800000"/>
            <a:headEnd/>
            <a:tailEnd/>
          </a:ln>
        </p:spPr>
      </p:pic>
      <p:pic>
        <p:nvPicPr>
          <p:cNvPr id="12" name="Picture 8"/>
          <p:cNvPicPr>
            <a:picLocks noChangeAspect="1" noChangeArrowheads="1"/>
          </p:cNvPicPr>
          <p:nvPr/>
        </p:nvPicPr>
        <p:blipFill rotWithShape="1">
          <a:blip r:embed="rId3" cstate="print"/>
          <a:srcRect l="80627" t="12027" b="28338"/>
          <a:stretch/>
        </p:blipFill>
        <p:spPr bwMode="auto">
          <a:xfrm>
            <a:off x="8606118" y="3957917"/>
            <a:ext cx="1684248" cy="1317812"/>
          </a:xfrm>
          <a:prstGeom prst="rect">
            <a:avLst/>
          </a:prstGeom>
          <a:noFill/>
          <a:ln w="9525">
            <a:noFill/>
            <a:miter lim="800000"/>
            <a:headEnd/>
            <a:tailEnd/>
          </a:ln>
        </p:spPr>
      </p:pic>
      <p:sp>
        <p:nvSpPr>
          <p:cNvPr id="13" name="직사각형 12"/>
          <p:cNvSpPr/>
          <p:nvPr/>
        </p:nvSpPr>
        <p:spPr>
          <a:xfrm>
            <a:off x="838200" y="3177342"/>
            <a:ext cx="10515600" cy="369332"/>
          </a:xfrm>
          <a:prstGeom prst="rect">
            <a:avLst/>
          </a:prstGeom>
        </p:spPr>
        <p:txBody>
          <a:bodyPr wrap="square">
            <a:spAutoFit/>
          </a:bodyPr>
          <a:lstStyle/>
          <a:p>
            <a:pPr marL="285750" indent="-285750">
              <a:buFont typeface="Arial" panose="020B0604020202020204" pitchFamily="34" charset="0"/>
              <a:buChar char="•"/>
            </a:pPr>
            <a:r>
              <a:rPr lang="en-US" altLang="ko-KR" dirty="0" smtClean="0"/>
              <a:t>Apartments and Activities</a:t>
            </a:r>
          </a:p>
        </p:txBody>
      </p:sp>
    </p:spTree>
    <p:extLst>
      <p:ext uri="{BB962C8B-B14F-4D97-AF65-F5344CB8AC3E}">
        <p14:creationId xmlns:p14="http://schemas.microsoft.com/office/powerpoint/2010/main" val="3315667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28</a:t>
            </a:fld>
            <a:endParaRPr lang="ko-KR" altLang="en-US" dirty="0"/>
          </a:p>
        </p:txBody>
      </p:sp>
      <p:sp>
        <p:nvSpPr>
          <p:cNvPr id="14" name="제목 1"/>
          <p:cNvSpPr>
            <a:spLocks noGrp="1"/>
          </p:cNvSpPr>
          <p:nvPr>
            <p:ph type="title"/>
          </p:nvPr>
        </p:nvSpPr>
        <p:spPr>
          <a:xfrm>
            <a:off x="838198" y="365125"/>
            <a:ext cx="10404000" cy="1325563"/>
          </a:xfrm>
        </p:spPr>
        <p:txBody>
          <a:bodyPr/>
          <a:lstStyle/>
          <a:p>
            <a:r>
              <a:rPr lang="en-US" altLang="ko-KR" dirty="0"/>
              <a:t>Performance of In-place </a:t>
            </a:r>
            <a:r>
              <a:rPr lang="en-US" altLang="ko-KR" dirty="0" smtClean="0"/>
              <a:t>Activity</a:t>
            </a:r>
            <a:br>
              <a:rPr lang="en-US" altLang="ko-KR" dirty="0" smtClean="0"/>
            </a:br>
            <a:r>
              <a:rPr lang="en-US" altLang="ko-KR" dirty="0" smtClean="0"/>
              <a:t>Identification</a:t>
            </a:r>
            <a:endParaRPr lang="ko-KR" altLang="en-US" dirty="0"/>
          </a:p>
        </p:txBody>
      </p:sp>
      <p:pic>
        <p:nvPicPr>
          <p:cNvPr id="15" name="그림 14"/>
          <p:cNvPicPr>
            <a:picLocks noChangeAspect="1"/>
          </p:cNvPicPr>
          <p:nvPr/>
        </p:nvPicPr>
        <p:blipFill>
          <a:blip r:embed="rId3"/>
          <a:stretch>
            <a:fillRect/>
          </a:stretch>
        </p:blipFill>
        <p:spPr>
          <a:xfrm>
            <a:off x="780731" y="2054630"/>
            <a:ext cx="8094849" cy="4235169"/>
          </a:xfrm>
          <a:prstGeom prst="rect">
            <a:avLst/>
          </a:prstGeom>
        </p:spPr>
      </p:pic>
      <p:sp>
        <p:nvSpPr>
          <p:cNvPr id="16" name="직사각형 15"/>
          <p:cNvSpPr/>
          <p:nvPr/>
        </p:nvSpPr>
        <p:spPr>
          <a:xfrm>
            <a:off x="838198" y="1629667"/>
            <a:ext cx="6588214" cy="369332"/>
          </a:xfrm>
          <a:prstGeom prst="rect">
            <a:avLst/>
          </a:prstGeom>
        </p:spPr>
        <p:txBody>
          <a:bodyPr wrap="none">
            <a:spAutoFit/>
          </a:bodyPr>
          <a:lstStyle/>
          <a:p>
            <a:pPr marL="548640" indent="-548640" algn="just"/>
            <a:r>
              <a:rPr lang="en-US" altLang="ko-KR" dirty="0" smtClean="0"/>
              <a:t>Q) How </a:t>
            </a:r>
            <a:r>
              <a:rPr lang="en-US" altLang="ko-KR" dirty="0"/>
              <a:t>robust is the system in typical indoor environments?</a:t>
            </a:r>
          </a:p>
        </p:txBody>
      </p:sp>
      <p:sp>
        <p:nvSpPr>
          <p:cNvPr id="3" name="직사각형 2"/>
          <p:cNvSpPr/>
          <p:nvPr/>
        </p:nvSpPr>
        <p:spPr>
          <a:xfrm>
            <a:off x="8899330" y="2734109"/>
            <a:ext cx="3154124" cy="2123658"/>
          </a:xfrm>
          <a:prstGeom prst="rect">
            <a:avLst/>
          </a:prstGeom>
        </p:spPr>
        <p:txBody>
          <a:bodyPr wrap="square">
            <a:spAutoFit/>
          </a:bodyPr>
          <a:lstStyle/>
          <a:p>
            <a:r>
              <a:rPr lang="en-US" altLang="ko-KR" sz="1200" b="1" dirty="0"/>
              <a:t>True Positive Rate (</a:t>
            </a:r>
            <a:r>
              <a:rPr lang="en-US" altLang="ko-KR" sz="1200" b="1" dirty="0" smtClean="0"/>
              <a:t>TPR) :</a:t>
            </a:r>
          </a:p>
          <a:p>
            <a:r>
              <a:rPr lang="en-US" altLang="ko-KR" sz="1200" dirty="0" smtClean="0"/>
              <a:t>TPR </a:t>
            </a:r>
            <a:r>
              <a:rPr lang="en-US" altLang="ko-KR" sz="1200" dirty="0"/>
              <a:t>for an activity A is defined as</a:t>
            </a:r>
          </a:p>
          <a:p>
            <a:r>
              <a:rPr lang="en-US" altLang="ko-KR" sz="1200" dirty="0"/>
              <a:t>the proportion of the instances that are correctly recognized as the</a:t>
            </a:r>
          </a:p>
          <a:p>
            <a:r>
              <a:rPr lang="en-US" altLang="ko-KR" sz="1200" dirty="0"/>
              <a:t>activity A among actual A performed.</a:t>
            </a:r>
          </a:p>
          <a:p>
            <a:endParaRPr lang="en-US" altLang="ko-KR" sz="1200" dirty="0" smtClean="0"/>
          </a:p>
          <a:p>
            <a:r>
              <a:rPr lang="en-US" altLang="ko-KR" sz="1200" b="1" dirty="0" smtClean="0"/>
              <a:t>False </a:t>
            </a:r>
            <a:r>
              <a:rPr lang="en-US" altLang="ko-KR" sz="1200" b="1" dirty="0"/>
              <a:t>Positive Rate (</a:t>
            </a:r>
            <a:r>
              <a:rPr lang="en-US" altLang="ko-KR" sz="1200" b="1" dirty="0" smtClean="0"/>
              <a:t>FPR) :</a:t>
            </a:r>
          </a:p>
          <a:p>
            <a:r>
              <a:rPr lang="en-US" altLang="ko-KR" sz="1200" dirty="0" smtClean="0"/>
              <a:t>FPR </a:t>
            </a:r>
            <a:r>
              <a:rPr lang="en-US" altLang="ko-KR" sz="1200" dirty="0"/>
              <a:t>for an activity A is defined as</a:t>
            </a:r>
          </a:p>
          <a:p>
            <a:r>
              <a:rPr lang="en-US" altLang="ko-KR" sz="1200" dirty="0"/>
              <a:t>the percentage of the instances that are incorrectly recognized as A</a:t>
            </a:r>
          </a:p>
          <a:p>
            <a:r>
              <a:rPr lang="en-US" altLang="ko-KR" sz="1200" dirty="0"/>
              <a:t>among all testing instances other than A.</a:t>
            </a:r>
            <a:endParaRPr lang="ko-KR" altLang="en-US" sz="1200" dirty="0"/>
          </a:p>
        </p:txBody>
      </p:sp>
    </p:spTree>
    <p:extLst>
      <p:ext uri="{BB962C8B-B14F-4D97-AF65-F5344CB8AC3E}">
        <p14:creationId xmlns:p14="http://schemas.microsoft.com/office/powerpoint/2010/main" val="25804567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29</a:t>
            </a:fld>
            <a:endParaRPr lang="ko-KR" altLang="en-US" dirty="0"/>
          </a:p>
        </p:txBody>
      </p:sp>
      <p:sp>
        <p:nvSpPr>
          <p:cNvPr id="7" name="제목 1"/>
          <p:cNvSpPr>
            <a:spLocks noGrp="1"/>
          </p:cNvSpPr>
          <p:nvPr>
            <p:ph type="title"/>
          </p:nvPr>
        </p:nvSpPr>
        <p:spPr>
          <a:xfrm>
            <a:off x="838198" y="365125"/>
            <a:ext cx="10764000" cy="1325563"/>
          </a:xfrm>
        </p:spPr>
        <p:txBody>
          <a:bodyPr/>
          <a:lstStyle/>
          <a:p>
            <a:r>
              <a:rPr lang="en-US" altLang="ko-KR" dirty="0"/>
              <a:t>Performance of Walking Activity </a:t>
            </a:r>
            <a:r>
              <a:rPr lang="en-US" altLang="ko-KR" dirty="0" smtClean="0"/>
              <a:t>Tracking</a:t>
            </a:r>
            <a:br>
              <a:rPr lang="en-US" altLang="ko-KR" dirty="0" smtClean="0"/>
            </a:br>
            <a:r>
              <a:rPr lang="en-US" altLang="ko-KR" dirty="0" smtClean="0"/>
              <a:t>and </a:t>
            </a:r>
            <a:r>
              <a:rPr lang="en-US" altLang="ko-KR" dirty="0"/>
              <a:t>Doorway Identification</a:t>
            </a:r>
            <a:endParaRPr lang="ko-KR" altLang="en-US" dirty="0"/>
          </a:p>
        </p:txBody>
      </p:sp>
      <p:pic>
        <p:nvPicPr>
          <p:cNvPr id="8" name="그림 7"/>
          <p:cNvPicPr>
            <a:picLocks noChangeAspect="1"/>
          </p:cNvPicPr>
          <p:nvPr/>
        </p:nvPicPr>
        <p:blipFill>
          <a:blip r:embed="rId3"/>
          <a:stretch>
            <a:fillRect/>
          </a:stretch>
        </p:blipFill>
        <p:spPr>
          <a:xfrm>
            <a:off x="2945279" y="1872143"/>
            <a:ext cx="5736572" cy="4245900"/>
          </a:xfrm>
          <a:prstGeom prst="rect">
            <a:avLst/>
          </a:prstGeom>
        </p:spPr>
      </p:pic>
      <p:sp>
        <p:nvSpPr>
          <p:cNvPr id="9" name="직사각형 8"/>
          <p:cNvSpPr/>
          <p:nvPr/>
        </p:nvSpPr>
        <p:spPr>
          <a:xfrm>
            <a:off x="32658" y="6118058"/>
            <a:ext cx="10723418" cy="307777"/>
          </a:xfrm>
          <a:prstGeom prst="rect">
            <a:avLst/>
          </a:prstGeom>
        </p:spPr>
        <p:txBody>
          <a:bodyPr wrap="square">
            <a:spAutoFit/>
          </a:bodyPr>
          <a:lstStyle/>
          <a:p>
            <a:r>
              <a:rPr lang="en-US" altLang="ko-KR" sz="1400" dirty="0" smtClean="0"/>
              <a:t>Each </a:t>
            </a:r>
            <a:r>
              <a:rPr lang="en-US" altLang="ko-KR" sz="1400" dirty="0"/>
              <a:t>row represents the actual activity </a:t>
            </a:r>
            <a:r>
              <a:rPr lang="en-US" altLang="ko-KR" sz="1400" dirty="0" smtClean="0"/>
              <a:t>performed by </a:t>
            </a:r>
            <a:r>
              <a:rPr lang="en-US" altLang="ko-KR" sz="1400" dirty="0"/>
              <a:t>the </a:t>
            </a:r>
            <a:r>
              <a:rPr lang="en-US" altLang="ko-KR" sz="1400" dirty="0" smtClean="0"/>
              <a:t>user and </a:t>
            </a:r>
            <a:r>
              <a:rPr lang="en-US" altLang="ko-KR" sz="1400" dirty="0"/>
              <a:t>each column shows the activity it was </a:t>
            </a:r>
            <a:r>
              <a:rPr lang="en-US" altLang="ko-KR" sz="1400" dirty="0" smtClean="0"/>
              <a:t>classified as by system</a:t>
            </a:r>
            <a:endParaRPr lang="ko-KR" altLang="en-US" sz="1400" dirty="0"/>
          </a:p>
        </p:txBody>
      </p:sp>
      <p:sp>
        <p:nvSpPr>
          <p:cNvPr id="10" name="직사각형 9"/>
          <p:cNvSpPr/>
          <p:nvPr/>
        </p:nvSpPr>
        <p:spPr>
          <a:xfrm>
            <a:off x="838198" y="1629667"/>
            <a:ext cx="6588214" cy="369332"/>
          </a:xfrm>
          <a:prstGeom prst="rect">
            <a:avLst/>
          </a:prstGeom>
        </p:spPr>
        <p:txBody>
          <a:bodyPr wrap="none">
            <a:spAutoFit/>
          </a:bodyPr>
          <a:lstStyle/>
          <a:p>
            <a:pPr marL="548640" indent="-548640" algn="just"/>
            <a:r>
              <a:rPr lang="en-US" altLang="ko-KR" dirty="0" smtClean="0"/>
              <a:t>Q) How </a:t>
            </a:r>
            <a:r>
              <a:rPr lang="en-US" altLang="ko-KR" dirty="0"/>
              <a:t>robust is the system in typical indoor environments?</a:t>
            </a:r>
          </a:p>
        </p:txBody>
      </p:sp>
    </p:spTree>
    <p:extLst>
      <p:ext uri="{BB962C8B-B14F-4D97-AF65-F5344CB8AC3E}">
        <p14:creationId xmlns:p14="http://schemas.microsoft.com/office/powerpoint/2010/main" val="22574345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30</a:t>
            </a:fld>
            <a:endParaRPr lang="ko-KR" altLang="en-US" dirty="0"/>
          </a:p>
        </p:txBody>
      </p:sp>
      <p:sp>
        <p:nvSpPr>
          <p:cNvPr id="7" name="제목 1"/>
          <p:cNvSpPr>
            <a:spLocks noGrp="1"/>
          </p:cNvSpPr>
          <p:nvPr>
            <p:ph type="title"/>
          </p:nvPr>
        </p:nvSpPr>
        <p:spPr>
          <a:xfrm>
            <a:off x="838197" y="365125"/>
            <a:ext cx="11108379" cy="1325563"/>
          </a:xfrm>
        </p:spPr>
        <p:txBody>
          <a:bodyPr>
            <a:normAutofit/>
          </a:bodyPr>
          <a:lstStyle/>
          <a:p>
            <a:pPr marL="548640" indent="-548640"/>
            <a:r>
              <a:rPr lang="en-US" altLang="ko-KR" dirty="0"/>
              <a:t>Performance </a:t>
            </a:r>
            <a:r>
              <a:rPr lang="en-US" altLang="ko-KR" dirty="0" smtClean="0"/>
              <a:t>of </a:t>
            </a:r>
            <a:r>
              <a:rPr lang="en-US" altLang="ko-KR" dirty="0"/>
              <a:t>Different Packet Rate</a:t>
            </a:r>
          </a:p>
        </p:txBody>
      </p:sp>
      <p:sp>
        <p:nvSpPr>
          <p:cNvPr id="2" name="직사각형 1"/>
          <p:cNvSpPr/>
          <p:nvPr/>
        </p:nvSpPr>
        <p:spPr>
          <a:xfrm>
            <a:off x="838198" y="1629667"/>
            <a:ext cx="8483932" cy="369332"/>
          </a:xfrm>
          <a:prstGeom prst="rect">
            <a:avLst/>
          </a:prstGeom>
        </p:spPr>
        <p:txBody>
          <a:bodyPr wrap="square">
            <a:spAutoFit/>
          </a:bodyPr>
          <a:lstStyle/>
          <a:p>
            <a:pPr marL="548640" indent="-548640" algn="just"/>
            <a:r>
              <a:rPr lang="en-US" altLang="ko-KR" dirty="0" smtClean="0"/>
              <a:t>Q) </a:t>
            </a:r>
            <a:r>
              <a:rPr lang="en-US" altLang="ko-KR" dirty="0"/>
              <a:t>Is </a:t>
            </a:r>
            <a:r>
              <a:rPr lang="en-US" altLang="ko-KR" dirty="0" err="1"/>
              <a:t>WiFi</a:t>
            </a:r>
            <a:r>
              <a:rPr lang="en-US" altLang="ko-KR" dirty="0"/>
              <a:t> traffic in home environment feasible to identify activities?</a:t>
            </a:r>
          </a:p>
        </p:txBody>
      </p:sp>
      <p:pic>
        <p:nvPicPr>
          <p:cNvPr id="8" name="그림 7"/>
          <p:cNvPicPr>
            <a:picLocks noChangeAspect="1"/>
          </p:cNvPicPr>
          <p:nvPr/>
        </p:nvPicPr>
        <p:blipFill>
          <a:blip r:embed="rId3"/>
          <a:stretch>
            <a:fillRect/>
          </a:stretch>
        </p:blipFill>
        <p:spPr>
          <a:xfrm>
            <a:off x="2209798" y="2428356"/>
            <a:ext cx="7772403" cy="3190325"/>
          </a:xfrm>
          <a:prstGeom prst="rect">
            <a:avLst/>
          </a:prstGeom>
        </p:spPr>
      </p:pic>
    </p:spTree>
    <p:extLst>
      <p:ext uri="{BB962C8B-B14F-4D97-AF65-F5344CB8AC3E}">
        <p14:creationId xmlns:p14="http://schemas.microsoft.com/office/powerpoint/2010/main" val="38927804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31</a:t>
            </a:fld>
            <a:endParaRPr lang="ko-KR" altLang="en-US" dirty="0"/>
          </a:p>
        </p:txBody>
      </p:sp>
      <p:sp>
        <p:nvSpPr>
          <p:cNvPr id="7" name="제목 1"/>
          <p:cNvSpPr>
            <a:spLocks noGrp="1"/>
          </p:cNvSpPr>
          <p:nvPr>
            <p:ph type="title"/>
          </p:nvPr>
        </p:nvSpPr>
        <p:spPr>
          <a:xfrm>
            <a:off x="838197" y="365125"/>
            <a:ext cx="11108379" cy="1325563"/>
          </a:xfrm>
        </p:spPr>
        <p:txBody>
          <a:bodyPr>
            <a:normAutofit/>
          </a:bodyPr>
          <a:lstStyle/>
          <a:p>
            <a:pPr marL="548640" indent="-548640"/>
            <a:r>
              <a:rPr lang="en-US" altLang="ko-KR" dirty="0"/>
              <a:t>Performance </a:t>
            </a:r>
            <a:r>
              <a:rPr lang="en-US" altLang="ko-KR" dirty="0" smtClean="0"/>
              <a:t>comparison 802.11n and ac</a:t>
            </a:r>
            <a:endParaRPr lang="en-US" altLang="ko-KR" dirty="0"/>
          </a:p>
        </p:txBody>
      </p:sp>
      <p:pic>
        <p:nvPicPr>
          <p:cNvPr id="3" name="그림 2"/>
          <p:cNvPicPr>
            <a:picLocks noChangeAspect="1"/>
          </p:cNvPicPr>
          <p:nvPr/>
        </p:nvPicPr>
        <p:blipFill>
          <a:blip r:embed="rId3"/>
          <a:stretch>
            <a:fillRect/>
          </a:stretch>
        </p:blipFill>
        <p:spPr>
          <a:xfrm>
            <a:off x="2586037" y="1952625"/>
            <a:ext cx="7019925" cy="2952750"/>
          </a:xfrm>
          <a:prstGeom prst="rect">
            <a:avLst/>
          </a:prstGeom>
        </p:spPr>
      </p:pic>
      <p:sp>
        <p:nvSpPr>
          <p:cNvPr id="5" name="직사각형 4"/>
          <p:cNvSpPr/>
          <p:nvPr/>
        </p:nvSpPr>
        <p:spPr>
          <a:xfrm>
            <a:off x="1386444" y="5307697"/>
            <a:ext cx="9967356" cy="646331"/>
          </a:xfrm>
          <a:prstGeom prst="rect">
            <a:avLst/>
          </a:prstGeom>
        </p:spPr>
        <p:txBody>
          <a:bodyPr wrap="square">
            <a:spAutoFit/>
          </a:bodyPr>
          <a:lstStyle/>
          <a:p>
            <a:r>
              <a:rPr lang="en-US" altLang="ko-KR" b="1" dirty="0"/>
              <a:t>the </a:t>
            </a:r>
            <a:r>
              <a:rPr lang="en-US" altLang="ko-KR" b="1" dirty="0" smtClean="0"/>
              <a:t>wider channels </a:t>
            </a:r>
            <a:r>
              <a:rPr lang="en-US" altLang="ko-KR" b="1" dirty="0"/>
              <a:t>(e.g., 802.11ac) can improve the recognition accuracy since</a:t>
            </a:r>
          </a:p>
          <a:p>
            <a:r>
              <a:rPr lang="en-US" altLang="ko-KR" b="1" dirty="0"/>
              <a:t>it allows measurements over many additional subcarriers.</a:t>
            </a:r>
            <a:endParaRPr lang="ko-KR" altLang="en-US" b="1" dirty="0"/>
          </a:p>
        </p:txBody>
      </p:sp>
    </p:spTree>
    <p:extLst>
      <p:ext uri="{BB962C8B-B14F-4D97-AF65-F5344CB8AC3E}">
        <p14:creationId xmlns:p14="http://schemas.microsoft.com/office/powerpoint/2010/main" val="26960349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Contents</a:t>
            </a:r>
            <a:endParaRPr lang="ko-KR" altLang="en-US" dirty="0"/>
          </a:p>
        </p:txBody>
      </p:sp>
      <p:sp>
        <p:nvSpPr>
          <p:cNvPr id="3" name="내용 개체 틀 2"/>
          <p:cNvSpPr>
            <a:spLocks noGrp="1"/>
          </p:cNvSpPr>
          <p:nvPr>
            <p:ph idx="1"/>
          </p:nvPr>
        </p:nvSpPr>
        <p:spPr/>
        <p:txBody>
          <a:bodyPr>
            <a:normAutofit/>
          </a:bodyPr>
          <a:lstStyle/>
          <a:p>
            <a:r>
              <a:rPr lang="en-US" altLang="ko-KR" dirty="0" smtClean="0">
                <a:solidFill>
                  <a:schemeClr val="bg2">
                    <a:lumMod val="90000"/>
                  </a:schemeClr>
                </a:solidFill>
              </a:rPr>
              <a:t>Introduction</a:t>
            </a:r>
          </a:p>
          <a:p>
            <a:r>
              <a:rPr lang="en-US" altLang="ko-KR" dirty="0" smtClean="0">
                <a:solidFill>
                  <a:schemeClr val="bg2">
                    <a:lumMod val="90000"/>
                  </a:schemeClr>
                </a:solidFill>
              </a:rPr>
              <a:t>Design</a:t>
            </a:r>
          </a:p>
          <a:p>
            <a:r>
              <a:rPr lang="en-US" altLang="ko-KR" dirty="0" smtClean="0">
                <a:solidFill>
                  <a:schemeClr val="bg2">
                    <a:lumMod val="90000"/>
                  </a:schemeClr>
                </a:solidFill>
              </a:rPr>
              <a:t>Implementation</a:t>
            </a:r>
          </a:p>
          <a:p>
            <a:r>
              <a:rPr lang="en-US" altLang="ko-KR" dirty="0" smtClean="0">
                <a:solidFill>
                  <a:schemeClr val="bg2">
                    <a:lumMod val="90000"/>
                  </a:schemeClr>
                </a:solidFill>
              </a:rPr>
              <a:t>Evaluation</a:t>
            </a:r>
          </a:p>
          <a:p>
            <a:r>
              <a:rPr lang="en-US" altLang="ko-KR" dirty="0" smtClean="0"/>
              <a:t>Conclusion</a:t>
            </a:r>
            <a:endParaRPr lang="ko-KR" altLang="en-US" dirty="0"/>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32</a:t>
            </a:fld>
            <a:endParaRPr lang="ko-KR" altLang="en-US" dirty="0"/>
          </a:p>
        </p:txBody>
      </p:sp>
    </p:spTree>
    <p:extLst>
      <p:ext uri="{BB962C8B-B14F-4D97-AF65-F5344CB8AC3E}">
        <p14:creationId xmlns:p14="http://schemas.microsoft.com/office/powerpoint/2010/main" val="9008842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Conclusion</a:t>
            </a:r>
            <a:endParaRPr lang="ko-KR" altLang="en-US" dirty="0"/>
          </a:p>
        </p:txBody>
      </p:sp>
      <p:sp>
        <p:nvSpPr>
          <p:cNvPr id="3" name="내용 개체 틀 2"/>
          <p:cNvSpPr>
            <a:spLocks noGrp="1"/>
          </p:cNvSpPr>
          <p:nvPr>
            <p:ph idx="1"/>
          </p:nvPr>
        </p:nvSpPr>
        <p:spPr/>
        <p:txBody>
          <a:bodyPr>
            <a:normAutofit/>
          </a:bodyPr>
          <a:lstStyle/>
          <a:p>
            <a:pPr algn="just">
              <a:spcBef>
                <a:spcPts val="1200"/>
              </a:spcBef>
            </a:pPr>
            <a:r>
              <a:rPr lang="en-US" altLang="en-US" sz="2000" dirty="0"/>
              <a:t>Show that the channel state information (CSI) from off-the-shelf 802.11n devices can be utilized to identify and distinguish in-place activities inside a home</a:t>
            </a:r>
          </a:p>
          <a:p>
            <a:pPr algn="just">
              <a:spcBef>
                <a:spcPts val="1200"/>
              </a:spcBef>
            </a:pPr>
            <a:r>
              <a:rPr lang="en-US" altLang="en-US" sz="2000" dirty="0"/>
              <a:t>Develop a monitoring framework that can run on a single </a:t>
            </a:r>
            <a:r>
              <a:rPr lang="en-US" altLang="en-US" sz="2000" dirty="0" err="1"/>
              <a:t>WiFi</a:t>
            </a:r>
            <a:r>
              <a:rPr lang="en-US" altLang="en-US" sz="2000" dirty="0"/>
              <a:t> AP and use the associated profile matching algorithms to compare amplitude profiles against those from known activities</a:t>
            </a:r>
          </a:p>
          <a:p>
            <a:pPr algn="just">
              <a:spcBef>
                <a:spcPts val="1200"/>
              </a:spcBef>
            </a:pPr>
            <a:r>
              <a:rPr lang="en-US" altLang="en-US" sz="2000" dirty="0" smtClean="0"/>
              <a:t>Dynamic </a:t>
            </a:r>
            <a:r>
              <a:rPr lang="en-US" altLang="en-US" sz="2000" dirty="0"/>
              <a:t>profile construction to accommodate the movement or replacement of wireless devices and day-to-day profile calibration</a:t>
            </a:r>
          </a:p>
          <a:p>
            <a:pPr algn="just">
              <a:spcBef>
                <a:spcPts val="1200"/>
              </a:spcBef>
            </a:pPr>
            <a:r>
              <a:rPr lang="en-US" altLang="en-US" sz="2000" dirty="0"/>
              <a:t>Extensive experiments in two apartments of different size demonstrates the generality of our approach</a:t>
            </a:r>
          </a:p>
        </p:txBody>
      </p:sp>
      <p:sp>
        <p:nvSpPr>
          <p:cNvPr id="4" name="바닥글 개체 틀 3"/>
          <p:cNvSpPr>
            <a:spLocks noGrp="1"/>
          </p:cNvSpPr>
          <p:nvPr>
            <p:ph type="ftr" sz="quarter" idx="11"/>
          </p:nvPr>
        </p:nvSpPr>
        <p:spPr/>
        <p:txBody>
          <a:bodyPr/>
          <a:lstStyle/>
          <a:p>
            <a:r>
              <a:rPr lang="en-US" altLang="ko-KR" dirty="0" smtClean="0"/>
              <a:t>Wireless Data Communications Lab.</a:t>
            </a:r>
            <a:endParaRPr lang="ko-KR" altLang="en-US" dirty="0"/>
          </a:p>
        </p:txBody>
      </p:sp>
      <p:sp>
        <p:nvSpPr>
          <p:cNvPr id="6" name="슬라이드 번호 개체 틀 5"/>
          <p:cNvSpPr>
            <a:spLocks noGrp="1"/>
          </p:cNvSpPr>
          <p:nvPr>
            <p:ph type="sldNum" sz="quarter" idx="12"/>
          </p:nvPr>
        </p:nvSpPr>
        <p:spPr/>
        <p:txBody>
          <a:bodyPr/>
          <a:lstStyle/>
          <a:p>
            <a:fld id="{7A5913A6-8E73-43E1-B19A-BCDFFD2DE33E}" type="slidenum">
              <a:rPr lang="ko-KR" altLang="en-US" smtClean="0"/>
              <a:t>33</a:t>
            </a:fld>
            <a:endParaRPr lang="ko-KR" altLang="en-US" dirty="0"/>
          </a:p>
        </p:txBody>
      </p:sp>
    </p:spTree>
    <p:extLst>
      <p:ext uri="{BB962C8B-B14F-4D97-AF65-F5344CB8AC3E}">
        <p14:creationId xmlns:p14="http://schemas.microsoft.com/office/powerpoint/2010/main" val="16813909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25192</TotalTime>
  <Words>2006</Words>
  <Application>Microsoft Office PowerPoint</Application>
  <PresentationFormat>와이드스크린</PresentationFormat>
  <Paragraphs>331</Paragraphs>
  <Slides>33</Slides>
  <Notes>33</Notes>
  <HiddenSlides>0</HiddenSlides>
  <MMClips>0</MMClips>
  <ScaleCrop>false</ScaleCrop>
  <HeadingPairs>
    <vt:vector size="8" baseType="variant">
      <vt:variant>
        <vt:lpstr>사용한 글꼴</vt:lpstr>
      </vt:variant>
      <vt:variant>
        <vt:i4>9</vt:i4>
      </vt:variant>
      <vt:variant>
        <vt:lpstr>테마</vt:lpstr>
      </vt:variant>
      <vt:variant>
        <vt:i4>1</vt:i4>
      </vt:variant>
      <vt:variant>
        <vt:lpstr>포함된 OLE 서버</vt:lpstr>
      </vt:variant>
      <vt:variant>
        <vt:i4>1</vt:i4>
      </vt:variant>
      <vt:variant>
        <vt:lpstr>슬라이드 제목</vt:lpstr>
      </vt:variant>
      <vt:variant>
        <vt:i4>33</vt:i4>
      </vt:variant>
    </vt:vector>
  </HeadingPairs>
  <TitlesOfParts>
    <vt:vector size="44" baseType="lpstr">
      <vt:lpstr>宋体</vt:lpstr>
      <vt:lpstr>굴림</vt:lpstr>
      <vt:lpstr>맑은 고딕</vt:lpstr>
      <vt:lpstr>Arial</vt:lpstr>
      <vt:lpstr>Cambria Math</vt:lpstr>
      <vt:lpstr>Monotype Corsiva</vt:lpstr>
      <vt:lpstr>Symbol</vt:lpstr>
      <vt:lpstr>Times New Roman</vt:lpstr>
      <vt:lpstr>Wingdings</vt:lpstr>
      <vt:lpstr>Office 테마</vt:lpstr>
      <vt:lpstr>Equation</vt:lpstr>
      <vt:lpstr>E-eyes: In-home Device-free Activity Identification Using Fine-grained WiFi Signatures</vt:lpstr>
      <vt:lpstr>Contents</vt:lpstr>
      <vt:lpstr>Introduction</vt:lpstr>
      <vt:lpstr>Introduction</vt:lpstr>
      <vt:lpstr>Introduction</vt:lpstr>
      <vt:lpstr>Introduction</vt:lpstr>
      <vt:lpstr>Introduction</vt:lpstr>
      <vt:lpstr>Introduction</vt:lpstr>
      <vt:lpstr>Contents</vt:lpstr>
      <vt:lpstr>Intuition and Basic Idea</vt:lpstr>
      <vt:lpstr>System Overview</vt:lpstr>
      <vt:lpstr>Contents</vt:lpstr>
      <vt:lpstr>Coarse Activity Determination</vt:lpstr>
      <vt:lpstr>In-place Activity Identification</vt:lpstr>
      <vt:lpstr>In-place Activity Identification</vt:lpstr>
      <vt:lpstr>The earth mover’s distance(EMD) </vt:lpstr>
      <vt:lpstr>Walking Activity Tracking</vt:lpstr>
      <vt:lpstr>Walking Activity Tracking</vt:lpstr>
      <vt:lpstr>Dynamic Time Warping (DTW)</vt:lpstr>
      <vt:lpstr>Walking Activity Tracking</vt:lpstr>
      <vt:lpstr>Profile Construction</vt:lpstr>
      <vt:lpstr>Non-profiling Clustering</vt:lpstr>
      <vt:lpstr>Non-profiling Clustering</vt:lpstr>
      <vt:lpstr>Data Calibration</vt:lpstr>
      <vt:lpstr>Data Fusion Crossing Multiple Links</vt:lpstr>
      <vt:lpstr>Contents</vt:lpstr>
      <vt:lpstr>Experimental Setup</vt:lpstr>
      <vt:lpstr>Performance of In-place Activity Identification</vt:lpstr>
      <vt:lpstr>Performance of Walking Activity Tracking and Doorway Identification</vt:lpstr>
      <vt:lpstr>Performance of Different Packet Rate</vt:lpstr>
      <vt:lpstr>Performance comparison 802.11n and ac</vt:lpstr>
      <vt:lpstr>Contents</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am a Smartphone and I can Tell my User’s Walking Direction</dc:title>
  <dc:creator>shkuk</dc:creator>
  <cp:lastModifiedBy>dong</cp:lastModifiedBy>
  <cp:revision>609</cp:revision>
  <cp:lastPrinted>2015-01-02T01:27:57Z</cp:lastPrinted>
  <dcterms:created xsi:type="dcterms:W3CDTF">2014-06-26T07:33:08Z</dcterms:created>
  <dcterms:modified xsi:type="dcterms:W3CDTF">2015-01-02T01:30:31Z</dcterms:modified>
</cp:coreProperties>
</file>