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4" r:id="rId5"/>
    <p:sldId id="261" r:id="rId6"/>
    <p:sldId id="260" r:id="rId7"/>
    <p:sldId id="280" r:id="rId8"/>
    <p:sldId id="265" r:id="rId9"/>
    <p:sldId id="262" r:id="rId10"/>
    <p:sldId id="263" r:id="rId11"/>
    <p:sldId id="279" r:id="rId12"/>
    <p:sldId id="273" r:id="rId13"/>
    <p:sldId id="266" r:id="rId14"/>
    <p:sldId id="267" r:id="rId15"/>
    <p:sldId id="275" r:id="rId16"/>
    <p:sldId id="274" r:id="rId17"/>
    <p:sldId id="268" r:id="rId18"/>
    <p:sldId id="269" r:id="rId19"/>
    <p:sldId id="278" r:id="rId20"/>
    <p:sldId id="276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14" autoAdjust="0"/>
  </p:normalViewPr>
  <p:slideViewPr>
    <p:cSldViewPr snapToGrid="0" snapToObjects="1">
      <p:cViewPr varScale="1">
        <p:scale>
          <a:sx n="129" d="100"/>
          <a:sy n="129" d="100"/>
        </p:scale>
        <p:origin x="-17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4" d="100"/>
          <a:sy n="114" d="100"/>
        </p:scale>
        <p:origin x="-4088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9EE9D-2C73-AB46-8C4A-B2785219BFBC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5A8EF-F043-F44E-A4A9-D02B8D7A6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693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510C4-670F-494B-8C0E-D3DD2892DDF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44E0-C45D-6C44-AB2E-10EE9C51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464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444E0-C45D-6C44-AB2E-10EE9C5113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4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2545-BCAA-1D4A-91FD-56B473BEC218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08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C32C-8DCC-6F46-A0B4-59B776E5C92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7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1B64-734C-4B42-B2CE-A129DE14B669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8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FD41E-FF8B-6740-9DDB-817AA0AD7F8E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8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59ED-FE6E-4F46-BC0F-473E080CDA75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3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8FA1-59C5-C243-8718-D71C51B5521F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9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1B0B-8BF6-4D4A-AB1A-B6F70940BDFE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9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BD83-21EA-7840-97E0-509991ED3C01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5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5C27-7EA3-9549-A052-F348D5F5F89F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9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8DDB-DACE-A346-81B1-E25266D3764D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3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2FB9A-B413-EE48-A74E-875CDB25F49A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32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C430B-34C5-0B40-AAD9-45B5B63A851B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3C6CA-200F-8A4A-877C-ADF871788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4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22852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Scout: An Asymmetric Vehicular Network Design over TV Whitespaces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3852" y="3886200"/>
            <a:ext cx="7884348" cy="17526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Hotmobile</a:t>
            </a:r>
            <a:r>
              <a:rPr lang="en-US" sz="2400" dirty="0" smtClean="0"/>
              <a:t> 2013</a:t>
            </a:r>
          </a:p>
          <a:p>
            <a:r>
              <a:rPr lang="en-US" sz="2400" dirty="0" smtClean="0"/>
              <a:t>Tan Zhang, </a:t>
            </a:r>
            <a:r>
              <a:rPr lang="en-US" sz="2400" dirty="0" err="1" smtClean="0"/>
              <a:t>Sayandeep</a:t>
            </a:r>
            <a:r>
              <a:rPr lang="en-US" sz="2400" dirty="0" smtClean="0"/>
              <a:t> </a:t>
            </a:r>
            <a:r>
              <a:rPr lang="en-US" sz="2400" dirty="0" err="1" smtClean="0"/>
              <a:t>Sen</a:t>
            </a:r>
            <a:r>
              <a:rPr lang="en-US" sz="2400" dirty="0" smtClean="0"/>
              <a:t>, </a:t>
            </a:r>
            <a:r>
              <a:rPr lang="en-US" sz="2400" dirty="0" err="1" smtClean="0"/>
              <a:t>Suman</a:t>
            </a:r>
            <a:r>
              <a:rPr lang="en-US" sz="2400" dirty="0" smtClean="0"/>
              <a:t> Banerjee</a:t>
            </a:r>
          </a:p>
          <a:p>
            <a:r>
              <a:rPr lang="en-US" sz="2400" dirty="0" smtClean="0"/>
              <a:t>University of Wisconsin-Madison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05A-9FD1-214D-982B-03F2EBB08B8E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00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Introduction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Experiment Setup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Feasibility of Scout</a:t>
            </a: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 smtClean="0"/>
              <a:t>Design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Implementation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Evaluation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Future Work 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Related Work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Conclusion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55FA-0D51-CB41-98AE-15549FAC8B60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40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TV Whitespaces (512 ~ 698MHz) released by FCC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Abundant spectrum resource (180MHz)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Excellent propagation (~1.9Km)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Provide long-range and high-speed network (Internet) connectivity to moving vehicle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Base station mounted on roadside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connected to proxy server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Whitespace gateway nodes mounted on top of the buses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Wi-Fi Hotspot in the bus (client) </a:t>
            </a:r>
          </a:p>
          <a:p>
            <a:endParaRPr lang="en-US" sz="2400" dirty="0" smtClean="0"/>
          </a:p>
          <a:p>
            <a:endParaRPr lang="en-US" sz="3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2E1E4-8CEE-9544-9588-983D2F3C9CC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2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Introduction(Cont.)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845" r="845"/>
          <a:stretch>
            <a:fillRect/>
          </a:stretch>
        </p:blipFill>
        <p:spPr>
          <a:xfrm>
            <a:off x="457200" y="1417638"/>
            <a:ext cx="8229600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9664" y="5934479"/>
            <a:ext cx="596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Figure 1: Traditional (symmetric) Whitespaces Network </a:t>
            </a:r>
            <a:r>
              <a:rPr lang="en-US" b="1" dirty="0" err="1" smtClean="0">
                <a:latin typeface="Times New Roman"/>
                <a:cs typeface="Times New Roman"/>
              </a:rPr>
              <a:t>v.s</a:t>
            </a:r>
            <a:r>
              <a:rPr lang="en-US" b="1" dirty="0" smtClean="0">
                <a:latin typeface="Times New Roman"/>
                <a:cs typeface="Times New Roman"/>
              </a:rPr>
              <a:t>. Scout (asymmetric) Whitespaces Network.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0DF5E-60C1-B542-A13E-E2402954E48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65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 smtClean="0"/>
              <a:t>Tx</a:t>
            </a:r>
            <a:r>
              <a:rPr lang="en-US" sz="2800" dirty="0" smtClean="0"/>
              <a:t> Power restriction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Mobile client is allowed to transmit lower than 100mW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Station client is allowed to transmit lower than 4W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40 times difference in power limit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Test bed of Whitespace Network at base station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1.9Km transmission range at 4W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0.5Km transmission range at 100mW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FFE1-4004-7645-BB68-08792A834CF8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85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3163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Downlink : </a:t>
            </a:r>
            <a:r>
              <a:rPr lang="en-US" sz="2400" dirty="0" err="1" smtClean="0"/>
              <a:t>WhiteSpaces</a:t>
            </a:r>
            <a:r>
              <a:rPr lang="en-US" sz="2400" dirty="0" smtClean="0"/>
              <a:t>, Uplink : Cellular (3G)</a:t>
            </a:r>
          </a:p>
          <a:p>
            <a:r>
              <a:rPr lang="en-US" sz="2400" dirty="0" smtClean="0"/>
              <a:t>Use Cellular link to extend the coverage of each base station</a:t>
            </a:r>
          </a:p>
          <a:p>
            <a:pPr lvl="1"/>
            <a:r>
              <a:rPr lang="en-US" sz="2000" dirty="0" smtClean="0"/>
              <a:t>High feedback latency at cellular network uplink</a:t>
            </a:r>
          </a:p>
          <a:p>
            <a:pPr lvl="1"/>
            <a:r>
              <a:rPr lang="en-US" sz="2000" dirty="0" smtClean="0"/>
              <a:t>Exacerbated by vehicle mobility</a:t>
            </a:r>
          </a:p>
          <a:p>
            <a:r>
              <a:rPr lang="en-US" sz="2400" dirty="0" smtClean="0"/>
              <a:t>Use extra scouting radio to compensate for the effects of feedback delay over the cellular link</a:t>
            </a:r>
          </a:p>
          <a:p>
            <a:pPr lvl="1"/>
            <a:r>
              <a:rPr lang="en-US" sz="2000" dirty="0" smtClean="0"/>
              <a:t>Front radio passively monitors the downlink traffic at current location</a:t>
            </a:r>
          </a:p>
          <a:p>
            <a:pPr lvl="1"/>
            <a:r>
              <a:rPr lang="en-US" sz="2000" dirty="0" smtClean="0"/>
              <a:t>Observed channel information is used to decide protocol </a:t>
            </a:r>
          </a:p>
          <a:p>
            <a:pPr lvl="1"/>
            <a:r>
              <a:rPr lang="en-US" sz="2000" dirty="0" smtClean="0"/>
              <a:t>Enhance the performance of rate adaptation</a:t>
            </a:r>
          </a:p>
          <a:p>
            <a:r>
              <a:rPr lang="en-US" sz="2400" dirty="0" smtClean="0"/>
              <a:t>Cellular technology </a:t>
            </a:r>
            <a:r>
              <a:rPr lang="en-US" sz="2400" dirty="0" err="1" smtClean="0"/>
              <a:t>v.s</a:t>
            </a:r>
            <a:r>
              <a:rPr lang="en-US" sz="2400" dirty="0" smtClean="0"/>
              <a:t>. </a:t>
            </a:r>
            <a:r>
              <a:rPr lang="en-US" sz="2400" dirty="0" smtClean="0"/>
              <a:t>Whitespaces</a:t>
            </a:r>
            <a:endParaRPr lang="en-US" sz="2400" dirty="0" smtClean="0"/>
          </a:p>
          <a:p>
            <a:pPr lvl="1"/>
            <a:r>
              <a:rPr lang="en-US" sz="2000" dirty="0" smtClean="0"/>
              <a:t>Control base station transmission power, interference, devices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5B9E-6564-D940-8784-85C3D7F834A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7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Introduction(Cont.)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C32C-8DCC-6F46-A0B4-59B776E5C92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telephonie-mobile-images-reseau-cellulai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55" y="1276094"/>
            <a:ext cx="6387921" cy="485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Introduction(Cont.)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5" b="972"/>
          <a:stretch/>
        </p:blipFill>
        <p:spPr>
          <a:xfrm>
            <a:off x="457200" y="1324776"/>
            <a:ext cx="8229600" cy="5125513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F24C-CC10-C548-A510-A7B9C02A869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44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 smtClean="0"/>
              <a:t>Radio platform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Wide Band Digital Radio (WDR)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Support 802.11 b/g up to 18Mbps</a:t>
            </a:r>
          </a:p>
          <a:p>
            <a:pPr>
              <a:lnSpc>
                <a:spcPct val="120000"/>
              </a:lnSpc>
            </a:pPr>
            <a:r>
              <a:rPr lang="en-US" sz="2400" dirty="0" err="1" smtClean="0"/>
              <a:t>Testbed</a:t>
            </a: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Base station, mobile client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Use 652MHz ~ 672MHz (20MHz) 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Metrics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Loss rate 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Magnitude of difference in </a:t>
            </a:r>
            <a:br>
              <a:rPr lang="en-US" sz="2000" dirty="0" smtClean="0"/>
            </a:br>
            <a:r>
              <a:rPr lang="en-US" sz="2000" dirty="0" smtClean="0"/>
              <a:t>loss rate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894" y="1205800"/>
            <a:ext cx="2351010" cy="22220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894" y="3390496"/>
            <a:ext cx="2532672" cy="26982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062" y="6214643"/>
            <a:ext cx="2251842" cy="28341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F12B-4FC5-AC43-BA2A-BF46D709BED0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6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of Scout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200m road stretch, 12 equally spaced locations</a:t>
            </a:r>
          </a:p>
          <a:p>
            <a:r>
              <a:rPr lang="en-US" sz="2400" dirty="0" smtClean="0"/>
              <a:t>Single</a:t>
            </a:r>
          </a:p>
          <a:p>
            <a:pPr lvl="1"/>
            <a:r>
              <a:rPr lang="en-US" sz="2000" dirty="0" smtClean="0"/>
              <a:t>Static</a:t>
            </a:r>
          </a:p>
          <a:p>
            <a:pPr lvl="1"/>
            <a:r>
              <a:rPr lang="en-US" sz="2000" dirty="0" smtClean="0"/>
              <a:t>5m/s (18km/h)</a:t>
            </a:r>
          </a:p>
          <a:p>
            <a:pPr lvl="1"/>
            <a:r>
              <a:rPr lang="en-US" sz="2000" dirty="0" smtClean="0"/>
              <a:t>10m/s (36km/h)</a:t>
            </a:r>
          </a:p>
          <a:p>
            <a:r>
              <a:rPr lang="en-US" sz="2400" dirty="0" smtClean="0"/>
              <a:t>Scout</a:t>
            </a:r>
          </a:p>
          <a:p>
            <a:pPr lvl="1"/>
            <a:r>
              <a:rPr lang="en-US" sz="2000" dirty="0" smtClean="0"/>
              <a:t>Variable speed</a:t>
            </a:r>
          </a:p>
          <a:p>
            <a:r>
              <a:rPr lang="en-US" sz="2400" dirty="0" smtClean="0"/>
              <a:t>Lag </a:t>
            </a:r>
            <a:r>
              <a:rPr lang="en-US" sz="2400" dirty="0" smtClean="0"/>
              <a:t>(</a:t>
            </a:r>
            <a:r>
              <a:rPr lang="en-US" sz="2400" dirty="0" err="1" smtClean="0"/>
              <a:t>ms</a:t>
            </a:r>
            <a:r>
              <a:rPr lang="en-US" sz="2400" dirty="0" smtClean="0"/>
              <a:t>) </a:t>
            </a:r>
          </a:p>
          <a:p>
            <a:r>
              <a:rPr lang="en-US" sz="2400" dirty="0" smtClean="0"/>
              <a:t>Typical cellular (3G) delay </a:t>
            </a:r>
            <a:r>
              <a:rPr lang="en-US" sz="2400" dirty="0" err="1" smtClean="0"/>
              <a:t>δ</a:t>
            </a:r>
            <a:r>
              <a:rPr lang="en-US" sz="2400" dirty="0" smtClean="0"/>
              <a:t> = 100ms ~ 150ms  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94C6-13C2-EC47-9F4E-96A3035F4DEE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8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of Scout(Cont.)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95" b="972"/>
          <a:stretch/>
        </p:blipFill>
        <p:spPr>
          <a:xfrm>
            <a:off x="457200" y="1324776"/>
            <a:ext cx="8229600" cy="5125513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F24C-CC10-C548-A510-A7B9C02A869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9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of Scout(Cont.)</a:t>
            </a:r>
            <a:endParaRPr lang="en-US" dirty="0"/>
          </a:p>
        </p:txBody>
      </p:sp>
      <p:pic>
        <p:nvPicPr>
          <p:cNvPr id="4" name="Picture 3" descr="figure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16" y="1296574"/>
            <a:ext cx="7038282" cy="525144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54C9-1BD4-3D41-8D16-97404D1DC40D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9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>
              <a:lnSpc>
                <a:spcPct val="130000"/>
              </a:lnSpc>
            </a:pPr>
            <a:r>
              <a:rPr lang="en-US" sz="2400" dirty="0" smtClean="0"/>
              <a:t>Base station</a:t>
            </a:r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Single radio for downlink transmission</a:t>
            </a:r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Combine feedback</a:t>
            </a:r>
          </a:p>
          <a:p>
            <a:pPr>
              <a:lnSpc>
                <a:spcPct val="130000"/>
              </a:lnSpc>
            </a:pPr>
            <a:r>
              <a:rPr lang="en-US" sz="2400" dirty="0" smtClean="0"/>
              <a:t>Client</a:t>
            </a:r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Rear radio for packet reception</a:t>
            </a:r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Front radio for monitor the downlink traffic</a:t>
            </a:r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Packet acknowledgment generated by both radio are sent over cellular link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sz="2000" dirty="0" smtClean="0"/>
              <a:t>GPS device (1Hz)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F5D6-84A3-AB4D-ADB2-3C76A723CB0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5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Combining feedback from dual </a:t>
            </a:r>
            <a:r>
              <a:rPr lang="en-US" sz="2400" dirty="0" smtClean="0"/>
              <a:t>radios</a:t>
            </a:r>
          </a:p>
          <a:p>
            <a:pPr lvl="1"/>
            <a:r>
              <a:rPr lang="en-US" sz="2000" dirty="0" smtClean="0"/>
              <a:t>Observed mismatched reception performance between two radios</a:t>
            </a:r>
          </a:p>
          <a:p>
            <a:pPr lvl="1"/>
            <a:r>
              <a:rPr lang="en-US" sz="2000" dirty="0" smtClean="0"/>
              <a:t>Selecting data rates solely based on the feedback from the front radio leads to sub-optimum performance</a:t>
            </a:r>
          </a:p>
          <a:p>
            <a:pPr lvl="1"/>
            <a:r>
              <a:rPr lang="en-US" sz="2000" dirty="0" smtClean="0"/>
              <a:t>Use </a:t>
            </a:r>
            <a:r>
              <a:rPr lang="en-US" sz="2000" dirty="0" err="1" smtClean="0"/>
              <a:t>SampleRate</a:t>
            </a:r>
            <a:r>
              <a:rPr lang="en-US" sz="2000" dirty="0" smtClean="0"/>
              <a:t>, select preliminary data rate based on the stale feedback from the rear radio</a:t>
            </a:r>
            <a:endParaRPr lang="en-US" sz="2000" dirty="0"/>
          </a:p>
          <a:p>
            <a:r>
              <a:rPr lang="en-US" sz="2400" dirty="0"/>
              <a:t>Relating feedback to the observed </a:t>
            </a:r>
            <a:r>
              <a:rPr lang="en-US" sz="2400" dirty="0" smtClean="0"/>
              <a:t>location</a:t>
            </a:r>
          </a:p>
          <a:p>
            <a:pPr lvl="1"/>
            <a:r>
              <a:rPr lang="en-US" sz="2000" dirty="0" smtClean="0"/>
              <a:t>Monitored location significantly affects the performance of Scout</a:t>
            </a:r>
          </a:p>
          <a:p>
            <a:pPr lvl="1"/>
            <a:r>
              <a:rPr lang="en-US" sz="2000" dirty="0" smtClean="0"/>
              <a:t>GPS modules have a positioning inaccuracy, use speed reading instead of geo-location reading.</a:t>
            </a:r>
          </a:p>
          <a:p>
            <a:pPr lvl="1"/>
            <a:r>
              <a:rPr lang="en-US" sz="2000" dirty="0" smtClean="0"/>
              <a:t>Put speed reading </a:t>
            </a:r>
            <a:r>
              <a:rPr lang="en-US" sz="2000" i="1" dirty="0" smtClean="0"/>
              <a:t>v</a:t>
            </a:r>
            <a:r>
              <a:rPr lang="en-US" sz="2000" dirty="0" smtClean="0"/>
              <a:t> in to </a:t>
            </a:r>
            <a:r>
              <a:rPr lang="en-US" sz="2000" i="1" dirty="0" err="1" smtClean="0"/>
              <a:t>τ</a:t>
            </a:r>
            <a:r>
              <a:rPr lang="en-US" sz="2000" i="1" dirty="0" smtClean="0"/>
              <a:t> = </a:t>
            </a:r>
            <a:r>
              <a:rPr lang="en-US" sz="2000" i="1" dirty="0" err="1" smtClean="0"/>
              <a:t>λ</a:t>
            </a:r>
            <a:r>
              <a:rPr lang="en-US" sz="2000" i="1" dirty="0" smtClean="0"/>
              <a:t>/v, </a:t>
            </a:r>
            <a:r>
              <a:rPr lang="en-US" sz="2000" i="1" dirty="0" err="1" smtClean="0"/>
              <a:t>λ</a:t>
            </a:r>
            <a:r>
              <a:rPr lang="en-US" sz="2000" i="1" dirty="0" smtClean="0"/>
              <a:t> </a:t>
            </a:r>
            <a:r>
              <a:rPr lang="en-US" sz="2000" dirty="0" smtClean="0"/>
              <a:t>is the fixed antenna separation</a:t>
            </a:r>
          </a:p>
          <a:p>
            <a:pPr lvl="1"/>
            <a:r>
              <a:rPr lang="en-US" sz="2000" i="1" dirty="0" smtClean="0"/>
              <a:t>v</a:t>
            </a:r>
            <a:r>
              <a:rPr lang="en-US" sz="2000" dirty="0" smtClean="0"/>
              <a:t> remains constant in GPS updating interval (1 second)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0D7CE-C184-A346-BD93-9C3F79EFAC1C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4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Detecting channel </a:t>
            </a:r>
            <a:r>
              <a:rPr lang="en-US" sz="2400" dirty="0" smtClean="0"/>
              <a:t>variation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Loss rate of a given data rate in </a:t>
            </a:r>
            <a:r>
              <a:rPr lang="en-US" sz="2000" i="1" dirty="0" err="1" smtClean="0"/>
              <a:t>W</a:t>
            </a:r>
            <a:r>
              <a:rPr lang="en-US" sz="2000" i="1" baseline="-25000" dirty="0" err="1" smtClean="0"/>
              <a:t>cur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changed by at least given threshold fold over </a:t>
            </a:r>
            <a:r>
              <a:rPr lang="en-US" sz="2000" i="1" dirty="0" err="1" smtClean="0"/>
              <a:t>W</a:t>
            </a:r>
            <a:r>
              <a:rPr lang="en-US" sz="2000" i="1" baseline="-25000" dirty="0" err="1" smtClean="0"/>
              <a:t>prev</a:t>
            </a:r>
            <a:r>
              <a:rPr lang="en-US" sz="2000" dirty="0" smtClean="0"/>
              <a:t>, can conclude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error performance of that data rate has changed</a:t>
            </a:r>
            <a:endParaRPr lang="en-US" sz="2000" baseline="-25000" dirty="0" smtClean="0"/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Voting mechanism to combine results for all the data rates to determine the trend of channel variation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Prevent Scout from reacting to random channel fluctuation</a:t>
            </a: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2400" dirty="0"/>
              <a:t>Adjusting data rates in response to channel </a:t>
            </a:r>
            <a:r>
              <a:rPr lang="en-US" sz="2400" dirty="0" smtClean="0"/>
              <a:t>variation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Based on detected trend of channel variation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From a set of candidate rates recently succeeding at the rear radio</a:t>
            </a:r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E803A-23EB-5445-97A4-EFDCCE296B0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72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Design(Cont.)</a:t>
            </a:r>
            <a:endParaRPr lang="en-US" dirty="0"/>
          </a:p>
        </p:txBody>
      </p:sp>
      <p:pic>
        <p:nvPicPr>
          <p:cNvPr id="4" name="Picture 3" descr="algorith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12" y="1331680"/>
            <a:ext cx="6492334" cy="508858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B8C6D-BA1C-0B45-B0FB-A977CB182C16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3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3.5 layer on top of the cellular and whitespaces link</a:t>
            </a:r>
          </a:p>
          <a:p>
            <a:r>
              <a:rPr lang="en-US" sz="2400" dirty="0" smtClean="0"/>
              <a:t>Use Virtual-network kernel device TUN</a:t>
            </a:r>
            <a:endParaRPr lang="en-US" sz="2400" dirty="0"/>
          </a:p>
        </p:txBody>
      </p:sp>
      <p:pic>
        <p:nvPicPr>
          <p:cNvPr id="5" name="Picture 4" descr="figur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02" y="2610880"/>
            <a:ext cx="7352950" cy="3889164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C4A1-32D4-FE44-AB00-8C29566D3BF3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7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 err="1" smtClean="0"/>
              <a:t>SampleRate</a:t>
            </a:r>
            <a:r>
              <a:rPr lang="en-US" sz="2400" dirty="0" smtClean="0"/>
              <a:t>, RRAA -&gt; Scout-Sample, Scout-RRAA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Methodology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Trace-driven emulation as preliminary evaluation of Scout, real trace captured in TV whitespaces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Two radios at the client to capture packet traces from 10 drives along a 1.5km bus route.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Distance between base station and client is about 200 ~ 750m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Antenna spacing 1.5m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Packet train : set of 8 contiguous packets at all different rates. </a:t>
            </a:r>
          </a:p>
          <a:p>
            <a:pPr lvl="1">
              <a:lnSpc>
                <a:spcPct val="120000"/>
              </a:lnSpc>
            </a:pPr>
            <a:r>
              <a:rPr lang="en-US" sz="2000" dirty="0" smtClean="0"/>
              <a:t>Consider feedback delay (100ms) over cellular link when apply rate.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CA3FB-187A-D843-BD99-1449F8038ED7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79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Throughput</a:t>
            </a:r>
          </a:p>
          <a:p>
            <a:pPr lvl="1"/>
            <a:r>
              <a:rPr lang="en-US" sz="2000" dirty="0" smtClean="0"/>
              <a:t>Each 50m road segment to evaluate performance improvement of Scout under different road conditions</a:t>
            </a:r>
          </a:p>
          <a:p>
            <a:pPr lvl="1"/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4666"/>
            <a:ext cx="9144000" cy="317540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8E1BF-789E-5B40-AAE5-322F0DA03F5C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Timeliness in adapting to channel </a:t>
            </a:r>
            <a:r>
              <a:rPr lang="en-US" sz="2400" dirty="0" smtClean="0"/>
              <a:t>variation</a:t>
            </a:r>
          </a:p>
          <a:p>
            <a:pPr lvl="1"/>
            <a:r>
              <a:rPr lang="en-US" sz="2000" dirty="0" smtClean="0"/>
              <a:t>Optimum algorithm selects the highest successful data rate in each train</a:t>
            </a:r>
          </a:p>
          <a:p>
            <a:pPr lvl="1"/>
            <a:r>
              <a:rPr lang="en-US" sz="2000" dirty="0" smtClean="0"/>
              <a:t>Record the time of data rate changes made by different algorithms</a:t>
            </a:r>
          </a:p>
          <a:p>
            <a:pPr lvl="1"/>
            <a:r>
              <a:rPr lang="en-US" sz="2000" dirty="0" smtClean="0"/>
              <a:t>Measure the absolute time difference for each rate change </a:t>
            </a:r>
            <a:endParaRPr lang="en-US" sz="2000" dirty="0"/>
          </a:p>
          <a:p>
            <a:r>
              <a:rPr lang="en-US" sz="2400" dirty="0"/>
              <a:t>Snapshot of different algorithms in </a:t>
            </a:r>
            <a:r>
              <a:rPr lang="en-US" sz="2400" dirty="0" smtClean="0"/>
              <a:t>operation</a:t>
            </a:r>
          </a:p>
          <a:p>
            <a:pPr lvl="1"/>
            <a:r>
              <a:rPr lang="en-US" sz="2000" dirty="0" smtClean="0"/>
              <a:t>Observe a similar trend of channel condition observed by the two radios at the same location</a:t>
            </a:r>
          </a:p>
          <a:p>
            <a:pPr lvl="1"/>
            <a:r>
              <a:rPr lang="en-US" sz="2000" dirty="0" smtClean="0"/>
              <a:t>Accurately detects the channel variation, and adapts to a lower rate at the same time as a the optimum algorithm does</a:t>
            </a:r>
          </a:p>
          <a:p>
            <a:pPr lvl="1"/>
            <a:r>
              <a:rPr lang="en-US" sz="2000" dirty="0" smtClean="0"/>
              <a:t>Directly selects 11Mbps rate based on those candidate rates successfully received at the rear radio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0406-22B1-2046-AB3C-301F615E0416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Improving channel estimation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Front radio monitors the downlink traffic broadcasted to all the clients for channel estimation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Base station to periodically send probe traffic upon detecting the downlink to be idle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Fully leveraging the dual radio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Investigate different schemes in combining signals received by both radios to improve reception diversity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Scouting at different layers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Generalize the application of Scout feedback to enhance the performance of all layers of the network stack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6EDF5-07F1-5946-87A7-90AF52F77C50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99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Whitespaces networking</a:t>
            </a:r>
          </a:p>
          <a:p>
            <a:pPr lvl="1"/>
            <a:r>
              <a:rPr lang="en-US" sz="2000" dirty="0" err="1" smtClean="0"/>
              <a:t>WhiteFi</a:t>
            </a:r>
            <a:r>
              <a:rPr lang="en-US" sz="2000" dirty="0" smtClean="0"/>
              <a:t>, </a:t>
            </a:r>
            <a:r>
              <a:rPr lang="en-US" sz="2000" dirty="0" err="1" smtClean="0"/>
              <a:t>SenseLess</a:t>
            </a:r>
            <a:endParaRPr lang="en-US" sz="2000" dirty="0" smtClean="0"/>
          </a:p>
          <a:p>
            <a:r>
              <a:rPr lang="en-US" sz="2400" dirty="0" smtClean="0"/>
              <a:t>Vehicular networking</a:t>
            </a:r>
          </a:p>
          <a:p>
            <a:pPr lvl="1"/>
            <a:r>
              <a:rPr lang="en-US" sz="2000" dirty="0" smtClean="0"/>
              <a:t>MAR, </a:t>
            </a:r>
            <a:r>
              <a:rPr lang="en-US" sz="2000" dirty="0" err="1" smtClean="0"/>
              <a:t>WiRover</a:t>
            </a:r>
            <a:r>
              <a:rPr lang="en-US" sz="2000" dirty="0" smtClean="0"/>
              <a:t>, </a:t>
            </a:r>
            <a:r>
              <a:rPr lang="en-US" sz="2000" dirty="0" err="1" smtClean="0"/>
              <a:t>ViFi</a:t>
            </a:r>
            <a:r>
              <a:rPr lang="en-US" sz="2000" dirty="0" smtClean="0"/>
              <a:t>, </a:t>
            </a:r>
            <a:r>
              <a:rPr lang="en-US" sz="2000" dirty="0" err="1" smtClean="0"/>
              <a:t>MobiSteer</a:t>
            </a:r>
            <a:r>
              <a:rPr lang="en-US" sz="2000" dirty="0" smtClean="0"/>
              <a:t>, </a:t>
            </a:r>
            <a:r>
              <a:rPr lang="en-US" sz="2000" dirty="0" err="1" smtClean="0"/>
              <a:t>Wiffler</a:t>
            </a:r>
            <a:endParaRPr lang="en-US" sz="2000" dirty="0" smtClean="0"/>
          </a:p>
          <a:p>
            <a:r>
              <a:rPr lang="en-US" sz="2400" dirty="0" smtClean="0"/>
              <a:t>Multi-antenna systems</a:t>
            </a:r>
          </a:p>
          <a:p>
            <a:pPr lvl="1"/>
            <a:r>
              <a:rPr lang="en-US" sz="2000" dirty="0" smtClean="0"/>
              <a:t>MIMO</a:t>
            </a:r>
          </a:p>
          <a:p>
            <a:r>
              <a:rPr lang="en-US" sz="2400" dirty="0" smtClean="0"/>
              <a:t>Location-based channel estimation</a:t>
            </a:r>
          </a:p>
          <a:p>
            <a:pPr lvl="1"/>
            <a:r>
              <a:rPr lang="en-US" sz="2000" dirty="0" err="1" smtClean="0"/>
              <a:t>Bartendr</a:t>
            </a:r>
            <a:r>
              <a:rPr lang="en-US" sz="2000" dirty="0" smtClean="0"/>
              <a:t>, </a:t>
            </a:r>
            <a:r>
              <a:rPr lang="en-US" sz="2000" dirty="0" err="1" smtClean="0"/>
              <a:t>BreadCrumbs</a:t>
            </a:r>
            <a:r>
              <a:rPr lang="en-US" sz="2000" dirty="0" smtClean="0"/>
              <a:t>, </a:t>
            </a:r>
            <a:r>
              <a:rPr lang="en-US" sz="2000" dirty="0" err="1" smtClean="0"/>
              <a:t>MobiSteer</a:t>
            </a:r>
            <a:endParaRPr lang="en-US" sz="2000" dirty="0" smtClean="0"/>
          </a:p>
          <a:p>
            <a:r>
              <a:rPr lang="en-US" sz="2400" dirty="0" smtClean="0"/>
              <a:t>Rate adaptation</a:t>
            </a:r>
          </a:p>
          <a:p>
            <a:pPr lvl="1"/>
            <a:r>
              <a:rPr lang="en-US" sz="2000" dirty="0" err="1" smtClean="0"/>
              <a:t>SampleRate</a:t>
            </a:r>
            <a:r>
              <a:rPr lang="en-US" sz="2000" dirty="0" smtClean="0"/>
              <a:t>, RRAA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AC1BC-5475-6040-BFDD-A908F429A8F8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1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Asymmetric network design Scout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Provide wide-area network connectivity over whitespaces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Circumvents the bottleneck of the whitespaces uplink with the cellular technology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Deal with the feedback delay in the cellular uplink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Base station with this more accurate channel information to select transmission parameters for receiving radio.</a:t>
            </a:r>
          </a:p>
          <a:p>
            <a:pPr>
              <a:lnSpc>
                <a:spcPct val="110000"/>
              </a:lnSpc>
            </a:pPr>
            <a:r>
              <a:rPr lang="en-US" sz="2400" u="sng" dirty="0" smtClean="0"/>
              <a:t>4 times improvement in network coverage</a:t>
            </a:r>
          </a:p>
          <a:p>
            <a:pPr>
              <a:lnSpc>
                <a:spcPct val="110000"/>
              </a:lnSpc>
            </a:pPr>
            <a:r>
              <a:rPr lang="en-US" sz="2400" u="sng" dirty="0" smtClean="0"/>
              <a:t>1.4 times improvement in downlink throughput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16F7-F1C0-3141-8D96-EE4A665E3665}" type="datetime1">
              <a:rPr lang="ko-KR" altLang="en-US" smtClean="0"/>
              <a:t>2013. 11. 13.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C6CA-200F-8A4A-877C-ADF871788C3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0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7836</TotalTime>
  <Words>1069</Words>
  <Application>Microsoft Macintosh PowerPoint</Application>
  <PresentationFormat>On-screen Show (4:3)</PresentationFormat>
  <Paragraphs>193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Scout: An Asymmetric Vehicular Network Design over TV Whitespaces</vt:lpstr>
      <vt:lpstr>Table of Contents</vt:lpstr>
      <vt:lpstr>Introduction</vt:lpstr>
      <vt:lpstr>Introduction(Cont.)</vt:lpstr>
      <vt:lpstr>Introduction(Cont.)</vt:lpstr>
      <vt:lpstr>Introduction(Cont.)</vt:lpstr>
      <vt:lpstr>Introduction(Cont.)</vt:lpstr>
      <vt:lpstr>Introduction(Cont.)</vt:lpstr>
      <vt:lpstr>Experiment Setup</vt:lpstr>
      <vt:lpstr>Feasibility of Scout</vt:lpstr>
      <vt:lpstr>Feasibility of Scout(Cont.)</vt:lpstr>
      <vt:lpstr>Feasibility of Scout(Cont.)</vt:lpstr>
      <vt:lpstr>Design</vt:lpstr>
      <vt:lpstr>Design(Cont.)</vt:lpstr>
      <vt:lpstr>Design(Cont.)</vt:lpstr>
      <vt:lpstr>Design(Cont.)</vt:lpstr>
      <vt:lpstr>Implementation</vt:lpstr>
      <vt:lpstr>Evaluation</vt:lpstr>
      <vt:lpstr>Evaluation</vt:lpstr>
      <vt:lpstr>Evaluation(Cont.)</vt:lpstr>
      <vt:lpstr>Future work</vt:lpstr>
      <vt:lpstr>Related work</vt:lpstr>
      <vt:lpstr>Conclusion</vt:lpstr>
    </vt:vector>
  </TitlesOfParts>
  <Company>korea univ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 han</dc:creator>
  <cp:lastModifiedBy>sang han</cp:lastModifiedBy>
  <cp:revision>235</cp:revision>
  <cp:lastPrinted>2013-11-04T12:43:24Z</cp:lastPrinted>
  <dcterms:created xsi:type="dcterms:W3CDTF">2013-10-30T08:14:40Z</dcterms:created>
  <dcterms:modified xsi:type="dcterms:W3CDTF">2013-11-13T01:14:39Z</dcterms:modified>
</cp:coreProperties>
</file>