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Label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D3A47"/>
          </a:solidFill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</a:pPr>
          </a:p>
        </p:txBody>
      </p:sp>
      <p:sp>
        <p:nvSpPr>
          <p:cNvPr id="3" name="Label 3"/>
          <p:cNvSpPr/>
          <p:nvPr/>
        </p:nvSpPr>
        <p:spPr>
          <a:xfrm>
            <a:off x="822960" y="1143000"/>
            <a:ext cx="1911447" cy="329184"/>
          </a:xfrm>
          <a:prstGeom prst="roundRect">
            <a:avLst>
              <a:gd name="adj" fmla="val 22000"/>
            </a:avLst>
          </a:prstGeom>
          <a:solidFill>
            <a:srgbClr val="D98E1F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/>
                <a:cs typeface="Arial"/>
              </a:rPr>
              <a:t>Chapter 10 addendum</a:t>
            </a:r>
          </a:p>
        </p:txBody>
      </p:sp>
      <p:sp>
        <p:nvSpPr>
          <p:cNvPr id="4" name="Label 4"/>
          <p:cNvSpPr/>
          <p:nvPr/>
        </p:nvSpPr>
        <p:spPr>
          <a:xfrm>
            <a:off x="822960" y="1600200"/>
            <a:ext cx="10515600" cy="8229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/>
                <a:cs typeface="Arial"/>
              </a:rPr>
              <a:t>Cyclic Codes: The Proofs</a:t>
            </a:r>
          </a:p>
        </p:txBody>
      </p:sp>
      <p:sp>
        <p:nvSpPr>
          <p:cNvPr id="5" name="Label 5"/>
          <p:cNvSpPr/>
          <p:nvPr/>
        </p:nvSpPr>
        <p:spPr>
          <a:xfrm>
            <a:off x="822960" y="2468880"/>
            <a:ext cx="10515600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2000" dirty="0">
                <a:solidFill>
                  <a:srgbClr val="8FD3DA"/>
                </a:solidFill>
                <a:latin typeface="Arial"/>
                <a:cs typeface="Arial"/>
              </a:rPr>
              <a:t>Why the codeword divides, why x + 1 catches odd errors, how bursts slip through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822960" y="3246120"/>
            <a:ext cx="10515600" cy="1880921"/>
          </a:xfrm>
          <a:prstGeom prst="rect">
            <a:avLst/>
          </a:prstGeom>
          <a:noFill/>
        </p:spPr>
        <p:txBody>
          <a:bodyPr wrap="square" lIns="45720" tIns="45720" rIns="45720" bIns="45720" anchor="t">
            <a:noAutofit/>
          </a:bodyPr>
          <a:lstStyle/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dirty="0">
                <a:solidFill>
                  <a:srgbClr val="E6EEF1"/>
                </a:solidFill>
                <a:latin typeface="Arial"/>
                <a:cs typeface="Arial"/>
              </a:rPr>
              <a:t>Addendum to Forouzan, Data Communications and Networking, 5th ed., 10.3.3 and 10.3.4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dirty="0">
                <a:solidFill>
                  <a:srgbClr val="E6EEF1"/>
                </a:solidFill>
                <a:latin typeface="Arial"/>
                <a:cs typeface="Arial"/>
              </a:rPr>
              <a:t>1. c(x) = x</a:t>
            </a:r>
            <a:r>
              <a:rPr lang="en-US" sz="1800" baseline="30000" dirty="0">
                <a:solidFill>
                  <a:srgbClr val="E6EEF1"/>
                </a:solidFill>
                <a:latin typeface="Arial"/>
                <a:cs typeface="Arial"/>
              </a:rPr>
              <a:t>r</a:t>
            </a:r>
            <a:r>
              <a:rPr lang="en-US" sz="1800" dirty="0">
                <a:solidFill>
                  <a:srgbClr val="E6EEF1"/>
                </a:solidFill>
                <a:latin typeface="Arial"/>
                <a:cs typeface="Arial"/>
              </a:rPr>
              <a:t> d(x) + r(x) is a multiple of g(x)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dirty="0">
                <a:solidFill>
                  <a:srgbClr val="E6EEF1"/>
                </a:solidFill>
                <a:latin typeface="Arial"/>
                <a:cs typeface="Arial"/>
              </a:rPr>
              <a:t>2. A factor x + 1 in g(x) catches every odd number of errors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dirty="0">
                <a:solidFill>
                  <a:srgbClr val="E6EEF1"/>
                </a:solidFill>
                <a:latin typeface="Arial"/>
                <a:cs typeface="Arial"/>
              </a:rPr>
              <a:t>3. Bursts: L ≤ r always caught, L = r + 1 missed with probability (1/2)</a:t>
            </a:r>
            <a:r>
              <a:rPr lang="en-US" sz="1800" baseline="30000" dirty="0">
                <a:solidFill>
                  <a:srgbClr val="E6EEF1"/>
                </a:solidFill>
                <a:latin typeface="Arial"/>
                <a:cs typeface="Arial"/>
              </a:rPr>
              <a:t>r−1</a:t>
            </a:r>
            <a:r>
              <a:rPr lang="en-US" sz="1800" dirty="0">
                <a:solidFill>
                  <a:srgbClr val="E6EEF1"/>
                </a:solidFill>
                <a:latin typeface="Arial"/>
                <a:cs typeface="Arial"/>
              </a:rPr>
              <a:t>, longer with (1/2)</a:t>
            </a:r>
            <a:r>
              <a:rPr lang="en-US" sz="1800" baseline="30000" dirty="0">
                <a:solidFill>
                  <a:srgbClr val="E6EEF1"/>
                </a:solidFill>
                <a:latin typeface="Arial"/>
                <a:cs typeface="Arial"/>
              </a:rPr>
              <a:t>r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dirty="0">
                <a:solidFill>
                  <a:srgbClr val="E6EEF1"/>
                </a:solidFill>
                <a:latin typeface="Arial"/>
                <a:cs typeface="Arial"/>
              </a:rPr>
              <a:t>Every number checked by computation: factorizations and exhaustive burst counts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Label 2"/>
          <p:cNvSpPr/>
          <p:nvPr/>
        </p:nvSpPr>
        <p:spPr>
          <a:xfrm>
            <a:off x="384048" y="338328"/>
            <a:ext cx="734628" cy="310896"/>
          </a:xfrm>
          <a:prstGeom prst="roundRect">
            <a:avLst>
              <a:gd name="adj" fmla="val 22000"/>
            </a:avLst>
          </a:prstGeom>
          <a:solidFill>
            <a:srgbClr val="0F7A85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/>
                <a:cs typeface="Arial"/>
              </a:rPr>
              <a:t>10.3.3</a:t>
            </a:r>
          </a:p>
        </p:txBody>
      </p:sp>
      <p:sp>
        <p:nvSpPr>
          <p:cNvPr id="3" name="Label 3"/>
          <p:cNvSpPr/>
          <p:nvPr/>
        </p:nvSpPr>
        <p:spPr>
          <a:xfrm>
            <a:off x="1283268" y="219456"/>
            <a:ext cx="10524380" cy="548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1D3A47"/>
                </a:solidFill>
                <a:latin typeface="Arial"/>
                <a:cs typeface="Arial"/>
              </a:rPr>
              <a:t>Proof: the codeword is a multiple of g(x)</a:t>
            </a:r>
          </a:p>
        </p:txBody>
      </p:sp>
      <p:cxnSp>
        <p:nvCxnSpPr>
          <p:cNvPr id="4" name="Line 4"/>
          <p:cNvCxnSpPr/>
          <p:nvPr/>
        </p:nvCxnSpPr>
        <p:spPr>
          <a:xfrm>
            <a:off x="384048" y="868680"/>
            <a:ext cx="11423599" cy="0"/>
          </a:xfrm>
          <a:prstGeom prst="line">
            <a:avLst/>
          </a:prstGeom>
          <a:ln w="12700">
            <a:solidFill>
              <a:srgbClr val="BFD0D6"/>
            </a:solidFill>
          </a:ln>
        </p:spPr>
      </p:cxnSp>
      <p:sp>
        <p:nvSpPr>
          <p:cNvPr id="5" name="Text 5"/>
          <p:cNvSpPr txBox="1"/>
          <p:nvPr/>
        </p:nvSpPr>
        <p:spPr>
          <a:xfrm>
            <a:off x="384048" y="4450385"/>
            <a:ext cx="5583784" cy="2005279"/>
          </a:xfrm>
          <a:prstGeom prst="rect">
            <a:avLst/>
          </a:prstGeom>
          <a:noFill/>
        </p:spPr>
        <p:txBody>
          <a:bodyPr wrap="square" lIns="45720" tIns="45720" rIns="45720" bIns="45720" anchor="t">
            <a:noAutofit/>
          </a:bodyPr>
          <a:lstStyle/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Given: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d(x), generator g(x) of degree r, coefficients in GF(2)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Step 1, division algorithm: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x</a:t>
            </a:r>
            <a:r>
              <a:rPr lang="en-US" sz="1800" baseline="30000" dirty="0">
                <a:solidFill>
                  <a:srgbClr val="222222"/>
                </a:solidFill>
                <a:latin typeface="Arial"/>
                <a:cs typeface="Arial"/>
              </a:rPr>
              <a:t>r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d(x) = q(x) g(x) + r(x), deg r(x) &lt; r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Step 2, add r(x) to both sides: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x</a:t>
            </a:r>
            <a:r>
              <a:rPr lang="en-US" sz="1800" baseline="30000" dirty="0">
                <a:solidFill>
                  <a:srgbClr val="222222"/>
                </a:solidFill>
                <a:latin typeface="Arial"/>
                <a:cs typeface="Arial"/>
              </a:rPr>
              <a:t>r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d(x) + r(x) = q(x) g(x) + r(x) + r(x)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6223864" y="4450385"/>
            <a:ext cx="5583784" cy="1725473"/>
          </a:xfrm>
          <a:prstGeom prst="rect">
            <a:avLst/>
          </a:prstGeom>
          <a:noFill/>
        </p:spPr>
        <p:txBody>
          <a:bodyPr wrap="square" lIns="45720" tIns="45720" rIns="45720" bIns="45720" anchor="t">
            <a:noAutofit/>
          </a:bodyPr>
          <a:lstStyle/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Step 3, GF(2):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r(x) + r(x) = 0, since 1 + 1 = 0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Result: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c(x) = x</a:t>
            </a:r>
            <a:r>
              <a:rPr lang="en-US" sz="1800" baseline="30000" dirty="0">
                <a:solidFill>
                  <a:srgbClr val="222222"/>
                </a:solidFill>
                <a:latin typeface="Arial"/>
                <a:cs typeface="Arial"/>
              </a:rPr>
              <a:t>r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d(x) + r(x) = q(x) g(x), remainder 0. QED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Book 10.3.4: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"by definition of codeword": a theorem, not a definition</a:t>
            </a:r>
          </a:p>
        </p:txBody>
      </p:sp>
      <p:cxnSp>
        <p:nvCxnSpPr>
          <p:cNvPr id="7" name="Line 7"/>
          <p:cNvCxnSpPr/>
          <p:nvPr/>
        </p:nvCxnSpPr>
        <p:spPr>
          <a:xfrm>
            <a:off x="3815846" y="1398191"/>
            <a:ext cx="1638751" cy="0"/>
          </a:xfrm>
          <a:prstGeom prst="line">
            <a:avLst/>
          </a:prstGeom>
          <a:ln w="12700">
            <a:solidFill>
              <a:srgbClr val="5F6B70"/>
            </a:solidFill>
          </a:ln>
        </p:spPr>
      </p:cxnSp>
      <p:cxnSp>
        <p:nvCxnSpPr>
          <p:cNvPr id="8" name="Line 8"/>
          <p:cNvCxnSpPr/>
          <p:nvPr/>
        </p:nvCxnSpPr>
        <p:spPr>
          <a:xfrm>
            <a:off x="3815846" y="1318034"/>
            <a:ext cx="0" cy="160313"/>
          </a:xfrm>
          <a:prstGeom prst="line">
            <a:avLst/>
          </a:prstGeom>
          <a:ln w="12700">
            <a:solidFill>
              <a:srgbClr val="5F6B70"/>
            </a:solidFill>
          </a:ln>
        </p:spPr>
      </p:cxnSp>
      <p:cxnSp>
        <p:nvCxnSpPr>
          <p:cNvPr id="9" name="Line 9"/>
          <p:cNvCxnSpPr/>
          <p:nvPr/>
        </p:nvCxnSpPr>
        <p:spPr>
          <a:xfrm>
            <a:off x="5454597" y="1318034"/>
            <a:ext cx="0" cy="160313"/>
          </a:xfrm>
          <a:prstGeom prst="line">
            <a:avLst/>
          </a:prstGeom>
          <a:ln w="12700">
            <a:solidFill>
              <a:srgbClr val="5F6B70"/>
            </a:solidFill>
          </a:ln>
        </p:spPr>
      </p:cxnSp>
      <p:sp>
        <p:nvSpPr>
          <p:cNvPr id="10" name="Label 10"/>
          <p:cNvSpPr/>
          <p:nvPr/>
        </p:nvSpPr>
        <p:spPr>
          <a:xfrm>
            <a:off x="3637721" y="1024128"/>
            <a:ext cx="1995001" cy="302813"/>
          </a:xfrm>
          <a:prstGeom prst="rect">
            <a:avLst/>
          </a:prstGeom>
          <a:noFill/>
          <a:ln>
            <a:noFill/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266" b="1" dirty="0">
                <a:solidFill>
                  <a:srgbClr val="1E2E36"/>
                </a:solidFill>
                <a:latin typeface="Arial"/>
                <a:cs typeface="Arial"/>
              </a:rPr>
              <a:t>dataword, k = 4</a:t>
            </a:r>
          </a:p>
        </p:txBody>
      </p:sp>
      <p:cxnSp>
        <p:nvCxnSpPr>
          <p:cNvPr id="11" name="Line 11"/>
          <p:cNvCxnSpPr/>
          <p:nvPr/>
        </p:nvCxnSpPr>
        <p:spPr>
          <a:xfrm>
            <a:off x="5454597" y="1398191"/>
            <a:ext cx="1229063" cy="0"/>
          </a:xfrm>
          <a:prstGeom prst="line">
            <a:avLst/>
          </a:prstGeom>
          <a:ln w="12700">
            <a:solidFill>
              <a:srgbClr val="5F6B70"/>
            </a:solidFill>
          </a:ln>
        </p:spPr>
      </p:cxnSp>
      <p:cxnSp>
        <p:nvCxnSpPr>
          <p:cNvPr id="12" name="Line 12"/>
          <p:cNvCxnSpPr/>
          <p:nvPr/>
        </p:nvCxnSpPr>
        <p:spPr>
          <a:xfrm>
            <a:off x="5454597" y="1318034"/>
            <a:ext cx="0" cy="160313"/>
          </a:xfrm>
          <a:prstGeom prst="line">
            <a:avLst/>
          </a:prstGeom>
          <a:ln w="12700">
            <a:solidFill>
              <a:srgbClr val="5F6B70"/>
            </a:solidFill>
          </a:ln>
        </p:spPr>
      </p:cxnSp>
      <p:cxnSp>
        <p:nvCxnSpPr>
          <p:cNvPr id="13" name="Line 13"/>
          <p:cNvCxnSpPr/>
          <p:nvPr/>
        </p:nvCxnSpPr>
        <p:spPr>
          <a:xfrm>
            <a:off x="6683660" y="1318034"/>
            <a:ext cx="0" cy="160313"/>
          </a:xfrm>
          <a:prstGeom prst="line">
            <a:avLst/>
          </a:prstGeom>
          <a:ln w="12700">
            <a:solidFill>
              <a:srgbClr val="5F6B70"/>
            </a:solidFill>
          </a:ln>
        </p:spPr>
      </p:cxnSp>
      <p:sp>
        <p:nvSpPr>
          <p:cNvPr id="14" name="Label 14"/>
          <p:cNvSpPr/>
          <p:nvPr/>
        </p:nvSpPr>
        <p:spPr>
          <a:xfrm>
            <a:off x="5365535" y="1024128"/>
            <a:ext cx="1585314" cy="302813"/>
          </a:xfrm>
          <a:prstGeom prst="rect">
            <a:avLst/>
          </a:prstGeom>
          <a:noFill/>
          <a:ln>
            <a:noFill/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266" dirty="0">
                <a:solidFill>
                  <a:srgbClr val="1E2E36"/>
                </a:solidFill>
                <a:latin typeface="Arial"/>
                <a:cs typeface="Arial"/>
              </a:rPr>
              <a:t>r = 3 zeros</a:t>
            </a:r>
          </a:p>
        </p:txBody>
      </p:sp>
      <p:sp>
        <p:nvSpPr>
          <p:cNvPr id="15" name="Label 15"/>
          <p:cNvSpPr/>
          <p:nvPr/>
        </p:nvSpPr>
        <p:spPr>
          <a:xfrm>
            <a:off x="2390845" y="1576316"/>
            <a:ext cx="1318126" cy="409688"/>
          </a:xfrm>
          <a:prstGeom prst="rect">
            <a:avLst/>
          </a:prstGeom>
          <a:noFill/>
          <a:ln>
            <a:noFill/>
          </a:ln>
        </p:spPr>
        <p:txBody>
          <a:bodyPr wrap="square" lIns="27432" tIns="10973" rIns="27432" bIns="10973" anchor="ctr">
            <a:noAutofit/>
          </a:bodyPr>
          <a:lstStyle/>
          <a:p>
            <a:pPr algn="r">
              <a:lnSpc>
                <a:spcPct val="100000"/>
              </a:lnSpc>
              <a:buNone/>
            </a:pPr>
            <a:r>
              <a:rPr lang="en-US" sz="1461" b="1" dirty="0">
                <a:solidFill>
                  <a:srgbClr val="1E2E36"/>
                </a:solidFill>
                <a:latin typeface="Arial"/>
                <a:cs typeface="Arial"/>
              </a:rPr>
              <a:t>x</a:t>
            </a:r>
            <a:r>
              <a:rPr lang="en-US" sz="1461" b="1" baseline="30000" dirty="0">
                <a:solidFill>
                  <a:srgbClr val="1E2E36"/>
                </a:solidFill>
                <a:latin typeface="Arial"/>
                <a:cs typeface="Arial"/>
              </a:rPr>
              <a:t>3</a:t>
            </a:r>
            <a:r>
              <a:rPr lang="en-US" sz="1461" b="1" dirty="0">
                <a:solidFill>
                  <a:srgbClr val="1E2E36"/>
                </a:solidFill>
                <a:latin typeface="Arial"/>
                <a:cs typeface="Arial"/>
              </a:rPr>
              <a:t> d(x)</a:t>
            </a:r>
          </a:p>
        </p:txBody>
      </p:sp>
      <p:sp>
        <p:nvSpPr>
          <p:cNvPr id="16" name="Label 16"/>
          <p:cNvSpPr/>
          <p:nvPr/>
        </p:nvSpPr>
        <p:spPr>
          <a:xfrm>
            <a:off x="3815846" y="1576316"/>
            <a:ext cx="409688" cy="409688"/>
          </a:xfrm>
          <a:prstGeom prst="rect">
            <a:avLst/>
          </a:prstGeom>
          <a:solidFill>
            <a:srgbClr val="DCEBF7"/>
          </a:solidFill>
          <a:ln w="12700">
            <a:solidFill>
              <a:srgbClr val="5B8DB8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461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17" name="Label 17"/>
          <p:cNvSpPr/>
          <p:nvPr/>
        </p:nvSpPr>
        <p:spPr>
          <a:xfrm>
            <a:off x="4225534" y="1576316"/>
            <a:ext cx="409688" cy="409688"/>
          </a:xfrm>
          <a:prstGeom prst="rect">
            <a:avLst/>
          </a:prstGeom>
          <a:solidFill>
            <a:srgbClr val="DCEBF7"/>
          </a:solidFill>
          <a:ln w="12700">
            <a:solidFill>
              <a:srgbClr val="5B8DB8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461" dirty="0">
                <a:solidFill>
                  <a:srgbClr val="222222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18" name="Label 18"/>
          <p:cNvSpPr/>
          <p:nvPr/>
        </p:nvSpPr>
        <p:spPr>
          <a:xfrm>
            <a:off x="4635222" y="1576316"/>
            <a:ext cx="409688" cy="409688"/>
          </a:xfrm>
          <a:prstGeom prst="rect">
            <a:avLst/>
          </a:prstGeom>
          <a:solidFill>
            <a:srgbClr val="DCEBF7"/>
          </a:solidFill>
          <a:ln w="12700">
            <a:solidFill>
              <a:srgbClr val="5B8DB8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461" dirty="0">
                <a:solidFill>
                  <a:srgbClr val="222222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19" name="Label 19"/>
          <p:cNvSpPr/>
          <p:nvPr/>
        </p:nvSpPr>
        <p:spPr>
          <a:xfrm>
            <a:off x="5044909" y="1576316"/>
            <a:ext cx="409688" cy="409688"/>
          </a:xfrm>
          <a:prstGeom prst="rect">
            <a:avLst/>
          </a:prstGeom>
          <a:solidFill>
            <a:srgbClr val="DCEBF7"/>
          </a:solidFill>
          <a:ln w="12700">
            <a:solidFill>
              <a:srgbClr val="5B8DB8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461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20" name="Label 20"/>
          <p:cNvSpPr/>
          <p:nvPr/>
        </p:nvSpPr>
        <p:spPr>
          <a:xfrm>
            <a:off x="5454597" y="1576316"/>
            <a:ext cx="409688" cy="409688"/>
          </a:xfrm>
          <a:prstGeom prst="rect">
            <a:avLst/>
          </a:prstGeom>
          <a:solidFill>
            <a:srgbClr val="F4F7F8"/>
          </a:solidFill>
          <a:ln w="9525">
            <a:solidFill>
              <a:srgbClr val="C5D1D6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461" dirty="0">
                <a:solidFill>
                  <a:srgbClr val="222222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21" name="Label 21"/>
          <p:cNvSpPr/>
          <p:nvPr/>
        </p:nvSpPr>
        <p:spPr>
          <a:xfrm>
            <a:off x="5864285" y="1576316"/>
            <a:ext cx="409688" cy="409688"/>
          </a:xfrm>
          <a:prstGeom prst="rect">
            <a:avLst/>
          </a:prstGeom>
          <a:solidFill>
            <a:srgbClr val="F4F7F8"/>
          </a:solidFill>
          <a:ln w="9525">
            <a:solidFill>
              <a:srgbClr val="C5D1D6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461" dirty="0">
                <a:solidFill>
                  <a:srgbClr val="222222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22" name="Label 22"/>
          <p:cNvSpPr/>
          <p:nvPr/>
        </p:nvSpPr>
        <p:spPr>
          <a:xfrm>
            <a:off x="6273973" y="1576316"/>
            <a:ext cx="409688" cy="409688"/>
          </a:xfrm>
          <a:prstGeom prst="rect">
            <a:avLst/>
          </a:prstGeom>
          <a:solidFill>
            <a:srgbClr val="F4F7F8"/>
          </a:solidFill>
          <a:ln w="9525">
            <a:solidFill>
              <a:srgbClr val="C5D1D6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461" dirty="0">
                <a:solidFill>
                  <a:srgbClr val="222222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23" name="Label 23"/>
          <p:cNvSpPr/>
          <p:nvPr/>
        </p:nvSpPr>
        <p:spPr>
          <a:xfrm>
            <a:off x="2390845" y="2181941"/>
            <a:ext cx="1318126" cy="409688"/>
          </a:xfrm>
          <a:prstGeom prst="rect">
            <a:avLst/>
          </a:prstGeom>
          <a:noFill/>
          <a:ln>
            <a:noFill/>
          </a:ln>
        </p:spPr>
        <p:txBody>
          <a:bodyPr wrap="square" lIns="27432" tIns="10973" rIns="27432" bIns="10973" anchor="ctr">
            <a:noAutofit/>
          </a:bodyPr>
          <a:lstStyle/>
          <a:p>
            <a:pPr algn="r">
              <a:lnSpc>
                <a:spcPct val="100000"/>
              </a:lnSpc>
              <a:buNone/>
            </a:pPr>
            <a:r>
              <a:rPr lang="en-US" sz="1461" b="1" dirty="0">
                <a:solidFill>
                  <a:srgbClr val="1E2E36"/>
                </a:solidFill>
                <a:latin typeface="Arial"/>
                <a:cs typeface="Arial"/>
              </a:rPr>
              <a:t>+ r(x)</a:t>
            </a:r>
          </a:p>
        </p:txBody>
      </p:sp>
      <p:sp>
        <p:nvSpPr>
          <p:cNvPr id="24" name="Label 24"/>
          <p:cNvSpPr/>
          <p:nvPr/>
        </p:nvSpPr>
        <p:spPr>
          <a:xfrm>
            <a:off x="5454597" y="2181941"/>
            <a:ext cx="409688" cy="409688"/>
          </a:xfrm>
          <a:prstGeom prst="rect">
            <a:avLst/>
          </a:prstGeom>
          <a:solidFill>
            <a:srgbClr val="FCE3B6"/>
          </a:solidFill>
          <a:ln w="12700">
            <a:solidFill>
              <a:srgbClr val="D98E1F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461" b="1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25" name="Label 25"/>
          <p:cNvSpPr/>
          <p:nvPr/>
        </p:nvSpPr>
        <p:spPr>
          <a:xfrm>
            <a:off x="5864285" y="2181941"/>
            <a:ext cx="409688" cy="409688"/>
          </a:xfrm>
          <a:prstGeom prst="rect">
            <a:avLst/>
          </a:prstGeom>
          <a:solidFill>
            <a:srgbClr val="FCE3B6"/>
          </a:solidFill>
          <a:ln w="12700">
            <a:solidFill>
              <a:srgbClr val="D98E1F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461" b="1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26" name="Label 26"/>
          <p:cNvSpPr/>
          <p:nvPr/>
        </p:nvSpPr>
        <p:spPr>
          <a:xfrm>
            <a:off x="6273973" y="2181941"/>
            <a:ext cx="409688" cy="409688"/>
          </a:xfrm>
          <a:prstGeom prst="rect">
            <a:avLst/>
          </a:prstGeom>
          <a:solidFill>
            <a:srgbClr val="FCE3B6"/>
          </a:solidFill>
          <a:ln w="12700">
            <a:solidFill>
              <a:srgbClr val="D98E1F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461" b="1" dirty="0">
                <a:solidFill>
                  <a:srgbClr val="222222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27" name="Label 27"/>
          <p:cNvSpPr/>
          <p:nvPr/>
        </p:nvSpPr>
        <p:spPr>
          <a:xfrm>
            <a:off x="2390845" y="2787567"/>
            <a:ext cx="1318126" cy="409688"/>
          </a:xfrm>
          <a:prstGeom prst="rect">
            <a:avLst/>
          </a:prstGeom>
          <a:noFill/>
          <a:ln>
            <a:noFill/>
          </a:ln>
        </p:spPr>
        <p:txBody>
          <a:bodyPr wrap="square" lIns="27432" tIns="10973" rIns="27432" bIns="10973" anchor="ctr">
            <a:noAutofit/>
          </a:bodyPr>
          <a:lstStyle/>
          <a:p>
            <a:pPr algn="r">
              <a:lnSpc>
                <a:spcPct val="100000"/>
              </a:lnSpc>
              <a:buNone/>
            </a:pPr>
            <a:r>
              <a:rPr lang="en-US" sz="1461" b="1" dirty="0">
                <a:solidFill>
                  <a:srgbClr val="1E2E36"/>
                </a:solidFill>
                <a:latin typeface="Arial"/>
                <a:cs typeface="Arial"/>
              </a:rPr>
              <a:t>= c(x)</a:t>
            </a:r>
          </a:p>
        </p:txBody>
      </p:sp>
      <p:sp>
        <p:nvSpPr>
          <p:cNvPr id="28" name="Label 28"/>
          <p:cNvSpPr/>
          <p:nvPr/>
        </p:nvSpPr>
        <p:spPr>
          <a:xfrm>
            <a:off x="3815846" y="2787567"/>
            <a:ext cx="409688" cy="409688"/>
          </a:xfrm>
          <a:prstGeom prst="rect">
            <a:avLst/>
          </a:prstGeom>
          <a:solidFill>
            <a:srgbClr val="DCEBF7"/>
          </a:solidFill>
          <a:ln w="12700">
            <a:solidFill>
              <a:srgbClr val="5B8DB8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461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29" name="Label 29"/>
          <p:cNvSpPr/>
          <p:nvPr/>
        </p:nvSpPr>
        <p:spPr>
          <a:xfrm>
            <a:off x="4225534" y="2787567"/>
            <a:ext cx="409688" cy="409688"/>
          </a:xfrm>
          <a:prstGeom prst="rect">
            <a:avLst/>
          </a:prstGeom>
          <a:solidFill>
            <a:srgbClr val="DCEBF7"/>
          </a:solidFill>
          <a:ln w="12700">
            <a:solidFill>
              <a:srgbClr val="5B8DB8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461" dirty="0">
                <a:solidFill>
                  <a:srgbClr val="222222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30" name="Label 30"/>
          <p:cNvSpPr/>
          <p:nvPr/>
        </p:nvSpPr>
        <p:spPr>
          <a:xfrm>
            <a:off x="4635222" y="2787567"/>
            <a:ext cx="409688" cy="409688"/>
          </a:xfrm>
          <a:prstGeom prst="rect">
            <a:avLst/>
          </a:prstGeom>
          <a:solidFill>
            <a:srgbClr val="DCEBF7"/>
          </a:solidFill>
          <a:ln w="12700">
            <a:solidFill>
              <a:srgbClr val="5B8DB8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461" dirty="0">
                <a:solidFill>
                  <a:srgbClr val="222222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31" name="Label 31"/>
          <p:cNvSpPr/>
          <p:nvPr/>
        </p:nvSpPr>
        <p:spPr>
          <a:xfrm>
            <a:off x="5044909" y="2787567"/>
            <a:ext cx="409688" cy="409688"/>
          </a:xfrm>
          <a:prstGeom prst="rect">
            <a:avLst/>
          </a:prstGeom>
          <a:solidFill>
            <a:srgbClr val="DCEBF7"/>
          </a:solidFill>
          <a:ln w="12700">
            <a:solidFill>
              <a:srgbClr val="5B8DB8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461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32" name="Label 32"/>
          <p:cNvSpPr/>
          <p:nvPr/>
        </p:nvSpPr>
        <p:spPr>
          <a:xfrm>
            <a:off x="5454597" y="2787567"/>
            <a:ext cx="409688" cy="409688"/>
          </a:xfrm>
          <a:prstGeom prst="rect">
            <a:avLst/>
          </a:prstGeom>
          <a:solidFill>
            <a:srgbClr val="FCE3B6"/>
          </a:solidFill>
          <a:ln w="12700">
            <a:solidFill>
              <a:srgbClr val="D98E1F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461" b="1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33" name="Label 33"/>
          <p:cNvSpPr/>
          <p:nvPr/>
        </p:nvSpPr>
        <p:spPr>
          <a:xfrm>
            <a:off x="5864285" y="2787567"/>
            <a:ext cx="409688" cy="409688"/>
          </a:xfrm>
          <a:prstGeom prst="rect">
            <a:avLst/>
          </a:prstGeom>
          <a:solidFill>
            <a:srgbClr val="FCE3B6"/>
          </a:solidFill>
          <a:ln w="12700">
            <a:solidFill>
              <a:srgbClr val="D98E1F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461" b="1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34" name="Label 34"/>
          <p:cNvSpPr/>
          <p:nvPr/>
        </p:nvSpPr>
        <p:spPr>
          <a:xfrm>
            <a:off x="6273973" y="2787567"/>
            <a:ext cx="409688" cy="409688"/>
          </a:xfrm>
          <a:prstGeom prst="rect">
            <a:avLst/>
          </a:prstGeom>
          <a:solidFill>
            <a:srgbClr val="FCE3B6"/>
          </a:solidFill>
          <a:ln w="12700">
            <a:solidFill>
              <a:srgbClr val="D98E1F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461" b="1" dirty="0">
                <a:solidFill>
                  <a:srgbClr val="222222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35" name="Label 35"/>
          <p:cNvSpPr/>
          <p:nvPr/>
        </p:nvSpPr>
        <p:spPr>
          <a:xfrm>
            <a:off x="6950848" y="1576316"/>
            <a:ext cx="2850002" cy="409688"/>
          </a:xfrm>
          <a:prstGeom prst="rect">
            <a:avLst/>
          </a:prstGeom>
          <a:noFill/>
          <a:ln>
            <a:noFill/>
          </a:ln>
        </p:spPr>
        <p:txBody>
          <a:bodyPr wrap="square" lIns="27432" tIns="10973" rIns="27432" bIns="10973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1266" dirty="0">
                <a:solidFill>
                  <a:srgbClr val="5F6B70"/>
                </a:solidFill>
                <a:latin typeface="Arial"/>
                <a:cs typeface="Arial"/>
              </a:rPr>
              <a:t>1001 followed by 3 empty bits</a:t>
            </a:r>
          </a:p>
        </p:txBody>
      </p:sp>
      <p:sp>
        <p:nvSpPr>
          <p:cNvPr id="36" name="Label 36"/>
          <p:cNvSpPr/>
          <p:nvPr/>
        </p:nvSpPr>
        <p:spPr>
          <a:xfrm>
            <a:off x="6950848" y="2181941"/>
            <a:ext cx="2850002" cy="409688"/>
          </a:xfrm>
          <a:prstGeom prst="rect">
            <a:avLst/>
          </a:prstGeom>
          <a:noFill/>
          <a:ln>
            <a:noFill/>
          </a:ln>
        </p:spPr>
        <p:txBody>
          <a:bodyPr wrap="square" lIns="27432" tIns="10973" rIns="27432" bIns="10973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1266" dirty="0">
                <a:solidFill>
                  <a:srgbClr val="5F6B70"/>
                </a:solidFill>
                <a:latin typeface="Arial"/>
                <a:cs typeface="Arial"/>
              </a:rPr>
              <a:t>remainder of 1001000 ÷ 1011</a:t>
            </a:r>
          </a:p>
        </p:txBody>
      </p:sp>
      <p:sp>
        <p:nvSpPr>
          <p:cNvPr id="37" name="Label 37"/>
          <p:cNvSpPr/>
          <p:nvPr/>
        </p:nvSpPr>
        <p:spPr>
          <a:xfrm>
            <a:off x="6950848" y="2787567"/>
            <a:ext cx="2850002" cy="409688"/>
          </a:xfrm>
          <a:prstGeom prst="rect">
            <a:avLst/>
          </a:prstGeom>
          <a:noFill/>
          <a:ln>
            <a:noFill/>
          </a:ln>
        </p:spPr>
        <p:txBody>
          <a:bodyPr wrap="square" lIns="27432" tIns="10973" rIns="27432" bIns="10973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1266" b="1" dirty="0">
                <a:solidFill>
                  <a:srgbClr val="1E2E36"/>
                </a:solidFill>
                <a:latin typeface="Arial"/>
                <a:cs typeface="Arial"/>
              </a:rPr>
              <a:t>= (x</a:t>
            </a:r>
            <a:r>
              <a:rPr lang="en-US" sz="1266" b="1" baseline="30000" dirty="0">
                <a:solidFill>
                  <a:srgbClr val="1E2E36"/>
                </a:solidFill>
                <a:latin typeface="Arial"/>
                <a:cs typeface="Arial"/>
              </a:rPr>
              <a:t>3</a:t>
            </a:r>
            <a:r>
              <a:rPr lang="en-US" sz="1266" b="1" dirty="0">
                <a:solidFill>
                  <a:srgbClr val="1E2E36"/>
                </a:solidFill>
                <a:latin typeface="Arial"/>
                <a:cs typeface="Arial"/>
              </a:rPr>
              <a:t> + x)(x</a:t>
            </a:r>
            <a:r>
              <a:rPr lang="en-US" sz="1266" b="1" baseline="30000" dirty="0">
                <a:solidFill>
                  <a:srgbClr val="1E2E36"/>
                </a:solidFill>
                <a:latin typeface="Arial"/>
                <a:cs typeface="Arial"/>
              </a:rPr>
              <a:t>3</a:t>
            </a:r>
            <a:r>
              <a:rPr lang="en-US" sz="1266" b="1" dirty="0">
                <a:solidFill>
                  <a:srgbClr val="1E2E36"/>
                </a:solidFill>
                <a:latin typeface="Arial"/>
                <a:cs typeface="Arial"/>
              </a:rPr>
              <a:t> + x + 1)</a:t>
            </a:r>
          </a:p>
        </p:txBody>
      </p:sp>
      <p:sp>
        <p:nvSpPr>
          <p:cNvPr id="38" name="Label 38"/>
          <p:cNvSpPr/>
          <p:nvPr/>
        </p:nvSpPr>
        <p:spPr>
          <a:xfrm>
            <a:off x="2390845" y="3339755"/>
            <a:ext cx="7410005" cy="552188"/>
          </a:xfrm>
          <a:prstGeom prst="rect">
            <a:avLst/>
          </a:prstGeom>
          <a:noFill/>
          <a:ln>
            <a:noFill/>
          </a:ln>
        </p:spPr>
        <p:txBody>
          <a:bodyPr wrap="square" lIns="27432" tIns="10973" rIns="27432" bIns="10973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1266" dirty="0">
                <a:solidFill>
                  <a:srgbClr val="1E2E36"/>
                </a:solidFill>
                <a:latin typeface="Arial"/>
                <a:cs typeface="Arial"/>
              </a:rPr>
              <a:t>deg r(x) &lt; r: r(x) lands in the zeros, no carries, data bits untouched</a:t>
            </a:r>
          </a:p>
          <a:p>
            <a:pPr algn="l">
              <a:lnSpc>
                <a:spcPct val="100000"/>
              </a:lnSpc>
              <a:buNone/>
            </a:pPr>
            <a:r>
              <a:rPr lang="en-US" sz="1266" dirty="0">
                <a:solidFill>
                  <a:srgbClr val="1E2E36"/>
                </a:solidFill>
                <a:latin typeface="Arial"/>
                <a:cs typeface="Arial"/>
              </a:rPr>
              <a:t>adding = subtracting in GF(2): the remainder is removed, so g(x) divides c(x)</a:t>
            </a:r>
          </a:p>
        </p:txBody>
      </p:sp>
      <p:sp>
        <p:nvSpPr>
          <p:cNvPr id="39" name="Label 39"/>
          <p:cNvSpPr/>
          <p:nvPr/>
        </p:nvSpPr>
        <p:spPr>
          <a:xfrm>
            <a:off x="2390845" y="3936949"/>
            <a:ext cx="7410005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F7A85"/>
                </a:solidFill>
                <a:latin typeface="Arial"/>
                <a:cs typeface="Arial"/>
              </a:rPr>
              <a:t>New </a:t>
            </a:r>
            <a:r>
              <a:rPr lang="en-US" sz="1300" dirty="0">
                <a:solidFill>
                  <a:srgbClr val="6B7C85"/>
                </a:solidFill>
                <a:latin typeface="Arial"/>
                <a:cs typeface="Arial"/>
              </a:rPr>
              <a:t>  Appending the remainder, dataword 1001, g(x) = 1011</a:t>
            </a:r>
          </a:p>
        </p:txBody>
      </p:sp>
      <p:sp>
        <p:nvSpPr>
          <p:cNvPr id="40" name="Label 40"/>
          <p:cNvSpPr/>
          <p:nvPr/>
        </p:nvSpPr>
        <p:spPr>
          <a:xfrm>
            <a:off x="10893247" y="6519672"/>
            <a:ext cx="91440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</a:pPr>
            <a:r>
              <a:rPr lang="en-US" sz="1000" dirty="0">
                <a:solidFill>
                  <a:srgbClr val="6B7C85"/>
                </a:solidFill>
                <a:latin typeface="Arial"/>
                <a:cs typeface="Arial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Label 2"/>
          <p:cNvSpPr/>
          <p:nvPr/>
        </p:nvSpPr>
        <p:spPr>
          <a:xfrm>
            <a:off x="384048" y="338328"/>
            <a:ext cx="734628" cy="310896"/>
          </a:xfrm>
          <a:prstGeom prst="roundRect">
            <a:avLst>
              <a:gd name="adj" fmla="val 22000"/>
            </a:avLst>
          </a:prstGeom>
          <a:solidFill>
            <a:srgbClr val="0F7A85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/>
                <a:cs typeface="Arial"/>
              </a:rPr>
              <a:t>10.3.4</a:t>
            </a:r>
          </a:p>
        </p:txBody>
      </p:sp>
      <p:sp>
        <p:nvSpPr>
          <p:cNvPr id="3" name="Label 3"/>
          <p:cNvSpPr/>
          <p:nvPr/>
        </p:nvSpPr>
        <p:spPr>
          <a:xfrm>
            <a:off x="1283268" y="219456"/>
            <a:ext cx="10524380" cy="548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1D3A47"/>
                </a:solidFill>
                <a:latin typeface="Arial"/>
                <a:cs typeface="Arial"/>
              </a:rPr>
              <a:t>Worked check, and why it matters</a:t>
            </a:r>
          </a:p>
        </p:txBody>
      </p:sp>
      <p:cxnSp>
        <p:nvCxnSpPr>
          <p:cNvPr id="4" name="Line 4"/>
          <p:cNvCxnSpPr/>
          <p:nvPr/>
        </p:nvCxnSpPr>
        <p:spPr>
          <a:xfrm>
            <a:off x="384048" y="868680"/>
            <a:ext cx="11423599" cy="0"/>
          </a:xfrm>
          <a:prstGeom prst="line">
            <a:avLst/>
          </a:prstGeom>
          <a:ln w="12700">
            <a:solidFill>
              <a:srgbClr val="BFD0D6"/>
            </a:solidFill>
          </a:ln>
        </p:spPr>
      </p:cxnSp>
      <p:sp>
        <p:nvSpPr>
          <p:cNvPr id="5" name="Text 5"/>
          <p:cNvSpPr txBox="1"/>
          <p:nvPr/>
        </p:nvSpPr>
        <p:spPr>
          <a:xfrm>
            <a:off x="384048" y="4431182"/>
            <a:ext cx="5583784" cy="1673657"/>
          </a:xfrm>
          <a:prstGeom prst="rect">
            <a:avLst/>
          </a:prstGeom>
          <a:noFill/>
        </p:spPr>
        <p:txBody>
          <a:bodyPr wrap="square" lIns="45720" tIns="45720" rIns="45720" bIns="45720" anchor="t">
            <a:noAutofit/>
          </a:bodyPr>
          <a:lstStyle/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d(x) = x</a:t>
            </a:r>
            <a:r>
              <a:rPr lang="en-US" sz="1800" b="1" baseline="30000" dirty="0">
                <a:solidFill>
                  <a:srgbClr val="222222"/>
                </a:solidFill>
                <a:latin typeface="Arial"/>
                <a:cs typeface="Arial"/>
              </a:rPr>
              <a:t>3</a:t>
            </a: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 + 1, g(x) = x</a:t>
            </a:r>
            <a:r>
              <a:rPr lang="en-US" sz="1800" b="1" baseline="30000" dirty="0">
                <a:solidFill>
                  <a:srgbClr val="222222"/>
                </a:solidFill>
                <a:latin typeface="Arial"/>
                <a:cs typeface="Arial"/>
              </a:rPr>
              <a:t>3</a:t>
            </a: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 + x + 1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x</a:t>
            </a:r>
            <a:r>
              <a:rPr lang="en-US" sz="1800" baseline="30000" dirty="0">
                <a:solidFill>
                  <a:srgbClr val="222222"/>
                </a:solidFill>
                <a:latin typeface="Arial"/>
                <a:cs typeface="Arial"/>
              </a:rPr>
              <a:t>3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d(x) = x</a:t>
            </a:r>
            <a:r>
              <a:rPr lang="en-US" sz="1800" baseline="30000" dirty="0">
                <a:solidFill>
                  <a:srgbClr val="222222"/>
                </a:solidFill>
                <a:latin typeface="Arial"/>
                <a:cs typeface="Arial"/>
              </a:rPr>
              <a:t>6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+ x</a:t>
            </a:r>
            <a:r>
              <a:rPr lang="en-US" sz="1800" baseline="30000" dirty="0">
                <a:solidFill>
                  <a:srgbClr val="222222"/>
                </a:solidFill>
                <a:latin typeface="Arial"/>
                <a:cs typeface="Arial"/>
              </a:rPr>
              <a:t>3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→ 1001000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q(x) = x</a:t>
            </a:r>
            <a:r>
              <a:rPr lang="en-US" sz="1800" baseline="30000" dirty="0">
                <a:solidFill>
                  <a:srgbClr val="222222"/>
                </a:solidFill>
                <a:latin typeface="Arial"/>
                <a:cs typeface="Arial"/>
              </a:rPr>
              <a:t>3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+ x, r(x) = x</a:t>
            </a:r>
            <a:r>
              <a:rPr lang="en-US" sz="1800" baseline="30000" dirty="0">
                <a:solidFill>
                  <a:srgbClr val="222222"/>
                </a:solidFill>
                <a:latin typeface="Arial"/>
                <a:cs typeface="Arial"/>
              </a:rPr>
              <a:t>2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+ x (110)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c(x) = 1001110 = g(x) q(x), two x</a:t>
            </a:r>
            <a:r>
              <a:rPr lang="en-US" sz="1800" baseline="30000" dirty="0">
                <a:solidFill>
                  <a:srgbClr val="222222"/>
                </a:solidFill>
                <a:latin typeface="Arial"/>
                <a:cs typeface="Arial"/>
              </a:rPr>
              <a:t>4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terms cancel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Receiver: 1001110 ÷ 1011 → remainder 000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6223864" y="4431182"/>
            <a:ext cx="5583784" cy="1088136"/>
          </a:xfrm>
          <a:prstGeom prst="rect">
            <a:avLst/>
          </a:prstGeom>
          <a:noFill/>
        </p:spPr>
        <p:txBody>
          <a:bodyPr wrap="square" lIns="45720" tIns="45720" rIns="45720" bIns="45720" anchor="t">
            <a:noAutofit/>
          </a:bodyPr>
          <a:lstStyle/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Remainder is linear: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rem(a + b) = rem(a) + rem(b)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Undetected error: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exactly when g(x) divides e(x), whatever the data</a:t>
            </a:r>
          </a:p>
        </p:txBody>
      </p:sp>
      <p:sp>
        <p:nvSpPr>
          <p:cNvPr id="7" name="Label 7"/>
          <p:cNvSpPr/>
          <p:nvPr/>
        </p:nvSpPr>
        <p:spPr>
          <a:xfrm>
            <a:off x="1638148" y="1024128"/>
            <a:ext cx="3209544" cy="594360"/>
          </a:xfrm>
          <a:prstGeom prst="rect">
            <a:avLst/>
          </a:prstGeom>
          <a:solidFill>
            <a:srgbClr val="DCEBF7"/>
          </a:solidFill>
          <a:ln w="9525">
            <a:solidFill>
              <a:srgbClr val="5F6B70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690" dirty="0">
                <a:solidFill>
                  <a:srgbClr val="222222"/>
                </a:solidFill>
                <a:latin typeface="Arial"/>
                <a:cs typeface="Arial"/>
              </a:rPr>
              <a:t>c(x) = q(x) g(x)</a:t>
            </a:r>
          </a:p>
        </p:txBody>
      </p:sp>
      <p:cxnSp>
        <p:nvCxnSpPr>
          <p:cNvPr id="8" name="Line 8"/>
          <p:cNvCxnSpPr/>
          <p:nvPr/>
        </p:nvCxnSpPr>
        <p:spPr>
          <a:xfrm>
            <a:off x="4847692" y="1321308"/>
            <a:ext cx="534924" cy="0"/>
          </a:xfrm>
          <a:prstGeom prst="line">
            <a:avLst/>
          </a:prstGeom>
          <a:ln w="19050">
            <a:solidFill>
              <a:srgbClr val="3A4A50"/>
            </a:solidFill>
            <a:tailEnd type="triangle" w="med" len="med"/>
          </a:ln>
        </p:spPr>
      </p:cxnSp>
      <p:sp>
        <p:nvSpPr>
          <p:cNvPr id="9" name="Label 9"/>
          <p:cNvSpPr/>
          <p:nvPr/>
        </p:nvSpPr>
        <p:spPr>
          <a:xfrm>
            <a:off x="5382616" y="1024128"/>
            <a:ext cx="1188720" cy="594360"/>
          </a:xfrm>
          <a:prstGeom prst="rect">
            <a:avLst/>
          </a:prstGeom>
          <a:solidFill>
            <a:srgbClr val="FFFFFF"/>
          </a:solidFill>
          <a:ln w="9525">
            <a:solidFill>
              <a:srgbClr val="5F6B70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690" dirty="0">
                <a:solidFill>
                  <a:srgbClr val="222222"/>
                </a:solidFill>
                <a:latin typeface="Arial"/>
                <a:cs typeface="Arial"/>
              </a:rPr>
              <a:t>÷ g(x)</a:t>
            </a:r>
          </a:p>
        </p:txBody>
      </p:sp>
      <p:cxnSp>
        <p:nvCxnSpPr>
          <p:cNvPr id="10" name="Line 10"/>
          <p:cNvCxnSpPr/>
          <p:nvPr/>
        </p:nvCxnSpPr>
        <p:spPr>
          <a:xfrm>
            <a:off x="6571336" y="1321308"/>
            <a:ext cx="534924" cy="0"/>
          </a:xfrm>
          <a:prstGeom prst="line">
            <a:avLst/>
          </a:prstGeom>
          <a:ln w="19050">
            <a:solidFill>
              <a:srgbClr val="3A4A50"/>
            </a:solidFill>
            <a:tailEnd type="triangle" w="med" len="med"/>
          </a:ln>
        </p:spPr>
      </p:cxnSp>
      <p:sp>
        <p:nvSpPr>
          <p:cNvPr id="11" name="Label 11"/>
          <p:cNvSpPr/>
          <p:nvPr/>
        </p:nvSpPr>
        <p:spPr>
          <a:xfrm>
            <a:off x="7106260" y="1024128"/>
            <a:ext cx="3447288" cy="594360"/>
          </a:xfrm>
          <a:prstGeom prst="rect">
            <a:avLst/>
          </a:prstGeom>
          <a:solidFill>
            <a:srgbClr val="FFFFFF"/>
          </a:solidFill>
          <a:ln w="9525">
            <a:solidFill>
              <a:srgbClr val="5F6B70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690" dirty="0">
                <a:solidFill>
                  <a:srgbClr val="222222"/>
                </a:solidFill>
                <a:latin typeface="Arial"/>
                <a:cs typeface="Arial"/>
              </a:rPr>
              <a:t>remainder 0</a:t>
            </a:r>
          </a:p>
        </p:txBody>
      </p:sp>
      <p:sp>
        <p:nvSpPr>
          <p:cNvPr id="12" name="Label 12"/>
          <p:cNvSpPr/>
          <p:nvPr/>
        </p:nvSpPr>
        <p:spPr>
          <a:xfrm>
            <a:off x="1638148" y="1880006"/>
            <a:ext cx="3209544" cy="594360"/>
          </a:xfrm>
          <a:prstGeom prst="rect">
            <a:avLst/>
          </a:prstGeom>
          <a:solidFill>
            <a:srgbClr val="F6C7C2"/>
          </a:solidFill>
          <a:ln w="9525">
            <a:solidFill>
              <a:srgbClr val="5F6B70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690" dirty="0">
                <a:solidFill>
                  <a:srgbClr val="222222"/>
                </a:solidFill>
                <a:latin typeface="Arial"/>
                <a:cs typeface="Arial"/>
              </a:rPr>
              <a:t>e(x), the error</a:t>
            </a:r>
          </a:p>
        </p:txBody>
      </p:sp>
      <p:cxnSp>
        <p:nvCxnSpPr>
          <p:cNvPr id="13" name="Line 13"/>
          <p:cNvCxnSpPr/>
          <p:nvPr/>
        </p:nvCxnSpPr>
        <p:spPr>
          <a:xfrm>
            <a:off x="4847692" y="2177186"/>
            <a:ext cx="534924" cy="0"/>
          </a:xfrm>
          <a:prstGeom prst="line">
            <a:avLst/>
          </a:prstGeom>
          <a:ln w="19050">
            <a:solidFill>
              <a:srgbClr val="3A4A50"/>
            </a:solidFill>
            <a:tailEnd type="triangle" w="med" len="med"/>
          </a:ln>
        </p:spPr>
      </p:cxnSp>
      <p:sp>
        <p:nvSpPr>
          <p:cNvPr id="14" name="Label 14"/>
          <p:cNvSpPr/>
          <p:nvPr/>
        </p:nvSpPr>
        <p:spPr>
          <a:xfrm>
            <a:off x="5382616" y="1880006"/>
            <a:ext cx="1188720" cy="594360"/>
          </a:xfrm>
          <a:prstGeom prst="rect">
            <a:avLst/>
          </a:prstGeom>
          <a:solidFill>
            <a:srgbClr val="FFFFFF"/>
          </a:solidFill>
          <a:ln w="9525">
            <a:solidFill>
              <a:srgbClr val="5F6B70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690" dirty="0">
                <a:solidFill>
                  <a:srgbClr val="222222"/>
                </a:solidFill>
                <a:latin typeface="Arial"/>
                <a:cs typeface="Arial"/>
              </a:rPr>
              <a:t>÷ g(x)</a:t>
            </a:r>
          </a:p>
        </p:txBody>
      </p:sp>
      <p:cxnSp>
        <p:nvCxnSpPr>
          <p:cNvPr id="15" name="Line 15"/>
          <p:cNvCxnSpPr/>
          <p:nvPr/>
        </p:nvCxnSpPr>
        <p:spPr>
          <a:xfrm>
            <a:off x="6571336" y="2177186"/>
            <a:ext cx="534924" cy="0"/>
          </a:xfrm>
          <a:prstGeom prst="line">
            <a:avLst/>
          </a:prstGeom>
          <a:ln w="19050">
            <a:solidFill>
              <a:srgbClr val="3A4A50"/>
            </a:solidFill>
            <a:tailEnd type="triangle" w="med" len="med"/>
          </a:ln>
        </p:spPr>
      </p:cxnSp>
      <p:sp>
        <p:nvSpPr>
          <p:cNvPr id="16" name="Label 16"/>
          <p:cNvSpPr/>
          <p:nvPr/>
        </p:nvSpPr>
        <p:spPr>
          <a:xfrm>
            <a:off x="7106260" y="1880006"/>
            <a:ext cx="3447288" cy="594360"/>
          </a:xfrm>
          <a:prstGeom prst="rect">
            <a:avLst/>
          </a:prstGeom>
          <a:solidFill>
            <a:srgbClr val="FFFFFF"/>
          </a:solidFill>
          <a:ln w="9525">
            <a:solidFill>
              <a:srgbClr val="5F6B70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690" dirty="0">
                <a:solidFill>
                  <a:srgbClr val="222222"/>
                </a:solidFill>
                <a:latin typeface="Arial"/>
                <a:cs typeface="Arial"/>
              </a:rPr>
              <a:t>rem[e(x) / g(x)]</a:t>
            </a:r>
          </a:p>
        </p:txBody>
      </p:sp>
      <p:sp>
        <p:nvSpPr>
          <p:cNvPr id="17" name="Label 17"/>
          <p:cNvSpPr/>
          <p:nvPr/>
        </p:nvSpPr>
        <p:spPr>
          <a:xfrm>
            <a:off x="1638148" y="2735885"/>
            <a:ext cx="3209544" cy="594360"/>
          </a:xfrm>
          <a:prstGeom prst="rect">
            <a:avLst/>
          </a:prstGeom>
          <a:solidFill>
            <a:srgbClr val="BFE3E7"/>
          </a:solidFill>
          <a:ln w="9525">
            <a:solidFill>
              <a:srgbClr val="5F6B70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690" dirty="0">
                <a:solidFill>
                  <a:srgbClr val="222222"/>
                </a:solidFill>
                <a:latin typeface="Arial"/>
                <a:cs typeface="Arial"/>
              </a:rPr>
              <a:t>c(x) + e(x), received</a:t>
            </a:r>
          </a:p>
        </p:txBody>
      </p:sp>
      <p:cxnSp>
        <p:nvCxnSpPr>
          <p:cNvPr id="18" name="Line 18"/>
          <p:cNvCxnSpPr/>
          <p:nvPr/>
        </p:nvCxnSpPr>
        <p:spPr>
          <a:xfrm>
            <a:off x="4847692" y="3033065"/>
            <a:ext cx="534924" cy="0"/>
          </a:xfrm>
          <a:prstGeom prst="line">
            <a:avLst/>
          </a:prstGeom>
          <a:ln w="19050">
            <a:solidFill>
              <a:srgbClr val="3A4A50"/>
            </a:solidFill>
            <a:tailEnd type="triangle" w="med" len="med"/>
          </a:ln>
        </p:spPr>
      </p:cxnSp>
      <p:sp>
        <p:nvSpPr>
          <p:cNvPr id="19" name="Label 19"/>
          <p:cNvSpPr/>
          <p:nvPr/>
        </p:nvSpPr>
        <p:spPr>
          <a:xfrm>
            <a:off x="5382616" y="2735885"/>
            <a:ext cx="1188720" cy="594360"/>
          </a:xfrm>
          <a:prstGeom prst="rect">
            <a:avLst/>
          </a:prstGeom>
          <a:solidFill>
            <a:srgbClr val="FFFFFF"/>
          </a:solidFill>
          <a:ln w="9525">
            <a:solidFill>
              <a:srgbClr val="5F6B70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690" dirty="0">
                <a:solidFill>
                  <a:srgbClr val="222222"/>
                </a:solidFill>
                <a:latin typeface="Arial"/>
                <a:cs typeface="Arial"/>
              </a:rPr>
              <a:t>÷ g(x)</a:t>
            </a:r>
          </a:p>
        </p:txBody>
      </p:sp>
      <p:cxnSp>
        <p:nvCxnSpPr>
          <p:cNvPr id="20" name="Line 20"/>
          <p:cNvCxnSpPr/>
          <p:nvPr/>
        </p:nvCxnSpPr>
        <p:spPr>
          <a:xfrm>
            <a:off x="6571336" y="3033065"/>
            <a:ext cx="534924" cy="0"/>
          </a:xfrm>
          <a:prstGeom prst="line">
            <a:avLst/>
          </a:prstGeom>
          <a:ln w="19050">
            <a:solidFill>
              <a:srgbClr val="3A4A50"/>
            </a:solidFill>
            <a:tailEnd type="triangle" w="med" len="med"/>
          </a:ln>
        </p:spPr>
      </p:cxnSp>
      <p:sp>
        <p:nvSpPr>
          <p:cNvPr id="21" name="Label 21"/>
          <p:cNvSpPr/>
          <p:nvPr/>
        </p:nvSpPr>
        <p:spPr>
          <a:xfrm>
            <a:off x="7106260" y="2735885"/>
            <a:ext cx="3447288" cy="594360"/>
          </a:xfrm>
          <a:prstGeom prst="rect">
            <a:avLst/>
          </a:prstGeom>
          <a:solidFill>
            <a:srgbClr val="BFE3E7"/>
          </a:solidFill>
          <a:ln w="15875">
            <a:solidFill>
              <a:srgbClr val="0F7A85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690" b="1" dirty="0">
                <a:solidFill>
                  <a:srgbClr val="222222"/>
                </a:solidFill>
                <a:latin typeface="Arial"/>
                <a:cs typeface="Arial"/>
              </a:rPr>
              <a:t>0 + rem[e(x) / g(x)] = s(x)</a:t>
            </a:r>
          </a:p>
        </p:txBody>
      </p:sp>
      <p:sp>
        <p:nvSpPr>
          <p:cNvPr id="22" name="Label 22"/>
          <p:cNvSpPr/>
          <p:nvPr/>
        </p:nvSpPr>
        <p:spPr>
          <a:xfrm>
            <a:off x="1638148" y="3461004"/>
            <a:ext cx="8915400" cy="404165"/>
          </a:xfrm>
          <a:prstGeom prst="rect">
            <a:avLst/>
          </a:prstGeom>
          <a:noFill/>
          <a:ln>
            <a:noFill/>
          </a:ln>
        </p:spPr>
        <p:txBody>
          <a:bodyPr wrap="square" lIns="27432" tIns="10973" rIns="27432" bIns="10973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1690" dirty="0">
                <a:solidFill>
                  <a:srgbClr val="5F6B70"/>
                </a:solidFill>
                <a:latin typeface="Arial"/>
                <a:cs typeface="Arial"/>
              </a:rPr>
              <a:t>remainders add in GF(2): the data part contributes 0 to s(x)</a:t>
            </a:r>
          </a:p>
        </p:txBody>
      </p:sp>
      <p:sp>
        <p:nvSpPr>
          <p:cNvPr id="23" name="Label 23"/>
          <p:cNvSpPr/>
          <p:nvPr/>
        </p:nvSpPr>
        <p:spPr>
          <a:xfrm>
            <a:off x="1638148" y="3919118"/>
            <a:ext cx="8915400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F7A85"/>
                </a:solidFill>
                <a:latin typeface="Arial"/>
                <a:cs typeface="Arial"/>
              </a:rPr>
              <a:t>New </a:t>
            </a:r>
            <a:r>
              <a:rPr lang="en-US" sz="1300" dirty="0">
                <a:solidFill>
                  <a:srgbClr val="6B7C85"/>
                </a:solidFill>
                <a:latin typeface="Arial"/>
                <a:cs typeface="Arial"/>
              </a:rPr>
              <a:t>  The syndrome ignores the data</a:t>
            </a:r>
          </a:p>
        </p:txBody>
      </p:sp>
      <p:sp>
        <p:nvSpPr>
          <p:cNvPr id="24" name="Label 24"/>
          <p:cNvSpPr/>
          <p:nvPr/>
        </p:nvSpPr>
        <p:spPr>
          <a:xfrm>
            <a:off x="10893247" y="6519672"/>
            <a:ext cx="91440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</a:pPr>
            <a:r>
              <a:rPr lang="en-US" sz="1000" dirty="0">
                <a:solidFill>
                  <a:srgbClr val="6B7C85"/>
                </a:solidFill>
                <a:latin typeface="Arial"/>
                <a:cs typeface="Arial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Label 2"/>
          <p:cNvSpPr/>
          <p:nvPr/>
        </p:nvSpPr>
        <p:spPr>
          <a:xfrm>
            <a:off x="384048" y="338328"/>
            <a:ext cx="844534" cy="310896"/>
          </a:xfrm>
          <a:prstGeom prst="roundRect">
            <a:avLst>
              <a:gd name="adj" fmla="val 22000"/>
            </a:avLst>
          </a:prstGeom>
          <a:solidFill>
            <a:srgbClr val="0F7A85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/>
                <a:cs typeface="Arial"/>
              </a:rPr>
              <a:t>Lemma</a:t>
            </a:r>
          </a:p>
        </p:txBody>
      </p:sp>
      <p:sp>
        <p:nvSpPr>
          <p:cNvPr id="3" name="Label 3"/>
          <p:cNvSpPr/>
          <p:nvPr/>
        </p:nvSpPr>
        <p:spPr>
          <a:xfrm>
            <a:off x="1393174" y="219456"/>
            <a:ext cx="10414473" cy="548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1D3A47"/>
                </a:solidFill>
                <a:latin typeface="Arial"/>
                <a:cs typeface="Arial"/>
              </a:rPr>
              <a:t>Evaluating a polynomial at x = 1</a:t>
            </a:r>
          </a:p>
        </p:txBody>
      </p:sp>
      <p:cxnSp>
        <p:nvCxnSpPr>
          <p:cNvPr id="4" name="Line 4"/>
          <p:cNvCxnSpPr/>
          <p:nvPr/>
        </p:nvCxnSpPr>
        <p:spPr>
          <a:xfrm>
            <a:off x="384048" y="868680"/>
            <a:ext cx="11423599" cy="0"/>
          </a:xfrm>
          <a:prstGeom prst="line">
            <a:avLst/>
          </a:prstGeom>
          <a:ln w="12700">
            <a:solidFill>
              <a:srgbClr val="BFD0D6"/>
            </a:solidFill>
          </a:ln>
        </p:spPr>
      </p:cxnSp>
      <p:sp>
        <p:nvSpPr>
          <p:cNvPr id="5" name="Text 5"/>
          <p:cNvSpPr txBox="1"/>
          <p:nvPr/>
        </p:nvSpPr>
        <p:spPr>
          <a:xfrm>
            <a:off x="384048" y="4756099"/>
            <a:ext cx="5583784" cy="1419758"/>
          </a:xfrm>
          <a:prstGeom prst="rect">
            <a:avLst/>
          </a:prstGeom>
          <a:noFill/>
        </p:spPr>
        <p:txBody>
          <a:bodyPr wrap="square" lIns="45720" tIns="45720" rIns="45720" bIns="45720" anchor="t">
            <a:noAutofit/>
          </a:bodyPr>
          <a:lstStyle/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f(1) = number of terms mod 2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x</a:t>
            </a:r>
            <a:r>
              <a:rPr lang="en-US" sz="1800" baseline="30000" dirty="0">
                <a:solidFill>
                  <a:srgbClr val="222222"/>
                </a:solidFill>
                <a:latin typeface="Arial"/>
                <a:cs typeface="Arial"/>
              </a:rPr>
              <a:t>5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+ x</a:t>
            </a:r>
            <a:r>
              <a:rPr lang="en-US" sz="1800" baseline="30000" dirty="0">
                <a:solidFill>
                  <a:srgbClr val="222222"/>
                </a:solidFill>
                <a:latin typeface="Arial"/>
                <a:cs typeface="Arial"/>
              </a:rPr>
              <a:t>2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+ 1 → 1 + 1 + 1 = 1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x</a:t>
            </a:r>
            <a:r>
              <a:rPr lang="en-US" sz="1800" baseline="30000" dirty="0">
                <a:solidFill>
                  <a:srgbClr val="222222"/>
                </a:solidFill>
                <a:latin typeface="Arial"/>
                <a:cs typeface="Arial"/>
              </a:rPr>
              <a:t>3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+ x → 1 + 1 = 0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Evaluation respects products: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(f h)(1) = f(1) h(1)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6223864" y="4756099"/>
            <a:ext cx="5583784" cy="1699565"/>
          </a:xfrm>
          <a:prstGeom prst="rect">
            <a:avLst/>
          </a:prstGeom>
          <a:noFill/>
        </p:spPr>
        <p:txBody>
          <a:bodyPr wrap="square" lIns="45720" tIns="45720" rIns="45720" bIns="45720" anchor="t">
            <a:noAutofit/>
          </a:bodyPr>
          <a:lstStyle/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Factor theorem: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(x + 1) | f(x) iff f(1) = 0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Divide: f(x) = (x + 1) q(x) + c, c a constant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x = 1: f(1) = 0 · q(1) + c = c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So every multiple of x + 1 has an even number of 1s</a:t>
            </a:r>
          </a:p>
        </p:txBody>
      </p:sp>
      <p:sp>
        <p:nvSpPr>
          <p:cNvPr id="7" name="Label 7"/>
          <p:cNvSpPr/>
          <p:nvPr/>
        </p:nvSpPr>
        <p:spPr>
          <a:xfrm>
            <a:off x="1241412" y="1024128"/>
            <a:ext cx="8826246" cy="400123"/>
          </a:xfrm>
          <a:prstGeom prst="rect">
            <a:avLst/>
          </a:prstGeom>
          <a:noFill/>
          <a:ln>
            <a:noFill/>
          </a:ln>
        </p:spPr>
        <p:txBody>
          <a:bodyPr wrap="square" lIns="27432" tIns="10973" rIns="27432" bIns="10973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1673" b="1" dirty="0">
                <a:solidFill>
                  <a:srgbClr val="1E2E36"/>
                </a:solidFill>
                <a:latin typeface="Arial"/>
                <a:cs typeface="Arial"/>
              </a:rPr>
              <a:t>Multiples of x + 1 always have an even number of 1s</a:t>
            </a:r>
          </a:p>
        </p:txBody>
      </p:sp>
      <p:sp>
        <p:nvSpPr>
          <p:cNvPr id="8" name="Label 8"/>
          <p:cNvSpPr/>
          <p:nvPr/>
        </p:nvSpPr>
        <p:spPr>
          <a:xfrm>
            <a:off x="1241412" y="1589008"/>
            <a:ext cx="3236290" cy="470733"/>
          </a:xfrm>
          <a:prstGeom prst="rect">
            <a:avLst/>
          </a:prstGeom>
          <a:noFill/>
          <a:ln>
            <a:noFill/>
          </a:ln>
        </p:spPr>
        <p:txBody>
          <a:bodyPr wrap="square" lIns="27432" tIns="10973" rIns="27432" bIns="10973" anchor="ctr">
            <a:noAutofit/>
          </a:bodyPr>
          <a:lstStyle/>
          <a:p>
            <a:pPr algn="r">
              <a:lnSpc>
                <a:spcPct val="100000"/>
              </a:lnSpc>
              <a:buNone/>
            </a:pPr>
            <a:r>
              <a:rPr lang="en-US" sz="1673" dirty="0">
                <a:solidFill>
                  <a:srgbClr val="1E2E36"/>
                </a:solidFill>
                <a:latin typeface="Arial"/>
                <a:cs typeface="Arial"/>
              </a:rPr>
              <a:t>(x + 1) · 1</a:t>
            </a:r>
          </a:p>
        </p:txBody>
      </p:sp>
      <p:sp>
        <p:nvSpPr>
          <p:cNvPr id="9" name="Label 9"/>
          <p:cNvSpPr/>
          <p:nvPr/>
        </p:nvSpPr>
        <p:spPr>
          <a:xfrm>
            <a:off x="4595386" y="1589008"/>
            <a:ext cx="470733" cy="470733"/>
          </a:xfrm>
          <a:prstGeom prst="rect">
            <a:avLst/>
          </a:prstGeom>
          <a:solidFill>
            <a:srgbClr val="DCEBF7"/>
          </a:solidFill>
          <a:ln w="12700">
            <a:solidFill>
              <a:srgbClr val="5B8DB8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673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10" name="Label 10"/>
          <p:cNvSpPr/>
          <p:nvPr/>
        </p:nvSpPr>
        <p:spPr>
          <a:xfrm>
            <a:off x="5066119" y="1589008"/>
            <a:ext cx="470733" cy="470733"/>
          </a:xfrm>
          <a:prstGeom prst="rect">
            <a:avLst/>
          </a:prstGeom>
          <a:solidFill>
            <a:srgbClr val="DCEBF7"/>
          </a:solidFill>
          <a:ln w="12700">
            <a:solidFill>
              <a:srgbClr val="5B8DB8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673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11" name="Label 11"/>
          <p:cNvSpPr/>
          <p:nvPr/>
        </p:nvSpPr>
        <p:spPr>
          <a:xfrm>
            <a:off x="7772834" y="1589008"/>
            <a:ext cx="3059765" cy="470733"/>
          </a:xfrm>
          <a:prstGeom prst="rect">
            <a:avLst/>
          </a:prstGeom>
          <a:noFill/>
          <a:ln>
            <a:noFill/>
          </a:ln>
        </p:spPr>
        <p:txBody>
          <a:bodyPr wrap="square" lIns="27432" tIns="10973" rIns="27432" bIns="10973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1673" dirty="0">
                <a:solidFill>
                  <a:srgbClr val="5F6B70"/>
                </a:solidFill>
                <a:latin typeface="Arial"/>
                <a:cs typeface="Arial"/>
              </a:rPr>
              <a:t>2 ones</a:t>
            </a:r>
          </a:p>
        </p:txBody>
      </p:sp>
      <p:sp>
        <p:nvSpPr>
          <p:cNvPr id="12" name="Label 12"/>
          <p:cNvSpPr/>
          <p:nvPr/>
        </p:nvSpPr>
        <p:spPr>
          <a:xfrm>
            <a:off x="1241412" y="2177424"/>
            <a:ext cx="3236290" cy="470733"/>
          </a:xfrm>
          <a:prstGeom prst="rect">
            <a:avLst/>
          </a:prstGeom>
          <a:noFill/>
          <a:ln>
            <a:noFill/>
          </a:ln>
        </p:spPr>
        <p:txBody>
          <a:bodyPr wrap="square" lIns="27432" tIns="10973" rIns="27432" bIns="10973" anchor="ctr">
            <a:noAutofit/>
          </a:bodyPr>
          <a:lstStyle/>
          <a:p>
            <a:pPr algn="r">
              <a:lnSpc>
                <a:spcPct val="100000"/>
              </a:lnSpc>
              <a:buNone/>
            </a:pPr>
            <a:r>
              <a:rPr lang="en-US" sz="1673" dirty="0">
                <a:solidFill>
                  <a:srgbClr val="1E2E36"/>
                </a:solidFill>
                <a:latin typeface="Arial"/>
                <a:cs typeface="Arial"/>
              </a:rPr>
              <a:t>(x + 1)(x</a:t>
            </a:r>
            <a:r>
              <a:rPr lang="en-US" sz="1673" baseline="30000" dirty="0">
                <a:solidFill>
                  <a:srgbClr val="1E2E36"/>
                </a:solidFill>
                <a:latin typeface="Arial"/>
                <a:cs typeface="Arial"/>
              </a:rPr>
              <a:t>2</a:t>
            </a:r>
            <a:r>
              <a:rPr lang="en-US" sz="1673" dirty="0">
                <a:solidFill>
                  <a:srgbClr val="1E2E36"/>
                </a:solidFill>
                <a:latin typeface="Arial"/>
                <a:cs typeface="Arial"/>
              </a:rPr>
              <a:t> + 1)</a:t>
            </a:r>
          </a:p>
        </p:txBody>
      </p:sp>
      <p:sp>
        <p:nvSpPr>
          <p:cNvPr id="13" name="Label 13"/>
          <p:cNvSpPr/>
          <p:nvPr/>
        </p:nvSpPr>
        <p:spPr>
          <a:xfrm>
            <a:off x="4595386" y="2177424"/>
            <a:ext cx="470733" cy="470733"/>
          </a:xfrm>
          <a:prstGeom prst="rect">
            <a:avLst/>
          </a:prstGeom>
          <a:solidFill>
            <a:srgbClr val="DCEBF7"/>
          </a:solidFill>
          <a:ln w="12700">
            <a:solidFill>
              <a:srgbClr val="5B8DB8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673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14" name="Label 14"/>
          <p:cNvSpPr/>
          <p:nvPr/>
        </p:nvSpPr>
        <p:spPr>
          <a:xfrm>
            <a:off x="5066119" y="2177424"/>
            <a:ext cx="470733" cy="470733"/>
          </a:xfrm>
          <a:prstGeom prst="rect">
            <a:avLst/>
          </a:prstGeom>
          <a:solidFill>
            <a:srgbClr val="DCEBF7"/>
          </a:solidFill>
          <a:ln w="12700">
            <a:solidFill>
              <a:srgbClr val="5B8DB8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673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15" name="Label 15"/>
          <p:cNvSpPr/>
          <p:nvPr/>
        </p:nvSpPr>
        <p:spPr>
          <a:xfrm>
            <a:off x="5536852" y="2177424"/>
            <a:ext cx="470733" cy="470733"/>
          </a:xfrm>
          <a:prstGeom prst="rect">
            <a:avLst/>
          </a:prstGeom>
          <a:solidFill>
            <a:srgbClr val="DCEBF7"/>
          </a:solidFill>
          <a:ln w="12700">
            <a:solidFill>
              <a:srgbClr val="5B8DB8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673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16" name="Label 16"/>
          <p:cNvSpPr/>
          <p:nvPr/>
        </p:nvSpPr>
        <p:spPr>
          <a:xfrm>
            <a:off x="6007585" y="2177424"/>
            <a:ext cx="470733" cy="470733"/>
          </a:xfrm>
          <a:prstGeom prst="rect">
            <a:avLst/>
          </a:prstGeom>
          <a:solidFill>
            <a:srgbClr val="DCEBF7"/>
          </a:solidFill>
          <a:ln w="12700">
            <a:solidFill>
              <a:srgbClr val="5B8DB8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673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17" name="Label 17"/>
          <p:cNvSpPr/>
          <p:nvPr/>
        </p:nvSpPr>
        <p:spPr>
          <a:xfrm>
            <a:off x="7772834" y="2177424"/>
            <a:ext cx="3059765" cy="470733"/>
          </a:xfrm>
          <a:prstGeom prst="rect">
            <a:avLst/>
          </a:prstGeom>
          <a:noFill/>
          <a:ln>
            <a:noFill/>
          </a:ln>
        </p:spPr>
        <p:txBody>
          <a:bodyPr wrap="square" lIns="27432" tIns="10973" rIns="27432" bIns="10973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1673" dirty="0">
                <a:solidFill>
                  <a:srgbClr val="5F6B70"/>
                </a:solidFill>
                <a:latin typeface="Arial"/>
                <a:cs typeface="Arial"/>
              </a:rPr>
              <a:t>4 ones</a:t>
            </a:r>
          </a:p>
        </p:txBody>
      </p:sp>
      <p:sp>
        <p:nvSpPr>
          <p:cNvPr id="18" name="Label 18"/>
          <p:cNvSpPr/>
          <p:nvPr/>
        </p:nvSpPr>
        <p:spPr>
          <a:xfrm>
            <a:off x="1241412" y="2765841"/>
            <a:ext cx="3236290" cy="470733"/>
          </a:xfrm>
          <a:prstGeom prst="rect">
            <a:avLst/>
          </a:prstGeom>
          <a:noFill/>
          <a:ln>
            <a:noFill/>
          </a:ln>
        </p:spPr>
        <p:txBody>
          <a:bodyPr wrap="square" lIns="27432" tIns="10973" rIns="27432" bIns="10973" anchor="ctr">
            <a:noAutofit/>
          </a:bodyPr>
          <a:lstStyle/>
          <a:p>
            <a:pPr algn="r">
              <a:lnSpc>
                <a:spcPct val="100000"/>
              </a:lnSpc>
              <a:buNone/>
            </a:pPr>
            <a:r>
              <a:rPr lang="en-US" sz="1673" dirty="0">
                <a:solidFill>
                  <a:srgbClr val="1E2E36"/>
                </a:solidFill>
                <a:latin typeface="Arial"/>
                <a:cs typeface="Arial"/>
              </a:rPr>
              <a:t>(x + 1)(x</a:t>
            </a:r>
            <a:r>
              <a:rPr lang="en-US" sz="1673" baseline="30000" dirty="0">
                <a:solidFill>
                  <a:srgbClr val="1E2E36"/>
                </a:solidFill>
                <a:latin typeface="Arial"/>
                <a:cs typeface="Arial"/>
              </a:rPr>
              <a:t>3</a:t>
            </a:r>
            <a:r>
              <a:rPr lang="en-US" sz="1673" dirty="0">
                <a:solidFill>
                  <a:srgbClr val="1E2E36"/>
                </a:solidFill>
                <a:latin typeface="Arial"/>
                <a:cs typeface="Arial"/>
              </a:rPr>
              <a:t> + x + 1)</a:t>
            </a:r>
          </a:p>
        </p:txBody>
      </p:sp>
      <p:sp>
        <p:nvSpPr>
          <p:cNvPr id="19" name="Label 19"/>
          <p:cNvSpPr/>
          <p:nvPr/>
        </p:nvSpPr>
        <p:spPr>
          <a:xfrm>
            <a:off x="4595386" y="2765841"/>
            <a:ext cx="470733" cy="470733"/>
          </a:xfrm>
          <a:prstGeom prst="rect">
            <a:avLst/>
          </a:prstGeom>
          <a:solidFill>
            <a:srgbClr val="DCEBF7"/>
          </a:solidFill>
          <a:ln w="12700">
            <a:solidFill>
              <a:srgbClr val="5B8DB8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673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20" name="Label 20"/>
          <p:cNvSpPr/>
          <p:nvPr/>
        </p:nvSpPr>
        <p:spPr>
          <a:xfrm>
            <a:off x="5066119" y="2765841"/>
            <a:ext cx="470733" cy="470733"/>
          </a:xfrm>
          <a:prstGeom prst="rect">
            <a:avLst/>
          </a:prstGeom>
          <a:solidFill>
            <a:srgbClr val="DCEBF7"/>
          </a:solidFill>
          <a:ln w="12700">
            <a:solidFill>
              <a:srgbClr val="5B8DB8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673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21" name="Label 21"/>
          <p:cNvSpPr/>
          <p:nvPr/>
        </p:nvSpPr>
        <p:spPr>
          <a:xfrm>
            <a:off x="5536852" y="2765841"/>
            <a:ext cx="470733" cy="470733"/>
          </a:xfrm>
          <a:prstGeom prst="rect">
            <a:avLst/>
          </a:prstGeom>
          <a:solidFill>
            <a:srgbClr val="DCEBF7"/>
          </a:solidFill>
          <a:ln w="12700">
            <a:solidFill>
              <a:srgbClr val="5B8DB8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673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22" name="Label 22"/>
          <p:cNvSpPr/>
          <p:nvPr/>
        </p:nvSpPr>
        <p:spPr>
          <a:xfrm>
            <a:off x="6007585" y="2765841"/>
            <a:ext cx="470733" cy="470733"/>
          </a:xfrm>
          <a:prstGeom prst="rect">
            <a:avLst/>
          </a:prstGeom>
          <a:solidFill>
            <a:srgbClr val="DCEBF7"/>
          </a:solidFill>
          <a:ln w="12700">
            <a:solidFill>
              <a:srgbClr val="5B8DB8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673" dirty="0">
                <a:solidFill>
                  <a:srgbClr val="222222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23" name="Label 23"/>
          <p:cNvSpPr/>
          <p:nvPr/>
        </p:nvSpPr>
        <p:spPr>
          <a:xfrm>
            <a:off x="6478318" y="2765841"/>
            <a:ext cx="470733" cy="470733"/>
          </a:xfrm>
          <a:prstGeom prst="rect">
            <a:avLst/>
          </a:prstGeom>
          <a:solidFill>
            <a:srgbClr val="DCEBF7"/>
          </a:solidFill>
          <a:ln w="12700">
            <a:solidFill>
              <a:srgbClr val="5B8DB8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673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24" name="Label 24"/>
          <p:cNvSpPr/>
          <p:nvPr/>
        </p:nvSpPr>
        <p:spPr>
          <a:xfrm>
            <a:off x="7772834" y="2765841"/>
            <a:ext cx="3059765" cy="470733"/>
          </a:xfrm>
          <a:prstGeom prst="rect">
            <a:avLst/>
          </a:prstGeom>
          <a:noFill/>
          <a:ln>
            <a:noFill/>
          </a:ln>
        </p:spPr>
        <p:txBody>
          <a:bodyPr wrap="square" lIns="27432" tIns="10973" rIns="27432" bIns="10973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1673" dirty="0">
                <a:solidFill>
                  <a:srgbClr val="5F6B70"/>
                </a:solidFill>
                <a:latin typeface="Arial"/>
                <a:cs typeface="Arial"/>
              </a:rPr>
              <a:t>4 ones</a:t>
            </a:r>
          </a:p>
        </p:txBody>
      </p:sp>
      <p:cxnSp>
        <p:nvCxnSpPr>
          <p:cNvPr id="25" name="Line 25"/>
          <p:cNvCxnSpPr/>
          <p:nvPr/>
        </p:nvCxnSpPr>
        <p:spPr>
          <a:xfrm>
            <a:off x="1241412" y="3377794"/>
            <a:ext cx="9473504" cy="0"/>
          </a:xfrm>
          <a:prstGeom prst="line">
            <a:avLst/>
          </a:prstGeom>
          <a:ln w="9525">
            <a:solidFill>
              <a:srgbClr val="C5D1D6"/>
            </a:solidFill>
          </a:ln>
        </p:spPr>
      </p:cxnSp>
      <p:sp>
        <p:nvSpPr>
          <p:cNvPr id="26" name="Label 26"/>
          <p:cNvSpPr/>
          <p:nvPr/>
        </p:nvSpPr>
        <p:spPr>
          <a:xfrm>
            <a:off x="1241412" y="3519014"/>
            <a:ext cx="3236290" cy="470733"/>
          </a:xfrm>
          <a:prstGeom prst="rect">
            <a:avLst/>
          </a:prstGeom>
          <a:noFill/>
          <a:ln>
            <a:noFill/>
          </a:ln>
        </p:spPr>
        <p:txBody>
          <a:bodyPr wrap="square" lIns="27432" tIns="10973" rIns="27432" bIns="10973" anchor="ctr">
            <a:noAutofit/>
          </a:bodyPr>
          <a:lstStyle/>
          <a:p>
            <a:pPr algn="r">
              <a:lnSpc>
                <a:spcPct val="100000"/>
              </a:lnSpc>
              <a:buNone/>
            </a:pPr>
            <a:r>
              <a:rPr lang="en-US" sz="1673" b="1" dirty="0">
                <a:solidFill>
                  <a:srgbClr val="1E2E36"/>
                </a:solidFill>
                <a:latin typeface="Arial"/>
                <a:cs typeface="Arial"/>
              </a:rPr>
              <a:t>odd error x</a:t>
            </a:r>
            <a:r>
              <a:rPr lang="en-US" sz="1673" b="1" baseline="30000" dirty="0">
                <a:solidFill>
                  <a:srgbClr val="1E2E36"/>
                </a:solidFill>
                <a:latin typeface="Arial"/>
                <a:cs typeface="Arial"/>
              </a:rPr>
              <a:t>5</a:t>
            </a:r>
            <a:r>
              <a:rPr lang="en-US" sz="1673" b="1" dirty="0">
                <a:solidFill>
                  <a:srgbClr val="1E2E36"/>
                </a:solidFill>
                <a:latin typeface="Arial"/>
                <a:cs typeface="Arial"/>
              </a:rPr>
              <a:t> + x</a:t>
            </a:r>
            <a:r>
              <a:rPr lang="en-US" sz="1673" b="1" baseline="30000" dirty="0">
                <a:solidFill>
                  <a:srgbClr val="1E2E36"/>
                </a:solidFill>
                <a:latin typeface="Arial"/>
                <a:cs typeface="Arial"/>
              </a:rPr>
              <a:t>2</a:t>
            </a:r>
            <a:r>
              <a:rPr lang="en-US" sz="1673" b="1" dirty="0">
                <a:solidFill>
                  <a:srgbClr val="1E2E36"/>
                </a:solidFill>
                <a:latin typeface="Arial"/>
                <a:cs typeface="Arial"/>
              </a:rPr>
              <a:t> + 1</a:t>
            </a:r>
          </a:p>
        </p:txBody>
      </p:sp>
      <p:sp>
        <p:nvSpPr>
          <p:cNvPr id="27" name="Label 27"/>
          <p:cNvSpPr/>
          <p:nvPr/>
        </p:nvSpPr>
        <p:spPr>
          <a:xfrm>
            <a:off x="4595386" y="3519014"/>
            <a:ext cx="470733" cy="470733"/>
          </a:xfrm>
          <a:prstGeom prst="rect">
            <a:avLst/>
          </a:prstGeom>
          <a:solidFill>
            <a:srgbClr val="F6C7C2"/>
          </a:solidFill>
          <a:ln w="19050">
            <a:solidFill>
              <a:srgbClr val="C0392B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673" b="1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28" name="Label 28"/>
          <p:cNvSpPr/>
          <p:nvPr/>
        </p:nvSpPr>
        <p:spPr>
          <a:xfrm>
            <a:off x="5066119" y="3519014"/>
            <a:ext cx="470733" cy="470733"/>
          </a:xfrm>
          <a:prstGeom prst="rect">
            <a:avLst/>
          </a:prstGeom>
          <a:solidFill>
            <a:srgbClr val="F6C7C2"/>
          </a:solidFill>
          <a:ln w="19050">
            <a:solidFill>
              <a:srgbClr val="C0392B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673" b="1" dirty="0">
                <a:solidFill>
                  <a:srgbClr val="222222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29" name="Label 29"/>
          <p:cNvSpPr/>
          <p:nvPr/>
        </p:nvSpPr>
        <p:spPr>
          <a:xfrm>
            <a:off x="5536852" y="3519014"/>
            <a:ext cx="470733" cy="470733"/>
          </a:xfrm>
          <a:prstGeom prst="rect">
            <a:avLst/>
          </a:prstGeom>
          <a:solidFill>
            <a:srgbClr val="F6C7C2"/>
          </a:solidFill>
          <a:ln w="19050">
            <a:solidFill>
              <a:srgbClr val="C0392B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673" b="1" dirty="0">
                <a:solidFill>
                  <a:srgbClr val="222222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30" name="Label 30"/>
          <p:cNvSpPr/>
          <p:nvPr/>
        </p:nvSpPr>
        <p:spPr>
          <a:xfrm>
            <a:off x="6007585" y="3519014"/>
            <a:ext cx="470733" cy="470733"/>
          </a:xfrm>
          <a:prstGeom prst="rect">
            <a:avLst/>
          </a:prstGeom>
          <a:solidFill>
            <a:srgbClr val="F6C7C2"/>
          </a:solidFill>
          <a:ln w="19050">
            <a:solidFill>
              <a:srgbClr val="C0392B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673" b="1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31" name="Label 31"/>
          <p:cNvSpPr/>
          <p:nvPr/>
        </p:nvSpPr>
        <p:spPr>
          <a:xfrm>
            <a:off x="6478318" y="3519014"/>
            <a:ext cx="470733" cy="470733"/>
          </a:xfrm>
          <a:prstGeom prst="rect">
            <a:avLst/>
          </a:prstGeom>
          <a:solidFill>
            <a:srgbClr val="F6C7C2"/>
          </a:solidFill>
          <a:ln w="19050">
            <a:solidFill>
              <a:srgbClr val="C0392B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673" b="1" dirty="0">
                <a:solidFill>
                  <a:srgbClr val="222222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32" name="Label 32"/>
          <p:cNvSpPr/>
          <p:nvPr/>
        </p:nvSpPr>
        <p:spPr>
          <a:xfrm>
            <a:off x="6949051" y="3519014"/>
            <a:ext cx="470733" cy="470733"/>
          </a:xfrm>
          <a:prstGeom prst="rect">
            <a:avLst/>
          </a:prstGeom>
          <a:solidFill>
            <a:srgbClr val="F6C7C2"/>
          </a:solidFill>
          <a:ln w="19050">
            <a:solidFill>
              <a:srgbClr val="C0392B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673" b="1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33" name="Label 33"/>
          <p:cNvSpPr/>
          <p:nvPr/>
        </p:nvSpPr>
        <p:spPr>
          <a:xfrm>
            <a:off x="7772834" y="3424867"/>
            <a:ext cx="3177449" cy="706100"/>
          </a:xfrm>
          <a:prstGeom prst="rect">
            <a:avLst/>
          </a:prstGeom>
          <a:noFill/>
          <a:ln>
            <a:noFill/>
          </a:ln>
        </p:spPr>
        <p:txBody>
          <a:bodyPr wrap="square" lIns="27432" tIns="10973" rIns="27432" bIns="10973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1673" b="1" dirty="0">
                <a:solidFill>
                  <a:srgbClr val="B03A2E"/>
                </a:solidFill>
                <a:latin typeface="Arial"/>
                <a:cs typeface="Arial"/>
              </a:rPr>
              <a:t>3 ones: e(1) = 1</a:t>
            </a:r>
          </a:p>
          <a:p>
            <a:pPr algn="l">
              <a:lnSpc>
                <a:spcPct val="100000"/>
              </a:lnSpc>
              <a:buNone/>
            </a:pPr>
            <a:r>
              <a:rPr lang="en-US" sz="1673" b="1" dirty="0">
                <a:solidFill>
                  <a:srgbClr val="B03A2E"/>
                </a:solidFill>
                <a:latin typeface="Arial"/>
                <a:cs typeface="Arial"/>
              </a:rPr>
              <a:t>not a multiple of x + 1</a:t>
            </a:r>
          </a:p>
        </p:txBody>
      </p:sp>
      <p:sp>
        <p:nvSpPr>
          <p:cNvPr id="34" name="Label 34"/>
          <p:cNvSpPr/>
          <p:nvPr/>
        </p:nvSpPr>
        <p:spPr>
          <a:xfrm>
            <a:off x="1241412" y="4243401"/>
            <a:ext cx="9708871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F7A85"/>
                </a:solidFill>
                <a:latin typeface="Arial"/>
                <a:cs typeface="Arial"/>
              </a:rPr>
              <a:t>New </a:t>
            </a:r>
            <a:r>
              <a:rPr lang="en-US" sz="1300" dirty="0">
                <a:solidFill>
                  <a:srgbClr val="6B7C85"/>
                </a:solidFill>
                <a:latin typeface="Arial"/>
                <a:cs typeface="Arial"/>
              </a:rPr>
              <a:t>  Why x + 1 sees odd errors</a:t>
            </a:r>
          </a:p>
        </p:txBody>
      </p:sp>
      <p:sp>
        <p:nvSpPr>
          <p:cNvPr id="35" name="Label 35"/>
          <p:cNvSpPr/>
          <p:nvPr/>
        </p:nvSpPr>
        <p:spPr>
          <a:xfrm>
            <a:off x="10893247" y="6519672"/>
            <a:ext cx="91440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</a:pPr>
            <a:r>
              <a:rPr lang="en-US" sz="1000" dirty="0">
                <a:solidFill>
                  <a:srgbClr val="6B7C85"/>
                </a:solidFill>
                <a:latin typeface="Arial"/>
                <a:cs typeface="Arial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Label 2"/>
          <p:cNvSpPr/>
          <p:nvPr/>
        </p:nvSpPr>
        <p:spPr>
          <a:xfrm>
            <a:off x="384048" y="338328"/>
            <a:ext cx="734628" cy="310896"/>
          </a:xfrm>
          <a:prstGeom prst="roundRect">
            <a:avLst>
              <a:gd name="adj" fmla="val 22000"/>
            </a:avLst>
          </a:prstGeom>
          <a:solidFill>
            <a:srgbClr val="0F7A85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/>
                <a:cs typeface="Arial"/>
              </a:rPr>
              <a:t>10.3.4</a:t>
            </a:r>
          </a:p>
        </p:txBody>
      </p:sp>
      <p:sp>
        <p:nvSpPr>
          <p:cNvPr id="3" name="Label 3"/>
          <p:cNvSpPr/>
          <p:nvPr/>
        </p:nvSpPr>
        <p:spPr>
          <a:xfrm>
            <a:off x="1283268" y="219456"/>
            <a:ext cx="10524380" cy="548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1D3A47"/>
                </a:solidFill>
                <a:latin typeface="Arial"/>
                <a:cs typeface="Arial"/>
              </a:rPr>
              <a:t>Theorem: x + 1 catches every odd number of errors</a:t>
            </a:r>
          </a:p>
        </p:txBody>
      </p:sp>
      <p:cxnSp>
        <p:nvCxnSpPr>
          <p:cNvPr id="4" name="Line 4"/>
          <p:cNvCxnSpPr/>
          <p:nvPr/>
        </p:nvCxnSpPr>
        <p:spPr>
          <a:xfrm>
            <a:off x="384048" y="868680"/>
            <a:ext cx="11423599" cy="0"/>
          </a:xfrm>
          <a:prstGeom prst="line">
            <a:avLst/>
          </a:prstGeom>
          <a:ln w="12700">
            <a:solidFill>
              <a:srgbClr val="BFD0D6"/>
            </a:solidFill>
          </a:ln>
        </p:spPr>
      </p:cxnSp>
      <p:sp>
        <p:nvSpPr>
          <p:cNvPr id="5" name="Text 5"/>
          <p:cNvSpPr txBox="1"/>
          <p:nvPr/>
        </p:nvSpPr>
        <p:spPr>
          <a:xfrm>
            <a:off x="384048" y="3202686"/>
            <a:ext cx="5583784" cy="2005279"/>
          </a:xfrm>
          <a:prstGeom prst="rect">
            <a:avLst/>
          </a:prstGeom>
          <a:noFill/>
        </p:spPr>
        <p:txBody>
          <a:bodyPr wrap="square" lIns="45720" tIns="45720" rIns="45720" bIns="45720" anchor="t">
            <a:noAutofit/>
          </a:bodyPr>
          <a:lstStyle/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Claim: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(x + 1) | g(x), e(x) with an odd number of terms → g(x) does not divide e(x)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Proof: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if g | e, then (x + 1) | e and e(1) = 0, but odd count gives e(1) = 1. QED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Corollary: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every codeword has an even number of 1s, a built-in parity bit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6223864" y="3202686"/>
            <a:ext cx="5583784" cy="2005279"/>
          </a:xfrm>
          <a:prstGeom prst="rect">
            <a:avLst/>
          </a:prstGeom>
          <a:noFill/>
        </p:spPr>
        <p:txBody>
          <a:bodyPr wrap="square" lIns="45720" tIns="45720" rIns="45720" bIns="45720" anchor="t">
            <a:noAutofit/>
          </a:bodyPr>
          <a:lstStyle/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x + 1 alone (parity):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misses two adjacent errors x</a:t>
            </a:r>
            <a:r>
              <a:rPr lang="en-US" sz="1800" baseline="30000" dirty="0">
                <a:solidFill>
                  <a:srgbClr val="222222"/>
                </a:solidFill>
                <a:latin typeface="Arial"/>
                <a:cs typeface="Arial"/>
              </a:rPr>
              <a:t>i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(x + 1)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CRC-16 = (x + 1)(x</a:t>
            </a:r>
            <a:r>
              <a:rPr lang="en-US" sz="1800" b="1" baseline="30000" dirty="0">
                <a:solidFill>
                  <a:srgbClr val="222222"/>
                </a:solidFill>
                <a:latin typeface="Arial"/>
                <a:cs typeface="Arial"/>
              </a:rPr>
              <a:t>15</a:t>
            </a: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 + x</a:t>
            </a:r>
            <a:r>
              <a:rPr lang="en-US" sz="1800" b="1" baseline="30000" dirty="0">
                <a:solidFill>
                  <a:srgbClr val="222222"/>
                </a:solidFill>
                <a:latin typeface="Arial"/>
                <a:cs typeface="Arial"/>
              </a:rPr>
              <a:t>14</a:t>
            </a: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 + x</a:t>
            </a:r>
            <a:r>
              <a:rPr lang="en-US" sz="1800" b="1" baseline="30000" dirty="0">
                <a:solidFill>
                  <a:srgbClr val="222222"/>
                </a:solidFill>
                <a:latin typeface="Arial"/>
                <a:cs typeface="Arial"/>
              </a:rPr>
              <a:t>13</a:t>
            </a: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 + x</a:t>
            </a:r>
            <a:r>
              <a:rPr lang="en-US" sz="1800" b="1" baseline="30000" dirty="0">
                <a:solidFill>
                  <a:srgbClr val="222222"/>
                </a:solidFill>
                <a:latin typeface="Arial"/>
                <a:cs typeface="Arial"/>
              </a:rPr>
              <a:t>12</a:t>
            </a: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 + x</a:t>
            </a:r>
            <a:r>
              <a:rPr lang="en-US" sz="1800" b="1" baseline="30000" dirty="0">
                <a:solidFill>
                  <a:srgbClr val="222222"/>
                </a:solidFill>
                <a:latin typeface="Arial"/>
                <a:cs typeface="Arial"/>
              </a:rPr>
              <a:t>4</a:t>
            </a: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 + x</a:t>
            </a:r>
            <a:r>
              <a:rPr lang="en-US" sz="1800" b="1" baseline="30000" dirty="0">
                <a:solidFill>
                  <a:srgbClr val="222222"/>
                </a:solidFill>
                <a:latin typeface="Arial"/>
                <a:cs typeface="Arial"/>
              </a:rPr>
              <a:t>3</a:t>
            </a: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 + x</a:t>
            </a:r>
            <a:r>
              <a:rPr lang="en-US" sz="1800" b="1" baseline="30000" dirty="0">
                <a:solidFill>
                  <a:srgbClr val="222222"/>
                </a:solidFill>
                <a:latin typeface="Arial"/>
                <a:cs typeface="Arial"/>
              </a:rPr>
              <a:t>2</a:t>
            </a: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 + x + 1)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Quick test: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x + 1 is a factor iff g has an even number of terms, CRC-32 has 15</a:t>
            </a:r>
          </a:p>
        </p:txBody>
      </p:sp>
      <p:graphicFrame>
        <p:nvGraphicFramePr>
          <p:cNvPr id="7" name="Table 7"/>
          <p:cNvGraphicFramePr>
            <a:graphicFrameLocks noGrp="1"/>
          </p:cNvGraphicFramePr>
          <p:nvPr/>
        </p:nvGraphicFramePr>
        <p:xfrm>
          <a:off x="2072488" y="1024128"/>
          <a:ext cx="8046720" cy="1600200"/>
        </p:xfrm>
        <a:graphic>
          <a:graphicData uri="http://schemas.openxmlformats.org/drawingml/2006/table">
            <a:tbl>
              <a:tblPr firstRow="1" bandRow="1"/>
              <a:tblGrid>
                <a:gridCol w="5669280"/>
                <a:gridCol w="914400"/>
                <a:gridCol w="1463040"/>
              </a:tblGrid>
              <a:tr h="3200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Generator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0F7A8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Terms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0F7A8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x + 1 factor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0F7A85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CRC-8: x</a:t>
                      </a:r>
                      <a:r>
                        <a:rPr lang="en-US" sz="1500" baseline="300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8</a:t>
                      </a: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 + x</a:t>
                      </a:r>
                      <a:r>
                        <a:rPr lang="en-US" sz="1500" baseline="300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 + x + 1 (ATM header)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Yes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CRC-10: x</a:t>
                      </a:r>
                      <a:r>
                        <a:rPr lang="en-US" sz="1500" baseline="300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10</a:t>
                      </a: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 + x</a:t>
                      </a:r>
                      <a:r>
                        <a:rPr lang="en-US" sz="1500" baseline="300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9</a:t>
                      </a: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 + x</a:t>
                      </a:r>
                      <a:r>
                        <a:rPr lang="en-US" sz="1500" baseline="300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5</a:t>
                      </a: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 + x</a:t>
                      </a:r>
                      <a:r>
                        <a:rPr lang="en-US" sz="1500" baseline="300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4</a:t>
                      </a: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 + x</a:t>
                      </a:r>
                      <a:r>
                        <a:rPr lang="en-US" sz="1500" baseline="300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 + 1 (ATM AAL)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6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Yes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CRC-16: x</a:t>
                      </a:r>
                      <a:r>
                        <a:rPr lang="en-US" sz="1500" baseline="300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16</a:t>
                      </a: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 + x</a:t>
                      </a:r>
                      <a:r>
                        <a:rPr lang="en-US" sz="1500" baseline="300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12</a:t>
                      </a: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 + x</a:t>
                      </a:r>
                      <a:r>
                        <a:rPr lang="en-US" sz="1500" baseline="300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5</a:t>
                      </a: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 + 1 (HDLC)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Yes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CRC-32 (LANs)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15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No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</a:tr>
            </a:tbl>
          </a:graphicData>
        </a:graphic>
      </p:graphicFrame>
      <p:sp>
        <p:nvSpPr>
          <p:cNvPr id="8" name="Label 8"/>
          <p:cNvSpPr/>
          <p:nvPr/>
        </p:nvSpPr>
        <p:spPr>
          <a:xfrm>
            <a:off x="2072488" y="2690622"/>
            <a:ext cx="8046720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F7A85"/>
                </a:solidFill>
                <a:latin typeface="Arial"/>
                <a:cs typeface="Arial"/>
              </a:rPr>
              <a:t>New </a:t>
            </a:r>
            <a:r>
              <a:rPr lang="en-US" sz="1300" dirty="0">
                <a:solidFill>
                  <a:srgbClr val="6B7C85"/>
                </a:solidFill>
                <a:latin typeface="Arial"/>
                <a:cs typeface="Arial"/>
              </a:rPr>
              <a:t>  Standard generators and the x + 1 factor</a:t>
            </a:r>
          </a:p>
        </p:txBody>
      </p:sp>
      <p:sp>
        <p:nvSpPr>
          <p:cNvPr id="9" name="Label 9"/>
          <p:cNvSpPr/>
          <p:nvPr/>
        </p:nvSpPr>
        <p:spPr>
          <a:xfrm>
            <a:off x="10893247" y="6519672"/>
            <a:ext cx="91440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</a:pPr>
            <a:r>
              <a:rPr lang="en-US" sz="1000" dirty="0">
                <a:solidFill>
                  <a:srgbClr val="6B7C85"/>
                </a:solidFill>
                <a:latin typeface="Arial"/>
                <a:cs typeface="Arial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Label 2"/>
          <p:cNvSpPr/>
          <p:nvPr/>
        </p:nvSpPr>
        <p:spPr>
          <a:xfrm>
            <a:off x="384048" y="338328"/>
            <a:ext cx="734628" cy="310896"/>
          </a:xfrm>
          <a:prstGeom prst="roundRect">
            <a:avLst>
              <a:gd name="adj" fmla="val 22000"/>
            </a:avLst>
          </a:prstGeom>
          <a:solidFill>
            <a:srgbClr val="0F7A85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/>
                <a:cs typeface="Arial"/>
              </a:rPr>
              <a:t>10.3.4</a:t>
            </a:r>
          </a:p>
        </p:txBody>
      </p:sp>
      <p:sp>
        <p:nvSpPr>
          <p:cNvPr id="3" name="Label 3"/>
          <p:cNvSpPr/>
          <p:nvPr/>
        </p:nvSpPr>
        <p:spPr>
          <a:xfrm>
            <a:off x="1283268" y="219456"/>
            <a:ext cx="10524380" cy="548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1D3A47"/>
                </a:solidFill>
                <a:latin typeface="Arial"/>
                <a:cs typeface="Arial"/>
              </a:rPr>
              <a:t>Burst of length L</a:t>
            </a:r>
          </a:p>
        </p:txBody>
      </p:sp>
      <p:cxnSp>
        <p:nvCxnSpPr>
          <p:cNvPr id="4" name="Line 4"/>
          <p:cNvCxnSpPr/>
          <p:nvPr/>
        </p:nvCxnSpPr>
        <p:spPr>
          <a:xfrm>
            <a:off x="384048" y="868680"/>
            <a:ext cx="11423599" cy="0"/>
          </a:xfrm>
          <a:prstGeom prst="line">
            <a:avLst/>
          </a:prstGeom>
          <a:ln w="12700">
            <a:solidFill>
              <a:srgbClr val="BFD0D6"/>
            </a:solidFill>
          </a:ln>
        </p:spPr>
      </p:cxnSp>
      <p:sp>
        <p:nvSpPr>
          <p:cNvPr id="5" name="Text 5"/>
          <p:cNvSpPr txBox="1"/>
          <p:nvPr/>
        </p:nvSpPr>
        <p:spPr>
          <a:xfrm>
            <a:off x="384048" y="4730191"/>
            <a:ext cx="5583784" cy="1725473"/>
          </a:xfrm>
          <a:prstGeom prst="rect">
            <a:avLst/>
          </a:prstGeom>
          <a:noFill/>
        </p:spPr>
        <p:txBody>
          <a:bodyPr wrap="square" lIns="45720" tIns="45720" rIns="45720" bIns="45720" anchor="t">
            <a:noAutofit/>
          </a:bodyPr>
          <a:lstStyle/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Burst: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first and last corrupted bits L positions apart, anything between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e(x) = x</a:t>
            </a:r>
            <a:r>
              <a:rPr lang="en-US" sz="1800" b="1" baseline="30000" dirty="0">
                <a:solidFill>
                  <a:srgbClr val="222222"/>
                </a:solidFill>
                <a:latin typeface="Arial"/>
                <a:cs typeface="Arial"/>
              </a:rPr>
              <a:t>i</a:t>
            </a: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 b(x):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b(x) = x</a:t>
            </a:r>
            <a:r>
              <a:rPr lang="en-US" sz="1800" baseline="30000" dirty="0">
                <a:solidFill>
                  <a:srgbClr val="222222"/>
                </a:solidFill>
                <a:latin typeface="Arial"/>
                <a:cs typeface="Arial"/>
              </a:rPr>
              <a:t>L−1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+ … + 1, both ends 1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Generator: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degree r = number of check bits, g(0) = 1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6223864" y="4730191"/>
            <a:ext cx="5583784" cy="1088136"/>
          </a:xfrm>
          <a:prstGeom prst="rect">
            <a:avLst/>
          </a:prstGeom>
          <a:noFill/>
        </p:spPr>
        <p:txBody>
          <a:bodyPr wrap="square" lIns="45720" tIns="45720" rIns="45720" bIns="45720" anchor="t">
            <a:noAutofit/>
          </a:bodyPr>
          <a:lstStyle/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Model: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the L − 2 inner bits of b independent, each 1 with probability 1/2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Missed: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exactly when g(x) divides e(x)</a:t>
            </a:r>
          </a:p>
        </p:txBody>
      </p:sp>
      <p:cxnSp>
        <p:nvCxnSpPr>
          <p:cNvPr id="7" name="Line 7"/>
          <p:cNvCxnSpPr/>
          <p:nvPr/>
        </p:nvCxnSpPr>
        <p:spPr>
          <a:xfrm>
            <a:off x="4884889" y="1523025"/>
            <a:ext cx="2394704" cy="0"/>
          </a:xfrm>
          <a:prstGeom prst="line">
            <a:avLst/>
          </a:prstGeom>
          <a:ln w="12700">
            <a:solidFill>
              <a:srgbClr val="5F6B70"/>
            </a:solidFill>
          </a:ln>
        </p:spPr>
      </p:cxnSp>
      <p:cxnSp>
        <p:nvCxnSpPr>
          <p:cNvPr id="8" name="Line 8"/>
          <p:cNvCxnSpPr/>
          <p:nvPr/>
        </p:nvCxnSpPr>
        <p:spPr>
          <a:xfrm>
            <a:off x="4884889" y="1441387"/>
            <a:ext cx="0" cy="163275"/>
          </a:xfrm>
          <a:prstGeom prst="line">
            <a:avLst/>
          </a:prstGeom>
          <a:ln w="12700">
            <a:solidFill>
              <a:srgbClr val="5F6B70"/>
            </a:solidFill>
          </a:ln>
        </p:spPr>
      </p:cxnSp>
      <p:cxnSp>
        <p:nvCxnSpPr>
          <p:cNvPr id="9" name="Line 9"/>
          <p:cNvCxnSpPr/>
          <p:nvPr/>
        </p:nvCxnSpPr>
        <p:spPr>
          <a:xfrm>
            <a:off x="7279593" y="1441387"/>
            <a:ext cx="0" cy="163275"/>
          </a:xfrm>
          <a:prstGeom prst="line">
            <a:avLst/>
          </a:prstGeom>
          <a:ln w="12700">
            <a:solidFill>
              <a:srgbClr val="5F6B70"/>
            </a:solidFill>
          </a:ln>
        </p:spPr>
      </p:cxnSp>
      <p:sp>
        <p:nvSpPr>
          <p:cNvPr id="10" name="Label 10"/>
          <p:cNvSpPr/>
          <p:nvPr/>
        </p:nvSpPr>
        <p:spPr>
          <a:xfrm>
            <a:off x="4522055" y="1096695"/>
            <a:ext cx="3120372" cy="326551"/>
          </a:xfrm>
          <a:prstGeom prst="rect">
            <a:avLst/>
          </a:prstGeom>
          <a:noFill/>
          <a:ln>
            <a:noFill/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290" b="1" dirty="0">
                <a:solidFill>
                  <a:srgbClr val="1E2E36"/>
                </a:solidFill>
                <a:latin typeface="Arial"/>
                <a:cs typeface="Arial"/>
              </a:rPr>
              <a:t>burst length L = 6</a:t>
            </a:r>
          </a:p>
        </p:txBody>
      </p:sp>
      <p:cxnSp>
        <p:nvCxnSpPr>
          <p:cNvPr id="11" name="Line 11"/>
          <p:cNvCxnSpPr/>
          <p:nvPr/>
        </p:nvCxnSpPr>
        <p:spPr>
          <a:xfrm>
            <a:off x="7279593" y="1523025"/>
            <a:ext cx="2394704" cy="0"/>
          </a:xfrm>
          <a:prstGeom prst="line">
            <a:avLst/>
          </a:prstGeom>
          <a:ln w="12700">
            <a:solidFill>
              <a:srgbClr val="5F6B70"/>
            </a:solidFill>
          </a:ln>
        </p:spPr>
      </p:cxnSp>
      <p:cxnSp>
        <p:nvCxnSpPr>
          <p:cNvPr id="12" name="Line 12"/>
          <p:cNvCxnSpPr/>
          <p:nvPr/>
        </p:nvCxnSpPr>
        <p:spPr>
          <a:xfrm>
            <a:off x="7279593" y="1441387"/>
            <a:ext cx="0" cy="163275"/>
          </a:xfrm>
          <a:prstGeom prst="line">
            <a:avLst/>
          </a:prstGeom>
          <a:ln w="12700">
            <a:solidFill>
              <a:srgbClr val="5F6B70"/>
            </a:solidFill>
          </a:ln>
        </p:spPr>
      </p:cxnSp>
      <p:cxnSp>
        <p:nvCxnSpPr>
          <p:cNvPr id="13" name="Line 13"/>
          <p:cNvCxnSpPr/>
          <p:nvPr/>
        </p:nvCxnSpPr>
        <p:spPr>
          <a:xfrm>
            <a:off x="9674297" y="1441387"/>
            <a:ext cx="0" cy="163275"/>
          </a:xfrm>
          <a:prstGeom prst="line">
            <a:avLst/>
          </a:prstGeom>
          <a:ln w="12700">
            <a:solidFill>
              <a:srgbClr val="5F6B70"/>
            </a:solidFill>
          </a:ln>
        </p:spPr>
      </p:cxnSp>
      <p:sp>
        <p:nvSpPr>
          <p:cNvPr id="14" name="Label 14"/>
          <p:cNvSpPr/>
          <p:nvPr/>
        </p:nvSpPr>
        <p:spPr>
          <a:xfrm>
            <a:off x="7007468" y="1096695"/>
            <a:ext cx="2938955" cy="326551"/>
          </a:xfrm>
          <a:prstGeom prst="rect">
            <a:avLst/>
          </a:prstGeom>
          <a:noFill/>
          <a:ln>
            <a:noFill/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290" dirty="0">
                <a:solidFill>
                  <a:srgbClr val="1E2E36"/>
                </a:solidFill>
                <a:latin typeface="Arial"/>
                <a:cs typeface="Arial"/>
              </a:rPr>
              <a:t>i = 6 positions: factor x</a:t>
            </a:r>
            <a:r>
              <a:rPr lang="en-US" sz="1290" baseline="30000" dirty="0">
                <a:solidFill>
                  <a:srgbClr val="1E2E36"/>
                </a:solidFill>
                <a:latin typeface="Arial"/>
                <a:cs typeface="Arial"/>
              </a:rPr>
              <a:t>i</a:t>
            </a:r>
          </a:p>
        </p:txBody>
      </p:sp>
      <p:sp>
        <p:nvSpPr>
          <p:cNvPr id="15" name="Label 15"/>
          <p:cNvSpPr/>
          <p:nvPr/>
        </p:nvSpPr>
        <p:spPr>
          <a:xfrm>
            <a:off x="1701022" y="1731654"/>
            <a:ext cx="1478548" cy="399117"/>
          </a:xfrm>
          <a:prstGeom prst="rect">
            <a:avLst/>
          </a:prstGeom>
          <a:noFill/>
          <a:ln>
            <a:noFill/>
          </a:ln>
        </p:spPr>
        <p:txBody>
          <a:bodyPr wrap="square" lIns="27432" tIns="10973" rIns="27432" bIns="10973" anchor="ctr">
            <a:noAutofit/>
          </a:bodyPr>
          <a:lstStyle/>
          <a:p>
            <a:pPr algn="r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1E2E36"/>
                </a:solidFill>
                <a:latin typeface="Arial"/>
                <a:cs typeface="Arial"/>
              </a:rPr>
              <a:t>sent c(x)</a:t>
            </a:r>
          </a:p>
        </p:txBody>
      </p:sp>
      <p:sp>
        <p:nvSpPr>
          <p:cNvPr id="16" name="Label 16"/>
          <p:cNvSpPr/>
          <p:nvPr/>
        </p:nvSpPr>
        <p:spPr>
          <a:xfrm>
            <a:off x="3288420" y="1731654"/>
            <a:ext cx="399117" cy="399117"/>
          </a:xfrm>
          <a:prstGeom prst="rect">
            <a:avLst/>
          </a:prstGeom>
          <a:solidFill>
            <a:srgbClr val="F4F7F8"/>
          </a:solidFill>
          <a:ln w="9525">
            <a:solidFill>
              <a:srgbClr val="C5D1D6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89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17" name="Label 17"/>
          <p:cNvSpPr/>
          <p:nvPr/>
        </p:nvSpPr>
        <p:spPr>
          <a:xfrm>
            <a:off x="3687537" y="1731654"/>
            <a:ext cx="399117" cy="399117"/>
          </a:xfrm>
          <a:prstGeom prst="rect">
            <a:avLst/>
          </a:prstGeom>
          <a:solidFill>
            <a:srgbClr val="F4F7F8"/>
          </a:solidFill>
          <a:ln w="9525">
            <a:solidFill>
              <a:srgbClr val="C5D1D6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89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18" name="Label 18"/>
          <p:cNvSpPr/>
          <p:nvPr/>
        </p:nvSpPr>
        <p:spPr>
          <a:xfrm>
            <a:off x="4086655" y="1731654"/>
            <a:ext cx="399117" cy="399117"/>
          </a:xfrm>
          <a:prstGeom prst="rect">
            <a:avLst/>
          </a:prstGeom>
          <a:solidFill>
            <a:srgbClr val="F4F7F8"/>
          </a:solidFill>
          <a:ln w="9525">
            <a:solidFill>
              <a:srgbClr val="C5D1D6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89" dirty="0">
                <a:solidFill>
                  <a:srgbClr val="222222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19" name="Label 19"/>
          <p:cNvSpPr/>
          <p:nvPr/>
        </p:nvSpPr>
        <p:spPr>
          <a:xfrm>
            <a:off x="4485772" y="1731654"/>
            <a:ext cx="399117" cy="399117"/>
          </a:xfrm>
          <a:prstGeom prst="rect">
            <a:avLst/>
          </a:prstGeom>
          <a:solidFill>
            <a:srgbClr val="F4F7F8"/>
          </a:solidFill>
          <a:ln w="9525">
            <a:solidFill>
              <a:srgbClr val="C5D1D6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89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20" name="Label 20"/>
          <p:cNvSpPr/>
          <p:nvPr/>
        </p:nvSpPr>
        <p:spPr>
          <a:xfrm>
            <a:off x="4884889" y="1731654"/>
            <a:ext cx="399117" cy="399117"/>
          </a:xfrm>
          <a:prstGeom prst="rect">
            <a:avLst/>
          </a:prstGeom>
          <a:solidFill>
            <a:srgbClr val="F4F7F8"/>
          </a:solidFill>
          <a:ln w="9525">
            <a:solidFill>
              <a:srgbClr val="C5D1D6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89" dirty="0">
                <a:solidFill>
                  <a:srgbClr val="222222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21" name="Label 21"/>
          <p:cNvSpPr/>
          <p:nvPr/>
        </p:nvSpPr>
        <p:spPr>
          <a:xfrm>
            <a:off x="5284007" y="1731654"/>
            <a:ext cx="399117" cy="399117"/>
          </a:xfrm>
          <a:prstGeom prst="rect">
            <a:avLst/>
          </a:prstGeom>
          <a:solidFill>
            <a:srgbClr val="F4F7F8"/>
          </a:solidFill>
          <a:ln w="9525">
            <a:solidFill>
              <a:srgbClr val="C5D1D6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89" dirty="0">
                <a:solidFill>
                  <a:srgbClr val="222222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22" name="Label 22"/>
          <p:cNvSpPr/>
          <p:nvPr/>
        </p:nvSpPr>
        <p:spPr>
          <a:xfrm>
            <a:off x="5683124" y="1731654"/>
            <a:ext cx="399117" cy="399117"/>
          </a:xfrm>
          <a:prstGeom prst="rect">
            <a:avLst/>
          </a:prstGeom>
          <a:solidFill>
            <a:srgbClr val="F4F7F8"/>
          </a:solidFill>
          <a:ln w="9525">
            <a:solidFill>
              <a:srgbClr val="C5D1D6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89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23" name="Label 23"/>
          <p:cNvSpPr/>
          <p:nvPr/>
        </p:nvSpPr>
        <p:spPr>
          <a:xfrm>
            <a:off x="6082241" y="1731654"/>
            <a:ext cx="399117" cy="399117"/>
          </a:xfrm>
          <a:prstGeom prst="rect">
            <a:avLst/>
          </a:prstGeom>
          <a:solidFill>
            <a:srgbClr val="F4F7F8"/>
          </a:solidFill>
          <a:ln w="9525">
            <a:solidFill>
              <a:srgbClr val="C5D1D6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89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24" name="Label 24"/>
          <p:cNvSpPr/>
          <p:nvPr/>
        </p:nvSpPr>
        <p:spPr>
          <a:xfrm>
            <a:off x="6481359" y="1731654"/>
            <a:ext cx="399117" cy="399117"/>
          </a:xfrm>
          <a:prstGeom prst="rect">
            <a:avLst/>
          </a:prstGeom>
          <a:solidFill>
            <a:srgbClr val="F4F7F8"/>
          </a:solidFill>
          <a:ln w="9525">
            <a:solidFill>
              <a:srgbClr val="C5D1D6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89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25" name="Label 25"/>
          <p:cNvSpPr/>
          <p:nvPr/>
        </p:nvSpPr>
        <p:spPr>
          <a:xfrm>
            <a:off x="6880476" y="1731654"/>
            <a:ext cx="399117" cy="399117"/>
          </a:xfrm>
          <a:prstGeom prst="rect">
            <a:avLst/>
          </a:prstGeom>
          <a:solidFill>
            <a:srgbClr val="F4F7F8"/>
          </a:solidFill>
          <a:ln w="9525">
            <a:solidFill>
              <a:srgbClr val="C5D1D6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89" dirty="0">
                <a:solidFill>
                  <a:srgbClr val="222222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26" name="Label 26"/>
          <p:cNvSpPr/>
          <p:nvPr/>
        </p:nvSpPr>
        <p:spPr>
          <a:xfrm>
            <a:off x="7279593" y="1731654"/>
            <a:ext cx="399117" cy="399117"/>
          </a:xfrm>
          <a:prstGeom prst="rect">
            <a:avLst/>
          </a:prstGeom>
          <a:solidFill>
            <a:srgbClr val="F4F7F8"/>
          </a:solidFill>
          <a:ln w="9525">
            <a:solidFill>
              <a:srgbClr val="C5D1D6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89" dirty="0">
                <a:solidFill>
                  <a:srgbClr val="222222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27" name="Label 27"/>
          <p:cNvSpPr/>
          <p:nvPr/>
        </p:nvSpPr>
        <p:spPr>
          <a:xfrm>
            <a:off x="7678711" y="1731654"/>
            <a:ext cx="399117" cy="399117"/>
          </a:xfrm>
          <a:prstGeom prst="rect">
            <a:avLst/>
          </a:prstGeom>
          <a:solidFill>
            <a:srgbClr val="F4F7F8"/>
          </a:solidFill>
          <a:ln w="9525">
            <a:solidFill>
              <a:srgbClr val="C5D1D6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89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28" name="Label 28"/>
          <p:cNvSpPr/>
          <p:nvPr/>
        </p:nvSpPr>
        <p:spPr>
          <a:xfrm>
            <a:off x="8077828" y="1731654"/>
            <a:ext cx="399117" cy="399117"/>
          </a:xfrm>
          <a:prstGeom prst="rect">
            <a:avLst/>
          </a:prstGeom>
          <a:solidFill>
            <a:srgbClr val="F4F7F8"/>
          </a:solidFill>
          <a:ln w="9525">
            <a:solidFill>
              <a:srgbClr val="C5D1D6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89" dirty="0">
                <a:solidFill>
                  <a:srgbClr val="222222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29" name="Label 29"/>
          <p:cNvSpPr/>
          <p:nvPr/>
        </p:nvSpPr>
        <p:spPr>
          <a:xfrm>
            <a:off x="8476945" y="1731654"/>
            <a:ext cx="399117" cy="399117"/>
          </a:xfrm>
          <a:prstGeom prst="rect">
            <a:avLst/>
          </a:prstGeom>
          <a:solidFill>
            <a:srgbClr val="F4F7F8"/>
          </a:solidFill>
          <a:ln w="9525">
            <a:solidFill>
              <a:srgbClr val="C5D1D6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89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30" name="Label 30"/>
          <p:cNvSpPr/>
          <p:nvPr/>
        </p:nvSpPr>
        <p:spPr>
          <a:xfrm>
            <a:off x="8876063" y="1731654"/>
            <a:ext cx="399117" cy="399117"/>
          </a:xfrm>
          <a:prstGeom prst="rect">
            <a:avLst/>
          </a:prstGeom>
          <a:solidFill>
            <a:srgbClr val="F4F7F8"/>
          </a:solidFill>
          <a:ln w="9525">
            <a:solidFill>
              <a:srgbClr val="C5D1D6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89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31" name="Label 31"/>
          <p:cNvSpPr/>
          <p:nvPr/>
        </p:nvSpPr>
        <p:spPr>
          <a:xfrm>
            <a:off x="9275180" y="1731654"/>
            <a:ext cx="399117" cy="399117"/>
          </a:xfrm>
          <a:prstGeom prst="rect">
            <a:avLst/>
          </a:prstGeom>
          <a:solidFill>
            <a:srgbClr val="F4F7F8"/>
          </a:solidFill>
          <a:ln w="9525">
            <a:solidFill>
              <a:srgbClr val="C5D1D6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89" dirty="0">
                <a:solidFill>
                  <a:srgbClr val="222222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32" name="Label 32"/>
          <p:cNvSpPr/>
          <p:nvPr/>
        </p:nvSpPr>
        <p:spPr>
          <a:xfrm>
            <a:off x="1701022" y="2275905"/>
            <a:ext cx="1478548" cy="399117"/>
          </a:xfrm>
          <a:prstGeom prst="rect">
            <a:avLst/>
          </a:prstGeom>
          <a:noFill/>
          <a:ln>
            <a:noFill/>
          </a:ln>
        </p:spPr>
        <p:txBody>
          <a:bodyPr wrap="square" lIns="27432" tIns="10973" rIns="27432" bIns="10973" anchor="ctr">
            <a:noAutofit/>
          </a:bodyPr>
          <a:lstStyle/>
          <a:p>
            <a:pPr algn="r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1E2E36"/>
                </a:solidFill>
                <a:latin typeface="Arial"/>
                <a:cs typeface="Arial"/>
              </a:rPr>
              <a:t>error e(x)</a:t>
            </a:r>
          </a:p>
        </p:txBody>
      </p:sp>
      <p:sp>
        <p:nvSpPr>
          <p:cNvPr id="33" name="Label 33"/>
          <p:cNvSpPr/>
          <p:nvPr/>
        </p:nvSpPr>
        <p:spPr>
          <a:xfrm>
            <a:off x="3288420" y="2275905"/>
            <a:ext cx="399117" cy="399117"/>
          </a:xfrm>
          <a:prstGeom prst="rect">
            <a:avLst/>
          </a:prstGeom>
          <a:solidFill>
            <a:srgbClr val="F4F7F8"/>
          </a:solidFill>
          <a:ln w="9525">
            <a:solidFill>
              <a:srgbClr val="C5D1D6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89" dirty="0">
                <a:solidFill>
                  <a:srgbClr val="222222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34" name="Label 34"/>
          <p:cNvSpPr/>
          <p:nvPr/>
        </p:nvSpPr>
        <p:spPr>
          <a:xfrm>
            <a:off x="3687537" y="2275905"/>
            <a:ext cx="399117" cy="399117"/>
          </a:xfrm>
          <a:prstGeom prst="rect">
            <a:avLst/>
          </a:prstGeom>
          <a:solidFill>
            <a:srgbClr val="F4F7F8"/>
          </a:solidFill>
          <a:ln w="9525">
            <a:solidFill>
              <a:srgbClr val="C5D1D6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89" dirty="0">
                <a:solidFill>
                  <a:srgbClr val="222222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35" name="Label 35"/>
          <p:cNvSpPr/>
          <p:nvPr/>
        </p:nvSpPr>
        <p:spPr>
          <a:xfrm>
            <a:off x="4086655" y="2275905"/>
            <a:ext cx="399117" cy="399117"/>
          </a:xfrm>
          <a:prstGeom prst="rect">
            <a:avLst/>
          </a:prstGeom>
          <a:solidFill>
            <a:srgbClr val="F4F7F8"/>
          </a:solidFill>
          <a:ln w="9525">
            <a:solidFill>
              <a:srgbClr val="C5D1D6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89" dirty="0">
                <a:solidFill>
                  <a:srgbClr val="222222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36" name="Label 36"/>
          <p:cNvSpPr/>
          <p:nvPr/>
        </p:nvSpPr>
        <p:spPr>
          <a:xfrm>
            <a:off x="4485772" y="2275905"/>
            <a:ext cx="399117" cy="399117"/>
          </a:xfrm>
          <a:prstGeom prst="rect">
            <a:avLst/>
          </a:prstGeom>
          <a:solidFill>
            <a:srgbClr val="F4F7F8"/>
          </a:solidFill>
          <a:ln w="9525">
            <a:solidFill>
              <a:srgbClr val="C5D1D6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89" dirty="0">
                <a:solidFill>
                  <a:srgbClr val="222222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37" name="Label 37"/>
          <p:cNvSpPr/>
          <p:nvPr/>
        </p:nvSpPr>
        <p:spPr>
          <a:xfrm>
            <a:off x="4884889" y="2275905"/>
            <a:ext cx="399117" cy="399117"/>
          </a:xfrm>
          <a:prstGeom prst="rect">
            <a:avLst/>
          </a:prstGeom>
          <a:solidFill>
            <a:srgbClr val="FCE3B6"/>
          </a:solidFill>
          <a:ln w="12700">
            <a:solidFill>
              <a:srgbClr val="D98E1F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38" name="Label 38"/>
          <p:cNvSpPr/>
          <p:nvPr/>
        </p:nvSpPr>
        <p:spPr>
          <a:xfrm>
            <a:off x="5284007" y="2275905"/>
            <a:ext cx="399117" cy="399117"/>
          </a:xfrm>
          <a:prstGeom prst="rect">
            <a:avLst/>
          </a:prstGeom>
          <a:solidFill>
            <a:srgbClr val="FFFFFF"/>
          </a:solidFill>
          <a:ln w="9525">
            <a:solidFill>
              <a:srgbClr val="8A9AA1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89" dirty="0">
                <a:solidFill>
                  <a:srgbClr val="222222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39" name="Label 39"/>
          <p:cNvSpPr/>
          <p:nvPr/>
        </p:nvSpPr>
        <p:spPr>
          <a:xfrm>
            <a:off x="5683124" y="2275905"/>
            <a:ext cx="399117" cy="399117"/>
          </a:xfrm>
          <a:prstGeom prst="rect">
            <a:avLst/>
          </a:prstGeom>
          <a:solidFill>
            <a:srgbClr val="FFFFFF"/>
          </a:solidFill>
          <a:ln w="9525">
            <a:solidFill>
              <a:srgbClr val="8A9AA1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89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40" name="Label 40"/>
          <p:cNvSpPr/>
          <p:nvPr/>
        </p:nvSpPr>
        <p:spPr>
          <a:xfrm>
            <a:off x="6082241" y="2275905"/>
            <a:ext cx="399117" cy="399117"/>
          </a:xfrm>
          <a:prstGeom prst="rect">
            <a:avLst/>
          </a:prstGeom>
          <a:solidFill>
            <a:srgbClr val="FFFFFF"/>
          </a:solidFill>
          <a:ln w="9525">
            <a:solidFill>
              <a:srgbClr val="8A9AA1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89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41" name="Label 41"/>
          <p:cNvSpPr/>
          <p:nvPr/>
        </p:nvSpPr>
        <p:spPr>
          <a:xfrm>
            <a:off x="6481359" y="2275905"/>
            <a:ext cx="399117" cy="399117"/>
          </a:xfrm>
          <a:prstGeom prst="rect">
            <a:avLst/>
          </a:prstGeom>
          <a:solidFill>
            <a:srgbClr val="FFFFFF"/>
          </a:solidFill>
          <a:ln w="9525">
            <a:solidFill>
              <a:srgbClr val="8A9AA1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89" dirty="0">
                <a:solidFill>
                  <a:srgbClr val="222222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42" name="Label 42"/>
          <p:cNvSpPr/>
          <p:nvPr/>
        </p:nvSpPr>
        <p:spPr>
          <a:xfrm>
            <a:off x="6880476" y="2275905"/>
            <a:ext cx="399117" cy="399117"/>
          </a:xfrm>
          <a:prstGeom prst="rect">
            <a:avLst/>
          </a:prstGeom>
          <a:solidFill>
            <a:srgbClr val="FCE3B6"/>
          </a:solidFill>
          <a:ln w="12700">
            <a:solidFill>
              <a:srgbClr val="D98E1F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43" name="Label 43"/>
          <p:cNvSpPr/>
          <p:nvPr/>
        </p:nvSpPr>
        <p:spPr>
          <a:xfrm>
            <a:off x="7279593" y="2275905"/>
            <a:ext cx="399117" cy="399117"/>
          </a:xfrm>
          <a:prstGeom prst="rect">
            <a:avLst/>
          </a:prstGeom>
          <a:solidFill>
            <a:srgbClr val="F4F7F8"/>
          </a:solidFill>
          <a:ln w="9525">
            <a:solidFill>
              <a:srgbClr val="C5D1D6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89" dirty="0">
                <a:solidFill>
                  <a:srgbClr val="222222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44" name="Label 44"/>
          <p:cNvSpPr/>
          <p:nvPr/>
        </p:nvSpPr>
        <p:spPr>
          <a:xfrm>
            <a:off x="7678711" y="2275905"/>
            <a:ext cx="399117" cy="399117"/>
          </a:xfrm>
          <a:prstGeom prst="rect">
            <a:avLst/>
          </a:prstGeom>
          <a:solidFill>
            <a:srgbClr val="F4F7F8"/>
          </a:solidFill>
          <a:ln w="9525">
            <a:solidFill>
              <a:srgbClr val="C5D1D6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89" dirty="0">
                <a:solidFill>
                  <a:srgbClr val="222222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45" name="Label 45"/>
          <p:cNvSpPr/>
          <p:nvPr/>
        </p:nvSpPr>
        <p:spPr>
          <a:xfrm>
            <a:off x="8077828" y="2275905"/>
            <a:ext cx="399117" cy="399117"/>
          </a:xfrm>
          <a:prstGeom prst="rect">
            <a:avLst/>
          </a:prstGeom>
          <a:solidFill>
            <a:srgbClr val="F4F7F8"/>
          </a:solidFill>
          <a:ln w="9525">
            <a:solidFill>
              <a:srgbClr val="C5D1D6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89" dirty="0">
                <a:solidFill>
                  <a:srgbClr val="222222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46" name="Label 46"/>
          <p:cNvSpPr/>
          <p:nvPr/>
        </p:nvSpPr>
        <p:spPr>
          <a:xfrm>
            <a:off x="8476945" y="2275905"/>
            <a:ext cx="399117" cy="399117"/>
          </a:xfrm>
          <a:prstGeom prst="rect">
            <a:avLst/>
          </a:prstGeom>
          <a:solidFill>
            <a:srgbClr val="F4F7F8"/>
          </a:solidFill>
          <a:ln w="9525">
            <a:solidFill>
              <a:srgbClr val="C5D1D6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89" dirty="0">
                <a:solidFill>
                  <a:srgbClr val="222222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47" name="Label 47"/>
          <p:cNvSpPr/>
          <p:nvPr/>
        </p:nvSpPr>
        <p:spPr>
          <a:xfrm>
            <a:off x="8876063" y="2275905"/>
            <a:ext cx="399117" cy="399117"/>
          </a:xfrm>
          <a:prstGeom prst="rect">
            <a:avLst/>
          </a:prstGeom>
          <a:solidFill>
            <a:srgbClr val="F4F7F8"/>
          </a:solidFill>
          <a:ln w="9525">
            <a:solidFill>
              <a:srgbClr val="C5D1D6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89" dirty="0">
                <a:solidFill>
                  <a:srgbClr val="222222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48" name="Label 48"/>
          <p:cNvSpPr/>
          <p:nvPr/>
        </p:nvSpPr>
        <p:spPr>
          <a:xfrm>
            <a:off x="9275180" y="2275905"/>
            <a:ext cx="399117" cy="399117"/>
          </a:xfrm>
          <a:prstGeom prst="rect">
            <a:avLst/>
          </a:prstGeom>
          <a:solidFill>
            <a:srgbClr val="F4F7F8"/>
          </a:solidFill>
          <a:ln w="9525">
            <a:solidFill>
              <a:srgbClr val="C5D1D6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89" dirty="0">
                <a:solidFill>
                  <a:srgbClr val="222222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49" name="Label 49"/>
          <p:cNvSpPr/>
          <p:nvPr/>
        </p:nvSpPr>
        <p:spPr>
          <a:xfrm>
            <a:off x="1701022" y="2820156"/>
            <a:ext cx="1478548" cy="399117"/>
          </a:xfrm>
          <a:prstGeom prst="rect">
            <a:avLst/>
          </a:prstGeom>
          <a:noFill/>
          <a:ln>
            <a:noFill/>
          </a:ln>
        </p:spPr>
        <p:txBody>
          <a:bodyPr wrap="square" lIns="27432" tIns="10973" rIns="27432" bIns="10973" anchor="ctr">
            <a:noAutofit/>
          </a:bodyPr>
          <a:lstStyle/>
          <a:p>
            <a:pPr algn="r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1E2E36"/>
                </a:solidFill>
                <a:latin typeface="Arial"/>
                <a:cs typeface="Arial"/>
              </a:rPr>
              <a:t>received</a:t>
            </a:r>
          </a:p>
        </p:txBody>
      </p:sp>
      <p:sp>
        <p:nvSpPr>
          <p:cNvPr id="50" name="Label 50"/>
          <p:cNvSpPr/>
          <p:nvPr/>
        </p:nvSpPr>
        <p:spPr>
          <a:xfrm>
            <a:off x="3288420" y="2820156"/>
            <a:ext cx="399117" cy="399117"/>
          </a:xfrm>
          <a:prstGeom prst="rect">
            <a:avLst/>
          </a:prstGeom>
          <a:solidFill>
            <a:srgbClr val="F4F7F8"/>
          </a:solidFill>
          <a:ln w="9525">
            <a:solidFill>
              <a:srgbClr val="C5D1D6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89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51" name="Label 51"/>
          <p:cNvSpPr/>
          <p:nvPr/>
        </p:nvSpPr>
        <p:spPr>
          <a:xfrm>
            <a:off x="3687537" y="2820156"/>
            <a:ext cx="399117" cy="399117"/>
          </a:xfrm>
          <a:prstGeom prst="rect">
            <a:avLst/>
          </a:prstGeom>
          <a:solidFill>
            <a:srgbClr val="F4F7F8"/>
          </a:solidFill>
          <a:ln w="9525">
            <a:solidFill>
              <a:srgbClr val="C5D1D6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89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52" name="Label 52"/>
          <p:cNvSpPr/>
          <p:nvPr/>
        </p:nvSpPr>
        <p:spPr>
          <a:xfrm>
            <a:off x="4086655" y="2820156"/>
            <a:ext cx="399117" cy="399117"/>
          </a:xfrm>
          <a:prstGeom prst="rect">
            <a:avLst/>
          </a:prstGeom>
          <a:solidFill>
            <a:srgbClr val="F4F7F8"/>
          </a:solidFill>
          <a:ln w="9525">
            <a:solidFill>
              <a:srgbClr val="C5D1D6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89" dirty="0">
                <a:solidFill>
                  <a:srgbClr val="222222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53" name="Label 53"/>
          <p:cNvSpPr/>
          <p:nvPr/>
        </p:nvSpPr>
        <p:spPr>
          <a:xfrm>
            <a:off x="4485772" y="2820156"/>
            <a:ext cx="399117" cy="399117"/>
          </a:xfrm>
          <a:prstGeom prst="rect">
            <a:avLst/>
          </a:prstGeom>
          <a:solidFill>
            <a:srgbClr val="F4F7F8"/>
          </a:solidFill>
          <a:ln w="9525">
            <a:solidFill>
              <a:srgbClr val="C5D1D6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89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54" name="Label 54"/>
          <p:cNvSpPr/>
          <p:nvPr/>
        </p:nvSpPr>
        <p:spPr>
          <a:xfrm>
            <a:off x="4884889" y="2820156"/>
            <a:ext cx="399117" cy="399117"/>
          </a:xfrm>
          <a:prstGeom prst="rect">
            <a:avLst/>
          </a:prstGeom>
          <a:solidFill>
            <a:srgbClr val="FCE3B6"/>
          </a:solidFill>
          <a:ln w="12700">
            <a:solidFill>
              <a:srgbClr val="D98E1F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55" name="Label 55"/>
          <p:cNvSpPr/>
          <p:nvPr/>
        </p:nvSpPr>
        <p:spPr>
          <a:xfrm>
            <a:off x="5284007" y="2820156"/>
            <a:ext cx="399117" cy="399117"/>
          </a:xfrm>
          <a:prstGeom prst="rect">
            <a:avLst/>
          </a:prstGeom>
          <a:solidFill>
            <a:srgbClr val="F4F7F8"/>
          </a:solidFill>
          <a:ln w="9525">
            <a:solidFill>
              <a:srgbClr val="C5D1D6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89" dirty="0">
                <a:solidFill>
                  <a:srgbClr val="222222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56" name="Label 56"/>
          <p:cNvSpPr/>
          <p:nvPr/>
        </p:nvSpPr>
        <p:spPr>
          <a:xfrm>
            <a:off x="5683124" y="2820156"/>
            <a:ext cx="399117" cy="399117"/>
          </a:xfrm>
          <a:prstGeom prst="rect">
            <a:avLst/>
          </a:prstGeom>
          <a:solidFill>
            <a:srgbClr val="FCE3B6"/>
          </a:solidFill>
          <a:ln w="12700">
            <a:solidFill>
              <a:srgbClr val="D98E1F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222222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57" name="Label 57"/>
          <p:cNvSpPr/>
          <p:nvPr/>
        </p:nvSpPr>
        <p:spPr>
          <a:xfrm>
            <a:off x="6082241" y="2820156"/>
            <a:ext cx="399117" cy="399117"/>
          </a:xfrm>
          <a:prstGeom prst="rect">
            <a:avLst/>
          </a:prstGeom>
          <a:solidFill>
            <a:srgbClr val="FCE3B6"/>
          </a:solidFill>
          <a:ln w="12700">
            <a:solidFill>
              <a:srgbClr val="D98E1F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222222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58" name="Label 58"/>
          <p:cNvSpPr/>
          <p:nvPr/>
        </p:nvSpPr>
        <p:spPr>
          <a:xfrm>
            <a:off x="6481359" y="2820156"/>
            <a:ext cx="399117" cy="399117"/>
          </a:xfrm>
          <a:prstGeom prst="rect">
            <a:avLst/>
          </a:prstGeom>
          <a:solidFill>
            <a:srgbClr val="F4F7F8"/>
          </a:solidFill>
          <a:ln w="9525">
            <a:solidFill>
              <a:srgbClr val="C5D1D6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89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59" name="Label 59"/>
          <p:cNvSpPr/>
          <p:nvPr/>
        </p:nvSpPr>
        <p:spPr>
          <a:xfrm>
            <a:off x="6880476" y="2820156"/>
            <a:ext cx="399117" cy="399117"/>
          </a:xfrm>
          <a:prstGeom prst="rect">
            <a:avLst/>
          </a:prstGeom>
          <a:solidFill>
            <a:srgbClr val="FCE3B6"/>
          </a:solidFill>
          <a:ln w="12700">
            <a:solidFill>
              <a:srgbClr val="D98E1F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60" name="Label 60"/>
          <p:cNvSpPr/>
          <p:nvPr/>
        </p:nvSpPr>
        <p:spPr>
          <a:xfrm>
            <a:off x="7279593" y="2820156"/>
            <a:ext cx="399117" cy="399117"/>
          </a:xfrm>
          <a:prstGeom prst="rect">
            <a:avLst/>
          </a:prstGeom>
          <a:solidFill>
            <a:srgbClr val="F4F7F8"/>
          </a:solidFill>
          <a:ln w="9525">
            <a:solidFill>
              <a:srgbClr val="C5D1D6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89" dirty="0">
                <a:solidFill>
                  <a:srgbClr val="222222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61" name="Label 61"/>
          <p:cNvSpPr/>
          <p:nvPr/>
        </p:nvSpPr>
        <p:spPr>
          <a:xfrm>
            <a:off x="7678711" y="2820156"/>
            <a:ext cx="399117" cy="399117"/>
          </a:xfrm>
          <a:prstGeom prst="rect">
            <a:avLst/>
          </a:prstGeom>
          <a:solidFill>
            <a:srgbClr val="F4F7F8"/>
          </a:solidFill>
          <a:ln w="9525">
            <a:solidFill>
              <a:srgbClr val="C5D1D6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89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62" name="Label 62"/>
          <p:cNvSpPr/>
          <p:nvPr/>
        </p:nvSpPr>
        <p:spPr>
          <a:xfrm>
            <a:off x="8077828" y="2820156"/>
            <a:ext cx="399117" cy="399117"/>
          </a:xfrm>
          <a:prstGeom prst="rect">
            <a:avLst/>
          </a:prstGeom>
          <a:solidFill>
            <a:srgbClr val="F4F7F8"/>
          </a:solidFill>
          <a:ln w="9525">
            <a:solidFill>
              <a:srgbClr val="C5D1D6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89" dirty="0">
                <a:solidFill>
                  <a:srgbClr val="222222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63" name="Label 63"/>
          <p:cNvSpPr/>
          <p:nvPr/>
        </p:nvSpPr>
        <p:spPr>
          <a:xfrm>
            <a:off x="8476945" y="2820156"/>
            <a:ext cx="399117" cy="399117"/>
          </a:xfrm>
          <a:prstGeom prst="rect">
            <a:avLst/>
          </a:prstGeom>
          <a:solidFill>
            <a:srgbClr val="F4F7F8"/>
          </a:solidFill>
          <a:ln w="9525">
            <a:solidFill>
              <a:srgbClr val="C5D1D6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89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64" name="Label 64"/>
          <p:cNvSpPr/>
          <p:nvPr/>
        </p:nvSpPr>
        <p:spPr>
          <a:xfrm>
            <a:off x="8876063" y="2820156"/>
            <a:ext cx="399117" cy="399117"/>
          </a:xfrm>
          <a:prstGeom prst="rect">
            <a:avLst/>
          </a:prstGeom>
          <a:solidFill>
            <a:srgbClr val="F4F7F8"/>
          </a:solidFill>
          <a:ln w="9525">
            <a:solidFill>
              <a:srgbClr val="C5D1D6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89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65" name="Label 65"/>
          <p:cNvSpPr/>
          <p:nvPr/>
        </p:nvSpPr>
        <p:spPr>
          <a:xfrm>
            <a:off x="9275180" y="2820156"/>
            <a:ext cx="399117" cy="399117"/>
          </a:xfrm>
          <a:prstGeom prst="rect">
            <a:avLst/>
          </a:prstGeom>
          <a:solidFill>
            <a:srgbClr val="F4F7F8"/>
          </a:solidFill>
          <a:ln w="9525">
            <a:solidFill>
              <a:srgbClr val="C5D1D6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89" dirty="0">
                <a:solidFill>
                  <a:srgbClr val="222222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66" name="Label 66"/>
          <p:cNvSpPr/>
          <p:nvPr/>
        </p:nvSpPr>
        <p:spPr>
          <a:xfrm>
            <a:off x="9783147" y="2275905"/>
            <a:ext cx="816376" cy="399117"/>
          </a:xfrm>
          <a:prstGeom prst="rect">
            <a:avLst/>
          </a:prstGeom>
          <a:noFill/>
          <a:ln>
            <a:noFill/>
          </a:ln>
        </p:spPr>
        <p:txBody>
          <a:bodyPr wrap="square" lIns="27432" tIns="10973" rIns="27432" bIns="10973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1290" dirty="0">
                <a:solidFill>
                  <a:srgbClr val="5F6B70"/>
                </a:solidFill>
                <a:latin typeface="Arial"/>
                <a:cs typeface="Arial"/>
              </a:rPr>
              <a:t>XOR</a:t>
            </a:r>
          </a:p>
        </p:txBody>
      </p:sp>
      <p:sp>
        <p:nvSpPr>
          <p:cNvPr id="67" name="Label 67"/>
          <p:cNvSpPr/>
          <p:nvPr/>
        </p:nvSpPr>
        <p:spPr>
          <a:xfrm>
            <a:off x="3179570" y="3246486"/>
            <a:ext cx="634959" cy="272125"/>
          </a:xfrm>
          <a:prstGeom prst="rect">
            <a:avLst/>
          </a:prstGeom>
          <a:noFill/>
          <a:ln>
            <a:noFill/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190" dirty="0">
                <a:solidFill>
                  <a:srgbClr val="5F6B70"/>
                </a:solidFill>
                <a:latin typeface="Arial"/>
                <a:cs typeface="Arial"/>
              </a:rPr>
              <a:t>x</a:t>
            </a:r>
            <a:r>
              <a:rPr lang="en-US" sz="1190" baseline="30000" dirty="0">
                <a:solidFill>
                  <a:srgbClr val="5F6B70"/>
                </a:solidFill>
                <a:latin typeface="Arial"/>
                <a:cs typeface="Arial"/>
              </a:rPr>
              <a:t>15</a:t>
            </a:r>
          </a:p>
        </p:txBody>
      </p:sp>
      <p:sp>
        <p:nvSpPr>
          <p:cNvPr id="68" name="Label 68"/>
          <p:cNvSpPr/>
          <p:nvPr/>
        </p:nvSpPr>
        <p:spPr>
          <a:xfrm>
            <a:off x="9157259" y="3246486"/>
            <a:ext cx="634959" cy="272125"/>
          </a:xfrm>
          <a:prstGeom prst="rect">
            <a:avLst/>
          </a:prstGeom>
          <a:noFill/>
          <a:ln>
            <a:noFill/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190" dirty="0">
                <a:solidFill>
                  <a:srgbClr val="5F6B70"/>
                </a:solidFill>
                <a:latin typeface="Arial"/>
                <a:cs typeface="Arial"/>
              </a:rPr>
              <a:t>x</a:t>
            </a:r>
            <a:r>
              <a:rPr lang="en-US" sz="1190" baseline="30000" dirty="0">
                <a:solidFill>
                  <a:srgbClr val="5F6B70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69" name="Label 69"/>
          <p:cNvSpPr/>
          <p:nvPr/>
        </p:nvSpPr>
        <p:spPr>
          <a:xfrm>
            <a:off x="3288420" y="3582107"/>
            <a:ext cx="5442509" cy="562393"/>
          </a:xfrm>
          <a:prstGeom prst="rect">
            <a:avLst/>
          </a:prstGeom>
          <a:noFill/>
          <a:ln>
            <a:noFill/>
          </a:ln>
        </p:spPr>
        <p:txBody>
          <a:bodyPr wrap="square" lIns="27432" tIns="10973" rIns="27432" bIns="10973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1190" dirty="0">
                <a:solidFill>
                  <a:srgbClr val="1E2E36"/>
                </a:solidFill>
                <a:latin typeface="Arial"/>
                <a:cs typeface="Arial"/>
              </a:rPr>
              <a:t>b(x) = 101101: both ends 1, the 4 inside bits could be</a:t>
            </a:r>
          </a:p>
          <a:p>
            <a:pPr algn="l">
              <a:lnSpc>
                <a:spcPct val="100000"/>
              </a:lnSpc>
              <a:buNone/>
            </a:pPr>
            <a:r>
              <a:rPr lang="en-US" sz="1190" dirty="0">
                <a:solidFill>
                  <a:srgbClr val="1E2E36"/>
                </a:solidFill>
                <a:latin typeface="Arial"/>
                <a:cs typeface="Arial"/>
              </a:rPr>
              <a:t>any of 2</a:t>
            </a:r>
            <a:r>
              <a:rPr lang="en-US" sz="1190" baseline="30000" dirty="0">
                <a:solidFill>
                  <a:srgbClr val="1E2E36"/>
                </a:solidFill>
                <a:latin typeface="Arial"/>
                <a:cs typeface="Arial"/>
              </a:rPr>
              <a:t>L−2</a:t>
            </a:r>
            <a:r>
              <a:rPr lang="en-US" sz="1190" dirty="0">
                <a:solidFill>
                  <a:srgbClr val="1E2E36"/>
                </a:solidFill>
                <a:latin typeface="Arial"/>
                <a:cs typeface="Arial"/>
              </a:rPr>
              <a:t> = 16 patterns, each with probability 1/16</a:t>
            </a:r>
          </a:p>
        </p:txBody>
      </p:sp>
      <p:sp>
        <p:nvSpPr>
          <p:cNvPr id="70" name="Label 70"/>
          <p:cNvSpPr/>
          <p:nvPr/>
        </p:nvSpPr>
        <p:spPr>
          <a:xfrm>
            <a:off x="9093763" y="3582107"/>
            <a:ext cx="2902671" cy="562393"/>
          </a:xfrm>
          <a:prstGeom prst="rect">
            <a:avLst/>
          </a:prstGeom>
          <a:noFill/>
          <a:ln>
            <a:noFill/>
          </a:ln>
        </p:spPr>
        <p:txBody>
          <a:bodyPr wrap="square" lIns="27432" tIns="10973" rIns="27432" bIns="10973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1190" dirty="0">
                <a:solidFill>
                  <a:srgbClr val="1E2E36"/>
                </a:solidFill>
                <a:latin typeface="Arial"/>
                <a:cs typeface="Arial"/>
              </a:rPr>
              <a:t>only bits where e(x) has a 1 flip</a:t>
            </a:r>
          </a:p>
          <a:p>
            <a:pPr algn="l">
              <a:lnSpc>
                <a:spcPct val="100000"/>
              </a:lnSpc>
              <a:buNone/>
            </a:pPr>
            <a:r>
              <a:rPr lang="en-US" sz="1190" dirty="0">
                <a:solidFill>
                  <a:srgbClr val="1E2E36"/>
                </a:solidFill>
                <a:latin typeface="Arial"/>
                <a:cs typeface="Arial"/>
              </a:rPr>
              <a:t>e(x) = x</a:t>
            </a:r>
            <a:r>
              <a:rPr lang="en-US" sz="1190" baseline="30000" dirty="0">
                <a:solidFill>
                  <a:srgbClr val="1E2E36"/>
                </a:solidFill>
                <a:latin typeface="Arial"/>
                <a:cs typeface="Arial"/>
              </a:rPr>
              <a:t>6</a:t>
            </a:r>
            <a:r>
              <a:rPr lang="en-US" sz="1190" dirty="0">
                <a:solidFill>
                  <a:srgbClr val="1E2E36"/>
                </a:solidFill>
                <a:latin typeface="Arial"/>
                <a:cs typeface="Arial"/>
              </a:rPr>
              <a:t> b(x), missed iff g(x) divides e(x)</a:t>
            </a:r>
          </a:p>
        </p:txBody>
      </p:sp>
      <p:sp>
        <p:nvSpPr>
          <p:cNvPr id="71" name="Label 71"/>
          <p:cNvSpPr/>
          <p:nvPr/>
        </p:nvSpPr>
        <p:spPr>
          <a:xfrm>
            <a:off x="1701022" y="4217213"/>
            <a:ext cx="8789652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F7A85"/>
                </a:solidFill>
                <a:latin typeface="Arial"/>
                <a:cs typeface="Arial"/>
              </a:rPr>
              <a:t>New </a:t>
            </a:r>
            <a:r>
              <a:rPr lang="en-US" sz="1300" dirty="0">
                <a:solidFill>
                  <a:srgbClr val="6B7C85"/>
                </a:solidFill>
                <a:latin typeface="Arial"/>
                <a:cs typeface="Arial"/>
              </a:rPr>
              <a:t>  Anatomy of a burst: e(x) = x</a:t>
            </a:r>
            <a:r>
              <a:rPr lang="en-US" sz="1300" baseline="30000" dirty="0">
                <a:solidFill>
                  <a:srgbClr val="6B7C85"/>
                </a:solidFill>
                <a:latin typeface="Arial"/>
                <a:cs typeface="Arial"/>
              </a:rPr>
              <a:t>i</a:t>
            </a:r>
            <a:r>
              <a:rPr lang="en-US" sz="1300" dirty="0">
                <a:solidFill>
                  <a:srgbClr val="6B7C85"/>
                </a:solidFill>
                <a:latin typeface="Arial"/>
                <a:cs typeface="Arial"/>
              </a:rPr>
              <a:t> b(x)</a:t>
            </a:r>
          </a:p>
        </p:txBody>
      </p:sp>
      <p:sp>
        <p:nvSpPr>
          <p:cNvPr id="72" name="Label 72"/>
          <p:cNvSpPr/>
          <p:nvPr/>
        </p:nvSpPr>
        <p:spPr>
          <a:xfrm>
            <a:off x="10893247" y="6519672"/>
            <a:ext cx="91440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</a:pPr>
            <a:r>
              <a:rPr lang="en-US" sz="1000" dirty="0">
                <a:solidFill>
                  <a:srgbClr val="6B7C85"/>
                </a:solidFill>
                <a:latin typeface="Arial"/>
                <a:cs typeface="Arial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Label 2"/>
          <p:cNvSpPr/>
          <p:nvPr/>
        </p:nvSpPr>
        <p:spPr>
          <a:xfrm>
            <a:off x="384048" y="338328"/>
            <a:ext cx="734628" cy="310896"/>
          </a:xfrm>
          <a:prstGeom prst="roundRect">
            <a:avLst>
              <a:gd name="adj" fmla="val 22000"/>
            </a:avLst>
          </a:prstGeom>
          <a:solidFill>
            <a:srgbClr val="0F7A85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/>
                <a:cs typeface="Arial"/>
              </a:rPr>
              <a:t>10.3.4</a:t>
            </a:r>
          </a:p>
        </p:txBody>
      </p:sp>
      <p:sp>
        <p:nvSpPr>
          <p:cNvPr id="3" name="Label 3"/>
          <p:cNvSpPr/>
          <p:nvPr/>
        </p:nvSpPr>
        <p:spPr>
          <a:xfrm>
            <a:off x="1283268" y="219456"/>
            <a:ext cx="10524380" cy="548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1D3A47"/>
                </a:solidFill>
                <a:latin typeface="Arial"/>
                <a:cs typeface="Arial"/>
              </a:rPr>
              <a:t>Position lemma, Cases 1 and 2</a:t>
            </a:r>
          </a:p>
        </p:txBody>
      </p:sp>
      <p:cxnSp>
        <p:nvCxnSpPr>
          <p:cNvPr id="4" name="Line 4"/>
          <p:cNvCxnSpPr/>
          <p:nvPr/>
        </p:nvCxnSpPr>
        <p:spPr>
          <a:xfrm>
            <a:off x="384048" y="868680"/>
            <a:ext cx="11423599" cy="0"/>
          </a:xfrm>
          <a:prstGeom prst="line">
            <a:avLst/>
          </a:prstGeom>
          <a:ln w="12700">
            <a:solidFill>
              <a:srgbClr val="BFD0D6"/>
            </a:solidFill>
          </a:ln>
        </p:spPr>
      </p:cxnSp>
      <p:sp>
        <p:nvSpPr>
          <p:cNvPr id="5" name="Text 5"/>
          <p:cNvSpPr txBox="1"/>
          <p:nvPr/>
        </p:nvSpPr>
        <p:spPr>
          <a:xfrm>
            <a:off x="384048" y="4476293"/>
            <a:ext cx="5583784" cy="1979371"/>
          </a:xfrm>
          <a:prstGeom prst="rect">
            <a:avLst/>
          </a:prstGeom>
          <a:noFill/>
        </p:spPr>
        <p:txBody>
          <a:bodyPr wrap="square" lIns="45720" tIns="45720" rIns="45720" bIns="45720" anchor="t">
            <a:noAutofit/>
          </a:bodyPr>
          <a:lstStyle/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Lemma: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g(0) = 1 → g | x</a:t>
            </a:r>
            <a:r>
              <a:rPr lang="en-US" sz="1800" baseline="30000" dirty="0">
                <a:solidFill>
                  <a:srgbClr val="222222"/>
                </a:solidFill>
                <a:latin typeface="Arial"/>
                <a:cs typeface="Arial"/>
              </a:rPr>
              <a:t>i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b iff g | b, since g and x</a:t>
            </a:r>
            <a:r>
              <a:rPr lang="en-US" sz="1800" baseline="30000" dirty="0">
                <a:solidFill>
                  <a:srgbClr val="222222"/>
                </a:solidFill>
                <a:latin typeface="Arial"/>
                <a:cs typeface="Arial"/>
              </a:rPr>
              <a:t>i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share no factor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Case 1, L ≤ r: always detected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deg b = L − 1 &lt; r = deg g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Nonzero multiples of g have degree ≥ r, so g does not divide b. QED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6223864" y="4476293"/>
            <a:ext cx="5583784" cy="1621841"/>
          </a:xfrm>
          <a:prstGeom prst="rect">
            <a:avLst/>
          </a:prstGeom>
          <a:noFill/>
        </p:spPr>
        <p:txBody>
          <a:bodyPr wrap="square" lIns="45720" tIns="45720" rIns="45720" bIns="45720" anchor="t">
            <a:noAutofit/>
          </a:bodyPr>
          <a:lstStyle/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Case 2, L = r + 1: missed with probability (1/2)</a:t>
            </a:r>
            <a:r>
              <a:rPr lang="en-US" sz="1800" b="1" baseline="30000" dirty="0">
                <a:solidFill>
                  <a:srgbClr val="222222"/>
                </a:solidFill>
                <a:latin typeface="Arial"/>
                <a:cs typeface="Arial"/>
              </a:rPr>
              <a:t>r−1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g | b iff b = 1 · g: one quotient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Ends agree, all r − 1 inner bits must match g. QED</a:t>
            </a:r>
          </a:p>
        </p:txBody>
      </p:sp>
      <p:sp>
        <p:nvSpPr>
          <p:cNvPr id="7" name="Label 7"/>
          <p:cNvSpPr/>
          <p:nvPr/>
        </p:nvSpPr>
        <p:spPr>
          <a:xfrm>
            <a:off x="1574240" y="1129650"/>
            <a:ext cx="1688348" cy="358774"/>
          </a:xfrm>
          <a:prstGeom prst="rect">
            <a:avLst/>
          </a:prstGeom>
          <a:noFill/>
          <a:ln>
            <a:noFill/>
          </a:ln>
        </p:spPr>
        <p:txBody>
          <a:bodyPr wrap="square" lIns="27432" tIns="10973" rIns="27432" bIns="10973" anchor="ctr">
            <a:noAutofit/>
          </a:bodyPr>
          <a:lstStyle/>
          <a:p>
            <a:pPr algn="r">
              <a:lnSpc>
                <a:spcPct val="100000"/>
              </a:lnSpc>
              <a:buNone/>
            </a:pPr>
            <a:r>
              <a:rPr lang="en-US" sz="1616" b="1" dirty="0">
                <a:solidFill>
                  <a:srgbClr val="1E2E36"/>
                </a:solidFill>
                <a:latin typeface="Arial"/>
                <a:cs typeface="Arial"/>
              </a:rPr>
              <a:t>g(x)</a:t>
            </a:r>
          </a:p>
        </p:txBody>
      </p:sp>
      <p:sp>
        <p:nvSpPr>
          <p:cNvPr id="8" name="Label 8"/>
          <p:cNvSpPr/>
          <p:nvPr/>
        </p:nvSpPr>
        <p:spPr>
          <a:xfrm>
            <a:off x="3420871" y="1129650"/>
            <a:ext cx="358774" cy="358774"/>
          </a:xfrm>
          <a:prstGeom prst="rect">
            <a:avLst/>
          </a:prstGeom>
          <a:solidFill>
            <a:srgbClr val="BFE3E7"/>
          </a:solidFill>
          <a:ln w="12700">
            <a:solidFill>
              <a:srgbClr val="0F7A85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500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9" name="Label 9"/>
          <p:cNvSpPr/>
          <p:nvPr/>
        </p:nvSpPr>
        <p:spPr>
          <a:xfrm>
            <a:off x="3779645" y="1129650"/>
            <a:ext cx="358774" cy="358774"/>
          </a:xfrm>
          <a:prstGeom prst="rect">
            <a:avLst/>
          </a:prstGeom>
          <a:solidFill>
            <a:srgbClr val="BFE3E7"/>
          </a:solidFill>
          <a:ln w="12700">
            <a:solidFill>
              <a:srgbClr val="0F7A85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500" dirty="0">
                <a:solidFill>
                  <a:srgbClr val="222222"/>
                </a:solidFill>
                <a:latin typeface="Arial"/>
                <a:cs typeface="Arial"/>
              </a:rPr>
              <a:t>g</a:t>
            </a:r>
          </a:p>
        </p:txBody>
      </p:sp>
      <p:sp>
        <p:nvSpPr>
          <p:cNvPr id="10" name="Label 10"/>
          <p:cNvSpPr/>
          <p:nvPr/>
        </p:nvSpPr>
        <p:spPr>
          <a:xfrm>
            <a:off x="4138419" y="1129650"/>
            <a:ext cx="358774" cy="358774"/>
          </a:xfrm>
          <a:prstGeom prst="rect">
            <a:avLst/>
          </a:prstGeom>
          <a:solidFill>
            <a:srgbClr val="BFE3E7"/>
          </a:solidFill>
          <a:ln w="12700">
            <a:solidFill>
              <a:srgbClr val="0F7A85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500" dirty="0">
                <a:solidFill>
                  <a:srgbClr val="222222"/>
                </a:solidFill>
                <a:latin typeface="Arial"/>
                <a:cs typeface="Arial"/>
              </a:rPr>
              <a:t>g</a:t>
            </a:r>
          </a:p>
        </p:txBody>
      </p:sp>
      <p:sp>
        <p:nvSpPr>
          <p:cNvPr id="11" name="Label 11"/>
          <p:cNvSpPr/>
          <p:nvPr/>
        </p:nvSpPr>
        <p:spPr>
          <a:xfrm>
            <a:off x="4497193" y="1129650"/>
            <a:ext cx="358774" cy="358774"/>
          </a:xfrm>
          <a:prstGeom prst="rect">
            <a:avLst/>
          </a:prstGeom>
          <a:solidFill>
            <a:srgbClr val="BFE3E7"/>
          </a:solidFill>
          <a:ln w="12700">
            <a:solidFill>
              <a:srgbClr val="0F7A85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500" dirty="0">
                <a:solidFill>
                  <a:srgbClr val="222222"/>
                </a:solidFill>
                <a:latin typeface="Arial"/>
                <a:cs typeface="Arial"/>
              </a:rPr>
              <a:t>g</a:t>
            </a:r>
          </a:p>
        </p:txBody>
      </p:sp>
      <p:sp>
        <p:nvSpPr>
          <p:cNvPr id="12" name="Label 12"/>
          <p:cNvSpPr/>
          <p:nvPr/>
        </p:nvSpPr>
        <p:spPr>
          <a:xfrm>
            <a:off x="4855967" y="1129650"/>
            <a:ext cx="358774" cy="358774"/>
          </a:xfrm>
          <a:prstGeom prst="rect">
            <a:avLst/>
          </a:prstGeom>
          <a:solidFill>
            <a:srgbClr val="BFE3E7"/>
          </a:solidFill>
          <a:ln w="12700">
            <a:solidFill>
              <a:srgbClr val="0F7A85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500" dirty="0">
                <a:solidFill>
                  <a:srgbClr val="222222"/>
                </a:solidFill>
                <a:latin typeface="Arial"/>
                <a:cs typeface="Arial"/>
              </a:rPr>
              <a:t>g</a:t>
            </a:r>
          </a:p>
        </p:txBody>
      </p:sp>
      <p:sp>
        <p:nvSpPr>
          <p:cNvPr id="13" name="Label 13"/>
          <p:cNvSpPr/>
          <p:nvPr/>
        </p:nvSpPr>
        <p:spPr>
          <a:xfrm>
            <a:off x="5214741" y="1129650"/>
            <a:ext cx="358774" cy="358774"/>
          </a:xfrm>
          <a:prstGeom prst="rect">
            <a:avLst/>
          </a:prstGeom>
          <a:solidFill>
            <a:srgbClr val="BFE3E7"/>
          </a:solidFill>
          <a:ln w="12700">
            <a:solidFill>
              <a:srgbClr val="0F7A85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500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14" name="Label 14"/>
          <p:cNvSpPr/>
          <p:nvPr/>
        </p:nvSpPr>
        <p:spPr>
          <a:xfrm>
            <a:off x="6607628" y="1129650"/>
            <a:ext cx="4009827" cy="358774"/>
          </a:xfrm>
          <a:prstGeom prst="rect">
            <a:avLst/>
          </a:prstGeom>
          <a:noFill/>
          <a:ln>
            <a:noFill/>
          </a:ln>
        </p:spPr>
        <p:txBody>
          <a:bodyPr wrap="square" lIns="27432" tIns="10973" rIns="27432" bIns="10973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1385" dirty="0">
                <a:solidFill>
                  <a:srgbClr val="5F6B70"/>
                </a:solidFill>
                <a:latin typeface="Arial"/>
                <a:cs typeface="Arial"/>
              </a:rPr>
              <a:t>r + 1 = 6 bits (r = 5), fixed</a:t>
            </a:r>
          </a:p>
        </p:txBody>
      </p:sp>
      <p:cxnSp>
        <p:nvCxnSpPr>
          <p:cNvPr id="15" name="Line 15"/>
          <p:cNvCxnSpPr/>
          <p:nvPr/>
        </p:nvCxnSpPr>
        <p:spPr>
          <a:xfrm>
            <a:off x="1679762" y="1667811"/>
            <a:ext cx="8832171" cy="0"/>
          </a:xfrm>
          <a:prstGeom prst="line">
            <a:avLst/>
          </a:prstGeom>
          <a:ln w="9525">
            <a:solidFill>
              <a:srgbClr val="C5D1D6"/>
            </a:solidFill>
          </a:ln>
        </p:spPr>
      </p:cxnSp>
      <p:sp>
        <p:nvSpPr>
          <p:cNvPr id="16" name="Label 16"/>
          <p:cNvSpPr/>
          <p:nvPr/>
        </p:nvSpPr>
        <p:spPr>
          <a:xfrm>
            <a:off x="1574240" y="1847198"/>
            <a:ext cx="1688348" cy="358774"/>
          </a:xfrm>
          <a:prstGeom prst="rect">
            <a:avLst/>
          </a:prstGeom>
          <a:noFill/>
          <a:ln>
            <a:noFill/>
          </a:ln>
        </p:spPr>
        <p:txBody>
          <a:bodyPr wrap="square" lIns="27432" tIns="10973" rIns="27432" bIns="10973" anchor="ctr">
            <a:noAutofit/>
          </a:bodyPr>
          <a:lstStyle/>
          <a:p>
            <a:pPr algn="r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E2E36"/>
                </a:solidFill>
                <a:latin typeface="Arial"/>
                <a:cs typeface="Arial"/>
              </a:rPr>
              <a:t>L = 4 ≤ r</a:t>
            </a:r>
          </a:p>
        </p:txBody>
      </p:sp>
      <p:sp>
        <p:nvSpPr>
          <p:cNvPr id="17" name="Label 17"/>
          <p:cNvSpPr/>
          <p:nvPr/>
        </p:nvSpPr>
        <p:spPr>
          <a:xfrm>
            <a:off x="3420871" y="1847198"/>
            <a:ext cx="358774" cy="358774"/>
          </a:xfrm>
          <a:prstGeom prst="rect">
            <a:avLst/>
          </a:prstGeom>
          <a:solidFill>
            <a:srgbClr val="FCE3B6"/>
          </a:solidFill>
          <a:ln w="12700">
            <a:solidFill>
              <a:srgbClr val="D98E1F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18" name="Label 18"/>
          <p:cNvSpPr/>
          <p:nvPr/>
        </p:nvSpPr>
        <p:spPr>
          <a:xfrm>
            <a:off x="3779645" y="1847198"/>
            <a:ext cx="358774" cy="358774"/>
          </a:xfrm>
          <a:prstGeom prst="rect">
            <a:avLst/>
          </a:prstGeom>
          <a:solidFill>
            <a:srgbClr val="FFFFFF"/>
          </a:solidFill>
          <a:ln w="9525">
            <a:solidFill>
              <a:srgbClr val="8A9AA1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500" dirty="0">
                <a:solidFill>
                  <a:srgbClr val="222222"/>
                </a:solidFill>
                <a:latin typeface="Arial"/>
                <a:cs typeface="Arial"/>
              </a:rPr>
              <a:t>?</a:t>
            </a:r>
          </a:p>
        </p:txBody>
      </p:sp>
      <p:sp>
        <p:nvSpPr>
          <p:cNvPr id="19" name="Label 19"/>
          <p:cNvSpPr/>
          <p:nvPr/>
        </p:nvSpPr>
        <p:spPr>
          <a:xfrm>
            <a:off x="4138419" y="1847198"/>
            <a:ext cx="358774" cy="358774"/>
          </a:xfrm>
          <a:prstGeom prst="rect">
            <a:avLst/>
          </a:prstGeom>
          <a:solidFill>
            <a:srgbClr val="FFFFFF"/>
          </a:solidFill>
          <a:ln w="9525">
            <a:solidFill>
              <a:srgbClr val="8A9AA1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500" dirty="0">
                <a:solidFill>
                  <a:srgbClr val="222222"/>
                </a:solidFill>
                <a:latin typeface="Arial"/>
                <a:cs typeface="Arial"/>
              </a:rPr>
              <a:t>?</a:t>
            </a:r>
          </a:p>
        </p:txBody>
      </p:sp>
      <p:sp>
        <p:nvSpPr>
          <p:cNvPr id="20" name="Label 20"/>
          <p:cNvSpPr/>
          <p:nvPr/>
        </p:nvSpPr>
        <p:spPr>
          <a:xfrm>
            <a:off x="4497193" y="1847198"/>
            <a:ext cx="358774" cy="358774"/>
          </a:xfrm>
          <a:prstGeom prst="rect">
            <a:avLst/>
          </a:prstGeom>
          <a:solidFill>
            <a:srgbClr val="FCE3B6"/>
          </a:solidFill>
          <a:ln w="12700">
            <a:solidFill>
              <a:srgbClr val="D98E1F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21" name="Label 21"/>
          <p:cNvSpPr/>
          <p:nvPr/>
        </p:nvSpPr>
        <p:spPr>
          <a:xfrm>
            <a:off x="6607628" y="1710019"/>
            <a:ext cx="4009827" cy="654235"/>
          </a:xfrm>
          <a:prstGeom prst="rect">
            <a:avLst/>
          </a:prstGeom>
          <a:noFill/>
          <a:ln>
            <a:noFill/>
          </a:ln>
        </p:spPr>
        <p:txBody>
          <a:bodyPr wrap="square" lIns="27432" tIns="10973" rIns="27432" bIns="10973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1385" dirty="0">
                <a:solidFill>
                  <a:srgbClr val="1E2E36"/>
                </a:solidFill>
                <a:latin typeface="Arial"/>
                <a:cs typeface="Arial"/>
              </a:rPr>
              <a:t>shorter than g: no nonzero multiple</a:t>
            </a:r>
          </a:p>
          <a:p>
            <a:pPr algn="l">
              <a:lnSpc>
                <a:spcPct val="100000"/>
              </a:lnSpc>
              <a:buNone/>
            </a:pPr>
            <a:r>
              <a:rPr lang="en-US" sz="1385" dirty="0">
                <a:solidFill>
                  <a:srgbClr val="1E2E36"/>
                </a:solidFill>
                <a:latin typeface="Arial"/>
                <a:cs typeface="Arial"/>
              </a:rPr>
              <a:t>of g is that short, always caught</a:t>
            </a:r>
          </a:p>
        </p:txBody>
      </p:sp>
      <p:sp>
        <p:nvSpPr>
          <p:cNvPr id="22" name="Label 22"/>
          <p:cNvSpPr/>
          <p:nvPr/>
        </p:nvSpPr>
        <p:spPr>
          <a:xfrm>
            <a:off x="1574240" y="2638611"/>
            <a:ext cx="1688348" cy="358774"/>
          </a:xfrm>
          <a:prstGeom prst="rect">
            <a:avLst/>
          </a:prstGeom>
          <a:noFill/>
          <a:ln>
            <a:noFill/>
          </a:ln>
        </p:spPr>
        <p:txBody>
          <a:bodyPr wrap="square" lIns="27432" tIns="10973" rIns="27432" bIns="10973" anchor="ctr">
            <a:noAutofit/>
          </a:bodyPr>
          <a:lstStyle/>
          <a:p>
            <a:pPr algn="r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E2E36"/>
                </a:solidFill>
                <a:latin typeface="Arial"/>
                <a:cs typeface="Arial"/>
              </a:rPr>
              <a:t>L = 6 = r + 1</a:t>
            </a:r>
          </a:p>
        </p:txBody>
      </p:sp>
      <p:sp>
        <p:nvSpPr>
          <p:cNvPr id="23" name="Label 23"/>
          <p:cNvSpPr/>
          <p:nvPr/>
        </p:nvSpPr>
        <p:spPr>
          <a:xfrm>
            <a:off x="3420871" y="2638611"/>
            <a:ext cx="358774" cy="358774"/>
          </a:xfrm>
          <a:prstGeom prst="rect">
            <a:avLst/>
          </a:prstGeom>
          <a:solidFill>
            <a:srgbClr val="FCE3B6"/>
          </a:solidFill>
          <a:ln w="12700">
            <a:solidFill>
              <a:srgbClr val="D98E1F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24" name="Label 24"/>
          <p:cNvSpPr/>
          <p:nvPr/>
        </p:nvSpPr>
        <p:spPr>
          <a:xfrm>
            <a:off x="3779645" y="2638611"/>
            <a:ext cx="358774" cy="358774"/>
          </a:xfrm>
          <a:prstGeom prst="rect">
            <a:avLst/>
          </a:prstGeom>
          <a:solidFill>
            <a:srgbClr val="FFFFFF"/>
          </a:solidFill>
          <a:ln w="9525">
            <a:solidFill>
              <a:srgbClr val="8A9AA1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500" dirty="0">
                <a:solidFill>
                  <a:srgbClr val="222222"/>
                </a:solidFill>
                <a:latin typeface="Arial"/>
                <a:cs typeface="Arial"/>
              </a:rPr>
              <a:t>?</a:t>
            </a:r>
          </a:p>
        </p:txBody>
      </p:sp>
      <p:sp>
        <p:nvSpPr>
          <p:cNvPr id="25" name="Label 25"/>
          <p:cNvSpPr/>
          <p:nvPr/>
        </p:nvSpPr>
        <p:spPr>
          <a:xfrm>
            <a:off x="4138419" y="2638611"/>
            <a:ext cx="358774" cy="358774"/>
          </a:xfrm>
          <a:prstGeom prst="rect">
            <a:avLst/>
          </a:prstGeom>
          <a:solidFill>
            <a:srgbClr val="FFFFFF"/>
          </a:solidFill>
          <a:ln w="9525">
            <a:solidFill>
              <a:srgbClr val="8A9AA1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500" dirty="0">
                <a:solidFill>
                  <a:srgbClr val="222222"/>
                </a:solidFill>
                <a:latin typeface="Arial"/>
                <a:cs typeface="Arial"/>
              </a:rPr>
              <a:t>?</a:t>
            </a:r>
          </a:p>
        </p:txBody>
      </p:sp>
      <p:sp>
        <p:nvSpPr>
          <p:cNvPr id="26" name="Label 26"/>
          <p:cNvSpPr/>
          <p:nvPr/>
        </p:nvSpPr>
        <p:spPr>
          <a:xfrm>
            <a:off x="4497193" y="2638611"/>
            <a:ext cx="358774" cy="358774"/>
          </a:xfrm>
          <a:prstGeom prst="rect">
            <a:avLst/>
          </a:prstGeom>
          <a:solidFill>
            <a:srgbClr val="FFFFFF"/>
          </a:solidFill>
          <a:ln w="9525">
            <a:solidFill>
              <a:srgbClr val="8A9AA1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500" dirty="0">
                <a:solidFill>
                  <a:srgbClr val="222222"/>
                </a:solidFill>
                <a:latin typeface="Arial"/>
                <a:cs typeface="Arial"/>
              </a:rPr>
              <a:t>?</a:t>
            </a:r>
          </a:p>
        </p:txBody>
      </p:sp>
      <p:sp>
        <p:nvSpPr>
          <p:cNvPr id="27" name="Label 27"/>
          <p:cNvSpPr/>
          <p:nvPr/>
        </p:nvSpPr>
        <p:spPr>
          <a:xfrm>
            <a:off x="4855967" y="2638611"/>
            <a:ext cx="358774" cy="358774"/>
          </a:xfrm>
          <a:prstGeom prst="rect">
            <a:avLst/>
          </a:prstGeom>
          <a:solidFill>
            <a:srgbClr val="FFFFFF"/>
          </a:solidFill>
          <a:ln w="9525">
            <a:solidFill>
              <a:srgbClr val="8A9AA1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500" dirty="0">
                <a:solidFill>
                  <a:srgbClr val="222222"/>
                </a:solidFill>
                <a:latin typeface="Arial"/>
                <a:cs typeface="Arial"/>
              </a:rPr>
              <a:t>?</a:t>
            </a:r>
          </a:p>
        </p:txBody>
      </p:sp>
      <p:sp>
        <p:nvSpPr>
          <p:cNvPr id="28" name="Label 28"/>
          <p:cNvSpPr/>
          <p:nvPr/>
        </p:nvSpPr>
        <p:spPr>
          <a:xfrm>
            <a:off x="5214741" y="2638611"/>
            <a:ext cx="358774" cy="358774"/>
          </a:xfrm>
          <a:prstGeom prst="rect">
            <a:avLst/>
          </a:prstGeom>
          <a:solidFill>
            <a:srgbClr val="FCE3B6"/>
          </a:solidFill>
          <a:ln w="12700">
            <a:solidFill>
              <a:srgbClr val="D98E1F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29" name="Label 29"/>
          <p:cNvSpPr/>
          <p:nvPr/>
        </p:nvSpPr>
        <p:spPr>
          <a:xfrm>
            <a:off x="6607628" y="2501433"/>
            <a:ext cx="4009827" cy="654235"/>
          </a:xfrm>
          <a:prstGeom prst="rect">
            <a:avLst/>
          </a:prstGeom>
          <a:noFill/>
          <a:ln>
            <a:noFill/>
          </a:ln>
        </p:spPr>
        <p:txBody>
          <a:bodyPr wrap="square" lIns="27432" tIns="10973" rIns="27432" bIns="10973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1385" dirty="0">
                <a:solidFill>
                  <a:srgbClr val="1E2E36"/>
                </a:solidFill>
                <a:latin typeface="Arial"/>
                <a:cs typeface="Arial"/>
              </a:rPr>
              <a:t>same length as g: missed only if b = g,</a:t>
            </a:r>
          </a:p>
          <a:p>
            <a:pPr algn="l">
              <a:lnSpc>
                <a:spcPct val="100000"/>
              </a:lnSpc>
              <a:buNone/>
            </a:pPr>
            <a:r>
              <a:rPr lang="en-US" sz="1385" dirty="0">
                <a:solidFill>
                  <a:srgbClr val="1E2E36"/>
                </a:solidFill>
                <a:latin typeface="Arial"/>
                <a:cs typeface="Arial"/>
              </a:rPr>
              <a:t>all r − 1 inner bits match: (1/2)</a:t>
            </a:r>
            <a:r>
              <a:rPr lang="en-US" sz="1385" baseline="30000" dirty="0">
                <a:solidFill>
                  <a:srgbClr val="1E2E36"/>
                </a:solidFill>
                <a:latin typeface="Arial"/>
                <a:cs typeface="Arial"/>
              </a:rPr>
              <a:t>r−1</a:t>
            </a:r>
          </a:p>
        </p:txBody>
      </p:sp>
      <p:sp>
        <p:nvSpPr>
          <p:cNvPr id="30" name="Label 30"/>
          <p:cNvSpPr/>
          <p:nvPr/>
        </p:nvSpPr>
        <p:spPr>
          <a:xfrm>
            <a:off x="1574240" y="3430024"/>
            <a:ext cx="1688348" cy="358774"/>
          </a:xfrm>
          <a:prstGeom prst="rect">
            <a:avLst/>
          </a:prstGeom>
          <a:noFill/>
          <a:ln>
            <a:noFill/>
          </a:ln>
        </p:spPr>
        <p:txBody>
          <a:bodyPr wrap="square" lIns="27432" tIns="10973" rIns="27432" bIns="10973" anchor="ctr">
            <a:noAutofit/>
          </a:bodyPr>
          <a:lstStyle/>
          <a:p>
            <a:pPr algn="r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E2E36"/>
                </a:solidFill>
                <a:latin typeface="Arial"/>
                <a:cs typeface="Arial"/>
              </a:rPr>
              <a:t>L = 8 ≥ r + 2</a:t>
            </a:r>
          </a:p>
        </p:txBody>
      </p:sp>
      <p:sp>
        <p:nvSpPr>
          <p:cNvPr id="31" name="Label 31"/>
          <p:cNvSpPr/>
          <p:nvPr/>
        </p:nvSpPr>
        <p:spPr>
          <a:xfrm>
            <a:off x="3420871" y="3430024"/>
            <a:ext cx="358774" cy="358774"/>
          </a:xfrm>
          <a:prstGeom prst="rect">
            <a:avLst/>
          </a:prstGeom>
          <a:solidFill>
            <a:srgbClr val="FCE3B6"/>
          </a:solidFill>
          <a:ln w="12700">
            <a:solidFill>
              <a:srgbClr val="D98E1F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32" name="Label 32"/>
          <p:cNvSpPr/>
          <p:nvPr/>
        </p:nvSpPr>
        <p:spPr>
          <a:xfrm>
            <a:off x="3779645" y="3430024"/>
            <a:ext cx="358774" cy="358774"/>
          </a:xfrm>
          <a:prstGeom prst="rect">
            <a:avLst/>
          </a:prstGeom>
          <a:solidFill>
            <a:srgbClr val="FFFFFF"/>
          </a:solidFill>
          <a:ln w="9525">
            <a:solidFill>
              <a:srgbClr val="8A9AA1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500" dirty="0">
                <a:solidFill>
                  <a:srgbClr val="222222"/>
                </a:solidFill>
                <a:latin typeface="Arial"/>
                <a:cs typeface="Arial"/>
              </a:rPr>
              <a:t>?</a:t>
            </a:r>
          </a:p>
        </p:txBody>
      </p:sp>
      <p:sp>
        <p:nvSpPr>
          <p:cNvPr id="33" name="Label 33"/>
          <p:cNvSpPr/>
          <p:nvPr/>
        </p:nvSpPr>
        <p:spPr>
          <a:xfrm>
            <a:off x="4138419" y="3430024"/>
            <a:ext cx="358774" cy="358774"/>
          </a:xfrm>
          <a:prstGeom prst="rect">
            <a:avLst/>
          </a:prstGeom>
          <a:solidFill>
            <a:srgbClr val="FFFFFF"/>
          </a:solidFill>
          <a:ln w="9525">
            <a:solidFill>
              <a:srgbClr val="8A9AA1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500" dirty="0">
                <a:solidFill>
                  <a:srgbClr val="222222"/>
                </a:solidFill>
                <a:latin typeface="Arial"/>
                <a:cs typeface="Arial"/>
              </a:rPr>
              <a:t>?</a:t>
            </a:r>
          </a:p>
        </p:txBody>
      </p:sp>
      <p:sp>
        <p:nvSpPr>
          <p:cNvPr id="34" name="Label 34"/>
          <p:cNvSpPr/>
          <p:nvPr/>
        </p:nvSpPr>
        <p:spPr>
          <a:xfrm>
            <a:off x="4497193" y="3430024"/>
            <a:ext cx="358774" cy="358774"/>
          </a:xfrm>
          <a:prstGeom prst="rect">
            <a:avLst/>
          </a:prstGeom>
          <a:solidFill>
            <a:srgbClr val="FFFFFF"/>
          </a:solidFill>
          <a:ln w="9525">
            <a:solidFill>
              <a:srgbClr val="8A9AA1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500" dirty="0">
                <a:solidFill>
                  <a:srgbClr val="222222"/>
                </a:solidFill>
                <a:latin typeface="Arial"/>
                <a:cs typeface="Arial"/>
              </a:rPr>
              <a:t>?</a:t>
            </a:r>
          </a:p>
        </p:txBody>
      </p:sp>
      <p:sp>
        <p:nvSpPr>
          <p:cNvPr id="35" name="Label 35"/>
          <p:cNvSpPr/>
          <p:nvPr/>
        </p:nvSpPr>
        <p:spPr>
          <a:xfrm>
            <a:off x="4855967" y="3430024"/>
            <a:ext cx="358774" cy="358774"/>
          </a:xfrm>
          <a:prstGeom prst="rect">
            <a:avLst/>
          </a:prstGeom>
          <a:solidFill>
            <a:srgbClr val="FFFFFF"/>
          </a:solidFill>
          <a:ln w="9525">
            <a:solidFill>
              <a:srgbClr val="8A9AA1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500" dirty="0">
                <a:solidFill>
                  <a:srgbClr val="222222"/>
                </a:solidFill>
                <a:latin typeface="Arial"/>
                <a:cs typeface="Arial"/>
              </a:rPr>
              <a:t>?</a:t>
            </a:r>
          </a:p>
        </p:txBody>
      </p:sp>
      <p:sp>
        <p:nvSpPr>
          <p:cNvPr id="36" name="Label 36"/>
          <p:cNvSpPr/>
          <p:nvPr/>
        </p:nvSpPr>
        <p:spPr>
          <a:xfrm>
            <a:off x="5214741" y="3430024"/>
            <a:ext cx="358774" cy="358774"/>
          </a:xfrm>
          <a:prstGeom prst="rect">
            <a:avLst/>
          </a:prstGeom>
          <a:solidFill>
            <a:srgbClr val="FFFFFF"/>
          </a:solidFill>
          <a:ln w="9525">
            <a:solidFill>
              <a:srgbClr val="8A9AA1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500" dirty="0">
                <a:solidFill>
                  <a:srgbClr val="222222"/>
                </a:solidFill>
                <a:latin typeface="Arial"/>
                <a:cs typeface="Arial"/>
              </a:rPr>
              <a:t>?</a:t>
            </a:r>
          </a:p>
        </p:txBody>
      </p:sp>
      <p:sp>
        <p:nvSpPr>
          <p:cNvPr id="37" name="Label 37"/>
          <p:cNvSpPr/>
          <p:nvPr/>
        </p:nvSpPr>
        <p:spPr>
          <a:xfrm>
            <a:off x="5573515" y="3430024"/>
            <a:ext cx="358774" cy="358774"/>
          </a:xfrm>
          <a:prstGeom prst="rect">
            <a:avLst/>
          </a:prstGeom>
          <a:solidFill>
            <a:srgbClr val="FFFFFF"/>
          </a:solidFill>
          <a:ln w="9525">
            <a:solidFill>
              <a:srgbClr val="8A9AA1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500" dirty="0">
                <a:solidFill>
                  <a:srgbClr val="222222"/>
                </a:solidFill>
                <a:latin typeface="Arial"/>
                <a:cs typeface="Arial"/>
              </a:rPr>
              <a:t>?</a:t>
            </a:r>
          </a:p>
        </p:txBody>
      </p:sp>
      <p:sp>
        <p:nvSpPr>
          <p:cNvPr id="38" name="Label 38"/>
          <p:cNvSpPr/>
          <p:nvPr/>
        </p:nvSpPr>
        <p:spPr>
          <a:xfrm>
            <a:off x="5932289" y="3430024"/>
            <a:ext cx="358774" cy="358774"/>
          </a:xfrm>
          <a:prstGeom prst="rect">
            <a:avLst/>
          </a:prstGeom>
          <a:solidFill>
            <a:srgbClr val="FCE3B6"/>
          </a:solidFill>
          <a:ln w="12700">
            <a:solidFill>
              <a:srgbClr val="D98E1F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39" name="Label 39"/>
          <p:cNvSpPr/>
          <p:nvPr/>
        </p:nvSpPr>
        <p:spPr>
          <a:xfrm>
            <a:off x="6607628" y="3292846"/>
            <a:ext cx="4009827" cy="654235"/>
          </a:xfrm>
          <a:prstGeom prst="rect">
            <a:avLst/>
          </a:prstGeom>
          <a:noFill/>
          <a:ln>
            <a:noFill/>
          </a:ln>
        </p:spPr>
        <p:txBody>
          <a:bodyPr wrap="square" lIns="27432" tIns="10973" rIns="27432" bIns="10973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1385" dirty="0">
                <a:solidFill>
                  <a:srgbClr val="1E2E36"/>
                </a:solidFill>
                <a:latin typeface="Arial"/>
                <a:cs typeface="Arial"/>
              </a:rPr>
              <a:t>longer than g: missed iff b = q(x) g(x),</a:t>
            </a:r>
          </a:p>
          <a:p>
            <a:pPr algn="l">
              <a:lnSpc>
                <a:spcPct val="100000"/>
              </a:lnSpc>
              <a:buNone/>
            </a:pPr>
            <a:r>
              <a:rPr lang="en-US" sz="1385" dirty="0">
                <a:solidFill>
                  <a:srgbClr val="1E2E36"/>
                </a:solidFill>
                <a:latin typeface="Arial"/>
                <a:cs typeface="Arial"/>
              </a:rPr>
              <a:t>count quotients q = 1 ? 1: 2 of 64, (1/2)</a:t>
            </a:r>
            <a:r>
              <a:rPr lang="en-US" sz="1385" baseline="30000" dirty="0">
                <a:solidFill>
                  <a:srgbClr val="1E2E36"/>
                </a:solidFill>
                <a:latin typeface="Arial"/>
                <a:cs typeface="Arial"/>
              </a:rPr>
              <a:t>r</a:t>
            </a:r>
          </a:p>
        </p:txBody>
      </p:sp>
      <p:cxnSp>
        <p:nvCxnSpPr>
          <p:cNvPr id="40" name="Line 40"/>
          <p:cNvCxnSpPr/>
          <p:nvPr/>
        </p:nvCxnSpPr>
        <p:spPr>
          <a:xfrm>
            <a:off x="5573515" y="1129650"/>
            <a:ext cx="0" cy="2743566"/>
          </a:xfrm>
          <a:prstGeom prst="line">
            <a:avLst/>
          </a:prstGeom>
          <a:ln w="12700">
            <a:solidFill>
              <a:srgbClr val="0F7A85"/>
            </a:solidFill>
            <a:prstDash val="dash"/>
          </a:ln>
        </p:spPr>
      </p:cxnSp>
      <p:sp>
        <p:nvSpPr>
          <p:cNvPr id="41" name="Label 41"/>
          <p:cNvSpPr/>
          <p:nvPr/>
        </p:nvSpPr>
        <p:spPr>
          <a:xfrm>
            <a:off x="1574240" y="3965369"/>
            <a:ext cx="9043215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F7A85"/>
                </a:solidFill>
                <a:latin typeface="Arial"/>
                <a:cs typeface="Arial"/>
              </a:rPr>
              <a:t>New </a:t>
            </a:r>
            <a:r>
              <a:rPr lang="en-US" sz="1300" dirty="0">
                <a:solidFill>
                  <a:srgbClr val="6B7C85"/>
                </a:solidFill>
                <a:latin typeface="Arial"/>
                <a:cs typeface="Arial"/>
              </a:rPr>
              <a:t>  The three cases: b(x) against a fixed g(x), r = 5</a:t>
            </a:r>
          </a:p>
        </p:txBody>
      </p:sp>
      <p:sp>
        <p:nvSpPr>
          <p:cNvPr id="42" name="Label 42"/>
          <p:cNvSpPr/>
          <p:nvPr/>
        </p:nvSpPr>
        <p:spPr>
          <a:xfrm>
            <a:off x="10893247" y="6519672"/>
            <a:ext cx="91440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</a:pPr>
            <a:r>
              <a:rPr lang="en-US" sz="1000" dirty="0">
                <a:solidFill>
                  <a:srgbClr val="6B7C85"/>
                </a:solidFill>
                <a:latin typeface="Arial"/>
                <a:cs typeface="Arial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Label 2"/>
          <p:cNvSpPr/>
          <p:nvPr/>
        </p:nvSpPr>
        <p:spPr>
          <a:xfrm>
            <a:off x="384048" y="338328"/>
            <a:ext cx="734628" cy="310896"/>
          </a:xfrm>
          <a:prstGeom prst="roundRect">
            <a:avLst>
              <a:gd name="adj" fmla="val 22000"/>
            </a:avLst>
          </a:prstGeom>
          <a:solidFill>
            <a:srgbClr val="0F7A85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/>
                <a:cs typeface="Arial"/>
              </a:rPr>
              <a:t>10.3.4</a:t>
            </a:r>
          </a:p>
        </p:txBody>
      </p:sp>
      <p:sp>
        <p:nvSpPr>
          <p:cNvPr id="3" name="Label 3"/>
          <p:cNvSpPr/>
          <p:nvPr/>
        </p:nvSpPr>
        <p:spPr>
          <a:xfrm>
            <a:off x="1283268" y="219456"/>
            <a:ext cx="10524380" cy="548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1D3A47"/>
                </a:solidFill>
                <a:latin typeface="Arial"/>
                <a:cs typeface="Arial"/>
              </a:rPr>
              <a:t>Case 3, L ≥ r + 2: count the quotients</a:t>
            </a:r>
          </a:p>
        </p:txBody>
      </p:sp>
      <p:cxnSp>
        <p:nvCxnSpPr>
          <p:cNvPr id="4" name="Line 4"/>
          <p:cNvCxnSpPr/>
          <p:nvPr/>
        </p:nvCxnSpPr>
        <p:spPr>
          <a:xfrm>
            <a:off x="384048" y="868680"/>
            <a:ext cx="11423599" cy="0"/>
          </a:xfrm>
          <a:prstGeom prst="line">
            <a:avLst/>
          </a:prstGeom>
          <a:ln w="12700">
            <a:solidFill>
              <a:srgbClr val="BFD0D6"/>
            </a:solidFill>
          </a:ln>
        </p:spPr>
      </p:cxnSp>
      <p:sp>
        <p:nvSpPr>
          <p:cNvPr id="5" name="Text 5"/>
          <p:cNvSpPr txBox="1"/>
          <p:nvPr/>
        </p:nvSpPr>
        <p:spPr>
          <a:xfrm>
            <a:off x="384048" y="1024128"/>
            <a:ext cx="3623767" cy="5269687"/>
          </a:xfrm>
          <a:prstGeom prst="rect">
            <a:avLst/>
          </a:prstGeom>
          <a:noFill/>
        </p:spPr>
        <p:txBody>
          <a:bodyPr wrap="square" lIns="45720" tIns="45720" rIns="45720" bIns="45720" anchor="t">
            <a:noAutofit/>
          </a:bodyPr>
          <a:lstStyle/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Missed iff b = q(x) g(x):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count the possible quotients q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deg q = L − 1 − r ≥ 1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b has both ends 1, so q must too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Free bits of q: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L − r − 2 → 2</a:t>
            </a:r>
            <a:r>
              <a:rPr lang="en-US" sz="1800" baseline="30000" dirty="0">
                <a:solidFill>
                  <a:srgbClr val="222222"/>
                </a:solidFill>
                <a:latin typeface="Arial"/>
                <a:cs typeface="Arial"/>
              </a:rPr>
              <a:t>L−r−2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quotients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Distinct q → distinct b: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one missed burst per quotient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All bursts of length L: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2</a:t>
            </a:r>
            <a:r>
              <a:rPr lang="en-US" sz="1800" baseline="30000" dirty="0">
                <a:solidFill>
                  <a:srgbClr val="222222"/>
                </a:solidFill>
                <a:latin typeface="Arial"/>
                <a:cs typeface="Arial"/>
              </a:rPr>
              <a:t>L−2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P(missed) = 2</a:t>
            </a:r>
            <a:r>
              <a:rPr lang="en-US" sz="1800" b="1" baseline="30000" dirty="0">
                <a:solidFill>
                  <a:srgbClr val="222222"/>
                </a:solidFill>
                <a:latin typeface="Arial"/>
                <a:cs typeface="Arial"/>
              </a:rPr>
              <a:t>L−r−2</a:t>
            </a: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 / 2</a:t>
            </a:r>
            <a:r>
              <a:rPr lang="en-US" sz="1800" b="1" baseline="30000" dirty="0">
                <a:solidFill>
                  <a:srgbClr val="222222"/>
                </a:solidFill>
                <a:latin typeface="Arial"/>
                <a:cs typeface="Arial"/>
              </a:rPr>
              <a:t>L−2</a:t>
            </a: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 = (1/2)</a:t>
            </a:r>
            <a:r>
              <a:rPr lang="en-US" sz="1800" b="1" baseline="30000" dirty="0">
                <a:solidFill>
                  <a:srgbClr val="222222"/>
                </a:solidFill>
                <a:latin typeface="Arial"/>
                <a:cs typeface="Arial"/>
              </a:rPr>
              <a:t>r</a:t>
            </a: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.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QED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g = 1011, L = 6: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q = 101 or 111, 2 of 16 bursts missed = (1/2)</a:t>
            </a:r>
            <a:r>
              <a:rPr lang="en-US" sz="1800" baseline="30000" dirty="0">
                <a:solidFill>
                  <a:srgbClr val="222222"/>
                </a:solidFill>
                <a:latin typeface="Arial"/>
                <a:cs typeface="Arial"/>
              </a:rPr>
              <a:t>3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Case 2 is the same count: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L = r + 1 leaves only q = 1</a:t>
            </a:r>
          </a:p>
        </p:txBody>
      </p:sp>
      <p:sp>
        <p:nvSpPr>
          <p:cNvPr id="6" name="Label 6"/>
          <p:cNvSpPr/>
          <p:nvPr/>
        </p:nvSpPr>
        <p:spPr>
          <a:xfrm>
            <a:off x="4264464" y="1024128"/>
            <a:ext cx="831464" cy="356342"/>
          </a:xfrm>
          <a:prstGeom prst="rect">
            <a:avLst/>
          </a:prstGeom>
          <a:noFill/>
          <a:ln>
            <a:noFill/>
          </a:ln>
        </p:spPr>
        <p:txBody>
          <a:bodyPr wrap="square" lIns="27432" tIns="10973" rIns="27432" bIns="10973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5F6B70"/>
                </a:solidFill>
                <a:latin typeface="Arial"/>
                <a:cs typeface="Arial"/>
              </a:rPr>
              <a:t>L</a:t>
            </a:r>
          </a:p>
        </p:txBody>
      </p:sp>
      <p:sp>
        <p:nvSpPr>
          <p:cNvPr id="7" name="Label 7"/>
          <p:cNvSpPr/>
          <p:nvPr/>
        </p:nvSpPr>
        <p:spPr>
          <a:xfrm>
            <a:off x="5155319" y="1024128"/>
            <a:ext cx="1544147" cy="356342"/>
          </a:xfrm>
          <a:prstGeom prst="rect">
            <a:avLst/>
          </a:prstGeom>
          <a:noFill/>
          <a:ln>
            <a:noFill/>
          </a:ln>
        </p:spPr>
        <p:txBody>
          <a:bodyPr wrap="square" lIns="27432" tIns="10973" rIns="27432" bIns="10973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5F6B70"/>
                </a:solidFill>
                <a:latin typeface="Arial"/>
                <a:cs typeface="Arial"/>
              </a:rPr>
              <a:t>quotient q</a:t>
            </a:r>
          </a:p>
        </p:txBody>
      </p:sp>
      <p:sp>
        <p:nvSpPr>
          <p:cNvPr id="8" name="Label 8"/>
          <p:cNvSpPr/>
          <p:nvPr/>
        </p:nvSpPr>
        <p:spPr>
          <a:xfrm>
            <a:off x="7530930" y="1024128"/>
            <a:ext cx="2613172" cy="356342"/>
          </a:xfrm>
          <a:prstGeom prst="rect">
            <a:avLst/>
          </a:prstGeom>
          <a:noFill/>
          <a:ln>
            <a:noFill/>
          </a:ln>
        </p:spPr>
        <p:txBody>
          <a:bodyPr wrap="square" lIns="27432" tIns="10973" rIns="27432" bIns="10973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5F6B70"/>
                </a:solidFill>
                <a:latin typeface="Arial"/>
                <a:cs typeface="Arial"/>
              </a:rPr>
              <a:t>missed b = q g</a:t>
            </a:r>
          </a:p>
        </p:txBody>
      </p:sp>
      <p:sp>
        <p:nvSpPr>
          <p:cNvPr id="9" name="Label 9"/>
          <p:cNvSpPr/>
          <p:nvPr/>
        </p:nvSpPr>
        <p:spPr>
          <a:xfrm>
            <a:off x="10144102" y="1024128"/>
            <a:ext cx="1662928" cy="356342"/>
          </a:xfrm>
          <a:prstGeom prst="rect">
            <a:avLst/>
          </a:prstGeom>
          <a:noFill/>
          <a:ln>
            <a:noFill/>
          </a:ln>
        </p:spPr>
        <p:txBody>
          <a:bodyPr wrap="square" lIns="27432" tIns="10973" rIns="27432" bIns="10973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5F6B70"/>
                </a:solidFill>
                <a:latin typeface="Arial"/>
                <a:cs typeface="Arial"/>
              </a:rPr>
              <a:t>count</a:t>
            </a:r>
          </a:p>
        </p:txBody>
      </p:sp>
      <p:sp>
        <p:nvSpPr>
          <p:cNvPr id="10" name="Label 10"/>
          <p:cNvSpPr/>
          <p:nvPr/>
        </p:nvSpPr>
        <p:spPr>
          <a:xfrm>
            <a:off x="4264464" y="1499250"/>
            <a:ext cx="831464" cy="356342"/>
          </a:xfrm>
          <a:prstGeom prst="rect">
            <a:avLst/>
          </a:prstGeom>
          <a:noFill/>
          <a:ln>
            <a:noFill/>
          </a:ln>
        </p:spPr>
        <p:txBody>
          <a:bodyPr wrap="square" lIns="27432" tIns="10973" rIns="27432" bIns="10973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1E2E36"/>
                </a:solidFill>
                <a:latin typeface="Arial"/>
                <a:cs typeface="Arial"/>
              </a:rPr>
              <a:t>L = 4</a:t>
            </a:r>
          </a:p>
        </p:txBody>
      </p:sp>
      <p:sp>
        <p:nvSpPr>
          <p:cNvPr id="11" name="Label 11"/>
          <p:cNvSpPr/>
          <p:nvPr/>
        </p:nvSpPr>
        <p:spPr>
          <a:xfrm>
            <a:off x="5155319" y="1499250"/>
            <a:ext cx="356342" cy="356342"/>
          </a:xfrm>
          <a:prstGeom prst="rect">
            <a:avLst/>
          </a:prstGeom>
          <a:solidFill>
            <a:srgbClr val="FCE3B6"/>
          </a:solidFill>
          <a:ln w="12700">
            <a:solidFill>
              <a:srgbClr val="D98E1F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12" name="Label 12"/>
          <p:cNvSpPr/>
          <p:nvPr/>
        </p:nvSpPr>
        <p:spPr>
          <a:xfrm>
            <a:off x="6699466" y="1499250"/>
            <a:ext cx="831464" cy="356342"/>
          </a:xfrm>
          <a:prstGeom prst="rect">
            <a:avLst/>
          </a:prstGeom>
          <a:noFill/>
          <a:ln>
            <a:noFill/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559" dirty="0">
                <a:solidFill>
                  <a:srgbClr val="5F6B70"/>
                </a:solidFill>
                <a:latin typeface="Arial"/>
                <a:cs typeface="Arial"/>
              </a:rPr>
              <a:t>× g =</a:t>
            </a:r>
          </a:p>
        </p:txBody>
      </p:sp>
      <p:sp>
        <p:nvSpPr>
          <p:cNvPr id="13" name="Label 13"/>
          <p:cNvSpPr/>
          <p:nvPr/>
        </p:nvSpPr>
        <p:spPr>
          <a:xfrm>
            <a:off x="7530930" y="1499250"/>
            <a:ext cx="356342" cy="356342"/>
          </a:xfrm>
          <a:prstGeom prst="rect">
            <a:avLst/>
          </a:prstGeom>
          <a:solidFill>
            <a:srgbClr val="F6C7C2"/>
          </a:solidFill>
          <a:ln w="19050">
            <a:solidFill>
              <a:srgbClr val="C0392B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14" name="Label 14"/>
          <p:cNvSpPr/>
          <p:nvPr/>
        </p:nvSpPr>
        <p:spPr>
          <a:xfrm>
            <a:off x="7887272" y="1499250"/>
            <a:ext cx="356342" cy="356342"/>
          </a:xfrm>
          <a:prstGeom prst="rect">
            <a:avLst/>
          </a:prstGeom>
          <a:solidFill>
            <a:srgbClr val="F6C7C2"/>
          </a:solidFill>
          <a:ln w="19050">
            <a:solidFill>
              <a:srgbClr val="C0392B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222222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15" name="Label 15"/>
          <p:cNvSpPr/>
          <p:nvPr/>
        </p:nvSpPr>
        <p:spPr>
          <a:xfrm>
            <a:off x="8243613" y="1499250"/>
            <a:ext cx="356342" cy="356342"/>
          </a:xfrm>
          <a:prstGeom prst="rect">
            <a:avLst/>
          </a:prstGeom>
          <a:solidFill>
            <a:srgbClr val="F6C7C2"/>
          </a:solidFill>
          <a:ln w="19050">
            <a:solidFill>
              <a:srgbClr val="C0392B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16" name="Label 16"/>
          <p:cNvSpPr/>
          <p:nvPr/>
        </p:nvSpPr>
        <p:spPr>
          <a:xfrm>
            <a:off x="8599955" y="1499250"/>
            <a:ext cx="356342" cy="356342"/>
          </a:xfrm>
          <a:prstGeom prst="rect">
            <a:avLst/>
          </a:prstGeom>
          <a:solidFill>
            <a:srgbClr val="F6C7C2"/>
          </a:solidFill>
          <a:ln w="19050">
            <a:solidFill>
              <a:srgbClr val="C0392B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17" name="Label 17"/>
          <p:cNvSpPr/>
          <p:nvPr/>
        </p:nvSpPr>
        <p:spPr>
          <a:xfrm>
            <a:off x="10144102" y="1499250"/>
            <a:ext cx="1662928" cy="356342"/>
          </a:xfrm>
          <a:prstGeom prst="rect">
            <a:avLst/>
          </a:prstGeom>
          <a:noFill/>
          <a:ln>
            <a:noFill/>
          </a:ln>
        </p:spPr>
        <p:txBody>
          <a:bodyPr wrap="square" lIns="27432" tIns="10973" rIns="27432" bIns="10973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1E2E36"/>
                </a:solidFill>
                <a:latin typeface="Arial"/>
                <a:cs typeface="Arial"/>
              </a:rPr>
              <a:t>1 of 4</a:t>
            </a:r>
          </a:p>
        </p:txBody>
      </p:sp>
      <p:sp>
        <p:nvSpPr>
          <p:cNvPr id="18" name="Label 18"/>
          <p:cNvSpPr/>
          <p:nvPr/>
        </p:nvSpPr>
        <p:spPr>
          <a:xfrm>
            <a:off x="4264464" y="1974372"/>
            <a:ext cx="831464" cy="356342"/>
          </a:xfrm>
          <a:prstGeom prst="rect">
            <a:avLst/>
          </a:prstGeom>
          <a:noFill/>
          <a:ln>
            <a:noFill/>
          </a:ln>
        </p:spPr>
        <p:txBody>
          <a:bodyPr wrap="square" lIns="27432" tIns="10973" rIns="27432" bIns="10973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1E2E36"/>
                </a:solidFill>
                <a:latin typeface="Arial"/>
                <a:cs typeface="Arial"/>
              </a:rPr>
              <a:t>L = 5</a:t>
            </a:r>
          </a:p>
        </p:txBody>
      </p:sp>
      <p:sp>
        <p:nvSpPr>
          <p:cNvPr id="19" name="Label 19"/>
          <p:cNvSpPr/>
          <p:nvPr/>
        </p:nvSpPr>
        <p:spPr>
          <a:xfrm>
            <a:off x="5155319" y="1974372"/>
            <a:ext cx="356342" cy="356342"/>
          </a:xfrm>
          <a:prstGeom prst="rect">
            <a:avLst/>
          </a:prstGeom>
          <a:solidFill>
            <a:srgbClr val="FCE3B6"/>
          </a:solidFill>
          <a:ln w="12700">
            <a:solidFill>
              <a:srgbClr val="D98E1F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20" name="Label 20"/>
          <p:cNvSpPr/>
          <p:nvPr/>
        </p:nvSpPr>
        <p:spPr>
          <a:xfrm>
            <a:off x="5511660" y="1974372"/>
            <a:ext cx="356342" cy="356342"/>
          </a:xfrm>
          <a:prstGeom prst="rect">
            <a:avLst/>
          </a:prstGeom>
          <a:solidFill>
            <a:srgbClr val="FCE3B6"/>
          </a:solidFill>
          <a:ln w="12700">
            <a:solidFill>
              <a:srgbClr val="D98E1F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21" name="Label 21"/>
          <p:cNvSpPr/>
          <p:nvPr/>
        </p:nvSpPr>
        <p:spPr>
          <a:xfrm>
            <a:off x="6699466" y="1974372"/>
            <a:ext cx="831464" cy="356342"/>
          </a:xfrm>
          <a:prstGeom prst="rect">
            <a:avLst/>
          </a:prstGeom>
          <a:noFill/>
          <a:ln>
            <a:noFill/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559" dirty="0">
                <a:solidFill>
                  <a:srgbClr val="5F6B70"/>
                </a:solidFill>
                <a:latin typeface="Arial"/>
                <a:cs typeface="Arial"/>
              </a:rPr>
              <a:t>× g =</a:t>
            </a:r>
          </a:p>
        </p:txBody>
      </p:sp>
      <p:sp>
        <p:nvSpPr>
          <p:cNvPr id="22" name="Label 22"/>
          <p:cNvSpPr/>
          <p:nvPr/>
        </p:nvSpPr>
        <p:spPr>
          <a:xfrm>
            <a:off x="7530930" y="1974372"/>
            <a:ext cx="356342" cy="356342"/>
          </a:xfrm>
          <a:prstGeom prst="rect">
            <a:avLst/>
          </a:prstGeom>
          <a:solidFill>
            <a:srgbClr val="F6C7C2"/>
          </a:solidFill>
          <a:ln w="19050">
            <a:solidFill>
              <a:srgbClr val="C0392B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23" name="Label 23"/>
          <p:cNvSpPr/>
          <p:nvPr/>
        </p:nvSpPr>
        <p:spPr>
          <a:xfrm>
            <a:off x="7887272" y="1974372"/>
            <a:ext cx="356342" cy="356342"/>
          </a:xfrm>
          <a:prstGeom prst="rect">
            <a:avLst/>
          </a:prstGeom>
          <a:solidFill>
            <a:srgbClr val="F6C7C2"/>
          </a:solidFill>
          <a:ln w="19050">
            <a:solidFill>
              <a:srgbClr val="C0392B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24" name="Label 24"/>
          <p:cNvSpPr/>
          <p:nvPr/>
        </p:nvSpPr>
        <p:spPr>
          <a:xfrm>
            <a:off x="8243613" y="1974372"/>
            <a:ext cx="356342" cy="356342"/>
          </a:xfrm>
          <a:prstGeom prst="rect">
            <a:avLst/>
          </a:prstGeom>
          <a:solidFill>
            <a:srgbClr val="F6C7C2"/>
          </a:solidFill>
          <a:ln w="19050">
            <a:solidFill>
              <a:srgbClr val="C0392B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25" name="Label 25"/>
          <p:cNvSpPr/>
          <p:nvPr/>
        </p:nvSpPr>
        <p:spPr>
          <a:xfrm>
            <a:off x="8599955" y="1974372"/>
            <a:ext cx="356342" cy="356342"/>
          </a:xfrm>
          <a:prstGeom prst="rect">
            <a:avLst/>
          </a:prstGeom>
          <a:solidFill>
            <a:srgbClr val="F6C7C2"/>
          </a:solidFill>
          <a:ln w="19050">
            <a:solidFill>
              <a:srgbClr val="C0392B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222222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26" name="Label 26"/>
          <p:cNvSpPr/>
          <p:nvPr/>
        </p:nvSpPr>
        <p:spPr>
          <a:xfrm>
            <a:off x="8956297" y="1974372"/>
            <a:ext cx="356342" cy="356342"/>
          </a:xfrm>
          <a:prstGeom prst="rect">
            <a:avLst/>
          </a:prstGeom>
          <a:solidFill>
            <a:srgbClr val="F6C7C2"/>
          </a:solidFill>
          <a:ln w="19050">
            <a:solidFill>
              <a:srgbClr val="C0392B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27" name="Label 27"/>
          <p:cNvSpPr/>
          <p:nvPr/>
        </p:nvSpPr>
        <p:spPr>
          <a:xfrm>
            <a:off x="10144102" y="1974372"/>
            <a:ext cx="1662928" cy="356342"/>
          </a:xfrm>
          <a:prstGeom prst="rect">
            <a:avLst/>
          </a:prstGeom>
          <a:noFill/>
          <a:ln>
            <a:noFill/>
          </a:ln>
        </p:spPr>
        <p:txBody>
          <a:bodyPr wrap="square" lIns="27432" tIns="10973" rIns="27432" bIns="10973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1E2E36"/>
                </a:solidFill>
                <a:latin typeface="Arial"/>
                <a:cs typeface="Arial"/>
              </a:rPr>
              <a:t>1 of 8</a:t>
            </a:r>
          </a:p>
        </p:txBody>
      </p:sp>
      <p:sp>
        <p:nvSpPr>
          <p:cNvPr id="28" name="Label 28"/>
          <p:cNvSpPr/>
          <p:nvPr/>
        </p:nvSpPr>
        <p:spPr>
          <a:xfrm>
            <a:off x="4264464" y="2449495"/>
            <a:ext cx="831464" cy="356342"/>
          </a:xfrm>
          <a:prstGeom prst="rect">
            <a:avLst/>
          </a:prstGeom>
          <a:noFill/>
          <a:ln>
            <a:noFill/>
          </a:ln>
        </p:spPr>
        <p:txBody>
          <a:bodyPr wrap="square" lIns="27432" tIns="10973" rIns="27432" bIns="10973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1E2E36"/>
                </a:solidFill>
                <a:latin typeface="Arial"/>
                <a:cs typeface="Arial"/>
              </a:rPr>
              <a:t>L = 6</a:t>
            </a:r>
          </a:p>
        </p:txBody>
      </p:sp>
      <p:sp>
        <p:nvSpPr>
          <p:cNvPr id="29" name="Label 29"/>
          <p:cNvSpPr/>
          <p:nvPr/>
        </p:nvSpPr>
        <p:spPr>
          <a:xfrm>
            <a:off x="5155319" y="2449495"/>
            <a:ext cx="356342" cy="356342"/>
          </a:xfrm>
          <a:prstGeom prst="rect">
            <a:avLst/>
          </a:prstGeom>
          <a:solidFill>
            <a:srgbClr val="FCE3B6"/>
          </a:solidFill>
          <a:ln w="12700">
            <a:solidFill>
              <a:srgbClr val="D98E1F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30" name="Label 30"/>
          <p:cNvSpPr/>
          <p:nvPr/>
        </p:nvSpPr>
        <p:spPr>
          <a:xfrm>
            <a:off x="5511660" y="2449495"/>
            <a:ext cx="356342" cy="356342"/>
          </a:xfrm>
          <a:prstGeom prst="rect">
            <a:avLst/>
          </a:prstGeom>
          <a:solidFill>
            <a:srgbClr val="FFFFFF"/>
          </a:solidFill>
          <a:ln w="9525">
            <a:solidFill>
              <a:srgbClr val="8A9AA1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559" dirty="0">
                <a:solidFill>
                  <a:srgbClr val="222222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31" name="Label 31"/>
          <p:cNvSpPr/>
          <p:nvPr/>
        </p:nvSpPr>
        <p:spPr>
          <a:xfrm>
            <a:off x="5868002" y="2449495"/>
            <a:ext cx="356342" cy="356342"/>
          </a:xfrm>
          <a:prstGeom prst="rect">
            <a:avLst/>
          </a:prstGeom>
          <a:solidFill>
            <a:srgbClr val="FCE3B6"/>
          </a:solidFill>
          <a:ln w="12700">
            <a:solidFill>
              <a:srgbClr val="D98E1F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32" name="Label 32"/>
          <p:cNvSpPr/>
          <p:nvPr/>
        </p:nvSpPr>
        <p:spPr>
          <a:xfrm>
            <a:off x="6699466" y="2449495"/>
            <a:ext cx="831464" cy="356342"/>
          </a:xfrm>
          <a:prstGeom prst="rect">
            <a:avLst/>
          </a:prstGeom>
          <a:noFill/>
          <a:ln>
            <a:noFill/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559" dirty="0">
                <a:solidFill>
                  <a:srgbClr val="5F6B70"/>
                </a:solidFill>
                <a:latin typeface="Arial"/>
                <a:cs typeface="Arial"/>
              </a:rPr>
              <a:t>× g =</a:t>
            </a:r>
          </a:p>
        </p:txBody>
      </p:sp>
      <p:sp>
        <p:nvSpPr>
          <p:cNvPr id="33" name="Label 33"/>
          <p:cNvSpPr/>
          <p:nvPr/>
        </p:nvSpPr>
        <p:spPr>
          <a:xfrm>
            <a:off x="7530930" y="2449495"/>
            <a:ext cx="356342" cy="356342"/>
          </a:xfrm>
          <a:prstGeom prst="rect">
            <a:avLst/>
          </a:prstGeom>
          <a:solidFill>
            <a:srgbClr val="F6C7C2"/>
          </a:solidFill>
          <a:ln w="19050">
            <a:solidFill>
              <a:srgbClr val="C0392B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34" name="Label 34"/>
          <p:cNvSpPr/>
          <p:nvPr/>
        </p:nvSpPr>
        <p:spPr>
          <a:xfrm>
            <a:off x="7887272" y="2449495"/>
            <a:ext cx="356342" cy="356342"/>
          </a:xfrm>
          <a:prstGeom prst="rect">
            <a:avLst/>
          </a:prstGeom>
          <a:solidFill>
            <a:srgbClr val="F6C7C2"/>
          </a:solidFill>
          <a:ln w="19050">
            <a:solidFill>
              <a:srgbClr val="C0392B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222222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35" name="Label 35"/>
          <p:cNvSpPr/>
          <p:nvPr/>
        </p:nvSpPr>
        <p:spPr>
          <a:xfrm>
            <a:off x="8243613" y="2449495"/>
            <a:ext cx="356342" cy="356342"/>
          </a:xfrm>
          <a:prstGeom prst="rect">
            <a:avLst/>
          </a:prstGeom>
          <a:solidFill>
            <a:srgbClr val="F6C7C2"/>
          </a:solidFill>
          <a:ln w="19050">
            <a:solidFill>
              <a:srgbClr val="C0392B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222222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36" name="Label 36"/>
          <p:cNvSpPr/>
          <p:nvPr/>
        </p:nvSpPr>
        <p:spPr>
          <a:xfrm>
            <a:off x="8599955" y="2449495"/>
            <a:ext cx="356342" cy="356342"/>
          </a:xfrm>
          <a:prstGeom prst="rect">
            <a:avLst/>
          </a:prstGeom>
          <a:solidFill>
            <a:srgbClr val="F6C7C2"/>
          </a:solidFill>
          <a:ln w="19050">
            <a:solidFill>
              <a:srgbClr val="C0392B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37" name="Label 37"/>
          <p:cNvSpPr/>
          <p:nvPr/>
        </p:nvSpPr>
        <p:spPr>
          <a:xfrm>
            <a:off x="8956297" y="2449495"/>
            <a:ext cx="356342" cy="356342"/>
          </a:xfrm>
          <a:prstGeom prst="rect">
            <a:avLst/>
          </a:prstGeom>
          <a:solidFill>
            <a:srgbClr val="F6C7C2"/>
          </a:solidFill>
          <a:ln w="19050">
            <a:solidFill>
              <a:srgbClr val="C0392B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38" name="Label 38"/>
          <p:cNvSpPr/>
          <p:nvPr/>
        </p:nvSpPr>
        <p:spPr>
          <a:xfrm>
            <a:off x="9312638" y="2449495"/>
            <a:ext cx="356342" cy="356342"/>
          </a:xfrm>
          <a:prstGeom prst="rect">
            <a:avLst/>
          </a:prstGeom>
          <a:solidFill>
            <a:srgbClr val="F6C7C2"/>
          </a:solidFill>
          <a:ln w="19050">
            <a:solidFill>
              <a:srgbClr val="C0392B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39" name="Label 39"/>
          <p:cNvSpPr/>
          <p:nvPr/>
        </p:nvSpPr>
        <p:spPr>
          <a:xfrm>
            <a:off x="10144102" y="2449495"/>
            <a:ext cx="1662928" cy="356342"/>
          </a:xfrm>
          <a:prstGeom prst="rect">
            <a:avLst/>
          </a:prstGeom>
          <a:noFill/>
          <a:ln>
            <a:noFill/>
          </a:ln>
        </p:spPr>
        <p:txBody>
          <a:bodyPr wrap="square" lIns="27432" tIns="10973" rIns="27432" bIns="10973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1E2E36"/>
                </a:solidFill>
                <a:latin typeface="Arial"/>
                <a:cs typeface="Arial"/>
              </a:rPr>
              <a:t>2 of 16</a:t>
            </a:r>
          </a:p>
        </p:txBody>
      </p:sp>
      <p:sp>
        <p:nvSpPr>
          <p:cNvPr id="40" name="Label 40"/>
          <p:cNvSpPr/>
          <p:nvPr/>
        </p:nvSpPr>
        <p:spPr>
          <a:xfrm>
            <a:off x="5155319" y="2924617"/>
            <a:ext cx="356342" cy="356342"/>
          </a:xfrm>
          <a:prstGeom prst="rect">
            <a:avLst/>
          </a:prstGeom>
          <a:solidFill>
            <a:srgbClr val="FCE3B6"/>
          </a:solidFill>
          <a:ln w="12700">
            <a:solidFill>
              <a:srgbClr val="D98E1F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41" name="Label 41"/>
          <p:cNvSpPr/>
          <p:nvPr/>
        </p:nvSpPr>
        <p:spPr>
          <a:xfrm>
            <a:off x="5511660" y="2924617"/>
            <a:ext cx="356342" cy="356342"/>
          </a:xfrm>
          <a:prstGeom prst="rect">
            <a:avLst/>
          </a:prstGeom>
          <a:solidFill>
            <a:srgbClr val="FFFFFF"/>
          </a:solidFill>
          <a:ln w="9525">
            <a:solidFill>
              <a:srgbClr val="8A9AA1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559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42" name="Label 42"/>
          <p:cNvSpPr/>
          <p:nvPr/>
        </p:nvSpPr>
        <p:spPr>
          <a:xfrm>
            <a:off x="5868002" y="2924617"/>
            <a:ext cx="356342" cy="356342"/>
          </a:xfrm>
          <a:prstGeom prst="rect">
            <a:avLst/>
          </a:prstGeom>
          <a:solidFill>
            <a:srgbClr val="FCE3B6"/>
          </a:solidFill>
          <a:ln w="12700">
            <a:solidFill>
              <a:srgbClr val="D98E1F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43" name="Label 43"/>
          <p:cNvSpPr/>
          <p:nvPr/>
        </p:nvSpPr>
        <p:spPr>
          <a:xfrm>
            <a:off x="6699466" y="2924617"/>
            <a:ext cx="831464" cy="356342"/>
          </a:xfrm>
          <a:prstGeom prst="rect">
            <a:avLst/>
          </a:prstGeom>
          <a:noFill/>
          <a:ln>
            <a:noFill/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559" dirty="0">
                <a:solidFill>
                  <a:srgbClr val="5F6B70"/>
                </a:solidFill>
                <a:latin typeface="Arial"/>
                <a:cs typeface="Arial"/>
              </a:rPr>
              <a:t>× g =</a:t>
            </a:r>
          </a:p>
        </p:txBody>
      </p:sp>
      <p:sp>
        <p:nvSpPr>
          <p:cNvPr id="44" name="Label 44"/>
          <p:cNvSpPr/>
          <p:nvPr/>
        </p:nvSpPr>
        <p:spPr>
          <a:xfrm>
            <a:off x="7530930" y="2924617"/>
            <a:ext cx="356342" cy="356342"/>
          </a:xfrm>
          <a:prstGeom prst="rect">
            <a:avLst/>
          </a:prstGeom>
          <a:solidFill>
            <a:srgbClr val="F6C7C2"/>
          </a:solidFill>
          <a:ln w="19050">
            <a:solidFill>
              <a:srgbClr val="C0392B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45" name="Label 45"/>
          <p:cNvSpPr/>
          <p:nvPr/>
        </p:nvSpPr>
        <p:spPr>
          <a:xfrm>
            <a:off x="7887272" y="2924617"/>
            <a:ext cx="356342" cy="356342"/>
          </a:xfrm>
          <a:prstGeom prst="rect">
            <a:avLst/>
          </a:prstGeom>
          <a:solidFill>
            <a:srgbClr val="F6C7C2"/>
          </a:solidFill>
          <a:ln w="19050">
            <a:solidFill>
              <a:srgbClr val="C0392B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46" name="Label 46"/>
          <p:cNvSpPr/>
          <p:nvPr/>
        </p:nvSpPr>
        <p:spPr>
          <a:xfrm>
            <a:off x="8243613" y="2924617"/>
            <a:ext cx="356342" cy="356342"/>
          </a:xfrm>
          <a:prstGeom prst="rect">
            <a:avLst/>
          </a:prstGeom>
          <a:solidFill>
            <a:srgbClr val="F6C7C2"/>
          </a:solidFill>
          <a:ln w="19050">
            <a:solidFill>
              <a:srgbClr val="C0392B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222222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47" name="Label 47"/>
          <p:cNvSpPr/>
          <p:nvPr/>
        </p:nvSpPr>
        <p:spPr>
          <a:xfrm>
            <a:off x="8599955" y="2924617"/>
            <a:ext cx="356342" cy="356342"/>
          </a:xfrm>
          <a:prstGeom prst="rect">
            <a:avLst/>
          </a:prstGeom>
          <a:solidFill>
            <a:srgbClr val="F6C7C2"/>
          </a:solidFill>
          <a:ln w="19050">
            <a:solidFill>
              <a:srgbClr val="C0392B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222222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48" name="Label 48"/>
          <p:cNvSpPr/>
          <p:nvPr/>
        </p:nvSpPr>
        <p:spPr>
          <a:xfrm>
            <a:off x="8956297" y="2924617"/>
            <a:ext cx="356342" cy="356342"/>
          </a:xfrm>
          <a:prstGeom prst="rect">
            <a:avLst/>
          </a:prstGeom>
          <a:solidFill>
            <a:srgbClr val="F6C7C2"/>
          </a:solidFill>
          <a:ln w="19050">
            <a:solidFill>
              <a:srgbClr val="C0392B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222222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49" name="Label 49"/>
          <p:cNvSpPr/>
          <p:nvPr/>
        </p:nvSpPr>
        <p:spPr>
          <a:xfrm>
            <a:off x="9312638" y="2924617"/>
            <a:ext cx="356342" cy="356342"/>
          </a:xfrm>
          <a:prstGeom prst="rect">
            <a:avLst/>
          </a:prstGeom>
          <a:solidFill>
            <a:srgbClr val="F6C7C2"/>
          </a:solidFill>
          <a:ln w="19050">
            <a:solidFill>
              <a:srgbClr val="C0392B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50" name="Label 50"/>
          <p:cNvSpPr/>
          <p:nvPr/>
        </p:nvSpPr>
        <p:spPr>
          <a:xfrm>
            <a:off x="4264464" y="3399739"/>
            <a:ext cx="831464" cy="356342"/>
          </a:xfrm>
          <a:prstGeom prst="rect">
            <a:avLst/>
          </a:prstGeom>
          <a:noFill/>
          <a:ln>
            <a:noFill/>
          </a:ln>
        </p:spPr>
        <p:txBody>
          <a:bodyPr wrap="square" lIns="27432" tIns="10973" rIns="27432" bIns="10973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1E2E36"/>
                </a:solidFill>
                <a:latin typeface="Arial"/>
                <a:cs typeface="Arial"/>
              </a:rPr>
              <a:t>L = 7</a:t>
            </a:r>
          </a:p>
        </p:txBody>
      </p:sp>
      <p:sp>
        <p:nvSpPr>
          <p:cNvPr id="51" name="Label 51"/>
          <p:cNvSpPr/>
          <p:nvPr/>
        </p:nvSpPr>
        <p:spPr>
          <a:xfrm>
            <a:off x="5155319" y="3399739"/>
            <a:ext cx="356342" cy="356342"/>
          </a:xfrm>
          <a:prstGeom prst="rect">
            <a:avLst/>
          </a:prstGeom>
          <a:solidFill>
            <a:srgbClr val="FCE3B6"/>
          </a:solidFill>
          <a:ln w="12700">
            <a:solidFill>
              <a:srgbClr val="D98E1F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52" name="Label 52"/>
          <p:cNvSpPr/>
          <p:nvPr/>
        </p:nvSpPr>
        <p:spPr>
          <a:xfrm>
            <a:off x="5511660" y="3399739"/>
            <a:ext cx="356342" cy="356342"/>
          </a:xfrm>
          <a:prstGeom prst="rect">
            <a:avLst/>
          </a:prstGeom>
          <a:solidFill>
            <a:srgbClr val="FFFFFF"/>
          </a:solidFill>
          <a:ln w="9525">
            <a:solidFill>
              <a:srgbClr val="8A9AA1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559" dirty="0">
                <a:solidFill>
                  <a:srgbClr val="222222"/>
                </a:solidFill>
                <a:latin typeface="Arial"/>
                <a:cs typeface="Arial"/>
              </a:rPr>
              <a:t>?</a:t>
            </a:r>
          </a:p>
        </p:txBody>
      </p:sp>
      <p:sp>
        <p:nvSpPr>
          <p:cNvPr id="53" name="Label 53"/>
          <p:cNvSpPr/>
          <p:nvPr/>
        </p:nvSpPr>
        <p:spPr>
          <a:xfrm>
            <a:off x="5868002" y="3399739"/>
            <a:ext cx="356342" cy="356342"/>
          </a:xfrm>
          <a:prstGeom prst="rect">
            <a:avLst/>
          </a:prstGeom>
          <a:solidFill>
            <a:srgbClr val="FFFFFF"/>
          </a:solidFill>
          <a:ln w="9525">
            <a:solidFill>
              <a:srgbClr val="8A9AA1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559" dirty="0">
                <a:solidFill>
                  <a:srgbClr val="222222"/>
                </a:solidFill>
                <a:latin typeface="Arial"/>
                <a:cs typeface="Arial"/>
              </a:rPr>
              <a:t>?</a:t>
            </a:r>
          </a:p>
        </p:txBody>
      </p:sp>
      <p:sp>
        <p:nvSpPr>
          <p:cNvPr id="54" name="Label 54"/>
          <p:cNvSpPr/>
          <p:nvPr/>
        </p:nvSpPr>
        <p:spPr>
          <a:xfrm>
            <a:off x="6224344" y="3399739"/>
            <a:ext cx="356342" cy="356342"/>
          </a:xfrm>
          <a:prstGeom prst="rect">
            <a:avLst/>
          </a:prstGeom>
          <a:solidFill>
            <a:srgbClr val="FCE3B6"/>
          </a:solidFill>
          <a:ln w="12700">
            <a:solidFill>
              <a:srgbClr val="D98E1F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55" name="Label 55"/>
          <p:cNvSpPr/>
          <p:nvPr/>
        </p:nvSpPr>
        <p:spPr>
          <a:xfrm>
            <a:off x="6699466" y="3399739"/>
            <a:ext cx="831464" cy="356342"/>
          </a:xfrm>
          <a:prstGeom prst="rect">
            <a:avLst/>
          </a:prstGeom>
          <a:noFill/>
          <a:ln>
            <a:noFill/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559" dirty="0">
                <a:solidFill>
                  <a:srgbClr val="5F6B70"/>
                </a:solidFill>
                <a:latin typeface="Arial"/>
                <a:cs typeface="Arial"/>
              </a:rPr>
              <a:t>× g =</a:t>
            </a:r>
          </a:p>
        </p:txBody>
      </p:sp>
      <p:sp>
        <p:nvSpPr>
          <p:cNvPr id="56" name="Label 56"/>
          <p:cNvSpPr/>
          <p:nvPr/>
        </p:nvSpPr>
        <p:spPr>
          <a:xfrm>
            <a:off x="7530930" y="3399739"/>
            <a:ext cx="2613172" cy="356342"/>
          </a:xfrm>
          <a:prstGeom prst="rect">
            <a:avLst/>
          </a:prstGeom>
          <a:noFill/>
          <a:ln>
            <a:noFill/>
          </a:ln>
        </p:spPr>
        <p:txBody>
          <a:bodyPr wrap="square" lIns="27432" tIns="10973" rIns="27432" bIns="10973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1559" dirty="0">
                <a:solidFill>
                  <a:srgbClr val="B03A2E"/>
                </a:solidFill>
                <a:latin typeface="Arial"/>
                <a:cs typeface="Arial"/>
              </a:rPr>
              <a:t>4 quotients → 4 bursts</a:t>
            </a:r>
          </a:p>
        </p:txBody>
      </p:sp>
      <p:sp>
        <p:nvSpPr>
          <p:cNvPr id="57" name="Label 57"/>
          <p:cNvSpPr/>
          <p:nvPr/>
        </p:nvSpPr>
        <p:spPr>
          <a:xfrm>
            <a:off x="10144102" y="3399739"/>
            <a:ext cx="1662928" cy="356342"/>
          </a:xfrm>
          <a:prstGeom prst="rect">
            <a:avLst/>
          </a:prstGeom>
          <a:noFill/>
          <a:ln>
            <a:noFill/>
          </a:ln>
        </p:spPr>
        <p:txBody>
          <a:bodyPr wrap="square" lIns="27432" tIns="10973" rIns="27432" bIns="10973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1E2E36"/>
                </a:solidFill>
                <a:latin typeface="Arial"/>
                <a:cs typeface="Arial"/>
              </a:rPr>
              <a:t>4 of 32</a:t>
            </a:r>
          </a:p>
        </p:txBody>
      </p:sp>
      <p:cxnSp>
        <p:nvCxnSpPr>
          <p:cNvPr id="58" name="Line 58"/>
          <p:cNvCxnSpPr/>
          <p:nvPr/>
        </p:nvCxnSpPr>
        <p:spPr>
          <a:xfrm>
            <a:off x="4264464" y="3898618"/>
            <a:ext cx="7423785" cy="0"/>
          </a:xfrm>
          <a:prstGeom prst="line">
            <a:avLst/>
          </a:prstGeom>
          <a:ln w="9525">
            <a:solidFill>
              <a:srgbClr val="C5D1D6"/>
            </a:solidFill>
          </a:ln>
        </p:spPr>
      </p:cxnSp>
      <p:sp>
        <p:nvSpPr>
          <p:cNvPr id="59" name="Label 59"/>
          <p:cNvSpPr/>
          <p:nvPr/>
        </p:nvSpPr>
        <p:spPr>
          <a:xfrm>
            <a:off x="4264464" y="3969886"/>
            <a:ext cx="7542566" cy="736439"/>
          </a:xfrm>
          <a:prstGeom prst="rect">
            <a:avLst/>
          </a:prstGeom>
          <a:noFill/>
          <a:ln>
            <a:noFill/>
          </a:ln>
        </p:spPr>
        <p:txBody>
          <a:bodyPr wrap="square" lIns="27432" tIns="10973" rIns="27432" bIns="10973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1559" dirty="0">
                <a:solidFill>
                  <a:srgbClr val="1E2E36"/>
                </a:solidFill>
                <a:latin typeface="Arial"/>
                <a:cs typeface="Arial"/>
              </a:rPr>
              <a:t>q = 1 ? … ? 1: L − r bits, ends fixed, L − r − 2 free</a:t>
            </a:r>
          </a:p>
          <a:p>
            <a:pPr algn="l">
              <a:lnSpc>
                <a:spcPct val="100000"/>
              </a:lnSpc>
              <a:buNone/>
            </a:pPr>
            <a:r>
              <a:rPr lang="en-US" sz="1559" dirty="0">
                <a:solidFill>
                  <a:srgbClr val="1E2E36"/>
                </a:solidFill>
                <a:latin typeface="Arial"/>
                <a:cs typeface="Arial"/>
              </a:rPr>
              <a:t>→ 2</a:t>
            </a:r>
            <a:r>
              <a:rPr lang="en-US" sz="1559" baseline="30000" dirty="0">
                <a:solidFill>
                  <a:srgbClr val="1E2E36"/>
                </a:solidFill>
                <a:latin typeface="Arial"/>
                <a:cs typeface="Arial"/>
              </a:rPr>
              <a:t>L−r−2</a:t>
            </a:r>
            <a:r>
              <a:rPr lang="en-US" sz="1559" dirty="0">
                <a:solidFill>
                  <a:srgbClr val="1E2E36"/>
                </a:solidFill>
                <a:latin typeface="Arial"/>
                <a:cs typeface="Arial"/>
              </a:rPr>
              <a:t> quotients = 2</a:t>
            </a:r>
            <a:r>
              <a:rPr lang="en-US" sz="1559" baseline="30000" dirty="0">
                <a:solidFill>
                  <a:srgbClr val="1E2E36"/>
                </a:solidFill>
                <a:latin typeface="Arial"/>
                <a:cs typeface="Arial"/>
              </a:rPr>
              <a:t>L−r−2</a:t>
            </a:r>
            <a:r>
              <a:rPr lang="en-US" sz="1559" dirty="0">
                <a:solidFill>
                  <a:srgbClr val="1E2E36"/>
                </a:solidFill>
                <a:latin typeface="Arial"/>
                <a:cs typeface="Arial"/>
              </a:rPr>
              <a:t> missed bursts of 2</a:t>
            </a:r>
            <a:r>
              <a:rPr lang="en-US" sz="1559" baseline="30000" dirty="0">
                <a:solidFill>
                  <a:srgbClr val="1E2E36"/>
                </a:solidFill>
                <a:latin typeface="Arial"/>
                <a:cs typeface="Arial"/>
              </a:rPr>
              <a:t>L−2</a:t>
            </a:r>
          </a:p>
        </p:txBody>
      </p:sp>
      <p:sp>
        <p:nvSpPr>
          <p:cNvPr id="60" name="Label 60"/>
          <p:cNvSpPr/>
          <p:nvPr/>
        </p:nvSpPr>
        <p:spPr>
          <a:xfrm>
            <a:off x="4264464" y="4784004"/>
            <a:ext cx="7542566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F7A85"/>
                </a:solidFill>
                <a:latin typeface="Arial"/>
                <a:cs typeface="Arial"/>
              </a:rPr>
              <a:t>New </a:t>
            </a:r>
            <a:r>
              <a:rPr lang="en-US" sz="1300" dirty="0">
                <a:solidFill>
                  <a:srgbClr val="6B7C85"/>
                </a:solidFill>
                <a:latin typeface="Arial"/>
                <a:cs typeface="Arial"/>
              </a:rPr>
              <a:t>  Missed bursts = possible quotients q, g(x) = 1011</a:t>
            </a:r>
          </a:p>
        </p:txBody>
      </p:sp>
      <p:sp>
        <p:nvSpPr>
          <p:cNvPr id="61" name="Label 61"/>
          <p:cNvSpPr/>
          <p:nvPr/>
        </p:nvSpPr>
        <p:spPr>
          <a:xfrm>
            <a:off x="10893247" y="6519672"/>
            <a:ext cx="91440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</a:pPr>
            <a:r>
              <a:rPr lang="en-US" sz="1000" dirty="0">
                <a:solidFill>
                  <a:srgbClr val="6B7C85"/>
                </a:solidFill>
                <a:latin typeface="Arial"/>
                <a:cs typeface="Arial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Label 2"/>
          <p:cNvSpPr/>
          <p:nvPr/>
        </p:nvSpPr>
        <p:spPr>
          <a:xfrm>
            <a:off x="384048" y="338328"/>
            <a:ext cx="937778" cy="310896"/>
          </a:xfrm>
          <a:prstGeom prst="roundRect">
            <a:avLst>
              <a:gd name="adj" fmla="val 22000"/>
            </a:avLst>
          </a:prstGeom>
          <a:solidFill>
            <a:srgbClr val="D98E1F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/>
                <a:cs typeface="Arial"/>
              </a:rPr>
              <a:t>Example</a:t>
            </a:r>
          </a:p>
        </p:txBody>
      </p:sp>
      <p:sp>
        <p:nvSpPr>
          <p:cNvPr id="3" name="Label 3"/>
          <p:cNvSpPr/>
          <p:nvPr/>
        </p:nvSpPr>
        <p:spPr>
          <a:xfrm>
            <a:off x="1486418" y="219456"/>
            <a:ext cx="10321229" cy="548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1D3A47"/>
                </a:solidFill>
                <a:latin typeface="Arial"/>
                <a:cs typeface="Arial"/>
              </a:rPr>
              <a:t>Every burst checked for g(x) = 1011</a:t>
            </a:r>
          </a:p>
        </p:txBody>
      </p:sp>
      <p:cxnSp>
        <p:nvCxnSpPr>
          <p:cNvPr id="4" name="Line 4"/>
          <p:cNvCxnSpPr/>
          <p:nvPr/>
        </p:nvCxnSpPr>
        <p:spPr>
          <a:xfrm>
            <a:off x="384048" y="868680"/>
            <a:ext cx="11423599" cy="0"/>
          </a:xfrm>
          <a:prstGeom prst="line">
            <a:avLst/>
          </a:prstGeom>
          <a:ln w="12700">
            <a:solidFill>
              <a:srgbClr val="BFD0D6"/>
            </a:solidFill>
          </a:ln>
        </p:spPr>
      </p:cxnSp>
      <p:sp>
        <p:nvSpPr>
          <p:cNvPr id="5" name="Text 5"/>
          <p:cNvSpPr txBox="1"/>
          <p:nvPr/>
        </p:nvSpPr>
        <p:spPr>
          <a:xfrm>
            <a:off x="384048" y="4652467"/>
            <a:ext cx="5583784" cy="1803197"/>
          </a:xfrm>
          <a:prstGeom prst="rect">
            <a:avLst/>
          </a:prstGeom>
          <a:noFill/>
        </p:spPr>
        <p:txBody>
          <a:bodyPr wrap="square" lIns="45720" tIns="45720" rIns="45720" bIns="45720" anchor="t">
            <a:noAutofit/>
          </a:bodyPr>
          <a:lstStyle/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L = 3: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0 of 2 missed, shorter than g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L = 4: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1 of 4, only g itself, (1/2)</a:t>
            </a:r>
            <a:r>
              <a:rPr lang="en-US" sz="1800" baseline="30000" dirty="0">
                <a:solidFill>
                  <a:srgbClr val="222222"/>
                </a:solidFill>
                <a:latin typeface="Arial"/>
                <a:cs typeface="Arial"/>
              </a:rPr>
              <a:t>2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L = 5: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1 of 8, only (x + 1) g, (1/2)</a:t>
            </a:r>
            <a:r>
              <a:rPr lang="en-US" sz="1800" baseline="30000" dirty="0">
                <a:solidFill>
                  <a:srgbClr val="222222"/>
                </a:solidFill>
                <a:latin typeface="Arial"/>
                <a:cs typeface="Arial"/>
              </a:rPr>
              <a:t>3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Each extra check bit: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halves the miss rate of long bursts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6223864" y="4652467"/>
            <a:ext cx="5583784" cy="1367942"/>
          </a:xfrm>
          <a:prstGeom prst="rect">
            <a:avLst/>
          </a:prstGeom>
          <a:noFill/>
        </p:spPr>
        <p:txBody>
          <a:bodyPr wrap="square" lIns="45720" tIns="45720" rIns="45720" bIns="45720" anchor="t">
            <a:noAutofit/>
          </a:bodyPr>
          <a:lstStyle/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L = r + 1: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worst case, twice the rate of longer bursts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Model caveat: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real bursts are not uniform, but L ≤ r holds for every pattern</a:t>
            </a:r>
          </a:p>
        </p:txBody>
      </p:sp>
      <p:sp>
        <p:nvSpPr>
          <p:cNvPr id="7" name="Label 7"/>
          <p:cNvSpPr/>
          <p:nvPr/>
        </p:nvSpPr>
        <p:spPr>
          <a:xfrm>
            <a:off x="1345668" y="1024128"/>
            <a:ext cx="2257105" cy="328306"/>
          </a:xfrm>
          <a:prstGeom prst="rect">
            <a:avLst/>
          </a:prstGeom>
          <a:noFill/>
          <a:ln>
            <a:noFill/>
          </a:ln>
        </p:spPr>
        <p:txBody>
          <a:bodyPr wrap="square" lIns="27432" tIns="10973" rIns="27432" bIns="10973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1459" b="1" dirty="0">
                <a:solidFill>
                  <a:srgbClr val="1E2E36"/>
                </a:solidFill>
                <a:latin typeface="Arial"/>
                <a:cs typeface="Arial"/>
              </a:rPr>
              <a:t>g(x) = x</a:t>
            </a:r>
            <a:r>
              <a:rPr lang="en-US" sz="1459" b="1" baseline="30000" dirty="0">
                <a:solidFill>
                  <a:srgbClr val="1E2E36"/>
                </a:solidFill>
                <a:latin typeface="Arial"/>
                <a:cs typeface="Arial"/>
              </a:rPr>
              <a:t>3</a:t>
            </a:r>
            <a:r>
              <a:rPr lang="en-US" sz="1459" b="1" dirty="0">
                <a:solidFill>
                  <a:srgbClr val="1E2E36"/>
                </a:solidFill>
                <a:latin typeface="Arial"/>
                <a:cs typeface="Arial"/>
              </a:rPr>
              <a:t> + x + 1:</a:t>
            </a:r>
          </a:p>
        </p:txBody>
      </p:sp>
      <p:sp>
        <p:nvSpPr>
          <p:cNvPr id="8" name="Label 8"/>
          <p:cNvSpPr/>
          <p:nvPr/>
        </p:nvSpPr>
        <p:spPr>
          <a:xfrm>
            <a:off x="3654070" y="1024128"/>
            <a:ext cx="328306" cy="328306"/>
          </a:xfrm>
          <a:prstGeom prst="rect">
            <a:avLst/>
          </a:prstGeom>
          <a:solidFill>
            <a:srgbClr val="BFE3E7"/>
          </a:solidFill>
          <a:ln w="12700">
            <a:solidFill>
              <a:srgbClr val="0F7A85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459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9" name="Label 9"/>
          <p:cNvSpPr/>
          <p:nvPr/>
        </p:nvSpPr>
        <p:spPr>
          <a:xfrm>
            <a:off x="3982377" y="1024128"/>
            <a:ext cx="328306" cy="328306"/>
          </a:xfrm>
          <a:prstGeom prst="rect">
            <a:avLst/>
          </a:prstGeom>
          <a:solidFill>
            <a:srgbClr val="BFE3E7"/>
          </a:solidFill>
          <a:ln w="12700">
            <a:solidFill>
              <a:srgbClr val="0F7A85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459" dirty="0">
                <a:solidFill>
                  <a:srgbClr val="222222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10" name="Label 10"/>
          <p:cNvSpPr/>
          <p:nvPr/>
        </p:nvSpPr>
        <p:spPr>
          <a:xfrm>
            <a:off x="4310683" y="1024128"/>
            <a:ext cx="328306" cy="328306"/>
          </a:xfrm>
          <a:prstGeom prst="rect">
            <a:avLst/>
          </a:prstGeom>
          <a:solidFill>
            <a:srgbClr val="BFE3E7"/>
          </a:solidFill>
          <a:ln w="12700">
            <a:solidFill>
              <a:srgbClr val="0F7A85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459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11" name="Label 11"/>
          <p:cNvSpPr/>
          <p:nvPr/>
        </p:nvSpPr>
        <p:spPr>
          <a:xfrm>
            <a:off x="4638989" y="1024128"/>
            <a:ext cx="328306" cy="328306"/>
          </a:xfrm>
          <a:prstGeom prst="rect">
            <a:avLst/>
          </a:prstGeom>
          <a:solidFill>
            <a:srgbClr val="BFE3E7"/>
          </a:solidFill>
          <a:ln w="12700">
            <a:solidFill>
              <a:srgbClr val="0F7A85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459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12" name="Label 12"/>
          <p:cNvSpPr/>
          <p:nvPr/>
        </p:nvSpPr>
        <p:spPr>
          <a:xfrm>
            <a:off x="5069891" y="1024128"/>
            <a:ext cx="1025957" cy="328306"/>
          </a:xfrm>
          <a:prstGeom prst="rect">
            <a:avLst/>
          </a:prstGeom>
          <a:noFill/>
          <a:ln>
            <a:noFill/>
          </a:ln>
        </p:spPr>
        <p:txBody>
          <a:bodyPr wrap="square" lIns="27432" tIns="10973" rIns="27432" bIns="10973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1459" dirty="0">
                <a:solidFill>
                  <a:srgbClr val="1E2E36"/>
                </a:solidFill>
                <a:latin typeface="Arial"/>
                <a:cs typeface="Arial"/>
              </a:rPr>
              <a:t>r = 3</a:t>
            </a:r>
          </a:p>
        </p:txBody>
      </p:sp>
      <p:sp>
        <p:nvSpPr>
          <p:cNvPr id="13" name="Label 13"/>
          <p:cNvSpPr/>
          <p:nvPr/>
        </p:nvSpPr>
        <p:spPr>
          <a:xfrm>
            <a:off x="1345668" y="1660221"/>
            <a:ext cx="2462296" cy="328306"/>
          </a:xfrm>
          <a:prstGeom prst="rect">
            <a:avLst/>
          </a:prstGeom>
          <a:noFill/>
          <a:ln>
            <a:noFill/>
          </a:ln>
        </p:spPr>
        <p:txBody>
          <a:bodyPr wrap="square" lIns="27432" tIns="10973" rIns="27432" bIns="10973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1459" b="1" dirty="0">
                <a:solidFill>
                  <a:srgbClr val="1E2E36"/>
                </a:solidFill>
                <a:latin typeface="Arial"/>
                <a:cs typeface="Arial"/>
              </a:rPr>
              <a:t>L = 3 ≤ r</a:t>
            </a:r>
          </a:p>
        </p:txBody>
      </p:sp>
      <p:sp>
        <p:nvSpPr>
          <p:cNvPr id="14" name="Label 14"/>
          <p:cNvSpPr/>
          <p:nvPr/>
        </p:nvSpPr>
        <p:spPr>
          <a:xfrm>
            <a:off x="1345668" y="2091123"/>
            <a:ext cx="328306" cy="328306"/>
          </a:xfrm>
          <a:prstGeom prst="rect">
            <a:avLst/>
          </a:prstGeom>
          <a:solidFill>
            <a:srgbClr val="FCE3B6"/>
          </a:solidFill>
          <a:ln w="12700">
            <a:solidFill>
              <a:srgbClr val="D98E1F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459" b="1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15" name="Label 15"/>
          <p:cNvSpPr/>
          <p:nvPr/>
        </p:nvSpPr>
        <p:spPr>
          <a:xfrm>
            <a:off x="1673974" y="2091123"/>
            <a:ext cx="328306" cy="328306"/>
          </a:xfrm>
          <a:prstGeom prst="rect">
            <a:avLst/>
          </a:prstGeom>
          <a:solidFill>
            <a:srgbClr val="FFFFFF"/>
          </a:solidFill>
          <a:ln w="9525">
            <a:solidFill>
              <a:srgbClr val="8A9AA1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459" dirty="0">
                <a:solidFill>
                  <a:srgbClr val="222222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16" name="Label 16"/>
          <p:cNvSpPr/>
          <p:nvPr/>
        </p:nvSpPr>
        <p:spPr>
          <a:xfrm>
            <a:off x="2002280" y="2091123"/>
            <a:ext cx="328306" cy="328306"/>
          </a:xfrm>
          <a:prstGeom prst="rect">
            <a:avLst/>
          </a:prstGeom>
          <a:solidFill>
            <a:srgbClr val="FCE3B6"/>
          </a:solidFill>
          <a:ln w="12700">
            <a:solidFill>
              <a:srgbClr val="D98E1F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459" b="1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17" name="Label 17"/>
          <p:cNvSpPr/>
          <p:nvPr/>
        </p:nvSpPr>
        <p:spPr>
          <a:xfrm>
            <a:off x="1345668" y="2501506"/>
            <a:ext cx="328306" cy="328306"/>
          </a:xfrm>
          <a:prstGeom prst="rect">
            <a:avLst/>
          </a:prstGeom>
          <a:solidFill>
            <a:srgbClr val="FCE3B6"/>
          </a:solidFill>
          <a:ln w="12700">
            <a:solidFill>
              <a:srgbClr val="D98E1F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459" b="1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18" name="Label 18"/>
          <p:cNvSpPr/>
          <p:nvPr/>
        </p:nvSpPr>
        <p:spPr>
          <a:xfrm>
            <a:off x="1673974" y="2501506"/>
            <a:ext cx="328306" cy="328306"/>
          </a:xfrm>
          <a:prstGeom prst="rect">
            <a:avLst/>
          </a:prstGeom>
          <a:solidFill>
            <a:srgbClr val="FFFFFF"/>
          </a:solidFill>
          <a:ln w="9525">
            <a:solidFill>
              <a:srgbClr val="8A9AA1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459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19" name="Label 19"/>
          <p:cNvSpPr/>
          <p:nvPr/>
        </p:nvSpPr>
        <p:spPr>
          <a:xfrm>
            <a:off x="2002280" y="2501506"/>
            <a:ext cx="328306" cy="328306"/>
          </a:xfrm>
          <a:prstGeom prst="rect">
            <a:avLst/>
          </a:prstGeom>
          <a:solidFill>
            <a:srgbClr val="FCE3B6"/>
          </a:solidFill>
          <a:ln w="12700">
            <a:solidFill>
              <a:srgbClr val="D98E1F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459" b="1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20" name="Label 20"/>
          <p:cNvSpPr/>
          <p:nvPr/>
        </p:nvSpPr>
        <p:spPr>
          <a:xfrm>
            <a:off x="1345668" y="3753173"/>
            <a:ext cx="2564892" cy="328306"/>
          </a:xfrm>
          <a:prstGeom prst="rect">
            <a:avLst/>
          </a:prstGeom>
          <a:noFill/>
          <a:ln>
            <a:noFill/>
          </a:ln>
        </p:spPr>
        <p:txBody>
          <a:bodyPr wrap="square" lIns="27432" tIns="10973" rIns="27432" bIns="10973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1346" dirty="0">
                <a:solidFill>
                  <a:srgbClr val="5F6B70"/>
                </a:solidFill>
                <a:latin typeface="Arial"/>
                <a:cs typeface="Arial"/>
              </a:rPr>
              <a:t>0 of 2 missed</a:t>
            </a:r>
          </a:p>
        </p:txBody>
      </p:sp>
      <p:sp>
        <p:nvSpPr>
          <p:cNvPr id="21" name="Label 21"/>
          <p:cNvSpPr/>
          <p:nvPr/>
        </p:nvSpPr>
        <p:spPr>
          <a:xfrm>
            <a:off x="3141092" y="1660221"/>
            <a:ext cx="2462296" cy="328306"/>
          </a:xfrm>
          <a:prstGeom prst="rect">
            <a:avLst/>
          </a:prstGeom>
          <a:noFill/>
          <a:ln>
            <a:noFill/>
          </a:ln>
        </p:spPr>
        <p:txBody>
          <a:bodyPr wrap="square" lIns="27432" tIns="10973" rIns="27432" bIns="10973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1459" b="1" dirty="0">
                <a:solidFill>
                  <a:srgbClr val="1E2E36"/>
                </a:solidFill>
                <a:latin typeface="Arial"/>
                <a:cs typeface="Arial"/>
              </a:rPr>
              <a:t>L = 4 = r + 1</a:t>
            </a:r>
          </a:p>
        </p:txBody>
      </p:sp>
      <p:sp>
        <p:nvSpPr>
          <p:cNvPr id="22" name="Label 22"/>
          <p:cNvSpPr/>
          <p:nvPr/>
        </p:nvSpPr>
        <p:spPr>
          <a:xfrm>
            <a:off x="3141092" y="2091123"/>
            <a:ext cx="328306" cy="328306"/>
          </a:xfrm>
          <a:prstGeom prst="rect">
            <a:avLst/>
          </a:prstGeom>
          <a:solidFill>
            <a:srgbClr val="FCE3B6"/>
          </a:solidFill>
          <a:ln w="12700">
            <a:solidFill>
              <a:srgbClr val="D98E1F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459" b="1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23" name="Label 23"/>
          <p:cNvSpPr/>
          <p:nvPr/>
        </p:nvSpPr>
        <p:spPr>
          <a:xfrm>
            <a:off x="3469398" y="2091123"/>
            <a:ext cx="328306" cy="328306"/>
          </a:xfrm>
          <a:prstGeom prst="rect">
            <a:avLst/>
          </a:prstGeom>
          <a:solidFill>
            <a:srgbClr val="FFFFFF"/>
          </a:solidFill>
          <a:ln w="9525">
            <a:solidFill>
              <a:srgbClr val="8A9AA1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459" dirty="0">
                <a:solidFill>
                  <a:srgbClr val="222222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24" name="Label 24"/>
          <p:cNvSpPr/>
          <p:nvPr/>
        </p:nvSpPr>
        <p:spPr>
          <a:xfrm>
            <a:off x="3797704" y="2091123"/>
            <a:ext cx="328306" cy="328306"/>
          </a:xfrm>
          <a:prstGeom prst="rect">
            <a:avLst/>
          </a:prstGeom>
          <a:solidFill>
            <a:srgbClr val="FFFFFF"/>
          </a:solidFill>
          <a:ln w="9525">
            <a:solidFill>
              <a:srgbClr val="8A9AA1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459" dirty="0">
                <a:solidFill>
                  <a:srgbClr val="222222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25" name="Label 25"/>
          <p:cNvSpPr/>
          <p:nvPr/>
        </p:nvSpPr>
        <p:spPr>
          <a:xfrm>
            <a:off x="4126011" y="2091123"/>
            <a:ext cx="328306" cy="328306"/>
          </a:xfrm>
          <a:prstGeom prst="rect">
            <a:avLst/>
          </a:prstGeom>
          <a:solidFill>
            <a:srgbClr val="FCE3B6"/>
          </a:solidFill>
          <a:ln w="12700">
            <a:solidFill>
              <a:srgbClr val="D98E1F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459" b="1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26" name="Label 26"/>
          <p:cNvSpPr/>
          <p:nvPr/>
        </p:nvSpPr>
        <p:spPr>
          <a:xfrm>
            <a:off x="3141092" y="2501506"/>
            <a:ext cx="328306" cy="328306"/>
          </a:xfrm>
          <a:prstGeom prst="rect">
            <a:avLst/>
          </a:prstGeom>
          <a:solidFill>
            <a:srgbClr val="F6C7C2"/>
          </a:solidFill>
          <a:ln w="19050">
            <a:solidFill>
              <a:srgbClr val="C0392B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459" b="1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27" name="Label 27"/>
          <p:cNvSpPr/>
          <p:nvPr/>
        </p:nvSpPr>
        <p:spPr>
          <a:xfrm>
            <a:off x="3469398" y="2501506"/>
            <a:ext cx="328306" cy="328306"/>
          </a:xfrm>
          <a:prstGeom prst="rect">
            <a:avLst/>
          </a:prstGeom>
          <a:solidFill>
            <a:srgbClr val="F6C7C2"/>
          </a:solidFill>
          <a:ln w="19050">
            <a:solidFill>
              <a:srgbClr val="C0392B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459" b="1" dirty="0">
                <a:solidFill>
                  <a:srgbClr val="222222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28" name="Label 28"/>
          <p:cNvSpPr/>
          <p:nvPr/>
        </p:nvSpPr>
        <p:spPr>
          <a:xfrm>
            <a:off x="3797704" y="2501506"/>
            <a:ext cx="328306" cy="328306"/>
          </a:xfrm>
          <a:prstGeom prst="rect">
            <a:avLst/>
          </a:prstGeom>
          <a:solidFill>
            <a:srgbClr val="F6C7C2"/>
          </a:solidFill>
          <a:ln w="19050">
            <a:solidFill>
              <a:srgbClr val="C0392B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459" b="1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29" name="Label 29"/>
          <p:cNvSpPr/>
          <p:nvPr/>
        </p:nvSpPr>
        <p:spPr>
          <a:xfrm>
            <a:off x="4126011" y="2501506"/>
            <a:ext cx="328306" cy="328306"/>
          </a:xfrm>
          <a:prstGeom prst="rect">
            <a:avLst/>
          </a:prstGeom>
          <a:solidFill>
            <a:srgbClr val="F6C7C2"/>
          </a:solidFill>
          <a:ln w="19050">
            <a:solidFill>
              <a:srgbClr val="C0392B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459" b="1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30" name="Label 30"/>
          <p:cNvSpPr/>
          <p:nvPr/>
        </p:nvSpPr>
        <p:spPr>
          <a:xfrm>
            <a:off x="4536393" y="2501506"/>
            <a:ext cx="820765" cy="328306"/>
          </a:xfrm>
          <a:prstGeom prst="rect">
            <a:avLst/>
          </a:prstGeom>
          <a:noFill/>
          <a:ln>
            <a:noFill/>
          </a:ln>
        </p:spPr>
        <p:txBody>
          <a:bodyPr wrap="square" lIns="27432" tIns="10973" rIns="27432" bIns="10973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1346" b="1" dirty="0">
                <a:solidFill>
                  <a:srgbClr val="B03A2E"/>
                </a:solidFill>
                <a:latin typeface="Arial"/>
                <a:cs typeface="Arial"/>
              </a:rPr>
              <a:t>= g</a:t>
            </a:r>
          </a:p>
        </p:txBody>
      </p:sp>
      <p:sp>
        <p:nvSpPr>
          <p:cNvPr id="31" name="Label 31"/>
          <p:cNvSpPr/>
          <p:nvPr/>
        </p:nvSpPr>
        <p:spPr>
          <a:xfrm>
            <a:off x="3141092" y="2911889"/>
            <a:ext cx="328306" cy="328306"/>
          </a:xfrm>
          <a:prstGeom prst="rect">
            <a:avLst/>
          </a:prstGeom>
          <a:solidFill>
            <a:srgbClr val="FCE3B6"/>
          </a:solidFill>
          <a:ln w="12700">
            <a:solidFill>
              <a:srgbClr val="D98E1F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459" b="1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32" name="Label 32"/>
          <p:cNvSpPr/>
          <p:nvPr/>
        </p:nvSpPr>
        <p:spPr>
          <a:xfrm>
            <a:off x="3469398" y="2911889"/>
            <a:ext cx="328306" cy="328306"/>
          </a:xfrm>
          <a:prstGeom prst="rect">
            <a:avLst/>
          </a:prstGeom>
          <a:solidFill>
            <a:srgbClr val="FFFFFF"/>
          </a:solidFill>
          <a:ln w="9525">
            <a:solidFill>
              <a:srgbClr val="8A9AA1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459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33" name="Label 33"/>
          <p:cNvSpPr/>
          <p:nvPr/>
        </p:nvSpPr>
        <p:spPr>
          <a:xfrm>
            <a:off x="3797704" y="2911889"/>
            <a:ext cx="328306" cy="328306"/>
          </a:xfrm>
          <a:prstGeom prst="rect">
            <a:avLst/>
          </a:prstGeom>
          <a:solidFill>
            <a:srgbClr val="FFFFFF"/>
          </a:solidFill>
          <a:ln w="9525">
            <a:solidFill>
              <a:srgbClr val="8A9AA1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459" dirty="0">
                <a:solidFill>
                  <a:srgbClr val="222222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34" name="Label 34"/>
          <p:cNvSpPr/>
          <p:nvPr/>
        </p:nvSpPr>
        <p:spPr>
          <a:xfrm>
            <a:off x="4126011" y="2911889"/>
            <a:ext cx="328306" cy="328306"/>
          </a:xfrm>
          <a:prstGeom prst="rect">
            <a:avLst/>
          </a:prstGeom>
          <a:solidFill>
            <a:srgbClr val="FCE3B6"/>
          </a:solidFill>
          <a:ln w="12700">
            <a:solidFill>
              <a:srgbClr val="D98E1F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459" b="1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35" name="Label 35"/>
          <p:cNvSpPr/>
          <p:nvPr/>
        </p:nvSpPr>
        <p:spPr>
          <a:xfrm>
            <a:off x="3141092" y="3322271"/>
            <a:ext cx="328306" cy="328306"/>
          </a:xfrm>
          <a:prstGeom prst="rect">
            <a:avLst/>
          </a:prstGeom>
          <a:solidFill>
            <a:srgbClr val="FCE3B6"/>
          </a:solidFill>
          <a:ln w="12700">
            <a:solidFill>
              <a:srgbClr val="D98E1F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459" b="1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36" name="Label 36"/>
          <p:cNvSpPr/>
          <p:nvPr/>
        </p:nvSpPr>
        <p:spPr>
          <a:xfrm>
            <a:off x="3469398" y="3322271"/>
            <a:ext cx="328306" cy="328306"/>
          </a:xfrm>
          <a:prstGeom prst="rect">
            <a:avLst/>
          </a:prstGeom>
          <a:solidFill>
            <a:srgbClr val="FFFFFF"/>
          </a:solidFill>
          <a:ln w="9525">
            <a:solidFill>
              <a:srgbClr val="8A9AA1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459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37" name="Label 37"/>
          <p:cNvSpPr/>
          <p:nvPr/>
        </p:nvSpPr>
        <p:spPr>
          <a:xfrm>
            <a:off x="3797704" y="3322271"/>
            <a:ext cx="328306" cy="328306"/>
          </a:xfrm>
          <a:prstGeom prst="rect">
            <a:avLst/>
          </a:prstGeom>
          <a:solidFill>
            <a:srgbClr val="FFFFFF"/>
          </a:solidFill>
          <a:ln w="9525">
            <a:solidFill>
              <a:srgbClr val="8A9AA1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459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38" name="Label 38"/>
          <p:cNvSpPr/>
          <p:nvPr/>
        </p:nvSpPr>
        <p:spPr>
          <a:xfrm>
            <a:off x="4126011" y="3322271"/>
            <a:ext cx="328306" cy="328306"/>
          </a:xfrm>
          <a:prstGeom prst="rect">
            <a:avLst/>
          </a:prstGeom>
          <a:solidFill>
            <a:srgbClr val="FCE3B6"/>
          </a:solidFill>
          <a:ln w="12700">
            <a:solidFill>
              <a:srgbClr val="D98E1F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459" b="1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39" name="Label 39"/>
          <p:cNvSpPr/>
          <p:nvPr/>
        </p:nvSpPr>
        <p:spPr>
          <a:xfrm>
            <a:off x="3141092" y="3753173"/>
            <a:ext cx="2564892" cy="328306"/>
          </a:xfrm>
          <a:prstGeom prst="rect">
            <a:avLst/>
          </a:prstGeom>
          <a:noFill/>
          <a:ln>
            <a:noFill/>
          </a:ln>
        </p:spPr>
        <p:txBody>
          <a:bodyPr wrap="square" lIns="27432" tIns="10973" rIns="27432" bIns="10973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1346" dirty="0">
                <a:solidFill>
                  <a:srgbClr val="5F6B70"/>
                </a:solidFill>
                <a:latin typeface="Arial"/>
                <a:cs typeface="Arial"/>
              </a:rPr>
              <a:t>1 of 4 missed = (1/2)</a:t>
            </a:r>
            <a:r>
              <a:rPr lang="en-US" sz="1346" baseline="30000" dirty="0">
                <a:solidFill>
                  <a:srgbClr val="5F6B70"/>
                </a:solidFill>
                <a:latin typeface="Arial"/>
                <a:cs typeface="Arial"/>
              </a:rPr>
              <a:t>2</a:t>
            </a:r>
          </a:p>
        </p:txBody>
      </p:sp>
      <p:sp>
        <p:nvSpPr>
          <p:cNvPr id="40" name="Label 40"/>
          <p:cNvSpPr/>
          <p:nvPr/>
        </p:nvSpPr>
        <p:spPr>
          <a:xfrm>
            <a:off x="5603388" y="1660221"/>
            <a:ext cx="3693444" cy="328306"/>
          </a:xfrm>
          <a:prstGeom prst="rect">
            <a:avLst/>
          </a:prstGeom>
          <a:noFill/>
          <a:ln>
            <a:noFill/>
          </a:ln>
        </p:spPr>
        <p:txBody>
          <a:bodyPr wrap="square" lIns="27432" tIns="10973" rIns="27432" bIns="10973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1459" b="1" dirty="0">
                <a:solidFill>
                  <a:srgbClr val="1E2E36"/>
                </a:solidFill>
                <a:latin typeface="Arial"/>
                <a:cs typeface="Arial"/>
              </a:rPr>
              <a:t>L = 5 = r + 2</a:t>
            </a:r>
          </a:p>
        </p:txBody>
      </p:sp>
      <p:sp>
        <p:nvSpPr>
          <p:cNvPr id="41" name="Label 41"/>
          <p:cNvSpPr/>
          <p:nvPr/>
        </p:nvSpPr>
        <p:spPr>
          <a:xfrm>
            <a:off x="5603388" y="2091123"/>
            <a:ext cx="328306" cy="328306"/>
          </a:xfrm>
          <a:prstGeom prst="rect">
            <a:avLst/>
          </a:prstGeom>
          <a:solidFill>
            <a:srgbClr val="FCE3B6"/>
          </a:solidFill>
          <a:ln w="12700">
            <a:solidFill>
              <a:srgbClr val="D98E1F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459" b="1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42" name="Label 42"/>
          <p:cNvSpPr/>
          <p:nvPr/>
        </p:nvSpPr>
        <p:spPr>
          <a:xfrm>
            <a:off x="5931695" y="2091123"/>
            <a:ext cx="328306" cy="328306"/>
          </a:xfrm>
          <a:prstGeom prst="rect">
            <a:avLst/>
          </a:prstGeom>
          <a:solidFill>
            <a:srgbClr val="FFFFFF"/>
          </a:solidFill>
          <a:ln w="9525">
            <a:solidFill>
              <a:srgbClr val="8A9AA1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459" dirty="0">
                <a:solidFill>
                  <a:srgbClr val="222222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43" name="Label 43"/>
          <p:cNvSpPr/>
          <p:nvPr/>
        </p:nvSpPr>
        <p:spPr>
          <a:xfrm>
            <a:off x="6260001" y="2091123"/>
            <a:ext cx="328306" cy="328306"/>
          </a:xfrm>
          <a:prstGeom prst="rect">
            <a:avLst/>
          </a:prstGeom>
          <a:solidFill>
            <a:srgbClr val="FFFFFF"/>
          </a:solidFill>
          <a:ln w="9525">
            <a:solidFill>
              <a:srgbClr val="8A9AA1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459" dirty="0">
                <a:solidFill>
                  <a:srgbClr val="222222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44" name="Label 44"/>
          <p:cNvSpPr/>
          <p:nvPr/>
        </p:nvSpPr>
        <p:spPr>
          <a:xfrm>
            <a:off x="6588307" y="2091123"/>
            <a:ext cx="328306" cy="328306"/>
          </a:xfrm>
          <a:prstGeom prst="rect">
            <a:avLst/>
          </a:prstGeom>
          <a:solidFill>
            <a:srgbClr val="FFFFFF"/>
          </a:solidFill>
          <a:ln w="9525">
            <a:solidFill>
              <a:srgbClr val="8A9AA1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459" dirty="0">
                <a:solidFill>
                  <a:srgbClr val="222222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45" name="Label 45"/>
          <p:cNvSpPr/>
          <p:nvPr/>
        </p:nvSpPr>
        <p:spPr>
          <a:xfrm>
            <a:off x="6916613" y="2091123"/>
            <a:ext cx="328306" cy="328306"/>
          </a:xfrm>
          <a:prstGeom prst="rect">
            <a:avLst/>
          </a:prstGeom>
          <a:solidFill>
            <a:srgbClr val="FCE3B6"/>
          </a:solidFill>
          <a:ln w="12700">
            <a:solidFill>
              <a:srgbClr val="D98E1F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459" b="1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46" name="Label 46"/>
          <p:cNvSpPr/>
          <p:nvPr/>
        </p:nvSpPr>
        <p:spPr>
          <a:xfrm>
            <a:off x="5603388" y="2501506"/>
            <a:ext cx="328306" cy="328306"/>
          </a:xfrm>
          <a:prstGeom prst="rect">
            <a:avLst/>
          </a:prstGeom>
          <a:solidFill>
            <a:srgbClr val="FCE3B6"/>
          </a:solidFill>
          <a:ln w="12700">
            <a:solidFill>
              <a:srgbClr val="D98E1F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459" b="1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47" name="Label 47"/>
          <p:cNvSpPr/>
          <p:nvPr/>
        </p:nvSpPr>
        <p:spPr>
          <a:xfrm>
            <a:off x="5931695" y="2501506"/>
            <a:ext cx="328306" cy="328306"/>
          </a:xfrm>
          <a:prstGeom prst="rect">
            <a:avLst/>
          </a:prstGeom>
          <a:solidFill>
            <a:srgbClr val="FFFFFF"/>
          </a:solidFill>
          <a:ln w="9525">
            <a:solidFill>
              <a:srgbClr val="8A9AA1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459" dirty="0">
                <a:solidFill>
                  <a:srgbClr val="222222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48" name="Label 48"/>
          <p:cNvSpPr/>
          <p:nvPr/>
        </p:nvSpPr>
        <p:spPr>
          <a:xfrm>
            <a:off x="6260001" y="2501506"/>
            <a:ext cx="328306" cy="328306"/>
          </a:xfrm>
          <a:prstGeom prst="rect">
            <a:avLst/>
          </a:prstGeom>
          <a:solidFill>
            <a:srgbClr val="FFFFFF"/>
          </a:solidFill>
          <a:ln w="9525">
            <a:solidFill>
              <a:srgbClr val="8A9AA1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459" dirty="0">
                <a:solidFill>
                  <a:srgbClr val="222222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49" name="Label 49"/>
          <p:cNvSpPr/>
          <p:nvPr/>
        </p:nvSpPr>
        <p:spPr>
          <a:xfrm>
            <a:off x="6588307" y="2501506"/>
            <a:ext cx="328306" cy="328306"/>
          </a:xfrm>
          <a:prstGeom prst="rect">
            <a:avLst/>
          </a:prstGeom>
          <a:solidFill>
            <a:srgbClr val="FFFFFF"/>
          </a:solidFill>
          <a:ln w="9525">
            <a:solidFill>
              <a:srgbClr val="8A9AA1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459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50" name="Label 50"/>
          <p:cNvSpPr/>
          <p:nvPr/>
        </p:nvSpPr>
        <p:spPr>
          <a:xfrm>
            <a:off x="6916613" y="2501506"/>
            <a:ext cx="328306" cy="328306"/>
          </a:xfrm>
          <a:prstGeom prst="rect">
            <a:avLst/>
          </a:prstGeom>
          <a:solidFill>
            <a:srgbClr val="FCE3B6"/>
          </a:solidFill>
          <a:ln w="12700">
            <a:solidFill>
              <a:srgbClr val="D98E1F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459" b="1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51" name="Label 51"/>
          <p:cNvSpPr/>
          <p:nvPr/>
        </p:nvSpPr>
        <p:spPr>
          <a:xfrm>
            <a:off x="5603388" y="2911889"/>
            <a:ext cx="328306" cy="328306"/>
          </a:xfrm>
          <a:prstGeom prst="rect">
            <a:avLst/>
          </a:prstGeom>
          <a:solidFill>
            <a:srgbClr val="FCE3B6"/>
          </a:solidFill>
          <a:ln w="12700">
            <a:solidFill>
              <a:srgbClr val="D98E1F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459" b="1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52" name="Label 52"/>
          <p:cNvSpPr/>
          <p:nvPr/>
        </p:nvSpPr>
        <p:spPr>
          <a:xfrm>
            <a:off x="5931695" y="2911889"/>
            <a:ext cx="328306" cy="328306"/>
          </a:xfrm>
          <a:prstGeom prst="rect">
            <a:avLst/>
          </a:prstGeom>
          <a:solidFill>
            <a:srgbClr val="FFFFFF"/>
          </a:solidFill>
          <a:ln w="9525">
            <a:solidFill>
              <a:srgbClr val="8A9AA1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459" dirty="0">
                <a:solidFill>
                  <a:srgbClr val="222222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53" name="Label 53"/>
          <p:cNvSpPr/>
          <p:nvPr/>
        </p:nvSpPr>
        <p:spPr>
          <a:xfrm>
            <a:off x="6260001" y="2911889"/>
            <a:ext cx="328306" cy="328306"/>
          </a:xfrm>
          <a:prstGeom prst="rect">
            <a:avLst/>
          </a:prstGeom>
          <a:solidFill>
            <a:srgbClr val="FFFFFF"/>
          </a:solidFill>
          <a:ln w="9525">
            <a:solidFill>
              <a:srgbClr val="8A9AA1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459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54" name="Label 54"/>
          <p:cNvSpPr/>
          <p:nvPr/>
        </p:nvSpPr>
        <p:spPr>
          <a:xfrm>
            <a:off x="6588307" y="2911889"/>
            <a:ext cx="328306" cy="328306"/>
          </a:xfrm>
          <a:prstGeom prst="rect">
            <a:avLst/>
          </a:prstGeom>
          <a:solidFill>
            <a:srgbClr val="FFFFFF"/>
          </a:solidFill>
          <a:ln w="9525">
            <a:solidFill>
              <a:srgbClr val="8A9AA1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459" dirty="0">
                <a:solidFill>
                  <a:srgbClr val="222222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55" name="Label 55"/>
          <p:cNvSpPr/>
          <p:nvPr/>
        </p:nvSpPr>
        <p:spPr>
          <a:xfrm>
            <a:off x="6916613" y="2911889"/>
            <a:ext cx="328306" cy="328306"/>
          </a:xfrm>
          <a:prstGeom prst="rect">
            <a:avLst/>
          </a:prstGeom>
          <a:solidFill>
            <a:srgbClr val="FCE3B6"/>
          </a:solidFill>
          <a:ln w="12700">
            <a:solidFill>
              <a:srgbClr val="D98E1F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459" b="1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56" name="Label 56"/>
          <p:cNvSpPr/>
          <p:nvPr/>
        </p:nvSpPr>
        <p:spPr>
          <a:xfrm>
            <a:off x="5603388" y="3322271"/>
            <a:ext cx="328306" cy="328306"/>
          </a:xfrm>
          <a:prstGeom prst="rect">
            <a:avLst/>
          </a:prstGeom>
          <a:solidFill>
            <a:srgbClr val="FCE3B6"/>
          </a:solidFill>
          <a:ln w="12700">
            <a:solidFill>
              <a:srgbClr val="D98E1F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459" b="1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57" name="Label 57"/>
          <p:cNvSpPr/>
          <p:nvPr/>
        </p:nvSpPr>
        <p:spPr>
          <a:xfrm>
            <a:off x="5931695" y="3322271"/>
            <a:ext cx="328306" cy="328306"/>
          </a:xfrm>
          <a:prstGeom prst="rect">
            <a:avLst/>
          </a:prstGeom>
          <a:solidFill>
            <a:srgbClr val="FFFFFF"/>
          </a:solidFill>
          <a:ln w="9525">
            <a:solidFill>
              <a:srgbClr val="8A9AA1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459" dirty="0">
                <a:solidFill>
                  <a:srgbClr val="222222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58" name="Label 58"/>
          <p:cNvSpPr/>
          <p:nvPr/>
        </p:nvSpPr>
        <p:spPr>
          <a:xfrm>
            <a:off x="6260001" y="3322271"/>
            <a:ext cx="328306" cy="328306"/>
          </a:xfrm>
          <a:prstGeom prst="rect">
            <a:avLst/>
          </a:prstGeom>
          <a:solidFill>
            <a:srgbClr val="FFFFFF"/>
          </a:solidFill>
          <a:ln w="9525">
            <a:solidFill>
              <a:srgbClr val="8A9AA1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459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59" name="Label 59"/>
          <p:cNvSpPr/>
          <p:nvPr/>
        </p:nvSpPr>
        <p:spPr>
          <a:xfrm>
            <a:off x="6588307" y="3322271"/>
            <a:ext cx="328306" cy="328306"/>
          </a:xfrm>
          <a:prstGeom prst="rect">
            <a:avLst/>
          </a:prstGeom>
          <a:solidFill>
            <a:srgbClr val="FFFFFF"/>
          </a:solidFill>
          <a:ln w="9525">
            <a:solidFill>
              <a:srgbClr val="8A9AA1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459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60" name="Label 60"/>
          <p:cNvSpPr/>
          <p:nvPr/>
        </p:nvSpPr>
        <p:spPr>
          <a:xfrm>
            <a:off x="6916613" y="3322271"/>
            <a:ext cx="328306" cy="328306"/>
          </a:xfrm>
          <a:prstGeom prst="rect">
            <a:avLst/>
          </a:prstGeom>
          <a:solidFill>
            <a:srgbClr val="FCE3B6"/>
          </a:solidFill>
          <a:ln w="12700">
            <a:solidFill>
              <a:srgbClr val="D98E1F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459" b="1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61" name="Label 61"/>
          <p:cNvSpPr/>
          <p:nvPr/>
        </p:nvSpPr>
        <p:spPr>
          <a:xfrm>
            <a:off x="7757898" y="2091123"/>
            <a:ext cx="328306" cy="328306"/>
          </a:xfrm>
          <a:prstGeom prst="rect">
            <a:avLst/>
          </a:prstGeom>
          <a:solidFill>
            <a:srgbClr val="FCE3B6"/>
          </a:solidFill>
          <a:ln w="12700">
            <a:solidFill>
              <a:srgbClr val="D98E1F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459" b="1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62" name="Label 62"/>
          <p:cNvSpPr/>
          <p:nvPr/>
        </p:nvSpPr>
        <p:spPr>
          <a:xfrm>
            <a:off x="8086204" y="2091123"/>
            <a:ext cx="328306" cy="328306"/>
          </a:xfrm>
          <a:prstGeom prst="rect">
            <a:avLst/>
          </a:prstGeom>
          <a:solidFill>
            <a:srgbClr val="FFFFFF"/>
          </a:solidFill>
          <a:ln w="9525">
            <a:solidFill>
              <a:srgbClr val="8A9AA1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459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63" name="Label 63"/>
          <p:cNvSpPr/>
          <p:nvPr/>
        </p:nvSpPr>
        <p:spPr>
          <a:xfrm>
            <a:off x="8414510" y="2091123"/>
            <a:ext cx="328306" cy="328306"/>
          </a:xfrm>
          <a:prstGeom prst="rect">
            <a:avLst/>
          </a:prstGeom>
          <a:solidFill>
            <a:srgbClr val="FFFFFF"/>
          </a:solidFill>
          <a:ln w="9525">
            <a:solidFill>
              <a:srgbClr val="8A9AA1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459" dirty="0">
                <a:solidFill>
                  <a:srgbClr val="222222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64" name="Label 64"/>
          <p:cNvSpPr/>
          <p:nvPr/>
        </p:nvSpPr>
        <p:spPr>
          <a:xfrm>
            <a:off x="8742816" y="2091123"/>
            <a:ext cx="328306" cy="328306"/>
          </a:xfrm>
          <a:prstGeom prst="rect">
            <a:avLst/>
          </a:prstGeom>
          <a:solidFill>
            <a:srgbClr val="FFFFFF"/>
          </a:solidFill>
          <a:ln w="9525">
            <a:solidFill>
              <a:srgbClr val="8A9AA1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459" dirty="0">
                <a:solidFill>
                  <a:srgbClr val="222222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65" name="Label 65"/>
          <p:cNvSpPr/>
          <p:nvPr/>
        </p:nvSpPr>
        <p:spPr>
          <a:xfrm>
            <a:off x="9071122" y="2091123"/>
            <a:ext cx="328306" cy="328306"/>
          </a:xfrm>
          <a:prstGeom prst="rect">
            <a:avLst/>
          </a:prstGeom>
          <a:solidFill>
            <a:srgbClr val="FCE3B6"/>
          </a:solidFill>
          <a:ln w="12700">
            <a:solidFill>
              <a:srgbClr val="D98E1F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459" b="1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66" name="Label 66"/>
          <p:cNvSpPr/>
          <p:nvPr/>
        </p:nvSpPr>
        <p:spPr>
          <a:xfrm>
            <a:off x="7757898" y="2501506"/>
            <a:ext cx="328306" cy="328306"/>
          </a:xfrm>
          <a:prstGeom prst="rect">
            <a:avLst/>
          </a:prstGeom>
          <a:solidFill>
            <a:srgbClr val="FCE3B6"/>
          </a:solidFill>
          <a:ln w="12700">
            <a:solidFill>
              <a:srgbClr val="D98E1F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459" b="1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67" name="Label 67"/>
          <p:cNvSpPr/>
          <p:nvPr/>
        </p:nvSpPr>
        <p:spPr>
          <a:xfrm>
            <a:off x="8086204" y="2501506"/>
            <a:ext cx="328306" cy="328306"/>
          </a:xfrm>
          <a:prstGeom prst="rect">
            <a:avLst/>
          </a:prstGeom>
          <a:solidFill>
            <a:srgbClr val="FFFFFF"/>
          </a:solidFill>
          <a:ln w="9525">
            <a:solidFill>
              <a:srgbClr val="8A9AA1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459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68" name="Label 68"/>
          <p:cNvSpPr/>
          <p:nvPr/>
        </p:nvSpPr>
        <p:spPr>
          <a:xfrm>
            <a:off x="8414510" y="2501506"/>
            <a:ext cx="328306" cy="328306"/>
          </a:xfrm>
          <a:prstGeom prst="rect">
            <a:avLst/>
          </a:prstGeom>
          <a:solidFill>
            <a:srgbClr val="FFFFFF"/>
          </a:solidFill>
          <a:ln w="9525">
            <a:solidFill>
              <a:srgbClr val="8A9AA1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459" dirty="0">
                <a:solidFill>
                  <a:srgbClr val="222222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69" name="Label 69"/>
          <p:cNvSpPr/>
          <p:nvPr/>
        </p:nvSpPr>
        <p:spPr>
          <a:xfrm>
            <a:off x="8742816" y="2501506"/>
            <a:ext cx="328306" cy="328306"/>
          </a:xfrm>
          <a:prstGeom prst="rect">
            <a:avLst/>
          </a:prstGeom>
          <a:solidFill>
            <a:srgbClr val="FFFFFF"/>
          </a:solidFill>
          <a:ln w="9525">
            <a:solidFill>
              <a:srgbClr val="8A9AA1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459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70" name="Label 70"/>
          <p:cNvSpPr/>
          <p:nvPr/>
        </p:nvSpPr>
        <p:spPr>
          <a:xfrm>
            <a:off x="9071122" y="2501506"/>
            <a:ext cx="328306" cy="328306"/>
          </a:xfrm>
          <a:prstGeom prst="rect">
            <a:avLst/>
          </a:prstGeom>
          <a:solidFill>
            <a:srgbClr val="FCE3B6"/>
          </a:solidFill>
          <a:ln w="12700">
            <a:solidFill>
              <a:srgbClr val="D98E1F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459" b="1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71" name="Label 71"/>
          <p:cNvSpPr/>
          <p:nvPr/>
        </p:nvSpPr>
        <p:spPr>
          <a:xfrm>
            <a:off x="7757898" y="2911889"/>
            <a:ext cx="328306" cy="328306"/>
          </a:xfrm>
          <a:prstGeom prst="rect">
            <a:avLst/>
          </a:prstGeom>
          <a:solidFill>
            <a:srgbClr val="F6C7C2"/>
          </a:solidFill>
          <a:ln w="19050">
            <a:solidFill>
              <a:srgbClr val="C0392B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459" b="1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72" name="Label 72"/>
          <p:cNvSpPr/>
          <p:nvPr/>
        </p:nvSpPr>
        <p:spPr>
          <a:xfrm>
            <a:off x="8086204" y="2911889"/>
            <a:ext cx="328306" cy="328306"/>
          </a:xfrm>
          <a:prstGeom prst="rect">
            <a:avLst/>
          </a:prstGeom>
          <a:solidFill>
            <a:srgbClr val="F6C7C2"/>
          </a:solidFill>
          <a:ln w="19050">
            <a:solidFill>
              <a:srgbClr val="C0392B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459" b="1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73" name="Label 73"/>
          <p:cNvSpPr/>
          <p:nvPr/>
        </p:nvSpPr>
        <p:spPr>
          <a:xfrm>
            <a:off x="8414510" y="2911889"/>
            <a:ext cx="328306" cy="328306"/>
          </a:xfrm>
          <a:prstGeom prst="rect">
            <a:avLst/>
          </a:prstGeom>
          <a:solidFill>
            <a:srgbClr val="F6C7C2"/>
          </a:solidFill>
          <a:ln w="19050">
            <a:solidFill>
              <a:srgbClr val="C0392B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459" b="1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74" name="Label 74"/>
          <p:cNvSpPr/>
          <p:nvPr/>
        </p:nvSpPr>
        <p:spPr>
          <a:xfrm>
            <a:off x="8742816" y="2911889"/>
            <a:ext cx="328306" cy="328306"/>
          </a:xfrm>
          <a:prstGeom prst="rect">
            <a:avLst/>
          </a:prstGeom>
          <a:solidFill>
            <a:srgbClr val="F6C7C2"/>
          </a:solidFill>
          <a:ln w="19050">
            <a:solidFill>
              <a:srgbClr val="C0392B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459" b="1" dirty="0">
                <a:solidFill>
                  <a:srgbClr val="222222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75" name="Label 75"/>
          <p:cNvSpPr/>
          <p:nvPr/>
        </p:nvSpPr>
        <p:spPr>
          <a:xfrm>
            <a:off x="9071122" y="2911889"/>
            <a:ext cx="328306" cy="328306"/>
          </a:xfrm>
          <a:prstGeom prst="rect">
            <a:avLst/>
          </a:prstGeom>
          <a:solidFill>
            <a:srgbClr val="F6C7C2"/>
          </a:solidFill>
          <a:ln w="19050">
            <a:solidFill>
              <a:srgbClr val="C0392B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459" b="1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76" name="Label 76"/>
          <p:cNvSpPr/>
          <p:nvPr/>
        </p:nvSpPr>
        <p:spPr>
          <a:xfrm>
            <a:off x="9460986" y="2911889"/>
            <a:ext cx="1333744" cy="328306"/>
          </a:xfrm>
          <a:prstGeom prst="rect">
            <a:avLst/>
          </a:prstGeom>
          <a:noFill/>
          <a:ln>
            <a:noFill/>
          </a:ln>
        </p:spPr>
        <p:txBody>
          <a:bodyPr wrap="square" lIns="27432" tIns="10973" rIns="27432" bIns="10973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1346" b="1" dirty="0">
                <a:solidFill>
                  <a:srgbClr val="B03A2E"/>
                </a:solidFill>
                <a:latin typeface="Arial"/>
                <a:cs typeface="Arial"/>
              </a:rPr>
              <a:t>= (x + 1) g</a:t>
            </a:r>
          </a:p>
        </p:txBody>
      </p:sp>
      <p:sp>
        <p:nvSpPr>
          <p:cNvPr id="77" name="Label 77"/>
          <p:cNvSpPr/>
          <p:nvPr/>
        </p:nvSpPr>
        <p:spPr>
          <a:xfrm>
            <a:off x="7757898" y="3322271"/>
            <a:ext cx="328306" cy="328306"/>
          </a:xfrm>
          <a:prstGeom prst="rect">
            <a:avLst/>
          </a:prstGeom>
          <a:solidFill>
            <a:srgbClr val="FCE3B6"/>
          </a:solidFill>
          <a:ln w="12700">
            <a:solidFill>
              <a:srgbClr val="D98E1F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459" b="1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78" name="Label 78"/>
          <p:cNvSpPr/>
          <p:nvPr/>
        </p:nvSpPr>
        <p:spPr>
          <a:xfrm>
            <a:off x="8086204" y="3322271"/>
            <a:ext cx="328306" cy="328306"/>
          </a:xfrm>
          <a:prstGeom prst="rect">
            <a:avLst/>
          </a:prstGeom>
          <a:solidFill>
            <a:srgbClr val="FFFFFF"/>
          </a:solidFill>
          <a:ln w="9525">
            <a:solidFill>
              <a:srgbClr val="8A9AA1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459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79" name="Label 79"/>
          <p:cNvSpPr/>
          <p:nvPr/>
        </p:nvSpPr>
        <p:spPr>
          <a:xfrm>
            <a:off x="8414510" y="3322271"/>
            <a:ext cx="328306" cy="328306"/>
          </a:xfrm>
          <a:prstGeom prst="rect">
            <a:avLst/>
          </a:prstGeom>
          <a:solidFill>
            <a:srgbClr val="FFFFFF"/>
          </a:solidFill>
          <a:ln w="9525">
            <a:solidFill>
              <a:srgbClr val="8A9AA1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459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80" name="Label 80"/>
          <p:cNvSpPr/>
          <p:nvPr/>
        </p:nvSpPr>
        <p:spPr>
          <a:xfrm>
            <a:off x="8742816" y="3322271"/>
            <a:ext cx="328306" cy="328306"/>
          </a:xfrm>
          <a:prstGeom prst="rect">
            <a:avLst/>
          </a:prstGeom>
          <a:solidFill>
            <a:srgbClr val="FFFFFF"/>
          </a:solidFill>
          <a:ln w="9525">
            <a:solidFill>
              <a:srgbClr val="8A9AA1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459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81" name="Label 81"/>
          <p:cNvSpPr/>
          <p:nvPr/>
        </p:nvSpPr>
        <p:spPr>
          <a:xfrm>
            <a:off x="9071122" y="3322271"/>
            <a:ext cx="328306" cy="328306"/>
          </a:xfrm>
          <a:prstGeom prst="rect">
            <a:avLst/>
          </a:prstGeom>
          <a:solidFill>
            <a:srgbClr val="FCE3B6"/>
          </a:solidFill>
          <a:ln w="12700">
            <a:solidFill>
              <a:srgbClr val="D98E1F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459" b="1" dirty="0">
                <a:solidFill>
                  <a:srgbClr val="222222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82" name="Label 82"/>
          <p:cNvSpPr/>
          <p:nvPr/>
        </p:nvSpPr>
        <p:spPr>
          <a:xfrm>
            <a:off x="5603388" y="3753173"/>
            <a:ext cx="3693444" cy="328306"/>
          </a:xfrm>
          <a:prstGeom prst="rect">
            <a:avLst/>
          </a:prstGeom>
          <a:noFill/>
          <a:ln>
            <a:noFill/>
          </a:ln>
        </p:spPr>
        <p:txBody>
          <a:bodyPr wrap="square" lIns="27432" tIns="10973" rIns="27432" bIns="10973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1346" dirty="0">
                <a:solidFill>
                  <a:srgbClr val="5F6B70"/>
                </a:solidFill>
                <a:latin typeface="Arial"/>
                <a:cs typeface="Arial"/>
              </a:rPr>
              <a:t>1 of 8 missed = (1/2)</a:t>
            </a:r>
            <a:r>
              <a:rPr lang="en-US" sz="1346" baseline="30000" dirty="0">
                <a:solidFill>
                  <a:srgbClr val="5F6B70"/>
                </a:solidFill>
                <a:latin typeface="Arial"/>
                <a:cs typeface="Arial"/>
              </a:rPr>
              <a:t>3</a:t>
            </a:r>
          </a:p>
        </p:txBody>
      </p:sp>
      <p:sp>
        <p:nvSpPr>
          <p:cNvPr id="83" name="Label 83"/>
          <p:cNvSpPr/>
          <p:nvPr/>
        </p:nvSpPr>
        <p:spPr>
          <a:xfrm>
            <a:off x="1345668" y="4140806"/>
            <a:ext cx="9500360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F7A85"/>
                </a:solidFill>
                <a:latin typeface="Arial"/>
                <a:cs typeface="Arial"/>
              </a:rPr>
              <a:t>New </a:t>
            </a:r>
            <a:r>
              <a:rPr lang="en-US" sz="1300" dirty="0">
                <a:solidFill>
                  <a:srgbClr val="6B7C85"/>
                </a:solidFill>
                <a:latin typeface="Arial"/>
                <a:cs typeface="Arial"/>
              </a:rPr>
              <a:t>  Every burst up to L = 5 for g(x) = 1011, missed ones in red</a:t>
            </a:r>
          </a:p>
        </p:txBody>
      </p:sp>
      <p:sp>
        <p:nvSpPr>
          <p:cNvPr id="84" name="Label 84"/>
          <p:cNvSpPr/>
          <p:nvPr/>
        </p:nvSpPr>
        <p:spPr>
          <a:xfrm>
            <a:off x="10893247" y="6519672"/>
            <a:ext cx="91440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</a:pPr>
            <a:r>
              <a:rPr lang="en-US" sz="1000" dirty="0">
                <a:solidFill>
                  <a:srgbClr val="6B7C85"/>
                </a:solidFill>
                <a:latin typeface="Arial"/>
                <a:cs typeface="Arial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Label 2"/>
          <p:cNvSpPr/>
          <p:nvPr/>
        </p:nvSpPr>
        <p:spPr>
          <a:xfrm>
            <a:off x="384048" y="338328"/>
            <a:ext cx="1361509" cy="310896"/>
          </a:xfrm>
          <a:prstGeom prst="roundRect">
            <a:avLst>
              <a:gd name="adj" fmla="val 22000"/>
            </a:avLst>
          </a:prstGeom>
          <a:solidFill>
            <a:srgbClr val="D98E1F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/>
                <a:cs typeface="Arial"/>
              </a:rPr>
              <a:t>Example 10.10</a:t>
            </a:r>
          </a:p>
        </p:txBody>
      </p:sp>
      <p:sp>
        <p:nvSpPr>
          <p:cNvPr id="3" name="Label 3"/>
          <p:cNvSpPr/>
          <p:nvPr/>
        </p:nvSpPr>
        <p:spPr>
          <a:xfrm>
            <a:off x="1910149" y="219456"/>
            <a:ext cx="9897498" cy="548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1D3A47"/>
                </a:solidFill>
                <a:latin typeface="Arial"/>
                <a:cs typeface="Arial"/>
              </a:rPr>
              <a:t>What the formulas give</a:t>
            </a:r>
          </a:p>
        </p:txBody>
      </p:sp>
      <p:cxnSp>
        <p:nvCxnSpPr>
          <p:cNvPr id="4" name="Line 4"/>
          <p:cNvCxnSpPr/>
          <p:nvPr/>
        </p:nvCxnSpPr>
        <p:spPr>
          <a:xfrm>
            <a:off x="384048" y="868680"/>
            <a:ext cx="11423599" cy="0"/>
          </a:xfrm>
          <a:prstGeom prst="line">
            <a:avLst/>
          </a:prstGeom>
          <a:ln w="12700">
            <a:solidFill>
              <a:srgbClr val="BFD0D6"/>
            </a:solidFill>
          </a:ln>
        </p:spPr>
      </p:cxnSp>
      <p:sp>
        <p:nvSpPr>
          <p:cNvPr id="5" name="Text 5"/>
          <p:cNvSpPr txBox="1"/>
          <p:nvPr/>
        </p:nvSpPr>
        <p:spPr>
          <a:xfrm>
            <a:off x="384048" y="3861968"/>
            <a:ext cx="11423599" cy="1523390"/>
          </a:xfrm>
          <a:prstGeom prst="rect">
            <a:avLst/>
          </a:prstGeom>
          <a:noFill/>
        </p:spPr>
        <p:txBody>
          <a:bodyPr wrap="square" lIns="45720" tIns="45720" rIns="45720" bIns="45720" anchor="t">
            <a:noAutofit/>
          </a:bodyPr>
          <a:lstStyle/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CRC-32, r = 32: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bursts up to 32 bits always caught, L = 33 missed 1 in 2.1 billion, longer 1 in 4.3 billion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Exhaustive count, x</a:t>
            </a:r>
            <a:r>
              <a:rPr lang="en-US" sz="1800" b="1" baseline="30000" dirty="0">
                <a:solidFill>
                  <a:srgbClr val="222222"/>
                </a:solidFill>
                <a:latin typeface="Arial"/>
                <a:cs typeface="Arial"/>
              </a:rPr>
              <a:t>14</a:t>
            </a: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 + x</a:t>
            </a:r>
            <a:r>
              <a:rPr lang="en-US" sz="1800" b="1" baseline="30000" dirty="0">
                <a:solidFill>
                  <a:srgbClr val="222222"/>
                </a:solidFill>
                <a:latin typeface="Arial"/>
                <a:cs typeface="Arial"/>
              </a:rPr>
              <a:t>3</a:t>
            </a: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 + 1: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1 of 8192 at L = 15, 1 of 16,384 at L = 16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x</a:t>
            </a:r>
            <a:r>
              <a:rPr lang="en-US" sz="1800" b="1" baseline="30000" dirty="0">
                <a:solidFill>
                  <a:srgbClr val="222222"/>
                </a:solidFill>
                <a:latin typeface="Arial"/>
                <a:cs typeface="Arial"/>
              </a:rPr>
              <a:t>6</a:t>
            </a: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 + 1 count matches: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L = 7 gives 1/32 = (1/2)</a:t>
            </a:r>
            <a:r>
              <a:rPr lang="en-US" sz="1800" baseline="30000" dirty="0">
                <a:solidFill>
                  <a:srgbClr val="222222"/>
                </a:solidFill>
                <a:latin typeface="Arial"/>
                <a:cs typeface="Arial"/>
              </a:rPr>
              <a:t>5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, L ≥ 8 gives 1/64 = (1/2)</a:t>
            </a:r>
            <a:r>
              <a:rPr lang="en-US" sz="1800" baseline="30000" dirty="0">
                <a:solidFill>
                  <a:srgbClr val="222222"/>
                </a:solidFill>
                <a:latin typeface="Arial"/>
                <a:cs typeface="Arial"/>
              </a:rPr>
              <a:t>6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Choosing r: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cover the longest expected burst, anything longer slips through at most (1/2)</a:t>
            </a:r>
            <a:r>
              <a:rPr lang="en-US" sz="1800" baseline="30000" dirty="0">
                <a:solidFill>
                  <a:srgbClr val="222222"/>
                </a:solidFill>
                <a:latin typeface="Arial"/>
                <a:cs typeface="Arial"/>
              </a:rPr>
              <a:t>r−1</a:t>
            </a:r>
          </a:p>
        </p:txBody>
      </p:sp>
      <p:graphicFrame>
        <p:nvGraphicFramePr>
          <p:cNvPr id="6" name="Table 6"/>
          <p:cNvGraphicFramePr>
            <a:graphicFrameLocks noGrp="1"/>
          </p:cNvGraphicFramePr>
          <p:nvPr/>
        </p:nvGraphicFramePr>
        <p:xfrm>
          <a:off x="481432" y="1024128"/>
          <a:ext cx="4023360" cy="2240280"/>
        </p:xfrm>
        <a:graphic>
          <a:graphicData uri="http://schemas.openxmlformats.org/drawingml/2006/table">
            <a:tbl>
              <a:tblPr firstRow="1" bandRow="1"/>
              <a:tblGrid>
                <a:gridCol w="935665"/>
                <a:gridCol w="1029232"/>
                <a:gridCol w="1029232"/>
                <a:gridCol w="1029232"/>
              </a:tblGrid>
              <a:tr h="3200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0F7A8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Bursts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0F7A8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Missed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0F7A8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Fraction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0F7A85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2 to 6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1 to 16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0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0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7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32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1/32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8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64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1/64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9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128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2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1/64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10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256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1/64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11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512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8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1/64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</a:tr>
            </a:tbl>
          </a:graphicData>
        </a:graphic>
      </p:graphicFrame>
      <p:sp>
        <p:nvSpPr>
          <p:cNvPr id="7" name="Label 7"/>
          <p:cNvSpPr/>
          <p:nvPr/>
        </p:nvSpPr>
        <p:spPr>
          <a:xfrm>
            <a:off x="481432" y="3349904"/>
            <a:ext cx="4023360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F7A85"/>
                </a:solidFill>
                <a:latin typeface="Arial"/>
                <a:cs typeface="Arial"/>
              </a:rPr>
              <a:t>New </a:t>
            </a:r>
            <a:r>
              <a:rPr lang="en-US" sz="1300" dirty="0">
                <a:solidFill>
                  <a:srgbClr val="6B7C85"/>
                </a:solidFill>
                <a:latin typeface="Arial"/>
                <a:cs typeface="Arial"/>
              </a:rPr>
              <a:t>  Exhaustive count, g(x) = x</a:t>
            </a:r>
            <a:r>
              <a:rPr lang="en-US" sz="1300" baseline="30000" dirty="0">
                <a:solidFill>
                  <a:srgbClr val="6B7C85"/>
                </a:solidFill>
                <a:latin typeface="Arial"/>
                <a:cs typeface="Arial"/>
              </a:rPr>
              <a:t>6</a:t>
            </a:r>
            <a:r>
              <a:rPr lang="en-US" sz="1300" dirty="0">
                <a:solidFill>
                  <a:srgbClr val="6B7C85"/>
                </a:solidFill>
                <a:latin typeface="Arial"/>
                <a:cs typeface="Arial"/>
              </a:rPr>
              <a:t> + 1, r = 6</a:t>
            </a:r>
          </a:p>
        </p:txBody>
      </p:sp>
      <p:graphicFrame>
        <p:nvGraphicFramePr>
          <p:cNvPr id="8" name="Table 8"/>
          <p:cNvGraphicFramePr>
            <a:graphicFrameLocks noGrp="1"/>
          </p:cNvGraphicFramePr>
          <p:nvPr/>
        </p:nvGraphicFramePr>
        <p:xfrm>
          <a:off x="4760824" y="1024128"/>
          <a:ext cx="6949440" cy="1600200"/>
        </p:xfrm>
        <a:graphic>
          <a:graphicData uri="http://schemas.openxmlformats.org/drawingml/2006/table">
            <a:tbl>
              <a:tblPr firstRow="1" bandRow="1"/>
              <a:tblGrid>
                <a:gridCol w="2687117"/>
                <a:gridCol w="555955"/>
                <a:gridCol w="1853184"/>
                <a:gridCol w="1853184"/>
              </a:tblGrid>
              <a:tr h="3200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Generator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0F7A8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0F7A8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 = r + 1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0F7A8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 ≥ r + 2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0F7A85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x</a:t>
                      </a:r>
                      <a:r>
                        <a:rPr lang="en-US" sz="1500" baseline="300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6</a:t>
                      </a: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 + 1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6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1/32 ≈ 3.1%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1/64 ≈ 1.6%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x</a:t>
                      </a:r>
                      <a:r>
                        <a:rPr lang="en-US" sz="1500" baseline="300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14</a:t>
                      </a: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 + x</a:t>
                      </a:r>
                      <a:r>
                        <a:rPr lang="en-US" sz="1500" baseline="300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3</a:t>
                      </a: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 + 1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14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1 in 8192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1 in 16,384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x</a:t>
                      </a:r>
                      <a:r>
                        <a:rPr lang="en-US" sz="1500" baseline="300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18</a:t>
                      </a: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 + x</a:t>
                      </a:r>
                      <a:r>
                        <a:rPr lang="en-US" sz="1500" baseline="300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7</a:t>
                      </a: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 + x + 1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18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7.6 per million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3.8 per million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x</a:t>
                      </a:r>
                      <a:r>
                        <a:rPr lang="en-US" sz="1500" baseline="300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32</a:t>
                      </a: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 + x</a:t>
                      </a:r>
                      <a:r>
                        <a:rPr lang="en-US" sz="1500" baseline="300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23</a:t>
                      </a: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 + x</a:t>
                      </a:r>
                      <a:r>
                        <a:rPr lang="en-US" sz="1500" baseline="300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7</a:t>
                      </a: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 + 1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32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4.7 in 10</a:t>
                      </a:r>
                      <a:r>
                        <a:rPr lang="en-US" sz="1500" baseline="300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10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2.3 in 10</a:t>
                      </a:r>
                      <a:r>
                        <a:rPr lang="en-US" sz="1500" baseline="300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10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</a:tr>
            </a:tbl>
          </a:graphicData>
        </a:graphic>
      </p:graphicFrame>
      <p:sp>
        <p:nvSpPr>
          <p:cNvPr id="9" name="Label 9"/>
          <p:cNvSpPr/>
          <p:nvPr/>
        </p:nvSpPr>
        <p:spPr>
          <a:xfrm>
            <a:off x="4760824" y="2690622"/>
            <a:ext cx="6949440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F7A85"/>
                </a:solidFill>
                <a:latin typeface="Arial"/>
                <a:cs typeface="Arial"/>
              </a:rPr>
              <a:t>New </a:t>
            </a:r>
            <a:r>
              <a:rPr lang="en-US" sz="1300" dirty="0">
                <a:solidFill>
                  <a:srgbClr val="6B7C85"/>
                </a:solidFill>
                <a:latin typeface="Arial"/>
                <a:cs typeface="Arial"/>
              </a:rPr>
              <a:t>  Missed fraction by generator, L ≤ r always caught</a:t>
            </a:r>
          </a:p>
        </p:txBody>
      </p:sp>
      <p:sp>
        <p:nvSpPr>
          <p:cNvPr id="10" name="Label 10"/>
          <p:cNvSpPr/>
          <p:nvPr/>
        </p:nvSpPr>
        <p:spPr>
          <a:xfrm>
            <a:off x="10893247" y="6519672"/>
            <a:ext cx="91440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</a:pPr>
            <a:r>
              <a:rPr lang="en-US" sz="1000" dirty="0">
                <a:solidFill>
                  <a:srgbClr val="6B7C85"/>
                </a:solidFill>
                <a:latin typeface="Arial"/>
                <a:cs typeface="Arial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Label 2"/>
          <p:cNvSpPr/>
          <p:nvPr/>
        </p:nvSpPr>
        <p:spPr>
          <a:xfrm>
            <a:off x="384048" y="338328"/>
            <a:ext cx="1005495" cy="310896"/>
          </a:xfrm>
          <a:prstGeom prst="roundRect">
            <a:avLst>
              <a:gd name="adj" fmla="val 22000"/>
            </a:avLst>
          </a:prstGeom>
          <a:solidFill>
            <a:srgbClr val="0F7A85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/>
                <a:cs typeface="Arial"/>
              </a:rPr>
              <a:t>Summary</a:t>
            </a:r>
          </a:p>
        </p:txBody>
      </p:sp>
      <p:sp>
        <p:nvSpPr>
          <p:cNvPr id="3" name="Label 3"/>
          <p:cNvSpPr/>
          <p:nvPr/>
        </p:nvSpPr>
        <p:spPr>
          <a:xfrm>
            <a:off x="1554135" y="219456"/>
            <a:ext cx="10253512" cy="548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1D3A47"/>
                </a:solidFill>
                <a:latin typeface="Arial"/>
                <a:cs typeface="Arial"/>
              </a:rPr>
              <a:t>What a generator catches, and why</a:t>
            </a:r>
          </a:p>
        </p:txBody>
      </p:sp>
      <p:cxnSp>
        <p:nvCxnSpPr>
          <p:cNvPr id="4" name="Line 4"/>
          <p:cNvCxnSpPr/>
          <p:nvPr/>
        </p:nvCxnSpPr>
        <p:spPr>
          <a:xfrm>
            <a:off x="384048" y="868680"/>
            <a:ext cx="11423599" cy="0"/>
          </a:xfrm>
          <a:prstGeom prst="line">
            <a:avLst/>
          </a:prstGeom>
          <a:ln w="12700">
            <a:solidFill>
              <a:srgbClr val="BFD0D6"/>
            </a:solidFill>
          </a:ln>
        </p:spPr>
      </p:cxnSp>
      <p:sp>
        <p:nvSpPr>
          <p:cNvPr id="5" name="Text 5"/>
          <p:cNvSpPr txBox="1"/>
          <p:nvPr/>
        </p:nvSpPr>
        <p:spPr>
          <a:xfrm>
            <a:off x="384048" y="3861968"/>
            <a:ext cx="5583784" cy="1979371"/>
          </a:xfrm>
          <a:prstGeom prst="rect">
            <a:avLst/>
          </a:prstGeom>
          <a:noFill/>
        </p:spPr>
        <p:txBody>
          <a:bodyPr wrap="square" lIns="45720" tIns="45720" rIns="45720" bIns="45720" anchor="t">
            <a:noAutofit/>
          </a:bodyPr>
          <a:lstStyle/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Proof tools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Division algorithm, deg r(x) &lt; deg g(x)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GF(2): 1 + 1 = 0, add = subtract = XOR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Evaluation at x = 1: parity of the terms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Unique factorization: removes the shift x</a:t>
            </a:r>
            <a:r>
              <a:rPr lang="en-US" sz="1800" baseline="30000" dirty="0">
                <a:solidFill>
                  <a:srgbClr val="222222"/>
                </a:solidFill>
                <a:latin typeface="Arial"/>
                <a:cs typeface="Arial"/>
              </a:rPr>
              <a:t>i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Counting: quotients over all bursts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6223864" y="3861968"/>
            <a:ext cx="5583784" cy="2207362"/>
          </a:xfrm>
          <a:prstGeom prst="rect">
            <a:avLst/>
          </a:prstGeom>
          <a:noFill/>
        </p:spPr>
        <p:txBody>
          <a:bodyPr wrap="square" lIns="45720" tIns="45720" rIns="45720" bIns="45720" anchor="t">
            <a:noAutofit/>
          </a:bodyPr>
          <a:lstStyle/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Try it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x</a:t>
            </a:r>
            <a:r>
              <a:rPr lang="en-US" sz="1800" baseline="30000" dirty="0">
                <a:solidFill>
                  <a:srgbClr val="222222"/>
                </a:solidFill>
                <a:latin typeface="Arial"/>
                <a:cs typeface="Arial"/>
              </a:rPr>
              <a:t>3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+ x + 1 misses two errors 7 bits apart: x</a:t>
            </a:r>
            <a:r>
              <a:rPr lang="en-US" sz="1800" baseline="30000" dirty="0">
                <a:solidFill>
                  <a:srgbClr val="222222"/>
                </a:solidFill>
                <a:latin typeface="Arial"/>
                <a:cs typeface="Arial"/>
              </a:rPr>
              <a:t>7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+ 1 = (x + 1)(x</a:t>
            </a:r>
            <a:r>
              <a:rPr lang="en-US" sz="1800" baseline="30000" dirty="0">
                <a:solidFill>
                  <a:srgbClr val="222222"/>
                </a:solidFill>
                <a:latin typeface="Arial"/>
                <a:cs typeface="Arial"/>
              </a:rPr>
              <a:t>3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+ x + 1)(x</a:t>
            </a:r>
            <a:r>
              <a:rPr lang="en-US" sz="1800" baseline="30000" dirty="0">
                <a:solidFill>
                  <a:srgbClr val="222222"/>
                </a:solidFill>
                <a:latin typeface="Arial"/>
                <a:cs typeface="Arial"/>
              </a:rPr>
              <a:t>3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+ x</a:t>
            </a:r>
            <a:r>
              <a:rPr lang="en-US" sz="1800" baseline="30000" dirty="0">
                <a:solidFill>
                  <a:srgbClr val="222222"/>
                </a:solidFill>
                <a:latin typeface="Arial"/>
                <a:cs typeface="Arial"/>
              </a:rPr>
              <a:t>2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+ 1)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List the bursts of length 6 missed by x</a:t>
            </a:r>
            <a:r>
              <a:rPr lang="en-US" sz="1800" baseline="30000" dirty="0">
                <a:solidFill>
                  <a:srgbClr val="222222"/>
                </a:solidFill>
                <a:latin typeface="Arial"/>
                <a:cs typeface="Arial"/>
              </a:rPr>
              <a:t>3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+ x + 1: count the quotients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Codeword 0001011 of the C(7, 4) code: why does that 3-bit error go undetected?</a:t>
            </a:r>
          </a:p>
        </p:txBody>
      </p:sp>
      <p:graphicFrame>
        <p:nvGraphicFramePr>
          <p:cNvPr id="7" name="Table 7"/>
          <p:cNvGraphicFramePr>
            <a:graphicFrameLocks noGrp="1"/>
          </p:cNvGraphicFramePr>
          <p:nvPr/>
        </p:nvGraphicFramePr>
        <p:xfrm>
          <a:off x="384048" y="1024128"/>
          <a:ext cx="11423599" cy="2240280"/>
        </p:xfrm>
        <a:graphic>
          <a:graphicData uri="http://schemas.openxmlformats.org/drawingml/2006/table">
            <a:tbl>
              <a:tblPr firstRow="1" bandRow="1"/>
              <a:tblGrid>
                <a:gridCol w="3107219"/>
                <a:gridCol w="4203885"/>
                <a:gridCol w="4112496"/>
              </a:tblGrid>
              <a:tr h="3200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Error pattern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0F7A8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Condition on g(x)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0F7A8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Reason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0F7A85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Single bit, x</a:t>
                      </a:r>
                      <a:r>
                        <a:rPr lang="en-US" sz="1500" baseline="300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i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2 or more terms, g(0) = 1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x</a:t>
                      </a:r>
                      <a:r>
                        <a:rPr lang="en-US" sz="1500" baseline="300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 has no factor of g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Two bits, x</a:t>
                      </a:r>
                      <a:r>
                        <a:rPr lang="en-US" sz="1500" baseline="300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 (x</a:t>
                      </a:r>
                      <a:r>
                        <a:rPr lang="en-US" sz="1500" baseline="300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 + 1)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g does not divide x</a:t>
                      </a:r>
                      <a:r>
                        <a:rPr lang="en-US" sz="1500" baseline="300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 + 1, t up to n − 1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x</a:t>
                      </a:r>
                      <a:r>
                        <a:rPr lang="en-US" sz="1500" baseline="300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 drops out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Odd number of bits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x + 1 is a factor of g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e(1) = 1, multiples of g vanish at 1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Burst, L ≤ r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g(0) = 1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b(x) too short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Burst, L = r + 1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g(0) = 1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one quotient: (1/2)</a:t>
                      </a:r>
                      <a:r>
                        <a:rPr lang="en-US" sz="1500" baseline="300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r−1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Burst, L ≥ r + 2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g(0) = 1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lang="en-US" sz="1500" baseline="300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L−r−2</a:t>
                      </a: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 quotients: (1/2)</a:t>
                      </a:r>
                      <a:r>
                        <a:rPr lang="en-US" sz="1500" baseline="300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r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</a:tr>
            </a:tbl>
          </a:graphicData>
        </a:graphic>
      </p:graphicFrame>
      <p:sp>
        <p:nvSpPr>
          <p:cNvPr id="8" name="Label 8"/>
          <p:cNvSpPr/>
          <p:nvPr/>
        </p:nvSpPr>
        <p:spPr>
          <a:xfrm>
            <a:off x="384048" y="3349904"/>
            <a:ext cx="11423599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F7A85"/>
                </a:solidFill>
                <a:latin typeface="Arial"/>
                <a:cs typeface="Arial"/>
              </a:rPr>
              <a:t>New </a:t>
            </a:r>
            <a:r>
              <a:rPr lang="en-US" sz="1300" dirty="0">
                <a:solidFill>
                  <a:srgbClr val="6B7C85"/>
                </a:solidFill>
                <a:latin typeface="Arial"/>
                <a:cs typeface="Arial"/>
              </a:rPr>
              <a:t>  What a generator catches</a:t>
            </a:r>
          </a:p>
        </p:txBody>
      </p:sp>
      <p:sp>
        <p:nvSpPr>
          <p:cNvPr id="9" name="Label 9"/>
          <p:cNvSpPr/>
          <p:nvPr/>
        </p:nvSpPr>
        <p:spPr>
          <a:xfrm>
            <a:off x="10893247" y="6519672"/>
            <a:ext cx="91440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</a:pPr>
            <a:r>
              <a:rPr lang="en-US" sz="1000" dirty="0">
                <a:solidFill>
                  <a:srgbClr val="6B7C85"/>
                </a:solidFill>
                <a:latin typeface="Arial"/>
                <a:cs typeface="Arial"/>
              </a:rPr>
              <a:t>11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