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10234613" cy="7099300"/>
  <p:custDataLst>
    <p:tags r:id="rId14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7CD4"/>
    <a:srgbClr val="6969CD"/>
    <a:srgbClr val="EAEAEA"/>
    <a:srgbClr val="B2B2B2"/>
    <a:srgbClr val="93AEFB"/>
    <a:srgbClr val="AABFFC"/>
    <a:srgbClr val="E2C442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3" autoAdjust="0"/>
    <p:restoredTop sz="92934" autoAdjust="0"/>
  </p:normalViewPr>
  <p:slideViewPr>
    <p:cSldViewPr snapToGrid="0">
      <p:cViewPr>
        <p:scale>
          <a:sx n="75" d="100"/>
          <a:sy n="75" d="100"/>
        </p:scale>
        <p:origin x="-2580" y="-7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821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9138" y="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5288"/>
            <a:ext cx="4435475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9138" y="6745288"/>
            <a:ext cx="4435475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  <a:ea typeface="굴림" charset="-127"/>
              </a:defRPr>
            </a:lvl1pPr>
          </a:lstStyle>
          <a:p>
            <a:fld id="{EACF2B17-FBF1-4481-9248-7F569582C6F0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02959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73575" cy="38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</a:defRPr>
            </a:lvl1pPr>
          </a:lstStyle>
          <a:p>
            <a:endParaRPr lang="de-DE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851525" y="0"/>
            <a:ext cx="4357688" cy="38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</a:defRPr>
            </a:lvl1pPr>
          </a:lstStyle>
          <a:p>
            <a:endParaRPr lang="de-DE"/>
          </a:p>
        </p:txBody>
      </p:sp>
      <p:sp>
        <p:nvSpPr>
          <p:cNvPr id="18637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3332163" y="546100"/>
            <a:ext cx="3557587" cy="2668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6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77950" y="3378200"/>
            <a:ext cx="7456488" cy="321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6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57988"/>
            <a:ext cx="4473575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</a:defRPr>
            </a:lvl1pPr>
          </a:lstStyle>
          <a:p>
            <a:endParaRPr lang="de-DE"/>
          </a:p>
        </p:txBody>
      </p:sp>
      <p:sp>
        <p:nvSpPr>
          <p:cNvPr id="186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851525" y="6757988"/>
            <a:ext cx="4357688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</a:defRPr>
            </a:lvl1pPr>
          </a:lstStyle>
          <a:p>
            <a:fld id="{B84B581F-69E4-4750-9DE4-8D18BC156D2A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54890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88F5DB-90DD-48DA-8FF8-32E379D85E8C}" type="slidenum">
              <a:rPr lang="de-DE"/>
              <a:pPr/>
              <a:t>1</a:t>
            </a:fld>
            <a:endParaRPr lang="de-DE"/>
          </a:p>
        </p:txBody>
      </p:sp>
      <p:sp>
        <p:nvSpPr>
          <p:cNvPr id="4024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AAE489-0269-470B-9D33-581DAEF4D6A3}" type="slidenum">
              <a:rPr lang="de-DE"/>
              <a:pPr/>
              <a:t>2</a:t>
            </a:fld>
            <a:endParaRPr lang="de-DE"/>
          </a:p>
        </p:txBody>
      </p:sp>
      <p:sp>
        <p:nvSpPr>
          <p:cNvPr id="4034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EB53BA-ED6D-442C-9E7E-FCD786A92FC3}" type="slidenum">
              <a:rPr lang="de-DE"/>
              <a:pPr/>
              <a:t>3</a:t>
            </a:fld>
            <a:endParaRPr lang="de-DE"/>
          </a:p>
        </p:txBody>
      </p:sp>
      <p:sp>
        <p:nvSpPr>
          <p:cNvPr id="4485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8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512DD7-5232-4E4E-8A95-ADB8A094C8BE}" type="slidenum">
              <a:rPr lang="de-DE"/>
              <a:pPr/>
              <a:t>4</a:t>
            </a:fld>
            <a:endParaRPr lang="de-DE"/>
          </a:p>
        </p:txBody>
      </p:sp>
      <p:sp>
        <p:nvSpPr>
          <p:cNvPr id="4495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9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A489FA-4A29-48B5-82E6-684318D8ED9F}" type="slidenum">
              <a:rPr lang="de-DE"/>
              <a:pPr/>
              <a:t>5</a:t>
            </a:fld>
            <a:endParaRPr lang="de-DE"/>
          </a:p>
        </p:txBody>
      </p:sp>
      <p:sp>
        <p:nvSpPr>
          <p:cNvPr id="4505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9A8B7D-95B1-4283-9B38-42D24BBAD027}" type="slidenum">
              <a:rPr lang="de-DE"/>
              <a:pPr/>
              <a:t>6</a:t>
            </a:fld>
            <a:endParaRPr lang="de-DE"/>
          </a:p>
        </p:txBody>
      </p:sp>
      <p:sp>
        <p:nvSpPr>
          <p:cNvPr id="4515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9F91C1-1FC4-4776-903D-5FE15868897D}" type="slidenum">
              <a:rPr lang="de-DE"/>
              <a:pPr/>
              <a:t>7</a:t>
            </a:fld>
            <a:endParaRPr lang="de-DE"/>
          </a:p>
        </p:txBody>
      </p:sp>
      <p:sp>
        <p:nvSpPr>
          <p:cNvPr id="4526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E41187-195F-45E0-89C0-2F438367A0F4}" type="slidenum">
              <a:rPr lang="de-DE"/>
              <a:pPr/>
              <a:t>8</a:t>
            </a:fld>
            <a:endParaRPr lang="de-DE"/>
          </a:p>
        </p:txBody>
      </p:sp>
      <p:sp>
        <p:nvSpPr>
          <p:cNvPr id="4536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3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C9EB18-763A-47B1-97B6-72C49F56F065}" type="slidenum">
              <a:rPr lang="de-DE"/>
              <a:pPr/>
              <a:t>9</a:t>
            </a:fld>
            <a:endParaRPr lang="de-DE"/>
          </a:p>
        </p:txBody>
      </p:sp>
      <p:sp>
        <p:nvSpPr>
          <p:cNvPr id="4546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CBADC3-EA6C-4F4C-9387-8FBA540B3958}" type="slidenum">
              <a:rPr lang="de-DE"/>
              <a:pPr/>
              <a:t>10</a:t>
            </a:fld>
            <a:endParaRPr lang="de-DE"/>
          </a:p>
        </p:txBody>
      </p:sp>
      <p:sp>
        <p:nvSpPr>
          <p:cNvPr id="4556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90600" y="1400175"/>
            <a:ext cx="7772400" cy="1143000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de-DE" noProof="0" smtClean="0"/>
              <a:t>Klicken Sie, um </a:t>
            </a:r>
            <a:r>
              <a:rPr lang="en-US" altLang="ko-KR" noProof="0" smtClean="0"/>
              <a:t>das</a:t>
            </a:r>
            <a:r>
              <a:rPr lang="de-DE" noProof="0" smtClean="0"/>
              <a:t> Titelformat zu bearbeiten</a:t>
            </a:r>
          </a:p>
        </p:txBody>
      </p:sp>
      <p:sp>
        <p:nvSpPr>
          <p:cNvPr id="1495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35088" y="2933700"/>
            <a:ext cx="6400800" cy="2052638"/>
          </a:xfrm>
        </p:spPr>
        <p:txBody>
          <a:bodyPr/>
          <a:lstStyle>
            <a:lvl1pPr marL="0" indent="0" algn="ctr">
              <a:buFont typeface="Symbol" pitchFamily="18" charset="2"/>
              <a:buNone/>
              <a:defRPr sz="2800"/>
            </a:lvl1pPr>
          </a:lstStyle>
          <a:p>
            <a:pPr lvl="0"/>
            <a:r>
              <a:rPr lang="de-DE" noProof="0" smtClean="0"/>
              <a:t>Klicken </a:t>
            </a:r>
            <a:r>
              <a:rPr lang="en-US" altLang="ko-KR" noProof="0" smtClean="0"/>
              <a:t>Sie</a:t>
            </a:r>
            <a:r>
              <a:rPr lang="de-DE" noProof="0" smtClean="0"/>
              <a:t>, um das Format des Untertitelmasters zu bearbeiten</a:t>
            </a:r>
          </a:p>
        </p:txBody>
      </p:sp>
      <p:sp>
        <p:nvSpPr>
          <p:cNvPr id="149513" name="Rectangle 9"/>
          <p:cNvSpPr>
            <a:spLocks noChangeArrowheads="1"/>
          </p:cNvSpPr>
          <p:nvPr/>
        </p:nvSpPr>
        <p:spPr bwMode="auto">
          <a:xfrm>
            <a:off x="3124200" y="5962650"/>
            <a:ext cx="4648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ko-KR" sz="1800">
                <a:latin typeface="Tahoma" pitchFamily="34" charset="0"/>
                <a:ea typeface="굴림" charset="-127"/>
              </a:rPr>
              <a:t>Computer Networks Group</a:t>
            </a:r>
          </a:p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de-DE" sz="1800">
                <a:latin typeface="Tahoma" pitchFamily="34" charset="0"/>
              </a:rPr>
              <a:t>Universität Paderborn</a:t>
            </a:r>
            <a:endParaRPr lang="en-US" altLang="ko-KR" sz="1800">
              <a:latin typeface="Tahoma" pitchFamily="34" charset="0"/>
              <a:ea typeface="굴림" charset="-127"/>
            </a:endParaRPr>
          </a:p>
        </p:txBody>
      </p:sp>
      <p:sp>
        <p:nvSpPr>
          <p:cNvPr id="149516" name="Line 12"/>
          <p:cNvSpPr>
            <a:spLocks noChangeShapeType="1"/>
          </p:cNvSpPr>
          <p:nvPr/>
        </p:nvSpPr>
        <p:spPr bwMode="auto">
          <a:xfrm>
            <a:off x="750888" y="22209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9517" name="Line 13"/>
          <p:cNvSpPr>
            <a:spLocks noChangeShapeType="1"/>
          </p:cNvSpPr>
          <p:nvPr/>
        </p:nvSpPr>
        <p:spPr bwMode="auto">
          <a:xfrm>
            <a:off x="512763" y="2752725"/>
            <a:ext cx="8207375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pic>
        <p:nvPicPr>
          <p:cNvPr id="149519" name="Picture 15" descr="uni-log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388" y="5967413"/>
            <a:ext cx="65722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A74ED8-2443-41AD-A149-90E38E884FBF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64767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87BD76-1B33-4954-993E-4F198431E99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85326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23863" y="914400"/>
            <a:ext cx="4167187" cy="5191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43450" y="914400"/>
            <a:ext cx="4168775" cy="5191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ADC3A-BA3F-431E-B28B-458261F6FB7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85325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3F42D-3628-4F1D-A661-08A1DFA1541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48317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84AD5B-E928-4A7C-BCBD-C1885EE99949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90300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691203-6D9A-4CD6-B482-24BF0F78C09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5949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050A62-DD66-4702-A002-51D5525201C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95524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EAF425-BEC6-43D0-87CE-DE05CD9A6A99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26388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F669C2-A383-4C67-8786-0FE2A721DA8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71972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11963" y="150813"/>
            <a:ext cx="2132012" cy="595471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2750" y="150813"/>
            <a:ext cx="6246813" cy="595471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BD7837-9C34-42EB-8400-100A0075D84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97897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12750" y="150813"/>
            <a:ext cx="853122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Klicken Sie, um das Titelformat zu bearbeiten</a:t>
            </a:r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3863" y="914400"/>
            <a:ext cx="8488362" cy="519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Klicken Sie, um die Formate des Vorlagentextes zu bearbeiten</a:t>
            </a:r>
          </a:p>
          <a:p>
            <a:pPr lvl="1"/>
            <a:r>
              <a:rPr lang="en-US" altLang="ko-KR" smtClean="0"/>
              <a:t>Zweite Ebene</a:t>
            </a:r>
          </a:p>
          <a:p>
            <a:pPr lvl="2"/>
            <a:r>
              <a:rPr lang="en-US" altLang="ko-KR" smtClean="0"/>
              <a:t>Dritte Ebene</a:t>
            </a:r>
          </a:p>
          <a:p>
            <a:pPr lvl="3"/>
            <a:r>
              <a:rPr lang="en-US" altLang="ko-KR" smtClean="0"/>
              <a:t>Vierte Ebene</a:t>
            </a:r>
          </a:p>
          <a:p>
            <a:pPr lvl="4"/>
            <a:r>
              <a:rPr lang="en-US" altLang="ko-KR" smtClean="0"/>
              <a:t>Fünfte Ebene</a:t>
            </a:r>
          </a:p>
        </p:txBody>
      </p:sp>
      <p:sp>
        <p:nvSpPr>
          <p:cNvPr id="148502" name="Line 22"/>
          <p:cNvSpPr>
            <a:spLocks noChangeShapeType="1"/>
          </p:cNvSpPr>
          <p:nvPr/>
        </p:nvSpPr>
        <p:spPr bwMode="auto">
          <a:xfrm>
            <a:off x="319088" y="252413"/>
            <a:ext cx="0" cy="69215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4" name="Line 24"/>
          <p:cNvSpPr>
            <a:spLocks noChangeShapeType="1"/>
          </p:cNvSpPr>
          <p:nvPr/>
        </p:nvSpPr>
        <p:spPr bwMode="auto">
          <a:xfrm>
            <a:off x="157163" y="784225"/>
            <a:ext cx="8829675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5" name="Line 25"/>
          <p:cNvSpPr>
            <a:spLocks noChangeShapeType="1"/>
          </p:cNvSpPr>
          <p:nvPr/>
        </p:nvSpPr>
        <p:spPr bwMode="auto">
          <a:xfrm>
            <a:off x="157163" y="6240463"/>
            <a:ext cx="8829675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6" name="Rectangle 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38175" y="6340475"/>
            <a:ext cx="15906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400">
                <a:ea typeface="굴림" charset="-127"/>
              </a:defRPr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148507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81250" y="6340475"/>
            <a:ext cx="567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a typeface="굴림" charset="-127"/>
              </a:defRPr>
            </a:lvl1pPr>
          </a:lstStyle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148508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1025" y="6340475"/>
            <a:ext cx="6667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a typeface="굴림" charset="-127"/>
              </a:defRPr>
            </a:lvl1pPr>
          </a:lstStyle>
          <a:p>
            <a:fld id="{BE73882B-20B1-4B35-AC89-71D349475312}" type="slidenum">
              <a:rPr lang="en-US" altLang="ko-KR"/>
              <a:pPr/>
              <a:t>‹#›</a:t>
            </a:fld>
            <a:endParaRPr lang="en-US" altLang="ko-KR"/>
          </a:p>
        </p:txBody>
      </p:sp>
      <p:pic>
        <p:nvPicPr>
          <p:cNvPr id="148510" name="Picture 30" descr="uni-logo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7613"/>
            <a:ext cx="515938" cy="56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2857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200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2000">
          <a:solidFill>
            <a:schemeClr val="tx1"/>
          </a:solidFill>
          <a:latin typeface="+mn-lt"/>
        </a:defRPr>
      </a:lvl2pPr>
      <a:lvl3pPr marL="12382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>
          <a:solidFill>
            <a:schemeClr val="tx1"/>
          </a:solidFill>
          <a:latin typeface="+mn-lt"/>
        </a:defRPr>
      </a:lvl3pPr>
      <a:lvl4pPr marL="16192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4pPr>
      <a:lvl5pPr marL="20002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5pPr>
      <a:lvl6pPr marL="24574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6pPr>
      <a:lvl7pPr marL="29146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7pPr>
      <a:lvl8pPr marL="33718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8pPr>
      <a:lvl9pPr marL="38290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982663"/>
            <a:ext cx="7772400" cy="1560512"/>
          </a:xfrm>
        </p:spPr>
        <p:txBody>
          <a:bodyPr/>
          <a:lstStyle/>
          <a:p>
            <a:r>
              <a:rPr lang="de-DE"/>
              <a:t>Ad hoc and Sensor Networks</a:t>
            </a:r>
            <a:br>
              <a:rPr lang="de-DE"/>
            </a:br>
            <a:r>
              <a:rPr lang="en-US" altLang="ko-KR">
                <a:ea typeface="굴림" charset="-127"/>
              </a:rPr>
              <a:t>Chapter 7: Naming &amp; Addressing</a:t>
            </a:r>
            <a:endParaRPr lang="de-DE"/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Holger Karl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48034-A120-4739-837A-2F23F178A321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Goals of this chapter</a:t>
            </a: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This short chapter looks at non-standard options for denoting the senders/receivers of messages</a:t>
            </a:r>
          </a:p>
          <a:p>
            <a:pPr lvl="1"/>
            <a:r>
              <a:rPr lang="en-US" altLang="ko-KR">
                <a:ea typeface="굴림" charset="-127"/>
              </a:rPr>
              <a:t>Traditional (fixed, wireless, ad hoc): Denote individual nodes by their identity</a:t>
            </a:r>
          </a:p>
          <a:p>
            <a:pPr lvl="1"/>
            <a:r>
              <a:rPr lang="en-US" altLang="ko-KR">
                <a:ea typeface="굴림" charset="-127"/>
              </a:rPr>
              <a:t>WSN: Content-based addresses can be a good complement</a:t>
            </a:r>
          </a:p>
          <a:p>
            <a:pPr lvl="1"/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When addresses are not given a priori, they have to be determined “in the field” </a:t>
            </a:r>
          </a:p>
          <a:p>
            <a:pPr lvl="1"/>
            <a:r>
              <a:rPr lang="en-US" altLang="ko-KR">
                <a:ea typeface="굴림" charset="-127"/>
              </a:rPr>
              <a:t>Some algorithms are discussed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6E74A-E1B6-4C06-B0F7-9CA7BC00D16F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440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Names vs. addresses</a:t>
            </a:r>
          </a:p>
        </p:txBody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1" i="1">
                <a:ea typeface="굴림" charset="-127"/>
              </a:rPr>
              <a:t>Name: </a:t>
            </a:r>
            <a:r>
              <a:rPr lang="en-US" altLang="ko-KR">
                <a:ea typeface="굴림" charset="-127"/>
              </a:rPr>
              <a:t>Denote/refer to “things”</a:t>
            </a:r>
          </a:p>
          <a:p>
            <a:pPr lvl="1"/>
            <a:r>
              <a:rPr lang="en-US" altLang="ko-KR">
                <a:ea typeface="굴림" charset="-127"/>
              </a:rPr>
              <a:t>Nodes, networks, data, transactions, …</a:t>
            </a:r>
          </a:p>
          <a:p>
            <a:pPr lvl="1"/>
            <a:r>
              <a:rPr lang="en-US" altLang="ko-KR">
                <a:ea typeface="굴림" charset="-127"/>
              </a:rPr>
              <a:t>Often, but not always, unique (globally, network-wide, locally)</a:t>
            </a:r>
          </a:p>
          <a:p>
            <a:pPr lvl="1"/>
            <a:r>
              <a:rPr lang="en-US" altLang="ko-KR">
                <a:ea typeface="굴림" charset="-127"/>
              </a:rPr>
              <a:t>Ad hoc: nodes – WSN: Data! </a:t>
            </a:r>
          </a:p>
          <a:p>
            <a:r>
              <a:rPr lang="en-US" altLang="ko-KR" b="1" i="1">
                <a:ea typeface="굴림" charset="-127"/>
              </a:rPr>
              <a:t>Addresses: </a:t>
            </a:r>
            <a:r>
              <a:rPr lang="en-US" altLang="ko-KR">
                <a:ea typeface="굴림" charset="-127"/>
              </a:rPr>
              <a:t>Information needed to </a:t>
            </a:r>
            <a:r>
              <a:rPr lang="en-US" altLang="ko-KR" b="1" i="1">
                <a:ea typeface="굴림" charset="-127"/>
              </a:rPr>
              <a:t>find </a:t>
            </a:r>
            <a:r>
              <a:rPr lang="en-US" altLang="ko-KR">
                <a:ea typeface="굴림" charset="-127"/>
              </a:rPr>
              <a:t>these things</a:t>
            </a:r>
          </a:p>
          <a:p>
            <a:pPr lvl="1"/>
            <a:r>
              <a:rPr lang="en-US" altLang="ko-KR">
                <a:ea typeface="굴림" charset="-127"/>
              </a:rPr>
              <a:t>Street address, IP address, MAC address</a:t>
            </a:r>
          </a:p>
          <a:p>
            <a:pPr lvl="1"/>
            <a:r>
              <a:rPr lang="en-US" altLang="ko-KR">
                <a:ea typeface="굴림" charset="-127"/>
              </a:rPr>
              <a:t>Often, but not always, unique (globally, network-wide, locally)</a:t>
            </a:r>
          </a:p>
          <a:p>
            <a:pPr lvl="1"/>
            <a:r>
              <a:rPr lang="en-US" altLang="ko-KR">
                <a:ea typeface="굴림" charset="-127"/>
              </a:rPr>
              <a:t>Addresses often hierarchical, because of their intended use in, e.g., routing protocols</a:t>
            </a:r>
          </a:p>
          <a:p>
            <a:r>
              <a:rPr lang="en-US" altLang="ko-KR">
                <a:ea typeface="굴림" charset="-127"/>
              </a:rPr>
              <a:t>Services to map between names and addresses</a:t>
            </a:r>
          </a:p>
          <a:p>
            <a:pPr lvl="1"/>
            <a:r>
              <a:rPr lang="en-US" altLang="ko-KR">
                <a:ea typeface="굴림" charset="-127"/>
              </a:rPr>
              <a:t>E.g., DNS</a:t>
            </a:r>
          </a:p>
          <a:p>
            <a:r>
              <a:rPr lang="en-US" altLang="ko-KR">
                <a:ea typeface="굴림" charset="-127"/>
              </a:rPr>
              <a:t>Sometimes, same data serves as name and address</a:t>
            </a:r>
          </a:p>
          <a:p>
            <a:pPr lvl="1"/>
            <a:r>
              <a:rPr lang="en-US" altLang="ko-KR">
                <a:ea typeface="굴림" charset="-127"/>
              </a:rPr>
              <a:t>IP addresses are prominent examples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7F20F-6744-4547-A53E-01729B7B7206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Issues in address management</a:t>
            </a:r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>
                <a:ea typeface="굴림" charset="-127"/>
              </a:rPr>
              <a:t>Address allocation: Assign an entity an address from a given pool of possible addresses</a:t>
            </a:r>
          </a:p>
          <a:p>
            <a:pPr lvl="1"/>
            <a:r>
              <a:rPr lang="en-US" altLang="ko-KR" sz="1800">
                <a:ea typeface="굴림" charset="-127"/>
              </a:rPr>
              <a:t>Distributed address assignment (centralized like DHCP does not scale)</a:t>
            </a:r>
          </a:p>
          <a:p>
            <a:r>
              <a:rPr lang="en-US" altLang="ko-KR" sz="2000">
                <a:ea typeface="굴림" charset="-127"/>
              </a:rPr>
              <a:t>Address deallocation: Once address no longer used, put it back into the address pool</a:t>
            </a:r>
          </a:p>
          <a:p>
            <a:pPr lvl="1"/>
            <a:r>
              <a:rPr lang="en-US" altLang="ko-KR" sz="1800">
                <a:ea typeface="굴림" charset="-127"/>
              </a:rPr>
              <a:t>Because of limited pool size</a:t>
            </a:r>
          </a:p>
          <a:p>
            <a:pPr lvl="1"/>
            <a:r>
              <a:rPr lang="en-US" altLang="ko-KR" sz="1800">
                <a:ea typeface="굴림" charset="-127"/>
              </a:rPr>
              <a:t>Graceful or abrupt, depending on node actions</a:t>
            </a:r>
          </a:p>
          <a:p>
            <a:r>
              <a:rPr lang="en-US" altLang="ko-KR" sz="2000">
                <a:ea typeface="굴림" charset="-127"/>
              </a:rPr>
              <a:t>Address representation</a:t>
            </a:r>
          </a:p>
          <a:p>
            <a:r>
              <a:rPr lang="en-US" altLang="ko-KR" sz="2000">
                <a:ea typeface="굴림" charset="-127"/>
              </a:rPr>
              <a:t>Conflict detection &amp; resolution (</a:t>
            </a:r>
            <a:r>
              <a:rPr lang="en-US" altLang="ko-KR" sz="2000" b="1" i="1">
                <a:ea typeface="굴림" charset="-127"/>
              </a:rPr>
              <a:t>Duplicate Address Detection</a:t>
            </a:r>
            <a:r>
              <a:rPr lang="en-US" altLang="ko-KR" sz="2000">
                <a:ea typeface="굴림" charset="-127"/>
              </a:rPr>
              <a:t>)</a:t>
            </a:r>
          </a:p>
          <a:p>
            <a:pPr lvl="1"/>
            <a:r>
              <a:rPr lang="en-US" altLang="ko-KR" sz="1800">
                <a:ea typeface="굴림" charset="-127"/>
              </a:rPr>
              <a:t>What to do when the same address is assigned multiple times? </a:t>
            </a:r>
          </a:p>
          <a:p>
            <a:pPr lvl="1"/>
            <a:r>
              <a:rPr lang="en-US" altLang="ko-KR" sz="1800">
                <a:ea typeface="굴림" charset="-127"/>
              </a:rPr>
              <a:t>Can happen e.g. when two networks merge</a:t>
            </a:r>
          </a:p>
          <a:p>
            <a:r>
              <a:rPr lang="en-US" altLang="ko-KR" sz="2000">
                <a:ea typeface="굴림" charset="-127"/>
              </a:rPr>
              <a:t>Binding</a:t>
            </a:r>
          </a:p>
          <a:p>
            <a:pPr lvl="1"/>
            <a:r>
              <a:rPr lang="en-US" altLang="ko-KR" sz="1800">
                <a:ea typeface="굴림" charset="-127"/>
              </a:rPr>
              <a:t>Map between addresses used by different protocol layers</a:t>
            </a:r>
          </a:p>
          <a:p>
            <a:pPr lvl="1"/>
            <a:r>
              <a:rPr lang="en-US" altLang="ko-KR" sz="1800">
                <a:ea typeface="굴림" charset="-127"/>
              </a:rPr>
              <a:t>E.g., IP addresses are bound to MAC address by ARP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54B6-8BFE-4DDF-A7B1-F4F37FECEC7D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Distributed address assignment</a:t>
            </a:r>
          </a:p>
        </p:txBody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Option 1: Let every node randomly pick an address</a:t>
            </a:r>
          </a:p>
          <a:p>
            <a:pPr lvl="1"/>
            <a:r>
              <a:rPr lang="en-US" altLang="ko-KR">
                <a:ea typeface="굴림" charset="-127"/>
              </a:rPr>
              <a:t>For given size of address space, unacceptable high risk of duplicate addresses (see exercise)</a:t>
            </a:r>
          </a:p>
          <a:p>
            <a:r>
              <a:rPr lang="en-US" altLang="ko-KR">
                <a:ea typeface="굴림" charset="-127"/>
              </a:rPr>
              <a:t>Option 2: Avoid addresses used in local neighborhood</a:t>
            </a:r>
          </a:p>
          <a:p>
            <a:r>
              <a:rPr lang="en-US" altLang="ko-KR">
                <a:ea typeface="굴림" charset="-127"/>
              </a:rPr>
              <a:t>Option 3: Repair any observed conflicts</a:t>
            </a:r>
          </a:p>
          <a:p>
            <a:pPr lvl="1"/>
            <a:r>
              <a:rPr lang="en-US" altLang="ko-KR">
                <a:ea typeface="굴림" charset="-127"/>
              </a:rPr>
              <a:t>Temporarily pick a random address from a dedicated pool and a proposed fixed address</a:t>
            </a:r>
          </a:p>
          <a:p>
            <a:pPr lvl="1"/>
            <a:r>
              <a:rPr lang="en-US" altLang="ko-KR">
                <a:ea typeface="굴림" charset="-127"/>
              </a:rPr>
              <a:t>Send an </a:t>
            </a:r>
            <a:r>
              <a:rPr lang="en-US" altLang="ko-KR" b="1" i="1">
                <a:ea typeface="굴림" charset="-127"/>
              </a:rPr>
              <a:t>address request </a:t>
            </a:r>
            <a:r>
              <a:rPr lang="en-US" altLang="ko-KR">
                <a:ea typeface="굴림" charset="-127"/>
              </a:rPr>
              <a:t>to the proposed address, using temporary address </a:t>
            </a:r>
          </a:p>
          <a:p>
            <a:pPr lvl="1"/>
            <a:r>
              <a:rPr lang="en-US" altLang="ko-KR">
                <a:ea typeface="굴림" charset="-127"/>
              </a:rPr>
              <a:t>If </a:t>
            </a:r>
            <a:r>
              <a:rPr lang="en-US" altLang="ko-KR" b="1" i="1">
                <a:ea typeface="굴림" charset="-127"/>
              </a:rPr>
              <a:t>address reply </a:t>
            </a:r>
            <a:r>
              <a:rPr lang="en-US" altLang="ko-KR">
                <a:ea typeface="굴림" charset="-127"/>
              </a:rPr>
              <a:t>arrives, proposed address already exists</a:t>
            </a:r>
          </a:p>
          <a:p>
            <a:pPr lvl="1"/>
            <a:r>
              <a:rPr lang="en-US" altLang="ko-KR">
                <a:ea typeface="굴림" charset="-127"/>
              </a:rPr>
              <a:t>Collisions in temporary address unlikely, as only used briefly</a:t>
            </a:r>
            <a:endParaRPr lang="en-US" altLang="ko-KR" b="1" i="1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Option 4: Similar to 3, but use a neighbor that already has a fixed address to perform requests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CC04-FE8D-44BC-9A73-2D79B87F2054}" type="slidenum">
              <a:rPr lang="en-US" altLang="ko-KR"/>
              <a:pPr/>
              <a:t>6</a:t>
            </a:fld>
            <a:endParaRPr lang="en-US" altLang="ko-KR"/>
          </a:p>
        </p:txBody>
      </p:sp>
      <p:sp>
        <p:nvSpPr>
          <p:cNvPr id="443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Content-based addresses</a:t>
            </a:r>
          </a:p>
        </p:txBody>
      </p:sp>
      <p:sp>
        <p:nvSpPr>
          <p:cNvPr id="443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Recall: Paradigm change from id-centric to data-centric networking in WSN </a:t>
            </a:r>
          </a:p>
          <a:p>
            <a:r>
              <a:rPr lang="en-US" altLang="ko-KR">
                <a:ea typeface="굴림" charset="-127"/>
              </a:rPr>
              <a:t>Supported by content-based names/addresses</a:t>
            </a:r>
          </a:p>
          <a:p>
            <a:pPr lvl="1"/>
            <a:r>
              <a:rPr lang="en-US" altLang="ko-KR">
                <a:ea typeface="굴림" charset="-127"/>
              </a:rPr>
              <a:t>Do not described involved nodes (not known anyway), but the </a:t>
            </a:r>
            <a:r>
              <a:rPr lang="en-US" altLang="ko-KR" b="1" i="1">
                <a:ea typeface="굴림" charset="-127"/>
              </a:rPr>
              <a:t>content </a:t>
            </a:r>
            <a:r>
              <a:rPr lang="en-US" altLang="ko-KR">
                <a:ea typeface="굴림" charset="-127"/>
              </a:rPr>
              <a:t>itself the interaction is about</a:t>
            </a:r>
          </a:p>
          <a:p>
            <a:r>
              <a:rPr lang="en-US" altLang="ko-KR">
                <a:ea typeface="굴림" charset="-127"/>
              </a:rPr>
              <a:t>Classical option: Put a naming scheme on top of IP addresses</a:t>
            </a:r>
          </a:p>
          <a:p>
            <a:pPr lvl="1"/>
            <a:r>
              <a:rPr lang="en-US" altLang="ko-KR">
                <a:ea typeface="굴림" charset="-127"/>
              </a:rPr>
              <a:t>Done by some middleware systems</a:t>
            </a: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D90F7-64FC-432B-8170-F2263D15ECB0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444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Content-based addressing: Describe </a:t>
            </a:r>
            <a:r>
              <a:rPr lang="en-US" altLang="ko-KR" b="1" i="1">
                <a:ea typeface="굴림" charset="-127"/>
              </a:rPr>
              <a:t>interests</a:t>
            </a:r>
            <a:endParaRPr lang="en-US" altLang="ko-KR">
              <a:ea typeface="굴림" charset="-127"/>
            </a:endParaRPr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1" i="1">
                <a:ea typeface="굴림" charset="-127"/>
              </a:rPr>
              <a:t>Interests </a:t>
            </a:r>
            <a:r>
              <a:rPr lang="en-US" altLang="ko-KR">
                <a:ea typeface="굴림" charset="-127"/>
              </a:rPr>
              <a:t>describe relevant data/event </a:t>
            </a:r>
          </a:p>
          <a:p>
            <a:pPr lvl="1"/>
            <a:r>
              <a:rPr lang="en-US" altLang="ko-KR">
                <a:ea typeface="굴림" charset="-127"/>
              </a:rPr>
              <a:t>Used, e.g., by directed diffusion (see later chapter)</a:t>
            </a:r>
          </a:p>
          <a:p>
            <a:pPr lvl="1"/>
            <a:r>
              <a:rPr lang="en-US" altLang="ko-KR">
                <a:ea typeface="굴림" charset="-127"/>
              </a:rPr>
              <a:t>Nodes match these interests with their locally observed data</a:t>
            </a:r>
          </a:p>
          <a:p>
            <a:r>
              <a:rPr lang="en-US" altLang="ko-KR">
                <a:ea typeface="굴림" charset="-127"/>
              </a:rPr>
              <a:t>Format: Attribute-Value-Operation</a:t>
            </a:r>
          </a:p>
          <a:p>
            <a:pPr lvl="1"/>
            <a:r>
              <a:rPr lang="en-US" altLang="ko-KR">
                <a:ea typeface="굴림" charset="-127"/>
              </a:rPr>
              <a:t>&lt;attribute, value, operation&gt;, e.g.: &lt;TEMP, 20° C, GE&gt; </a:t>
            </a:r>
          </a:p>
          <a:p>
            <a:pPr lvl="1"/>
            <a:r>
              <a:rPr lang="en-US" altLang="ko-KR">
                <a:ea typeface="굴림" charset="-127"/>
              </a:rPr>
              <a:t>Attributes: temperature, pressure, concentration, …</a:t>
            </a:r>
          </a:p>
          <a:p>
            <a:pPr lvl="1"/>
            <a:r>
              <a:rPr lang="en-US" altLang="ko-KR">
                <a:ea typeface="굴림" charset="-127"/>
              </a:rPr>
              <a:t>Operations: </a:t>
            </a:r>
          </a:p>
        </p:txBody>
      </p:sp>
      <p:pic>
        <p:nvPicPr>
          <p:cNvPr id="444421" name="Picture 5" descr="clip_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3635375"/>
            <a:ext cx="6427787" cy="254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2CEBA-1C95-4D67-A6C4-32CFB161D70E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445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Matching algorithm</a:t>
            </a:r>
          </a:p>
        </p:txBody>
      </p:sp>
      <p:sp>
        <p:nvSpPr>
          <p:cNvPr id="44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Check whether an interest matches the locally available data</a:t>
            </a:r>
          </a:p>
        </p:txBody>
      </p:sp>
      <p:pic>
        <p:nvPicPr>
          <p:cNvPr id="445445" name="Picture 5" descr="clip_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0" y="1439863"/>
            <a:ext cx="7194550" cy="459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8DD8-C421-43F8-9F29-FEB45C2F54CF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446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Geographic addressing</a:t>
            </a:r>
          </a:p>
        </p:txBody>
      </p:sp>
      <p:sp>
        <p:nvSpPr>
          <p:cNvPr id="446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Express addresses by denoting physical position of nodes</a:t>
            </a:r>
          </a:p>
          <a:p>
            <a:pPr lvl="1"/>
            <a:r>
              <a:rPr lang="en-US" altLang="ko-KR">
                <a:ea typeface="굴림" charset="-127"/>
              </a:rPr>
              <a:t>Can be regarded as a special case of content-based addresses</a:t>
            </a:r>
          </a:p>
          <a:p>
            <a:pPr lvl="1"/>
            <a:r>
              <a:rPr lang="en-US" altLang="ko-KR">
                <a:ea typeface="굴림" charset="-127"/>
              </a:rPr>
              <a:t>Attributes for x and y coordinates (and maybe z)</a:t>
            </a:r>
          </a:p>
          <a:p>
            <a:r>
              <a:rPr lang="en-US" altLang="ko-KR">
                <a:ea typeface="굴림" charset="-127"/>
              </a:rPr>
              <a:t>Options</a:t>
            </a:r>
          </a:p>
          <a:p>
            <a:pPr lvl="1"/>
            <a:r>
              <a:rPr lang="en-US" altLang="ko-KR">
                <a:ea typeface="굴림" charset="-127"/>
              </a:rPr>
              <a:t>Single point</a:t>
            </a:r>
          </a:p>
          <a:p>
            <a:pPr lvl="1"/>
            <a:r>
              <a:rPr lang="en-US" altLang="ko-KR">
                <a:ea typeface="굴림" charset="-127"/>
              </a:rPr>
              <a:t>Circle or sphere centered around given point</a:t>
            </a:r>
          </a:p>
          <a:p>
            <a:pPr lvl="1"/>
            <a:r>
              <a:rPr lang="en-US" altLang="ko-KR">
                <a:ea typeface="굴림" charset="-127"/>
              </a:rPr>
              <a:t>Rectangle by two corner points</a:t>
            </a:r>
          </a:p>
          <a:p>
            <a:pPr lvl="1"/>
            <a:r>
              <a:rPr lang="en-US" altLang="ko-KR">
                <a:ea typeface="굴림" charset="-127"/>
              </a:rPr>
              <a:t>Polygon/polytope by list of points</a:t>
            </a:r>
          </a:p>
          <a:p>
            <a:pPr lvl="1"/>
            <a:r>
              <a:rPr lang="en-US" altLang="ko-KR">
                <a:ea typeface="굴림" charset="-127"/>
              </a:rPr>
              <a:t>…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7: Naming &amp; Addressing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934A-26C8-473D-9C3E-D3A4D606938B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Conclusion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Addresses can be assigned distributedly</a:t>
            </a: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Non-id-centric addresses give additional expressiveness, enables new interaction patterns than only using standard addresses</a:t>
            </a: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These addresses have to be supported by specific protocols, in particular, routing protocols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434"/>
  <p:tag name="DEFAULTHEIGHT" val="395"/>
</p:tagLst>
</file>

<file path=ppt/theme/theme1.xml><?xml version="1.0" encoding="utf-8"?>
<a:theme xmlns:a="http://schemas.openxmlformats.org/drawingml/2006/main" name="hk1">
  <a:themeElements>
    <a:clrScheme name="hk1 8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hk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3065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3065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hk1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k1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k1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8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hk1</Template>
  <TotalTime>25</TotalTime>
  <Words>761</Words>
  <Application>Microsoft Office PowerPoint</Application>
  <PresentationFormat>화면 슬라이드 쇼(4:3)</PresentationFormat>
  <Paragraphs>117</Paragraphs>
  <Slides>10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5" baseType="lpstr">
      <vt:lpstr>Arial</vt:lpstr>
      <vt:lpstr>Tahoma</vt:lpstr>
      <vt:lpstr>Symbol</vt:lpstr>
      <vt:lpstr>Wingdings</vt:lpstr>
      <vt:lpstr>hk1</vt:lpstr>
      <vt:lpstr>Ad hoc and Sensor Networks Chapter 7: Naming &amp; Addressing</vt:lpstr>
      <vt:lpstr>Goals of this chapter</vt:lpstr>
      <vt:lpstr>Names vs. addresses</vt:lpstr>
      <vt:lpstr>Issues in address management</vt:lpstr>
      <vt:lpstr>Distributed address assignment</vt:lpstr>
      <vt:lpstr>Content-based addresses</vt:lpstr>
      <vt:lpstr>Content-based addressing: Describe interests</vt:lpstr>
      <vt:lpstr>Matching algorithm</vt:lpstr>
      <vt:lpstr>Geographic addressing</vt:lpstr>
      <vt:lpstr>Conclusion</vt:lpstr>
    </vt:vector>
  </TitlesOfParts>
  <Company>TU Berlin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Holger Karl</dc:creator>
  <cp:lastModifiedBy>hyogon</cp:lastModifiedBy>
  <cp:revision>114</cp:revision>
  <cp:lastPrinted>2002-01-28T12:49:24Z</cp:lastPrinted>
  <dcterms:created xsi:type="dcterms:W3CDTF">2005-02-22T08:40:05Z</dcterms:created>
  <dcterms:modified xsi:type="dcterms:W3CDTF">2013-03-01T04:25:22Z</dcterms:modified>
</cp:coreProperties>
</file>