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5" r:id="rId4"/>
    <p:sldId id="266" r:id="rId5"/>
    <p:sldId id="260" r:id="rId6"/>
    <p:sldId id="267" r:id="rId7"/>
    <p:sldId id="268" r:id="rId8"/>
    <p:sldId id="261" r:id="rId9"/>
    <p:sldId id="262" r:id="rId10"/>
    <p:sldId id="263" r:id="rId11"/>
    <p:sldId id="269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9CD13C-40BB-4476-85AF-058EAD317145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4FACE3-CFEF-4BDE-B2DC-99FCD616D09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5004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FACE3-CFEF-4BDE-B2DC-99FCD616D09F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8923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2.3: Basic IP Address Structure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허완</a:t>
            </a:r>
            <a:endParaRPr lang="en-US" altLang="ko-KR" dirty="0" smtClean="0"/>
          </a:p>
          <a:p>
            <a:r>
              <a:rPr lang="en-US" altLang="ko-KR" dirty="0" smtClean="0"/>
              <a:t>2015010644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 smtClean="0"/>
              <a:t>Classful</a:t>
            </a:r>
            <a:r>
              <a:rPr lang="en-US" altLang="ko-KR" dirty="0" smtClean="0"/>
              <a:t> Addressing (1)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Originally, every unicast IP address had a </a:t>
            </a:r>
            <a:r>
              <a:rPr lang="en-US" altLang="ko-KR" i="1" dirty="0" smtClean="0"/>
              <a:t>network</a:t>
            </a:r>
            <a:r>
              <a:rPr lang="en-US" altLang="ko-KR" dirty="0" smtClean="0"/>
              <a:t> portion and a </a:t>
            </a:r>
            <a:r>
              <a:rPr lang="en-US" altLang="ko-KR" i="1" dirty="0" smtClean="0"/>
              <a:t>host</a:t>
            </a:r>
            <a:r>
              <a:rPr lang="en-US" altLang="ko-KR" dirty="0" smtClean="0"/>
              <a:t> portion</a:t>
            </a:r>
          </a:p>
          <a:p>
            <a:pPr lvl="1"/>
            <a:r>
              <a:rPr lang="en-US" altLang="ko-KR" dirty="0" smtClean="0"/>
              <a:t>Network : to identify the network on which the  interface using the IP address was to be found</a:t>
            </a:r>
          </a:p>
          <a:p>
            <a:pPr lvl="1"/>
            <a:r>
              <a:rPr lang="en-US" altLang="ko-KR" dirty="0" smtClean="0"/>
              <a:t>Host </a:t>
            </a:r>
            <a:r>
              <a:rPr lang="en-US" altLang="ko-KR" dirty="0"/>
              <a:t>: to identify the particular host on the </a:t>
            </a:r>
            <a:r>
              <a:rPr lang="en-US" altLang="ko-KR" dirty="0" smtClean="0"/>
              <a:t>network</a:t>
            </a:r>
          </a:p>
          <a:p>
            <a:r>
              <a:rPr lang="en-US" altLang="ko-KR" dirty="0" smtClean="0"/>
              <a:t>Different </a:t>
            </a:r>
            <a:r>
              <a:rPr lang="en-US" altLang="ko-KR" dirty="0"/>
              <a:t>networks might have different numbers of </a:t>
            </a:r>
            <a:r>
              <a:rPr lang="en-US" altLang="ko-KR" dirty="0" smtClean="0"/>
              <a:t>hosts, the </a:t>
            </a:r>
            <a:r>
              <a:rPr lang="en-US" altLang="ko-KR" dirty="0"/>
              <a:t>partitioning of the address space involved five </a:t>
            </a:r>
            <a:r>
              <a:rPr lang="en-US" altLang="ko-KR" i="1" dirty="0" smtClean="0"/>
              <a:t>classes</a:t>
            </a:r>
          </a:p>
          <a:p>
            <a:pPr lvl="1"/>
            <a:r>
              <a:rPr lang="en-US" altLang="ko-KR" dirty="0" smtClean="0"/>
              <a:t>The class A, B, C were used for unicast addresses</a:t>
            </a:r>
          </a:p>
          <a:p>
            <a:pPr lvl="1"/>
            <a:r>
              <a:rPr lang="en-US" altLang="ko-KR" dirty="0" smtClean="0"/>
              <a:t>The classes are defined by the first few bits in the address</a:t>
            </a:r>
          </a:p>
          <a:p>
            <a:pPr lvl="2"/>
            <a:r>
              <a:rPr lang="en-US" altLang="ko-KR" dirty="0" smtClean="0"/>
              <a:t>0 for class A, 10 for class B, 110 </a:t>
            </a:r>
            <a:r>
              <a:rPr lang="en-US" altLang="ko-KR" dirty="0"/>
              <a:t>for class </a:t>
            </a:r>
            <a:r>
              <a:rPr lang="en-US" altLang="ko-KR" dirty="0" smtClean="0"/>
              <a:t>C</a:t>
            </a:r>
            <a:endParaRPr lang="ko-KR" altLang="en-US" dirty="0"/>
          </a:p>
          <a:p>
            <a:pPr lvl="2"/>
            <a:r>
              <a:rPr lang="en-US" altLang="ko-KR" dirty="0" smtClean="0"/>
              <a:t>1110 </a:t>
            </a:r>
            <a:r>
              <a:rPr lang="en-US" altLang="ko-KR" dirty="0"/>
              <a:t>for class </a:t>
            </a:r>
            <a:r>
              <a:rPr lang="en-US" altLang="ko-KR" dirty="0" smtClean="0"/>
              <a:t>D, 1111 </a:t>
            </a:r>
            <a:r>
              <a:rPr lang="en-US" altLang="ko-KR" dirty="0"/>
              <a:t>for class </a:t>
            </a:r>
            <a:r>
              <a:rPr lang="en-US" altLang="ko-KR" dirty="0" smtClean="0"/>
              <a:t>E</a:t>
            </a:r>
            <a:endParaRPr lang="ko-KR" altLang="en-US" dirty="0"/>
          </a:p>
          <a:p>
            <a:pPr lvl="2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44934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 smtClean="0"/>
              <a:t>Classful</a:t>
            </a:r>
            <a:r>
              <a:rPr lang="en-US" altLang="ko-KR" dirty="0" smtClean="0"/>
              <a:t> Addressing (2)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063" y="1695148"/>
            <a:ext cx="6493875" cy="454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372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 smtClean="0"/>
              <a:t>Classful</a:t>
            </a:r>
            <a:r>
              <a:rPr lang="en-US" altLang="ko-KR" dirty="0" smtClean="0"/>
              <a:t> Addressing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original IPv4 address space partitioning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With the Internet’s growth (early 1980s), the </a:t>
            </a:r>
            <a:r>
              <a:rPr lang="en-US" altLang="ko-KR" dirty="0" err="1"/>
              <a:t>s</a:t>
            </a:r>
            <a:r>
              <a:rPr lang="en-US" altLang="ko-KR" dirty="0" err="1" smtClean="0"/>
              <a:t>cailing</a:t>
            </a:r>
            <a:r>
              <a:rPr lang="en-US" altLang="ko-KR" dirty="0" smtClean="0"/>
              <a:t> problems arose</a:t>
            </a:r>
          </a:p>
          <a:p>
            <a:pPr lvl="1"/>
            <a:r>
              <a:rPr lang="en-US" altLang="ko-KR" dirty="0"/>
              <a:t>too inconvenient to centrally coordinate the allocation of a new class A, B, or C </a:t>
            </a:r>
            <a:r>
              <a:rPr lang="en-US" altLang="ko-KR" dirty="0" smtClean="0"/>
              <a:t>network number </a:t>
            </a:r>
            <a:r>
              <a:rPr lang="en-US" altLang="ko-KR" dirty="0"/>
              <a:t>every time a new network segment was added to the </a:t>
            </a:r>
            <a:r>
              <a:rPr lang="en-US" altLang="ko-KR" dirty="0" smtClean="0"/>
              <a:t>Internet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591" y="1724957"/>
            <a:ext cx="7256816" cy="206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744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Subnet Addressing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One of the way to solve the problem is</a:t>
            </a:r>
          </a:p>
          <a:p>
            <a:pPr lvl="1"/>
            <a:r>
              <a:rPr lang="en-US" altLang="ko-KR" dirty="0" smtClean="0"/>
              <a:t>Allocating </a:t>
            </a:r>
            <a:r>
              <a:rPr lang="en-US" altLang="ko-KR" dirty="0" err="1" smtClean="0"/>
              <a:t>classful</a:t>
            </a:r>
            <a:r>
              <a:rPr lang="en-US" altLang="ko-KR" dirty="0" smtClean="0"/>
              <a:t> network to a site administrator and the administrator subdivides network and allocates subnetwork</a:t>
            </a:r>
          </a:p>
          <a:p>
            <a:pPr lvl="1"/>
            <a:r>
              <a:rPr lang="en-US" altLang="ko-KR" dirty="0" smtClean="0"/>
              <a:t>This is a </a:t>
            </a:r>
            <a:r>
              <a:rPr lang="en-US" altLang="ko-KR" i="1" dirty="0" smtClean="0"/>
              <a:t>subnet addressing</a:t>
            </a:r>
          </a:p>
          <a:p>
            <a:r>
              <a:rPr lang="en-US" altLang="ko-KR" dirty="0"/>
              <a:t>Implementing this idea would require the ability to alter the line between the network portion </a:t>
            </a:r>
            <a:r>
              <a:rPr lang="en-US" altLang="ko-KR" dirty="0" smtClean="0"/>
              <a:t>and </a:t>
            </a:r>
            <a:r>
              <a:rPr lang="en-US" altLang="ko-KR" dirty="0"/>
              <a:t>the host </a:t>
            </a:r>
            <a:r>
              <a:rPr lang="en-US" altLang="ko-KR" dirty="0" smtClean="0"/>
              <a:t>portion, but only for local purposes at a site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3933056"/>
            <a:ext cx="6734175" cy="26765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3589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Subnet Masks (1)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Used to </a:t>
            </a:r>
            <a:r>
              <a:rPr lang="en-US" altLang="ko-KR" dirty="0"/>
              <a:t>determine how the network </a:t>
            </a:r>
            <a:r>
              <a:rPr lang="en-US" altLang="ko-KR" dirty="0" smtClean="0"/>
              <a:t>and subnetwork </a:t>
            </a:r>
            <a:r>
              <a:rPr lang="en-US" altLang="ko-KR" dirty="0"/>
              <a:t>information is partitioned from the host </a:t>
            </a:r>
            <a:r>
              <a:rPr lang="en-US" altLang="ko-KR" dirty="0" smtClean="0"/>
              <a:t>information</a:t>
            </a:r>
          </a:p>
          <a:p>
            <a:r>
              <a:rPr lang="en-US" altLang="ko-KR" i="1" dirty="0" smtClean="0"/>
              <a:t>Subnet </a:t>
            </a:r>
            <a:r>
              <a:rPr lang="en-US" altLang="ko-KR" i="1" dirty="0"/>
              <a:t>masks</a:t>
            </a:r>
            <a:r>
              <a:rPr lang="en-US" altLang="ko-KR" dirty="0"/>
              <a:t> are structured as some number of 1 bits followed by some number of 0 </a:t>
            </a:r>
            <a:r>
              <a:rPr lang="en-US" altLang="ko-KR" dirty="0" smtClean="0"/>
              <a:t>bits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It </a:t>
            </a:r>
            <a:r>
              <a:rPr lang="en-US" altLang="ko-KR" dirty="0"/>
              <a:t>is possible to use a shorthand format for expressing masks that </a:t>
            </a:r>
            <a:r>
              <a:rPr lang="en-US" altLang="ko-KR" dirty="0" smtClean="0"/>
              <a:t>simply gives the number of contiguous 1 bits in the mask – </a:t>
            </a:r>
            <a:r>
              <a:rPr lang="en-US" altLang="ko-KR" i="1" dirty="0" smtClean="0"/>
              <a:t>prefix length</a:t>
            </a:r>
          </a:p>
          <a:p>
            <a:pPr lvl="1"/>
            <a:r>
              <a:rPr lang="en-US" altLang="ko-KR" dirty="0" smtClean="0"/>
              <a:t>163.152.26.120/24 : An IP address in a C class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075" y="2852936"/>
            <a:ext cx="5985247" cy="208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11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Subnet Masks (2)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Masks are used by routers and hosts to determine where the network/subnetwork portion of an IP </a:t>
            </a:r>
            <a:r>
              <a:rPr lang="en-US" altLang="ko-KR" dirty="0" smtClean="0"/>
              <a:t>address ends </a:t>
            </a:r>
            <a:r>
              <a:rPr lang="en-US" altLang="ko-KR" dirty="0"/>
              <a:t>and the host part </a:t>
            </a:r>
            <a:r>
              <a:rPr lang="en-US" altLang="ko-KR" dirty="0" smtClean="0"/>
              <a:t>begins</a:t>
            </a:r>
          </a:p>
          <a:p>
            <a:r>
              <a:rPr lang="en-US" altLang="ko-KR" dirty="0"/>
              <a:t>A bit set to </a:t>
            </a:r>
            <a:r>
              <a:rPr lang="en-US" altLang="ko-KR" dirty="0" smtClean="0"/>
              <a:t>1 in the subnet mask correspond with network portion of an address</a:t>
            </a:r>
          </a:p>
          <a:p>
            <a:pPr lvl="1"/>
            <a:r>
              <a:rPr lang="en-US" altLang="ko-KR" dirty="0" smtClean="0"/>
              <a:t>It is determined with a bitwise AND operation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87" y="3698172"/>
            <a:ext cx="8582025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191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Variable-Length Subnet Masks (VLSM)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Using </a:t>
            </a:r>
            <a:r>
              <a:rPr lang="en-US" altLang="ko-KR" dirty="0"/>
              <a:t>a different-length subnet mask applied to the same network number in different portions </a:t>
            </a:r>
            <a:r>
              <a:rPr lang="en-US" altLang="ko-KR" dirty="0" smtClean="0"/>
              <a:t>of the </a:t>
            </a:r>
            <a:r>
              <a:rPr lang="en-US" altLang="ko-KR" dirty="0"/>
              <a:t>same </a:t>
            </a:r>
            <a:r>
              <a:rPr lang="en-US" altLang="ko-KR" dirty="0" smtClean="0"/>
              <a:t>site</a:t>
            </a:r>
          </a:p>
          <a:p>
            <a:r>
              <a:rPr lang="en-US" altLang="ko-KR" dirty="0" smtClean="0"/>
              <a:t>It </a:t>
            </a:r>
            <a:r>
              <a:rPr lang="en-US" altLang="ko-KR" dirty="0"/>
              <a:t>adds flexibility to </a:t>
            </a:r>
            <a:r>
              <a:rPr lang="en-US" altLang="ko-KR" dirty="0" smtClean="0"/>
              <a:t>the subnet </a:t>
            </a:r>
            <a:r>
              <a:rPr lang="en-US" altLang="ko-KR" dirty="0"/>
              <a:t>structure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977" y="2835745"/>
            <a:ext cx="5754359" cy="383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3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Broadcast address (1)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 special address that has all bits in the </a:t>
            </a:r>
            <a:r>
              <a:rPr lang="en-US" altLang="ko-KR" i="1" dirty="0" smtClean="0"/>
              <a:t>Host</a:t>
            </a:r>
            <a:r>
              <a:rPr lang="en-US" altLang="ko-KR" dirty="0" smtClean="0"/>
              <a:t> field to 1</a:t>
            </a:r>
          </a:p>
          <a:p>
            <a:pPr lvl="1"/>
            <a:r>
              <a:rPr lang="en-US" altLang="ko-KR" dirty="0"/>
              <a:t>e</a:t>
            </a:r>
            <a:r>
              <a:rPr lang="en-US" altLang="ko-KR" dirty="0" smtClean="0"/>
              <a:t>x) the broadcast address of subnet 128.32.1.0/24 is </a:t>
            </a:r>
            <a:r>
              <a:rPr lang="en-US" altLang="ko-KR" u="sng" dirty="0" smtClean="0"/>
              <a:t>128.32.1.255</a:t>
            </a:r>
          </a:p>
          <a:p>
            <a:pPr lvl="1"/>
            <a:r>
              <a:rPr lang="en-US" altLang="ko-KR" dirty="0" smtClean="0"/>
              <a:t>Each IPv4 subnetwork has a broadcast address</a:t>
            </a:r>
          </a:p>
          <a:p>
            <a:r>
              <a:rPr lang="en-US" altLang="ko-KR" dirty="0" smtClean="0"/>
              <a:t>Constructed by </a:t>
            </a:r>
          </a:p>
          <a:p>
            <a:pPr lvl="1"/>
            <a:r>
              <a:rPr lang="en-US" altLang="ko-KR" dirty="0" smtClean="0"/>
              <a:t>Invert the subnet mask</a:t>
            </a:r>
          </a:p>
          <a:p>
            <a:pPr lvl="1"/>
            <a:r>
              <a:rPr lang="en-US" altLang="ko-KR" dirty="0" smtClean="0"/>
              <a:t>Perform a bitwise OR with the address of any computers on the subnet</a:t>
            </a:r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975" y="4293096"/>
            <a:ext cx="5734050" cy="17240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4009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Broadcast address (2)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i="1" dirty="0" smtClean="0"/>
              <a:t>Directed broadcast</a:t>
            </a:r>
            <a:r>
              <a:rPr lang="en-US" altLang="ko-KR" dirty="0" smtClean="0"/>
              <a:t> : A </a:t>
            </a:r>
            <a:r>
              <a:rPr lang="en-US" altLang="ko-KR" dirty="0"/>
              <a:t>message sent to a broadcast address is </a:t>
            </a:r>
            <a:r>
              <a:rPr lang="en-US" altLang="ko-KR" dirty="0" smtClean="0"/>
              <a:t>received </a:t>
            </a:r>
            <a:r>
              <a:rPr lang="en-US" altLang="ko-KR" dirty="0"/>
              <a:t>by all </a:t>
            </a:r>
            <a:r>
              <a:rPr lang="en-US" altLang="ko-KR" dirty="0" smtClean="0"/>
              <a:t>hosts on the subnetwork</a:t>
            </a:r>
          </a:p>
          <a:p>
            <a:r>
              <a:rPr lang="en-US" altLang="ko-KR" i="1" dirty="0" smtClean="0"/>
              <a:t>Local net broadcast</a:t>
            </a:r>
          </a:p>
          <a:p>
            <a:pPr lvl="1"/>
            <a:r>
              <a:rPr lang="en-US" altLang="ko-KR" dirty="0" smtClean="0"/>
              <a:t>The special-use address </a:t>
            </a:r>
            <a:r>
              <a:rPr lang="en-US" altLang="ko-KR" i="1" dirty="0" smtClean="0"/>
              <a:t>255.255.255.255</a:t>
            </a:r>
          </a:p>
          <a:p>
            <a:pPr lvl="1"/>
            <a:r>
              <a:rPr lang="en-US" altLang="ko-KR" dirty="0" smtClean="0"/>
              <a:t>Similar with directed broadcast, datagram which has the address are not forwarded by routers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1441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IPv6 Addresses and Interface Identifiers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IPv6 addresses </a:t>
            </a:r>
            <a:r>
              <a:rPr lang="en-US" altLang="ko-KR" dirty="0" smtClean="0"/>
              <a:t>have </a:t>
            </a:r>
            <a:r>
              <a:rPr lang="en-US" altLang="ko-KR" dirty="0"/>
              <a:t>some </a:t>
            </a:r>
            <a:r>
              <a:rPr lang="en-US" altLang="ko-KR" dirty="0" smtClean="0"/>
              <a:t>additional structure. The </a:t>
            </a:r>
            <a:r>
              <a:rPr lang="en-US" altLang="ko-KR" i="1" dirty="0" smtClean="0"/>
              <a:t>scope </a:t>
            </a:r>
            <a:r>
              <a:rPr lang="en-US" altLang="ko-KR" dirty="0" smtClean="0"/>
              <a:t>is one of them</a:t>
            </a:r>
            <a:endParaRPr lang="en-US" altLang="ko-KR" i="1" dirty="0" smtClean="0"/>
          </a:p>
          <a:p>
            <a:r>
              <a:rPr lang="en-US" altLang="ko-KR" i="1" dirty="0" smtClean="0"/>
              <a:t>Scope </a:t>
            </a:r>
            <a:r>
              <a:rPr lang="en-US" altLang="ko-KR" dirty="0"/>
              <a:t>refers to the portion of the network where it can be used</a:t>
            </a:r>
            <a:endParaRPr lang="en-US" altLang="ko-KR" i="1" dirty="0" smtClean="0"/>
          </a:p>
          <a:p>
            <a:pPr lvl="1"/>
            <a:r>
              <a:rPr lang="en-US" altLang="ko-KR" dirty="0" smtClean="0"/>
              <a:t>Node-local : used </a:t>
            </a:r>
            <a:r>
              <a:rPr lang="en-US" altLang="ko-KR" dirty="0"/>
              <a:t>only for communication on the same computer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Link-local : </a:t>
            </a:r>
            <a:r>
              <a:rPr lang="en-US" altLang="ko-KR" dirty="0"/>
              <a:t>used only among nodes on the same network link or IPv6 prefix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Global : </a:t>
            </a:r>
            <a:r>
              <a:rPr lang="en-US" altLang="ko-KR" dirty="0"/>
              <a:t>Internet-wide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42825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3170</TotalTime>
  <Words>548</Words>
  <Application>Microsoft Office PowerPoint</Application>
  <PresentationFormat>화면 슬라이드 쇼(4:3)</PresentationFormat>
  <Paragraphs>63</Paragraphs>
  <Slides>11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4" baseType="lpstr">
      <vt:lpstr>맑은 고딕</vt:lpstr>
      <vt:lpstr>Arial</vt:lpstr>
      <vt:lpstr>Office 테마</vt:lpstr>
      <vt:lpstr>Section 2.3: Basic IP Address Structure</vt:lpstr>
      <vt:lpstr>Classful Addressing (1)</vt:lpstr>
      <vt:lpstr>Classful Addressing (2)</vt:lpstr>
      <vt:lpstr>Classful Addressing</vt:lpstr>
      <vt:lpstr>Subnet Addressing</vt:lpstr>
      <vt:lpstr>Subnet Masks (1)</vt:lpstr>
      <vt:lpstr>Subnet Masks (2)</vt:lpstr>
      <vt:lpstr>Variable-Length Subnet Masks (VLSM)</vt:lpstr>
      <vt:lpstr>Broadcast address (1)</vt:lpstr>
      <vt:lpstr>Broadcast address (2)</vt:lpstr>
      <vt:lpstr>IPv6 Addresses and Interface Identifiers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WanH</cp:lastModifiedBy>
  <cp:revision>29</cp:revision>
  <dcterms:created xsi:type="dcterms:W3CDTF">2006-10-05T04:04:58Z</dcterms:created>
  <dcterms:modified xsi:type="dcterms:W3CDTF">2015-09-08T14:58:36Z</dcterms:modified>
</cp:coreProperties>
</file>