
<file path=[Content_Types].xml><?xml version="1.0" encoding="utf-8"?>
<Types xmlns="http://schemas.openxmlformats.org/package/2006/content-types">
  <Default Extension="png" ContentType="image/png"/>
  <Default Extension="wmf" ContentType="image/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8" d="100"/>
          <a:sy n="88" d="100"/>
        </p:scale>
        <p:origin x="39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faculty.kfupm.edu.sa/EE/wajih/files/EE%20370/EE%20370,%20Lecture%2027.pdf" TargetMode="External"/><Relationship Id="rId2" Type="http://schemas.openxmlformats.org/officeDocument/2006/relationships/hyperlink" Target="https://web.stanford.edu/class/ee179/lectures/notes14.pdf" TargetMode="External"/><Relationship Id="rId1" Type="http://schemas.openxmlformats.org/officeDocument/2006/relationships/slideLayout" Target="../slideLayouts/slideLayout1.xml"/><Relationship Id="rId5" Type="http://schemas.openxmlformats.org/officeDocument/2006/relationships/hyperlink" Target="https://people.ece.ubc.ca/~edc/3525.jan2018/lab6.pdf" TargetMode="External"/><Relationship Id="rId4" Type="http://schemas.openxmlformats.org/officeDocument/2006/relationships/hyperlink" Target="https://www.gaussianwaves.com/2021/01/line-code-demonstration-in-matlab-and-python/"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hyperlink" Target="https://academo.org/demos/virtual-oscilloscope/" TargetMode="External"/><Relationship Id="rId3" Type="http://schemas.openxmlformats.org/officeDocument/2006/relationships/hyperlink" Target="https://en.wikipedia.org/wiki/8b/10b_encoding" TargetMode="External"/><Relationship Id="rId7" Type="http://schemas.openxmlformats.org/officeDocument/2006/relationships/hyperlink" Target="https://hackaday.com/2024/04/15/logic-analyzers-decoding-and-monitoring/" TargetMode="External"/><Relationship Id="rId2" Type="http://schemas.openxmlformats.org/officeDocument/2006/relationships/hyperlink" Target="https://en.wikipedia.org/wiki/Manchester_code" TargetMode="External"/><Relationship Id="rId1" Type="http://schemas.openxmlformats.org/officeDocument/2006/relationships/slideLayout" Target="../slideLayouts/slideLayout1.xml"/><Relationship Id="rId6" Type="http://schemas.openxmlformats.org/officeDocument/2006/relationships/hyperlink" Target="https://learn.sparkfun.com/tutorials/using-the-usb-logic-analyzer-with-sigrok-pulseview" TargetMode="External"/><Relationship Id="rId11" Type="http://schemas.openxmlformats.org/officeDocument/2006/relationships/hyperlink" Target="https://en.wikipedia.org/wiki/Square_wave_(waveform)" TargetMode="External"/><Relationship Id="rId5" Type="http://schemas.openxmlformats.org/officeDocument/2006/relationships/hyperlink" Target="https://www.youtube.com/playlist?list=PLowKtXNTBypH19whXTVoG3oKSuOcw_XeW" TargetMode="External"/><Relationship Id="rId10" Type="http://schemas.openxmlformats.org/officeDocument/2006/relationships/hyperlink" Target="https://en.wikipedia.org/wiki/Gibbs_phenomenon" TargetMode="External"/><Relationship Id="rId4" Type="http://schemas.openxmlformats.org/officeDocument/2006/relationships/hyperlink" Target="https://www.youtube.com/watch?v=i8CmibhvZ0c" TargetMode="External"/><Relationship Id="rId9" Type="http://schemas.openxmlformats.org/officeDocument/2006/relationships/hyperlink" Target="https://www.falstad.com/fourier/"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hyperlink" Target="https://en.wikipedia.org/wiki/Rolling_shutter" TargetMode="External"/><Relationship Id="rId2" Type="http://schemas.openxmlformats.org/officeDocument/2006/relationships/hyperlink" Target="https://en.wikipedia.org/wiki/Wagon-wheel_effect" TargetMode="External"/><Relationship Id="rId1" Type="http://schemas.openxmlformats.org/officeDocument/2006/relationships/slideLayout" Target="../slideLayouts/slideLayout1.xml"/><Relationship Id="rId5" Type="http://schemas.openxmlformats.org/officeDocument/2006/relationships/hyperlink" Target="https://www.scienceabc.com/eyeopeners/wheels-appear-spinning-backwards-high-speeds" TargetMode="External"/><Relationship Id="rId4" Type="http://schemas.openxmlformats.org/officeDocument/2006/relationships/hyperlink" Target="https://en.wikipedia.org/wiki/Stroboscopic_effect"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s://www.soundguys.com/audio-bit-depth-explained-23706/" TargetMode="External"/><Relationship Id="rId2" Type="http://schemas.openxmlformats.org/officeDocument/2006/relationships/hyperlink" Target="https://www.audiocheck.net/audiotests_dithering.php" TargetMode="External"/><Relationship Id="rId1" Type="http://schemas.openxmlformats.org/officeDocument/2006/relationships/slideLayout" Target="../slideLayouts/slideLayout1.xml"/><Relationship Id="rId5" Type="http://schemas.openxmlformats.org/officeDocument/2006/relationships/hyperlink" Target="https://www.izotope.com/en/learn/what-is-dithering-in-audio" TargetMode="External"/><Relationship Id="rId4" Type="http://schemas.openxmlformats.org/officeDocument/2006/relationships/hyperlink" Target="https://www.cmuse.org/quantization-noise-calculator"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5" Type="http://schemas.openxmlformats.org/officeDocument/2006/relationships/image" Target="../media/image64.pn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4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42.xml.rels><?xml version="1.0" encoding="UTF-8" standalone="yes"?>
<Relationships xmlns="http://schemas.openxmlformats.org/package/2006/relationships"><Relationship Id="rId8" Type="http://schemas.openxmlformats.org/officeDocument/2006/relationships/image" Target="../media/image81.wmf"/><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43.xml.rels><?xml version="1.0" encoding="UTF-8" standalone="yes"?>
<Relationships xmlns="http://schemas.openxmlformats.org/package/2006/relationships"><Relationship Id="rId8" Type="http://schemas.openxmlformats.org/officeDocument/2006/relationships/hyperlink" Target="https://academo.org/demos/spectrum-analyzer/" TargetMode="External"/><Relationship Id="rId3" Type="http://schemas.openxmlformats.org/officeDocument/2006/relationships/hyperlink" Target="https://en.wikipedia.org/wiki/Nyquist%E2%80%93Shannon_sampling_theorem" TargetMode="External"/><Relationship Id="rId7" Type="http://schemas.openxmlformats.org/officeDocument/2006/relationships/hyperlink" Target="https://musiclab.chromeexperiments.com/Spectrogram/" TargetMode="External"/><Relationship Id="rId2" Type="http://schemas.openxmlformats.org/officeDocument/2006/relationships/hyperlink" Target="https://www.dsprelated.com/foundations/sampling.php" TargetMode="External"/><Relationship Id="rId1" Type="http://schemas.openxmlformats.org/officeDocument/2006/relationships/slideLayout" Target="../slideLayouts/slideLayout1.xml"/><Relationship Id="rId6" Type="http://schemas.openxmlformats.org/officeDocument/2006/relationships/hyperlink" Target="https://en.wikipedia.org/wiki/Adaptive_differential_pulse-code_modulation" TargetMode="External"/><Relationship Id="rId11" Type="http://schemas.openxmlformats.org/officeDocument/2006/relationships/hyperlink" Target="https://www.youtube.com/playlist?list=PLowKtXNTBypH19whXTVoG3oKSuOcw_XeW" TargetMode="External"/><Relationship Id="rId5" Type="http://schemas.openxmlformats.org/officeDocument/2006/relationships/hyperlink" Target="https://en.wikipedia.org/wiki/Delta_modulation" TargetMode="External"/><Relationship Id="rId10" Type="http://schemas.openxmlformats.org/officeDocument/2006/relationships/hyperlink" Target="https://learn.sparkfun.com/tutorials/using-the-usb-logic-analyzer-with-sigrok-pulseview" TargetMode="External"/><Relationship Id="rId4" Type="http://schemas.openxmlformats.org/officeDocument/2006/relationships/hyperlink" Target="https://en.wikipedia.org/wiki/Aliasing" TargetMode="External"/><Relationship Id="rId9" Type="http://schemas.openxmlformats.org/officeDocument/2006/relationships/hyperlink" Target="https://www.falstad.com/fouri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11826210" cy="6492240"/>
          </a:xfrm>
          <a:prstGeom prst="roundRect">
            <a:avLst>
              <a:gd name="adj" fmla="val 300"/>
            </a:avLst>
          </a:prstGeom>
          <a:solidFill>
            <a:srgbClr val="1D3A47"/>
          </a:solidFill>
          <a:ln w="12700">
            <a:solidFill>
              <a:srgbClr val="1D3A47"/>
            </a:solidFill>
            <a:prstDash val="solid"/>
          </a:ln>
        </p:spPr>
      </p:sp>
      <p:sp>
        <p:nvSpPr>
          <p:cNvPr id="3" name="Shape 3"/>
          <p:cNvSpPr/>
          <p:nvPr/>
        </p:nvSpPr>
        <p:spPr>
          <a:xfrm>
            <a:off x="749808" y="1600200"/>
            <a:ext cx="860098" cy="274320"/>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749808" y="1600200"/>
            <a:ext cx="860098" cy="274320"/>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Chapter 4</a:t>
            </a:r>
          </a:p>
        </p:txBody>
      </p:sp>
      <p:sp>
        <p:nvSpPr>
          <p:cNvPr id="5" name="Text 5"/>
          <p:cNvSpPr/>
          <p:nvPr/>
        </p:nvSpPr>
        <p:spPr>
          <a:xfrm>
            <a:off x="749808" y="2057400"/>
            <a:ext cx="10692354" cy="960120"/>
          </a:xfrm>
          <a:prstGeom prst="rect">
            <a:avLst/>
          </a:prstGeom>
          <a:noFill/>
          <a:ln/>
        </p:spPr>
        <p:txBody>
          <a:bodyPr wrap="square" lIns="0" tIns="0" rIns="0" bIns="0" rtlCol="0" anchor="t"/>
          <a:lstStyle/>
          <a:p>
            <a:pPr marL="0" indent="0">
              <a:lnSpc>
                <a:spcPct val="92000"/>
              </a:lnSpc>
              <a:buNone/>
            </a:pPr>
            <a:r>
              <a:rPr lang="en-US" sz="4000" b="1" dirty="0">
                <a:solidFill>
                  <a:srgbClr val="FFFFFF"/>
                </a:solidFill>
                <a:latin typeface="Arial" pitchFamily="34" charset="0"/>
                <a:ea typeface="Arial" pitchFamily="34" charset="-122"/>
                <a:cs typeface="Arial" pitchFamily="34" charset="-120"/>
              </a:rPr>
              <a:t>Digital Transmission</a:t>
            </a:r>
          </a:p>
        </p:txBody>
      </p:sp>
      <p:sp>
        <p:nvSpPr>
          <p:cNvPr id="6" name="Text 6"/>
          <p:cNvSpPr/>
          <p:nvPr/>
        </p:nvSpPr>
        <p:spPr>
          <a:xfrm>
            <a:off x="749808" y="3063240"/>
            <a:ext cx="10692354" cy="411480"/>
          </a:xfrm>
          <a:prstGeom prst="rect">
            <a:avLst/>
          </a:prstGeom>
          <a:noFill/>
          <a:ln/>
        </p:spPr>
        <p:txBody>
          <a:bodyPr wrap="square" lIns="0" tIns="0" rIns="0" bIns="0" rtlCol="0" anchor="t"/>
          <a:lstStyle/>
          <a:p>
            <a:pPr marL="0" indent="0">
              <a:lnSpc>
                <a:spcPct val="92000"/>
              </a:lnSpc>
              <a:buNone/>
            </a:pPr>
            <a:r>
              <a:rPr lang="en-US" sz="1800" dirty="0">
                <a:solidFill>
                  <a:srgbClr val="5CC8C2"/>
                </a:solidFill>
                <a:latin typeface="Arial" pitchFamily="34" charset="0"/>
                <a:ea typeface="Arial" pitchFamily="34" charset="-122"/>
                <a:cs typeface="Arial" pitchFamily="34" charset="-120"/>
              </a:rPr>
              <a:t>Turning data into a digital signal, and back again</a:t>
            </a:r>
          </a:p>
        </p:txBody>
      </p:sp>
      <p:sp>
        <p:nvSpPr>
          <p:cNvPr id="7" name="Text 7"/>
          <p:cNvSpPr/>
          <p:nvPr/>
        </p:nvSpPr>
        <p:spPr>
          <a:xfrm>
            <a:off x="749808" y="3886200"/>
            <a:ext cx="10692354" cy="13300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Data Communications and Networking, Forouzan, fifth edition, Chapter 4.</a:t>
            </a:r>
          </a:p>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4.1 Digital-to-digital conversion: line coding, block coding, scrambling.</a:t>
            </a:r>
          </a:p>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4.2 Analog-to-digital conversion: pulse code modulation and delta modulation.</a:t>
            </a:r>
          </a:p>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4.3 Transmission modes: parallel and serial, asynchronous, synchronous and isochronous.</a:t>
            </a:r>
          </a:p>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Figures follow the textbook. Equations and Table 4.1 have been corrected where the printed version is wrong, and the corrections are marked.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3856726" cy="3071520"/>
          </a:xfrm>
          <a:prstGeom prst="roundRect">
            <a:avLst>
              <a:gd name="adj" fmla="val 744"/>
            </a:avLst>
          </a:prstGeom>
          <a:solidFill>
            <a:srgbClr val="FFFFFF"/>
          </a:solidFill>
          <a:ln w="12700">
            <a:solidFill>
              <a:srgbClr val="CFDCE0"/>
            </a:solidFill>
            <a:prstDash val="solid"/>
          </a:ln>
        </p:spPr>
      </p:sp>
      <p:sp>
        <p:nvSpPr>
          <p:cNvPr id="3" name="Shape 3"/>
          <p:cNvSpPr/>
          <p:nvPr/>
        </p:nvSpPr>
        <p:spPr>
          <a:xfrm>
            <a:off x="310896" y="310896"/>
            <a:ext cx="41429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41429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a:t>
            </a:r>
          </a:p>
        </p:txBody>
      </p:sp>
      <p:sp>
        <p:nvSpPr>
          <p:cNvPr id="5" name="Text 5"/>
          <p:cNvSpPr/>
          <p:nvPr/>
        </p:nvSpPr>
        <p:spPr>
          <a:xfrm>
            <a:off x="834918" y="310896"/>
            <a:ext cx="307667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Digital-to-digital conversion</a:t>
            </a:r>
          </a:p>
        </p:txBody>
      </p:sp>
      <p:sp>
        <p:nvSpPr>
          <p:cNvPr id="6" name="Text 6"/>
          <p:cNvSpPr/>
          <p:nvPr/>
        </p:nvSpPr>
        <p:spPr>
          <a:xfrm>
            <a:off x="310896" y="694944"/>
            <a:ext cx="3600694" cy="243144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Line coding turns a stream of bits into a digital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Block coding adds redundancy so the receiver can stay synchronized.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Scrambling breaks long runs of zeros without adding bits.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Every scheme is judged on four things: levels used, signal rate, whether the receiver can recover timing, and whether the average sits at zero.</a:t>
            </a:r>
          </a:p>
        </p:txBody>
      </p:sp>
      <p:sp>
        <p:nvSpPr>
          <p:cNvPr id="7" name="Shape 7"/>
          <p:cNvSpPr/>
          <p:nvPr/>
        </p:nvSpPr>
        <p:spPr>
          <a:xfrm>
            <a:off x="4167622" y="182880"/>
            <a:ext cx="3856726" cy="3071520"/>
          </a:xfrm>
          <a:prstGeom prst="roundRect">
            <a:avLst>
              <a:gd name="adj" fmla="val 744"/>
            </a:avLst>
          </a:prstGeom>
          <a:solidFill>
            <a:srgbClr val="FFFFFF"/>
          </a:solidFill>
          <a:ln w="12700">
            <a:solidFill>
              <a:srgbClr val="CFDCE0"/>
            </a:solidFill>
            <a:prstDash val="solid"/>
          </a:ln>
        </p:spPr>
      </p:sp>
      <p:sp>
        <p:nvSpPr>
          <p:cNvPr id="8" name="Shape 8"/>
          <p:cNvSpPr/>
          <p:nvPr/>
        </p:nvSpPr>
        <p:spPr>
          <a:xfrm>
            <a:off x="4295638" y="310896"/>
            <a:ext cx="414294"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4295638" y="310896"/>
            <a:ext cx="41429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a:t>
            </a:r>
          </a:p>
        </p:txBody>
      </p:sp>
      <p:sp>
        <p:nvSpPr>
          <p:cNvPr id="10" name="Text 10"/>
          <p:cNvSpPr/>
          <p:nvPr/>
        </p:nvSpPr>
        <p:spPr>
          <a:xfrm>
            <a:off x="4819660" y="310896"/>
            <a:ext cx="307667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Analog-to-digital conversion</a:t>
            </a:r>
          </a:p>
        </p:txBody>
      </p:sp>
      <p:sp>
        <p:nvSpPr>
          <p:cNvPr id="11" name="Text 11"/>
          <p:cNvSpPr/>
          <p:nvPr/>
        </p:nvSpPr>
        <p:spPr>
          <a:xfrm>
            <a:off x="4295638" y="694944"/>
            <a:ext cx="3600694" cy="22035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Pulse code modulation samples, quantizes and encodes.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Nyquist rate fixes how often we must sample.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Delta modulation sends the change instead of the value.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Quantization is where the information is lost, and the number of bits per sample is what you pay to lose less.</a:t>
            </a:r>
          </a:p>
        </p:txBody>
      </p:sp>
      <p:sp>
        <p:nvSpPr>
          <p:cNvPr id="12" name="Shape 12"/>
          <p:cNvSpPr/>
          <p:nvPr/>
        </p:nvSpPr>
        <p:spPr>
          <a:xfrm>
            <a:off x="8152364" y="182880"/>
            <a:ext cx="3856726" cy="3071520"/>
          </a:xfrm>
          <a:prstGeom prst="roundRect">
            <a:avLst>
              <a:gd name="adj" fmla="val 744"/>
            </a:avLst>
          </a:prstGeom>
          <a:solidFill>
            <a:srgbClr val="FFFFFF"/>
          </a:solidFill>
          <a:ln w="12700">
            <a:solidFill>
              <a:srgbClr val="CFDCE0"/>
            </a:solidFill>
            <a:prstDash val="solid"/>
          </a:ln>
        </p:spPr>
      </p:sp>
      <p:sp>
        <p:nvSpPr>
          <p:cNvPr id="13" name="Shape 13"/>
          <p:cNvSpPr/>
          <p:nvPr/>
        </p:nvSpPr>
        <p:spPr>
          <a:xfrm>
            <a:off x="8280380" y="310896"/>
            <a:ext cx="414294"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8280380" y="310896"/>
            <a:ext cx="41429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4.3</a:t>
            </a:r>
          </a:p>
        </p:txBody>
      </p:sp>
      <p:sp>
        <p:nvSpPr>
          <p:cNvPr id="15" name="Text 15"/>
          <p:cNvSpPr/>
          <p:nvPr/>
        </p:nvSpPr>
        <p:spPr>
          <a:xfrm>
            <a:off x="8804402" y="310896"/>
            <a:ext cx="307667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Transmission modes</a:t>
            </a:r>
          </a:p>
        </p:txBody>
      </p:sp>
      <p:sp>
        <p:nvSpPr>
          <p:cNvPr id="16" name="Text 16"/>
          <p:cNvSpPr/>
          <p:nvPr/>
        </p:nvSpPr>
        <p:spPr>
          <a:xfrm>
            <a:off x="8280380" y="694944"/>
            <a:ext cx="3600694" cy="197563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Parallel transmission uses n wires for n bits.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Serial transmission uses one wire and one bit at a time.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Asynchronous, synchronous and isochronous differ in where synchronization is enforced.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mode decides how much wiring the link costs and how tightly the two clocks must agree.</a:t>
            </a:r>
          </a:p>
        </p:txBody>
      </p:sp>
      <p:sp>
        <p:nvSpPr>
          <p:cNvPr id="17" name="Shape 17"/>
          <p:cNvSpPr/>
          <p:nvPr/>
        </p:nvSpPr>
        <p:spPr>
          <a:xfrm>
            <a:off x="182880" y="3382416"/>
            <a:ext cx="11826210" cy="1970100"/>
          </a:xfrm>
          <a:prstGeom prst="roundRect">
            <a:avLst>
              <a:gd name="adj" fmla="val 1160"/>
            </a:avLst>
          </a:prstGeom>
          <a:solidFill>
            <a:srgbClr val="FFFFFF"/>
          </a:solidFill>
          <a:ln w="12700">
            <a:solidFill>
              <a:srgbClr val="CFDCE0"/>
            </a:solidFill>
            <a:prstDash val="solid"/>
          </a:ln>
        </p:spPr>
      </p:sp>
      <p:sp>
        <p:nvSpPr>
          <p:cNvPr id="18" name="Shape 18"/>
          <p:cNvSpPr/>
          <p:nvPr/>
        </p:nvSpPr>
        <p:spPr>
          <a:xfrm>
            <a:off x="310896" y="3510432"/>
            <a:ext cx="823522" cy="256032"/>
          </a:xfrm>
          <a:prstGeom prst="roundRect">
            <a:avLst>
              <a:gd name="adj" fmla="val 25000"/>
            </a:avLst>
          </a:prstGeom>
          <a:solidFill>
            <a:srgbClr val="0F7A85"/>
          </a:solidFill>
          <a:ln w="12700">
            <a:solidFill>
              <a:srgbClr val="0F7A85"/>
            </a:solidFill>
            <a:prstDash val="solid"/>
          </a:ln>
        </p:spPr>
      </p:sp>
      <p:sp>
        <p:nvSpPr>
          <p:cNvPr id="19" name="Text 19"/>
          <p:cNvSpPr/>
          <p:nvPr/>
        </p:nvSpPr>
        <p:spPr>
          <a:xfrm>
            <a:off x="310896" y="3510432"/>
            <a:ext cx="823522"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Chapter 4</a:t>
            </a:r>
          </a:p>
        </p:txBody>
      </p:sp>
      <p:sp>
        <p:nvSpPr>
          <p:cNvPr id="20" name="Text 20"/>
          <p:cNvSpPr/>
          <p:nvPr/>
        </p:nvSpPr>
        <p:spPr>
          <a:xfrm>
            <a:off x="1244146" y="3510432"/>
            <a:ext cx="10636928"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Where we are</a:t>
            </a:r>
          </a:p>
        </p:txBody>
      </p:sp>
      <p:sp>
        <p:nvSpPr>
          <p:cNvPr id="21" name="Text 21"/>
          <p:cNvSpPr/>
          <p:nvPr/>
        </p:nvSpPr>
        <p:spPr>
          <a:xfrm>
            <a:off x="310896" y="3894480"/>
            <a:ext cx="11570178" cy="13300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Chapter 3 said what a signal is and what a channel does to it. This chapter builds the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Digital data carried by a digital signal is line coding, and analog data turned into digital data is sampling. Both are in this chapter.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Digital data on an analog signal, and analog on analog, are Chapter 5.</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Every scheme here trades three things against each other: bandwidth, self-synchronization, and energy at zero frequency.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chapter is a catalogue of those trades, and the last section asks how the bits are laid out on the wire.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2881716"/>
          </a:xfrm>
          <a:prstGeom prst="roundRect">
            <a:avLst>
              <a:gd name="adj" fmla="val 793"/>
            </a:avLst>
          </a:prstGeom>
          <a:solidFill>
            <a:srgbClr val="FFFFFF"/>
          </a:solidFill>
          <a:ln w="12700">
            <a:solidFill>
              <a:srgbClr val="CFDCE0"/>
            </a:solidFill>
            <a:prstDash val="solid"/>
          </a:ln>
        </p:spPr>
      </p:sp>
      <p:sp>
        <p:nvSpPr>
          <p:cNvPr id="3" name="Shape 3"/>
          <p:cNvSpPr/>
          <p:nvPr/>
        </p:nvSpPr>
        <p:spPr>
          <a:xfrm>
            <a:off x="310896" y="310896"/>
            <a:ext cx="421309"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421309"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a:t>
            </a:r>
          </a:p>
        </p:txBody>
      </p:sp>
      <p:sp>
        <p:nvSpPr>
          <p:cNvPr id="5" name="Text 5"/>
          <p:cNvSpPr/>
          <p:nvPr/>
        </p:nvSpPr>
        <p:spPr>
          <a:xfrm>
            <a:off x="841933" y="310896"/>
            <a:ext cx="5062028"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Digital-to-digital conversion</a:t>
            </a:r>
          </a:p>
        </p:txBody>
      </p:sp>
      <p:sp>
        <p:nvSpPr>
          <p:cNvPr id="6" name="Text 6"/>
          <p:cNvSpPr/>
          <p:nvPr/>
        </p:nvSpPr>
        <p:spPr>
          <a:xfrm>
            <a:off x="310896" y="694944"/>
            <a:ext cx="5593065" cy="197563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 can be digital or analog, and so can the signal that carries it. This section represents digital data with a digital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techniques are involved. Line coding is always needed. Block coding and scrambling may or may not be.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Line coding is always needed. Block coding and scrambling are added when the channel or the receiver demands them.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order of the three matters. Block coding runs before line coding, scrambling runs during it.</a:t>
            </a:r>
          </a:p>
        </p:txBody>
      </p:sp>
      <p:sp>
        <p:nvSpPr>
          <p:cNvPr id="7" name="Shape 7"/>
          <p:cNvSpPr/>
          <p:nvPr/>
        </p:nvSpPr>
        <p:spPr>
          <a:xfrm>
            <a:off x="6159993" y="182880"/>
            <a:ext cx="5849097" cy="2881716"/>
          </a:xfrm>
          <a:prstGeom prst="roundRect">
            <a:avLst>
              <a:gd name="adj" fmla="val 793"/>
            </a:avLst>
          </a:prstGeom>
          <a:solidFill>
            <a:srgbClr val="FFFFFF"/>
          </a:solidFill>
          <a:ln w="12700">
            <a:solidFill>
              <a:srgbClr val="CFDCE0"/>
            </a:solidFill>
            <a:prstDash val="solid"/>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4.1.1</a:t>
            </a:r>
          </a:p>
        </p:txBody>
      </p:sp>
      <p:sp>
        <p:nvSpPr>
          <p:cNvPr id="10" name="Text 10"/>
          <p:cNvSpPr/>
          <p:nvPr/>
        </p:nvSpPr>
        <p:spPr>
          <a:xfrm>
            <a:off x="6917947"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Line coding</a:t>
            </a:r>
          </a:p>
        </p:txBody>
      </p:sp>
      <p:sp>
        <p:nvSpPr>
          <p:cNvPr id="11" name="Text 11"/>
          <p:cNvSpPr/>
          <p:nvPr/>
        </p:nvSpPr>
        <p:spPr>
          <a:xfrm>
            <a:off x="6288009" y="694944"/>
            <a:ext cx="5593065" cy="22416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 sit in memory as sequences of bits, whatever they represent.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Line coding converts that sequence into a digital signal at the sender, and decoding recovers the bits at the receiver.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 elements are the bits. Signal elements are the symbols that carry them.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signal element may carry one bit, several bits, or a fraction of a bit. The ratio is written 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Everything in this section follows from that ratio and from where the levels sit relative to the time axis.</a:t>
            </a:r>
          </a:p>
        </p:txBody>
      </p:sp>
      <p:sp>
        <p:nvSpPr>
          <p:cNvPr id="12" name="Shape 12"/>
          <p:cNvSpPr/>
          <p:nvPr/>
        </p:nvSpPr>
        <p:spPr>
          <a:xfrm>
            <a:off x="182880" y="3192612"/>
            <a:ext cx="11826210" cy="2629218"/>
          </a:xfrm>
          <a:prstGeom prst="roundRect">
            <a:avLst>
              <a:gd name="adj" fmla="val 869"/>
            </a:avLst>
          </a:prstGeom>
          <a:solidFill>
            <a:srgbClr val="FFFFFF"/>
          </a:solidFill>
          <a:ln w="12700">
            <a:solidFill>
              <a:srgbClr val="CFDCE0"/>
            </a:solidFill>
            <a:prstDash val="solid"/>
          </a:ln>
        </p:spPr>
      </p:sp>
      <p:sp>
        <p:nvSpPr>
          <p:cNvPr id="13" name="Shape 13"/>
          <p:cNvSpPr/>
          <p:nvPr/>
        </p:nvSpPr>
        <p:spPr>
          <a:xfrm>
            <a:off x="310896" y="3320628"/>
            <a:ext cx="83765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3320628"/>
            <a:ext cx="83765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4.1</a:t>
            </a:r>
          </a:p>
        </p:txBody>
      </p:sp>
      <p:sp>
        <p:nvSpPr>
          <p:cNvPr id="15" name="Text 15"/>
          <p:cNvSpPr/>
          <p:nvPr/>
        </p:nvSpPr>
        <p:spPr>
          <a:xfrm>
            <a:off x="1258274" y="3320628"/>
            <a:ext cx="10622799"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Line coding and decoding</a:t>
            </a:r>
          </a:p>
        </p:txBody>
      </p:sp>
      <p:pic>
        <p:nvPicPr>
          <p:cNvPr id="16" name="Image 16"/>
          <p:cNvPicPr>
            <a:picLocks noChangeAspect="1"/>
          </p:cNvPicPr>
          <p:nvPr/>
        </p:nvPicPr>
        <p:blipFill>
          <a:blip r:embed="rId2"/>
          <a:stretch>
            <a:fillRect/>
          </a:stretch>
        </p:blipFill>
        <p:spPr>
          <a:xfrm>
            <a:off x="1911335" y="4212676"/>
            <a:ext cx="1631950" cy="635000"/>
          </a:xfrm>
          <a:prstGeom prst="rect">
            <a:avLst/>
          </a:prstGeom>
        </p:spPr>
      </p:pic>
      <p:pic>
        <p:nvPicPr>
          <p:cNvPr id="17" name="Image 17"/>
          <p:cNvPicPr>
            <a:picLocks noChangeAspect="1"/>
          </p:cNvPicPr>
          <p:nvPr/>
        </p:nvPicPr>
        <p:blipFill>
          <a:blip r:embed="rId3"/>
          <a:stretch>
            <a:fillRect/>
          </a:stretch>
        </p:blipFill>
        <p:spPr>
          <a:xfrm>
            <a:off x="3543285" y="3704676"/>
            <a:ext cx="5638800" cy="1989138"/>
          </a:xfrm>
          <a:prstGeom prst="rect">
            <a:avLst/>
          </a:prstGeom>
        </p:spPr>
      </p:pic>
      <p:pic>
        <p:nvPicPr>
          <p:cNvPr id="18" name="Image 18"/>
          <p:cNvPicPr>
            <a:picLocks noChangeAspect="1"/>
          </p:cNvPicPr>
          <p:nvPr/>
        </p:nvPicPr>
        <p:blipFill>
          <a:blip r:embed="rId4"/>
          <a:stretch>
            <a:fillRect/>
          </a:stretch>
        </p:blipFill>
        <p:spPr>
          <a:xfrm>
            <a:off x="4610085" y="4104726"/>
            <a:ext cx="3217863" cy="852488"/>
          </a:xfrm>
          <a:prstGeom prst="rect">
            <a:avLst/>
          </a:prstGeom>
        </p:spPr>
      </p:pic>
      <p:pic>
        <p:nvPicPr>
          <p:cNvPr id="19" name="Image 19"/>
          <p:cNvPicPr>
            <a:picLocks noChangeAspect="1"/>
          </p:cNvPicPr>
          <p:nvPr/>
        </p:nvPicPr>
        <p:blipFill>
          <a:blip r:embed="rId2"/>
          <a:stretch>
            <a:fillRect/>
          </a:stretch>
        </p:blipFill>
        <p:spPr>
          <a:xfrm>
            <a:off x="8648685" y="4212676"/>
            <a:ext cx="1631950" cy="635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679277" cy="3705942"/>
          </a:xfrm>
          <a:prstGeom prst="roundRect">
            <a:avLst>
              <a:gd name="adj" fmla="val 617"/>
            </a:avLst>
          </a:prstGeom>
          <a:solidFill>
            <a:srgbClr val="FFFFFF"/>
          </a:solidFill>
          <a:ln w="12700">
            <a:solidFill>
              <a:srgbClr val="CFDCE0"/>
            </a:solidFill>
            <a:prstDash val="solid"/>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83765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4.2</a:t>
            </a:r>
          </a:p>
        </p:txBody>
      </p:sp>
      <p:sp>
        <p:nvSpPr>
          <p:cNvPr id="5" name="Text 5"/>
          <p:cNvSpPr/>
          <p:nvPr/>
        </p:nvSpPr>
        <p:spPr>
          <a:xfrm>
            <a:off x="1258274" y="310896"/>
            <a:ext cx="347586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Signal elements versus data elements</a:t>
            </a:r>
          </a:p>
        </p:txBody>
      </p:sp>
      <p:pic>
        <p:nvPicPr>
          <p:cNvPr id="6" name="Image 6"/>
          <p:cNvPicPr>
            <a:picLocks noChangeAspect="1"/>
          </p:cNvPicPr>
          <p:nvPr/>
        </p:nvPicPr>
        <p:blipFill>
          <a:blip r:embed="rId2"/>
          <a:stretch>
            <a:fillRect/>
          </a:stretch>
        </p:blipFill>
        <p:spPr>
          <a:xfrm>
            <a:off x="310896" y="694944"/>
            <a:ext cx="1631072" cy="1392401"/>
          </a:xfrm>
          <a:prstGeom prst="rect">
            <a:avLst/>
          </a:prstGeom>
        </p:spPr>
      </p:pic>
      <p:pic>
        <p:nvPicPr>
          <p:cNvPr id="7" name="Image 7"/>
          <p:cNvPicPr>
            <a:picLocks noChangeAspect="1"/>
          </p:cNvPicPr>
          <p:nvPr/>
        </p:nvPicPr>
        <p:blipFill>
          <a:blip r:embed="rId3"/>
          <a:stretch>
            <a:fillRect/>
          </a:stretch>
        </p:blipFill>
        <p:spPr>
          <a:xfrm>
            <a:off x="2959314" y="694944"/>
            <a:ext cx="1645816" cy="1421889"/>
          </a:xfrm>
          <a:prstGeom prst="rect">
            <a:avLst/>
          </a:prstGeom>
        </p:spPr>
      </p:pic>
      <p:pic>
        <p:nvPicPr>
          <p:cNvPr id="8" name="Image 8"/>
          <p:cNvPicPr>
            <a:picLocks noChangeAspect="1"/>
          </p:cNvPicPr>
          <p:nvPr/>
        </p:nvPicPr>
        <p:blipFill>
          <a:blip r:embed="rId4"/>
          <a:stretch>
            <a:fillRect/>
          </a:stretch>
        </p:blipFill>
        <p:spPr>
          <a:xfrm>
            <a:off x="310896" y="2338917"/>
            <a:ext cx="1697420" cy="1392401"/>
          </a:xfrm>
          <a:prstGeom prst="rect">
            <a:avLst/>
          </a:prstGeom>
        </p:spPr>
      </p:pic>
      <p:pic>
        <p:nvPicPr>
          <p:cNvPr id="9" name="Image 9"/>
          <p:cNvPicPr>
            <a:picLocks noChangeAspect="1"/>
          </p:cNvPicPr>
          <p:nvPr/>
        </p:nvPicPr>
        <p:blipFill>
          <a:blip r:embed="rId5"/>
          <a:stretch>
            <a:fillRect/>
          </a:stretch>
        </p:blipFill>
        <p:spPr>
          <a:xfrm>
            <a:off x="2959314" y="2338917"/>
            <a:ext cx="1774827" cy="1421889"/>
          </a:xfrm>
          <a:prstGeom prst="rect">
            <a:avLst/>
          </a:prstGeom>
        </p:spPr>
      </p:pic>
      <p:sp>
        <p:nvSpPr>
          <p:cNvPr id="10" name="Shape 10"/>
          <p:cNvSpPr/>
          <p:nvPr/>
        </p:nvSpPr>
        <p:spPr>
          <a:xfrm>
            <a:off x="4990173" y="182880"/>
            <a:ext cx="7018916" cy="3705942"/>
          </a:xfrm>
          <a:prstGeom prst="roundRect">
            <a:avLst>
              <a:gd name="adj" fmla="val 617"/>
            </a:avLst>
          </a:prstGeom>
          <a:solidFill>
            <a:srgbClr val="FFFFFF"/>
          </a:solidFill>
          <a:ln w="12700">
            <a:solidFill>
              <a:srgbClr val="CFDCE0"/>
            </a:solidFill>
            <a:prstDash val="solid"/>
          </a:ln>
        </p:spPr>
      </p:sp>
      <p:sp>
        <p:nvSpPr>
          <p:cNvPr id="11" name="Shape 11"/>
          <p:cNvSpPr/>
          <p:nvPr/>
        </p:nvSpPr>
        <p:spPr>
          <a:xfrm>
            <a:off x="5118189" y="310896"/>
            <a:ext cx="520210" cy="256032"/>
          </a:xfrm>
          <a:prstGeom prst="roundRect">
            <a:avLst>
              <a:gd name="adj" fmla="val 25000"/>
            </a:avLst>
          </a:prstGeom>
          <a:solidFill>
            <a:srgbClr val="0F7A85"/>
          </a:solidFill>
          <a:ln w="12700">
            <a:solidFill>
              <a:srgbClr val="0F7A85"/>
            </a:solidFill>
            <a:prstDash val="solid"/>
          </a:ln>
        </p:spPr>
      </p:sp>
      <p:sp>
        <p:nvSpPr>
          <p:cNvPr id="12" name="Text 12"/>
          <p:cNvSpPr/>
          <p:nvPr/>
        </p:nvSpPr>
        <p:spPr>
          <a:xfrm>
            <a:off x="5118189"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4.1.1</a:t>
            </a:r>
          </a:p>
        </p:txBody>
      </p:sp>
      <p:sp>
        <p:nvSpPr>
          <p:cNvPr id="13" name="Text 13"/>
          <p:cNvSpPr/>
          <p:nvPr/>
        </p:nvSpPr>
        <p:spPr>
          <a:xfrm>
            <a:off x="5748127" y="310896"/>
            <a:ext cx="6132946"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Data rate and signal rate</a:t>
            </a:r>
          </a:p>
        </p:txBody>
      </p:sp>
      <p:sp>
        <p:nvSpPr>
          <p:cNvPr id="14" name="Text 14"/>
          <p:cNvSpPr/>
          <p:nvPr/>
        </p:nvSpPr>
        <p:spPr>
          <a:xfrm>
            <a:off x="5118189" y="694944"/>
            <a:ext cx="6762884" cy="300154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 rate is the number of bits sent in one second, in bits per second. It is also called the bit rate.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Signal rate is the number of signal elements sent in one second, in baud. It is also called the pulse rate, the modulation rate or the baud rate.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ratio r is the number of data elements carried by one signal element.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goal is to raise the data rate and lower the signal rate at the same time. In the transport analogy, more people in fewer vehicles.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 = c x N x (1/r) baud, where N is the data rate and c is the case factor.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worst case needs the largest signal rate and the best case the smallest. In data communications we work with the average.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Bandwidth follows the signal rate, not the data rate. That is why the two are worth separating.</a:t>
            </a:r>
          </a:p>
        </p:txBody>
      </p:sp>
      <p:sp>
        <p:nvSpPr>
          <p:cNvPr id="15" name="Shape 15"/>
          <p:cNvSpPr/>
          <p:nvPr/>
        </p:nvSpPr>
        <p:spPr>
          <a:xfrm>
            <a:off x="182880" y="4016838"/>
            <a:ext cx="11826210" cy="1704096"/>
          </a:xfrm>
          <a:prstGeom prst="roundRect">
            <a:avLst>
              <a:gd name="adj" fmla="val 1341"/>
            </a:avLst>
          </a:prstGeom>
          <a:solidFill>
            <a:srgbClr val="FFFFFF"/>
          </a:solidFill>
          <a:ln w="12700">
            <a:solidFill>
              <a:srgbClr val="CFDCE0"/>
            </a:solidFill>
            <a:prstDash val="solid"/>
          </a:ln>
        </p:spPr>
      </p:sp>
      <p:sp>
        <p:nvSpPr>
          <p:cNvPr id="16" name="Shape 16"/>
          <p:cNvSpPr/>
          <p:nvPr/>
        </p:nvSpPr>
        <p:spPr>
          <a:xfrm>
            <a:off x="310896" y="4144854"/>
            <a:ext cx="520210" cy="256032"/>
          </a:xfrm>
          <a:prstGeom prst="roundRect">
            <a:avLst>
              <a:gd name="adj" fmla="val 25000"/>
            </a:avLst>
          </a:prstGeom>
          <a:solidFill>
            <a:srgbClr val="0F7A85"/>
          </a:solidFill>
          <a:ln w="12700">
            <a:solidFill>
              <a:srgbClr val="0F7A85"/>
            </a:solidFill>
            <a:prstDash val="solid"/>
          </a:ln>
        </p:spPr>
      </p:sp>
      <p:sp>
        <p:nvSpPr>
          <p:cNvPr id="17" name="Text 17"/>
          <p:cNvSpPr/>
          <p:nvPr/>
        </p:nvSpPr>
        <p:spPr>
          <a:xfrm>
            <a:off x="310896" y="4144854"/>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4.1.1</a:t>
            </a:r>
          </a:p>
        </p:txBody>
      </p:sp>
      <p:sp>
        <p:nvSpPr>
          <p:cNvPr id="18" name="Text 18"/>
          <p:cNvSpPr/>
          <p:nvPr/>
        </p:nvSpPr>
        <p:spPr>
          <a:xfrm>
            <a:off x="940834" y="4144854"/>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Bandwidth of a digital signal</a:t>
            </a:r>
          </a:p>
        </p:txBody>
      </p:sp>
      <p:sp>
        <p:nvSpPr>
          <p:cNvPr id="19" name="Text 19"/>
          <p:cNvSpPr/>
          <p:nvPr/>
        </p:nvSpPr>
        <p:spPr>
          <a:xfrm>
            <a:off x="310896" y="4528902"/>
            <a:ext cx="11570178" cy="10640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digital signal carrying information is nonperiodic, so its bandwidth is continuous and infinite.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Most components have amplitudes small enough to ignore, so the effective bandwidth is finite. That is the bandwidth we mean from here 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More changes in the signal means more frequencies injected, so the range of frequencies is proportional to the signal rate.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Bmin = c x N x (1/r), and solving for the data rate gives Nmax = (1/c) x B x 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1906141"/>
          </a:xfrm>
          <a:prstGeom prst="roundRect">
            <a:avLst>
              <a:gd name="adj" fmla="val 1199"/>
            </a:avLst>
          </a:prstGeom>
          <a:solidFill>
            <a:srgbClr val="FFFFFF"/>
          </a:solidFill>
          <a:ln w="12700">
            <a:solidFill>
              <a:srgbClr val="CFDCE0"/>
            </a:solidFill>
            <a:prstDash val="solid"/>
          </a:ln>
        </p:spPr>
      </p:sp>
      <p:sp>
        <p:nvSpPr>
          <p:cNvPr id="3" name="Shape 3"/>
          <p:cNvSpPr/>
          <p:nvPr/>
        </p:nvSpPr>
        <p:spPr>
          <a:xfrm>
            <a:off x="310896" y="310896"/>
            <a:ext cx="971973"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971973"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4.1</a:t>
            </a:r>
          </a:p>
        </p:txBody>
      </p:sp>
      <p:sp>
        <p:nvSpPr>
          <p:cNvPr id="5" name="Text 5"/>
          <p:cNvSpPr/>
          <p:nvPr/>
        </p:nvSpPr>
        <p:spPr>
          <a:xfrm>
            <a:off x="1392597" y="310896"/>
            <a:ext cx="4511364"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Average baud rate when r = 1</a:t>
            </a:r>
          </a:p>
        </p:txBody>
      </p:sp>
      <p:sp>
        <p:nvSpPr>
          <p:cNvPr id="6" name="Text 6"/>
          <p:cNvSpPr/>
          <p:nvPr/>
        </p:nvSpPr>
        <p:spPr>
          <a:xfrm>
            <a:off x="310896" y="694944"/>
            <a:ext cx="5593065" cy="75991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signal carries one data element per signal element and the bit rate is 100 kbps. What is the average baud rate for c between 0 and 1?</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Take the average value of c as 1/2. The baud rate is then</a:t>
            </a:r>
          </a:p>
        </p:txBody>
      </p:sp>
      <p:pic>
        <p:nvPicPr>
          <p:cNvPr id="7" name="Image 7"/>
          <p:cNvPicPr>
            <a:picLocks noChangeAspect="1"/>
          </p:cNvPicPr>
          <p:nvPr/>
        </p:nvPicPr>
        <p:blipFill>
          <a:blip r:embed="rId2"/>
          <a:stretch>
            <a:fillRect/>
          </a:stretch>
        </p:blipFill>
        <p:spPr>
          <a:xfrm>
            <a:off x="310896" y="1546296"/>
            <a:ext cx="5593065" cy="414709"/>
          </a:xfrm>
          <a:prstGeom prst="rect">
            <a:avLst/>
          </a:prstGeom>
        </p:spPr>
      </p:pic>
      <p:sp>
        <p:nvSpPr>
          <p:cNvPr id="8" name="Shape 8"/>
          <p:cNvSpPr/>
          <p:nvPr/>
        </p:nvSpPr>
        <p:spPr>
          <a:xfrm>
            <a:off x="6159993" y="182880"/>
            <a:ext cx="5849097" cy="1906141"/>
          </a:xfrm>
          <a:prstGeom prst="roundRect">
            <a:avLst>
              <a:gd name="adj" fmla="val 1199"/>
            </a:avLst>
          </a:prstGeom>
          <a:solidFill>
            <a:srgbClr val="FFFFFF"/>
          </a:solidFill>
          <a:ln w="12700">
            <a:solidFill>
              <a:srgbClr val="CFDCE0"/>
            </a:solidFill>
            <a:prstDash val="solid"/>
          </a:ln>
        </p:spPr>
      </p:sp>
      <p:sp>
        <p:nvSpPr>
          <p:cNvPr id="9" name="Shape 9"/>
          <p:cNvSpPr/>
          <p:nvPr/>
        </p:nvSpPr>
        <p:spPr>
          <a:xfrm>
            <a:off x="6288009" y="310896"/>
            <a:ext cx="971973" cy="256032"/>
          </a:xfrm>
          <a:prstGeom prst="roundRect">
            <a:avLst>
              <a:gd name="adj" fmla="val 25000"/>
            </a:avLst>
          </a:prstGeom>
          <a:solidFill>
            <a:srgbClr val="E2A03F"/>
          </a:solidFill>
          <a:ln w="12700">
            <a:solidFill>
              <a:srgbClr val="E2A03F"/>
            </a:solidFill>
            <a:prstDash val="solid"/>
          </a:ln>
        </p:spPr>
      </p:sp>
      <p:sp>
        <p:nvSpPr>
          <p:cNvPr id="10" name="Text 10"/>
          <p:cNvSpPr/>
          <p:nvPr/>
        </p:nvSpPr>
        <p:spPr>
          <a:xfrm>
            <a:off x="6288009" y="310896"/>
            <a:ext cx="971973"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4.2</a:t>
            </a:r>
          </a:p>
        </p:txBody>
      </p:sp>
      <p:sp>
        <p:nvSpPr>
          <p:cNvPr id="11" name="Text 11"/>
          <p:cNvSpPr/>
          <p:nvPr/>
        </p:nvSpPr>
        <p:spPr>
          <a:xfrm>
            <a:off x="7369709" y="310896"/>
            <a:ext cx="4511364"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Agreement with the Nyquist formula</a:t>
            </a:r>
          </a:p>
        </p:txBody>
      </p:sp>
      <p:sp>
        <p:nvSpPr>
          <p:cNvPr id="12" name="Text 12"/>
          <p:cNvSpPr/>
          <p:nvPr/>
        </p:nvSpPr>
        <p:spPr>
          <a:xfrm>
            <a:off x="6288009" y="694944"/>
            <a:ext cx="5593065" cy="12157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Chapter 3 gave the maximum data rate of a channel as Nmax = 2 x B x log2 L. Does the formula above agree?</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signal with L levels carries log2 L bits per level. With one level per signal element and the average case c = 1/2, Nmax = (1/c) x B x r = 2 x B x log2 L. The two agree.</a:t>
            </a:r>
          </a:p>
        </p:txBody>
      </p:sp>
      <p:sp>
        <p:nvSpPr>
          <p:cNvPr id="13" name="Shape 13"/>
          <p:cNvSpPr/>
          <p:nvPr/>
        </p:nvSpPr>
        <p:spPr>
          <a:xfrm>
            <a:off x="182880" y="2217037"/>
            <a:ext cx="11826210" cy="3394344"/>
          </a:xfrm>
          <a:prstGeom prst="roundRect">
            <a:avLst>
              <a:gd name="adj" fmla="val 673"/>
            </a:avLst>
          </a:prstGeom>
          <a:solidFill>
            <a:srgbClr val="FFFFFF"/>
          </a:solidFill>
          <a:ln w="12700">
            <a:solidFill>
              <a:srgbClr val="CFDCE0"/>
            </a:solidFill>
            <a:prstDash val="solid"/>
          </a:ln>
        </p:spPr>
      </p:sp>
      <p:sp>
        <p:nvSpPr>
          <p:cNvPr id="14" name="Shape 14"/>
          <p:cNvSpPr/>
          <p:nvPr/>
        </p:nvSpPr>
        <p:spPr>
          <a:xfrm>
            <a:off x="310896" y="2345053"/>
            <a:ext cx="520210"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2345053"/>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4.1.1</a:t>
            </a:r>
          </a:p>
        </p:txBody>
      </p:sp>
      <p:sp>
        <p:nvSpPr>
          <p:cNvPr id="16" name="Text 16"/>
          <p:cNvSpPr/>
          <p:nvPr/>
        </p:nvSpPr>
        <p:spPr>
          <a:xfrm>
            <a:off x="940834" y="2345053"/>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What a line code has to get right</a:t>
            </a:r>
          </a:p>
        </p:txBody>
      </p:sp>
      <p:sp>
        <p:nvSpPr>
          <p:cNvPr id="17" name="Text 17"/>
          <p:cNvSpPr/>
          <p:nvPr/>
        </p:nvSpPr>
        <p:spPr>
          <a:xfrm>
            <a:off x="310896" y="2729101"/>
            <a:ext cx="11570178" cy="15960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faults to avoid: baseline wandering, a DC component, and complexity that the hardware cannot afford.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properties to pursue: self-synchronization, built-in error detection, and immunity to noise and interference.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No scheme wins on all six, so the choice is set by the channel and by the receiver we can afford.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Complexity is a real constraint, not an aesthetic one. A four-level scheme costs more to interpret than a two-level one, in silicon and in noise margin.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Error detection built into the code catches some errors without a separate check field.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Immunity to noise and interference is what decides whether the scheme survives the medium it is put on.</a:t>
            </a:r>
          </a:p>
        </p:txBody>
      </p:sp>
      <p:pic>
        <p:nvPicPr>
          <p:cNvPr id="18" name="Image 18"/>
          <p:cNvPicPr>
            <a:picLocks noChangeAspect="1"/>
          </p:cNvPicPr>
          <p:nvPr/>
        </p:nvPicPr>
        <p:blipFill>
          <a:blip r:embed="rId3"/>
          <a:stretch>
            <a:fillRect/>
          </a:stretch>
        </p:blipFill>
        <p:spPr>
          <a:xfrm>
            <a:off x="3726607" y="4416566"/>
            <a:ext cx="4738756" cy="10668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913241" cy="2696178"/>
          </a:xfrm>
          <a:prstGeom prst="roundRect">
            <a:avLst>
              <a:gd name="adj" fmla="val 848"/>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4.1.1</a:t>
            </a:r>
          </a:p>
        </p:txBody>
      </p:sp>
      <p:sp>
        <p:nvSpPr>
          <p:cNvPr id="5" name="Text 5"/>
          <p:cNvSpPr/>
          <p:nvPr/>
        </p:nvSpPr>
        <p:spPr>
          <a:xfrm>
            <a:off x="940834" y="310896"/>
            <a:ext cx="4027271"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Baseline wandering</a:t>
            </a:r>
          </a:p>
        </p:txBody>
      </p:sp>
      <p:sp>
        <p:nvSpPr>
          <p:cNvPr id="6" name="Text 6"/>
          <p:cNvSpPr/>
          <p:nvPr/>
        </p:nvSpPr>
        <p:spPr>
          <a:xfrm>
            <a:off x="310896" y="694944"/>
            <a:ext cx="4657209" cy="15198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receiver keeps a running average of the received signal power. That average is the baseline.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incoming signal element is judged against the baseline.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long string of 0s or 1s drifts the baseline, and the decision threshold drifts with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code that forces transitions bounds the drift.</a:t>
            </a:r>
          </a:p>
        </p:txBody>
      </p:sp>
      <p:sp>
        <p:nvSpPr>
          <p:cNvPr id="7" name="Shape 7"/>
          <p:cNvSpPr/>
          <p:nvPr/>
        </p:nvSpPr>
        <p:spPr>
          <a:xfrm>
            <a:off x="5224137" y="182880"/>
            <a:ext cx="6784952" cy="2696178"/>
          </a:xfrm>
          <a:prstGeom prst="roundRect">
            <a:avLst>
              <a:gd name="adj" fmla="val 848"/>
            </a:avLst>
          </a:prstGeom>
          <a:solidFill>
            <a:srgbClr val="FFFFFF"/>
          </a:solidFill>
          <a:ln w="12700">
            <a:solidFill>
              <a:srgbClr val="CFDCE0"/>
            </a:solidFill>
            <a:prstDash val="solid"/>
          </a:ln>
        </p:spPr>
      </p:sp>
      <p:sp>
        <p:nvSpPr>
          <p:cNvPr id="8" name="Shape 8"/>
          <p:cNvSpPr/>
          <p:nvPr/>
        </p:nvSpPr>
        <p:spPr>
          <a:xfrm>
            <a:off x="5352153" y="310896"/>
            <a:ext cx="625818"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5352153" y="310896"/>
            <a:ext cx="625818"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a:t>
            </a:r>
          </a:p>
        </p:txBody>
      </p:sp>
      <p:sp>
        <p:nvSpPr>
          <p:cNvPr id="10" name="Text 10"/>
          <p:cNvSpPr/>
          <p:nvPr/>
        </p:nvSpPr>
        <p:spPr>
          <a:xfrm>
            <a:off x="6087700" y="310896"/>
            <a:ext cx="5793374"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Effect of a long run on the baseline</a:t>
            </a:r>
          </a:p>
        </p:txBody>
      </p:sp>
      <p:pic>
        <p:nvPicPr>
          <p:cNvPr id="11" name="Image 11"/>
          <p:cNvPicPr>
            <a:picLocks noChangeAspect="1"/>
          </p:cNvPicPr>
          <p:nvPr/>
        </p:nvPicPr>
        <p:blipFill>
          <a:blip r:embed="rId2"/>
          <a:stretch>
            <a:fillRect/>
          </a:stretch>
        </p:blipFill>
        <p:spPr>
          <a:xfrm>
            <a:off x="5352153" y="694944"/>
            <a:ext cx="2884527" cy="2056098"/>
          </a:xfrm>
          <a:prstGeom prst="rect">
            <a:avLst/>
          </a:prstGeom>
        </p:spPr>
      </p:pic>
      <p:pic>
        <p:nvPicPr>
          <p:cNvPr id="12" name="Image 12"/>
          <p:cNvPicPr>
            <a:picLocks noChangeAspect="1"/>
          </p:cNvPicPr>
          <p:nvPr/>
        </p:nvPicPr>
        <p:blipFill>
          <a:blip r:embed="rId3"/>
          <a:stretch>
            <a:fillRect/>
          </a:stretch>
        </p:blipFill>
        <p:spPr>
          <a:xfrm>
            <a:off x="8738928" y="694944"/>
            <a:ext cx="3142146" cy="1995954"/>
          </a:xfrm>
          <a:prstGeom prst="rect">
            <a:avLst/>
          </a:prstGeom>
        </p:spPr>
      </p:pic>
      <p:sp>
        <p:nvSpPr>
          <p:cNvPr id="13" name="Shape 13"/>
          <p:cNvSpPr/>
          <p:nvPr/>
        </p:nvSpPr>
        <p:spPr>
          <a:xfrm>
            <a:off x="182880" y="3007074"/>
            <a:ext cx="4913241" cy="3421380"/>
          </a:xfrm>
          <a:prstGeom prst="roundRect">
            <a:avLst>
              <a:gd name="adj" fmla="val 668"/>
            </a:avLst>
          </a:prstGeom>
          <a:solidFill>
            <a:srgbClr val="FFFFFF"/>
          </a:solidFill>
          <a:ln w="12700">
            <a:solidFill>
              <a:srgbClr val="CFDCE0"/>
            </a:solidFill>
            <a:prstDash val="solid"/>
          </a:ln>
        </p:spPr>
      </p:sp>
      <p:sp>
        <p:nvSpPr>
          <p:cNvPr id="14" name="Shape 14"/>
          <p:cNvSpPr/>
          <p:nvPr/>
        </p:nvSpPr>
        <p:spPr>
          <a:xfrm>
            <a:off x="310896" y="3135090"/>
            <a:ext cx="520210"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3135090"/>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4.1.1</a:t>
            </a:r>
          </a:p>
        </p:txBody>
      </p:sp>
      <p:sp>
        <p:nvSpPr>
          <p:cNvPr id="16" name="Text 16"/>
          <p:cNvSpPr/>
          <p:nvPr/>
        </p:nvSpPr>
        <p:spPr>
          <a:xfrm>
            <a:off x="940834" y="3135090"/>
            <a:ext cx="4027271"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DC components</a:t>
            </a:r>
          </a:p>
        </p:txBody>
      </p:sp>
      <p:sp>
        <p:nvSpPr>
          <p:cNvPr id="17" name="Text 17"/>
          <p:cNvSpPr/>
          <p:nvPr/>
        </p:nvSpPr>
        <p:spPr>
          <a:xfrm>
            <a:off x="310896" y="3519138"/>
            <a:ext cx="4657209" cy="22035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When the signal level stays constant for a while with a nonzero average, the spectrum gains frequencies near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channel that is not low-pass cannot pass them. A telephone line, for example, passes nothing below about 200 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transformer-coupled or capacitively-coupled link blocks them outright.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energy that goes into the DC term is wasted, because it carries no information.</a:t>
            </a:r>
          </a:p>
        </p:txBody>
      </p:sp>
      <p:sp>
        <p:nvSpPr>
          <p:cNvPr id="18" name="Shape 18"/>
          <p:cNvSpPr/>
          <p:nvPr/>
        </p:nvSpPr>
        <p:spPr>
          <a:xfrm>
            <a:off x="5224137" y="3007074"/>
            <a:ext cx="6784952" cy="3421380"/>
          </a:xfrm>
          <a:prstGeom prst="roundRect">
            <a:avLst>
              <a:gd name="adj" fmla="val 668"/>
            </a:avLst>
          </a:prstGeom>
          <a:solidFill>
            <a:srgbClr val="FFFFFF"/>
          </a:solidFill>
          <a:ln w="12700">
            <a:solidFill>
              <a:srgbClr val="CFDCE0"/>
            </a:solidFill>
            <a:prstDash val="solid"/>
          </a:ln>
        </p:spPr>
      </p:sp>
      <p:sp>
        <p:nvSpPr>
          <p:cNvPr id="19" name="Shape 19"/>
          <p:cNvSpPr/>
          <p:nvPr/>
        </p:nvSpPr>
        <p:spPr>
          <a:xfrm>
            <a:off x="5352153" y="3135090"/>
            <a:ext cx="625818" cy="256032"/>
          </a:xfrm>
          <a:prstGeom prst="roundRect">
            <a:avLst>
              <a:gd name="adj" fmla="val 25000"/>
            </a:avLst>
          </a:prstGeom>
          <a:solidFill>
            <a:srgbClr val="0F7A85"/>
          </a:solidFill>
          <a:ln w="12700">
            <a:solidFill>
              <a:srgbClr val="0F7A85"/>
            </a:solidFill>
            <a:prstDash val="solid"/>
          </a:ln>
        </p:spPr>
      </p:sp>
      <p:sp>
        <p:nvSpPr>
          <p:cNvPr id="20" name="Text 20"/>
          <p:cNvSpPr/>
          <p:nvPr/>
        </p:nvSpPr>
        <p:spPr>
          <a:xfrm>
            <a:off x="5352153" y="3135090"/>
            <a:ext cx="625818"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a:t>
            </a:r>
          </a:p>
        </p:txBody>
      </p:sp>
      <p:sp>
        <p:nvSpPr>
          <p:cNvPr id="21" name="Text 21"/>
          <p:cNvSpPr/>
          <p:nvPr/>
        </p:nvSpPr>
        <p:spPr>
          <a:xfrm>
            <a:off x="6087700" y="3135090"/>
            <a:ext cx="5793374"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 constant level puts energy at zero frequency</a:t>
            </a:r>
          </a:p>
        </p:txBody>
      </p:sp>
      <p:pic>
        <p:nvPicPr>
          <p:cNvPr id="22" name="Image 22"/>
          <p:cNvPicPr>
            <a:picLocks noChangeAspect="1"/>
          </p:cNvPicPr>
          <p:nvPr/>
        </p:nvPicPr>
        <p:blipFill>
          <a:blip r:embed="rId4"/>
          <a:stretch>
            <a:fillRect/>
          </a:stretch>
        </p:blipFill>
        <p:spPr>
          <a:xfrm>
            <a:off x="6025813" y="3519138"/>
            <a:ext cx="5181600" cy="27813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3337524"/>
          </a:xfrm>
          <a:prstGeom prst="roundRect">
            <a:avLst>
              <a:gd name="adj" fmla="val 685"/>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4.1.1</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Baseline wander, physically</a:t>
            </a:r>
          </a:p>
        </p:txBody>
      </p:sp>
      <p:sp>
        <p:nvSpPr>
          <p:cNvPr id="6" name="Text 6"/>
          <p:cNvSpPr/>
          <p:nvPr/>
        </p:nvSpPr>
        <p:spPr>
          <a:xfrm>
            <a:off x="310896" y="694944"/>
            <a:ext cx="5593065" cy="269744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Almost every serial link is AC coupled. A series capacitor, or a transformer in the case of Ethernet, sits between transmitter and receiver.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coupling is there for good reasons. It lets the two ends sit at different common-mode voltages and it isolates them electrically.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series capacitor is a high-pass filter. It passes edges and blocks anything slow.</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long run of identical bits is a slow signal. During the run the capacitor charges and the received level droops toward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When the data becomes balanced again, the charge left on the capacitor shows up as an offset. That drifting offset is the baseline, and its movement is baseline wander.</a:t>
            </a:r>
          </a:p>
        </p:txBody>
      </p:sp>
      <p:sp>
        <p:nvSpPr>
          <p:cNvPr id="7" name="Shape 7"/>
          <p:cNvSpPr/>
          <p:nvPr/>
        </p:nvSpPr>
        <p:spPr>
          <a:xfrm>
            <a:off x="6159993" y="182880"/>
            <a:ext cx="5849097" cy="3337524"/>
          </a:xfrm>
          <a:prstGeom prst="roundRect">
            <a:avLst>
              <a:gd name="adj" fmla="val 685"/>
            </a:avLst>
          </a:prstGeom>
          <a:solidFill>
            <a:srgbClr val="FFFFFF"/>
          </a:solidFill>
          <a:ln w="12700">
            <a:solidFill>
              <a:srgbClr val="CFDCE0"/>
            </a:solidFill>
            <a:prstDash val="solid"/>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4.1.1</a:t>
            </a:r>
          </a:p>
        </p:txBody>
      </p:sp>
      <p:sp>
        <p:nvSpPr>
          <p:cNvPr id="10" name="Text 10"/>
          <p:cNvSpPr/>
          <p:nvPr/>
        </p:nvSpPr>
        <p:spPr>
          <a:xfrm>
            <a:off x="6917947"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What it does to the receiver</a:t>
            </a:r>
          </a:p>
        </p:txBody>
      </p:sp>
      <p:sp>
        <p:nvSpPr>
          <p:cNvPr id="11" name="Text 11"/>
          <p:cNvSpPr/>
          <p:nvPr/>
        </p:nvSpPr>
        <p:spPr>
          <a:xfrm>
            <a:off x="6288009" y="694944"/>
            <a:ext cx="5593065" cy="22035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receiver decides each bit against a threshold. The signal has moved and the threshold has not.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 an eye diagram this is vertical closure. The eye height shrinks and the bit error rate climbs.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How far it droops depends on the data pattern, so the edges move in time as well. Measured that way the same effect is called data-dependent jitter.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book describes this as a running average drifting. The running average is the receiver's estimate of a baseline that is physically moving, not a bookkeeping quantity.</a:t>
            </a:r>
          </a:p>
        </p:txBody>
      </p:sp>
      <p:sp>
        <p:nvSpPr>
          <p:cNvPr id="12" name="Shape 12"/>
          <p:cNvSpPr/>
          <p:nvPr/>
        </p:nvSpPr>
        <p:spPr>
          <a:xfrm>
            <a:off x="182880" y="3648420"/>
            <a:ext cx="11826210" cy="2387808"/>
          </a:xfrm>
          <a:prstGeom prst="roundRect">
            <a:avLst>
              <a:gd name="adj" fmla="val 957"/>
            </a:avLst>
          </a:prstGeom>
          <a:solidFill>
            <a:srgbClr val="FFFFFF"/>
          </a:solidFill>
          <a:ln w="12700">
            <a:solidFill>
              <a:srgbClr val="CFDCE0"/>
            </a:solidFill>
            <a:prstDash val="solid"/>
          </a:ln>
        </p:spPr>
      </p:sp>
      <p:sp>
        <p:nvSpPr>
          <p:cNvPr id="13" name="Shape 13"/>
          <p:cNvSpPr/>
          <p:nvPr/>
        </p:nvSpPr>
        <p:spPr>
          <a:xfrm>
            <a:off x="310896" y="3776436"/>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377643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4.1.1</a:t>
            </a:r>
          </a:p>
        </p:txBody>
      </p:sp>
      <p:sp>
        <p:nvSpPr>
          <p:cNvPr id="15" name="Text 15"/>
          <p:cNvSpPr/>
          <p:nvPr/>
        </p:nvSpPr>
        <p:spPr>
          <a:xfrm>
            <a:off x="940834" y="3776436"/>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How real links deal with it</a:t>
            </a:r>
          </a:p>
        </p:txBody>
      </p:sp>
      <p:sp>
        <p:nvSpPr>
          <p:cNvPr id="16" name="Text 16"/>
          <p:cNvSpPr/>
          <p:nvPr/>
        </p:nvSpPr>
        <p:spPr>
          <a:xfrm>
            <a:off x="310896" y="4160484"/>
            <a:ext cx="11570178" cy="17477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Bound the run length. 8B/10B guarantees at most five identical bits in a row and a running disparity within plus or minus two, which is exactly a bound on how far the baseline can move.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Make the capacitor large. PCI Express specifies AC coupling capacitors around 100 nF so the corner frequency sits far below the slowest data pattern the code allows.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Correct it at the receiver. Baseline wander correction adds a low-frequency feed-forward path in parallel with the AC-coupled one and sums the two.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same phenomenon appears outside networking. A poor electrode contact makes an electrocardiogram wander, and the clinical software has to remove it before it can measure anything.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913241" cy="1627896"/>
          </a:xfrm>
          <a:prstGeom prst="roundRect">
            <a:avLst>
              <a:gd name="adj" fmla="val 1404"/>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4.1.1</a:t>
            </a:r>
          </a:p>
        </p:txBody>
      </p:sp>
      <p:sp>
        <p:nvSpPr>
          <p:cNvPr id="5" name="Text 5"/>
          <p:cNvSpPr/>
          <p:nvPr/>
        </p:nvSpPr>
        <p:spPr>
          <a:xfrm>
            <a:off x="940834" y="310896"/>
            <a:ext cx="4027271"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Self-synchronization</a:t>
            </a:r>
          </a:p>
        </p:txBody>
      </p:sp>
      <p:sp>
        <p:nvSpPr>
          <p:cNvPr id="6" name="Text 6"/>
          <p:cNvSpPr/>
          <p:nvPr/>
        </p:nvSpPr>
        <p:spPr>
          <a:xfrm>
            <a:off x="310896" y="694944"/>
            <a:ext cx="4657209" cy="9878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receiver bit intervals must line up with the sender bit intervals, so the two clocks must agree.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self-synchronizing signal carries timing in the data itself, as transitions the receiver can lock to.</a:t>
            </a:r>
          </a:p>
        </p:txBody>
      </p:sp>
      <p:sp>
        <p:nvSpPr>
          <p:cNvPr id="7" name="Shape 7"/>
          <p:cNvSpPr/>
          <p:nvPr/>
        </p:nvSpPr>
        <p:spPr>
          <a:xfrm>
            <a:off x="5224137" y="182880"/>
            <a:ext cx="6784952" cy="1627896"/>
          </a:xfrm>
          <a:prstGeom prst="roundRect">
            <a:avLst>
              <a:gd name="adj" fmla="val 1404"/>
            </a:avLst>
          </a:prstGeom>
          <a:solidFill>
            <a:srgbClr val="FFFFFF"/>
          </a:solidFill>
          <a:ln w="12700">
            <a:solidFill>
              <a:srgbClr val="CFDCE0"/>
            </a:solidFill>
            <a:prstDash val="solid"/>
          </a:ln>
        </p:spPr>
      </p:sp>
      <p:sp>
        <p:nvSpPr>
          <p:cNvPr id="8" name="Shape 8"/>
          <p:cNvSpPr/>
          <p:nvPr/>
        </p:nvSpPr>
        <p:spPr>
          <a:xfrm>
            <a:off x="5352153" y="310896"/>
            <a:ext cx="971973" cy="256032"/>
          </a:xfrm>
          <a:prstGeom prst="roundRect">
            <a:avLst>
              <a:gd name="adj" fmla="val 25000"/>
            </a:avLst>
          </a:prstGeom>
          <a:solidFill>
            <a:srgbClr val="E2A03F"/>
          </a:solidFill>
          <a:ln w="12700">
            <a:solidFill>
              <a:srgbClr val="E2A03F"/>
            </a:solidFill>
            <a:prstDash val="solid"/>
          </a:ln>
        </p:spPr>
      </p:sp>
      <p:sp>
        <p:nvSpPr>
          <p:cNvPr id="9" name="Text 9"/>
          <p:cNvSpPr/>
          <p:nvPr/>
        </p:nvSpPr>
        <p:spPr>
          <a:xfrm>
            <a:off x="5352153" y="310896"/>
            <a:ext cx="971973"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4.3</a:t>
            </a:r>
          </a:p>
        </p:txBody>
      </p:sp>
      <p:sp>
        <p:nvSpPr>
          <p:cNvPr id="10" name="Text 10"/>
          <p:cNvSpPr/>
          <p:nvPr/>
        </p:nvSpPr>
        <p:spPr>
          <a:xfrm>
            <a:off x="6433854" y="310896"/>
            <a:ext cx="544722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Cost of a 0.1 percent clock error</a:t>
            </a:r>
          </a:p>
        </p:txBody>
      </p:sp>
      <p:sp>
        <p:nvSpPr>
          <p:cNvPr id="11" name="Text 11"/>
          <p:cNvSpPr/>
          <p:nvPr/>
        </p:nvSpPr>
        <p:spPr>
          <a:xfrm>
            <a:off x="5352153" y="694944"/>
            <a:ext cx="6528920" cy="9878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receiver clock runs 0.1 percent fast. At 1 kbps it takes in 1001 bps instead of 1000, gaining one bit each second.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At 1 Mbps it takes in 1,001,000 bps instead of 1,000,000, gaining a thousand. Fast links need tighter clocks, or timing carried in the data.</a:t>
            </a:r>
          </a:p>
        </p:txBody>
      </p:sp>
      <p:sp>
        <p:nvSpPr>
          <p:cNvPr id="12" name="Shape 12"/>
          <p:cNvSpPr/>
          <p:nvPr/>
        </p:nvSpPr>
        <p:spPr>
          <a:xfrm>
            <a:off x="182880" y="1938792"/>
            <a:ext cx="6434006" cy="4619086"/>
          </a:xfrm>
          <a:prstGeom prst="roundRect">
            <a:avLst>
              <a:gd name="adj" fmla="val 495"/>
            </a:avLst>
          </a:prstGeom>
          <a:solidFill>
            <a:srgbClr val="FFFFFF"/>
          </a:solidFill>
          <a:ln w="12700">
            <a:solidFill>
              <a:srgbClr val="CFDCE0"/>
            </a:solidFill>
            <a:prstDash val="solid"/>
          </a:ln>
        </p:spPr>
      </p:sp>
      <p:sp>
        <p:nvSpPr>
          <p:cNvPr id="13" name="Shape 13"/>
          <p:cNvSpPr/>
          <p:nvPr/>
        </p:nvSpPr>
        <p:spPr>
          <a:xfrm>
            <a:off x="310896" y="2066808"/>
            <a:ext cx="83765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2066808"/>
            <a:ext cx="83765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4.3</a:t>
            </a:r>
          </a:p>
        </p:txBody>
      </p:sp>
      <p:sp>
        <p:nvSpPr>
          <p:cNvPr id="15" name="Text 15"/>
          <p:cNvSpPr/>
          <p:nvPr/>
        </p:nvSpPr>
        <p:spPr>
          <a:xfrm>
            <a:off x="1258274" y="2066808"/>
            <a:ext cx="5230596"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Effect of lack of synchronization</a:t>
            </a:r>
          </a:p>
        </p:txBody>
      </p:sp>
      <p:pic>
        <p:nvPicPr>
          <p:cNvPr id="16" name="Image 16"/>
          <p:cNvPicPr>
            <a:picLocks noChangeAspect="1"/>
          </p:cNvPicPr>
          <p:nvPr/>
        </p:nvPicPr>
        <p:blipFill>
          <a:blip r:embed="rId2"/>
          <a:stretch>
            <a:fillRect/>
          </a:stretch>
        </p:blipFill>
        <p:spPr>
          <a:xfrm>
            <a:off x="493455" y="2450856"/>
            <a:ext cx="5799262" cy="1513029"/>
          </a:xfrm>
          <a:prstGeom prst="rect">
            <a:avLst/>
          </a:prstGeom>
        </p:spPr>
      </p:pic>
      <p:pic>
        <p:nvPicPr>
          <p:cNvPr id="17" name="Image 17"/>
          <p:cNvPicPr>
            <a:picLocks noChangeAspect="1"/>
          </p:cNvPicPr>
          <p:nvPr/>
        </p:nvPicPr>
        <p:blipFill>
          <a:blip r:embed="rId3"/>
          <a:stretch>
            <a:fillRect/>
          </a:stretch>
        </p:blipFill>
        <p:spPr>
          <a:xfrm>
            <a:off x="493455" y="4799924"/>
            <a:ext cx="5812856" cy="1629938"/>
          </a:xfrm>
          <a:prstGeom prst="rect">
            <a:avLst/>
          </a:prstGeom>
        </p:spPr>
      </p:pic>
      <p:sp>
        <p:nvSpPr>
          <p:cNvPr id="18" name="Shape 18"/>
          <p:cNvSpPr/>
          <p:nvPr/>
        </p:nvSpPr>
        <p:spPr>
          <a:xfrm>
            <a:off x="6744902" y="1938792"/>
            <a:ext cx="5264187" cy="4619086"/>
          </a:xfrm>
          <a:prstGeom prst="roundRect">
            <a:avLst>
              <a:gd name="adj" fmla="val 495"/>
            </a:avLst>
          </a:prstGeom>
          <a:solidFill>
            <a:srgbClr val="FFFFFF"/>
          </a:solidFill>
          <a:ln w="12700">
            <a:solidFill>
              <a:srgbClr val="CFDCE0"/>
            </a:solidFill>
            <a:prstDash val="solid"/>
          </a:ln>
        </p:spPr>
      </p:sp>
      <p:sp>
        <p:nvSpPr>
          <p:cNvPr id="19" name="Shape 19"/>
          <p:cNvSpPr/>
          <p:nvPr/>
        </p:nvSpPr>
        <p:spPr>
          <a:xfrm>
            <a:off x="6872918" y="2066808"/>
            <a:ext cx="520210" cy="256032"/>
          </a:xfrm>
          <a:prstGeom prst="roundRect">
            <a:avLst>
              <a:gd name="adj" fmla="val 25000"/>
            </a:avLst>
          </a:prstGeom>
          <a:solidFill>
            <a:srgbClr val="0F7A85"/>
          </a:solidFill>
          <a:ln w="12700">
            <a:solidFill>
              <a:srgbClr val="0F7A85"/>
            </a:solidFill>
            <a:prstDash val="solid"/>
          </a:ln>
        </p:spPr>
      </p:sp>
      <p:sp>
        <p:nvSpPr>
          <p:cNvPr id="20" name="Text 20"/>
          <p:cNvSpPr/>
          <p:nvPr/>
        </p:nvSpPr>
        <p:spPr>
          <a:xfrm>
            <a:off x="6872918" y="2066808"/>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4.1.1</a:t>
            </a:r>
          </a:p>
        </p:txBody>
      </p:sp>
      <p:sp>
        <p:nvSpPr>
          <p:cNvPr id="21" name="Text 21"/>
          <p:cNvSpPr/>
          <p:nvPr/>
        </p:nvSpPr>
        <p:spPr>
          <a:xfrm>
            <a:off x="7502856" y="2066808"/>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What lack of synchronization costs</a:t>
            </a:r>
          </a:p>
        </p:txBody>
      </p:sp>
      <p:sp>
        <p:nvSpPr>
          <p:cNvPr id="22" name="Text 22"/>
          <p:cNvSpPr/>
          <p:nvPr/>
        </p:nvSpPr>
        <p:spPr>
          <a:xfrm>
            <a:off x="6872918" y="2450856"/>
            <a:ext cx="500815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receiver samples at its own bit intervals. If they drift, it reads one bit twice or misses one entirely.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damage is not a single wrong bit. Every bit after the slip is misaligned, so the rest of the frame is lost.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This is why the codes that follow are judged first on whether the receiver can recover timing from the signal itself.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6434006" cy="2606455"/>
          </a:xfrm>
          <a:prstGeom prst="roundRect">
            <a:avLst>
              <a:gd name="adj" fmla="val 877"/>
            </a:avLst>
          </a:prstGeom>
          <a:solidFill>
            <a:srgbClr val="FFFFFF"/>
          </a:solidFill>
          <a:ln w="12700">
            <a:solidFill>
              <a:srgbClr val="CFDCE0"/>
            </a:solidFill>
            <a:prstDash val="solid"/>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83765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4.4</a:t>
            </a:r>
          </a:p>
        </p:txBody>
      </p:sp>
      <p:sp>
        <p:nvSpPr>
          <p:cNvPr id="5" name="Text 5"/>
          <p:cNvSpPr/>
          <p:nvPr/>
        </p:nvSpPr>
        <p:spPr>
          <a:xfrm>
            <a:off x="1258274" y="310896"/>
            <a:ext cx="5230596"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Taxonomy of line coding schemes</a:t>
            </a:r>
          </a:p>
        </p:txBody>
      </p:sp>
      <p:pic>
        <p:nvPicPr>
          <p:cNvPr id="6" name="Image 6"/>
          <p:cNvPicPr>
            <a:picLocks noChangeAspect="1"/>
          </p:cNvPicPr>
          <p:nvPr/>
        </p:nvPicPr>
        <p:blipFill>
          <a:blip r:embed="rId2"/>
          <a:stretch>
            <a:fillRect/>
          </a:stretch>
        </p:blipFill>
        <p:spPr>
          <a:xfrm>
            <a:off x="310896" y="694944"/>
            <a:ext cx="6177974" cy="1966375"/>
          </a:xfrm>
          <a:prstGeom prst="rect">
            <a:avLst/>
          </a:prstGeom>
        </p:spPr>
      </p:pic>
      <p:sp>
        <p:nvSpPr>
          <p:cNvPr id="7" name="Shape 7"/>
          <p:cNvSpPr/>
          <p:nvPr/>
        </p:nvSpPr>
        <p:spPr>
          <a:xfrm>
            <a:off x="6744902" y="182880"/>
            <a:ext cx="5264187" cy="2606455"/>
          </a:xfrm>
          <a:prstGeom prst="roundRect">
            <a:avLst>
              <a:gd name="adj" fmla="val 877"/>
            </a:avLst>
          </a:prstGeom>
          <a:solidFill>
            <a:srgbClr val="FFFFFF"/>
          </a:solidFill>
          <a:ln w="12700">
            <a:solidFill>
              <a:srgbClr val="CFDCE0"/>
            </a:solidFill>
            <a:prstDash val="solid"/>
          </a:ln>
        </p:spPr>
      </p:sp>
      <p:sp>
        <p:nvSpPr>
          <p:cNvPr id="8" name="Shape 8"/>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872918"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0" name="Text 10"/>
          <p:cNvSpPr/>
          <p:nvPr/>
        </p:nvSpPr>
        <p:spPr>
          <a:xfrm>
            <a:off x="7502856" y="310896"/>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Line coding schemes</a:t>
            </a:r>
          </a:p>
        </p:txBody>
      </p:sp>
      <p:sp>
        <p:nvSpPr>
          <p:cNvPr id="11" name="Text 11"/>
          <p:cNvSpPr/>
          <p:nvPr/>
        </p:nvSpPr>
        <p:spPr>
          <a:xfrm>
            <a:off x="6872918" y="694944"/>
            <a:ext cx="5008155" cy="17096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schemes fall into five broad categories: unipolar, polar, bipolar, multilevel and multiline.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category holds several schemes, and later chapters refer back to them by name.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Read the group first and the scheme second. The group tells you where the levels sit relative to the time axis, and that is what sets the DC behaviour.</a:t>
            </a:r>
          </a:p>
        </p:txBody>
      </p:sp>
      <p:sp>
        <p:nvSpPr>
          <p:cNvPr id="12" name="Shape 12"/>
          <p:cNvSpPr/>
          <p:nvPr/>
        </p:nvSpPr>
        <p:spPr>
          <a:xfrm>
            <a:off x="182880" y="2917351"/>
            <a:ext cx="11826210" cy="2198004"/>
          </a:xfrm>
          <a:prstGeom prst="roundRect">
            <a:avLst>
              <a:gd name="adj" fmla="val 1040"/>
            </a:avLst>
          </a:prstGeom>
          <a:solidFill>
            <a:srgbClr val="FFFFFF"/>
          </a:solidFill>
          <a:ln w="12700">
            <a:solidFill>
              <a:srgbClr val="CFDCE0"/>
            </a:solidFill>
            <a:prstDash val="solid"/>
          </a:ln>
        </p:spPr>
      </p:sp>
      <p:sp>
        <p:nvSpPr>
          <p:cNvPr id="13" name="Shape 13"/>
          <p:cNvSpPr/>
          <p:nvPr/>
        </p:nvSpPr>
        <p:spPr>
          <a:xfrm>
            <a:off x="310896" y="3045367"/>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3045367"/>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5" name="Text 15"/>
          <p:cNvSpPr/>
          <p:nvPr/>
        </p:nvSpPr>
        <p:spPr>
          <a:xfrm>
            <a:off x="940834" y="3045367"/>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How to read the rest of this section</a:t>
            </a:r>
          </a:p>
        </p:txBody>
      </p:sp>
      <p:sp>
        <p:nvSpPr>
          <p:cNvPr id="16" name="Text 16"/>
          <p:cNvSpPr/>
          <p:nvPr/>
        </p:nvSpPr>
        <p:spPr>
          <a:xfrm>
            <a:off x="310896" y="3429415"/>
            <a:ext cx="11570178" cy="15579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every scheme, ask the same four questions. How many levels does it use? What is the signal rate for a given data rate? Is there a transition the receiver can lock to? Does the average sit at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answers to those four are the whole of Table 4.1, and they are what the examination will ask for.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Unipolar puts every level on one side of the time axis. Polar puts them on both sides. Bipolar uses three levels but sends one data element as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Multilevel packs several bits into one signal element. Multitransition picks the level from a transition rule instead of from the bit.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five names are only a filing system. The four questions above are what actually distinguish the schemes.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6434006" cy="4623737"/>
          </a:xfrm>
          <a:prstGeom prst="roundRect">
            <a:avLst>
              <a:gd name="adj" fmla="val 494"/>
            </a:avLst>
          </a:prstGeom>
          <a:solidFill>
            <a:srgbClr val="FFFFFF"/>
          </a:solidFill>
          <a:ln w="12700">
            <a:solidFill>
              <a:srgbClr val="CFDCE0"/>
            </a:solidFill>
            <a:prstDash val="solid"/>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83765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4.5</a:t>
            </a:r>
          </a:p>
        </p:txBody>
      </p:sp>
      <p:sp>
        <p:nvSpPr>
          <p:cNvPr id="5" name="Text 5"/>
          <p:cNvSpPr/>
          <p:nvPr/>
        </p:nvSpPr>
        <p:spPr>
          <a:xfrm>
            <a:off x="1258274" y="310896"/>
            <a:ext cx="5230596"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Unipolar NRZ scheme</a:t>
            </a:r>
          </a:p>
        </p:txBody>
      </p:sp>
      <p:pic>
        <p:nvPicPr>
          <p:cNvPr id="6" name="Image 6"/>
          <p:cNvPicPr>
            <a:picLocks noChangeAspect="1"/>
          </p:cNvPicPr>
          <p:nvPr/>
        </p:nvPicPr>
        <p:blipFill>
          <a:blip r:embed="rId2"/>
          <a:stretch>
            <a:fillRect/>
          </a:stretch>
        </p:blipFill>
        <p:spPr>
          <a:xfrm>
            <a:off x="564204" y="694944"/>
            <a:ext cx="5671359" cy="2215880"/>
          </a:xfrm>
          <a:prstGeom prst="rect">
            <a:avLst/>
          </a:prstGeom>
        </p:spPr>
      </p:pic>
      <p:pic>
        <p:nvPicPr>
          <p:cNvPr id="7" name="Image 7"/>
          <p:cNvPicPr>
            <a:picLocks noChangeAspect="1"/>
          </p:cNvPicPr>
          <p:nvPr/>
        </p:nvPicPr>
        <p:blipFill>
          <a:blip r:embed="rId3"/>
          <a:stretch>
            <a:fillRect/>
          </a:stretch>
        </p:blipFill>
        <p:spPr>
          <a:xfrm>
            <a:off x="1876177" y="3172603"/>
            <a:ext cx="3047413" cy="1505998"/>
          </a:xfrm>
          <a:prstGeom prst="rect">
            <a:avLst/>
          </a:prstGeom>
        </p:spPr>
      </p:pic>
      <p:sp>
        <p:nvSpPr>
          <p:cNvPr id="8" name="Shape 8"/>
          <p:cNvSpPr/>
          <p:nvPr/>
        </p:nvSpPr>
        <p:spPr>
          <a:xfrm>
            <a:off x="6744902" y="182880"/>
            <a:ext cx="5264187" cy="4623737"/>
          </a:xfrm>
          <a:prstGeom prst="roundRect">
            <a:avLst>
              <a:gd name="adj" fmla="val 494"/>
            </a:avLst>
          </a:prstGeom>
          <a:solidFill>
            <a:srgbClr val="FFFFFF"/>
          </a:solidFill>
          <a:ln w="12700">
            <a:solidFill>
              <a:srgbClr val="CFDCE0"/>
            </a:solidFill>
            <a:prstDash val="solid"/>
          </a:ln>
        </p:spPr>
      </p:sp>
      <p:sp>
        <p:nvSpPr>
          <p:cNvPr id="9" name="Shape 9"/>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10" name="Text 10"/>
          <p:cNvSpPr/>
          <p:nvPr/>
        </p:nvSpPr>
        <p:spPr>
          <a:xfrm>
            <a:off x="6872918"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1" name="Text 11"/>
          <p:cNvSpPr/>
          <p:nvPr/>
        </p:nvSpPr>
        <p:spPr>
          <a:xfrm>
            <a:off x="7502856" y="310896"/>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Unipolar NRZ</a:t>
            </a:r>
          </a:p>
        </p:txBody>
      </p:sp>
      <p:sp>
        <p:nvSpPr>
          <p:cNvPr id="12" name="Text 12"/>
          <p:cNvSpPr/>
          <p:nvPr/>
        </p:nvSpPr>
        <p:spPr>
          <a:xfrm>
            <a:off x="6872918" y="694944"/>
            <a:ext cx="5008155" cy="3457357"/>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All signal levels sit on one side of the time axis.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average value is half the amplitude, so the DC component is as large as it can be.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 also costs twice the power of a polar scheme for the same distance between levels.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 is not used today. It is here because it makes the DC problem obvious.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normalized power, meaning the power to send one bit per unit line resistance, is twice that of polar NRZ.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factor of two is the whole argument against it, and it is why the scheme survives only as a teaching example.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normalized power box in the textbook figure is printed as V squared plus one half times zero squared. The first term needs its one half. The figure here is corrected.</a:t>
            </a:r>
          </a:p>
        </p:txBody>
      </p:sp>
      <p:sp>
        <p:nvSpPr>
          <p:cNvPr id="13" name="Shape 13"/>
          <p:cNvSpPr/>
          <p:nvPr/>
        </p:nvSpPr>
        <p:spPr>
          <a:xfrm>
            <a:off x="182880" y="4934633"/>
            <a:ext cx="11826210" cy="1665996"/>
          </a:xfrm>
          <a:prstGeom prst="roundRect">
            <a:avLst>
              <a:gd name="adj" fmla="val 1372"/>
            </a:avLst>
          </a:prstGeom>
          <a:solidFill>
            <a:srgbClr val="FFFFFF"/>
          </a:solidFill>
          <a:ln w="12700">
            <a:solidFill>
              <a:srgbClr val="CFDCE0"/>
            </a:solidFill>
            <a:prstDash val="solid"/>
          </a:ln>
        </p:spPr>
      </p:sp>
      <p:sp>
        <p:nvSpPr>
          <p:cNvPr id="14" name="Shape 14"/>
          <p:cNvSpPr/>
          <p:nvPr/>
        </p:nvSpPr>
        <p:spPr>
          <a:xfrm>
            <a:off x="310896" y="5062649"/>
            <a:ext cx="520210"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5062649"/>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6" name="Text 16"/>
          <p:cNvSpPr/>
          <p:nvPr/>
        </p:nvSpPr>
        <p:spPr>
          <a:xfrm>
            <a:off x="940834" y="5062649"/>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Polar schemes</a:t>
            </a:r>
          </a:p>
        </p:txBody>
      </p:sp>
      <p:sp>
        <p:nvSpPr>
          <p:cNvPr id="17" name="Text 17"/>
          <p:cNvSpPr/>
          <p:nvPr/>
        </p:nvSpPr>
        <p:spPr>
          <a:xfrm>
            <a:off x="310896" y="5446697"/>
            <a:ext cx="11570178" cy="10259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Polar schemes put the voltages on both sides of the time axis, so one data element is positive and the other negative.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average of a balanced stream is therefore near zero, which is the whole reason polar replaced unipolar.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families follow: NRZ, RZ, and biphase. They differ in how many transitions they force inside a bit interval, and every property in this section follows from that count.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6434006" cy="3869533"/>
          </a:xfrm>
          <a:prstGeom prst="roundRect">
            <a:avLst>
              <a:gd name="adj" fmla="val 591"/>
            </a:avLst>
          </a:prstGeom>
          <a:solidFill>
            <a:srgbClr val="FFFFFF"/>
          </a:solidFill>
          <a:ln w="12700">
            <a:solidFill>
              <a:srgbClr val="CFDCE0"/>
            </a:solidFill>
            <a:prstDash val="solid"/>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83765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4.6</a:t>
            </a:r>
          </a:p>
        </p:txBody>
      </p:sp>
      <p:sp>
        <p:nvSpPr>
          <p:cNvPr id="5" name="Text 5"/>
          <p:cNvSpPr/>
          <p:nvPr/>
        </p:nvSpPr>
        <p:spPr>
          <a:xfrm>
            <a:off x="1258274" y="310896"/>
            <a:ext cx="5230596"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Polar NRZ-L and NRZ-I</a:t>
            </a:r>
          </a:p>
        </p:txBody>
      </p:sp>
      <p:pic>
        <p:nvPicPr>
          <p:cNvPr id="6" name="Image 6"/>
          <p:cNvPicPr>
            <a:picLocks noChangeAspect="1"/>
          </p:cNvPicPr>
          <p:nvPr/>
        </p:nvPicPr>
        <p:blipFill>
          <a:blip r:embed="rId2"/>
          <a:stretch>
            <a:fillRect/>
          </a:stretch>
        </p:blipFill>
        <p:spPr>
          <a:xfrm>
            <a:off x="310896" y="694944"/>
            <a:ext cx="4045186" cy="1998688"/>
          </a:xfrm>
          <a:prstGeom prst="rect">
            <a:avLst/>
          </a:prstGeom>
        </p:spPr>
      </p:pic>
      <p:pic>
        <p:nvPicPr>
          <p:cNvPr id="7" name="Image 7"/>
          <p:cNvPicPr>
            <a:picLocks noChangeAspect="1"/>
          </p:cNvPicPr>
          <p:nvPr/>
        </p:nvPicPr>
        <p:blipFill>
          <a:blip r:embed="rId3"/>
          <a:stretch>
            <a:fillRect/>
          </a:stretch>
        </p:blipFill>
        <p:spPr>
          <a:xfrm>
            <a:off x="4676758" y="1021451"/>
            <a:ext cx="1812113" cy="1345674"/>
          </a:xfrm>
          <a:prstGeom prst="rect">
            <a:avLst/>
          </a:prstGeom>
        </p:spPr>
      </p:pic>
      <p:sp>
        <p:nvSpPr>
          <p:cNvPr id="8" name="Shape 8"/>
          <p:cNvSpPr/>
          <p:nvPr/>
        </p:nvSpPr>
        <p:spPr>
          <a:xfrm>
            <a:off x="6744902" y="182880"/>
            <a:ext cx="5264187" cy="3869533"/>
          </a:xfrm>
          <a:prstGeom prst="roundRect">
            <a:avLst>
              <a:gd name="adj" fmla="val 591"/>
            </a:avLst>
          </a:prstGeom>
          <a:solidFill>
            <a:srgbClr val="FFFFFF"/>
          </a:solidFill>
          <a:ln w="12700">
            <a:solidFill>
              <a:srgbClr val="CFDCE0"/>
            </a:solidFill>
            <a:prstDash val="solid"/>
          </a:ln>
        </p:spPr>
      </p:sp>
      <p:sp>
        <p:nvSpPr>
          <p:cNvPr id="9" name="Shape 9"/>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10" name="Text 10"/>
          <p:cNvSpPr/>
          <p:nvPr/>
        </p:nvSpPr>
        <p:spPr>
          <a:xfrm>
            <a:off x="6872918"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1" name="Text 11"/>
          <p:cNvSpPr/>
          <p:nvPr/>
        </p:nvSpPr>
        <p:spPr>
          <a:xfrm>
            <a:off x="7502856" y="310896"/>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NRZ-L and NRZ-I</a:t>
            </a:r>
          </a:p>
        </p:txBody>
      </p:sp>
      <p:sp>
        <p:nvSpPr>
          <p:cNvPr id="12" name="Text 12"/>
          <p:cNvSpPr/>
          <p:nvPr/>
        </p:nvSpPr>
        <p:spPr>
          <a:xfrm>
            <a:off x="6872918" y="694944"/>
            <a:ext cx="5008155" cy="32294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NRZ-L sets the level from the bit value. NRZ-I inverts the level when the bit is 1 and leaves it alone when the bit is 0.</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Baseline wandering is a problem in both, and twice as severe in NRZ-L, because NRZ-I at least changes on every 1.</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Neither is self-synchronizing, and both put most of their power near zero frequency.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Average signal rate and minimum bandwidth are both N/2.</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NRZ-L is used in automotive links and NRZ-I in USB.</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long run of 0s hurts both schemes. A long run of 1s hurts only NRZ-L, because NRZ-I changes level on every 1.</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NRZ-L has a further fault. If the polarity of the pair is reversed anywhere in the plant, every 0 reads as a 1 and every 1 as a 0. NRZ-I is immune, because it reads changes rather than levels.</a:t>
            </a:r>
          </a:p>
        </p:txBody>
      </p:sp>
      <p:sp>
        <p:nvSpPr>
          <p:cNvPr id="13" name="Shape 13"/>
          <p:cNvSpPr/>
          <p:nvPr/>
        </p:nvSpPr>
        <p:spPr>
          <a:xfrm>
            <a:off x="182880" y="4180429"/>
            <a:ext cx="11826210" cy="1399992"/>
          </a:xfrm>
          <a:prstGeom prst="roundRect">
            <a:avLst>
              <a:gd name="adj" fmla="val 1633"/>
            </a:avLst>
          </a:prstGeom>
          <a:solidFill>
            <a:srgbClr val="FFFFFF"/>
          </a:solidFill>
          <a:ln w="12700">
            <a:solidFill>
              <a:srgbClr val="CFDCE0"/>
            </a:solidFill>
            <a:prstDash val="solid"/>
          </a:ln>
        </p:spPr>
      </p:sp>
      <p:sp>
        <p:nvSpPr>
          <p:cNvPr id="14" name="Shape 14"/>
          <p:cNvSpPr/>
          <p:nvPr/>
        </p:nvSpPr>
        <p:spPr>
          <a:xfrm>
            <a:off x="310896" y="4308445"/>
            <a:ext cx="971973" cy="256032"/>
          </a:xfrm>
          <a:prstGeom prst="roundRect">
            <a:avLst>
              <a:gd name="adj" fmla="val 25000"/>
            </a:avLst>
          </a:prstGeom>
          <a:solidFill>
            <a:srgbClr val="E2A03F"/>
          </a:solidFill>
          <a:ln w="12700">
            <a:solidFill>
              <a:srgbClr val="E2A03F"/>
            </a:solidFill>
            <a:prstDash val="solid"/>
          </a:ln>
        </p:spPr>
      </p:sp>
      <p:sp>
        <p:nvSpPr>
          <p:cNvPr id="15" name="Text 15"/>
          <p:cNvSpPr/>
          <p:nvPr/>
        </p:nvSpPr>
        <p:spPr>
          <a:xfrm>
            <a:off x="310896" y="4308445"/>
            <a:ext cx="971973"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4.4</a:t>
            </a:r>
          </a:p>
        </p:txBody>
      </p:sp>
      <p:sp>
        <p:nvSpPr>
          <p:cNvPr id="16" name="Text 16"/>
          <p:cNvSpPr/>
          <p:nvPr/>
        </p:nvSpPr>
        <p:spPr>
          <a:xfrm>
            <a:off x="1392597" y="4308445"/>
            <a:ext cx="1048847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NRZ-I at 1 Mbps</a:t>
            </a:r>
          </a:p>
        </p:txBody>
      </p:sp>
      <p:sp>
        <p:nvSpPr>
          <p:cNvPr id="17" name="Text 17"/>
          <p:cNvSpPr/>
          <p:nvPr/>
        </p:nvSpPr>
        <p:spPr>
          <a:xfrm>
            <a:off x="310896" y="4692493"/>
            <a:ext cx="11570178" cy="75991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system uses NRZ-I to carry 1 Mbps. The average signal rate is S = N/2 = 500 kbaud, and the minimum bandwidth for that baud rate is Bmin = S = 500 kHz.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same 1 Mbps in Manchester would need 1 MHz. That is the price of the transition that makes Manchester self-synchronizing.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2003836"/>
          </a:xfrm>
          <a:prstGeom prst="roundRect">
            <a:avLst>
              <a:gd name="adj" fmla="val 1141"/>
            </a:avLst>
          </a:prstGeom>
          <a:solidFill>
            <a:srgbClr val="FFFFFF"/>
          </a:solidFill>
          <a:ln w="12700">
            <a:solidFill>
              <a:srgbClr val="CFDCE0"/>
            </a:solidFill>
            <a:prstDash val="solid"/>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83765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4.7</a:t>
            </a:r>
          </a:p>
        </p:txBody>
      </p:sp>
      <p:sp>
        <p:nvSpPr>
          <p:cNvPr id="5" name="Text 5"/>
          <p:cNvSpPr/>
          <p:nvPr/>
        </p:nvSpPr>
        <p:spPr>
          <a:xfrm>
            <a:off x="1258274" y="310896"/>
            <a:ext cx="4645686"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Polar RZ scheme</a:t>
            </a:r>
          </a:p>
        </p:txBody>
      </p:sp>
      <p:pic>
        <p:nvPicPr>
          <p:cNvPr id="6" name="Image 6"/>
          <p:cNvPicPr>
            <a:picLocks noChangeAspect="1"/>
          </p:cNvPicPr>
          <p:nvPr/>
        </p:nvPicPr>
        <p:blipFill>
          <a:blip r:embed="rId2"/>
          <a:stretch>
            <a:fillRect/>
          </a:stretch>
        </p:blipFill>
        <p:spPr>
          <a:xfrm>
            <a:off x="310896" y="796096"/>
            <a:ext cx="3308238" cy="1160263"/>
          </a:xfrm>
          <a:prstGeom prst="rect">
            <a:avLst/>
          </a:prstGeom>
        </p:spPr>
      </p:pic>
      <p:pic>
        <p:nvPicPr>
          <p:cNvPr id="7" name="Image 7"/>
          <p:cNvPicPr>
            <a:picLocks noChangeAspect="1"/>
          </p:cNvPicPr>
          <p:nvPr/>
        </p:nvPicPr>
        <p:blipFill>
          <a:blip r:embed="rId3"/>
          <a:stretch>
            <a:fillRect/>
          </a:stretch>
        </p:blipFill>
        <p:spPr>
          <a:xfrm>
            <a:off x="10095449" y="5494244"/>
            <a:ext cx="1840951" cy="1363756"/>
          </a:xfrm>
          <a:prstGeom prst="rect">
            <a:avLst/>
          </a:prstGeom>
        </p:spPr>
      </p:pic>
      <p:sp>
        <p:nvSpPr>
          <p:cNvPr id="8" name="Shape 8"/>
          <p:cNvSpPr/>
          <p:nvPr/>
        </p:nvSpPr>
        <p:spPr>
          <a:xfrm>
            <a:off x="6159993" y="182880"/>
            <a:ext cx="5849097" cy="2003836"/>
          </a:xfrm>
          <a:prstGeom prst="roundRect">
            <a:avLst>
              <a:gd name="adj" fmla="val 1141"/>
            </a:avLst>
          </a:prstGeom>
          <a:solidFill>
            <a:srgbClr val="FFFFFF"/>
          </a:solidFill>
          <a:ln w="12700">
            <a:solidFill>
              <a:srgbClr val="CFDCE0"/>
            </a:solidFill>
            <a:prstDash val="solid"/>
          </a:ln>
        </p:spPr>
      </p:sp>
      <p:sp>
        <p:nvSpPr>
          <p:cNvPr id="9" name="Shape 9"/>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10" name="Text 10"/>
          <p:cNvSpPr/>
          <p:nvPr/>
        </p:nvSpPr>
        <p:spPr>
          <a:xfrm>
            <a:off x="6288009"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1" name="Text 11"/>
          <p:cNvSpPr/>
          <p:nvPr/>
        </p:nvSpPr>
        <p:spPr>
          <a:xfrm>
            <a:off x="6917947"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Return to zero</a:t>
            </a:r>
          </a:p>
        </p:txBody>
      </p:sp>
      <p:sp>
        <p:nvSpPr>
          <p:cNvPr id="12" name="Text 12"/>
          <p:cNvSpPr/>
          <p:nvPr/>
        </p:nvSpPr>
        <p:spPr>
          <a:xfrm>
            <a:off x="6288009" y="694944"/>
            <a:ext cx="5593065" cy="12538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signal returns to zero in the middle of every bit, so there is a transition in every bit interval whatever the data.</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gives synchronization and removes the DC component.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price is three levels and twice the transitions, so twice the bandwidth. It is not used in practice.</a:t>
            </a:r>
          </a:p>
        </p:txBody>
      </p:sp>
      <p:sp>
        <p:nvSpPr>
          <p:cNvPr id="13" name="Shape 13"/>
          <p:cNvSpPr/>
          <p:nvPr/>
        </p:nvSpPr>
        <p:spPr>
          <a:xfrm>
            <a:off x="182880" y="2314732"/>
            <a:ext cx="5849097" cy="3081448"/>
          </a:xfrm>
          <a:prstGeom prst="roundRect">
            <a:avLst>
              <a:gd name="adj" fmla="val 742"/>
            </a:avLst>
          </a:prstGeom>
          <a:solidFill>
            <a:srgbClr val="FFFFFF"/>
          </a:solidFill>
          <a:ln w="12700">
            <a:solidFill>
              <a:srgbClr val="CFDCE0"/>
            </a:solidFill>
            <a:prstDash val="solid"/>
          </a:ln>
        </p:spPr>
      </p:sp>
      <p:sp>
        <p:nvSpPr>
          <p:cNvPr id="14" name="Shape 14"/>
          <p:cNvSpPr/>
          <p:nvPr/>
        </p:nvSpPr>
        <p:spPr>
          <a:xfrm>
            <a:off x="310896" y="2442748"/>
            <a:ext cx="837650"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2442748"/>
            <a:ext cx="83765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4.8</a:t>
            </a:r>
          </a:p>
        </p:txBody>
      </p:sp>
      <p:sp>
        <p:nvSpPr>
          <p:cNvPr id="16" name="Text 16"/>
          <p:cNvSpPr/>
          <p:nvPr/>
        </p:nvSpPr>
        <p:spPr>
          <a:xfrm>
            <a:off x="1258274" y="2442748"/>
            <a:ext cx="4645686"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Polar biphase: Manchester and differential Manchester</a:t>
            </a:r>
          </a:p>
        </p:txBody>
      </p:sp>
      <p:pic>
        <p:nvPicPr>
          <p:cNvPr id="17" name="Image 17"/>
          <p:cNvPicPr>
            <a:picLocks noChangeAspect="1"/>
          </p:cNvPicPr>
          <p:nvPr/>
        </p:nvPicPr>
        <p:blipFill>
          <a:blip r:embed="rId4"/>
          <a:stretch>
            <a:fillRect/>
          </a:stretch>
        </p:blipFill>
        <p:spPr>
          <a:xfrm>
            <a:off x="310896" y="2826796"/>
            <a:ext cx="3740167" cy="2441368"/>
          </a:xfrm>
          <a:prstGeom prst="rect">
            <a:avLst/>
          </a:prstGeom>
        </p:spPr>
      </p:pic>
      <p:pic>
        <p:nvPicPr>
          <p:cNvPr id="18" name="Image 18"/>
          <p:cNvPicPr>
            <a:picLocks noChangeAspect="1"/>
          </p:cNvPicPr>
          <p:nvPr/>
        </p:nvPicPr>
        <p:blipFill>
          <a:blip r:embed="rId5"/>
          <a:stretch>
            <a:fillRect/>
          </a:stretch>
        </p:blipFill>
        <p:spPr>
          <a:xfrm>
            <a:off x="8287763" y="5585569"/>
            <a:ext cx="1593555" cy="1181105"/>
          </a:xfrm>
          <a:prstGeom prst="rect">
            <a:avLst/>
          </a:prstGeom>
        </p:spPr>
      </p:pic>
      <p:sp>
        <p:nvSpPr>
          <p:cNvPr id="19" name="Shape 19"/>
          <p:cNvSpPr/>
          <p:nvPr/>
        </p:nvSpPr>
        <p:spPr>
          <a:xfrm>
            <a:off x="6159993" y="2314732"/>
            <a:ext cx="5849097" cy="3081448"/>
          </a:xfrm>
          <a:prstGeom prst="roundRect">
            <a:avLst>
              <a:gd name="adj" fmla="val 742"/>
            </a:avLst>
          </a:prstGeom>
          <a:solidFill>
            <a:srgbClr val="FFFFFF"/>
          </a:solidFill>
          <a:ln w="12700">
            <a:solidFill>
              <a:srgbClr val="CFDCE0"/>
            </a:solidFill>
            <a:prstDash val="solid"/>
          </a:ln>
        </p:spPr>
      </p:sp>
      <p:sp>
        <p:nvSpPr>
          <p:cNvPr id="20" name="Shape 20"/>
          <p:cNvSpPr/>
          <p:nvPr/>
        </p:nvSpPr>
        <p:spPr>
          <a:xfrm>
            <a:off x="6288009" y="2442748"/>
            <a:ext cx="520210" cy="256032"/>
          </a:xfrm>
          <a:prstGeom prst="roundRect">
            <a:avLst>
              <a:gd name="adj" fmla="val 25000"/>
            </a:avLst>
          </a:prstGeom>
          <a:solidFill>
            <a:srgbClr val="0F7A85"/>
          </a:solidFill>
          <a:ln w="12700">
            <a:solidFill>
              <a:srgbClr val="0F7A85"/>
            </a:solidFill>
            <a:prstDash val="solid"/>
          </a:ln>
        </p:spPr>
      </p:sp>
      <p:sp>
        <p:nvSpPr>
          <p:cNvPr id="21" name="Text 21"/>
          <p:cNvSpPr/>
          <p:nvPr/>
        </p:nvSpPr>
        <p:spPr>
          <a:xfrm>
            <a:off x="6288009" y="2442748"/>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22" name="Text 22"/>
          <p:cNvSpPr/>
          <p:nvPr/>
        </p:nvSpPr>
        <p:spPr>
          <a:xfrm>
            <a:off x="6917947" y="2442748"/>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Biphase</a:t>
            </a:r>
          </a:p>
        </p:txBody>
      </p:sp>
      <p:sp>
        <p:nvSpPr>
          <p:cNvPr id="23" name="Text 23"/>
          <p:cNvSpPr/>
          <p:nvPr/>
        </p:nvSpPr>
        <p:spPr>
          <a:xfrm>
            <a:off x="6288009" y="2826796"/>
            <a:ext cx="5593065" cy="15198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transition at the middle of the bit carries both timing and data, so no separate clock is needed.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There is no baseline wandering and no DC component.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Signal rate and bandwidth are twice those of NRZ, which is the whole cost of the scheme.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Used in Ethernet, IrDA, RFID and NFC.</a:t>
            </a:r>
          </a:p>
        </p:txBody>
      </p:sp>
      <p:pic>
        <p:nvPicPr>
          <p:cNvPr id="24" name="그림 23"/>
          <p:cNvPicPr>
            <a:picLocks noChangeAspect="1"/>
          </p:cNvPicPr>
          <p:nvPr/>
        </p:nvPicPr>
        <p:blipFill>
          <a:blip r:embed="rId6"/>
          <a:stretch>
            <a:fillRect/>
          </a:stretch>
        </p:blipFill>
        <p:spPr>
          <a:xfrm>
            <a:off x="3708355" y="259240"/>
            <a:ext cx="2234401" cy="1809408"/>
          </a:xfrm>
          <a:prstGeom prst="rect">
            <a:avLst/>
          </a:prstGeom>
        </p:spPr>
      </p:pic>
      <p:pic>
        <p:nvPicPr>
          <p:cNvPr id="25" name="그림 24"/>
          <p:cNvPicPr>
            <a:picLocks noChangeAspect="1"/>
          </p:cNvPicPr>
          <p:nvPr/>
        </p:nvPicPr>
        <p:blipFill>
          <a:blip r:embed="rId7"/>
          <a:stretch>
            <a:fillRect/>
          </a:stretch>
        </p:blipFill>
        <p:spPr>
          <a:xfrm>
            <a:off x="4000516" y="3084853"/>
            <a:ext cx="2092596" cy="178654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6083061" cy="3831433"/>
          </a:xfrm>
          <a:prstGeom prst="roundRect">
            <a:avLst>
              <a:gd name="adj" fmla="val 597"/>
            </a:avLst>
          </a:prstGeom>
          <a:solidFill>
            <a:srgbClr val="FFFFFF"/>
          </a:solidFill>
          <a:ln w="12700">
            <a:solidFill>
              <a:srgbClr val="CFDCE0"/>
            </a:solidFill>
            <a:prstDash val="solid"/>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83765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4.9</a:t>
            </a:r>
          </a:p>
        </p:txBody>
      </p:sp>
      <p:sp>
        <p:nvSpPr>
          <p:cNvPr id="5" name="Text 5"/>
          <p:cNvSpPr/>
          <p:nvPr/>
        </p:nvSpPr>
        <p:spPr>
          <a:xfrm>
            <a:off x="1258274" y="310896"/>
            <a:ext cx="487965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Bipolar AMI and pseudoternary</a:t>
            </a:r>
          </a:p>
        </p:txBody>
      </p:sp>
      <p:pic>
        <p:nvPicPr>
          <p:cNvPr id="6" name="Image 6"/>
          <p:cNvPicPr>
            <a:picLocks noChangeAspect="1"/>
          </p:cNvPicPr>
          <p:nvPr/>
        </p:nvPicPr>
        <p:blipFill>
          <a:blip r:embed="rId2"/>
          <a:stretch>
            <a:fillRect/>
          </a:stretch>
        </p:blipFill>
        <p:spPr>
          <a:xfrm>
            <a:off x="310896" y="694944"/>
            <a:ext cx="3929676" cy="1527839"/>
          </a:xfrm>
          <a:prstGeom prst="rect">
            <a:avLst/>
          </a:prstGeom>
        </p:spPr>
      </p:pic>
      <p:pic>
        <p:nvPicPr>
          <p:cNvPr id="7" name="Image 7"/>
          <p:cNvPicPr>
            <a:picLocks noChangeAspect="1"/>
          </p:cNvPicPr>
          <p:nvPr/>
        </p:nvPicPr>
        <p:blipFill>
          <a:blip r:embed="rId3"/>
          <a:stretch>
            <a:fillRect/>
          </a:stretch>
        </p:blipFill>
        <p:spPr>
          <a:xfrm>
            <a:off x="468909" y="2696905"/>
            <a:ext cx="1578730" cy="1262320"/>
          </a:xfrm>
          <a:prstGeom prst="rect">
            <a:avLst/>
          </a:prstGeom>
        </p:spPr>
      </p:pic>
      <p:sp>
        <p:nvSpPr>
          <p:cNvPr id="8" name="Shape 8"/>
          <p:cNvSpPr/>
          <p:nvPr/>
        </p:nvSpPr>
        <p:spPr>
          <a:xfrm>
            <a:off x="6393957" y="182880"/>
            <a:ext cx="5615133" cy="3831433"/>
          </a:xfrm>
          <a:prstGeom prst="roundRect">
            <a:avLst>
              <a:gd name="adj" fmla="val 597"/>
            </a:avLst>
          </a:prstGeom>
          <a:solidFill>
            <a:srgbClr val="FFFFFF"/>
          </a:solidFill>
          <a:ln w="12700">
            <a:solidFill>
              <a:srgbClr val="CFDCE0"/>
            </a:solidFill>
            <a:prstDash val="solid"/>
          </a:ln>
        </p:spPr>
      </p:sp>
      <p:sp>
        <p:nvSpPr>
          <p:cNvPr id="9" name="Shape 9"/>
          <p:cNvSpPr/>
          <p:nvPr/>
        </p:nvSpPr>
        <p:spPr>
          <a:xfrm>
            <a:off x="6521973" y="310896"/>
            <a:ext cx="520210" cy="256032"/>
          </a:xfrm>
          <a:prstGeom prst="roundRect">
            <a:avLst>
              <a:gd name="adj" fmla="val 25000"/>
            </a:avLst>
          </a:prstGeom>
          <a:solidFill>
            <a:srgbClr val="0F7A85"/>
          </a:solidFill>
          <a:ln w="12700">
            <a:solidFill>
              <a:srgbClr val="0F7A85"/>
            </a:solidFill>
            <a:prstDash val="solid"/>
          </a:ln>
        </p:spPr>
      </p:sp>
      <p:sp>
        <p:nvSpPr>
          <p:cNvPr id="10" name="Text 10"/>
          <p:cNvSpPr/>
          <p:nvPr/>
        </p:nvSpPr>
        <p:spPr>
          <a:xfrm>
            <a:off x="6521973"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1" name="Text 11"/>
          <p:cNvSpPr/>
          <p:nvPr/>
        </p:nvSpPr>
        <p:spPr>
          <a:xfrm>
            <a:off x="7151910" y="310896"/>
            <a:ext cx="4729163"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Bipolar schemes</a:t>
            </a:r>
          </a:p>
        </p:txBody>
      </p:sp>
      <p:sp>
        <p:nvSpPr>
          <p:cNvPr id="12" name="Text 12"/>
          <p:cNvSpPr/>
          <p:nvPr/>
        </p:nvSpPr>
        <p:spPr>
          <a:xfrm>
            <a:off x="6521973" y="694944"/>
            <a:ext cx="5359101" cy="31913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levels are used, but one data element is always sent as zero volts and the other alternates between positive and negative.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AMI the mark, meaning bit 1, alternates. Pseudoternary is the same rule with the roles of 0 and 1 exchanged.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three levels are not three symbols. Only two data elements exist, and the third level exists so that one of them can alternate.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three levels are not three symbols. Only two data elements exist, and the third level is there to let one of them alternate.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Because the positive and negative pulses cancel over any long run, the average is zero and no transformer or capacitor in the path is upset.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T1 in North America and E1 in Europe both carry AMI, which is why the scheme still matters.</a:t>
            </a:r>
          </a:p>
        </p:txBody>
      </p:sp>
      <p:sp>
        <p:nvSpPr>
          <p:cNvPr id="13" name="Shape 13"/>
          <p:cNvSpPr/>
          <p:nvPr/>
        </p:nvSpPr>
        <p:spPr>
          <a:xfrm>
            <a:off x="182880" y="4142329"/>
            <a:ext cx="11826210" cy="1893900"/>
          </a:xfrm>
          <a:prstGeom prst="roundRect">
            <a:avLst>
              <a:gd name="adj" fmla="val 1207"/>
            </a:avLst>
          </a:prstGeom>
          <a:solidFill>
            <a:srgbClr val="FFFFFF"/>
          </a:solidFill>
          <a:ln w="12700">
            <a:solidFill>
              <a:srgbClr val="CFDCE0"/>
            </a:solidFill>
            <a:prstDash val="solid"/>
          </a:ln>
        </p:spPr>
      </p:sp>
      <p:sp>
        <p:nvSpPr>
          <p:cNvPr id="14" name="Shape 14"/>
          <p:cNvSpPr/>
          <p:nvPr/>
        </p:nvSpPr>
        <p:spPr>
          <a:xfrm>
            <a:off x="310896" y="4270345"/>
            <a:ext cx="520210"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4270345"/>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6" name="Text 16"/>
          <p:cNvSpPr/>
          <p:nvPr/>
        </p:nvSpPr>
        <p:spPr>
          <a:xfrm>
            <a:off x="940834" y="4270345"/>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Why bipolar was built, and what it still fails at</a:t>
            </a:r>
          </a:p>
        </p:txBody>
      </p:sp>
      <p:sp>
        <p:nvSpPr>
          <p:cNvPr id="17" name="Text 17"/>
          <p:cNvSpPr/>
          <p:nvPr/>
        </p:nvSpPr>
        <p:spPr>
          <a:xfrm>
            <a:off x="310896" y="4654393"/>
            <a:ext cx="11570178" cy="12538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signal rate is the same as NRZ, but the alternation makes successive pulses cancel, so the amplitude at zero frequency is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is the property long-distance links need, because transformers and coupling capacitors in the path pass nothing at DC. T1 in North America and E1 in Europe both carry AMI.</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long run of the zero-level element still gives the receiver nothing to lock to, so synchronization fails exactly as it does in NRZ. Section 4.1.4 fixes that without adding a single bit.</a:t>
            </a:r>
          </a:p>
        </p:txBody>
      </p:sp>
      <p:pic>
        <p:nvPicPr>
          <p:cNvPr id="18" name="그림 17"/>
          <p:cNvPicPr>
            <a:picLocks noChangeAspect="1"/>
          </p:cNvPicPr>
          <p:nvPr/>
        </p:nvPicPr>
        <p:blipFill>
          <a:blip r:embed="rId4"/>
          <a:stretch>
            <a:fillRect/>
          </a:stretch>
        </p:blipFill>
        <p:spPr>
          <a:xfrm>
            <a:off x="2447165" y="2222783"/>
            <a:ext cx="3419250" cy="193301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2843616"/>
          </a:xfrm>
          <a:prstGeom prst="roundRect">
            <a:avLst>
              <a:gd name="adj" fmla="val 804"/>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4.10</a:t>
            </a:r>
          </a:p>
        </p:txBody>
      </p:sp>
      <p:sp>
        <p:nvSpPr>
          <p:cNvPr id="5" name="Text 5"/>
          <p:cNvSpPr/>
          <p:nvPr/>
        </p:nvSpPr>
        <p:spPr>
          <a:xfrm>
            <a:off x="1328908" y="310896"/>
            <a:ext cx="4575053"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Multilevel 2B1Q</a:t>
            </a:r>
          </a:p>
        </p:txBody>
      </p:sp>
      <p:pic>
        <p:nvPicPr>
          <p:cNvPr id="6" name="Image 6"/>
          <p:cNvPicPr>
            <a:picLocks noChangeAspect="1"/>
          </p:cNvPicPr>
          <p:nvPr/>
        </p:nvPicPr>
        <p:blipFill>
          <a:blip r:embed="rId2"/>
          <a:stretch>
            <a:fillRect/>
          </a:stretch>
        </p:blipFill>
        <p:spPr>
          <a:xfrm>
            <a:off x="310896" y="694944"/>
            <a:ext cx="3273668" cy="1782549"/>
          </a:xfrm>
          <a:prstGeom prst="rect">
            <a:avLst/>
          </a:prstGeom>
        </p:spPr>
      </p:pic>
      <p:pic>
        <p:nvPicPr>
          <p:cNvPr id="7" name="Image 7"/>
          <p:cNvPicPr>
            <a:picLocks noChangeAspect="1"/>
          </p:cNvPicPr>
          <p:nvPr/>
        </p:nvPicPr>
        <p:blipFill>
          <a:blip r:embed="rId3"/>
          <a:stretch>
            <a:fillRect/>
          </a:stretch>
        </p:blipFill>
        <p:spPr>
          <a:xfrm>
            <a:off x="3794920" y="776019"/>
            <a:ext cx="2109040" cy="1601775"/>
          </a:xfrm>
          <a:prstGeom prst="rect">
            <a:avLst/>
          </a:prstGeom>
        </p:spPr>
      </p:pic>
      <p:sp>
        <p:nvSpPr>
          <p:cNvPr id="8" name="Shape 8"/>
          <p:cNvSpPr/>
          <p:nvPr/>
        </p:nvSpPr>
        <p:spPr>
          <a:xfrm>
            <a:off x="6159993" y="182880"/>
            <a:ext cx="5849097" cy="2843616"/>
          </a:xfrm>
          <a:prstGeom prst="roundRect">
            <a:avLst>
              <a:gd name="adj" fmla="val 804"/>
            </a:avLst>
          </a:prstGeom>
          <a:solidFill>
            <a:srgbClr val="FFFFFF"/>
          </a:solidFill>
          <a:ln w="12700">
            <a:solidFill>
              <a:srgbClr val="CFDCE0"/>
            </a:solidFill>
            <a:prstDash val="solid"/>
          </a:ln>
        </p:spPr>
      </p:sp>
      <p:sp>
        <p:nvSpPr>
          <p:cNvPr id="9" name="Shape 9"/>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10" name="Text 10"/>
          <p:cNvSpPr/>
          <p:nvPr/>
        </p:nvSpPr>
        <p:spPr>
          <a:xfrm>
            <a:off x="6288009"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1" name="Text 11"/>
          <p:cNvSpPr/>
          <p:nvPr/>
        </p:nvSpPr>
        <p:spPr>
          <a:xfrm>
            <a:off x="6917947"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Multilevel schemes</a:t>
            </a:r>
          </a:p>
        </p:txBody>
      </p:sp>
      <p:sp>
        <p:nvSpPr>
          <p:cNvPr id="12" name="Text 12"/>
          <p:cNvSpPr/>
          <p:nvPr/>
        </p:nvSpPr>
        <p:spPr>
          <a:xfrm>
            <a:off x="6288009" y="694944"/>
            <a:ext cx="5593065" cy="22035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Multilevel coding packs m data elements into n signal elements drawn from L levels, written mBnL.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2B1Q sends two bits per signal element using four levels, so the signal rate is half the data rate.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gain in signal rate is paid for in noise margin, because the levels sit closer together.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2B1Q is not a museum piece. It is what ISDN basic rate and HDSL put on an ordinary telephone pair, which is how the first megabit links reached houses.</a:t>
            </a:r>
          </a:p>
        </p:txBody>
      </p:sp>
      <p:sp>
        <p:nvSpPr>
          <p:cNvPr id="13" name="Shape 13"/>
          <p:cNvSpPr/>
          <p:nvPr/>
        </p:nvSpPr>
        <p:spPr>
          <a:xfrm>
            <a:off x="182880" y="3154512"/>
            <a:ext cx="11826210" cy="2521268"/>
          </a:xfrm>
          <a:prstGeom prst="roundRect">
            <a:avLst>
              <a:gd name="adj" fmla="val 907"/>
            </a:avLst>
          </a:prstGeom>
          <a:solidFill>
            <a:srgbClr val="FFFFFF"/>
          </a:solidFill>
          <a:ln w="12700">
            <a:solidFill>
              <a:srgbClr val="CFDCE0"/>
            </a:solidFill>
            <a:prstDash val="solid"/>
          </a:ln>
        </p:spPr>
      </p:sp>
      <p:sp>
        <p:nvSpPr>
          <p:cNvPr id="14" name="Shape 14"/>
          <p:cNvSpPr/>
          <p:nvPr/>
        </p:nvSpPr>
        <p:spPr>
          <a:xfrm>
            <a:off x="310896" y="3282528"/>
            <a:ext cx="901279"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3282528"/>
            <a:ext cx="901279"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4.11</a:t>
            </a:r>
          </a:p>
        </p:txBody>
      </p:sp>
      <p:sp>
        <p:nvSpPr>
          <p:cNvPr id="16" name="Text 16"/>
          <p:cNvSpPr/>
          <p:nvPr/>
        </p:nvSpPr>
        <p:spPr>
          <a:xfrm>
            <a:off x="1321903" y="3282528"/>
            <a:ext cx="1055917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Multilevel 8B6T</a:t>
            </a:r>
          </a:p>
        </p:txBody>
      </p:sp>
      <p:pic>
        <p:nvPicPr>
          <p:cNvPr id="17" name="Image 17"/>
          <p:cNvPicPr>
            <a:picLocks noChangeAspect="1"/>
          </p:cNvPicPr>
          <p:nvPr/>
        </p:nvPicPr>
        <p:blipFill>
          <a:blip r:embed="rId4"/>
          <a:stretch>
            <a:fillRect/>
          </a:stretch>
        </p:blipFill>
        <p:spPr>
          <a:xfrm>
            <a:off x="2017697" y="3666576"/>
            <a:ext cx="8156575" cy="188118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6784952" cy="3532118"/>
          </a:xfrm>
          <a:prstGeom prst="roundRect">
            <a:avLst>
              <a:gd name="adj" fmla="val 647"/>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4.12</a:t>
            </a:r>
          </a:p>
        </p:txBody>
      </p:sp>
      <p:sp>
        <p:nvSpPr>
          <p:cNvPr id="5" name="Text 5"/>
          <p:cNvSpPr/>
          <p:nvPr/>
        </p:nvSpPr>
        <p:spPr>
          <a:xfrm>
            <a:off x="1328908" y="310896"/>
            <a:ext cx="5510908"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Multilevel 4D-PAM5</a:t>
            </a:r>
          </a:p>
        </p:txBody>
      </p:sp>
      <p:pic>
        <p:nvPicPr>
          <p:cNvPr id="6" name="Image 6"/>
          <p:cNvPicPr>
            <a:picLocks noChangeAspect="1"/>
          </p:cNvPicPr>
          <p:nvPr/>
        </p:nvPicPr>
        <p:blipFill>
          <a:blip r:embed="rId2"/>
          <a:stretch>
            <a:fillRect/>
          </a:stretch>
        </p:blipFill>
        <p:spPr>
          <a:xfrm>
            <a:off x="310896" y="694944"/>
            <a:ext cx="6528920" cy="2892038"/>
          </a:xfrm>
          <a:prstGeom prst="rect">
            <a:avLst/>
          </a:prstGeom>
        </p:spPr>
      </p:pic>
      <p:sp>
        <p:nvSpPr>
          <p:cNvPr id="7" name="Shape 7"/>
          <p:cNvSpPr/>
          <p:nvPr/>
        </p:nvSpPr>
        <p:spPr>
          <a:xfrm>
            <a:off x="7095848" y="182880"/>
            <a:ext cx="4913241" cy="3532118"/>
          </a:xfrm>
          <a:prstGeom prst="roundRect">
            <a:avLst>
              <a:gd name="adj" fmla="val 647"/>
            </a:avLst>
          </a:prstGeom>
          <a:solidFill>
            <a:srgbClr val="FFFFFF"/>
          </a:solidFill>
          <a:ln w="12700">
            <a:solidFill>
              <a:srgbClr val="CFDCE0"/>
            </a:solidFill>
            <a:prstDash val="solid"/>
          </a:ln>
        </p:spPr>
      </p:sp>
      <p:sp>
        <p:nvSpPr>
          <p:cNvPr id="8" name="Shape 8"/>
          <p:cNvSpPr/>
          <p:nvPr/>
        </p:nvSpPr>
        <p:spPr>
          <a:xfrm>
            <a:off x="7223864"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7223864"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0" name="Text 10"/>
          <p:cNvSpPr/>
          <p:nvPr/>
        </p:nvSpPr>
        <p:spPr>
          <a:xfrm>
            <a:off x="7853802" y="310896"/>
            <a:ext cx="4027271"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4D-PAM5</a:t>
            </a:r>
          </a:p>
        </p:txBody>
      </p:sp>
      <p:sp>
        <p:nvSpPr>
          <p:cNvPr id="11" name="Text 11"/>
          <p:cNvSpPr/>
          <p:nvPr/>
        </p:nvSpPr>
        <p:spPr>
          <a:xfrm>
            <a:off x="7223864" y="694944"/>
            <a:ext cx="4657209"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Five levels are used, but one of them is reserved for forward error correction rather than data.</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four remaining levels carry two bits, and the code sends them over four wires at once.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is how Gigabit Ethernet reaches 1 Gbps over four pairs at 125 Mbaud each.</a:t>
            </a:r>
          </a:p>
        </p:txBody>
      </p:sp>
      <p:sp>
        <p:nvSpPr>
          <p:cNvPr id="12" name="Shape 12"/>
          <p:cNvSpPr/>
          <p:nvPr/>
        </p:nvSpPr>
        <p:spPr>
          <a:xfrm>
            <a:off x="182880" y="3843014"/>
            <a:ext cx="11826210" cy="1438092"/>
          </a:xfrm>
          <a:prstGeom prst="roundRect">
            <a:avLst>
              <a:gd name="adj" fmla="val 1590"/>
            </a:avLst>
          </a:prstGeom>
          <a:solidFill>
            <a:srgbClr val="FFFFFF"/>
          </a:solidFill>
          <a:ln w="12700">
            <a:solidFill>
              <a:srgbClr val="CFDCE0"/>
            </a:solidFill>
            <a:prstDash val="solid"/>
          </a:ln>
        </p:spPr>
      </p:sp>
      <p:sp>
        <p:nvSpPr>
          <p:cNvPr id="13" name="Shape 13"/>
          <p:cNvSpPr/>
          <p:nvPr/>
        </p:nvSpPr>
        <p:spPr>
          <a:xfrm>
            <a:off x="310896" y="3971030"/>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3971030"/>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5" name="Text 15"/>
          <p:cNvSpPr/>
          <p:nvPr/>
        </p:nvSpPr>
        <p:spPr>
          <a:xfrm>
            <a:off x="940834" y="3971030"/>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Multilevel and multiline compared</a:t>
            </a:r>
          </a:p>
        </p:txBody>
      </p:sp>
      <p:sp>
        <p:nvSpPr>
          <p:cNvPr id="16" name="Text 16"/>
          <p:cNvSpPr/>
          <p:nvPr/>
        </p:nvSpPr>
        <p:spPr>
          <a:xfrm>
            <a:off x="310896" y="4355078"/>
            <a:ext cx="11570178" cy="79801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Multilevel coding spends levels to buy signal rate. Multiline coding spends a transition rule instead, and keeps the level count low.</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Both are answers to the same question: how do we carry more bits per symbol without asking the channel for more bandwidth?</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limit on both is the one Chapter 3 set. More levels means less room between them, and noise decides how many the channel will hold.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4132934"/>
          </a:xfrm>
          <a:prstGeom prst="roundRect">
            <a:avLst>
              <a:gd name="adj" fmla="val 553"/>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4.13</a:t>
            </a:r>
          </a:p>
        </p:txBody>
      </p:sp>
      <p:sp>
        <p:nvSpPr>
          <p:cNvPr id="5" name="Text 5"/>
          <p:cNvSpPr/>
          <p:nvPr/>
        </p:nvSpPr>
        <p:spPr>
          <a:xfrm>
            <a:off x="1328908" y="310896"/>
            <a:ext cx="4575053"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Multi-transition MLT-3</a:t>
            </a:r>
          </a:p>
        </p:txBody>
      </p:sp>
      <p:pic>
        <p:nvPicPr>
          <p:cNvPr id="6" name="Image 6"/>
          <p:cNvPicPr>
            <a:picLocks noChangeAspect="1"/>
          </p:cNvPicPr>
          <p:nvPr/>
        </p:nvPicPr>
        <p:blipFill>
          <a:blip r:embed="rId2"/>
          <a:stretch>
            <a:fillRect/>
          </a:stretch>
        </p:blipFill>
        <p:spPr>
          <a:xfrm>
            <a:off x="310896" y="694944"/>
            <a:ext cx="3139069" cy="1402867"/>
          </a:xfrm>
          <a:prstGeom prst="rect">
            <a:avLst/>
          </a:prstGeom>
        </p:spPr>
      </p:pic>
      <p:pic>
        <p:nvPicPr>
          <p:cNvPr id="7" name="Image 7"/>
          <p:cNvPicPr>
            <a:picLocks noChangeAspect="1"/>
          </p:cNvPicPr>
          <p:nvPr/>
        </p:nvPicPr>
        <p:blipFill>
          <a:blip r:embed="rId3"/>
          <a:stretch>
            <a:fillRect/>
          </a:stretch>
        </p:blipFill>
        <p:spPr>
          <a:xfrm>
            <a:off x="310896" y="2805380"/>
            <a:ext cx="3119642" cy="1382417"/>
          </a:xfrm>
          <a:prstGeom prst="rect">
            <a:avLst/>
          </a:prstGeom>
        </p:spPr>
      </p:pic>
      <p:pic>
        <p:nvPicPr>
          <p:cNvPr id="8" name="Image 8"/>
          <p:cNvPicPr>
            <a:picLocks noChangeAspect="1"/>
          </p:cNvPicPr>
          <p:nvPr/>
        </p:nvPicPr>
        <p:blipFill>
          <a:blip r:embed="rId4"/>
          <a:stretch>
            <a:fillRect/>
          </a:stretch>
        </p:blipFill>
        <p:spPr>
          <a:xfrm>
            <a:off x="3435650" y="1736870"/>
            <a:ext cx="2468310" cy="1559309"/>
          </a:xfrm>
          <a:prstGeom prst="rect">
            <a:avLst/>
          </a:prstGeom>
        </p:spPr>
      </p:pic>
      <p:sp>
        <p:nvSpPr>
          <p:cNvPr id="9" name="Shape 9"/>
          <p:cNvSpPr/>
          <p:nvPr/>
        </p:nvSpPr>
        <p:spPr>
          <a:xfrm>
            <a:off x="6159993" y="182880"/>
            <a:ext cx="5849097" cy="4132934"/>
          </a:xfrm>
          <a:prstGeom prst="roundRect">
            <a:avLst>
              <a:gd name="adj" fmla="val 553"/>
            </a:avLst>
          </a:prstGeom>
          <a:solidFill>
            <a:srgbClr val="FFFFFF"/>
          </a:solidFill>
          <a:ln w="12700">
            <a:solidFill>
              <a:srgbClr val="CFDCE0"/>
            </a:solidFill>
            <a:prstDash val="solid"/>
          </a:ln>
        </p:spPr>
      </p:sp>
      <p:sp>
        <p:nvSpPr>
          <p:cNvPr id="10" name="Shape 10"/>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11" name="Text 11"/>
          <p:cNvSpPr/>
          <p:nvPr/>
        </p:nvSpPr>
        <p:spPr>
          <a:xfrm>
            <a:off x="6288009"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2" name="Text 12"/>
          <p:cNvSpPr/>
          <p:nvPr/>
        </p:nvSpPr>
        <p:spPr>
          <a:xfrm>
            <a:off x="6917947"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MLT-3</a:t>
            </a:r>
          </a:p>
        </p:txBody>
      </p:sp>
      <p:sp>
        <p:nvSpPr>
          <p:cNvPr id="13" name="Text 13"/>
          <p:cNvSpPr/>
          <p:nvPr/>
        </p:nvSpPr>
        <p:spPr>
          <a:xfrm>
            <a:off x="6288009" y="694944"/>
            <a:ext cx="559306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levels, but the level is chosen by a transition rule rather than by the bit value directly.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No transition on a 0. From a nonzero level a 1 moves to zero. From zero a 1 moves to the opposite of the last nonzero level.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worst-case input, all 1s, produces a pattern that repeats every four bits.</a:t>
            </a:r>
          </a:p>
        </p:txBody>
      </p:sp>
      <p:sp>
        <p:nvSpPr>
          <p:cNvPr id="14" name="Shape 14"/>
          <p:cNvSpPr/>
          <p:nvPr/>
        </p:nvSpPr>
        <p:spPr>
          <a:xfrm>
            <a:off x="182880" y="4443830"/>
            <a:ext cx="11826210" cy="1438092"/>
          </a:xfrm>
          <a:prstGeom prst="roundRect">
            <a:avLst>
              <a:gd name="adj" fmla="val 1590"/>
            </a:avLst>
          </a:prstGeom>
          <a:solidFill>
            <a:srgbClr val="FFFFFF"/>
          </a:solidFill>
          <a:ln w="12700">
            <a:solidFill>
              <a:srgbClr val="CFDCE0"/>
            </a:solidFill>
            <a:prstDash val="solid"/>
          </a:ln>
        </p:spPr>
      </p:sp>
      <p:sp>
        <p:nvSpPr>
          <p:cNvPr id="15" name="Shape 15"/>
          <p:cNvSpPr/>
          <p:nvPr/>
        </p:nvSpPr>
        <p:spPr>
          <a:xfrm>
            <a:off x="310896" y="4571846"/>
            <a:ext cx="520210" cy="256032"/>
          </a:xfrm>
          <a:prstGeom prst="roundRect">
            <a:avLst>
              <a:gd name="adj" fmla="val 25000"/>
            </a:avLst>
          </a:prstGeom>
          <a:solidFill>
            <a:srgbClr val="0F7A85"/>
          </a:solidFill>
          <a:ln w="12700">
            <a:solidFill>
              <a:srgbClr val="0F7A85"/>
            </a:solidFill>
            <a:prstDash val="solid"/>
          </a:ln>
        </p:spPr>
      </p:sp>
      <p:sp>
        <p:nvSpPr>
          <p:cNvPr id="16" name="Text 16"/>
          <p:cNvSpPr/>
          <p:nvPr/>
        </p:nvSpPr>
        <p:spPr>
          <a:xfrm>
            <a:off x="310896" y="457184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7" name="Text 17"/>
          <p:cNvSpPr/>
          <p:nvPr/>
        </p:nvSpPr>
        <p:spPr>
          <a:xfrm>
            <a:off x="940834" y="4571846"/>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Why MLT-3 was worth the complexity</a:t>
            </a:r>
          </a:p>
        </p:txBody>
      </p:sp>
      <p:sp>
        <p:nvSpPr>
          <p:cNvPr id="18" name="Text 18"/>
          <p:cNvSpPr/>
          <p:nvPr/>
        </p:nvSpPr>
        <p:spPr>
          <a:xfrm>
            <a:off x="310896" y="4955894"/>
            <a:ext cx="11570178" cy="79801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worst case is periodic, so the signal rate is N/4 and the waveform is close to a sine wave rather than a square one.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near-sinusoidal waveform puts far less energy into high harmonics, so the channel has less work to do.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is what lets 100 Mbps run inside a channel of less than 32 MHz, which is what Fast Ethernet over copper needed.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11826210" cy="5822333"/>
          </a:xfrm>
          <a:prstGeom prst="roundRect">
            <a:avLst>
              <a:gd name="adj" fmla="val 393"/>
            </a:avLst>
          </a:prstGeom>
          <a:solidFill>
            <a:srgbClr val="FFFFFF"/>
          </a:solidFill>
          <a:ln w="12700">
            <a:solidFill>
              <a:srgbClr val="CFDCE0"/>
            </a:solidFill>
            <a:prstDash val="solid"/>
          </a:ln>
        </p:spPr>
      </p:sp>
      <p:sp>
        <p:nvSpPr>
          <p:cNvPr id="3" name="Shape 3"/>
          <p:cNvSpPr/>
          <p:nvPr/>
        </p:nvSpPr>
        <p:spPr>
          <a:xfrm>
            <a:off x="310896" y="310896"/>
            <a:ext cx="771858"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771858"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Table 4.1</a:t>
            </a:r>
          </a:p>
        </p:txBody>
      </p:sp>
      <p:sp>
        <p:nvSpPr>
          <p:cNvPr id="5" name="Text 5"/>
          <p:cNvSpPr/>
          <p:nvPr/>
        </p:nvSpPr>
        <p:spPr>
          <a:xfrm>
            <a:off x="1192482" y="310896"/>
            <a:ext cx="10688591"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Summary of line coding schemes, corrected</a:t>
            </a:r>
          </a:p>
        </p:txBody>
      </p:sp>
      <p:sp>
        <p:nvSpPr>
          <p:cNvPr id="6" name="Cell 6"/>
          <p:cNvSpPr/>
          <p:nvPr/>
        </p:nvSpPr>
        <p:spPr>
          <a:xfrm>
            <a:off x="310896" y="694944"/>
            <a:ext cx="1619825" cy="334308"/>
          </a:xfrm>
          <a:prstGeom prst="rect">
            <a:avLst/>
          </a:prstGeom>
          <a:solidFill>
            <a:srgbClr val="0F7A85"/>
          </a:solidFill>
          <a:ln w="6350">
            <a:solidFill>
              <a:srgbClr val="CFDCE0"/>
            </a:solidFill>
          </a:ln>
        </p:spPr>
      </p:sp>
      <p:sp>
        <p:nvSpPr>
          <p:cNvPr id="7" name="Text 7"/>
          <p:cNvSpPr/>
          <p:nvPr/>
        </p:nvSpPr>
        <p:spPr>
          <a:xfrm>
            <a:off x="374904" y="758952"/>
            <a:ext cx="1491809" cy="206292"/>
          </a:xfrm>
          <a:prstGeom prst="rect">
            <a:avLst/>
          </a:prstGeom>
          <a:noFill/>
          <a:ln/>
        </p:spPr>
        <p:txBody>
          <a:bodyPr wrap="square" lIns="0" tIns="0" rIns="0" bIns="0" rtlCol="0" anchor="t"/>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Category</a:t>
            </a:r>
          </a:p>
        </p:txBody>
      </p:sp>
      <p:sp>
        <p:nvSpPr>
          <p:cNvPr id="8" name="Cell 8"/>
          <p:cNvSpPr/>
          <p:nvPr/>
        </p:nvSpPr>
        <p:spPr>
          <a:xfrm>
            <a:off x="1930721" y="694944"/>
            <a:ext cx="1157018" cy="334308"/>
          </a:xfrm>
          <a:prstGeom prst="rect">
            <a:avLst/>
          </a:prstGeom>
          <a:solidFill>
            <a:srgbClr val="0F7A85"/>
          </a:solidFill>
          <a:ln w="6350">
            <a:solidFill>
              <a:srgbClr val="CFDCE0"/>
            </a:solidFill>
          </a:ln>
        </p:spPr>
      </p:sp>
      <p:sp>
        <p:nvSpPr>
          <p:cNvPr id="9" name="Text 9"/>
          <p:cNvSpPr/>
          <p:nvPr/>
        </p:nvSpPr>
        <p:spPr>
          <a:xfrm>
            <a:off x="1994729" y="758952"/>
            <a:ext cx="1029002" cy="206292"/>
          </a:xfrm>
          <a:prstGeom prst="rect">
            <a:avLst/>
          </a:prstGeom>
          <a:noFill/>
          <a:ln/>
        </p:spPr>
        <p:txBody>
          <a:bodyPr wrap="square" lIns="0" tIns="0" rIns="0" bIns="0" rtlCol="0" anchor="t"/>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Scheme</a:t>
            </a:r>
          </a:p>
        </p:txBody>
      </p:sp>
      <p:sp>
        <p:nvSpPr>
          <p:cNvPr id="10" name="Cell 10"/>
          <p:cNvSpPr/>
          <p:nvPr/>
        </p:nvSpPr>
        <p:spPr>
          <a:xfrm>
            <a:off x="3087739" y="694944"/>
            <a:ext cx="1388421" cy="334308"/>
          </a:xfrm>
          <a:prstGeom prst="rect">
            <a:avLst/>
          </a:prstGeom>
          <a:solidFill>
            <a:srgbClr val="0F7A85"/>
          </a:solidFill>
          <a:ln w="6350">
            <a:solidFill>
              <a:srgbClr val="CFDCE0"/>
            </a:solidFill>
          </a:ln>
        </p:spPr>
      </p:sp>
      <p:sp>
        <p:nvSpPr>
          <p:cNvPr id="11" name="Text 11"/>
          <p:cNvSpPr/>
          <p:nvPr/>
        </p:nvSpPr>
        <p:spPr>
          <a:xfrm>
            <a:off x="3151747" y="758952"/>
            <a:ext cx="1260405" cy="206292"/>
          </a:xfrm>
          <a:prstGeom prst="rect">
            <a:avLst/>
          </a:prstGeom>
          <a:noFill/>
          <a:ln/>
        </p:spPr>
        <p:txBody>
          <a:bodyPr wrap="square" lIns="0" tIns="0" rIns="0" bIns="0" rtlCol="0" anchor="t"/>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Bandwidth</a:t>
            </a:r>
          </a:p>
        </p:txBody>
      </p:sp>
      <p:sp>
        <p:nvSpPr>
          <p:cNvPr id="12" name="Cell 12"/>
          <p:cNvSpPr/>
          <p:nvPr/>
        </p:nvSpPr>
        <p:spPr>
          <a:xfrm>
            <a:off x="4476160" y="694944"/>
            <a:ext cx="7404914" cy="334308"/>
          </a:xfrm>
          <a:prstGeom prst="rect">
            <a:avLst/>
          </a:prstGeom>
          <a:solidFill>
            <a:srgbClr val="0F7A85"/>
          </a:solidFill>
          <a:ln w="6350">
            <a:solidFill>
              <a:srgbClr val="CFDCE0"/>
            </a:solidFill>
          </a:ln>
        </p:spPr>
      </p:sp>
      <p:sp>
        <p:nvSpPr>
          <p:cNvPr id="13" name="Text 13"/>
          <p:cNvSpPr/>
          <p:nvPr/>
        </p:nvSpPr>
        <p:spPr>
          <a:xfrm>
            <a:off x="4540168" y="758952"/>
            <a:ext cx="7276898" cy="206292"/>
          </a:xfrm>
          <a:prstGeom prst="rect">
            <a:avLst/>
          </a:prstGeom>
          <a:noFill/>
          <a:ln/>
        </p:spPr>
        <p:txBody>
          <a:bodyPr wrap="square" lIns="0" tIns="0" rIns="0" bIns="0" rtlCol="0" anchor="t"/>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Characteristics</a:t>
            </a:r>
          </a:p>
        </p:txBody>
      </p:sp>
      <p:sp>
        <p:nvSpPr>
          <p:cNvPr id="14" name="Cell 14"/>
          <p:cNvSpPr/>
          <p:nvPr/>
        </p:nvSpPr>
        <p:spPr>
          <a:xfrm>
            <a:off x="310896" y="1029252"/>
            <a:ext cx="1619825" cy="334308"/>
          </a:xfrm>
          <a:prstGeom prst="rect">
            <a:avLst/>
          </a:prstGeom>
          <a:solidFill>
            <a:srgbClr val="FFFFFF"/>
          </a:solidFill>
          <a:ln w="6350">
            <a:solidFill>
              <a:srgbClr val="CFDCE0"/>
            </a:solidFill>
          </a:ln>
        </p:spPr>
      </p:sp>
      <p:sp>
        <p:nvSpPr>
          <p:cNvPr id="15" name="Text 15"/>
          <p:cNvSpPr/>
          <p:nvPr/>
        </p:nvSpPr>
        <p:spPr>
          <a:xfrm>
            <a:off x="374904" y="1093260"/>
            <a:ext cx="1491809"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Unipolar</a:t>
            </a:r>
          </a:p>
        </p:txBody>
      </p:sp>
      <p:sp>
        <p:nvSpPr>
          <p:cNvPr id="16" name="Cell 16"/>
          <p:cNvSpPr/>
          <p:nvPr/>
        </p:nvSpPr>
        <p:spPr>
          <a:xfrm>
            <a:off x="1930721" y="1029252"/>
            <a:ext cx="1157018" cy="334308"/>
          </a:xfrm>
          <a:prstGeom prst="rect">
            <a:avLst/>
          </a:prstGeom>
          <a:solidFill>
            <a:srgbClr val="FFFFFF"/>
          </a:solidFill>
          <a:ln w="6350">
            <a:solidFill>
              <a:srgbClr val="CFDCE0"/>
            </a:solidFill>
          </a:ln>
        </p:spPr>
      </p:sp>
      <p:sp>
        <p:nvSpPr>
          <p:cNvPr id="17" name="Text 17"/>
          <p:cNvSpPr/>
          <p:nvPr/>
        </p:nvSpPr>
        <p:spPr>
          <a:xfrm>
            <a:off x="1994729" y="1093260"/>
            <a:ext cx="1029002"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NRZ</a:t>
            </a:r>
          </a:p>
        </p:txBody>
      </p:sp>
      <p:sp>
        <p:nvSpPr>
          <p:cNvPr id="18" name="Cell 18"/>
          <p:cNvSpPr/>
          <p:nvPr/>
        </p:nvSpPr>
        <p:spPr>
          <a:xfrm>
            <a:off x="3087739" y="1029252"/>
            <a:ext cx="1388421" cy="334308"/>
          </a:xfrm>
          <a:prstGeom prst="rect">
            <a:avLst/>
          </a:prstGeom>
          <a:solidFill>
            <a:srgbClr val="FFFFFF"/>
          </a:solidFill>
          <a:ln w="6350">
            <a:solidFill>
              <a:srgbClr val="CFDCE0"/>
            </a:solidFill>
          </a:ln>
        </p:spPr>
      </p:sp>
      <p:sp>
        <p:nvSpPr>
          <p:cNvPr id="19" name="Text 19"/>
          <p:cNvSpPr/>
          <p:nvPr/>
        </p:nvSpPr>
        <p:spPr>
          <a:xfrm>
            <a:off x="3151747" y="1093260"/>
            <a:ext cx="1260405"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 = N/2</a:t>
            </a:r>
          </a:p>
        </p:txBody>
      </p:sp>
      <p:sp>
        <p:nvSpPr>
          <p:cNvPr id="20" name="Cell 20"/>
          <p:cNvSpPr/>
          <p:nvPr/>
        </p:nvSpPr>
        <p:spPr>
          <a:xfrm>
            <a:off x="4476160" y="1029252"/>
            <a:ext cx="7404914" cy="334308"/>
          </a:xfrm>
          <a:prstGeom prst="rect">
            <a:avLst/>
          </a:prstGeom>
          <a:solidFill>
            <a:srgbClr val="FFFFFF"/>
          </a:solidFill>
          <a:ln w="6350">
            <a:solidFill>
              <a:srgbClr val="CFDCE0"/>
            </a:solidFill>
          </a:ln>
        </p:spPr>
      </p:sp>
      <p:sp>
        <p:nvSpPr>
          <p:cNvPr id="21" name="Text 21"/>
          <p:cNvSpPr/>
          <p:nvPr/>
        </p:nvSpPr>
        <p:spPr>
          <a:xfrm>
            <a:off x="4540168" y="1093260"/>
            <a:ext cx="727689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Costly in power, no self-synchronization on long runs of 0s or 1s, DC component</a:t>
            </a:r>
          </a:p>
        </p:txBody>
      </p:sp>
      <p:sp>
        <p:nvSpPr>
          <p:cNvPr id="22" name="Cell 22"/>
          <p:cNvSpPr/>
          <p:nvPr/>
        </p:nvSpPr>
        <p:spPr>
          <a:xfrm>
            <a:off x="310896" y="1363561"/>
            <a:ext cx="1619825" cy="334308"/>
          </a:xfrm>
          <a:prstGeom prst="rect">
            <a:avLst/>
          </a:prstGeom>
          <a:solidFill>
            <a:srgbClr val="EEF4F5"/>
          </a:solidFill>
          <a:ln w="6350">
            <a:solidFill>
              <a:srgbClr val="CFDCE0"/>
            </a:solidFill>
          </a:ln>
        </p:spPr>
      </p:sp>
      <p:sp>
        <p:nvSpPr>
          <p:cNvPr id="23" name="Text 23"/>
          <p:cNvSpPr/>
          <p:nvPr/>
        </p:nvSpPr>
        <p:spPr>
          <a:xfrm>
            <a:off x="374904" y="1427569"/>
            <a:ext cx="1491809"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Polar</a:t>
            </a:r>
          </a:p>
        </p:txBody>
      </p:sp>
      <p:sp>
        <p:nvSpPr>
          <p:cNvPr id="24" name="Cell 24"/>
          <p:cNvSpPr/>
          <p:nvPr/>
        </p:nvSpPr>
        <p:spPr>
          <a:xfrm>
            <a:off x="1930721" y="1363561"/>
            <a:ext cx="1157018" cy="334308"/>
          </a:xfrm>
          <a:prstGeom prst="rect">
            <a:avLst/>
          </a:prstGeom>
          <a:solidFill>
            <a:srgbClr val="EEF4F5"/>
          </a:solidFill>
          <a:ln w="6350">
            <a:solidFill>
              <a:srgbClr val="CFDCE0"/>
            </a:solidFill>
          </a:ln>
        </p:spPr>
      </p:sp>
      <p:sp>
        <p:nvSpPr>
          <p:cNvPr id="25" name="Text 25"/>
          <p:cNvSpPr/>
          <p:nvPr/>
        </p:nvSpPr>
        <p:spPr>
          <a:xfrm>
            <a:off x="1994729" y="1427569"/>
            <a:ext cx="1029002"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NRZ-L</a:t>
            </a:r>
          </a:p>
        </p:txBody>
      </p:sp>
      <p:sp>
        <p:nvSpPr>
          <p:cNvPr id="26" name="Cell 26"/>
          <p:cNvSpPr/>
          <p:nvPr/>
        </p:nvSpPr>
        <p:spPr>
          <a:xfrm>
            <a:off x="3087739" y="1363561"/>
            <a:ext cx="1388421" cy="334308"/>
          </a:xfrm>
          <a:prstGeom prst="rect">
            <a:avLst/>
          </a:prstGeom>
          <a:solidFill>
            <a:srgbClr val="EEF4F5"/>
          </a:solidFill>
          <a:ln w="6350">
            <a:solidFill>
              <a:srgbClr val="CFDCE0"/>
            </a:solidFill>
          </a:ln>
        </p:spPr>
      </p:sp>
      <p:sp>
        <p:nvSpPr>
          <p:cNvPr id="27" name="Text 27"/>
          <p:cNvSpPr/>
          <p:nvPr/>
        </p:nvSpPr>
        <p:spPr>
          <a:xfrm>
            <a:off x="3151747" y="1427569"/>
            <a:ext cx="1260405"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 = N/2</a:t>
            </a:r>
          </a:p>
        </p:txBody>
      </p:sp>
      <p:sp>
        <p:nvSpPr>
          <p:cNvPr id="28" name="Cell 28"/>
          <p:cNvSpPr/>
          <p:nvPr/>
        </p:nvSpPr>
        <p:spPr>
          <a:xfrm>
            <a:off x="4476160" y="1363561"/>
            <a:ext cx="7404914" cy="334308"/>
          </a:xfrm>
          <a:prstGeom prst="rect">
            <a:avLst/>
          </a:prstGeom>
          <a:solidFill>
            <a:srgbClr val="EEF4F5"/>
          </a:solidFill>
          <a:ln w="6350">
            <a:solidFill>
              <a:srgbClr val="CFDCE0"/>
            </a:solidFill>
          </a:ln>
        </p:spPr>
      </p:sp>
      <p:sp>
        <p:nvSpPr>
          <p:cNvPr id="29" name="Text 29"/>
          <p:cNvSpPr/>
          <p:nvPr/>
        </p:nvSpPr>
        <p:spPr>
          <a:xfrm>
            <a:off x="4540168" y="1427569"/>
            <a:ext cx="727689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No self-synchronization on long runs of 0s or 1s, DC component</a:t>
            </a:r>
          </a:p>
        </p:txBody>
      </p:sp>
      <p:sp>
        <p:nvSpPr>
          <p:cNvPr id="30" name="Cell 30"/>
          <p:cNvSpPr/>
          <p:nvPr/>
        </p:nvSpPr>
        <p:spPr>
          <a:xfrm>
            <a:off x="310896" y="1697869"/>
            <a:ext cx="1619825" cy="334308"/>
          </a:xfrm>
          <a:prstGeom prst="rect">
            <a:avLst/>
          </a:prstGeom>
          <a:solidFill>
            <a:srgbClr val="FFFFFF"/>
          </a:solidFill>
          <a:ln w="6350">
            <a:solidFill>
              <a:srgbClr val="CFDCE0"/>
            </a:solidFill>
          </a:ln>
        </p:spPr>
      </p:sp>
      <p:sp>
        <p:nvSpPr>
          <p:cNvPr id="31" name="Text 31"/>
          <p:cNvSpPr/>
          <p:nvPr/>
        </p:nvSpPr>
        <p:spPr>
          <a:xfrm>
            <a:off x="374904" y="1761877"/>
            <a:ext cx="1491809"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Polar</a:t>
            </a:r>
          </a:p>
        </p:txBody>
      </p:sp>
      <p:sp>
        <p:nvSpPr>
          <p:cNvPr id="32" name="Cell 32"/>
          <p:cNvSpPr/>
          <p:nvPr/>
        </p:nvSpPr>
        <p:spPr>
          <a:xfrm>
            <a:off x="1930721" y="1697869"/>
            <a:ext cx="1157018" cy="334308"/>
          </a:xfrm>
          <a:prstGeom prst="rect">
            <a:avLst/>
          </a:prstGeom>
          <a:solidFill>
            <a:srgbClr val="FFFFFF"/>
          </a:solidFill>
          <a:ln w="6350">
            <a:solidFill>
              <a:srgbClr val="CFDCE0"/>
            </a:solidFill>
          </a:ln>
        </p:spPr>
      </p:sp>
      <p:sp>
        <p:nvSpPr>
          <p:cNvPr id="33" name="Text 33"/>
          <p:cNvSpPr/>
          <p:nvPr/>
        </p:nvSpPr>
        <p:spPr>
          <a:xfrm>
            <a:off x="1994729" y="1761877"/>
            <a:ext cx="1029002"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NRZ-I</a:t>
            </a:r>
          </a:p>
        </p:txBody>
      </p:sp>
      <p:sp>
        <p:nvSpPr>
          <p:cNvPr id="34" name="Cell 34"/>
          <p:cNvSpPr/>
          <p:nvPr/>
        </p:nvSpPr>
        <p:spPr>
          <a:xfrm>
            <a:off x="3087739" y="1697869"/>
            <a:ext cx="1388421" cy="334308"/>
          </a:xfrm>
          <a:prstGeom prst="rect">
            <a:avLst/>
          </a:prstGeom>
          <a:solidFill>
            <a:srgbClr val="FFFFFF"/>
          </a:solidFill>
          <a:ln w="6350">
            <a:solidFill>
              <a:srgbClr val="CFDCE0"/>
            </a:solidFill>
          </a:ln>
        </p:spPr>
      </p:sp>
      <p:sp>
        <p:nvSpPr>
          <p:cNvPr id="35" name="Text 35"/>
          <p:cNvSpPr/>
          <p:nvPr/>
        </p:nvSpPr>
        <p:spPr>
          <a:xfrm>
            <a:off x="3151747" y="1761877"/>
            <a:ext cx="1260405"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 = N/2</a:t>
            </a:r>
          </a:p>
        </p:txBody>
      </p:sp>
      <p:sp>
        <p:nvSpPr>
          <p:cNvPr id="36" name="Cell 36"/>
          <p:cNvSpPr/>
          <p:nvPr/>
        </p:nvSpPr>
        <p:spPr>
          <a:xfrm>
            <a:off x="4476160" y="1697869"/>
            <a:ext cx="7404914" cy="334308"/>
          </a:xfrm>
          <a:prstGeom prst="rect">
            <a:avLst/>
          </a:prstGeom>
          <a:solidFill>
            <a:srgbClr val="FFFFFF"/>
          </a:solidFill>
          <a:ln w="6350">
            <a:solidFill>
              <a:srgbClr val="CFDCE0"/>
            </a:solidFill>
          </a:ln>
        </p:spPr>
      </p:sp>
      <p:sp>
        <p:nvSpPr>
          <p:cNvPr id="37" name="Text 37"/>
          <p:cNvSpPr/>
          <p:nvPr/>
        </p:nvSpPr>
        <p:spPr>
          <a:xfrm>
            <a:off x="4540168" y="1761877"/>
            <a:ext cx="727689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No self-synchronization on long runs of 0s, DC component</a:t>
            </a:r>
          </a:p>
        </p:txBody>
      </p:sp>
      <p:sp>
        <p:nvSpPr>
          <p:cNvPr id="38" name="Cell 38"/>
          <p:cNvSpPr/>
          <p:nvPr/>
        </p:nvSpPr>
        <p:spPr>
          <a:xfrm>
            <a:off x="310896" y="2032178"/>
            <a:ext cx="1619825" cy="334308"/>
          </a:xfrm>
          <a:prstGeom prst="rect">
            <a:avLst/>
          </a:prstGeom>
          <a:solidFill>
            <a:srgbClr val="EEF4F5"/>
          </a:solidFill>
          <a:ln w="6350">
            <a:solidFill>
              <a:srgbClr val="CFDCE0"/>
            </a:solidFill>
          </a:ln>
        </p:spPr>
      </p:sp>
      <p:sp>
        <p:nvSpPr>
          <p:cNvPr id="39" name="Text 39"/>
          <p:cNvSpPr/>
          <p:nvPr/>
        </p:nvSpPr>
        <p:spPr>
          <a:xfrm>
            <a:off x="374904" y="2096186"/>
            <a:ext cx="1491809"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Polar</a:t>
            </a:r>
          </a:p>
        </p:txBody>
      </p:sp>
      <p:sp>
        <p:nvSpPr>
          <p:cNvPr id="40" name="Cell 40"/>
          <p:cNvSpPr/>
          <p:nvPr/>
        </p:nvSpPr>
        <p:spPr>
          <a:xfrm>
            <a:off x="1930721" y="2032178"/>
            <a:ext cx="1157018" cy="334308"/>
          </a:xfrm>
          <a:prstGeom prst="rect">
            <a:avLst/>
          </a:prstGeom>
          <a:solidFill>
            <a:srgbClr val="EEF4F5"/>
          </a:solidFill>
          <a:ln w="6350">
            <a:solidFill>
              <a:srgbClr val="CFDCE0"/>
            </a:solidFill>
          </a:ln>
        </p:spPr>
      </p:sp>
      <p:sp>
        <p:nvSpPr>
          <p:cNvPr id="41" name="Text 41"/>
          <p:cNvSpPr/>
          <p:nvPr/>
        </p:nvSpPr>
        <p:spPr>
          <a:xfrm>
            <a:off x="1994729" y="2096186"/>
            <a:ext cx="1029002"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Biphase</a:t>
            </a:r>
          </a:p>
        </p:txBody>
      </p:sp>
      <p:sp>
        <p:nvSpPr>
          <p:cNvPr id="42" name="Cell 42"/>
          <p:cNvSpPr/>
          <p:nvPr/>
        </p:nvSpPr>
        <p:spPr>
          <a:xfrm>
            <a:off x="3087739" y="2032178"/>
            <a:ext cx="1388421" cy="334308"/>
          </a:xfrm>
          <a:prstGeom prst="rect">
            <a:avLst/>
          </a:prstGeom>
          <a:solidFill>
            <a:srgbClr val="EEF4F5"/>
          </a:solidFill>
          <a:ln w="6350">
            <a:solidFill>
              <a:srgbClr val="CFDCE0"/>
            </a:solidFill>
          </a:ln>
        </p:spPr>
      </p:sp>
      <p:sp>
        <p:nvSpPr>
          <p:cNvPr id="43" name="Text 43"/>
          <p:cNvSpPr/>
          <p:nvPr/>
        </p:nvSpPr>
        <p:spPr>
          <a:xfrm>
            <a:off x="3151747" y="2096186"/>
            <a:ext cx="1260405"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 = N</a:t>
            </a:r>
          </a:p>
        </p:txBody>
      </p:sp>
      <p:sp>
        <p:nvSpPr>
          <p:cNvPr id="44" name="Cell 44"/>
          <p:cNvSpPr/>
          <p:nvPr/>
        </p:nvSpPr>
        <p:spPr>
          <a:xfrm>
            <a:off x="4476160" y="2032178"/>
            <a:ext cx="7404914" cy="334308"/>
          </a:xfrm>
          <a:prstGeom prst="rect">
            <a:avLst/>
          </a:prstGeom>
          <a:solidFill>
            <a:srgbClr val="EEF4F5"/>
          </a:solidFill>
          <a:ln w="6350">
            <a:solidFill>
              <a:srgbClr val="CFDCE0"/>
            </a:solidFill>
          </a:ln>
        </p:spPr>
      </p:sp>
      <p:sp>
        <p:nvSpPr>
          <p:cNvPr id="45" name="Text 45"/>
          <p:cNvSpPr/>
          <p:nvPr/>
        </p:nvSpPr>
        <p:spPr>
          <a:xfrm>
            <a:off x="4540168" y="2096186"/>
            <a:ext cx="727689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Self-synchronizing, no DC component, twice the bandwidth</a:t>
            </a:r>
          </a:p>
        </p:txBody>
      </p:sp>
      <p:sp>
        <p:nvSpPr>
          <p:cNvPr id="46" name="Cell 46"/>
          <p:cNvSpPr/>
          <p:nvPr/>
        </p:nvSpPr>
        <p:spPr>
          <a:xfrm>
            <a:off x="310896" y="2366486"/>
            <a:ext cx="1619825" cy="334308"/>
          </a:xfrm>
          <a:prstGeom prst="rect">
            <a:avLst/>
          </a:prstGeom>
          <a:solidFill>
            <a:srgbClr val="FFFFFF"/>
          </a:solidFill>
          <a:ln w="6350">
            <a:solidFill>
              <a:srgbClr val="CFDCE0"/>
            </a:solidFill>
          </a:ln>
        </p:spPr>
      </p:sp>
      <p:sp>
        <p:nvSpPr>
          <p:cNvPr id="47" name="Text 47"/>
          <p:cNvSpPr/>
          <p:nvPr/>
        </p:nvSpPr>
        <p:spPr>
          <a:xfrm>
            <a:off x="374904" y="2430494"/>
            <a:ext cx="1491809"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Bipolar</a:t>
            </a:r>
          </a:p>
        </p:txBody>
      </p:sp>
      <p:sp>
        <p:nvSpPr>
          <p:cNvPr id="48" name="Cell 48"/>
          <p:cNvSpPr/>
          <p:nvPr/>
        </p:nvSpPr>
        <p:spPr>
          <a:xfrm>
            <a:off x="1930721" y="2366486"/>
            <a:ext cx="1157018" cy="334308"/>
          </a:xfrm>
          <a:prstGeom prst="rect">
            <a:avLst/>
          </a:prstGeom>
          <a:solidFill>
            <a:srgbClr val="FFFFFF"/>
          </a:solidFill>
          <a:ln w="6350">
            <a:solidFill>
              <a:srgbClr val="CFDCE0"/>
            </a:solidFill>
          </a:ln>
        </p:spPr>
      </p:sp>
      <p:sp>
        <p:nvSpPr>
          <p:cNvPr id="49" name="Text 49"/>
          <p:cNvSpPr/>
          <p:nvPr/>
        </p:nvSpPr>
        <p:spPr>
          <a:xfrm>
            <a:off x="1994729" y="2430494"/>
            <a:ext cx="1029002"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AMI</a:t>
            </a:r>
          </a:p>
        </p:txBody>
      </p:sp>
      <p:sp>
        <p:nvSpPr>
          <p:cNvPr id="50" name="Cell 50"/>
          <p:cNvSpPr/>
          <p:nvPr/>
        </p:nvSpPr>
        <p:spPr>
          <a:xfrm>
            <a:off x="3087739" y="2366486"/>
            <a:ext cx="1388421" cy="334308"/>
          </a:xfrm>
          <a:prstGeom prst="rect">
            <a:avLst/>
          </a:prstGeom>
          <a:solidFill>
            <a:srgbClr val="FFFFFF"/>
          </a:solidFill>
          <a:ln w="6350">
            <a:solidFill>
              <a:srgbClr val="CFDCE0"/>
            </a:solidFill>
          </a:ln>
        </p:spPr>
      </p:sp>
      <p:sp>
        <p:nvSpPr>
          <p:cNvPr id="51" name="Text 51"/>
          <p:cNvSpPr/>
          <p:nvPr/>
        </p:nvSpPr>
        <p:spPr>
          <a:xfrm>
            <a:off x="3151747" y="2430494"/>
            <a:ext cx="1260405"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 = N/2</a:t>
            </a:r>
          </a:p>
        </p:txBody>
      </p:sp>
      <p:sp>
        <p:nvSpPr>
          <p:cNvPr id="52" name="Cell 52"/>
          <p:cNvSpPr/>
          <p:nvPr/>
        </p:nvSpPr>
        <p:spPr>
          <a:xfrm>
            <a:off x="4476160" y="2366486"/>
            <a:ext cx="7404914" cy="334308"/>
          </a:xfrm>
          <a:prstGeom prst="rect">
            <a:avLst/>
          </a:prstGeom>
          <a:solidFill>
            <a:srgbClr val="FFFFFF"/>
          </a:solidFill>
          <a:ln w="6350">
            <a:solidFill>
              <a:srgbClr val="CFDCE0"/>
            </a:solidFill>
          </a:ln>
        </p:spPr>
      </p:sp>
      <p:sp>
        <p:nvSpPr>
          <p:cNvPr id="53" name="Text 53"/>
          <p:cNvSpPr/>
          <p:nvPr/>
        </p:nvSpPr>
        <p:spPr>
          <a:xfrm>
            <a:off x="4540168" y="2430494"/>
            <a:ext cx="727689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No self-synchronization on long runs of 0s, no DC component</a:t>
            </a:r>
          </a:p>
        </p:txBody>
      </p:sp>
      <p:sp>
        <p:nvSpPr>
          <p:cNvPr id="54" name="Cell 54"/>
          <p:cNvSpPr/>
          <p:nvPr/>
        </p:nvSpPr>
        <p:spPr>
          <a:xfrm>
            <a:off x="310896" y="2700795"/>
            <a:ext cx="1619825" cy="334308"/>
          </a:xfrm>
          <a:prstGeom prst="rect">
            <a:avLst/>
          </a:prstGeom>
          <a:solidFill>
            <a:srgbClr val="EEF4F5"/>
          </a:solidFill>
          <a:ln w="6350">
            <a:solidFill>
              <a:srgbClr val="CFDCE0"/>
            </a:solidFill>
          </a:ln>
        </p:spPr>
      </p:sp>
      <p:sp>
        <p:nvSpPr>
          <p:cNvPr id="55" name="Text 55"/>
          <p:cNvSpPr/>
          <p:nvPr/>
        </p:nvSpPr>
        <p:spPr>
          <a:xfrm>
            <a:off x="374904" y="2764803"/>
            <a:ext cx="1491809"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Multilevel</a:t>
            </a:r>
          </a:p>
        </p:txBody>
      </p:sp>
      <p:sp>
        <p:nvSpPr>
          <p:cNvPr id="56" name="Cell 56"/>
          <p:cNvSpPr/>
          <p:nvPr/>
        </p:nvSpPr>
        <p:spPr>
          <a:xfrm>
            <a:off x="1930721" y="2700795"/>
            <a:ext cx="1157018" cy="334308"/>
          </a:xfrm>
          <a:prstGeom prst="rect">
            <a:avLst/>
          </a:prstGeom>
          <a:solidFill>
            <a:srgbClr val="EEF4F5"/>
          </a:solidFill>
          <a:ln w="6350">
            <a:solidFill>
              <a:srgbClr val="CFDCE0"/>
            </a:solidFill>
          </a:ln>
        </p:spPr>
      </p:sp>
      <p:sp>
        <p:nvSpPr>
          <p:cNvPr id="57" name="Text 57"/>
          <p:cNvSpPr/>
          <p:nvPr/>
        </p:nvSpPr>
        <p:spPr>
          <a:xfrm>
            <a:off x="1994729" y="2764803"/>
            <a:ext cx="1029002"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2B1Q</a:t>
            </a:r>
          </a:p>
        </p:txBody>
      </p:sp>
      <p:sp>
        <p:nvSpPr>
          <p:cNvPr id="58" name="Cell 58"/>
          <p:cNvSpPr/>
          <p:nvPr/>
        </p:nvSpPr>
        <p:spPr>
          <a:xfrm>
            <a:off x="3087739" y="2700795"/>
            <a:ext cx="1388421" cy="334308"/>
          </a:xfrm>
          <a:prstGeom prst="rect">
            <a:avLst/>
          </a:prstGeom>
          <a:solidFill>
            <a:srgbClr val="EEF4F5"/>
          </a:solidFill>
          <a:ln w="6350">
            <a:solidFill>
              <a:srgbClr val="CFDCE0"/>
            </a:solidFill>
          </a:ln>
        </p:spPr>
      </p:sp>
      <p:sp>
        <p:nvSpPr>
          <p:cNvPr id="59" name="Text 59"/>
          <p:cNvSpPr/>
          <p:nvPr/>
        </p:nvSpPr>
        <p:spPr>
          <a:xfrm>
            <a:off x="3151747" y="2764803"/>
            <a:ext cx="1260405"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 = N/4</a:t>
            </a:r>
          </a:p>
        </p:txBody>
      </p:sp>
      <p:sp>
        <p:nvSpPr>
          <p:cNvPr id="60" name="Cell 60"/>
          <p:cNvSpPr/>
          <p:nvPr/>
        </p:nvSpPr>
        <p:spPr>
          <a:xfrm>
            <a:off x="4476160" y="2700795"/>
            <a:ext cx="7404914" cy="334308"/>
          </a:xfrm>
          <a:prstGeom prst="rect">
            <a:avLst/>
          </a:prstGeom>
          <a:solidFill>
            <a:srgbClr val="EEF4F5"/>
          </a:solidFill>
          <a:ln w="6350">
            <a:solidFill>
              <a:srgbClr val="CFDCE0"/>
            </a:solidFill>
          </a:ln>
        </p:spPr>
      </p:sp>
      <p:sp>
        <p:nvSpPr>
          <p:cNvPr id="61" name="Text 61"/>
          <p:cNvSpPr/>
          <p:nvPr/>
        </p:nvSpPr>
        <p:spPr>
          <a:xfrm>
            <a:off x="4540168" y="2764803"/>
            <a:ext cx="727689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No self-synchronization on long runs of the same pair, DC component</a:t>
            </a:r>
          </a:p>
        </p:txBody>
      </p:sp>
      <p:sp>
        <p:nvSpPr>
          <p:cNvPr id="62" name="Cell 62"/>
          <p:cNvSpPr/>
          <p:nvPr/>
        </p:nvSpPr>
        <p:spPr>
          <a:xfrm>
            <a:off x="310896" y="3035103"/>
            <a:ext cx="1619825" cy="334308"/>
          </a:xfrm>
          <a:prstGeom prst="rect">
            <a:avLst/>
          </a:prstGeom>
          <a:solidFill>
            <a:srgbClr val="FFFFFF"/>
          </a:solidFill>
          <a:ln w="6350">
            <a:solidFill>
              <a:srgbClr val="CFDCE0"/>
            </a:solidFill>
          </a:ln>
        </p:spPr>
      </p:sp>
      <p:sp>
        <p:nvSpPr>
          <p:cNvPr id="63" name="Text 63"/>
          <p:cNvSpPr/>
          <p:nvPr/>
        </p:nvSpPr>
        <p:spPr>
          <a:xfrm>
            <a:off x="374904" y="3099111"/>
            <a:ext cx="1491809"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Multilevel</a:t>
            </a:r>
          </a:p>
        </p:txBody>
      </p:sp>
      <p:sp>
        <p:nvSpPr>
          <p:cNvPr id="64" name="Cell 64"/>
          <p:cNvSpPr/>
          <p:nvPr/>
        </p:nvSpPr>
        <p:spPr>
          <a:xfrm>
            <a:off x="1930721" y="3035103"/>
            <a:ext cx="1157018" cy="334308"/>
          </a:xfrm>
          <a:prstGeom prst="rect">
            <a:avLst/>
          </a:prstGeom>
          <a:solidFill>
            <a:srgbClr val="FFFFFF"/>
          </a:solidFill>
          <a:ln w="6350">
            <a:solidFill>
              <a:srgbClr val="CFDCE0"/>
            </a:solidFill>
          </a:ln>
        </p:spPr>
      </p:sp>
      <p:sp>
        <p:nvSpPr>
          <p:cNvPr id="65" name="Text 65"/>
          <p:cNvSpPr/>
          <p:nvPr/>
        </p:nvSpPr>
        <p:spPr>
          <a:xfrm>
            <a:off x="1994729" y="3099111"/>
            <a:ext cx="1029002"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8B6T</a:t>
            </a:r>
          </a:p>
        </p:txBody>
      </p:sp>
      <p:sp>
        <p:nvSpPr>
          <p:cNvPr id="66" name="Cell 66"/>
          <p:cNvSpPr/>
          <p:nvPr/>
        </p:nvSpPr>
        <p:spPr>
          <a:xfrm>
            <a:off x="3087739" y="3035103"/>
            <a:ext cx="1388421" cy="334308"/>
          </a:xfrm>
          <a:prstGeom prst="rect">
            <a:avLst/>
          </a:prstGeom>
          <a:solidFill>
            <a:srgbClr val="FFFFFF"/>
          </a:solidFill>
          <a:ln w="6350">
            <a:solidFill>
              <a:srgbClr val="CFDCE0"/>
            </a:solidFill>
          </a:ln>
        </p:spPr>
      </p:sp>
      <p:sp>
        <p:nvSpPr>
          <p:cNvPr id="67" name="Text 67"/>
          <p:cNvSpPr/>
          <p:nvPr/>
        </p:nvSpPr>
        <p:spPr>
          <a:xfrm>
            <a:off x="3151747" y="3099111"/>
            <a:ext cx="1260405"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 = 3N/4</a:t>
            </a:r>
          </a:p>
        </p:txBody>
      </p:sp>
      <p:sp>
        <p:nvSpPr>
          <p:cNvPr id="68" name="Cell 68"/>
          <p:cNvSpPr/>
          <p:nvPr/>
        </p:nvSpPr>
        <p:spPr>
          <a:xfrm>
            <a:off x="4476160" y="3035103"/>
            <a:ext cx="7404914" cy="334308"/>
          </a:xfrm>
          <a:prstGeom prst="rect">
            <a:avLst/>
          </a:prstGeom>
          <a:solidFill>
            <a:srgbClr val="FFFFFF"/>
          </a:solidFill>
          <a:ln w="6350">
            <a:solidFill>
              <a:srgbClr val="CFDCE0"/>
            </a:solidFill>
          </a:ln>
        </p:spPr>
      </p:sp>
      <p:sp>
        <p:nvSpPr>
          <p:cNvPr id="69" name="Text 69"/>
          <p:cNvSpPr/>
          <p:nvPr/>
        </p:nvSpPr>
        <p:spPr>
          <a:xfrm>
            <a:off x="4540168" y="3099111"/>
            <a:ext cx="727689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Self-synchronizing, no DC component</a:t>
            </a:r>
          </a:p>
        </p:txBody>
      </p:sp>
      <p:sp>
        <p:nvSpPr>
          <p:cNvPr id="70" name="Cell 70"/>
          <p:cNvSpPr/>
          <p:nvPr/>
        </p:nvSpPr>
        <p:spPr>
          <a:xfrm>
            <a:off x="310896" y="3369412"/>
            <a:ext cx="1619825" cy="334308"/>
          </a:xfrm>
          <a:prstGeom prst="rect">
            <a:avLst/>
          </a:prstGeom>
          <a:solidFill>
            <a:srgbClr val="EEF4F5"/>
          </a:solidFill>
          <a:ln w="6350">
            <a:solidFill>
              <a:srgbClr val="CFDCE0"/>
            </a:solidFill>
          </a:ln>
        </p:spPr>
      </p:sp>
      <p:sp>
        <p:nvSpPr>
          <p:cNvPr id="71" name="Text 71"/>
          <p:cNvSpPr/>
          <p:nvPr/>
        </p:nvSpPr>
        <p:spPr>
          <a:xfrm>
            <a:off x="374904" y="3433420"/>
            <a:ext cx="1491809"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Multilevel</a:t>
            </a:r>
          </a:p>
        </p:txBody>
      </p:sp>
      <p:sp>
        <p:nvSpPr>
          <p:cNvPr id="72" name="Cell 72"/>
          <p:cNvSpPr/>
          <p:nvPr/>
        </p:nvSpPr>
        <p:spPr>
          <a:xfrm>
            <a:off x="1930721" y="3369412"/>
            <a:ext cx="1157018" cy="334308"/>
          </a:xfrm>
          <a:prstGeom prst="rect">
            <a:avLst/>
          </a:prstGeom>
          <a:solidFill>
            <a:srgbClr val="EEF4F5"/>
          </a:solidFill>
          <a:ln w="6350">
            <a:solidFill>
              <a:srgbClr val="CFDCE0"/>
            </a:solidFill>
          </a:ln>
        </p:spPr>
      </p:sp>
      <p:sp>
        <p:nvSpPr>
          <p:cNvPr id="73" name="Text 73"/>
          <p:cNvSpPr/>
          <p:nvPr/>
        </p:nvSpPr>
        <p:spPr>
          <a:xfrm>
            <a:off x="1994729" y="3433420"/>
            <a:ext cx="1029002"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4D-PAM5</a:t>
            </a:r>
          </a:p>
        </p:txBody>
      </p:sp>
      <p:sp>
        <p:nvSpPr>
          <p:cNvPr id="74" name="Cell 74"/>
          <p:cNvSpPr/>
          <p:nvPr/>
        </p:nvSpPr>
        <p:spPr>
          <a:xfrm>
            <a:off x="3087739" y="3369412"/>
            <a:ext cx="1388421" cy="334308"/>
          </a:xfrm>
          <a:prstGeom prst="rect">
            <a:avLst/>
          </a:prstGeom>
          <a:solidFill>
            <a:srgbClr val="EEF4F5"/>
          </a:solidFill>
          <a:ln w="6350">
            <a:solidFill>
              <a:srgbClr val="CFDCE0"/>
            </a:solidFill>
          </a:ln>
        </p:spPr>
      </p:sp>
      <p:sp>
        <p:nvSpPr>
          <p:cNvPr id="75" name="Text 75"/>
          <p:cNvSpPr/>
          <p:nvPr/>
        </p:nvSpPr>
        <p:spPr>
          <a:xfrm>
            <a:off x="3151747" y="3433420"/>
            <a:ext cx="1260405"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 = N/8</a:t>
            </a:r>
          </a:p>
        </p:txBody>
      </p:sp>
      <p:sp>
        <p:nvSpPr>
          <p:cNvPr id="76" name="Cell 76"/>
          <p:cNvSpPr/>
          <p:nvPr/>
        </p:nvSpPr>
        <p:spPr>
          <a:xfrm>
            <a:off x="4476160" y="3369412"/>
            <a:ext cx="7404914" cy="334308"/>
          </a:xfrm>
          <a:prstGeom prst="rect">
            <a:avLst/>
          </a:prstGeom>
          <a:solidFill>
            <a:srgbClr val="EEF4F5"/>
          </a:solidFill>
          <a:ln w="6350">
            <a:solidFill>
              <a:srgbClr val="CFDCE0"/>
            </a:solidFill>
          </a:ln>
        </p:spPr>
      </p:sp>
      <p:sp>
        <p:nvSpPr>
          <p:cNvPr id="77" name="Text 77"/>
          <p:cNvSpPr/>
          <p:nvPr/>
        </p:nvSpPr>
        <p:spPr>
          <a:xfrm>
            <a:off x="4540168" y="3433420"/>
            <a:ext cx="727689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Self-synchronizing, no DC component</a:t>
            </a:r>
          </a:p>
        </p:txBody>
      </p:sp>
      <p:sp>
        <p:nvSpPr>
          <p:cNvPr id="78" name="Cell 78"/>
          <p:cNvSpPr/>
          <p:nvPr/>
        </p:nvSpPr>
        <p:spPr>
          <a:xfrm>
            <a:off x="310896" y="3703720"/>
            <a:ext cx="1619825" cy="334308"/>
          </a:xfrm>
          <a:prstGeom prst="rect">
            <a:avLst/>
          </a:prstGeom>
          <a:solidFill>
            <a:srgbClr val="FFFFFF"/>
          </a:solidFill>
          <a:ln w="6350">
            <a:solidFill>
              <a:srgbClr val="CFDCE0"/>
            </a:solidFill>
          </a:ln>
        </p:spPr>
      </p:sp>
      <p:sp>
        <p:nvSpPr>
          <p:cNvPr id="79" name="Text 79"/>
          <p:cNvSpPr/>
          <p:nvPr/>
        </p:nvSpPr>
        <p:spPr>
          <a:xfrm>
            <a:off x="374904" y="3767728"/>
            <a:ext cx="1491809"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Multitransition</a:t>
            </a:r>
          </a:p>
        </p:txBody>
      </p:sp>
      <p:sp>
        <p:nvSpPr>
          <p:cNvPr id="80" name="Cell 80"/>
          <p:cNvSpPr/>
          <p:nvPr/>
        </p:nvSpPr>
        <p:spPr>
          <a:xfrm>
            <a:off x="1930721" y="3703720"/>
            <a:ext cx="1157018" cy="334308"/>
          </a:xfrm>
          <a:prstGeom prst="rect">
            <a:avLst/>
          </a:prstGeom>
          <a:solidFill>
            <a:srgbClr val="FFFFFF"/>
          </a:solidFill>
          <a:ln w="6350">
            <a:solidFill>
              <a:srgbClr val="CFDCE0"/>
            </a:solidFill>
          </a:ln>
        </p:spPr>
      </p:sp>
      <p:sp>
        <p:nvSpPr>
          <p:cNvPr id="81" name="Text 81"/>
          <p:cNvSpPr/>
          <p:nvPr/>
        </p:nvSpPr>
        <p:spPr>
          <a:xfrm>
            <a:off x="1994729" y="3767728"/>
            <a:ext cx="1029002"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MLT-3</a:t>
            </a:r>
          </a:p>
        </p:txBody>
      </p:sp>
      <p:sp>
        <p:nvSpPr>
          <p:cNvPr id="82" name="Cell 82"/>
          <p:cNvSpPr/>
          <p:nvPr/>
        </p:nvSpPr>
        <p:spPr>
          <a:xfrm>
            <a:off x="3087739" y="3703720"/>
            <a:ext cx="1388421" cy="334308"/>
          </a:xfrm>
          <a:prstGeom prst="rect">
            <a:avLst/>
          </a:prstGeom>
          <a:solidFill>
            <a:srgbClr val="FFFFFF"/>
          </a:solidFill>
          <a:ln w="6350">
            <a:solidFill>
              <a:srgbClr val="CFDCE0"/>
            </a:solidFill>
          </a:ln>
        </p:spPr>
      </p:sp>
      <p:sp>
        <p:nvSpPr>
          <p:cNvPr id="83" name="Text 83"/>
          <p:cNvSpPr/>
          <p:nvPr/>
        </p:nvSpPr>
        <p:spPr>
          <a:xfrm>
            <a:off x="3151747" y="3767728"/>
            <a:ext cx="1260405"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 = N/4</a:t>
            </a:r>
          </a:p>
        </p:txBody>
      </p:sp>
      <p:sp>
        <p:nvSpPr>
          <p:cNvPr id="84" name="Cell 84"/>
          <p:cNvSpPr/>
          <p:nvPr/>
        </p:nvSpPr>
        <p:spPr>
          <a:xfrm>
            <a:off x="4476160" y="3703720"/>
            <a:ext cx="7404914" cy="334308"/>
          </a:xfrm>
          <a:prstGeom prst="rect">
            <a:avLst/>
          </a:prstGeom>
          <a:solidFill>
            <a:srgbClr val="FFFFFF"/>
          </a:solidFill>
          <a:ln w="6350">
            <a:solidFill>
              <a:srgbClr val="CFDCE0"/>
            </a:solidFill>
          </a:ln>
        </p:spPr>
      </p:sp>
      <p:sp>
        <p:nvSpPr>
          <p:cNvPr id="85" name="Text 85"/>
          <p:cNvSpPr/>
          <p:nvPr/>
        </p:nvSpPr>
        <p:spPr>
          <a:xfrm>
            <a:off x="4540168" y="3767728"/>
            <a:ext cx="727689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No self-synchronization on long runs of 0s, no DC component</a:t>
            </a:r>
          </a:p>
        </p:txBody>
      </p:sp>
      <p:sp>
        <p:nvSpPr>
          <p:cNvPr id="86" name="Text 86"/>
          <p:cNvSpPr/>
          <p:nvPr/>
        </p:nvSpPr>
        <p:spPr>
          <a:xfrm>
            <a:off x="310896" y="4129468"/>
            <a:ext cx="11570178" cy="17477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AMI, corrected. </a:t>
            </a:r>
            <a:r>
              <a:rPr lang="en-US" sz="1300" dirty="0">
                <a:solidFill>
                  <a:srgbClr val="1E2E36"/>
                </a:solidFill>
                <a:latin typeface="Arial" pitchFamily="34" charset="0"/>
                <a:ea typeface="Arial" pitchFamily="34" charset="-122"/>
                <a:cs typeface="Arial" pitchFamily="34" charset="-120"/>
              </a:rPr>
              <a:t>The printed table marks AMI as having a DC component. It does not. Removing the DC component is the entire reason bipolar coding exists, and the book says so three pages earlier.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MLT-3, corrected. </a:t>
            </a:r>
            <a:r>
              <a:rPr lang="en-US" sz="1300" dirty="0">
                <a:solidFill>
                  <a:srgbClr val="1E2E36"/>
                </a:solidFill>
                <a:latin typeface="Arial" pitchFamily="34" charset="0"/>
                <a:ea typeface="Arial" pitchFamily="34" charset="-122"/>
                <a:cs typeface="Arial" pitchFamily="34" charset="-120"/>
              </a:rPr>
              <a:t>The printed table gives B = N/3. The book's own derivation has the pattern +V 0 -V 0 repeating every four bits, so the signal rate and the minimum bandwidth are N/4. That also matches 100BASE-TX, where 125 Mbaud gives a 31.25 MHz fundamental.</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2B1Q and MLT-3, completed. </a:t>
            </a:r>
            <a:r>
              <a:rPr lang="en-US" sz="1300" dirty="0">
                <a:solidFill>
                  <a:srgbClr val="1E2E36"/>
                </a:solidFill>
                <a:latin typeface="Arial" pitchFamily="34" charset="0"/>
                <a:ea typeface="Arial" pitchFamily="34" charset="-122"/>
                <a:cs typeface="Arial" pitchFamily="34" charset="-120"/>
              </a:rPr>
              <a:t>The printed rows leave the DC status blank. 2B1Q has a DC component and MLT-3 does not.</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8B6T, explained. </a:t>
            </a:r>
            <a:r>
              <a:rPr lang="en-US" sz="1300" dirty="0">
                <a:solidFill>
                  <a:srgbClr val="1E2E36"/>
                </a:solidFill>
                <a:latin typeface="Arial" pitchFamily="34" charset="0"/>
                <a:ea typeface="Arial" pitchFamily="34" charset="-122"/>
                <a:cs typeface="Arial" pitchFamily="34" charset="-120"/>
              </a:rPr>
              <a:t>The average signal rate is one half times N times six eighths, or 3N/8. The practical minimum bandwidth is close to 6N/8, which is the 3N/4 in the table. Both numbers are correct and the book states them in different places.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6434006" cy="3831433"/>
          </a:xfrm>
          <a:prstGeom prst="roundRect">
            <a:avLst>
              <a:gd name="adj" fmla="val 597"/>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5" name="Text 5"/>
          <p:cNvSpPr/>
          <p:nvPr/>
        </p:nvSpPr>
        <p:spPr>
          <a:xfrm>
            <a:off x="940834" y="310896"/>
            <a:ext cx="554803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Where the power spectrum plots come from</a:t>
            </a:r>
          </a:p>
        </p:txBody>
      </p:sp>
      <p:sp>
        <p:nvSpPr>
          <p:cNvPr id="6" name="Text 6"/>
          <p:cNvSpPr/>
          <p:nvPr/>
        </p:nvSpPr>
        <p:spPr>
          <a:xfrm>
            <a:off x="310896" y="694944"/>
            <a:ext cx="6177974" cy="31913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book prints a bandwidth plot beside every scheme and never says where the curve came from. This is the derivation in outline.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bit stream is random, so the transmitted signal is a stochastic process. A Fourier transform is not defined for it, and the power spectral density is used instead.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Write the signal as a train of identical pulses whose amplitudes are set by the data. The density then factors into two independent parts.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first is the energy spectrum of one pulse, fixed by the pulse shape alone. A rectangular pulse of width T gives a sinc-squared envelope with its first null at f = 1/T.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second comes from the statistics of the amplitude sequence, that is from the coding rule, through the autocorrelation of that sequence.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Pulse shape sets the envelope. The coding rule decides what is carved out of it.</a:t>
            </a:r>
          </a:p>
        </p:txBody>
      </p:sp>
      <p:sp>
        <p:nvSpPr>
          <p:cNvPr id="7" name="Shape 7"/>
          <p:cNvSpPr/>
          <p:nvPr/>
        </p:nvSpPr>
        <p:spPr>
          <a:xfrm>
            <a:off x="6744902" y="182880"/>
            <a:ext cx="5264187" cy="3831433"/>
          </a:xfrm>
          <a:prstGeom prst="roundRect">
            <a:avLst>
              <a:gd name="adj" fmla="val 597"/>
            </a:avLst>
          </a:prstGeom>
          <a:solidFill>
            <a:srgbClr val="FFFFFF"/>
          </a:solidFill>
          <a:ln w="12700">
            <a:solidFill>
              <a:srgbClr val="CFDCE0"/>
            </a:solidFill>
            <a:prstDash val="solid"/>
          </a:ln>
        </p:spPr>
      </p:sp>
      <p:sp>
        <p:nvSpPr>
          <p:cNvPr id="8" name="Shape 8"/>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872918"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4.1.2</a:t>
            </a:r>
          </a:p>
        </p:txBody>
      </p:sp>
      <p:sp>
        <p:nvSpPr>
          <p:cNvPr id="10" name="Text 10"/>
          <p:cNvSpPr/>
          <p:nvPr/>
        </p:nvSpPr>
        <p:spPr>
          <a:xfrm>
            <a:off x="7502856" y="310896"/>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Reading the four spectra</a:t>
            </a:r>
          </a:p>
        </p:txBody>
      </p:sp>
      <p:sp>
        <p:nvSpPr>
          <p:cNvPr id="11" name="Text 11"/>
          <p:cNvSpPr/>
          <p:nvPr/>
        </p:nvSpPr>
        <p:spPr>
          <a:xfrm>
            <a:off x="6872918" y="694944"/>
            <a:ext cx="5008155" cy="31151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Polar NRZ: amplitudes independent and equally likely, so only the zero-lag term survives. The spectrum is the bare sinc-squared, first null at f = N, half the power below N/2. That is where B = N/2 comes from.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Unipolar NRZ: the same envelope plus an impulse at f = 0, because the mean amplitude is not zero. That impulse is the DC component, drawn as a spike in the book.</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Biphase: the pulse is a half-width doublet, so the envelope is zero at f = 0 and peaks near f = N. No DC and twice the bandwidth, both from the pulse shape alone.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AMI: successive marks alternate, so the one-lag autocorrelation is negative. That forces the spectrum to zero at f = 0 and at f = N and puts the power at N/2.</a:t>
            </a:r>
          </a:p>
        </p:txBody>
      </p:sp>
      <p:sp>
        <p:nvSpPr>
          <p:cNvPr id="12" name="Shape 12"/>
          <p:cNvSpPr/>
          <p:nvPr/>
        </p:nvSpPr>
        <p:spPr>
          <a:xfrm>
            <a:off x="182880" y="4142329"/>
            <a:ext cx="5849097" cy="2387808"/>
          </a:xfrm>
          <a:prstGeom prst="roundRect">
            <a:avLst>
              <a:gd name="adj" fmla="val 957"/>
            </a:avLst>
          </a:prstGeom>
          <a:solidFill>
            <a:srgbClr val="FFFFFF"/>
          </a:solidFill>
          <a:ln w="12700">
            <a:solidFill>
              <a:srgbClr val="CFDCE0"/>
            </a:solidFill>
            <a:prstDash val="solid"/>
          </a:ln>
        </p:spPr>
      </p:sp>
      <p:sp>
        <p:nvSpPr>
          <p:cNvPr id="13" name="Shape 13"/>
          <p:cNvSpPr/>
          <p:nvPr/>
        </p:nvSpPr>
        <p:spPr>
          <a:xfrm>
            <a:off x="310896" y="4270345"/>
            <a:ext cx="844675" cy="256032"/>
          </a:xfrm>
          <a:prstGeom prst="roundRect">
            <a:avLst>
              <a:gd name="adj" fmla="val 25000"/>
            </a:avLst>
          </a:prstGeom>
          <a:solidFill>
            <a:srgbClr val="E2A03F"/>
          </a:solidFill>
          <a:ln w="12700">
            <a:solidFill>
              <a:srgbClr val="E2A03F"/>
            </a:solidFill>
            <a:prstDash val="solid"/>
          </a:ln>
        </p:spPr>
      </p:sp>
      <p:sp>
        <p:nvSpPr>
          <p:cNvPr id="14" name="Text 14"/>
          <p:cNvSpPr/>
          <p:nvPr/>
        </p:nvSpPr>
        <p:spPr>
          <a:xfrm>
            <a:off x="310896" y="4270345"/>
            <a:ext cx="844675"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EXPLORE</a:t>
            </a:r>
          </a:p>
        </p:txBody>
      </p:sp>
      <p:sp>
        <p:nvSpPr>
          <p:cNvPr id="15" name="Text 15"/>
          <p:cNvSpPr/>
          <p:nvPr/>
        </p:nvSpPr>
        <p:spPr>
          <a:xfrm>
            <a:off x="1265299" y="4270345"/>
            <a:ext cx="46386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Where to check this</a:t>
            </a:r>
          </a:p>
        </p:txBody>
      </p:sp>
      <p:sp>
        <p:nvSpPr>
          <p:cNvPr id="16" name="Text 16"/>
          <p:cNvSpPr/>
          <p:nvPr/>
        </p:nvSpPr>
        <p:spPr>
          <a:xfrm>
            <a:off x="310896" y="4654393"/>
            <a:ext cx="5593065" cy="12919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Stanford EE179, Lecture 14. </a:t>
            </a:r>
            <a:r>
              <a:rPr lang="en-US" sz="1300" dirty="0">
                <a:solidFill>
                  <a:srgbClr val="1E2E36"/>
                </a:solidFill>
                <a:latin typeface="Arial" pitchFamily="34" charset="0"/>
                <a:ea typeface="Arial" pitchFamily="34" charset="-122"/>
                <a:cs typeface="Arial" pitchFamily="34" charset="-120"/>
              </a:rPr>
              <a:t>The derivation in the form used above.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2"/>
              </a:rPr>
              <a:t>https://web.stanford.edu/class/ee179/lectures/notes14.pdf</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KFUPM EE370, Lecture 27. </a:t>
            </a:r>
            <a:r>
              <a:rPr lang="en-US" sz="1300" dirty="0">
                <a:solidFill>
                  <a:srgbClr val="1E2E36"/>
                </a:solidFill>
                <a:latin typeface="Arial" pitchFamily="34" charset="0"/>
                <a:ea typeface="Arial" pitchFamily="34" charset="-122"/>
                <a:cs typeface="Arial" pitchFamily="34" charset="-120"/>
              </a:rPr>
              <a:t>Polar NRZ worked term by term.</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3"/>
              </a:rPr>
              <a:t>https://faculty.kfupm.edu.sa/EE/wajih/files/EE%20370/EE%20370,%20Lecture%2027.pdf</a:t>
            </a:r>
          </a:p>
        </p:txBody>
      </p:sp>
      <p:sp>
        <p:nvSpPr>
          <p:cNvPr id="17" name="Shape 17"/>
          <p:cNvSpPr/>
          <p:nvPr/>
        </p:nvSpPr>
        <p:spPr>
          <a:xfrm>
            <a:off x="6159993" y="4142329"/>
            <a:ext cx="5849097" cy="2387808"/>
          </a:xfrm>
          <a:prstGeom prst="roundRect">
            <a:avLst>
              <a:gd name="adj" fmla="val 957"/>
            </a:avLst>
          </a:prstGeom>
          <a:solidFill>
            <a:srgbClr val="FFFFFF"/>
          </a:solidFill>
          <a:ln w="12700">
            <a:solidFill>
              <a:srgbClr val="CFDCE0"/>
            </a:solidFill>
            <a:prstDash val="solid"/>
          </a:ln>
        </p:spPr>
      </p:sp>
      <p:sp>
        <p:nvSpPr>
          <p:cNvPr id="18" name="Text 18"/>
          <p:cNvSpPr/>
          <p:nvPr/>
        </p:nvSpPr>
        <p:spPr>
          <a:xfrm>
            <a:off x="6288009" y="4270345"/>
            <a:ext cx="5593065"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Continued</a:t>
            </a:r>
          </a:p>
        </p:txBody>
      </p:sp>
      <p:sp>
        <p:nvSpPr>
          <p:cNvPr id="19" name="Text 19"/>
          <p:cNvSpPr/>
          <p:nvPr/>
        </p:nvSpPr>
        <p:spPr>
          <a:xfrm>
            <a:off x="6288009" y="4654393"/>
            <a:ext cx="5593065" cy="17477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GaussianWaves, line codes in Matlab and Python. </a:t>
            </a:r>
            <a:r>
              <a:rPr lang="en-US" sz="1300" dirty="0">
                <a:solidFill>
                  <a:srgbClr val="1E2E36"/>
                </a:solidFill>
                <a:latin typeface="Arial" pitchFamily="34" charset="0"/>
                <a:ea typeface="Arial" pitchFamily="34" charset="-122"/>
                <a:cs typeface="Arial" pitchFamily="34" charset="-120"/>
              </a:rPr>
              <a:t>Plots each measured spectrum. Run it against the book's figures.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4"/>
              </a:rPr>
              <a:t>https://www.gaussianwaves.com/2021/01/line-code-demonstration-in-matlab-and-python/</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UBC ELEC 3525, laboratory 6. </a:t>
            </a:r>
            <a:r>
              <a:rPr lang="en-US" sz="1300" dirty="0">
                <a:solidFill>
                  <a:srgbClr val="1E2E36"/>
                </a:solidFill>
                <a:latin typeface="Arial" pitchFamily="34" charset="0"/>
                <a:ea typeface="Arial" pitchFamily="34" charset="-122"/>
                <a:cs typeface="Arial" pitchFamily="34" charset="-120"/>
              </a:rPr>
              <a:t>Measures NRZ, Manchester and 4B5B with MLT-3 on instruments.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5"/>
              </a:rPr>
              <a:t>https://people.ece.ubc.ca/~edc/3525.jan2018/lab6.pdf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11826210" cy="6318331"/>
          </a:xfrm>
          <a:prstGeom prst="roundRect">
            <a:avLst>
              <a:gd name="adj" fmla="val 362"/>
            </a:avLst>
          </a:prstGeom>
          <a:solidFill>
            <a:srgbClr val="FFFFFF"/>
          </a:solidFill>
          <a:ln w="12700">
            <a:solidFill>
              <a:srgbClr val="CFDCE0"/>
            </a:solidFill>
            <a:prstDash val="solid"/>
          </a:ln>
        </p:spPr>
      </p:sp>
      <p:sp>
        <p:nvSpPr>
          <p:cNvPr id="3" name="Shape 3"/>
          <p:cNvSpPr/>
          <p:nvPr/>
        </p:nvSpPr>
        <p:spPr>
          <a:xfrm>
            <a:off x="310896" y="310896"/>
            <a:ext cx="41429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41429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a:t>
            </a:r>
          </a:p>
        </p:txBody>
      </p:sp>
      <p:sp>
        <p:nvSpPr>
          <p:cNvPr id="5" name="Text 5"/>
          <p:cNvSpPr/>
          <p:nvPr/>
        </p:nvSpPr>
        <p:spPr>
          <a:xfrm>
            <a:off x="834918" y="310896"/>
            <a:ext cx="11046156"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Which technology uses which scheme today</a:t>
            </a:r>
          </a:p>
        </p:txBody>
      </p:sp>
      <p:sp>
        <p:nvSpPr>
          <p:cNvPr id="6" name="Cell 6"/>
          <p:cNvSpPr/>
          <p:nvPr/>
        </p:nvSpPr>
        <p:spPr>
          <a:xfrm>
            <a:off x="310896" y="694944"/>
            <a:ext cx="1966930" cy="334308"/>
          </a:xfrm>
          <a:prstGeom prst="rect">
            <a:avLst/>
          </a:prstGeom>
          <a:solidFill>
            <a:srgbClr val="0F7A85"/>
          </a:solidFill>
          <a:ln w="6350">
            <a:solidFill>
              <a:srgbClr val="CFDCE0"/>
            </a:solidFill>
          </a:ln>
        </p:spPr>
      </p:sp>
      <p:sp>
        <p:nvSpPr>
          <p:cNvPr id="7" name="Text 7"/>
          <p:cNvSpPr/>
          <p:nvPr/>
        </p:nvSpPr>
        <p:spPr>
          <a:xfrm>
            <a:off x="374904" y="758952"/>
            <a:ext cx="1838914" cy="206292"/>
          </a:xfrm>
          <a:prstGeom prst="rect">
            <a:avLst/>
          </a:prstGeom>
          <a:noFill/>
          <a:ln/>
        </p:spPr>
        <p:txBody>
          <a:bodyPr wrap="square" lIns="0" tIns="0" rIns="0" bIns="0" rtlCol="0" anchor="t"/>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Scheme</a:t>
            </a:r>
          </a:p>
        </p:txBody>
      </p:sp>
      <p:sp>
        <p:nvSpPr>
          <p:cNvPr id="8" name="Cell 8"/>
          <p:cNvSpPr/>
          <p:nvPr/>
        </p:nvSpPr>
        <p:spPr>
          <a:xfrm>
            <a:off x="2277826" y="694944"/>
            <a:ext cx="4165264" cy="334308"/>
          </a:xfrm>
          <a:prstGeom prst="rect">
            <a:avLst/>
          </a:prstGeom>
          <a:solidFill>
            <a:srgbClr val="0F7A85"/>
          </a:solidFill>
          <a:ln w="6350">
            <a:solidFill>
              <a:srgbClr val="CFDCE0"/>
            </a:solidFill>
          </a:ln>
        </p:spPr>
      </p:sp>
      <p:sp>
        <p:nvSpPr>
          <p:cNvPr id="9" name="Text 9"/>
          <p:cNvSpPr/>
          <p:nvPr/>
        </p:nvSpPr>
        <p:spPr>
          <a:xfrm>
            <a:off x="2341834" y="758952"/>
            <a:ext cx="4037248" cy="206292"/>
          </a:xfrm>
          <a:prstGeom prst="rect">
            <a:avLst/>
          </a:prstGeom>
          <a:noFill/>
          <a:ln/>
        </p:spPr>
        <p:txBody>
          <a:bodyPr wrap="square" lIns="0" tIns="0" rIns="0" bIns="0" rtlCol="0" anchor="t"/>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Where it is used</a:t>
            </a:r>
          </a:p>
        </p:txBody>
      </p:sp>
      <p:sp>
        <p:nvSpPr>
          <p:cNvPr id="10" name="Cell 10"/>
          <p:cNvSpPr/>
          <p:nvPr/>
        </p:nvSpPr>
        <p:spPr>
          <a:xfrm>
            <a:off x="6443090" y="694944"/>
            <a:ext cx="5437983" cy="334308"/>
          </a:xfrm>
          <a:prstGeom prst="rect">
            <a:avLst/>
          </a:prstGeom>
          <a:solidFill>
            <a:srgbClr val="0F7A85"/>
          </a:solidFill>
          <a:ln w="6350">
            <a:solidFill>
              <a:srgbClr val="CFDCE0"/>
            </a:solidFill>
          </a:ln>
        </p:spPr>
      </p:sp>
      <p:sp>
        <p:nvSpPr>
          <p:cNvPr id="11" name="Text 11"/>
          <p:cNvSpPr/>
          <p:nvPr/>
        </p:nvSpPr>
        <p:spPr>
          <a:xfrm>
            <a:off x="6507098" y="758952"/>
            <a:ext cx="5309967" cy="206292"/>
          </a:xfrm>
          <a:prstGeom prst="rect">
            <a:avLst/>
          </a:prstGeom>
          <a:noFill/>
          <a:ln/>
        </p:spPr>
        <p:txBody>
          <a:bodyPr wrap="square" lIns="0" tIns="0" rIns="0" bIns="0" rtlCol="0" anchor="t"/>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Why that choice</a:t>
            </a:r>
          </a:p>
        </p:txBody>
      </p:sp>
      <p:sp>
        <p:nvSpPr>
          <p:cNvPr id="12" name="Cell 12"/>
          <p:cNvSpPr/>
          <p:nvPr/>
        </p:nvSpPr>
        <p:spPr>
          <a:xfrm>
            <a:off x="310896" y="1029252"/>
            <a:ext cx="1966930" cy="540601"/>
          </a:xfrm>
          <a:prstGeom prst="rect">
            <a:avLst/>
          </a:prstGeom>
          <a:solidFill>
            <a:srgbClr val="FFFFFF"/>
          </a:solidFill>
          <a:ln w="6350">
            <a:solidFill>
              <a:srgbClr val="CFDCE0"/>
            </a:solidFill>
          </a:ln>
        </p:spPr>
      </p:sp>
      <p:sp>
        <p:nvSpPr>
          <p:cNvPr id="13" name="Text 13"/>
          <p:cNvSpPr/>
          <p:nvPr/>
        </p:nvSpPr>
        <p:spPr>
          <a:xfrm>
            <a:off x="374904" y="1093260"/>
            <a:ext cx="1838914" cy="412585"/>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Unipolar NRZ</a:t>
            </a:r>
          </a:p>
        </p:txBody>
      </p:sp>
      <p:sp>
        <p:nvSpPr>
          <p:cNvPr id="14" name="Cell 14"/>
          <p:cNvSpPr/>
          <p:nvPr/>
        </p:nvSpPr>
        <p:spPr>
          <a:xfrm>
            <a:off x="2277826" y="1029252"/>
            <a:ext cx="4165264" cy="540601"/>
          </a:xfrm>
          <a:prstGeom prst="rect">
            <a:avLst/>
          </a:prstGeom>
          <a:solidFill>
            <a:srgbClr val="FFFFFF"/>
          </a:solidFill>
          <a:ln w="6350">
            <a:solidFill>
              <a:srgbClr val="CFDCE0"/>
            </a:solidFill>
          </a:ln>
        </p:spPr>
      </p:sp>
      <p:sp>
        <p:nvSpPr>
          <p:cNvPr id="15" name="Text 15"/>
          <p:cNvSpPr/>
          <p:nvPr/>
        </p:nvSpPr>
        <p:spPr>
          <a:xfrm>
            <a:off x="2341834" y="1093260"/>
            <a:ext cx="4037248" cy="412585"/>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TTL-level serial between chips, simple optical on-off links</a:t>
            </a:r>
          </a:p>
        </p:txBody>
      </p:sp>
      <p:sp>
        <p:nvSpPr>
          <p:cNvPr id="16" name="Cell 16"/>
          <p:cNvSpPr/>
          <p:nvPr/>
        </p:nvSpPr>
        <p:spPr>
          <a:xfrm>
            <a:off x="6443090" y="1029252"/>
            <a:ext cx="5437983" cy="540601"/>
          </a:xfrm>
          <a:prstGeom prst="rect">
            <a:avLst/>
          </a:prstGeom>
          <a:solidFill>
            <a:srgbClr val="FFFFFF"/>
          </a:solidFill>
          <a:ln w="6350">
            <a:solidFill>
              <a:srgbClr val="CFDCE0"/>
            </a:solidFill>
          </a:ln>
        </p:spPr>
      </p:sp>
      <p:sp>
        <p:nvSpPr>
          <p:cNvPr id="17" name="Text 17"/>
          <p:cNvSpPr/>
          <p:nvPr/>
        </p:nvSpPr>
        <p:spPr>
          <a:xfrm>
            <a:off x="6507098" y="1093260"/>
            <a:ext cx="5309967" cy="412585"/>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Cheapest to build, and the DC term does not matter over 10 cm</a:t>
            </a:r>
          </a:p>
        </p:txBody>
      </p:sp>
      <p:sp>
        <p:nvSpPr>
          <p:cNvPr id="18" name="Cell 18"/>
          <p:cNvSpPr/>
          <p:nvPr/>
        </p:nvSpPr>
        <p:spPr>
          <a:xfrm>
            <a:off x="310896" y="1569853"/>
            <a:ext cx="1966930" cy="334308"/>
          </a:xfrm>
          <a:prstGeom prst="rect">
            <a:avLst/>
          </a:prstGeom>
          <a:solidFill>
            <a:srgbClr val="EEF4F5"/>
          </a:solidFill>
          <a:ln w="6350">
            <a:solidFill>
              <a:srgbClr val="CFDCE0"/>
            </a:solidFill>
          </a:ln>
        </p:spPr>
      </p:sp>
      <p:sp>
        <p:nvSpPr>
          <p:cNvPr id="19" name="Text 19"/>
          <p:cNvSpPr/>
          <p:nvPr/>
        </p:nvSpPr>
        <p:spPr>
          <a:xfrm>
            <a:off x="374904" y="1633861"/>
            <a:ext cx="1838914"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NRZ-L</a:t>
            </a:r>
          </a:p>
        </p:txBody>
      </p:sp>
      <p:sp>
        <p:nvSpPr>
          <p:cNvPr id="20" name="Cell 20"/>
          <p:cNvSpPr/>
          <p:nvPr/>
        </p:nvSpPr>
        <p:spPr>
          <a:xfrm>
            <a:off x="2277826" y="1569853"/>
            <a:ext cx="4165264" cy="334308"/>
          </a:xfrm>
          <a:prstGeom prst="rect">
            <a:avLst/>
          </a:prstGeom>
          <a:solidFill>
            <a:srgbClr val="EEF4F5"/>
          </a:solidFill>
          <a:ln w="6350">
            <a:solidFill>
              <a:srgbClr val="CFDCE0"/>
            </a:solidFill>
          </a:ln>
        </p:spPr>
      </p:sp>
      <p:sp>
        <p:nvSpPr>
          <p:cNvPr id="21" name="Text 21"/>
          <p:cNvSpPr/>
          <p:nvPr/>
        </p:nvSpPr>
        <p:spPr>
          <a:xfrm>
            <a:off x="2341834" y="1633861"/>
            <a:ext cx="403724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RS-232, CAN and LIN inside vehicles</a:t>
            </a:r>
          </a:p>
        </p:txBody>
      </p:sp>
      <p:sp>
        <p:nvSpPr>
          <p:cNvPr id="22" name="Cell 22"/>
          <p:cNvSpPr/>
          <p:nvPr/>
        </p:nvSpPr>
        <p:spPr>
          <a:xfrm>
            <a:off x="6443090" y="1569853"/>
            <a:ext cx="5437983" cy="334308"/>
          </a:xfrm>
          <a:prstGeom prst="rect">
            <a:avLst/>
          </a:prstGeom>
          <a:solidFill>
            <a:srgbClr val="EEF4F5"/>
          </a:solidFill>
          <a:ln w="6350">
            <a:solidFill>
              <a:srgbClr val="CFDCE0"/>
            </a:solidFill>
          </a:ln>
        </p:spPr>
      </p:sp>
      <p:sp>
        <p:nvSpPr>
          <p:cNvPr id="23" name="Text 23"/>
          <p:cNvSpPr/>
          <p:nvPr/>
        </p:nvSpPr>
        <p:spPr>
          <a:xfrm>
            <a:off x="6507098" y="1633861"/>
            <a:ext cx="5309967"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Slow enough that a separate clock or bit stuffing is enough</a:t>
            </a:r>
          </a:p>
        </p:txBody>
      </p:sp>
      <p:sp>
        <p:nvSpPr>
          <p:cNvPr id="24" name="Cell 24"/>
          <p:cNvSpPr/>
          <p:nvPr/>
        </p:nvSpPr>
        <p:spPr>
          <a:xfrm>
            <a:off x="310896" y="1904162"/>
            <a:ext cx="1966930" cy="334308"/>
          </a:xfrm>
          <a:prstGeom prst="rect">
            <a:avLst/>
          </a:prstGeom>
          <a:solidFill>
            <a:srgbClr val="FFFFFF"/>
          </a:solidFill>
          <a:ln w="6350">
            <a:solidFill>
              <a:srgbClr val="CFDCE0"/>
            </a:solidFill>
          </a:ln>
        </p:spPr>
      </p:sp>
      <p:sp>
        <p:nvSpPr>
          <p:cNvPr id="25" name="Text 25"/>
          <p:cNvSpPr/>
          <p:nvPr/>
        </p:nvSpPr>
        <p:spPr>
          <a:xfrm>
            <a:off x="374904" y="1968170"/>
            <a:ext cx="1838914"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NRZ-I</a:t>
            </a:r>
          </a:p>
        </p:txBody>
      </p:sp>
      <p:sp>
        <p:nvSpPr>
          <p:cNvPr id="26" name="Cell 26"/>
          <p:cNvSpPr/>
          <p:nvPr/>
        </p:nvSpPr>
        <p:spPr>
          <a:xfrm>
            <a:off x="2277826" y="1904162"/>
            <a:ext cx="4165264" cy="334308"/>
          </a:xfrm>
          <a:prstGeom prst="rect">
            <a:avLst/>
          </a:prstGeom>
          <a:solidFill>
            <a:srgbClr val="FFFFFF"/>
          </a:solidFill>
          <a:ln w="6350">
            <a:solidFill>
              <a:srgbClr val="CFDCE0"/>
            </a:solidFill>
          </a:ln>
        </p:spPr>
      </p:sp>
      <p:sp>
        <p:nvSpPr>
          <p:cNvPr id="27" name="Text 27"/>
          <p:cNvSpPr/>
          <p:nvPr/>
        </p:nvSpPr>
        <p:spPr>
          <a:xfrm>
            <a:off x="2341834" y="1968170"/>
            <a:ext cx="403724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USB low and full speed</a:t>
            </a:r>
          </a:p>
        </p:txBody>
      </p:sp>
      <p:sp>
        <p:nvSpPr>
          <p:cNvPr id="28" name="Cell 28"/>
          <p:cNvSpPr/>
          <p:nvPr/>
        </p:nvSpPr>
        <p:spPr>
          <a:xfrm>
            <a:off x="6443090" y="1904162"/>
            <a:ext cx="5437983" cy="334308"/>
          </a:xfrm>
          <a:prstGeom prst="rect">
            <a:avLst/>
          </a:prstGeom>
          <a:solidFill>
            <a:srgbClr val="FFFFFF"/>
          </a:solidFill>
          <a:ln w="6350">
            <a:solidFill>
              <a:srgbClr val="CFDCE0"/>
            </a:solidFill>
          </a:ln>
        </p:spPr>
      </p:sp>
      <p:sp>
        <p:nvSpPr>
          <p:cNvPr id="29" name="Text 29"/>
          <p:cNvSpPr/>
          <p:nvPr/>
        </p:nvSpPr>
        <p:spPr>
          <a:xfrm>
            <a:off x="6507098" y="1968170"/>
            <a:ext cx="5309967"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Bit stuffing after six 1s forces the transition NRZ-I lacks</a:t>
            </a:r>
          </a:p>
        </p:txBody>
      </p:sp>
      <p:sp>
        <p:nvSpPr>
          <p:cNvPr id="30" name="Cell 30"/>
          <p:cNvSpPr/>
          <p:nvPr/>
        </p:nvSpPr>
        <p:spPr>
          <a:xfrm>
            <a:off x="310896" y="2238470"/>
            <a:ext cx="1966930" cy="334308"/>
          </a:xfrm>
          <a:prstGeom prst="rect">
            <a:avLst/>
          </a:prstGeom>
          <a:solidFill>
            <a:srgbClr val="EEF4F5"/>
          </a:solidFill>
          <a:ln w="6350">
            <a:solidFill>
              <a:srgbClr val="CFDCE0"/>
            </a:solidFill>
          </a:ln>
        </p:spPr>
      </p:sp>
      <p:sp>
        <p:nvSpPr>
          <p:cNvPr id="31" name="Text 31"/>
          <p:cNvSpPr/>
          <p:nvPr/>
        </p:nvSpPr>
        <p:spPr>
          <a:xfrm>
            <a:off x="374904" y="2302478"/>
            <a:ext cx="1838914"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Manchester</a:t>
            </a:r>
          </a:p>
        </p:txBody>
      </p:sp>
      <p:sp>
        <p:nvSpPr>
          <p:cNvPr id="32" name="Cell 32"/>
          <p:cNvSpPr/>
          <p:nvPr/>
        </p:nvSpPr>
        <p:spPr>
          <a:xfrm>
            <a:off x="2277826" y="2238470"/>
            <a:ext cx="4165264" cy="334308"/>
          </a:xfrm>
          <a:prstGeom prst="rect">
            <a:avLst/>
          </a:prstGeom>
          <a:solidFill>
            <a:srgbClr val="EEF4F5"/>
          </a:solidFill>
          <a:ln w="6350">
            <a:solidFill>
              <a:srgbClr val="CFDCE0"/>
            </a:solidFill>
          </a:ln>
        </p:spPr>
      </p:sp>
      <p:sp>
        <p:nvSpPr>
          <p:cNvPr id="33" name="Text 33"/>
          <p:cNvSpPr/>
          <p:nvPr/>
        </p:nvSpPr>
        <p:spPr>
          <a:xfrm>
            <a:off x="2341834" y="2302478"/>
            <a:ext cx="403724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10BASE-T Ethernet, RFID, NFC, IrDA, DALI</a:t>
            </a:r>
          </a:p>
        </p:txBody>
      </p:sp>
      <p:sp>
        <p:nvSpPr>
          <p:cNvPr id="34" name="Cell 34"/>
          <p:cNvSpPr/>
          <p:nvPr/>
        </p:nvSpPr>
        <p:spPr>
          <a:xfrm>
            <a:off x="6443090" y="2238470"/>
            <a:ext cx="5437983" cy="334308"/>
          </a:xfrm>
          <a:prstGeom prst="rect">
            <a:avLst/>
          </a:prstGeom>
          <a:solidFill>
            <a:srgbClr val="EEF4F5"/>
          </a:solidFill>
          <a:ln w="6350">
            <a:solidFill>
              <a:srgbClr val="CFDCE0"/>
            </a:solidFill>
          </a:ln>
        </p:spPr>
      </p:sp>
      <p:sp>
        <p:nvSpPr>
          <p:cNvPr id="35" name="Text 35"/>
          <p:cNvSpPr/>
          <p:nvPr/>
        </p:nvSpPr>
        <p:spPr>
          <a:xfrm>
            <a:off x="6507098" y="2302478"/>
            <a:ext cx="5309967"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Self-clocking, and at 10 Mbps the doubled bandwidth is free</a:t>
            </a:r>
          </a:p>
        </p:txBody>
      </p:sp>
      <p:sp>
        <p:nvSpPr>
          <p:cNvPr id="36" name="Cell 36"/>
          <p:cNvSpPr/>
          <p:nvPr/>
        </p:nvSpPr>
        <p:spPr>
          <a:xfrm>
            <a:off x="310896" y="2572779"/>
            <a:ext cx="1966930" cy="334308"/>
          </a:xfrm>
          <a:prstGeom prst="rect">
            <a:avLst/>
          </a:prstGeom>
          <a:solidFill>
            <a:srgbClr val="FFFFFF"/>
          </a:solidFill>
          <a:ln w="6350">
            <a:solidFill>
              <a:srgbClr val="CFDCE0"/>
            </a:solidFill>
          </a:ln>
        </p:spPr>
      </p:sp>
      <p:sp>
        <p:nvSpPr>
          <p:cNvPr id="37" name="Text 37"/>
          <p:cNvSpPr/>
          <p:nvPr/>
        </p:nvSpPr>
        <p:spPr>
          <a:xfrm>
            <a:off x="374904" y="2636787"/>
            <a:ext cx="1838914"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Differential Manchester</a:t>
            </a:r>
          </a:p>
        </p:txBody>
      </p:sp>
      <p:sp>
        <p:nvSpPr>
          <p:cNvPr id="38" name="Cell 38"/>
          <p:cNvSpPr/>
          <p:nvPr/>
        </p:nvSpPr>
        <p:spPr>
          <a:xfrm>
            <a:off x="2277826" y="2572779"/>
            <a:ext cx="4165264" cy="334308"/>
          </a:xfrm>
          <a:prstGeom prst="rect">
            <a:avLst/>
          </a:prstGeom>
          <a:solidFill>
            <a:srgbClr val="FFFFFF"/>
          </a:solidFill>
          <a:ln w="6350">
            <a:solidFill>
              <a:srgbClr val="CFDCE0"/>
            </a:solidFill>
          </a:ln>
        </p:spPr>
      </p:sp>
      <p:sp>
        <p:nvSpPr>
          <p:cNvPr id="39" name="Text 39"/>
          <p:cNvSpPr/>
          <p:nvPr/>
        </p:nvSpPr>
        <p:spPr>
          <a:xfrm>
            <a:off x="2341834" y="2636787"/>
            <a:ext cx="403724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IEEE 802.5 Token Ring</a:t>
            </a:r>
          </a:p>
        </p:txBody>
      </p:sp>
      <p:sp>
        <p:nvSpPr>
          <p:cNvPr id="40" name="Cell 40"/>
          <p:cNvSpPr/>
          <p:nvPr/>
        </p:nvSpPr>
        <p:spPr>
          <a:xfrm>
            <a:off x="6443090" y="2572779"/>
            <a:ext cx="5437983" cy="334308"/>
          </a:xfrm>
          <a:prstGeom prst="rect">
            <a:avLst/>
          </a:prstGeom>
          <a:solidFill>
            <a:srgbClr val="FFFFFF"/>
          </a:solidFill>
          <a:ln w="6350">
            <a:solidFill>
              <a:srgbClr val="CFDCE0"/>
            </a:solidFill>
          </a:ln>
        </p:spPr>
      </p:sp>
      <p:sp>
        <p:nvSpPr>
          <p:cNvPr id="41" name="Text 41"/>
          <p:cNvSpPr/>
          <p:nvPr/>
        </p:nvSpPr>
        <p:spPr>
          <a:xfrm>
            <a:off x="6507098" y="2636787"/>
            <a:ext cx="5309967"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Reads changes, so a reversed pair does not invert the data</a:t>
            </a:r>
          </a:p>
        </p:txBody>
      </p:sp>
      <p:sp>
        <p:nvSpPr>
          <p:cNvPr id="42" name="Cell 42"/>
          <p:cNvSpPr/>
          <p:nvPr/>
        </p:nvSpPr>
        <p:spPr>
          <a:xfrm>
            <a:off x="310896" y="2907087"/>
            <a:ext cx="1966930" cy="334308"/>
          </a:xfrm>
          <a:prstGeom prst="rect">
            <a:avLst/>
          </a:prstGeom>
          <a:solidFill>
            <a:srgbClr val="EEF4F5"/>
          </a:solidFill>
          <a:ln w="6350">
            <a:solidFill>
              <a:srgbClr val="CFDCE0"/>
            </a:solidFill>
          </a:ln>
        </p:spPr>
      </p:sp>
      <p:sp>
        <p:nvSpPr>
          <p:cNvPr id="43" name="Text 43"/>
          <p:cNvSpPr/>
          <p:nvPr/>
        </p:nvSpPr>
        <p:spPr>
          <a:xfrm>
            <a:off x="374904" y="2971095"/>
            <a:ext cx="1838914"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AMI with B8ZS</a:t>
            </a:r>
          </a:p>
        </p:txBody>
      </p:sp>
      <p:sp>
        <p:nvSpPr>
          <p:cNvPr id="44" name="Cell 44"/>
          <p:cNvSpPr/>
          <p:nvPr/>
        </p:nvSpPr>
        <p:spPr>
          <a:xfrm>
            <a:off x="2277826" y="2907087"/>
            <a:ext cx="4165264" cy="334308"/>
          </a:xfrm>
          <a:prstGeom prst="rect">
            <a:avLst/>
          </a:prstGeom>
          <a:solidFill>
            <a:srgbClr val="EEF4F5"/>
          </a:solidFill>
          <a:ln w="6350">
            <a:solidFill>
              <a:srgbClr val="CFDCE0"/>
            </a:solidFill>
          </a:ln>
        </p:spPr>
      </p:sp>
      <p:sp>
        <p:nvSpPr>
          <p:cNvPr id="45" name="Text 45"/>
          <p:cNvSpPr/>
          <p:nvPr/>
        </p:nvSpPr>
        <p:spPr>
          <a:xfrm>
            <a:off x="2341834" y="2971095"/>
            <a:ext cx="403724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T1 carrier, North America</a:t>
            </a:r>
          </a:p>
        </p:txBody>
      </p:sp>
      <p:sp>
        <p:nvSpPr>
          <p:cNvPr id="46" name="Cell 46"/>
          <p:cNvSpPr/>
          <p:nvPr/>
        </p:nvSpPr>
        <p:spPr>
          <a:xfrm>
            <a:off x="6443090" y="2907087"/>
            <a:ext cx="5437983" cy="334308"/>
          </a:xfrm>
          <a:prstGeom prst="rect">
            <a:avLst/>
          </a:prstGeom>
          <a:solidFill>
            <a:srgbClr val="EEF4F5"/>
          </a:solidFill>
          <a:ln w="6350">
            <a:solidFill>
              <a:srgbClr val="CFDCE0"/>
            </a:solidFill>
          </a:ln>
        </p:spPr>
      </p:sp>
      <p:sp>
        <p:nvSpPr>
          <p:cNvPr id="47" name="Text 47"/>
          <p:cNvSpPr/>
          <p:nvPr/>
        </p:nvSpPr>
        <p:spPr>
          <a:xfrm>
            <a:off x="6507098" y="2971095"/>
            <a:ext cx="5309967"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No DC on a transformer-coupled span, timing restored without extra bits</a:t>
            </a:r>
          </a:p>
        </p:txBody>
      </p:sp>
      <p:sp>
        <p:nvSpPr>
          <p:cNvPr id="48" name="Cell 48"/>
          <p:cNvSpPr/>
          <p:nvPr/>
        </p:nvSpPr>
        <p:spPr>
          <a:xfrm>
            <a:off x="310896" y="3241396"/>
            <a:ext cx="1966930" cy="334308"/>
          </a:xfrm>
          <a:prstGeom prst="rect">
            <a:avLst/>
          </a:prstGeom>
          <a:solidFill>
            <a:srgbClr val="FFFFFF"/>
          </a:solidFill>
          <a:ln w="6350">
            <a:solidFill>
              <a:srgbClr val="CFDCE0"/>
            </a:solidFill>
          </a:ln>
        </p:spPr>
      </p:sp>
      <p:sp>
        <p:nvSpPr>
          <p:cNvPr id="49" name="Text 49"/>
          <p:cNvSpPr/>
          <p:nvPr/>
        </p:nvSpPr>
        <p:spPr>
          <a:xfrm>
            <a:off x="374904" y="3305404"/>
            <a:ext cx="1838914"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HDB3</a:t>
            </a:r>
          </a:p>
        </p:txBody>
      </p:sp>
      <p:sp>
        <p:nvSpPr>
          <p:cNvPr id="50" name="Cell 50"/>
          <p:cNvSpPr/>
          <p:nvPr/>
        </p:nvSpPr>
        <p:spPr>
          <a:xfrm>
            <a:off x="2277826" y="3241396"/>
            <a:ext cx="4165264" cy="334308"/>
          </a:xfrm>
          <a:prstGeom prst="rect">
            <a:avLst/>
          </a:prstGeom>
          <a:solidFill>
            <a:srgbClr val="FFFFFF"/>
          </a:solidFill>
          <a:ln w="6350">
            <a:solidFill>
              <a:srgbClr val="CFDCE0"/>
            </a:solidFill>
          </a:ln>
        </p:spPr>
      </p:sp>
      <p:sp>
        <p:nvSpPr>
          <p:cNvPr id="51" name="Text 51"/>
          <p:cNvSpPr/>
          <p:nvPr/>
        </p:nvSpPr>
        <p:spPr>
          <a:xfrm>
            <a:off x="2341834" y="3305404"/>
            <a:ext cx="403724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E1 carrier, Europe and most of Asia</a:t>
            </a:r>
          </a:p>
        </p:txBody>
      </p:sp>
      <p:sp>
        <p:nvSpPr>
          <p:cNvPr id="52" name="Cell 52"/>
          <p:cNvSpPr/>
          <p:nvPr/>
        </p:nvSpPr>
        <p:spPr>
          <a:xfrm>
            <a:off x="6443090" y="3241396"/>
            <a:ext cx="5437983" cy="334308"/>
          </a:xfrm>
          <a:prstGeom prst="rect">
            <a:avLst/>
          </a:prstGeom>
          <a:solidFill>
            <a:srgbClr val="FFFFFF"/>
          </a:solidFill>
          <a:ln w="6350">
            <a:solidFill>
              <a:srgbClr val="CFDCE0"/>
            </a:solidFill>
          </a:ln>
        </p:spPr>
      </p:sp>
      <p:sp>
        <p:nvSpPr>
          <p:cNvPr id="53" name="Text 53"/>
          <p:cNvSpPr/>
          <p:nvPr/>
        </p:nvSpPr>
        <p:spPr>
          <a:xfrm>
            <a:off x="6507098" y="3305404"/>
            <a:ext cx="5309967"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Same idea, acting after four zeros instead of eight</a:t>
            </a:r>
          </a:p>
        </p:txBody>
      </p:sp>
      <p:sp>
        <p:nvSpPr>
          <p:cNvPr id="54" name="Cell 54"/>
          <p:cNvSpPr/>
          <p:nvPr/>
        </p:nvSpPr>
        <p:spPr>
          <a:xfrm>
            <a:off x="310896" y="3575704"/>
            <a:ext cx="1966930" cy="334308"/>
          </a:xfrm>
          <a:prstGeom prst="rect">
            <a:avLst/>
          </a:prstGeom>
          <a:solidFill>
            <a:srgbClr val="EEF4F5"/>
          </a:solidFill>
          <a:ln w="6350">
            <a:solidFill>
              <a:srgbClr val="CFDCE0"/>
            </a:solidFill>
          </a:ln>
        </p:spPr>
      </p:sp>
      <p:sp>
        <p:nvSpPr>
          <p:cNvPr id="55" name="Text 55"/>
          <p:cNvSpPr/>
          <p:nvPr/>
        </p:nvSpPr>
        <p:spPr>
          <a:xfrm>
            <a:off x="374904" y="3639712"/>
            <a:ext cx="1838914"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2B1Q</a:t>
            </a:r>
          </a:p>
        </p:txBody>
      </p:sp>
      <p:sp>
        <p:nvSpPr>
          <p:cNvPr id="56" name="Cell 56"/>
          <p:cNvSpPr/>
          <p:nvPr/>
        </p:nvSpPr>
        <p:spPr>
          <a:xfrm>
            <a:off x="2277826" y="3575704"/>
            <a:ext cx="4165264" cy="334308"/>
          </a:xfrm>
          <a:prstGeom prst="rect">
            <a:avLst/>
          </a:prstGeom>
          <a:solidFill>
            <a:srgbClr val="EEF4F5"/>
          </a:solidFill>
          <a:ln w="6350">
            <a:solidFill>
              <a:srgbClr val="CFDCE0"/>
            </a:solidFill>
          </a:ln>
        </p:spPr>
      </p:sp>
      <p:sp>
        <p:nvSpPr>
          <p:cNvPr id="57" name="Text 57"/>
          <p:cNvSpPr/>
          <p:nvPr/>
        </p:nvSpPr>
        <p:spPr>
          <a:xfrm>
            <a:off x="2341834" y="3639712"/>
            <a:ext cx="403724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ISDN basic rate U interface, HDSL</a:t>
            </a:r>
          </a:p>
        </p:txBody>
      </p:sp>
      <p:sp>
        <p:nvSpPr>
          <p:cNvPr id="58" name="Cell 58"/>
          <p:cNvSpPr/>
          <p:nvPr/>
        </p:nvSpPr>
        <p:spPr>
          <a:xfrm>
            <a:off x="6443090" y="3575704"/>
            <a:ext cx="5437983" cy="334308"/>
          </a:xfrm>
          <a:prstGeom prst="rect">
            <a:avLst/>
          </a:prstGeom>
          <a:solidFill>
            <a:srgbClr val="EEF4F5"/>
          </a:solidFill>
          <a:ln w="6350">
            <a:solidFill>
              <a:srgbClr val="CFDCE0"/>
            </a:solidFill>
          </a:ln>
        </p:spPr>
      </p:sp>
      <p:sp>
        <p:nvSpPr>
          <p:cNvPr id="59" name="Text 59"/>
          <p:cNvSpPr/>
          <p:nvPr/>
        </p:nvSpPr>
        <p:spPr>
          <a:xfrm>
            <a:off x="6507098" y="3639712"/>
            <a:ext cx="5309967"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Two bits per symbol on a pair that was laid for voice</a:t>
            </a:r>
          </a:p>
        </p:txBody>
      </p:sp>
      <p:sp>
        <p:nvSpPr>
          <p:cNvPr id="60" name="Cell 60"/>
          <p:cNvSpPr/>
          <p:nvPr/>
        </p:nvSpPr>
        <p:spPr>
          <a:xfrm>
            <a:off x="310896" y="3910012"/>
            <a:ext cx="1966930" cy="334308"/>
          </a:xfrm>
          <a:prstGeom prst="rect">
            <a:avLst/>
          </a:prstGeom>
          <a:solidFill>
            <a:srgbClr val="FFFFFF"/>
          </a:solidFill>
          <a:ln w="6350">
            <a:solidFill>
              <a:srgbClr val="CFDCE0"/>
            </a:solidFill>
          </a:ln>
        </p:spPr>
      </p:sp>
      <p:sp>
        <p:nvSpPr>
          <p:cNvPr id="61" name="Text 61"/>
          <p:cNvSpPr/>
          <p:nvPr/>
        </p:nvSpPr>
        <p:spPr>
          <a:xfrm>
            <a:off x="374904" y="3974020"/>
            <a:ext cx="1838914"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8B6T</a:t>
            </a:r>
          </a:p>
        </p:txBody>
      </p:sp>
      <p:sp>
        <p:nvSpPr>
          <p:cNvPr id="62" name="Cell 62"/>
          <p:cNvSpPr/>
          <p:nvPr/>
        </p:nvSpPr>
        <p:spPr>
          <a:xfrm>
            <a:off x="2277826" y="3910012"/>
            <a:ext cx="4165264" cy="334308"/>
          </a:xfrm>
          <a:prstGeom prst="rect">
            <a:avLst/>
          </a:prstGeom>
          <a:solidFill>
            <a:srgbClr val="FFFFFF"/>
          </a:solidFill>
          <a:ln w="6350">
            <a:solidFill>
              <a:srgbClr val="CFDCE0"/>
            </a:solidFill>
          </a:ln>
        </p:spPr>
      </p:sp>
      <p:sp>
        <p:nvSpPr>
          <p:cNvPr id="63" name="Text 63"/>
          <p:cNvSpPr/>
          <p:nvPr/>
        </p:nvSpPr>
        <p:spPr>
          <a:xfrm>
            <a:off x="2341834" y="3974020"/>
            <a:ext cx="403724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100BASE-T4</a:t>
            </a:r>
          </a:p>
        </p:txBody>
      </p:sp>
      <p:sp>
        <p:nvSpPr>
          <p:cNvPr id="64" name="Cell 64"/>
          <p:cNvSpPr/>
          <p:nvPr/>
        </p:nvSpPr>
        <p:spPr>
          <a:xfrm>
            <a:off x="6443090" y="3910012"/>
            <a:ext cx="5437983" cy="334308"/>
          </a:xfrm>
          <a:prstGeom prst="rect">
            <a:avLst/>
          </a:prstGeom>
          <a:solidFill>
            <a:srgbClr val="FFFFFF"/>
          </a:solidFill>
          <a:ln w="6350">
            <a:solidFill>
              <a:srgbClr val="CFDCE0"/>
            </a:solidFill>
          </a:ln>
        </p:spPr>
      </p:sp>
      <p:sp>
        <p:nvSpPr>
          <p:cNvPr id="65" name="Text 65"/>
          <p:cNvSpPr/>
          <p:nvPr/>
        </p:nvSpPr>
        <p:spPr>
          <a:xfrm>
            <a:off x="6507098" y="3974020"/>
            <a:ext cx="5309967"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Three levels on four pairs of Category 3 cable already in the wall</a:t>
            </a:r>
          </a:p>
        </p:txBody>
      </p:sp>
      <p:sp>
        <p:nvSpPr>
          <p:cNvPr id="66" name="Cell 66"/>
          <p:cNvSpPr/>
          <p:nvPr/>
        </p:nvSpPr>
        <p:spPr>
          <a:xfrm>
            <a:off x="310896" y="4244321"/>
            <a:ext cx="1966930" cy="334308"/>
          </a:xfrm>
          <a:prstGeom prst="rect">
            <a:avLst/>
          </a:prstGeom>
          <a:solidFill>
            <a:srgbClr val="EEF4F5"/>
          </a:solidFill>
          <a:ln w="6350">
            <a:solidFill>
              <a:srgbClr val="CFDCE0"/>
            </a:solidFill>
          </a:ln>
        </p:spPr>
      </p:sp>
      <p:sp>
        <p:nvSpPr>
          <p:cNvPr id="67" name="Text 67"/>
          <p:cNvSpPr/>
          <p:nvPr/>
        </p:nvSpPr>
        <p:spPr>
          <a:xfrm>
            <a:off x="374904" y="4308329"/>
            <a:ext cx="1838914"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4D-PAM5</a:t>
            </a:r>
          </a:p>
        </p:txBody>
      </p:sp>
      <p:sp>
        <p:nvSpPr>
          <p:cNvPr id="68" name="Cell 68"/>
          <p:cNvSpPr/>
          <p:nvPr/>
        </p:nvSpPr>
        <p:spPr>
          <a:xfrm>
            <a:off x="2277826" y="4244321"/>
            <a:ext cx="4165264" cy="334308"/>
          </a:xfrm>
          <a:prstGeom prst="rect">
            <a:avLst/>
          </a:prstGeom>
          <a:solidFill>
            <a:srgbClr val="EEF4F5"/>
          </a:solidFill>
          <a:ln w="6350">
            <a:solidFill>
              <a:srgbClr val="CFDCE0"/>
            </a:solidFill>
          </a:ln>
        </p:spPr>
      </p:sp>
      <p:sp>
        <p:nvSpPr>
          <p:cNvPr id="69" name="Text 69"/>
          <p:cNvSpPr/>
          <p:nvPr/>
        </p:nvSpPr>
        <p:spPr>
          <a:xfrm>
            <a:off x="2341834" y="4308329"/>
            <a:ext cx="403724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1000BASE-T Gigabit Ethernet</a:t>
            </a:r>
          </a:p>
        </p:txBody>
      </p:sp>
      <p:sp>
        <p:nvSpPr>
          <p:cNvPr id="70" name="Cell 70"/>
          <p:cNvSpPr/>
          <p:nvPr/>
        </p:nvSpPr>
        <p:spPr>
          <a:xfrm>
            <a:off x="6443090" y="4244321"/>
            <a:ext cx="5437983" cy="334308"/>
          </a:xfrm>
          <a:prstGeom prst="rect">
            <a:avLst/>
          </a:prstGeom>
          <a:solidFill>
            <a:srgbClr val="EEF4F5"/>
          </a:solidFill>
          <a:ln w="6350">
            <a:solidFill>
              <a:srgbClr val="CFDCE0"/>
            </a:solidFill>
          </a:ln>
        </p:spPr>
      </p:sp>
      <p:sp>
        <p:nvSpPr>
          <p:cNvPr id="71" name="Text 71"/>
          <p:cNvSpPr/>
          <p:nvPr/>
        </p:nvSpPr>
        <p:spPr>
          <a:xfrm>
            <a:off x="6507098" y="4308329"/>
            <a:ext cx="5309967"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Four pairs at 125 Mbaud each, which Category 5 can carry</a:t>
            </a:r>
          </a:p>
        </p:txBody>
      </p:sp>
      <p:sp>
        <p:nvSpPr>
          <p:cNvPr id="72" name="Cell 72"/>
          <p:cNvSpPr/>
          <p:nvPr/>
        </p:nvSpPr>
        <p:spPr>
          <a:xfrm>
            <a:off x="310896" y="4578629"/>
            <a:ext cx="1966930" cy="334308"/>
          </a:xfrm>
          <a:prstGeom prst="rect">
            <a:avLst/>
          </a:prstGeom>
          <a:solidFill>
            <a:srgbClr val="FFFFFF"/>
          </a:solidFill>
          <a:ln w="6350">
            <a:solidFill>
              <a:srgbClr val="CFDCE0"/>
            </a:solidFill>
          </a:ln>
        </p:spPr>
      </p:sp>
      <p:sp>
        <p:nvSpPr>
          <p:cNvPr id="73" name="Text 73"/>
          <p:cNvSpPr/>
          <p:nvPr/>
        </p:nvSpPr>
        <p:spPr>
          <a:xfrm>
            <a:off x="374904" y="4642637"/>
            <a:ext cx="1838914"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MLT-3</a:t>
            </a:r>
          </a:p>
        </p:txBody>
      </p:sp>
      <p:sp>
        <p:nvSpPr>
          <p:cNvPr id="74" name="Cell 74"/>
          <p:cNvSpPr/>
          <p:nvPr/>
        </p:nvSpPr>
        <p:spPr>
          <a:xfrm>
            <a:off x="2277826" y="4578629"/>
            <a:ext cx="4165264" cy="334308"/>
          </a:xfrm>
          <a:prstGeom prst="rect">
            <a:avLst/>
          </a:prstGeom>
          <a:solidFill>
            <a:srgbClr val="FFFFFF"/>
          </a:solidFill>
          <a:ln w="6350">
            <a:solidFill>
              <a:srgbClr val="CFDCE0"/>
            </a:solidFill>
          </a:ln>
        </p:spPr>
      </p:sp>
      <p:sp>
        <p:nvSpPr>
          <p:cNvPr id="75" name="Text 75"/>
          <p:cNvSpPr/>
          <p:nvPr/>
        </p:nvSpPr>
        <p:spPr>
          <a:xfrm>
            <a:off x="2341834" y="4642637"/>
            <a:ext cx="403724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100BASE-TX Fast Ethernet</a:t>
            </a:r>
          </a:p>
        </p:txBody>
      </p:sp>
      <p:sp>
        <p:nvSpPr>
          <p:cNvPr id="76" name="Cell 76"/>
          <p:cNvSpPr/>
          <p:nvPr/>
        </p:nvSpPr>
        <p:spPr>
          <a:xfrm>
            <a:off x="6443090" y="4578629"/>
            <a:ext cx="5437983" cy="334308"/>
          </a:xfrm>
          <a:prstGeom prst="rect">
            <a:avLst/>
          </a:prstGeom>
          <a:solidFill>
            <a:srgbClr val="FFFFFF"/>
          </a:solidFill>
          <a:ln w="6350">
            <a:solidFill>
              <a:srgbClr val="CFDCE0"/>
            </a:solidFill>
          </a:ln>
        </p:spPr>
      </p:sp>
      <p:sp>
        <p:nvSpPr>
          <p:cNvPr id="77" name="Text 77"/>
          <p:cNvSpPr/>
          <p:nvPr/>
        </p:nvSpPr>
        <p:spPr>
          <a:xfrm>
            <a:off x="6507098" y="4642637"/>
            <a:ext cx="5309967"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Holds the fundamental at 31.25 MHz, under the emission limit</a:t>
            </a:r>
          </a:p>
        </p:txBody>
      </p:sp>
      <p:sp>
        <p:nvSpPr>
          <p:cNvPr id="78" name="Cell 78"/>
          <p:cNvSpPr/>
          <p:nvPr/>
        </p:nvSpPr>
        <p:spPr>
          <a:xfrm>
            <a:off x="310896" y="4912938"/>
            <a:ext cx="1966930" cy="334308"/>
          </a:xfrm>
          <a:prstGeom prst="rect">
            <a:avLst/>
          </a:prstGeom>
          <a:solidFill>
            <a:srgbClr val="EEF4F5"/>
          </a:solidFill>
          <a:ln w="6350">
            <a:solidFill>
              <a:srgbClr val="CFDCE0"/>
            </a:solidFill>
          </a:ln>
        </p:spPr>
      </p:sp>
      <p:sp>
        <p:nvSpPr>
          <p:cNvPr id="79" name="Text 79"/>
          <p:cNvSpPr/>
          <p:nvPr/>
        </p:nvSpPr>
        <p:spPr>
          <a:xfrm>
            <a:off x="374904" y="4976946"/>
            <a:ext cx="1838914"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4B/5B</a:t>
            </a:r>
          </a:p>
        </p:txBody>
      </p:sp>
      <p:sp>
        <p:nvSpPr>
          <p:cNvPr id="80" name="Cell 80"/>
          <p:cNvSpPr/>
          <p:nvPr/>
        </p:nvSpPr>
        <p:spPr>
          <a:xfrm>
            <a:off x="2277826" y="4912938"/>
            <a:ext cx="4165264" cy="334308"/>
          </a:xfrm>
          <a:prstGeom prst="rect">
            <a:avLst/>
          </a:prstGeom>
          <a:solidFill>
            <a:srgbClr val="EEF4F5"/>
          </a:solidFill>
          <a:ln w="6350">
            <a:solidFill>
              <a:srgbClr val="CFDCE0"/>
            </a:solidFill>
          </a:ln>
        </p:spPr>
      </p:sp>
      <p:sp>
        <p:nvSpPr>
          <p:cNvPr id="81" name="Text 81"/>
          <p:cNvSpPr/>
          <p:nvPr/>
        </p:nvSpPr>
        <p:spPr>
          <a:xfrm>
            <a:off x="2341834" y="4976946"/>
            <a:ext cx="4037248"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100BASE-TX, FDDI</a:t>
            </a:r>
          </a:p>
        </p:txBody>
      </p:sp>
      <p:sp>
        <p:nvSpPr>
          <p:cNvPr id="82" name="Cell 82"/>
          <p:cNvSpPr/>
          <p:nvPr/>
        </p:nvSpPr>
        <p:spPr>
          <a:xfrm>
            <a:off x="6443090" y="4912938"/>
            <a:ext cx="5437983" cy="334308"/>
          </a:xfrm>
          <a:prstGeom prst="rect">
            <a:avLst/>
          </a:prstGeom>
          <a:solidFill>
            <a:srgbClr val="EEF4F5"/>
          </a:solidFill>
          <a:ln w="6350">
            <a:solidFill>
              <a:srgbClr val="CFDCE0"/>
            </a:solidFill>
          </a:ln>
        </p:spPr>
      </p:sp>
      <p:sp>
        <p:nvSpPr>
          <p:cNvPr id="83" name="Text 83"/>
          <p:cNvSpPr/>
          <p:nvPr/>
        </p:nvSpPr>
        <p:spPr>
          <a:xfrm>
            <a:off x="6507098" y="4976946"/>
            <a:ext cx="5309967" cy="206292"/>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Bounds the run of zeros before MLT-3 sees the data</a:t>
            </a:r>
          </a:p>
        </p:txBody>
      </p:sp>
      <p:sp>
        <p:nvSpPr>
          <p:cNvPr id="84" name="Cell 84"/>
          <p:cNvSpPr/>
          <p:nvPr/>
        </p:nvSpPr>
        <p:spPr>
          <a:xfrm>
            <a:off x="310896" y="5247246"/>
            <a:ext cx="1966930" cy="540601"/>
          </a:xfrm>
          <a:prstGeom prst="rect">
            <a:avLst/>
          </a:prstGeom>
          <a:solidFill>
            <a:srgbClr val="FFFFFF"/>
          </a:solidFill>
          <a:ln w="6350">
            <a:solidFill>
              <a:srgbClr val="CFDCE0"/>
            </a:solidFill>
          </a:ln>
        </p:spPr>
      </p:sp>
      <p:sp>
        <p:nvSpPr>
          <p:cNvPr id="85" name="Text 85"/>
          <p:cNvSpPr/>
          <p:nvPr/>
        </p:nvSpPr>
        <p:spPr>
          <a:xfrm>
            <a:off x="374904" y="5311254"/>
            <a:ext cx="1838914" cy="412585"/>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8B/10B</a:t>
            </a:r>
          </a:p>
        </p:txBody>
      </p:sp>
      <p:sp>
        <p:nvSpPr>
          <p:cNvPr id="86" name="Cell 86"/>
          <p:cNvSpPr/>
          <p:nvPr/>
        </p:nvSpPr>
        <p:spPr>
          <a:xfrm>
            <a:off x="2277826" y="5247246"/>
            <a:ext cx="4165264" cy="540601"/>
          </a:xfrm>
          <a:prstGeom prst="rect">
            <a:avLst/>
          </a:prstGeom>
          <a:solidFill>
            <a:srgbClr val="FFFFFF"/>
          </a:solidFill>
          <a:ln w="6350">
            <a:solidFill>
              <a:srgbClr val="CFDCE0"/>
            </a:solidFill>
          </a:ln>
        </p:spPr>
      </p:sp>
      <p:sp>
        <p:nvSpPr>
          <p:cNvPr id="87" name="Text 87"/>
          <p:cNvSpPr/>
          <p:nvPr/>
        </p:nvSpPr>
        <p:spPr>
          <a:xfrm>
            <a:off x="2341834" y="5311254"/>
            <a:ext cx="4037248" cy="412585"/>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1000BASE-X, Fibre Channel, SATA, PCI Express 1 and 2, USB 3.0</a:t>
            </a:r>
          </a:p>
        </p:txBody>
      </p:sp>
      <p:sp>
        <p:nvSpPr>
          <p:cNvPr id="88" name="Cell 88"/>
          <p:cNvSpPr/>
          <p:nvPr/>
        </p:nvSpPr>
        <p:spPr>
          <a:xfrm>
            <a:off x="6443090" y="5247246"/>
            <a:ext cx="5437983" cy="540601"/>
          </a:xfrm>
          <a:prstGeom prst="rect">
            <a:avLst/>
          </a:prstGeom>
          <a:solidFill>
            <a:srgbClr val="FFFFFF"/>
          </a:solidFill>
          <a:ln w="6350">
            <a:solidFill>
              <a:srgbClr val="CFDCE0"/>
            </a:solidFill>
          </a:ln>
        </p:spPr>
      </p:sp>
      <p:sp>
        <p:nvSpPr>
          <p:cNvPr id="89" name="Text 89"/>
          <p:cNvSpPr/>
          <p:nvPr/>
        </p:nvSpPr>
        <p:spPr>
          <a:xfrm>
            <a:off x="6507098" y="5311254"/>
            <a:ext cx="5309967" cy="412585"/>
          </a:xfrm>
          <a:prstGeom prst="rect">
            <a:avLst/>
          </a:prstGeom>
          <a:noFill/>
          <a:ln/>
        </p:spPr>
        <p:txBody>
          <a:bodyPr wrap="square" lIns="0" tIns="0" rIns="0" bIns="0" rtlCol="0" anchor="t"/>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25 percent overhead buys DC balance and control symbols</a:t>
            </a:r>
          </a:p>
        </p:txBody>
      </p:sp>
      <p:sp>
        <p:nvSpPr>
          <p:cNvPr id="90" name="Text 90"/>
          <p:cNvSpPr/>
          <p:nvPr/>
        </p:nvSpPr>
        <p:spPr>
          <a:xfrm>
            <a:off x="310896" y="5879287"/>
            <a:ext cx="11570178" cy="49390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Above 10 Gbps the 25 percent overhead of 8B/10B is intolerable. 10GBASE-R uses 64B/66B and PCI Express 3.0 and later use 128B/130B, where a scrambler replaces the lookup table and the overhead falls to 3 percent and 1.5 percent.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6453373"/>
          </a:xfrm>
          <a:prstGeom prst="roundRect">
            <a:avLst>
              <a:gd name="adj" fmla="val 354"/>
            </a:avLst>
          </a:prstGeom>
          <a:solidFill>
            <a:srgbClr val="FFFFFF"/>
          </a:solidFill>
          <a:ln w="12700">
            <a:solidFill>
              <a:srgbClr val="CFDCE0"/>
            </a:solidFill>
            <a:prstDash val="solid"/>
          </a:ln>
        </p:spPr>
      </p:sp>
      <p:sp>
        <p:nvSpPr>
          <p:cNvPr id="3" name="Shape 3"/>
          <p:cNvSpPr/>
          <p:nvPr/>
        </p:nvSpPr>
        <p:spPr>
          <a:xfrm>
            <a:off x="310896" y="310896"/>
            <a:ext cx="844675"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844675"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EXPLORE</a:t>
            </a:r>
          </a:p>
        </p:txBody>
      </p:sp>
      <p:sp>
        <p:nvSpPr>
          <p:cNvPr id="5" name="Text 5"/>
          <p:cNvSpPr/>
          <p:nvPr/>
        </p:nvSpPr>
        <p:spPr>
          <a:xfrm>
            <a:off x="1265299" y="310896"/>
            <a:ext cx="46386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Line codes, and what they look like on a real wire</a:t>
            </a:r>
          </a:p>
        </p:txBody>
      </p:sp>
      <p:sp>
        <p:nvSpPr>
          <p:cNvPr id="6" name="Text 6"/>
          <p:cNvSpPr/>
          <p:nvPr/>
        </p:nvSpPr>
        <p:spPr>
          <a:xfrm>
            <a:off x="310896" y="694944"/>
            <a:ext cx="5593065" cy="5357485"/>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Manchester code. </a:t>
            </a:r>
            <a:r>
              <a:rPr lang="en-US" sz="1300" dirty="0">
                <a:solidFill>
                  <a:srgbClr val="1E2E36"/>
                </a:solidFill>
                <a:latin typeface="Arial" pitchFamily="34" charset="0"/>
                <a:ea typeface="Arial" pitchFamily="34" charset="-122"/>
                <a:cs typeface="Arial" pitchFamily="34" charset="-120"/>
              </a:rPr>
              <a:t>The reference article for polar biphase.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Check why the mid-bit transition carries clock and data at once.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2"/>
              </a:rPr>
              <a:t>https://en.wikipedia.org/wiki/Manchester_code</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8b/10b encoding. </a:t>
            </a:r>
            <a:r>
              <a:rPr lang="en-US" sz="1300" dirty="0">
                <a:solidFill>
                  <a:srgbClr val="1E2E36"/>
                </a:solidFill>
                <a:latin typeface="Arial" pitchFamily="34" charset="0"/>
                <a:ea typeface="Arial" pitchFamily="34" charset="-122"/>
                <a:cs typeface="Arial" pitchFamily="34" charset="-120"/>
              </a:rPr>
              <a:t>The block code behind Gigabit Ethernet and PCI Express.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Find the run-length and disparity bounds the code guarantees.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3"/>
              </a:rPr>
              <a:t>https://en.wikipedia.org/wiki/8b/10b_encoding</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Ben Eater, Analyzing actual Ethernet encoding. </a:t>
            </a:r>
            <a:r>
              <a:rPr lang="en-US" sz="1300" dirty="0">
                <a:solidFill>
                  <a:srgbClr val="1E2E36"/>
                </a:solidFill>
                <a:latin typeface="Arial" pitchFamily="34" charset="0"/>
                <a:ea typeface="Arial" pitchFamily="34" charset="-122"/>
                <a:cs typeface="Arial" pitchFamily="34" charset="-120"/>
              </a:rPr>
              <a:t>A live 10BASE-T link on an oscilloscope.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Watch him recover the clock from the waveform alone.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4"/>
              </a:rPr>
              <a:t>https://www.youtube.com/watch?v=i8CmibhvZ0c</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Ben Eater, Networking tutorial. </a:t>
            </a:r>
            <a:r>
              <a:rPr lang="en-US" sz="1300" dirty="0">
                <a:solidFill>
                  <a:srgbClr val="1E2E36"/>
                </a:solidFill>
                <a:latin typeface="Arial" pitchFamily="34" charset="0"/>
                <a:ea typeface="Arial" pitchFamily="34" charset="-122"/>
                <a:cs typeface="Arial" pitchFamily="34" charset="-120"/>
              </a:rPr>
              <a:t>Thirteen videos that start at a bare copper wire.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Parts 1 to 4 build a line-coded link from nothing.</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5"/>
              </a:rPr>
              <a:t>https://www.youtube.com/playlist?list=PLowKtXNTBypH19whXTVoG3oKSuOcw_XeW</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SparkFun, logic analyzer with sigrok PulseView. </a:t>
            </a:r>
            <a:r>
              <a:rPr lang="en-US" sz="1300" dirty="0">
                <a:solidFill>
                  <a:srgbClr val="1E2E36"/>
                </a:solidFill>
                <a:latin typeface="Arial" pitchFamily="34" charset="0"/>
                <a:ea typeface="Arial" pitchFamily="34" charset="-122"/>
                <a:cs typeface="Arial" pitchFamily="34" charset="-120"/>
              </a:rPr>
              <a:t>A twenty dollar analyzer and open software.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Capture a serial line and decode it yourself.</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6"/>
              </a:rPr>
              <a:t>https://learn.sparkfun.com/tutorials/using-the-usb-logic-analyzer-with-sigrok-pulseview</a:t>
            </a:r>
          </a:p>
        </p:txBody>
      </p:sp>
      <p:sp>
        <p:nvSpPr>
          <p:cNvPr id="7" name="Shape 7"/>
          <p:cNvSpPr/>
          <p:nvPr/>
        </p:nvSpPr>
        <p:spPr>
          <a:xfrm>
            <a:off x="6159993" y="182880"/>
            <a:ext cx="5849097" cy="6453373"/>
          </a:xfrm>
          <a:prstGeom prst="roundRect">
            <a:avLst>
              <a:gd name="adj" fmla="val 354"/>
            </a:avLst>
          </a:prstGeom>
          <a:solidFill>
            <a:srgbClr val="FFFFFF"/>
          </a:solidFill>
          <a:ln w="12700">
            <a:solidFill>
              <a:srgbClr val="CFDCE0"/>
            </a:solidFill>
            <a:prstDash val="solid"/>
          </a:ln>
        </p:spPr>
      </p:sp>
      <p:sp>
        <p:nvSpPr>
          <p:cNvPr id="8" name="Text 8"/>
          <p:cNvSpPr/>
          <p:nvPr/>
        </p:nvSpPr>
        <p:spPr>
          <a:xfrm>
            <a:off x="6288009" y="310896"/>
            <a:ext cx="5593065"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Continued</a:t>
            </a:r>
          </a:p>
        </p:txBody>
      </p:sp>
      <p:sp>
        <p:nvSpPr>
          <p:cNvPr id="9" name="Text 9"/>
          <p:cNvSpPr/>
          <p:nvPr/>
        </p:nvSpPr>
        <p:spPr>
          <a:xfrm>
            <a:off x="6288009" y="694944"/>
            <a:ext cx="5593065" cy="581329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Hackaday, logic analyzers: decoding and monitoring. </a:t>
            </a:r>
            <a:r>
              <a:rPr lang="en-US" sz="1300" dirty="0">
                <a:solidFill>
                  <a:srgbClr val="1E2E36"/>
                </a:solidFill>
                <a:latin typeface="Arial" pitchFamily="34" charset="0"/>
                <a:ea typeface="Arial" pitchFamily="34" charset="-122"/>
                <a:cs typeface="Arial" pitchFamily="34" charset="-120"/>
              </a:rPr>
              <a:t>How a protocol decoder turns edges into bytes.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Read it before you try to write a decoder of your own.</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7"/>
              </a:rPr>
              <a:t>https://hackaday.com/2024/04/15/logic-analyzers-decoding-and-monitoring/</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Academo, virtual oscilloscope. </a:t>
            </a:r>
            <a:r>
              <a:rPr lang="en-US" sz="1300" dirty="0">
                <a:solidFill>
                  <a:srgbClr val="1E2E36"/>
                </a:solidFill>
                <a:latin typeface="Arial" pitchFamily="34" charset="0"/>
                <a:ea typeface="Arial" pitchFamily="34" charset="-122"/>
                <a:cs typeface="Arial" pitchFamily="34" charset="-120"/>
              </a:rPr>
              <a:t>A scope in the browser, fed by your microphone.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Switch the input to a square wave and look at the edges.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8"/>
              </a:rPr>
              <a:t>https://academo.org/demos/virtual-oscilloscope/</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Falstad, Fourier Series applet. </a:t>
            </a:r>
            <a:r>
              <a:rPr lang="en-US" sz="1300" dirty="0">
                <a:solidFill>
                  <a:srgbClr val="1E2E36"/>
                </a:solidFill>
                <a:latin typeface="Arial" pitchFamily="34" charset="0"/>
                <a:ea typeface="Arial" pitchFamily="34" charset="-122"/>
                <a:cs typeface="Arial" pitchFamily="34" charset="-120"/>
              </a:rPr>
              <a:t>Harmonics you can add and remove by hand.</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Cut the high harmonics and watch a square wave round off.</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9"/>
              </a:rPr>
              <a:t>https://www.falstad.com/fourier/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Gibbs phenomenon. </a:t>
            </a:r>
            <a:r>
              <a:rPr lang="en-US" sz="1300" dirty="0">
                <a:solidFill>
                  <a:srgbClr val="1E2E36"/>
                </a:solidFill>
                <a:latin typeface="Arial" pitchFamily="34" charset="0"/>
                <a:ea typeface="Arial" pitchFamily="34" charset="-122"/>
                <a:cs typeface="Arial" pitchFamily="34" charset="-120"/>
              </a:rPr>
              <a:t>What a truncated spectrum does to a sharp edge.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Note that the overshoot stays near 9 percent however many terms you keep.</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0"/>
              </a:rPr>
              <a:t>https://en.wikipedia.org/wiki/Gibbs_phenomenon</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Square wave. </a:t>
            </a:r>
            <a:r>
              <a:rPr lang="en-US" sz="1300" dirty="0">
                <a:solidFill>
                  <a:srgbClr val="1E2E36"/>
                </a:solidFill>
                <a:latin typeface="Arial" pitchFamily="34" charset="0"/>
                <a:ea typeface="Arial" pitchFamily="34" charset="-122"/>
                <a:cs typeface="Arial" pitchFamily="34" charset="-120"/>
              </a:rPr>
              <a:t>The closed form of the series a line coder has to carry.</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Check where the odd harmonics and the falling amplitudes come from.</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1"/>
              </a:rPr>
              <a:t>https://en.wikipedia.org/wiki/Square_wave_(waveform)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3603528"/>
          </a:xfrm>
          <a:prstGeom prst="roundRect">
            <a:avLst>
              <a:gd name="adj" fmla="val 634"/>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4.1.3</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Block coding</a:t>
            </a:r>
          </a:p>
        </p:txBody>
      </p:sp>
      <p:sp>
        <p:nvSpPr>
          <p:cNvPr id="6" name="Text 6"/>
          <p:cNvSpPr/>
          <p:nvPr/>
        </p:nvSpPr>
        <p:spPr>
          <a:xfrm>
            <a:off x="310896" y="694944"/>
            <a:ext cx="5593065" cy="296344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Line coding on its own cannot guarantee synchronization or detect errors, because it has no spare bits to spend.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Block coding buys that redundancy by changing a block of m bits into a block of n bits, with n larger than m. It is written mB/nB.</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redundant patterns are chosen so that no legal output has a long run of one level, and so that some received blocks are recognizably illegal.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blocks are chosen so that no legal output word has a long run of one level, which is where synchronization comes from.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Because only some of the 2^n words are legal, a received word outside the set is a detected error.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Block coding does not replace line coding. It runs first and hands its output to the line coder.</a:t>
            </a:r>
          </a:p>
        </p:txBody>
      </p:sp>
      <p:sp>
        <p:nvSpPr>
          <p:cNvPr id="7" name="Shape 7"/>
          <p:cNvSpPr/>
          <p:nvPr/>
        </p:nvSpPr>
        <p:spPr>
          <a:xfrm>
            <a:off x="6159993" y="182880"/>
            <a:ext cx="5849097" cy="3603528"/>
          </a:xfrm>
          <a:prstGeom prst="roundRect">
            <a:avLst>
              <a:gd name="adj" fmla="val 634"/>
            </a:avLst>
          </a:prstGeom>
          <a:solidFill>
            <a:srgbClr val="FFFFFF"/>
          </a:solidFill>
          <a:ln w="12700">
            <a:solidFill>
              <a:srgbClr val="CFDCE0"/>
            </a:solidFill>
            <a:prstDash val="solid"/>
          </a:ln>
        </p:spPr>
      </p:sp>
      <p:sp>
        <p:nvSpPr>
          <p:cNvPr id="8" name="Shape 8"/>
          <p:cNvSpPr/>
          <p:nvPr/>
        </p:nvSpPr>
        <p:spPr>
          <a:xfrm>
            <a:off x="6288009" y="310896"/>
            <a:ext cx="908284"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4.14</a:t>
            </a:r>
          </a:p>
        </p:txBody>
      </p:sp>
      <p:sp>
        <p:nvSpPr>
          <p:cNvPr id="10" name="Text 10"/>
          <p:cNvSpPr/>
          <p:nvPr/>
        </p:nvSpPr>
        <p:spPr>
          <a:xfrm>
            <a:off x="7306021" y="310896"/>
            <a:ext cx="4575053"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Block coding concept</a:t>
            </a:r>
          </a:p>
        </p:txBody>
      </p:sp>
      <p:pic>
        <p:nvPicPr>
          <p:cNvPr id="11" name="Image 11"/>
          <p:cNvPicPr>
            <a:picLocks noChangeAspect="1"/>
          </p:cNvPicPr>
          <p:nvPr/>
        </p:nvPicPr>
        <p:blipFill>
          <a:blip r:embed="rId2"/>
          <a:stretch>
            <a:fillRect/>
          </a:stretch>
        </p:blipFill>
        <p:spPr>
          <a:xfrm>
            <a:off x="6288009" y="694944"/>
            <a:ext cx="5593065" cy="946255"/>
          </a:xfrm>
          <a:prstGeom prst="rect">
            <a:avLst/>
          </a:prstGeom>
        </p:spPr>
      </p:pic>
      <p:sp>
        <p:nvSpPr>
          <p:cNvPr id="12" name="Shape 12"/>
          <p:cNvSpPr/>
          <p:nvPr/>
        </p:nvSpPr>
        <p:spPr>
          <a:xfrm>
            <a:off x="182880" y="3914424"/>
            <a:ext cx="6434006" cy="1934638"/>
          </a:xfrm>
          <a:prstGeom prst="roundRect">
            <a:avLst>
              <a:gd name="adj" fmla="val 1182"/>
            </a:avLst>
          </a:prstGeom>
          <a:solidFill>
            <a:srgbClr val="FFFFFF"/>
          </a:solidFill>
          <a:ln w="12700">
            <a:solidFill>
              <a:srgbClr val="CFDCE0"/>
            </a:solidFill>
            <a:prstDash val="solid"/>
          </a:ln>
        </p:spPr>
      </p:sp>
      <p:sp>
        <p:nvSpPr>
          <p:cNvPr id="13" name="Shape 13"/>
          <p:cNvSpPr/>
          <p:nvPr/>
        </p:nvSpPr>
        <p:spPr>
          <a:xfrm>
            <a:off x="310896" y="4042440"/>
            <a:ext cx="908284"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4042440"/>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4.15</a:t>
            </a:r>
          </a:p>
        </p:txBody>
      </p:sp>
      <p:sp>
        <p:nvSpPr>
          <p:cNvPr id="15" name="Text 15"/>
          <p:cNvSpPr/>
          <p:nvPr/>
        </p:nvSpPr>
        <p:spPr>
          <a:xfrm>
            <a:off x="1328908" y="4042440"/>
            <a:ext cx="51599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4B/5B block coding ahead of NRZ-I</a:t>
            </a:r>
          </a:p>
        </p:txBody>
      </p:sp>
      <p:pic>
        <p:nvPicPr>
          <p:cNvPr id="16" name="Image 16"/>
          <p:cNvPicPr>
            <a:picLocks noChangeAspect="1"/>
          </p:cNvPicPr>
          <p:nvPr/>
        </p:nvPicPr>
        <p:blipFill>
          <a:blip r:embed="rId3"/>
          <a:stretch>
            <a:fillRect/>
          </a:stretch>
        </p:blipFill>
        <p:spPr>
          <a:xfrm>
            <a:off x="310896" y="4426488"/>
            <a:ext cx="6177974" cy="1294558"/>
          </a:xfrm>
          <a:prstGeom prst="rect">
            <a:avLst/>
          </a:prstGeom>
        </p:spPr>
      </p:pic>
      <p:sp>
        <p:nvSpPr>
          <p:cNvPr id="17" name="Shape 17"/>
          <p:cNvSpPr/>
          <p:nvPr/>
        </p:nvSpPr>
        <p:spPr>
          <a:xfrm>
            <a:off x="6744902" y="3914424"/>
            <a:ext cx="5264187" cy="1934638"/>
          </a:xfrm>
          <a:prstGeom prst="roundRect">
            <a:avLst>
              <a:gd name="adj" fmla="val 1182"/>
            </a:avLst>
          </a:prstGeom>
          <a:solidFill>
            <a:srgbClr val="FFFFFF"/>
          </a:solidFill>
          <a:ln w="12700">
            <a:solidFill>
              <a:srgbClr val="CFDCE0"/>
            </a:solidFill>
            <a:prstDash val="solid"/>
          </a:ln>
        </p:spPr>
      </p:sp>
      <p:sp>
        <p:nvSpPr>
          <p:cNvPr id="18" name="Shape 18"/>
          <p:cNvSpPr/>
          <p:nvPr/>
        </p:nvSpPr>
        <p:spPr>
          <a:xfrm>
            <a:off x="6872918" y="4042440"/>
            <a:ext cx="520210" cy="256032"/>
          </a:xfrm>
          <a:prstGeom prst="roundRect">
            <a:avLst>
              <a:gd name="adj" fmla="val 25000"/>
            </a:avLst>
          </a:prstGeom>
          <a:solidFill>
            <a:srgbClr val="0F7A85"/>
          </a:solidFill>
          <a:ln w="12700">
            <a:solidFill>
              <a:srgbClr val="0F7A85"/>
            </a:solidFill>
            <a:prstDash val="solid"/>
          </a:ln>
        </p:spPr>
      </p:sp>
      <p:sp>
        <p:nvSpPr>
          <p:cNvPr id="19" name="Text 19"/>
          <p:cNvSpPr/>
          <p:nvPr/>
        </p:nvSpPr>
        <p:spPr>
          <a:xfrm>
            <a:off x="6872918" y="4042440"/>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4.1.3</a:t>
            </a:r>
          </a:p>
        </p:txBody>
      </p:sp>
      <p:sp>
        <p:nvSpPr>
          <p:cNvPr id="20" name="Text 20"/>
          <p:cNvSpPr/>
          <p:nvPr/>
        </p:nvSpPr>
        <p:spPr>
          <a:xfrm>
            <a:off x="7502856" y="4042440"/>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4B/5B</a:t>
            </a:r>
          </a:p>
        </p:txBody>
      </p:sp>
      <p:sp>
        <p:nvSpPr>
          <p:cNvPr id="21" name="Text 21"/>
          <p:cNvSpPr/>
          <p:nvPr/>
        </p:nvSpPr>
        <p:spPr>
          <a:xfrm>
            <a:off x="6872918" y="4426488"/>
            <a:ext cx="5008155" cy="12157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NRZ-I loses synchronization on a long run of 0s. 4B/5B guarantees no more than three consecutive 0s in the coded stream.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cost is a 25 percent rise in the signal rate, and the DC component of NRZ-I is still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6434006" cy="4524088"/>
          </a:xfrm>
          <a:prstGeom prst="roundRect">
            <a:avLst>
              <a:gd name="adj" fmla="val 505"/>
            </a:avLst>
          </a:prstGeom>
          <a:solidFill>
            <a:srgbClr val="FFFFFF"/>
          </a:solidFill>
          <a:ln w="12700">
            <a:solidFill>
              <a:srgbClr val="CFDCE0"/>
            </a:solidFill>
            <a:prstDash val="solid"/>
          </a:ln>
        </p:spPr>
      </p:sp>
      <p:sp>
        <p:nvSpPr>
          <p:cNvPr id="3" name="Shape 3"/>
          <p:cNvSpPr/>
          <p:nvPr/>
        </p:nvSpPr>
        <p:spPr>
          <a:xfrm>
            <a:off x="310896" y="310896"/>
            <a:ext cx="771858"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771858"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Table 4.2</a:t>
            </a:r>
          </a:p>
        </p:txBody>
      </p:sp>
      <p:sp>
        <p:nvSpPr>
          <p:cNvPr id="5" name="Text 5"/>
          <p:cNvSpPr/>
          <p:nvPr/>
        </p:nvSpPr>
        <p:spPr>
          <a:xfrm>
            <a:off x="1192482" y="310896"/>
            <a:ext cx="5296388"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4B/5B mapping codes</a:t>
            </a:r>
          </a:p>
        </p:txBody>
      </p:sp>
      <p:pic>
        <p:nvPicPr>
          <p:cNvPr id="6" name="Image 6"/>
          <p:cNvPicPr>
            <a:picLocks noChangeAspect="1"/>
          </p:cNvPicPr>
          <p:nvPr/>
        </p:nvPicPr>
        <p:blipFill>
          <a:blip r:embed="rId2"/>
          <a:stretch>
            <a:fillRect/>
          </a:stretch>
        </p:blipFill>
        <p:spPr>
          <a:xfrm>
            <a:off x="310896" y="694944"/>
            <a:ext cx="6177974" cy="3884008"/>
          </a:xfrm>
          <a:prstGeom prst="rect">
            <a:avLst/>
          </a:prstGeom>
        </p:spPr>
      </p:pic>
      <p:sp>
        <p:nvSpPr>
          <p:cNvPr id="7" name="Shape 7"/>
          <p:cNvSpPr/>
          <p:nvPr/>
        </p:nvSpPr>
        <p:spPr>
          <a:xfrm>
            <a:off x="6744902" y="182880"/>
            <a:ext cx="5264187" cy="4524088"/>
          </a:xfrm>
          <a:prstGeom prst="roundRect">
            <a:avLst>
              <a:gd name="adj" fmla="val 505"/>
            </a:avLst>
          </a:prstGeom>
          <a:solidFill>
            <a:srgbClr val="FFFFFF"/>
          </a:solidFill>
          <a:ln w="12700">
            <a:solidFill>
              <a:srgbClr val="CFDCE0"/>
            </a:solidFill>
            <a:prstDash val="solid"/>
          </a:ln>
        </p:spPr>
      </p:sp>
      <p:sp>
        <p:nvSpPr>
          <p:cNvPr id="8" name="Shape 8"/>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872918"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4.1.3</a:t>
            </a:r>
          </a:p>
        </p:txBody>
      </p:sp>
      <p:sp>
        <p:nvSpPr>
          <p:cNvPr id="10" name="Text 10"/>
          <p:cNvSpPr/>
          <p:nvPr/>
        </p:nvSpPr>
        <p:spPr>
          <a:xfrm>
            <a:off x="7502856" y="310896"/>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What the spare code words buy</a:t>
            </a:r>
          </a:p>
        </p:txBody>
      </p:sp>
      <p:sp>
        <p:nvSpPr>
          <p:cNvPr id="11" name="Text 11"/>
          <p:cNvSpPr/>
          <p:nvPr/>
        </p:nvSpPr>
        <p:spPr>
          <a:xfrm>
            <a:off x="6872918" y="694944"/>
            <a:ext cx="500815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Sixteen data blocks need sixteen of the thirty-two available five-bit words.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rest are either control words, used for start and end delimiters and idle, or invalid, so a received invalid word is a detected error.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is the redundancy paying for itself twice, once in synchronization and once in error detection.</a:t>
            </a:r>
          </a:p>
        </p:txBody>
      </p:sp>
      <p:sp>
        <p:nvSpPr>
          <p:cNvPr id="12" name="Shape 12"/>
          <p:cNvSpPr/>
          <p:nvPr/>
        </p:nvSpPr>
        <p:spPr>
          <a:xfrm>
            <a:off x="182880" y="4834984"/>
            <a:ext cx="11826210" cy="1665996"/>
          </a:xfrm>
          <a:prstGeom prst="roundRect">
            <a:avLst>
              <a:gd name="adj" fmla="val 1372"/>
            </a:avLst>
          </a:prstGeom>
          <a:solidFill>
            <a:srgbClr val="FFFFFF"/>
          </a:solidFill>
          <a:ln w="12700">
            <a:solidFill>
              <a:srgbClr val="CFDCE0"/>
            </a:solidFill>
            <a:prstDash val="solid"/>
          </a:ln>
        </p:spPr>
      </p:sp>
      <p:sp>
        <p:nvSpPr>
          <p:cNvPr id="13" name="Shape 13"/>
          <p:cNvSpPr/>
          <p:nvPr/>
        </p:nvSpPr>
        <p:spPr>
          <a:xfrm>
            <a:off x="310896" y="4963000"/>
            <a:ext cx="971973" cy="256032"/>
          </a:xfrm>
          <a:prstGeom prst="roundRect">
            <a:avLst>
              <a:gd name="adj" fmla="val 25000"/>
            </a:avLst>
          </a:prstGeom>
          <a:solidFill>
            <a:srgbClr val="E2A03F"/>
          </a:solidFill>
          <a:ln w="12700">
            <a:solidFill>
              <a:srgbClr val="E2A03F"/>
            </a:solidFill>
            <a:prstDash val="solid"/>
          </a:ln>
        </p:spPr>
      </p:sp>
      <p:sp>
        <p:nvSpPr>
          <p:cNvPr id="14" name="Text 14"/>
          <p:cNvSpPr/>
          <p:nvPr/>
        </p:nvSpPr>
        <p:spPr>
          <a:xfrm>
            <a:off x="310896" y="4963000"/>
            <a:ext cx="971973"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4.5</a:t>
            </a:r>
          </a:p>
        </p:txBody>
      </p:sp>
      <p:sp>
        <p:nvSpPr>
          <p:cNvPr id="15" name="Text 15"/>
          <p:cNvSpPr/>
          <p:nvPr/>
        </p:nvSpPr>
        <p:spPr>
          <a:xfrm>
            <a:off x="1392597" y="4963000"/>
            <a:ext cx="1048847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1 Mbps with 4B/5B against Manchester</a:t>
            </a:r>
          </a:p>
        </p:txBody>
      </p:sp>
      <p:sp>
        <p:nvSpPr>
          <p:cNvPr id="16" name="Text 16"/>
          <p:cNvSpPr/>
          <p:nvPr/>
        </p:nvSpPr>
        <p:spPr>
          <a:xfrm>
            <a:off x="310896" y="5347048"/>
            <a:ext cx="11570178" cy="10259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4B/5B first raises the bit rate to 1.25 Mbps. With NRZ-I the minimum bandwidth is N/2, or 625 kHz.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Manchester on its own needs a minimum bandwidth of 1 MHz.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first choice costs less bandwidth but keeps a DC component. The second costs more bandwidth and has none. The channel decides which price you pay.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6784952" cy="4059337"/>
          </a:xfrm>
          <a:prstGeom prst="roundRect">
            <a:avLst>
              <a:gd name="adj" fmla="val 563"/>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4.17</a:t>
            </a:r>
          </a:p>
        </p:txBody>
      </p:sp>
      <p:sp>
        <p:nvSpPr>
          <p:cNvPr id="5" name="Text 5"/>
          <p:cNvSpPr/>
          <p:nvPr/>
        </p:nvSpPr>
        <p:spPr>
          <a:xfrm>
            <a:off x="1328908" y="310896"/>
            <a:ext cx="5510908"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8B/10B block encoding</a:t>
            </a:r>
          </a:p>
        </p:txBody>
      </p:sp>
      <p:pic>
        <p:nvPicPr>
          <p:cNvPr id="6" name="Image 6"/>
          <p:cNvPicPr>
            <a:picLocks noChangeAspect="1"/>
          </p:cNvPicPr>
          <p:nvPr/>
        </p:nvPicPr>
        <p:blipFill>
          <a:blip r:embed="rId2"/>
          <a:stretch>
            <a:fillRect/>
          </a:stretch>
        </p:blipFill>
        <p:spPr>
          <a:xfrm>
            <a:off x="310896" y="694944"/>
            <a:ext cx="6528920" cy="2057599"/>
          </a:xfrm>
          <a:prstGeom prst="rect">
            <a:avLst/>
          </a:prstGeom>
        </p:spPr>
      </p:pic>
      <p:sp>
        <p:nvSpPr>
          <p:cNvPr id="7" name="Shape 7"/>
          <p:cNvSpPr/>
          <p:nvPr/>
        </p:nvSpPr>
        <p:spPr>
          <a:xfrm>
            <a:off x="7095848" y="182880"/>
            <a:ext cx="4913241" cy="4059337"/>
          </a:xfrm>
          <a:prstGeom prst="roundRect">
            <a:avLst>
              <a:gd name="adj" fmla="val 563"/>
            </a:avLst>
          </a:prstGeom>
          <a:solidFill>
            <a:srgbClr val="FFFFFF"/>
          </a:solidFill>
          <a:ln w="12700">
            <a:solidFill>
              <a:srgbClr val="CFDCE0"/>
            </a:solidFill>
            <a:prstDash val="solid"/>
          </a:ln>
        </p:spPr>
      </p:sp>
      <p:sp>
        <p:nvSpPr>
          <p:cNvPr id="8" name="Shape 8"/>
          <p:cNvSpPr/>
          <p:nvPr/>
        </p:nvSpPr>
        <p:spPr>
          <a:xfrm>
            <a:off x="7223864"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7223864"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4.1.3</a:t>
            </a:r>
          </a:p>
        </p:txBody>
      </p:sp>
      <p:sp>
        <p:nvSpPr>
          <p:cNvPr id="10" name="Text 10"/>
          <p:cNvSpPr/>
          <p:nvPr/>
        </p:nvSpPr>
        <p:spPr>
          <a:xfrm>
            <a:off x="7853802" y="310896"/>
            <a:ext cx="4027271"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8B/10B</a:t>
            </a:r>
          </a:p>
        </p:txBody>
      </p:sp>
      <p:sp>
        <p:nvSpPr>
          <p:cNvPr id="11" name="Text 11"/>
          <p:cNvSpPr/>
          <p:nvPr/>
        </p:nvSpPr>
        <p:spPr>
          <a:xfrm>
            <a:off x="7223864" y="694944"/>
            <a:ext cx="4657209" cy="3419257"/>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Eight bits become ten, so there are 1024 code words for 256 data blocks.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encoder is built as a 5B/6B stage and a 3B/4B stage with a disparity controller between them.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disparity controller tracks how many 1s and 0s have been sent and picks the version of the next word that pulls the running count back toward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redundancy is larger than 4B/5B, so error detection is better as well.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running disparity is the count of 1s against 0s sent so far. Holding it near zero is what keeps the average at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Used in Gigabit Ethernet, Fibre Channel, PCI Express and SATA, so it is the block code most students will meet in practice.</a:t>
            </a:r>
          </a:p>
        </p:txBody>
      </p:sp>
      <p:sp>
        <p:nvSpPr>
          <p:cNvPr id="12" name="Shape 12"/>
          <p:cNvSpPr/>
          <p:nvPr/>
        </p:nvSpPr>
        <p:spPr>
          <a:xfrm>
            <a:off x="182880" y="4370233"/>
            <a:ext cx="11826210" cy="2159904"/>
          </a:xfrm>
          <a:prstGeom prst="roundRect">
            <a:avLst>
              <a:gd name="adj" fmla="val 1058"/>
            </a:avLst>
          </a:prstGeom>
          <a:solidFill>
            <a:srgbClr val="FFFFFF"/>
          </a:solidFill>
          <a:ln w="12700">
            <a:solidFill>
              <a:srgbClr val="CFDCE0"/>
            </a:solidFill>
            <a:prstDash val="solid"/>
          </a:ln>
        </p:spPr>
      </p:sp>
      <p:sp>
        <p:nvSpPr>
          <p:cNvPr id="13" name="Shape 13"/>
          <p:cNvSpPr/>
          <p:nvPr/>
        </p:nvSpPr>
        <p:spPr>
          <a:xfrm>
            <a:off x="310896" y="4498249"/>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4498249"/>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4.1.4</a:t>
            </a:r>
          </a:p>
        </p:txBody>
      </p:sp>
      <p:sp>
        <p:nvSpPr>
          <p:cNvPr id="15" name="Text 15"/>
          <p:cNvSpPr/>
          <p:nvPr/>
        </p:nvSpPr>
        <p:spPr>
          <a:xfrm>
            <a:off x="940834" y="4498249"/>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Scrambling</a:t>
            </a:r>
          </a:p>
        </p:txBody>
      </p:sp>
      <p:sp>
        <p:nvSpPr>
          <p:cNvPr id="16" name="Text 16"/>
          <p:cNvSpPr/>
          <p:nvPr/>
        </p:nvSpPr>
        <p:spPr>
          <a:xfrm>
            <a:off x="310896" y="4882297"/>
            <a:ext cx="11570178" cy="15198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Biphase is fine for a short link but too wide for a long one. Block coding ahead of NRZ leaves a DC component. Bipolar AMI has neither problem, but a long run of 0s still breaks synchronization.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a long-distance link needs is a scheme that adds no bits, keeps synchronization, and keeps the average at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Scrambling substitutes a fixed pattern of other levels for a long run of zero-level pulses, at encoding time rather than before it. B8ZS and HDB3 are the two in common use.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Scrambling adds no bits, so the data rate and the signal rate are exactly those of the underlying bipolar scheme.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3755233"/>
          </a:xfrm>
          <a:prstGeom prst="roundRect">
            <a:avLst>
              <a:gd name="adj" fmla="val 609"/>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4.1.3</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Why 8B/10B is split into 5B/6B and 3B/4B</a:t>
            </a:r>
          </a:p>
        </p:txBody>
      </p:sp>
      <p:sp>
        <p:nvSpPr>
          <p:cNvPr id="6" name="Text 6"/>
          <p:cNvSpPr/>
          <p:nvPr/>
        </p:nvSpPr>
        <p:spPr>
          <a:xfrm>
            <a:off x="310896" y="694944"/>
            <a:ext cx="5593065" cy="288724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split is not arbitrary and it is not a five-and-three division of the data for its own sake.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sub-block can be DC balanced on its own only if its length is even, because balance means half the bits are 1s. Six and four are even. Two five-bit outputs would each be permanently unbalanced by one bit, and the imbalance would accumulate.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So the eight input bits are cut as five plus three precisely because that produces six-bit and four-bit outputs.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5B/6B has twenty balanced six-bit words for thirty-two inputs, and 3B/4B has six balanced four-bit words for eight inputs. The remainder are stored as complementary pairs and the encoder picks whichever one pulls the running count back toward zero.</a:t>
            </a:r>
          </a:p>
        </p:txBody>
      </p:sp>
      <p:sp>
        <p:nvSpPr>
          <p:cNvPr id="7" name="Shape 7"/>
          <p:cNvSpPr/>
          <p:nvPr/>
        </p:nvSpPr>
        <p:spPr>
          <a:xfrm>
            <a:off x="6159993" y="182880"/>
            <a:ext cx="5849097" cy="3755233"/>
          </a:xfrm>
          <a:prstGeom prst="roundRect">
            <a:avLst>
              <a:gd name="adj" fmla="val 609"/>
            </a:avLst>
          </a:prstGeom>
          <a:solidFill>
            <a:srgbClr val="FFFFFF"/>
          </a:solidFill>
          <a:ln w="12700">
            <a:solidFill>
              <a:srgbClr val="CFDCE0"/>
            </a:solidFill>
            <a:prstDash val="solid"/>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4.1.3</a:t>
            </a:r>
          </a:p>
        </p:txBody>
      </p:sp>
      <p:sp>
        <p:nvSpPr>
          <p:cNvPr id="10" name="Text 10"/>
          <p:cNvSpPr/>
          <p:nvPr/>
        </p:nvSpPr>
        <p:spPr>
          <a:xfrm>
            <a:off x="6917947"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What the partition buys</a:t>
            </a:r>
          </a:p>
        </p:txBody>
      </p:sp>
      <p:sp>
        <p:nvSpPr>
          <p:cNvPr id="11" name="Text 11"/>
          <p:cNvSpPr/>
          <p:nvPr/>
        </p:nvSpPr>
        <p:spPr>
          <a:xfrm>
            <a:off x="6288009" y="694944"/>
            <a:ext cx="5593065" cy="31151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Hardware cost. A single 8B/10B table would need 256 entries with two alternates each. A 5B/6B table needs 32 and a 3B/4B table needs 8, and Widmer and Franaszek assigned the code points so that translation flips as few bits as possible.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One disparity counter. Running disparity is computed through the six-bit stage and handed to the four-bit stage, so the two sub-coders share one piece of state.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Near-optimal performance anyway. The result has a maximum run length of 5 and a maximum digital sum variation of 6, close to the theoretical limit for any 8B/10B code.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source is Widmer and Franaszek, A DC-balanced, partitioned-block, 8B/10B transmission code, IBM Journal of Research and Development 27(5), 1983, and US patent 4,486,739.</a:t>
            </a:r>
          </a:p>
        </p:txBody>
      </p:sp>
      <p:sp>
        <p:nvSpPr>
          <p:cNvPr id="12" name="Shape 12"/>
          <p:cNvSpPr/>
          <p:nvPr/>
        </p:nvSpPr>
        <p:spPr>
          <a:xfrm>
            <a:off x="182880" y="4066129"/>
            <a:ext cx="11826210" cy="2387808"/>
          </a:xfrm>
          <a:prstGeom prst="roundRect">
            <a:avLst>
              <a:gd name="adj" fmla="val 957"/>
            </a:avLst>
          </a:prstGeom>
          <a:solidFill>
            <a:srgbClr val="FFFFFF"/>
          </a:solidFill>
          <a:ln w="12700">
            <a:solidFill>
              <a:srgbClr val="CFDCE0"/>
            </a:solidFill>
            <a:prstDash val="solid"/>
          </a:ln>
        </p:spPr>
      </p:sp>
      <p:sp>
        <p:nvSpPr>
          <p:cNvPr id="13" name="Shape 13"/>
          <p:cNvSpPr/>
          <p:nvPr/>
        </p:nvSpPr>
        <p:spPr>
          <a:xfrm>
            <a:off x="310896" y="4194145"/>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4194145"/>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4.1.3</a:t>
            </a:r>
          </a:p>
        </p:txBody>
      </p:sp>
      <p:sp>
        <p:nvSpPr>
          <p:cNvPr id="15" name="Text 15"/>
          <p:cNvSpPr/>
          <p:nvPr/>
        </p:nvSpPr>
        <p:spPr>
          <a:xfrm>
            <a:off x="940834" y="4194145"/>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The same reasoning, one generation later</a:t>
            </a:r>
          </a:p>
        </p:txBody>
      </p:sp>
      <p:sp>
        <p:nvSpPr>
          <p:cNvPr id="16" name="Text 16"/>
          <p:cNvSpPr/>
          <p:nvPr/>
        </p:nvSpPr>
        <p:spPr>
          <a:xfrm>
            <a:off x="310896" y="4578193"/>
            <a:ext cx="11570178" cy="17477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25 percent overhead that buys all of this is affordable at 1 Gbps and painful at 10. A 10 Gbps link paying it would have to run the wire at 12.5 Gbps.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So 10GBASE-R and PCI Express 3.0 abandoned the lookup table. They scramble the payload with a self-synchronizing polynomial and add only a two-bit header per 64 or 128 bits.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Scrambling gives transitions and DC balance with high probability rather than by guarantee. The bound on run length is statistical, not absolute, which is the price of dropping from 25 percent overhead to 3 percent and then to 1.5 percent.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trade in this chapter never disappears. It only moves. Guarantees cost bits, and when bits become expensive enough, engineers accept probabilities instead.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6434006" cy="2236333"/>
          </a:xfrm>
          <a:prstGeom prst="roundRect">
            <a:avLst>
              <a:gd name="adj" fmla="val 1022"/>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4.18</a:t>
            </a:r>
          </a:p>
        </p:txBody>
      </p:sp>
      <p:sp>
        <p:nvSpPr>
          <p:cNvPr id="5" name="Text 5"/>
          <p:cNvSpPr/>
          <p:nvPr/>
        </p:nvSpPr>
        <p:spPr>
          <a:xfrm>
            <a:off x="1328908" y="310896"/>
            <a:ext cx="51599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AMI used with scrambling</a:t>
            </a:r>
          </a:p>
        </p:txBody>
      </p:sp>
      <p:pic>
        <p:nvPicPr>
          <p:cNvPr id="6" name="Image 6"/>
          <p:cNvPicPr>
            <a:picLocks noChangeAspect="1"/>
          </p:cNvPicPr>
          <p:nvPr/>
        </p:nvPicPr>
        <p:blipFill>
          <a:blip r:embed="rId2"/>
          <a:stretch>
            <a:fillRect/>
          </a:stretch>
        </p:blipFill>
        <p:spPr>
          <a:xfrm>
            <a:off x="310896" y="694944"/>
            <a:ext cx="6177974" cy="1596253"/>
          </a:xfrm>
          <a:prstGeom prst="rect">
            <a:avLst/>
          </a:prstGeom>
        </p:spPr>
      </p:pic>
      <p:sp>
        <p:nvSpPr>
          <p:cNvPr id="7" name="Shape 7"/>
          <p:cNvSpPr/>
          <p:nvPr/>
        </p:nvSpPr>
        <p:spPr>
          <a:xfrm>
            <a:off x="6744902" y="182880"/>
            <a:ext cx="5264187" cy="2236333"/>
          </a:xfrm>
          <a:prstGeom prst="roundRect">
            <a:avLst>
              <a:gd name="adj" fmla="val 1022"/>
            </a:avLst>
          </a:prstGeom>
          <a:solidFill>
            <a:srgbClr val="FFFFFF"/>
          </a:solidFill>
          <a:ln w="12700">
            <a:solidFill>
              <a:srgbClr val="CFDCE0"/>
            </a:solidFill>
            <a:prstDash val="solid"/>
          </a:ln>
        </p:spPr>
      </p:sp>
      <p:sp>
        <p:nvSpPr>
          <p:cNvPr id="8" name="Shape 8"/>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872918"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4.1.4</a:t>
            </a:r>
          </a:p>
        </p:txBody>
      </p:sp>
      <p:sp>
        <p:nvSpPr>
          <p:cNvPr id="10" name="Text 10"/>
          <p:cNvSpPr/>
          <p:nvPr/>
        </p:nvSpPr>
        <p:spPr>
          <a:xfrm>
            <a:off x="7502856" y="310896"/>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Where scrambling sits</a:t>
            </a:r>
          </a:p>
        </p:txBody>
      </p:sp>
      <p:sp>
        <p:nvSpPr>
          <p:cNvPr id="11" name="Text 11"/>
          <p:cNvSpPr/>
          <p:nvPr/>
        </p:nvSpPr>
        <p:spPr>
          <a:xfrm>
            <a:off x="6872918" y="694944"/>
            <a:ext cx="5008155" cy="12157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Scrambling is done at the same time as encoding, not as a separate pass before it, so the number of bits never changes.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substituted pattern deliberately violates the alternation rule of AMI. That violation is the signal to the receiver, which then knows to put the zeros back.</a:t>
            </a:r>
          </a:p>
        </p:txBody>
      </p:sp>
      <p:sp>
        <p:nvSpPr>
          <p:cNvPr id="12" name="Shape 12"/>
          <p:cNvSpPr/>
          <p:nvPr/>
        </p:nvSpPr>
        <p:spPr>
          <a:xfrm>
            <a:off x="182880" y="2547229"/>
            <a:ext cx="6434006" cy="4043026"/>
          </a:xfrm>
          <a:prstGeom prst="roundRect">
            <a:avLst>
              <a:gd name="adj" fmla="val 565"/>
            </a:avLst>
          </a:prstGeom>
          <a:solidFill>
            <a:srgbClr val="FFFFFF"/>
          </a:solidFill>
          <a:ln w="12700">
            <a:solidFill>
              <a:srgbClr val="CFDCE0"/>
            </a:solidFill>
            <a:prstDash val="solid"/>
          </a:ln>
        </p:spPr>
      </p:sp>
      <p:sp>
        <p:nvSpPr>
          <p:cNvPr id="13" name="Shape 13"/>
          <p:cNvSpPr/>
          <p:nvPr/>
        </p:nvSpPr>
        <p:spPr>
          <a:xfrm>
            <a:off x="310896" y="2675245"/>
            <a:ext cx="908284"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2675245"/>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4.19</a:t>
            </a:r>
          </a:p>
        </p:txBody>
      </p:sp>
      <p:sp>
        <p:nvSpPr>
          <p:cNvPr id="15" name="Text 15"/>
          <p:cNvSpPr/>
          <p:nvPr/>
        </p:nvSpPr>
        <p:spPr>
          <a:xfrm>
            <a:off x="1328908" y="2675245"/>
            <a:ext cx="51599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B8ZS, two cases</a:t>
            </a:r>
          </a:p>
        </p:txBody>
      </p:sp>
      <p:pic>
        <p:nvPicPr>
          <p:cNvPr id="16" name="Image 16"/>
          <p:cNvPicPr>
            <a:picLocks noChangeAspect="1"/>
          </p:cNvPicPr>
          <p:nvPr/>
        </p:nvPicPr>
        <p:blipFill>
          <a:blip r:embed="rId3"/>
          <a:stretch>
            <a:fillRect/>
          </a:stretch>
        </p:blipFill>
        <p:spPr>
          <a:xfrm>
            <a:off x="310896" y="3059293"/>
            <a:ext cx="3425001" cy="1659309"/>
          </a:xfrm>
          <a:prstGeom prst="rect">
            <a:avLst/>
          </a:prstGeom>
        </p:spPr>
      </p:pic>
      <p:pic>
        <p:nvPicPr>
          <p:cNvPr id="17" name="Image 17"/>
          <p:cNvPicPr>
            <a:picLocks noChangeAspect="1"/>
          </p:cNvPicPr>
          <p:nvPr/>
        </p:nvPicPr>
        <p:blipFill>
          <a:blip r:embed="rId4"/>
          <a:stretch>
            <a:fillRect/>
          </a:stretch>
        </p:blipFill>
        <p:spPr>
          <a:xfrm>
            <a:off x="2951608" y="4804227"/>
            <a:ext cx="3537262" cy="1658012"/>
          </a:xfrm>
          <a:prstGeom prst="rect">
            <a:avLst/>
          </a:prstGeom>
        </p:spPr>
      </p:pic>
      <p:sp>
        <p:nvSpPr>
          <p:cNvPr id="18" name="Shape 18"/>
          <p:cNvSpPr/>
          <p:nvPr/>
        </p:nvSpPr>
        <p:spPr>
          <a:xfrm>
            <a:off x="6744902" y="2547229"/>
            <a:ext cx="5264187" cy="4043026"/>
          </a:xfrm>
          <a:prstGeom prst="roundRect">
            <a:avLst>
              <a:gd name="adj" fmla="val 565"/>
            </a:avLst>
          </a:prstGeom>
          <a:solidFill>
            <a:srgbClr val="FFFFFF"/>
          </a:solidFill>
          <a:ln w="12700">
            <a:solidFill>
              <a:srgbClr val="CFDCE0"/>
            </a:solidFill>
            <a:prstDash val="solid"/>
          </a:ln>
        </p:spPr>
      </p:sp>
      <p:sp>
        <p:nvSpPr>
          <p:cNvPr id="19" name="Shape 19"/>
          <p:cNvSpPr/>
          <p:nvPr/>
        </p:nvSpPr>
        <p:spPr>
          <a:xfrm>
            <a:off x="6872918" y="2675245"/>
            <a:ext cx="520210" cy="256032"/>
          </a:xfrm>
          <a:prstGeom prst="roundRect">
            <a:avLst>
              <a:gd name="adj" fmla="val 25000"/>
            </a:avLst>
          </a:prstGeom>
          <a:solidFill>
            <a:srgbClr val="0F7A85"/>
          </a:solidFill>
          <a:ln w="12700">
            <a:solidFill>
              <a:srgbClr val="0F7A85"/>
            </a:solidFill>
            <a:prstDash val="solid"/>
          </a:ln>
        </p:spPr>
      </p:sp>
      <p:sp>
        <p:nvSpPr>
          <p:cNvPr id="20" name="Text 20"/>
          <p:cNvSpPr/>
          <p:nvPr/>
        </p:nvSpPr>
        <p:spPr>
          <a:xfrm>
            <a:off x="6872918" y="2675245"/>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4.1.4</a:t>
            </a:r>
          </a:p>
        </p:txBody>
      </p:sp>
      <p:sp>
        <p:nvSpPr>
          <p:cNvPr id="21" name="Text 21"/>
          <p:cNvSpPr/>
          <p:nvPr/>
        </p:nvSpPr>
        <p:spPr>
          <a:xfrm>
            <a:off x="7502856" y="2675245"/>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B8ZS and HDB3</a:t>
            </a:r>
          </a:p>
        </p:txBody>
      </p:sp>
      <p:sp>
        <p:nvSpPr>
          <p:cNvPr id="22" name="Text 22"/>
          <p:cNvSpPr/>
          <p:nvPr/>
        </p:nvSpPr>
        <p:spPr>
          <a:xfrm>
            <a:off x="6872918" y="3059293"/>
            <a:ext cx="5008155" cy="193753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B8ZS replaces eight consecutive 0s with 000VB0VB, where V is a violation of the alternation rule and B obeys it. The pattern is chosen so the average stays at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HDB3 replaces four consecutive 0s with 000V or B00V, choosing between them by whether the number of nonzero pulses since the last substitution is odd or even.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Both are used in North American and European carrier systems respectively.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7018916" cy="4021237"/>
          </a:xfrm>
          <a:prstGeom prst="roundRect">
            <a:avLst>
              <a:gd name="adj" fmla="val 568"/>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4.20</a:t>
            </a:r>
          </a:p>
        </p:txBody>
      </p:sp>
      <p:sp>
        <p:nvSpPr>
          <p:cNvPr id="5" name="Text 5"/>
          <p:cNvSpPr/>
          <p:nvPr/>
        </p:nvSpPr>
        <p:spPr>
          <a:xfrm>
            <a:off x="1328908" y="310896"/>
            <a:ext cx="574487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HDB3 substitution in four situations</a:t>
            </a:r>
          </a:p>
        </p:txBody>
      </p:sp>
      <p:pic>
        <p:nvPicPr>
          <p:cNvPr id="6" name="Image 6"/>
          <p:cNvPicPr>
            <a:picLocks noChangeAspect="1"/>
          </p:cNvPicPr>
          <p:nvPr/>
        </p:nvPicPr>
        <p:blipFill>
          <a:blip r:embed="rId2"/>
          <a:stretch>
            <a:fillRect/>
          </a:stretch>
        </p:blipFill>
        <p:spPr>
          <a:xfrm>
            <a:off x="310896" y="694944"/>
            <a:ext cx="6762884" cy="2491516"/>
          </a:xfrm>
          <a:prstGeom prst="rect">
            <a:avLst/>
          </a:prstGeom>
        </p:spPr>
      </p:pic>
      <p:sp>
        <p:nvSpPr>
          <p:cNvPr id="7" name="Shape 7"/>
          <p:cNvSpPr/>
          <p:nvPr/>
        </p:nvSpPr>
        <p:spPr>
          <a:xfrm>
            <a:off x="7329812" y="182880"/>
            <a:ext cx="4679277" cy="4021237"/>
          </a:xfrm>
          <a:prstGeom prst="roundRect">
            <a:avLst>
              <a:gd name="adj" fmla="val 568"/>
            </a:avLst>
          </a:prstGeom>
          <a:solidFill>
            <a:srgbClr val="FFFFFF"/>
          </a:solidFill>
          <a:ln w="12700">
            <a:solidFill>
              <a:srgbClr val="CFDCE0"/>
            </a:solidFill>
            <a:prstDash val="solid"/>
          </a:ln>
        </p:spPr>
      </p:sp>
      <p:sp>
        <p:nvSpPr>
          <p:cNvPr id="8" name="Shape 8"/>
          <p:cNvSpPr/>
          <p:nvPr/>
        </p:nvSpPr>
        <p:spPr>
          <a:xfrm>
            <a:off x="7457828"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7457828"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4.1.4</a:t>
            </a:r>
          </a:p>
        </p:txBody>
      </p:sp>
      <p:sp>
        <p:nvSpPr>
          <p:cNvPr id="10" name="Text 10"/>
          <p:cNvSpPr/>
          <p:nvPr/>
        </p:nvSpPr>
        <p:spPr>
          <a:xfrm>
            <a:off x="8087766" y="310896"/>
            <a:ext cx="3793308"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Why two rules</a:t>
            </a:r>
          </a:p>
        </p:txBody>
      </p:sp>
      <p:sp>
        <p:nvSpPr>
          <p:cNvPr id="11" name="Text 11"/>
          <p:cNvSpPr/>
          <p:nvPr/>
        </p:nvSpPr>
        <p:spPr>
          <a:xfrm>
            <a:off x="7457828" y="694944"/>
            <a:ext cx="4423245" cy="3381157"/>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choice between 000V and B00V exists only to keep the running average at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an odd number of nonzero pulses has been sent since the last substitution, 000V alone balances. If the count is even, the extra B is needed.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Neither rule adds a bit, so the data rate and the signal rate are untouched. That is the property that scrambling was invented for.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B8ZS is the North American convention and HDB3 the European one. The difference is only the run length they act on, eight zeros against four.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Both work by breaking the alternation rule on purpose. A violation cannot occur by accident, so the receiver reads it as an instruction rather than as data.</a:t>
            </a:r>
          </a:p>
        </p:txBody>
      </p:sp>
      <p:sp>
        <p:nvSpPr>
          <p:cNvPr id="12" name="Shape 12"/>
          <p:cNvSpPr/>
          <p:nvPr/>
        </p:nvSpPr>
        <p:spPr>
          <a:xfrm>
            <a:off x="182880" y="4332133"/>
            <a:ext cx="11826210" cy="1627896"/>
          </a:xfrm>
          <a:prstGeom prst="roundRect">
            <a:avLst>
              <a:gd name="adj" fmla="val 1404"/>
            </a:avLst>
          </a:prstGeom>
          <a:solidFill>
            <a:srgbClr val="FFFFFF"/>
          </a:solidFill>
          <a:ln w="12700">
            <a:solidFill>
              <a:srgbClr val="CFDCE0"/>
            </a:solidFill>
            <a:prstDash val="solid"/>
          </a:ln>
        </p:spPr>
      </p:sp>
      <p:sp>
        <p:nvSpPr>
          <p:cNvPr id="13" name="Shape 13"/>
          <p:cNvSpPr/>
          <p:nvPr/>
        </p:nvSpPr>
        <p:spPr>
          <a:xfrm>
            <a:off x="310896" y="4460149"/>
            <a:ext cx="414294"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4460149"/>
            <a:ext cx="41429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4.1</a:t>
            </a:r>
          </a:p>
        </p:txBody>
      </p:sp>
      <p:sp>
        <p:nvSpPr>
          <p:cNvPr id="15" name="Text 15"/>
          <p:cNvSpPr/>
          <p:nvPr/>
        </p:nvSpPr>
        <p:spPr>
          <a:xfrm>
            <a:off x="834918" y="4460149"/>
            <a:ext cx="11046156"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Section 4.1 in one line</a:t>
            </a:r>
          </a:p>
        </p:txBody>
      </p:sp>
      <p:sp>
        <p:nvSpPr>
          <p:cNvPr id="16" name="Text 16"/>
          <p:cNvSpPr/>
          <p:nvPr/>
        </p:nvSpPr>
        <p:spPr>
          <a:xfrm>
            <a:off x="310896" y="4844197"/>
            <a:ext cx="11570178" cy="9878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Line coding decides the signal rate, the bandwidth and the DC content. Block coding buys synchronization and error detection with extra bits. Scrambling buys synchronization with no extra bits at all.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Which of the three you need is decided by the channel, not by the data. A short dedicated link can afford Manchester. A long carrier link cannot, and that is why AMI with B8ZS or HDB3 is what runs on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3603528"/>
          </a:xfrm>
          <a:prstGeom prst="roundRect">
            <a:avLst>
              <a:gd name="adj" fmla="val 634"/>
            </a:avLst>
          </a:prstGeom>
          <a:solidFill>
            <a:srgbClr val="FFFFFF"/>
          </a:solidFill>
          <a:ln w="12700">
            <a:solidFill>
              <a:srgbClr val="CFDCE0"/>
            </a:solidFill>
            <a:prstDash val="solid"/>
          </a:ln>
        </p:spPr>
      </p:sp>
      <p:sp>
        <p:nvSpPr>
          <p:cNvPr id="3" name="Shape 3"/>
          <p:cNvSpPr/>
          <p:nvPr/>
        </p:nvSpPr>
        <p:spPr>
          <a:xfrm>
            <a:off x="310896" y="310896"/>
            <a:ext cx="421309"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421309"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a:t>
            </a:r>
          </a:p>
        </p:txBody>
      </p:sp>
      <p:sp>
        <p:nvSpPr>
          <p:cNvPr id="5" name="Text 5"/>
          <p:cNvSpPr/>
          <p:nvPr/>
        </p:nvSpPr>
        <p:spPr>
          <a:xfrm>
            <a:off x="841933" y="310896"/>
            <a:ext cx="5062028"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Analog-to-digital conversion</a:t>
            </a:r>
          </a:p>
        </p:txBody>
      </p:sp>
      <p:sp>
        <p:nvSpPr>
          <p:cNvPr id="6" name="Text 6"/>
          <p:cNvSpPr/>
          <p:nvPr/>
        </p:nvSpPr>
        <p:spPr>
          <a:xfrm>
            <a:off x="310896" y="694944"/>
            <a:ext cx="5593065" cy="22416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Section 4.1 started from digital data. A microphone or a camera hands us an analog signal instead.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Chapter 3 argued that a digital signal is the better thing to transmit, so the tendency is to convert.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Two techniques are covered: pulse code modulation and delta modulation.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Chapter 3 argued that digital signals survive repeaters and analog signals accumulate noise. That is why the conversion is worth doing.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cost is bandwidth, and Section 4.2 ends by putting a number on it.</a:t>
            </a:r>
          </a:p>
        </p:txBody>
      </p:sp>
      <p:sp>
        <p:nvSpPr>
          <p:cNvPr id="7" name="Shape 7"/>
          <p:cNvSpPr/>
          <p:nvPr/>
        </p:nvSpPr>
        <p:spPr>
          <a:xfrm>
            <a:off x="6159993" y="182880"/>
            <a:ext cx="5849097" cy="3603528"/>
          </a:xfrm>
          <a:prstGeom prst="roundRect">
            <a:avLst>
              <a:gd name="adj" fmla="val 634"/>
            </a:avLst>
          </a:prstGeom>
          <a:solidFill>
            <a:srgbClr val="FFFFFF"/>
          </a:solidFill>
          <a:ln w="12700">
            <a:solidFill>
              <a:srgbClr val="CFDCE0"/>
            </a:solidFill>
            <a:prstDash val="solid"/>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10" name="Text 10"/>
          <p:cNvSpPr/>
          <p:nvPr/>
        </p:nvSpPr>
        <p:spPr>
          <a:xfrm>
            <a:off x="6917947"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Pulse code modulation</a:t>
            </a:r>
          </a:p>
        </p:txBody>
      </p:sp>
      <p:sp>
        <p:nvSpPr>
          <p:cNvPr id="11" name="Text 11"/>
          <p:cNvSpPr/>
          <p:nvPr/>
        </p:nvSpPr>
        <p:spPr>
          <a:xfrm>
            <a:off x="6288009" y="694944"/>
            <a:ext cx="5593065" cy="296344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PCM is the common technique for digitizing an analog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encoder has three processes in series: sampling, quantization, and encoding.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stage loses something, and the design question is how much loss to accept for how few bits.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Sampling turns continuous time into discrete time. Quantization turns continuous amplitude into discrete amplitude. Encoding turns the result into bits.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Only the first is reversible. The second discards information permanently, and no decoder recovers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G.711, the standard that fixes 8000 samples per second at 8 bits, dates from 1972 and is still what a telephone call starts as.</a:t>
            </a:r>
          </a:p>
        </p:txBody>
      </p:sp>
      <p:sp>
        <p:nvSpPr>
          <p:cNvPr id="12" name="Shape 12"/>
          <p:cNvSpPr/>
          <p:nvPr/>
        </p:nvSpPr>
        <p:spPr>
          <a:xfrm>
            <a:off x="182880" y="3914424"/>
            <a:ext cx="11826210" cy="1813243"/>
          </a:xfrm>
          <a:prstGeom prst="roundRect">
            <a:avLst>
              <a:gd name="adj" fmla="val 1261"/>
            </a:avLst>
          </a:prstGeom>
          <a:solidFill>
            <a:srgbClr val="FFFFFF"/>
          </a:solidFill>
          <a:ln w="12700">
            <a:solidFill>
              <a:srgbClr val="CFDCE0"/>
            </a:solidFill>
            <a:prstDash val="solid"/>
          </a:ln>
        </p:spPr>
      </p:sp>
      <p:sp>
        <p:nvSpPr>
          <p:cNvPr id="13" name="Shape 13"/>
          <p:cNvSpPr/>
          <p:nvPr/>
        </p:nvSpPr>
        <p:spPr>
          <a:xfrm>
            <a:off x="310896" y="4042440"/>
            <a:ext cx="908284"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4042440"/>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4.21</a:t>
            </a:r>
          </a:p>
        </p:txBody>
      </p:sp>
      <p:sp>
        <p:nvSpPr>
          <p:cNvPr id="15" name="Text 15"/>
          <p:cNvSpPr/>
          <p:nvPr/>
        </p:nvSpPr>
        <p:spPr>
          <a:xfrm>
            <a:off x="1328908" y="4042440"/>
            <a:ext cx="10552165"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Components of a PCM encoder</a:t>
            </a:r>
          </a:p>
        </p:txBody>
      </p:sp>
      <p:pic>
        <p:nvPicPr>
          <p:cNvPr id="16" name="Image 16"/>
          <p:cNvPicPr>
            <a:picLocks noChangeAspect="1"/>
          </p:cNvPicPr>
          <p:nvPr/>
        </p:nvPicPr>
        <p:blipFill>
          <a:blip r:embed="rId2"/>
          <a:stretch>
            <a:fillRect/>
          </a:stretch>
        </p:blipFill>
        <p:spPr>
          <a:xfrm>
            <a:off x="1893872" y="4426488"/>
            <a:ext cx="1927225" cy="896938"/>
          </a:xfrm>
          <a:prstGeom prst="rect">
            <a:avLst/>
          </a:prstGeom>
        </p:spPr>
      </p:pic>
      <p:pic>
        <p:nvPicPr>
          <p:cNvPr id="17" name="Image 17"/>
          <p:cNvPicPr>
            <a:picLocks noChangeAspect="1"/>
          </p:cNvPicPr>
          <p:nvPr/>
        </p:nvPicPr>
        <p:blipFill>
          <a:blip r:embed="rId3"/>
          <a:stretch>
            <a:fillRect/>
          </a:stretch>
        </p:blipFill>
        <p:spPr>
          <a:xfrm>
            <a:off x="9056672" y="4899563"/>
            <a:ext cx="1241425" cy="600075"/>
          </a:xfrm>
          <a:prstGeom prst="rect">
            <a:avLst/>
          </a:prstGeom>
        </p:spPr>
      </p:pic>
      <p:pic>
        <p:nvPicPr>
          <p:cNvPr id="18" name="Image 18"/>
          <p:cNvPicPr>
            <a:picLocks noChangeAspect="1"/>
          </p:cNvPicPr>
          <p:nvPr/>
        </p:nvPicPr>
        <p:blipFill>
          <a:blip r:embed="rId4"/>
          <a:stretch>
            <a:fillRect/>
          </a:stretch>
        </p:blipFill>
        <p:spPr>
          <a:xfrm>
            <a:off x="3897297" y="4426488"/>
            <a:ext cx="5029200" cy="117316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6434006" cy="3831433"/>
          </a:xfrm>
          <a:prstGeom prst="roundRect">
            <a:avLst>
              <a:gd name="adj" fmla="val 597"/>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4.22</a:t>
            </a:r>
          </a:p>
        </p:txBody>
      </p:sp>
      <p:sp>
        <p:nvSpPr>
          <p:cNvPr id="5" name="Text 5"/>
          <p:cNvSpPr/>
          <p:nvPr/>
        </p:nvSpPr>
        <p:spPr>
          <a:xfrm>
            <a:off x="1328908" y="310896"/>
            <a:ext cx="51599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Three sampling methods for PCM</a:t>
            </a:r>
          </a:p>
        </p:txBody>
      </p:sp>
      <p:pic>
        <p:nvPicPr>
          <p:cNvPr id="6" name="Image 6"/>
          <p:cNvPicPr>
            <a:picLocks noChangeAspect="1"/>
          </p:cNvPicPr>
          <p:nvPr/>
        </p:nvPicPr>
        <p:blipFill>
          <a:blip r:embed="rId2"/>
          <a:stretch>
            <a:fillRect/>
          </a:stretch>
        </p:blipFill>
        <p:spPr>
          <a:xfrm>
            <a:off x="2468102" y="748678"/>
            <a:ext cx="1853832" cy="1420600"/>
          </a:xfrm>
          <a:prstGeom prst="rect">
            <a:avLst/>
          </a:prstGeom>
        </p:spPr>
      </p:pic>
      <p:pic>
        <p:nvPicPr>
          <p:cNvPr id="7" name="Image 7"/>
          <p:cNvPicPr>
            <a:picLocks noChangeAspect="1"/>
          </p:cNvPicPr>
          <p:nvPr/>
        </p:nvPicPr>
        <p:blipFill>
          <a:blip r:embed="rId3"/>
          <a:stretch>
            <a:fillRect/>
          </a:stretch>
        </p:blipFill>
        <p:spPr>
          <a:xfrm>
            <a:off x="4635039" y="694945"/>
            <a:ext cx="1853832" cy="1420599"/>
          </a:xfrm>
          <a:prstGeom prst="rect">
            <a:avLst/>
          </a:prstGeom>
        </p:spPr>
      </p:pic>
      <p:pic>
        <p:nvPicPr>
          <p:cNvPr id="8" name="Image 8"/>
          <p:cNvPicPr>
            <a:picLocks noChangeAspect="1"/>
          </p:cNvPicPr>
          <p:nvPr/>
        </p:nvPicPr>
        <p:blipFill>
          <a:blip r:embed="rId4"/>
          <a:stretch>
            <a:fillRect/>
          </a:stretch>
        </p:blipFill>
        <p:spPr>
          <a:xfrm>
            <a:off x="310896" y="694944"/>
            <a:ext cx="1853832" cy="1420600"/>
          </a:xfrm>
          <a:prstGeom prst="rect">
            <a:avLst/>
          </a:prstGeom>
        </p:spPr>
      </p:pic>
      <p:sp>
        <p:nvSpPr>
          <p:cNvPr id="9" name="Shape 9"/>
          <p:cNvSpPr/>
          <p:nvPr/>
        </p:nvSpPr>
        <p:spPr>
          <a:xfrm>
            <a:off x="6744902" y="182880"/>
            <a:ext cx="5264187" cy="3831433"/>
          </a:xfrm>
          <a:prstGeom prst="roundRect">
            <a:avLst>
              <a:gd name="adj" fmla="val 597"/>
            </a:avLst>
          </a:prstGeom>
          <a:solidFill>
            <a:srgbClr val="FFFFFF"/>
          </a:solidFill>
          <a:ln w="12700">
            <a:solidFill>
              <a:srgbClr val="CFDCE0"/>
            </a:solidFill>
            <a:prstDash val="solid"/>
          </a:ln>
        </p:spPr>
      </p:sp>
      <p:sp>
        <p:nvSpPr>
          <p:cNvPr id="10" name="Shape 10"/>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11" name="Text 11"/>
          <p:cNvSpPr/>
          <p:nvPr/>
        </p:nvSpPr>
        <p:spPr>
          <a:xfrm>
            <a:off x="6872918"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12" name="Text 12"/>
          <p:cNvSpPr/>
          <p:nvPr/>
        </p:nvSpPr>
        <p:spPr>
          <a:xfrm>
            <a:off x="7502856" y="310896"/>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Sampling</a:t>
            </a:r>
          </a:p>
        </p:txBody>
      </p:sp>
      <p:sp>
        <p:nvSpPr>
          <p:cNvPr id="13" name="Text 13"/>
          <p:cNvSpPr/>
          <p:nvPr/>
        </p:nvSpPr>
        <p:spPr>
          <a:xfrm>
            <a:off x="6872918" y="694944"/>
            <a:ext cx="5008155" cy="31913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Sampling takes the value of the analog signal at equal intervals. The interval is Ts and the sampling rate is fs = 1/Ts.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Ideal sampling takes an instantaneous value, which no circuit can do exactly.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Natural sampling follows the signal for the width of the pulse. Flat-top sampling holds the value taken at the start of the interval, which is what sample-and-hold hardware actually does.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Flat-top is the one used in practice, and it is the one the rest of the section assumes.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Sampling is also called pulse amplitude modulation, because its output is a train of pulses whose amplitudes follow the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output is still analog in amplitude. It becomes digital only after quantization.</a:t>
            </a:r>
          </a:p>
        </p:txBody>
      </p:sp>
      <p:sp>
        <p:nvSpPr>
          <p:cNvPr id="14" name="Shape 14"/>
          <p:cNvSpPr/>
          <p:nvPr/>
        </p:nvSpPr>
        <p:spPr>
          <a:xfrm>
            <a:off x="182880" y="4142329"/>
            <a:ext cx="11826210" cy="1665996"/>
          </a:xfrm>
          <a:prstGeom prst="roundRect">
            <a:avLst>
              <a:gd name="adj" fmla="val 1372"/>
            </a:avLst>
          </a:prstGeom>
          <a:solidFill>
            <a:srgbClr val="FFFFFF"/>
          </a:solidFill>
          <a:ln w="12700">
            <a:solidFill>
              <a:srgbClr val="CFDCE0"/>
            </a:solidFill>
            <a:prstDash val="solid"/>
          </a:ln>
        </p:spPr>
      </p:sp>
      <p:sp>
        <p:nvSpPr>
          <p:cNvPr id="15" name="Shape 15"/>
          <p:cNvSpPr/>
          <p:nvPr/>
        </p:nvSpPr>
        <p:spPr>
          <a:xfrm>
            <a:off x="310896" y="4270345"/>
            <a:ext cx="520210" cy="256032"/>
          </a:xfrm>
          <a:prstGeom prst="roundRect">
            <a:avLst>
              <a:gd name="adj" fmla="val 25000"/>
            </a:avLst>
          </a:prstGeom>
          <a:solidFill>
            <a:srgbClr val="0F7A85"/>
          </a:solidFill>
          <a:ln w="12700">
            <a:solidFill>
              <a:srgbClr val="0F7A85"/>
            </a:solidFill>
            <a:prstDash val="solid"/>
          </a:ln>
        </p:spPr>
      </p:sp>
      <p:sp>
        <p:nvSpPr>
          <p:cNvPr id="16" name="Text 16"/>
          <p:cNvSpPr/>
          <p:nvPr/>
        </p:nvSpPr>
        <p:spPr>
          <a:xfrm>
            <a:off x="310896" y="4270345"/>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17" name="Text 17"/>
          <p:cNvSpPr/>
          <p:nvPr/>
        </p:nvSpPr>
        <p:spPr>
          <a:xfrm>
            <a:off x="940834" y="4270345"/>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The sampling interval</a:t>
            </a:r>
          </a:p>
        </p:txBody>
      </p:sp>
      <p:sp>
        <p:nvSpPr>
          <p:cNvPr id="18" name="Text 18"/>
          <p:cNvSpPr/>
          <p:nvPr/>
        </p:nvSpPr>
        <p:spPr>
          <a:xfrm>
            <a:off x="310896" y="4654393"/>
            <a:ext cx="11570178" cy="10259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interval between samples is Ts and the sampling rate is fs = 1/Ts. Everything that follows depends on choosing fs correctly, and Section 4.2.1 gives the rule that fixes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output of sampling is a train of pulses whose amplitudes follow the signal, which is why sampling is also called pulse amplitude modulation.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output is discrete in time but still continuous in amplitude. It is not yet digital, and the next stage is what makes it 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264187" cy="4279411"/>
          </a:xfrm>
          <a:prstGeom prst="roundRect">
            <a:avLst>
              <a:gd name="adj" fmla="val 534"/>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5" name="Text 5"/>
          <p:cNvSpPr/>
          <p:nvPr/>
        </p:nvSpPr>
        <p:spPr>
          <a:xfrm>
            <a:off x="940834" y="310896"/>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Sampling rate</a:t>
            </a:r>
          </a:p>
        </p:txBody>
      </p:sp>
      <p:sp>
        <p:nvSpPr>
          <p:cNvPr id="6" name="Text 6"/>
          <p:cNvSpPr/>
          <p:nvPr/>
        </p:nvSpPr>
        <p:spPr>
          <a:xfrm>
            <a:off x="310896" y="694944"/>
            <a:ext cx="500815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Nyquist condition is that the sampling rate be at least twice the highest frequency in the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highest frequency, not the bandwidth. The two are the same only for a low-pass signal that starts at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a bandpass signal the rate must be at least twice the bandwidth, but you also need to know where the band sits.</a:t>
            </a:r>
          </a:p>
        </p:txBody>
      </p:sp>
      <p:sp>
        <p:nvSpPr>
          <p:cNvPr id="7" name="Shape 7"/>
          <p:cNvSpPr/>
          <p:nvPr/>
        </p:nvSpPr>
        <p:spPr>
          <a:xfrm>
            <a:off x="5575083" y="182880"/>
            <a:ext cx="6434006" cy="4279411"/>
          </a:xfrm>
          <a:prstGeom prst="roundRect">
            <a:avLst>
              <a:gd name="adj" fmla="val 534"/>
            </a:avLst>
          </a:prstGeom>
          <a:solidFill>
            <a:srgbClr val="FFFFFF"/>
          </a:solidFill>
          <a:ln w="12700">
            <a:solidFill>
              <a:srgbClr val="CFDCE0"/>
            </a:solidFill>
            <a:prstDash val="solid"/>
          </a:ln>
        </p:spPr>
      </p:sp>
      <p:sp>
        <p:nvSpPr>
          <p:cNvPr id="8" name="Shape 8"/>
          <p:cNvSpPr/>
          <p:nvPr/>
        </p:nvSpPr>
        <p:spPr>
          <a:xfrm>
            <a:off x="5703099" y="310896"/>
            <a:ext cx="908284"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5703099"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4.23</a:t>
            </a:r>
          </a:p>
        </p:txBody>
      </p:sp>
      <p:sp>
        <p:nvSpPr>
          <p:cNvPr id="10" name="Text 10"/>
          <p:cNvSpPr/>
          <p:nvPr/>
        </p:nvSpPr>
        <p:spPr>
          <a:xfrm>
            <a:off x="6721111" y="310896"/>
            <a:ext cx="51599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Nyquist rate for low-pass and bandpass signals</a:t>
            </a:r>
          </a:p>
        </p:txBody>
      </p:sp>
      <p:pic>
        <p:nvPicPr>
          <p:cNvPr id="11" name="Image 11"/>
          <p:cNvPicPr>
            <a:picLocks noChangeAspect="1"/>
          </p:cNvPicPr>
          <p:nvPr/>
        </p:nvPicPr>
        <p:blipFill>
          <a:blip r:embed="rId2"/>
          <a:stretch>
            <a:fillRect/>
          </a:stretch>
        </p:blipFill>
        <p:spPr>
          <a:xfrm>
            <a:off x="5703099" y="694944"/>
            <a:ext cx="4850818" cy="1395341"/>
          </a:xfrm>
          <a:prstGeom prst="rect">
            <a:avLst/>
          </a:prstGeom>
        </p:spPr>
      </p:pic>
      <p:pic>
        <p:nvPicPr>
          <p:cNvPr id="12" name="Image 12"/>
          <p:cNvPicPr>
            <a:picLocks noChangeAspect="1"/>
          </p:cNvPicPr>
          <p:nvPr/>
        </p:nvPicPr>
        <p:blipFill>
          <a:blip r:embed="rId3"/>
          <a:stretch>
            <a:fillRect/>
          </a:stretch>
        </p:blipFill>
        <p:spPr>
          <a:xfrm>
            <a:off x="7748625" y="2974244"/>
            <a:ext cx="4132449" cy="1360031"/>
          </a:xfrm>
          <a:prstGeom prst="rect">
            <a:avLst/>
          </a:prstGeom>
        </p:spPr>
      </p:pic>
      <p:sp>
        <p:nvSpPr>
          <p:cNvPr id="13" name="Shape 13"/>
          <p:cNvSpPr/>
          <p:nvPr/>
        </p:nvSpPr>
        <p:spPr>
          <a:xfrm>
            <a:off x="182880" y="4590307"/>
            <a:ext cx="11826210" cy="1438092"/>
          </a:xfrm>
          <a:prstGeom prst="roundRect">
            <a:avLst>
              <a:gd name="adj" fmla="val 1590"/>
            </a:avLst>
          </a:prstGeom>
          <a:solidFill>
            <a:srgbClr val="FFFFFF"/>
          </a:solidFill>
          <a:ln w="12700">
            <a:solidFill>
              <a:srgbClr val="CFDCE0"/>
            </a:solidFill>
            <a:prstDash val="solid"/>
          </a:ln>
        </p:spPr>
      </p:sp>
      <p:sp>
        <p:nvSpPr>
          <p:cNvPr id="14" name="Shape 14"/>
          <p:cNvSpPr/>
          <p:nvPr/>
        </p:nvSpPr>
        <p:spPr>
          <a:xfrm>
            <a:off x="310896" y="4718323"/>
            <a:ext cx="971973" cy="256032"/>
          </a:xfrm>
          <a:prstGeom prst="roundRect">
            <a:avLst>
              <a:gd name="adj" fmla="val 25000"/>
            </a:avLst>
          </a:prstGeom>
          <a:solidFill>
            <a:srgbClr val="E2A03F"/>
          </a:solidFill>
          <a:ln w="12700">
            <a:solidFill>
              <a:srgbClr val="E2A03F"/>
            </a:solidFill>
            <a:prstDash val="solid"/>
          </a:ln>
        </p:spPr>
      </p:sp>
      <p:sp>
        <p:nvSpPr>
          <p:cNvPr id="15" name="Text 15"/>
          <p:cNvSpPr/>
          <p:nvPr/>
        </p:nvSpPr>
        <p:spPr>
          <a:xfrm>
            <a:off x="310896" y="4718323"/>
            <a:ext cx="971973"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4.6</a:t>
            </a:r>
          </a:p>
        </p:txBody>
      </p:sp>
      <p:sp>
        <p:nvSpPr>
          <p:cNvPr id="16" name="Text 16"/>
          <p:cNvSpPr/>
          <p:nvPr/>
        </p:nvSpPr>
        <p:spPr>
          <a:xfrm>
            <a:off x="1392597" y="4718323"/>
            <a:ext cx="1048847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Sampling one sine wave three ways</a:t>
            </a:r>
          </a:p>
        </p:txBody>
      </p:sp>
      <p:sp>
        <p:nvSpPr>
          <p:cNvPr id="17" name="Text 17"/>
          <p:cNvSpPr/>
          <p:nvPr/>
        </p:nvSpPr>
        <p:spPr>
          <a:xfrm>
            <a:off x="310896" y="5102371"/>
            <a:ext cx="11570178" cy="79801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Sample a sine wave at fs = 4f, at fs = 2f, and at fs = f, then try to recover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At the Nyquist rate the recovery is a good approximation of the original. Sampling faster gives the same approximation and wastes samples.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Sampling below the Nyquist rate produces a signal that does not resemble the original at all, and no amount of processing afterwards recovers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11826210" cy="6334442"/>
          </a:xfrm>
          <a:prstGeom prst="roundRect">
            <a:avLst>
              <a:gd name="adj" fmla="val 361"/>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4.24</a:t>
            </a:r>
          </a:p>
        </p:txBody>
      </p:sp>
      <p:sp>
        <p:nvSpPr>
          <p:cNvPr id="5" name="Text 5"/>
          <p:cNvSpPr/>
          <p:nvPr/>
        </p:nvSpPr>
        <p:spPr>
          <a:xfrm>
            <a:off x="1328908" y="310896"/>
            <a:ext cx="10552165"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Recovery of a sine wave at three sampling rates</a:t>
            </a:r>
          </a:p>
        </p:txBody>
      </p:sp>
      <p:pic>
        <p:nvPicPr>
          <p:cNvPr id="6" name="Image 6"/>
          <p:cNvPicPr>
            <a:picLocks noChangeAspect="1"/>
          </p:cNvPicPr>
          <p:nvPr/>
        </p:nvPicPr>
        <p:blipFill>
          <a:blip r:embed="rId2"/>
          <a:stretch>
            <a:fillRect/>
          </a:stretch>
        </p:blipFill>
        <p:spPr>
          <a:xfrm>
            <a:off x="2324085" y="694944"/>
            <a:ext cx="7543800" cy="1674812"/>
          </a:xfrm>
          <a:prstGeom prst="rect">
            <a:avLst/>
          </a:prstGeom>
        </p:spPr>
      </p:pic>
      <p:pic>
        <p:nvPicPr>
          <p:cNvPr id="7" name="Image 7"/>
          <p:cNvPicPr>
            <a:picLocks noChangeAspect="1"/>
          </p:cNvPicPr>
          <p:nvPr/>
        </p:nvPicPr>
        <p:blipFill>
          <a:blip r:embed="rId3"/>
          <a:stretch>
            <a:fillRect/>
          </a:stretch>
        </p:blipFill>
        <p:spPr>
          <a:xfrm>
            <a:off x="2320910" y="2752344"/>
            <a:ext cx="7550150" cy="1655762"/>
          </a:xfrm>
          <a:prstGeom prst="rect">
            <a:avLst/>
          </a:prstGeom>
        </p:spPr>
      </p:pic>
      <p:pic>
        <p:nvPicPr>
          <p:cNvPr id="8" name="Image 8"/>
          <p:cNvPicPr>
            <a:picLocks noChangeAspect="1"/>
          </p:cNvPicPr>
          <p:nvPr/>
        </p:nvPicPr>
        <p:blipFill>
          <a:blip r:embed="rId4"/>
          <a:stretch>
            <a:fillRect/>
          </a:stretch>
        </p:blipFill>
        <p:spPr>
          <a:xfrm>
            <a:off x="2324085" y="4733544"/>
            <a:ext cx="7543800" cy="165576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7252880" cy="5211831"/>
          </a:xfrm>
          <a:prstGeom prst="roundRect">
            <a:avLst>
              <a:gd name="adj" fmla="val 439"/>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4.25</a:t>
            </a:r>
          </a:p>
        </p:txBody>
      </p:sp>
      <p:sp>
        <p:nvSpPr>
          <p:cNvPr id="5" name="Text 5"/>
          <p:cNvSpPr/>
          <p:nvPr/>
        </p:nvSpPr>
        <p:spPr>
          <a:xfrm>
            <a:off x="1328908" y="310896"/>
            <a:ext cx="5978836"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Sampling a clock that has only one hand</a:t>
            </a:r>
          </a:p>
        </p:txBody>
      </p:sp>
      <p:pic>
        <p:nvPicPr>
          <p:cNvPr id="6" name="Image 6"/>
          <p:cNvPicPr>
            <a:picLocks noChangeAspect="1"/>
          </p:cNvPicPr>
          <p:nvPr/>
        </p:nvPicPr>
        <p:blipFill>
          <a:blip r:embed="rId2"/>
          <a:stretch>
            <a:fillRect/>
          </a:stretch>
        </p:blipFill>
        <p:spPr>
          <a:xfrm>
            <a:off x="310896" y="694944"/>
            <a:ext cx="6996848" cy="1393535"/>
          </a:xfrm>
          <a:prstGeom prst="rect">
            <a:avLst/>
          </a:prstGeom>
        </p:spPr>
      </p:pic>
      <p:pic>
        <p:nvPicPr>
          <p:cNvPr id="7" name="Image 7"/>
          <p:cNvPicPr>
            <a:picLocks noChangeAspect="1"/>
          </p:cNvPicPr>
          <p:nvPr/>
        </p:nvPicPr>
        <p:blipFill>
          <a:blip r:embed="rId3"/>
          <a:stretch>
            <a:fillRect/>
          </a:stretch>
        </p:blipFill>
        <p:spPr>
          <a:xfrm>
            <a:off x="310896" y="2264826"/>
            <a:ext cx="6869560" cy="1416076"/>
          </a:xfrm>
          <a:prstGeom prst="rect">
            <a:avLst/>
          </a:prstGeom>
        </p:spPr>
      </p:pic>
      <p:pic>
        <p:nvPicPr>
          <p:cNvPr id="8" name="Image 8"/>
          <p:cNvPicPr>
            <a:picLocks noChangeAspect="1"/>
          </p:cNvPicPr>
          <p:nvPr/>
        </p:nvPicPr>
        <p:blipFill>
          <a:blip r:embed="rId4"/>
          <a:stretch>
            <a:fillRect/>
          </a:stretch>
        </p:blipFill>
        <p:spPr>
          <a:xfrm>
            <a:off x="310896" y="3857248"/>
            <a:ext cx="6864257" cy="1409447"/>
          </a:xfrm>
          <a:prstGeom prst="rect">
            <a:avLst/>
          </a:prstGeom>
        </p:spPr>
      </p:pic>
      <p:sp>
        <p:nvSpPr>
          <p:cNvPr id="9" name="Shape 9"/>
          <p:cNvSpPr/>
          <p:nvPr/>
        </p:nvSpPr>
        <p:spPr>
          <a:xfrm>
            <a:off x="7563776" y="182880"/>
            <a:ext cx="4445314" cy="5211831"/>
          </a:xfrm>
          <a:prstGeom prst="roundRect">
            <a:avLst>
              <a:gd name="adj" fmla="val 439"/>
            </a:avLst>
          </a:prstGeom>
          <a:solidFill>
            <a:srgbClr val="FFFFFF"/>
          </a:solidFill>
          <a:ln w="12700">
            <a:solidFill>
              <a:srgbClr val="CFDCE0"/>
            </a:solidFill>
            <a:prstDash val="solid"/>
          </a:ln>
        </p:spPr>
      </p:sp>
      <p:sp>
        <p:nvSpPr>
          <p:cNvPr id="10" name="Shape 10"/>
          <p:cNvSpPr/>
          <p:nvPr/>
        </p:nvSpPr>
        <p:spPr>
          <a:xfrm>
            <a:off x="7691792" y="310896"/>
            <a:ext cx="971973" cy="256032"/>
          </a:xfrm>
          <a:prstGeom prst="roundRect">
            <a:avLst>
              <a:gd name="adj" fmla="val 25000"/>
            </a:avLst>
          </a:prstGeom>
          <a:solidFill>
            <a:srgbClr val="E2A03F"/>
          </a:solidFill>
          <a:ln w="12700">
            <a:solidFill>
              <a:srgbClr val="E2A03F"/>
            </a:solidFill>
            <a:prstDash val="solid"/>
          </a:ln>
        </p:spPr>
      </p:sp>
      <p:sp>
        <p:nvSpPr>
          <p:cNvPr id="11" name="Text 11"/>
          <p:cNvSpPr/>
          <p:nvPr/>
        </p:nvSpPr>
        <p:spPr>
          <a:xfrm>
            <a:off x="7691792" y="310896"/>
            <a:ext cx="971973"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4.7</a:t>
            </a:r>
          </a:p>
        </p:txBody>
      </p:sp>
      <p:sp>
        <p:nvSpPr>
          <p:cNvPr id="12" name="Text 12"/>
          <p:cNvSpPr/>
          <p:nvPr/>
        </p:nvSpPr>
        <p:spPr>
          <a:xfrm>
            <a:off x="8773493" y="310896"/>
            <a:ext cx="3107581"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Aliasing</a:t>
            </a:r>
          </a:p>
        </p:txBody>
      </p:sp>
      <p:sp>
        <p:nvSpPr>
          <p:cNvPr id="13" name="Text 13"/>
          <p:cNvSpPr/>
          <p:nvPr/>
        </p:nvSpPr>
        <p:spPr>
          <a:xfrm>
            <a:off x="7691792" y="694944"/>
            <a:ext cx="4189282" cy="16715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backward rotation of a wheel in a film is undersampling. Film runs at 24 frames per second, so a wheel turning more than 12 times per second is sampled too slowly and appears to run backwards.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false low frequency has a name, and it is the reason the Nyquist condition is a condition and not a guideline.</a:t>
            </a:r>
          </a:p>
        </p:txBody>
      </p:sp>
      <p:pic>
        <p:nvPicPr>
          <p:cNvPr id="14" name="Image 14"/>
          <p:cNvPicPr>
            <a:picLocks noChangeAspect="1"/>
          </p:cNvPicPr>
          <p:nvPr/>
        </p:nvPicPr>
        <p:blipFill>
          <a:blip r:embed="rId5"/>
          <a:stretch>
            <a:fillRect/>
          </a:stretch>
        </p:blipFill>
        <p:spPr>
          <a:xfrm>
            <a:off x="7919533" y="2457912"/>
            <a:ext cx="3733800" cy="153783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3793333"/>
          </a:xfrm>
          <a:prstGeom prst="roundRect">
            <a:avLst>
              <a:gd name="adj" fmla="val 603"/>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Aliasing in video, worked out</a:t>
            </a:r>
          </a:p>
        </p:txBody>
      </p:sp>
      <p:sp>
        <p:nvSpPr>
          <p:cNvPr id="6" name="Text 6"/>
          <p:cNvSpPr/>
          <p:nvPr/>
        </p:nvSpPr>
        <p:spPr>
          <a:xfrm>
            <a:off x="310896" y="694944"/>
            <a:ext cx="5593065" cy="31532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camera samples the world at its frame rate. A wheel turning f times per second, filmed at fs frames per second, is the same Nyquist problem with rotation in place of amplitude.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a spoke advances slightly less than one spoke spacing between frames, the eye joins the two positions the short way and the wheel appears to turn backwards. What you see is the alias frequency, and a reversed direction is a negative alias.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it advances exactly one spacing, the wheel appears frozen. Videos of helicopter rotors that look faked are this case.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Cinema runs at 24 frames per second, so any rotation faster than 12 per second aliases. That is why the effect is a staple of old westerns.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cure is the one from Chapter 3. Filter before sampling. A longer shutter time is a low-pass filter in time and the illusion weakens.</a:t>
            </a:r>
          </a:p>
        </p:txBody>
      </p:sp>
      <p:sp>
        <p:nvSpPr>
          <p:cNvPr id="7" name="Shape 7"/>
          <p:cNvSpPr/>
          <p:nvPr/>
        </p:nvSpPr>
        <p:spPr>
          <a:xfrm>
            <a:off x="6159993" y="182880"/>
            <a:ext cx="5849097" cy="3793333"/>
          </a:xfrm>
          <a:prstGeom prst="roundRect">
            <a:avLst>
              <a:gd name="adj" fmla="val 603"/>
            </a:avLst>
          </a:prstGeom>
          <a:solidFill>
            <a:srgbClr val="FFFFFF"/>
          </a:solidFill>
          <a:ln w="12700">
            <a:solidFill>
              <a:srgbClr val="CFDCE0"/>
            </a:solidFill>
            <a:prstDash val="solid"/>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10" name="Text 10"/>
          <p:cNvSpPr/>
          <p:nvPr/>
        </p:nvSpPr>
        <p:spPr>
          <a:xfrm>
            <a:off x="6917947"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Rolling shutter, a second kind of aliasing</a:t>
            </a:r>
          </a:p>
        </p:txBody>
      </p:sp>
      <p:sp>
        <p:nvSpPr>
          <p:cNvPr id="11" name="Text 11"/>
          <p:cNvSpPr/>
          <p:nvPr/>
        </p:nvSpPr>
        <p:spPr>
          <a:xfrm>
            <a:off x="6288009" y="694944"/>
            <a:ext cx="5593065" cy="22035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Most phone cameras read the sensor line by line rather than all at once, so the bottom of a frame is captured milliseconds after the top.</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propeller crossing the frame during that scan is sampled at a different instant on every row, so the blades come out bent, detached or melted.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This is spatial aliasing stacked on top of temporal aliasing. Vertically adjacent rows violate the sampling theorem because the scene moved between them.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global shutter sensor exposes the whole frame at once and the artifact disappears. That is a large part of why such sensors cost more.</a:t>
            </a:r>
          </a:p>
        </p:txBody>
      </p:sp>
      <p:sp>
        <p:nvSpPr>
          <p:cNvPr id="12" name="Shape 12"/>
          <p:cNvSpPr/>
          <p:nvPr/>
        </p:nvSpPr>
        <p:spPr>
          <a:xfrm>
            <a:off x="182880" y="4104229"/>
            <a:ext cx="5849097" cy="2387808"/>
          </a:xfrm>
          <a:prstGeom prst="roundRect">
            <a:avLst>
              <a:gd name="adj" fmla="val 957"/>
            </a:avLst>
          </a:prstGeom>
          <a:solidFill>
            <a:srgbClr val="FFFFFF"/>
          </a:solidFill>
          <a:ln w="12700">
            <a:solidFill>
              <a:srgbClr val="CFDCE0"/>
            </a:solidFill>
            <a:prstDash val="solid"/>
          </a:ln>
        </p:spPr>
      </p:sp>
      <p:sp>
        <p:nvSpPr>
          <p:cNvPr id="13" name="Shape 13"/>
          <p:cNvSpPr/>
          <p:nvPr/>
        </p:nvSpPr>
        <p:spPr>
          <a:xfrm>
            <a:off x="310896" y="4232245"/>
            <a:ext cx="844675" cy="256032"/>
          </a:xfrm>
          <a:prstGeom prst="roundRect">
            <a:avLst>
              <a:gd name="adj" fmla="val 25000"/>
            </a:avLst>
          </a:prstGeom>
          <a:solidFill>
            <a:srgbClr val="E2A03F"/>
          </a:solidFill>
          <a:ln w="12700">
            <a:solidFill>
              <a:srgbClr val="E2A03F"/>
            </a:solidFill>
            <a:prstDash val="solid"/>
          </a:ln>
        </p:spPr>
      </p:sp>
      <p:sp>
        <p:nvSpPr>
          <p:cNvPr id="14" name="Text 14"/>
          <p:cNvSpPr/>
          <p:nvPr/>
        </p:nvSpPr>
        <p:spPr>
          <a:xfrm>
            <a:off x="310896" y="4232245"/>
            <a:ext cx="844675"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EXPLORE</a:t>
            </a:r>
          </a:p>
        </p:txBody>
      </p:sp>
      <p:sp>
        <p:nvSpPr>
          <p:cNvPr id="15" name="Text 15"/>
          <p:cNvSpPr/>
          <p:nvPr/>
        </p:nvSpPr>
        <p:spPr>
          <a:xfrm>
            <a:off x="1265299" y="4232245"/>
            <a:ext cx="46386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See it</a:t>
            </a:r>
          </a:p>
        </p:txBody>
      </p:sp>
      <p:sp>
        <p:nvSpPr>
          <p:cNvPr id="16" name="Text 16"/>
          <p:cNvSpPr/>
          <p:nvPr/>
        </p:nvSpPr>
        <p:spPr>
          <a:xfrm>
            <a:off x="310896" y="4616293"/>
            <a:ext cx="5593065" cy="15198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wagon-wheel effect. </a:t>
            </a:r>
            <a:r>
              <a:rPr lang="en-US" sz="1300" dirty="0">
                <a:solidFill>
                  <a:srgbClr val="1E2E36"/>
                </a:solidFill>
                <a:latin typeface="Arial" pitchFamily="34" charset="0"/>
                <a:ea typeface="Arial" pitchFamily="34" charset="-122"/>
                <a:cs typeface="Arial" pitchFamily="34" charset="-120"/>
              </a:rPr>
              <a:t>The temporal aliasing case, with the negative-frequency reading of the reversal.</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2"/>
              </a:rPr>
              <a:t>https://en.wikipedia.org/wiki/Wagon-wheel_effect</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rolling shutter. </a:t>
            </a:r>
            <a:r>
              <a:rPr lang="en-US" sz="1300" dirty="0">
                <a:solidFill>
                  <a:srgbClr val="1E2E36"/>
                </a:solidFill>
                <a:latin typeface="Arial" pitchFamily="34" charset="0"/>
                <a:ea typeface="Arial" pitchFamily="34" charset="-122"/>
                <a:cs typeface="Arial" pitchFamily="34" charset="-120"/>
              </a:rPr>
              <a:t>Skew, wobble and the detached propeller blades, with example images.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3"/>
              </a:rPr>
              <a:t>https://en.wikipedia.org/wiki/Rolling_shutter</a:t>
            </a:r>
          </a:p>
        </p:txBody>
      </p:sp>
      <p:sp>
        <p:nvSpPr>
          <p:cNvPr id="17" name="Shape 17"/>
          <p:cNvSpPr/>
          <p:nvPr/>
        </p:nvSpPr>
        <p:spPr>
          <a:xfrm>
            <a:off x="6159993" y="4104229"/>
            <a:ext cx="5849097" cy="2387808"/>
          </a:xfrm>
          <a:prstGeom prst="roundRect">
            <a:avLst>
              <a:gd name="adj" fmla="val 957"/>
            </a:avLst>
          </a:prstGeom>
          <a:solidFill>
            <a:srgbClr val="FFFFFF"/>
          </a:solidFill>
          <a:ln w="12700">
            <a:solidFill>
              <a:srgbClr val="CFDCE0"/>
            </a:solidFill>
            <a:prstDash val="solid"/>
          </a:ln>
        </p:spPr>
      </p:sp>
      <p:sp>
        <p:nvSpPr>
          <p:cNvPr id="18" name="Text 18"/>
          <p:cNvSpPr/>
          <p:nvPr/>
        </p:nvSpPr>
        <p:spPr>
          <a:xfrm>
            <a:off x="6288009" y="4232245"/>
            <a:ext cx="5593065"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Continued</a:t>
            </a:r>
          </a:p>
        </p:txBody>
      </p:sp>
      <p:sp>
        <p:nvSpPr>
          <p:cNvPr id="19" name="Text 19"/>
          <p:cNvSpPr/>
          <p:nvPr/>
        </p:nvSpPr>
        <p:spPr>
          <a:xfrm>
            <a:off x="6288009" y="4616293"/>
            <a:ext cx="5593065" cy="17477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stroboscopic effect. </a:t>
            </a:r>
            <a:r>
              <a:rPr lang="en-US" sz="1300" dirty="0">
                <a:solidFill>
                  <a:srgbClr val="1E2E36"/>
                </a:solidFill>
                <a:latin typeface="Arial" pitchFamily="34" charset="0"/>
                <a:ea typeface="Arial" pitchFamily="34" charset="-122"/>
                <a:cs typeface="Arial" pitchFamily="34" charset="-120"/>
              </a:rPr>
              <a:t>The same aliasing produced by flickering light rather than by a shutter.</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4"/>
              </a:rPr>
              <a:t>https://en.wikipedia.org/wiki/Stroboscopic_effect</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ScienceABC, why wheels appear to spin backwards. </a:t>
            </a:r>
            <a:r>
              <a:rPr lang="en-US" sz="1300" dirty="0">
                <a:solidFill>
                  <a:srgbClr val="1E2E36"/>
                </a:solidFill>
                <a:latin typeface="Arial" pitchFamily="34" charset="0"/>
                <a:ea typeface="Arial" pitchFamily="34" charset="-122"/>
                <a:cs typeface="Arial" pitchFamily="34" charset="-120"/>
              </a:rPr>
              <a:t>A readable walk through both the frame-rate and the rolling-shutter versions.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5"/>
              </a:rPr>
              <a:t>https://www.scienceabc.com/eyeopeners/wheels-appear-spinning-backwards-high-speeds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3856726" cy="2083704"/>
          </a:xfrm>
          <a:prstGeom prst="roundRect">
            <a:avLst>
              <a:gd name="adj" fmla="val 1097"/>
            </a:avLst>
          </a:prstGeom>
          <a:solidFill>
            <a:srgbClr val="FFFFFF"/>
          </a:solidFill>
          <a:ln w="12700">
            <a:solidFill>
              <a:srgbClr val="CFDCE0"/>
            </a:solidFill>
            <a:prstDash val="solid"/>
          </a:ln>
        </p:spPr>
      </p:sp>
      <p:sp>
        <p:nvSpPr>
          <p:cNvPr id="3" name="Shape 3"/>
          <p:cNvSpPr/>
          <p:nvPr/>
        </p:nvSpPr>
        <p:spPr>
          <a:xfrm>
            <a:off x="310896" y="310896"/>
            <a:ext cx="971973"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971973"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4.8</a:t>
            </a:r>
          </a:p>
        </p:txBody>
      </p:sp>
      <p:sp>
        <p:nvSpPr>
          <p:cNvPr id="5" name="Text 5"/>
          <p:cNvSpPr/>
          <p:nvPr/>
        </p:nvSpPr>
        <p:spPr>
          <a:xfrm>
            <a:off x="1392597" y="310896"/>
            <a:ext cx="2518993"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Telephone voice</a:t>
            </a:r>
          </a:p>
        </p:txBody>
      </p:sp>
      <p:sp>
        <p:nvSpPr>
          <p:cNvPr id="6" name="Text 6"/>
          <p:cNvSpPr/>
          <p:nvPr/>
        </p:nvSpPr>
        <p:spPr>
          <a:xfrm>
            <a:off x="310896" y="694944"/>
            <a:ext cx="3600694" cy="14436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Telephone companies assume a maximum voice frequency of 4000 Hz, so the sampling rate is 8000 samples per second.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choice is not arbitrary. It is the bandwidth the network reserved for a voice channel, decided before the sampling rate was.</a:t>
            </a:r>
          </a:p>
        </p:txBody>
      </p:sp>
      <p:sp>
        <p:nvSpPr>
          <p:cNvPr id="7" name="Shape 7"/>
          <p:cNvSpPr/>
          <p:nvPr/>
        </p:nvSpPr>
        <p:spPr>
          <a:xfrm>
            <a:off x="4167622" y="182880"/>
            <a:ext cx="3856726" cy="2083704"/>
          </a:xfrm>
          <a:prstGeom prst="roundRect">
            <a:avLst>
              <a:gd name="adj" fmla="val 1097"/>
            </a:avLst>
          </a:prstGeom>
          <a:solidFill>
            <a:srgbClr val="FFFFFF"/>
          </a:solidFill>
          <a:ln w="12700">
            <a:solidFill>
              <a:srgbClr val="CFDCE0"/>
            </a:solidFill>
            <a:prstDash val="solid"/>
          </a:ln>
        </p:spPr>
      </p:sp>
      <p:sp>
        <p:nvSpPr>
          <p:cNvPr id="8" name="Shape 8"/>
          <p:cNvSpPr/>
          <p:nvPr/>
        </p:nvSpPr>
        <p:spPr>
          <a:xfrm>
            <a:off x="4295638" y="310896"/>
            <a:ext cx="971973" cy="256032"/>
          </a:xfrm>
          <a:prstGeom prst="roundRect">
            <a:avLst>
              <a:gd name="adj" fmla="val 25000"/>
            </a:avLst>
          </a:prstGeom>
          <a:solidFill>
            <a:srgbClr val="E2A03F"/>
          </a:solidFill>
          <a:ln w="12700">
            <a:solidFill>
              <a:srgbClr val="E2A03F"/>
            </a:solidFill>
            <a:prstDash val="solid"/>
          </a:ln>
        </p:spPr>
      </p:sp>
      <p:sp>
        <p:nvSpPr>
          <p:cNvPr id="9" name="Text 9"/>
          <p:cNvSpPr/>
          <p:nvPr/>
        </p:nvSpPr>
        <p:spPr>
          <a:xfrm>
            <a:off x="4295638" y="310896"/>
            <a:ext cx="971973"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4.9</a:t>
            </a:r>
          </a:p>
        </p:txBody>
      </p:sp>
      <p:sp>
        <p:nvSpPr>
          <p:cNvPr id="10" name="Text 10"/>
          <p:cNvSpPr/>
          <p:nvPr/>
        </p:nvSpPr>
        <p:spPr>
          <a:xfrm>
            <a:off x="5377339" y="310896"/>
            <a:ext cx="2518993"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 low-pass signal of 200 kHz</a:t>
            </a:r>
          </a:p>
        </p:txBody>
      </p:sp>
      <p:sp>
        <p:nvSpPr>
          <p:cNvPr id="11" name="Text 11"/>
          <p:cNvSpPr/>
          <p:nvPr/>
        </p:nvSpPr>
        <p:spPr>
          <a:xfrm>
            <a:off x="4295638" y="694944"/>
            <a:ext cx="3600694" cy="9497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bandwidth of a low-pass signal runs from 0 to f, so the highest frequency is 200 kHz and the minimum sampling rate is 400,000 samples per second.</a:t>
            </a:r>
          </a:p>
        </p:txBody>
      </p:sp>
      <p:sp>
        <p:nvSpPr>
          <p:cNvPr id="12" name="Shape 12"/>
          <p:cNvSpPr/>
          <p:nvPr/>
        </p:nvSpPr>
        <p:spPr>
          <a:xfrm>
            <a:off x="8152364" y="182880"/>
            <a:ext cx="3856726" cy="2083704"/>
          </a:xfrm>
          <a:prstGeom prst="roundRect">
            <a:avLst>
              <a:gd name="adj" fmla="val 1097"/>
            </a:avLst>
          </a:prstGeom>
          <a:solidFill>
            <a:srgbClr val="FFFFFF"/>
          </a:solidFill>
          <a:ln w="12700">
            <a:solidFill>
              <a:srgbClr val="CFDCE0"/>
            </a:solidFill>
            <a:prstDash val="solid"/>
          </a:ln>
        </p:spPr>
      </p:sp>
      <p:sp>
        <p:nvSpPr>
          <p:cNvPr id="13" name="Shape 13"/>
          <p:cNvSpPr/>
          <p:nvPr/>
        </p:nvSpPr>
        <p:spPr>
          <a:xfrm>
            <a:off x="8280380" y="310896"/>
            <a:ext cx="1042606" cy="256032"/>
          </a:xfrm>
          <a:prstGeom prst="roundRect">
            <a:avLst>
              <a:gd name="adj" fmla="val 25000"/>
            </a:avLst>
          </a:prstGeom>
          <a:solidFill>
            <a:srgbClr val="E2A03F"/>
          </a:solidFill>
          <a:ln w="12700">
            <a:solidFill>
              <a:srgbClr val="E2A03F"/>
            </a:solidFill>
            <a:prstDash val="solid"/>
          </a:ln>
        </p:spPr>
      </p:sp>
      <p:sp>
        <p:nvSpPr>
          <p:cNvPr id="14" name="Text 14"/>
          <p:cNvSpPr/>
          <p:nvPr/>
        </p:nvSpPr>
        <p:spPr>
          <a:xfrm>
            <a:off x="8280380" y="310896"/>
            <a:ext cx="1042606"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4.10</a:t>
            </a:r>
          </a:p>
        </p:txBody>
      </p:sp>
      <p:sp>
        <p:nvSpPr>
          <p:cNvPr id="15" name="Text 15"/>
          <p:cNvSpPr/>
          <p:nvPr/>
        </p:nvSpPr>
        <p:spPr>
          <a:xfrm>
            <a:off x="9432714" y="310896"/>
            <a:ext cx="2448359"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 bandpass signal of 200 kHz</a:t>
            </a:r>
          </a:p>
        </p:txBody>
      </p:sp>
      <p:sp>
        <p:nvSpPr>
          <p:cNvPr id="16" name="Text 16"/>
          <p:cNvSpPr/>
          <p:nvPr/>
        </p:nvSpPr>
        <p:spPr>
          <a:xfrm>
            <a:off x="8280380" y="694944"/>
            <a:ext cx="3600694" cy="9497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Here the minimum sampling rate cannot be found. We are not told where the band starts or ends, so we do not know the maximum frequency in the signal.</a:t>
            </a:r>
          </a:p>
        </p:txBody>
      </p:sp>
      <p:sp>
        <p:nvSpPr>
          <p:cNvPr id="17" name="Shape 17"/>
          <p:cNvSpPr/>
          <p:nvPr/>
        </p:nvSpPr>
        <p:spPr>
          <a:xfrm>
            <a:off x="182880" y="2394600"/>
            <a:ext cx="11826210" cy="2691912"/>
          </a:xfrm>
          <a:prstGeom prst="roundRect">
            <a:avLst>
              <a:gd name="adj" fmla="val 849"/>
            </a:avLst>
          </a:prstGeom>
          <a:solidFill>
            <a:srgbClr val="FFFFFF"/>
          </a:solidFill>
          <a:ln w="12700">
            <a:solidFill>
              <a:srgbClr val="CFDCE0"/>
            </a:solidFill>
            <a:prstDash val="solid"/>
          </a:ln>
        </p:spPr>
      </p:sp>
      <p:sp>
        <p:nvSpPr>
          <p:cNvPr id="18" name="Shape 18"/>
          <p:cNvSpPr/>
          <p:nvPr/>
        </p:nvSpPr>
        <p:spPr>
          <a:xfrm>
            <a:off x="310896" y="2522616"/>
            <a:ext cx="520210" cy="256032"/>
          </a:xfrm>
          <a:prstGeom prst="roundRect">
            <a:avLst>
              <a:gd name="adj" fmla="val 25000"/>
            </a:avLst>
          </a:prstGeom>
          <a:solidFill>
            <a:srgbClr val="0F7A85"/>
          </a:solidFill>
          <a:ln w="12700">
            <a:solidFill>
              <a:srgbClr val="0F7A85"/>
            </a:solidFill>
            <a:prstDash val="solid"/>
          </a:ln>
        </p:spPr>
      </p:sp>
      <p:sp>
        <p:nvSpPr>
          <p:cNvPr id="19" name="Text 19"/>
          <p:cNvSpPr/>
          <p:nvPr/>
        </p:nvSpPr>
        <p:spPr>
          <a:xfrm>
            <a:off x="310896" y="252261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20" name="Text 20"/>
          <p:cNvSpPr/>
          <p:nvPr/>
        </p:nvSpPr>
        <p:spPr>
          <a:xfrm>
            <a:off x="940834" y="2522616"/>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Quantization</a:t>
            </a:r>
          </a:p>
        </p:txBody>
      </p:sp>
      <p:sp>
        <p:nvSpPr>
          <p:cNvPr id="21" name="Text 21"/>
          <p:cNvSpPr/>
          <p:nvPr/>
        </p:nvSpPr>
        <p:spPr>
          <a:xfrm>
            <a:off x="310896" y="2906664"/>
            <a:ext cx="11570178" cy="205183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Sampling leaves pulses whose amplitudes take any value between the minimum and the maximum. There are infinitely many of them, so they cannot be encoded as they stand.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Assume amplitudes between Vmin and Vmax, divide the range into L zones each of height delta = (Vmax - Vmin)/L, and assign the values 0 to L-1 to the midpoints.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sample is then approximated by the quantized value of the zone it falls in.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 depends on how far the amplitude swings and how accurately the signal must be recovered. Audio normally uses 256 levels and video several thousand.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Choosing a small L saves bits and raises the error. Choosing a large L does the reverse. Nothing else in the chain is affected by the choice.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a signal whose amplitude swings only between two values, two levels are enough. Voice needs many more.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7252880" cy="4971462"/>
          </a:xfrm>
          <a:prstGeom prst="roundRect">
            <a:avLst>
              <a:gd name="adj" fmla="val 460"/>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4.26</a:t>
            </a:r>
          </a:p>
        </p:txBody>
      </p:sp>
      <p:sp>
        <p:nvSpPr>
          <p:cNvPr id="5" name="Text 5"/>
          <p:cNvSpPr/>
          <p:nvPr/>
        </p:nvSpPr>
        <p:spPr>
          <a:xfrm>
            <a:off x="1328908" y="310896"/>
            <a:ext cx="5978836"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Quantization and encoding of a sampled signal</a:t>
            </a:r>
          </a:p>
        </p:txBody>
      </p:sp>
      <p:pic>
        <p:nvPicPr>
          <p:cNvPr id="6" name="Image 6"/>
          <p:cNvPicPr>
            <a:picLocks noChangeAspect="1"/>
          </p:cNvPicPr>
          <p:nvPr/>
        </p:nvPicPr>
        <p:blipFill>
          <a:blip r:embed="rId2"/>
          <a:stretch>
            <a:fillRect/>
          </a:stretch>
        </p:blipFill>
        <p:spPr>
          <a:xfrm>
            <a:off x="310896" y="694944"/>
            <a:ext cx="6996848" cy="4331382"/>
          </a:xfrm>
          <a:prstGeom prst="rect">
            <a:avLst/>
          </a:prstGeom>
        </p:spPr>
      </p:pic>
      <p:sp>
        <p:nvSpPr>
          <p:cNvPr id="7" name="Shape 7"/>
          <p:cNvSpPr/>
          <p:nvPr/>
        </p:nvSpPr>
        <p:spPr>
          <a:xfrm>
            <a:off x="7563776" y="182880"/>
            <a:ext cx="4445314" cy="4971462"/>
          </a:xfrm>
          <a:prstGeom prst="roundRect">
            <a:avLst>
              <a:gd name="adj" fmla="val 460"/>
            </a:avLst>
          </a:prstGeom>
          <a:solidFill>
            <a:srgbClr val="FFFFFF"/>
          </a:solidFill>
          <a:ln w="12700">
            <a:solidFill>
              <a:srgbClr val="CFDCE0"/>
            </a:solidFill>
            <a:prstDash val="solid"/>
          </a:ln>
        </p:spPr>
      </p:sp>
      <p:sp>
        <p:nvSpPr>
          <p:cNvPr id="8" name="Shape 8"/>
          <p:cNvSpPr/>
          <p:nvPr/>
        </p:nvSpPr>
        <p:spPr>
          <a:xfrm>
            <a:off x="7691792"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7691792"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10" name="Text 10"/>
          <p:cNvSpPr/>
          <p:nvPr/>
        </p:nvSpPr>
        <p:spPr>
          <a:xfrm>
            <a:off x="8321730" y="310896"/>
            <a:ext cx="3559344"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Reading the chart</a:t>
            </a:r>
          </a:p>
        </p:txBody>
      </p:sp>
      <p:sp>
        <p:nvSpPr>
          <p:cNvPr id="11" name="Text 11"/>
          <p:cNvSpPr/>
          <p:nvPr/>
        </p:nvSpPr>
        <p:spPr>
          <a:xfrm>
            <a:off x="7691792" y="694944"/>
            <a:ext cx="4189282" cy="288724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value above each sample is the actual amplitude. The first row is the normalized amplitude, meaning the amplitude divided by delta.</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quantization process picks the value at the middle of the zone, so the second row differs from the first. The difference is the normalized error in the third row.</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fourth row is the quantization code and the fifth is the encoded word. The fifth row is the output of the whole conversion.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error in the third row never goes away. It is bounded by half a zone, and shrinking it means adding levels, which means adding bits.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3071520"/>
          </a:xfrm>
          <a:prstGeom prst="roundRect">
            <a:avLst>
              <a:gd name="adj" fmla="val 744"/>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Quantization error and SNR</a:t>
            </a:r>
          </a:p>
        </p:txBody>
      </p:sp>
      <p:sp>
        <p:nvSpPr>
          <p:cNvPr id="6" name="Text 6"/>
          <p:cNvSpPr/>
          <p:nvPr/>
        </p:nvSpPr>
        <p:spPr>
          <a:xfrm>
            <a:off x="310896" y="694944"/>
            <a:ext cx="5593065" cy="243144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error on any sample lies between minus delta/2 and plus delta/2, so the error is bounded but never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L levels and nb bits per sample the signal-to-quantization-noise ratio is SNRdB = 6.02 nb + 1.76 dB.</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Every extra bit per sample buys about 6 dB. That is the exchange rate between bit rate and fidelity.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Where the amplitude distribution is not uniform, nonuniform zones do better. Companding compresses large amplitudes at the sender and expands them at the receiver, which gives more weight to the strong signals and less to the weak.</a:t>
            </a:r>
          </a:p>
        </p:txBody>
      </p:sp>
      <p:sp>
        <p:nvSpPr>
          <p:cNvPr id="7" name="Shape 7"/>
          <p:cNvSpPr/>
          <p:nvPr/>
        </p:nvSpPr>
        <p:spPr>
          <a:xfrm>
            <a:off x="6159993" y="182880"/>
            <a:ext cx="5849097" cy="3071520"/>
          </a:xfrm>
          <a:prstGeom prst="roundRect">
            <a:avLst>
              <a:gd name="adj" fmla="val 744"/>
            </a:avLst>
          </a:prstGeom>
          <a:solidFill>
            <a:srgbClr val="FFFFFF"/>
          </a:solidFill>
          <a:ln w="12700">
            <a:solidFill>
              <a:srgbClr val="CFDCE0"/>
            </a:solidFill>
            <a:prstDash val="solid"/>
          </a:ln>
        </p:spPr>
      </p:sp>
      <p:sp>
        <p:nvSpPr>
          <p:cNvPr id="8" name="Shape 8"/>
          <p:cNvSpPr/>
          <p:nvPr/>
        </p:nvSpPr>
        <p:spPr>
          <a:xfrm>
            <a:off x="6288009" y="310896"/>
            <a:ext cx="1035602" cy="256032"/>
          </a:xfrm>
          <a:prstGeom prst="roundRect">
            <a:avLst>
              <a:gd name="adj" fmla="val 25000"/>
            </a:avLst>
          </a:prstGeom>
          <a:solidFill>
            <a:srgbClr val="E2A03F"/>
          </a:solidFill>
          <a:ln w="12700">
            <a:solidFill>
              <a:srgbClr val="E2A03F"/>
            </a:solidFill>
            <a:prstDash val="solid"/>
          </a:ln>
        </p:spPr>
      </p:sp>
      <p:sp>
        <p:nvSpPr>
          <p:cNvPr id="9" name="Text 9"/>
          <p:cNvSpPr/>
          <p:nvPr/>
        </p:nvSpPr>
        <p:spPr>
          <a:xfrm>
            <a:off x="6288009" y="310896"/>
            <a:ext cx="1035602"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4.11</a:t>
            </a:r>
          </a:p>
        </p:txBody>
      </p:sp>
      <p:sp>
        <p:nvSpPr>
          <p:cNvPr id="10" name="Text 10"/>
          <p:cNvSpPr/>
          <p:nvPr/>
        </p:nvSpPr>
        <p:spPr>
          <a:xfrm>
            <a:off x="7433338" y="310896"/>
            <a:ext cx="4447735"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SNR of the eight-level example</a:t>
            </a:r>
          </a:p>
        </p:txBody>
      </p:sp>
      <p:sp>
        <p:nvSpPr>
          <p:cNvPr id="11" name="Text 11"/>
          <p:cNvSpPr/>
          <p:nvPr/>
        </p:nvSpPr>
        <p:spPr>
          <a:xfrm>
            <a:off x="6288009" y="694944"/>
            <a:ext cx="5593065" cy="9878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Eight levels means 3 bits per sample, so SNRdB = 6.02(3) + 1.76 = 19.82 dB.</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Raising the number of levels raises the SNR, at the cost of more bits per sample.</a:t>
            </a:r>
          </a:p>
        </p:txBody>
      </p:sp>
      <p:sp>
        <p:nvSpPr>
          <p:cNvPr id="12" name="Shape 12"/>
          <p:cNvSpPr/>
          <p:nvPr/>
        </p:nvSpPr>
        <p:spPr>
          <a:xfrm>
            <a:off x="182880" y="3382416"/>
            <a:ext cx="11826210" cy="2110557"/>
          </a:xfrm>
          <a:prstGeom prst="roundRect">
            <a:avLst>
              <a:gd name="adj" fmla="val 1083"/>
            </a:avLst>
          </a:prstGeom>
          <a:solidFill>
            <a:srgbClr val="FFFFFF"/>
          </a:solidFill>
          <a:ln w="12700">
            <a:solidFill>
              <a:srgbClr val="CFDCE0"/>
            </a:solidFill>
            <a:prstDash val="solid"/>
          </a:ln>
        </p:spPr>
      </p:sp>
      <p:sp>
        <p:nvSpPr>
          <p:cNvPr id="13" name="Shape 13"/>
          <p:cNvSpPr/>
          <p:nvPr/>
        </p:nvSpPr>
        <p:spPr>
          <a:xfrm>
            <a:off x="310896" y="3510432"/>
            <a:ext cx="1042606" cy="256032"/>
          </a:xfrm>
          <a:prstGeom prst="roundRect">
            <a:avLst>
              <a:gd name="adj" fmla="val 25000"/>
            </a:avLst>
          </a:prstGeom>
          <a:solidFill>
            <a:srgbClr val="E2A03F"/>
          </a:solidFill>
          <a:ln w="12700">
            <a:solidFill>
              <a:srgbClr val="E2A03F"/>
            </a:solidFill>
            <a:prstDash val="solid"/>
          </a:ln>
        </p:spPr>
      </p:sp>
      <p:sp>
        <p:nvSpPr>
          <p:cNvPr id="14" name="Text 14"/>
          <p:cNvSpPr/>
          <p:nvPr/>
        </p:nvSpPr>
        <p:spPr>
          <a:xfrm>
            <a:off x="310896" y="3510432"/>
            <a:ext cx="1042606"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4.12</a:t>
            </a:r>
          </a:p>
        </p:txBody>
      </p:sp>
      <p:sp>
        <p:nvSpPr>
          <p:cNvPr id="15" name="Text 15"/>
          <p:cNvSpPr/>
          <p:nvPr/>
        </p:nvSpPr>
        <p:spPr>
          <a:xfrm>
            <a:off x="1463230" y="3510432"/>
            <a:ext cx="10417843"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Bits per sample for a telephone line</a:t>
            </a:r>
          </a:p>
        </p:txBody>
      </p:sp>
      <p:sp>
        <p:nvSpPr>
          <p:cNvPr id="16" name="Text 16"/>
          <p:cNvSpPr/>
          <p:nvPr/>
        </p:nvSpPr>
        <p:spPr>
          <a:xfrm>
            <a:off x="310896" y="3894480"/>
            <a:ext cx="11570178" cy="79801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subscriber line must hold SNRdB above 40. Solving 6.02 nb + 1.76 &gt; 40 gives the minimum number of bits per sample.</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Telephone companies usually assign 7 or 8 bits per sample.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book prints the result as n = 6.35. It should read nb, and the inequality is SNRdB above 40, so nb = 7.</a:t>
            </a:r>
          </a:p>
        </p:txBody>
      </p:sp>
      <p:pic>
        <p:nvPicPr>
          <p:cNvPr id="17" name="Image 17"/>
          <p:cNvPicPr>
            <a:picLocks noChangeAspect="1"/>
          </p:cNvPicPr>
          <p:nvPr/>
        </p:nvPicPr>
        <p:blipFill>
          <a:blip r:embed="rId2"/>
          <a:stretch>
            <a:fillRect/>
          </a:stretch>
        </p:blipFill>
        <p:spPr>
          <a:xfrm>
            <a:off x="3290872" y="4783933"/>
            <a:ext cx="5610225" cy="58102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3071520"/>
          </a:xfrm>
          <a:prstGeom prst="roundRect">
            <a:avLst>
              <a:gd name="adj" fmla="val 744"/>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Why every bit is worth 6 dB</a:t>
            </a:r>
          </a:p>
        </p:txBody>
      </p:sp>
      <p:sp>
        <p:nvSpPr>
          <p:cNvPr id="6" name="Text 6"/>
          <p:cNvSpPr/>
          <p:nvPr/>
        </p:nvSpPr>
        <p:spPr>
          <a:xfrm>
            <a:off x="310896" y="694944"/>
            <a:ext cx="5593065" cy="243144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error on a sample lies between minus delta over two and plus delta over two. Over many samples it behaves like a uniform random variable on that interval.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Its mean square value is delta squared over twelve. That is the noise power, and it does not depend on the signal at all.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Doubling the number of levels halves delta and divides the noise power by four, which is 6.02 dB. Adding the 1.76 dB that comes from the peak-to-rms ratio of a full-scale sine gives SNRdB = 6.02 nb + 1.76.</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Because the noise power is fixed while the signal power is not, the ratio is worst on quiet passages, which is exactly where the ear is most sensitive.</a:t>
            </a:r>
          </a:p>
        </p:txBody>
      </p:sp>
      <p:sp>
        <p:nvSpPr>
          <p:cNvPr id="7" name="Shape 7"/>
          <p:cNvSpPr/>
          <p:nvPr/>
        </p:nvSpPr>
        <p:spPr>
          <a:xfrm>
            <a:off x="6159993" y="182880"/>
            <a:ext cx="5849097" cy="3071520"/>
          </a:xfrm>
          <a:prstGeom prst="roundRect">
            <a:avLst>
              <a:gd name="adj" fmla="val 744"/>
            </a:avLst>
          </a:prstGeom>
          <a:solidFill>
            <a:srgbClr val="FFFFFF"/>
          </a:solidFill>
          <a:ln w="12700">
            <a:solidFill>
              <a:srgbClr val="CFDCE0"/>
            </a:solidFill>
            <a:prstDash val="solid"/>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10" name="Text 10"/>
          <p:cNvSpPr/>
          <p:nvPr/>
        </p:nvSpPr>
        <p:spPr>
          <a:xfrm>
            <a:off x="6917947"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What it actually sounds like</a:t>
            </a:r>
          </a:p>
        </p:txBody>
      </p:sp>
      <p:sp>
        <p:nvSpPr>
          <p:cNvPr id="11" name="Text 11"/>
          <p:cNvSpPr/>
          <p:nvPr/>
        </p:nvSpPr>
        <p:spPr>
          <a:xfrm>
            <a:off x="6288009" y="694944"/>
            <a:ext cx="5593065" cy="243144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Quantization error is not really noise. It is correlated with the signal, so it is heard as distortion rather than hiss, and it appears on fades and reverb tails rather than on loud passages.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At 8 bits per sample the distortion on a fade is unmistakable. At 16 bits you have to raise the volume on a decaying tail to find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Dither, a small amount of noise added before quantizing, decorrelates the error and turns harsh distortion into a steady hiss the ear ignores. It raises the noise floor by roughly 4.8 dB, and it is worth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Companding in the telephone system is the same trade made differently. Fine steps where the signal is quiet, coarse steps where it is loud.</a:t>
            </a:r>
          </a:p>
        </p:txBody>
      </p:sp>
      <p:sp>
        <p:nvSpPr>
          <p:cNvPr id="12" name="Shape 12"/>
          <p:cNvSpPr/>
          <p:nvPr/>
        </p:nvSpPr>
        <p:spPr>
          <a:xfrm>
            <a:off x="182880" y="3382416"/>
            <a:ext cx="5849097" cy="2387808"/>
          </a:xfrm>
          <a:prstGeom prst="roundRect">
            <a:avLst>
              <a:gd name="adj" fmla="val 957"/>
            </a:avLst>
          </a:prstGeom>
          <a:solidFill>
            <a:srgbClr val="FFFFFF"/>
          </a:solidFill>
          <a:ln w="12700">
            <a:solidFill>
              <a:srgbClr val="CFDCE0"/>
            </a:solidFill>
            <a:prstDash val="solid"/>
          </a:ln>
        </p:spPr>
      </p:sp>
      <p:sp>
        <p:nvSpPr>
          <p:cNvPr id="13" name="Shape 13"/>
          <p:cNvSpPr/>
          <p:nvPr/>
        </p:nvSpPr>
        <p:spPr>
          <a:xfrm>
            <a:off x="310896" y="3510432"/>
            <a:ext cx="844675" cy="256032"/>
          </a:xfrm>
          <a:prstGeom prst="roundRect">
            <a:avLst>
              <a:gd name="adj" fmla="val 25000"/>
            </a:avLst>
          </a:prstGeom>
          <a:solidFill>
            <a:srgbClr val="E2A03F"/>
          </a:solidFill>
          <a:ln w="12700">
            <a:solidFill>
              <a:srgbClr val="E2A03F"/>
            </a:solidFill>
            <a:prstDash val="solid"/>
          </a:ln>
        </p:spPr>
      </p:sp>
      <p:sp>
        <p:nvSpPr>
          <p:cNvPr id="14" name="Text 14"/>
          <p:cNvSpPr/>
          <p:nvPr/>
        </p:nvSpPr>
        <p:spPr>
          <a:xfrm>
            <a:off x="310896" y="3510432"/>
            <a:ext cx="844675"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EXPLORE</a:t>
            </a:r>
          </a:p>
        </p:txBody>
      </p:sp>
      <p:sp>
        <p:nvSpPr>
          <p:cNvPr id="15" name="Text 15"/>
          <p:cNvSpPr/>
          <p:nvPr/>
        </p:nvSpPr>
        <p:spPr>
          <a:xfrm>
            <a:off x="1265299" y="3510432"/>
            <a:ext cx="46386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Hear it</a:t>
            </a:r>
          </a:p>
        </p:txBody>
      </p:sp>
      <p:sp>
        <p:nvSpPr>
          <p:cNvPr id="16" name="Text 16"/>
          <p:cNvSpPr/>
          <p:nvPr/>
        </p:nvSpPr>
        <p:spPr>
          <a:xfrm>
            <a:off x="310896" y="3894480"/>
            <a:ext cx="5593065" cy="17477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AudioCheck, dynamic range, dithering and noise shaping. </a:t>
            </a:r>
            <a:r>
              <a:rPr lang="en-US" sz="1300" dirty="0">
                <a:solidFill>
                  <a:srgbClr val="1E2E36"/>
                </a:solidFill>
                <a:latin typeface="Arial" pitchFamily="34" charset="0"/>
                <a:ea typeface="Arial" pitchFamily="34" charset="-122"/>
                <a:cs typeface="Arial" pitchFamily="34" charset="-120"/>
              </a:rPr>
              <a:t>The same recording at 16 bits, at 8 bits, and at 8 bits with dither. Listen on headphones.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2"/>
              </a:rPr>
              <a:t>https://www.audiocheck.net/audiotests_dithering.php</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SoundGuys, audio bit depth explained. </a:t>
            </a:r>
            <a:r>
              <a:rPr lang="en-US" sz="1300" dirty="0">
                <a:solidFill>
                  <a:srgbClr val="1E2E36"/>
                </a:solidFill>
                <a:latin typeface="Arial" pitchFamily="34" charset="0"/>
                <a:ea typeface="Arial" pitchFamily="34" charset="-122"/>
                <a:cs typeface="Arial" pitchFamily="34" charset="-120"/>
              </a:rPr>
              <a:t>Plots the quantization error directly at 2, 4 and 8 bits.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3"/>
              </a:rPr>
              <a:t>https://www.soundguys.com/audio-bit-depth-explained-23706/</a:t>
            </a:r>
          </a:p>
        </p:txBody>
      </p:sp>
      <p:sp>
        <p:nvSpPr>
          <p:cNvPr id="17" name="Shape 17"/>
          <p:cNvSpPr/>
          <p:nvPr/>
        </p:nvSpPr>
        <p:spPr>
          <a:xfrm>
            <a:off x="6159993" y="3382416"/>
            <a:ext cx="5849097" cy="2387808"/>
          </a:xfrm>
          <a:prstGeom prst="roundRect">
            <a:avLst>
              <a:gd name="adj" fmla="val 957"/>
            </a:avLst>
          </a:prstGeom>
          <a:solidFill>
            <a:srgbClr val="FFFFFF"/>
          </a:solidFill>
          <a:ln w="12700">
            <a:solidFill>
              <a:srgbClr val="CFDCE0"/>
            </a:solidFill>
            <a:prstDash val="solid"/>
          </a:ln>
        </p:spPr>
      </p:sp>
      <p:sp>
        <p:nvSpPr>
          <p:cNvPr id="18" name="Text 18"/>
          <p:cNvSpPr/>
          <p:nvPr/>
        </p:nvSpPr>
        <p:spPr>
          <a:xfrm>
            <a:off x="6288009" y="3510432"/>
            <a:ext cx="5593065"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Continued</a:t>
            </a:r>
          </a:p>
        </p:txBody>
      </p:sp>
      <p:sp>
        <p:nvSpPr>
          <p:cNvPr id="19" name="Text 19"/>
          <p:cNvSpPr/>
          <p:nvPr/>
        </p:nvSpPr>
        <p:spPr>
          <a:xfrm>
            <a:off x="6288009" y="3894480"/>
            <a:ext cx="5593065" cy="15198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CMUSE, quantization noise calculator. </a:t>
            </a:r>
            <a:r>
              <a:rPr lang="en-US" sz="1300" dirty="0">
                <a:solidFill>
                  <a:srgbClr val="1E2E36"/>
                </a:solidFill>
                <a:latin typeface="Arial" pitchFamily="34" charset="0"/>
                <a:ea typeface="Arial" pitchFamily="34" charset="-122"/>
                <a:cs typeface="Arial" pitchFamily="34" charset="-120"/>
              </a:rPr>
              <a:t>Put in a bit depth and read out the step size, the noise floor and the SNR.</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4"/>
              </a:rPr>
              <a:t>https://www.cmuse.org/quantization-noise-calculator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iZotope, what is dithering in audio. </a:t>
            </a:r>
            <a:r>
              <a:rPr lang="en-US" sz="1300" dirty="0">
                <a:solidFill>
                  <a:srgbClr val="1E2E36"/>
                </a:solidFill>
                <a:latin typeface="Arial" pitchFamily="34" charset="0"/>
                <a:ea typeface="Arial" pitchFamily="34" charset="-122"/>
                <a:cs typeface="Arial" pitchFamily="34" charset="-120"/>
              </a:rPr>
              <a:t>Why adding noise on purpose improves the result.</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5"/>
              </a:rPr>
              <a:t>https://www.izotope.com/en/learn/what-is-dithering-in-audio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2358903"/>
          </a:xfrm>
          <a:prstGeom prst="roundRect">
            <a:avLst>
              <a:gd name="adj" fmla="val 969"/>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Encoding</a:t>
            </a:r>
          </a:p>
        </p:txBody>
      </p:sp>
      <p:sp>
        <p:nvSpPr>
          <p:cNvPr id="6" name="Text 6"/>
          <p:cNvSpPr/>
          <p:nvPr/>
        </p:nvSpPr>
        <p:spPr>
          <a:xfrm>
            <a:off x="310896" y="694944"/>
            <a:ext cx="559306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After quantization each sample becomes an nb-bit code word, where nb = log2 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the eight-level example a quantization code of 2 is encoded as 010 and 5 as 101.</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bit rate follows directly: bit rate = sampling rate x bits per sample = fs x nb.</a:t>
            </a:r>
          </a:p>
        </p:txBody>
      </p:sp>
      <p:sp>
        <p:nvSpPr>
          <p:cNvPr id="7" name="Shape 7"/>
          <p:cNvSpPr/>
          <p:nvPr/>
        </p:nvSpPr>
        <p:spPr>
          <a:xfrm>
            <a:off x="6159993" y="182880"/>
            <a:ext cx="5849097" cy="2358903"/>
          </a:xfrm>
          <a:prstGeom prst="roundRect">
            <a:avLst>
              <a:gd name="adj" fmla="val 969"/>
            </a:avLst>
          </a:prstGeom>
          <a:solidFill>
            <a:srgbClr val="FFFFFF"/>
          </a:solidFill>
          <a:ln w="12700">
            <a:solidFill>
              <a:srgbClr val="CFDCE0"/>
            </a:solidFill>
            <a:prstDash val="solid"/>
          </a:ln>
        </p:spPr>
      </p:sp>
      <p:sp>
        <p:nvSpPr>
          <p:cNvPr id="8" name="Shape 8"/>
          <p:cNvSpPr/>
          <p:nvPr/>
        </p:nvSpPr>
        <p:spPr>
          <a:xfrm>
            <a:off x="6288009" y="310896"/>
            <a:ext cx="1042606" cy="256032"/>
          </a:xfrm>
          <a:prstGeom prst="roundRect">
            <a:avLst>
              <a:gd name="adj" fmla="val 25000"/>
            </a:avLst>
          </a:prstGeom>
          <a:solidFill>
            <a:srgbClr val="E2A03F"/>
          </a:solidFill>
          <a:ln w="12700">
            <a:solidFill>
              <a:srgbClr val="E2A03F"/>
            </a:solidFill>
            <a:prstDash val="solid"/>
          </a:ln>
        </p:spPr>
      </p:sp>
      <p:sp>
        <p:nvSpPr>
          <p:cNvPr id="9" name="Text 9"/>
          <p:cNvSpPr/>
          <p:nvPr/>
        </p:nvSpPr>
        <p:spPr>
          <a:xfrm>
            <a:off x="6288009" y="310896"/>
            <a:ext cx="1042606"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4.13</a:t>
            </a:r>
          </a:p>
        </p:txBody>
      </p:sp>
      <p:sp>
        <p:nvSpPr>
          <p:cNvPr id="10" name="Text 10"/>
          <p:cNvSpPr/>
          <p:nvPr/>
        </p:nvSpPr>
        <p:spPr>
          <a:xfrm>
            <a:off x="7440343" y="310896"/>
            <a:ext cx="444073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Digitizing the human voice</a:t>
            </a:r>
          </a:p>
        </p:txBody>
      </p:sp>
      <p:sp>
        <p:nvSpPr>
          <p:cNvPr id="11" name="Text 11"/>
          <p:cNvSpPr/>
          <p:nvPr/>
        </p:nvSpPr>
        <p:spPr>
          <a:xfrm>
            <a:off x="6288009" y="694944"/>
            <a:ext cx="5593065" cy="49390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voice holds frequencies from 0 to 4000 Hz, so the sampling rate is 8000 samples per second. At 8 bits per sample:</a:t>
            </a:r>
          </a:p>
        </p:txBody>
      </p:sp>
      <p:pic>
        <p:nvPicPr>
          <p:cNvPr id="12" name="Image 12"/>
          <p:cNvPicPr>
            <a:picLocks noChangeAspect="1"/>
          </p:cNvPicPr>
          <p:nvPr/>
        </p:nvPicPr>
        <p:blipFill>
          <a:blip r:embed="rId2"/>
          <a:stretch>
            <a:fillRect/>
          </a:stretch>
        </p:blipFill>
        <p:spPr>
          <a:xfrm>
            <a:off x="6346104" y="1280292"/>
            <a:ext cx="5476875" cy="1133475"/>
          </a:xfrm>
          <a:prstGeom prst="rect">
            <a:avLst/>
          </a:prstGeom>
        </p:spPr>
      </p:pic>
      <p:sp>
        <p:nvSpPr>
          <p:cNvPr id="13" name="Shape 13"/>
          <p:cNvSpPr/>
          <p:nvPr/>
        </p:nvSpPr>
        <p:spPr>
          <a:xfrm>
            <a:off x="182880" y="2669799"/>
            <a:ext cx="5264187" cy="3337524"/>
          </a:xfrm>
          <a:prstGeom prst="roundRect">
            <a:avLst>
              <a:gd name="adj" fmla="val 685"/>
            </a:avLst>
          </a:prstGeom>
          <a:solidFill>
            <a:srgbClr val="FFFFFF"/>
          </a:solidFill>
          <a:ln w="12700">
            <a:solidFill>
              <a:srgbClr val="CFDCE0"/>
            </a:solidFill>
            <a:prstDash val="solid"/>
          </a:ln>
        </p:spPr>
      </p:sp>
      <p:sp>
        <p:nvSpPr>
          <p:cNvPr id="14" name="Shape 14"/>
          <p:cNvSpPr/>
          <p:nvPr/>
        </p:nvSpPr>
        <p:spPr>
          <a:xfrm>
            <a:off x="310896" y="2797815"/>
            <a:ext cx="520210"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2797815"/>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16" name="Text 16"/>
          <p:cNvSpPr/>
          <p:nvPr/>
        </p:nvSpPr>
        <p:spPr>
          <a:xfrm>
            <a:off x="940834" y="2797815"/>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Recovering the original signal</a:t>
            </a:r>
          </a:p>
        </p:txBody>
      </p:sp>
      <p:sp>
        <p:nvSpPr>
          <p:cNvPr id="17" name="Text 17"/>
          <p:cNvSpPr/>
          <p:nvPr/>
        </p:nvSpPr>
        <p:spPr>
          <a:xfrm>
            <a:off x="310896" y="3181863"/>
            <a:ext cx="5008155" cy="269744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decoder turns each code word back into a pulse that holds its amplitude until the next one, which produces a staircase.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low-pass filter with the same cutoff as the original signal smooths the staircase back into an analog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the signal was sampled at or above the Nyquist rate and there were enough quantization levels, the result is the original signal. Amplification restores its maximum and minimum.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Sampling above the Nyquist rate does not improve the recovery, it only spends samples.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does improve it is more quantization levels, and that costs bits per sample rather than samples per second.</a:t>
            </a:r>
          </a:p>
        </p:txBody>
      </p:sp>
      <p:sp>
        <p:nvSpPr>
          <p:cNvPr id="18" name="Shape 18"/>
          <p:cNvSpPr/>
          <p:nvPr/>
        </p:nvSpPr>
        <p:spPr>
          <a:xfrm>
            <a:off x="5575083" y="2669799"/>
            <a:ext cx="6434006" cy="3337524"/>
          </a:xfrm>
          <a:prstGeom prst="roundRect">
            <a:avLst>
              <a:gd name="adj" fmla="val 685"/>
            </a:avLst>
          </a:prstGeom>
          <a:solidFill>
            <a:srgbClr val="FFFFFF"/>
          </a:solidFill>
          <a:ln w="12700">
            <a:solidFill>
              <a:srgbClr val="CFDCE0"/>
            </a:solidFill>
            <a:prstDash val="solid"/>
          </a:ln>
        </p:spPr>
      </p:sp>
      <p:sp>
        <p:nvSpPr>
          <p:cNvPr id="19" name="Shape 19"/>
          <p:cNvSpPr/>
          <p:nvPr/>
        </p:nvSpPr>
        <p:spPr>
          <a:xfrm>
            <a:off x="5703099" y="2797815"/>
            <a:ext cx="908284" cy="256032"/>
          </a:xfrm>
          <a:prstGeom prst="roundRect">
            <a:avLst>
              <a:gd name="adj" fmla="val 25000"/>
            </a:avLst>
          </a:prstGeom>
          <a:solidFill>
            <a:srgbClr val="0F7A85"/>
          </a:solidFill>
          <a:ln w="12700">
            <a:solidFill>
              <a:srgbClr val="0F7A85"/>
            </a:solidFill>
            <a:prstDash val="solid"/>
          </a:ln>
        </p:spPr>
      </p:sp>
      <p:sp>
        <p:nvSpPr>
          <p:cNvPr id="20" name="Text 20"/>
          <p:cNvSpPr/>
          <p:nvPr/>
        </p:nvSpPr>
        <p:spPr>
          <a:xfrm>
            <a:off x="5703099" y="2797815"/>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4.27</a:t>
            </a:r>
          </a:p>
        </p:txBody>
      </p:sp>
      <p:sp>
        <p:nvSpPr>
          <p:cNvPr id="21" name="Text 21"/>
          <p:cNvSpPr/>
          <p:nvPr/>
        </p:nvSpPr>
        <p:spPr>
          <a:xfrm>
            <a:off x="6721111" y="2797815"/>
            <a:ext cx="51599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Components of a PCM decoder</a:t>
            </a:r>
          </a:p>
        </p:txBody>
      </p:sp>
      <p:pic>
        <p:nvPicPr>
          <p:cNvPr id="22" name="Image 22"/>
          <p:cNvPicPr>
            <a:picLocks noChangeAspect="1"/>
          </p:cNvPicPr>
          <p:nvPr/>
        </p:nvPicPr>
        <p:blipFill>
          <a:blip r:embed="rId3"/>
          <a:stretch>
            <a:fillRect/>
          </a:stretch>
        </p:blipFill>
        <p:spPr>
          <a:xfrm>
            <a:off x="6732761" y="3181863"/>
            <a:ext cx="2924151" cy="1001437"/>
          </a:xfrm>
          <a:prstGeom prst="rect">
            <a:avLst/>
          </a:prstGeom>
        </p:spPr>
      </p:pic>
      <p:pic>
        <p:nvPicPr>
          <p:cNvPr id="23" name="Image 23"/>
          <p:cNvPicPr>
            <a:picLocks noChangeAspect="1"/>
          </p:cNvPicPr>
          <p:nvPr/>
        </p:nvPicPr>
        <p:blipFill>
          <a:blip r:embed="rId4"/>
          <a:stretch>
            <a:fillRect/>
          </a:stretch>
        </p:blipFill>
        <p:spPr>
          <a:xfrm>
            <a:off x="5703099" y="3508148"/>
            <a:ext cx="902084" cy="432413"/>
          </a:xfrm>
          <a:prstGeom prst="rect">
            <a:avLst/>
          </a:prstGeom>
        </p:spPr>
      </p:pic>
      <p:pic>
        <p:nvPicPr>
          <p:cNvPr id="24" name="Image 24"/>
          <p:cNvPicPr>
            <a:picLocks noChangeAspect="1"/>
          </p:cNvPicPr>
          <p:nvPr/>
        </p:nvPicPr>
        <p:blipFill>
          <a:blip r:embed="rId5"/>
          <a:stretch>
            <a:fillRect/>
          </a:stretch>
        </p:blipFill>
        <p:spPr>
          <a:xfrm>
            <a:off x="9678364" y="3271055"/>
            <a:ext cx="2202709" cy="669507"/>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3337524"/>
          </a:xfrm>
          <a:prstGeom prst="roundRect">
            <a:avLst>
              <a:gd name="adj" fmla="val 685"/>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PCM bandwidth</a:t>
            </a:r>
          </a:p>
        </p:txBody>
      </p:sp>
      <p:sp>
        <p:nvSpPr>
          <p:cNvPr id="6" name="Text 6"/>
          <p:cNvSpPr/>
          <p:nvPr/>
        </p:nvSpPr>
        <p:spPr>
          <a:xfrm>
            <a:off x="310896" y="694944"/>
            <a:ext cx="5593065" cy="269744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Substituting N = nb x fs = nb x 2 x Banalog into Bmin = c x N x (1/r) gives the bandwidth the digitized signal needs.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a NRZ or bipolar signal, where 1/r = 1, and the average case c = 1/2, this reduces to Bmin = nb x Banalog.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digital signal needs nb times the bandwidth of the analog signal it replaces. That is the price of digitization, and it is paid in exchange for everything Chapter 3 said about noise accumulating on analog links.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factor nb is the number of bits per sample, so the bandwidth penalty is exactly the fidelity you asked for.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voice channel of 4 kHz digitized at 8 bits per sample needs 32 kHz, and that is what the carrier system was built around.</a:t>
            </a:r>
          </a:p>
        </p:txBody>
      </p:sp>
      <p:sp>
        <p:nvSpPr>
          <p:cNvPr id="7" name="Shape 7"/>
          <p:cNvSpPr/>
          <p:nvPr/>
        </p:nvSpPr>
        <p:spPr>
          <a:xfrm>
            <a:off x="6159993" y="182880"/>
            <a:ext cx="5849097" cy="3337524"/>
          </a:xfrm>
          <a:prstGeom prst="roundRect">
            <a:avLst>
              <a:gd name="adj" fmla="val 685"/>
            </a:avLst>
          </a:prstGeom>
          <a:solidFill>
            <a:srgbClr val="FFFFFF"/>
          </a:solidFill>
          <a:ln w="12700">
            <a:solidFill>
              <a:srgbClr val="CFDCE0"/>
            </a:solidFill>
            <a:prstDash val="solid"/>
          </a:ln>
        </p:spPr>
      </p:sp>
      <p:sp>
        <p:nvSpPr>
          <p:cNvPr id="8" name="Shape 8"/>
          <p:cNvSpPr/>
          <p:nvPr/>
        </p:nvSpPr>
        <p:spPr>
          <a:xfrm>
            <a:off x="6288009" y="310896"/>
            <a:ext cx="1042606" cy="256032"/>
          </a:xfrm>
          <a:prstGeom prst="roundRect">
            <a:avLst>
              <a:gd name="adj" fmla="val 25000"/>
            </a:avLst>
          </a:prstGeom>
          <a:solidFill>
            <a:srgbClr val="E2A03F"/>
          </a:solidFill>
          <a:ln w="12700">
            <a:solidFill>
              <a:srgbClr val="E2A03F"/>
            </a:solidFill>
            <a:prstDash val="solid"/>
          </a:ln>
        </p:spPr>
      </p:sp>
      <p:sp>
        <p:nvSpPr>
          <p:cNvPr id="9" name="Text 9"/>
          <p:cNvSpPr/>
          <p:nvPr/>
        </p:nvSpPr>
        <p:spPr>
          <a:xfrm>
            <a:off x="6288009" y="310896"/>
            <a:ext cx="1042606"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Example 4.14</a:t>
            </a:r>
          </a:p>
        </p:txBody>
      </p:sp>
      <p:sp>
        <p:nvSpPr>
          <p:cNvPr id="10" name="Text 10"/>
          <p:cNvSpPr/>
          <p:nvPr/>
        </p:nvSpPr>
        <p:spPr>
          <a:xfrm>
            <a:off x="7440343" y="310896"/>
            <a:ext cx="444073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4 kHz of voice, digitized</a:t>
            </a:r>
          </a:p>
        </p:txBody>
      </p:sp>
      <p:sp>
        <p:nvSpPr>
          <p:cNvPr id="11" name="Text 11"/>
          <p:cNvSpPr/>
          <p:nvPr/>
        </p:nvSpPr>
        <p:spPr>
          <a:xfrm>
            <a:off x="6288009" y="694944"/>
            <a:ext cx="5593065" cy="53200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Sending the analog signal needs a channel of 4 kHz.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Digitizing it at 8 bits per sample needs 8 x 4 kHz = 32 kHz.</a:t>
            </a:r>
          </a:p>
        </p:txBody>
      </p:sp>
      <p:sp>
        <p:nvSpPr>
          <p:cNvPr id="12" name="Shape 12"/>
          <p:cNvSpPr/>
          <p:nvPr/>
        </p:nvSpPr>
        <p:spPr>
          <a:xfrm>
            <a:off x="182880" y="3648420"/>
            <a:ext cx="11826210" cy="1932000"/>
          </a:xfrm>
          <a:prstGeom prst="roundRect">
            <a:avLst>
              <a:gd name="adj" fmla="val 1183"/>
            </a:avLst>
          </a:prstGeom>
          <a:solidFill>
            <a:srgbClr val="FFFFFF"/>
          </a:solidFill>
          <a:ln w="12700">
            <a:solidFill>
              <a:srgbClr val="CFDCE0"/>
            </a:solidFill>
            <a:prstDash val="solid"/>
          </a:ln>
        </p:spPr>
      </p:sp>
      <p:sp>
        <p:nvSpPr>
          <p:cNvPr id="13" name="Shape 13"/>
          <p:cNvSpPr/>
          <p:nvPr/>
        </p:nvSpPr>
        <p:spPr>
          <a:xfrm>
            <a:off x="310896" y="3776436"/>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377643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4.2.1</a:t>
            </a:r>
          </a:p>
        </p:txBody>
      </p:sp>
      <p:sp>
        <p:nvSpPr>
          <p:cNvPr id="15" name="Text 15"/>
          <p:cNvSpPr/>
          <p:nvPr/>
        </p:nvSpPr>
        <p:spPr>
          <a:xfrm>
            <a:off x="940834" y="3776436"/>
            <a:ext cx="10940240"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Maximum data rate and minimum bandwidth</a:t>
            </a:r>
          </a:p>
        </p:txBody>
      </p:sp>
      <p:sp>
        <p:nvSpPr>
          <p:cNvPr id="16" name="Text 16"/>
          <p:cNvSpPr/>
          <p:nvPr/>
        </p:nvSpPr>
        <p:spPr>
          <a:xfrm>
            <a:off x="310896" y="4160484"/>
            <a:ext cx="11570178" cy="12919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Nyquist result of Chapter 3 can be derived from the sampling theorem. Filter the digital signal to B Hz, treat it as analog, sample it at 2B samples per second and quantize with L levels. Extra levels are useless because the signal only had 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resulting bit rate is N = fs x nb = 2 x B x log2 L, which is Nmax.</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Turned around, with the data rate and the number of levels fixed, Bmin = N / (2 x log2 L) 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Both results are Chapter 3 seen from the sampling side. Nothing new is assumed, only the sampling theorem and the definition of a signal element.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264187" cy="3603528"/>
          </a:xfrm>
          <a:prstGeom prst="roundRect">
            <a:avLst>
              <a:gd name="adj" fmla="val 634"/>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4.2.2</a:t>
            </a:r>
          </a:p>
        </p:txBody>
      </p:sp>
      <p:sp>
        <p:nvSpPr>
          <p:cNvPr id="5" name="Text 5"/>
          <p:cNvSpPr/>
          <p:nvPr/>
        </p:nvSpPr>
        <p:spPr>
          <a:xfrm>
            <a:off x="940834" y="310896"/>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Delta modulation</a:t>
            </a:r>
          </a:p>
        </p:txBody>
      </p:sp>
      <p:sp>
        <p:nvSpPr>
          <p:cNvPr id="6" name="Text 6"/>
          <p:cNvSpPr/>
          <p:nvPr/>
        </p:nvSpPr>
        <p:spPr>
          <a:xfrm>
            <a:off x="310896" y="694944"/>
            <a:ext cx="5008155" cy="296344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PCM is complex. Delta modulation is the simplest of the schemes built to reduce that complexity.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PCM finds the amplitude of each sample. DM finds only the change since the previous sample, and sends one bit for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There are no code words. Bits go out one after another, 1 for a rise of delta and 0 for a fall.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1 means the signal rose by delta since the last sample and a 0 means it fell. Nothing else is sent.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One bit per sample instead of nb bits is the saving, and tracking error on fast transitions is the cost.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Delta modulation is still in service as CVSD, in public-safety and military radio and in the Bluetooth SCO voice link.</a:t>
            </a:r>
          </a:p>
        </p:txBody>
      </p:sp>
      <p:sp>
        <p:nvSpPr>
          <p:cNvPr id="7" name="Shape 7"/>
          <p:cNvSpPr/>
          <p:nvPr/>
        </p:nvSpPr>
        <p:spPr>
          <a:xfrm>
            <a:off x="5575083" y="182880"/>
            <a:ext cx="6434006" cy="3603528"/>
          </a:xfrm>
          <a:prstGeom prst="roundRect">
            <a:avLst>
              <a:gd name="adj" fmla="val 634"/>
            </a:avLst>
          </a:prstGeom>
          <a:solidFill>
            <a:srgbClr val="FFFFFF"/>
          </a:solidFill>
          <a:ln w="12700">
            <a:solidFill>
              <a:srgbClr val="CFDCE0"/>
            </a:solidFill>
            <a:prstDash val="solid"/>
          </a:ln>
        </p:spPr>
      </p:sp>
      <p:sp>
        <p:nvSpPr>
          <p:cNvPr id="8" name="Shape 8"/>
          <p:cNvSpPr/>
          <p:nvPr/>
        </p:nvSpPr>
        <p:spPr>
          <a:xfrm>
            <a:off x="5703099" y="310896"/>
            <a:ext cx="908284"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5703099"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4.28</a:t>
            </a:r>
          </a:p>
        </p:txBody>
      </p:sp>
      <p:sp>
        <p:nvSpPr>
          <p:cNvPr id="10" name="Text 10"/>
          <p:cNvSpPr/>
          <p:nvPr/>
        </p:nvSpPr>
        <p:spPr>
          <a:xfrm>
            <a:off x="6721111" y="310896"/>
            <a:ext cx="51599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The process of delta modulation</a:t>
            </a:r>
          </a:p>
        </p:txBody>
      </p:sp>
      <p:pic>
        <p:nvPicPr>
          <p:cNvPr id="11" name="Image 11"/>
          <p:cNvPicPr>
            <a:picLocks noChangeAspect="1"/>
          </p:cNvPicPr>
          <p:nvPr/>
        </p:nvPicPr>
        <p:blipFill>
          <a:blip r:embed="rId2"/>
          <a:stretch>
            <a:fillRect/>
          </a:stretch>
        </p:blipFill>
        <p:spPr>
          <a:xfrm>
            <a:off x="5703099" y="694944"/>
            <a:ext cx="6177974" cy="1479799"/>
          </a:xfrm>
          <a:prstGeom prst="rect">
            <a:avLst/>
          </a:prstGeom>
        </p:spPr>
      </p:pic>
      <p:sp>
        <p:nvSpPr>
          <p:cNvPr id="12" name="Shape 12"/>
          <p:cNvSpPr/>
          <p:nvPr/>
        </p:nvSpPr>
        <p:spPr>
          <a:xfrm>
            <a:off x="182880" y="3914424"/>
            <a:ext cx="5849097" cy="2593759"/>
          </a:xfrm>
          <a:prstGeom prst="roundRect">
            <a:avLst>
              <a:gd name="adj" fmla="val 881"/>
            </a:avLst>
          </a:prstGeom>
          <a:solidFill>
            <a:srgbClr val="FFFFFF"/>
          </a:solidFill>
          <a:ln w="12700">
            <a:solidFill>
              <a:srgbClr val="CFDCE0"/>
            </a:solidFill>
            <a:prstDash val="solid"/>
          </a:ln>
        </p:spPr>
      </p:sp>
      <p:sp>
        <p:nvSpPr>
          <p:cNvPr id="13" name="Shape 13"/>
          <p:cNvSpPr/>
          <p:nvPr/>
        </p:nvSpPr>
        <p:spPr>
          <a:xfrm>
            <a:off x="310896" y="4042440"/>
            <a:ext cx="908284"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4042440"/>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4.29</a:t>
            </a:r>
          </a:p>
        </p:txBody>
      </p:sp>
      <p:sp>
        <p:nvSpPr>
          <p:cNvPr id="15" name="Text 15"/>
          <p:cNvSpPr/>
          <p:nvPr/>
        </p:nvSpPr>
        <p:spPr>
          <a:xfrm>
            <a:off x="1328908" y="4042440"/>
            <a:ext cx="4575053"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Delta modulation components</a:t>
            </a:r>
          </a:p>
        </p:txBody>
      </p:sp>
      <p:pic>
        <p:nvPicPr>
          <p:cNvPr id="16" name="Image 16"/>
          <p:cNvPicPr>
            <a:picLocks noChangeAspect="1"/>
          </p:cNvPicPr>
          <p:nvPr/>
        </p:nvPicPr>
        <p:blipFill>
          <a:blip r:embed="rId3"/>
          <a:stretch>
            <a:fillRect/>
          </a:stretch>
        </p:blipFill>
        <p:spPr>
          <a:xfrm>
            <a:off x="310896" y="4426488"/>
            <a:ext cx="5593065" cy="1686980"/>
          </a:xfrm>
          <a:prstGeom prst="rect">
            <a:avLst/>
          </a:prstGeom>
        </p:spPr>
      </p:pic>
      <p:sp>
        <p:nvSpPr>
          <p:cNvPr id="17" name="Shape 17"/>
          <p:cNvSpPr/>
          <p:nvPr/>
        </p:nvSpPr>
        <p:spPr>
          <a:xfrm>
            <a:off x="6159993" y="3914424"/>
            <a:ext cx="5849097" cy="2593759"/>
          </a:xfrm>
          <a:prstGeom prst="roundRect">
            <a:avLst>
              <a:gd name="adj" fmla="val 881"/>
            </a:avLst>
          </a:prstGeom>
          <a:solidFill>
            <a:srgbClr val="FFFFFF"/>
          </a:solidFill>
          <a:ln w="12700">
            <a:solidFill>
              <a:srgbClr val="CFDCE0"/>
            </a:solidFill>
            <a:prstDash val="solid"/>
          </a:ln>
        </p:spPr>
      </p:sp>
      <p:sp>
        <p:nvSpPr>
          <p:cNvPr id="18" name="Shape 18"/>
          <p:cNvSpPr/>
          <p:nvPr/>
        </p:nvSpPr>
        <p:spPr>
          <a:xfrm>
            <a:off x="6288009" y="4042440"/>
            <a:ext cx="908284" cy="256032"/>
          </a:xfrm>
          <a:prstGeom prst="roundRect">
            <a:avLst>
              <a:gd name="adj" fmla="val 25000"/>
            </a:avLst>
          </a:prstGeom>
          <a:solidFill>
            <a:srgbClr val="0F7A85"/>
          </a:solidFill>
          <a:ln w="12700">
            <a:solidFill>
              <a:srgbClr val="0F7A85"/>
            </a:solidFill>
            <a:prstDash val="solid"/>
          </a:ln>
        </p:spPr>
      </p:sp>
      <p:sp>
        <p:nvSpPr>
          <p:cNvPr id="19" name="Text 19"/>
          <p:cNvSpPr/>
          <p:nvPr/>
        </p:nvSpPr>
        <p:spPr>
          <a:xfrm>
            <a:off x="6288009" y="4042440"/>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4.30</a:t>
            </a:r>
          </a:p>
        </p:txBody>
      </p:sp>
      <p:sp>
        <p:nvSpPr>
          <p:cNvPr id="20" name="Text 20"/>
          <p:cNvSpPr/>
          <p:nvPr/>
        </p:nvSpPr>
        <p:spPr>
          <a:xfrm>
            <a:off x="7306021" y="4042440"/>
            <a:ext cx="4575053"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Delta demodulation components</a:t>
            </a:r>
          </a:p>
        </p:txBody>
      </p:sp>
      <p:pic>
        <p:nvPicPr>
          <p:cNvPr id="21" name="Image 21"/>
          <p:cNvPicPr>
            <a:picLocks noChangeAspect="1"/>
          </p:cNvPicPr>
          <p:nvPr/>
        </p:nvPicPr>
        <p:blipFill>
          <a:blip r:embed="rId4"/>
          <a:stretch>
            <a:fillRect/>
          </a:stretch>
        </p:blipFill>
        <p:spPr>
          <a:xfrm>
            <a:off x="6288009" y="4426488"/>
            <a:ext cx="5593065" cy="195367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913241" cy="2991586"/>
          </a:xfrm>
          <a:prstGeom prst="roundRect">
            <a:avLst>
              <a:gd name="adj" fmla="val 764"/>
            </a:avLst>
          </a:prstGeom>
          <a:solidFill>
            <a:srgbClr val="FFFFFF"/>
          </a:solidFill>
          <a:ln w="12700">
            <a:solidFill>
              <a:srgbClr val="CFDCE0"/>
            </a:solidFill>
            <a:prstDash val="solid"/>
          </a:ln>
        </p:spPr>
      </p:sp>
      <p:sp>
        <p:nvSpPr>
          <p:cNvPr id="3" name="Shape 3"/>
          <p:cNvSpPr/>
          <p:nvPr/>
        </p:nvSpPr>
        <p:spPr>
          <a:xfrm>
            <a:off x="310896" y="310896"/>
            <a:ext cx="421309"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421309"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4-3</a:t>
            </a:r>
          </a:p>
        </p:txBody>
      </p:sp>
      <p:sp>
        <p:nvSpPr>
          <p:cNvPr id="5" name="Text 5"/>
          <p:cNvSpPr/>
          <p:nvPr/>
        </p:nvSpPr>
        <p:spPr>
          <a:xfrm>
            <a:off x="841933" y="310896"/>
            <a:ext cx="4126173"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Transmission modes</a:t>
            </a:r>
          </a:p>
        </p:txBody>
      </p:sp>
      <p:sp>
        <p:nvSpPr>
          <p:cNvPr id="6" name="Text 6"/>
          <p:cNvSpPr/>
          <p:nvPr/>
        </p:nvSpPr>
        <p:spPr>
          <a:xfrm>
            <a:off x="310896" y="694944"/>
            <a:ext cx="4657209"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Once the signal exists, the question is how the bits are laid out on the wiring.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Do we send one bit at a time, or group them and send the groups?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Binary data crosses a link in one of two modes, parallel or serial, and serial splits into three.</a:t>
            </a:r>
          </a:p>
        </p:txBody>
      </p:sp>
      <p:sp>
        <p:nvSpPr>
          <p:cNvPr id="7" name="Shape 7"/>
          <p:cNvSpPr/>
          <p:nvPr/>
        </p:nvSpPr>
        <p:spPr>
          <a:xfrm>
            <a:off x="5224137" y="182880"/>
            <a:ext cx="6784952" cy="2991586"/>
          </a:xfrm>
          <a:prstGeom prst="roundRect">
            <a:avLst>
              <a:gd name="adj" fmla="val 764"/>
            </a:avLst>
          </a:prstGeom>
          <a:solidFill>
            <a:srgbClr val="FFFFFF"/>
          </a:solidFill>
          <a:ln w="12700">
            <a:solidFill>
              <a:srgbClr val="CFDCE0"/>
            </a:solidFill>
            <a:prstDash val="solid"/>
          </a:ln>
        </p:spPr>
      </p:sp>
      <p:sp>
        <p:nvSpPr>
          <p:cNvPr id="8" name="Shape 8"/>
          <p:cNvSpPr/>
          <p:nvPr/>
        </p:nvSpPr>
        <p:spPr>
          <a:xfrm>
            <a:off x="5352153" y="310896"/>
            <a:ext cx="908284"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5352153"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4.31</a:t>
            </a:r>
          </a:p>
        </p:txBody>
      </p:sp>
      <p:sp>
        <p:nvSpPr>
          <p:cNvPr id="10" name="Text 10"/>
          <p:cNvSpPr/>
          <p:nvPr/>
        </p:nvSpPr>
        <p:spPr>
          <a:xfrm>
            <a:off x="6370165" y="310896"/>
            <a:ext cx="5510908"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Data transmission modes</a:t>
            </a:r>
          </a:p>
        </p:txBody>
      </p:sp>
      <p:pic>
        <p:nvPicPr>
          <p:cNvPr id="11" name="Image 11"/>
          <p:cNvPicPr>
            <a:picLocks noChangeAspect="1"/>
          </p:cNvPicPr>
          <p:nvPr/>
        </p:nvPicPr>
        <p:blipFill>
          <a:blip r:embed="rId2"/>
          <a:stretch>
            <a:fillRect/>
          </a:stretch>
        </p:blipFill>
        <p:spPr>
          <a:xfrm>
            <a:off x="5352153" y="694944"/>
            <a:ext cx="6528920" cy="2351506"/>
          </a:xfrm>
          <a:prstGeom prst="rect">
            <a:avLst/>
          </a:prstGeom>
        </p:spPr>
      </p:pic>
      <p:sp>
        <p:nvSpPr>
          <p:cNvPr id="12" name="Shape 12"/>
          <p:cNvSpPr/>
          <p:nvPr/>
        </p:nvSpPr>
        <p:spPr>
          <a:xfrm>
            <a:off x="182880" y="3302482"/>
            <a:ext cx="5849097" cy="2349708"/>
          </a:xfrm>
          <a:prstGeom prst="roundRect">
            <a:avLst>
              <a:gd name="adj" fmla="val 973"/>
            </a:avLst>
          </a:prstGeom>
          <a:solidFill>
            <a:srgbClr val="FFFFFF"/>
          </a:solidFill>
          <a:ln w="12700">
            <a:solidFill>
              <a:srgbClr val="CFDCE0"/>
            </a:solidFill>
            <a:prstDash val="solid"/>
          </a:ln>
        </p:spPr>
      </p:sp>
      <p:sp>
        <p:nvSpPr>
          <p:cNvPr id="13" name="Shape 13"/>
          <p:cNvSpPr/>
          <p:nvPr/>
        </p:nvSpPr>
        <p:spPr>
          <a:xfrm>
            <a:off x="310896" y="3430498"/>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3430498"/>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4.3.1</a:t>
            </a:r>
          </a:p>
        </p:txBody>
      </p:sp>
      <p:sp>
        <p:nvSpPr>
          <p:cNvPr id="15" name="Text 15"/>
          <p:cNvSpPr/>
          <p:nvPr/>
        </p:nvSpPr>
        <p:spPr>
          <a:xfrm>
            <a:off x="940834" y="3430498"/>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Parallel transmission</a:t>
            </a:r>
          </a:p>
        </p:txBody>
      </p:sp>
      <p:sp>
        <p:nvSpPr>
          <p:cNvPr id="16" name="Text 16"/>
          <p:cNvSpPr/>
          <p:nvPr/>
        </p:nvSpPr>
        <p:spPr>
          <a:xfrm>
            <a:off x="310896" y="3814546"/>
            <a:ext cx="5593065" cy="17096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Group the bits into blocks of n and send all n at once, over n separate wires.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advantage is speed. All else being equal, n wires move data n times faster than one.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disadvantage is cost, and it grows with distance. Parallel transmission is therefore limited to short runs inside a machine or between machines standing next to each other.</a:t>
            </a:r>
          </a:p>
        </p:txBody>
      </p:sp>
      <p:sp>
        <p:nvSpPr>
          <p:cNvPr id="17" name="Shape 17"/>
          <p:cNvSpPr/>
          <p:nvPr/>
        </p:nvSpPr>
        <p:spPr>
          <a:xfrm>
            <a:off x="6159993" y="3302482"/>
            <a:ext cx="5849097" cy="2349708"/>
          </a:xfrm>
          <a:prstGeom prst="roundRect">
            <a:avLst>
              <a:gd name="adj" fmla="val 973"/>
            </a:avLst>
          </a:prstGeom>
          <a:solidFill>
            <a:srgbClr val="FFFFFF"/>
          </a:solidFill>
          <a:ln w="12700">
            <a:solidFill>
              <a:srgbClr val="CFDCE0"/>
            </a:solidFill>
            <a:prstDash val="solid"/>
          </a:ln>
        </p:spPr>
      </p:sp>
      <p:sp>
        <p:nvSpPr>
          <p:cNvPr id="18" name="Shape 18"/>
          <p:cNvSpPr/>
          <p:nvPr/>
        </p:nvSpPr>
        <p:spPr>
          <a:xfrm>
            <a:off x="6288009" y="3430498"/>
            <a:ext cx="520210" cy="256032"/>
          </a:xfrm>
          <a:prstGeom prst="roundRect">
            <a:avLst>
              <a:gd name="adj" fmla="val 25000"/>
            </a:avLst>
          </a:prstGeom>
          <a:solidFill>
            <a:srgbClr val="0F7A85"/>
          </a:solidFill>
          <a:ln w="12700">
            <a:solidFill>
              <a:srgbClr val="0F7A85"/>
            </a:solidFill>
            <a:prstDash val="solid"/>
          </a:ln>
        </p:spPr>
      </p:sp>
      <p:sp>
        <p:nvSpPr>
          <p:cNvPr id="19" name="Text 19"/>
          <p:cNvSpPr/>
          <p:nvPr/>
        </p:nvSpPr>
        <p:spPr>
          <a:xfrm>
            <a:off x="6288009" y="3430498"/>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4.3.2</a:t>
            </a:r>
          </a:p>
        </p:txBody>
      </p:sp>
      <p:sp>
        <p:nvSpPr>
          <p:cNvPr id="20" name="Text 20"/>
          <p:cNvSpPr/>
          <p:nvPr/>
        </p:nvSpPr>
        <p:spPr>
          <a:xfrm>
            <a:off x="6917947" y="3430498"/>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Serial transmission</a:t>
            </a:r>
          </a:p>
        </p:txBody>
      </p:sp>
      <p:sp>
        <p:nvSpPr>
          <p:cNvPr id="21" name="Text 21"/>
          <p:cNvSpPr/>
          <p:nvPr/>
        </p:nvSpPr>
        <p:spPr>
          <a:xfrm>
            <a:off x="6288009" y="3814546"/>
            <a:ext cx="559306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One bit follows another, so one channel carries the data instead of 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cost falls by roughly a factor of n, which is why every link that leaves the box is serial.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Conversion is needed at both ends, parallel to serial at the sender and serial to parallel at the receiver, because communication inside the machine is parallel.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264187" cy="4056019"/>
          </a:xfrm>
          <a:prstGeom prst="roundRect">
            <a:avLst>
              <a:gd name="adj" fmla="val 564"/>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4.32</a:t>
            </a:r>
          </a:p>
        </p:txBody>
      </p:sp>
      <p:sp>
        <p:nvSpPr>
          <p:cNvPr id="5" name="Text 5"/>
          <p:cNvSpPr/>
          <p:nvPr/>
        </p:nvSpPr>
        <p:spPr>
          <a:xfrm>
            <a:off x="1328908" y="310896"/>
            <a:ext cx="3990143"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Parallel transmission</a:t>
            </a:r>
          </a:p>
        </p:txBody>
      </p:sp>
      <p:pic>
        <p:nvPicPr>
          <p:cNvPr id="6" name="Image 6"/>
          <p:cNvPicPr>
            <a:picLocks noChangeAspect="1"/>
          </p:cNvPicPr>
          <p:nvPr/>
        </p:nvPicPr>
        <p:blipFill>
          <a:blip r:embed="rId2"/>
          <a:stretch>
            <a:fillRect/>
          </a:stretch>
        </p:blipFill>
        <p:spPr>
          <a:xfrm>
            <a:off x="310896" y="1258361"/>
            <a:ext cx="563417" cy="2208023"/>
          </a:xfrm>
          <a:prstGeom prst="rect">
            <a:avLst/>
          </a:prstGeom>
        </p:spPr>
      </p:pic>
      <p:pic>
        <p:nvPicPr>
          <p:cNvPr id="7" name="Image 7"/>
          <p:cNvPicPr>
            <a:picLocks noChangeAspect="1"/>
          </p:cNvPicPr>
          <p:nvPr/>
        </p:nvPicPr>
        <p:blipFill>
          <a:blip r:embed="rId3"/>
          <a:stretch>
            <a:fillRect/>
          </a:stretch>
        </p:blipFill>
        <p:spPr>
          <a:xfrm>
            <a:off x="4592608" y="1234886"/>
            <a:ext cx="726443" cy="2208023"/>
          </a:xfrm>
          <a:prstGeom prst="rect">
            <a:avLst/>
          </a:prstGeom>
        </p:spPr>
      </p:pic>
      <p:pic>
        <p:nvPicPr>
          <p:cNvPr id="8" name="Image 8"/>
          <p:cNvPicPr>
            <a:picLocks noChangeAspect="1"/>
          </p:cNvPicPr>
          <p:nvPr/>
        </p:nvPicPr>
        <p:blipFill>
          <a:blip r:embed="rId4"/>
          <a:stretch>
            <a:fillRect/>
          </a:stretch>
        </p:blipFill>
        <p:spPr>
          <a:xfrm>
            <a:off x="876922" y="694944"/>
            <a:ext cx="3666126" cy="2939683"/>
          </a:xfrm>
          <a:prstGeom prst="rect">
            <a:avLst/>
          </a:prstGeom>
        </p:spPr>
      </p:pic>
      <p:sp>
        <p:nvSpPr>
          <p:cNvPr id="9" name="Shape 9"/>
          <p:cNvSpPr/>
          <p:nvPr/>
        </p:nvSpPr>
        <p:spPr>
          <a:xfrm>
            <a:off x="5575083" y="182880"/>
            <a:ext cx="6434006" cy="4056019"/>
          </a:xfrm>
          <a:prstGeom prst="roundRect">
            <a:avLst>
              <a:gd name="adj" fmla="val 564"/>
            </a:avLst>
          </a:prstGeom>
          <a:solidFill>
            <a:srgbClr val="FFFFFF"/>
          </a:solidFill>
          <a:ln w="12700">
            <a:solidFill>
              <a:srgbClr val="CFDCE0"/>
            </a:solidFill>
            <a:prstDash val="solid"/>
          </a:ln>
        </p:spPr>
      </p:sp>
      <p:sp>
        <p:nvSpPr>
          <p:cNvPr id="10" name="Shape 10"/>
          <p:cNvSpPr/>
          <p:nvPr/>
        </p:nvSpPr>
        <p:spPr>
          <a:xfrm>
            <a:off x="5703099" y="310896"/>
            <a:ext cx="908284" cy="256032"/>
          </a:xfrm>
          <a:prstGeom prst="roundRect">
            <a:avLst>
              <a:gd name="adj" fmla="val 25000"/>
            </a:avLst>
          </a:prstGeom>
          <a:solidFill>
            <a:srgbClr val="0F7A85"/>
          </a:solidFill>
          <a:ln w="12700">
            <a:solidFill>
              <a:srgbClr val="0F7A85"/>
            </a:solidFill>
            <a:prstDash val="solid"/>
          </a:ln>
        </p:spPr>
      </p:sp>
      <p:sp>
        <p:nvSpPr>
          <p:cNvPr id="11" name="Text 11"/>
          <p:cNvSpPr/>
          <p:nvPr/>
        </p:nvSpPr>
        <p:spPr>
          <a:xfrm>
            <a:off x="5703099"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4.33</a:t>
            </a:r>
          </a:p>
        </p:txBody>
      </p:sp>
      <p:sp>
        <p:nvSpPr>
          <p:cNvPr id="12" name="Text 12"/>
          <p:cNvSpPr/>
          <p:nvPr/>
        </p:nvSpPr>
        <p:spPr>
          <a:xfrm>
            <a:off x="6721111" y="310896"/>
            <a:ext cx="51599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Serial transmission</a:t>
            </a:r>
          </a:p>
        </p:txBody>
      </p:sp>
      <p:pic>
        <p:nvPicPr>
          <p:cNvPr id="13" name="Image 13"/>
          <p:cNvPicPr>
            <a:picLocks noChangeAspect="1"/>
          </p:cNvPicPr>
          <p:nvPr/>
        </p:nvPicPr>
        <p:blipFill>
          <a:blip r:embed="rId5"/>
          <a:stretch>
            <a:fillRect/>
          </a:stretch>
        </p:blipFill>
        <p:spPr>
          <a:xfrm>
            <a:off x="5703099" y="694944"/>
            <a:ext cx="1202615" cy="3415939"/>
          </a:xfrm>
          <a:prstGeom prst="rect">
            <a:avLst/>
          </a:prstGeom>
        </p:spPr>
      </p:pic>
      <p:pic>
        <p:nvPicPr>
          <p:cNvPr id="14" name="Image 14"/>
          <p:cNvPicPr>
            <a:picLocks noChangeAspect="1"/>
          </p:cNvPicPr>
          <p:nvPr/>
        </p:nvPicPr>
        <p:blipFill>
          <a:blip r:embed="rId6"/>
          <a:stretch>
            <a:fillRect/>
          </a:stretch>
        </p:blipFill>
        <p:spPr>
          <a:xfrm>
            <a:off x="10590323" y="694944"/>
            <a:ext cx="1290750" cy="3415939"/>
          </a:xfrm>
          <a:prstGeom prst="rect">
            <a:avLst/>
          </a:prstGeom>
        </p:spPr>
      </p:pic>
      <p:pic>
        <p:nvPicPr>
          <p:cNvPr id="15" name="Image 15"/>
          <p:cNvPicPr>
            <a:picLocks noChangeAspect="1"/>
          </p:cNvPicPr>
          <p:nvPr/>
        </p:nvPicPr>
        <p:blipFill>
          <a:blip r:embed="rId7"/>
          <a:stretch>
            <a:fillRect/>
          </a:stretch>
        </p:blipFill>
        <p:spPr>
          <a:xfrm>
            <a:off x="6973948" y="1704231"/>
            <a:ext cx="3516868" cy="1397365"/>
          </a:xfrm>
          <a:prstGeom prst="rect">
            <a:avLst/>
          </a:prstGeom>
        </p:spPr>
      </p:pic>
      <p:sp>
        <p:nvSpPr>
          <p:cNvPr id="16" name="Shape 16"/>
          <p:cNvSpPr/>
          <p:nvPr/>
        </p:nvSpPr>
        <p:spPr>
          <a:xfrm>
            <a:off x="182880" y="4366915"/>
            <a:ext cx="5849097" cy="2121804"/>
          </a:xfrm>
          <a:prstGeom prst="roundRect">
            <a:avLst>
              <a:gd name="adj" fmla="val 1077"/>
            </a:avLst>
          </a:prstGeom>
          <a:solidFill>
            <a:srgbClr val="FFFFFF"/>
          </a:solidFill>
          <a:ln w="12700">
            <a:solidFill>
              <a:srgbClr val="CFDCE0"/>
            </a:solidFill>
            <a:prstDash val="solid"/>
          </a:ln>
        </p:spPr>
      </p:sp>
      <p:sp>
        <p:nvSpPr>
          <p:cNvPr id="17" name="Shape 17"/>
          <p:cNvSpPr/>
          <p:nvPr/>
        </p:nvSpPr>
        <p:spPr>
          <a:xfrm>
            <a:off x="310896" y="4494931"/>
            <a:ext cx="520210" cy="256032"/>
          </a:xfrm>
          <a:prstGeom prst="roundRect">
            <a:avLst>
              <a:gd name="adj" fmla="val 25000"/>
            </a:avLst>
          </a:prstGeom>
          <a:solidFill>
            <a:srgbClr val="0F7A85"/>
          </a:solidFill>
          <a:ln w="12700">
            <a:solidFill>
              <a:srgbClr val="0F7A85"/>
            </a:solidFill>
            <a:prstDash val="solid"/>
          </a:ln>
        </p:spPr>
      </p:sp>
      <p:sp>
        <p:nvSpPr>
          <p:cNvPr id="18" name="Text 18"/>
          <p:cNvSpPr/>
          <p:nvPr/>
        </p:nvSpPr>
        <p:spPr>
          <a:xfrm>
            <a:off x="310896" y="4494931"/>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4.3.2</a:t>
            </a:r>
          </a:p>
        </p:txBody>
      </p:sp>
      <p:sp>
        <p:nvSpPr>
          <p:cNvPr id="19" name="Text 19"/>
          <p:cNvSpPr/>
          <p:nvPr/>
        </p:nvSpPr>
        <p:spPr>
          <a:xfrm>
            <a:off x="940834" y="4494931"/>
            <a:ext cx="496312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Three ways to time a serial stream</a:t>
            </a:r>
          </a:p>
        </p:txBody>
      </p:sp>
      <p:sp>
        <p:nvSpPr>
          <p:cNvPr id="20" name="Text 20"/>
          <p:cNvSpPr/>
          <p:nvPr/>
        </p:nvSpPr>
        <p:spPr>
          <a:xfrm>
            <a:off x="310896" y="4878979"/>
            <a:ext cx="559306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Asynchronous enforces timing inside a byte only. Gaps between bytes may be any length.</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Synchronous enforces timing across a whole frame, with no gaps and no framing bits.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Isochronous enforces timing across the entire stream, so the arrival rate itself is fixed.</a:t>
            </a:r>
          </a:p>
        </p:txBody>
      </p:sp>
      <p:sp>
        <p:nvSpPr>
          <p:cNvPr id="21" name="Shape 21"/>
          <p:cNvSpPr/>
          <p:nvPr/>
        </p:nvSpPr>
        <p:spPr>
          <a:xfrm>
            <a:off x="6159993" y="4366915"/>
            <a:ext cx="5849097" cy="2121804"/>
          </a:xfrm>
          <a:prstGeom prst="roundRect">
            <a:avLst>
              <a:gd name="adj" fmla="val 1077"/>
            </a:avLst>
          </a:prstGeom>
          <a:solidFill>
            <a:srgbClr val="FFFFFF"/>
          </a:solidFill>
          <a:ln w="12700">
            <a:solidFill>
              <a:srgbClr val="CFDCE0"/>
            </a:solidFill>
            <a:prstDash val="solid"/>
          </a:ln>
        </p:spPr>
      </p:sp>
      <p:sp>
        <p:nvSpPr>
          <p:cNvPr id="22" name="Shape 22"/>
          <p:cNvSpPr/>
          <p:nvPr/>
        </p:nvSpPr>
        <p:spPr>
          <a:xfrm>
            <a:off x="6288009" y="4494931"/>
            <a:ext cx="414294" cy="256032"/>
          </a:xfrm>
          <a:prstGeom prst="roundRect">
            <a:avLst>
              <a:gd name="adj" fmla="val 25000"/>
            </a:avLst>
          </a:prstGeom>
          <a:solidFill>
            <a:srgbClr val="0F7A85"/>
          </a:solidFill>
          <a:ln w="12700">
            <a:solidFill>
              <a:srgbClr val="0F7A85"/>
            </a:solidFill>
            <a:prstDash val="solid"/>
          </a:ln>
        </p:spPr>
      </p:sp>
      <p:sp>
        <p:nvSpPr>
          <p:cNvPr id="23" name="Text 23"/>
          <p:cNvSpPr/>
          <p:nvPr/>
        </p:nvSpPr>
        <p:spPr>
          <a:xfrm>
            <a:off x="6288009" y="4494931"/>
            <a:ext cx="41429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4.3</a:t>
            </a:r>
          </a:p>
        </p:txBody>
      </p:sp>
      <p:sp>
        <p:nvSpPr>
          <p:cNvPr id="24" name="Text 24"/>
          <p:cNvSpPr/>
          <p:nvPr/>
        </p:nvSpPr>
        <p:spPr>
          <a:xfrm>
            <a:off x="6812031" y="4494931"/>
            <a:ext cx="5069043"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Choosing a mode</a:t>
            </a:r>
          </a:p>
        </p:txBody>
      </p:sp>
      <p:sp>
        <p:nvSpPr>
          <p:cNvPr id="25" name="Text 25"/>
          <p:cNvSpPr/>
          <p:nvPr/>
        </p:nvSpPr>
        <p:spPr>
          <a:xfrm>
            <a:off x="6288009" y="4878979"/>
            <a:ext cx="5593065" cy="10259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Parallel buys speed with wires, so it stays short.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Asynchronous buys tolerance of an irregular sender and pays overhead on every byte.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Synchronous buys throughput by demanding that the clocks hold.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6434006" cy="3452569"/>
          </a:xfrm>
          <a:prstGeom prst="roundRect">
            <a:avLst>
              <a:gd name="adj" fmla="val 662"/>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4.34</a:t>
            </a:r>
          </a:p>
        </p:txBody>
      </p:sp>
      <p:sp>
        <p:nvSpPr>
          <p:cNvPr id="5" name="Text 5"/>
          <p:cNvSpPr/>
          <p:nvPr/>
        </p:nvSpPr>
        <p:spPr>
          <a:xfrm>
            <a:off x="1328908" y="310896"/>
            <a:ext cx="51599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Asynchronous transmission</a:t>
            </a:r>
          </a:p>
        </p:txBody>
      </p:sp>
      <p:pic>
        <p:nvPicPr>
          <p:cNvPr id="6" name="Image 6"/>
          <p:cNvPicPr>
            <a:picLocks noChangeAspect="1"/>
          </p:cNvPicPr>
          <p:nvPr/>
        </p:nvPicPr>
        <p:blipFill>
          <a:blip r:embed="rId2"/>
          <a:stretch>
            <a:fillRect/>
          </a:stretch>
        </p:blipFill>
        <p:spPr>
          <a:xfrm>
            <a:off x="493455" y="1286868"/>
            <a:ext cx="500250" cy="2220565"/>
          </a:xfrm>
          <a:prstGeom prst="rect">
            <a:avLst/>
          </a:prstGeom>
        </p:spPr>
      </p:pic>
      <p:pic>
        <p:nvPicPr>
          <p:cNvPr id="7" name="Image 7"/>
          <p:cNvPicPr>
            <a:picLocks noChangeAspect="1"/>
          </p:cNvPicPr>
          <p:nvPr/>
        </p:nvPicPr>
        <p:blipFill>
          <a:blip r:embed="rId3"/>
          <a:stretch>
            <a:fillRect/>
          </a:stretch>
        </p:blipFill>
        <p:spPr>
          <a:xfrm>
            <a:off x="5686092" y="1286868"/>
            <a:ext cx="620219" cy="2220565"/>
          </a:xfrm>
          <a:prstGeom prst="rect">
            <a:avLst/>
          </a:prstGeom>
        </p:spPr>
      </p:pic>
      <p:pic>
        <p:nvPicPr>
          <p:cNvPr id="8" name="Image 8"/>
          <p:cNvPicPr>
            <a:picLocks noChangeAspect="1"/>
          </p:cNvPicPr>
          <p:nvPr/>
        </p:nvPicPr>
        <p:blipFill>
          <a:blip r:embed="rId4"/>
          <a:stretch>
            <a:fillRect/>
          </a:stretch>
        </p:blipFill>
        <p:spPr>
          <a:xfrm>
            <a:off x="2290732" y="694944"/>
            <a:ext cx="2098332" cy="917879"/>
          </a:xfrm>
          <a:prstGeom prst="rect">
            <a:avLst/>
          </a:prstGeom>
        </p:spPr>
      </p:pic>
      <p:pic>
        <p:nvPicPr>
          <p:cNvPr id="9" name="Image 9"/>
          <p:cNvPicPr>
            <a:picLocks noChangeAspect="1"/>
          </p:cNvPicPr>
          <p:nvPr/>
        </p:nvPicPr>
        <p:blipFill>
          <a:blip r:embed="rId5"/>
          <a:stretch>
            <a:fillRect/>
          </a:stretch>
        </p:blipFill>
        <p:spPr>
          <a:xfrm>
            <a:off x="1118201" y="2440159"/>
            <a:ext cx="4481875" cy="1012949"/>
          </a:xfrm>
          <a:prstGeom prst="rect">
            <a:avLst/>
          </a:prstGeom>
        </p:spPr>
      </p:pic>
      <p:sp>
        <p:nvSpPr>
          <p:cNvPr id="10" name="Shape 10"/>
          <p:cNvSpPr/>
          <p:nvPr/>
        </p:nvSpPr>
        <p:spPr>
          <a:xfrm>
            <a:off x="6744902" y="182880"/>
            <a:ext cx="5264187" cy="3452569"/>
          </a:xfrm>
          <a:prstGeom prst="roundRect">
            <a:avLst>
              <a:gd name="adj" fmla="val 662"/>
            </a:avLst>
          </a:prstGeom>
          <a:solidFill>
            <a:srgbClr val="FFFFFF"/>
          </a:solidFill>
          <a:ln w="12700">
            <a:solidFill>
              <a:srgbClr val="CFDCE0"/>
            </a:solidFill>
            <a:prstDash val="solid"/>
          </a:ln>
        </p:spPr>
      </p:sp>
      <p:sp>
        <p:nvSpPr>
          <p:cNvPr id="11" name="Shape 11"/>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12" name="Text 12"/>
          <p:cNvSpPr/>
          <p:nvPr/>
        </p:nvSpPr>
        <p:spPr>
          <a:xfrm>
            <a:off x="6872918" y="310896"/>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4.3.2</a:t>
            </a:r>
          </a:p>
        </p:txBody>
      </p:sp>
      <p:sp>
        <p:nvSpPr>
          <p:cNvPr id="13" name="Text 13"/>
          <p:cNvSpPr/>
          <p:nvPr/>
        </p:nvSpPr>
        <p:spPr>
          <a:xfrm>
            <a:off x="7502856" y="310896"/>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Asynchronous</a:t>
            </a:r>
          </a:p>
        </p:txBody>
      </p:sp>
      <p:sp>
        <p:nvSpPr>
          <p:cNvPr id="14" name="Text 14"/>
          <p:cNvSpPr/>
          <p:nvPr/>
        </p:nvSpPr>
        <p:spPr>
          <a:xfrm>
            <a:off x="6872918" y="694944"/>
            <a:ext cx="5008155" cy="197563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start bit and one or more stop bits frame each byte, and the receiver resynchronizes on every start bit.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Timing is re-established byte by byte, so a slow or uneven source is fine. A keyboard is the standard case.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framing bits and the gaps are overhead, which makes it the slowest of the three.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UART in every microcontroller is this figure. Its start bit, stop bit and idle gap are exactly what is drawn here.</a:t>
            </a:r>
          </a:p>
        </p:txBody>
      </p:sp>
      <p:sp>
        <p:nvSpPr>
          <p:cNvPr id="15" name="Shape 15"/>
          <p:cNvSpPr/>
          <p:nvPr/>
        </p:nvSpPr>
        <p:spPr>
          <a:xfrm>
            <a:off x="182880" y="3763465"/>
            <a:ext cx="6434006" cy="2783750"/>
          </a:xfrm>
          <a:prstGeom prst="roundRect">
            <a:avLst>
              <a:gd name="adj" fmla="val 821"/>
            </a:avLst>
          </a:prstGeom>
          <a:solidFill>
            <a:srgbClr val="FFFFFF"/>
          </a:solidFill>
          <a:ln w="12700">
            <a:solidFill>
              <a:srgbClr val="CFDCE0"/>
            </a:solidFill>
            <a:prstDash val="solid"/>
          </a:ln>
        </p:spPr>
      </p:sp>
      <p:sp>
        <p:nvSpPr>
          <p:cNvPr id="16" name="Shape 16"/>
          <p:cNvSpPr/>
          <p:nvPr/>
        </p:nvSpPr>
        <p:spPr>
          <a:xfrm>
            <a:off x="310896" y="3891481"/>
            <a:ext cx="908284" cy="256032"/>
          </a:xfrm>
          <a:prstGeom prst="roundRect">
            <a:avLst>
              <a:gd name="adj" fmla="val 25000"/>
            </a:avLst>
          </a:prstGeom>
          <a:solidFill>
            <a:srgbClr val="0F7A85"/>
          </a:solidFill>
          <a:ln w="12700">
            <a:solidFill>
              <a:srgbClr val="0F7A85"/>
            </a:solidFill>
            <a:prstDash val="solid"/>
          </a:ln>
        </p:spPr>
      </p:sp>
      <p:sp>
        <p:nvSpPr>
          <p:cNvPr id="17" name="Text 17"/>
          <p:cNvSpPr/>
          <p:nvPr/>
        </p:nvSpPr>
        <p:spPr>
          <a:xfrm>
            <a:off x="310896" y="3891481"/>
            <a:ext cx="908284"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Figure 4.35</a:t>
            </a:r>
          </a:p>
        </p:txBody>
      </p:sp>
      <p:sp>
        <p:nvSpPr>
          <p:cNvPr id="18" name="Text 18"/>
          <p:cNvSpPr/>
          <p:nvPr/>
        </p:nvSpPr>
        <p:spPr>
          <a:xfrm>
            <a:off x="1328908" y="3891481"/>
            <a:ext cx="51599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Synchronous transmission</a:t>
            </a:r>
          </a:p>
        </p:txBody>
      </p:sp>
      <p:pic>
        <p:nvPicPr>
          <p:cNvPr id="19" name="Image 19"/>
          <p:cNvPicPr>
            <a:picLocks noChangeAspect="1"/>
          </p:cNvPicPr>
          <p:nvPr/>
        </p:nvPicPr>
        <p:blipFill>
          <a:blip r:embed="rId6"/>
          <a:stretch>
            <a:fillRect/>
          </a:stretch>
        </p:blipFill>
        <p:spPr>
          <a:xfrm>
            <a:off x="493455" y="4275529"/>
            <a:ext cx="535365" cy="2143670"/>
          </a:xfrm>
          <a:prstGeom prst="rect">
            <a:avLst/>
          </a:prstGeom>
        </p:spPr>
      </p:pic>
      <p:pic>
        <p:nvPicPr>
          <p:cNvPr id="20" name="Image 20"/>
          <p:cNvPicPr>
            <a:picLocks noChangeAspect="1"/>
          </p:cNvPicPr>
          <p:nvPr/>
        </p:nvPicPr>
        <p:blipFill>
          <a:blip r:embed="rId7"/>
          <a:stretch>
            <a:fillRect/>
          </a:stretch>
        </p:blipFill>
        <p:spPr>
          <a:xfrm>
            <a:off x="5691468" y="4275529"/>
            <a:ext cx="614843" cy="2143670"/>
          </a:xfrm>
          <a:prstGeom prst="rect">
            <a:avLst/>
          </a:prstGeom>
        </p:spPr>
      </p:pic>
      <p:pic>
        <p:nvPicPr>
          <p:cNvPr id="21" name="Image 21"/>
          <p:cNvPicPr>
            <a:picLocks noChangeAspect="1"/>
          </p:cNvPicPr>
          <p:nvPr/>
        </p:nvPicPr>
        <p:blipFill>
          <a:blip r:embed="rId8"/>
          <a:stretch>
            <a:fillRect/>
          </a:stretch>
        </p:blipFill>
        <p:spPr>
          <a:xfrm>
            <a:off x="954863" y="4646422"/>
            <a:ext cx="4818290" cy="861000"/>
          </a:xfrm>
          <a:prstGeom prst="rect">
            <a:avLst/>
          </a:prstGeom>
        </p:spPr>
      </p:pic>
      <p:sp>
        <p:nvSpPr>
          <p:cNvPr id="22" name="Shape 22"/>
          <p:cNvSpPr/>
          <p:nvPr/>
        </p:nvSpPr>
        <p:spPr>
          <a:xfrm>
            <a:off x="6744902" y="3763465"/>
            <a:ext cx="5264187" cy="2783750"/>
          </a:xfrm>
          <a:prstGeom prst="roundRect">
            <a:avLst>
              <a:gd name="adj" fmla="val 821"/>
            </a:avLst>
          </a:prstGeom>
          <a:solidFill>
            <a:srgbClr val="FFFFFF"/>
          </a:solidFill>
          <a:ln w="12700">
            <a:solidFill>
              <a:srgbClr val="CFDCE0"/>
            </a:solidFill>
            <a:prstDash val="solid"/>
          </a:ln>
        </p:spPr>
      </p:sp>
      <p:sp>
        <p:nvSpPr>
          <p:cNvPr id="23" name="Shape 23"/>
          <p:cNvSpPr/>
          <p:nvPr/>
        </p:nvSpPr>
        <p:spPr>
          <a:xfrm>
            <a:off x="6872918" y="3891481"/>
            <a:ext cx="520210" cy="256032"/>
          </a:xfrm>
          <a:prstGeom prst="roundRect">
            <a:avLst>
              <a:gd name="adj" fmla="val 25000"/>
            </a:avLst>
          </a:prstGeom>
          <a:solidFill>
            <a:srgbClr val="0F7A85"/>
          </a:solidFill>
          <a:ln w="12700">
            <a:solidFill>
              <a:srgbClr val="0F7A85"/>
            </a:solidFill>
            <a:prstDash val="solid"/>
          </a:ln>
        </p:spPr>
      </p:sp>
      <p:sp>
        <p:nvSpPr>
          <p:cNvPr id="24" name="Text 24"/>
          <p:cNvSpPr/>
          <p:nvPr/>
        </p:nvSpPr>
        <p:spPr>
          <a:xfrm>
            <a:off x="6872918" y="3891481"/>
            <a:ext cx="520210"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FFFFFF"/>
                </a:solidFill>
                <a:latin typeface="Arial" pitchFamily="34" charset="0"/>
                <a:ea typeface="Arial" pitchFamily="34" charset="-122"/>
                <a:cs typeface="Arial" pitchFamily="34" charset="-120"/>
              </a:rPr>
              <a:t>4.3.2</a:t>
            </a:r>
          </a:p>
        </p:txBody>
      </p:sp>
      <p:sp>
        <p:nvSpPr>
          <p:cNvPr id="25" name="Text 25"/>
          <p:cNvSpPr/>
          <p:nvPr/>
        </p:nvSpPr>
        <p:spPr>
          <a:xfrm>
            <a:off x="7502856" y="3891481"/>
            <a:ext cx="4378217"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Synchronous and isochronous</a:t>
            </a:r>
          </a:p>
        </p:txBody>
      </p:sp>
      <p:sp>
        <p:nvSpPr>
          <p:cNvPr id="26" name="Text 26"/>
          <p:cNvSpPr/>
          <p:nvPr/>
        </p:nvSpPr>
        <p:spPr>
          <a:xfrm>
            <a:off x="6872918" y="4275529"/>
            <a:ext cx="500815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Bits go out as one stream with no gaps and no framing bits. The receiver counts them off and regroups them.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Removing the gaps and the framing bits is what makes it faster, and it is what high-speed links use.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Isochronous fixes the rate of the whole stream, which real-time audio and video need.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5997565"/>
          </a:xfrm>
          <a:prstGeom prst="roundRect">
            <a:avLst>
              <a:gd name="adj" fmla="val 381"/>
            </a:avLst>
          </a:prstGeom>
          <a:solidFill>
            <a:srgbClr val="FFFFFF"/>
          </a:solidFill>
          <a:ln w="12700">
            <a:solidFill>
              <a:srgbClr val="CFDCE0"/>
            </a:solidFill>
            <a:prstDash val="solid"/>
          </a:ln>
        </p:spPr>
      </p:sp>
      <p:sp>
        <p:nvSpPr>
          <p:cNvPr id="3" name="Shape 3"/>
          <p:cNvSpPr/>
          <p:nvPr/>
        </p:nvSpPr>
        <p:spPr>
          <a:xfrm>
            <a:off x="310896" y="310896"/>
            <a:ext cx="844675"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844675"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EXPLORE</a:t>
            </a:r>
          </a:p>
        </p:txBody>
      </p:sp>
      <p:sp>
        <p:nvSpPr>
          <p:cNvPr id="5" name="Text 5"/>
          <p:cNvSpPr/>
          <p:nvPr/>
        </p:nvSpPr>
        <p:spPr>
          <a:xfrm>
            <a:off x="1265299" y="310896"/>
            <a:ext cx="46386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Sampling, quantization, and the bits on the wire</a:t>
            </a:r>
          </a:p>
        </p:txBody>
      </p:sp>
      <p:sp>
        <p:nvSpPr>
          <p:cNvPr id="6" name="Text 6"/>
          <p:cNvSpPr/>
          <p:nvPr/>
        </p:nvSpPr>
        <p:spPr>
          <a:xfrm>
            <a:off x="310896" y="694944"/>
            <a:ext cx="5593065" cy="5357485"/>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DSPRelated, sampling and aliasing. </a:t>
            </a:r>
            <a:r>
              <a:rPr lang="en-US" sz="1300" dirty="0">
                <a:solidFill>
                  <a:srgbClr val="1E2E36"/>
                </a:solidFill>
                <a:latin typeface="Arial" pitchFamily="34" charset="0"/>
                <a:ea typeface="Arial" pitchFamily="34" charset="-122"/>
                <a:cs typeface="Arial" pitchFamily="34" charset="-120"/>
              </a:rPr>
              <a:t>An interactive sampler with the alias drawn in.</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Push the signal past half the sampling rate and watch the alias appear.</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2"/>
              </a:rPr>
              <a:t>https://www.dsprelated.com/foundations/sampling.php</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Nyquist-Shannon sampling theorem. </a:t>
            </a:r>
            <a:r>
              <a:rPr lang="en-US" sz="1300" dirty="0">
                <a:solidFill>
                  <a:srgbClr val="1E2E36"/>
                </a:solidFill>
                <a:latin typeface="Arial" pitchFamily="34" charset="0"/>
                <a:ea typeface="Arial" pitchFamily="34" charset="-122"/>
                <a:cs typeface="Arial" pitchFamily="34" charset="-120"/>
              </a:rPr>
              <a:t>The theorem behind the whole of Section 4.2.</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Read the bandpass case, which the lecture only stated.</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3"/>
              </a:rPr>
              <a:t>https://en.wikipedia.org/wiki/Nyquist%E2%80%93Shannon_sampling_theorem</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Aliasing. </a:t>
            </a:r>
            <a:r>
              <a:rPr lang="en-US" sz="1300" dirty="0">
                <a:solidFill>
                  <a:srgbClr val="1E2E36"/>
                </a:solidFill>
                <a:latin typeface="Arial" pitchFamily="34" charset="0"/>
                <a:ea typeface="Arial" pitchFamily="34" charset="-122"/>
                <a:cs typeface="Arial" pitchFamily="34" charset="-120"/>
              </a:rPr>
              <a:t>What a violated sampling rule looks like in practice.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Find the everyday examples at the end of the article.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4"/>
              </a:rPr>
              <a:t>https://en.wikipedia.org/wiki/Aliasing</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Delta modulation. </a:t>
            </a:r>
            <a:r>
              <a:rPr lang="en-US" sz="1300" dirty="0">
                <a:solidFill>
                  <a:srgbClr val="1E2E36"/>
                </a:solidFill>
                <a:latin typeface="Arial" pitchFamily="34" charset="0"/>
                <a:ea typeface="Arial" pitchFamily="34" charset="-122"/>
                <a:cs typeface="Arial" pitchFamily="34" charset="-120"/>
              </a:rPr>
              <a:t>The one-bit alternative to PCM.</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Look up slope overload, the failure DM has and PCM does not.</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5"/>
              </a:rPr>
              <a:t>https://en.wikipedia.org/wiki/Delta_modulation</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adaptive differential PCM. </a:t>
            </a:r>
            <a:r>
              <a:rPr lang="en-US" sz="1300" dirty="0">
                <a:solidFill>
                  <a:srgbClr val="1E2E36"/>
                </a:solidFill>
                <a:latin typeface="Arial" pitchFamily="34" charset="0"/>
                <a:ea typeface="Arial" pitchFamily="34" charset="-122"/>
                <a:cs typeface="Arial" pitchFamily="34" charset="-120"/>
              </a:rPr>
              <a:t>Where the 64 kbps voice channel goes next.</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See how G.711 and G.726 halve the bit rate of a call.</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6"/>
              </a:rPr>
              <a:t>https://en.wikipedia.org/wiki/Adaptive_differential_pulse-code_modulation</a:t>
            </a:r>
          </a:p>
        </p:txBody>
      </p:sp>
      <p:sp>
        <p:nvSpPr>
          <p:cNvPr id="7" name="Shape 7"/>
          <p:cNvSpPr/>
          <p:nvPr/>
        </p:nvSpPr>
        <p:spPr>
          <a:xfrm>
            <a:off x="6159993" y="182880"/>
            <a:ext cx="5849097" cy="5997565"/>
          </a:xfrm>
          <a:prstGeom prst="roundRect">
            <a:avLst>
              <a:gd name="adj" fmla="val 381"/>
            </a:avLst>
          </a:prstGeom>
          <a:solidFill>
            <a:srgbClr val="FFFFFF"/>
          </a:solidFill>
          <a:ln w="12700">
            <a:solidFill>
              <a:srgbClr val="CFDCE0"/>
            </a:solidFill>
            <a:prstDash val="solid"/>
          </a:ln>
        </p:spPr>
      </p:sp>
      <p:sp>
        <p:nvSpPr>
          <p:cNvPr id="8" name="Text 8"/>
          <p:cNvSpPr/>
          <p:nvPr/>
        </p:nvSpPr>
        <p:spPr>
          <a:xfrm>
            <a:off x="6288009" y="310896"/>
            <a:ext cx="5593065"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Continued</a:t>
            </a:r>
          </a:p>
        </p:txBody>
      </p:sp>
      <p:sp>
        <p:nvSpPr>
          <p:cNvPr id="9" name="Text 9"/>
          <p:cNvSpPr/>
          <p:nvPr/>
        </p:nvSpPr>
        <p:spPr>
          <a:xfrm>
            <a:off x="6288009" y="694944"/>
            <a:ext cx="5593065" cy="5357485"/>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Chrome Music Lab, Spectrogram. </a:t>
            </a:r>
            <a:r>
              <a:rPr lang="en-US" sz="1300" dirty="0">
                <a:solidFill>
                  <a:srgbClr val="1E2E36"/>
                </a:solidFill>
                <a:latin typeface="Arial" pitchFamily="34" charset="0"/>
                <a:ea typeface="Arial" pitchFamily="34" charset="-122"/>
                <a:cs typeface="Arial" pitchFamily="34" charset="-120"/>
              </a:rPr>
              <a:t>The spectrum of your own voice, live.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Find the highest frequency you actually produce, then judge the 4 kHz assumption.</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7"/>
              </a:rPr>
              <a:t>https://musiclab.chromeexperiments.com/Spectrogram/</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Academo, spectrum analyzer. </a:t>
            </a:r>
            <a:r>
              <a:rPr lang="en-US" sz="1300" dirty="0">
                <a:solidFill>
                  <a:srgbClr val="1E2E36"/>
                </a:solidFill>
                <a:latin typeface="Arial" pitchFamily="34" charset="0"/>
                <a:ea typeface="Arial" pitchFamily="34" charset="-122"/>
                <a:cs typeface="Arial" pitchFamily="34" charset="-120"/>
              </a:rPr>
              <a:t>The same measurement with a readable frequency axis.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Read the highest frequency off the axis and double it.</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8"/>
              </a:rPr>
              <a:t>https://academo.org/demos/spectrum-analyzer/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Falstad, Fourier Series applet. </a:t>
            </a:r>
            <a:r>
              <a:rPr lang="en-US" sz="1300" dirty="0">
                <a:solidFill>
                  <a:srgbClr val="1E2E36"/>
                </a:solidFill>
                <a:latin typeface="Arial" pitchFamily="34" charset="0"/>
                <a:ea typeface="Arial" pitchFamily="34" charset="-122"/>
                <a:cs typeface="Arial" pitchFamily="34" charset="-120"/>
              </a:rPr>
              <a:t>Aliasing seen in the frequency domain.</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Press Resample repeatedly and find the harmonics nobody sent.</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9"/>
              </a:rPr>
              <a:t>https://www.falstad.com/fourier/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SparkFun, logic analyzer with sigrok PulseView. </a:t>
            </a:r>
            <a:r>
              <a:rPr lang="en-US" sz="1300" dirty="0">
                <a:solidFill>
                  <a:srgbClr val="1E2E36"/>
                </a:solidFill>
                <a:latin typeface="Arial" pitchFamily="34" charset="0"/>
                <a:ea typeface="Arial" pitchFamily="34" charset="-122"/>
                <a:cs typeface="Arial" pitchFamily="34" charset="-120"/>
              </a:rPr>
              <a:t>A decoder that shows the framing, not just the data.</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Capture an asynchronous line and find the start and stop bits.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0"/>
              </a:rPr>
              <a:t>https://learn.sparkfun.com/tutorials/using-the-usb-logic-analyzer-with-sigrok-pulseview</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Ben Eater, Networking tutorial. </a:t>
            </a:r>
            <a:r>
              <a:rPr lang="en-US" sz="1300" dirty="0">
                <a:solidFill>
                  <a:srgbClr val="1E2E36"/>
                </a:solidFill>
                <a:latin typeface="Arial" pitchFamily="34" charset="0"/>
                <a:ea typeface="Arial" pitchFamily="34" charset="-122"/>
                <a:cs typeface="Arial" pitchFamily="34" charset="-120"/>
              </a:rPr>
              <a:t>The framing problem, worked through on hardware.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Part 5 explains why the receiver needs framing at all.</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1"/>
              </a:rPr>
              <a:t>https://www.youtube.com/playlist?list=PLowKtXNTBypH19whXTVoG3oKSuOcw_XeW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9726</Words>
  <Application>Microsoft Office PowerPoint</Application>
  <PresentationFormat>와이드스크린</PresentationFormat>
  <Paragraphs>744</Paragraphs>
  <Slides>43</Slides>
  <Notes>0</Notes>
  <HiddenSlides>0</HiddenSlides>
  <MMClips>0</MMClips>
  <ScaleCrop>false</ScaleCrop>
  <HeadingPairs>
    <vt:vector size="6" baseType="variant">
      <vt:variant>
        <vt:lpstr>사용한 글꼴</vt:lpstr>
      </vt:variant>
      <vt:variant>
        <vt:i4>1</vt:i4>
      </vt:variant>
      <vt:variant>
        <vt:lpstr>테마</vt:lpstr>
      </vt:variant>
      <vt:variant>
        <vt:i4>1</vt:i4>
      </vt:variant>
      <vt:variant>
        <vt:lpstr>슬라이드 제목</vt:lpstr>
      </vt:variant>
      <vt:variant>
        <vt:i4>43</vt:i4>
      </vt:variant>
    </vt:vector>
  </HeadingPairs>
  <TitlesOfParts>
    <vt:vector size="45" baseType="lpstr">
      <vt:lpstr>Arial</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PptxGenJS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samsung</cp:lastModifiedBy>
  <cp:revision>2</cp:revision>
  <dcterms:created xsi:type="dcterms:W3CDTF">2026-08-31T03:06:25Z</dcterms:created>
  <dcterms:modified xsi:type="dcterms:W3CDTF">2026-09-17T01:04:42Z</dcterms:modified>
</cp:coreProperties>
</file>