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60" r:id="rId6"/>
    <p:sldId id="259" r:id="rId7"/>
    <p:sldId id="282" r:id="rId8"/>
    <p:sldId id="273" r:id="rId9"/>
    <p:sldId id="261" r:id="rId10"/>
    <p:sldId id="262" r:id="rId11"/>
    <p:sldId id="265" r:id="rId12"/>
    <p:sldId id="267" r:id="rId13"/>
    <p:sldId id="271" r:id="rId14"/>
    <p:sldId id="275" r:id="rId15"/>
    <p:sldId id="274" r:id="rId16"/>
    <p:sldId id="276" r:id="rId17"/>
    <p:sldId id="284" r:id="rId18"/>
    <p:sldId id="280" r:id="rId19"/>
    <p:sldId id="281" r:id="rId20"/>
    <p:sldId id="272" r:id="rId21"/>
    <p:sldId id="283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6" y="1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2019-03-11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454150"/>
            <a:ext cx="7772400" cy="1470025"/>
          </a:xfrm>
        </p:spPr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59632" y="1268760"/>
            <a:ext cx="6400800" cy="694928"/>
          </a:xfrm>
        </p:spPr>
        <p:txBody>
          <a:bodyPr/>
          <a:lstStyle/>
          <a:p>
            <a:r>
              <a:rPr lang="en-US" altLang="ko-KR" dirty="0" smtClean="0"/>
              <a:t>Lecture 1</a:t>
            </a:r>
            <a:endParaRPr lang="ko-KR" altLang="en-US" dirty="0"/>
          </a:p>
        </p:txBody>
      </p:sp>
      <p:pic>
        <p:nvPicPr>
          <p:cNvPr id="1026" name="그림 2" descr="http://www.cartoonstock.com/lowres/gja0197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337" y="2780928"/>
            <a:ext cx="29813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24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(Formal) Language</a:t>
            </a:r>
          </a:p>
          <a:p>
            <a:r>
              <a:rPr lang="en-US" altLang="ko-KR" dirty="0" smtClean="0"/>
              <a:t>3 elements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707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Internet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Internet = Inter + Net</a:t>
            </a:r>
          </a:p>
          <a:p>
            <a:r>
              <a:rPr lang="en-US" altLang="ko-KR" dirty="0" smtClean="0"/>
              <a:t>Inter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Net</a:t>
            </a:r>
          </a:p>
        </p:txBody>
      </p:sp>
    </p:spTree>
    <p:extLst>
      <p:ext uri="{BB962C8B-B14F-4D97-AF65-F5344CB8AC3E}">
        <p14:creationId xmlns:p14="http://schemas.microsoft.com/office/powerpoint/2010/main" val="241385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Internet(working) Protocol</a:t>
            </a:r>
            <a:endParaRPr lang="ko-KR" altLang="en-US" dirty="0"/>
          </a:p>
        </p:txBody>
      </p:sp>
      <p:pic>
        <p:nvPicPr>
          <p:cNvPr id="3076" name="Picture 4" descr="http://i.cdn.travel.cnn.com/sites/default/files/styles/624x468_gallery/public/2012/09/11/gallery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348880"/>
            <a:ext cx="5088565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i.ytimg.com/vi/FqFn9Jushn0/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98" y="2148220"/>
            <a:ext cx="1728192" cy="129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encrypted-tbn0.gstatic.com/images?q=tbn:ANd9GcRSzfqdqECcPFKb9QAkJ9NavxZuG5sZbkFdWcSp-M7KJCwAenLTy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07" y="4222620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26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    P</a:t>
            </a:r>
            <a:endParaRPr lang="ko-KR" altLang="en-US" dirty="0"/>
          </a:p>
        </p:txBody>
      </p:sp>
      <p:pic>
        <p:nvPicPr>
          <p:cNvPr id="3074" name="그림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2492896"/>
            <a:ext cx="6969827" cy="334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13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 Internet works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Like a bucket brigade</a:t>
            </a:r>
            <a:endParaRPr lang="ko-KR" altLang="en-US" dirty="0"/>
          </a:p>
        </p:txBody>
      </p:sp>
      <p:pic>
        <p:nvPicPr>
          <p:cNvPr id="1026" name="그림 2" descr="http://www.cartoonstock.com/lowres/gja0197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166" y="2132856"/>
            <a:ext cx="4104456" cy="413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83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 Internet works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587" y="1628800"/>
            <a:ext cx="583882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80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Layering principle</a:t>
            </a:r>
            <a:endParaRPr lang="ko-KR" alt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771800" y="249289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05926"/>
            <a:ext cx="5832648" cy="399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145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Layering principle</a:t>
            </a:r>
            <a:endParaRPr lang="ko-KR" altLang="en-US" dirty="0"/>
          </a:p>
        </p:txBody>
      </p:sp>
      <p:pic>
        <p:nvPicPr>
          <p:cNvPr id="2050" name="그림 1" descr="http://markun.cs.shinshu-u.ac.jp/learn/osi/e_zua-6-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923" y="2420888"/>
            <a:ext cx="5765254" cy="306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66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Layering principle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Physical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(Data)Link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(Inter)Network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Transport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Application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300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Internet protocol suite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Not just IP!</a:t>
            </a:r>
            <a:endParaRPr lang="ko-KR" altLang="en-US" dirty="0"/>
          </a:p>
        </p:txBody>
      </p:sp>
      <p:pic>
        <p:nvPicPr>
          <p:cNvPr id="6148" name="Picture 4" descr="http://www.c-jump.com/CIS24/Slides/Networking/images/tcp_ip_su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71" y="2780928"/>
            <a:ext cx="688280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encrypted-tbn2.gstatic.com/images?q=tbn:ANd9GcQnQeSItkcGQSu6TVpUx60lUsMUlNQWNkyhkCt-2i_EERDiqc1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28800"/>
            <a:ext cx="26574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85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Hourglass model</a:t>
            </a:r>
            <a:endParaRPr lang="ko-KR" altLang="en-US" dirty="0"/>
          </a:p>
        </p:txBody>
      </p:sp>
      <p:pic>
        <p:nvPicPr>
          <p:cNvPr id="8194" name="Picture 2" descr="File:Internet-hourglass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16832"/>
            <a:ext cx="3312368" cy="382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80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Encapsulation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Encapsulation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Decapsulation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Multiplexing</a:t>
            </a:r>
          </a:p>
          <a:p>
            <a:endParaRPr lang="en-US" altLang="ko-KR" dirty="0"/>
          </a:p>
          <a:p>
            <a:r>
              <a:rPr lang="en-US" altLang="ko-KR" dirty="0" err="1" smtClean="0"/>
              <a:t>Demultiplexing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775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Encapsulation and </a:t>
            </a:r>
            <a:r>
              <a:rPr lang="en-US" altLang="ko-KR" dirty="0" err="1" smtClean="0"/>
              <a:t>decapsulation</a:t>
            </a:r>
            <a:endParaRPr lang="ko-KR" altLang="en-US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28800"/>
            <a:ext cx="46101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10" descr="설명: http://uw713doc.sco.com/en/NET_tcpip/graphics/encapsulati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140968"/>
            <a:ext cx="36576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29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Encapsulation and </a:t>
            </a:r>
            <a:r>
              <a:rPr lang="en-US" altLang="ko-KR" dirty="0" err="1" smtClean="0"/>
              <a:t>decapsulation</a:t>
            </a:r>
            <a:endParaRPr lang="ko-KR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060848"/>
            <a:ext cx="460964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531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Multiplexing and </a:t>
            </a:r>
            <a:r>
              <a:rPr lang="en-US" altLang="ko-KR" dirty="0" err="1" smtClean="0"/>
              <a:t>demultiplexing</a:t>
            </a:r>
            <a:endParaRPr lang="ko-KR" altLang="en-US" dirty="0"/>
          </a:p>
        </p:txBody>
      </p:sp>
      <p:pic>
        <p:nvPicPr>
          <p:cNvPr id="4098" name="그림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32856"/>
            <a:ext cx="642835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85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 Internet is structured</a:t>
            </a:r>
            <a:endParaRPr lang="ko-KR" altLang="en-US" dirty="0"/>
          </a:p>
        </p:txBody>
      </p:sp>
      <p:sp>
        <p:nvSpPr>
          <p:cNvPr id="4" name="Rectangle 78"/>
          <p:cNvSpPr/>
          <p:nvPr/>
        </p:nvSpPr>
        <p:spPr bwMode="auto">
          <a:xfrm>
            <a:off x="2049289" y="3424064"/>
            <a:ext cx="649287" cy="457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IXP</a:t>
            </a:r>
          </a:p>
        </p:txBody>
      </p:sp>
      <p:sp>
        <p:nvSpPr>
          <p:cNvPr id="5" name="Rectangle 79"/>
          <p:cNvSpPr/>
          <p:nvPr/>
        </p:nvSpPr>
        <p:spPr bwMode="auto">
          <a:xfrm>
            <a:off x="4889326" y="3347864"/>
            <a:ext cx="647700" cy="457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IXP</a:t>
            </a:r>
          </a:p>
        </p:txBody>
      </p:sp>
      <p:cxnSp>
        <p:nvCxnSpPr>
          <p:cNvPr id="6" name="Straight Connector 83"/>
          <p:cNvCxnSpPr>
            <a:endCxn id="41" idx="0"/>
          </p:cNvCxnSpPr>
          <p:nvPr/>
        </p:nvCxnSpPr>
        <p:spPr bwMode="auto">
          <a:xfrm rot="5400000">
            <a:off x="309389" y="3993976"/>
            <a:ext cx="2362200" cy="3079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84"/>
          <p:cNvCxnSpPr>
            <a:stCxn id="38" idx="4"/>
          </p:cNvCxnSpPr>
          <p:nvPr/>
        </p:nvCxnSpPr>
        <p:spPr bwMode="auto">
          <a:xfrm rot="5400000">
            <a:off x="3063701" y="5027439"/>
            <a:ext cx="504825" cy="98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5"/>
          <p:cNvCxnSpPr>
            <a:stCxn id="38" idx="3"/>
          </p:cNvCxnSpPr>
          <p:nvPr/>
        </p:nvCxnSpPr>
        <p:spPr bwMode="auto">
          <a:xfrm rot="5400000">
            <a:off x="2209627" y="4873451"/>
            <a:ext cx="620712" cy="2905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6"/>
          <p:cNvCxnSpPr/>
          <p:nvPr/>
        </p:nvCxnSpPr>
        <p:spPr bwMode="auto">
          <a:xfrm rot="16200000" flipH="1">
            <a:off x="717376" y="4055889"/>
            <a:ext cx="2438400" cy="2603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87"/>
          <p:cNvCxnSpPr>
            <a:stCxn id="4" idx="2"/>
          </p:cNvCxnSpPr>
          <p:nvPr/>
        </p:nvCxnSpPr>
        <p:spPr bwMode="auto">
          <a:xfrm rot="5400000">
            <a:off x="1249983" y="4356720"/>
            <a:ext cx="1600200" cy="6492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88"/>
          <p:cNvSpPr/>
          <p:nvPr/>
        </p:nvSpPr>
        <p:spPr bwMode="auto">
          <a:xfrm>
            <a:off x="7565851" y="3424064"/>
            <a:ext cx="647700" cy="457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IXP</a:t>
            </a:r>
          </a:p>
        </p:txBody>
      </p:sp>
      <p:cxnSp>
        <p:nvCxnSpPr>
          <p:cNvPr id="12" name="Straight Connector 89"/>
          <p:cNvCxnSpPr>
            <a:endCxn id="44" idx="0"/>
          </p:cNvCxnSpPr>
          <p:nvPr/>
        </p:nvCxnSpPr>
        <p:spPr bwMode="auto">
          <a:xfrm>
            <a:off x="3833639" y="4795664"/>
            <a:ext cx="422275" cy="533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90"/>
          <p:cNvCxnSpPr>
            <a:stCxn id="39" idx="2"/>
            <a:endCxn id="38" idx="6"/>
          </p:cNvCxnSpPr>
          <p:nvPr/>
        </p:nvCxnSpPr>
        <p:spPr bwMode="auto">
          <a:xfrm rot="10800000">
            <a:off x="4357514" y="4428952"/>
            <a:ext cx="531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91"/>
          <p:cNvCxnSpPr/>
          <p:nvPr/>
        </p:nvCxnSpPr>
        <p:spPr bwMode="auto">
          <a:xfrm rot="5400000">
            <a:off x="5048076" y="4884564"/>
            <a:ext cx="620713" cy="2905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92"/>
          <p:cNvCxnSpPr/>
          <p:nvPr/>
        </p:nvCxnSpPr>
        <p:spPr bwMode="auto">
          <a:xfrm rot="16200000" flipH="1">
            <a:off x="5792613" y="5027440"/>
            <a:ext cx="544513" cy="809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93"/>
          <p:cNvCxnSpPr>
            <a:stCxn id="39" idx="5"/>
          </p:cNvCxnSpPr>
          <p:nvPr/>
        </p:nvCxnSpPr>
        <p:spPr bwMode="auto">
          <a:xfrm>
            <a:off x="6581601" y="4708352"/>
            <a:ext cx="412750" cy="7143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94"/>
          <p:cNvCxnSpPr>
            <a:stCxn id="37" idx="4"/>
            <a:endCxn id="46" idx="7"/>
          </p:cNvCxnSpPr>
          <p:nvPr/>
        </p:nvCxnSpPr>
        <p:spPr bwMode="auto">
          <a:xfrm>
            <a:off x="6835601" y="3043064"/>
            <a:ext cx="639763" cy="23780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95"/>
          <p:cNvCxnSpPr/>
          <p:nvPr/>
        </p:nvCxnSpPr>
        <p:spPr bwMode="auto">
          <a:xfrm rot="10800000">
            <a:off x="2941464" y="2585864"/>
            <a:ext cx="5318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96"/>
          <p:cNvCxnSpPr/>
          <p:nvPr/>
        </p:nvCxnSpPr>
        <p:spPr bwMode="auto">
          <a:xfrm rot="10800000">
            <a:off x="5294139" y="2585864"/>
            <a:ext cx="5302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c 97"/>
          <p:cNvSpPr/>
          <p:nvPr/>
        </p:nvSpPr>
        <p:spPr bwMode="auto">
          <a:xfrm>
            <a:off x="2049289" y="1976264"/>
            <a:ext cx="4460875" cy="457200"/>
          </a:xfrm>
          <a:prstGeom prst="arc">
            <a:avLst>
              <a:gd name="adj1" fmla="val 10681875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21" name="Straight Connector 98"/>
          <p:cNvCxnSpPr/>
          <p:nvPr/>
        </p:nvCxnSpPr>
        <p:spPr bwMode="auto">
          <a:xfrm rot="16200000" flipH="1">
            <a:off x="7217395" y="2994645"/>
            <a:ext cx="533400" cy="325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99"/>
          <p:cNvCxnSpPr>
            <a:endCxn id="4" idx="0"/>
          </p:cNvCxnSpPr>
          <p:nvPr/>
        </p:nvCxnSpPr>
        <p:spPr bwMode="auto">
          <a:xfrm rot="16200000" flipH="1">
            <a:off x="2023889" y="3073226"/>
            <a:ext cx="457200" cy="2444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00"/>
          <p:cNvCxnSpPr/>
          <p:nvPr/>
        </p:nvCxnSpPr>
        <p:spPr bwMode="auto">
          <a:xfrm rot="16200000" flipH="1">
            <a:off x="2591420" y="3836020"/>
            <a:ext cx="457200" cy="2428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01"/>
          <p:cNvCxnSpPr/>
          <p:nvPr/>
        </p:nvCxnSpPr>
        <p:spPr bwMode="auto">
          <a:xfrm rot="10800000" flipV="1">
            <a:off x="2698576" y="2814464"/>
            <a:ext cx="3163888" cy="7731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02"/>
          <p:cNvCxnSpPr/>
          <p:nvPr/>
        </p:nvCxnSpPr>
        <p:spPr bwMode="auto">
          <a:xfrm rot="16200000" flipH="1">
            <a:off x="4757563" y="3016077"/>
            <a:ext cx="504825" cy="406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03"/>
          <p:cNvCxnSpPr/>
          <p:nvPr/>
        </p:nvCxnSpPr>
        <p:spPr bwMode="auto">
          <a:xfrm rot="5400000">
            <a:off x="3343895" y="3456608"/>
            <a:ext cx="1143000" cy="163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04"/>
          <p:cNvCxnSpPr/>
          <p:nvPr/>
        </p:nvCxnSpPr>
        <p:spPr bwMode="auto">
          <a:xfrm rot="16200000" flipH="1">
            <a:off x="5222702" y="3876501"/>
            <a:ext cx="304800" cy="161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05"/>
          <p:cNvCxnSpPr/>
          <p:nvPr/>
        </p:nvCxnSpPr>
        <p:spPr bwMode="auto">
          <a:xfrm rot="10800000" flipV="1">
            <a:off x="4078114" y="3728864"/>
            <a:ext cx="811212" cy="5445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06"/>
          <p:cNvCxnSpPr>
            <a:stCxn id="35" idx="5"/>
          </p:cNvCxnSpPr>
          <p:nvPr/>
        </p:nvCxnSpPr>
        <p:spPr bwMode="auto">
          <a:xfrm rot="16200000" flipH="1">
            <a:off x="3094657" y="2473946"/>
            <a:ext cx="1470025" cy="22812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107"/>
          <p:cNvCxnSpPr>
            <a:stCxn id="11" idx="2"/>
          </p:cNvCxnSpPr>
          <p:nvPr/>
        </p:nvCxnSpPr>
        <p:spPr bwMode="auto">
          <a:xfrm rot="16200000" flipH="1">
            <a:off x="7281688" y="4489277"/>
            <a:ext cx="1458913" cy="2428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08"/>
          <p:cNvCxnSpPr/>
          <p:nvPr/>
        </p:nvCxnSpPr>
        <p:spPr bwMode="auto">
          <a:xfrm rot="5400000">
            <a:off x="6270451" y="4040014"/>
            <a:ext cx="1535113" cy="12176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109"/>
          <p:cNvCxnSpPr>
            <a:stCxn id="11" idx="1"/>
          </p:cNvCxnSpPr>
          <p:nvPr/>
        </p:nvCxnSpPr>
        <p:spPr bwMode="auto">
          <a:xfrm rot="10800000" flipV="1">
            <a:off x="6267276" y="3652664"/>
            <a:ext cx="1298575" cy="4683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10"/>
          <p:cNvCxnSpPr>
            <a:endCxn id="5" idx="3"/>
          </p:cNvCxnSpPr>
          <p:nvPr/>
        </p:nvCxnSpPr>
        <p:spPr bwMode="auto">
          <a:xfrm rot="10800000" flipV="1">
            <a:off x="5537026" y="2966864"/>
            <a:ext cx="830263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111"/>
          <p:cNvCxnSpPr/>
          <p:nvPr/>
        </p:nvCxnSpPr>
        <p:spPr bwMode="auto">
          <a:xfrm>
            <a:off x="5157614" y="2822402"/>
            <a:ext cx="2433637" cy="68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995189" y="2204864"/>
            <a:ext cx="1984375" cy="79057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>
                <a:solidFill>
                  <a:schemeClr val="bg1"/>
                </a:solidFill>
              </a:rPr>
              <a:t>Tier 1 ISP</a:t>
            </a:r>
            <a:endParaRPr lang="en-US" altLang="ko-KR"/>
          </a:p>
        </p:txBody>
      </p:sp>
      <p:sp>
        <p:nvSpPr>
          <p:cNvPr id="36" name="Oval 34"/>
          <p:cNvSpPr>
            <a:spLocks noChangeArrowheads="1"/>
          </p:cNvSpPr>
          <p:nvPr/>
        </p:nvSpPr>
        <p:spPr bwMode="auto">
          <a:xfrm>
            <a:off x="3347864" y="2204864"/>
            <a:ext cx="1982787" cy="79057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>
                <a:solidFill>
                  <a:schemeClr val="bg1"/>
                </a:solidFill>
              </a:rPr>
              <a:t>Tier 1 ISP</a:t>
            </a:r>
            <a:endParaRPr lang="en-US" altLang="ko-KR"/>
          </a:p>
        </p:txBody>
      </p:sp>
      <p:sp>
        <p:nvSpPr>
          <p:cNvPr id="37" name="Oval 34"/>
          <p:cNvSpPr>
            <a:spLocks noChangeArrowheads="1"/>
          </p:cNvSpPr>
          <p:nvPr/>
        </p:nvSpPr>
        <p:spPr bwMode="auto">
          <a:xfrm>
            <a:off x="5781501" y="2204864"/>
            <a:ext cx="2108200" cy="838200"/>
          </a:xfrm>
          <a:prstGeom prst="ellipse">
            <a:avLst/>
          </a:prstGeom>
          <a:solidFill>
            <a:srgbClr val="00206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>
                <a:solidFill>
                  <a:schemeClr val="bg1"/>
                </a:solidFill>
              </a:rPr>
              <a:t>Google</a:t>
            </a:r>
            <a:endParaRPr lang="en-US" altLang="ko-KR"/>
          </a:p>
        </p:txBody>
      </p:sp>
      <p:sp>
        <p:nvSpPr>
          <p:cNvPr id="38" name="Oval 33"/>
          <p:cNvSpPr>
            <a:spLocks noChangeArrowheads="1"/>
          </p:cNvSpPr>
          <p:nvPr/>
        </p:nvSpPr>
        <p:spPr bwMode="auto">
          <a:xfrm>
            <a:off x="2374726" y="4033664"/>
            <a:ext cx="1982788" cy="79057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>
                <a:solidFill>
                  <a:srgbClr val="808080"/>
                </a:solidFill>
              </a:rPr>
              <a:t>Regional ISP</a:t>
            </a:r>
          </a:p>
        </p:txBody>
      </p:sp>
      <p:sp>
        <p:nvSpPr>
          <p:cNvPr id="39" name="Oval 33"/>
          <p:cNvSpPr>
            <a:spLocks noChangeArrowheads="1"/>
          </p:cNvSpPr>
          <p:nvPr/>
        </p:nvSpPr>
        <p:spPr bwMode="auto">
          <a:xfrm>
            <a:off x="4889326" y="4033664"/>
            <a:ext cx="1982788" cy="79057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>
                <a:solidFill>
                  <a:srgbClr val="808080"/>
                </a:solidFill>
              </a:rPr>
              <a:t>Regional ISP</a:t>
            </a:r>
          </a:p>
        </p:txBody>
      </p:sp>
      <p:sp>
        <p:nvSpPr>
          <p:cNvPr id="40" name="Oval 76"/>
          <p:cNvSpPr>
            <a:spLocks noChangeArrowheads="1"/>
          </p:cNvSpPr>
          <p:nvPr/>
        </p:nvSpPr>
        <p:spPr bwMode="auto">
          <a:xfrm>
            <a:off x="1887364" y="5329064"/>
            <a:ext cx="844550" cy="631825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 sz="1600"/>
              <a:t>access</a:t>
            </a:r>
          </a:p>
          <a:p>
            <a:pPr algn="ctr"/>
            <a:r>
              <a:rPr lang="en-US" altLang="ko-KR" sz="1600"/>
              <a:t>ISP</a:t>
            </a:r>
          </a:p>
        </p:txBody>
      </p:sp>
      <p:sp>
        <p:nvSpPr>
          <p:cNvPr id="41" name="Oval 76"/>
          <p:cNvSpPr>
            <a:spLocks noChangeArrowheads="1"/>
          </p:cNvSpPr>
          <p:nvPr/>
        </p:nvSpPr>
        <p:spPr bwMode="auto">
          <a:xfrm>
            <a:off x="914226" y="5329064"/>
            <a:ext cx="844550" cy="631825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 sz="1600"/>
              <a:t>access</a:t>
            </a:r>
          </a:p>
          <a:p>
            <a:pPr algn="ctr"/>
            <a:r>
              <a:rPr lang="en-US" altLang="ko-KR" sz="1600"/>
              <a:t>ISP</a:t>
            </a:r>
          </a:p>
        </p:txBody>
      </p:sp>
      <p:sp>
        <p:nvSpPr>
          <p:cNvPr id="42" name="Oval 76"/>
          <p:cNvSpPr>
            <a:spLocks noChangeArrowheads="1"/>
          </p:cNvSpPr>
          <p:nvPr/>
        </p:nvSpPr>
        <p:spPr bwMode="auto">
          <a:xfrm>
            <a:off x="5781501" y="5329064"/>
            <a:ext cx="844550" cy="631825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 sz="1600"/>
              <a:t>access</a:t>
            </a:r>
          </a:p>
          <a:p>
            <a:pPr algn="ctr"/>
            <a:r>
              <a:rPr lang="en-US" altLang="ko-KR" sz="1600"/>
              <a:t>ISP</a:t>
            </a:r>
          </a:p>
        </p:txBody>
      </p:sp>
      <p:sp>
        <p:nvSpPr>
          <p:cNvPr id="43" name="Oval 76"/>
          <p:cNvSpPr>
            <a:spLocks noChangeArrowheads="1"/>
          </p:cNvSpPr>
          <p:nvPr/>
        </p:nvSpPr>
        <p:spPr bwMode="auto">
          <a:xfrm>
            <a:off x="4806776" y="5329064"/>
            <a:ext cx="846138" cy="631825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 sz="1600"/>
              <a:t>access</a:t>
            </a:r>
          </a:p>
          <a:p>
            <a:pPr algn="ctr"/>
            <a:r>
              <a:rPr lang="en-US" altLang="ko-KR" sz="1600"/>
              <a:t>ISP</a:t>
            </a:r>
          </a:p>
        </p:txBody>
      </p:sp>
      <p:sp>
        <p:nvSpPr>
          <p:cNvPr id="44" name="Oval 76"/>
          <p:cNvSpPr>
            <a:spLocks noChangeArrowheads="1"/>
          </p:cNvSpPr>
          <p:nvPr/>
        </p:nvSpPr>
        <p:spPr bwMode="auto">
          <a:xfrm>
            <a:off x="3833639" y="5329064"/>
            <a:ext cx="846137" cy="631825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 sz="1600"/>
              <a:t>access</a:t>
            </a:r>
          </a:p>
          <a:p>
            <a:pPr algn="ctr"/>
            <a:r>
              <a:rPr lang="en-US" altLang="ko-KR" sz="1600"/>
              <a:t>ISP</a:t>
            </a:r>
          </a:p>
        </p:txBody>
      </p:sp>
      <p:sp>
        <p:nvSpPr>
          <p:cNvPr id="45" name="Oval 76"/>
          <p:cNvSpPr>
            <a:spLocks noChangeArrowheads="1"/>
          </p:cNvSpPr>
          <p:nvPr/>
        </p:nvSpPr>
        <p:spPr bwMode="auto">
          <a:xfrm>
            <a:off x="2860501" y="5329064"/>
            <a:ext cx="844550" cy="631825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 sz="1600"/>
              <a:t>access</a:t>
            </a:r>
          </a:p>
          <a:p>
            <a:pPr algn="ctr"/>
            <a:r>
              <a:rPr lang="en-US" altLang="ko-KR" sz="1600"/>
              <a:t>ISP</a:t>
            </a:r>
          </a:p>
        </p:txBody>
      </p:sp>
      <p:sp>
        <p:nvSpPr>
          <p:cNvPr id="46" name="Oval 76"/>
          <p:cNvSpPr>
            <a:spLocks noChangeArrowheads="1"/>
          </p:cNvSpPr>
          <p:nvPr/>
        </p:nvSpPr>
        <p:spPr bwMode="auto">
          <a:xfrm>
            <a:off x="6754639" y="5329064"/>
            <a:ext cx="844550" cy="631825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 sz="1600"/>
              <a:t>access</a:t>
            </a:r>
          </a:p>
          <a:p>
            <a:pPr algn="ctr"/>
            <a:r>
              <a:rPr lang="en-US" altLang="ko-KR" sz="1600"/>
              <a:t>ISP</a:t>
            </a:r>
          </a:p>
        </p:txBody>
      </p:sp>
      <p:sp>
        <p:nvSpPr>
          <p:cNvPr id="47" name="Oval 76"/>
          <p:cNvSpPr>
            <a:spLocks noChangeArrowheads="1"/>
          </p:cNvSpPr>
          <p:nvPr/>
        </p:nvSpPr>
        <p:spPr bwMode="auto">
          <a:xfrm>
            <a:off x="7727776" y="5329064"/>
            <a:ext cx="844550" cy="631825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ko-KR" sz="1600"/>
              <a:t>access</a:t>
            </a:r>
          </a:p>
          <a:p>
            <a:pPr algn="ctr"/>
            <a:r>
              <a:rPr lang="en-US" altLang="ko-KR" sz="1600"/>
              <a:t>ISP</a:t>
            </a:r>
          </a:p>
        </p:txBody>
      </p:sp>
    </p:spTree>
    <p:extLst>
      <p:ext uri="{BB962C8B-B14F-4D97-AF65-F5344CB8AC3E}">
        <p14:creationId xmlns:p14="http://schemas.microsoft.com/office/powerpoint/2010/main" val="918104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 Internet is structured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124744"/>
            <a:ext cx="5328592" cy="56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9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 Internet is connected</a:t>
            </a:r>
            <a:endParaRPr lang="ko-KR" altLang="en-US" dirty="0"/>
          </a:p>
        </p:txBody>
      </p:sp>
      <p:pic>
        <p:nvPicPr>
          <p:cNvPr id="7170" name="Picture 2" descr="Undersea Cable Frag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6755904" cy="506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Undersea Cable Frag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84784"/>
            <a:ext cx="3517429" cy="208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62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Standardization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Internet Engineering Task Force (IETF)</a:t>
            </a:r>
          </a:p>
          <a:p>
            <a:endParaRPr lang="en-US" altLang="ko-KR" dirty="0"/>
          </a:p>
          <a:p>
            <a:r>
              <a:rPr lang="en-US" altLang="ko-KR" dirty="0" smtClean="0"/>
              <a:t>Internet Engineering Steering Group (IESG)</a:t>
            </a:r>
          </a:p>
          <a:p>
            <a:endParaRPr lang="en-US" altLang="ko-KR" dirty="0"/>
          </a:p>
          <a:p>
            <a:r>
              <a:rPr lang="en-US" altLang="ko-KR" dirty="0" smtClean="0"/>
              <a:t>Internet Architecture Board (IAB)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0278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Backup slides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8553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Switching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Packet switching</a:t>
            </a:r>
          </a:p>
          <a:p>
            <a:pPr lvl="1"/>
            <a:r>
              <a:rPr lang="en-US" altLang="ko-KR" dirty="0" smtClean="0"/>
              <a:t>Datagram</a:t>
            </a:r>
          </a:p>
          <a:p>
            <a:pPr lvl="1"/>
            <a:r>
              <a:rPr lang="en-US" altLang="ko-KR" dirty="0" smtClean="0"/>
              <a:t>Virtual circuit</a:t>
            </a:r>
          </a:p>
          <a:p>
            <a:endParaRPr lang="en-US" altLang="ko-KR" dirty="0"/>
          </a:p>
          <a:p>
            <a:r>
              <a:rPr lang="en-US" altLang="ko-KR" dirty="0" smtClean="0"/>
              <a:t>Circuit switching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4145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Duplex modes	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Simplex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Duplex</a:t>
            </a:r>
          </a:p>
          <a:p>
            <a:pPr lvl="1"/>
            <a:r>
              <a:rPr lang="en-US" altLang="ko-KR" dirty="0" smtClean="0"/>
              <a:t>Half duplex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Full duplex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7526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Connection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Connectionless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Connection-oriented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1168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153</Words>
  <Application>Microsoft Office PowerPoint</Application>
  <PresentationFormat>화면 슬라이드 쇼(4:3)</PresentationFormat>
  <Paragraphs>96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9" baseType="lpstr">
      <vt:lpstr>MS PGothic</vt:lpstr>
      <vt:lpstr>맑은 고딕</vt:lpstr>
      <vt:lpstr>Arial</vt:lpstr>
      <vt:lpstr>Calibri</vt:lpstr>
      <vt:lpstr>Office 테마</vt:lpstr>
      <vt:lpstr>Introduction</vt:lpstr>
      <vt:lpstr>Protocol</vt:lpstr>
      <vt:lpstr>Internet</vt:lpstr>
      <vt:lpstr>Internet(working) Protocol</vt:lpstr>
      <vt:lpstr>I    P</vt:lpstr>
      <vt:lpstr>How Internet works</vt:lpstr>
      <vt:lpstr>How Internet works</vt:lpstr>
      <vt:lpstr>Layering principle</vt:lpstr>
      <vt:lpstr>Layering principle</vt:lpstr>
      <vt:lpstr>Layering principle</vt:lpstr>
      <vt:lpstr>Internet protocol suite</vt:lpstr>
      <vt:lpstr>Hourglass model</vt:lpstr>
      <vt:lpstr>Encapsulation</vt:lpstr>
      <vt:lpstr>Encapsulation and decapsulation</vt:lpstr>
      <vt:lpstr>Encapsulation and decapsulation</vt:lpstr>
      <vt:lpstr>Multiplexing and demultiplexing</vt:lpstr>
      <vt:lpstr>How Internet is structured</vt:lpstr>
      <vt:lpstr>How Internet is structured</vt:lpstr>
      <vt:lpstr>How Internet is connected</vt:lpstr>
      <vt:lpstr>Standardization</vt:lpstr>
      <vt:lpstr>Backup slides</vt:lpstr>
      <vt:lpstr>Switching</vt:lpstr>
      <vt:lpstr>Duplex modes </vt:lpstr>
      <vt:lpstr>Connection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Internet Protocols?</dc:title>
  <dc:creator>Microsoft Corporation</dc:creator>
  <cp:lastModifiedBy>samsung</cp:lastModifiedBy>
  <cp:revision>56</cp:revision>
  <dcterms:created xsi:type="dcterms:W3CDTF">2006-10-05T04:04:58Z</dcterms:created>
  <dcterms:modified xsi:type="dcterms:W3CDTF">2019-03-11T02:45:02Z</dcterms:modified>
</cp:coreProperties>
</file>