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5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6561C-9F25-47DA-ACCB-7708087B76EF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3BF50-A817-4364-85D0-3D255C18F6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1049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61442-6CC5-4A23-A2C9-A70FCA3E0FC5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D631E-10A9-471D-8580-EB319C903E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7568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219200" y="1509142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219200" y="2747392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ACE8C4C-65B0-436B-A069-1EF292CE31A5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4620734C-0CA3-4826-98B0-F6C45EA8FC0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904875" y="1271017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직사각형 32"/>
          <p:cNvSpPr/>
          <p:nvPr/>
        </p:nvSpPr>
        <p:spPr>
          <a:xfrm>
            <a:off x="914400" y="2671192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직사각형 21"/>
          <p:cNvSpPr/>
          <p:nvPr/>
        </p:nvSpPr>
        <p:spPr>
          <a:xfrm>
            <a:off x="904875" y="1271017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>
            <a:off x="914400" y="2671192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914400" y="3501008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4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사각형 12"/>
          <p:cNvSpPr/>
          <p:nvPr userDrawn="1"/>
        </p:nvSpPr>
        <p:spPr>
          <a:xfrm>
            <a:off x="914400" y="3501008"/>
            <a:ext cx="228600" cy="685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8C4C-65B0-436B-A069-1EF292CE31A5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734C-0CA3-4826-98B0-F6C45EA8FC0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ACE8C4C-65B0-436B-A069-1EF292CE31A5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4620734C-0CA3-4826-98B0-F6C45EA8FC0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8C4C-65B0-436B-A069-1EF292CE31A5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734C-0CA3-4826-98B0-F6C45EA8FC0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8C4C-65B0-436B-A069-1EF292CE31A5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734C-0CA3-4826-98B0-F6C45EA8FC0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8C4C-65B0-436B-A069-1EF292CE31A5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734C-0CA3-4826-98B0-F6C45EA8FC0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8C4C-65B0-436B-A069-1EF292CE31A5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734C-0CA3-4826-98B0-F6C45EA8FC0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8C4C-65B0-436B-A069-1EF292CE31A5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734C-0CA3-4826-98B0-F6C45EA8FC0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8C4C-65B0-436B-A069-1EF292CE31A5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734C-0CA3-4826-98B0-F6C45EA8FC0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8C4C-65B0-436B-A069-1EF292CE31A5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734C-0CA3-4826-98B0-F6C45EA8FC0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8C4C-65B0-436B-A069-1EF292CE31A5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0734C-0CA3-4826-98B0-F6C45EA8FC0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이등변 삼각형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ACE8C4C-65B0-436B-A069-1EF292CE31A5}" type="datetimeFigureOut">
              <a:rPr lang="ko-KR" altLang="en-US" smtClean="0"/>
              <a:t>2013-05-06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620734C-0CA3-4826-98B0-F6C45EA8FC0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8" name="직선 연결선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직선 연결선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이등변 삼각형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On</a:t>
            </a:r>
            <a:r>
              <a:rPr lang="ko-KR" altLang="en-US" dirty="0"/>
              <a:t> </a:t>
            </a:r>
            <a:r>
              <a:rPr lang="en-US" altLang="ko-KR" dirty="0" smtClean="0"/>
              <a:t>the Feasibility of Real-Time Phone-to-Phone 3D Localization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err="1" smtClean="0"/>
              <a:t>Jian</a:t>
            </a:r>
            <a:r>
              <a:rPr lang="en-US" altLang="ko-KR" dirty="0" smtClean="0"/>
              <a:t> Qui, David Chu, </a:t>
            </a:r>
            <a:r>
              <a:rPr lang="en-US" altLang="ko-KR" dirty="0" err="1" smtClean="0"/>
              <a:t>Xiangying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Meng</a:t>
            </a:r>
            <a:r>
              <a:rPr lang="en-US" altLang="ko-KR" dirty="0" smtClean="0"/>
              <a:t>, Thomas </a:t>
            </a:r>
            <a:r>
              <a:rPr lang="en-US" altLang="ko-KR" dirty="0" err="1" smtClean="0"/>
              <a:t>Moscibroda</a:t>
            </a:r>
            <a:endParaRPr lang="en-US" altLang="ko-KR" dirty="0" smtClean="0"/>
          </a:p>
          <a:p>
            <a:r>
              <a:rPr lang="en-US" altLang="ko-KR" dirty="0" err="1" smtClean="0"/>
              <a:t>Sensys</a:t>
            </a:r>
            <a:r>
              <a:rPr lang="en-US" altLang="ko-KR" dirty="0" smtClean="0"/>
              <a:t> 2011</a:t>
            </a:r>
            <a:endParaRPr lang="ko-KR" altLang="en-US" dirty="0"/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>
            <a:off x="1219200" y="3573016"/>
            <a:ext cx="6858000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r" rtl="0" eaLnBrk="1" latinLnBrk="1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None/>
              <a:defRPr kumimoji="0" sz="2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1" latinLnBrk="1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1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1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1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1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None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1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1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1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None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Jung Ho Lee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869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Motivation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700808"/>
            <a:ext cx="70567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The proliferation of smartphones has given rise to effective solutions for countless applications scenarios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But even with the most modern and sophisticated of smartphones, certain classes of applications remain elusive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So, enable </a:t>
            </a:r>
            <a:r>
              <a:rPr lang="en-US" altLang="ko-KR" dirty="0" smtClean="0"/>
              <a:t>new class of applications on today`s phones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>
                <a:solidFill>
                  <a:srgbClr val="FF0000"/>
                </a:solidFill>
              </a:rPr>
              <a:t>HLLP</a:t>
            </a:r>
            <a:r>
              <a:rPr lang="en-US" altLang="ko-KR" dirty="0" smtClean="0"/>
              <a:t>:  a new class of apps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ko-KR" dirty="0" smtClean="0">
                <a:solidFill>
                  <a:srgbClr val="FF0000"/>
                </a:solidFill>
              </a:rPr>
              <a:t>H</a:t>
            </a:r>
            <a:r>
              <a:rPr lang="en-US" altLang="ko-KR" dirty="0" smtClean="0"/>
              <a:t>igh-Speed, Real-Time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ko-KR" dirty="0" smtClean="0">
                <a:solidFill>
                  <a:srgbClr val="FF0000"/>
                </a:solidFill>
              </a:rPr>
              <a:t>L</a:t>
            </a:r>
            <a:r>
              <a:rPr lang="en-US" altLang="ko-KR" dirty="0" smtClean="0"/>
              <a:t>ocational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altLang="ko-KR" dirty="0" smtClean="0">
                <a:solidFill>
                  <a:srgbClr val="FF0000"/>
                </a:solidFill>
              </a:rPr>
              <a:t>P</a:t>
            </a:r>
            <a:r>
              <a:rPr lang="en-US" altLang="ko-KR" dirty="0" smtClean="0"/>
              <a:t>hone-to-</a:t>
            </a:r>
            <a:r>
              <a:rPr lang="en-US" altLang="ko-KR" dirty="0" smtClean="0">
                <a:solidFill>
                  <a:srgbClr val="FF0000"/>
                </a:solidFill>
              </a:rPr>
              <a:t>P</a:t>
            </a:r>
            <a:r>
              <a:rPr lang="en-US" altLang="ko-KR" dirty="0" smtClean="0"/>
              <a:t>hone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557994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Location, orientation, movement</a:t>
            </a:r>
            <a:r>
              <a:rPr lang="en-US" altLang="ko-KR" dirty="0" smtClean="0"/>
              <a:t> is an integral part of the app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798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Motivation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8"/>
            <a:ext cx="44958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556792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Example: face-to-face sword fight game between phone users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96136" y="2780928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dirty="0" err="1" smtClean="0"/>
              <a:t>Ping-pong</a:t>
            </a:r>
            <a:r>
              <a:rPr lang="en-US" altLang="ko-KR" dirty="0" smtClean="0"/>
              <a:t> type of game 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Combining </a:t>
            </a:r>
            <a:r>
              <a:rPr lang="en-US" altLang="ko-KR" dirty="0" smtClean="0"/>
              <a:t>screens into one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852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HLPP</a:t>
            </a:r>
            <a:r>
              <a:rPr lang="en-US" altLang="ko-KR" dirty="0" smtClean="0"/>
              <a:t> design considerations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700808"/>
            <a:ext cx="82089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Centimeter-resolution accuracy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No infrastructure support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No hardware changes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Mobility tolerant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Face-to-face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0665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Technical challenge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700808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 accurate, relative 3D localization between phones in real-time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altLang="ko-KR" dirty="0" smtClean="0"/>
              <a:t>Relative location of one phone to another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140968"/>
            <a:ext cx="2102257" cy="201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05498">
            <a:off x="4688335" y="3140969"/>
            <a:ext cx="2102257" cy="201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12970" y="5229200"/>
            <a:ext cx="1893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Phone 1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92701" y="5229200"/>
            <a:ext cx="1893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Phone 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5754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Phone-to-phone 3D localization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16832"/>
            <a:ext cx="440055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340768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Idea: use multiple microphones &amp; sensors on the phone 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4797152"/>
            <a:ext cx="5120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Multiple microphones : acoustic 3D triangulation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46760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Acoustic ranging (1D) review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31" y="1890819"/>
            <a:ext cx="5635669" cy="3098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25092" y="5304110"/>
            <a:ext cx="69193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sz="1600" dirty="0" smtClean="0"/>
              <a:t>Pros: accurate, error in </a:t>
            </a:r>
            <a:r>
              <a:rPr lang="en-US" altLang="ko-KR" sz="1600" dirty="0" err="1" smtClean="0"/>
              <a:t>cms</a:t>
            </a:r>
            <a:endParaRPr lang="en-US" altLang="ko-KR" sz="16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sz="1600" dirty="0" smtClean="0"/>
              <a:t>Cons: </a:t>
            </a:r>
          </a:p>
          <a:p>
            <a:r>
              <a:rPr lang="en-US" altLang="ko-KR" sz="1600" dirty="0" smtClean="0"/>
              <a:t>           - distance measurement only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      - works only for static scenario</a:t>
            </a:r>
            <a:endParaRPr lang="ko-KR" alt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126876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altLang="ko-KR" dirty="0" smtClean="0"/>
              <a:t>C. </a:t>
            </a:r>
            <a:r>
              <a:rPr lang="en-US" altLang="ko-KR" dirty="0" err="1" smtClean="0"/>
              <a:t>Peng</a:t>
            </a:r>
            <a:r>
              <a:rPr lang="en-US" altLang="ko-KR" dirty="0" smtClean="0"/>
              <a:t>, G. </a:t>
            </a:r>
            <a:r>
              <a:rPr lang="en-US" altLang="ko-KR" dirty="0" err="1" smtClean="0"/>
              <a:t>Shen</a:t>
            </a:r>
            <a:r>
              <a:rPr lang="en-US" altLang="ko-KR" dirty="0"/>
              <a:t> </a:t>
            </a:r>
            <a:r>
              <a:rPr lang="en-US" altLang="ko-KR" dirty="0" smtClean="0"/>
              <a:t>, “</a:t>
            </a:r>
            <a:r>
              <a:rPr lang="en-US" altLang="ko-KR" dirty="0" err="1" smtClean="0"/>
              <a:t>Beepbeep</a:t>
            </a:r>
            <a:r>
              <a:rPr lang="en-US" altLang="ko-KR" dirty="0" smtClean="0"/>
              <a:t>: a high accuracy acoustic ranging system using cots mobile devices,” Sensys`07</a:t>
            </a:r>
            <a:endParaRPr lang="ko-KR" altLang="en-US" dirty="0"/>
          </a:p>
        </p:txBody>
      </p:sp>
      <p:sp>
        <p:nvSpPr>
          <p:cNvPr id="5" name="오른쪽 화살표 4"/>
          <p:cNvSpPr/>
          <p:nvPr/>
        </p:nvSpPr>
        <p:spPr>
          <a:xfrm>
            <a:off x="6444208" y="2780928"/>
            <a:ext cx="360040" cy="13681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941946" y="3172616"/>
            <a:ext cx="2204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0000"/>
                </a:solidFill>
              </a:rPr>
              <a:t>Distance measurement between M</a:t>
            </a:r>
            <a:r>
              <a:rPr lang="en-US" altLang="ko-KR" sz="1600" baseline="-25000" dirty="0" smtClean="0">
                <a:solidFill>
                  <a:srgbClr val="FF0000"/>
                </a:solidFill>
              </a:rPr>
              <a:t>A</a:t>
            </a:r>
            <a:r>
              <a:rPr lang="en-US" altLang="ko-KR" sz="1600" dirty="0" smtClean="0">
                <a:solidFill>
                  <a:srgbClr val="FF0000"/>
                </a:solidFill>
              </a:rPr>
              <a:t> and M</a:t>
            </a:r>
            <a:r>
              <a:rPr lang="en-US" altLang="ko-KR" sz="1600" baseline="-25000" dirty="0" smtClean="0">
                <a:solidFill>
                  <a:srgbClr val="FF0000"/>
                </a:solidFill>
              </a:rPr>
              <a:t>B</a:t>
            </a:r>
            <a:endParaRPr lang="ko-KR" alt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40648" y="4869160"/>
            <a:ext cx="3227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</a:rPr>
              <a:t>Acoustic time-difference-of-arrival based </a:t>
            </a:r>
            <a:endParaRPr lang="ko-KR" altLang="en-US" sz="1400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287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Design overview (primary mode)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1700808"/>
            <a:ext cx="770485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altLang="ko-KR" sz="2000" dirty="0" smtClean="0"/>
              <a:t>Initialization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altLang="ko-KR" dirty="0" smtClean="0"/>
              <a:t>perform </a:t>
            </a:r>
            <a:r>
              <a:rPr lang="en-US" altLang="ko-KR" dirty="0" smtClean="0"/>
              <a:t>loose </a:t>
            </a:r>
            <a:r>
              <a:rPr lang="en-US" altLang="ko-KR" dirty="0" smtClean="0"/>
              <a:t>time </a:t>
            </a:r>
            <a:r>
              <a:rPr lang="en-US" altLang="ko-KR" dirty="0" smtClean="0"/>
              <a:t>synchronization (calculating Wi-Fi round trip time and exchanging local clock value) </a:t>
            </a:r>
            <a:endParaRPr lang="en-US" altLang="ko-KR" dirty="0" smtClean="0"/>
          </a:p>
          <a:p>
            <a:pPr marL="342900" indent="-342900">
              <a:buFont typeface="+mj-lt"/>
              <a:buAutoNum type="arabicPeriod"/>
            </a:pPr>
            <a:endParaRPr lang="en-US" altLang="ko-KR" dirty="0"/>
          </a:p>
          <a:p>
            <a:pPr marL="342900" indent="-342900">
              <a:buFont typeface="+mj-lt"/>
              <a:buAutoNum type="arabicPeriod"/>
            </a:pPr>
            <a:r>
              <a:rPr lang="en-US" altLang="ko-KR" sz="2000" dirty="0" smtClean="0"/>
              <a:t>Exchange acoustic </a:t>
            </a:r>
            <a:r>
              <a:rPr lang="en-US" altLang="ko-KR" sz="2000" dirty="0" smtClean="0"/>
              <a:t>tones</a:t>
            </a:r>
            <a:endParaRPr lang="en-US" altLang="ko-KR" sz="2000" dirty="0" smtClean="0"/>
          </a:p>
          <a:p>
            <a:pPr marL="800100" lvl="2" indent="-342900">
              <a:buFont typeface="Wingdings" pitchFamily="2" charset="2"/>
              <a:buChar char="Ø"/>
            </a:pPr>
            <a:r>
              <a:rPr lang="en-US" altLang="ko-KR" dirty="0" smtClean="0"/>
              <a:t>Scheduling transmit timing based on time sync info.</a:t>
            </a:r>
          </a:p>
          <a:p>
            <a:pPr marL="800100" lvl="2" indent="-342900">
              <a:buFont typeface="Wingdings" pitchFamily="2" charset="2"/>
              <a:buChar char="Ø"/>
            </a:pPr>
            <a:r>
              <a:rPr lang="en-US" altLang="ko-KR" dirty="0" smtClean="0"/>
              <a:t>Record </a:t>
            </a:r>
            <a:r>
              <a:rPr lang="en-US" altLang="ko-KR" dirty="0" smtClean="0"/>
              <a:t>accelerometer and compass measurements </a:t>
            </a:r>
            <a:r>
              <a:rPr lang="en-US" altLang="ko-KR" dirty="0" smtClean="0"/>
              <a:t>for rotation matrix</a:t>
            </a:r>
            <a:endParaRPr lang="en-US" altLang="ko-KR" dirty="0" smtClean="0"/>
          </a:p>
          <a:p>
            <a:pPr marL="342900" indent="-342900">
              <a:buFont typeface="+mj-lt"/>
              <a:buAutoNum type="arabicPeriod"/>
            </a:pPr>
            <a:endParaRPr lang="en-US" altLang="ko-KR" dirty="0"/>
          </a:p>
          <a:p>
            <a:pPr marL="342900" indent="-342900">
              <a:buFont typeface="+mj-lt"/>
              <a:buAutoNum type="arabicPeriod"/>
            </a:pPr>
            <a:r>
              <a:rPr lang="en-US" altLang="ko-KR" sz="2000" dirty="0" smtClean="0"/>
              <a:t>Calculate distance and angle measurements 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ko-KR" dirty="0" smtClean="0">
                <a:solidFill>
                  <a:srgbClr val="FF0000"/>
                </a:solidFill>
              </a:rPr>
              <a:t>Two types of acoustic </a:t>
            </a:r>
            <a:r>
              <a:rPr lang="en-US" altLang="ko-KR" dirty="0" smtClean="0">
                <a:solidFill>
                  <a:srgbClr val="FF0000"/>
                </a:solidFill>
              </a:rPr>
              <a:t>cues (</a:t>
            </a:r>
            <a:r>
              <a:rPr lang="en-US" altLang="ko-KR" dirty="0" err="1" smtClean="0">
                <a:solidFill>
                  <a:srgbClr val="FF0000"/>
                </a:solidFill>
              </a:rPr>
              <a:t>ToA</a:t>
            </a:r>
            <a:r>
              <a:rPr lang="en-US" altLang="ko-KR" dirty="0" smtClean="0">
                <a:solidFill>
                  <a:srgbClr val="FF0000"/>
                </a:solidFill>
              </a:rPr>
              <a:t> cue &amp; power cue)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ko-KR" dirty="0" smtClean="0"/>
              <a:t>Exchange measurements</a:t>
            </a:r>
          </a:p>
          <a:p>
            <a:pPr marL="342900" indent="-342900">
              <a:buFont typeface="+mj-lt"/>
              <a:buAutoNum type="arabicPeriod"/>
            </a:pPr>
            <a:endParaRPr lang="en-US" altLang="ko-KR" dirty="0"/>
          </a:p>
          <a:p>
            <a:pPr marL="342900" indent="-342900">
              <a:buFont typeface="+mj-lt"/>
              <a:buAutoNum type="arabicPeriod"/>
            </a:pPr>
            <a:r>
              <a:rPr lang="en-US" altLang="ko-KR" sz="2000" dirty="0" smtClean="0"/>
              <a:t>Estimate 3D </a:t>
            </a:r>
            <a:r>
              <a:rPr lang="en-US" altLang="ko-KR" sz="2000" dirty="0" smtClean="0"/>
              <a:t>position</a:t>
            </a:r>
          </a:p>
          <a:p>
            <a:pPr marL="800100" lvl="2" indent="-342900">
              <a:buFont typeface="Wingdings" pitchFamily="2" charset="2"/>
              <a:buChar char="Ø"/>
            </a:pPr>
            <a:r>
              <a:rPr lang="en-US" altLang="ko-KR" dirty="0" err="1" smtClean="0"/>
              <a:t>Kalman</a:t>
            </a:r>
            <a:r>
              <a:rPr lang="en-US" altLang="ko-KR" dirty="0" smtClean="0"/>
              <a:t>-filter based </a:t>
            </a:r>
            <a:endParaRPr lang="en-US" altLang="ko-KR" dirty="0"/>
          </a:p>
          <a:p>
            <a:pPr marL="342900" indent="-342900">
              <a:buFont typeface="+mj-lt"/>
              <a:buAutoNum type="arabicPeriod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4809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Time-of-arrival cues</a:t>
            </a:r>
            <a:endParaRPr lang="ko-KR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724275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176089"/>
            <a:ext cx="1989444" cy="1903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76056" y="1804174"/>
            <a:ext cx="33123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u="sng" dirty="0" smtClean="0"/>
              <a:t>Use Multiple Localization Cues:</a:t>
            </a:r>
          </a:p>
          <a:p>
            <a:endParaRPr lang="en-US" altLang="ko-KR" u="sng" dirty="0"/>
          </a:p>
          <a:p>
            <a:pPr marL="342900" indent="-342900">
              <a:buAutoNum type="arabicPeriod"/>
            </a:pPr>
            <a:r>
              <a:rPr lang="en-US" altLang="ko-KR" dirty="0" smtClean="0"/>
              <a:t>Time-of-Arrival Cues</a:t>
            </a:r>
          </a:p>
          <a:p>
            <a:endParaRPr lang="en-US" altLang="ko-KR" dirty="0"/>
          </a:p>
          <a:p>
            <a:r>
              <a:rPr lang="en-US" altLang="ko-KR" dirty="0" smtClean="0"/>
              <a:t>  use ranging as a subroutine </a:t>
            </a:r>
            <a:endParaRPr lang="ko-KR" alt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190" y="3561234"/>
            <a:ext cx="30861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184" y="4969743"/>
            <a:ext cx="434686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373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Power cues</a:t>
            </a:r>
            <a:endParaRPr lang="ko-KR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724275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176089"/>
            <a:ext cx="1989444" cy="1903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76056" y="1804174"/>
            <a:ext cx="33123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u="sng" dirty="0" smtClean="0"/>
              <a:t>Use Multiple Localization Cues:</a:t>
            </a:r>
          </a:p>
          <a:p>
            <a:endParaRPr lang="en-US" altLang="ko-KR" u="sng" dirty="0"/>
          </a:p>
          <a:p>
            <a:pPr marL="342900" indent="-342900">
              <a:buFont typeface="+mj-lt"/>
              <a:buAutoNum type="arabicPeriod" startAt="2"/>
            </a:pPr>
            <a:r>
              <a:rPr lang="en-US" altLang="ko-KR" dirty="0" smtClean="0"/>
              <a:t>Power Cues</a:t>
            </a:r>
          </a:p>
          <a:p>
            <a:endParaRPr lang="en-US" altLang="ko-KR" dirty="0"/>
          </a:p>
          <a:p>
            <a:r>
              <a:rPr lang="en-US" altLang="ko-KR" dirty="0" smtClean="0"/>
              <a:t>  Observation: two </a:t>
            </a:r>
            <a:r>
              <a:rPr lang="en-US" altLang="ko-KR" dirty="0" err="1" smtClean="0"/>
              <a:t>mics</a:t>
            </a:r>
            <a:r>
              <a:rPr lang="en-US" altLang="ko-KR" dirty="0" smtClean="0"/>
              <a:t> experience different attenuation of received  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421" y="3812912"/>
            <a:ext cx="3112979" cy="2476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102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Static 3D localization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484784"/>
            <a:ext cx="8208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Two microphones on one phone is not enough for 3D </a:t>
            </a:r>
            <a:r>
              <a:rPr lang="en-US" altLang="ko-KR" dirty="0" smtClean="0"/>
              <a:t>localization</a:t>
            </a:r>
            <a:endParaRPr lang="en-US" altLang="ko-KR" dirty="0" smtClean="0"/>
          </a:p>
          <a:p>
            <a:r>
              <a:rPr lang="en-US" altLang="ko-KR" sz="1600" dirty="0" smtClean="0"/>
              <a:t>    - each phone only obtains one relative angle to the other phone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- one angle does not define a unique position, but rather a “cone of confusion”</a:t>
            </a:r>
          </a:p>
          <a:p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Two angles in two different planes </a:t>
            </a:r>
            <a:r>
              <a:rPr lang="en-US" altLang="ko-KR" dirty="0" smtClean="0">
                <a:ea typeface="굴림"/>
              </a:rPr>
              <a:t>→ 3D localization</a:t>
            </a:r>
          </a:p>
          <a:p>
            <a:pPr marL="285750" indent="-285750">
              <a:buFont typeface="Wingdings" pitchFamily="2" charset="2"/>
              <a:buChar char="Ø"/>
            </a:pPr>
            <a:endParaRPr lang="ko-KR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498" y="3162647"/>
            <a:ext cx="302895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04" y="3904785"/>
            <a:ext cx="1305336" cy="1251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05498">
            <a:off x="2878898" y="3904785"/>
            <a:ext cx="1305336" cy="1251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02504" y="5264479"/>
            <a:ext cx="1293302" cy="335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Phone 1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84915" y="5264478"/>
            <a:ext cx="1293302" cy="335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Phone 2</a:t>
            </a:r>
            <a:endParaRPr lang="ko-KR" altLang="en-US" dirty="0"/>
          </a:p>
        </p:txBody>
      </p:sp>
      <p:sp>
        <p:nvSpPr>
          <p:cNvPr id="9" name="오른쪽 화살표 8"/>
          <p:cNvSpPr/>
          <p:nvPr/>
        </p:nvSpPr>
        <p:spPr>
          <a:xfrm>
            <a:off x="4788059" y="3739143"/>
            <a:ext cx="576064" cy="16450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3281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Angle to 3D position translation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1268760"/>
            <a:ext cx="79928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Combine two angle measurements to calculate 3D </a:t>
            </a:r>
            <a:r>
              <a:rPr lang="en-US" altLang="ko-KR" dirty="0" smtClean="0"/>
              <a:t>location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- obtain rotation matrix of each phone on earth (from accelerometer + compass)</a:t>
            </a:r>
          </a:p>
          <a:p>
            <a:endParaRPr lang="en-US" altLang="ko-KR" dirty="0"/>
          </a:p>
          <a:p>
            <a:r>
              <a:rPr lang="en-US" altLang="ko-KR" dirty="0" smtClean="0"/>
              <a:t>   - convert coordinate systems by applying rotation matrices</a:t>
            </a:r>
          </a:p>
          <a:p>
            <a:endParaRPr lang="en-US" altLang="ko-KR" dirty="0"/>
          </a:p>
          <a:p>
            <a:r>
              <a:rPr lang="en-US" altLang="ko-KR" dirty="0" smtClean="0"/>
              <a:t>   - find the intersection point(s) by closed form or least square method</a:t>
            </a:r>
          </a:p>
          <a:p>
            <a:endParaRPr lang="en-US" altLang="ko-KR" dirty="0"/>
          </a:p>
          <a:p>
            <a:r>
              <a:rPr lang="en-US" altLang="ko-KR" dirty="0" smtClean="0"/>
              <a:t>   - two points remain: eliminate one by tracking 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                        z coordinate</a:t>
            </a:r>
            <a:endParaRPr lang="ko-KR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695" y="3993820"/>
            <a:ext cx="2503265" cy="224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319972"/>
            <a:ext cx="1545755" cy="168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오른쪽 화살표 9"/>
          <p:cNvSpPr/>
          <p:nvPr/>
        </p:nvSpPr>
        <p:spPr>
          <a:xfrm>
            <a:off x="4427984" y="4653136"/>
            <a:ext cx="720080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7448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Continuous 3D localization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1196752"/>
            <a:ext cx="86409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Use </a:t>
            </a:r>
            <a:r>
              <a:rPr lang="en-US" altLang="ko-KR" dirty="0" smtClean="0">
                <a:solidFill>
                  <a:srgbClr val="FF0000"/>
                </a:solidFill>
              </a:rPr>
              <a:t>Extended </a:t>
            </a:r>
            <a:r>
              <a:rPr lang="en-US" altLang="ko-KR" dirty="0" err="1" smtClean="0">
                <a:solidFill>
                  <a:srgbClr val="FF0000"/>
                </a:solidFill>
              </a:rPr>
              <a:t>Kalman</a:t>
            </a:r>
            <a:r>
              <a:rPr lang="en-US" altLang="ko-KR" dirty="0" smtClean="0">
                <a:solidFill>
                  <a:srgbClr val="FF0000"/>
                </a:solidFill>
              </a:rPr>
              <a:t> Filtering</a:t>
            </a:r>
            <a:r>
              <a:rPr lang="en-US" altLang="ko-KR" dirty="0" smtClean="0"/>
              <a:t> for continuous localization</a:t>
            </a:r>
          </a:p>
          <a:p>
            <a:r>
              <a:rPr lang="en-US" altLang="ko-KR" dirty="0" smtClean="0"/>
              <a:t>  - predict next possible position based on current position, velocity and acceleration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correct the estimate by: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  - new measurement of angles and distance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  - pre-calculated static angle and distance measurement </a:t>
            </a:r>
            <a:r>
              <a:rPr lang="en-US" altLang="ko-KR" dirty="0" smtClean="0"/>
              <a:t>error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  </a:t>
            </a:r>
            <a:endParaRPr lang="en-US" altLang="ko-KR" dirty="0" smtClean="0"/>
          </a:p>
          <a:p>
            <a:r>
              <a:rPr lang="en-US" altLang="ko-KR" dirty="0" smtClean="0"/>
              <a:t>- </a:t>
            </a:r>
            <a:r>
              <a:rPr lang="en-US" altLang="ko-KR" dirty="0" smtClean="0"/>
              <a:t>use both </a:t>
            </a:r>
            <a:r>
              <a:rPr lang="en-US" altLang="ko-KR" dirty="0" err="1" smtClean="0"/>
              <a:t>ToA</a:t>
            </a:r>
            <a:r>
              <a:rPr lang="en-US" altLang="ko-KR" dirty="0" smtClean="0"/>
              <a:t> and Power cues</a:t>
            </a:r>
          </a:p>
          <a:p>
            <a:r>
              <a:rPr lang="en-US" altLang="ko-KR" dirty="0" smtClean="0"/>
              <a:t>      - weight cues based on expected standard deviation of the angle calculated by the cues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 smtClean="0"/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Robust to motion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&lt; 1</a:t>
            </a:r>
            <a:r>
              <a:rPr lang="en-US" altLang="ko-KR" dirty="0" smtClean="0">
                <a:ea typeface="굴림"/>
              </a:rPr>
              <a:t>° error for up to ~5 m/s</a:t>
            </a:r>
            <a:endParaRPr lang="en-US" altLang="ko-K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910" y="1925119"/>
            <a:ext cx="3526091" cy="27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30228"/>
            <a:ext cx="2052254" cy="857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922044"/>
            <a:ext cx="2597727" cy="61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752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Augmenting acoustic localization fallback mode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1484784"/>
            <a:ext cx="84249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Phones may exhibit poor acoustic </a:t>
            </a:r>
            <a:r>
              <a:rPr lang="en-US" altLang="ko-KR" dirty="0" smtClean="0"/>
              <a:t>alignment (</a:t>
            </a:r>
            <a:r>
              <a:rPr lang="en-US" altLang="ko-KR" dirty="0" smtClean="0"/>
              <a:t>e.g. when </a:t>
            </a:r>
            <a:r>
              <a:rPr lang="en-US" altLang="ko-KR" dirty="0" err="1" smtClean="0"/>
              <a:t>mic</a:t>
            </a:r>
            <a:r>
              <a:rPr lang="en-US" altLang="ko-KR" dirty="0" smtClean="0"/>
              <a:t> is facing away from remote speaker)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en-US" altLang="ko-KR" sz="1600" dirty="0" smtClean="0"/>
              <a:t>- Initialization establishes initial coordinates based on 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the last primary mode coordinates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- Phones continuously exchange accelerometer and 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compass readings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- Based on local and remote accelerometer and 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compass updates its position estimate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- If it is detected that the phones are back within 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the alignment region, primary mode is restarted</a:t>
            </a:r>
          </a:p>
          <a:p>
            <a:endParaRPr lang="en-US" altLang="ko-KR" sz="1600" dirty="0" smtClean="0"/>
          </a:p>
          <a:p>
            <a:endParaRPr lang="en-US" altLang="ko-KR" sz="1600" dirty="0"/>
          </a:p>
          <a:p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- A comparison of </a:t>
            </a:r>
            <a:r>
              <a:rPr lang="el-GR" altLang="ko-KR" sz="1600" dirty="0" smtClean="0">
                <a:latin typeface="굴림"/>
                <a:ea typeface="굴림"/>
              </a:rPr>
              <a:t>θ</a:t>
            </a:r>
            <a:r>
              <a:rPr lang="en-US" altLang="ko-KR" sz="1600" dirty="0" smtClean="0">
                <a:latin typeface="굴림"/>
                <a:ea typeface="굴림"/>
              </a:rPr>
              <a:t> &gt; </a:t>
            </a:r>
            <a:r>
              <a:rPr lang="el-GR" altLang="ko-KR" sz="1600" dirty="0" smtClean="0">
                <a:latin typeface="가는안상수체"/>
                <a:ea typeface="가는안상수체"/>
              </a:rPr>
              <a:t>ρ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servers to indicate 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whether the remote phone is outside the alignment 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region</a:t>
            </a:r>
            <a:endParaRPr lang="en-US" altLang="ko-KR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554088"/>
            <a:ext cx="3334823" cy="2891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985" y="4404892"/>
            <a:ext cx="1323911" cy="60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239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Implementation &amp; evaluation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484784"/>
            <a:ext cx="81369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Implementation choices</a:t>
            </a:r>
          </a:p>
          <a:p>
            <a:r>
              <a:rPr lang="en-US" altLang="ko-KR" dirty="0" smtClean="0"/>
              <a:t>  - tone selection: 2-4kHz, 25ms (duration time), 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                 BPSK codes; partial tone overlap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Nexus One (simultaneous </a:t>
            </a:r>
            <a:r>
              <a:rPr lang="en-US" altLang="ko-KR" dirty="0" err="1" smtClean="0"/>
              <a:t>mic</a:t>
            </a:r>
            <a:r>
              <a:rPr lang="en-US" altLang="ko-KR" dirty="0" smtClean="0"/>
              <a:t> recording blocked)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latency: 35-50ms for tone exchange, 3.2s for 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      signal processing, &lt;1ms for location 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      calculation </a:t>
            </a: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 smtClean="0"/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Evaluation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primary mode only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tested both static positioning and simulated 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motion paths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tested </a:t>
            </a:r>
            <a:r>
              <a:rPr lang="en-US" altLang="ko-KR" dirty="0" err="1" smtClean="0"/>
              <a:t>ToA</a:t>
            </a:r>
            <a:r>
              <a:rPr lang="en-US" altLang="ko-KR" dirty="0" smtClean="0"/>
              <a:t> and Power cue angle errors individually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tested full path error </a:t>
            </a:r>
            <a:endParaRPr lang="ko-KR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352" y="1484784"/>
            <a:ext cx="2798104" cy="428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6339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ToA</a:t>
            </a:r>
            <a:r>
              <a:rPr lang="en-US" altLang="ko-KR" dirty="0" smtClean="0"/>
              <a:t> cue performance</a:t>
            </a:r>
            <a:endParaRPr lang="ko-KR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07615"/>
            <a:ext cx="6696329" cy="2976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418" y="4595245"/>
            <a:ext cx="3570071" cy="1677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055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Motion Path examples</a:t>
            </a:r>
            <a:endParaRPr lang="ko-KR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25" y="2355304"/>
            <a:ext cx="27945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384944"/>
            <a:ext cx="2873244" cy="3762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951" y="2331288"/>
            <a:ext cx="2841756" cy="381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340768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ko-KR" dirty="0" smtClean="0"/>
              <a:t>Phone 1 is fixed at (0,0)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dirty="0" smtClean="0"/>
              <a:t>Phone 2 is moving along Ground Truth path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9341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Position error across all motion paths</a:t>
            </a:r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80" y="1988840"/>
            <a:ext cx="516255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590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Position error at various distances</a:t>
            </a:r>
            <a:endParaRPr lang="ko-KR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1412776"/>
            <a:ext cx="546735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9712" y="5794276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Reasonable error in room-size environment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0294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340768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3D localization with just two regular phones by combining available sensors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90</a:t>
            </a:r>
            <a:r>
              <a:rPr lang="en-US" altLang="ko-KR" baseline="30000" dirty="0" smtClean="0"/>
              <a:t>th</a:t>
            </a:r>
            <a:r>
              <a:rPr lang="en-US" altLang="ko-KR" dirty="0" smtClean="0"/>
              <a:t> percentile accuracy: 13.9 cm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50</a:t>
            </a:r>
            <a:r>
              <a:rPr lang="en-US" altLang="ko-KR" baseline="30000" dirty="0" smtClean="0"/>
              <a:t>th</a:t>
            </a:r>
            <a:r>
              <a:rPr lang="en-US" altLang="ko-KR" dirty="0" smtClean="0"/>
              <a:t> percentile accuracy: 4.9 cm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ko-KR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altLang="ko-KR" dirty="0" smtClean="0"/>
              <a:t>Potential for new class of </a:t>
            </a:r>
            <a:r>
              <a:rPr lang="en-US" altLang="ko-KR" dirty="0" smtClean="0">
                <a:solidFill>
                  <a:srgbClr val="FF0000"/>
                </a:solidFill>
              </a:rPr>
              <a:t>H</a:t>
            </a:r>
            <a:r>
              <a:rPr lang="en-US" altLang="ko-KR" dirty="0" smtClean="0"/>
              <a:t>igh-Speed, Real-time, </a:t>
            </a:r>
            <a:r>
              <a:rPr lang="en-US" altLang="ko-KR" dirty="0" smtClean="0">
                <a:solidFill>
                  <a:srgbClr val="FF0000"/>
                </a:solidFill>
              </a:rPr>
              <a:t>L</a:t>
            </a:r>
            <a:r>
              <a:rPr lang="en-US" altLang="ko-KR" dirty="0" smtClean="0"/>
              <a:t>ocational </a:t>
            </a:r>
            <a:r>
              <a:rPr lang="en-US" altLang="ko-KR" dirty="0" smtClean="0">
                <a:solidFill>
                  <a:srgbClr val="FF0000"/>
                </a:solidFill>
              </a:rPr>
              <a:t>P</a:t>
            </a:r>
            <a:r>
              <a:rPr lang="en-US" altLang="ko-KR" dirty="0" smtClean="0"/>
              <a:t>hone-to-</a:t>
            </a:r>
            <a:r>
              <a:rPr lang="en-US" altLang="ko-KR" dirty="0" smtClean="0">
                <a:solidFill>
                  <a:srgbClr val="FF0000"/>
                </a:solidFill>
              </a:rPr>
              <a:t>P</a:t>
            </a:r>
            <a:r>
              <a:rPr lang="en-US" altLang="ko-KR" dirty="0" smtClean="0"/>
              <a:t>hone apps and games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25621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308</TotalTime>
  <Words>805</Words>
  <Application>Microsoft Office PowerPoint</Application>
  <PresentationFormat>화면 슬라이드 쇼(4:3)</PresentationFormat>
  <Paragraphs>160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원본</vt:lpstr>
      <vt:lpstr>On the Feasibility of Real-Time Phone-to-Phone 3D Localization</vt:lpstr>
      <vt:lpstr>Motivation</vt:lpstr>
      <vt:lpstr>Motivation</vt:lpstr>
      <vt:lpstr>HLPP design considerations</vt:lpstr>
      <vt:lpstr>Technical challenge</vt:lpstr>
      <vt:lpstr>Phone-to-phone 3D localization</vt:lpstr>
      <vt:lpstr>Acoustic ranging (1D) review</vt:lpstr>
      <vt:lpstr>Design overview (primary mode)</vt:lpstr>
      <vt:lpstr>Time-of-arrival cues</vt:lpstr>
      <vt:lpstr>Power cues</vt:lpstr>
      <vt:lpstr>Static 3D localization</vt:lpstr>
      <vt:lpstr>Angle to 3D position translation</vt:lpstr>
      <vt:lpstr>Continuous 3D localization</vt:lpstr>
      <vt:lpstr>Augmenting acoustic localization fallback mode</vt:lpstr>
      <vt:lpstr>Implementation &amp; evaluation</vt:lpstr>
      <vt:lpstr>ToA cue performance</vt:lpstr>
      <vt:lpstr>Motion Path examples</vt:lpstr>
      <vt:lpstr>Position error across all motion paths</vt:lpstr>
      <vt:lpstr>Position error at various distances</vt:lpstr>
      <vt:lpstr>Conclusion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the Feasibility of Real-Time Phone-to-Phone 3D Localization</dc:title>
  <dc:creator>Registered User</dc:creator>
  <cp:lastModifiedBy>Registered User</cp:lastModifiedBy>
  <cp:revision>21</cp:revision>
  <dcterms:created xsi:type="dcterms:W3CDTF">2013-05-05T12:31:29Z</dcterms:created>
  <dcterms:modified xsi:type="dcterms:W3CDTF">2013-05-06T06:34:52Z</dcterms:modified>
</cp:coreProperties>
</file>