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9" r:id="rId4"/>
    <p:sldId id="261" r:id="rId5"/>
    <p:sldId id="260" r:id="rId6"/>
    <p:sldId id="262" r:id="rId7"/>
    <p:sldId id="265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5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+mj-lt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+mj-lt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+mj-lt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+mj-lt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?>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Address Resolution Protocol (ARP)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Chapter 3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Required for shared links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Ethernet, Wi-Fi</a:t>
            </a:r>
          </a:p>
          <a:p>
            <a:pPr lvl="1"/>
            <a:endParaRPr lang="en-US" altLang="ko-KR" dirty="0" smtClean="0"/>
          </a:p>
          <a:p>
            <a:r>
              <a:rPr lang="ko-KR" altLang="en-US" dirty="0" err="1" smtClean="0"/>
              <a:t>Which of the multiple interfaces attached to a shared medium should receive?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MAC address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IP knows the next hop's IP address but not its MAC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3.1 Concept of ARP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193" y="1098583"/>
            <a:ext cx="2018834" cy="201883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12493"/>
            <a:ext cx="5100084" cy="20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9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Implemented in the kernel of every computer connected to a shared link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e.g., used when a smartphone is connected to Wi-Fi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endParaRPr lang="en-US" altLang="ko-KR" dirty="0"/>
          </a:p>
          <a:p>
            <a:r>
              <a:rPr lang="ko-KR" altLang="en-US" dirty="0" smtClean="0"/>
              <a:t>An IP datagram for the next hop IP address arrives: operating condition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Only operates when the MAC address for the next hop IP is unknown: ARP request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Operates at most once per IP datagram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No retransmission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The IP datagram waits in queue until an ARP reply arrives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Discarded if a pending request for the same destination already exists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3.2 Overview of ARP Protocol Operation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728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ARP Cache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err="1">
                <a:sym typeface="Symbol" panose="05050102010706020507" pitchFamily="18" charset="2"/>
              </a:rPr>
              <a:t>a</a:t>
            </a:r>
            <a:r>
              <a:rPr lang="en-US" altLang="ko-KR" dirty="0" err="1" smtClean="0">
                <a:sym typeface="Symbol" panose="05050102010706020507" pitchFamily="18" charset="2"/>
              </a:rPr>
              <a:t>rp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–a</a:t>
            </a:r>
            <a:endParaRPr lang="en-US" altLang="ko-KR" dirty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Temporary storage: lifetime = 1200 seconds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In recent implementations, refreshed by 1200 seconds on each cache hit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For IPv4; in IPv6, called neighbor cache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3.2 Overview of ARP Protocol Operation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099" y="1919176"/>
            <a:ext cx="5325990" cy="296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5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Final Destination IP  (Routing Table)  Next Hop IP  (ARP Cache)  Next Hop MAC</a:t>
            </a:r>
            <a:r>
              <a:rPr lang="en-US" altLang="ko-KR" dirty="0" smtClean="0"/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3.2 Overview of ARP Protocol Operation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1" name="_x274075152" descr="EMB00002264ba3b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63"/>
          <a:stretch/>
        </p:blipFill>
        <p:spPr bwMode="auto">
          <a:xfrm>
            <a:off x="1814799" y="2765561"/>
            <a:ext cx="9033777" cy="88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직선 화살표 연결선 3"/>
          <p:cNvCxnSpPr/>
          <p:nvPr/>
        </p:nvCxnSpPr>
        <p:spPr>
          <a:xfrm flipH="1" flipV="1">
            <a:off x="2402958" y="1893258"/>
            <a:ext cx="3693042" cy="1018013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H="1">
            <a:off x="2828260" y="1893258"/>
            <a:ext cx="7028121" cy="838626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ARP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Hardware = data link layer technology: e.g., Ethernet = 0x0001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Protocol = network layer technology: e.g., IPv4 = 0x0800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OP: 1=request, 2=reply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Sender = originator of the message (request/reply)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3.3 ARP Packet Format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3922232" descr="EMB00003d8cb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304" y="4593276"/>
            <a:ext cx="8243296" cy="130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50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Why include the sender's protocol address (i.e., IP address) in the request?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Reason: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3.3 ARP Packet Format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3922232" descr="EMB00003d8cb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304" y="4593276"/>
            <a:ext cx="8243296" cy="130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85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ARP Request: Link-layer broadcast</a:t>
            </a:r>
            <a:r>
              <a:rPr lang="en-US" altLang="ko-KR" dirty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3.3 ARP Packet Format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3871520" descr="EMB0000400c5b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273" y="2331196"/>
            <a:ext cx="8816787" cy="311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7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ARP Reply: Unicast</a:t>
            </a:r>
            <a:r>
              <a:rPr lang="en-US" altLang="ko-KR" dirty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3.3 ARP Packet Format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3871760" descr="EMB0000400c5b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54" y="2343590"/>
            <a:ext cx="9512999" cy="30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67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When host A receives a request from host B (MACB)</a:t>
            </a:r>
            <a:r>
              <a:rPr lang="ko-KR" altLang="en-US" dirty="0" smtClean="0"/>
              <a:t/>
            </a:r>
            <a:r>
              <a:rPr lang="en-US" altLang="ko-KR" dirty="0"/>
              <a:t/>
            </a:r>
            <a:r>
              <a:rPr lang="en-US" altLang="ko-KR" baseline="-25000" dirty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914400" lvl="1" indent="-457200">
              <a:buFont typeface="+mj-lt"/>
              <a:buAutoNum type="arabicPeriod"/>
            </a:pPr>
            <a:r>
              <a:rPr lang="ko-KR" altLang="en-US" dirty="0" smtClean="0"/>
              <a:t>If Target Proto = A:</a:t>
            </a:r>
            <a:r>
              <a:rPr lang="en-US" altLang="ko-KR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1257300" lvl="2" indent="-342900">
              <a:buFont typeface="+mj-ea"/>
              <a:buAutoNum type="circleNumDbPlain"/>
            </a:pPr>
            <a:r>
              <a:rPr lang="en-US" altLang="ko-KR" dirty="0" smtClean="0"/>
              <a:t>Store Sender Proto = B → Sender HW = MACB in A's ARP cache</a:t>
            </a:r>
            <a:r>
              <a:rPr lang="en-US" altLang="ko-KR" dirty="0" smtClean="0">
                <a:ea typeface="Batang" panose="02030600000101010101" pitchFamily="18" charset="-127"/>
              </a:rPr>
              <a:t/>
            </a:r>
            <a:r>
              <a:rPr lang="en-US" altLang="ko-KR" dirty="0" smtClean="0">
                <a:ea typeface="+mj-ea"/>
              </a:rPr>
              <a:t/>
            </a:r>
            <a:r>
              <a:rPr lang="en-US" altLang="ko-KR" dirty="0"/>
              <a:t/>
            </a:r>
            <a:r>
              <a:rPr lang="en-US" altLang="ko-KR" baseline="-25000" dirty="0"/>
              <a:t/>
            </a:r>
            <a:r>
              <a:rPr lang="ko-KR" altLang="en-US" dirty="0" smtClean="0">
                <a:ea typeface="+mj-ea"/>
              </a:rPr>
              <a:t/>
            </a:r>
            <a:r>
              <a:rPr lang="ko-KR" altLang="en-US" dirty="0" smtClean="0">
                <a:ea typeface="+mj-ea"/>
              </a:rPr>
              <a:t/>
            </a:r>
            <a:r>
              <a:rPr lang="en-US" altLang="ko-KR" dirty="0" smtClean="0">
                <a:ea typeface="+mj-ea"/>
              </a:rPr>
              <a:t/>
            </a:r>
            <a:r>
              <a:rPr lang="ko-KR" altLang="en-US" dirty="0" smtClean="0">
                <a:ea typeface="+mj-ea"/>
              </a:rPr>
              <a:t/>
            </a:r>
            <a:r>
              <a:rPr lang="en-US" altLang="ko-KR" dirty="0" smtClean="0">
                <a:ea typeface="+mj-ea"/>
              </a:rPr>
              <a:t/>
            </a:r>
            <a:r>
              <a:rPr lang="ko-KR" altLang="en-US" dirty="0" smtClean="0">
                <a:ea typeface="+mj-ea"/>
              </a:rPr>
              <a:t/>
            </a:r>
            <a:endParaRPr lang="en-US" altLang="ko-KR" dirty="0" smtClean="0">
              <a:ea typeface="+mj-ea"/>
            </a:endParaRPr>
          </a:p>
          <a:p>
            <a:pPr marL="1257300" lvl="2" indent="-342900">
              <a:buFont typeface="+mj-lt"/>
              <a:buAutoNum type="circleNumDbPlain"/>
            </a:pPr>
            <a:r>
              <a:rPr lang="en-US" altLang="ko-KR" dirty="0" smtClean="0">
                <a:ea typeface="+mj-ea"/>
              </a:rPr>
              <a:t>Put Sender Proto = A → Sender HW = MACA in an ARP reply and send to MACB</a:t>
            </a:r>
            <a:r>
              <a:rPr lang="en-US" altLang="ko-KR" dirty="0">
                <a:ea typeface="Batang" panose="02030600000101010101" pitchFamily="18" charset="-127"/>
              </a:rPr>
              <a:t/>
            </a:r>
            <a:r>
              <a:rPr lang="en-US" altLang="ko-KR" dirty="0"/>
              <a:t/>
            </a:r>
            <a:r>
              <a:rPr lang="en-US" altLang="ko-KR" dirty="0" smtClean="0"/>
              <a:t/>
            </a:r>
            <a:r>
              <a:rPr lang="en-US" altLang="ko-KR" baseline="-25000" dirty="0" smtClean="0"/>
              <a:t/>
            </a:r>
            <a:r>
              <a:rPr lang="ko-KR" altLang="en-US" sz="1400" dirty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/>
              <a:t/>
            </a:r>
            <a:r>
              <a:rPr lang="en-US" altLang="ko-KR" baseline="-25000" dirty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1257300" lvl="2" indent="-342900">
              <a:buFont typeface="+mj-lt"/>
              <a:buAutoNum type="circleNumDbPlain"/>
            </a:pPr>
            <a:r>
              <a:rPr lang="en-US" altLang="ko-KR" dirty="0" smtClean="0"/>
              <a:t>B stores A's mapping carried in the reply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 xml:space="preserve"> If Target Proto = C  A:</a:t>
            </a:r>
            <a:r>
              <a:rPr lang="ko-KR" altLang="en-US" dirty="0"/>
              <a:t/>
            </a:r>
            <a:r>
              <a:rPr lang="en-US" altLang="ko-KR" dirty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1257300" lvl="2" indent="-342900">
              <a:buFont typeface="+mj-ea"/>
              <a:buAutoNum type="circleNumDbPlain"/>
            </a:pPr>
            <a:r>
              <a:rPr lang="en-US" altLang="ko-KR" dirty="0" smtClean="0"/>
              <a:t>If A's ARP cache has (B → ?): overwrite with mapping B → MACB from current request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/>
              <a:t/>
            </a:r>
            <a:r>
              <a:rPr lang="en-US" altLang="ko-KR" dirty="0" smtClean="0">
                <a:ea typeface="Batang" panose="02030600000101010101" pitchFamily="18" charset="-127"/>
              </a:rPr>
              <a:t/>
            </a:r>
            <a:r>
              <a:rPr lang="en-US" altLang="ko-KR" sz="1400" dirty="0" smtClean="0"/>
              <a:t/>
            </a:r>
            <a:r>
              <a:rPr lang="en-US" altLang="ko-KR" dirty="0" smtClean="0"/>
              <a:t/>
            </a:r>
            <a:r>
              <a:rPr lang="en-US" altLang="ko-KR" sz="1400" dirty="0" smtClean="0"/>
              <a:t/>
            </a:r>
            <a:r>
              <a:rPr lang="ko-KR" altLang="en-US" sz="1400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ea typeface="Batang" panose="02030600000101010101" pitchFamily="18" charset="-127"/>
              </a:rPr>
              <a:t/>
            </a:r>
            <a:r>
              <a:rPr lang="en-US" altLang="ko-KR" dirty="0" smtClean="0"/>
              <a:t/>
            </a:r>
            <a:r>
              <a:rPr lang="en-US" altLang="ko-KR" baseline="-25000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1257300" lvl="2" indent="-342900">
              <a:buFont typeface="+mj-lt"/>
              <a:buAutoNum type="circleNumDbPlain"/>
            </a:pPr>
            <a:r>
              <a:rPr lang="ko-KR" altLang="en-US" dirty="0" smtClean="0"/>
              <a:t>Otherwise, not applicable; ignore</a:t>
            </a:r>
            <a:endParaRPr lang="en-US" altLang="ko-KR" dirty="0" smtClean="0"/>
          </a:p>
          <a:p>
            <a:pPr marL="1257300" lvl="2" indent="-342900">
              <a:buFont typeface="+mj-lt"/>
              <a:buAutoNum type="circleNumDbPlain"/>
            </a:pPr>
            <a:endParaRPr lang="en-US" altLang="ko-KR" dirty="0"/>
          </a:p>
          <a:p>
            <a:r>
              <a:rPr lang="en-US" altLang="ko-KR" dirty="0" smtClean="0"/>
              <a:t>Rule 2- is used for automatic update of new mappings due to MAC address changes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/>
          </a:p>
          <a:p>
            <a:endParaRPr lang="en-US" altLang="ko-KR" dirty="0"/>
          </a:p>
          <a:p>
            <a:pPr lvl="1"/>
            <a:endParaRPr lang="en-US" altLang="ko-KR" dirty="0" smtClean="0">
              <a:ea typeface="+mj-ea"/>
            </a:endParaRPr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3.4 ARP Cache Update Rules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0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Uses of Gratuitous ARP (request!)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 xml:space="preserve"> Mapping update due to MAC address change: using rule 2-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/>
              <a:t/>
            </a:r>
            <a:r>
              <a:rPr lang="en-US" altLang="ko-KR" dirty="0">
                <a:sym typeface="Wingdings" panose="05000000000000000000" pitchFamily="2" charset="2"/>
              </a:rPr>
              <a:t/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When new interface HW is installed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Failover of a redundant server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/>
              <a:t>IP Address Conflict Detection (Duplicate Address Detection; DAD)</a:t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Sender Proto = Target Proto = self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If anyone replies, it is abnormal: IP address conflict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endParaRPr lang="en-US" altLang="ko-KR" dirty="0" smtClean="0"/>
          </a:p>
          <a:p>
            <a:pPr lvl="2"/>
            <a:r>
              <a:rPr lang="ko-KR" altLang="en-US" dirty="0" smtClean="0"/>
              <a:t>Always run DAD first whenever a new IP address is assigned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ko-KR" altLang="en-US" dirty="0" smtClean="0"/>
              <a:t>e.g., when a new IP address is assigned due to a Wi-Fi AP change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 Special ARP Cases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4020392" descr="EMB000057c027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186" y="2260412"/>
            <a:ext cx="3518130" cy="391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274019832" descr="EMB000057c027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426" y="941200"/>
            <a:ext cx="3295650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화살표 연결선 5"/>
          <p:cNvCxnSpPr/>
          <p:nvPr/>
        </p:nvCxnSpPr>
        <p:spPr>
          <a:xfrm flipV="1">
            <a:off x="10515600" y="2081025"/>
            <a:ext cx="0" cy="14277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40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Address Conflict Detection (ACD)</a:t>
            </a:r>
            <a:endParaRPr lang="en-US" altLang="ko-KR" dirty="0" smtClean="0"/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 xml:space="preserve"> Used in recent OSes instead of GARP to avoid the side effects of rule 2-</a:t>
            </a:r>
            <a:r>
              <a:rPr lang="en-US" altLang="ko-KR" dirty="0"/>
              <a:t/>
            </a:r>
            <a:r>
              <a:rPr lang="en-US" altLang="ko-KR" dirty="0">
                <a:sym typeface="Wingdings" panose="05000000000000000000" pitchFamily="2" charset="2"/>
              </a:rPr>
              <a:t/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What is the side effect of GARP if a request is sent using another host's IP address as Source Proto?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2"/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Procedure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Set (Source Proto = 0.0.0.0, Target Proto = desired new IP address) (Probe)</a:t>
            </a:r>
            <a:r>
              <a:rPr lang="en-US" altLang="ko-KR" dirty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>
                <a:sym typeface="Symbol" panose="05050102010706020507" pitchFamily="18" charset="2"/>
              </a:rPr>
              <a:t/>
            </a:r>
            <a:r>
              <a:rPr lang="ko-KR" altLang="en-US" dirty="0">
                <a:sym typeface="Symbol" panose="05050102010706020507" pitchFamily="18" charset="2"/>
              </a:rPr>
              <a:t/>
            </a:r>
            <a:r>
              <a:rPr lang="en-US" altLang="ko-KR" dirty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Send ARP request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If a reply is received, it is abnormal: IP address conflict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If no reply, set Source Proto = desired new IP address and resend ARP request (Announcement)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3"/>
            <a:r>
              <a:rPr lang="en-US" altLang="ko-KR" dirty="0"/>
              <a:t>Apply rule 2-</a:t>
            </a:r>
            <a:r>
              <a:rPr lang="en-US" altLang="ko-KR" dirty="0">
                <a:sym typeface="Wingdings" panose="05000000000000000000" pitchFamily="2" charset="2"/>
              </a:rPr>
              <a:t/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 Special ARP Cases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803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Consequences of ARP Cache Poisoning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ARP poisoning, ARP spoofing</a:t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Can intercept others' IP packets (hijacking)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Why do modern routers unnecessarily(?) repeat ARP requests every few tens of seconds?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Cf. random access MAC of shared links</a:t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Can the victim recover?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Effect of slowing down the victim's internet access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 Special ARP Cases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941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Proxy ARP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There are cases where a reply that intentionally maps another host's IP address to one's own MAC address is needed</a:t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 Special ARP Cases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4021112" descr="EMB000057c027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2796362"/>
            <a:ext cx="5644303" cy="345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Directed ARP</a:t>
            </a:r>
          </a:p>
          <a:p>
            <a:pPr lvl="1"/>
            <a:r>
              <a:rPr lang="ko-KR" altLang="en-US" dirty="0" err="1" smtClean="0">
                <a:sym typeface="Symbol" panose="05050102010706020507" pitchFamily="18" charset="2"/>
              </a:rPr>
              <a:t>Unicast ARP request: “Unicast poll”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Validity check for entries whose 1200-second lifetime has expired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3.5 Special ARP Cases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5121" name="_x274021112" descr="EMB000057c027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363" y="3646968"/>
            <a:ext cx="7865320" cy="202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Based on Windows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err="1">
                <a:sym typeface="Symbol" panose="05050102010706020507" pitchFamily="18" charset="2"/>
              </a:rPr>
              <a:t>a</a:t>
            </a:r>
            <a:r>
              <a:rPr lang="en-US" altLang="ko-KR" dirty="0" err="1" smtClean="0">
                <a:sym typeface="Symbol" panose="05050102010706020507" pitchFamily="18" charset="2"/>
              </a:rPr>
              <a:t>rp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–a, </a:t>
            </a:r>
            <a:r>
              <a:rPr lang="en-US" altLang="ko-KR" dirty="0" err="1" smtClean="0">
                <a:sym typeface="Symbol" panose="05050102010706020507" pitchFamily="18" charset="2"/>
              </a:rPr>
              <a:t>arp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–a –v, </a:t>
            </a:r>
            <a:r>
              <a:rPr lang="en-US" altLang="ko-KR" dirty="0" err="1" smtClean="0">
                <a:sym typeface="Symbol" panose="05050102010706020507" pitchFamily="18" charset="2"/>
              </a:rPr>
              <a:t>netsh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interface ipv4 show neighbor</a:t>
            </a:r>
          </a:p>
          <a:p>
            <a:pPr lvl="1"/>
            <a:r>
              <a:rPr lang="en-US" altLang="ko-KR" dirty="0" err="1">
                <a:sym typeface="Symbol" panose="05050102010706020507" pitchFamily="18" charset="2"/>
              </a:rPr>
              <a:t>a</a:t>
            </a:r>
            <a:r>
              <a:rPr lang="en-US" altLang="ko-KR" dirty="0" err="1" smtClean="0">
                <a:sym typeface="Symbol" panose="05050102010706020507" pitchFamily="18" charset="2"/>
              </a:rPr>
              <a:t>rp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–d, </a:t>
            </a:r>
            <a:r>
              <a:rPr lang="en-US" altLang="ko-KR" dirty="0" err="1" smtClean="0">
                <a:sym typeface="Symbol" panose="05050102010706020507" pitchFamily="18" charset="2"/>
              </a:rPr>
              <a:t>netsh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interface ipv4 delete </a:t>
            </a:r>
            <a:r>
              <a:rPr lang="en-US" altLang="ko-KR" dirty="0" err="1" smtClean="0">
                <a:sym typeface="Symbol" panose="05050102010706020507" pitchFamily="18" charset="2"/>
              </a:rPr>
              <a:t>arpcache</a:t>
            </a:r>
            <a:r>
              <a:rPr lang="en-US" altLang="ko-KR" dirty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>[neighbors]</a:t>
            </a:r>
          </a:p>
          <a:p>
            <a:pPr lvl="1"/>
            <a:r>
              <a:rPr lang="en-US" altLang="ko-KR" dirty="0" err="1">
                <a:sym typeface="Symbol" panose="05050102010706020507" pitchFamily="18" charset="2"/>
              </a:rPr>
              <a:t>a</a:t>
            </a:r>
            <a:r>
              <a:rPr lang="en-US" altLang="ko-KR" dirty="0" err="1" smtClean="0">
                <a:sym typeface="Symbol" panose="05050102010706020507" pitchFamily="18" charset="2"/>
              </a:rPr>
              <a:t>rp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–s &lt;IP </a:t>
            </a:r>
            <a:r>
              <a:rPr lang="ko-KR" altLang="en-US" dirty="0" smtClean="0">
                <a:sym typeface="Symbol" panose="05050102010706020507" pitchFamily="18" charset="2"/>
              </a:rPr>
              <a:t>address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&gt; &lt;MAC </a:t>
            </a:r>
            <a:r>
              <a:rPr lang="ko-KR" altLang="en-US" dirty="0" smtClean="0">
                <a:sym typeface="Symbol" panose="05050102010706020507" pitchFamily="18" charset="2"/>
              </a:rPr>
              <a:t>address</a:t>
            </a:r>
            <a:r>
              <a:rPr lang="en-US" altLang="ko-KR" dirty="0" smtClean="0">
                <a:sym typeface="Symbol" panose="05050102010706020507" pitchFamily="18" charset="2"/>
              </a:rPr>
              <a:t>&gt;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3.6 ARP Cache Manipulation Commands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329167"/>
              </p:ext>
            </p:extLst>
          </p:nvPr>
        </p:nvGraphicFramePr>
        <p:xfrm>
          <a:off x="7434059" y="796606"/>
          <a:ext cx="4068603" cy="5615046"/>
        </p:xfrm>
        <a:graphic>
          <a:graphicData uri="http://schemas.openxmlformats.org/drawingml/2006/table">
            <a:tbl>
              <a:tblPr/>
              <a:tblGrid>
                <a:gridCol w="4068603">
                  <a:extLst>
                    <a:ext uri="{9D8B030D-6E8A-4147-A177-3AD203B41FA5}">
                      <a16:colId xmlns:a16="http://schemas.microsoft.com/office/drawing/2014/main" val="194809485"/>
                    </a:ext>
                  </a:extLst>
                </a:gridCol>
              </a:tblGrid>
              <a:tr h="5488250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User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&gt;</a:t>
                      </a:r>
                      <a:r>
                        <a:rPr lang="en-US" altLang="ko-KR" sz="105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arp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 -a -v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Interface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 127.0.0.1 --- 0x1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Internet Address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Physical Address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Type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224.0.0.22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224.0.0.251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224.0.0.252 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224.0.1.60 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239.255.255.250 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Interface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 172.30.1.59 --- 0x14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Internet Address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Physical Address 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Type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172.30.1.20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f4-42-8f-5c-93-bf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172.30.1.37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44-cb-8b-e4-01-64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172.30.1.43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00-00-00-00-00-00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invalid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172.30.1.44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4a-45-27-22-90-37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172.30.1.128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90-f8-91-89-ba-6a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172.30.1.254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00-07-89-82-0d-aa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dynamic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172.30.1.255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ff-ff-ff-ff-ff-ff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01-00-5e-00-00-02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224.0.0.22 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01-00-5e-00-00-16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224.0.0.251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01-00-5e-00-00-fb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224.0.0.252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01-00-5e-00-00-fc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224.0.1.60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01-00-5e-00-01-3c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239.255.255.250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01-00-5e-7f-ff-fa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351280" algn="l"/>
                          <a:tab pos="3065780" algn="l"/>
                        </a:tabLst>
                      </a:pP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f-</a:t>
                      </a:r>
                      <a:r>
                        <a:rPr lang="en-US" altLang="ko-KR" sz="105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ff</a:t>
                      </a:r>
                      <a:r>
                        <a:rPr lang="en-US" altLang="ko-KR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-</a:t>
                      </a:r>
                      <a:r>
                        <a:rPr lang="en-US" altLang="ko-KR" sz="105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ff-ff-ff-ff</a:t>
                      </a:r>
                      <a:r>
                        <a:rPr lang="ko-KR" altLang="en-US" sz="105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static</a:t>
                      </a:r>
                      <a:endParaRPr lang="ko-KR" alt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5228" marR="55228" marT="15269" marB="1526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087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66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809</Words>
  <Application>Microsoft Office PowerPoint</Application>
  <PresentationFormat>와이드스크린</PresentationFormat>
  <Paragraphs>168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6" baseType="lpstr">
      <vt:lpstr>나눔고딕</vt:lpstr>
      <vt:lpstr>맑은 고딕</vt:lpstr>
      <vt:lpstr>바탕</vt:lpstr>
      <vt:lpstr>Arial</vt:lpstr>
      <vt:lpstr>Calibri</vt:lpstr>
      <vt:lpstr>Calibri Light</vt:lpstr>
      <vt:lpstr>Courier New</vt:lpstr>
      <vt:lpstr>Symbol</vt:lpstr>
      <vt:lpstr>Wingdings</vt:lpstr>
      <vt:lpstr>Office Theme</vt:lpstr>
      <vt:lpstr>Address Resolution Protocol (ARP)</vt:lpstr>
      <vt:lpstr>3.1 ARP의 개념</vt:lpstr>
      <vt:lpstr>3.2 ARP 프로토콜의 작동 개요</vt:lpstr>
      <vt:lpstr>3.2 ARP 프로토콜의 작동 개요</vt:lpstr>
      <vt:lpstr>3.2 ARP 프로토콜의 작동 개요</vt:lpstr>
      <vt:lpstr>3.3 ARP 패킷 형식</vt:lpstr>
      <vt:lpstr>3.3 ARP 패킷 형식</vt:lpstr>
      <vt:lpstr>3.3 ARP 패킷 형식</vt:lpstr>
      <vt:lpstr>3.2 ARP 패킷 형식</vt:lpstr>
      <vt:lpstr>3.4 ARP 캐쉬 업데이트 규칙</vt:lpstr>
      <vt:lpstr>3.5 특수한 ARP 상황들</vt:lpstr>
      <vt:lpstr>3.5 특수한 ARP 상황들</vt:lpstr>
      <vt:lpstr>3.5 특수한 ARP 상황들</vt:lpstr>
      <vt:lpstr>3.5 특수한 ARP 상황들</vt:lpstr>
      <vt:lpstr>3.5 특수한 ARP 상황들</vt:lpstr>
      <vt:lpstr>3.6 ARP 캐쉬 조작 명령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김효곤[ 교수 / 컴퓨터학과 ]</cp:lastModifiedBy>
  <cp:revision>357</cp:revision>
  <dcterms:created xsi:type="dcterms:W3CDTF">2022-12-30T23:03:05Z</dcterms:created>
  <dcterms:modified xsi:type="dcterms:W3CDTF">2023-01-06T06:18:56Z</dcterms:modified>
</cp:coreProperties>
</file>