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66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4.4</a:t>
            </a:r>
            <a:r>
              <a:rPr lang="en-US" altLang="ko-KR" dirty="0" smtClean="0"/>
              <a:t>: </a:t>
            </a:r>
            <a:r>
              <a:rPr lang="en-US" altLang="ko-KR" dirty="0" smtClean="0"/>
              <a:t>ARP Frame Format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err="1" smtClean="0"/>
              <a:t>Seung</a:t>
            </a:r>
            <a:r>
              <a:rPr lang="en-US" altLang="ko-KR" dirty="0" smtClean="0"/>
              <a:t>-Woo Han</a:t>
            </a:r>
            <a:endParaRPr lang="en-US" altLang="ko-KR" dirty="0" smtClean="0"/>
          </a:p>
          <a:p>
            <a:r>
              <a:rPr lang="en-US" altLang="ko-KR" dirty="0" smtClean="0"/>
              <a:t>2015021525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4.4 ARP Frame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pPr marL="0" indent="0" algn="ctr">
              <a:buNone/>
            </a:pPr>
            <a:r>
              <a:rPr lang="en-US" altLang="ko-KR" sz="1200" dirty="0"/>
              <a:t>ARP frame format as used when mapping IPv4 addresses to 48-bit MAC (Ethernet) addresses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ARP </a:t>
            </a:r>
            <a:r>
              <a:rPr lang="en-US" altLang="ko-KR" dirty="0"/>
              <a:t>is general enough to be used with addresses other than IPv4 addresses</a:t>
            </a:r>
            <a:r>
              <a:rPr lang="en-US" altLang="ko-KR" dirty="0" smtClean="0"/>
              <a:t>, although </a:t>
            </a:r>
            <a:r>
              <a:rPr lang="en-US" altLang="ko-KR" dirty="0"/>
              <a:t>this is very rare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The first 14 bytes constitute the standard </a:t>
            </a:r>
            <a:r>
              <a:rPr lang="en-US" altLang="ko-KR" dirty="0" smtClean="0"/>
              <a:t>Ethernet header</a:t>
            </a:r>
            <a:r>
              <a:rPr lang="en-US" altLang="ko-KR" dirty="0"/>
              <a:t>, assuming no 802.1p/q or other tags, and the remaining portion is </a:t>
            </a:r>
            <a:r>
              <a:rPr lang="en-US" altLang="ko-KR" dirty="0" smtClean="0"/>
              <a:t>defined by </a:t>
            </a:r>
            <a:r>
              <a:rPr lang="en-US" altLang="ko-KR" dirty="0"/>
              <a:t>the ARP protocol.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16" y="1268760"/>
            <a:ext cx="7884368" cy="191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4.4 ARP Frame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The first 8 bytes of the ARP frame are generic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remaining portion applies specifically when mapping IPv4 addresses to 48-bit Ethernet-style addresses.</a:t>
            </a:r>
          </a:p>
          <a:p>
            <a:endParaRPr lang="en-US" altLang="ko-KR" dirty="0"/>
          </a:p>
          <a:p>
            <a:r>
              <a:rPr lang="en-US" altLang="ko-KR" dirty="0"/>
              <a:t>T</a:t>
            </a:r>
            <a:r>
              <a:rPr lang="en-US" altLang="ko-KR" dirty="0" smtClean="0"/>
              <a:t>he </a:t>
            </a:r>
            <a:r>
              <a:rPr lang="en-US" altLang="ko-KR" dirty="0"/>
              <a:t>first </a:t>
            </a:r>
            <a:r>
              <a:rPr lang="en-US" altLang="ko-KR" dirty="0" smtClean="0"/>
              <a:t>two fields </a:t>
            </a:r>
            <a:r>
              <a:rPr lang="en-US" altLang="ko-KR" dirty="0"/>
              <a:t>contain the destination and source Ethernet addresses.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The special </a:t>
            </a:r>
            <a:r>
              <a:rPr lang="en-US" altLang="ko-KR" dirty="0"/>
              <a:t>Ethernet destination address of </a:t>
            </a:r>
            <a:r>
              <a:rPr lang="en-US" altLang="ko-KR" dirty="0" err="1"/>
              <a:t>ff:ff:ff:ff:ff:ff</a:t>
            </a:r>
            <a:r>
              <a:rPr lang="en-US" altLang="ko-KR" dirty="0"/>
              <a:t> (all 1 bits) means the </a:t>
            </a:r>
            <a:r>
              <a:rPr lang="en-US" altLang="ko-KR" dirty="0" smtClean="0"/>
              <a:t>broadcast address—all </a:t>
            </a:r>
            <a:r>
              <a:rPr lang="en-US" altLang="ko-KR" dirty="0"/>
              <a:t>Ethernet interfaces in the same broadcast domain receive </a:t>
            </a:r>
            <a:r>
              <a:rPr lang="en-US" altLang="ko-KR" dirty="0" smtClean="0"/>
              <a:t>these frames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9361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4.4 ARP Frame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 2-byte Ethernet frame </a:t>
            </a:r>
            <a:r>
              <a:rPr lang="en-US" altLang="ko-KR" i="1" dirty="0"/>
              <a:t>Length</a:t>
            </a:r>
            <a:r>
              <a:rPr lang="en-US" altLang="ko-KR" dirty="0"/>
              <a:t> or </a:t>
            </a:r>
            <a:r>
              <a:rPr lang="en-US" altLang="ko-KR" i="1" dirty="0"/>
              <a:t>Type</a:t>
            </a:r>
            <a:r>
              <a:rPr lang="en-US" altLang="ko-KR" dirty="0"/>
              <a:t> field is required to be 0x0806 </a:t>
            </a:r>
            <a:r>
              <a:rPr lang="en-US" altLang="ko-KR" dirty="0" smtClean="0"/>
              <a:t>for ARP </a:t>
            </a:r>
            <a:r>
              <a:rPr lang="en-US" altLang="ko-KR" dirty="0"/>
              <a:t>(requests or replies</a:t>
            </a:r>
            <a:r>
              <a:rPr lang="en-US" altLang="ko-KR" dirty="0" smtClean="0"/>
              <a:t>).</a:t>
            </a:r>
          </a:p>
          <a:p>
            <a:endParaRPr lang="en-US" altLang="ko-KR" dirty="0"/>
          </a:p>
          <a:p>
            <a:r>
              <a:rPr lang="en-US" altLang="ko-KR" dirty="0"/>
              <a:t>The first four fields following the </a:t>
            </a:r>
            <a:r>
              <a:rPr lang="en-US" altLang="ko-KR" i="1" dirty="0"/>
              <a:t>Length/Type</a:t>
            </a:r>
            <a:r>
              <a:rPr lang="en-US" altLang="ko-KR" dirty="0"/>
              <a:t> field specify the types and </a:t>
            </a:r>
            <a:r>
              <a:rPr lang="en-US" altLang="ko-KR" dirty="0" smtClean="0"/>
              <a:t>sizes of </a:t>
            </a:r>
            <a:r>
              <a:rPr lang="en-US" altLang="ko-KR" dirty="0"/>
              <a:t>the final four </a:t>
            </a:r>
            <a:r>
              <a:rPr lang="en-US" altLang="ko-KR" dirty="0" smtClean="0"/>
              <a:t>fields</a:t>
            </a:r>
            <a:r>
              <a:rPr lang="en-US" altLang="ko-KR" dirty="0"/>
              <a:t> </a:t>
            </a:r>
            <a:r>
              <a:rPr lang="en-US" altLang="ko-KR" dirty="0" smtClean="0"/>
              <a:t>and </a:t>
            </a:r>
            <a:r>
              <a:rPr lang="en-US" altLang="ko-KR" dirty="0"/>
              <a:t>are maintained by the </a:t>
            </a:r>
            <a:r>
              <a:rPr lang="en-US" altLang="ko-KR" dirty="0" smtClean="0"/>
              <a:t>IANA [RFC5494]</a:t>
            </a:r>
          </a:p>
          <a:p>
            <a:endParaRPr lang="en-US" altLang="ko-KR" dirty="0"/>
          </a:p>
          <a:p>
            <a:r>
              <a:rPr lang="en-US" altLang="ko-KR" dirty="0" smtClean="0"/>
              <a:t>The adjectives </a:t>
            </a:r>
            <a:r>
              <a:rPr lang="en-US" altLang="ko-KR" i="1" dirty="0"/>
              <a:t>hardware </a:t>
            </a:r>
            <a:r>
              <a:rPr lang="en-US" altLang="ko-KR" dirty="0"/>
              <a:t>and </a:t>
            </a:r>
            <a:r>
              <a:rPr lang="en-US" altLang="ko-KR" i="1" dirty="0"/>
              <a:t>protocol </a:t>
            </a:r>
            <a:r>
              <a:rPr lang="en-US" altLang="ko-KR" dirty="0"/>
              <a:t>are used to describe the fields in the ARP packets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/>
              <a:t>For example, an ARP request asks for the hardware address (an Ethernet </a:t>
            </a:r>
            <a:r>
              <a:rPr lang="en-US" altLang="ko-KR" dirty="0" smtClean="0"/>
              <a:t>address in </a:t>
            </a:r>
            <a:r>
              <a:rPr lang="en-US" altLang="ko-KR" dirty="0"/>
              <a:t>this case) corresponding to a protocol address (an IPv4 address in this case).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7897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4.4 ARP Frame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The common terminology </a:t>
            </a:r>
            <a:r>
              <a:rPr lang="en-US" altLang="ko-KR" dirty="0"/>
              <a:t>for the hardware address is </a:t>
            </a:r>
            <a:r>
              <a:rPr lang="en-US" altLang="ko-KR" i="1" dirty="0"/>
              <a:t>MAC</a:t>
            </a:r>
            <a:r>
              <a:rPr lang="en-US" altLang="ko-KR" dirty="0"/>
              <a:t>, </a:t>
            </a:r>
            <a:r>
              <a:rPr lang="en-US" altLang="ko-KR" i="1" dirty="0"/>
              <a:t>physical</a:t>
            </a:r>
            <a:r>
              <a:rPr lang="en-US" altLang="ko-KR" dirty="0"/>
              <a:t>, or </a:t>
            </a:r>
            <a:r>
              <a:rPr lang="en-US" altLang="ko-KR" i="1" dirty="0"/>
              <a:t>link-layer </a:t>
            </a:r>
            <a:r>
              <a:rPr lang="en-US" altLang="ko-KR" dirty="0" smtClean="0"/>
              <a:t>address.</a:t>
            </a:r>
          </a:p>
          <a:p>
            <a:pPr lvl="1"/>
            <a:r>
              <a:rPr lang="en-US" altLang="ko-KR" i="1" dirty="0" smtClean="0"/>
              <a:t>Ethernet </a:t>
            </a:r>
            <a:r>
              <a:rPr lang="en-US" altLang="ko-KR" dirty="0"/>
              <a:t>address when the network in use is based on the IEEE </a:t>
            </a:r>
            <a:r>
              <a:rPr lang="en-US" altLang="ko-KR" dirty="0" smtClean="0"/>
              <a:t>802.3/Ethernet series </a:t>
            </a:r>
            <a:r>
              <a:rPr lang="en-US" altLang="ko-KR" dirty="0"/>
              <a:t>of </a:t>
            </a:r>
            <a:r>
              <a:rPr lang="en-US" altLang="ko-KR" dirty="0" smtClean="0"/>
              <a:t>specifications.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The </a:t>
            </a:r>
            <a:r>
              <a:rPr lang="en-US" altLang="ko-KR" i="1" dirty="0"/>
              <a:t>Hard Type </a:t>
            </a:r>
            <a:r>
              <a:rPr lang="en-US" altLang="ko-KR" dirty="0"/>
              <a:t>field specifies the type of </a:t>
            </a:r>
            <a:r>
              <a:rPr lang="en-US" altLang="ko-KR" dirty="0" smtClean="0"/>
              <a:t>hardware address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en-US" altLang="ko-KR" dirty="0"/>
              <a:t>V</a:t>
            </a:r>
            <a:r>
              <a:rPr lang="en-US" altLang="ko-KR" dirty="0" smtClean="0"/>
              <a:t>alue = 1 </a:t>
            </a:r>
            <a:r>
              <a:rPr lang="en-US" altLang="ko-KR" dirty="0"/>
              <a:t>for Ethernet</a:t>
            </a:r>
            <a:r>
              <a:rPr lang="en-US" altLang="ko-KR" dirty="0" smtClean="0"/>
              <a:t>.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/>
              <a:t>The </a:t>
            </a:r>
            <a:r>
              <a:rPr lang="en-US" altLang="ko-KR" i="1" dirty="0" err="1"/>
              <a:t>Prot</a:t>
            </a:r>
            <a:r>
              <a:rPr lang="en-US" altLang="ko-KR" i="1" dirty="0"/>
              <a:t> Type </a:t>
            </a:r>
            <a:r>
              <a:rPr lang="en-US" altLang="ko-KR" dirty="0"/>
              <a:t>field specifies the type of </a:t>
            </a:r>
            <a:r>
              <a:rPr lang="en-US" altLang="ko-KR" dirty="0" smtClean="0"/>
              <a:t>protocol address </a:t>
            </a:r>
            <a:r>
              <a:rPr lang="en-US" altLang="ko-KR" dirty="0"/>
              <a:t>being </a:t>
            </a:r>
            <a:r>
              <a:rPr lang="en-US" altLang="ko-KR" dirty="0" smtClean="0"/>
              <a:t>mapped.</a:t>
            </a:r>
          </a:p>
          <a:p>
            <a:pPr lvl="1"/>
            <a:r>
              <a:rPr lang="en-US" altLang="ko-KR" dirty="0" smtClean="0"/>
              <a:t>Value = 0x0800 </a:t>
            </a:r>
            <a:r>
              <a:rPr lang="en-US" altLang="ko-KR" dirty="0"/>
              <a:t>for IPv4 addresses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Purposely the </a:t>
            </a:r>
            <a:r>
              <a:rPr lang="en-US" altLang="ko-KR" dirty="0"/>
              <a:t>same value as the Type field of an Ethernet frame containing an IPv4 datagram.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0596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4.4 ARP Frame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 next two 1-byte fields, </a:t>
            </a:r>
            <a:r>
              <a:rPr lang="en-US" altLang="ko-KR" i="1" dirty="0"/>
              <a:t>Hard Size </a:t>
            </a:r>
            <a:r>
              <a:rPr lang="en-US" altLang="ko-KR" dirty="0"/>
              <a:t>and </a:t>
            </a:r>
            <a:r>
              <a:rPr lang="en-US" altLang="ko-KR" i="1" dirty="0" err="1"/>
              <a:t>Prot</a:t>
            </a:r>
            <a:r>
              <a:rPr lang="en-US" altLang="ko-KR" i="1" dirty="0"/>
              <a:t> </a:t>
            </a:r>
            <a:r>
              <a:rPr lang="en-US" altLang="ko-KR" i="1" dirty="0" smtClean="0"/>
              <a:t>Size</a:t>
            </a:r>
            <a:r>
              <a:rPr lang="en-US" altLang="ko-KR" dirty="0"/>
              <a:t> </a:t>
            </a:r>
            <a:r>
              <a:rPr lang="en-US" altLang="ko-KR" dirty="0" smtClean="0"/>
              <a:t>represent the hardware </a:t>
            </a:r>
            <a:r>
              <a:rPr lang="en-US" altLang="ko-KR" dirty="0"/>
              <a:t>addresses and the protocol </a:t>
            </a:r>
            <a:r>
              <a:rPr lang="en-US" altLang="ko-KR" dirty="0" smtClean="0"/>
              <a:t>addresses in bytes.</a:t>
            </a:r>
          </a:p>
          <a:p>
            <a:pPr lvl="1"/>
            <a:r>
              <a:rPr lang="en-US" altLang="ko-KR" dirty="0" smtClean="0"/>
              <a:t>Values:</a:t>
            </a:r>
            <a:r>
              <a:rPr lang="en-US" altLang="ko-KR" i="1" dirty="0" smtClean="0"/>
              <a:t> Hard</a:t>
            </a:r>
            <a:r>
              <a:rPr lang="en-US" altLang="ko-KR" dirty="0" smtClean="0"/>
              <a:t> = 6, </a:t>
            </a:r>
            <a:r>
              <a:rPr lang="en-US" altLang="ko-KR" i="1" dirty="0" err="1" smtClean="0"/>
              <a:t>Prot</a:t>
            </a:r>
            <a:r>
              <a:rPr lang="en-US" altLang="ko-KR" dirty="0" smtClean="0"/>
              <a:t> = 4 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The </a:t>
            </a:r>
            <a:r>
              <a:rPr lang="en-US" altLang="ko-KR" i="1" dirty="0"/>
              <a:t>Op </a:t>
            </a:r>
            <a:r>
              <a:rPr lang="en-US" altLang="ko-KR" dirty="0"/>
              <a:t>field </a:t>
            </a:r>
            <a:r>
              <a:rPr lang="en-US" altLang="ko-KR" dirty="0" smtClean="0"/>
              <a:t>specifies whether </a:t>
            </a:r>
            <a:r>
              <a:rPr lang="en-US" altLang="ko-KR" dirty="0"/>
              <a:t>the operation is an ARP request (a value of 1), ARP reply (2), </a:t>
            </a:r>
            <a:r>
              <a:rPr lang="en-US" altLang="ko-KR" dirty="0" smtClean="0"/>
              <a:t>RARP request </a:t>
            </a:r>
            <a:r>
              <a:rPr lang="en-US" altLang="ko-KR" dirty="0"/>
              <a:t>(3), or RARP reply (4).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Required </a:t>
            </a:r>
            <a:r>
              <a:rPr lang="en-US" altLang="ko-KR" dirty="0"/>
              <a:t>because the </a:t>
            </a:r>
            <a:r>
              <a:rPr lang="en-US" altLang="ko-KR" i="1" dirty="0"/>
              <a:t>Length/Type </a:t>
            </a:r>
            <a:r>
              <a:rPr lang="en-US" altLang="ko-KR" dirty="0" smtClean="0"/>
              <a:t>field is </a:t>
            </a:r>
            <a:r>
              <a:rPr lang="en-US" altLang="ko-KR" dirty="0"/>
              <a:t>the same for an ARP request and an ARP reply.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3553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4.4 ARP Frame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 next four </a:t>
            </a:r>
            <a:r>
              <a:rPr lang="en-US" altLang="ko-KR" dirty="0" smtClean="0"/>
              <a:t>fields: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i="1" dirty="0"/>
              <a:t>Sender’s Hardware Address </a:t>
            </a:r>
            <a:r>
              <a:rPr lang="en-US" altLang="ko-KR" dirty="0"/>
              <a:t>(an </a:t>
            </a:r>
            <a:r>
              <a:rPr lang="en-US" altLang="ko-KR" dirty="0" smtClean="0"/>
              <a:t>Ethernet MAC </a:t>
            </a:r>
            <a:r>
              <a:rPr lang="en-US" altLang="ko-KR" dirty="0"/>
              <a:t>address in </a:t>
            </a:r>
            <a:r>
              <a:rPr lang="en-US" altLang="ko-KR" dirty="0" smtClean="0"/>
              <a:t>the figure at 1</a:t>
            </a:r>
            <a:r>
              <a:rPr lang="en-US" altLang="ko-KR" baseline="30000" dirty="0" smtClean="0"/>
              <a:t>st</a:t>
            </a:r>
            <a:r>
              <a:rPr lang="en-US" altLang="ko-KR" dirty="0" smtClean="0"/>
              <a:t> slide)</a:t>
            </a:r>
          </a:p>
          <a:p>
            <a:pPr lvl="1"/>
            <a:r>
              <a:rPr lang="en-US" altLang="ko-KR" dirty="0"/>
              <a:t>T</a:t>
            </a:r>
            <a:r>
              <a:rPr lang="en-US" altLang="ko-KR" dirty="0" smtClean="0"/>
              <a:t>he </a:t>
            </a:r>
            <a:r>
              <a:rPr lang="en-US" altLang="ko-KR" i="1" dirty="0"/>
              <a:t>Sender’s Protocol Address </a:t>
            </a:r>
            <a:r>
              <a:rPr lang="en-US" altLang="ko-KR" dirty="0"/>
              <a:t>(an IPv4 address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/>
              <a:t>T</a:t>
            </a:r>
            <a:r>
              <a:rPr lang="en-US" altLang="ko-KR" dirty="0" smtClean="0"/>
              <a:t>he </a:t>
            </a:r>
            <a:r>
              <a:rPr lang="en-US" altLang="ko-KR" i="1" dirty="0" smtClean="0"/>
              <a:t>Target </a:t>
            </a:r>
            <a:r>
              <a:rPr lang="en-US" altLang="ko-KR" i="1" dirty="0"/>
              <a:t>Hardware </a:t>
            </a:r>
            <a:r>
              <a:rPr lang="en-US" altLang="ko-KR" dirty="0"/>
              <a:t>(MAC/Ethernet) </a:t>
            </a:r>
            <a:r>
              <a:rPr lang="en-US" altLang="ko-KR" i="1" dirty="0" smtClean="0"/>
              <a:t>Address</a:t>
            </a:r>
            <a:endParaRPr lang="en-US" altLang="ko-KR" dirty="0"/>
          </a:p>
          <a:p>
            <a:pPr lvl="1"/>
            <a:r>
              <a:rPr lang="en-US" altLang="ko-KR" dirty="0"/>
              <a:t>T</a:t>
            </a:r>
            <a:r>
              <a:rPr lang="en-US" altLang="ko-KR" dirty="0" smtClean="0"/>
              <a:t>he </a:t>
            </a:r>
            <a:r>
              <a:rPr lang="en-US" altLang="ko-KR" i="1" dirty="0"/>
              <a:t>Target Protocol </a:t>
            </a:r>
            <a:r>
              <a:rPr lang="en-US" altLang="ko-KR" dirty="0"/>
              <a:t>(IPv4) </a:t>
            </a:r>
            <a:r>
              <a:rPr lang="en-US" altLang="ko-KR" i="1" dirty="0"/>
              <a:t>Address</a:t>
            </a:r>
            <a:r>
              <a:rPr lang="en-US" altLang="ko-KR" dirty="0"/>
              <a:t>.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/>
              <a:t>D</a:t>
            </a:r>
            <a:r>
              <a:rPr lang="en-US" altLang="ko-KR" dirty="0" smtClean="0"/>
              <a:t>uplication </a:t>
            </a:r>
            <a:r>
              <a:rPr lang="en-US" altLang="ko-KR" dirty="0"/>
              <a:t>of information: </a:t>
            </a:r>
            <a:r>
              <a:rPr lang="en-US" altLang="ko-KR" dirty="0" smtClean="0"/>
              <a:t>The </a:t>
            </a:r>
            <a:r>
              <a:rPr lang="en-US" altLang="ko-KR" dirty="0"/>
              <a:t>sender’s </a:t>
            </a:r>
            <a:r>
              <a:rPr lang="en-US" altLang="ko-KR" dirty="0" smtClean="0"/>
              <a:t>hardware address </a:t>
            </a:r>
            <a:r>
              <a:rPr lang="en-US" altLang="ko-KR" dirty="0"/>
              <a:t>is available both in the Ethernet header and in the ARP message.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6939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4.4 ARP Frame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For </a:t>
            </a:r>
            <a:r>
              <a:rPr lang="en-US" altLang="ko-KR" dirty="0" smtClean="0"/>
              <a:t>an ARP </a:t>
            </a:r>
            <a:r>
              <a:rPr lang="en-US" altLang="ko-KR" dirty="0"/>
              <a:t>request, all the fields are filled in except the </a:t>
            </a:r>
            <a:r>
              <a:rPr lang="en-US" altLang="ko-KR" i="1" dirty="0"/>
              <a:t>Target Hardware Address </a:t>
            </a:r>
            <a:r>
              <a:rPr lang="en-US" altLang="ko-KR" dirty="0"/>
              <a:t>(which </a:t>
            </a:r>
            <a:r>
              <a:rPr lang="en-US" altLang="ko-KR" dirty="0" smtClean="0"/>
              <a:t>is set </a:t>
            </a:r>
            <a:r>
              <a:rPr lang="en-US" altLang="ko-KR" dirty="0"/>
              <a:t>to 0</a:t>
            </a:r>
            <a:r>
              <a:rPr lang="en-US" altLang="ko-KR" dirty="0" smtClean="0"/>
              <a:t>).</a:t>
            </a:r>
          </a:p>
          <a:p>
            <a:endParaRPr lang="en-US" altLang="ko-KR" dirty="0"/>
          </a:p>
          <a:p>
            <a:r>
              <a:rPr lang="en-US" altLang="ko-KR" dirty="0"/>
              <a:t>When a system receives an ARP request directed to </a:t>
            </a:r>
            <a:r>
              <a:rPr lang="en-US" altLang="ko-KR" dirty="0" smtClean="0"/>
              <a:t>it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It </a:t>
            </a:r>
            <a:r>
              <a:rPr lang="en-US" altLang="ko-KR" dirty="0"/>
              <a:t>fills in its </a:t>
            </a:r>
            <a:r>
              <a:rPr lang="en-US" altLang="ko-KR" dirty="0" smtClean="0"/>
              <a:t>hardware address.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Swaps </a:t>
            </a:r>
            <a:r>
              <a:rPr lang="en-US" altLang="ko-KR" dirty="0"/>
              <a:t>the two sender addresses with the two target </a:t>
            </a:r>
            <a:r>
              <a:rPr lang="en-US" altLang="ko-KR" dirty="0" smtClean="0"/>
              <a:t>addresses.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/>
              <a:t>S</a:t>
            </a:r>
            <a:r>
              <a:rPr lang="en-US" altLang="ko-KR" dirty="0" smtClean="0"/>
              <a:t>ets the </a:t>
            </a:r>
            <a:r>
              <a:rPr lang="en-US" altLang="ko-KR" i="1" dirty="0"/>
              <a:t>Op </a:t>
            </a:r>
            <a:r>
              <a:rPr lang="en-US" altLang="ko-KR" dirty="0"/>
              <a:t>field to 2, and sends the reply.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3564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555</Words>
  <Application>Microsoft Office PowerPoint</Application>
  <PresentationFormat>화면 슬라이드 쇼(4:3)</PresentationFormat>
  <Paragraphs>78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4.4: ARP Frame Format</vt:lpstr>
      <vt:lpstr>4.4 ARP Frame Format</vt:lpstr>
      <vt:lpstr>4.4 ARP Frame Format</vt:lpstr>
      <vt:lpstr>4.4 ARP Frame Format</vt:lpstr>
      <vt:lpstr>4.4 ARP Frame Format</vt:lpstr>
      <vt:lpstr>4.4 ARP Frame Format</vt:lpstr>
      <vt:lpstr>4.4 ARP Frame Format</vt:lpstr>
      <vt:lpstr>4.4 ARP Frame Format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PC</cp:lastModifiedBy>
  <cp:revision>12</cp:revision>
  <dcterms:created xsi:type="dcterms:W3CDTF">2006-10-05T04:04:58Z</dcterms:created>
  <dcterms:modified xsi:type="dcterms:W3CDTF">2015-09-25T03:42:33Z</dcterms:modified>
</cp:coreProperties>
</file>